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70" r:id="rId8"/>
    <p:sldId id="268" r:id="rId9"/>
    <p:sldId id="271" r:id="rId10"/>
    <p:sldId id="262" r:id="rId11"/>
    <p:sldId id="272" r:id="rId12"/>
    <p:sldId id="264" r:id="rId13"/>
    <p:sldId id="266" r:id="rId14"/>
    <p:sldId id="265" r:id="rId15"/>
    <p:sldId id="267" r:id="rId16"/>
    <p:sldId id="269" r:id="rId17"/>
    <p:sldId id="263" r:id="rId18"/>
    <p:sldId id="27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342" y="17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74006-3EBE-42C2-B8F1-320BD574AF66}" type="datetimeFigureOut">
              <a:rPr lang="en-GB" smtClean="0"/>
              <a:t>18/06/2021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C1578-86A4-4265-83D5-DB55DD056380}" type="slidenum">
              <a:rPr lang="en-GB" smtClean="0"/>
              <a:t>‹#›</a:t>
            </a:fld>
            <a:endParaRPr lang="en-GB"/>
          </a:p>
        </p:txBody>
      </p:sp>
    </p:spTree>
    <p:extLst>
      <p:ext uri="{BB962C8B-B14F-4D97-AF65-F5344CB8AC3E}">
        <p14:creationId xmlns:p14="http://schemas.microsoft.com/office/powerpoint/2010/main" val="349072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94550B-D581-4C0F-B3D8-82B062056B9F}"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249935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36028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249770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4033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7"/>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94550B-D581-4C0F-B3D8-82B062056B9F}"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101788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94550B-D581-4C0F-B3D8-82B062056B9F}"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232454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94550B-D581-4C0F-B3D8-82B062056B9F}" type="datetimeFigureOut">
              <a:rPr lang="en-US" smtClean="0"/>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39852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94550B-D581-4C0F-B3D8-82B062056B9F}" type="datetimeFigureOut">
              <a:rPr lang="en-US" smtClean="0"/>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35302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4550B-D581-4C0F-B3D8-82B062056B9F}" type="datetimeFigureOut">
              <a:rPr lang="en-US" smtClean="0"/>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6116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04790"/>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4550B-D581-4C0F-B3D8-82B062056B9F}"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173579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4550B-D581-4C0F-B3D8-82B062056B9F}"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a:t>
            </a:fld>
            <a:endParaRPr lang="en-US"/>
          </a:p>
        </p:txBody>
      </p:sp>
    </p:spTree>
    <p:extLst>
      <p:ext uri="{BB962C8B-B14F-4D97-AF65-F5344CB8AC3E}">
        <p14:creationId xmlns:p14="http://schemas.microsoft.com/office/powerpoint/2010/main" val="305288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hyperlink" Target="http://creativecommons.org/licenses/by-nc/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994550B-D581-4C0F-B3D8-82B062056B9F}" type="datetimeFigureOut">
              <a:rPr lang="en-US" smtClean="0"/>
              <a:t>6/18/2021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3D54CC5-1847-4B0B-BCC3-54AE52B37A01}" type="slidenum">
              <a:rPr lang="en-US" smtClean="0"/>
              <a:t>‹#›</a:t>
            </a:fld>
            <a:endParaRPr lang="en-US"/>
          </a:p>
        </p:txBody>
      </p:sp>
      <p:pic>
        <p:nvPicPr>
          <p:cNvPr id="8" name="Imagen 5">
            <a:extLst>
              <a:ext uri="{FF2B5EF4-FFF2-40B4-BE49-F238E27FC236}">
                <a16:creationId xmlns:a16="http://schemas.microsoft.com/office/drawing/2014/main" xmlns="" id="{8B6A8ECA-B75A-451B-A2C5-40BEE89E90B8}"/>
              </a:ext>
            </a:extLst>
          </p:cNvPr>
          <p:cNvPicPr>
            <a:picLocks noChangeAspect="1"/>
          </p:cNvPicPr>
          <p:nvPr/>
        </p:nvPicPr>
        <p:blipFill>
          <a:blip r:embed="rId13"/>
          <a:stretch>
            <a:fillRect/>
          </a:stretch>
        </p:blipFill>
        <p:spPr>
          <a:xfrm>
            <a:off x="8331620" y="0"/>
            <a:ext cx="812380" cy="757116"/>
          </a:xfrm>
          <a:prstGeom prst="rect">
            <a:avLst/>
          </a:prstGeom>
        </p:spPr>
      </p:pic>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351924" cy="852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p:nvPr/>
        </p:nvPicPr>
        <p:blipFill rotWithShape="1">
          <a:blip r:embed="rId15" cstate="print">
            <a:extLst>
              <a:ext uri="{28A0092B-C50C-407E-A947-70E740481C1C}">
                <a14:useLocalDpi xmlns:a14="http://schemas.microsoft.com/office/drawing/2010/main" val="0"/>
              </a:ext>
            </a:extLst>
          </a:blip>
          <a:srcRect t="12638"/>
          <a:stretch/>
        </p:blipFill>
        <p:spPr bwMode="auto">
          <a:xfrm>
            <a:off x="76205" y="4629150"/>
            <a:ext cx="3276595" cy="433820"/>
          </a:xfrm>
          <a:prstGeom prst="rect">
            <a:avLst/>
          </a:prstGeom>
          <a:noFill/>
          <a:ln>
            <a:noFill/>
          </a:ln>
          <a:extLst>
            <a:ext uri="{53640926-AAD7-44D8-BBD7-CCE9431645EC}">
              <a14:shadowObscured xmlns:a14="http://schemas.microsoft.com/office/drawing/2010/main"/>
            </a:ext>
          </a:extLst>
        </p:spPr>
      </p:pic>
      <p:sp>
        <p:nvSpPr>
          <p:cNvPr id="12" name="Marcador de número de diapositiva 5">
            <a:extLst>
              <a:ext uri="{FF2B5EF4-FFF2-40B4-BE49-F238E27FC236}">
                <a16:creationId xmlns:a16="http://schemas.microsoft.com/office/drawing/2014/main" xmlns="" id="{3DAAC168-ED9D-461E-9448-6949F35F33E3}"/>
              </a:ext>
            </a:extLst>
          </p:cNvPr>
          <p:cNvSpPr txBox="1">
            <a:spLocks/>
          </p:cNvSpPr>
          <p:nvPr userDrawn="1"/>
        </p:nvSpPr>
        <p:spPr>
          <a:xfrm>
            <a:off x="5410200" y="4741608"/>
            <a:ext cx="2451699" cy="321362"/>
          </a:xfrm>
          <a:prstGeom prst="rect">
            <a:avLst/>
          </a:prstGeom>
        </p:spPr>
        <p:txBody>
          <a:bodyPr vert="horz" lIns="68580" tIns="34290" rIns="68580" bIns="34290" rtlCol="0" anchor="ctr"/>
          <a:lstStyle>
            <a:defPPr>
              <a:defRPr lang="it-IT"/>
            </a:defPPr>
            <a:lvl1pPr marL="0" marR="0" indent="0" algn="r" defTabSz="685800" rtl="0" eaLnBrk="1" fontAlgn="auto" latinLnBrk="0" hangingPunct="1">
              <a:lnSpc>
                <a:spcPct val="100000"/>
              </a:lnSpc>
              <a:spcBef>
                <a:spcPts val="0"/>
              </a:spcBef>
              <a:spcAft>
                <a:spcPts val="0"/>
              </a:spcAft>
              <a:buClrTx/>
              <a:buSzTx/>
              <a:buFontTx/>
              <a:buNone/>
              <a:tabLst/>
              <a:defRPr lang="en-US" sz="800" kern="1200" smtClean="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900" dirty="0" smtClean="0"/>
          </a:p>
          <a:p>
            <a:r>
              <a:rPr lang="en-GB" sz="900" dirty="0" smtClean="0"/>
              <a:t>This work is licensed under a </a:t>
            </a:r>
            <a:r>
              <a:rPr lang="en-GB" sz="900" u="sng" dirty="0" smtClean="0">
                <a:hlinkClick r:id="rId16"/>
              </a:rPr>
              <a:t>Creative Commons Attribution - Non-commercial 4.0 International</a:t>
            </a:r>
            <a:r>
              <a:rPr lang="en-GB" sz="900" dirty="0" smtClean="0"/>
              <a:t>   </a:t>
            </a:r>
          </a:p>
          <a:p>
            <a:endParaRPr lang="en-GB" sz="900" dirty="0"/>
          </a:p>
        </p:txBody>
      </p:sp>
      <p:pic>
        <p:nvPicPr>
          <p:cNvPr id="13" name="Picture 12" descr="Licenza Creative Commons"/>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861899" y="4694090"/>
            <a:ext cx="1057244" cy="368880"/>
          </a:xfrm>
          <a:prstGeom prst="rect">
            <a:avLst/>
          </a:prstGeom>
          <a:noFill/>
          <a:ln>
            <a:noFill/>
          </a:ln>
        </p:spPr>
      </p:pic>
    </p:spTree>
    <p:extLst>
      <p:ext uri="{BB962C8B-B14F-4D97-AF65-F5344CB8AC3E}">
        <p14:creationId xmlns:p14="http://schemas.microsoft.com/office/powerpoint/2010/main" val="237662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omanialibera.ro/aldine/history/impactul-comunismuluiasupra-medicinii-romanesti--11306" TargetMode="External"/><Relationship Id="rId2" Type="http://schemas.openxmlformats.org/officeDocument/2006/relationships/hyperlink" Target="http://andreschiappe.blogspot.com.au/2007/09/que-es-un-objeto-de-aprendizaje-what-is.html" TargetMode="External"/><Relationship Id="rId1" Type="http://schemas.openxmlformats.org/officeDocument/2006/relationships/slideLayout" Target="../slideLayouts/slideLayout2.xml"/><Relationship Id="rId6" Type="http://schemas.openxmlformats.org/officeDocument/2006/relationships/hyperlink" Target="https://www.youtube.com/watch?v=QmtxGG61Gc0" TargetMode="External"/><Relationship Id="rId5" Type="http://schemas.openxmlformats.org/officeDocument/2006/relationships/hyperlink" Target="http://sgg.gov.ro/docs/File/UPP/doc/rapoarte-finale-bm/etapa-II/MS-RO-FR-Health-Sector-ROM" TargetMode="External"/><Relationship Id="rId4" Type="http://schemas.openxmlformats.org/officeDocument/2006/relationships/hyperlink" Target="https://romanialibera.ro/opinii/comentarii/de-ce-este-medicina-romaneasca-altfel---35527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evistacalitateavietii.ro/2013/CV-1-2013/04.pdf" TargetMode="External"/><Relationship Id="rId2" Type="http://schemas.openxmlformats.org/officeDocument/2006/relationships/hyperlink" Target="http://www.helsinki.fi/science/networkedlearning/texts/principlesforlo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munismulinromania.ro/index.php/14-aprilie-1964-salon-al-spitalului-rural-crivesti-comuna-dragalina-judetul-vaslui/" TargetMode="External"/><Relationship Id="rId7" Type="http://schemas.openxmlformats.org/officeDocument/2006/relationships/image" Target="../media/image7.jpeg"/><Relationship Id="rId2" Type="http://schemas.openxmlformats.org/officeDocument/2006/relationships/hyperlink" Target="https://fototeca.iiccr.ro/picdetails.php?picid=40770X5X9"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hyperlink" Target="https://fototeca.iiccr.ro/picdetails.php?picid=31330X2X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27590"/>
            <a:ext cx="9144000" cy="1391760"/>
          </a:xfrm>
        </p:spPr>
        <p:txBody>
          <a:bodyPr>
            <a:normAutofit fontScale="90000"/>
          </a:bodyPr>
          <a:lstStyle/>
          <a:p>
            <a:r>
              <a:rPr lang="en-US" sz="2200" b="1" dirty="0" smtClean="0">
                <a:solidFill>
                  <a:schemeClr val="accent6">
                    <a:lumMod val="75000"/>
                  </a:schemeClr>
                </a:solidFill>
                <a:effectLst>
                  <a:outerShdw blurRad="38100" dist="38100" dir="2700000" algn="tl">
                    <a:srgbClr val="000000">
                      <a:alpha val="43137"/>
                    </a:srgbClr>
                  </a:outerShdw>
                </a:effectLst>
              </a:rPr>
              <a:t/>
            </a:r>
            <a:br>
              <a:rPr lang="en-US" sz="2200" b="1" dirty="0" smtClean="0">
                <a:solidFill>
                  <a:schemeClr val="accent6">
                    <a:lumMod val="75000"/>
                  </a:schemeClr>
                </a:solidFill>
                <a:effectLst>
                  <a:outerShdw blurRad="38100" dist="38100" dir="2700000" algn="tl">
                    <a:srgbClr val="000000">
                      <a:alpha val="43137"/>
                    </a:srgbClr>
                  </a:outerShdw>
                </a:effectLst>
              </a:rPr>
            </a:br>
            <a:r>
              <a:rPr lang="en-US" sz="2200" b="1" dirty="0">
                <a:solidFill>
                  <a:schemeClr val="accent6">
                    <a:lumMod val="75000"/>
                  </a:schemeClr>
                </a:solidFill>
                <a:effectLst>
                  <a:outerShdw blurRad="38100" dist="38100" dir="2700000" algn="tl">
                    <a:srgbClr val="000000">
                      <a:alpha val="43137"/>
                    </a:srgbClr>
                  </a:outerShdw>
                </a:effectLst>
              </a:rPr>
              <a:t/>
            </a:r>
            <a:br>
              <a:rPr lang="en-US" sz="2200" b="1" dirty="0">
                <a:solidFill>
                  <a:schemeClr val="accent6">
                    <a:lumMod val="75000"/>
                  </a:schemeClr>
                </a:solidFill>
                <a:effectLst>
                  <a:outerShdw blurRad="38100" dist="38100" dir="2700000" algn="tl">
                    <a:srgbClr val="000000">
                      <a:alpha val="43137"/>
                    </a:srgbClr>
                  </a:outerShdw>
                </a:effectLst>
              </a:rPr>
            </a:br>
            <a:r>
              <a:rPr lang="en-US" sz="2200" b="1" dirty="0" smtClean="0">
                <a:solidFill>
                  <a:schemeClr val="accent6">
                    <a:lumMod val="75000"/>
                  </a:schemeClr>
                </a:solidFill>
                <a:effectLst>
                  <a:outerShdw blurRad="38100" dist="38100" dir="2700000" algn="tl">
                    <a:srgbClr val="000000">
                      <a:alpha val="43137"/>
                    </a:srgbClr>
                  </a:outerShdw>
                </a:effectLst>
              </a:rPr>
              <a:t/>
            </a:r>
            <a:br>
              <a:rPr lang="en-US" sz="2200" b="1" dirty="0" smtClean="0">
                <a:solidFill>
                  <a:schemeClr val="accent6">
                    <a:lumMod val="75000"/>
                  </a:schemeClr>
                </a:solidFill>
                <a:effectLst>
                  <a:outerShdw blurRad="38100" dist="38100" dir="2700000" algn="tl">
                    <a:srgbClr val="000000">
                      <a:alpha val="43137"/>
                    </a:srgbClr>
                  </a:outerShdw>
                </a:effectLst>
              </a:rPr>
            </a:br>
            <a:r>
              <a:rPr lang="ro-MO" sz="2200" b="1" dirty="0" smtClean="0">
                <a:solidFill>
                  <a:schemeClr val="accent6">
                    <a:lumMod val="75000"/>
                  </a:schemeClr>
                </a:solidFill>
                <a:effectLst>
                  <a:outerShdw blurRad="38100" dist="38100" dir="2700000" algn="tl">
                    <a:srgbClr val="000000">
                      <a:alpha val="43137"/>
                    </a:srgbClr>
                  </a:outerShdw>
                </a:effectLst>
              </a:rPr>
              <a:t>Capitolul</a:t>
            </a:r>
            <a:r>
              <a:rPr lang="en-US" sz="2200" b="1" dirty="0" smtClean="0">
                <a:solidFill>
                  <a:schemeClr val="accent6">
                    <a:lumMod val="75000"/>
                  </a:schemeClr>
                </a:solidFill>
                <a:effectLst>
                  <a:outerShdw blurRad="38100" dist="38100" dir="2700000" algn="tl">
                    <a:srgbClr val="000000">
                      <a:alpha val="43137"/>
                    </a:srgbClr>
                  </a:outerShdw>
                </a:effectLst>
              </a:rPr>
              <a:t> </a:t>
            </a:r>
            <a:r>
              <a:rPr lang="en-US" sz="2200" b="1" dirty="0">
                <a:solidFill>
                  <a:schemeClr val="accent6">
                    <a:lumMod val="75000"/>
                  </a:schemeClr>
                </a:solidFill>
                <a:effectLst>
                  <a:outerShdw blurRad="38100" dist="38100" dir="2700000" algn="tl">
                    <a:srgbClr val="000000">
                      <a:alpha val="43137"/>
                    </a:srgbClr>
                  </a:outerShdw>
                </a:effectLst>
              </a:rPr>
              <a:t>11 – </a:t>
            </a:r>
            <a:r>
              <a:rPr lang="ro-MO" sz="2200" b="1" dirty="0" smtClean="0">
                <a:solidFill>
                  <a:schemeClr val="accent6">
                    <a:lumMod val="75000"/>
                  </a:schemeClr>
                </a:solidFill>
                <a:effectLst>
                  <a:outerShdw blurRad="38100" dist="38100" dir="2700000" algn="tl">
                    <a:srgbClr val="000000">
                      <a:alpha val="43137"/>
                    </a:srgbClr>
                  </a:outerShdw>
                </a:effectLst>
              </a:rPr>
              <a:t>Sistemul de sănătate prin lentila socio-politică </a:t>
            </a:r>
            <a:r>
              <a:rPr lang="en-US" sz="3600" b="1" dirty="0">
                <a:solidFill>
                  <a:schemeClr val="accent6">
                    <a:lumMod val="75000"/>
                  </a:schemeClr>
                </a:solidFill>
                <a:effectLst>
                  <a:outerShdw blurRad="38100" dist="38100" dir="2700000" algn="tl">
                    <a:srgbClr val="000000">
                      <a:alpha val="43137"/>
                    </a:srgbClr>
                  </a:outerShdw>
                </a:effectLst>
              </a:rPr>
              <a:t/>
            </a:r>
            <a:br>
              <a:rPr lang="en-US" sz="3600" b="1" dirty="0">
                <a:solidFill>
                  <a:schemeClr val="accent6">
                    <a:lumMod val="75000"/>
                  </a:schemeClr>
                </a:solidFill>
                <a:effectLst>
                  <a:outerShdw blurRad="38100" dist="38100" dir="2700000" algn="tl">
                    <a:srgbClr val="000000">
                      <a:alpha val="43137"/>
                    </a:srgbClr>
                  </a:outerShdw>
                </a:effectLst>
              </a:rPr>
            </a:br>
            <a:r>
              <a:rPr lang="en-US" sz="3600" b="1" dirty="0" smtClean="0">
                <a:solidFill>
                  <a:schemeClr val="accent6">
                    <a:lumMod val="75000"/>
                  </a:schemeClr>
                </a:solidFill>
                <a:effectLst>
                  <a:outerShdw blurRad="38100" dist="38100" dir="2700000" algn="tl">
                    <a:srgbClr val="000000">
                      <a:alpha val="43137"/>
                    </a:srgbClr>
                  </a:outerShdw>
                </a:effectLst>
              </a:rPr>
              <a:t/>
            </a:r>
            <a:br>
              <a:rPr lang="en-US" sz="3600" b="1" dirty="0" smtClean="0">
                <a:solidFill>
                  <a:schemeClr val="accent6">
                    <a:lumMod val="75000"/>
                  </a:schemeClr>
                </a:solidFill>
                <a:effectLst>
                  <a:outerShdw blurRad="38100" dist="38100" dir="2700000" algn="tl">
                    <a:srgbClr val="000000">
                      <a:alpha val="43137"/>
                    </a:srgbClr>
                  </a:outerShdw>
                </a:effectLst>
              </a:rPr>
            </a:br>
            <a:r>
              <a:rPr lang="en-US" sz="3600" b="1" dirty="0">
                <a:solidFill>
                  <a:schemeClr val="accent6">
                    <a:lumMod val="75000"/>
                  </a:schemeClr>
                </a:solidFill>
                <a:effectLst>
                  <a:outerShdw blurRad="38100" dist="38100" dir="2700000" algn="tl">
                    <a:srgbClr val="000000">
                      <a:alpha val="43137"/>
                    </a:srgbClr>
                  </a:outerShdw>
                </a:effectLst>
              </a:rPr>
              <a:t/>
            </a:r>
            <a:br>
              <a:rPr lang="en-US" sz="3600" b="1" dirty="0">
                <a:solidFill>
                  <a:schemeClr val="accent6">
                    <a:lumMod val="75000"/>
                  </a:schemeClr>
                </a:solidFill>
                <a:effectLst>
                  <a:outerShdw blurRad="38100" dist="38100" dir="2700000" algn="tl">
                    <a:srgbClr val="000000">
                      <a:alpha val="43137"/>
                    </a:srgbClr>
                  </a:outerShdw>
                </a:effectLst>
              </a:rPr>
            </a:br>
            <a:r>
              <a:rPr lang="en-US" sz="3600" b="1" dirty="0" smtClean="0">
                <a:solidFill>
                  <a:schemeClr val="accent6">
                    <a:lumMod val="75000"/>
                  </a:schemeClr>
                </a:solidFill>
                <a:effectLst>
                  <a:outerShdw blurRad="38100" dist="38100" dir="2700000" algn="tl">
                    <a:srgbClr val="000000">
                      <a:alpha val="43137"/>
                    </a:srgbClr>
                  </a:outerShdw>
                </a:effectLst>
              </a:rPr>
              <a:t/>
            </a:r>
            <a:br>
              <a:rPr lang="en-US" sz="3600" b="1" dirty="0" smtClean="0">
                <a:solidFill>
                  <a:schemeClr val="accent6">
                    <a:lumMod val="75000"/>
                  </a:schemeClr>
                </a:solidFill>
                <a:effectLst>
                  <a:outerShdw blurRad="38100" dist="38100" dir="2700000" algn="tl">
                    <a:srgbClr val="000000">
                      <a:alpha val="43137"/>
                    </a:srgbClr>
                  </a:outerShdw>
                </a:effectLst>
              </a:rPr>
            </a:br>
            <a:endParaRPr lang="en-US" sz="3600" b="1" dirty="0">
              <a:solidFill>
                <a:schemeClr val="accent6">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4038600"/>
            <a:ext cx="9144000" cy="514350"/>
          </a:xfrm>
        </p:spPr>
        <p:txBody>
          <a:bodyPr>
            <a:normAutofit fontScale="25000" lnSpcReduction="20000"/>
          </a:bodyPr>
          <a:lstStyle/>
          <a:p>
            <a:r>
              <a:rPr lang="en-US" sz="5600" b="1" dirty="0" err="1" smtClean="0">
                <a:solidFill>
                  <a:schemeClr val="tx1"/>
                </a:solidFill>
              </a:rPr>
              <a:t>Universit</a:t>
            </a:r>
            <a:r>
              <a:rPr lang="ro-MO" sz="5600" b="1" dirty="0" smtClean="0">
                <a:solidFill>
                  <a:schemeClr val="tx1"/>
                </a:solidFill>
              </a:rPr>
              <a:t>atea de Medicină și Farmacie </a:t>
            </a:r>
            <a:r>
              <a:rPr lang="en-US" sz="5600" b="1" dirty="0" smtClean="0">
                <a:solidFill>
                  <a:schemeClr val="tx1"/>
                </a:solidFill>
              </a:rPr>
              <a:t>“</a:t>
            </a:r>
            <a:r>
              <a:rPr lang="en-US" sz="5600" b="1" dirty="0" err="1" smtClean="0">
                <a:solidFill>
                  <a:schemeClr val="tx1"/>
                </a:solidFill>
              </a:rPr>
              <a:t>Grigore</a:t>
            </a:r>
            <a:r>
              <a:rPr lang="en-US" sz="5600" b="1" dirty="0" smtClean="0">
                <a:solidFill>
                  <a:schemeClr val="tx1"/>
                </a:solidFill>
              </a:rPr>
              <a:t> </a:t>
            </a:r>
            <a:r>
              <a:rPr lang="en-US" sz="5600" b="1" dirty="0">
                <a:solidFill>
                  <a:schemeClr val="tx1"/>
                </a:solidFill>
              </a:rPr>
              <a:t>T. </a:t>
            </a:r>
            <a:r>
              <a:rPr lang="en-US" sz="5600" b="1" dirty="0" err="1">
                <a:solidFill>
                  <a:schemeClr val="tx1"/>
                </a:solidFill>
              </a:rPr>
              <a:t>Popa</a:t>
            </a:r>
            <a:r>
              <a:rPr lang="en-US" sz="5600" b="1" dirty="0">
                <a:solidFill>
                  <a:schemeClr val="tx1"/>
                </a:solidFill>
              </a:rPr>
              <a:t>”, </a:t>
            </a:r>
            <a:r>
              <a:rPr lang="en-US" sz="5600" b="1" dirty="0" err="1">
                <a:solidFill>
                  <a:schemeClr val="tx1"/>
                </a:solidFill>
              </a:rPr>
              <a:t>Ia</a:t>
            </a:r>
            <a:r>
              <a:rPr lang="ro-RO" sz="5600" b="1" dirty="0">
                <a:solidFill>
                  <a:schemeClr val="tx1"/>
                </a:solidFill>
              </a:rPr>
              <a:t>și, Romania </a:t>
            </a:r>
          </a:p>
          <a:p>
            <a:endParaRPr lang="ro-RO" b="1" dirty="0">
              <a:solidFill>
                <a:schemeClr val="tx1"/>
              </a:solidFill>
            </a:endParaRPr>
          </a:p>
          <a:p>
            <a:endParaRPr lang="en-US" b="1" dirty="0">
              <a:solidFill>
                <a:schemeClr val="tx1"/>
              </a:solidFill>
            </a:endParaRPr>
          </a:p>
          <a:p>
            <a:r>
              <a:rPr lang="ro-RO" dirty="0"/>
              <a:t> </a:t>
            </a:r>
            <a:endParaRPr lang="it-IT" dirty="0"/>
          </a:p>
          <a:p>
            <a:endParaRPr lang="ro-RO"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809749"/>
            <a:ext cx="4038600" cy="1830623"/>
          </a:xfrm>
          <a:prstGeom prst="rect">
            <a:avLst/>
          </a:prstGeom>
        </p:spPr>
      </p:pic>
    </p:spTree>
    <p:extLst>
      <p:ext uri="{BB962C8B-B14F-4D97-AF65-F5344CB8AC3E}">
        <p14:creationId xmlns:p14="http://schemas.microsoft.com/office/powerpoint/2010/main" val="881158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47750"/>
            <a:ext cx="8229600" cy="400050"/>
          </a:xfrm>
        </p:spPr>
        <p:txBody>
          <a:bodyPr>
            <a:noAutofit/>
          </a:bodyPr>
          <a:lstStyle/>
          <a:p>
            <a:pPr algn="l"/>
            <a:r>
              <a:rPr lang="en-GB" sz="1800" b="1" dirty="0"/>
              <a:t/>
            </a:r>
            <a:br>
              <a:rPr lang="en-GB" sz="1800" b="1" dirty="0"/>
            </a:br>
            <a:r>
              <a:rPr lang="ro-MO" sz="1800" b="1" dirty="0" smtClean="0">
                <a:solidFill>
                  <a:schemeClr val="accent6">
                    <a:lumMod val="75000"/>
                  </a:schemeClr>
                </a:solidFill>
                <a:effectLst>
                  <a:outerShdw blurRad="38100" dist="38100" dir="2700000" algn="tl">
                    <a:srgbClr val="000000">
                      <a:alpha val="43137"/>
                    </a:srgbClr>
                  </a:outerShdw>
                </a:effectLst>
              </a:rPr>
              <a:t>Metodologia predării</a:t>
            </a:r>
            <a:r>
              <a:rPr lang="en-GB" sz="1800" b="1" dirty="0" smtClean="0">
                <a:solidFill>
                  <a:schemeClr val="accent6">
                    <a:lumMod val="75000"/>
                  </a:schemeClr>
                </a:solidFill>
                <a:effectLst>
                  <a:outerShdw blurRad="38100" dist="38100" dir="2700000" algn="tl">
                    <a:srgbClr val="000000">
                      <a:alpha val="43137"/>
                    </a:srgbClr>
                  </a:outerShdw>
                </a:effectLst>
              </a:rPr>
              <a:t> </a:t>
            </a:r>
            <a:r>
              <a:rPr lang="en-GB" sz="1800" b="1" dirty="0">
                <a:solidFill>
                  <a:schemeClr val="accent6">
                    <a:lumMod val="75000"/>
                  </a:schemeClr>
                </a:solidFill>
                <a:effectLst>
                  <a:outerShdw blurRad="38100" dist="38100" dir="2700000" algn="tl">
                    <a:srgbClr val="000000">
                      <a:alpha val="43137"/>
                    </a:srgbClr>
                  </a:outerShdw>
                </a:effectLst>
              </a:rPr>
              <a:t>(</a:t>
            </a:r>
            <a:r>
              <a:rPr lang="en-GB" sz="1800" b="1" dirty="0" err="1" smtClean="0">
                <a:solidFill>
                  <a:schemeClr val="accent6">
                    <a:lumMod val="75000"/>
                  </a:schemeClr>
                </a:solidFill>
                <a:effectLst>
                  <a:outerShdw blurRad="38100" dist="38100" dir="2700000" algn="tl">
                    <a:srgbClr val="000000">
                      <a:alpha val="43137"/>
                    </a:srgbClr>
                  </a:outerShdw>
                </a:effectLst>
              </a:rPr>
              <a:t>princip</a:t>
            </a:r>
            <a:r>
              <a:rPr lang="ro-MO" sz="1800" b="1" dirty="0" smtClean="0">
                <a:solidFill>
                  <a:schemeClr val="accent6">
                    <a:lumMod val="75000"/>
                  </a:schemeClr>
                </a:solidFill>
                <a:effectLst>
                  <a:outerShdw blurRad="38100" dist="38100" dir="2700000" algn="tl">
                    <a:srgbClr val="000000">
                      <a:alpha val="43137"/>
                    </a:srgbClr>
                  </a:outerShdw>
                </a:effectLst>
              </a:rPr>
              <a:t>ii</a:t>
            </a:r>
            <a:r>
              <a:rPr lang="en-GB" sz="1800" b="1" dirty="0" smtClean="0">
                <a:solidFill>
                  <a:schemeClr val="accent6">
                    <a:lumMod val="75000"/>
                  </a:schemeClr>
                </a:solidFill>
                <a:effectLst>
                  <a:outerShdw blurRad="38100" dist="38100" dir="2700000" algn="tl">
                    <a:srgbClr val="000000">
                      <a:alpha val="43137"/>
                    </a:srgbClr>
                  </a:outerShdw>
                </a:effectLst>
              </a:rPr>
              <a:t>, met</a:t>
            </a:r>
            <a:r>
              <a:rPr lang="ro-MO" sz="1800" b="1" dirty="0" smtClean="0">
                <a:solidFill>
                  <a:schemeClr val="accent6">
                    <a:lumMod val="75000"/>
                  </a:schemeClr>
                </a:solidFill>
                <a:effectLst>
                  <a:outerShdw blurRad="38100" dist="38100" dir="2700000" algn="tl">
                    <a:srgbClr val="000000">
                      <a:alpha val="43137"/>
                    </a:srgbClr>
                  </a:outerShdw>
                </a:effectLst>
              </a:rPr>
              <a:t>ode</a:t>
            </a:r>
            <a:r>
              <a:rPr lang="en-GB" sz="1800" b="1" dirty="0" smtClean="0">
                <a:solidFill>
                  <a:schemeClr val="accent6">
                    <a:lumMod val="75000"/>
                  </a:schemeClr>
                </a:solidFill>
                <a:effectLst>
                  <a:outerShdw blurRad="38100" dist="38100" dir="2700000" algn="tl">
                    <a:srgbClr val="000000">
                      <a:alpha val="43137"/>
                    </a:srgbClr>
                  </a:outerShdw>
                </a:effectLst>
              </a:rPr>
              <a:t> </a:t>
            </a:r>
            <a:r>
              <a:rPr lang="ro-MO" sz="1800" b="1" dirty="0" smtClean="0">
                <a:solidFill>
                  <a:schemeClr val="accent6">
                    <a:lumMod val="75000"/>
                  </a:schemeClr>
                </a:solidFill>
                <a:effectLst>
                  <a:outerShdw blurRad="38100" dist="38100" dir="2700000" algn="tl">
                    <a:srgbClr val="000000">
                      <a:alpha val="43137"/>
                    </a:srgbClr>
                  </a:outerShdw>
                </a:effectLst>
              </a:rPr>
              <a:t>și </a:t>
            </a:r>
            <a:r>
              <a:rPr lang="en-GB" sz="1800" b="1" dirty="0" err="1" smtClean="0">
                <a:solidFill>
                  <a:schemeClr val="accent6">
                    <a:lumMod val="75000"/>
                  </a:schemeClr>
                </a:solidFill>
                <a:effectLst>
                  <a:outerShdw blurRad="38100" dist="38100" dir="2700000" algn="tl">
                    <a:srgbClr val="000000">
                      <a:alpha val="43137"/>
                    </a:srgbClr>
                  </a:outerShdw>
                </a:effectLst>
              </a:rPr>
              <a:t>strategi</a:t>
            </a:r>
            <a:r>
              <a:rPr lang="ro-MO" sz="1800" b="1" dirty="0" smtClean="0">
                <a:solidFill>
                  <a:schemeClr val="accent6">
                    <a:lumMod val="75000"/>
                  </a:schemeClr>
                </a:solidFill>
                <a:effectLst>
                  <a:outerShdw blurRad="38100" dist="38100" dir="2700000" algn="tl">
                    <a:srgbClr val="000000">
                      <a:alpha val="43137"/>
                    </a:srgbClr>
                  </a:outerShdw>
                </a:effectLst>
              </a:rPr>
              <a:t>i</a:t>
            </a:r>
            <a:r>
              <a:rPr lang="en-GB" sz="1800" b="1" dirty="0" smtClean="0">
                <a:solidFill>
                  <a:schemeClr val="accent6">
                    <a:lumMod val="75000"/>
                  </a:schemeClr>
                </a:solidFill>
                <a:effectLst>
                  <a:outerShdw blurRad="38100" dist="38100" dir="2700000" algn="tl">
                    <a:srgbClr val="000000">
                      <a:alpha val="43137"/>
                    </a:srgbClr>
                  </a:outerShdw>
                </a:effectLst>
              </a:rPr>
              <a:t>)</a:t>
            </a:r>
            <a:r>
              <a:rPr lang="en-GB" sz="1800" b="1" dirty="0"/>
              <a:t/>
            </a:r>
            <a:br>
              <a:rPr lang="en-GB" sz="1800" b="1" dirty="0"/>
            </a:br>
            <a:endParaRPr lang="en-US" sz="1800" b="1" dirty="0"/>
          </a:p>
        </p:txBody>
      </p:sp>
      <p:sp>
        <p:nvSpPr>
          <p:cNvPr id="3" name="Content Placeholder 2"/>
          <p:cNvSpPr>
            <a:spLocks noGrp="1"/>
          </p:cNvSpPr>
          <p:nvPr>
            <p:ph idx="1"/>
          </p:nvPr>
        </p:nvSpPr>
        <p:spPr>
          <a:xfrm>
            <a:off x="381000" y="1657350"/>
            <a:ext cx="8229600" cy="2533650"/>
          </a:xfrm>
        </p:spPr>
        <p:txBody>
          <a:bodyPr>
            <a:noAutofit/>
          </a:bodyPr>
          <a:lstStyle/>
          <a:p>
            <a:r>
              <a:rPr lang="ro-RO" sz="1200" dirty="0" smtClean="0"/>
              <a:t>Strategyie utilizată:</a:t>
            </a:r>
            <a:r>
              <a:rPr lang="en-GB" sz="1200" dirty="0" smtClean="0"/>
              <a:t> </a:t>
            </a:r>
            <a:r>
              <a:rPr lang="ro-MO" sz="1200" b="1" dirty="0" smtClean="0"/>
              <a:t>strategia obiectelor de învățare</a:t>
            </a:r>
            <a:endParaRPr lang="ro-RO" sz="1200" b="1" dirty="0"/>
          </a:p>
          <a:p>
            <a:r>
              <a:rPr lang="ro-RO" sz="1200" b="1" dirty="0" smtClean="0"/>
              <a:t>Caracteristici</a:t>
            </a:r>
            <a:r>
              <a:rPr lang="ro-RO" sz="1200" dirty="0" smtClean="0"/>
              <a:t>: </a:t>
            </a:r>
            <a:r>
              <a:rPr lang="ro-RO" sz="1200" i="1" dirty="0"/>
              <a:t>reutilizarea, granularitatea și capacitatea de a forma noi învățături </a:t>
            </a:r>
            <a:r>
              <a:rPr lang="ro-RO" sz="1200" dirty="0"/>
              <a:t>- conglomerate de resurse în funcție de obiectivul de învățare al unei </a:t>
            </a:r>
            <a:r>
              <a:rPr lang="ro-RO" sz="1200" dirty="0" smtClean="0"/>
              <a:t>unități</a:t>
            </a:r>
          </a:p>
          <a:p>
            <a:r>
              <a:rPr lang="ro-RO" sz="1200" dirty="0"/>
              <a:t>Potrivit pentru instruirea preclinică și clinică ca parte a unei </a:t>
            </a:r>
            <a:r>
              <a:rPr lang="ro-RO" sz="1200" i="1" dirty="0"/>
              <a:t>strategii de învățare mixtă</a:t>
            </a:r>
            <a:r>
              <a:rPr lang="ro-RO" sz="1200" dirty="0" smtClean="0"/>
              <a:t>.</a:t>
            </a:r>
            <a:r>
              <a:rPr lang="en-GB" sz="1200" dirty="0" smtClean="0"/>
              <a:t> </a:t>
            </a:r>
            <a:endParaRPr lang="ro-RO" sz="1200" dirty="0"/>
          </a:p>
          <a:p>
            <a:r>
              <a:rPr lang="ro-MO" sz="1200" b="1" dirty="0"/>
              <a:t>strategia obiectelor de </a:t>
            </a:r>
            <a:r>
              <a:rPr lang="ro-MO" sz="1200" b="1" dirty="0" smtClean="0"/>
              <a:t>învățare</a:t>
            </a:r>
            <a:r>
              <a:rPr lang="ro-RO" sz="1200" b="1" dirty="0" smtClean="0"/>
              <a:t>:</a:t>
            </a:r>
            <a:r>
              <a:rPr lang="en-GB" sz="1200" b="1" dirty="0" smtClean="0"/>
              <a:t> </a:t>
            </a:r>
            <a:r>
              <a:rPr lang="ro-MO" sz="1200" i="1" dirty="0" smtClean="0"/>
              <a:t>mai mici </a:t>
            </a:r>
            <a:r>
              <a:rPr lang="ro-MO" sz="1200" dirty="0" smtClean="0"/>
              <a:t>î</a:t>
            </a:r>
            <a:r>
              <a:rPr lang="en-GB" sz="1200" dirty="0" smtClean="0"/>
              <a:t>n </a:t>
            </a:r>
            <a:r>
              <a:rPr lang="ro-MO" sz="1200" dirty="0" smtClean="0"/>
              <a:t>dimensiune ca unități de învățare </a:t>
            </a:r>
            <a:r>
              <a:rPr lang="ro-RO" sz="1200" dirty="0" smtClean="0"/>
              <a:t>(</a:t>
            </a:r>
            <a:r>
              <a:rPr lang="ro-RO" sz="1200" dirty="0"/>
              <a:t>2-</a:t>
            </a:r>
            <a:r>
              <a:rPr lang="en-GB" sz="1200" dirty="0"/>
              <a:t>15 minute</a:t>
            </a:r>
            <a:r>
              <a:rPr lang="ro-RO" sz="1200" dirty="0"/>
              <a:t>)</a:t>
            </a:r>
          </a:p>
          <a:p>
            <a:pPr marL="0" indent="0">
              <a:buNone/>
            </a:pPr>
            <a:r>
              <a:rPr lang="ro-MO" sz="1200" i="1" dirty="0" smtClean="0">
                <a:latin typeface="Calibri (Body)"/>
              </a:rPr>
              <a:t>Valoare adăugată</a:t>
            </a:r>
            <a:endParaRPr lang="ro-RO" sz="1200" i="1" dirty="0">
              <a:latin typeface="Calibri (Body)"/>
            </a:endParaRPr>
          </a:p>
          <a:p>
            <a:r>
              <a:rPr lang="vi-VN" sz="1200" dirty="0">
                <a:latin typeface="Calibri" panose="020F0502020204030204" pitchFamily="34" charset="0"/>
                <a:cs typeface="Calibri" panose="020F0502020204030204" pitchFamily="34" charset="0"/>
              </a:rPr>
              <a:t>educația medicală devine </a:t>
            </a:r>
            <a:r>
              <a:rPr lang="vi-VN" sz="1200" i="1" dirty="0">
                <a:latin typeface="Calibri" panose="020F0502020204030204" pitchFamily="34" charset="0"/>
                <a:cs typeface="Calibri" panose="020F0502020204030204" pitchFamily="34" charset="0"/>
              </a:rPr>
              <a:t>mai eficientă</a:t>
            </a:r>
          </a:p>
          <a:p>
            <a:r>
              <a:rPr lang="vi-VN" sz="1200" dirty="0">
                <a:latin typeface="Calibri" panose="020F0502020204030204" pitchFamily="34" charset="0"/>
                <a:cs typeface="Calibri" panose="020F0502020204030204" pitchFamily="34" charset="0"/>
              </a:rPr>
              <a:t>această abordare încurajează </a:t>
            </a:r>
            <a:r>
              <a:rPr lang="vi-VN" sz="1200" i="1" dirty="0">
                <a:latin typeface="Calibri" panose="020F0502020204030204" pitchFamily="34" charset="0"/>
                <a:cs typeface="Calibri" panose="020F0502020204030204" pitchFamily="34" charset="0"/>
              </a:rPr>
              <a:t>responsabilitatea, rezultatele și învățarea bazată pe competențe</a:t>
            </a:r>
          </a:p>
          <a:p>
            <a:r>
              <a:rPr lang="vi-VN" sz="1200" i="1" dirty="0">
                <a:latin typeface="Calibri" panose="020F0502020204030204" pitchFamily="34" charset="0"/>
                <a:cs typeface="Calibri" panose="020F0502020204030204" pitchFamily="34" charset="0"/>
              </a:rPr>
              <a:t>un număr nelimitat de cursanți </a:t>
            </a:r>
            <a:r>
              <a:rPr lang="vi-VN" sz="1200" dirty="0">
                <a:latin typeface="Calibri" panose="020F0502020204030204" pitchFamily="34" charset="0"/>
                <a:cs typeface="Calibri" panose="020F0502020204030204" pitchFamily="34" charset="0"/>
              </a:rPr>
              <a:t>în diferite locații, deoarece poate fi accesat </a:t>
            </a:r>
            <a:r>
              <a:rPr lang="vi-VN" sz="1200" i="1" dirty="0">
                <a:latin typeface="Calibri" panose="020F0502020204030204" pitchFamily="34" charset="0"/>
                <a:cs typeface="Calibri" panose="020F0502020204030204" pitchFamily="34" charset="0"/>
              </a:rPr>
              <a:t>la cerere</a:t>
            </a:r>
            <a:r>
              <a:rPr lang="vi-VN" sz="1200" dirty="0">
                <a:latin typeface="Calibri" panose="020F0502020204030204" pitchFamily="34" charset="0"/>
                <a:cs typeface="Calibri" panose="020F0502020204030204" pitchFamily="34" charset="0"/>
              </a:rPr>
              <a:t>.</a:t>
            </a:r>
            <a:endParaRPr lang="ro-RO"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12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95350"/>
            <a:ext cx="8229600" cy="400050"/>
          </a:xfrm>
        </p:spPr>
        <p:txBody>
          <a:bodyPr>
            <a:noAutofit/>
          </a:bodyPr>
          <a:lstStyle/>
          <a:p>
            <a:pPr algn="l"/>
            <a:r>
              <a:rPr lang="en-GB" sz="1800" b="1" dirty="0"/>
              <a:t/>
            </a:r>
            <a:br>
              <a:rPr lang="en-GB" sz="1800" b="1" dirty="0"/>
            </a:br>
            <a:r>
              <a:rPr lang="ro-MO" sz="1800" b="1" dirty="0">
                <a:solidFill>
                  <a:schemeClr val="accent6">
                    <a:lumMod val="75000"/>
                  </a:schemeClr>
                </a:solidFill>
                <a:effectLst>
                  <a:outerShdw blurRad="38100" dist="38100" dir="2700000" algn="tl">
                    <a:srgbClr val="000000">
                      <a:alpha val="43137"/>
                    </a:srgbClr>
                  </a:outerShdw>
                </a:effectLst>
              </a:rPr>
              <a:t>Metodologia predării</a:t>
            </a:r>
            <a:r>
              <a:rPr lang="en-GB" sz="1800" b="1" dirty="0">
                <a:solidFill>
                  <a:schemeClr val="accent6">
                    <a:lumMod val="75000"/>
                  </a:schemeClr>
                </a:solidFill>
                <a:effectLst>
                  <a:outerShdw blurRad="38100" dist="38100" dir="2700000" algn="tl">
                    <a:srgbClr val="000000">
                      <a:alpha val="43137"/>
                    </a:srgbClr>
                  </a:outerShdw>
                </a:effectLst>
              </a:rPr>
              <a:t> (</a:t>
            </a:r>
            <a:r>
              <a:rPr lang="en-GB" sz="1800" b="1" dirty="0" err="1">
                <a:solidFill>
                  <a:schemeClr val="accent6">
                    <a:lumMod val="75000"/>
                  </a:schemeClr>
                </a:solidFill>
                <a:effectLst>
                  <a:outerShdw blurRad="38100" dist="38100" dir="2700000" algn="tl">
                    <a:srgbClr val="000000">
                      <a:alpha val="43137"/>
                    </a:srgbClr>
                  </a:outerShdw>
                </a:effectLst>
              </a:rPr>
              <a:t>princip</a:t>
            </a:r>
            <a:r>
              <a:rPr lang="ro-MO" sz="1800" b="1" dirty="0">
                <a:solidFill>
                  <a:schemeClr val="accent6">
                    <a:lumMod val="75000"/>
                  </a:schemeClr>
                </a:solidFill>
                <a:effectLst>
                  <a:outerShdw blurRad="38100" dist="38100" dir="2700000" algn="tl">
                    <a:srgbClr val="000000">
                      <a:alpha val="43137"/>
                    </a:srgbClr>
                  </a:outerShdw>
                </a:effectLst>
              </a:rPr>
              <a:t>ii</a:t>
            </a:r>
            <a:r>
              <a:rPr lang="en-GB" sz="1800" b="1" dirty="0">
                <a:solidFill>
                  <a:schemeClr val="accent6">
                    <a:lumMod val="75000"/>
                  </a:schemeClr>
                </a:solidFill>
                <a:effectLst>
                  <a:outerShdw blurRad="38100" dist="38100" dir="2700000" algn="tl">
                    <a:srgbClr val="000000">
                      <a:alpha val="43137"/>
                    </a:srgbClr>
                  </a:outerShdw>
                </a:effectLst>
              </a:rPr>
              <a:t>, met</a:t>
            </a:r>
            <a:r>
              <a:rPr lang="ro-MO" sz="1800" b="1" dirty="0">
                <a:solidFill>
                  <a:schemeClr val="accent6">
                    <a:lumMod val="75000"/>
                  </a:schemeClr>
                </a:solidFill>
                <a:effectLst>
                  <a:outerShdw blurRad="38100" dist="38100" dir="2700000" algn="tl">
                    <a:srgbClr val="000000">
                      <a:alpha val="43137"/>
                    </a:srgbClr>
                  </a:outerShdw>
                </a:effectLst>
              </a:rPr>
              <a:t>ode</a:t>
            </a:r>
            <a:r>
              <a:rPr lang="en-GB" sz="1800" b="1" dirty="0">
                <a:solidFill>
                  <a:schemeClr val="accent6">
                    <a:lumMod val="75000"/>
                  </a:schemeClr>
                </a:solidFill>
                <a:effectLst>
                  <a:outerShdw blurRad="38100" dist="38100" dir="2700000" algn="tl">
                    <a:srgbClr val="000000">
                      <a:alpha val="43137"/>
                    </a:srgbClr>
                  </a:outerShdw>
                </a:effectLst>
              </a:rPr>
              <a:t> </a:t>
            </a:r>
            <a:r>
              <a:rPr lang="ro-MO" sz="1800" b="1" dirty="0">
                <a:solidFill>
                  <a:schemeClr val="accent6">
                    <a:lumMod val="75000"/>
                  </a:schemeClr>
                </a:solidFill>
                <a:effectLst>
                  <a:outerShdw blurRad="38100" dist="38100" dir="2700000" algn="tl">
                    <a:srgbClr val="000000">
                      <a:alpha val="43137"/>
                    </a:srgbClr>
                  </a:outerShdw>
                </a:effectLst>
              </a:rPr>
              <a:t>și </a:t>
            </a:r>
            <a:r>
              <a:rPr lang="en-GB" sz="1800" b="1" dirty="0" err="1">
                <a:solidFill>
                  <a:schemeClr val="accent6">
                    <a:lumMod val="75000"/>
                  </a:schemeClr>
                </a:solidFill>
                <a:effectLst>
                  <a:outerShdw blurRad="38100" dist="38100" dir="2700000" algn="tl">
                    <a:srgbClr val="000000">
                      <a:alpha val="43137"/>
                    </a:srgbClr>
                  </a:outerShdw>
                </a:effectLst>
              </a:rPr>
              <a:t>strategi</a:t>
            </a:r>
            <a:r>
              <a:rPr lang="ro-MO" sz="1800" b="1" dirty="0">
                <a:solidFill>
                  <a:schemeClr val="accent6">
                    <a:lumMod val="75000"/>
                  </a:schemeClr>
                </a:solidFill>
                <a:effectLst>
                  <a:outerShdw blurRad="38100" dist="38100" dir="2700000" algn="tl">
                    <a:srgbClr val="000000">
                      <a:alpha val="43137"/>
                    </a:srgbClr>
                  </a:outerShdw>
                </a:effectLst>
              </a:rPr>
              <a:t>i</a:t>
            </a:r>
            <a:r>
              <a:rPr lang="en-GB" sz="1800" b="1" dirty="0">
                <a:solidFill>
                  <a:schemeClr val="accent6">
                    <a:lumMod val="75000"/>
                  </a:schemeClr>
                </a:solidFill>
                <a:effectLst>
                  <a:outerShdw blurRad="38100" dist="38100" dir="2700000" algn="tl">
                    <a:srgbClr val="000000">
                      <a:alpha val="43137"/>
                    </a:srgbClr>
                  </a:outerShdw>
                </a:effectLst>
              </a:rPr>
              <a:t>)</a:t>
            </a:r>
            <a:r>
              <a:rPr lang="en-GB" sz="1800" b="1" dirty="0"/>
              <a:t/>
            </a:r>
            <a:br>
              <a:rPr lang="en-GB" sz="1800" b="1" dirty="0"/>
            </a:br>
            <a:endParaRPr lang="en-US" sz="1800" b="1" dirty="0"/>
          </a:p>
        </p:txBody>
      </p:sp>
      <p:sp>
        <p:nvSpPr>
          <p:cNvPr id="3" name="Content Placeholder 2"/>
          <p:cNvSpPr>
            <a:spLocks noGrp="1"/>
          </p:cNvSpPr>
          <p:nvPr>
            <p:ph idx="1"/>
          </p:nvPr>
        </p:nvSpPr>
        <p:spPr>
          <a:xfrm>
            <a:off x="381000" y="1428750"/>
            <a:ext cx="8229600" cy="4343400"/>
          </a:xfrm>
        </p:spPr>
        <p:txBody>
          <a:bodyPr>
            <a:noAutofit/>
          </a:bodyPr>
          <a:lstStyle/>
          <a:p>
            <a:pPr marL="0" indent="0">
              <a:buNone/>
            </a:pPr>
            <a:r>
              <a:rPr lang="ro-MO" sz="1200" b="1" dirty="0" smtClean="0"/>
              <a:t>P</a:t>
            </a:r>
            <a:r>
              <a:rPr lang="en-GB" sz="1200" b="1" dirty="0" err="1" smtClean="0"/>
              <a:t>rincip</a:t>
            </a:r>
            <a:r>
              <a:rPr lang="ro-MO" sz="1200" b="1" dirty="0" smtClean="0"/>
              <a:t>ii</a:t>
            </a:r>
            <a:r>
              <a:rPr lang="en-GB" sz="1200" b="1" dirty="0" smtClean="0"/>
              <a:t>le</a:t>
            </a:r>
            <a:r>
              <a:rPr lang="ro-MO" sz="1200" b="1" dirty="0" smtClean="0"/>
              <a:t> de învățare</a:t>
            </a:r>
            <a:r>
              <a:rPr lang="en-GB" sz="1200" dirty="0" smtClean="0"/>
              <a:t> </a:t>
            </a:r>
            <a:r>
              <a:rPr lang="ro-RO" sz="1200" dirty="0"/>
              <a:t>:</a:t>
            </a:r>
            <a:r>
              <a:rPr lang="en-GB" sz="1200" dirty="0"/>
              <a:t> </a:t>
            </a:r>
            <a:r>
              <a:rPr lang="en-GB" sz="1200" i="1" dirty="0" err="1"/>
              <a:t>cunoștințele</a:t>
            </a:r>
            <a:r>
              <a:rPr lang="en-GB" sz="1200" i="1" dirty="0"/>
              <a:t> </a:t>
            </a:r>
            <a:r>
              <a:rPr lang="en-GB" sz="1200" i="1" dirty="0" err="1"/>
              <a:t>anterioare</a:t>
            </a:r>
            <a:r>
              <a:rPr lang="en-GB" sz="1200" i="1" dirty="0"/>
              <a:t> ale </a:t>
            </a:r>
            <a:r>
              <a:rPr lang="en-GB" sz="1200" i="1" dirty="0" err="1"/>
              <a:t>elevilor</a:t>
            </a:r>
            <a:r>
              <a:rPr lang="en-GB" sz="1200" i="1" dirty="0"/>
              <a:t> </a:t>
            </a:r>
            <a:r>
              <a:rPr lang="en-GB" sz="1200" i="1" dirty="0" err="1"/>
              <a:t>sunt</a:t>
            </a:r>
            <a:r>
              <a:rPr lang="en-GB" sz="1200" i="1" dirty="0"/>
              <a:t> activate</a:t>
            </a:r>
            <a:endParaRPr lang="ro-RO" sz="1200" i="1" dirty="0"/>
          </a:p>
          <a:p>
            <a:r>
              <a:rPr lang="vi-VN" sz="1200" dirty="0"/>
              <a:t>obiectele de învățare utilizate </a:t>
            </a:r>
            <a:r>
              <a:rPr lang="vi-VN" sz="1200" i="1" dirty="0"/>
              <a:t>vizează crearea de noi cunoștințe medicale </a:t>
            </a:r>
            <a:r>
              <a:rPr lang="vi-VN" sz="1200" dirty="0"/>
              <a:t>și </a:t>
            </a:r>
            <a:r>
              <a:rPr lang="vi-VN" sz="1200" i="1" dirty="0"/>
              <a:t>modifică concepte mai vechi</a:t>
            </a:r>
            <a:r>
              <a:rPr lang="vi-VN" sz="1200" dirty="0"/>
              <a:t>; presupune </a:t>
            </a:r>
            <a:r>
              <a:rPr lang="vi-VN" sz="1200" i="1" dirty="0"/>
              <a:t>o schimbare conceptuală prin modele de experți</a:t>
            </a:r>
          </a:p>
          <a:p>
            <a:r>
              <a:rPr lang="vi-VN" sz="1200" dirty="0"/>
              <a:t>evidențiază partea de </a:t>
            </a:r>
            <a:r>
              <a:rPr lang="vi-VN" sz="1200" i="1" dirty="0"/>
              <a:t>autenticitate</a:t>
            </a:r>
            <a:r>
              <a:rPr lang="vi-VN" sz="1200" dirty="0"/>
              <a:t>;</a:t>
            </a:r>
          </a:p>
          <a:p>
            <a:r>
              <a:rPr lang="vi-VN" sz="1200" dirty="0"/>
              <a:t>include </a:t>
            </a:r>
            <a:r>
              <a:rPr lang="vi-VN" sz="1200" i="1" dirty="0"/>
              <a:t>predarea și învățarea colaborativă</a:t>
            </a:r>
            <a:r>
              <a:rPr lang="vi-VN" sz="1200" dirty="0"/>
              <a:t> prin </a:t>
            </a:r>
            <a:r>
              <a:rPr lang="vi-VN" sz="1200" i="1" dirty="0"/>
              <a:t>sprijinirea colaborării între profesori și cursanți și între cursanți înșiși, și co-crearea cunoștințelor</a:t>
            </a:r>
            <a:r>
              <a:rPr lang="vi-VN" sz="1200" dirty="0"/>
              <a:t>;</a:t>
            </a:r>
          </a:p>
          <a:p>
            <a:r>
              <a:rPr lang="vi-VN" sz="1200" i="1" dirty="0"/>
              <a:t>stimulează gândirea critică </a:t>
            </a:r>
            <a:r>
              <a:rPr lang="vi-VN" sz="1200" dirty="0"/>
              <a:t>și </a:t>
            </a:r>
            <a:r>
              <a:rPr lang="vi-VN" sz="1200" i="1" dirty="0"/>
              <a:t>rezolvarea problemelor</a:t>
            </a:r>
            <a:r>
              <a:rPr lang="vi-VN" sz="1200" dirty="0"/>
              <a:t>, </a:t>
            </a:r>
            <a:r>
              <a:rPr lang="vi-VN" sz="1200" i="1" dirty="0"/>
              <a:t>raționamentul analogic</a:t>
            </a:r>
          </a:p>
          <a:p>
            <a:r>
              <a:rPr lang="vi-VN" sz="1200" i="1" dirty="0"/>
              <a:t>Acesta răspunde nevoilor tuturor tipurilor de </a:t>
            </a:r>
            <a:r>
              <a:rPr lang="vi-VN" sz="1200" i="1" dirty="0" smtClean="0"/>
              <a:t>cursanți</a:t>
            </a:r>
            <a:endParaRPr lang="ro-MO" sz="1200" i="1" dirty="0" smtClean="0"/>
          </a:p>
          <a:p>
            <a:pPr marL="0" indent="0">
              <a:buNone/>
            </a:pPr>
            <a:r>
              <a:rPr lang="ro-MO" sz="1200" b="1" dirty="0" smtClean="0"/>
              <a:t>Strategiile de predare </a:t>
            </a:r>
            <a:r>
              <a:rPr lang="en-GB" sz="1200" dirty="0" err="1" smtClean="0"/>
              <a:t>includ</a:t>
            </a:r>
            <a:r>
              <a:rPr lang="en-GB" sz="1200" dirty="0" smtClean="0"/>
              <a:t> </a:t>
            </a:r>
            <a:r>
              <a:rPr lang="en-GB" sz="1200" i="1" dirty="0" smtClean="0"/>
              <a:t>vi</a:t>
            </a:r>
            <a:r>
              <a:rPr lang="ro-MO" sz="1200" i="1" dirty="0" smtClean="0"/>
              <a:t>z</a:t>
            </a:r>
            <a:r>
              <a:rPr lang="en-GB" sz="1200" i="1" dirty="0" err="1" smtClean="0"/>
              <a:t>ualiza</a:t>
            </a:r>
            <a:r>
              <a:rPr lang="ro-MO" sz="1200" i="1" dirty="0" smtClean="0"/>
              <a:t>rea </a:t>
            </a:r>
            <a:endParaRPr lang="ro-RO" sz="1200" i="1" dirty="0"/>
          </a:p>
          <a:p>
            <a:r>
              <a:rPr lang="vi-VN" sz="1200" i="1" dirty="0"/>
              <a:t>obiectele de învățare pot fi utilizate creativ de fiecare lector</a:t>
            </a:r>
          </a:p>
          <a:p>
            <a:r>
              <a:rPr lang="vi-VN" sz="1200" i="1" dirty="0"/>
              <a:t>invită la instrucțiuni și reflecții bazate pe anchetă</a:t>
            </a:r>
          </a:p>
          <a:p>
            <a:r>
              <a:rPr lang="vi-VN" sz="1200" dirty="0"/>
              <a:t>Chestionarele de evaluare formativă și sumativă invită elevii la reflecție și rezolvarea problemelor, </a:t>
            </a:r>
            <a:r>
              <a:rPr lang="vi-VN" sz="1200" i="1" dirty="0"/>
              <a:t>aplicând informațiile în contexte noi</a:t>
            </a:r>
            <a:endParaRPr lang="ro-RO" sz="1200" dirty="0"/>
          </a:p>
        </p:txBody>
      </p:sp>
    </p:spTree>
    <p:extLst>
      <p:ext uri="{BB962C8B-B14F-4D97-AF65-F5344CB8AC3E}">
        <p14:creationId xmlns:p14="http://schemas.microsoft.com/office/powerpoint/2010/main" val="1360760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00150"/>
            <a:ext cx="8229600" cy="365522"/>
          </a:xfrm>
        </p:spPr>
        <p:txBody>
          <a:bodyPr>
            <a:no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a:t>
            </a:r>
            <a:r>
              <a:rPr lang="ro-MO" sz="1800" b="1" dirty="0" smtClean="0">
                <a:solidFill>
                  <a:schemeClr val="accent6">
                    <a:lumMod val="75000"/>
                  </a:schemeClr>
                </a:solidFill>
                <a:effectLst>
                  <a:outerShdw blurRad="38100" dist="38100" dir="2700000" algn="tl">
                    <a:srgbClr val="000000">
                      <a:alpha val="43137"/>
                    </a:srgbClr>
                  </a:outerShdw>
                </a:effectLst>
              </a:rPr>
              <a:t>ții pentru participanți</a:t>
            </a:r>
            <a:r>
              <a:rPr lang="ro-RO" sz="1800" b="1" dirty="0" smtClean="0">
                <a:solidFill>
                  <a:schemeClr val="accent6">
                    <a:lumMod val="75000"/>
                  </a:schemeClr>
                </a:solidFill>
                <a:effectLst>
                  <a:outerShdw blurRad="38100" dist="38100" dir="2700000" algn="tl">
                    <a:srgbClr val="000000">
                      <a:alpha val="43137"/>
                    </a:srgbClr>
                  </a:outerShdw>
                </a:effectLst>
              </a:rPr>
              <a:t> </a:t>
            </a:r>
            <a:r>
              <a:rPr lang="ro-RO" sz="1800" b="1" dirty="0">
                <a:solidFill>
                  <a:schemeClr val="accent6">
                    <a:lumMod val="75000"/>
                  </a:schemeClr>
                </a:solidFill>
                <a:effectLst>
                  <a:outerShdw blurRad="38100" dist="38100" dir="2700000" algn="tl">
                    <a:srgbClr val="000000">
                      <a:alpha val="43137"/>
                    </a:srgbClr>
                  </a:outerShdw>
                </a:effectLst>
              </a:rPr>
              <a:t>(1)</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57350"/>
            <a:ext cx="8229600" cy="2247900"/>
          </a:xfrm>
        </p:spPr>
        <p:txBody>
          <a:bodyPr>
            <a:normAutofit/>
          </a:bodyPr>
          <a:lstStyle/>
          <a:p>
            <a:pPr marL="0" indent="0">
              <a:buNone/>
            </a:pPr>
            <a:r>
              <a:rPr lang="vi-VN" sz="1200" dirty="0">
                <a:latin typeface="Calibri" panose="020F0502020204030204" pitchFamily="34" charset="0"/>
                <a:cs typeface="Calibri" panose="020F0502020204030204" pitchFamily="34" charset="0"/>
              </a:rPr>
              <a:t>Până la sfârșitul unității, elevii vor cunoaște și vor putea discuta despre:</a:t>
            </a:r>
          </a:p>
          <a:p>
            <a:r>
              <a:rPr lang="vi-VN" sz="1200" dirty="0">
                <a:latin typeface="Calibri" panose="020F0502020204030204" pitchFamily="34" charset="0"/>
                <a:cs typeface="Calibri" panose="020F0502020204030204" pitchFamily="34" charset="0"/>
              </a:rPr>
              <a:t>aspecte legate de medicina contemporană în România de la anii precomunisti până la cei postcomunisti;</a:t>
            </a:r>
          </a:p>
          <a:p>
            <a:r>
              <a:rPr lang="vi-VN" sz="1200" dirty="0">
                <a:latin typeface="Calibri" panose="020F0502020204030204" pitchFamily="34" charset="0"/>
                <a:cs typeface="Calibri" panose="020F0502020204030204" pitchFamily="34" charset="0"/>
              </a:rPr>
              <a:t>probleme care afectează </a:t>
            </a:r>
            <a:r>
              <a:rPr lang="ro-MO" sz="1200" dirty="0" smtClean="0">
                <a:latin typeface="Calibri" panose="020F0502020204030204" pitchFamily="34" charset="0"/>
                <a:cs typeface="Calibri" panose="020F0502020204030204" pitchFamily="34" charset="0"/>
              </a:rPr>
              <a:t>timpul de început </a:t>
            </a:r>
            <a:r>
              <a:rPr lang="vi-VN" sz="1200" dirty="0" smtClean="0">
                <a:latin typeface="Calibri" panose="020F0502020204030204" pitchFamily="34" charset="0"/>
                <a:cs typeface="Calibri" panose="020F0502020204030204" pitchFamily="34" charset="0"/>
              </a:rPr>
              <a:t>ale </a:t>
            </a:r>
            <a:r>
              <a:rPr lang="vi-VN" sz="1200" dirty="0">
                <a:latin typeface="Calibri" panose="020F0502020204030204" pitchFamily="34" charset="0"/>
                <a:cs typeface="Calibri" panose="020F0502020204030204" pitchFamily="34" charset="0"/>
              </a:rPr>
              <a:t>asistenței medicale naționale românești și factori care contribuie la dezvoltarea sa înainte de comunism, cu dependența sa de factorii economici, sociali și culturali ai societății;</a:t>
            </a:r>
          </a:p>
          <a:p>
            <a:r>
              <a:rPr lang="vi-VN" sz="1200" dirty="0">
                <a:latin typeface="Calibri" panose="020F0502020204030204" pitchFamily="34" charset="0"/>
                <a:cs typeface="Calibri" panose="020F0502020204030204" pitchFamily="34" charset="0"/>
              </a:rPr>
              <a:t>problemele sistemului comunist și impactul acestuia asupra sănătății românești și a profesioniștilor săi</a:t>
            </a:r>
          </a:p>
          <a:p>
            <a:r>
              <a:rPr lang="vi-VN" sz="1200" dirty="0">
                <a:latin typeface="Calibri" panose="020F0502020204030204" pitchFamily="34" charset="0"/>
                <a:cs typeface="Calibri" panose="020F0502020204030204" pitchFamily="34" charset="0"/>
              </a:rPr>
              <a:t>provocările actuale ale medicinei românești (sub-finanțare, corupție, luare de mită), unitățile sale (închiderea spitalului, mai puține îngrijiri pentru pacienții din mediul rural decât cele urbane) și personalul (exodul de creiere, pregătirea necorespunzătoare a rezidenților).</a:t>
            </a:r>
            <a:endParaRPr lang="ro-RO"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4879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7391400" cy="422672"/>
          </a:xfrm>
        </p:spPr>
        <p:txBody>
          <a:bodyPr>
            <a:norm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a:t>
            </a:r>
            <a:r>
              <a:rPr lang="ro-MO" sz="1800" b="1" dirty="0" smtClean="0">
                <a:solidFill>
                  <a:schemeClr val="accent6">
                    <a:lumMod val="75000"/>
                  </a:schemeClr>
                </a:solidFill>
                <a:effectLst>
                  <a:outerShdw blurRad="38100" dist="38100" dir="2700000" algn="tl">
                    <a:srgbClr val="000000">
                      <a:alpha val="43137"/>
                    </a:srgbClr>
                  </a:outerShdw>
                </a:effectLst>
              </a:rPr>
              <a:t>ții pentru participanți</a:t>
            </a:r>
            <a:r>
              <a:rPr lang="ro-RO" sz="1800" b="1" dirty="0" smtClean="0">
                <a:solidFill>
                  <a:schemeClr val="accent6">
                    <a:lumMod val="75000"/>
                  </a:schemeClr>
                </a:solidFill>
                <a:effectLst>
                  <a:outerShdw blurRad="38100" dist="38100" dir="2700000" algn="tl">
                    <a:srgbClr val="000000">
                      <a:alpha val="43137"/>
                    </a:srgbClr>
                  </a:outerShdw>
                </a:effectLst>
              </a:rPr>
              <a:t> </a:t>
            </a:r>
            <a:r>
              <a:rPr lang="ro-RO" sz="1800" b="1" dirty="0">
                <a:solidFill>
                  <a:schemeClr val="accent6">
                    <a:lumMod val="75000"/>
                  </a:schemeClr>
                </a:solidFill>
                <a:effectLst>
                  <a:outerShdw blurRad="38100" dist="38100" dir="2700000" algn="tl">
                    <a:srgbClr val="000000">
                      <a:alpha val="43137"/>
                    </a:srgbClr>
                  </a:outerShdw>
                </a:effectLst>
              </a:rPr>
              <a:t>(2)</a:t>
            </a:r>
            <a:endParaRPr lang="ro-RO"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49028"/>
            <a:ext cx="8229600" cy="3394472"/>
          </a:xfrm>
        </p:spPr>
        <p:txBody>
          <a:bodyPr>
            <a:normAutofit/>
          </a:bodyPr>
          <a:lstStyle/>
          <a:p>
            <a:pPr marL="0" indent="0">
              <a:buNone/>
            </a:pPr>
            <a:r>
              <a:rPr lang="vi-VN" sz="1200" dirty="0">
                <a:latin typeface="Calibri" panose="020F0502020204030204" pitchFamily="34" charset="0"/>
                <a:cs typeface="Calibri" panose="020F0502020204030204" pitchFamily="34" charset="0"/>
              </a:rPr>
              <a:t>Prin intermediul obiectelor de învățare incluse în unitate și după atingerea obiectivelor de învățare propuse, </a:t>
            </a:r>
            <a:r>
              <a:rPr lang="ro-MO" sz="1200" dirty="0" smtClean="0">
                <a:latin typeface="Calibri" panose="020F0502020204030204" pitchFamily="34" charset="0"/>
                <a:cs typeface="Calibri" panose="020F0502020204030204" pitchFamily="34" charset="0"/>
              </a:rPr>
              <a:t>studenții </a:t>
            </a:r>
            <a:r>
              <a:rPr lang="vi-VN" sz="1200" dirty="0" smtClean="0">
                <a:latin typeface="Calibri" panose="020F0502020204030204" pitchFamily="34" charset="0"/>
                <a:cs typeface="Calibri" panose="020F0502020204030204" pitchFamily="34" charset="0"/>
              </a:rPr>
              <a:t>vor </a:t>
            </a:r>
            <a:r>
              <a:rPr lang="vi-VN" sz="1200" dirty="0">
                <a:latin typeface="Calibri" panose="020F0502020204030204" pitchFamily="34" charset="0"/>
                <a:cs typeface="Calibri" panose="020F0502020204030204" pitchFamily="34" charset="0"/>
              </a:rPr>
              <a:t>putea:</a:t>
            </a:r>
          </a:p>
          <a:p>
            <a:r>
              <a:rPr lang="ro-MO" sz="1200" dirty="0" smtClean="0">
                <a:latin typeface="Calibri" panose="020F0502020204030204" pitchFamily="34" charset="0"/>
                <a:cs typeface="Calibri" panose="020F0502020204030204" pitchFamily="34" charset="0"/>
              </a:rPr>
              <a:t>Să </a:t>
            </a:r>
            <a:r>
              <a:rPr lang="vi-VN" sz="1200" dirty="0" smtClean="0">
                <a:latin typeface="Calibri" panose="020F0502020204030204" pitchFamily="34" charset="0"/>
                <a:cs typeface="Calibri" panose="020F0502020204030204" pitchFamily="34" charset="0"/>
              </a:rPr>
              <a:t>găs</a:t>
            </a:r>
            <a:r>
              <a:rPr lang="ro-MO" sz="1200" dirty="0" smtClean="0">
                <a:latin typeface="Calibri" panose="020F0502020204030204" pitchFamily="34" charset="0"/>
                <a:cs typeface="Calibri" panose="020F0502020204030204" pitchFamily="34" charset="0"/>
              </a:rPr>
              <a:t>ească </a:t>
            </a:r>
            <a:r>
              <a:rPr lang="vi-VN" sz="1200" dirty="0" smtClean="0">
                <a:latin typeface="Calibri" panose="020F0502020204030204" pitchFamily="34" charset="0"/>
                <a:cs typeface="Calibri" panose="020F0502020204030204" pitchFamily="34" charset="0"/>
              </a:rPr>
              <a:t>/ imagin</a:t>
            </a:r>
            <a:r>
              <a:rPr lang="ro-MO" sz="1200" dirty="0" smtClean="0">
                <a:latin typeface="Calibri" panose="020F0502020204030204" pitchFamily="34" charset="0"/>
                <a:cs typeface="Calibri" panose="020F0502020204030204" pitchFamily="34" charset="0"/>
              </a:rPr>
              <a:t>eze</a:t>
            </a:r>
            <a:r>
              <a:rPr lang="vi-VN" sz="1200" dirty="0" smtClean="0">
                <a:latin typeface="Calibri" panose="020F0502020204030204" pitchFamily="34" charset="0"/>
                <a:cs typeface="Calibri" panose="020F0502020204030204" pitchFamily="34" charset="0"/>
              </a:rPr>
              <a:t> </a:t>
            </a:r>
            <a:r>
              <a:rPr lang="vi-VN" sz="1200" dirty="0">
                <a:latin typeface="Calibri" panose="020F0502020204030204" pitchFamily="34" charset="0"/>
                <a:cs typeface="Calibri" panose="020F0502020204030204" pitchFamily="34" charset="0"/>
              </a:rPr>
              <a:t>soluții pentru problemele existente ale medicinei românești contemporane în toate subperioadele (pre-comunistă, comunistă și post-comunistă);</a:t>
            </a:r>
          </a:p>
          <a:p>
            <a:r>
              <a:rPr lang="ro-MO" sz="1200" dirty="0" smtClean="0">
                <a:latin typeface="Calibri" panose="020F0502020204030204" pitchFamily="34" charset="0"/>
                <a:cs typeface="Calibri" panose="020F0502020204030204" pitchFamily="34" charset="0"/>
              </a:rPr>
              <a:t>Să </a:t>
            </a:r>
            <a:r>
              <a:rPr lang="vi-VN" sz="1200" dirty="0" smtClean="0">
                <a:latin typeface="Calibri" panose="020F0502020204030204" pitchFamily="34" charset="0"/>
                <a:cs typeface="Calibri" panose="020F0502020204030204" pitchFamily="34" charset="0"/>
              </a:rPr>
              <a:t>obțin</a:t>
            </a:r>
            <a:r>
              <a:rPr lang="ro-MO" sz="1200" dirty="0" smtClean="0">
                <a:latin typeface="Calibri" panose="020F0502020204030204" pitchFamily="34" charset="0"/>
                <a:cs typeface="Calibri" panose="020F0502020204030204" pitchFamily="34" charset="0"/>
              </a:rPr>
              <a:t>ă</a:t>
            </a:r>
            <a:r>
              <a:rPr lang="vi-VN" sz="1200" dirty="0" smtClean="0">
                <a:latin typeface="Calibri" panose="020F0502020204030204" pitchFamily="34" charset="0"/>
                <a:cs typeface="Calibri" panose="020F0502020204030204" pitchFamily="34" charset="0"/>
              </a:rPr>
              <a:t> </a:t>
            </a:r>
            <a:r>
              <a:rPr lang="vi-VN" sz="1200" dirty="0">
                <a:latin typeface="Calibri" panose="020F0502020204030204" pitchFamily="34" charset="0"/>
                <a:cs typeface="Calibri" panose="020F0502020204030204" pitchFamily="34" charset="0"/>
              </a:rPr>
              <a:t>învățături practice practice din greșelile din trecut, urmând sfaturile predecesorilor lor ilustri pregătiți în străinătate și </a:t>
            </a:r>
            <a:r>
              <a:rPr lang="ro-MO" sz="1200" dirty="0" smtClean="0">
                <a:latin typeface="Calibri" panose="020F0502020204030204" pitchFamily="34" charset="0"/>
                <a:cs typeface="Calibri" panose="020F0502020204030204" pitchFamily="34" charset="0"/>
              </a:rPr>
              <a:t>să </a:t>
            </a:r>
            <a:r>
              <a:rPr lang="vi-VN" sz="1200" dirty="0" smtClean="0">
                <a:latin typeface="Calibri" panose="020F0502020204030204" pitchFamily="34" charset="0"/>
                <a:cs typeface="Calibri" panose="020F0502020204030204" pitchFamily="34" charset="0"/>
              </a:rPr>
              <a:t>evit</a:t>
            </a:r>
            <a:r>
              <a:rPr lang="ro-MO" sz="1200" dirty="0" smtClean="0">
                <a:latin typeface="Calibri" panose="020F0502020204030204" pitchFamily="34" charset="0"/>
                <a:cs typeface="Calibri" panose="020F0502020204030204" pitchFamily="34" charset="0"/>
              </a:rPr>
              <a:t>e</a:t>
            </a:r>
            <a:r>
              <a:rPr lang="vi-VN" sz="1200" dirty="0" smtClean="0">
                <a:latin typeface="Calibri" panose="020F0502020204030204" pitchFamily="34" charset="0"/>
                <a:cs typeface="Calibri" panose="020F0502020204030204" pitchFamily="34" charset="0"/>
              </a:rPr>
              <a:t> </a:t>
            </a:r>
            <a:r>
              <a:rPr lang="vi-VN" sz="1200" dirty="0">
                <a:latin typeface="Calibri" panose="020F0502020204030204" pitchFamily="34" charset="0"/>
                <a:cs typeface="Calibri" panose="020F0502020204030204" pitchFamily="34" charset="0"/>
              </a:rPr>
              <a:t>să </a:t>
            </a:r>
            <a:r>
              <a:rPr lang="ro-MO" sz="1200" dirty="0" smtClean="0">
                <a:latin typeface="Calibri" panose="020F0502020204030204" pitchFamily="34" charset="0"/>
                <a:cs typeface="Calibri" panose="020F0502020204030204" pitchFamily="34" charset="0"/>
              </a:rPr>
              <a:t>s</a:t>
            </a:r>
            <a:r>
              <a:rPr lang="vi-VN" sz="1200" dirty="0" smtClean="0">
                <a:latin typeface="Calibri" panose="020F0502020204030204" pitchFamily="34" charset="0"/>
                <a:cs typeface="Calibri" panose="020F0502020204030204" pitchFamily="34" charset="0"/>
              </a:rPr>
              <a:t>e angajez</a:t>
            </a:r>
            <a:r>
              <a:rPr lang="ro-MO" sz="1200" dirty="0" smtClean="0">
                <a:latin typeface="Calibri" panose="020F0502020204030204" pitchFamily="34" charset="0"/>
                <a:cs typeface="Calibri" panose="020F0502020204030204" pitchFamily="34" charset="0"/>
              </a:rPr>
              <a:t>e </a:t>
            </a:r>
            <a:r>
              <a:rPr lang="vi-VN" sz="1200" dirty="0" smtClean="0">
                <a:latin typeface="Calibri" panose="020F0502020204030204" pitchFamily="34" charset="0"/>
                <a:cs typeface="Calibri" panose="020F0502020204030204" pitchFamily="34" charset="0"/>
              </a:rPr>
              <a:t>într-o </a:t>
            </a:r>
            <a:r>
              <a:rPr lang="vi-VN" sz="1200" dirty="0">
                <a:latin typeface="Calibri" panose="020F0502020204030204" pitchFamily="34" charset="0"/>
                <a:cs typeface="Calibri" panose="020F0502020204030204" pitchFamily="34" charset="0"/>
              </a:rPr>
              <a:t>mentalitate defectuoasă care a adus nenorociri în </a:t>
            </a:r>
            <a:r>
              <a:rPr lang="vi-VN" sz="1200" dirty="0" smtClean="0">
                <a:latin typeface="Calibri" panose="020F0502020204030204" pitchFamily="34" charset="0"/>
                <a:cs typeface="Calibri" panose="020F0502020204030204" pitchFamily="34" charset="0"/>
              </a:rPr>
              <a:t>domeniul </a:t>
            </a:r>
            <a:r>
              <a:rPr lang="vi-VN" sz="1200" dirty="0">
                <a:latin typeface="Calibri" panose="020F0502020204030204" pitchFamily="34" charset="0"/>
                <a:cs typeface="Calibri" panose="020F0502020204030204" pitchFamily="34" charset="0"/>
              </a:rPr>
              <a:t>medical de la început până în prezent;</a:t>
            </a:r>
          </a:p>
          <a:p>
            <a:r>
              <a:rPr lang="vi-VN" sz="1200" dirty="0">
                <a:latin typeface="Calibri" panose="020F0502020204030204" pitchFamily="34" charset="0"/>
                <a:cs typeface="Calibri" panose="020F0502020204030204" pitchFamily="34" charset="0"/>
              </a:rPr>
              <a:t>să prezinte un comportament adecvat ca parte a eticii medicale și să trateze pacienții în mod egal;</a:t>
            </a:r>
          </a:p>
          <a:p>
            <a:r>
              <a:rPr lang="en-US" sz="1200" dirty="0" smtClean="0">
                <a:latin typeface="Calibri" panose="020F0502020204030204" pitchFamily="34" charset="0"/>
                <a:cs typeface="Calibri" panose="020F0502020204030204" pitchFamily="34" charset="0"/>
              </a:rPr>
              <a:t>S</a:t>
            </a:r>
            <a:r>
              <a:rPr lang="ro-MO" sz="1200" dirty="0" smtClean="0">
                <a:latin typeface="Calibri" panose="020F0502020204030204" pitchFamily="34" charset="0"/>
                <a:cs typeface="Calibri" panose="020F0502020204030204" pitchFamily="34" charset="0"/>
              </a:rPr>
              <a:t>ă a</a:t>
            </a:r>
            <a:r>
              <a:rPr lang="vi-VN" sz="1200" dirty="0" smtClean="0">
                <a:latin typeface="Calibri" panose="020F0502020204030204" pitchFamily="34" charset="0"/>
                <a:cs typeface="Calibri" panose="020F0502020204030204" pitchFamily="34" charset="0"/>
              </a:rPr>
              <a:t>preci</a:t>
            </a:r>
            <a:r>
              <a:rPr lang="ro-MO" sz="1200" dirty="0" smtClean="0">
                <a:latin typeface="Calibri" panose="020F0502020204030204" pitchFamily="34" charset="0"/>
                <a:cs typeface="Calibri" panose="020F0502020204030204" pitchFamily="34" charset="0"/>
              </a:rPr>
              <a:t>eze</a:t>
            </a:r>
            <a:r>
              <a:rPr lang="vi-VN" sz="1200" dirty="0" smtClean="0">
                <a:latin typeface="Calibri" panose="020F0502020204030204" pitchFamily="34" charset="0"/>
                <a:cs typeface="Calibri" panose="020F0502020204030204" pitchFamily="34" charset="0"/>
              </a:rPr>
              <a:t> </a:t>
            </a:r>
            <a:r>
              <a:rPr lang="vi-VN" sz="1200" dirty="0">
                <a:latin typeface="Calibri" panose="020F0502020204030204" pitchFamily="34" charset="0"/>
                <a:cs typeface="Calibri" panose="020F0502020204030204" pitchFamily="34" charset="0"/>
              </a:rPr>
              <a:t>impactul științelor sociale medicale asupra carierei lor generale și </a:t>
            </a:r>
            <a:r>
              <a:rPr lang="vi-VN" sz="1200" dirty="0" smtClean="0">
                <a:latin typeface="Calibri" panose="020F0502020204030204" pitchFamily="34" charset="0"/>
                <a:cs typeface="Calibri" panose="020F0502020204030204" pitchFamily="34" charset="0"/>
              </a:rPr>
              <a:t>asigur</a:t>
            </a:r>
            <a:r>
              <a:rPr lang="ro-MO" sz="1200" dirty="0" smtClean="0">
                <a:latin typeface="Calibri" panose="020F0502020204030204" pitchFamily="34" charset="0"/>
                <a:cs typeface="Calibri" panose="020F0502020204030204" pitchFamily="34" charset="0"/>
              </a:rPr>
              <a:t>e</a:t>
            </a:r>
            <a:r>
              <a:rPr lang="vi-VN" sz="1200" dirty="0" smtClean="0">
                <a:latin typeface="Calibri" panose="020F0502020204030204" pitchFamily="34" charset="0"/>
                <a:cs typeface="Calibri" panose="020F0502020204030204" pitchFamily="34" charset="0"/>
              </a:rPr>
              <a:t> </a:t>
            </a:r>
            <a:r>
              <a:rPr lang="vi-VN" sz="1200" dirty="0">
                <a:latin typeface="Calibri" panose="020F0502020204030204" pitchFamily="34" charset="0"/>
                <a:cs typeface="Calibri" panose="020F0502020204030204" pitchFamily="34" charset="0"/>
              </a:rPr>
              <a:t>o comunicare îmbunătățită medic-pacient.</a:t>
            </a:r>
            <a:endParaRPr lang="ro-RO"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1768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47750"/>
            <a:ext cx="8229600" cy="479822"/>
          </a:xfrm>
        </p:spPr>
        <p:txBody>
          <a:bodyPr>
            <a:norm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Chestionar de evaluare formativă</a:t>
            </a:r>
            <a:endParaRPr lang="en-US" sz="1800" dirty="0">
              <a:solidFill>
                <a:schemeClr val="accent6">
                  <a:lumMod val="75000"/>
                </a:schemeClr>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060885285"/>
              </p:ext>
            </p:extLst>
          </p:nvPr>
        </p:nvGraphicFramePr>
        <p:xfrm>
          <a:off x="304800" y="1809750"/>
          <a:ext cx="8077199" cy="2133600"/>
        </p:xfrm>
        <a:graphic>
          <a:graphicData uri="http://schemas.openxmlformats.org/drawingml/2006/table">
            <a:tbl>
              <a:tblPr firstRow="1" firstCol="1" bandRow="1">
                <a:tableStyleId>{5C22544A-7EE6-4342-B048-85BDC9FD1C3A}</a:tableStyleId>
              </a:tblPr>
              <a:tblGrid>
                <a:gridCol w="1350151">
                  <a:extLst>
                    <a:ext uri="{9D8B030D-6E8A-4147-A177-3AD203B41FA5}">
                      <a16:colId xmlns:a16="http://schemas.microsoft.com/office/drawing/2014/main" xmlns="" val="20000"/>
                    </a:ext>
                  </a:extLst>
                </a:gridCol>
                <a:gridCol w="6727048">
                  <a:extLst>
                    <a:ext uri="{9D8B030D-6E8A-4147-A177-3AD203B41FA5}">
                      <a16:colId xmlns:a16="http://schemas.microsoft.com/office/drawing/2014/main" xmlns="" val="20001"/>
                    </a:ext>
                  </a:extLst>
                </a:gridCol>
              </a:tblGrid>
              <a:tr h="628650">
                <a:tc>
                  <a:txBody>
                    <a:bodyPr/>
                    <a:lstStyle/>
                    <a:p>
                      <a:pPr marL="0" marR="0">
                        <a:lnSpc>
                          <a:spcPct val="115000"/>
                        </a:lnSpc>
                        <a:spcBef>
                          <a:spcPts val="0"/>
                        </a:spcBef>
                        <a:spcAft>
                          <a:spcPts val="0"/>
                        </a:spcAft>
                      </a:pPr>
                      <a:r>
                        <a:rPr lang="ro-MO" sz="1200" dirty="0" smtClean="0">
                          <a:effectLst/>
                        </a:rPr>
                        <a:t>Întrebarea </a:t>
                      </a:r>
                      <a:r>
                        <a:rPr lang="en-GB" sz="1200" dirty="0" smtClean="0">
                          <a:effectLst/>
                        </a:rPr>
                        <a:t>1</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GB" sz="1200" dirty="0" smtClean="0">
                          <a:effectLst/>
                        </a:rPr>
                        <a:t>Ce </a:t>
                      </a:r>
                      <a:r>
                        <a:rPr lang="en-GB" sz="1200" dirty="0" err="1" smtClean="0">
                          <a:effectLst/>
                        </a:rPr>
                        <a:t>factori</a:t>
                      </a:r>
                      <a:r>
                        <a:rPr lang="en-GB" sz="1200" dirty="0" smtClean="0">
                          <a:effectLst/>
                        </a:rPr>
                        <a:t> au </a:t>
                      </a:r>
                      <a:r>
                        <a:rPr lang="en-GB" sz="1200" dirty="0" err="1" smtClean="0">
                          <a:effectLst/>
                        </a:rPr>
                        <a:t>contribuit</a:t>
                      </a:r>
                      <a:r>
                        <a:rPr lang="en-GB" sz="1200" baseline="0" dirty="0" smtClean="0">
                          <a:effectLst/>
                        </a:rPr>
                        <a:t> la </a:t>
                      </a:r>
                      <a:r>
                        <a:rPr lang="en-GB" sz="1200" baseline="0" dirty="0" err="1" smtClean="0">
                          <a:effectLst/>
                        </a:rPr>
                        <a:t>dezvoltarea</a:t>
                      </a:r>
                      <a:r>
                        <a:rPr lang="en-GB" sz="1200" baseline="0" dirty="0" smtClean="0">
                          <a:effectLst/>
                        </a:rPr>
                        <a:t> </a:t>
                      </a:r>
                      <a:r>
                        <a:rPr lang="en-GB" sz="1200" baseline="0" dirty="0" err="1" smtClean="0">
                          <a:effectLst/>
                        </a:rPr>
                        <a:t>sistmemului</a:t>
                      </a:r>
                      <a:r>
                        <a:rPr lang="en-GB" sz="1200" baseline="0" dirty="0" smtClean="0">
                          <a:effectLst/>
                        </a:rPr>
                        <a:t> medical rom</a:t>
                      </a:r>
                      <a:r>
                        <a:rPr lang="ro-MO" sz="1200" baseline="0" dirty="0" smtClean="0">
                          <a:effectLst/>
                        </a:rPr>
                        <a:t>ân înaintea comunismului? </a:t>
                      </a:r>
                      <a:endParaRPr lang="en-US"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81000">
                <a:tc>
                  <a:txBody>
                    <a:bodyPr/>
                    <a:lstStyle/>
                    <a:p>
                      <a:pPr marL="0" marR="0">
                        <a:lnSpc>
                          <a:spcPct val="115000"/>
                        </a:lnSpc>
                        <a:spcBef>
                          <a:spcPts val="0"/>
                        </a:spcBef>
                        <a:spcAft>
                          <a:spcPts val="0"/>
                        </a:spcAft>
                      </a:pPr>
                      <a:r>
                        <a:rPr lang="ro-MO" sz="1200" dirty="0" smtClean="0">
                          <a:effectLst/>
                        </a:rPr>
                        <a:t>Întrebarea</a:t>
                      </a:r>
                      <a:r>
                        <a:rPr lang="en-GB" sz="1200" dirty="0" smtClean="0">
                          <a:effectLst/>
                        </a:rPr>
                        <a:t> </a:t>
                      </a:r>
                      <a:r>
                        <a:rPr lang="en-GB" sz="1200" dirty="0">
                          <a:effectLst/>
                        </a:rPr>
                        <a:t>2</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MO" sz="1200" dirty="0" smtClean="0">
                          <a:effectLst/>
                        </a:rPr>
                        <a:t>Care a fost imoactului comunismului asupra profesiei medicale? </a:t>
                      </a:r>
                      <a:endParaRPr lang="en-US"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381000">
                <a:tc>
                  <a:txBody>
                    <a:bodyPr/>
                    <a:lstStyle/>
                    <a:p>
                      <a:pPr marL="0" marR="0">
                        <a:lnSpc>
                          <a:spcPct val="115000"/>
                        </a:lnSpc>
                        <a:spcBef>
                          <a:spcPts val="0"/>
                        </a:spcBef>
                        <a:spcAft>
                          <a:spcPts val="0"/>
                        </a:spcAft>
                      </a:pPr>
                      <a:r>
                        <a:rPr lang="ro-MO" sz="1200" dirty="0" smtClean="0">
                          <a:effectLst/>
                        </a:rPr>
                        <a:t>Întrebarea</a:t>
                      </a:r>
                      <a:r>
                        <a:rPr lang="en-GB" sz="1200" dirty="0" smtClean="0">
                          <a:effectLst/>
                        </a:rPr>
                        <a:t> </a:t>
                      </a:r>
                      <a:r>
                        <a:rPr lang="en-GB" sz="1200" dirty="0">
                          <a:effectLst/>
                        </a:rPr>
                        <a:t>3</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MO" sz="1200" dirty="0" smtClean="0">
                          <a:effectLst/>
                        </a:rPr>
                        <a:t>Cum au fost adresate problemele medicale</a:t>
                      </a:r>
                      <a:r>
                        <a:rPr lang="ro-MO" sz="1200" baseline="0" dirty="0" smtClean="0">
                          <a:effectLst/>
                        </a:rPr>
                        <a:t> în post-comunism?</a:t>
                      </a:r>
                      <a:endParaRPr lang="en-US"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361950">
                <a:tc>
                  <a:txBody>
                    <a:bodyPr/>
                    <a:lstStyle/>
                    <a:p>
                      <a:pPr marL="0" marR="0">
                        <a:lnSpc>
                          <a:spcPct val="115000"/>
                        </a:lnSpc>
                        <a:spcBef>
                          <a:spcPts val="0"/>
                        </a:spcBef>
                        <a:spcAft>
                          <a:spcPts val="0"/>
                        </a:spcAft>
                      </a:pPr>
                      <a:r>
                        <a:rPr lang="ro-MO" sz="1200" dirty="0" smtClean="0">
                          <a:effectLst/>
                        </a:rPr>
                        <a:t>Întrebarea</a:t>
                      </a:r>
                      <a:r>
                        <a:rPr lang="en-US" sz="1200" dirty="0" smtClean="0">
                          <a:effectLst/>
                        </a:rPr>
                        <a:t> </a:t>
                      </a:r>
                      <a:r>
                        <a:rPr lang="en-GB" sz="1200" dirty="0" smtClean="0">
                          <a:effectLst/>
                        </a:rPr>
                        <a:t>4</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MO" sz="1200" kern="1200" dirty="0" smtClean="0">
                          <a:solidFill>
                            <a:schemeClr val="dk1"/>
                          </a:solidFill>
                          <a:effectLst/>
                          <a:latin typeface="+mn-lt"/>
                          <a:ea typeface="+mn-ea"/>
                          <a:cs typeface="+mn-cs"/>
                        </a:rPr>
                        <a:t>Ce măsuri au fost luate de sistemul medical din țara dvs pentru</a:t>
                      </a:r>
                      <a:r>
                        <a:rPr lang="ro-MO" sz="1200" kern="1200" baseline="0" dirty="0" smtClean="0">
                          <a:solidFill>
                            <a:schemeClr val="dk1"/>
                          </a:solidFill>
                          <a:effectLst/>
                          <a:latin typeface="+mn-lt"/>
                          <a:ea typeface="+mn-ea"/>
                          <a:cs typeface="+mn-cs"/>
                        </a:rPr>
                        <a:t> lupta împotriva </a:t>
                      </a:r>
                      <a:r>
                        <a:rPr lang="en-US" sz="1200" kern="1200" dirty="0" smtClean="0">
                          <a:solidFill>
                            <a:schemeClr val="dk1"/>
                          </a:solidFill>
                          <a:effectLst/>
                          <a:latin typeface="+mn-lt"/>
                          <a:ea typeface="+mn-ea"/>
                          <a:cs typeface="+mn-cs"/>
                        </a:rPr>
                        <a:t>Covid-19</a:t>
                      </a:r>
                      <a:r>
                        <a:rPr lang="en-US" sz="1200" kern="1200" dirty="0">
                          <a:solidFill>
                            <a:schemeClr val="dk1"/>
                          </a:solidFill>
                          <a:effectLst/>
                          <a:latin typeface="+mn-lt"/>
                          <a:ea typeface="+mn-ea"/>
                          <a:cs typeface="+mn-cs"/>
                        </a:rPr>
                        <a:t>?</a:t>
                      </a:r>
                      <a:endParaRPr lang="en-US"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381000">
                <a:tc>
                  <a:txBody>
                    <a:bodyPr/>
                    <a:lstStyle/>
                    <a:p>
                      <a:pPr marL="0" marR="0">
                        <a:lnSpc>
                          <a:spcPct val="115000"/>
                        </a:lnSpc>
                        <a:spcBef>
                          <a:spcPts val="0"/>
                        </a:spcBef>
                        <a:spcAft>
                          <a:spcPts val="0"/>
                        </a:spcAft>
                      </a:pPr>
                      <a:r>
                        <a:rPr lang="ro-MO" sz="1200" dirty="0" smtClean="0">
                          <a:effectLst/>
                        </a:rPr>
                        <a:t>Întrebarea</a:t>
                      </a:r>
                      <a:r>
                        <a:rPr lang="en-US" sz="1200" dirty="0" smtClean="0">
                          <a:effectLst/>
                        </a:rPr>
                        <a:t> </a:t>
                      </a:r>
                      <a:r>
                        <a:rPr lang="en-GB" sz="1200" dirty="0" smtClean="0">
                          <a:effectLst/>
                        </a:rPr>
                        <a:t>5</a:t>
                      </a:r>
                      <a:endParaRPr lang="en-US" sz="12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ro-MO" sz="1200" dirty="0" smtClean="0">
                          <a:effectLst/>
                        </a:rPr>
                        <a:t>Ce soluții pot fi luate</a:t>
                      </a:r>
                      <a:r>
                        <a:rPr lang="ro-MO" sz="1200" baseline="0" dirty="0" smtClean="0">
                          <a:effectLst/>
                        </a:rPr>
                        <a:t> pentru a îmbunătăți  programele de rezidențiat în România? </a:t>
                      </a:r>
                      <a:r>
                        <a:rPr lang="en-GB" sz="1200" dirty="0" smtClean="0">
                          <a:effectLst/>
                        </a:rPr>
                        <a:t> </a:t>
                      </a:r>
                      <a:endParaRPr lang="en-US"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54875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4311"/>
            <a:ext cx="3352800" cy="587289"/>
          </a:xfrm>
        </p:spPr>
        <p:txBody>
          <a:bodyPr>
            <a:normAutofit fontScale="90000"/>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Chestionar de evaluare sumativă </a:t>
            </a:r>
            <a:r>
              <a:rPr lang="en-GB" sz="1800" b="1" dirty="0" smtClean="0">
                <a:solidFill>
                  <a:schemeClr val="accent6">
                    <a:lumMod val="75000"/>
                  </a:schemeClr>
                </a:solidFill>
                <a:effectLst>
                  <a:outerShdw blurRad="38100" dist="38100" dir="2700000" algn="tl">
                    <a:srgbClr val="000000">
                      <a:alpha val="43137"/>
                    </a:srgbClr>
                  </a:outerShdw>
                </a:effectLst>
              </a:rPr>
              <a:t>(1)</a:t>
            </a:r>
            <a:endParaRPr lang="ro-RO" sz="1800" dirty="0">
              <a:solidFill>
                <a:schemeClr val="accent6">
                  <a:lumMod val="75000"/>
                </a:schemeClr>
              </a:solidFill>
              <a:effectLst>
                <a:outerShdw blurRad="38100" dist="38100" dir="2700000" algn="tl">
                  <a:srgbClr val="000000">
                    <a:alpha val="43137"/>
                  </a:srgbClr>
                </a:outerShdw>
              </a:effectLst>
            </a:endParaRPr>
          </a:p>
        </p:txBody>
      </p:sp>
      <p:sp>
        <p:nvSpPr>
          <p:cNvPr id="5" name="Rectangle 1"/>
          <p:cNvSpPr>
            <a:spLocks noChangeArrowheads="1"/>
          </p:cNvSpPr>
          <p:nvPr/>
        </p:nvSpPr>
        <p:spPr bwMode="auto">
          <a:xfrm>
            <a:off x="4" y="-1321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7" name="Rectangle 1"/>
          <p:cNvSpPr>
            <a:spLocks noChangeArrowheads="1"/>
          </p:cNvSpPr>
          <p:nvPr/>
        </p:nvSpPr>
        <p:spPr bwMode="auto">
          <a:xfrm>
            <a:off x="3370266" y="1186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819150"/>
            <a:ext cx="4778049" cy="4190999"/>
          </a:xfrm>
          <a:prstGeom prst="rect">
            <a:avLst/>
          </a:prstGeom>
        </p:spPr>
      </p:pic>
    </p:spTree>
    <p:extLst>
      <p:ext uri="{BB962C8B-B14F-4D97-AF65-F5344CB8AC3E}">
        <p14:creationId xmlns:p14="http://schemas.microsoft.com/office/powerpoint/2010/main" val="232039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0216"/>
            <a:ext cx="2913066" cy="4226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Chestionar de evaluare sumativă </a:t>
            </a:r>
            <a:r>
              <a:rPr lang="en-GB" sz="1800" b="1" dirty="0" smtClean="0">
                <a:solidFill>
                  <a:schemeClr val="accent6">
                    <a:lumMod val="75000"/>
                  </a:schemeClr>
                </a:solidFill>
                <a:effectLst>
                  <a:outerShdw blurRad="38100" dist="38100" dir="2700000" algn="tl">
                    <a:srgbClr val="000000">
                      <a:alpha val="43137"/>
                    </a:srgbClr>
                  </a:outerShdw>
                </a:effectLst>
              </a:rPr>
              <a:t>(2)</a:t>
            </a:r>
            <a:endParaRPr lang="ro-RO" sz="1800" dirty="0">
              <a:solidFill>
                <a:schemeClr val="accent6">
                  <a:lumMod val="75000"/>
                </a:schemeClr>
              </a:solidFill>
              <a:effectLst>
                <a:outerShdw blurRad="38100" dist="38100" dir="2700000" algn="tl">
                  <a:srgbClr val="000000">
                    <a:alpha val="43137"/>
                  </a:srgbClr>
                </a:outerShdw>
              </a:effectLst>
            </a:endParaRPr>
          </a:p>
        </p:txBody>
      </p:sp>
      <p:sp>
        <p:nvSpPr>
          <p:cNvPr id="5" name="Rectangle 1"/>
          <p:cNvSpPr>
            <a:spLocks noChangeArrowheads="1"/>
          </p:cNvSpPr>
          <p:nvPr/>
        </p:nvSpPr>
        <p:spPr bwMode="auto">
          <a:xfrm>
            <a:off x="4" y="-1321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7" name="Rectangle 1"/>
          <p:cNvSpPr>
            <a:spLocks noChangeArrowheads="1"/>
          </p:cNvSpPr>
          <p:nvPr/>
        </p:nvSpPr>
        <p:spPr bwMode="auto">
          <a:xfrm>
            <a:off x="3370266" y="1186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161" y="590550"/>
            <a:ext cx="4528987" cy="4552950"/>
          </a:xfrm>
          <a:prstGeom prst="rect">
            <a:avLst/>
          </a:prstGeom>
        </p:spPr>
      </p:pic>
    </p:spTree>
    <p:extLst>
      <p:ext uri="{BB962C8B-B14F-4D97-AF65-F5344CB8AC3E}">
        <p14:creationId xmlns:p14="http://schemas.microsoft.com/office/powerpoint/2010/main" val="362716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3083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Bibliografie</a:t>
            </a:r>
            <a:endParaRPr lang="en-US" sz="18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504950"/>
            <a:ext cx="8229600" cy="2895600"/>
          </a:xfrm>
        </p:spPr>
        <p:txBody>
          <a:bodyPr>
            <a:normAutofit fontScale="25000" lnSpcReduction="20000"/>
          </a:bodyPr>
          <a:lstStyle/>
          <a:p>
            <a:pPr marL="0" indent="0" algn="just">
              <a:spcBef>
                <a:spcPts val="0"/>
              </a:spcBef>
              <a:buNone/>
            </a:pPr>
            <a:endParaRPr lang="it-IT" sz="3600" dirty="0"/>
          </a:p>
          <a:p>
            <a:pPr lvl="0" algn="just">
              <a:spcBef>
                <a:spcPts val="0"/>
              </a:spcBef>
            </a:pPr>
            <a:r>
              <a:rPr lang="ro-RO" sz="4800" dirty="0"/>
              <a:t>BARR, H., FREETH, D., HAMMICK, M., KOPPEL, I. &amp; REEVES, S. (2000) </a:t>
            </a:r>
            <a:r>
              <a:rPr lang="ro-RO" sz="4800" dirty="0" err="1"/>
              <a:t>Evaluations</a:t>
            </a:r>
            <a:r>
              <a:rPr lang="ro-RO" sz="4800" dirty="0"/>
              <a:t> of </a:t>
            </a:r>
            <a:r>
              <a:rPr lang="ro-RO" sz="4800" dirty="0" err="1"/>
              <a:t>Interprofessional</a:t>
            </a:r>
            <a:r>
              <a:rPr lang="ro-RO" sz="4800" dirty="0"/>
              <a:t> </a:t>
            </a:r>
            <a:r>
              <a:rPr lang="ro-RO" sz="4800" dirty="0" err="1"/>
              <a:t>Education</a:t>
            </a:r>
            <a:r>
              <a:rPr lang="ro-RO" sz="4800" dirty="0"/>
              <a:t>: A United </a:t>
            </a:r>
            <a:r>
              <a:rPr lang="ro-RO" sz="4800" dirty="0" err="1"/>
              <a:t>Kingdom</a:t>
            </a:r>
            <a:r>
              <a:rPr lang="ro-RO" sz="4800" dirty="0"/>
              <a:t> Review of </a:t>
            </a:r>
            <a:r>
              <a:rPr lang="ro-RO" sz="4800" dirty="0" err="1"/>
              <a:t>Health</a:t>
            </a:r>
            <a:r>
              <a:rPr lang="ro-RO" sz="4800" dirty="0"/>
              <a:t> </a:t>
            </a:r>
            <a:r>
              <a:rPr lang="ro-RO" sz="4800" dirty="0" err="1"/>
              <a:t>and</a:t>
            </a:r>
            <a:r>
              <a:rPr lang="ro-RO" sz="4800" dirty="0"/>
              <a:t> Social Care (London, CAIPE/BERA)</a:t>
            </a:r>
            <a:endParaRPr lang="en-US" sz="4800" dirty="0"/>
          </a:p>
          <a:p>
            <a:pPr lvl="0" algn="just">
              <a:spcBef>
                <a:spcPts val="0"/>
              </a:spcBef>
            </a:pPr>
            <a:r>
              <a:rPr lang="en-US" sz="4800" dirty="0" err="1"/>
              <a:t>Chiappe</a:t>
            </a:r>
            <a:r>
              <a:rPr lang="en-US" sz="4800" dirty="0"/>
              <a:t>, Andres.; Segovia, </a:t>
            </a:r>
            <a:r>
              <a:rPr lang="en-US" sz="4800" dirty="0" err="1"/>
              <a:t>Yasbley</a:t>
            </a:r>
            <a:r>
              <a:rPr lang="en-US" sz="4800" dirty="0"/>
              <a:t>; Rincon, </a:t>
            </a:r>
            <a:r>
              <a:rPr lang="en-US" sz="4800" dirty="0" err="1"/>
              <a:t>Yadira</a:t>
            </a:r>
            <a:r>
              <a:rPr lang="en-US" sz="4800" dirty="0"/>
              <a:t> (2007), Educational Technology Research and Development, Boston: Springer, pp. 671-681, (</a:t>
            </a:r>
            <a:r>
              <a:rPr lang="en-US" sz="4800" u="sng" dirty="0">
                <a:solidFill>
                  <a:schemeClr val="bg1"/>
                </a:solidFill>
                <a:hlinkClick r:id="rId2"/>
              </a:rPr>
              <a:t>http://andreschiappe.blogspot.com.au/2007/09/que-es-un-objeto-de-aprendizaje-what-is.html</a:t>
            </a:r>
            <a:r>
              <a:rPr lang="en-US" sz="4800" dirty="0"/>
              <a:t>)</a:t>
            </a:r>
          </a:p>
          <a:p>
            <a:pPr lvl="0" algn="just">
              <a:spcBef>
                <a:spcPts val="0"/>
              </a:spcBef>
            </a:pPr>
            <a:r>
              <a:rPr lang="en-GB" sz="4800" dirty="0"/>
              <a:t>Constantinescu R. </a:t>
            </a:r>
            <a:r>
              <a:rPr lang="en-GB" sz="4800" dirty="0" err="1"/>
              <a:t>Impactul</a:t>
            </a:r>
            <a:r>
              <a:rPr lang="en-GB" sz="4800" dirty="0"/>
              <a:t> </a:t>
            </a:r>
            <a:r>
              <a:rPr lang="en-GB" sz="4800" dirty="0" err="1"/>
              <a:t>comunismului</a:t>
            </a:r>
            <a:r>
              <a:rPr lang="en-GB" sz="4800" dirty="0"/>
              <a:t> </a:t>
            </a:r>
            <a:r>
              <a:rPr lang="en-GB" sz="4800" dirty="0" err="1"/>
              <a:t>asupra</a:t>
            </a:r>
            <a:r>
              <a:rPr lang="en-GB" sz="4800" dirty="0"/>
              <a:t> </a:t>
            </a:r>
            <a:r>
              <a:rPr lang="en-GB" sz="4800" dirty="0" err="1"/>
              <a:t>medicinii</a:t>
            </a:r>
            <a:r>
              <a:rPr lang="en-GB" sz="4800" dirty="0"/>
              <a:t> rom</a:t>
            </a:r>
            <a:r>
              <a:rPr lang="ro-RO" sz="4800" dirty="0" err="1"/>
              <a:t>ânești</a:t>
            </a:r>
            <a:r>
              <a:rPr lang="ro-RO" sz="4800" dirty="0"/>
              <a:t>. In</a:t>
            </a:r>
            <a:r>
              <a:rPr lang="en-GB" sz="4800" dirty="0"/>
              <a:t> </a:t>
            </a:r>
            <a:r>
              <a:rPr lang="en-GB" sz="4800" dirty="0" err="1"/>
              <a:t>România</a:t>
            </a:r>
            <a:r>
              <a:rPr lang="en-GB" sz="4800" dirty="0"/>
              <a:t> </a:t>
            </a:r>
            <a:r>
              <a:rPr lang="en-GB" sz="4800" dirty="0" err="1"/>
              <a:t>liberă</a:t>
            </a:r>
            <a:r>
              <a:rPr lang="en-GB" sz="4800" dirty="0"/>
              <a:t>; 5.08.2005. </a:t>
            </a:r>
            <a:r>
              <a:rPr lang="en-US" sz="4800" dirty="0"/>
              <a:t>[internet]. Available from: </a:t>
            </a:r>
            <a:r>
              <a:rPr lang="it-IT" sz="4800" u="sng" dirty="0">
                <a:solidFill>
                  <a:schemeClr val="bg1"/>
                </a:solidFill>
                <a:hlinkClick r:id="rId3"/>
              </a:rPr>
              <a:t>https://romanialibera.ro/aldine/history/impactul-comunismuluiasupra-medicinii-romanesti--11306</a:t>
            </a:r>
            <a:r>
              <a:rPr lang="it-IT" sz="4800" dirty="0">
                <a:solidFill>
                  <a:schemeClr val="bg1"/>
                </a:solidFill>
              </a:rPr>
              <a:t>. </a:t>
            </a:r>
            <a:endParaRPr lang="en-US" sz="4800" dirty="0">
              <a:solidFill>
                <a:schemeClr val="bg1"/>
              </a:solidFill>
            </a:endParaRPr>
          </a:p>
          <a:p>
            <a:pPr lvl="0" algn="just">
              <a:spcBef>
                <a:spcPts val="0"/>
              </a:spcBef>
            </a:pPr>
            <a:r>
              <a:rPr lang="en-GB" sz="4800" dirty="0"/>
              <a:t>Constantinescu R., </a:t>
            </a:r>
            <a:r>
              <a:rPr lang="en-GB" sz="4800" dirty="0" err="1"/>
              <a:t>Ciurea</a:t>
            </a:r>
            <a:r>
              <a:rPr lang="en-GB" sz="4800" dirty="0"/>
              <a:t> A.V. De </a:t>
            </a:r>
            <a:r>
              <a:rPr lang="en-GB" sz="4800" dirty="0" err="1"/>
              <a:t>ce</a:t>
            </a:r>
            <a:r>
              <a:rPr lang="en-GB" sz="4800" dirty="0"/>
              <a:t> </a:t>
            </a:r>
            <a:r>
              <a:rPr lang="en-GB" sz="4800" dirty="0" err="1"/>
              <a:t>este</a:t>
            </a:r>
            <a:r>
              <a:rPr lang="en-GB" sz="4800" dirty="0"/>
              <a:t> </a:t>
            </a:r>
            <a:r>
              <a:rPr lang="en-GB" sz="4800" dirty="0" err="1"/>
              <a:t>medicina</a:t>
            </a:r>
            <a:r>
              <a:rPr lang="en-GB" sz="4800" dirty="0"/>
              <a:t> rom</a:t>
            </a:r>
            <a:r>
              <a:rPr lang="ro-RO" sz="4800" dirty="0" err="1"/>
              <a:t>ânescă</a:t>
            </a:r>
            <a:r>
              <a:rPr lang="ro-RO" sz="4800" dirty="0"/>
              <a:t> altfel</a:t>
            </a:r>
            <a:r>
              <a:rPr lang="en-GB" sz="4800" dirty="0"/>
              <a:t>. In </a:t>
            </a:r>
            <a:r>
              <a:rPr lang="en-GB" sz="4800" dirty="0" err="1"/>
              <a:t>România</a:t>
            </a:r>
            <a:r>
              <a:rPr lang="en-GB" sz="4800" dirty="0"/>
              <a:t> </a:t>
            </a:r>
            <a:r>
              <a:rPr lang="en-GB" sz="4800" dirty="0" err="1"/>
              <a:t>liberă</a:t>
            </a:r>
            <a:r>
              <a:rPr lang="en-GB" sz="4800" dirty="0"/>
              <a:t>; 29.10.2014. </a:t>
            </a:r>
            <a:r>
              <a:rPr lang="en-US" sz="4800" dirty="0"/>
              <a:t>[internet]. Available from: </a:t>
            </a:r>
            <a:r>
              <a:rPr lang="it-IT" sz="4800" u="sng" dirty="0">
                <a:solidFill>
                  <a:schemeClr val="bg1"/>
                </a:solidFill>
                <a:hlinkClick r:id="rId4"/>
              </a:rPr>
              <a:t>https://romanialibera.ro/opinii/comentarii/de-ce-este-medicina-romaneasca-altfel---355278</a:t>
            </a:r>
            <a:endParaRPr lang="en-US" sz="4800" dirty="0">
              <a:solidFill>
                <a:schemeClr val="bg1"/>
              </a:solidFill>
            </a:endParaRPr>
          </a:p>
          <a:p>
            <a:pPr lvl="0" algn="just">
              <a:spcBef>
                <a:spcPts val="0"/>
              </a:spcBef>
            </a:pPr>
            <a:r>
              <a:rPr lang="it-IT" sz="4800" dirty="0"/>
              <a:t>Functional analysis of the central public administration in Romania - II Functional Analysis of the Health Sector in Romania. Project co-financed from the European Social Fund through the Operational Program of Administrative Capacity Development between September 15, 2011 - May 14, 2012, SMIS code: 37608. Beneficiary: General Secretariat of the Government) [internet]. Available from: </a:t>
            </a:r>
            <a:r>
              <a:rPr lang="it-IT" sz="4800" u="sng" dirty="0">
                <a:solidFill>
                  <a:schemeClr val="bg1"/>
                </a:solidFill>
                <a:hlinkClick r:id="rId5"/>
              </a:rPr>
              <a:t>http://sgg.gov.ro/docs/File/UPP/doc/rapoarte-finale-bm/etapa-II/MS-RO-FR-Health-Sector-ROM</a:t>
            </a:r>
            <a:endParaRPr lang="en-US" sz="4800" dirty="0">
              <a:solidFill>
                <a:schemeClr val="bg1"/>
              </a:solidFill>
            </a:endParaRPr>
          </a:p>
          <a:p>
            <a:pPr lvl="0" algn="just">
              <a:spcBef>
                <a:spcPts val="0"/>
              </a:spcBef>
            </a:pPr>
            <a:r>
              <a:rPr lang="it-IT" sz="4800" dirty="0"/>
              <a:t>Interview with dr. Eugen Tarcoveanu, surgeon and university professor, former head of surgical clinic and director of St. Spiridon Hospital in Iasi conducted by dr. Richard Constantinescu, author and iatroistroiographer, head of the discipline History of Medicine and Curator of the Museum of the University of Medicine and Pharmacy Grigore T. Popa of Iasi.  Episode 1 of the series </a:t>
            </a:r>
            <a:r>
              <a:rPr lang="it-IT" sz="4800" i="1" dirty="0"/>
              <a:t>Romanian Medicine before and after Communism</a:t>
            </a:r>
            <a:r>
              <a:rPr lang="it-IT" sz="4800" dirty="0"/>
              <a:t> initiated and coordinated by dr. Richard Constantinescu. </a:t>
            </a:r>
            <a:r>
              <a:rPr lang="en-US" sz="4800" dirty="0"/>
              <a:t>Available from</a:t>
            </a:r>
            <a:r>
              <a:rPr lang="en-US" sz="4800" dirty="0" smtClean="0"/>
              <a:t>: </a:t>
            </a:r>
            <a:r>
              <a:rPr lang="it-IT" sz="4800" u="sng" dirty="0">
                <a:solidFill>
                  <a:schemeClr val="bg1"/>
                </a:solidFill>
                <a:hlinkClick r:id="rId6"/>
              </a:rPr>
              <a:t>https://www.youtube.com/watch?v=QmtxGG61Gc0</a:t>
            </a:r>
            <a:r>
              <a:rPr lang="en-US" sz="4800" dirty="0">
                <a:solidFill>
                  <a:schemeClr val="bg1"/>
                </a:solidFill>
              </a:rPr>
              <a:t> </a:t>
            </a:r>
            <a:endParaRPr lang="en-US" sz="4800" dirty="0"/>
          </a:p>
        </p:txBody>
      </p:sp>
    </p:spTree>
    <p:extLst>
      <p:ext uri="{BB962C8B-B14F-4D97-AF65-F5344CB8AC3E}">
        <p14:creationId xmlns:p14="http://schemas.microsoft.com/office/powerpoint/2010/main" val="369608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8229600" cy="3083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Bibliografie</a:t>
            </a:r>
            <a:endParaRPr lang="en-US" sz="18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28750"/>
            <a:ext cx="8229600" cy="2571750"/>
          </a:xfrm>
        </p:spPr>
        <p:txBody>
          <a:bodyPr>
            <a:normAutofit fontScale="25000" lnSpcReduction="20000"/>
          </a:bodyPr>
          <a:lstStyle/>
          <a:p>
            <a:pPr marL="0" indent="0" algn="just">
              <a:spcBef>
                <a:spcPts val="0"/>
              </a:spcBef>
              <a:buNone/>
            </a:pPr>
            <a:endParaRPr lang="it-IT" sz="4800" dirty="0"/>
          </a:p>
          <a:p>
            <a:pPr lvl="0" algn="just">
              <a:spcBef>
                <a:spcPts val="0"/>
              </a:spcBef>
            </a:pPr>
            <a:r>
              <a:rPr lang="ro-RO" sz="4800" dirty="0" smtClean="0"/>
              <a:t>KIRKPATRICK</a:t>
            </a:r>
            <a:r>
              <a:rPr lang="ro-RO" sz="4800" dirty="0"/>
              <a:t>, D. (1998) </a:t>
            </a:r>
            <a:r>
              <a:rPr lang="ro-RO" sz="4800" dirty="0" err="1"/>
              <a:t>Evaluating</a:t>
            </a:r>
            <a:r>
              <a:rPr lang="ro-RO" sz="4800" dirty="0"/>
              <a:t> Training </a:t>
            </a:r>
            <a:r>
              <a:rPr lang="ro-RO" sz="4800" dirty="0" err="1"/>
              <a:t>Programs</a:t>
            </a:r>
            <a:r>
              <a:rPr lang="ro-RO" sz="4800" dirty="0"/>
              <a:t>, 2nd </a:t>
            </a:r>
            <a:r>
              <a:rPr lang="ro-RO" sz="4800" dirty="0" err="1"/>
              <a:t>ed</a:t>
            </a:r>
            <a:r>
              <a:rPr lang="en-US" sz="4800" dirty="0"/>
              <a:t>. </a:t>
            </a:r>
            <a:r>
              <a:rPr lang="ro-RO" sz="4800" dirty="0"/>
              <a:t>(San Francisco, </a:t>
            </a:r>
            <a:r>
              <a:rPr lang="ro-RO" sz="4800" dirty="0" err="1"/>
              <a:t>Berrett-Koehler</a:t>
            </a:r>
            <a:r>
              <a:rPr lang="ro-RO" sz="4800" dirty="0"/>
              <a:t> </a:t>
            </a:r>
            <a:r>
              <a:rPr lang="ro-RO" sz="4800" dirty="0" err="1"/>
              <a:t>Publishers</a:t>
            </a:r>
            <a:r>
              <a:rPr lang="ro-RO" sz="4800" dirty="0"/>
              <a:t>)</a:t>
            </a:r>
            <a:endParaRPr lang="en-US" sz="4800" dirty="0"/>
          </a:p>
          <a:p>
            <a:pPr lvl="0" algn="just">
              <a:spcBef>
                <a:spcPts val="0"/>
              </a:spcBef>
            </a:pPr>
            <a:r>
              <a:rPr lang="en-US" sz="4800" dirty="0"/>
              <a:t>Learning Technology Standards Committee (2002), Draft Standard for Learning Object Metadata. IEEE Standard 1484.12.1, New York: Institute of Electrical and Electronics Engineers.</a:t>
            </a:r>
          </a:p>
          <a:p>
            <a:pPr lvl="0" algn="just">
              <a:spcBef>
                <a:spcPts val="0"/>
              </a:spcBef>
            </a:pPr>
            <a:r>
              <a:rPr lang="fi-FI" sz="4800" dirty="0"/>
              <a:t>Liisa Ilomäki (ed.), Tomi Jaakkola, Minna Lakkala, Lassi Nirhamo, Sami Nurmi, Sami Paavola, Marjaana Rahikainen &amp; Erno Lehtinen (2003) </a:t>
            </a:r>
            <a:r>
              <a:rPr lang="en-US" sz="4800" dirty="0"/>
              <a:t>Principles, models and examples for designing learning objects (LOs), A working paper for EU-funded CELEBRATE-project. Available from: </a:t>
            </a:r>
            <a:r>
              <a:rPr lang="en-US" sz="4800" u="sng" dirty="0">
                <a:solidFill>
                  <a:schemeClr val="bg1"/>
                </a:solidFill>
                <a:hlinkClick r:id="rId2"/>
              </a:rPr>
              <a:t>www.helsinki.fi/science/networkedlearning/texts/principlesforlos.pdf</a:t>
            </a:r>
            <a:endParaRPr lang="en-US" sz="4800" dirty="0">
              <a:solidFill>
                <a:schemeClr val="bg1"/>
              </a:solidFill>
            </a:endParaRPr>
          </a:p>
          <a:p>
            <a:pPr lvl="0" algn="just">
              <a:spcBef>
                <a:spcPts val="0"/>
              </a:spcBef>
            </a:pPr>
            <a:r>
              <a:rPr lang="en-US" sz="4800" dirty="0" err="1"/>
              <a:t>Rehak</a:t>
            </a:r>
            <a:r>
              <a:rPr lang="en-US" sz="4800" dirty="0"/>
              <a:t>, Daniel R.; Mason, Robin (2003), "Engaging with the Learning Object Economy", in Littlejohn, Allison, Reusing Online Resources: A Sustainable Approach to E-Learning, London: </a:t>
            </a:r>
            <a:r>
              <a:rPr lang="en-US" sz="4800" dirty="0" err="1"/>
              <a:t>Kogan</a:t>
            </a:r>
            <a:r>
              <a:rPr lang="en-US" sz="4800" dirty="0"/>
              <a:t> Page, pp. 22-30.</a:t>
            </a:r>
          </a:p>
          <a:p>
            <a:pPr lvl="0" algn="just">
              <a:spcBef>
                <a:spcPts val="0"/>
              </a:spcBef>
            </a:pPr>
            <a:r>
              <a:rPr lang="it-IT" sz="4800" dirty="0"/>
              <a:t>Stanciu M. Sistemul public de servicii medicale din Rom</a:t>
            </a:r>
            <a:r>
              <a:rPr lang="ro-RO" sz="4800" dirty="0" err="1"/>
              <a:t>ânia</a:t>
            </a:r>
            <a:r>
              <a:rPr lang="ro-RO" sz="4800" dirty="0"/>
              <a:t> în context european. In Calitatea vieții, </a:t>
            </a:r>
            <a:r>
              <a:rPr lang="it-IT" sz="4800" dirty="0"/>
              <a:t>XXIV, no. 1, 2013, pp. 47–80 </a:t>
            </a:r>
            <a:r>
              <a:rPr lang="en-US" sz="4800" dirty="0"/>
              <a:t>[internet]. Available from: </a:t>
            </a:r>
            <a:r>
              <a:rPr lang="it-IT" sz="4800" u="sng" dirty="0">
                <a:solidFill>
                  <a:schemeClr val="bg1"/>
                </a:solidFill>
                <a:hlinkClick r:id="rId3"/>
              </a:rPr>
              <a:t>https://www.revistacalitateavietii.ro/2013/CV-1-2013/04.pdf</a:t>
            </a:r>
            <a:endParaRPr lang="en-US" sz="4800" dirty="0">
              <a:solidFill>
                <a:schemeClr val="bg1"/>
              </a:solidFill>
            </a:endParaRPr>
          </a:p>
          <a:p>
            <a:pPr lvl="0" algn="just">
              <a:spcBef>
                <a:spcPts val="0"/>
              </a:spcBef>
            </a:pPr>
            <a:r>
              <a:rPr lang="en-US" sz="4800" dirty="0"/>
              <a:t>Wiley, David A. (2000), "Connecting Learning Objects to Instructional Design Theory: A Definition, A Metaphor, and A Taxonomy", in Wiley, David A. (DOC), The Instructional Use of Learning Objects: Online Version.</a:t>
            </a:r>
          </a:p>
          <a:p>
            <a:pPr marL="0" indent="0">
              <a:buNone/>
            </a:pPr>
            <a:endParaRPr lang="en-US" sz="5200" dirty="0"/>
          </a:p>
          <a:p>
            <a:pPr marL="0" indent="0">
              <a:buNone/>
            </a:pPr>
            <a:r>
              <a:rPr lang="en-US" sz="5200" dirty="0"/>
              <a:t/>
            </a:r>
            <a:br>
              <a:rPr lang="en-US" sz="5200" dirty="0"/>
            </a:br>
            <a:endParaRPr lang="en-US" sz="5200" b="1" dirty="0"/>
          </a:p>
          <a:p>
            <a:pPr algn="just"/>
            <a:endParaRPr lang="en-US" sz="5200" dirty="0"/>
          </a:p>
        </p:txBody>
      </p:sp>
    </p:spTree>
    <p:extLst>
      <p:ext uri="{BB962C8B-B14F-4D97-AF65-F5344CB8AC3E}">
        <p14:creationId xmlns:p14="http://schemas.microsoft.com/office/powerpoint/2010/main" val="116601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70" y="1276350"/>
            <a:ext cx="6348845" cy="3714750"/>
          </a:xfrm>
        </p:spPr>
        <p:txBody>
          <a:bodyPr>
            <a:normAutofit/>
          </a:bodyPr>
          <a:lstStyle/>
          <a:p>
            <a:pPr marL="0" indent="0" algn="just">
              <a:buNone/>
            </a:pPr>
            <a:r>
              <a:rPr lang="ro-RO" sz="3500" b="1" dirty="0" smtClean="0">
                <a:solidFill>
                  <a:schemeClr val="bg1"/>
                </a:solidFill>
              </a:rPr>
              <a:t> </a:t>
            </a:r>
            <a:r>
              <a:rPr lang="en-GB" sz="1300" b="1" dirty="0"/>
              <a:t>1.</a:t>
            </a:r>
            <a:r>
              <a:rPr lang="en-GB" sz="1300" dirty="0"/>
              <a:t> </a:t>
            </a:r>
            <a:r>
              <a:rPr lang="ro-MO" sz="1300" dirty="0" smtClean="0"/>
              <a:t>Spitalul </a:t>
            </a:r>
            <a:r>
              <a:rPr lang="ro-RO" sz="1300" dirty="0" smtClean="0"/>
              <a:t>F</a:t>
            </a:r>
            <a:r>
              <a:rPr lang="en-US" sz="1300" dirty="0" err="1" smtClean="0"/>
              <a:t>undeni</a:t>
            </a:r>
            <a:r>
              <a:rPr lang="en-US" sz="1300" dirty="0" smtClean="0"/>
              <a:t>, Buc</a:t>
            </a:r>
            <a:r>
              <a:rPr lang="ro-MO" sz="1300" dirty="0" smtClean="0"/>
              <a:t>urești</a:t>
            </a:r>
            <a:r>
              <a:rPr lang="en-US" sz="1300" dirty="0" smtClean="0"/>
              <a:t>. </a:t>
            </a:r>
            <a:r>
              <a:rPr lang="ro-MO" sz="1300" dirty="0" smtClean="0"/>
              <a:t>Poze o</a:t>
            </a:r>
            <a:r>
              <a:rPr lang="en-US" sz="1300" dirty="0" err="1" smtClean="0"/>
              <a:t>nline</a:t>
            </a:r>
            <a:r>
              <a:rPr lang="ro-RO" sz="1300" dirty="0" smtClean="0"/>
              <a:t>, </a:t>
            </a:r>
            <a:r>
              <a:rPr lang="en-US" sz="1300" dirty="0" err="1" smtClean="0"/>
              <a:t>galler</a:t>
            </a:r>
            <a:r>
              <a:rPr lang="ro-MO" sz="1300" dirty="0" smtClean="0"/>
              <a:t>ia de imagini a comunismului in România, </a:t>
            </a:r>
            <a:r>
              <a:rPr lang="en-US" sz="1300" dirty="0" smtClean="0"/>
              <a:t>ref</a:t>
            </a:r>
            <a:r>
              <a:rPr lang="en-US" sz="1300" dirty="0"/>
              <a:t>. 286/</a:t>
            </a:r>
            <a:r>
              <a:rPr lang="en-US" sz="1300" dirty="0" err="1"/>
              <a:t>f.a</a:t>
            </a:r>
            <a:r>
              <a:rPr lang="en-US" sz="1300" dirty="0"/>
              <a:t>. </a:t>
            </a:r>
            <a:r>
              <a:rPr lang="ro-MO" sz="1300" dirty="0" smtClean="0"/>
              <a:t>Se poate găsi la</a:t>
            </a:r>
            <a:r>
              <a:rPr lang="en-US" sz="1300" dirty="0" smtClean="0"/>
              <a:t>: </a:t>
            </a:r>
            <a:r>
              <a:rPr lang="ro-RO" sz="1300" dirty="0" smtClean="0"/>
              <a:t> </a:t>
            </a:r>
            <a:r>
              <a:rPr lang="it-IT" sz="1400" u="sng" dirty="0">
                <a:solidFill>
                  <a:schemeClr val="bg1"/>
                </a:solidFill>
                <a:hlinkClick r:id="rId2"/>
              </a:rPr>
              <a:t>https://</a:t>
            </a:r>
            <a:r>
              <a:rPr lang="it-IT" sz="1400" u="sng" dirty="0" smtClean="0">
                <a:solidFill>
                  <a:schemeClr val="bg1"/>
                </a:solidFill>
                <a:hlinkClick r:id="rId2"/>
              </a:rPr>
              <a:t>fototeca.iiccr.ro/picdetails.php?picid=40770X5X9</a:t>
            </a:r>
            <a:endParaRPr lang="it-IT" sz="1400" u="sng" dirty="0" smtClean="0">
              <a:solidFill>
                <a:schemeClr val="bg1"/>
              </a:solidFill>
            </a:endParaRPr>
          </a:p>
          <a:p>
            <a:pPr marL="0" indent="0" algn="just">
              <a:buNone/>
            </a:pPr>
            <a:endParaRPr lang="en-US" sz="1700" dirty="0">
              <a:solidFill>
                <a:schemeClr val="bg1"/>
              </a:solidFill>
            </a:endParaRPr>
          </a:p>
          <a:p>
            <a:pPr marL="0" indent="0" algn="just">
              <a:buNone/>
            </a:pPr>
            <a:r>
              <a:rPr lang="ro-RO" sz="1700" b="1" dirty="0"/>
              <a:t>  </a:t>
            </a:r>
            <a:r>
              <a:rPr lang="en-US" sz="1300" b="1" dirty="0"/>
              <a:t>2.</a:t>
            </a:r>
            <a:r>
              <a:rPr lang="en-US" sz="1700" dirty="0"/>
              <a:t> </a:t>
            </a:r>
            <a:r>
              <a:rPr lang="en-US" sz="1300" dirty="0" smtClean="0"/>
              <a:t>14</a:t>
            </a:r>
            <a:r>
              <a:rPr lang="ro-MO" sz="1300" dirty="0" smtClean="0"/>
              <a:t> aprilie</a:t>
            </a:r>
            <a:r>
              <a:rPr lang="ro-RO" sz="1300" dirty="0" smtClean="0"/>
              <a:t>, </a:t>
            </a:r>
            <a:r>
              <a:rPr lang="en-US" sz="1300" dirty="0"/>
              <a:t>1964. </a:t>
            </a:r>
            <a:r>
              <a:rPr lang="ro-MO" sz="1300" dirty="0" smtClean="0"/>
              <a:t>Secție cu paturi la Spitalul Sătesc </a:t>
            </a:r>
            <a:r>
              <a:rPr lang="en-US" sz="1300" dirty="0" err="1" smtClean="0"/>
              <a:t>Crivești</a:t>
            </a:r>
            <a:r>
              <a:rPr lang="en-US" sz="1300" dirty="0" smtClean="0"/>
              <a:t> Rural, </a:t>
            </a:r>
            <a:r>
              <a:rPr lang="en-US" sz="1300" dirty="0" err="1"/>
              <a:t>Dragalina</a:t>
            </a:r>
            <a:r>
              <a:rPr lang="en-US" sz="1300" dirty="0"/>
              <a:t>, </a:t>
            </a:r>
            <a:r>
              <a:rPr lang="ro-MO" sz="1300" dirty="0" smtClean="0"/>
              <a:t>județul </a:t>
            </a:r>
            <a:r>
              <a:rPr lang="en-US" sz="1300" dirty="0" err="1" smtClean="0"/>
              <a:t>Vaslui</a:t>
            </a:r>
            <a:r>
              <a:rPr lang="ro-MO" sz="1300" dirty="0" smtClean="0"/>
              <a:t>. Amintiri din comunism</a:t>
            </a:r>
            <a:r>
              <a:rPr lang="en-US" sz="1300" dirty="0" smtClean="0"/>
              <a:t>, </a:t>
            </a:r>
            <a:r>
              <a:rPr lang="ro-MO" sz="1300" dirty="0" smtClean="0"/>
              <a:t>Muzeul de Istorie Naturală al României Se poate găsi la</a:t>
            </a:r>
            <a:r>
              <a:rPr lang="ro-RO" sz="1300" dirty="0" smtClean="0"/>
              <a:t>: </a:t>
            </a:r>
            <a:r>
              <a:rPr lang="it-IT" sz="1400" u="sng" dirty="0">
                <a:solidFill>
                  <a:schemeClr val="bg1"/>
                </a:solidFill>
                <a:hlinkClick r:id="rId3"/>
              </a:rPr>
              <a:t>http://www.comunismulinromania.ro/index.php/14-aprilie-1964-salon-al-spitalului-rural-crivesti-comuna-dragalina-judetul-vaslui/</a:t>
            </a:r>
            <a:r>
              <a:rPr lang="en-GB" sz="1400" dirty="0">
                <a:solidFill>
                  <a:schemeClr val="bg1"/>
                </a:solidFill>
              </a:rPr>
              <a:t> </a:t>
            </a:r>
            <a:endParaRPr lang="en-GB" sz="1400" dirty="0" smtClean="0">
              <a:solidFill>
                <a:schemeClr val="bg1"/>
              </a:solidFill>
            </a:endParaRPr>
          </a:p>
          <a:p>
            <a:pPr marL="0" indent="0" algn="just">
              <a:buNone/>
            </a:pPr>
            <a:endParaRPr lang="ro-RO" sz="1700" b="1" dirty="0">
              <a:solidFill>
                <a:schemeClr val="bg1"/>
              </a:solidFill>
            </a:endParaRPr>
          </a:p>
          <a:p>
            <a:pPr marL="0" indent="0" algn="just">
              <a:buNone/>
            </a:pPr>
            <a:r>
              <a:rPr lang="ro-RO" sz="1300" b="1" dirty="0">
                <a:solidFill>
                  <a:schemeClr val="bg1"/>
                </a:solidFill>
              </a:rPr>
              <a:t> </a:t>
            </a:r>
            <a:r>
              <a:rPr lang="en-GB" sz="1300" b="1" dirty="0"/>
              <a:t>3</a:t>
            </a:r>
            <a:r>
              <a:rPr lang="ro-RO" sz="1300" b="1" dirty="0"/>
              <a:t>.</a:t>
            </a:r>
            <a:r>
              <a:rPr lang="ro-RO" sz="1700" b="1" dirty="0"/>
              <a:t> </a:t>
            </a:r>
            <a:r>
              <a:rPr lang="vi-VN" sz="1200" dirty="0">
                <a:latin typeface="Calibri" panose="020F0502020204030204" pitchFamily="34" charset="0"/>
                <a:cs typeface="Calibri" panose="020F0502020204030204" pitchFamily="34" charset="0"/>
              </a:rPr>
              <a:t>Membrii partidului și conducerii statului la numirea noului ministru al sănătății și al dispozițiilor sociale, profesor academician doctor Aurel Moga, galerie foto online a comunismului românesc, ref. 290/1966). </a:t>
            </a:r>
            <a:r>
              <a:rPr lang="ro-MO" sz="1300" dirty="0"/>
              <a:t> </a:t>
            </a:r>
            <a:r>
              <a:rPr lang="ro-MO" sz="1300" dirty="0" smtClean="0"/>
              <a:t>Se poate găsi la</a:t>
            </a:r>
            <a:r>
              <a:rPr lang="it-IT" sz="1300" dirty="0" smtClean="0"/>
              <a:t>: </a:t>
            </a:r>
            <a:r>
              <a:rPr lang="it-IT" sz="1700" u="sng" dirty="0">
                <a:solidFill>
                  <a:schemeClr val="bg1"/>
                </a:solidFill>
                <a:hlinkClick r:id="rId4"/>
              </a:rPr>
              <a:t>https://</a:t>
            </a:r>
            <a:r>
              <a:rPr lang="it-IT" sz="1400" u="sng" dirty="0">
                <a:solidFill>
                  <a:schemeClr val="bg1"/>
                </a:solidFill>
                <a:hlinkClick r:id="rId4"/>
              </a:rPr>
              <a:t>fototeca.iiccr.ro/picdetails.php?picid=31330X2X8</a:t>
            </a:r>
            <a:endParaRPr lang="en-US" sz="1400" dirty="0">
              <a:solidFill>
                <a:schemeClr val="bg1"/>
              </a:solidFill>
              <a:effectLst/>
            </a:endParaRPr>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1352550"/>
            <a:ext cx="1790460" cy="811616"/>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2481549"/>
            <a:ext cx="1790460" cy="83820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81800" y="3714750"/>
            <a:ext cx="1805357" cy="914400"/>
          </a:xfrm>
          <a:prstGeom prst="rect">
            <a:avLst/>
          </a:prstGeom>
        </p:spPr>
      </p:pic>
      <p:sp>
        <p:nvSpPr>
          <p:cNvPr id="10" name="Rectangle 2"/>
          <p:cNvSpPr>
            <a:spLocks noGrp="1" noChangeArrowheads="1"/>
          </p:cNvSpPr>
          <p:nvPr>
            <p:ph type="title"/>
          </p:nvPr>
        </p:nvSpPr>
        <p:spPr>
          <a:xfrm>
            <a:off x="47252" y="819150"/>
            <a:ext cx="7772400" cy="660973"/>
          </a:xfrm>
        </p:spPr>
        <p:txBody>
          <a:bodyPr>
            <a:noAutofit/>
          </a:bodyPr>
          <a:lstStyle/>
          <a:p>
            <a:pPr algn="l"/>
            <a:r>
              <a:rPr lang="ro-RO" sz="1800" b="1" dirty="0" smtClean="0">
                <a:solidFill>
                  <a:schemeClr val="accent6">
                    <a:lumMod val="75000"/>
                  </a:schemeClr>
                </a:solidFill>
                <a:effectLst>
                  <a:outerShdw blurRad="38100" dist="38100" dir="2700000" algn="tl">
                    <a:srgbClr val="000000">
                      <a:alpha val="43137"/>
                    </a:srgbClr>
                  </a:outerShdw>
                </a:effectLst>
              </a:rPr>
              <a:t>Medicina contemporană românească în imagini</a:t>
            </a:r>
            <a:endParaRPr lang="ro-RO" sz="18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313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8229600" cy="251222"/>
          </a:xfrm>
        </p:spPr>
        <p:txBody>
          <a:bodyPr>
            <a:no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a:t>
            </a:r>
            <a:r>
              <a:rPr lang="ro-MO" sz="1800" b="1" dirty="0" smtClean="0">
                <a:solidFill>
                  <a:schemeClr val="accent6">
                    <a:lumMod val="75000"/>
                  </a:schemeClr>
                </a:solidFill>
                <a:effectLst>
                  <a:outerShdw blurRad="38100" dist="38100" dir="2700000" algn="tl">
                    <a:srgbClr val="000000">
                      <a:alpha val="43137"/>
                    </a:srgbClr>
                  </a:outerShdw>
                </a:effectLst>
              </a:rPr>
              <a:t>ții pentru cursanți </a:t>
            </a:r>
            <a:r>
              <a:rPr lang="it-IT" sz="1800" b="1" dirty="0" smtClean="0">
                <a:solidFill>
                  <a:schemeClr val="accent6">
                    <a:lumMod val="75000"/>
                  </a:schemeClr>
                </a:solidFill>
                <a:effectLst>
                  <a:outerShdw blurRad="38100" dist="38100" dir="2700000" algn="tl">
                    <a:srgbClr val="000000">
                      <a:alpha val="43137"/>
                    </a:srgbClr>
                  </a:outerShdw>
                </a:effectLst>
              </a:rPr>
              <a:t>(1</a:t>
            </a:r>
            <a:r>
              <a:rPr lang="it-IT" sz="1800" b="1" dirty="0">
                <a:solidFill>
                  <a:schemeClr val="accent6">
                    <a:lumMod val="75000"/>
                  </a:schemeClr>
                </a:solidFill>
                <a:effectLst>
                  <a:outerShdw blurRad="38100" dist="38100" dir="2700000" algn="tl">
                    <a:srgbClr val="000000">
                      <a:alpha val="43137"/>
                    </a:srgbClr>
                  </a:outerShdw>
                </a:effectLst>
              </a:rPr>
              <a:t>)</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52550"/>
            <a:ext cx="8229600" cy="3505200"/>
          </a:xfrm>
        </p:spPr>
        <p:txBody>
          <a:bodyPr>
            <a:normAutofit fontScale="25000" lnSpcReduction="20000"/>
          </a:bodyPr>
          <a:lstStyle/>
          <a:p>
            <a:pPr marL="0" indent="0" algn="just">
              <a:buNone/>
            </a:pPr>
            <a:endParaRPr lang="it-IT" sz="5600" b="1" dirty="0" smtClean="0">
              <a:solidFill>
                <a:schemeClr val="bg1"/>
              </a:solidFill>
            </a:endParaRPr>
          </a:p>
          <a:p>
            <a:pPr algn="just"/>
            <a:r>
              <a:rPr lang="vi-VN" sz="4800" b="1" dirty="0">
                <a:latin typeface="Calibri" panose="020F0502020204030204" pitchFamily="34" charset="0"/>
                <a:cs typeface="Calibri" panose="020F0502020204030204" pitchFamily="34" charset="0"/>
              </a:rPr>
              <a:t>abordare dublă </a:t>
            </a:r>
            <a:r>
              <a:rPr lang="vi-VN" sz="4800" dirty="0">
                <a:latin typeface="Calibri" panose="020F0502020204030204" pitchFamily="34" charset="0"/>
                <a:cs typeface="Calibri" panose="020F0502020204030204" pitchFamily="34" charset="0"/>
              </a:rPr>
              <a:t>(relevanța sistemului național de asistență medicală medicală pentru profesia medicală - stadiul tehnicii și dezvoltarea acestuia ca o consecință a istoriei sale, cu un studiu de caz - sistemul de sănătate actual din România și provocările sale - ilustrativ pentru țările postcomuniste ).</a:t>
            </a:r>
          </a:p>
          <a:p>
            <a:pPr algn="just"/>
            <a:r>
              <a:rPr lang="vi-VN" sz="4800" b="1" dirty="0">
                <a:latin typeface="Calibri" panose="020F0502020204030204" pitchFamily="34" charset="0"/>
                <a:cs typeface="Calibri" panose="020F0502020204030204" pitchFamily="34" charset="0"/>
              </a:rPr>
              <a:t>strategia obiectelor de învățare, </a:t>
            </a:r>
            <a:r>
              <a:rPr lang="vi-VN" sz="4800" dirty="0">
                <a:latin typeface="Calibri" panose="020F0502020204030204" pitchFamily="34" charset="0"/>
                <a:cs typeface="Calibri" panose="020F0502020204030204" pitchFamily="34" charset="0"/>
              </a:rPr>
              <a:t>cu un scenariu de lectură și caz (adaptare din rapoarte oficiale, articole din ziare, articole de cercetare, videoclipuri, interviuri) pentru a ajuta cursanții să-și dezvolte înțelegerea sistemului de asistență medicală dintr-o țară și să creeze abilități de comparare a sistemelor</a:t>
            </a:r>
          </a:p>
          <a:p>
            <a:pPr algn="just"/>
            <a:endParaRPr lang="vi-VN" sz="4800" b="1" dirty="0">
              <a:latin typeface="Calibri" panose="020F0502020204030204" pitchFamily="34" charset="0"/>
              <a:cs typeface="Calibri" panose="020F0502020204030204" pitchFamily="34" charset="0"/>
            </a:endParaRPr>
          </a:p>
          <a:p>
            <a:pPr algn="just"/>
            <a:r>
              <a:rPr lang="vi-VN" sz="4800" b="1" dirty="0">
                <a:latin typeface="Calibri" panose="020F0502020204030204" pitchFamily="34" charset="0"/>
                <a:cs typeface="Calibri" panose="020F0502020204030204" pitchFamily="34" charset="0"/>
              </a:rPr>
              <a:t>1. Lectură </a:t>
            </a:r>
            <a:r>
              <a:rPr lang="vi-VN" sz="4800" dirty="0">
                <a:latin typeface="Calibri" panose="020F0502020204030204" pitchFamily="34" charset="0"/>
                <a:cs typeface="Calibri" panose="020F0502020204030204" pitchFamily="34" charset="0"/>
              </a:rPr>
              <a:t>- împărțită în două subteme principale și un interludiu: istoria sistemului de sănătate românesc din ultimele două secole (pre-comunist, comunist), situația actuală provocată de pandemia </a:t>
            </a:r>
            <a:r>
              <a:rPr lang="vi-VN" sz="4800" dirty="0" smtClean="0">
                <a:latin typeface="Calibri" panose="020F0502020204030204" pitchFamily="34" charset="0"/>
                <a:cs typeface="Calibri" panose="020F0502020204030204" pitchFamily="34" charset="0"/>
              </a:rPr>
              <a:t>Covid-1</a:t>
            </a:r>
            <a:r>
              <a:rPr lang="ro-MO" sz="4800" dirty="0" smtClean="0">
                <a:latin typeface="Calibri" panose="020F0502020204030204" pitchFamily="34" charset="0"/>
                <a:cs typeface="Calibri" panose="020F0502020204030204" pitchFamily="34" charset="0"/>
              </a:rPr>
              <a:t>9</a:t>
            </a:r>
            <a:r>
              <a:rPr lang="vi-VN" sz="4800" dirty="0" smtClean="0">
                <a:latin typeface="Calibri" panose="020F0502020204030204" pitchFamily="34" charset="0"/>
                <a:cs typeface="Calibri" panose="020F0502020204030204" pitchFamily="34" charset="0"/>
              </a:rPr>
              <a:t> </a:t>
            </a:r>
            <a:r>
              <a:rPr lang="vi-VN" sz="4800" dirty="0">
                <a:latin typeface="Calibri" panose="020F0502020204030204" pitchFamily="34" charset="0"/>
                <a:cs typeface="Calibri" panose="020F0502020204030204" pitchFamily="34" charset="0"/>
              </a:rPr>
              <a:t>și postcomunistul, </a:t>
            </a:r>
            <a:r>
              <a:rPr lang="vi-VN" sz="4800" dirty="0" smtClean="0">
                <a:latin typeface="Calibri" panose="020F0502020204030204" pitchFamily="34" charset="0"/>
                <a:cs typeface="Calibri" panose="020F0502020204030204" pitchFamily="34" charset="0"/>
              </a:rPr>
              <a:t>actual</a:t>
            </a:r>
            <a:r>
              <a:rPr lang="ro-MO" sz="4800" dirty="0" smtClean="0">
                <a:latin typeface="Calibri" panose="020F0502020204030204" pitchFamily="34" charset="0"/>
                <a:cs typeface="Calibri" panose="020F0502020204030204" pitchFamily="34" charset="0"/>
              </a:rPr>
              <a:t>a stare a</a:t>
            </a:r>
            <a:r>
              <a:rPr lang="vi-VN" sz="4800" dirty="0" smtClean="0">
                <a:latin typeface="Calibri" panose="020F0502020204030204" pitchFamily="34" charset="0"/>
                <a:cs typeface="Calibri" panose="020F0502020204030204" pitchFamily="34" charset="0"/>
              </a:rPr>
              <a:t> </a:t>
            </a:r>
            <a:r>
              <a:rPr lang="vi-VN" sz="4800" dirty="0">
                <a:latin typeface="Calibri" panose="020F0502020204030204" pitchFamily="34" charset="0"/>
                <a:cs typeface="Calibri" panose="020F0502020204030204" pitchFamily="34" charset="0"/>
              </a:rPr>
              <a:t>sănătății </a:t>
            </a:r>
            <a:r>
              <a:rPr lang="vi-VN" sz="4800" dirty="0" smtClean="0">
                <a:latin typeface="Calibri" panose="020F0502020204030204" pitchFamily="34" charset="0"/>
                <a:cs typeface="Calibri" panose="020F0502020204030204" pitchFamily="34" charset="0"/>
              </a:rPr>
              <a:t>românești;</a:t>
            </a:r>
            <a:r>
              <a:rPr lang="ro-MO" sz="4800" dirty="0" smtClean="0">
                <a:latin typeface="Calibri" panose="020F0502020204030204" pitchFamily="34" charset="0"/>
                <a:cs typeface="Calibri" panose="020F0502020204030204" pitchFamily="34" charset="0"/>
              </a:rPr>
              <a:t> a</a:t>
            </a:r>
            <a:r>
              <a:rPr lang="vi-VN" sz="4800" dirty="0" smtClean="0">
                <a:latin typeface="Calibri" panose="020F0502020204030204" pitchFamily="34" charset="0"/>
                <a:cs typeface="Calibri" panose="020F0502020204030204" pitchFamily="34" charset="0"/>
              </a:rPr>
              <a:t>coperă </a:t>
            </a:r>
            <a:r>
              <a:rPr lang="vi-VN" sz="4800" dirty="0">
                <a:latin typeface="Calibri" panose="020F0502020204030204" pitchFamily="34" charset="0"/>
                <a:cs typeface="Calibri" panose="020F0502020204030204" pitchFamily="34" charset="0"/>
              </a:rPr>
              <a:t>evoluția medicinei în Principatele Române, regimul comunist din România și perioada de tranziție de după 1989</a:t>
            </a:r>
          </a:p>
          <a:p>
            <a:pPr algn="just"/>
            <a:endParaRPr lang="vi-VN" sz="4800" b="1" dirty="0">
              <a:latin typeface="Calibri" panose="020F0502020204030204" pitchFamily="34" charset="0"/>
              <a:cs typeface="Calibri" panose="020F0502020204030204" pitchFamily="34" charset="0"/>
            </a:endParaRPr>
          </a:p>
          <a:p>
            <a:pPr algn="just"/>
            <a:r>
              <a:rPr lang="vi-VN" sz="4800" b="1" dirty="0">
                <a:latin typeface="Calibri" panose="020F0502020204030204" pitchFamily="34" charset="0"/>
                <a:cs typeface="Calibri" panose="020F0502020204030204" pitchFamily="34" charset="0"/>
              </a:rPr>
              <a:t>2. Studiu de caz </a:t>
            </a:r>
            <a:r>
              <a:rPr lang="vi-VN" sz="4800" dirty="0">
                <a:latin typeface="Calibri" panose="020F0502020204030204" pitchFamily="34" charset="0"/>
                <a:cs typeface="Calibri" panose="020F0502020204030204" pitchFamily="34" charset="0"/>
              </a:rPr>
              <a:t>- ilustrativ pentru provocările cu care se confruntă tranziția sistemului medical de la comunism la secolul </a:t>
            </a:r>
            <a:r>
              <a:rPr lang="vi-VN" sz="4800" dirty="0" smtClean="0">
                <a:latin typeface="Calibri" panose="020F0502020204030204" pitchFamily="34" charset="0"/>
                <a:cs typeface="Calibri" panose="020F0502020204030204" pitchFamily="34" charset="0"/>
              </a:rPr>
              <a:t>21</a:t>
            </a:r>
            <a:r>
              <a:rPr lang="ro-MO" sz="4800" dirty="0" smtClean="0">
                <a:latin typeface="Calibri" panose="020F0502020204030204" pitchFamily="34" charset="0"/>
                <a:cs typeface="Calibri" panose="020F0502020204030204" pitchFamily="34" charset="0"/>
              </a:rPr>
              <a:t> al</a:t>
            </a:r>
            <a:r>
              <a:rPr lang="vi-VN" sz="4800" dirty="0" smtClean="0">
                <a:latin typeface="Calibri" panose="020F0502020204030204" pitchFamily="34" charset="0"/>
                <a:cs typeface="Calibri" panose="020F0502020204030204" pitchFamily="34" charset="0"/>
              </a:rPr>
              <a:t> </a:t>
            </a:r>
            <a:r>
              <a:rPr lang="ro-MO" sz="4800" dirty="0" smtClean="0">
                <a:latin typeface="Calibri" panose="020F0502020204030204" pitchFamily="34" charset="0"/>
                <a:cs typeface="Calibri" panose="020F0502020204030204" pitchFamily="34" charset="0"/>
              </a:rPr>
              <a:t>m</a:t>
            </a:r>
            <a:r>
              <a:rPr lang="vi-VN" sz="4800" dirty="0" smtClean="0">
                <a:latin typeface="Calibri" panose="020F0502020204030204" pitchFamily="34" charset="0"/>
                <a:cs typeface="Calibri" panose="020F0502020204030204" pitchFamily="34" charset="0"/>
              </a:rPr>
              <a:t>edic</a:t>
            </a:r>
            <a:r>
              <a:rPr lang="ro-MO" sz="4800" dirty="0" smtClean="0">
                <a:latin typeface="Calibri" panose="020F0502020204030204" pitchFamily="34" charset="0"/>
                <a:cs typeface="Calibri" panose="020F0502020204030204" pitchFamily="34" charset="0"/>
              </a:rPr>
              <a:t>inei</a:t>
            </a:r>
            <a:endParaRPr lang="vi-VN" sz="4800" dirty="0">
              <a:latin typeface="Calibri" panose="020F0502020204030204" pitchFamily="34" charset="0"/>
              <a:cs typeface="Calibri" panose="020F0502020204030204" pitchFamily="34" charset="0"/>
            </a:endParaRPr>
          </a:p>
          <a:p>
            <a:pPr algn="just"/>
            <a:endParaRPr lang="vi-VN" sz="4800" b="1" dirty="0">
              <a:latin typeface="Calibri" panose="020F0502020204030204" pitchFamily="34" charset="0"/>
              <a:cs typeface="Calibri" panose="020F0502020204030204" pitchFamily="34" charset="0"/>
            </a:endParaRPr>
          </a:p>
          <a:p>
            <a:pPr algn="just"/>
            <a:r>
              <a:rPr lang="vi-VN" sz="4800" b="1" dirty="0">
                <a:latin typeface="Calibri" panose="020F0502020204030204" pitchFamily="34" charset="0"/>
                <a:cs typeface="Calibri" panose="020F0502020204030204" pitchFamily="34" charset="0"/>
              </a:rPr>
              <a:t>3. Film </a:t>
            </a:r>
            <a:r>
              <a:rPr lang="vi-VN" sz="4800" dirty="0">
                <a:latin typeface="Calibri" panose="020F0502020204030204" pitchFamily="34" charset="0"/>
                <a:cs typeface="Calibri" panose="020F0502020204030204" pitchFamily="34" charset="0"/>
              </a:rPr>
              <a:t>- mărturie despre progresul perceput al sistemului după căderea comunismului</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53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422672"/>
          </a:xfrm>
          <a:solidFill>
            <a:schemeClr val="bg1"/>
          </a:solidFill>
        </p:spPr>
        <p:txBody>
          <a:bodyPr>
            <a:no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a:t>
            </a:r>
            <a:r>
              <a:rPr lang="ro-MO" sz="1800" b="1" smtClean="0">
                <a:solidFill>
                  <a:schemeClr val="accent6">
                    <a:lumMod val="75000"/>
                  </a:schemeClr>
                </a:solidFill>
                <a:effectLst>
                  <a:outerShdw blurRad="38100" dist="38100" dir="2700000" algn="tl">
                    <a:srgbClr val="000000">
                      <a:alpha val="43137"/>
                    </a:srgbClr>
                  </a:outerShdw>
                </a:effectLst>
              </a:rPr>
              <a:t>ții pentru cursanți</a:t>
            </a:r>
            <a:r>
              <a:rPr lang="it-IT" sz="1800" b="1" smtClean="0">
                <a:solidFill>
                  <a:schemeClr val="accent6">
                    <a:lumMod val="75000"/>
                  </a:schemeClr>
                </a:solidFill>
                <a:effectLst>
                  <a:outerShdw blurRad="38100" dist="38100" dir="2700000" algn="tl">
                    <a:srgbClr val="000000">
                      <a:alpha val="43137"/>
                    </a:srgbClr>
                  </a:outerShdw>
                </a:effectLst>
              </a:rPr>
              <a:t>(2</a:t>
            </a:r>
            <a:r>
              <a:rPr lang="it-IT" sz="1800" b="1" dirty="0">
                <a:solidFill>
                  <a:schemeClr val="accent6">
                    <a:lumMod val="75000"/>
                  </a:schemeClr>
                </a:solidFill>
                <a:effectLst>
                  <a:outerShdw blurRad="38100" dist="38100" dir="2700000" algn="tl">
                    <a:srgbClr val="000000">
                      <a:alpha val="43137"/>
                    </a:srgbClr>
                  </a:outerShdw>
                </a:effectLst>
              </a:rPr>
              <a:t>)</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57350"/>
            <a:ext cx="8229600" cy="2190750"/>
          </a:xfrm>
        </p:spPr>
        <p:txBody>
          <a:bodyPr>
            <a:normAutofit/>
          </a:bodyPr>
          <a:lstStyle/>
          <a:p>
            <a:pPr algn="just"/>
            <a:r>
              <a:rPr lang="vi-VN" sz="1200" b="1" i="1" dirty="0">
                <a:latin typeface="Calibri" panose="020F0502020204030204" pitchFamily="34" charset="0"/>
                <a:cs typeface="Calibri" panose="020F0502020204030204" pitchFamily="34" charset="0"/>
              </a:rPr>
              <a:t>asistență medicală în România post-comunistă</a:t>
            </a:r>
          </a:p>
          <a:p>
            <a:pPr algn="just"/>
            <a:r>
              <a:rPr lang="vi-VN" sz="1200" i="1" dirty="0">
                <a:latin typeface="Calibri" panose="020F0502020204030204" pitchFamily="34" charset="0"/>
                <a:cs typeface="Calibri" panose="020F0502020204030204" pitchFamily="34" charset="0"/>
              </a:rPr>
              <a:t>Descriere: starea de sănătate precară a celor săraci care trăiesc în zonele rurale și pacienții cronici care caută mai puțin ajutor medical decât populația mai bogată; persoane care nu plătesc contribuții de asigurări sociale din diverse motive; nevoie de prevenire, soluții actuale pentru tratament, evitarea factorilor de risc;</a:t>
            </a:r>
          </a:p>
          <a:p>
            <a:pPr algn="just"/>
            <a:r>
              <a:rPr lang="vi-VN" sz="1200" i="1" dirty="0" smtClean="0">
                <a:latin typeface="Calibri" panose="020F0502020204030204" pitchFamily="34" charset="0"/>
                <a:cs typeface="Calibri" panose="020F0502020204030204" pitchFamily="34" charset="0"/>
              </a:rPr>
              <a:t>Invit</a:t>
            </a:r>
            <a:r>
              <a:rPr lang="en-US" sz="1200" i="1" dirty="0" smtClean="0">
                <a:latin typeface="Calibri" panose="020F0502020204030204" pitchFamily="34" charset="0"/>
                <a:cs typeface="Calibri" panose="020F0502020204030204" pitchFamily="34" charset="0"/>
              </a:rPr>
              <a:t>a</a:t>
            </a:r>
            <a:r>
              <a:rPr lang="ro-MO" sz="1200" i="1" dirty="0" smtClean="0">
                <a:latin typeface="Calibri" panose="020F0502020204030204" pitchFamily="34" charset="0"/>
                <a:cs typeface="Calibri" panose="020F0502020204030204" pitchFamily="34" charset="0"/>
              </a:rPr>
              <a:t>ți</a:t>
            </a:r>
            <a:r>
              <a:rPr lang="vi-VN" sz="1200" i="1" dirty="0" smtClean="0">
                <a:latin typeface="Calibri" panose="020F0502020204030204" pitchFamily="34" charset="0"/>
                <a:cs typeface="Calibri" panose="020F0502020204030204" pitchFamily="34" charset="0"/>
              </a:rPr>
              <a:t> </a:t>
            </a:r>
            <a:r>
              <a:rPr lang="vi-VN" sz="1200" i="1" dirty="0">
                <a:latin typeface="Calibri" panose="020F0502020204030204" pitchFamily="34" charset="0"/>
                <a:cs typeface="Calibri" panose="020F0502020204030204" pitchFamily="34" charset="0"/>
              </a:rPr>
              <a:t>studenții să propună </a:t>
            </a:r>
            <a:r>
              <a:rPr lang="vi-VN" sz="1200" i="1" dirty="0" smtClean="0">
                <a:latin typeface="Calibri" panose="020F0502020204030204" pitchFamily="34" charset="0"/>
                <a:cs typeface="Calibri" panose="020F0502020204030204" pitchFamily="34" charset="0"/>
              </a:rPr>
              <a:t>simul</a:t>
            </a:r>
            <a:r>
              <a:rPr lang="ro-MO" sz="1200" i="1" dirty="0" smtClean="0">
                <a:latin typeface="Calibri" panose="020F0502020204030204" pitchFamily="34" charset="0"/>
                <a:cs typeface="Calibri" panose="020F0502020204030204" pitchFamily="34" charset="0"/>
              </a:rPr>
              <a:t>ări </a:t>
            </a:r>
            <a:r>
              <a:rPr lang="vi-VN" sz="1200" i="1" dirty="0" smtClean="0">
                <a:latin typeface="Calibri" panose="020F0502020204030204" pitchFamily="34" charset="0"/>
                <a:cs typeface="Calibri" panose="020F0502020204030204" pitchFamily="34" charset="0"/>
              </a:rPr>
              <a:t>de </a:t>
            </a:r>
            <a:r>
              <a:rPr lang="vi-VN" sz="1200" i="1" dirty="0">
                <a:latin typeface="Calibri" panose="020F0502020204030204" pitchFamily="34" charset="0"/>
                <a:cs typeface="Calibri" panose="020F0502020204030204" pitchFamily="34" charset="0"/>
              </a:rPr>
              <a:t>soluții integrate pentru a face față problemelor grave din anii de tranziție;</a:t>
            </a:r>
          </a:p>
          <a:p>
            <a:pPr algn="just"/>
            <a:r>
              <a:rPr lang="vi-VN" sz="1200" i="1" dirty="0">
                <a:latin typeface="Calibri" panose="020F0502020204030204" pitchFamily="34" charset="0"/>
                <a:cs typeface="Calibri" panose="020F0502020204030204" pitchFamily="34" charset="0"/>
              </a:rPr>
              <a:t>neajunsurile acestui sistem de sănătate includ: sub-finanțare; închiderea spitalelor; reorganizarea spitalelor; prea multe rețete; niciun control din partea organismelor de reglementare; strategii de prevenire; combaterea dependenței; exodul medical de creiere;</a:t>
            </a:r>
            <a:endParaRPr lang="en-US"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4589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47750"/>
            <a:ext cx="8229600" cy="365522"/>
          </a:xfrm>
        </p:spPr>
        <p:txBody>
          <a:bodyPr>
            <a:noAutofit/>
          </a:bodyPr>
          <a:lstStyle/>
          <a:p>
            <a:pPr algn="l"/>
            <a:r>
              <a:rPr lang="it-IT" sz="1800" b="1" dirty="0">
                <a:solidFill>
                  <a:schemeClr val="accent6">
                    <a:lumMod val="75000"/>
                  </a:schemeClr>
                </a:solidFill>
                <a:effectLst>
                  <a:outerShdw blurRad="38100" dist="38100" dir="2700000" algn="tl">
                    <a:srgbClr val="000000">
                      <a:alpha val="43137"/>
                    </a:srgbClr>
                  </a:outerShdw>
                </a:effectLst>
              </a:rPr>
              <a:t>Information for lecturers (3)</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28750"/>
            <a:ext cx="8229600" cy="2838449"/>
          </a:xfrm>
        </p:spPr>
        <p:txBody>
          <a:bodyPr>
            <a:normAutofit/>
          </a:bodyPr>
          <a:lstStyle/>
          <a:p>
            <a:pPr marL="0" indent="0" algn="just">
              <a:buNone/>
            </a:pPr>
            <a:r>
              <a:rPr lang="en-US" sz="1200" b="1" dirty="0">
                <a:latin typeface="Calibri (Body)"/>
              </a:rPr>
              <a:t>2. </a:t>
            </a:r>
            <a:r>
              <a:rPr lang="ro-MO" sz="1200" b="1" dirty="0" smtClean="0">
                <a:latin typeface="Calibri (Body)"/>
              </a:rPr>
              <a:t>Scenariu de caz</a:t>
            </a:r>
            <a:r>
              <a:rPr lang="en-US" sz="1200" b="1" dirty="0" smtClean="0">
                <a:latin typeface="Calibri (Body)"/>
              </a:rPr>
              <a:t> </a:t>
            </a:r>
            <a:r>
              <a:rPr lang="en-US" sz="1200" b="1" dirty="0">
                <a:latin typeface="Calibri (Body)"/>
              </a:rPr>
              <a:t>- </a:t>
            </a:r>
            <a:r>
              <a:rPr lang="vi-VN" sz="1200" dirty="0">
                <a:latin typeface="Calibri (Body)"/>
              </a:rPr>
              <a:t>două interviuri, cu dr. Vasile Ciurchea, președintele Casei Naționale de Asigurări de Sănătate, România și cu prof. </a:t>
            </a:r>
            <a:r>
              <a:rPr lang="ro-MO" sz="1200" dirty="0" smtClean="0">
                <a:latin typeface="Calibri (Body)"/>
              </a:rPr>
              <a:t>u</a:t>
            </a:r>
            <a:r>
              <a:rPr lang="vi-VN" sz="1200" dirty="0" smtClean="0">
                <a:latin typeface="Calibri (Body)"/>
              </a:rPr>
              <a:t>niv</a:t>
            </a:r>
            <a:r>
              <a:rPr lang="vi-VN" sz="1200" dirty="0">
                <a:latin typeface="Calibri (Body)"/>
              </a:rPr>
              <a:t>. dr. Corin Badiu, catedra de endocrinologie la Universitatea de Medicină și Farmacie Carol Davila, București, </a:t>
            </a:r>
            <a:r>
              <a:rPr lang="vi-VN" sz="1200" dirty="0" smtClean="0">
                <a:latin typeface="Calibri (Body)"/>
              </a:rPr>
              <a:t>România </a:t>
            </a:r>
            <a:r>
              <a:rPr lang="ro-MO" sz="1200" dirty="0" smtClean="0">
                <a:latin typeface="Calibri (Body)"/>
              </a:rPr>
              <a:t>și</a:t>
            </a:r>
            <a:r>
              <a:rPr lang="vi-VN" sz="1200" dirty="0" smtClean="0">
                <a:latin typeface="Calibri (Body)"/>
              </a:rPr>
              <a:t> </a:t>
            </a:r>
            <a:r>
              <a:rPr lang="vi-VN" sz="1200" dirty="0">
                <a:latin typeface="Calibri (Body)"/>
              </a:rPr>
              <a:t>un interviu pe YouTube cu dr. Eugen </a:t>
            </a:r>
            <a:r>
              <a:rPr lang="vi-VN" sz="1200" dirty="0" smtClean="0">
                <a:latin typeface="Calibri (Body)"/>
              </a:rPr>
              <a:t>T</a:t>
            </a:r>
            <a:r>
              <a:rPr lang="ro-MO" sz="1200" dirty="0" smtClean="0">
                <a:latin typeface="Calibri (Body)"/>
              </a:rPr>
              <a:t>â</a:t>
            </a:r>
            <a:r>
              <a:rPr lang="vi-VN" sz="1200" dirty="0" smtClean="0">
                <a:latin typeface="Calibri (Body)"/>
              </a:rPr>
              <a:t>rcoveanu</a:t>
            </a:r>
            <a:r>
              <a:rPr lang="vi-VN" sz="1200" dirty="0">
                <a:latin typeface="Calibri (Body)"/>
              </a:rPr>
              <a:t>, chirurg și profesor universitar, fost șef de clinică chirurgicală și director al Spitalului Sf. Spiridon din Iași, condus de dr. Richard Constantinescu, autor și </a:t>
            </a:r>
            <a:r>
              <a:rPr lang="vi-VN" sz="1200" dirty="0" smtClean="0">
                <a:latin typeface="Calibri (Body)"/>
              </a:rPr>
              <a:t>iatro-isto</a:t>
            </a:r>
            <a:r>
              <a:rPr lang="ro-MO" sz="1200" dirty="0" smtClean="0">
                <a:latin typeface="Calibri (Body)"/>
              </a:rPr>
              <a:t>r</a:t>
            </a:r>
            <a:r>
              <a:rPr lang="vi-VN" sz="1200" dirty="0" smtClean="0">
                <a:latin typeface="Calibri (Body)"/>
              </a:rPr>
              <a:t>iograf</a:t>
            </a:r>
            <a:r>
              <a:rPr lang="vi-VN" sz="1200" dirty="0">
                <a:latin typeface="Calibri (Body)"/>
              </a:rPr>
              <a:t>, șef al disciplinei Istoria medicinei și curator al Muzeului Universității de Medicină și Farmacie </a:t>
            </a:r>
            <a:r>
              <a:rPr lang="en-ZW" sz="1200" dirty="0" smtClean="0">
                <a:latin typeface="Calibri (Body)"/>
              </a:rPr>
              <a:t>“</a:t>
            </a:r>
            <a:r>
              <a:rPr lang="vi-VN" sz="1200" dirty="0" smtClean="0">
                <a:latin typeface="Calibri (Body)"/>
              </a:rPr>
              <a:t>Grigore </a:t>
            </a:r>
            <a:r>
              <a:rPr lang="vi-VN" sz="1200" dirty="0">
                <a:latin typeface="Calibri (Body)"/>
              </a:rPr>
              <a:t>T. </a:t>
            </a:r>
            <a:r>
              <a:rPr lang="vi-VN" sz="1200" dirty="0" smtClean="0">
                <a:latin typeface="Calibri (Body)"/>
              </a:rPr>
              <a:t>Popa</a:t>
            </a:r>
            <a:r>
              <a:rPr lang="en-ZW" sz="1200" dirty="0" smtClean="0">
                <a:latin typeface="Calibri (Body)"/>
              </a:rPr>
              <a:t>”</a:t>
            </a:r>
            <a:r>
              <a:rPr lang="vi-VN" sz="1200" dirty="0" smtClean="0">
                <a:latin typeface="Calibri (Body)"/>
              </a:rPr>
              <a:t> </a:t>
            </a:r>
            <a:r>
              <a:rPr lang="vi-VN" sz="1200" dirty="0">
                <a:latin typeface="Calibri (Body)"/>
              </a:rPr>
              <a:t>din Iași, al doilea oraș ca mărime din România.</a:t>
            </a:r>
          </a:p>
          <a:p>
            <a:pPr marL="0" indent="0" algn="just">
              <a:buNone/>
            </a:pPr>
            <a:endParaRPr lang="vi-VN" sz="1200" dirty="0">
              <a:latin typeface="Calibri (Body)"/>
            </a:endParaRPr>
          </a:p>
          <a:p>
            <a:pPr marL="0" indent="0" algn="just">
              <a:buNone/>
            </a:pPr>
            <a:r>
              <a:rPr lang="vi-VN" sz="1200" i="1" dirty="0">
                <a:latin typeface="Calibri (Body)"/>
              </a:rPr>
              <a:t>Interviul 1 </a:t>
            </a:r>
            <a:r>
              <a:rPr lang="vi-VN" sz="1200" dirty="0">
                <a:latin typeface="Calibri (Body)"/>
              </a:rPr>
              <a:t>se concentrează pe modalități de creștere a eficienței Casei Naționale de Asigurări de Sănătate</a:t>
            </a:r>
          </a:p>
          <a:p>
            <a:pPr marL="0" indent="0" algn="just">
              <a:buNone/>
            </a:pPr>
            <a:r>
              <a:rPr lang="vi-VN" sz="1200" i="1" dirty="0">
                <a:latin typeface="Calibri (Body)"/>
              </a:rPr>
              <a:t>Interviul 2 </a:t>
            </a:r>
            <a:r>
              <a:rPr lang="vi-VN" sz="1200" dirty="0">
                <a:latin typeface="Calibri (Body)"/>
              </a:rPr>
              <a:t>prezintă provocările programelor de rezidență din România și propune soluții pentru acestea</a:t>
            </a:r>
          </a:p>
          <a:p>
            <a:pPr marL="0" indent="0" algn="just">
              <a:buNone/>
            </a:pPr>
            <a:r>
              <a:rPr lang="vi-VN" sz="1200" i="1" dirty="0">
                <a:latin typeface="Calibri (Body)"/>
              </a:rPr>
              <a:t>Interviul 3 </a:t>
            </a:r>
            <a:r>
              <a:rPr lang="vi-VN" sz="1200" dirty="0">
                <a:latin typeface="Calibri (Body)"/>
              </a:rPr>
              <a:t>evidențiază aspecte pozitive ale medicinei și chirurgiei românești după al doilea război mondial și în perioada post-comunistă</a:t>
            </a:r>
            <a:endParaRPr lang="en-US" sz="1200" b="1" dirty="0">
              <a:latin typeface="Calibri (Body)"/>
            </a:endParaRPr>
          </a:p>
        </p:txBody>
      </p:sp>
    </p:spTree>
    <p:extLst>
      <p:ext uri="{BB962C8B-B14F-4D97-AF65-F5344CB8AC3E}">
        <p14:creationId xmlns:p14="http://schemas.microsoft.com/office/powerpoint/2010/main" val="28527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23950"/>
            <a:ext cx="8229600" cy="194072"/>
          </a:xfrm>
        </p:spPr>
        <p:txBody>
          <a:bodyPr>
            <a:noAutofit/>
          </a:bodyPr>
          <a:lstStyle/>
          <a:p>
            <a:pPr algn="l"/>
            <a:r>
              <a:rPr lang="en-US" sz="1800" b="1" dirty="0" err="1" smtClean="0">
                <a:solidFill>
                  <a:schemeClr val="accent6">
                    <a:lumMod val="75000"/>
                  </a:schemeClr>
                </a:solidFill>
                <a:effectLst>
                  <a:outerShdw blurRad="38100" dist="38100" dir="2700000" algn="tl">
                    <a:srgbClr val="000000">
                      <a:alpha val="43137"/>
                    </a:srgbClr>
                  </a:outerShdw>
                </a:effectLst>
              </a:rPr>
              <a:t>Obiectivele</a:t>
            </a:r>
            <a:r>
              <a:rPr lang="en-US" sz="1800" b="1" dirty="0" smtClean="0">
                <a:solidFill>
                  <a:schemeClr val="accent6">
                    <a:lumMod val="75000"/>
                  </a:schemeClr>
                </a:solidFill>
                <a:effectLst>
                  <a:outerShdw blurRad="38100" dist="38100" dir="2700000" algn="tl">
                    <a:srgbClr val="000000">
                      <a:alpha val="43137"/>
                    </a:srgbClr>
                  </a:outerShdw>
                </a:effectLst>
              </a:rPr>
              <a:t>  </a:t>
            </a:r>
            <a:r>
              <a:rPr lang="ro-MO" sz="1800" b="1" dirty="0" smtClean="0">
                <a:solidFill>
                  <a:schemeClr val="accent6">
                    <a:lumMod val="75000"/>
                  </a:schemeClr>
                </a:solidFill>
                <a:effectLst>
                  <a:outerShdw blurRad="38100" dist="38100" dir="2700000" algn="tl">
                    <a:srgbClr val="000000">
                      <a:alpha val="43137"/>
                    </a:srgbClr>
                  </a:outerShdw>
                </a:effectLst>
              </a:rPr>
              <a:t>învățării </a:t>
            </a:r>
            <a:r>
              <a:rPr lang="en-US" sz="1800" b="1" dirty="0" smtClean="0">
                <a:solidFill>
                  <a:schemeClr val="accent6">
                    <a:lumMod val="75000"/>
                  </a:schemeClr>
                </a:solidFill>
                <a:effectLst>
                  <a:outerShdw blurRad="38100" dist="38100" dir="2700000" algn="tl">
                    <a:srgbClr val="000000">
                      <a:alpha val="43137"/>
                    </a:srgbClr>
                  </a:outerShdw>
                </a:effectLst>
              </a:rPr>
              <a:t>(1</a:t>
            </a:r>
            <a:r>
              <a:rPr lang="en-US" sz="1800" b="1" dirty="0">
                <a:solidFill>
                  <a:schemeClr val="accent6">
                    <a:lumMod val="75000"/>
                  </a:schemeClr>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228600" y="1504950"/>
            <a:ext cx="8229600" cy="2209800"/>
          </a:xfrm>
        </p:spPr>
        <p:txBody>
          <a:bodyPr>
            <a:noAutofit/>
          </a:bodyPr>
          <a:lstStyle/>
          <a:p>
            <a:r>
              <a:rPr lang="vi-VN" sz="1200" dirty="0">
                <a:latin typeface="Calibri (Body)"/>
              </a:rPr>
              <a:t>se </a:t>
            </a:r>
            <a:r>
              <a:rPr lang="vi-VN" sz="1200" dirty="0" smtClean="0">
                <a:latin typeface="Calibri (Body)"/>
              </a:rPr>
              <a:t>concentre</a:t>
            </a:r>
            <a:r>
              <a:rPr lang="ro-MO" sz="1200" dirty="0" smtClean="0">
                <a:latin typeface="Calibri (Body)"/>
              </a:rPr>
              <a:t>a</a:t>
            </a:r>
            <a:r>
              <a:rPr lang="vi-VN" sz="1200" dirty="0" smtClean="0">
                <a:latin typeface="Calibri (Body)"/>
              </a:rPr>
              <a:t>z</a:t>
            </a:r>
            <a:r>
              <a:rPr lang="ro-MO" sz="1200" dirty="0" smtClean="0">
                <a:latin typeface="Calibri (Body)"/>
              </a:rPr>
              <a:t>ă</a:t>
            </a:r>
            <a:r>
              <a:rPr lang="vi-VN" sz="1200" dirty="0" smtClean="0">
                <a:latin typeface="Calibri (Body)"/>
              </a:rPr>
              <a:t> </a:t>
            </a:r>
            <a:r>
              <a:rPr lang="vi-VN" sz="1200" dirty="0">
                <a:latin typeface="Calibri (Body)"/>
              </a:rPr>
              <a:t>pe descrierea a ceea ce trebuie să poată face cursantul la finalizarea acestei activități educaționale și să descrie cunoștințele, abilitățile și / sau atitudinea cursanților</a:t>
            </a:r>
          </a:p>
          <a:p>
            <a:r>
              <a:rPr lang="vi-VN" sz="1200" dirty="0" smtClean="0">
                <a:latin typeface="Calibri (Body)"/>
              </a:rPr>
              <a:t>specific</a:t>
            </a:r>
            <a:r>
              <a:rPr lang="ro-MO" sz="1200" dirty="0" smtClean="0">
                <a:latin typeface="Calibri (Body)"/>
              </a:rPr>
              <a:t>e</a:t>
            </a:r>
            <a:r>
              <a:rPr lang="vi-VN" sz="1200" dirty="0" smtClean="0">
                <a:latin typeface="Calibri (Body)"/>
              </a:rPr>
              <a:t> </a:t>
            </a:r>
            <a:r>
              <a:rPr lang="vi-VN" sz="1200" dirty="0">
                <a:latin typeface="Calibri (Body)"/>
              </a:rPr>
              <a:t>modul </a:t>
            </a:r>
            <a:r>
              <a:rPr lang="vi-VN" sz="1200" dirty="0" smtClean="0">
                <a:latin typeface="Calibri (Body)"/>
              </a:rPr>
              <a:t>în </a:t>
            </a:r>
            <a:r>
              <a:rPr lang="vi-VN" sz="1200" dirty="0">
                <a:latin typeface="Calibri (Body)"/>
              </a:rPr>
              <a:t>care performanța și schimbarea ar putea fi măsurate</a:t>
            </a:r>
          </a:p>
          <a:p>
            <a:r>
              <a:rPr lang="vi-VN" sz="1200" dirty="0">
                <a:latin typeface="Calibri (Body)"/>
              </a:rPr>
              <a:t>se bazează pe taxonomia lui Benjamin Bloom: domenii cognitive (cunoaștere), psihomotorii (a face: abilitate) și afective (atitudine)</a:t>
            </a:r>
          </a:p>
          <a:p>
            <a:r>
              <a:rPr lang="vi-VN" sz="1200" dirty="0">
                <a:latin typeface="Calibri (Body)"/>
              </a:rPr>
              <a:t>domeniul cognitiv: 6 niveluri - reamintirea sau recunoașterea faptelor (cunoștințe), din ce în ce mai mult la niveluri mentale mai complexe și abstracte, la cea mai înaltă ordine (evaluare).</a:t>
            </a:r>
          </a:p>
          <a:p>
            <a:r>
              <a:rPr lang="vi-VN" sz="1200" dirty="0">
                <a:latin typeface="Calibri (Body)"/>
              </a:rPr>
              <a:t>5 elemente: </a:t>
            </a:r>
            <a:r>
              <a:rPr lang="vi-VN" sz="1200" i="1" dirty="0">
                <a:latin typeface="Calibri (Body)"/>
              </a:rPr>
              <a:t>cine, va face, cât sau cât de bine, din ce, până când </a:t>
            </a:r>
            <a:r>
              <a:rPr lang="vi-VN" sz="1200" dirty="0">
                <a:latin typeface="Calibri (Body)"/>
              </a:rPr>
              <a:t>sunt incluse</a:t>
            </a:r>
            <a:endParaRPr lang="ro-RO" sz="1400" dirty="0">
              <a:latin typeface="Calibri (Body)"/>
            </a:endParaRPr>
          </a:p>
        </p:txBody>
      </p:sp>
    </p:spTree>
    <p:extLst>
      <p:ext uri="{BB962C8B-B14F-4D97-AF65-F5344CB8AC3E}">
        <p14:creationId xmlns:p14="http://schemas.microsoft.com/office/powerpoint/2010/main" val="145211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1940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Obicetivele învățării</a:t>
            </a:r>
            <a:r>
              <a:rPr lang="en-US" sz="1800" b="1" dirty="0" smtClean="0">
                <a:solidFill>
                  <a:schemeClr val="accent6">
                    <a:lumMod val="75000"/>
                  </a:schemeClr>
                </a:solidFill>
                <a:effectLst>
                  <a:outerShdw blurRad="38100" dist="38100" dir="2700000" algn="tl">
                    <a:srgbClr val="000000">
                      <a:alpha val="43137"/>
                    </a:srgbClr>
                  </a:outerShdw>
                </a:effectLst>
              </a:rPr>
              <a:t> </a:t>
            </a:r>
            <a:r>
              <a:rPr lang="en-US" sz="1800" b="1" dirty="0">
                <a:solidFill>
                  <a:schemeClr val="accent6">
                    <a:lumMod val="75000"/>
                  </a:schemeClr>
                </a:solidFill>
                <a:effectLst>
                  <a:outerShdw blurRad="38100" dist="38100" dir="2700000" algn="tl">
                    <a:srgbClr val="000000">
                      <a:alpha val="43137"/>
                    </a:srgbClr>
                  </a:outerShdw>
                </a:effectLst>
              </a:rPr>
              <a:t>(1)</a:t>
            </a:r>
          </a:p>
        </p:txBody>
      </p:sp>
      <p:sp>
        <p:nvSpPr>
          <p:cNvPr id="3" name="Content Placeholder 2"/>
          <p:cNvSpPr>
            <a:spLocks noGrp="1"/>
          </p:cNvSpPr>
          <p:nvPr>
            <p:ph idx="1"/>
          </p:nvPr>
        </p:nvSpPr>
        <p:spPr>
          <a:xfrm>
            <a:off x="228600" y="1504950"/>
            <a:ext cx="8229600" cy="2743200"/>
          </a:xfrm>
        </p:spPr>
        <p:txBody>
          <a:bodyPr>
            <a:noAutofit/>
          </a:bodyPr>
          <a:lstStyle/>
          <a:p>
            <a:r>
              <a:rPr lang="vi-VN" sz="1200" dirty="0">
                <a:latin typeface="Calibri (Body)"/>
              </a:rPr>
              <a:t>exemple de verbe de acțiune care reprezintă fiecare dintre cele șase niveluri cognitive, de la cel mai mic la cel mai înalt</a:t>
            </a:r>
          </a:p>
          <a:p>
            <a:pPr marL="0" indent="0">
              <a:buNone/>
            </a:pPr>
            <a:r>
              <a:rPr lang="vi-VN" sz="1200" u="sng" dirty="0">
                <a:latin typeface="Calibri (Body)"/>
              </a:rPr>
              <a:t>Cunoștințe</a:t>
            </a:r>
            <a:r>
              <a:rPr lang="vi-VN" sz="1200" dirty="0">
                <a:latin typeface="Calibri (Body)"/>
              </a:rPr>
              <a:t>: </a:t>
            </a:r>
            <a:r>
              <a:rPr lang="vi-VN" sz="1200" dirty="0" smtClean="0">
                <a:latin typeface="Calibri (Body)"/>
              </a:rPr>
              <a:t>defini</a:t>
            </a:r>
            <a:r>
              <a:rPr lang="ro-MO" sz="1200" dirty="0" smtClean="0">
                <a:latin typeface="Calibri (Body)"/>
              </a:rPr>
              <a:t>re</a:t>
            </a:r>
            <a:r>
              <a:rPr lang="vi-VN" sz="1200" dirty="0" smtClean="0">
                <a:latin typeface="Calibri (Body)"/>
              </a:rPr>
              <a:t>, lista</a:t>
            </a:r>
            <a:r>
              <a:rPr lang="ro-MO" sz="1200" dirty="0" smtClean="0">
                <a:latin typeface="Calibri (Body)"/>
              </a:rPr>
              <a:t>re</a:t>
            </a:r>
            <a:r>
              <a:rPr lang="vi-VN" sz="1200" dirty="0" smtClean="0">
                <a:latin typeface="Calibri (Body)"/>
              </a:rPr>
              <a:t>, denumi</a:t>
            </a:r>
            <a:r>
              <a:rPr lang="ro-MO" sz="1200" dirty="0" smtClean="0">
                <a:latin typeface="Calibri (Body)"/>
              </a:rPr>
              <a:t>re</a:t>
            </a:r>
            <a:r>
              <a:rPr lang="vi-VN" sz="1200" dirty="0" smtClean="0">
                <a:latin typeface="Calibri (Body)"/>
              </a:rPr>
              <a:t>, ordona</a:t>
            </a:r>
            <a:r>
              <a:rPr lang="ro-MO" sz="1200" dirty="0" smtClean="0">
                <a:latin typeface="Calibri (Body)"/>
              </a:rPr>
              <a:t>re</a:t>
            </a:r>
            <a:r>
              <a:rPr lang="vi-VN" sz="1200" dirty="0" smtClean="0">
                <a:latin typeface="Calibri (Body)"/>
              </a:rPr>
              <a:t>, recunoaște</a:t>
            </a:r>
            <a:r>
              <a:rPr lang="ro-MO" sz="1200" dirty="0" smtClean="0">
                <a:latin typeface="Calibri (Body)"/>
              </a:rPr>
              <a:t>re</a:t>
            </a:r>
            <a:r>
              <a:rPr lang="vi-VN" sz="1200" dirty="0" smtClean="0">
                <a:latin typeface="Calibri (Body)"/>
              </a:rPr>
              <a:t>, reaminti</a:t>
            </a:r>
            <a:r>
              <a:rPr lang="ro-MO" sz="1200" dirty="0" smtClean="0">
                <a:latin typeface="Calibri (Body)"/>
              </a:rPr>
              <a:t>re</a:t>
            </a:r>
            <a:r>
              <a:rPr lang="vi-VN" sz="1200" dirty="0" smtClean="0">
                <a:latin typeface="Calibri (Body)"/>
              </a:rPr>
              <a:t>, eticheta</a:t>
            </a:r>
            <a:r>
              <a:rPr lang="ro-MO" sz="1200" dirty="0" smtClean="0">
                <a:latin typeface="Calibri (Body)"/>
              </a:rPr>
              <a:t>re</a:t>
            </a:r>
            <a:endParaRPr lang="vi-VN" sz="1200" dirty="0">
              <a:latin typeface="Calibri (Body)"/>
            </a:endParaRPr>
          </a:p>
          <a:p>
            <a:pPr marL="0" indent="0">
              <a:buNone/>
            </a:pPr>
            <a:r>
              <a:rPr lang="vi-VN" sz="1200" u="sng" dirty="0">
                <a:latin typeface="Calibri (Body)"/>
              </a:rPr>
              <a:t>Înțelegere</a:t>
            </a:r>
            <a:r>
              <a:rPr lang="vi-VN" sz="1200" dirty="0">
                <a:latin typeface="Calibri (Body)"/>
              </a:rPr>
              <a:t>: </a:t>
            </a:r>
            <a:r>
              <a:rPr lang="vi-VN" sz="1200" dirty="0" smtClean="0">
                <a:latin typeface="Calibri (Body)"/>
              </a:rPr>
              <a:t>clasific</a:t>
            </a:r>
            <a:r>
              <a:rPr lang="ro-MO" sz="1200" dirty="0" smtClean="0">
                <a:latin typeface="Calibri (Body)"/>
              </a:rPr>
              <a:t>are</a:t>
            </a:r>
            <a:r>
              <a:rPr lang="vi-VN" sz="1200" dirty="0" smtClean="0">
                <a:latin typeface="Calibri (Body)"/>
              </a:rPr>
              <a:t>, descrie</a:t>
            </a:r>
            <a:r>
              <a:rPr lang="ro-MO" sz="1200" dirty="0" smtClean="0">
                <a:latin typeface="Calibri (Body)"/>
              </a:rPr>
              <a:t>re</a:t>
            </a:r>
            <a:r>
              <a:rPr lang="vi-VN" sz="1200" dirty="0" smtClean="0">
                <a:latin typeface="Calibri (Body)"/>
              </a:rPr>
              <a:t>, discut</a:t>
            </a:r>
            <a:r>
              <a:rPr lang="ro-MO" sz="1200" dirty="0" smtClean="0">
                <a:latin typeface="Calibri (Body)"/>
              </a:rPr>
              <a:t>are</a:t>
            </a:r>
            <a:r>
              <a:rPr lang="vi-VN" sz="1200" dirty="0" smtClean="0">
                <a:latin typeface="Calibri (Body)"/>
              </a:rPr>
              <a:t>, explic</a:t>
            </a:r>
            <a:r>
              <a:rPr lang="ro-MO" sz="1200" dirty="0" smtClean="0">
                <a:latin typeface="Calibri (Body)"/>
              </a:rPr>
              <a:t>are</a:t>
            </a:r>
            <a:r>
              <a:rPr lang="vi-VN" sz="1200" dirty="0" smtClean="0">
                <a:latin typeface="Calibri (Body)"/>
              </a:rPr>
              <a:t>, identific</a:t>
            </a:r>
            <a:r>
              <a:rPr lang="ro-MO" sz="1200" dirty="0" smtClean="0">
                <a:latin typeface="Calibri (Body)"/>
              </a:rPr>
              <a:t>are</a:t>
            </a:r>
            <a:r>
              <a:rPr lang="vi-VN" sz="1200" dirty="0" smtClean="0">
                <a:latin typeface="Calibri (Body)"/>
              </a:rPr>
              <a:t>, localiz</a:t>
            </a:r>
            <a:r>
              <a:rPr lang="ro-MO" sz="1200" dirty="0" smtClean="0">
                <a:latin typeface="Calibri (Body)"/>
              </a:rPr>
              <a:t>are</a:t>
            </a:r>
            <a:r>
              <a:rPr lang="vi-VN" sz="1200" dirty="0" smtClean="0">
                <a:latin typeface="Calibri (Body)"/>
              </a:rPr>
              <a:t>, rapor</a:t>
            </a:r>
            <a:r>
              <a:rPr lang="ro-MO" sz="1200" dirty="0" smtClean="0">
                <a:latin typeface="Calibri (Body)"/>
              </a:rPr>
              <a:t>tare</a:t>
            </a:r>
            <a:r>
              <a:rPr lang="vi-VN" sz="1200" dirty="0" smtClean="0">
                <a:latin typeface="Calibri (Body)"/>
              </a:rPr>
              <a:t>, revizui</a:t>
            </a:r>
            <a:r>
              <a:rPr lang="ro-MO" sz="1200" dirty="0" smtClean="0">
                <a:latin typeface="Calibri (Body)"/>
              </a:rPr>
              <a:t>re</a:t>
            </a:r>
            <a:endParaRPr lang="vi-VN" sz="1200" dirty="0">
              <a:latin typeface="Calibri (Body)"/>
            </a:endParaRPr>
          </a:p>
          <a:p>
            <a:pPr marL="0" indent="0">
              <a:buNone/>
            </a:pPr>
            <a:r>
              <a:rPr lang="vi-VN" sz="1200" u="sng" dirty="0">
                <a:latin typeface="Calibri (Body)"/>
              </a:rPr>
              <a:t>Aplicare</a:t>
            </a:r>
            <a:r>
              <a:rPr lang="vi-VN" sz="1200" dirty="0">
                <a:latin typeface="Calibri (Body)"/>
              </a:rPr>
              <a:t>: </a:t>
            </a:r>
            <a:r>
              <a:rPr lang="vi-VN" sz="1200" dirty="0" smtClean="0">
                <a:latin typeface="Calibri (Body)"/>
              </a:rPr>
              <a:t>aplica</a:t>
            </a:r>
            <a:r>
              <a:rPr lang="ro-MO" sz="1200" dirty="0" smtClean="0">
                <a:latin typeface="Calibri (Body)"/>
              </a:rPr>
              <a:t>re</a:t>
            </a:r>
            <a:r>
              <a:rPr lang="vi-VN" sz="1200" dirty="0" smtClean="0">
                <a:latin typeface="Calibri (Body)"/>
              </a:rPr>
              <a:t>, alege</a:t>
            </a:r>
            <a:r>
              <a:rPr lang="ro-MO" sz="1200" dirty="0" smtClean="0">
                <a:latin typeface="Calibri (Body)"/>
              </a:rPr>
              <a:t>re</a:t>
            </a:r>
            <a:r>
              <a:rPr lang="vi-VN" sz="1200" dirty="0" smtClean="0">
                <a:latin typeface="Calibri (Body)"/>
              </a:rPr>
              <a:t>, demonstra</a:t>
            </a:r>
            <a:r>
              <a:rPr lang="ro-MO" sz="1200" dirty="0" smtClean="0">
                <a:latin typeface="Calibri (Body)"/>
              </a:rPr>
              <a:t>re</a:t>
            </a:r>
            <a:r>
              <a:rPr lang="vi-VN" sz="1200" dirty="0" smtClean="0">
                <a:latin typeface="Calibri (Body)"/>
              </a:rPr>
              <a:t>, ilustra</a:t>
            </a:r>
            <a:r>
              <a:rPr lang="ro-MO" sz="1200" dirty="0" smtClean="0">
                <a:latin typeface="Calibri (Body)"/>
              </a:rPr>
              <a:t>re</a:t>
            </a:r>
            <a:r>
              <a:rPr lang="vi-VN" sz="1200" dirty="0" smtClean="0">
                <a:latin typeface="Calibri (Body)"/>
              </a:rPr>
              <a:t>, exersa</a:t>
            </a:r>
            <a:r>
              <a:rPr lang="ro-MO" sz="1200" dirty="0" smtClean="0">
                <a:latin typeface="Calibri (Body)"/>
              </a:rPr>
              <a:t>re</a:t>
            </a:r>
            <a:r>
              <a:rPr lang="vi-VN" sz="1200" dirty="0" smtClean="0">
                <a:latin typeface="Calibri (Body)"/>
              </a:rPr>
              <a:t>, rezolva</a:t>
            </a:r>
            <a:r>
              <a:rPr lang="ro-MO" sz="1200" dirty="0" smtClean="0">
                <a:latin typeface="Calibri (Body)"/>
              </a:rPr>
              <a:t>re</a:t>
            </a:r>
            <a:r>
              <a:rPr lang="vi-VN" sz="1200" dirty="0" smtClean="0">
                <a:latin typeface="Calibri (Body)"/>
              </a:rPr>
              <a:t>, folosi</a:t>
            </a:r>
            <a:r>
              <a:rPr lang="ro-MO" sz="1200" dirty="0" smtClean="0">
                <a:latin typeface="Calibri (Body)"/>
              </a:rPr>
              <a:t>re</a:t>
            </a:r>
            <a:endParaRPr lang="vi-VN" sz="1200" dirty="0">
              <a:latin typeface="Calibri (Body)"/>
            </a:endParaRPr>
          </a:p>
          <a:p>
            <a:pPr marL="0" indent="0">
              <a:buNone/>
            </a:pPr>
            <a:r>
              <a:rPr lang="vi-VN" sz="1200" u="sng" dirty="0">
                <a:latin typeface="Calibri (Body)"/>
              </a:rPr>
              <a:t>Analiză</a:t>
            </a:r>
            <a:r>
              <a:rPr lang="vi-VN" sz="1200" dirty="0">
                <a:latin typeface="Calibri (Body)"/>
              </a:rPr>
              <a:t>: </a:t>
            </a:r>
            <a:r>
              <a:rPr lang="vi-VN" sz="1200" dirty="0" smtClean="0">
                <a:latin typeface="Calibri (Body)"/>
              </a:rPr>
              <a:t>analiz</a:t>
            </a:r>
            <a:r>
              <a:rPr lang="ro-MO" sz="1200" dirty="0" smtClean="0">
                <a:latin typeface="Calibri (Body)"/>
              </a:rPr>
              <a:t>are</a:t>
            </a:r>
            <a:r>
              <a:rPr lang="vi-VN" sz="1200" dirty="0" smtClean="0">
                <a:latin typeface="Calibri (Body)"/>
              </a:rPr>
              <a:t>, evalu</a:t>
            </a:r>
            <a:r>
              <a:rPr lang="ro-MO" sz="1200" dirty="0" smtClean="0">
                <a:latin typeface="Calibri (Body)"/>
              </a:rPr>
              <a:t>are</a:t>
            </a:r>
            <a:r>
              <a:rPr lang="vi-VN" sz="1200" dirty="0" smtClean="0">
                <a:latin typeface="Calibri (Body)"/>
              </a:rPr>
              <a:t>, calcul</a:t>
            </a:r>
            <a:r>
              <a:rPr lang="ro-MO" sz="1200" dirty="0" smtClean="0">
                <a:latin typeface="Calibri (Body)"/>
              </a:rPr>
              <a:t>are</a:t>
            </a:r>
            <a:r>
              <a:rPr lang="vi-VN" sz="1200" dirty="0" smtClean="0">
                <a:latin typeface="Calibri (Body)"/>
              </a:rPr>
              <a:t>, compar</a:t>
            </a:r>
            <a:r>
              <a:rPr lang="ro-MO" sz="1200" dirty="0" smtClean="0">
                <a:latin typeface="Calibri (Body)"/>
              </a:rPr>
              <a:t>are</a:t>
            </a:r>
            <a:r>
              <a:rPr lang="vi-VN" sz="1200" dirty="0" smtClean="0">
                <a:latin typeface="Calibri (Body)"/>
              </a:rPr>
              <a:t> </a:t>
            </a:r>
            <a:r>
              <a:rPr lang="vi-VN" sz="1200" dirty="0">
                <a:latin typeface="Calibri (Body)"/>
              </a:rPr>
              <a:t>/ </a:t>
            </a:r>
            <a:r>
              <a:rPr lang="vi-VN" sz="1200" dirty="0" smtClean="0">
                <a:latin typeface="Calibri (Body)"/>
              </a:rPr>
              <a:t>contrast</a:t>
            </a:r>
            <a:r>
              <a:rPr lang="ro-MO" sz="1200" dirty="0" smtClean="0">
                <a:latin typeface="Calibri (Body)"/>
              </a:rPr>
              <a:t>are</a:t>
            </a:r>
            <a:r>
              <a:rPr lang="vi-VN" sz="1200" dirty="0" smtClean="0">
                <a:latin typeface="Calibri (Body)"/>
              </a:rPr>
              <a:t>, diferenț</a:t>
            </a:r>
            <a:r>
              <a:rPr lang="ro-MO" sz="1200" dirty="0" smtClean="0">
                <a:latin typeface="Calibri (Body)"/>
              </a:rPr>
              <a:t>iere</a:t>
            </a:r>
            <a:r>
              <a:rPr lang="vi-VN" sz="1200" dirty="0" smtClean="0">
                <a:latin typeface="Calibri (Body)"/>
              </a:rPr>
              <a:t>, diagram</a:t>
            </a:r>
            <a:r>
              <a:rPr lang="ro-MO" sz="1200" dirty="0" smtClean="0">
                <a:latin typeface="Calibri (Body)"/>
              </a:rPr>
              <a:t>e</a:t>
            </a:r>
            <a:endParaRPr lang="vi-VN" sz="1200" dirty="0">
              <a:latin typeface="Calibri (Body)"/>
            </a:endParaRPr>
          </a:p>
          <a:p>
            <a:pPr marL="0" indent="0">
              <a:buNone/>
            </a:pPr>
            <a:r>
              <a:rPr lang="vi-VN" sz="1200" u="sng" dirty="0" smtClean="0">
                <a:latin typeface="Calibri (Body)"/>
              </a:rPr>
              <a:t>Sintez</a:t>
            </a:r>
            <a:r>
              <a:rPr lang="ro-MO" sz="1200" u="sng" dirty="0" smtClean="0">
                <a:latin typeface="Calibri (Body)"/>
              </a:rPr>
              <a:t>ă</a:t>
            </a:r>
            <a:r>
              <a:rPr lang="vi-VN" sz="1200" dirty="0" smtClean="0">
                <a:latin typeface="Calibri (Body)"/>
              </a:rPr>
              <a:t>: aranja</a:t>
            </a:r>
            <a:r>
              <a:rPr lang="ro-MO" sz="1200" dirty="0" smtClean="0">
                <a:latin typeface="Calibri (Body)"/>
              </a:rPr>
              <a:t>re</a:t>
            </a:r>
            <a:r>
              <a:rPr lang="vi-VN" sz="1200" dirty="0" smtClean="0">
                <a:latin typeface="Calibri (Body)"/>
              </a:rPr>
              <a:t>, asambla</a:t>
            </a:r>
            <a:r>
              <a:rPr lang="ro-MO" sz="1200" dirty="0" smtClean="0">
                <a:latin typeface="Calibri (Body)"/>
              </a:rPr>
              <a:t>re</a:t>
            </a:r>
            <a:r>
              <a:rPr lang="vi-VN" sz="1200" dirty="0" smtClean="0">
                <a:latin typeface="Calibri (Body)"/>
              </a:rPr>
              <a:t>, construi</a:t>
            </a:r>
            <a:r>
              <a:rPr lang="ro-MO" sz="1200" dirty="0" smtClean="0">
                <a:latin typeface="Calibri (Body)"/>
              </a:rPr>
              <a:t>re</a:t>
            </a:r>
            <a:r>
              <a:rPr lang="vi-VN" sz="1200" dirty="0" smtClean="0">
                <a:latin typeface="Calibri (Body)"/>
              </a:rPr>
              <a:t>, proiecta</a:t>
            </a:r>
            <a:r>
              <a:rPr lang="ro-MO" sz="1200" dirty="0" smtClean="0">
                <a:latin typeface="Calibri (Body)"/>
              </a:rPr>
              <a:t>re</a:t>
            </a:r>
            <a:r>
              <a:rPr lang="vi-VN" sz="1200" dirty="0" smtClean="0">
                <a:latin typeface="Calibri (Body)"/>
              </a:rPr>
              <a:t>, formula</a:t>
            </a:r>
            <a:r>
              <a:rPr lang="ro-MO" sz="1200" dirty="0" smtClean="0">
                <a:latin typeface="Calibri (Body)"/>
              </a:rPr>
              <a:t>re</a:t>
            </a:r>
            <a:r>
              <a:rPr lang="vi-VN" sz="1200" dirty="0" smtClean="0">
                <a:latin typeface="Calibri (Body)"/>
              </a:rPr>
              <a:t>, pregăti</a:t>
            </a:r>
            <a:r>
              <a:rPr lang="ro-MO" sz="1200" dirty="0" smtClean="0">
                <a:latin typeface="Calibri (Body)"/>
              </a:rPr>
              <a:t>re</a:t>
            </a:r>
            <a:r>
              <a:rPr lang="vi-VN" sz="1200" dirty="0" smtClean="0">
                <a:latin typeface="Calibri (Body)"/>
              </a:rPr>
              <a:t>, scrie</a:t>
            </a:r>
            <a:r>
              <a:rPr lang="ro-MO" sz="1200" dirty="0" smtClean="0">
                <a:latin typeface="Calibri (Body)"/>
              </a:rPr>
              <a:t>re</a:t>
            </a:r>
            <a:endParaRPr lang="vi-VN" sz="1200" dirty="0">
              <a:latin typeface="Calibri (Body)"/>
            </a:endParaRPr>
          </a:p>
          <a:p>
            <a:pPr marL="0" indent="0">
              <a:buNone/>
            </a:pPr>
            <a:r>
              <a:rPr lang="vi-VN" sz="1200" u="sng" dirty="0">
                <a:latin typeface="Calibri (Body)"/>
              </a:rPr>
              <a:t>Evaluare</a:t>
            </a:r>
            <a:r>
              <a:rPr lang="vi-VN" sz="1200" dirty="0">
                <a:latin typeface="Calibri (Body)"/>
              </a:rPr>
              <a:t>: </a:t>
            </a:r>
            <a:r>
              <a:rPr lang="vi-VN" sz="1200" dirty="0" smtClean="0">
                <a:latin typeface="Calibri (Body)"/>
              </a:rPr>
              <a:t>evalu</a:t>
            </a:r>
            <a:r>
              <a:rPr lang="ro-MO" sz="1200" dirty="0" smtClean="0">
                <a:latin typeface="Calibri (Body)"/>
              </a:rPr>
              <a:t>are</a:t>
            </a:r>
            <a:r>
              <a:rPr lang="vi-VN" sz="1200" dirty="0" smtClean="0">
                <a:latin typeface="Calibri (Body)"/>
              </a:rPr>
              <a:t>, argument</a:t>
            </a:r>
            <a:r>
              <a:rPr lang="ro-MO" sz="1200" dirty="0" smtClean="0">
                <a:latin typeface="Calibri (Body)"/>
              </a:rPr>
              <a:t>are</a:t>
            </a:r>
            <a:r>
              <a:rPr lang="vi-VN" sz="1200" dirty="0" smtClean="0">
                <a:latin typeface="Calibri (Body)"/>
              </a:rPr>
              <a:t>, judec</a:t>
            </a:r>
            <a:r>
              <a:rPr lang="ro-MO" sz="1200" dirty="0" smtClean="0">
                <a:latin typeface="Calibri (Body)"/>
              </a:rPr>
              <a:t>are</a:t>
            </a:r>
            <a:r>
              <a:rPr lang="vi-VN" sz="1200" dirty="0" smtClean="0">
                <a:latin typeface="Calibri (Body)"/>
              </a:rPr>
              <a:t>, prezice</a:t>
            </a:r>
            <a:r>
              <a:rPr lang="ro-MO" sz="1200" dirty="0" smtClean="0">
                <a:latin typeface="Calibri (Body)"/>
              </a:rPr>
              <a:t>re</a:t>
            </a:r>
            <a:r>
              <a:rPr lang="vi-VN" sz="1200" dirty="0" smtClean="0">
                <a:latin typeface="Calibri (Body)"/>
              </a:rPr>
              <a:t>, </a:t>
            </a:r>
            <a:r>
              <a:rPr lang="ro-MO" sz="1200" dirty="0" smtClean="0">
                <a:latin typeface="Calibri (Body)"/>
              </a:rPr>
              <a:t>notare</a:t>
            </a:r>
            <a:r>
              <a:rPr lang="vi-VN" sz="1200" dirty="0" smtClean="0">
                <a:latin typeface="Calibri (Body)"/>
              </a:rPr>
              <a:t>, </a:t>
            </a:r>
            <a:r>
              <a:rPr lang="ro-MO" sz="1200" dirty="0" smtClean="0">
                <a:latin typeface="Calibri (Body)"/>
              </a:rPr>
              <a:t>estimare</a:t>
            </a:r>
            <a:r>
              <a:rPr lang="vi-VN" sz="1200" dirty="0" smtClean="0">
                <a:latin typeface="Calibri (Body)"/>
              </a:rPr>
              <a:t>, </a:t>
            </a:r>
            <a:r>
              <a:rPr lang="ro-MO" sz="1200" dirty="0" smtClean="0">
                <a:latin typeface="Calibri (Body)"/>
              </a:rPr>
              <a:t>marcare</a:t>
            </a:r>
            <a:r>
              <a:rPr lang="vi-VN" sz="1200" dirty="0" smtClean="0">
                <a:latin typeface="Calibri (Body)"/>
              </a:rPr>
              <a:t>, alege</a:t>
            </a:r>
            <a:r>
              <a:rPr lang="ro-MO" sz="1200" dirty="0" smtClean="0">
                <a:latin typeface="Calibri (Body)"/>
              </a:rPr>
              <a:t>re</a:t>
            </a:r>
            <a:endParaRPr lang="vi-VN" sz="1200" dirty="0">
              <a:latin typeface="Calibri (Body)"/>
            </a:endParaRPr>
          </a:p>
          <a:p>
            <a:r>
              <a:rPr lang="vi-VN" sz="1200" dirty="0">
                <a:latin typeface="Calibri (Body)"/>
              </a:rPr>
              <a:t>exemplu de obiectiv SMART pentru această unitate: „La finalizarea acestei unități, participanții ar trebui să poată comenta despre modul în care sistemul medical românesc s-a dezvoltat și s-a schimbat de la perioada precomunistă prin comunism la perioada de tranziție de după 1989.</a:t>
            </a:r>
            <a:endParaRPr lang="ro-RO" sz="1400" dirty="0">
              <a:latin typeface="Calibri (Body)"/>
            </a:endParaRPr>
          </a:p>
        </p:txBody>
      </p:sp>
    </p:spTree>
    <p:extLst>
      <p:ext uri="{BB962C8B-B14F-4D97-AF65-F5344CB8AC3E}">
        <p14:creationId xmlns:p14="http://schemas.microsoft.com/office/powerpoint/2010/main" val="209883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00150"/>
            <a:ext cx="8229600" cy="1940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Obiectivele învățării</a:t>
            </a:r>
            <a:r>
              <a:rPr lang="en-US" sz="1800" b="1" dirty="0" smtClean="0">
                <a:solidFill>
                  <a:schemeClr val="accent6">
                    <a:lumMod val="75000"/>
                  </a:schemeClr>
                </a:solidFill>
                <a:effectLst>
                  <a:outerShdw blurRad="38100" dist="38100" dir="2700000" algn="tl">
                    <a:srgbClr val="000000">
                      <a:alpha val="43137"/>
                    </a:srgbClr>
                  </a:outerShdw>
                </a:effectLst>
              </a:rPr>
              <a:t> </a:t>
            </a:r>
            <a:r>
              <a:rPr lang="en-US" sz="1800" b="1" dirty="0">
                <a:solidFill>
                  <a:schemeClr val="accent6">
                    <a:lumMod val="75000"/>
                  </a:schemeClr>
                </a:solidFill>
                <a:effectLst>
                  <a:outerShdw blurRad="38100" dist="38100" dir="2700000" algn="tl">
                    <a:srgbClr val="000000">
                      <a:alpha val="43137"/>
                    </a:srgbClr>
                  </a:outerShdw>
                </a:effectLst>
              </a:rPr>
              <a:t>(2)</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581150"/>
            <a:ext cx="8915400" cy="2362200"/>
          </a:xfrm>
        </p:spPr>
        <p:txBody>
          <a:bodyPr>
            <a:noAutofit/>
          </a:bodyPr>
          <a:lstStyle/>
          <a:p>
            <a:pPr marL="0" indent="0">
              <a:buNone/>
            </a:pPr>
            <a:r>
              <a:rPr lang="vi-VN" sz="1200" dirty="0">
                <a:latin typeface="Calibri (Body)"/>
              </a:rPr>
              <a:t>Participanții trebuie să poată:</a:t>
            </a:r>
          </a:p>
          <a:p>
            <a:pPr marL="0" indent="0">
              <a:buNone/>
            </a:pPr>
            <a:r>
              <a:rPr lang="vi-VN" sz="1200" dirty="0">
                <a:latin typeface="Calibri (Body)"/>
              </a:rPr>
              <a:t>a) </a:t>
            </a:r>
            <a:r>
              <a:rPr lang="vi-VN" sz="1200" i="1" dirty="0">
                <a:latin typeface="Calibri (Body)"/>
              </a:rPr>
              <a:t>recunoaște</a:t>
            </a:r>
            <a:r>
              <a:rPr lang="vi-VN" sz="1200" dirty="0">
                <a:latin typeface="Calibri (Body)"/>
              </a:rPr>
              <a:t> și </a:t>
            </a:r>
            <a:r>
              <a:rPr lang="vi-VN" sz="1200" i="1" dirty="0" smtClean="0">
                <a:latin typeface="Calibri (Body)"/>
              </a:rPr>
              <a:t>enumer</a:t>
            </a:r>
            <a:r>
              <a:rPr lang="ro-MO" sz="1200" i="1" dirty="0" smtClean="0">
                <a:latin typeface="Calibri (Body)"/>
              </a:rPr>
              <a:t>a</a:t>
            </a:r>
            <a:r>
              <a:rPr lang="vi-VN" sz="1200" dirty="0" smtClean="0">
                <a:latin typeface="Calibri (Body)"/>
              </a:rPr>
              <a:t> </a:t>
            </a:r>
            <a:r>
              <a:rPr lang="vi-VN" sz="1200" dirty="0">
                <a:latin typeface="Calibri (Body)"/>
              </a:rPr>
              <a:t>cel puțin 5 dificultăți și provocări auto-alese identificate în studiul de caz, lectură și mărturia filmată;</a:t>
            </a:r>
          </a:p>
          <a:p>
            <a:pPr marL="0" indent="0">
              <a:buNone/>
            </a:pPr>
            <a:r>
              <a:rPr lang="vi-VN" sz="1200" dirty="0">
                <a:latin typeface="Calibri (Body)"/>
              </a:rPr>
              <a:t>b) </a:t>
            </a:r>
            <a:r>
              <a:rPr lang="vi-VN" sz="1200" i="1" dirty="0">
                <a:latin typeface="Calibri (Body)"/>
              </a:rPr>
              <a:t>descrie</a:t>
            </a:r>
            <a:r>
              <a:rPr lang="vi-VN" sz="1200" dirty="0">
                <a:latin typeface="Calibri (Body)"/>
              </a:rPr>
              <a:t> și </a:t>
            </a:r>
            <a:r>
              <a:rPr lang="vi-VN" sz="1200" i="1" dirty="0" smtClean="0">
                <a:latin typeface="Calibri (Body)"/>
              </a:rPr>
              <a:t>raport</a:t>
            </a:r>
            <a:r>
              <a:rPr lang="ro-MO" sz="1200" i="1" dirty="0" smtClean="0">
                <a:latin typeface="Calibri (Body)"/>
              </a:rPr>
              <a:t>a</a:t>
            </a:r>
            <a:r>
              <a:rPr lang="vi-VN" sz="1200" dirty="0" smtClean="0">
                <a:latin typeface="Calibri (Body)"/>
              </a:rPr>
              <a:t> </a:t>
            </a:r>
            <a:r>
              <a:rPr lang="vi-VN" sz="1200" dirty="0">
                <a:latin typeface="Calibri (Body)"/>
              </a:rPr>
              <a:t>soluții la aceste dificultăți pe baza atât a resurselor oferite, cât și a practicii medicale personale sau a cercetărilor personale;</a:t>
            </a:r>
          </a:p>
          <a:p>
            <a:pPr marL="0" indent="0">
              <a:buNone/>
            </a:pPr>
            <a:r>
              <a:rPr lang="vi-VN" sz="1200" dirty="0">
                <a:latin typeface="Calibri (Body)"/>
              </a:rPr>
              <a:t>c) </a:t>
            </a:r>
            <a:r>
              <a:rPr lang="vi-VN" sz="1200" i="1" dirty="0" smtClean="0">
                <a:latin typeface="Calibri (Body)"/>
              </a:rPr>
              <a:t>analiz</a:t>
            </a:r>
            <a:r>
              <a:rPr lang="ro-MO" sz="1200" i="1" dirty="0" smtClean="0">
                <a:latin typeface="Calibri (Body)"/>
              </a:rPr>
              <a:t>a</a:t>
            </a:r>
            <a:r>
              <a:rPr lang="vi-VN" sz="1200" dirty="0" smtClean="0">
                <a:latin typeface="Calibri (Body)"/>
              </a:rPr>
              <a:t> </a:t>
            </a:r>
            <a:r>
              <a:rPr lang="vi-VN" sz="1200" dirty="0">
                <a:latin typeface="Calibri (Body)"/>
              </a:rPr>
              <a:t>contextul lor de lucru și </a:t>
            </a:r>
            <a:r>
              <a:rPr lang="vi-VN" sz="1200" i="1" dirty="0">
                <a:latin typeface="Calibri (Body)"/>
              </a:rPr>
              <a:t>alege </a:t>
            </a:r>
            <a:r>
              <a:rPr lang="vi-VN" sz="1200" dirty="0">
                <a:latin typeface="Calibri (Body)"/>
              </a:rPr>
              <a:t>o provocare principală și </a:t>
            </a:r>
            <a:r>
              <a:rPr lang="vi-VN" sz="1200" i="1" dirty="0">
                <a:latin typeface="Calibri (Body)"/>
              </a:rPr>
              <a:t>propune o soluție </a:t>
            </a:r>
            <a:r>
              <a:rPr lang="vi-VN" sz="1200" dirty="0">
                <a:latin typeface="Calibri (Body)"/>
              </a:rPr>
              <a:t>la acesta;</a:t>
            </a:r>
          </a:p>
          <a:p>
            <a:pPr marL="0" indent="0">
              <a:buNone/>
            </a:pPr>
            <a:r>
              <a:rPr lang="vi-VN" sz="1200" dirty="0">
                <a:latin typeface="Calibri (Body)"/>
              </a:rPr>
              <a:t>d) </a:t>
            </a:r>
            <a:r>
              <a:rPr lang="vi-VN" sz="1200" i="1" dirty="0" smtClean="0">
                <a:latin typeface="Calibri (Body)"/>
              </a:rPr>
              <a:t>evalue</a:t>
            </a:r>
            <a:r>
              <a:rPr lang="ro-MO" sz="1200" i="1" dirty="0" smtClean="0">
                <a:latin typeface="Calibri (Body)"/>
              </a:rPr>
              <a:t>ze</a:t>
            </a:r>
            <a:r>
              <a:rPr lang="vi-VN" sz="1200" i="1" dirty="0" smtClean="0">
                <a:latin typeface="Calibri (Body)"/>
              </a:rPr>
              <a:t> </a:t>
            </a:r>
            <a:r>
              <a:rPr lang="vi-VN" sz="1200" dirty="0">
                <a:latin typeface="Calibri (Body)"/>
              </a:rPr>
              <a:t>situația actuală a sistemului de sănătate din România, </a:t>
            </a:r>
            <a:r>
              <a:rPr lang="vi-VN" sz="1200" dirty="0" smtClean="0">
                <a:latin typeface="Calibri (Body)"/>
              </a:rPr>
              <a:t>reflectat</a:t>
            </a:r>
            <a:r>
              <a:rPr lang="ro-MO" sz="1200" dirty="0" smtClean="0">
                <a:latin typeface="Calibri (Body)"/>
              </a:rPr>
              <a:t>e</a:t>
            </a:r>
            <a:r>
              <a:rPr lang="vi-VN" sz="1200" dirty="0" smtClean="0">
                <a:latin typeface="Calibri (Body)"/>
              </a:rPr>
              <a:t> </a:t>
            </a:r>
            <a:r>
              <a:rPr lang="vi-VN" sz="1200" dirty="0">
                <a:latin typeface="Calibri (Body)"/>
              </a:rPr>
              <a:t>în propria instituție medicală și </a:t>
            </a:r>
            <a:r>
              <a:rPr lang="ro-MO" sz="1200" i="1" dirty="0" smtClean="0">
                <a:latin typeface="Calibri (Body)"/>
              </a:rPr>
              <a:t>să </a:t>
            </a:r>
            <a:r>
              <a:rPr lang="vi-VN" sz="1200" i="1" dirty="0" smtClean="0">
                <a:latin typeface="Calibri (Body)"/>
              </a:rPr>
              <a:t>formule</a:t>
            </a:r>
            <a:r>
              <a:rPr lang="ro-MO" sz="1200" i="1" dirty="0" smtClean="0">
                <a:latin typeface="Calibri (Body)"/>
              </a:rPr>
              <a:t>ze</a:t>
            </a:r>
            <a:r>
              <a:rPr lang="vi-VN" sz="1200" i="1" dirty="0" smtClean="0">
                <a:latin typeface="Calibri (Body)"/>
              </a:rPr>
              <a:t> </a:t>
            </a:r>
            <a:r>
              <a:rPr lang="vi-VN" sz="1200" i="1" dirty="0">
                <a:latin typeface="Calibri (Body)"/>
              </a:rPr>
              <a:t>o scurtă diagramă critică </a:t>
            </a:r>
            <a:r>
              <a:rPr lang="vi-VN" sz="1200" dirty="0">
                <a:latin typeface="Calibri (Body)"/>
              </a:rPr>
              <a:t>a principalelor dificultăți identificate;</a:t>
            </a:r>
          </a:p>
          <a:p>
            <a:pPr marL="0" indent="0">
              <a:buNone/>
            </a:pPr>
            <a:r>
              <a:rPr lang="vi-VN" sz="1200" dirty="0">
                <a:latin typeface="Calibri (Body)"/>
              </a:rPr>
              <a:t>e) </a:t>
            </a:r>
            <a:r>
              <a:rPr lang="vi-VN" sz="1200" i="1" dirty="0" smtClean="0">
                <a:latin typeface="Calibri (Body)"/>
              </a:rPr>
              <a:t>prezic</a:t>
            </a:r>
            <a:r>
              <a:rPr lang="ro-MO" sz="1200" i="1" dirty="0" smtClean="0">
                <a:latin typeface="Calibri (Body)"/>
              </a:rPr>
              <a:t>ă</a:t>
            </a:r>
            <a:r>
              <a:rPr lang="vi-VN" sz="1200" i="1" dirty="0" smtClean="0">
                <a:latin typeface="Calibri (Body)"/>
              </a:rPr>
              <a:t> </a:t>
            </a:r>
            <a:r>
              <a:rPr lang="vi-VN" sz="1200" dirty="0" smtClean="0">
                <a:latin typeface="Calibri (Body)"/>
              </a:rPr>
              <a:t>soluții </a:t>
            </a:r>
            <a:r>
              <a:rPr lang="vi-VN" sz="1200" dirty="0">
                <a:latin typeface="Calibri (Body)"/>
              </a:rPr>
              <a:t>probabile pentru următorii 5 ani în legătură cu problemele menționate la punctul d).</a:t>
            </a:r>
            <a:endParaRPr lang="en-GB" sz="1200" dirty="0" smtClean="0">
              <a:latin typeface="Calibri (Body)"/>
            </a:endParaRPr>
          </a:p>
        </p:txBody>
      </p:sp>
    </p:spTree>
    <p:extLst>
      <p:ext uri="{BB962C8B-B14F-4D97-AF65-F5344CB8AC3E}">
        <p14:creationId xmlns:p14="http://schemas.microsoft.com/office/powerpoint/2010/main" val="161106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19150"/>
            <a:ext cx="8229600" cy="194072"/>
          </a:xfrm>
        </p:spPr>
        <p:txBody>
          <a:bodyPr>
            <a:noAutofit/>
          </a:bodyPr>
          <a:lstStyle/>
          <a:p>
            <a:pPr algn="l"/>
            <a:r>
              <a:rPr lang="ro-MO" sz="1800" b="1" dirty="0" smtClean="0">
                <a:solidFill>
                  <a:schemeClr val="accent6">
                    <a:lumMod val="75000"/>
                  </a:schemeClr>
                </a:solidFill>
                <a:effectLst>
                  <a:outerShdw blurRad="38100" dist="38100" dir="2700000" algn="tl">
                    <a:srgbClr val="000000">
                      <a:alpha val="43137"/>
                    </a:srgbClr>
                  </a:outerShdw>
                </a:effectLst>
              </a:rPr>
              <a:t>Obiectivele învățării</a:t>
            </a:r>
            <a:r>
              <a:rPr lang="en-US" sz="1800" b="1" dirty="0" smtClean="0">
                <a:solidFill>
                  <a:schemeClr val="accent6">
                    <a:lumMod val="75000"/>
                  </a:schemeClr>
                </a:solidFill>
                <a:effectLst>
                  <a:outerShdw blurRad="38100" dist="38100" dir="2700000" algn="tl">
                    <a:srgbClr val="000000">
                      <a:alpha val="43137"/>
                    </a:srgbClr>
                  </a:outerShdw>
                </a:effectLst>
              </a:rPr>
              <a:t> </a:t>
            </a:r>
            <a:r>
              <a:rPr lang="en-US" sz="1800" b="1" dirty="0">
                <a:solidFill>
                  <a:schemeClr val="accent6">
                    <a:lumMod val="75000"/>
                  </a:schemeClr>
                </a:solidFill>
                <a:effectLst>
                  <a:outerShdw blurRad="38100" dist="38100" dir="2700000" algn="tl">
                    <a:srgbClr val="000000">
                      <a:alpha val="43137"/>
                    </a:srgbClr>
                  </a:outerShdw>
                </a:effectLst>
              </a:rPr>
              <a:t>(2)</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47750"/>
            <a:ext cx="8915400" cy="3429000"/>
          </a:xfrm>
        </p:spPr>
        <p:txBody>
          <a:bodyPr>
            <a:noAutofit/>
          </a:bodyPr>
          <a:lstStyle/>
          <a:p>
            <a:pPr marL="0" indent="0">
              <a:buNone/>
            </a:pPr>
            <a:r>
              <a:rPr lang="vi-VN" sz="1200" dirty="0">
                <a:latin typeface="Calibri (Body)"/>
              </a:rPr>
              <a:t>După cum este detaliat în literatura de specialitate (Kirkpatrick, 1998; Barr și colab., 2000 pentru domeniul medical), alte obiective de învățare generice ale acestei unități:</a:t>
            </a:r>
          </a:p>
          <a:p>
            <a:pPr marL="0" indent="0">
              <a:buNone/>
            </a:pPr>
            <a:r>
              <a:rPr lang="vi-VN" sz="1200" dirty="0">
                <a:latin typeface="Calibri (Body)"/>
              </a:rPr>
              <a:t>a) </a:t>
            </a:r>
            <a:r>
              <a:rPr lang="vi-VN" sz="1200" dirty="0" smtClean="0">
                <a:latin typeface="Calibri (Body)"/>
              </a:rPr>
              <a:t>încurajez</a:t>
            </a:r>
            <a:r>
              <a:rPr lang="ro-MO" sz="1200" dirty="0" smtClean="0">
                <a:latin typeface="Calibri (Body)"/>
              </a:rPr>
              <a:t>e</a:t>
            </a:r>
            <a:r>
              <a:rPr lang="vi-VN" sz="1200" dirty="0" smtClean="0">
                <a:latin typeface="Calibri (Body)"/>
              </a:rPr>
              <a:t> </a:t>
            </a:r>
            <a:r>
              <a:rPr lang="vi-VN" sz="1200" dirty="0">
                <a:latin typeface="Calibri (Body)"/>
              </a:rPr>
              <a:t>participarea cursanților și motivația pentru învățare;</a:t>
            </a:r>
          </a:p>
          <a:p>
            <a:pPr marL="0" indent="0">
              <a:buNone/>
            </a:pPr>
            <a:r>
              <a:rPr lang="vi-VN" sz="1200" dirty="0">
                <a:latin typeface="Calibri (Body)"/>
              </a:rPr>
              <a:t>b) contribuie la schimbarea atitudinii sau percepțiilor participanților asupra prejudecăților care operează în sistemul de sănătate din România (vezi obiectul de învățare găsit în linkul YouTube https://youtu.be/yCMgzCeOFHg</a:t>
            </a:r>
          </a:p>
          <a:p>
            <a:pPr marL="0" indent="0">
              <a:buNone/>
            </a:pPr>
            <a:r>
              <a:rPr lang="vi-VN" sz="1200" dirty="0">
                <a:latin typeface="Calibri (Body)"/>
              </a:rPr>
              <a:t>c) să contribuie la schimbarea comportamentului </a:t>
            </a:r>
            <a:r>
              <a:rPr lang="ro-MO" sz="1200" dirty="0" smtClean="0">
                <a:latin typeface="Calibri (Body)"/>
              </a:rPr>
              <a:t>studenților</a:t>
            </a:r>
            <a:r>
              <a:rPr lang="vi-VN" sz="1200" dirty="0" smtClean="0">
                <a:latin typeface="Calibri (Body)"/>
              </a:rPr>
              <a:t>, </a:t>
            </a:r>
            <a:r>
              <a:rPr lang="vi-VN" sz="1200" dirty="0">
                <a:latin typeface="Calibri (Body)"/>
              </a:rPr>
              <a:t>astfel încât să îi ajute să transfere de bună voie ceea ce au învățat la locul de muncă (medical); </a:t>
            </a:r>
            <a:r>
              <a:rPr lang="vi-VN" sz="1200" dirty="0" smtClean="0">
                <a:latin typeface="Calibri (Body)"/>
              </a:rPr>
              <a:t>stimulez</a:t>
            </a:r>
            <a:r>
              <a:rPr lang="ro-MO" sz="1200" dirty="0" smtClean="0">
                <a:latin typeface="Calibri (Body)"/>
              </a:rPr>
              <a:t>e</a:t>
            </a:r>
            <a:r>
              <a:rPr lang="vi-VN" sz="1200" dirty="0" smtClean="0">
                <a:latin typeface="Calibri (Body)"/>
              </a:rPr>
              <a:t> </a:t>
            </a:r>
            <a:r>
              <a:rPr lang="vi-VN" sz="1200" dirty="0">
                <a:latin typeface="Calibri (Body)"/>
              </a:rPr>
              <a:t>atitudinea proactivă a participanților pentru soluții practice pentru nevoile ilustrate în scenariul de lectură / caz / linkul YouTube sau identificate de participanții în viața reală dintr-o instituție medicală;</a:t>
            </a:r>
          </a:p>
          <a:p>
            <a:pPr marL="0" indent="0">
              <a:buNone/>
            </a:pPr>
            <a:r>
              <a:rPr lang="vi-VN" sz="1200" dirty="0">
                <a:latin typeface="Calibri (Body)"/>
              </a:rPr>
              <a:t>d) </a:t>
            </a:r>
            <a:r>
              <a:rPr lang="vi-VN" sz="1200" dirty="0" smtClean="0">
                <a:latin typeface="Calibri (Body)"/>
              </a:rPr>
              <a:t>diferenți</a:t>
            </a:r>
            <a:r>
              <a:rPr lang="ro-MO" sz="1200" dirty="0" smtClean="0">
                <a:latin typeface="Calibri (Body)"/>
              </a:rPr>
              <a:t>e</a:t>
            </a:r>
            <a:r>
              <a:rPr lang="vi-VN" sz="1200" dirty="0" smtClean="0">
                <a:latin typeface="Calibri (Body)"/>
              </a:rPr>
              <a:t>z</a:t>
            </a:r>
            <a:r>
              <a:rPr lang="ro-MO" sz="1200" dirty="0" smtClean="0">
                <a:latin typeface="Calibri (Body)"/>
              </a:rPr>
              <a:t>e</a:t>
            </a:r>
            <a:r>
              <a:rPr lang="vi-VN" sz="1200" dirty="0" smtClean="0">
                <a:latin typeface="Calibri (Body)"/>
              </a:rPr>
              <a:t> </a:t>
            </a:r>
            <a:r>
              <a:rPr lang="vi-VN" sz="1200" dirty="0">
                <a:latin typeface="Calibri (Body)"/>
              </a:rPr>
              <a:t>noile concepte în funcție de care standardele de calitate ale unui sistem de sănătate sunt structuri, inclusiv proceduri și principii;</a:t>
            </a:r>
          </a:p>
          <a:p>
            <a:pPr marL="0" indent="0">
              <a:buNone/>
            </a:pPr>
            <a:r>
              <a:rPr lang="vi-VN" sz="1200" dirty="0">
                <a:latin typeface="Calibri (Body)"/>
              </a:rPr>
              <a:t>e) </a:t>
            </a:r>
            <a:r>
              <a:rPr lang="vi-VN" sz="1200" dirty="0" smtClean="0">
                <a:latin typeface="Calibri (Body)"/>
              </a:rPr>
              <a:t>exer</a:t>
            </a:r>
            <a:r>
              <a:rPr lang="ro-MO" sz="1200" dirty="0" smtClean="0">
                <a:latin typeface="Calibri (Body)"/>
              </a:rPr>
              <a:t>seze</a:t>
            </a:r>
            <a:r>
              <a:rPr lang="vi-VN" sz="1200" dirty="0" smtClean="0">
                <a:latin typeface="Calibri (Body)"/>
              </a:rPr>
              <a:t> </a:t>
            </a:r>
            <a:r>
              <a:rPr lang="vi-VN" sz="1200" dirty="0">
                <a:latin typeface="Calibri (Body)"/>
              </a:rPr>
              <a:t>și </a:t>
            </a:r>
            <a:r>
              <a:rPr lang="ro-MO" sz="1200" dirty="0" smtClean="0">
                <a:latin typeface="Calibri (Body)"/>
              </a:rPr>
              <a:t>să practice</a:t>
            </a:r>
            <a:r>
              <a:rPr lang="vi-VN" sz="1200" dirty="0" smtClean="0">
                <a:latin typeface="Calibri (Body)"/>
              </a:rPr>
              <a:t> </a:t>
            </a:r>
            <a:r>
              <a:rPr lang="vi-VN" sz="1200" dirty="0">
                <a:latin typeface="Calibri (Body)"/>
              </a:rPr>
              <a:t>abilitățile sociale, gândirea cognitivă și abilitățile de rezolvare a problemelor ca abilități importante pentru un medic prin intermediul citirii / scenariului de caz / mărturiei YouTube;</a:t>
            </a:r>
          </a:p>
          <a:p>
            <a:pPr marL="0" indent="0">
              <a:buNone/>
            </a:pPr>
            <a:r>
              <a:rPr lang="vi-VN" sz="1200" dirty="0">
                <a:latin typeface="Calibri (Body)"/>
              </a:rPr>
              <a:t>f) </a:t>
            </a:r>
            <a:r>
              <a:rPr lang="vi-VN" sz="1200" dirty="0" smtClean="0">
                <a:latin typeface="Calibri (Body)"/>
              </a:rPr>
              <a:t>stimulez</a:t>
            </a:r>
            <a:r>
              <a:rPr lang="ro-MO" sz="1200" dirty="0" smtClean="0">
                <a:latin typeface="Calibri (Body)"/>
              </a:rPr>
              <a:t>e</a:t>
            </a:r>
            <a:r>
              <a:rPr lang="vi-VN" sz="1200" dirty="0" smtClean="0">
                <a:latin typeface="Calibri (Body)"/>
              </a:rPr>
              <a:t> </a:t>
            </a:r>
            <a:r>
              <a:rPr lang="vi-VN" sz="1200" dirty="0">
                <a:latin typeface="Calibri (Body)"/>
              </a:rPr>
              <a:t>o atitudine pozitivă față de schimbarea practicii organizaționale a instituțiilor medicale și identifică greșelile care ar putea fi evitate (în special cele specifice comunismului și cele din perioada de tranziție după căderea comunismului în 1989);</a:t>
            </a:r>
          </a:p>
          <a:p>
            <a:pPr marL="0" indent="0">
              <a:buNone/>
            </a:pPr>
            <a:r>
              <a:rPr lang="vi-VN" sz="1200" dirty="0">
                <a:latin typeface="Calibri (Body)"/>
              </a:rPr>
              <a:t>g) </a:t>
            </a:r>
            <a:r>
              <a:rPr lang="vi-VN" sz="1200" dirty="0" smtClean="0">
                <a:latin typeface="Calibri (Body)"/>
              </a:rPr>
              <a:t>identific</a:t>
            </a:r>
            <a:r>
              <a:rPr lang="ro-MO" sz="1200" dirty="0" smtClean="0">
                <a:latin typeface="Calibri (Body)"/>
              </a:rPr>
              <a:t>e</a:t>
            </a:r>
            <a:r>
              <a:rPr lang="vi-VN" sz="1200" dirty="0" smtClean="0">
                <a:latin typeface="Calibri (Body)"/>
              </a:rPr>
              <a:t> </a:t>
            </a:r>
            <a:r>
              <a:rPr lang="vi-VN" sz="1200" dirty="0">
                <a:latin typeface="Calibri (Body)"/>
              </a:rPr>
              <a:t>modele pozitive, buna practică medicală a </a:t>
            </a:r>
            <a:r>
              <a:rPr lang="vi-VN" sz="1200" dirty="0" smtClean="0">
                <a:latin typeface="Calibri (Body)"/>
              </a:rPr>
              <a:t>predecesorilor</a:t>
            </a:r>
            <a:r>
              <a:rPr lang="ro-MO" sz="1200" dirty="0" smtClean="0">
                <a:latin typeface="Calibri (Body)"/>
              </a:rPr>
              <a:t>, de care să </a:t>
            </a:r>
            <a:r>
              <a:rPr lang="vi-VN" sz="1200" dirty="0" smtClean="0">
                <a:latin typeface="Calibri (Body)"/>
              </a:rPr>
              <a:t>benefici</a:t>
            </a:r>
            <a:r>
              <a:rPr lang="ro-MO" sz="1200" dirty="0" smtClean="0">
                <a:latin typeface="Calibri (Body)"/>
              </a:rPr>
              <a:t>eze</a:t>
            </a:r>
            <a:r>
              <a:rPr lang="vi-VN" sz="1200" dirty="0" smtClean="0">
                <a:latin typeface="Calibri (Body)"/>
              </a:rPr>
              <a:t> </a:t>
            </a:r>
            <a:r>
              <a:rPr lang="vi-VN" sz="1200" dirty="0">
                <a:latin typeface="Calibri (Body)"/>
              </a:rPr>
              <a:t>în cele din urmă pacienții și </a:t>
            </a:r>
            <a:r>
              <a:rPr lang="ro-MO" sz="1200" dirty="0" smtClean="0">
                <a:latin typeface="Calibri (Body)"/>
              </a:rPr>
              <a:t>să le crească </a:t>
            </a:r>
            <a:r>
              <a:rPr lang="vi-VN" sz="1200" dirty="0" smtClean="0">
                <a:latin typeface="Calibri (Body)"/>
              </a:rPr>
              <a:t>bunăstarea</a:t>
            </a:r>
            <a:r>
              <a:rPr lang="ro-MO" sz="1200" dirty="0" smtClean="0">
                <a:latin typeface="Calibri (Body)"/>
              </a:rPr>
              <a:t> </a:t>
            </a:r>
            <a:r>
              <a:rPr lang="vi-VN" sz="1200" dirty="0" smtClean="0">
                <a:latin typeface="Calibri (Body)"/>
              </a:rPr>
              <a:t>(mobilitate </a:t>
            </a:r>
            <a:r>
              <a:rPr lang="vi-VN" sz="1200" dirty="0">
                <a:latin typeface="Calibri (Body)"/>
              </a:rPr>
              <a:t>în străinătate, dezvoltare profesională continuă etc.) și </a:t>
            </a:r>
            <a:r>
              <a:rPr lang="ro-MO" sz="1200" dirty="0" smtClean="0">
                <a:latin typeface="Calibri (Body)"/>
              </a:rPr>
              <a:t>să </a:t>
            </a:r>
            <a:r>
              <a:rPr lang="vi-VN" sz="1200" dirty="0" smtClean="0">
                <a:latin typeface="Calibri (Body)"/>
              </a:rPr>
              <a:t>identific</a:t>
            </a:r>
            <a:r>
              <a:rPr lang="ro-MO" sz="1200" dirty="0" smtClean="0">
                <a:latin typeface="Calibri (Body)"/>
              </a:rPr>
              <a:t>e</a:t>
            </a:r>
            <a:r>
              <a:rPr lang="vi-VN" sz="1200" dirty="0" smtClean="0">
                <a:latin typeface="Calibri (Body)"/>
              </a:rPr>
              <a:t> </a:t>
            </a:r>
            <a:r>
              <a:rPr lang="vi-VN" sz="1200" dirty="0">
                <a:latin typeface="Calibri (Body)"/>
              </a:rPr>
              <a:t>capcanele practicilor ilegale (luare de mită, prescripții medicamentoase excesive etc.)</a:t>
            </a:r>
            <a:endParaRPr lang="en-US" sz="1100" dirty="0">
              <a:latin typeface="Calibri (Body)"/>
            </a:endParaRPr>
          </a:p>
        </p:txBody>
      </p:sp>
    </p:spTree>
    <p:extLst>
      <p:ext uri="{BB962C8B-B14F-4D97-AF65-F5344CB8AC3E}">
        <p14:creationId xmlns:p14="http://schemas.microsoft.com/office/powerpoint/2010/main" val="3293710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10696</TotalTime>
  <Words>2484</Words>
  <Application>Microsoft Office PowerPoint</Application>
  <PresentationFormat>On-screen Show (16:9)</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Capitolul 11 – Sistemul de sănătate prin lentila socio-politică     </vt:lpstr>
      <vt:lpstr>Medicina contemporană românească în imagini</vt:lpstr>
      <vt:lpstr>Informații pentru cursanți (1)</vt:lpstr>
      <vt:lpstr>Informații pentru cursanți(2)</vt:lpstr>
      <vt:lpstr>Information for lecturers (3)</vt:lpstr>
      <vt:lpstr>Obiectivele  învățării (1)</vt:lpstr>
      <vt:lpstr>Obicetivele învățării (1)</vt:lpstr>
      <vt:lpstr>Obiectivele învățării (2)</vt:lpstr>
      <vt:lpstr>Obiectivele învățării (2)</vt:lpstr>
      <vt:lpstr> Metodologia predării (principii, metode și strategii) </vt:lpstr>
      <vt:lpstr> Metodologia predării (principii, metode și strategii) </vt:lpstr>
      <vt:lpstr>Informații pentru participanți (1)</vt:lpstr>
      <vt:lpstr>Informații pentru participanți (2)</vt:lpstr>
      <vt:lpstr>Chestionar de evaluare formativă</vt:lpstr>
      <vt:lpstr>Chestionar de evaluare sumativă (1)</vt:lpstr>
      <vt:lpstr>Chestionar de evaluare sumativă (2)</vt:lpstr>
      <vt:lpstr>Bibliografie</vt:lpstr>
      <vt:lpstr>Bibliografie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Medicine in Romania</dc:title>
  <dc:creator>alinuta</dc:creator>
  <cp:lastModifiedBy>Andrea Nozzoli</cp:lastModifiedBy>
  <cp:revision>111</cp:revision>
  <dcterms:created xsi:type="dcterms:W3CDTF">2019-08-04T13:35:37Z</dcterms:created>
  <dcterms:modified xsi:type="dcterms:W3CDTF">2021-06-18T11:43:41Z</dcterms:modified>
</cp:coreProperties>
</file>