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56" r:id="rId2"/>
    <p:sldId id="257" r:id="rId3"/>
    <p:sldId id="258" r:id="rId4"/>
    <p:sldId id="259" r:id="rId5"/>
    <p:sldId id="260" r:id="rId6"/>
    <p:sldId id="261" r:id="rId7"/>
    <p:sldId id="270" r:id="rId8"/>
    <p:sldId id="268" r:id="rId9"/>
    <p:sldId id="271" r:id="rId10"/>
    <p:sldId id="262" r:id="rId11"/>
    <p:sldId id="272" r:id="rId12"/>
    <p:sldId id="264" r:id="rId13"/>
    <p:sldId id="266" r:id="rId14"/>
    <p:sldId id="265" r:id="rId15"/>
    <p:sldId id="267" r:id="rId16"/>
    <p:sldId id="269" r:id="rId17"/>
    <p:sldId id="263" r:id="rId18"/>
    <p:sldId id="273" r:id="rId19"/>
  </p:sldIdLst>
  <p:sldSz cx="9144000" cy="5143500" type="screen16x9"/>
  <p:notesSz cx="7104063"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guide id="3" orient="horz" pos="1620">
          <p15:clr>
            <a:srgbClr val="A4A3A4"/>
          </p15:clr>
        </p15:guide>
      </p15:sldGuideLst>
    </p:ext>
    <p:ext uri="{2D200454-40CA-4A62-9FC3-DE9A4176ACB9}">
      <p15:notesGuideLst xmlns:p15="http://schemas.microsoft.com/office/powerpoint/2012/main" xmlns="">
        <p15:guide id="1" orient="horz" pos="3224">
          <p15:clr>
            <a:srgbClr val="A4A3A4"/>
          </p15:clr>
        </p15:guide>
        <p15:guide id="2" pos="223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40" d="100"/>
          <a:sy n="140" d="100"/>
        </p:scale>
        <p:origin x="-72" y="-72"/>
      </p:cViewPr>
      <p:guideLst>
        <p:guide orient="horz" pos="2160"/>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7" d="100"/>
          <a:sy n="57" d="100"/>
        </p:scale>
        <p:origin x="-2814" y="-84"/>
      </p:cViewPr>
      <p:guideLst>
        <p:guide orient="horz" pos="3224"/>
        <p:guide pos="223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427" cy="511731"/>
          </a:xfrm>
          <a:prstGeom prst="rect">
            <a:avLst/>
          </a:prstGeom>
        </p:spPr>
        <p:txBody>
          <a:bodyPr vert="horz" lIns="99075" tIns="49538" rIns="99075" bIns="49538" rtlCol="0"/>
          <a:lstStyle>
            <a:lvl1pPr algn="l">
              <a:defRPr sz="1300"/>
            </a:lvl1pPr>
          </a:lstStyle>
          <a:p>
            <a:endParaRPr lang="it-IT"/>
          </a:p>
        </p:txBody>
      </p:sp>
      <p:sp>
        <p:nvSpPr>
          <p:cNvPr id="3" name="Date Placeholder 2"/>
          <p:cNvSpPr>
            <a:spLocks noGrp="1"/>
          </p:cNvSpPr>
          <p:nvPr>
            <p:ph type="dt" sz="quarter" idx="1"/>
          </p:nvPr>
        </p:nvSpPr>
        <p:spPr>
          <a:xfrm>
            <a:off x="4023992" y="0"/>
            <a:ext cx="3078427" cy="511731"/>
          </a:xfrm>
          <a:prstGeom prst="rect">
            <a:avLst/>
          </a:prstGeom>
        </p:spPr>
        <p:txBody>
          <a:bodyPr vert="horz" lIns="99075" tIns="49538" rIns="99075" bIns="49538" rtlCol="0"/>
          <a:lstStyle>
            <a:lvl1pPr algn="r">
              <a:defRPr sz="1300"/>
            </a:lvl1pPr>
          </a:lstStyle>
          <a:p>
            <a:endParaRPr lang="it-IT" dirty="0"/>
          </a:p>
        </p:txBody>
      </p:sp>
      <p:sp>
        <p:nvSpPr>
          <p:cNvPr id="4" name="Footer Placeholder 3"/>
          <p:cNvSpPr>
            <a:spLocks noGrp="1"/>
          </p:cNvSpPr>
          <p:nvPr>
            <p:ph type="ftr" sz="quarter" idx="2"/>
          </p:nvPr>
        </p:nvSpPr>
        <p:spPr>
          <a:xfrm>
            <a:off x="0" y="9721106"/>
            <a:ext cx="3078427" cy="511731"/>
          </a:xfrm>
          <a:prstGeom prst="rect">
            <a:avLst/>
          </a:prstGeom>
        </p:spPr>
        <p:txBody>
          <a:bodyPr vert="horz" lIns="99075" tIns="49538" rIns="99075" bIns="49538" rtlCol="0" anchor="b"/>
          <a:lstStyle>
            <a:lvl1pPr algn="l">
              <a:defRPr sz="1300"/>
            </a:lvl1pPr>
          </a:lstStyle>
          <a:p>
            <a:endParaRPr lang="it-IT"/>
          </a:p>
        </p:txBody>
      </p:sp>
      <p:sp>
        <p:nvSpPr>
          <p:cNvPr id="5" name="Slide Number Placeholder 4"/>
          <p:cNvSpPr>
            <a:spLocks noGrp="1"/>
          </p:cNvSpPr>
          <p:nvPr>
            <p:ph type="sldNum" sz="quarter" idx="3"/>
          </p:nvPr>
        </p:nvSpPr>
        <p:spPr>
          <a:xfrm>
            <a:off x="4023992" y="9721106"/>
            <a:ext cx="3078427" cy="511731"/>
          </a:xfrm>
          <a:prstGeom prst="rect">
            <a:avLst/>
          </a:prstGeom>
        </p:spPr>
        <p:txBody>
          <a:bodyPr vert="horz" lIns="99075" tIns="49538" rIns="99075" bIns="49538" rtlCol="0" anchor="b"/>
          <a:lstStyle>
            <a:lvl1pPr algn="r">
              <a:defRPr sz="1300"/>
            </a:lvl1pPr>
          </a:lstStyle>
          <a:p>
            <a:endParaRPr lang="it-IT" dirty="0"/>
          </a:p>
        </p:txBody>
      </p:sp>
    </p:spTree>
    <p:extLst>
      <p:ext uri="{BB962C8B-B14F-4D97-AF65-F5344CB8AC3E}">
        <p14:creationId xmlns:p14="http://schemas.microsoft.com/office/powerpoint/2010/main" val="467950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427" cy="513508"/>
          </a:xfrm>
          <a:prstGeom prst="rect">
            <a:avLst/>
          </a:prstGeom>
        </p:spPr>
        <p:txBody>
          <a:bodyPr vert="horz" lIns="99075" tIns="49538" rIns="99075" bIns="49538" rtlCol="0"/>
          <a:lstStyle>
            <a:lvl1pPr algn="l">
              <a:defRPr sz="1300"/>
            </a:lvl1pPr>
          </a:lstStyle>
          <a:p>
            <a:endParaRPr lang="en-GB"/>
          </a:p>
        </p:txBody>
      </p:sp>
      <p:sp>
        <p:nvSpPr>
          <p:cNvPr id="3" name="Date Placeholder 2"/>
          <p:cNvSpPr>
            <a:spLocks noGrp="1"/>
          </p:cNvSpPr>
          <p:nvPr>
            <p:ph type="dt" idx="1"/>
          </p:nvPr>
        </p:nvSpPr>
        <p:spPr>
          <a:xfrm>
            <a:off x="4023992" y="0"/>
            <a:ext cx="3078427" cy="513508"/>
          </a:xfrm>
          <a:prstGeom prst="rect">
            <a:avLst/>
          </a:prstGeom>
        </p:spPr>
        <p:txBody>
          <a:bodyPr vert="horz" lIns="99075" tIns="49538" rIns="99075" bIns="49538" rtlCol="0"/>
          <a:lstStyle>
            <a:lvl1pPr algn="r">
              <a:defRPr sz="1300"/>
            </a:lvl1pPr>
          </a:lstStyle>
          <a:p>
            <a:fld id="{3A774006-3EBE-42C2-B8F1-320BD574AF66}" type="datetimeFigureOut">
              <a:rPr lang="en-GB" smtClean="0"/>
              <a:t>30/08/2021</a:t>
            </a:fld>
            <a:endParaRPr lang="en-GB"/>
          </a:p>
        </p:txBody>
      </p:sp>
      <p:sp>
        <p:nvSpPr>
          <p:cNvPr id="4" name="Slide Image Placeholder 3"/>
          <p:cNvSpPr>
            <a:spLocks noGrp="1" noRot="1" noChangeAspect="1"/>
          </p:cNvSpPr>
          <p:nvPr>
            <p:ph type="sldImg" idx="2"/>
          </p:nvPr>
        </p:nvSpPr>
        <p:spPr>
          <a:xfrm>
            <a:off x="482600" y="1279525"/>
            <a:ext cx="6140450" cy="3454400"/>
          </a:xfrm>
          <a:prstGeom prst="rect">
            <a:avLst/>
          </a:prstGeom>
          <a:noFill/>
          <a:ln w="12700">
            <a:solidFill>
              <a:prstClr val="black"/>
            </a:solidFill>
          </a:ln>
        </p:spPr>
        <p:txBody>
          <a:bodyPr vert="horz" lIns="99075" tIns="49538" rIns="99075" bIns="49538" rtlCol="0" anchor="ctr"/>
          <a:lstStyle/>
          <a:p>
            <a:endParaRPr lang="en-GB"/>
          </a:p>
        </p:txBody>
      </p:sp>
      <p:sp>
        <p:nvSpPr>
          <p:cNvPr id="5" name="Notes Placeholder 4"/>
          <p:cNvSpPr>
            <a:spLocks noGrp="1"/>
          </p:cNvSpPr>
          <p:nvPr>
            <p:ph type="body" sz="quarter" idx="3"/>
          </p:nvPr>
        </p:nvSpPr>
        <p:spPr>
          <a:xfrm>
            <a:off x="710407" y="4925407"/>
            <a:ext cx="5683250" cy="4029879"/>
          </a:xfrm>
          <a:prstGeom prst="rect">
            <a:avLst/>
          </a:prstGeom>
        </p:spPr>
        <p:txBody>
          <a:bodyPr vert="horz" lIns="99075" tIns="49538" rIns="99075" bIns="49538"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721107"/>
            <a:ext cx="3078427" cy="513507"/>
          </a:xfrm>
          <a:prstGeom prst="rect">
            <a:avLst/>
          </a:prstGeom>
        </p:spPr>
        <p:txBody>
          <a:bodyPr vert="horz" lIns="99075" tIns="49538" rIns="99075" bIns="49538" rtlCol="0" anchor="b"/>
          <a:lstStyle>
            <a:lvl1pPr algn="l">
              <a:defRPr sz="1300"/>
            </a:lvl1pPr>
          </a:lstStyle>
          <a:p>
            <a:endParaRPr lang="en-GB"/>
          </a:p>
        </p:txBody>
      </p:sp>
      <p:sp>
        <p:nvSpPr>
          <p:cNvPr id="7" name="Slide Number Placeholder 6"/>
          <p:cNvSpPr>
            <a:spLocks noGrp="1"/>
          </p:cNvSpPr>
          <p:nvPr>
            <p:ph type="sldNum" sz="quarter" idx="5"/>
          </p:nvPr>
        </p:nvSpPr>
        <p:spPr>
          <a:xfrm>
            <a:off x="4023992" y="9721107"/>
            <a:ext cx="3078427" cy="513507"/>
          </a:xfrm>
          <a:prstGeom prst="rect">
            <a:avLst/>
          </a:prstGeom>
        </p:spPr>
        <p:txBody>
          <a:bodyPr vert="horz" lIns="99075" tIns="49538" rIns="99075" bIns="49538" rtlCol="0" anchor="b"/>
          <a:lstStyle>
            <a:lvl1pPr algn="r">
              <a:defRPr sz="1300"/>
            </a:lvl1pPr>
          </a:lstStyle>
          <a:p>
            <a:fld id="{D3AC1578-86A4-4265-83D5-DB55DD056380}" type="slidenum">
              <a:rPr lang="en-GB" smtClean="0"/>
              <a:t>‹Nº›</a:t>
            </a:fld>
            <a:endParaRPr lang="en-GB"/>
          </a:p>
        </p:txBody>
      </p:sp>
    </p:spTree>
    <p:extLst>
      <p:ext uri="{BB962C8B-B14F-4D97-AF65-F5344CB8AC3E}">
        <p14:creationId xmlns:p14="http://schemas.microsoft.com/office/powerpoint/2010/main" val="34907281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1"/>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994550B-D581-4C0F-B3D8-82B062056B9F}" type="datetimeFigureOut">
              <a:rPr lang="en-US" smtClean="0"/>
              <a:t>8/30/2021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D54CC5-1847-4B0B-BCC3-54AE52B37A01}" type="slidenum">
              <a:rPr lang="en-US" smtClean="0"/>
              <a:t>‹Nº›</a:t>
            </a:fld>
            <a:endParaRPr lang="en-US"/>
          </a:p>
        </p:txBody>
      </p:sp>
    </p:spTree>
    <p:extLst>
      <p:ext uri="{BB962C8B-B14F-4D97-AF65-F5344CB8AC3E}">
        <p14:creationId xmlns:p14="http://schemas.microsoft.com/office/powerpoint/2010/main" val="2499355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994550B-D581-4C0F-B3D8-82B062056B9F}" type="datetimeFigureOut">
              <a:rPr lang="en-US" smtClean="0"/>
              <a:t>8/30/2021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D54CC5-1847-4B0B-BCC3-54AE52B37A01}" type="slidenum">
              <a:rPr lang="en-US" smtClean="0"/>
              <a:t>‹Nº›</a:t>
            </a:fld>
            <a:endParaRPr lang="en-US"/>
          </a:p>
        </p:txBody>
      </p:sp>
    </p:spTree>
    <p:extLst>
      <p:ext uri="{BB962C8B-B14F-4D97-AF65-F5344CB8AC3E}">
        <p14:creationId xmlns:p14="http://schemas.microsoft.com/office/powerpoint/2010/main" val="360288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80"/>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80"/>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994550B-D581-4C0F-B3D8-82B062056B9F}" type="datetimeFigureOut">
              <a:rPr lang="en-US" smtClean="0"/>
              <a:t>8/30/2021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D54CC5-1847-4B0B-BCC3-54AE52B37A01}" type="slidenum">
              <a:rPr lang="en-US" smtClean="0"/>
              <a:t>‹Nº›</a:t>
            </a:fld>
            <a:endParaRPr lang="en-US"/>
          </a:p>
        </p:txBody>
      </p:sp>
    </p:spTree>
    <p:extLst>
      <p:ext uri="{BB962C8B-B14F-4D97-AF65-F5344CB8AC3E}">
        <p14:creationId xmlns:p14="http://schemas.microsoft.com/office/powerpoint/2010/main" val="2497701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994550B-D581-4C0F-B3D8-82B062056B9F}" type="datetimeFigureOut">
              <a:rPr lang="en-US" smtClean="0"/>
              <a:t>8/30/2021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D54CC5-1847-4B0B-BCC3-54AE52B37A01}" type="slidenum">
              <a:rPr lang="en-US" smtClean="0"/>
              <a:t>‹Nº›</a:t>
            </a:fld>
            <a:endParaRPr lang="en-US"/>
          </a:p>
        </p:txBody>
      </p:sp>
    </p:spTree>
    <p:extLst>
      <p:ext uri="{BB962C8B-B14F-4D97-AF65-F5344CB8AC3E}">
        <p14:creationId xmlns:p14="http://schemas.microsoft.com/office/powerpoint/2010/main" val="40331439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7"/>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994550B-D581-4C0F-B3D8-82B062056B9F}" type="datetimeFigureOut">
              <a:rPr lang="en-US" smtClean="0"/>
              <a:t>8/30/2021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D54CC5-1847-4B0B-BCC3-54AE52B37A01}" type="slidenum">
              <a:rPr lang="en-US" smtClean="0"/>
              <a:t>‹Nº›</a:t>
            </a:fld>
            <a:endParaRPr lang="en-US"/>
          </a:p>
        </p:txBody>
      </p:sp>
    </p:spTree>
    <p:extLst>
      <p:ext uri="{BB962C8B-B14F-4D97-AF65-F5344CB8AC3E}">
        <p14:creationId xmlns:p14="http://schemas.microsoft.com/office/powerpoint/2010/main" val="1017882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994550B-D581-4C0F-B3D8-82B062056B9F}" type="datetimeFigureOut">
              <a:rPr lang="en-US" smtClean="0"/>
              <a:t>8/30/2021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D54CC5-1847-4B0B-BCC3-54AE52B37A01}" type="slidenum">
              <a:rPr lang="en-US" smtClean="0"/>
              <a:t>‹Nº›</a:t>
            </a:fld>
            <a:endParaRPr lang="en-US"/>
          </a:p>
        </p:txBody>
      </p:sp>
    </p:spTree>
    <p:extLst>
      <p:ext uri="{BB962C8B-B14F-4D97-AF65-F5344CB8AC3E}">
        <p14:creationId xmlns:p14="http://schemas.microsoft.com/office/powerpoint/2010/main" val="23245404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9"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9"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994550B-D581-4C0F-B3D8-82B062056B9F}" type="datetimeFigureOut">
              <a:rPr lang="en-US" smtClean="0"/>
              <a:t>8/30/2021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D54CC5-1847-4B0B-BCC3-54AE52B37A01}" type="slidenum">
              <a:rPr lang="en-US" smtClean="0"/>
              <a:t>‹Nº›</a:t>
            </a:fld>
            <a:endParaRPr lang="en-US"/>
          </a:p>
        </p:txBody>
      </p:sp>
    </p:spTree>
    <p:extLst>
      <p:ext uri="{BB962C8B-B14F-4D97-AF65-F5344CB8AC3E}">
        <p14:creationId xmlns:p14="http://schemas.microsoft.com/office/powerpoint/2010/main" val="398528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994550B-D581-4C0F-B3D8-82B062056B9F}" type="datetimeFigureOut">
              <a:rPr lang="en-US" smtClean="0"/>
              <a:t>8/30/2021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D54CC5-1847-4B0B-BCC3-54AE52B37A01}" type="slidenum">
              <a:rPr lang="en-US" smtClean="0"/>
              <a:t>‹Nº›</a:t>
            </a:fld>
            <a:endParaRPr lang="en-US"/>
          </a:p>
        </p:txBody>
      </p:sp>
    </p:spTree>
    <p:extLst>
      <p:ext uri="{BB962C8B-B14F-4D97-AF65-F5344CB8AC3E}">
        <p14:creationId xmlns:p14="http://schemas.microsoft.com/office/powerpoint/2010/main" val="3530298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94550B-D581-4C0F-B3D8-82B062056B9F}" type="datetimeFigureOut">
              <a:rPr lang="en-US" smtClean="0"/>
              <a:t>8/30/2021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D54CC5-1847-4B0B-BCC3-54AE52B37A01}" type="slidenum">
              <a:rPr lang="en-US" smtClean="0"/>
              <a:t>‹Nº›</a:t>
            </a:fld>
            <a:endParaRPr lang="en-US"/>
          </a:p>
        </p:txBody>
      </p:sp>
    </p:spTree>
    <p:extLst>
      <p:ext uri="{BB962C8B-B14F-4D97-AF65-F5344CB8AC3E}">
        <p14:creationId xmlns:p14="http://schemas.microsoft.com/office/powerpoint/2010/main" val="611678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3" y="204790"/>
            <a:ext cx="5111751"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4" y="1076327"/>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994550B-D581-4C0F-B3D8-82B062056B9F}" type="datetimeFigureOut">
              <a:rPr lang="en-US" smtClean="0"/>
              <a:t>8/30/2021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D54CC5-1847-4B0B-BCC3-54AE52B37A01}" type="slidenum">
              <a:rPr lang="en-US" smtClean="0"/>
              <a:t>‹Nº›</a:t>
            </a:fld>
            <a:endParaRPr lang="en-US"/>
          </a:p>
        </p:txBody>
      </p:sp>
    </p:spTree>
    <p:extLst>
      <p:ext uri="{BB962C8B-B14F-4D97-AF65-F5344CB8AC3E}">
        <p14:creationId xmlns:p14="http://schemas.microsoft.com/office/powerpoint/2010/main" val="1735794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5"/>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994550B-D581-4C0F-B3D8-82B062056B9F}" type="datetimeFigureOut">
              <a:rPr lang="en-US" smtClean="0"/>
              <a:t>8/30/2021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D54CC5-1847-4B0B-BCC3-54AE52B37A01}" type="slidenum">
              <a:rPr lang="en-US" smtClean="0"/>
              <a:t>‹Nº›</a:t>
            </a:fld>
            <a:endParaRPr lang="en-US"/>
          </a:p>
        </p:txBody>
      </p:sp>
    </p:spTree>
    <p:extLst>
      <p:ext uri="{BB962C8B-B14F-4D97-AF65-F5344CB8AC3E}">
        <p14:creationId xmlns:p14="http://schemas.microsoft.com/office/powerpoint/2010/main" val="3052886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creativecommons.org/licenses/by-nc/4.0/"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4994550B-D581-4C0F-B3D8-82B062056B9F}" type="datetimeFigureOut">
              <a:rPr lang="en-US" smtClean="0"/>
              <a:t>8/30/2021</a:t>
            </a:fld>
            <a:endParaRPr lang="en-US"/>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83D54CC5-1847-4B0B-BCC3-54AE52B37A01}" type="slidenum">
              <a:rPr lang="en-US" smtClean="0"/>
              <a:t>‹Nº›</a:t>
            </a:fld>
            <a:endParaRPr lang="en-US"/>
          </a:p>
        </p:txBody>
      </p:sp>
      <p:pic>
        <p:nvPicPr>
          <p:cNvPr id="8" name="Imagen 5">
            <a:extLst>
              <a:ext uri="{FF2B5EF4-FFF2-40B4-BE49-F238E27FC236}">
                <a16:creationId xmlns="" xmlns:a16="http://schemas.microsoft.com/office/drawing/2014/main" id="{8B6A8ECA-B75A-451B-A2C5-40BEE89E90B8}"/>
              </a:ext>
            </a:extLst>
          </p:cNvPr>
          <p:cNvPicPr>
            <a:picLocks noChangeAspect="1"/>
          </p:cNvPicPr>
          <p:nvPr userDrawn="1"/>
        </p:nvPicPr>
        <p:blipFill>
          <a:blip r:embed="rId13"/>
          <a:stretch>
            <a:fillRect/>
          </a:stretch>
        </p:blipFill>
        <p:spPr>
          <a:xfrm>
            <a:off x="8331620" y="0"/>
            <a:ext cx="812380" cy="757116"/>
          </a:xfrm>
          <a:prstGeom prst="rect">
            <a:avLst/>
          </a:prstGeom>
        </p:spPr>
      </p:pic>
      <p:pic>
        <p:nvPicPr>
          <p:cNvPr id="1026" name="Picture 2"/>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0"/>
            <a:ext cx="1351924" cy="8524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5" name="Marcador de número de diapositiva 5">
            <a:extLst>
              <a:ext uri="{FF2B5EF4-FFF2-40B4-BE49-F238E27FC236}">
                <a16:creationId xmlns="" xmlns:a16="http://schemas.microsoft.com/office/drawing/2014/main" id="{3DAAC168-ED9D-461E-9448-6949F35F33E3}"/>
              </a:ext>
            </a:extLst>
          </p:cNvPr>
          <p:cNvSpPr txBox="1">
            <a:spLocks/>
          </p:cNvSpPr>
          <p:nvPr userDrawn="1"/>
        </p:nvSpPr>
        <p:spPr>
          <a:xfrm>
            <a:off x="5486400" y="4732234"/>
            <a:ext cx="2451699" cy="321362"/>
          </a:xfrm>
          <a:prstGeom prst="rect">
            <a:avLst/>
          </a:prstGeom>
        </p:spPr>
        <p:txBody>
          <a:bodyPr vert="horz" lIns="68580" tIns="34290" rIns="68580" bIns="34290" rtlCol="0" anchor="ctr"/>
          <a:lstStyle>
            <a:defPPr>
              <a:defRPr lang="it-IT"/>
            </a:defPPr>
            <a:lvl1pPr marL="0" marR="0" indent="0" algn="r" defTabSz="685800" rtl="0" eaLnBrk="1" fontAlgn="auto" latinLnBrk="0" hangingPunct="1">
              <a:lnSpc>
                <a:spcPct val="100000"/>
              </a:lnSpc>
              <a:spcBef>
                <a:spcPts val="0"/>
              </a:spcBef>
              <a:spcAft>
                <a:spcPts val="0"/>
              </a:spcAft>
              <a:buClrTx/>
              <a:buSzTx/>
              <a:buFontTx/>
              <a:buNone/>
              <a:tabLst/>
              <a:defRPr lang="en-US" sz="800" kern="1200" smtClean="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900" dirty="0" smtClean="0"/>
          </a:p>
          <a:p>
            <a:r>
              <a:rPr lang="en-GB" sz="900" dirty="0" smtClean="0"/>
              <a:t>This work is licensed under a </a:t>
            </a:r>
            <a:r>
              <a:rPr lang="en-GB" sz="900" u="sng" dirty="0" smtClean="0">
                <a:hlinkClick r:id="rId15"/>
              </a:rPr>
              <a:t>Creative Commons Attribution - Non-commercial 4.0 International</a:t>
            </a:r>
            <a:r>
              <a:rPr lang="en-GB" sz="900" dirty="0" smtClean="0"/>
              <a:t>   </a:t>
            </a:r>
          </a:p>
          <a:p>
            <a:endParaRPr lang="en-GB" sz="900" dirty="0"/>
          </a:p>
        </p:txBody>
      </p:sp>
      <p:pic>
        <p:nvPicPr>
          <p:cNvPr id="16" name="Picture 15" descr="Licenza Creative Commons"/>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7938099" y="4684716"/>
            <a:ext cx="1057244" cy="368880"/>
          </a:xfrm>
          <a:prstGeom prst="rect">
            <a:avLst/>
          </a:prstGeom>
          <a:noFill/>
          <a:ln>
            <a:noFill/>
          </a:ln>
        </p:spPr>
      </p:pic>
      <p:pic>
        <p:nvPicPr>
          <p:cNvPr id="17" name="Picture 16"/>
          <p:cNvPicPr/>
          <p:nvPr userDrawn="1"/>
        </p:nvPicPr>
        <p:blipFill rotWithShape="1">
          <a:blip r:embed="rId17" cstate="print">
            <a:extLst>
              <a:ext uri="{28A0092B-C50C-407E-A947-70E740481C1C}">
                <a14:useLocalDpi xmlns:a14="http://schemas.microsoft.com/office/drawing/2010/main" val="0"/>
              </a:ext>
            </a:extLst>
          </a:blip>
          <a:srcRect t="12638"/>
          <a:stretch/>
        </p:blipFill>
        <p:spPr bwMode="auto">
          <a:xfrm>
            <a:off x="152400" y="4652246"/>
            <a:ext cx="3276595" cy="43382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3766251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package" Target="../embeddings/Documento_de_Microsoft_Word1.doc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8.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romanialibera.ro/aldine/history/impactul-comunismuluiasupra-medicinii-romanesti--11306" TargetMode="External"/><Relationship Id="rId2" Type="http://schemas.openxmlformats.org/officeDocument/2006/relationships/hyperlink" Target="http://andreschiappe.blogspot.com.au/2007/09/que-es-un-objeto-de-aprendizaje-what-is.html" TargetMode="External"/><Relationship Id="rId1" Type="http://schemas.openxmlformats.org/officeDocument/2006/relationships/slideLayout" Target="../slideLayouts/slideLayout2.xml"/><Relationship Id="rId6" Type="http://schemas.openxmlformats.org/officeDocument/2006/relationships/hyperlink" Target="https://www.youtube.com/watch?v=QmtxGG61Gc0" TargetMode="External"/><Relationship Id="rId5" Type="http://schemas.openxmlformats.org/officeDocument/2006/relationships/hyperlink" Target="http://sgg.gov.ro/docs/File/UPP/doc/rapoarte-finale-bm/etapa-II/MS-RO-FR-Health-Sector-ROM" TargetMode="External"/><Relationship Id="rId4" Type="http://schemas.openxmlformats.org/officeDocument/2006/relationships/hyperlink" Target="https://romanialibera.ro/opinii/comentarii/de-ce-este-medicina-romaneasca-altfel---355278"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revistacalitateavietii.ro/2013/CV-1-2013/04.pdf" TargetMode="External"/><Relationship Id="rId2" Type="http://schemas.openxmlformats.org/officeDocument/2006/relationships/hyperlink" Target="http://www.helsinki.fi/science/networkedlearning/texts/principlesforlos.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comunismulinromania.ro/index.php/14-aprilie-1964-salon-al-spitalului-rural-crivesti-comuna-dragalina-judetul-vaslui/" TargetMode="External"/><Relationship Id="rId7" Type="http://schemas.openxmlformats.org/officeDocument/2006/relationships/image" Target="../media/image7.jpeg"/><Relationship Id="rId2" Type="http://schemas.openxmlformats.org/officeDocument/2006/relationships/hyperlink" Target="https://fototeca.iiccr.ro/picdetails.php?picid=40770X5X9" TargetMode="Externa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6.jpeg"/><Relationship Id="rId4" Type="http://schemas.openxmlformats.org/officeDocument/2006/relationships/hyperlink" Target="https://fototeca.iiccr.ro/picdetails.php?picid=31330X2X8"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486150"/>
            <a:ext cx="7772400" cy="1391760"/>
          </a:xfrm>
        </p:spPr>
        <p:txBody>
          <a:bodyPr>
            <a:normAutofit fontScale="90000"/>
          </a:bodyPr>
          <a:lstStyle/>
          <a:p>
            <a:r>
              <a:rPr lang="en-US" sz="2200" b="1" dirty="0" smtClean="0">
                <a:solidFill>
                  <a:schemeClr val="accent6">
                    <a:lumMod val="75000"/>
                  </a:schemeClr>
                </a:solidFill>
                <a:effectLst>
                  <a:outerShdw blurRad="38100" dist="38100" dir="2700000" algn="tl">
                    <a:srgbClr val="000000">
                      <a:alpha val="43137"/>
                    </a:srgbClr>
                  </a:outerShdw>
                </a:effectLst>
              </a:rPr>
              <a:t/>
            </a:r>
            <a:br>
              <a:rPr lang="en-US" sz="2200" b="1" dirty="0" smtClean="0">
                <a:solidFill>
                  <a:schemeClr val="accent6">
                    <a:lumMod val="75000"/>
                  </a:schemeClr>
                </a:solidFill>
                <a:effectLst>
                  <a:outerShdw blurRad="38100" dist="38100" dir="2700000" algn="tl">
                    <a:srgbClr val="000000">
                      <a:alpha val="43137"/>
                    </a:srgbClr>
                  </a:outerShdw>
                </a:effectLst>
              </a:rPr>
            </a:br>
            <a:r>
              <a:rPr lang="en-US" sz="2200" b="1" dirty="0">
                <a:solidFill>
                  <a:schemeClr val="accent6">
                    <a:lumMod val="75000"/>
                  </a:schemeClr>
                </a:solidFill>
                <a:effectLst>
                  <a:outerShdw blurRad="38100" dist="38100" dir="2700000" algn="tl">
                    <a:srgbClr val="000000">
                      <a:alpha val="43137"/>
                    </a:srgbClr>
                  </a:outerShdw>
                </a:effectLst>
              </a:rPr>
              <a:t/>
            </a:r>
            <a:br>
              <a:rPr lang="en-US" sz="2200" b="1" dirty="0">
                <a:solidFill>
                  <a:schemeClr val="accent6">
                    <a:lumMod val="75000"/>
                  </a:schemeClr>
                </a:solidFill>
                <a:effectLst>
                  <a:outerShdw blurRad="38100" dist="38100" dir="2700000" algn="tl">
                    <a:srgbClr val="000000">
                      <a:alpha val="43137"/>
                    </a:srgbClr>
                  </a:outerShdw>
                </a:effectLst>
              </a:rPr>
            </a:br>
            <a:r>
              <a:rPr lang="en-US" sz="2200" b="1" dirty="0" smtClean="0">
                <a:solidFill>
                  <a:schemeClr val="accent6">
                    <a:lumMod val="75000"/>
                  </a:schemeClr>
                </a:solidFill>
                <a:effectLst>
                  <a:outerShdw blurRad="38100" dist="38100" dir="2700000" algn="tl">
                    <a:srgbClr val="000000">
                      <a:alpha val="43137"/>
                    </a:srgbClr>
                  </a:outerShdw>
                </a:effectLst>
              </a:rPr>
              <a:t/>
            </a:r>
            <a:br>
              <a:rPr lang="en-US" sz="2200" b="1" dirty="0" smtClean="0">
                <a:solidFill>
                  <a:schemeClr val="accent6">
                    <a:lumMod val="75000"/>
                  </a:schemeClr>
                </a:solidFill>
                <a:effectLst>
                  <a:outerShdw blurRad="38100" dist="38100" dir="2700000" algn="tl">
                    <a:srgbClr val="000000">
                      <a:alpha val="43137"/>
                    </a:srgbClr>
                  </a:outerShdw>
                </a:effectLst>
              </a:rPr>
            </a:br>
            <a:r>
              <a:rPr lang="en-US" sz="3600" b="1" dirty="0">
                <a:solidFill>
                  <a:schemeClr val="accent6">
                    <a:lumMod val="75000"/>
                  </a:schemeClr>
                </a:solidFill>
                <a:effectLst>
                  <a:outerShdw blurRad="38100" dist="38100" dir="2700000" algn="tl">
                    <a:srgbClr val="000000">
                      <a:alpha val="43137"/>
                    </a:srgbClr>
                  </a:outerShdw>
                </a:effectLst>
              </a:rPr>
              <a:t/>
            </a:r>
            <a:br>
              <a:rPr lang="en-US" sz="3600" b="1" dirty="0">
                <a:solidFill>
                  <a:schemeClr val="accent6">
                    <a:lumMod val="75000"/>
                  </a:schemeClr>
                </a:solidFill>
                <a:effectLst>
                  <a:outerShdw blurRad="38100" dist="38100" dir="2700000" algn="tl">
                    <a:srgbClr val="000000">
                      <a:alpha val="43137"/>
                    </a:srgbClr>
                  </a:outerShdw>
                </a:effectLst>
              </a:rPr>
            </a:br>
            <a:r>
              <a:rPr lang="en-US" sz="3600" b="1" dirty="0" smtClean="0">
                <a:solidFill>
                  <a:schemeClr val="accent6">
                    <a:lumMod val="75000"/>
                  </a:schemeClr>
                </a:solidFill>
                <a:effectLst>
                  <a:outerShdw blurRad="38100" dist="38100" dir="2700000" algn="tl">
                    <a:srgbClr val="000000">
                      <a:alpha val="43137"/>
                    </a:srgbClr>
                  </a:outerShdw>
                </a:effectLst>
              </a:rPr>
              <a:t/>
            </a:r>
            <a:br>
              <a:rPr lang="en-US" sz="3600" b="1" dirty="0" smtClean="0">
                <a:solidFill>
                  <a:schemeClr val="accent6">
                    <a:lumMod val="75000"/>
                  </a:schemeClr>
                </a:solidFill>
                <a:effectLst>
                  <a:outerShdw blurRad="38100" dist="38100" dir="2700000" algn="tl">
                    <a:srgbClr val="000000">
                      <a:alpha val="43137"/>
                    </a:srgbClr>
                  </a:outerShdw>
                </a:effectLst>
              </a:rPr>
            </a:br>
            <a:endParaRPr lang="en-US" sz="3600" b="1" dirty="0">
              <a:solidFill>
                <a:schemeClr val="accent6">
                  <a:lumMod val="75000"/>
                </a:schemeClr>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562100" y="3714750"/>
            <a:ext cx="6400800" cy="514350"/>
          </a:xfrm>
        </p:spPr>
        <p:txBody>
          <a:bodyPr>
            <a:normAutofit fontScale="25000" lnSpcReduction="20000"/>
          </a:bodyPr>
          <a:lstStyle/>
          <a:p>
            <a:r>
              <a:rPr lang="es-ES" sz="5600" b="1" dirty="0">
                <a:solidFill>
                  <a:schemeClr val="tx1"/>
                </a:solidFill>
              </a:rPr>
              <a:t>Universidad de Medicina y Farmacia </a:t>
            </a:r>
            <a:r>
              <a:rPr lang="es-ES" sz="5600" b="1" dirty="0" err="1">
                <a:solidFill>
                  <a:schemeClr val="tx1"/>
                </a:solidFill>
              </a:rPr>
              <a:t>Grigore</a:t>
            </a:r>
            <a:r>
              <a:rPr lang="es-ES" sz="5600" b="1" dirty="0">
                <a:solidFill>
                  <a:schemeClr val="tx1"/>
                </a:solidFill>
              </a:rPr>
              <a:t> T. </a:t>
            </a:r>
            <a:r>
              <a:rPr lang="es-ES" sz="5600" b="1" dirty="0" smtClean="0">
                <a:solidFill>
                  <a:schemeClr val="tx1"/>
                </a:solidFill>
              </a:rPr>
              <a:t>Popa, </a:t>
            </a:r>
            <a:r>
              <a:rPr lang="en-US" sz="5600" b="1" dirty="0">
                <a:solidFill>
                  <a:schemeClr val="tx1"/>
                </a:solidFill>
              </a:rPr>
              <a:t>L</a:t>
            </a:r>
            <a:r>
              <a:rPr lang="en-US" sz="5600" b="1" dirty="0" smtClean="0">
                <a:solidFill>
                  <a:schemeClr val="tx1"/>
                </a:solidFill>
              </a:rPr>
              <a:t>a</a:t>
            </a:r>
            <a:r>
              <a:rPr lang="ro-RO" sz="5600" b="1" dirty="0">
                <a:solidFill>
                  <a:schemeClr val="tx1"/>
                </a:solidFill>
              </a:rPr>
              <a:t>și, </a:t>
            </a:r>
            <a:r>
              <a:rPr lang="ro-RO" sz="5600" b="1" dirty="0" smtClean="0">
                <a:solidFill>
                  <a:schemeClr val="tx1"/>
                </a:solidFill>
              </a:rPr>
              <a:t>R</a:t>
            </a:r>
            <a:r>
              <a:rPr lang="es-ES" sz="5600" b="1" dirty="0" smtClean="0">
                <a:solidFill>
                  <a:schemeClr val="tx1"/>
                </a:solidFill>
              </a:rPr>
              <a:t>u</a:t>
            </a:r>
            <a:r>
              <a:rPr lang="ro-RO" sz="5600" b="1" dirty="0" smtClean="0">
                <a:solidFill>
                  <a:schemeClr val="tx1"/>
                </a:solidFill>
              </a:rPr>
              <a:t>mania </a:t>
            </a:r>
            <a:endParaRPr lang="ro-RO" sz="5600" b="1" dirty="0">
              <a:solidFill>
                <a:schemeClr val="tx1"/>
              </a:solidFill>
            </a:endParaRPr>
          </a:p>
          <a:p>
            <a:endParaRPr lang="ro-RO" b="1" dirty="0">
              <a:solidFill>
                <a:schemeClr val="tx1"/>
              </a:solidFill>
            </a:endParaRPr>
          </a:p>
          <a:p>
            <a:endParaRPr lang="en-US" b="1" dirty="0">
              <a:solidFill>
                <a:schemeClr val="tx1"/>
              </a:solidFill>
            </a:endParaRPr>
          </a:p>
          <a:p>
            <a:r>
              <a:rPr lang="ro-RO" dirty="0"/>
              <a:t> </a:t>
            </a:r>
            <a:endParaRPr lang="it-IT" dirty="0"/>
          </a:p>
          <a:p>
            <a:endParaRPr lang="ro-RO" dirty="0"/>
          </a:p>
          <a:p>
            <a:endParaRPr lang="en-US" dirty="0"/>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71800" y="1809750"/>
            <a:ext cx="3581400" cy="1623383"/>
          </a:xfrm>
          <a:prstGeom prst="rect">
            <a:avLst/>
          </a:prstGeom>
        </p:spPr>
      </p:pic>
      <p:sp>
        <p:nvSpPr>
          <p:cNvPr id="4" name="Rectangle 3"/>
          <p:cNvSpPr/>
          <p:nvPr/>
        </p:nvSpPr>
        <p:spPr>
          <a:xfrm>
            <a:off x="762000" y="971550"/>
            <a:ext cx="7623544" cy="1200329"/>
          </a:xfrm>
          <a:prstGeom prst="rect">
            <a:avLst/>
          </a:prstGeom>
        </p:spPr>
        <p:txBody>
          <a:bodyPr wrap="square">
            <a:spAutoFit/>
          </a:bodyPr>
          <a:lstStyle/>
          <a:p>
            <a:r>
              <a:rPr lang="es-ES" sz="2000" b="1" dirty="0" smtClean="0">
                <a:solidFill>
                  <a:schemeClr val="accent6">
                    <a:lumMod val="75000"/>
                  </a:schemeClr>
                </a:solidFill>
                <a:effectLst>
                  <a:outerShdw blurRad="38100" dist="38100" dir="2700000" algn="tl">
                    <a:srgbClr val="000000">
                      <a:alpha val="43137"/>
                    </a:srgbClr>
                  </a:outerShdw>
                </a:effectLst>
              </a:rPr>
              <a:t>Unidad</a:t>
            </a:r>
            <a:r>
              <a:rPr lang="en-US" sz="2000" b="1" dirty="0" smtClean="0">
                <a:solidFill>
                  <a:schemeClr val="accent6">
                    <a:lumMod val="75000"/>
                  </a:schemeClr>
                </a:solidFill>
                <a:effectLst>
                  <a:outerShdw blurRad="38100" dist="38100" dir="2700000" algn="tl">
                    <a:srgbClr val="000000">
                      <a:alpha val="43137"/>
                    </a:srgbClr>
                  </a:outerShdw>
                </a:effectLst>
              </a:rPr>
              <a:t> </a:t>
            </a:r>
            <a:r>
              <a:rPr lang="en-US" sz="2000" b="1" dirty="0">
                <a:solidFill>
                  <a:schemeClr val="accent6">
                    <a:lumMod val="75000"/>
                  </a:schemeClr>
                </a:solidFill>
                <a:effectLst>
                  <a:outerShdw blurRad="38100" dist="38100" dir="2700000" algn="tl">
                    <a:srgbClr val="000000">
                      <a:alpha val="43137"/>
                    </a:srgbClr>
                  </a:outerShdw>
                </a:effectLst>
              </a:rPr>
              <a:t>11 – </a:t>
            </a:r>
            <a:r>
              <a:rPr lang="es-ES" sz="2000" b="1" dirty="0">
                <a:solidFill>
                  <a:schemeClr val="accent6">
                    <a:lumMod val="75000"/>
                  </a:schemeClr>
                </a:solidFill>
                <a:effectLst>
                  <a:outerShdw blurRad="38100" dist="38100" dir="2700000" algn="tl">
                    <a:srgbClr val="000000">
                      <a:alpha val="43137"/>
                    </a:srgbClr>
                  </a:outerShdw>
                </a:effectLst>
              </a:rPr>
              <a:t>El sistema sanitario </a:t>
            </a:r>
            <a:r>
              <a:rPr lang="es-ES" sz="2000" b="1" dirty="0" smtClean="0">
                <a:solidFill>
                  <a:schemeClr val="accent6">
                    <a:lumMod val="75000"/>
                  </a:schemeClr>
                </a:solidFill>
                <a:effectLst>
                  <a:outerShdw blurRad="38100" dist="38100" dir="2700000" algn="tl">
                    <a:srgbClr val="000000">
                      <a:alpha val="43137"/>
                    </a:srgbClr>
                  </a:outerShdw>
                </a:effectLst>
              </a:rPr>
              <a:t>desde el punto de vista sociopolítico</a:t>
            </a:r>
            <a:r>
              <a:rPr lang="en-US" sz="3200" b="1" dirty="0">
                <a:solidFill>
                  <a:schemeClr val="accent6">
                    <a:lumMod val="75000"/>
                  </a:schemeClr>
                </a:solidFill>
                <a:effectLst>
                  <a:outerShdw blurRad="38100" dist="38100" dir="2700000" algn="tl">
                    <a:srgbClr val="000000">
                      <a:alpha val="43137"/>
                    </a:srgbClr>
                  </a:outerShdw>
                </a:effectLst>
              </a:rPr>
              <a:t/>
            </a:r>
            <a:br>
              <a:rPr lang="en-US" sz="3200" b="1" dirty="0">
                <a:solidFill>
                  <a:schemeClr val="accent6">
                    <a:lumMod val="75000"/>
                  </a:schemeClr>
                </a:solidFill>
                <a:effectLst>
                  <a:outerShdw blurRad="38100" dist="38100" dir="2700000" algn="tl">
                    <a:srgbClr val="000000">
                      <a:alpha val="43137"/>
                    </a:srgbClr>
                  </a:outerShdw>
                </a:effectLst>
              </a:rPr>
            </a:br>
            <a:r>
              <a:rPr lang="en-US" sz="3200" b="1" dirty="0">
                <a:solidFill>
                  <a:schemeClr val="accent6">
                    <a:lumMod val="75000"/>
                  </a:schemeClr>
                </a:solidFill>
                <a:effectLst>
                  <a:outerShdw blurRad="38100" dist="38100" dir="2700000" algn="tl">
                    <a:srgbClr val="000000">
                      <a:alpha val="43137"/>
                    </a:srgbClr>
                  </a:outerShdw>
                </a:effectLst>
              </a:rPr>
              <a:t/>
            </a:r>
            <a:br>
              <a:rPr lang="en-US" sz="3200" b="1" dirty="0">
                <a:solidFill>
                  <a:schemeClr val="accent6">
                    <a:lumMod val="75000"/>
                  </a:schemeClr>
                </a:solidFill>
                <a:effectLst>
                  <a:outerShdw blurRad="38100" dist="38100" dir="2700000" algn="tl">
                    <a:srgbClr val="000000">
                      <a:alpha val="43137"/>
                    </a:srgbClr>
                  </a:outerShdw>
                </a:effectLst>
              </a:rPr>
            </a:br>
            <a:endParaRPr lang="it-IT" sz="2000" dirty="0"/>
          </a:p>
        </p:txBody>
      </p:sp>
    </p:spTree>
    <p:extLst>
      <p:ext uri="{BB962C8B-B14F-4D97-AF65-F5344CB8AC3E}">
        <p14:creationId xmlns:p14="http://schemas.microsoft.com/office/powerpoint/2010/main" val="8811584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047750"/>
            <a:ext cx="8229600" cy="400050"/>
          </a:xfrm>
        </p:spPr>
        <p:txBody>
          <a:bodyPr>
            <a:noAutofit/>
          </a:bodyPr>
          <a:lstStyle/>
          <a:p>
            <a:pPr algn="l"/>
            <a:r>
              <a:rPr lang="en-GB" sz="1800" b="1" dirty="0"/>
              <a:t/>
            </a:r>
            <a:br>
              <a:rPr lang="en-GB" sz="1800" b="1" dirty="0"/>
            </a:br>
            <a:r>
              <a:rPr lang="es-ES" sz="1800" b="1" dirty="0">
                <a:solidFill>
                  <a:schemeClr val="accent6">
                    <a:lumMod val="75000"/>
                  </a:schemeClr>
                </a:solidFill>
                <a:effectLst>
                  <a:outerShdw blurRad="38100" dist="38100" dir="2700000" algn="tl">
                    <a:srgbClr val="000000">
                      <a:alpha val="43137"/>
                    </a:srgbClr>
                  </a:outerShdw>
                </a:effectLst>
              </a:rPr>
              <a:t>Metodología de la enseñanza (principios, métodos y estrategias)</a:t>
            </a:r>
            <a:r>
              <a:rPr lang="en-GB" sz="1800" b="1" dirty="0"/>
              <a:t/>
            </a:r>
            <a:br>
              <a:rPr lang="en-GB" sz="1800" b="1" dirty="0"/>
            </a:br>
            <a:endParaRPr lang="en-US" sz="1800" b="1" dirty="0"/>
          </a:p>
        </p:txBody>
      </p:sp>
      <p:sp>
        <p:nvSpPr>
          <p:cNvPr id="3" name="Content Placeholder 2"/>
          <p:cNvSpPr>
            <a:spLocks noGrp="1"/>
          </p:cNvSpPr>
          <p:nvPr>
            <p:ph idx="1"/>
          </p:nvPr>
        </p:nvSpPr>
        <p:spPr>
          <a:xfrm>
            <a:off x="381000" y="1657350"/>
            <a:ext cx="8229600" cy="2533650"/>
          </a:xfrm>
        </p:spPr>
        <p:txBody>
          <a:bodyPr>
            <a:noAutofit/>
          </a:bodyPr>
          <a:lstStyle/>
          <a:p>
            <a:pPr lvl="0"/>
            <a:r>
              <a:rPr lang="es-ES" sz="1200" dirty="0"/>
              <a:t>Estrategia utilizada: </a:t>
            </a:r>
            <a:r>
              <a:rPr lang="es-ES" sz="1200" b="1" dirty="0"/>
              <a:t>el aprendizaje estratégico</a:t>
            </a:r>
            <a:endParaRPr lang="es-ES" sz="1200" dirty="0"/>
          </a:p>
          <a:p>
            <a:pPr lvl="0"/>
            <a:r>
              <a:rPr lang="es-ES" sz="1200" b="1" dirty="0"/>
              <a:t>Características</a:t>
            </a:r>
            <a:r>
              <a:rPr lang="es-ES" sz="1200" dirty="0"/>
              <a:t>: reutilización, granularidad y capacidad para formar nuevos aprendizajes: conglomerados de recursos según el objetivo de aprendizaje de l</a:t>
            </a:r>
            <a:r>
              <a:rPr lang="es-ES" sz="1200" dirty="0" smtClean="0"/>
              <a:t>a </a:t>
            </a:r>
            <a:r>
              <a:rPr lang="es-ES" sz="1200" dirty="0"/>
              <a:t>unidad.</a:t>
            </a:r>
          </a:p>
          <a:p>
            <a:pPr lvl="0"/>
            <a:r>
              <a:rPr lang="es-ES" sz="1200" dirty="0"/>
              <a:t>Adecuado para la formación clínica y preclínica como parte de una estrategia de aprendizaje combinado.</a:t>
            </a:r>
          </a:p>
          <a:p>
            <a:pPr lvl="0"/>
            <a:r>
              <a:rPr lang="es-ES" sz="1200" b="1" dirty="0"/>
              <a:t>El aprendizaje estratégico</a:t>
            </a:r>
            <a:r>
              <a:rPr lang="es-ES" sz="1200" dirty="0"/>
              <a:t>: más pequeño en tamaño a modo de unidades de aprendizaje (2-15 minutos)</a:t>
            </a:r>
          </a:p>
          <a:p>
            <a:pPr marL="0" indent="0">
              <a:buNone/>
            </a:pPr>
            <a:r>
              <a:rPr lang="es-ES" sz="1200" dirty="0"/>
              <a:t>Valor añadido</a:t>
            </a:r>
          </a:p>
          <a:p>
            <a:pPr lvl="0"/>
            <a:r>
              <a:rPr lang="es-ES" sz="1200" dirty="0"/>
              <a:t>La educación médica se vuelve más eficiente</a:t>
            </a:r>
          </a:p>
          <a:p>
            <a:pPr lvl="0"/>
            <a:r>
              <a:rPr lang="es-ES" sz="1200" dirty="0"/>
              <a:t>Este enfoque fomenta la responsabilidad, el logro y el aprendizaje basado en competencias.</a:t>
            </a:r>
          </a:p>
          <a:p>
            <a:pPr lvl="0"/>
            <a:r>
              <a:rPr lang="es-ES" sz="1200" dirty="0"/>
              <a:t>Número ilimitado de estudiantes en varias ubicaciones porque se puede acceder bajo demanda.</a:t>
            </a:r>
          </a:p>
        </p:txBody>
      </p:sp>
    </p:spTree>
    <p:extLst>
      <p:ext uri="{BB962C8B-B14F-4D97-AF65-F5344CB8AC3E}">
        <p14:creationId xmlns:p14="http://schemas.microsoft.com/office/powerpoint/2010/main" val="721236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895350"/>
            <a:ext cx="8229600" cy="400050"/>
          </a:xfrm>
        </p:spPr>
        <p:txBody>
          <a:bodyPr>
            <a:noAutofit/>
          </a:bodyPr>
          <a:lstStyle/>
          <a:p>
            <a:pPr algn="l"/>
            <a:r>
              <a:rPr lang="en-GB" sz="1800" b="1" dirty="0"/>
              <a:t/>
            </a:r>
            <a:br>
              <a:rPr lang="en-GB" sz="1800" b="1" dirty="0"/>
            </a:br>
            <a:r>
              <a:rPr lang="es-ES" sz="1800" b="1" dirty="0">
                <a:solidFill>
                  <a:schemeClr val="accent6">
                    <a:lumMod val="75000"/>
                  </a:schemeClr>
                </a:solidFill>
                <a:effectLst>
                  <a:outerShdw blurRad="38100" dist="38100" dir="2700000" algn="tl">
                    <a:srgbClr val="000000">
                      <a:alpha val="43137"/>
                    </a:srgbClr>
                  </a:outerShdw>
                </a:effectLst>
              </a:rPr>
              <a:t>Metodología de la enseñanza (principios, métodos y estrategias)</a:t>
            </a:r>
            <a:r>
              <a:rPr lang="en-GB" sz="1800" b="1" dirty="0"/>
              <a:t/>
            </a:r>
            <a:br>
              <a:rPr lang="en-GB" sz="1800" b="1" dirty="0"/>
            </a:br>
            <a:endParaRPr lang="en-US" sz="1800" b="1" dirty="0"/>
          </a:p>
        </p:txBody>
      </p:sp>
      <p:sp>
        <p:nvSpPr>
          <p:cNvPr id="3" name="Content Placeholder 2"/>
          <p:cNvSpPr>
            <a:spLocks noGrp="1"/>
          </p:cNvSpPr>
          <p:nvPr>
            <p:ph idx="1"/>
          </p:nvPr>
        </p:nvSpPr>
        <p:spPr>
          <a:xfrm>
            <a:off x="304800" y="1295400"/>
            <a:ext cx="8229600" cy="3048000"/>
          </a:xfrm>
        </p:spPr>
        <p:txBody>
          <a:bodyPr>
            <a:noAutofit/>
          </a:bodyPr>
          <a:lstStyle/>
          <a:p>
            <a:pPr marL="0" indent="0">
              <a:buNone/>
            </a:pPr>
            <a:r>
              <a:rPr lang="es-ES" sz="1200" dirty="0"/>
              <a:t>Los </a:t>
            </a:r>
            <a:r>
              <a:rPr lang="es-ES" sz="1200" b="1" dirty="0"/>
              <a:t>principios</a:t>
            </a:r>
            <a:r>
              <a:rPr lang="es-ES" sz="1200" dirty="0"/>
              <a:t> fundamentales del aprendizaje: </a:t>
            </a:r>
            <a:endParaRPr lang="es-ES" sz="1200" dirty="0" smtClean="0"/>
          </a:p>
          <a:p>
            <a:r>
              <a:rPr lang="es-ES" sz="1200" dirty="0" smtClean="0"/>
              <a:t>se </a:t>
            </a:r>
            <a:r>
              <a:rPr lang="es-ES" sz="1200" dirty="0"/>
              <a:t>activa el conocimiento previo de los estudiantes.</a:t>
            </a:r>
          </a:p>
          <a:p>
            <a:pPr lvl="0"/>
            <a:r>
              <a:rPr lang="es-ES" sz="1200" dirty="0"/>
              <a:t>la materia didáctica utilizada tiene como objetivo crear </a:t>
            </a:r>
            <a:r>
              <a:rPr lang="es-ES" sz="1200" i="1" dirty="0"/>
              <a:t>nuevos conocimientos médicos</a:t>
            </a:r>
            <a:r>
              <a:rPr lang="es-ES" sz="1200" dirty="0"/>
              <a:t> y </a:t>
            </a:r>
            <a:r>
              <a:rPr lang="es-ES" sz="1200" i="1" dirty="0"/>
              <a:t>modificar conceptos previos</a:t>
            </a:r>
            <a:r>
              <a:rPr lang="es-ES" sz="1200" dirty="0"/>
              <a:t>; presupone un </a:t>
            </a:r>
            <a:r>
              <a:rPr lang="es-ES" sz="1200" i="1" dirty="0"/>
              <a:t>cambio conceptual</a:t>
            </a:r>
            <a:r>
              <a:rPr lang="es-ES" sz="1200" dirty="0"/>
              <a:t> a través de expertos de referencia.</a:t>
            </a:r>
          </a:p>
          <a:p>
            <a:pPr lvl="0"/>
            <a:r>
              <a:rPr lang="es-ES" sz="1200" dirty="0"/>
              <a:t>destaca la </a:t>
            </a:r>
            <a:r>
              <a:rPr lang="es-ES" sz="1200" i="1" dirty="0"/>
              <a:t>autenticidad</a:t>
            </a:r>
            <a:r>
              <a:rPr lang="es-ES" sz="1200" dirty="0"/>
              <a:t>.</a:t>
            </a:r>
          </a:p>
          <a:p>
            <a:pPr lvl="0"/>
            <a:r>
              <a:rPr lang="es-ES" sz="1200" dirty="0"/>
              <a:t>Incluye el</a:t>
            </a:r>
            <a:r>
              <a:rPr lang="es-ES" sz="1200" i="1" dirty="0"/>
              <a:t> aprendizaje colaborativo</a:t>
            </a:r>
            <a:r>
              <a:rPr lang="es-ES" sz="1200" dirty="0"/>
              <a:t> mediante el apoyo a la </a:t>
            </a:r>
            <a:r>
              <a:rPr lang="es-ES" sz="1200" i="1" dirty="0"/>
              <a:t>colaboración entre docentes y estudiantes</a:t>
            </a:r>
            <a:r>
              <a:rPr lang="es-ES" sz="1200" dirty="0"/>
              <a:t>, y </a:t>
            </a:r>
            <a:r>
              <a:rPr lang="es-ES" sz="1200" i="1" dirty="0"/>
              <a:t>entre los propios estudiantes</a:t>
            </a:r>
            <a:r>
              <a:rPr lang="es-ES" sz="1200" dirty="0"/>
              <a:t> para la </a:t>
            </a:r>
            <a:r>
              <a:rPr lang="es-ES" sz="1200" i="1" dirty="0"/>
              <a:t>creación conjunta de conocimiento</a:t>
            </a:r>
            <a:r>
              <a:rPr lang="es-ES" sz="1200" dirty="0"/>
              <a:t>.</a:t>
            </a:r>
          </a:p>
          <a:p>
            <a:pPr lvl="0"/>
            <a:r>
              <a:rPr lang="es-ES" sz="1200" dirty="0"/>
              <a:t>estimula el </a:t>
            </a:r>
            <a:r>
              <a:rPr lang="es-ES" sz="1200" i="1" dirty="0"/>
              <a:t>pensamiento crítico</a:t>
            </a:r>
            <a:r>
              <a:rPr lang="es-ES" sz="1200" dirty="0"/>
              <a:t>, la </a:t>
            </a:r>
            <a:r>
              <a:rPr lang="es-ES" sz="1200" i="1" dirty="0"/>
              <a:t>resolución de problemas </a:t>
            </a:r>
            <a:r>
              <a:rPr lang="es-ES" sz="1200" dirty="0"/>
              <a:t>y </a:t>
            </a:r>
            <a:r>
              <a:rPr lang="es-ES" sz="1200" i="1" dirty="0"/>
              <a:t>razonamiento analógico</a:t>
            </a:r>
            <a:r>
              <a:rPr lang="es-ES" sz="1200" dirty="0"/>
              <a:t>.</a:t>
            </a:r>
          </a:p>
          <a:p>
            <a:pPr lvl="0"/>
            <a:r>
              <a:rPr lang="es-ES" sz="1200" dirty="0"/>
              <a:t>satisface las </a:t>
            </a:r>
            <a:r>
              <a:rPr lang="es-ES" sz="1200" i="1" dirty="0"/>
              <a:t>necesidades</a:t>
            </a:r>
            <a:r>
              <a:rPr lang="es-ES" sz="1200" dirty="0"/>
              <a:t> de </a:t>
            </a:r>
            <a:r>
              <a:rPr lang="es-ES" sz="1200" i="1" dirty="0"/>
              <a:t>todo tipo de estudiantes</a:t>
            </a:r>
            <a:r>
              <a:rPr lang="es-ES" sz="1200" dirty="0"/>
              <a:t>.</a:t>
            </a:r>
          </a:p>
          <a:p>
            <a:pPr marL="0" indent="0">
              <a:buNone/>
            </a:pPr>
            <a:endParaRPr lang="es-ES" sz="1200" dirty="0" smtClean="0"/>
          </a:p>
          <a:p>
            <a:pPr marL="0" indent="0">
              <a:buNone/>
            </a:pPr>
            <a:r>
              <a:rPr lang="es-ES" sz="1200" dirty="0" smtClean="0"/>
              <a:t>Las </a:t>
            </a:r>
            <a:r>
              <a:rPr lang="es-ES" sz="1200" b="1" dirty="0"/>
              <a:t>estrategias de enseñanza</a:t>
            </a:r>
            <a:r>
              <a:rPr lang="es-ES" sz="1200" dirty="0"/>
              <a:t> incluyen la visualización.</a:t>
            </a:r>
          </a:p>
          <a:p>
            <a:pPr lvl="0"/>
            <a:r>
              <a:rPr lang="es-ES" sz="1200" i="1" dirty="0"/>
              <a:t>la materia didáctica puede ser utilizada de forma creativa por todos los profesores.</a:t>
            </a:r>
            <a:endParaRPr lang="es-ES" sz="1200" dirty="0"/>
          </a:p>
          <a:p>
            <a:pPr lvl="0"/>
            <a:r>
              <a:rPr lang="es-ES" sz="1200" dirty="0"/>
              <a:t>invita la </a:t>
            </a:r>
            <a:r>
              <a:rPr lang="es-ES" sz="1200" i="1" dirty="0"/>
              <a:t>instrucción basada en la investigación</a:t>
            </a:r>
            <a:r>
              <a:rPr lang="es-ES" sz="1200" dirty="0"/>
              <a:t> y a la </a:t>
            </a:r>
            <a:r>
              <a:rPr lang="es-ES" sz="1200" i="1" dirty="0"/>
              <a:t>reflexión</a:t>
            </a:r>
            <a:r>
              <a:rPr lang="es-ES" sz="1200" dirty="0"/>
              <a:t>.</a:t>
            </a:r>
          </a:p>
          <a:p>
            <a:pPr lvl="0"/>
            <a:r>
              <a:rPr lang="es-ES" sz="1200" dirty="0"/>
              <a:t>los cuestionarios </a:t>
            </a:r>
            <a:r>
              <a:rPr lang="es-ES" sz="1200" dirty="0" smtClean="0"/>
              <a:t>de evaluación formativa </a:t>
            </a:r>
            <a:r>
              <a:rPr lang="es-ES" sz="1200" dirty="0"/>
              <a:t>y </a:t>
            </a:r>
            <a:r>
              <a:rPr lang="es-ES" sz="1200" dirty="0" err="1" smtClean="0"/>
              <a:t>sumativa</a:t>
            </a:r>
            <a:r>
              <a:rPr lang="es-ES" sz="1200" dirty="0" smtClean="0"/>
              <a:t> </a:t>
            </a:r>
            <a:r>
              <a:rPr lang="es-ES" sz="1200" dirty="0"/>
              <a:t>invitan a los estudiantes a reflexionar y resolver problemas, </a:t>
            </a:r>
            <a:r>
              <a:rPr lang="es-ES" sz="1200" i="1" dirty="0"/>
              <a:t>transfiriendo la información a otros contextos</a:t>
            </a:r>
            <a:r>
              <a:rPr lang="es-ES" sz="1200" dirty="0"/>
              <a:t>.</a:t>
            </a:r>
          </a:p>
          <a:p>
            <a:pPr marL="0" indent="0">
              <a:buNone/>
            </a:pPr>
            <a:endParaRPr lang="ro-RO" sz="1200" dirty="0"/>
          </a:p>
        </p:txBody>
      </p:sp>
    </p:spTree>
    <p:extLst>
      <p:ext uri="{BB962C8B-B14F-4D97-AF65-F5344CB8AC3E}">
        <p14:creationId xmlns:p14="http://schemas.microsoft.com/office/powerpoint/2010/main" val="13607607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200150"/>
            <a:ext cx="8229600" cy="365522"/>
          </a:xfrm>
        </p:spPr>
        <p:txBody>
          <a:bodyPr>
            <a:noAutofit/>
          </a:bodyPr>
          <a:lstStyle/>
          <a:p>
            <a:pPr algn="l"/>
            <a:r>
              <a:rPr lang="it-IT" sz="1800" b="1" dirty="0" smtClean="0">
                <a:solidFill>
                  <a:schemeClr val="accent6">
                    <a:lumMod val="75000"/>
                  </a:schemeClr>
                </a:solidFill>
                <a:effectLst>
                  <a:outerShdw blurRad="38100" dist="38100" dir="2700000" algn="tl">
                    <a:srgbClr val="000000">
                      <a:alpha val="43137"/>
                    </a:srgbClr>
                  </a:outerShdw>
                </a:effectLst>
              </a:rPr>
              <a:t>Información para estudiantes</a:t>
            </a:r>
            <a:r>
              <a:rPr lang="ro-RO" sz="1800" b="1" dirty="0" smtClean="0">
                <a:solidFill>
                  <a:schemeClr val="accent6">
                    <a:lumMod val="75000"/>
                  </a:schemeClr>
                </a:solidFill>
                <a:effectLst>
                  <a:outerShdw blurRad="38100" dist="38100" dir="2700000" algn="tl">
                    <a:srgbClr val="000000">
                      <a:alpha val="43137"/>
                    </a:srgbClr>
                  </a:outerShdw>
                </a:effectLst>
              </a:rPr>
              <a:t> </a:t>
            </a:r>
            <a:r>
              <a:rPr lang="ro-RO" sz="1800" b="1" dirty="0">
                <a:solidFill>
                  <a:schemeClr val="accent6">
                    <a:lumMod val="75000"/>
                  </a:schemeClr>
                </a:solidFill>
                <a:effectLst>
                  <a:outerShdw blurRad="38100" dist="38100" dir="2700000" algn="tl">
                    <a:srgbClr val="000000">
                      <a:alpha val="43137"/>
                    </a:srgbClr>
                  </a:outerShdw>
                </a:effectLst>
              </a:rPr>
              <a:t>(1)</a:t>
            </a:r>
            <a:endParaRPr lang="en-US" sz="1800" dirty="0">
              <a:solidFill>
                <a:schemeClr val="accent6">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81000" y="1657350"/>
            <a:ext cx="8229600" cy="2247900"/>
          </a:xfrm>
        </p:spPr>
        <p:txBody>
          <a:bodyPr>
            <a:normAutofit/>
          </a:bodyPr>
          <a:lstStyle/>
          <a:p>
            <a:pPr marL="0" indent="0">
              <a:buNone/>
            </a:pPr>
            <a:r>
              <a:rPr lang="es-ES" sz="1200" dirty="0"/>
              <a:t>Al final de la unidad, los estudiantes sabrán y podrán discutir sobre</a:t>
            </a:r>
            <a:r>
              <a:rPr lang="es-ES" sz="1200" dirty="0" smtClean="0"/>
              <a:t>:</a:t>
            </a:r>
            <a:endParaRPr lang="es-ES" sz="1200" dirty="0"/>
          </a:p>
          <a:p>
            <a:pPr lvl="0"/>
            <a:r>
              <a:rPr lang="es-ES" sz="1200" dirty="0"/>
              <a:t>Aspectos relacionados con la medicina contemporánea en Rumanía desde la época pre comunista hasta la </a:t>
            </a:r>
            <a:r>
              <a:rPr lang="es-ES" sz="1200" dirty="0" smtClean="0"/>
              <a:t>postcomunista</a:t>
            </a:r>
            <a:r>
              <a:rPr lang="es-ES" sz="1200" dirty="0"/>
              <a:t>.</a:t>
            </a:r>
          </a:p>
          <a:p>
            <a:pPr lvl="0"/>
            <a:r>
              <a:rPr lang="es-ES" sz="1200" dirty="0"/>
              <a:t>Cuestiones que afectaron desde los primeros tiempos la asistencia sanitaria nacional rumana y factores que contribuyeron a su desarrollo antes del comunismo, con su dependencia de los factores económicos, sociales y culturales de la sociedad.</a:t>
            </a:r>
          </a:p>
          <a:p>
            <a:pPr lvl="0"/>
            <a:r>
              <a:rPr lang="es-ES" sz="1200" dirty="0"/>
              <a:t>Problemas del sistema comunista y su impacto en la asistencia sanitaria rumana y sus profesionales.</a:t>
            </a:r>
          </a:p>
          <a:p>
            <a:pPr lvl="0"/>
            <a:r>
              <a:rPr lang="es-ES" sz="1200" dirty="0"/>
              <a:t>Desafíos actuales de la medicina rumana (financiación insuficiente, corrupción, sobornos), sus elementos (cierre de hospitales, menos atención a los pacientes rurales que a los urbanos) y el personal (fuga de cerebros, formación inadecuada de los residentes).</a:t>
            </a:r>
          </a:p>
        </p:txBody>
      </p:sp>
    </p:spTree>
    <p:extLst>
      <p:ext uri="{BB962C8B-B14F-4D97-AF65-F5344CB8AC3E}">
        <p14:creationId xmlns:p14="http://schemas.microsoft.com/office/powerpoint/2010/main" val="38148794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23950"/>
            <a:ext cx="7391400" cy="422672"/>
          </a:xfrm>
        </p:spPr>
        <p:txBody>
          <a:bodyPr>
            <a:normAutofit/>
          </a:bodyPr>
          <a:lstStyle/>
          <a:p>
            <a:pPr algn="l"/>
            <a:r>
              <a:rPr lang="it-IT" sz="1800" b="1" dirty="0">
                <a:solidFill>
                  <a:schemeClr val="accent6">
                    <a:lumMod val="75000"/>
                  </a:schemeClr>
                </a:solidFill>
                <a:effectLst>
                  <a:outerShdw blurRad="38100" dist="38100" dir="2700000" algn="tl">
                    <a:srgbClr val="000000">
                      <a:alpha val="43137"/>
                    </a:srgbClr>
                  </a:outerShdw>
                </a:effectLst>
              </a:rPr>
              <a:t>Información para estudiantes</a:t>
            </a:r>
            <a:r>
              <a:rPr lang="ro-RO" sz="1800" b="1" dirty="0">
                <a:solidFill>
                  <a:schemeClr val="accent6">
                    <a:lumMod val="75000"/>
                  </a:schemeClr>
                </a:solidFill>
                <a:effectLst>
                  <a:outerShdw blurRad="38100" dist="38100" dir="2700000" algn="tl">
                    <a:srgbClr val="000000">
                      <a:alpha val="43137"/>
                    </a:srgbClr>
                  </a:outerShdw>
                </a:effectLst>
              </a:rPr>
              <a:t> </a:t>
            </a:r>
            <a:r>
              <a:rPr lang="ro-RO" sz="1800" b="1" dirty="0" smtClean="0">
                <a:solidFill>
                  <a:schemeClr val="accent6">
                    <a:lumMod val="75000"/>
                  </a:schemeClr>
                </a:solidFill>
                <a:effectLst>
                  <a:outerShdw blurRad="38100" dist="38100" dir="2700000" algn="tl">
                    <a:srgbClr val="000000">
                      <a:alpha val="43137"/>
                    </a:srgbClr>
                  </a:outerShdw>
                </a:effectLst>
              </a:rPr>
              <a:t>(</a:t>
            </a:r>
            <a:r>
              <a:rPr lang="es-ES" sz="1800" b="1" dirty="0" smtClean="0">
                <a:solidFill>
                  <a:schemeClr val="accent6">
                    <a:lumMod val="75000"/>
                  </a:schemeClr>
                </a:solidFill>
                <a:effectLst>
                  <a:outerShdw blurRad="38100" dist="38100" dir="2700000" algn="tl">
                    <a:srgbClr val="000000">
                      <a:alpha val="43137"/>
                    </a:srgbClr>
                  </a:outerShdw>
                </a:effectLst>
              </a:rPr>
              <a:t>2</a:t>
            </a:r>
            <a:r>
              <a:rPr lang="ro-RO" sz="1800" b="1" dirty="0" smtClean="0">
                <a:solidFill>
                  <a:schemeClr val="accent6">
                    <a:lumMod val="75000"/>
                  </a:schemeClr>
                </a:solidFill>
                <a:effectLst>
                  <a:outerShdw blurRad="38100" dist="38100" dir="2700000" algn="tl">
                    <a:srgbClr val="000000">
                      <a:alpha val="43137"/>
                    </a:srgbClr>
                  </a:outerShdw>
                </a:effectLst>
              </a:rPr>
              <a:t>)</a:t>
            </a:r>
            <a:endParaRPr lang="ro-RO" sz="1800" dirty="0">
              <a:solidFill>
                <a:schemeClr val="accent6">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749028"/>
            <a:ext cx="8229600" cy="3394472"/>
          </a:xfrm>
        </p:spPr>
        <p:txBody>
          <a:bodyPr>
            <a:normAutofit/>
          </a:bodyPr>
          <a:lstStyle/>
          <a:p>
            <a:pPr marL="0" indent="0">
              <a:buNone/>
            </a:pPr>
            <a:r>
              <a:rPr lang="es-ES" sz="1200" dirty="0"/>
              <a:t>A través de la materia didáctica incluida en la unidad y una vez alcanzados los objetivos de aprendizaje propuestos, el estudiante será capaz de:</a:t>
            </a:r>
          </a:p>
          <a:p>
            <a:pPr lvl="0"/>
            <a:r>
              <a:rPr lang="es-ES" sz="1200" dirty="0"/>
              <a:t>encontrar soluciones para los problemas existentes de la medicina rumana contemporánea en todos los </a:t>
            </a:r>
            <a:r>
              <a:rPr lang="es-ES" sz="1200" dirty="0" err="1"/>
              <a:t>subperíodos</a:t>
            </a:r>
            <a:r>
              <a:rPr lang="es-ES" sz="1200" dirty="0"/>
              <a:t> (pre comunista, comunista y </a:t>
            </a:r>
            <a:r>
              <a:rPr lang="es-ES" sz="1200" dirty="0" smtClean="0"/>
              <a:t>postcomunista</a:t>
            </a:r>
            <a:r>
              <a:rPr lang="es-ES" sz="1200" dirty="0"/>
              <a:t>).</a:t>
            </a:r>
          </a:p>
          <a:p>
            <a:pPr lvl="0"/>
            <a:r>
              <a:rPr lang="es-ES" sz="1200" dirty="0"/>
              <a:t>aprovechar su aprendizaje médico y cultural en su práctica clínica</a:t>
            </a:r>
            <a:r>
              <a:rPr lang="es-ES" sz="1200" dirty="0" smtClean="0"/>
              <a:t>, </a:t>
            </a:r>
            <a:r>
              <a:rPr lang="es-ES" sz="1200" dirty="0"/>
              <a:t>siguiendo los consejos de sus ilustres predecesores y evitar participar en un sistema defectuoso que ha traído desgracias a nuestro campo médico.</a:t>
            </a:r>
          </a:p>
          <a:p>
            <a:pPr lvl="0"/>
            <a:r>
              <a:rPr lang="es-ES" sz="1200" dirty="0"/>
              <a:t>exhibir un comportamiento adecuado que forme parte de la ética médica y tratar a todos los pacientes por igual.</a:t>
            </a:r>
          </a:p>
          <a:p>
            <a:pPr lvl="0"/>
            <a:r>
              <a:rPr lang="es-ES" sz="1200" dirty="0"/>
              <a:t>apreciar el impacto de las ciencias sociales médicas en la profesión en general y mejorar la comunicación entre médico y paciente.</a:t>
            </a:r>
          </a:p>
          <a:p>
            <a:pPr marL="0" indent="0">
              <a:buNone/>
            </a:pPr>
            <a:endParaRPr lang="ro-RO" sz="1200" dirty="0"/>
          </a:p>
        </p:txBody>
      </p:sp>
    </p:spTree>
    <p:extLst>
      <p:ext uri="{BB962C8B-B14F-4D97-AF65-F5344CB8AC3E}">
        <p14:creationId xmlns:p14="http://schemas.microsoft.com/office/powerpoint/2010/main" val="32117685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047750"/>
            <a:ext cx="8229600" cy="479822"/>
          </a:xfrm>
        </p:spPr>
        <p:txBody>
          <a:bodyPr>
            <a:normAutofit/>
          </a:bodyPr>
          <a:lstStyle/>
          <a:p>
            <a:pPr algn="l"/>
            <a:r>
              <a:rPr lang="es-ES" sz="1800" b="1" dirty="0" smtClean="0">
                <a:solidFill>
                  <a:schemeClr val="accent6">
                    <a:lumMod val="75000"/>
                  </a:schemeClr>
                </a:solidFill>
                <a:effectLst>
                  <a:outerShdw blurRad="38100" dist="38100" dir="2700000" algn="tl">
                    <a:srgbClr val="000000">
                      <a:alpha val="43137"/>
                    </a:srgbClr>
                  </a:outerShdw>
                </a:effectLst>
              </a:rPr>
              <a:t>Cuestionario de </a:t>
            </a:r>
            <a:r>
              <a:rPr lang="es-ES" sz="1800" b="1" dirty="0" smtClean="0">
                <a:solidFill>
                  <a:schemeClr val="accent6">
                    <a:lumMod val="75000"/>
                  </a:schemeClr>
                </a:solidFill>
                <a:effectLst>
                  <a:outerShdw blurRad="38100" dist="38100" dir="2700000" algn="tl">
                    <a:srgbClr val="000000">
                      <a:alpha val="43137"/>
                    </a:srgbClr>
                  </a:outerShdw>
                </a:effectLst>
              </a:rPr>
              <a:t>evaluación</a:t>
            </a:r>
            <a:endParaRPr lang="es-ES" sz="1800" dirty="0">
              <a:solidFill>
                <a:schemeClr val="accent6">
                  <a:lumMod val="75000"/>
                </a:schemeClr>
              </a:solidFill>
              <a:effectLst>
                <a:outerShdw blurRad="38100" dist="38100" dir="2700000" algn="tl">
                  <a:srgbClr val="000000">
                    <a:alpha val="43137"/>
                  </a:srgbClr>
                </a:outerShdw>
              </a:effectLst>
            </a:endParaRPr>
          </a:p>
        </p:txBody>
      </p:sp>
      <p:graphicFrame>
        <p:nvGraphicFramePr>
          <p:cNvPr id="4" name="Table 3"/>
          <p:cNvGraphicFramePr>
            <a:graphicFrameLocks noGrp="1"/>
          </p:cNvGraphicFramePr>
          <p:nvPr>
            <p:extLst>
              <p:ext uri="{D42A27DB-BD31-4B8C-83A1-F6EECF244321}">
                <p14:modId xmlns:p14="http://schemas.microsoft.com/office/powerpoint/2010/main" val="2535928455"/>
              </p:ext>
            </p:extLst>
          </p:nvPr>
        </p:nvGraphicFramePr>
        <p:xfrm>
          <a:off x="304800" y="1809750"/>
          <a:ext cx="8077199" cy="2133600"/>
        </p:xfrm>
        <a:graphic>
          <a:graphicData uri="http://schemas.openxmlformats.org/drawingml/2006/table">
            <a:tbl>
              <a:tblPr firstRow="1" firstCol="1" bandRow="1">
                <a:tableStyleId>{5C22544A-7EE6-4342-B048-85BDC9FD1C3A}</a:tableStyleId>
              </a:tblPr>
              <a:tblGrid>
                <a:gridCol w="1350151">
                  <a:extLst>
                    <a:ext uri="{9D8B030D-6E8A-4147-A177-3AD203B41FA5}">
                      <a16:colId xmlns="" xmlns:a16="http://schemas.microsoft.com/office/drawing/2014/main" val="20000"/>
                    </a:ext>
                  </a:extLst>
                </a:gridCol>
                <a:gridCol w="6727048">
                  <a:extLst>
                    <a:ext uri="{9D8B030D-6E8A-4147-A177-3AD203B41FA5}">
                      <a16:colId xmlns="" xmlns:a16="http://schemas.microsoft.com/office/drawing/2014/main" val="20001"/>
                    </a:ext>
                  </a:extLst>
                </a:gridCol>
              </a:tblGrid>
              <a:tr h="628650">
                <a:tc>
                  <a:txBody>
                    <a:bodyPr/>
                    <a:lstStyle/>
                    <a:p>
                      <a:pPr marL="0" marR="0">
                        <a:lnSpc>
                          <a:spcPct val="115000"/>
                        </a:lnSpc>
                        <a:spcBef>
                          <a:spcPts val="0"/>
                        </a:spcBef>
                        <a:spcAft>
                          <a:spcPts val="0"/>
                        </a:spcAft>
                      </a:pPr>
                      <a:r>
                        <a:rPr lang="en-GB" sz="1200" dirty="0" smtClean="0">
                          <a:effectLst/>
                        </a:rPr>
                        <a:t>Pregunta </a:t>
                      </a:r>
                      <a:r>
                        <a:rPr lang="en-GB" sz="1200" dirty="0">
                          <a:effectLst/>
                        </a:rPr>
                        <a:t>1</a:t>
                      </a:r>
                      <a:endParaRPr lang="en-US" sz="1200" dirty="0">
                        <a:effectLst/>
                        <a:latin typeface="Calibri"/>
                        <a:ea typeface="Calibri"/>
                        <a:cs typeface="Times New Roman"/>
                      </a:endParaRPr>
                    </a:p>
                  </a:txBody>
                  <a:tcPr marL="68580" marR="68580" marT="0" marB="0" anchor="ctr"/>
                </a:tc>
                <a:tc>
                  <a:txBody>
                    <a:bodyPr/>
                    <a:lstStyle/>
                    <a:p>
                      <a:r>
                        <a:rPr lang="es-ES" sz="1200" b="1" kern="1200" dirty="0" smtClean="0">
                          <a:solidFill>
                            <a:schemeClr val="lt1"/>
                          </a:solidFill>
                          <a:effectLst/>
                          <a:latin typeface="+mn-lt"/>
                          <a:ea typeface="+mn-ea"/>
                          <a:cs typeface="+mn-cs"/>
                        </a:rPr>
                        <a:t>En tu opinión, ¿qué factores contribuyeron al desarrollo del sistema sanitario rumano antes del comunismo?</a:t>
                      </a:r>
                      <a:endParaRPr lang="es-ES" sz="1200" b="1" kern="1200" dirty="0">
                        <a:solidFill>
                          <a:schemeClr val="lt1"/>
                        </a:solidFill>
                        <a:effectLst/>
                        <a:latin typeface="+mn-lt"/>
                        <a:ea typeface="+mn-ea"/>
                        <a:cs typeface="+mn-cs"/>
                      </a:endParaRPr>
                    </a:p>
                  </a:txBody>
                  <a:tcPr marL="68580" marR="68580" marT="0" marB="0" anchor="ctr"/>
                </a:tc>
                <a:extLst>
                  <a:ext uri="{0D108BD9-81ED-4DB2-BD59-A6C34878D82A}">
                    <a16:rowId xmlns="" xmlns:a16="http://schemas.microsoft.com/office/drawing/2014/main" val="10000"/>
                  </a:ext>
                </a:extLst>
              </a:tr>
              <a:tr h="381000">
                <a:tc>
                  <a:txBody>
                    <a:bodyPr/>
                    <a:lstStyle/>
                    <a:p>
                      <a:pPr marL="0" marR="0">
                        <a:lnSpc>
                          <a:spcPct val="115000"/>
                        </a:lnSpc>
                        <a:spcBef>
                          <a:spcPts val="0"/>
                        </a:spcBef>
                        <a:spcAft>
                          <a:spcPts val="0"/>
                        </a:spcAft>
                      </a:pPr>
                      <a:r>
                        <a:rPr lang="en-GB" sz="1200" dirty="0" smtClean="0">
                          <a:effectLst/>
                        </a:rPr>
                        <a:t>Pregunta 2</a:t>
                      </a:r>
                      <a:endParaRPr lang="en-US" sz="1200" dirty="0">
                        <a:effectLst/>
                        <a:latin typeface="Calibri"/>
                        <a:ea typeface="Calibri"/>
                        <a:cs typeface="Times New Roman"/>
                      </a:endParaRPr>
                    </a:p>
                  </a:txBody>
                  <a:tcPr marL="68580" marR="68580" marT="0" marB="0" anchor="ctr"/>
                </a:tc>
                <a:tc>
                  <a:txBody>
                    <a:bodyPr/>
                    <a:lstStyle/>
                    <a:p>
                      <a:r>
                        <a:rPr lang="es-ES" sz="1200" kern="1200" dirty="0" smtClean="0">
                          <a:solidFill>
                            <a:schemeClr val="dk1"/>
                          </a:solidFill>
                          <a:effectLst/>
                          <a:latin typeface="+mn-lt"/>
                          <a:ea typeface="+mn-ea"/>
                          <a:cs typeface="+mn-cs"/>
                        </a:rPr>
                        <a:t>¿Qué impacto tuvo el comunismo en la profesión médica?</a:t>
                      </a:r>
                      <a:endParaRPr lang="es-ES" sz="1200" kern="1200" dirty="0">
                        <a:solidFill>
                          <a:schemeClr val="dk1"/>
                        </a:solidFill>
                        <a:effectLst/>
                        <a:latin typeface="+mn-lt"/>
                        <a:ea typeface="+mn-ea"/>
                        <a:cs typeface="+mn-cs"/>
                      </a:endParaRPr>
                    </a:p>
                  </a:txBody>
                  <a:tcPr marL="68580" marR="68580" marT="0" marB="0" anchor="ctr"/>
                </a:tc>
                <a:extLst>
                  <a:ext uri="{0D108BD9-81ED-4DB2-BD59-A6C34878D82A}">
                    <a16:rowId xmlns="" xmlns:a16="http://schemas.microsoft.com/office/drawing/2014/main" val="10001"/>
                  </a:ext>
                </a:extLst>
              </a:tr>
              <a:tr h="381000">
                <a:tc>
                  <a:txBody>
                    <a:bodyPr/>
                    <a:lstStyle/>
                    <a:p>
                      <a:pPr marL="0" marR="0">
                        <a:lnSpc>
                          <a:spcPct val="115000"/>
                        </a:lnSpc>
                        <a:spcBef>
                          <a:spcPts val="0"/>
                        </a:spcBef>
                        <a:spcAft>
                          <a:spcPts val="0"/>
                        </a:spcAft>
                      </a:pPr>
                      <a:r>
                        <a:rPr lang="en-GB" sz="1200" dirty="0" smtClean="0">
                          <a:effectLst/>
                        </a:rPr>
                        <a:t>Pregunta 3</a:t>
                      </a:r>
                      <a:endParaRPr lang="en-US" sz="1200" dirty="0">
                        <a:effectLst/>
                        <a:latin typeface="Calibri"/>
                        <a:ea typeface="Calibri"/>
                        <a:cs typeface="Times New Roman"/>
                      </a:endParaRPr>
                    </a:p>
                  </a:txBody>
                  <a:tcPr marL="68580" marR="68580" marT="0" marB="0" anchor="ctr"/>
                </a:tc>
                <a:tc>
                  <a:txBody>
                    <a:bodyPr/>
                    <a:lstStyle/>
                    <a:p>
                      <a:r>
                        <a:rPr lang="es-ES" sz="1200" kern="1200" dirty="0" smtClean="0">
                          <a:solidFill>
                            <a:schemeClr val="dk1"/>
                          </a:solidFill>
                          <a:effectLst/>
                          <a:latin typeface="+mn-lt"/>
                          <a:ea typeface="+mn-ea"/>
                          <a:cs typeface="+mn-cs"/>
                        </a:rPr>
                        <a:t>¿Cómo se han abordado los problemas médicos en el </a:t>
                      </a:r>
                      <a:r>
                        <a:rPr lang="es-ES" sz="1200" kern="1200" dirty="0" smtClean="0">
                          <a:solidFill>
                            <a:schemeClr val="dk1"/>
                          </a:solidFill>
                          <a:effectLst/>
                          <a:latin typeface="+mn-lt"/>
                          <a:ea typeface="+mn-ea"/>
                          <a:cs typeface="+mn-cs"/>
                        </a:rPr>
                        <a:t>postcomunismo</a:t>
                      </a:r>
                      <a:r>
                        <a:rPr lang="es-ES" sz="1200" kern="1200" dirty="0" smtClean="0">
                          <a:solidFill>
                            <a:schemeClr val="dk1"/>
                          </a:solidFill>
                          <a:effectLst/>
                          <a:latin typeface="+mn-lt"/>
                          <a:ea typeface="+mn-ea"/>
                          <a:cs typeface="+mn-cs"/>
                        </a:rPr>
                        <a:t>?</a:t>
                      </a:r>
                      <a:endParaRPr lang="es-ES" sz="1200" kern="1200" dirty="0">
                        <a:solidFill>
                          <a:schemeClr val="dk1"/>
                        </a:solidFill>
                        <a:effectLst/>
                        <a:latin typeface="+mn-lt"/>
                        <a:ea typeface="+mn-ea"/>
                        <a:cs typeface="+mn-cs"/>
                      </a:endParaRPr>
                    </a:p>
                  </a:txBody>
                  <a:tcPr marL="68580" marR="68580" marT="0" marB="0" anchor="ctr"/>
                </a:tc>
                <a:extLst>
                  <a:ext uri="{0D108BD9-81ED-4DB2-BD59-A6C34878D82A}">
                    <a16:rowId xmlns="" xmlns:a16="http://schemas.microsoft.com/office/drawing/2014/main" val="10002"/>
                  </a:ext>
                </a:extLst>
              </a:tr>
              <a:tr h="361950">
                <a:tc>
                  <a:txBody>
                    <a:bodyPr/>
                    <a:lstStyle/>
                    <a:p>
                      <a:pPr marL="0" marR="0">
                        <a:lnSpc>
                          <a:spcPct val="115000"/>
                        </a:lnSpc>
                        <a:spcBef>
                          <a:spcPts val="0"/>
                        </a:spcBef>
                        <a:spcAft>
                          <a:spcPts val="0"/>
                        </a:spcAft>
                      </a:pPr>
                      <a:r>
                        <a:rPr lang="en-GB" sz="1200" dirty="0" smtClean="0">
                          <a:effectLst/>
                        </a:rPr>
                        <a:t>Pregunta 4</a:t>
                      </a:r>
                      <a:endParaRPr lang="en-US" sz="1200" dirty="0">
                        <a:effectLst/>
                        <a:latin typeface="Calibri"/>
                        <a:ea typeface="Calibri"/>
                        <a:cs typeface="Times New Roman"/>
                      </a:endParaRPr>
                    </a:p>
                  </a:txBody>
                  <a:tcPr marL="68580" marR="68580" marT="0" marB="0" anchor="ctr"/>
                </a:tc>
                <a:tc>
                  <a:txBody>
                    <a:bodyPr/>
                    <a:lstStyle/>
                    <a:p>
                      <a:r>
                        <a:rPr lang="es-ES" sz="1200" kern="1200" dirty="0" smtClean="0">
                          <a:solidFill>
                            <a:schemeClr val="dk1"/>
                          </a:solidFill>
                          <a:effectLst/>
                          <a:latin typeface="+mn-lt"/>
                          <a:ea typeface="+mn-ea"/>
                          <a:cs typeface="+mn-cs"/>
                        </a:rPr>
                        <a:t>¿Cuáles fueron las medidas adoptadas por el sistema sanitario de tu país en la lucha contra el Covid-19?</a:t>
                      </a:r>
                      <a:endParaRPr lang="es-ES" sz="1200" kern="1200" dirty="0">
                        <a:solidFill>
                          <a:schemeClr val="dk1"/>
                        </a:solidFill>
                        <a:effectLst/>
                        <a:latin typeface="+mn-lt"/>
                        <a:ea typeface="+mn-ea"/>
                        <a:cs typeface="+mn-cs"/>
                      </a:endParaRPr>
                    </a:p>
                  </a:txBody>
                  <a:tcPr marL="68580" marR="68580" marT="0" marB="0" anchor="ctr"/>
                </a:tc>
                <a:extLst>
                  <a:ext uri="{0D108BD9-81ED-4DB2-BD59-A6C34878D82A}">
                    <a16:rowId xmlns="" xmlns:a16="http://schemas.microsoft.com/office/drawing/2014/main" val="10003"/>
                  </a:ext>
                </a:extLst>
              </a:tr>
              <a:tr h="381000">
                <a:tc>
                  <a:txBody>
                    <a:bodyPr/>
                    <a:lstStyle/>
                    <a:p>
                      <a:pPr marL="0" marR="0">
                        <a:lnSpc>
                          <a:spcPct val="115000"/>
                        </a:lnSpc>
                        <a:spcBef>
                          <a:spcPts val="0"/>
                        </a:spcBef>
                        <a:spcAft>
                          <a:spcPts val="0"/>
                        </a:spcAft>
                      </a:pPr>
                      <a:r>
                        <a:rPr lang="en-GB" sz="1200" dirty="0" smtClean="0">
                          <a:effectLst/>
                        </a:rPr>
                        <a:t>Pregunta 5</a:t>
                      </a:r>
                      <a:endParaRPr lang="en-US" sz="1200" dirty="0">
                        <a:effectLst/>
                        <a:latin typeface="Calibri"/>
                        <a:ea typeface="Calibri"/>
                        <a:cs typeface="Times New Roman"/>
                      </a:endParaRPr>
                    </a:p>
                  </a:txBody>
                  <a:tcPr marL="68580" marR="68580" marT="0" marB="0" anchor="ctr"/>
                </a:tc>
                <a:tc>
                  <a:txBody>
                    <a:bodyPr/>
                    <a:lstStyle/>
                    <a:p>
                      <a:r>
                        <a:rPr lang="es-ES" sz="1200" kern="1200" dirty="0" smtClean="0">
                          <a:solidFill>
                            <a:schemeClr val="dk1"/>
                          </a:solidFill>
                          <a:effectLst/>
                          <a:latin typeface="+mn-lt"/>
                          <a:ea typeface="+mn-ea"/>
                          <a:cs typeface="+mn-cs"/>
                        </a:rPr>
                        <a:t>¿Qué medidas podrían ser adoptadas para seguir mejorando los programas de residencia en Rumania?</a:t>
                      </a:r>
                      <a:endParaRPr lang="es-ES" sz="1200" kern="1200" dirty="0">
                        <a:solidFill>
                          <a:schemeClr val="dk1"/>
                        </a:solidFill>
                        <a:effectLst/>
                        <a:latin typeface="+mn-lt"/>
                        <a:ea typeface="+mn-ea"/>
                        <a:cs typeface="+mn-cs"/>
                      </a:endParaRPr>
                    </a:p>
                  </a:txBody>
                  <a:tcPr marL="68580" marR="68580" marT="0" marB="0" anchor="ctr"/>
                </a:tc>
                <a:extLst>
                  <a:ext uri="{0D108BD9-81ED-4DB2-BD59-A6C34878D82A}">
                    <a16:rowId xmlns="" xmlns:a16="http://schemas.microsoft.com/office/drawing/2014/main" val="10004"/>
                  </a:ext>
                </a:extLst>
              </a:tr>
            </a:tbl>
          </a:graphicData>
        </a:graphic>
      </p:graphicFrame>
    </p:spTree>
    <p:extLst>
      <p:ext uri="{BB962C8B-B14F-4D97-AF65-F5344CB8AC3E}">
        <p14:creationId xmlns:p14="http://schemas.microsoft.com/office/powerpoint/2010/main" val="5487516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70422"/>
            <a:ext cx="8229600" cy="422672"/>
          </a:xfrm>
        </p:spPr>
        <p:txBody>
          <a:bodyPr>
            <a:normAutofit/>
          </a:bodyPr>
          <a:lstStyle/>
          <a:p>
            <a:pPr algn="l"/>
            <a:r>
              <a:rPr lang="es-ES" sz="1800" b="1" dirty="0" smtClean="0">
                <a:solidFill>
                  <a:schemeClr val="accent6">
                    <a:lumMod val="75000"/>
                  </a:schemeClr>
                </a:solidFill>
                <a:effectLst>
                  <a:outerShdw blurRad="38100" dist="38100" dir="2700000" algn="tl">
                    <a:srgbClr val="000000">
                      <a:alpha val="43137"/>
                    </a:srgbClr>
                  </a:outerShdw>
                </a:effectLst>
              </a:rPr>
              <a:t>Cuestionario de </a:t>
            </a:r>
            <a:r>
              <a:rPr lang="es-ES" sz="1800" b="1" dirty="0" smtClean="0">
                <a:solidFill>
                  <a:schemeClr val="accent6">
                    <a:lumMod val="75000"/>
                  </a:schemeClr>
                </a:solidFill>
                <a:effectLst>
                  <a:outerShdw blurRad="38100" dist="38100" dir="2700000" algn="tl">
                    <a:srgbClr val="000000">
                      <a:alpha val="43137"/>
                    </a:srgbClr>
                  </a:outerShdw>
                </a:effectLst>
              </a:rPr>
              <a:t>evaluación</a:t>
            </a:r>
            <a:endParaRPr lang="es-ES" sz="1800" dirty="0">
              <a:solidFill>
                <a:schemeClr val="accent6">
                  <a:lumMod val="75000"/>
                </a:schemeClr>
              </a:solidFill>
              <a:effectLst>
                <a:outerShdw blurRad="38100" dist="38100" dir="2700000" algn="tl">
                  <a:srgbClr val="000000">
                    <a:alpha val="43137"/>
                  </a:srgbClr>
                </a:outerShdw>
              </a:effectLst>
            </a:endParaRPr>
          </a:p>
        </p:txBody>
      </p:sp>
      <p:sp>
        <p:nvSpPr>
          <p:cNvPr id="5" name="Rectangle 1"/>
          <p:cNvSpPr>
            <a:spLocks noChangeArrowheads="1"/>
          </p:cNvSpPr>
          <p:nvPr/>
        </p:nvSpPr>
        <p:spPr bwMode="auto">
          <a:xfrm>
            <a:off x="4" y="-1321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o-RO"/>
          </a:p>
        </p:txBody>
      </p:sp>
      <p:sp>
        <p:nvSpPr>
          <p:cNvPr id="7" name="Rectangle 1"/>
          <p:cNvSpPr>
            <a:spLocks noChangeArrowheads="1"/>
          </p:cNvSpPr>
          <p:nvPr/>
        </p:nvSpPr>
        <p:spPr bwMode="auto">
          <a:xfrm>
            <a:off x="3370266" y="118693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graphicFrame>
        <p:nvGraphicFramePr>
          <p:cNvPr id="6" name="Objeto 5"/>
          <p:cNvGraphicFramePr>
            <a:graphicFrameLocks noChangeAspect="1"/>
          </p:cNvGraphicFramePr>
          <p:nvPr>
            <p:extLst>
              <p:ext uri="{D42A27DB-BD31-4B8C-83A1-F6EECF244321}">
                <p14:modId xmlns:p14="http://schemas.microsoft.com/office/powerpoint/2010/main" val="583805955"/>
              </p:ext>
            </p:extLst>
          </p:nvPr>
        </p:nvGraphicFramePr>
        <p:xfrm>
          <a:off x="1676400" y="1200286"/>
          <a:ext cx="3571965" cy="3573360"/>
        </p:xfrm>
        <a:graphic>
          <a:graphicData uri="http://schemas.openxmlformats.org/presentationml/2006/ole">
            <mc:AlternateContent xmlns:mc="http://schemas.openxmlformats.org/markup-compatibility/2006">
              <mc:Choice xmlns:v="urn:schemas-microsoft-com:vml" Requires="v">
                <p:oleObj spid="_x0000_s1048" name="Documento" r:id="rId3" imgW="5391924" imgH="5398729" progId="Word.Document.12">
                  <p:embed/>
                </p:oleObj>
              </mc:Choice>
              <mc:Fallback>
                <p:oleObj name="Documento" r:id="rId3" imgW="5391924" imgH="5398729" progId="Word.Document.12">
                  <p:embed/>
                  <p:pic>
                    <p:nvPicPr>
                      <p:cNvPr id="0" name=""/>
                      <p:cNvPicPr/>
                      <p:nvPr/>
                    </p:nvPicPr>
                    <p:blipFill>
                      <a:blip r:embed="rId4"/>
                      <a:stretch>
                        <a:fillRect/>
                      </a:stretch>
                    </p:blipFill>
                    <p:spPr>
                      <a:xfrm>
                        <a:off x="1676400" y="1200286"/>
                        <a:ext cx="3571965" cy="3573360"/>
                      </a:xfrm>
                      <a:prstGeom prst="rect">
                        <a:avLst/>
                      </a:prstGeom>
                    </p:spPr>
                  </p:pic>
                </p:oleObj>
              </mc:Fallback>
            </mc:AlternateContent>
          </a:graphicData>
        </a:graphic>
      </p:graphicFrame>
    </p:spTree>
    <p:extLst>
      <p:ext uri="{BB962C8B-B14F-4D97-AF65-F5344CB8AC3E}">
        <p14:creationId xmlns:p14="http://schemas.microsoft.com/office/powerpoint/2010/main" val="23203999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8358" y="734290"/>
            <a:ext cx="8229600" cy="422672"/>
          </a:xfrm>
        </p:spPr>
        <p:txBody>
          <a:bodyPr>
            <a:noAutofit/>
          </a:bodyPr>
          <a:lstStyle/>
          <a:p>
            <a:pPr algn="l"/>
            <a:r>
              <a:rPr lang="es-ES" sz="1800" b="1" dirty="0">
                <a:solidFill>
                  <a:schemeClr val="accent6">
                    <a:lumMod val="75000"/>
                  </a:schemeClr>
                </a:solidFill>
                <a:effectLst>
                  <a:outerShdw blurRad="38100" dist="38100" dir="2700000" algn="tl">
                    <a:srgbClr val="000000">
                      <a:alpha val="43137"/>
                    </a:srgbClr>
                  </a:outerShdw>
                </a:effectLst>
              </a:rPr>
              <a:t>Cuestionario de </a:t>
            </a:r>
            <a:r>
              <a:rPr lang="es-ES" sz="1800" b="1" dirty="0" smtClean="0">
                <a:solidFill>
                  <a:schemeClr val="accent6">
                    <a:lumMod val="75000"/>
                  </a:schemeClr>
                </a:solidFill>
                <a:effectLst>
                  <a:outerShdw blurRad="38100" dist="38100" dir="2700000" algn="tl">
                    <a:srgbClr val="000000">
                      <a:alpha val="43137"/>
                    </a:srgbClr>
                  </a:outerShdw>
                </a:effectLst>
              </a:rPr>
              <a:t>evaluación</a:t>
            </a:r>
            <a:endParaRPr lang="ro-RO" sz="1800" dirty="0">
              <a:solidFill>
                <a:schemeClr val="accent6">
                  <a:lumMod val="75000"/>
                </a:schemeClr>
              </a:solidFill>
              <a:effectLst>
                <a:outerShdw blurRad="38100" dist="38100" dir="2700000" algn="tl">
                  <a:srgbClr val="000000">
                    <a:alpha val="43137"/>
                  </a:srgbClr>
                </a:outerShdw>
              </a:effectLst>
            </a:endParaRPr>
          </a:p>
        </p:txBody>
      </p:sp>
      <p:sp>
        <p:nvSpPr>
          <p:cNvPr id="5" name="Rectangle 1"/>
          <p:cNvSpPr>
            <a:spLocks noChangeArrowheads="1"/>
          </p:cNvSpPr>
          <p:nvPr/>
        </p:nvSpPr>
        <p:spPr bwMode="auto">
          <a:xfrm>
            <a:off x="4" y="-1321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o-RO"/>
          </a:p>
        </p:txBody>
      </p:sp>
      <p:sp>
        <p:nvSpPr>
          <p:cNvPr id="7" name="Rectangle 1"/>
          <p:cNvSpPr>
            <a:spLocks noChangeArrowheads="1"/>
          </p:cNvSpPr>
          <p:nvPr/>
        </p:nvSpPr>
        <p:spPr bwMode="auto">
          <a:xfrm>
            <a:off x="3370266" y="118693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graphicFrame>
        <p:nvGraphicFramePr>
          <p:cNvPr id="4" name="Tabla 3"/>
          <p:cNvGraphicFramePr>
            <a:graphicFrameLocks noGrp="1"/>
          </p:cNvGraphicFramePr>
          <p:nvPr>
            <p:extLst>
              <p:ext uri="{D42A27DB-BD31-4B8C-83A1-F6EECF244321}">
                <p14:modId xmlns:p14="http://schemas.microsoft.com/office/powerpoint/2010/main" val="702932339"/>
              </p:ext>
            </p:extLst>
          </p:nvPr>
        </p:nvGraphicFramePr>
        <p:xfrm>
          <a:off x="1703142" y="1186935"/>
          <a:ext cx="3518977" cy="3394072"/>
        </p:xfrm>
        <a:graphic>
          <a:graphicData uri="http://schemas.openxmlformats.org/drawingml/2006/table">
            <a:tbl>
              <a:tblPr firstRow="1" firstCol="1" bandRow="1"/>
              <a:tblGrid>
                <a:gridCol w="3518977"/>
              </a:tblGrid>
              <a:tr h="117037">
                <a:tc>
                  <a:txBody>
                    <a:bodyPr/>
                    <a:lstStyle/>
                    <a:p>
                      <a:pPr>
                        <a:lnSpc>
                          <a:spcPct val="107000"/>
                        </a:lnSpc>
                        <a:spcAft>
                          <a:spcPts val="0"/>
                        </a:spcAft>
                      </a:pPr>
                      <a:r>
                        <a:rPr lang="es-ES" sz="700" b="1" dirty="0">
                          <a:effectLst/>
                          <a:latin typeface="Calibri" panose="020F0502020204030204" pitchFamily="34" charset="0"/>
                          <a:ea typeface="Calibri" panose="020F0502020204030204" pitchFamily="34" charset="0"/>
                          <a:cs typeface="Times New Roman" panose="02020603050405020304" pitchFamily="18" charset="0"/>
                        </a:rPr>
                        <a:t>Pregunta 6 </a:t>
                      </a:r>
                      <a:endParaRPr lang="es-ES" sz="700" dirty="0">
                        <a:effectLst/>
                        <a:latin typeface="Calibri" panose="020F0502020204030204" pitchFamily="34" charset="0"/>
                        <a:ea typeface="Calibri" panose="020F0502020204030204" pitchFamily="34" charset="0"/>
                        <a:cs typeface="Times New Roman" panose="02020603050405020304" pitchFamily="18" charset="0"/>
                      </a:endParaRPr>
                    </a:p>
                  </a:txBody>
                  <a:tcPr marL="44743" marR="44743" marT="0" marB="0">
                    <a:lnL>
                      <a:noFill/>
                    </a:lnL>
                    <a:lnR>
                      <a:noFill/>
                    </a:lnR>
                    <a:lnT>
                      <a:noFill/>
                    </a:lnT>
                    <a:lnB w="12700" cap="flat" cmpd="sng" algn="ctr">
                      <a:solidFill>
                        <a:srgbClr val="7F7F7F"/>
                      </a:solidFill>
                      <a:prstDash val="solid"/>
                      <a:round/>
                      <a:headEnd type="none" w="med" len="med"/>
                      <a:tailEnd type="none" w="med" len="med"/>
                    </a:lnB>
                  </a:tcPr>
                </a:tc>
              </a:tr>
              <a:tr h="468147">
                <a:tc>
                  <a:txBody>
                    <a:bodyPr/>
                    <a:lstStyle/>
                    <a:p>
                      <a:pPr>
                        <a:lnSpc>
                          <a:spcPct val="107000"/>
                        </a:lnSpc>
                        <a:spcAft>
                          <a:spcPts val="0"/>
                        </a:spcAft>
                      </a:pPr>
                      <a:r>
                        <a:rPr lang="es-ES" sz="700" dirty="0">
                          <a:effectLst/>
                          <a:latin typeface="Calibri" panose="020F0502020204030204" pitchFamily="34" charset="0"/>
                          <a:ea typeface="Calibri" panose="020F0502020204030204" pitchFamily="34" charset="0"/>
                          <a:cs typeface="Times New Roman" panose="02020603050405020304" pitchFamily="18" charset="0"/>
                        </a:rPr>
                        <a:t>Elige el organismo que </a:t>
                      </a:r>
                      <a:r>
                        <a:rPr lang="es-ES" sz="700" dirty="0" smtClean="0">
                          <a:effectLst/>
                          <a:latin typeface="Calibri" panose="020F0502020204030204" pitchFamily="34" charset="0"/>
                          <a:ea typeface="Calibri" panose="020F0502020204030204" pitchFamily="34" charset="0"/>
                          <a:cs typeface="Times New Roman" panose="02020603050405020304" pitchFamily="18" charset="0"/>
                        </a:rPr>
                        <a:t>evalúa </a:t>
                      </a:r>
                      <a:r>
                        <a:rPr lang="es-ES" sz="700" dirty="0">
                          <a:effectLst/>
                          <a:latin typeface="Calibri" panose="020F0502020204030204" pitchFamily="34" charset="0"/>
                          <a:ea typeface="Calibri" panose="020F0502020204030204" pitchFamily="34" charset="0"/>
                          <a:cs typeface="Times New Roman" panose="02020603050405020304" pitchFamily="18" charset="0"/>
                        </a:rPr>
                        <a:t>las opiniones de médicos, pacientes, gestores hospitalarios y profesionales de salud y corrige lo que es necesario, permitiendo con ello que el sistema funcione con la mejor eficiencia. Luego, basándote en la información del estudio de caso, evaluar el impacto que ha tenido en la medicina contemporánea rumana.</a:t>
                      </a:r>
                    </a:p>
                  </a:txBody>
                  <a:tcPr marL="44743" marR="44743"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r>
              <a:tr h="117037">
                <a:tc>
                  <a:txBody>
                    <a:bodyPr/>
                    <a:lstStyle/>
                    <a:p>
                      <a:pPr>
                        <a:lnSpc>
                          <a:spcPct val="107000"/>
                        </a:lnSpc>
                        <a:spcAft>
                          <a:spcPts val="0"/>
                        </a:spcAft>
                      </a:pPr>
                      <a:r>
                        <a:rPr lang="es-ES" sz="700" dirty="0">
                          <a:effectLst/>
                          <a:latin typeface="Calibri" panose="020F0502020204030204" pitchFamily="34" charset="0"/>
                          <a:ea typeface="Calibri" panose="020F0502020204030204" pitchFamily="34" charset="0"/>
                          <a:cs typeface="Times New Roman" panose="02020603050405020304" pitchFamily="18" charset="0"/>
                        </a:rPr>
                        <a:t>NHIH                                                                                                                                   Verdadero</a:t>
                      </a:r>
                    </a:p>
                  </a:txBody>
                  <a:tcPr marL="44743" marR="44743"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r>
              <a:tr h="117037">
                <a:tc>
                  <a:txBody>
                    <a:bodyPr/>
                    <a:lstStyle/>
                    <a:p>
                      <a:pPr>
                        <a:lnSpc>
                          <a:spcPct val="107000"/>
                        </a:lnSpc>
                        <a:spcAft>
                          <a:spcPts val="0"/>
                        </a:spcAft>
                      </a:pPr>
                      <a:r>
                        <a:rPr lang="es-ES" sz="700" dirty="0">
                          <a:effectLst/>
                          <a:latin typeface="Calibri" panose="020F0502020204030204" pitchFamily="34" charset="0"/>
                          <a:ea typeface="Calibri" panose="020F0502020204030204" pitchFamily="34" charset="0"/>
                          <a:cs typeface="Times New Roman" panose="02020603050405020304" pitchFamily="18" charset="0"/>
                        </a:rPr>
                        <a:t>El Ministerio de Salud                                                                                                      Falso</a:t>
                      </a:r>
                    </a:p>
                  </a:txBody>
                  <a:tcPr marL="44743" marR="44743"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r>
              <a:tr h="117037">
                <a:tc>
                  <a:txBody>
                    <a:bodyPr/>
                    <a:lstStyle/>
                    <a:p>
                      <a:pPr>
                        <a:lnSpc>
                          <a:spcPct val="107000"/>
                        </a:lnSpc>
                        <a:spcAft>
                          <a:spcPts val="0"/>
                        </a:spcAft>
                      </a:pPr>
                      <a:r>
                        <a:rPr lang="es-ES" sz="700" b="1">
                          <a:effectLst/>
                          <a:latin typeface="Calibri" panose="020F0502020204030204" pitchFamily="34" charset="0"/>
                          <a:ea typeface="Calibri" panose="020F0502020204030204" pitchFamily="34" charset="0"/>
                          <a:cs typeface="Times New Roman" panose="02020603050405020304" pitchFamily="18" charset="0"/>
                        </a:rPr>
                        <a:t>Pregunta 7</a:t>
                      </a:r>
                      <a:endParaRPr lang="es-ES" sz="700">
                        <a:effectLst/>
                        <a:latin typeface="Calibri" panose="020F0502020204030204" pitchFamily="34" charset="0"/>
                        <a:ea typeface="Calibri" panose="020F0502020204030204" pitchFamily="34" charset="0"/>
                        <a:cs typeface="Times New Roman" panose="02020603050405020304" pitchFamily="18" charset="0"/>
                      </a:endParaRPr>
                    </a:p>
                  </a:txBody>
                  <a:tcPr marL="44743" marR="44743"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r>
              <a:tr h="351111">
                <a:tc>
                  <a:txBody>
                    <a:bodyPr/>
                    <a:lstStyle/>
                    <a:p>
                      <a:pPr>
                        <a:lnSpc>
                          <a:spcPct val="107000"/>
                        </a:lnSpc>
                        <a:spcAft>
                          <a:spcPts val="0"/>
                        </a:spcAft>
                      </a:pPr>
                      <a:r>
                        <a:rPr lang="es-ES" sz="700" dirty="0" err="1" smtClean="0">
                          <a:effectLst/>
                          <a:latin typeface="Calibri" panose="020F0502020204030204" pitchFamily="34" charset="0"/>
                          <a:ea typeface="Calibri" panose="020F0502020204030204" pitchFamily="34" charset="0"/>
                          <a:cs typeface="Times New Roman" panose="02020603050405020304" pitchFamily="18" charset="0"/>
                        </a:rPr>
                        <a:t>Formúla</a:t>
                      </a:r>
                      <a:r>
                        <a:rPr lang="es-ES" sz="700" dirty="0" smtClean="0">
                          <a:effectLst/>
                          <a:latin typeface="Calibri" panose="020F0502020204030204" pitchFamily="34" charset="0"/>
                          <a:ea typeface="Calibri" panose="020F0502020204030204" pitchFamily="34" charset="0"/>
                          <a:cs typeface="Times New Roman" panose="02020603050405020304" pitchFamily="18" charset="0"/>
                        </a:rPr>
                        <a:t> </a:t>
                      </a:r>
                      <a:r>
                        <a:rPr lang="es-ES" sz="700" dirty="0">
                          <a:effectLst/>
                          <a:latin typeface="Calibri" panose="020F0502020204030204" pitchFamily="34" charset="0"/>
                          <a:ea typeface="Calibri" panose="020F0502020204030204" pitchFamily="34" charset="0"/>
                          <a:cs typeface="Times New Roman" panose="02020603050405020304" pitchFamily="18" charset="0"/>
                        </a:rPr>
                        <a:t>una hipótesis para explicar </a:t>
                      </a:r>
                      <a:r>
                        <a:rPr lang="es-ES" sz="700" dirty="0" smtClean="0">
                          <a:effectLst/>
                          <a:latin typeface="Calibri" panose="020F0502020204030204" pitchFamily="34" charset="0"/>
                          <a:ea typeface="Calibri" panose="020F0502020204030204" pitchFamily="34" charset="0"/>
                          <a:cs typeface="Times New Roman" panose="02020603050405020304" pitchFamily="18" charset="0"/>
                        </a:rPr>
                        <a:t>por qué </a:t>
                      </a:r>
                      <a:r>
                        <a:rPr lang="es-ES" sz="700" dirty="0">
                          <a:effectLst/>
                          <a:latin typeface="Calibri" panose="020F0502020204030204" pitchFamily="34" charset="0"/>
                          <a:ea typeface="Calibri" panose="020F0502020204030204" pitchFamily="34" charset="0"/>
                          <a:cs typeface="Times New Roman" panose="02020603050405020304" pitchFamily="18" charset="0"/>
                        </a:rPr>
                        <a:t>después de las reformas de los programas de residencia en Rumania los especialistas tradicionales como   …   se incluyeron en la medicina interna y neurología adulta.</a:t>
                      </a:r>
                    </a:p>
                  </a:txBody>
                  <a:tcPr marL="44743" marR="44743"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r>
              <a:tr h="117037">
                <a:tc>
                  <a:txBody>
                    <a:bodyPr/>
                    <a:lstStyle/>
                    <a:p>
                      <a:pPr>
                        <a:lnSpc>
                          <a:spcPct val="107000"/>
                        </a:lnSpc>
                        <a:spcAft>
                          <a:spcPts val="0"/>
                        </a:spcAft>
                      </a:pPr>
                      <a:r>
                        <a:rPr lang="es-ES" sz="700" dirty="0">
                          <a:effectLst/>
                          <a:latin typeface="Calibri" panose="020F0502020204030204" pitchFamily="34" charset="0"/>
                          <a:ea typeface="Calibri" panose="020F0502020204030204" pitchFamily="34" charset="0"/>
                          <a:cs typeface="Times New Roman" panose="02020603050405020304" pitchFamily="18" charset="0"/>
                        </a:rPr>
                        <a:t>Oncología                                                                                                                           Sí/ Verdad</a:t>
                      </a:r>
                    </a:p>
                  </a:txBody>
                  <a:tcPr marL="44743" marR="44743"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r>
              <a:tr h="117037">
                <a:tc>
                  <a:txBody>
                    <a:bodyPr/>
                    <a:lstStyle/>
                    <a:p>
                      <a:pPr>
                        <a:lnSpc>
                          <a:spcPct val="107000"/>
                        </a:lnSpc>
                        <a:spcAft>
                          <a:spcPts val="0"/>
                        </a:spcAft>
                      </a:pPr>
                      <a:r>
                        <a:rPr lang="es-ES" sz="700" dirty="0">
                          <a:effectLst/>
                          <a:latin typeface="Calibri" panose="020F0502020204030204" pitchFamily="34" charset="0"/>
                          <a:ea typeface="Calibri" panose="020F0502020204030204" pitchFamily="34" charset="0"/>
                          <a:cs typeface="Times New Roman" panose="02020603050405020304" pitchFamily="18" charset="0"/>
                        </a:rPr>
                        <a:t>Neurología pediátrica                                                                                                      Sí/ Verdad</a:t>
                      </a:r>
                    </a:p>
                  </a:txBody>
                  <a:tcPr marL="44743" marR="44743"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r>
              <a:tr h="117037">
                <a:tc>
                  <a:txBody>
                    <a:bodyPr/>
                    <a:lstStyle/>
                    <a:p>
                      <a:pPr>
                        <a:lnSpc>
                          <a:spcPct val="107000"/>
                        </a:lnSpc>
                        <a:spcAft>
                          <a:spcPts val="0"/>
                        </a:spcAft>
                      </a:pPr>
                      <a:r>
                        <a:rPr lang="es-ES" sz="700">
                          <a:effectLst/>
                          <a:latin typeface="Calibri" panose="020F0502020204030204" pitchFamily="34" charset="0"/>
                          <a:ea typeface="Calibri" panose="020F0502020204030204" pitchFamily="34" charset="0"/>
                          <a:cs typeface="Times New Roman" panose="02020603050405020304" pitchFamily="18" charset="0"/>
                        </a:rPr>
                        <a:t>Cardiología                                                                                                                         No/ Falso</a:t>
                      </a:r>
                    </a:p>
                  </a:txBody>
                  <a:tcPr marL="44743" marR="44743"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r>
              <a:tr h="117037">
                <a:tc>
                  <a:txBody>
                    <a:bodyPr/>
                    <a:lstStyle/>
                    <a:p>
                      <a:pPr>
                        <a:lnSpc>
                          <a:spcPct val="107000"/>
                        </a:lnSpc>
                        <a:spcAft>
                          <a:spcPts val="0"/>
                        </a:spcAft>
                      </a:pPr>
                      <a:r>
                        <a:rPr lang="es-ES" sz="700" b="1" dirty="0">
                          <a:effectLst/>
                          <a:latin typeface="Calibri" panose="020F0502020204030204" pitchFamily="34" charset="0"/>
                          <a:ea typeface="Calibri" panose="020F0502020204030204" pitchFamily="34" charset="0"/>
                          <a:cs typeface="Times New Roman" panose="02020603050405020304" pitchFamily="18" charset="0"/>
                        </a:rPr>
                        <a:t>Pregunta 8</a:t>
                      </a:r>
                      <a:endParaRPr lang="es-ES" sz="700" dirty="0">
                        <a:effectLst/>
                        <a:latin typeface="Calibri" panose="020F0502020204030204" pitchFamily="34" charset="0"/>
                        <a:ea typeface="Calibri" panose="020F0502020204030204" pitchFamily="34" charset="0"/>
                        <a:cs typeface="Times New Roman" panose="02020603050405020304" pitchFamily="18" charset="0"/>
                      </a:endParaRPr>
                    </a:p>
                  </a:txBody>
                  <a:tcPr marL="44743" marR="44743"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r>
              <a:tr h="234074">
                <a:tc>
                  <a:txBody>
                    <a:bodyPr/>
                    <a:lstStyle/>
                    <a:p>
                      <a:pPr>
                        <a:lnSpc>
                          <a:spcPct val="107000"/>
                        </a:lnSpc>
                        <a:spcAft>
                          <a:spcPts val="0"/>
                        </a:spcAft>
                      </a:pPr>
                      <a:r>
                        <a:rPr lang="es-ES" sz="700">
                          <a:effectLst/>
                          <a:latin typeface="Calibri" panose="020F0502020204030204" pitchFamily="34" charset="0"/>
                          <a:ea typeface="Calibri" panose="020F0502020204030204" pitchFamily="34" charset="0"/>
                          <a:cs typeface="Times New Roman" panose="02020603050405020304" pitchFamily="18" charset="0"/>
                        </a:rPr>
                        <a:t>Intenta predecir los factores por los cuales los médicos internos residentes de oncología no tuvieron la oportunidad de tratar pacientes con cáncer de: </a:t>
                      </a:r>
                    </a:p>
                  </a:txBody>
                  <a:tcPr marL="44743" marR="44743"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r>
              <a:tr h="117037">
                <a:tc>
                  <a:txBody>
                    <a:bodyPr/>
                    <a:lstStyle/>
                    <a:p>
                      <a:pPr>
                        <a:lnSpc>
                          <a:spcPct val="107000"/>
                        </a:lnSpc>
                        <a:spcAft>
                          <a:spcPts val="0"/>
                        </a:spcAft>
                      </a:pPr>
                      <a:r>
                        <a:rPr lang="es-ES" sz="700" dirty="0">
                          <a:effectLst/>
                          <a:latin typeface="Calibri" panose="020F0502020204030204" pitchFamily="34" charset="0"/>
                          <a:ea typeface="Calibri" panose="020F0502020204030204" pitchFamily="34" charset="0"/>
                          <a:cs typeface="Times New Roman" panose="02020603050405020304" pitchFamily="18" charset="0"/>
                        </a:rPr>
                        <a:t>Tiroides                                                                                                                              No/ Falso</a:t>
                      </a:r>
                    </a:p>
                  </a:txBody>
                  <a:tcPr marL="44743" marR="44743"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r>
              <a:tr h="117037">
                <a:tc>
                  <a:txBody>
                    <a:bodyPr/>
                    <a:lstStyle/>
                    <a:p>
                      <a:pPr>
                        <a:lnSpc>
                          <a:spcPct val="107000"/>
                        </a:lnSpc>
                        <a:spcAft>
                          <a:spcPts val="0"/>
                        </a:spcAft>
                      </a:pPr>
                      <a:r>
                        <a:rPr lang="es-ES" sz="700" dirty="0">
                          <a:effectLst/>
                          <a:latin typeface="Calibri" panose="020F0502020204030204" pitchFamily="34" charset="0"/>
                          <a:ea typeface="Calibri" panose="020F0502020204030204" pitchFamily="34" charset="0"/>
                          <a:cs typeface="Times New Roman" panose="02020603050405020304" pitchFamily="18" charset="0"/>
                        </a:rPr>
                        <a:t>Mama                                                                                                                                 Sí/ Verdad</a:t>
                      </a:r>
                    </a:p>
                  </a:txBody>
                  <a:tcPr marL="44743" marR="44743"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r>
              <a:tr h="117037">
                <a:tc>
                  <a:txBody>
                    <a:bodyPr/>
                    <a:lstStyle/>
                    <a:p>
                      <a:pPr>
                        <a:lnSpc>
                          <a:spcPct val="107000"/>
                        </a:lnSpc>
                        <a:spcAft>
                          <a:spcPts val="0"/>
                        </a:spcAft>
                      </a:pPr>
                      <a:r>
                        <a:rPr lang="es-ES" sz="700" b="1">
                          <a:effectLst/>
                          <a:latin typeface="Calibri" panose="020F0502020204030204" pitchFamily="34" charset="0"/>
                          <a:ea typeface="Calibri" panose="020F0502020204030204" pitchFamily="34" charset="0"/>
                          <a:cs typeface="Times New Roman" panose="02020603050405020304" pitchFamily="18" charset="0"/>
                        </a:rPr>
                        <a:t>Pregunta 9</a:t>
                      </a:r>
                      <a:endParaRPr lang="es-ES" sz="700">
                        <a:effectLst/>
                        <a:latin typeface="Calibri" panose="020F0502020204030204" pitchFamily="34" charset="0"/>
                        <a:ea typeface="Calibri" panose="020F0502020204030204" pitchFamily="34" charset="0"/>
                        <a:cs typeface="Times New Roman" panose="02020603050405020304" pitchFamily="18" charset="0"/>
                      </a:endParaRPr>
                    </a:p>
                  </a:txBody>
                  <a:tcPr marL="44743" marR="44743"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r>
              <a:tr h="351111">
                <a:tc>
                  <a:txBody>
                    <a:bodyPr/>
                    <a:lstStyle/>
                    <a:p>
                      <a:pPr>
                        <a:lnSpc>
                          <a:spcPct val="107000"/>
                        </a:lnSpc>
                        <a:spcAft>
                          <a:spcPts val="0"/>
                        </a:spcAft>
                      </a:pPr>
                      <a:r>
                        <a:rPr lang="es-ES" sz="700" dirty="0">
                          <a:effectLst/>
                          <a:latin typeface="Calibri" panose="020F0502020204030204" pitchFamily="34" charset="0"/>
                          <a:ea typeface="Calibri" panose="020F0502020204030204" pitchFamily="34" charset="0"/>
                          <a:cs typeface="Times New Roman" panose="02020603050405020304" pitchFamily="18" charset="0"/>
                        </a:rPr>
                        <a:t>Diseña un escenario para resolver el problema de las prácticas complementarias y   …   que han visto sus números reducidos, mientras que la formación especializada se ha mantenido en los mismos niveles en los programas de residencia rumanos.</a:t>
                      </a:r>
                    </a:p>
                  </a:txBody>
                  <a:tcPr marL="44743" marR="44743"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r>
              <a:tr h="117037">
                <a:tc>
                  <a:txBody>
                    <a:bodyPr/>
                    <a:lstStyle/>
                    <a:p>
                      <a:pPr>
                        <a:lnSpc>
                          <a:spcPct val="107000"/>
                        </a:lnSpc>
                        <a:spcAft>
                          <a:spcPts val="0"/>
                        </a:spcAft>
                      </a:pPr>
                      <a:r>
                        <a:rPr lang="es-ES" sz="700" dirty="0">
                          <a:effectLst/>
                          <a:latin typeface="Calibri" panose="020F0502020204030204" pitchFamily="34" charset="0"/>
                          <a:ea typeface="Calibri" panose="020F0502020204030204" pitchFamily="34" charset="0"/>
                          <a:cs typeface="Times New Roman" panose="02020603050405020304" pitchFamily="18" charset="0"/>
                        </a:rPr>
                        <a:t>Formación básica                                                                                                              Sí/ Verdad</a:t>
                      </a:r>
                    </a:p>
                  </a:txBody>
                  <a:tcPr marL="44743" marR="44743"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r>
              <a:tr h="117037">
                <a:tc>
                  <a:txBody>
                    <a:bodyPr/>
                    <a:lstStyle/>
                    <a:p>
                      <a:pPr>
                        <a:lnSpc>
                          <a:spcPct val="107000"/>
                        </a:lnSpc>
                        <a:spcAft>
                          <a:spcPts val="0"/>
                        </a:spcAft>
                      </a:pPr>
                      <a:r>
                        <a:rPr lang="es-ES" sz="700" dirty="0">
                          <a:effectLst/>
                          <a:latin typeface="Calibri" panose="020F0502020204030204" pitchFamily="34" charset="0"/>
                          <a:ea typeface="Calibri" panose="020F0502020204030204" pitchFamily="34" charset="0"/>
                          <a:cs typeface="Times New Roman" panose="02020603050405020304" pitchFamily="18" charset="0"/>
                        </a:rPr>
                        <a:t>Módulos opcionales                                                                                                         No/ Falso</a:t>
                      </a:r>
                    </a:p>
                  </a:txBody>
                  <a:tcPr marL="44743" marR="44743"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r>
              <a:tr h="117037">
                <a:tc>
                  <a:txBody>
                    <a:bodyPr/>
                    <a:lstStyle/>
                    <a:p>
                      <a:pPr>
                        <a:lnSpc>
                          <a:spcPct val="107000"/>
                        </a:lnSpc>
                        <a:spcAft>
                          <a:spcPts val="0"/>
                        </a:spcAft>
                      </a:pPr>
                      <a:r>
                        <a:rPr lang="es-ES" sz="700" b="1" dirty="0">
                          <a:effectLst/>
                          <a:latin typeface="Calibri" panose="020F0502020204030204" pitchFamily="34" charset="0"/>
                          <a:ea typeface="Calibri" panose="020F0502020204030204" pitchFamily="34" charset="0"/>
                          <a:cs typeface="Times New Roman" panose="02020603050405020304" pitchFamily="18" charset="0"/>
                        </a:rPr>
                        <a:t>Pregunta 10</a:t>
                      </a:r>
                      <a:endParaRPr lang="es-ES" sz="700" dirty="0">
                        <a:effectLst/>
                        <a:latin typeface="Calibri" panose="020F0502020204030204" pitchFamily="34" charset="0"/>
                        <a:ea typeface="Calibri" panose="020F0502020204030204" pitchFamily="34" charset="0"/>
                        <a:cs typeface="Times New Roman" panose="02020603050405020304" pitchFamily="18" charset="0"/>
                      </a:endParaRPr>
                    </a:p>
                  </a:txBody>
                  <a:tcPr marL="44743" marR="44743"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r>
              <a:tr h="117037">
                <a:tc>
                  <a:txBody>
                    <a:bodyPr/>
                    <a:lstStyle/>
                    <a:p>
                      <a:pPr>
                        <a:lnSpc>
                          <a:spcPct val="107000"/>
                        </a:lnSpc>
                        <a:spcAft>
                          <a:spcPts val="0"/>
                        </a:spcAft>
                      </a:pPr>
                      <a:r>
                        <a:rPr lang="es-ES" sz="700" dirty="0">
                          <a:effectLst/>
                          <a:latin typeface="Calibri" panose="020F0502020204030204" pitchFamily="34" charset="0"/>
                          <a:ea typeface="Calibri" panose="020F0502020204030204" pitchFamily="34" charset="0"/>
                          <a:cs typeface="Times New Roman" panose="02020603050405020304" pitchFamily="18" charset="0"/>
                        </a:rPr>
                        <a:t>Basándote en el video de YouTube evalúa la contribución del Prof. </a:t>
                      </a:r>
                      <a:r>
                        <a:rPr lang="es-ES" sz="700" dirty="0" err="1">
                          <a:effectLst/>
                          <a:latin typeface="Calibri" panose="020F0502020204030204" pitchFamily="34" charset="0"/>
                          <a:ea typeface="Calibri" panose="020F0502020204030204" pitchFamily="34" charset="0"/>
                          <a:cs typeface="Times New Roman" panose="02020603050405020304" pitchFamily="18" charset="0"/>
                        </a:rPr>
                        <a:t>Tarcoveanu</a:t>
                      </a:r>
                      <a:r>
                        <a:rPr lang="es-ES" sz="700" dirty="0">
                          <a:effectLst/>
                          <a:latin typeface="Calibri" panose="020F0502020204030204" pitchFamily="34" charset="0"/>
                          <a:ea typeface="Calibri" panose="020F0502020204030204" pitchFamily="34" charset="0"/>
                          <a:cs typeface="Times New Roman" panose="02020603050405020304" pitchFamily="18" charset="0"/>
                        </a:rPr>
                        <a:t> a la cirugía  …    </a:t>
                      </a:r>
                    </a:p>
                  </a:txBody>
                  <a:tcPr marL="44743" marR="44743"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r>
              <a:tr h="117037">
                <a:tc>
                  <a:txBody>
                    <a:bodyPr/>
                    <a:lstStyle/>
                    <a:p>
                      <a:pPr>
                        <a:lnSpc>
                          <a:spcPct val="107000"/>
                        </a:lnSpc>
                        <a:spcAft>
                          <a:spcPts val="0"/>
                        </a:spcAft>
                      </a:pPr>
                      <a:r>
                        <a:rPr lang="es-ES" sz="700" dirty="0">
                          <a:effectLst/>
                          <a:latin typeface="Calibri" panose="020F0502020204030204" pitchFamily="34" charset="0"/>
                          <a:ea typeface="Calibri" panose="020F0502020204030204" pitchFamily="34" charset="0"/>
                          <a:cs typeface="Times New Roman" panose="02020603050405020304" pitchFamily="18" charset="0"/>
                        </a:rPr>
                        <a:t>laparoscópica mínimamente invasora                                                                          Sí/ Verdad</a:t>
                      </a:r>
                    </a:p>
                  </a:txBody>
                  <a:tcPr marL="44743" marR="44743"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r>
              <a:tr h="117037">
                <a:tc>
                  <a:txBody>
                    <a:bodyPr/>
                    <a:lstStyle/>
                    <a:p>
                      <a:pPr>
                        <a:lnSpc>
                          <a:spcPct val="107000"/>
                        </a:lnSpc>
                        <a:spcAft>
                          <a:spcPts val="0"/>
                        </a:spcAft>
                      </a:pPr>
                      <a:r>
                        <a:rPr lang="es-ES" sz="700" dirty="0">
                          <a:effectLst/>
                          <a:latin typeface="Calibri" panose="020F0502020204030204" pitchFamily="34" charset="0"/>
                          <a:ea typeface="Calibri" panose="020F0502020204030204" pitchFamily="34" charset="0"/>
                          <a:cs typeface="Times New Roman" panose="02020603050405020304" pitchFamily="18" charset="0"/>
                        </a:rPr>
                        <a:t>invasiva                                                                                                                               No/ Falso</a:t>
                      </a:r>
                    </a:p>
                  </a:txBody>
                  <a:tcPr marL="44743" marR="44743"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6271687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23950"/>
            <a:ext cx="8229600" cy="308372"/>
          </a:xfrm>
        </p:spPr>
        <p:txBody>
          <a:bodyPr>
            <a:noAutofit/>
          </a:bodyPr>
          <a:lstStyle/>
          <a:p>
            <a:pPr algn="l"/>
            <a:r>
              <a:rPr lang="en-US" sz="1800" b="1" dirty="0" err="1" smtClean="0">
                <a:solidFill>
                  <a:schemeClr val="accent6">
                    <a:lumMod val="75000"/>
                  </a:schemeClr>
                </a:solidFill>
                <a:effectLst>
                  <a:outerShdw blurRad="38100" dist="38100" dir="2700000" algn="tl">
                    <a:srgbClr val="000000">
                      <a:alpha val="43137"/>
                    </a:srgbClr>
                  </a:outerShdw>
                </a:effectLst>
              </a:rPr>
              <a:t>Referencias</a:t>
            </a:r>
            <a:endParaRPr lang="en-US" sz="1800" b="1" dirty="0">
              <a:solidFill>
                <a:schemeClr val="accent6">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81000" y="1504950"/>
            <a:ext cx="8229600" cy="2895600"/>
          </a:xfrm>
        </p:spPr>
        <p:txBody>
          <a:bodyPr>
            <a:normAutofit fontScale="25000" lnSpcReduction="20000"/>
          </a:bodyPr>
          <a:lstStyle/>
          <a:p>
            <a:pPr marL="0" indent="0" algn="just">
              <a:spcBef>
                <a:spcPts val="0"/>
              </a:spcBef>
              <a:buNone/>
            </a:pPr>
            <a:endParaRPr lang="it-IT" sz="3600" dirty="0"/>
          </a:p>
          <a:p>
            <a:pPr lvl="0" algn="just">
              <a:spcBef>
                <a:spcPts val="0"/>
              </a:spcBef>
            </a:pPr>
            <a:r>
              <a:rPr lang="ro-RO" sz="4800" dirty="0"/>
              <a:t>BARR, H., FREETH, D., HAMMICK, M., KOPPEL, I. &amp; REEVES, S. (2000) </a:t>
            </a:r>
            <a:r>
              <a:rPr lang="ro-RO" sz="4800" dirty="0" err="1"/>
              <a:t>Evaluations</a:t>
            </a:r>
            <a:r>
              <a:rPr lang="ro-RO" sz="4800" dirty="0"/>
              <a:t> of </a:t>
            </a:r>
            <a:r>
              <a:rPr lang="ro-RO" sz="4800" dirty="0" err="1"/>
              <a:t>Interprofessional</a:t>
            </a:r>
            <a:r>
              <a:rPr lang="ro-RO" sz="4800" dirty="0"/>
              <a:t> </a:t>
            </a:r>
            <a:r>
              <a:rPr lang="ro-RO" sz="4800" dirty="0" err="1"/>
              <a:t>Education</a:t>
            </a:r>
            <a:r>
              <a:rPr lang="ro-RO" sz="4800" dirty="0"/>
              <a:t>: A United </a:t>
            </a:r>
            <a:r>
              <a:rPr lang="ro-RO" sz="4800" dirty="0" err="1"/>
              <a:t>Kingdom</a:t>
            </a:r>
            <a:r>
              <a:rPr lang="ro-RO" sz="4800" dirty="0"/>
              <a:t> Review of </a:t>
            </a:r>
            <a:r>
              <a:rPr lang="ro-RO" sz="4800" dirty="0" err="1"/>
              <a:t>Health</a:t>
            </a:r>
            <a:r>
              <a:rPr lang="ro-RO" sz="4800" dirty="0"/>
              <a:t> </a:t>
            </a:r>
            <a:r>
              <a:rPr lang="ro-RO" sz="4800" dirty="0" err="1"/>
              <a:t>and</a:t>
            </a:r>
            <a:r>
              <a:rPr lang="ro-RO" sz="4800" dirty="0"/>
              <a:t> Social Care (London, CAIPE/BERA)</a:t>
            </a:r>
            <a:endParaRPr lang="en-US" sz="4800" dirty="0"/>
          </a:p>
          <a:p>
            <a:pPr lvl="0" algn="just">
              <a:spcBef>
                <a:spcPts val="0"/>
              </a:spcBef>
            </a:pPr>
            <a:r>
              <a:rPr lang="en-US" sz="4800" dirty="0" err="1"/>
              <a:t>Chiappe</a:t>
            </a:r>
            <a:r>
              <a:rPr lang="en-US" sz="4800" dirty="0"/>
              <a:t>, Andres.; Segovia, </a:t>
            </a:r>
            <a:r>
              <a:rPr lang="en-US" sz="4800" dirty="0" err="1"/>
              <a:t>Yasbley</a:t>
            </a:r>
            <a:r>
              <a:rPr lang="en-US" sz="4800" dirty="0"/>
              <a:t>; Rincon, </a:t>
            </a:r>
            <a:r>
              <a:rPr lang="en-US" sz="4800" dirty="0" err="1"/>
              <a:t>Yadira</a:t>
            </a:r>
            <a:r>
              <a:rPr lang="en-US" sz="4800" dirty="0"/>
              <a:t> (2007), Educational Technology Research and Development, Boston: Springer, pp. 671-681, (</a:t>
            </a:r>
            <a:r>
              <a:rPr lang="en-US" sz="4800" u="sng" dirty="0">
                <a:solidFill>
                  <a:schemeClr val="bg1"/>
                </a:solidFill>
                <a:hlinkClick r:id="rId2"/>
              </a:rPr>
              <a:t>http://andreschiappe.blogspot.com.au/2007/09/que-es-un-objeto-de-aprendizaje-what-is.html</a:t>
            </a:r>
            <a:r>
              <a:rPr lang="en-US" sz="4800" dirty="0"/>
              <a:t>)</a:t>
            </a:r>
          </a:p>
          <a:p>
            <a:pPr lvl="0" algn="just">
              <a:spcBef>
                <a:spcPts val="0"/>
              </a:spcBef>
            </a:pPr>
            <a:r>
              <a:rPr lang="en-GB" sz="4800" dirty="0"/>
              <a:t>Constantinescu R. </a:t>
            </a:r>
            <a:r>
              <a:rPr lang="en-GB" sz="4800" dirty="0" err="1"/>
              <a:t>Impactul</a:t>
            </a:r>
            <a:r>
              <a:rPr lang="en-GB" sz="4800" dirty="0"/>
              <a:t> </a:t>
            </a:r>
            <a:r>
              <a:rPr lang="en-GB" sz="4800" dirty="0" err="1"/>
              <a:t>comunismului</a:t>
            </a:r>
            <a:r>
              <a:rPr lang="en-GB" sz="4800" dirty="0"/>
              <a:t> </a:t>
            </a:r>
            <a:r>
              <a:rPr lang="en-GB" sz="4800" dirty="0" err="1"/>
              <a:t>asupra</a:t>
            </a:r>
            <a:r>
              <a:rPr lang="en-GB" sz="4800" dirty="0"/>
              <a:t> </a:t>
            </a:r>
            <a:r>
              <a:rPr lang="en-GB" sz="4800" dirty="0" err="1"/>
              <a:t>medicinii</a:t>
            </a:r>
            <a:r>
              <a:rPr lang="en-GB" sz="4800" dirty="0"/>
              <a:t> rom</a:t>
            </a:r>
            <a:r>
              <a:rPr lang="ro-RO" sz="4800" dirty="0" err="1"/>
              <a:t>ânești</a:t>
            </a:r>
            <a:r>
              <a:rPr lang="ro-RO" sz="4800" dirty="0"/>
              <a:t>. In</a:t>
            </a:r>
            <a:r>
              <a:rPr lang="en-GB" sz="4800" dirty="0"/>
              <a:t> </a:t>
            </a:r>
            <a:r>
              <a:rPr lang="en-GB" sz="4800" dirty="0" err="1"/>
              <a:t>România</a:t>
            </a:r>
            <a:r>
              <a:rPr lang="en-GB" sz="4800" dirty="0"/>
              <a:t> </a:t>
            </a:r>
            <a:r>
              <a:rPr lang="en-GB" sz="4800" dirty="0" err="1"/>
              <a:t>liberă</a:t>
            </a:r>
            <a:r>
              <a:rPr lang="en-GB" sz="4800" dirty="0"/>
              <a:t>; 5.08.2005. </a:t>
            </a:r>
            <a:r>
              <a:rPr lang="en-US" sz="4800" dirty="0"/>
              <a:t>[internet]. Available from: </a:t>
            </a:r>
            <a:r>
              <a:rPr lang="it-IT" sz="4800" u="sng" dirty="0">
                <a:solidFill>
                  <a:schemeClr val="bg1"/>
                </a:solidFill>
                <a:hlinkClick r:id="rId3"/>
              </a:rPr>
              <a:t>https://romanialibera.ro/aldine/history/impactul-comunismuluiasupra-medicinii-romanesti--11306</a:t>
            </a:r>
            <a:r>
              <a:rPr lang="it-IT" sz="4800" dirty="0">
                <a:solidFill>
                  <a:schemeClr val="bg1"/>
                </a:solidFill>
              </a:rPr>
              <a:t>. </a:t>
            </a:r>
            <a:endParaRPr lang="en-US" sz="4800" dirty="0">
              <a:solidFill>
                <a:schemeClr val="bg1"/>
              </a:solidFill>
            </a:endParaRPr>
          </a:p>
          <a:p>
            <a:pPr lvl="0" algn="just">
              <a:spcBef>
                <a:spcPts val="0"/>
              </a:spcBef>
            </a:pPr>
            <a:r>
              <a:rPr lang="en-GB" sz="4800" dirty="0"/>
              <a:t>Constantinescu R., </a:t>
            </a:r>
            <a:r>
              <a:rPr lang="en-GB" sz="4800" dirty="0" err="1"/>
              <a:t>Ciurea</a:t>
            </a:r>
            <a:r>
              <a:rPr lang="en-GB" sz="4800" dirty="0"/>
              <a:t> A.V. De </a:t>
            </a:r>
            <a:r>
              <a:rPr lang="en-GB" sz="4800" dirty="0" err="1"/>
              <a:t>ce</a:t>
            </a:r>
            <a:r>
              <a:rPr lang="en-GB" sz="4800" dirty="0"/>
              <a:t> </a:t>
            </a:r>
            <a:r>
              <a:rPr lang="en-GB" sz="4800" dirty="0" err="1"/>
              <a:t>este</a:t>
            </a:r>
            <a:r>
              <a:rPr lang="en-GB" sz="4800" dirty="0"/>
              <a:t> </a:t>
            </a:r>
            <a:r>
              <a:rPr lang="en-GB" sz="4800" dirty="0" err="1"/>
              <a:t>medicina</a:t>
            </a:r>
            <a:r>
              <a:rPr lang="en-GB" sz="4800" dirty="0"/>
              <a:t> rom</a:t>
            </a:r>
            <a:r>
              <a:rPr lang="ro-RO" sz="4800" dirty="0" err="1"/>
              <a:t>ânescă</a:t>
            </a:r>
            <a:r>
              <a:rPr lang="ro-RO" sz="4800" dirty="0"/>
              <a:t> altfel</a:t>
            </a:r>
            <a:r>
              <a:rPr lang="en-GB" sz="4800" dirty="0"/>
              <a:t>. In </a:t>
            </a:r>
            <a:r>
              <a:rPr lang="en-GB" sz="4800" dirty="0" err="1"/>
              <a:t>România</a:t>
            </a:r>
            <a:r>
              <a:rPr lang="en-GB" sz="4800" dirty="0"/>
              <a:t> </a:t>
            </a:r>
            <a:r>
              <a:rPr lang="en-GB" sz="4800" dirty="0" err="1"/>
              <a:t>liberă</a:t>
            </a:r>
            <a:r>
              <a:rPr lang="en-GB" sz="4800" dirty="0"/>
              <a:t>; 29.10.2014. </a:t>
            </a:r>
            <a:r>
              <a:rPr lang="en-US" sz="4800" dirty="0"/>
              <a:t>[internet]. Available from: </a:t>
            </a:r>
            <a:r>
              <a:rPr lang="it-IT" sz="4800" u="sng" dirty="0">
                <a:solidFill>
                  <a:schemeClr val="bg1"/>
                </a:solidFill>
                <a:hlinkClick r:id="rId4"/>
              </a:rPr>
              <a:t>https://romanialibera.ro/opinii/comentarii/de-ce-este-medicina-romaneasca-altfel---355278</a:t>
            </a:r>
            <a:endParaRPr lang="en-US" sz="4800" dirty="0">
              <a:solidFill>
                <a:schemeClr val="bg1"/>
              </a:solidFill>
            </a:endParaRPr>
          </a:p>
          <a:p>
            <a:pPr lvl="0" algn="just">
              <a:spcBef>
                <a:spcPts val="0"/>
              </a:spcBef>
            </a:pPr>
            <a:r>
              <a:rPr lang="it-IT" sz="4800" dirty="0"/>
              <a:t>Functional analysis of the central public administration in Romania - II Functional Analysis of the Health Sector in Romania. Project co-financed from the European Social Fund through the Operational Program of Administrative Capacity Development between September 15, 2011 - May 14, 2012, SMIS code: 37608. Beneficiary: General Secretariat of the Government) [internet]. Available from: </a:t>
            </a:r>
            <a:r>
              <a:rPr lang="it-IT" sz="4800" u="sng" dirty="0">
                <a:solidFill>
                  <a:schemeClr val="bg1"/>
                </a:solidFill>
                <a:hlinkClick r:id="rId5"/>
              </a:rPr>
              <a:t>http://sgg.gov.ro/docs/File/UPP/doc/rapoarte-finale-bm/etapa-II/MS-RO-FR-Health-Sector-ROM</a:t>
            </a:r>
            <a:endParaRPr lang="en-US" sz="4800" dirty="0">
              <a:solidFill>
                <a:schemeClr val="bg1"/>
              </a:solidFill>
            </a:endParaRPr>
          </a:p>
          <a:p>
            <a:pPr lvl="0" algn="just">
              <a:spcBef>
                <a:spcPts val="0"/>
              </a:spcBef>
            </a:pPr>
            <a:r>
              <a:rPr lang="it-IT" sz="4800" dirty="0"/>
              <a:t>Interview with dr. Eugen Tarcoveanu, surgeon and university professor, former head of surgical clinic and director of St. Spiridon Hospital in Iasi conducted by dr. Richard Constantinescu, author and iatroistroiographer, head of the discipline History of Medicine and Curator of the Museum of the University of Medicine and Pharmacy Grigore T. Popa of Iasi.  Episode 1 of the series </a:t>
            </a:r>
            <a:r>
              <a:rPr lang="it-IT" sz="4800" i="1" dirty="0"/>
              <a:t>Romanian Medicine before and after Communism</a:t>
            </a:r>
            <a:r>
              <a:rPr lang="it-IT" sz="4800" dirty="0"/>
              <a:t> initiated and coordinated by dr. Richard Constantinescu. </a:t>
            </a:r>
            <a:r>
              <a:rPr lang="en-US" sz="4800" dirty="0"/>
              <a:t>Available from</a:t>
            </a:r>
            <a:r>
              <a:rPr lang="en-US" sz="4800" dirty="0" smtClean="0"/>
              <a:t>: </a:t>
            </a:r>
            <a:r>
              <a:rPr lang="it-IT" sz="4800" u="sng" dirty="0">
                <a:solidFill>
                  <a:schemeClr val="bg1"/>
                </a:solidFill>
                <a:hlinkClick r:id="rId6"/>
              </a:rPr>
              <a:t>https://www.youtube.com/watch?v=QmtxGG61Gc0</a:t>
            </a:r>
            <a:r>
              <a:rPr lang="en-US" sz="4800" dirty="0">
                <a:solidFill>
                  <a:schemeClr val="bg1"/>
                </a:solidFill>
              </a:rPr>
              <a:t> </a:t>
            </a:r>
            <a:endParaRPr lang="en-US" sz="4800" dirty="0"/>
          </a:p>
        </p:txBody>
      </p:sp>
    </p:spTree>
    <p:extLst>
      <p:ext uri="{BB962C8B-B14F-4D97-AF65-F5344CB8AC3E}">
        <p14:creationId xmlns:p14="http://schemas.microsoft.com/office/powerpoint/2010/main" val="36960809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47750"/>
            <a:ext cx="8229600" cy="308372"/>
          </a:xfrm>
        </p:spPr>
        <p:txBody>
          <a:bodyPr>
            <a:noAutofit/>
          </a:bodyPr>
          <a:lstStyle/>
          <a:p>
            <a:pPr algn="l"/>
            <a:r>
              <a:rPr lang="en-US" sz="1800" b="1" dirty="0" err="1" smtClean="0">
                <a:solidFill>
                  <a:schemeClr val="accent6">
                    <a:lumMod val="75000"/>
                  </a:schemeClr>
                </a:solidFill>
                <a:effectLst>
                  <a:outerShdw blurRad="38100" dist="38100" dir="2700000" algn="tl">
                    <a:srgbClr val="000000">
                      <a:alpha val="43137"/>
                    </a:srgbClr>
                  </a:outerShdw>
                </a:effectLst>
              </a:rPr>
              <a:t>Referencias</a:t>
            </a:r>
            <a:endParaRPr lang="en-US" sz="1800" b="1" dirty="0">
              <a:solidFill>
                <a:schemeClr val="accent6">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428750"/>
            <a:ext cx="8229600" cy="2571750"/>
          </a:xfrm>
        </p:spPr>
        <p:txBody>
          <a:bodyPr>
            <a:normAutofit fontScale="25000" lnSpcReduction="20000"/>
          </a:bodyPr>
          <a:lstStyle/>
          <a:p>
            <a:pPr marL="0" indent="0" algn="just">
              <a:spcBef>
                <a:spcPts val="0"/>
              </a:spcBef>
              <a:buNone/>
            </a:pPr>
            <a:endParaRPr lang="it-IT" sz="4800" dirty="0"/>
          </a:p>
          <a:p>
            <a:pPr lvl="0" algn="just">
              <a:spcBef>
                <a:spcPts val="0"/>
              </a:spcBef>
            </a:pPr>
            <a:r>
              <a:rPr lang="ro-RO" sz="4800" dirty="0" smtClean="0"/>
              <a:t>KIRKPATRICK</a:t>
            </a:r>
            <a:r>
              <a:rPr lang="ro-RO" sz="4800" dirty="0"/>
              <a:t>, D. (1998) </a:t>
            </a:r>
            <a:r>
              <a:rPr lang="ro-RO" sz="4800" dirty="0" err="1"/>
              <a:t>Evaluating</a:t>
            </a:r>
            <a:r>
              <a:rPr lang="ro-RO" sz="4800" dirty="0"/>
              <a:t> Training </a:t>
            </a:r>
            <a:r>
              <a:rPr lang="ro-RO" sz="4800" dirty="0" err="1"/>
              <a:t>Programs</a:t>
            </a:r>
            <a:r>
              <a:rPr lang="ro-RO" sz="4800" dirty="0"/>
              <a:t>, 2nd </a:t>
            </a:r>
            <a:r>
              <a:rPr lang="ro-RO" sz="4800" dirty="0" err="1"/>
              <a:t>ed</a:t>
            </a:r>
            <a:r>
              <a:rPr lang="en-US" sz="4800" dirty="0"/>
              <a:t>. </a:t>
            </a:r>
            <a:r>
              <a:rPr lang="ro-RO" sz="4800" dirty="0"/>
              <a:t>(San Francisco, </a:t>
            </a:r>
            <a:r>
              <a:rPr lang="ro-RO" sz="4800" dirty="0" err="1"/>
              <a:t>Berrett-Koehler</a:t>
            </a:r>
            <a:r>
              <a:rPr lang="ro-RO" sz="4800" dirty="0"/>
              <a:t> </a:t>
            </a:r>
            <a:r>
              <a:rPr lang="ro-RO" sz="4800" dirty="0" err="1"/>
              <a:t>Publishers</a:t>
            </a:r>
            <a:r>
              <a:rPr lang="ro-RO" sz="4800" dirty="0"/>
              <a:t>)</a:t>
            </a:r>
            <a:endParaRPr lang="en-US" sz="4800" dirty="0"/>
          </a:p>
          <a:p>
            <a:pPr lvl="0" algn="just">
              <a:spcBef>
                <a:spcPts val="0"/>
              </a:spcBef>
            </a:pPr>
            <a:r>
              <a:rPr lang="en-US" sz="4800" dirty="0"/>
              <a:t>Learning Technology Standards Committee (2002), Draft Standard for Learning Object Metadata. IEEE Standard 1484.12.1, New York: Institute of Electrical and Electronics Engineers.</a:t>
            </a:r>
          </a:p>
          <a:p>
            <a:pPr lvl="0" algn="just">
              <a:spcBef>
                <a:spcPts val="0"/>
              </a:spcBef>
            </a:pPr>
            <a:r>
              <a:rPr lang="fi-FI" sz="4800" dirty="0"/>
              <a:t>Liisa Ilomäki (ed.), Tomi Jaakkola, Minna Lakkala, Lassi Nirhamo, Sami Nurmi, Sami Paavola, Marjaana Rahikainen &amp; Erno Lehtinen (2003) </a:t>
            </a:r>
            <a:r>
              <a:rPr lang="en-US" sz="4800" dirty="0"/>
              <a:t>Principles, models and examples for designing learning objects (LOs), A working paper for EU-funded CELEBRATE-project. Available from: </a:t>
            </a:r>
            <a:r>
              <a:rPr lang="en-US" sz="4800" u="sng" dirty="0">
                <a:solidFill>
                  <a:schemeClr val="bg1"/>
                </a:solidFill>
                <a:hlinkClick r:id="rId2"/>
              </a:rPr>
              <a:t>www.helsinki.fi/science/networkedlearning/texts/principlesforlos.pdf</a:t>
            </a:r>
            <a:endParaRPr lang="en-US" sz="4800" dirty="0">
              <a:solidFill>
                <a:schemeClr val="bg1"/>
              </a:solidFill>
            </a:endParaRPr>
          </a:p>
          <a:p>
            <a:pPr lvl="0" algn="just">
              <a:spcBef>
                <a:spcPts val="0"/>
              </a:spcBef>
            </a:pPr>
            <a:r>
              <a:rPr lang="en-US" sz="4800" dirty="0" err="1"/>
              <a:t>Rehak</a:t>
            </a:r>
            <a:r>
              <a:rPr lang="en-US" sz="4800" dirty="0"/>
              <a:t>, Daniel R.; Mason, Robin (2003), "Engaging with the Learning Object Economy", in Littlejohn, Allison, Reusing Online Resources: A Sustainable Approach to E-Learning, London: </a:t>
            </a:r>
            <a:r>
              <a:rPr lang="en-US" sz="4800" dirty="0" err="1"/>
              <a:t>Kogan</a:t>
            </a:r>
            <a:r>
              <a:rPr lang="en-US" sz="4800" dirty="0"/>
              <a:t> Page, pp. 22-30.</a:t>
            </a:r>
          </a:p>
          <a:p>
            <a:pPr lvl="0" algn="just">
              <a:spcBef>
                <a:spcPts val="0"/>
              </a:spcBef>
            </a:pPr>
            <a:r>
              <a:rPr lang="it-IT" sz="4800" dirty="0"/>
              <a:t>Stanciu M. Sistemul public de servicii medicale din Rom</a:t>
            </a:r>
            <a:r>
              <a:rPr lang="ro-RO" sz="4800" dirty="0" err="1"/>
              <a:t>ânia</a:t>
            </a:r>
            <a:r>
              <a:rPr lang="ro-RO" sz="4800" dirty="0"/>
              <a:t> în context european. In Calitatea vieții, </a:t>
            </a:r>
            <a:r>
              <a:rPr lang="it-IT" sz="4800" dirty="0"/>
              <a:t>XXIV, no. 1, 2013, pp. 47–80 </a:t>
            </a:r>
            <a:r>
              <a:rPr lang="en-US" sz="4800" dirty="0"/>
              <a:t>[internet]. Available from: </a:t>
            </a:r>
            <a:r>
              <a:rPr lang="it-IT" sz="4800" u="sng" dirty="0">
                <a:solidFill>
                  <a:schemeClr val="bg1"/>
                </a:solidFill>
                <a:hlinkClick r:id="rId3"/>
              </a:rPr>
              <a:t>https://www.revistacalitateavietii.ro/2013/CV-1-2013/04.pdf</a:t>
            </a:r>
            <a:endParaRPr lang="en-US" sz="4800" dirty="0">
              <a:solidFill>
                <a:schemeClr val="bg1"/>
              </a:solidFill>
            </a:endParaRPr>
          </a:p>
          <a:p>
            <a:pPr lvl="0" algn="just">
              <a:spcBef>
                <a:spcPts val="0"/>
              </a:spcBef>
            </a:pPr>
            <a:r>
              <a:rPr lang="en-US" sz="4800" dirty="0"/>
              <a:t>Wiley, David A. (2000), "Connecting Learning Objects to Instructional Design Theory: A Definition, A Metaphor, and A Taxonomy", in Wiley, David A. (DOC), The Instructional Use of Learning Objects: Online Version.</a:t>
            </a:r>
          </a:p>
          <a:p>
            <a:pPr marL="0" indent="0">
              <a:buNone/>
            </a:pPr>
            <a:endParaRPr lang="en-US" sz="5200" dirty="0"/>
          </a:p>
          <a:p>
            <a:pPr marL="0" indent="0">
              <a:buNone/>
            </a:pPr>
            <a:r>
              <a:rPr lang="en-US" sz="5200" dirty="0"/>
              <a:t/>
            </a:r>
            <a:br>
              <a:rPr lang="en-US" sz="5200" dirty="0"/>
            </a:br>
            <a:endParaRPr lang="en-US" sz="5200" b="1" dirty="0"/>
          </a:p>
          <a:p>
            <a:pPr algn="just"/>
            <a:endParaRPr lang="en-US" sz="5200" dirty="0"/>
          </a:p>
        </p:txBody>
      </p:sp>
    </p:spTree>
    <p:extLst>
      <p:ext uri="{BB962C8B-B14F-4D97-AF65-F5344CB8AC3E}">
        <p14:creationId xmlns:p14="http://schemas.microsoft.com/office/powerpoint/2010/main" val="11660112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9770" y="1276350"/>
            <a:ext cx="6348845" cy="3714750"/>
          </a:xfrm>
        </p:spPr>
        <p:txBody>
          <a:bodyPr>
            <a:normAutofit/>
          </a:bodyPr>
          <a:lstStyle/>
          <a:p>
            <a:pPr marL="0" indent="0" algn="just">
              <a:buNone/>
            </a:pPr>
            <a:r>
              <a:rPr lang="ro-RO" sz="3500" b="1" dirty="0" smtClean="0">
                <a:solidFill>
                  <a:schemeClr val="bg1"/>
                </a:solidFill>
              </a:rPr>
              <a:t> </a:t>
            </a:r>
            <a:r>
              <a:rPr lang="en-GB" sz="1200" b="1" dirty="0"/>
              <a:t>1.</a:t>
            </a:r>
            <a:r>
              <a:rPr lang="en-GB" sz="1200" dirty="0"/>
              <a:t> Hospital </a:t>
            </a:r>
            <a:r>
              <a:rPr lang="en-GB" sz="1200" dirty="0" err="1"/>
              <a:t>Fundeni</a:t>
            </a:r>
            <a:r>
              <a:rPr lang="en-GB" sz="1200" dirty="0"/>
              <a:t>, </a:t>
            </a:r>
            <a:r>
              <a:rPr lang="en-GB" sz="1200" dirty="0" err="1"/>
              <a:t>Bucarest</a:t>
            </a:r>
            <a:r>
              <a:rPr lang="en-GB" sz="1200" dirty="0"/>
              <a:t>. Foto </a:t>
            </a:r>
            <a:r>
              <a:rPr lang="en-GB" sz="1200" dirty="0" err="1"/>
              <a:t>en</a:t>
            </a:r>
            <a:r>
              <a:rPr lang="en-GB" sz="1200" dirty="0"/>
              <a:t> </a:t>
            </a:r>
            <a:r>
              <a:rPr lang="en-GB" sz="1200" dirty="0" err="1"/>
              <a:t>línea</a:t>
            </a:r>
            <a:r>
              <a:rPr lang="en-GB" sz="1200" dirty="0"/>
              <a:t>, </a:t>
            </a:r>
            <a:r>
              <a:rPr lang="en-GB" sz="1200" dirty="0" err="1"/>
              <a:t>galería</a:t>
            </a:r>
            <a:r>
              <a:rPr lang="en-GB" sz="1200" dirty="0"/>
              <a:t> del </a:t>
            </a:r>
            <a:r>
              <a:rPr lang="en-GB" sz="1200" dirty="0" err="1"/>
              <a:t>comunismo</a:t>
            </a:r>
            <a:r>
              <a:rPr lang="en-GB" sz="1200" dirty="0"/>
              <a:t> </a:t>
            </a:r>
            <a:r>
              <a:rPr lang="en-GB" sz="1200" dirty="0" err="1"/>
              <a:t>rumano</a:t>
            </a:r>
            <a:r>
              <a:rPr lang="en-GB" sz="1200" dirty="0"/>
              <a:t>, ref. </a:t>
            </a:r>
            <a:r>
              <a:rPr lang="en-GB" sz="1200" dirty="0" smtClean="0"/>
              <a:t>286/</a:t>
            </a:r>
            <a:r>
              <a:rPr lang="en-GB" sz="1200" dirty="0" err="1" smtClean="0"/>
              <a:t>f.a</a:t>
            </a:r>
            <a:r>
              <a:rPr lang="en-GB" sz="1200" dirty="0"/>
              <a:t>. </a:t>
            </a:r>
            <a:r>
              <a:rPr lang="en-GB" sz="1200" dirty="0" err="1"/>
              <a:t>Disponible</a:t>
            </a:r>
            <a:r>
              <a:rPr lang="en-GB" sz="1200" dirty="0"/>
              <a:t> </a:t>
            </a:r>
            <a:r>
              <a:rPr lang="en-GB" sz="1200" dirty="0" err="1" smtClean="0"/>
              <a:t>en</a:t>
            </a:r>
            <a:r>
              <a:rPr lang="en-GB" sz="1200" dirty="0" smtClean="0"/>
              <a:t>:</a:t>
            </a:r>
            <a:r>
              <a:rPr lang="en-US" sz="1200" dirty="0" smtClean="0"/>
              <a:t> </a:t>
            </a:r>
            <a:r>
              <a:rPr lang="ro-RO" sz="1200" dirty="0" smtClean="0"/>
              <a:t> </a:t>
            </a:r>
            <a:r>
              <a:rPr lang="it-IT" sz="1200" u="sng" dirty="0">
                <a:solidFill>
                  <a:schemeClr val="bg1"/>
                </a:solidFill>
                <a:hlinkClick r:id="rId2"/>
              </a:rPr>
              <a:t>https://</a:t>
            </a:r>
            <a:r>
              <a:rPr lang="it-IT" sz="1200" u="sng" dirty="0" smtClean="0">
                <a:solidFill>
                  <a:schemeClr val="bg1"/>
                </a:solidFill>
                <a:hlinkClick r:id="rId2"/>
              </a:rPr>
              <a:t>fototeca.iiccr.ro/picdetails.php?picid=40770X5X9</a:t>
            </a:r>
            <a:endParaRPr lang="it-IT" sz="1200" u="sng" dirty="0" smtClean="0">
              <a:solidFill>
                <a:schemeClr val="bg1"/>
              </a:solidFill>
            </a:endParaRPr>
          </a:p>
          <a:p>
            <a:pPr marL="0" indent="0" algn="just">
              <a:buNone/>
            </a:pPr>
            <a:endParaRPr lang="en-US" sz="1200" dirty="0" smtClean="0">
              <a:solidFill>
                <a:schemeClr val="bg1"/>
              </a:solidFill>
            </a:endParaRPr>
          </a:p>
          <a:p>
            <a:pPr marL="0" indent="0" algn="just">
              <a:buNone/>
            </a:pPr>
            <a:endParaRPr lang="en-US" sz="1200" dirty="0">
              <a:solidFill>
                <a:schemeClr val="bg1"/>
              </a:solidFill>
            </a:endParaRPr>
          </a:p>
          <a:p>
            <a:pPr marL="0" indent="0" algn="just">
              <a:buNone/>
            </a:pPr>
            <a:r>
              <a:rPr lang="ro-RO" sz="1200" b="1" dirty="0"/>
              <a:t>  </a:t>
            </a:r>
            <a:r>
              <a:rPr lang="en-US" sz="1200" b="1" dirty="0"/>
              <a:t>2.</a:t>
            </a:r>
            <a:r>
              <a:rPr lang="en-US" sz="1200" dirty="0"/>
              <a:t> 14 de </a:t>
            </a:r>
            <a:r>
              <a:rPr lang="en-US" sz="1200" dirty="0" err="1"/>
              <a:t>abril</a:t>
            </a:r>
            <a:r>
              <a:rPr lang="en-US" sz="1200" dirty="0"/>
              <a:t> </a:t>
            </a:r>
            <a:r>
              <a:rPr lang="en-US" sz="1200" dirty="0" smtClean="0"/>
              <a:t>1964</a:t>
            </a:r>
            <a:r>
              <a:rPr lang="en-US" sz="1200" dirty="0"/>
              <a:t>. </a:t>
            </a:r>
            <a:r>
              <a:rPr lang="en-US" sz="1200" dirty="0" err="1"/>
              <a:t>Pabellón</a:t>
            </a:r>
            <a:r>
              <a:rPr lang="en-US" sz="1200" dirty="0"/>
              <a:t> de camas del Hospital Rural </a:t>
            </a:r>
            <a:r>
              <a:rPr lang="en-US" sz="1200" dirty="0" err="1"/>
              <a:t>Crivești</a:t>
            </a:r>
            <a:r>
              <a:rPr lang="en-US" sz="1200" dirty="0"/>
              <a:t>, </a:t>
            </a:r>
            <a:r>
              <a:rPr lang="en-US" sz="1200" dirty="0" err="1"/>
              <a:t>Dragalina</a:t>
            </a:r>
            <a:r>
              <a:rPr lang="en-US" sz="1200" dirty="0"/>
              <a:t>, </a:t>
            </a:r>
            <a:r>
              <a:rPr lang="en-US" sz="1200" dirty="0" err="1"/>
              <a:t>condado</a:t>
            </a:r>
            <a:r>
              <a:rPr lang="en-US" sz="1200" dirty="0"/>
              <a:t> de </a:t>
            </a:r>
            <a:r>
              <a:rPr lang="en-US" sz="1200" dirty="0" err="1"/>
              <a:t>Vaslui</a:t>
            </a:r>
            <a:r>
              <a:rPr lang="en-US" sz="1200" dirty="0"/>
              <a:t>. </a:t>
            </a:r>
            <a:r>
              <a:rPr lang="en-US" sz="1200" dirty="0" err="1"/>
              <a:t>Memorias</a:t>
            </a:r>
            <a:r>
              <a:rPr lang="en-US" sz="1200" dirty="0"/>
              <a:t> del </a:t>
            </a:r>
            <a:r>
              <a:rPr lang="en-US" sz="1200" dirty="0" err="1"/>
              <a:t>comunismo</a:t>
            </a:r>
            <a:r>
              <a:rPr lang="en-US" sz="1200" dirty="0"/>
              <a:t>, </a:t>
            </a:r>
            <a:r>
              <a:rPr lang="en-US" sz="1200" dirty="0" err="1"/>
              <a:t>Museo</a:t>
            </a:r>
            <a:r>
              <a:rPr lang="en-US" sz="1200" dirty="0"/>
              <a:t> Nacional de </a:t>
            </a:r>
            <a:r>
              <a:rPr lang="en-US" sz="1200" dirty="0" err="1"/>
              <a:t>Historia</a:t>
            </a:r>
            <a:r>
              <a:rPr lang="en-US" sz="1200" dirty="0"/>
              <a:t> de </a:t>
            </a:r>
            <a:r>
              <a:rPr lang="en-US" sz="1200" dirty="0" err="1"/>
              <a:t>Rumanía</a:t>
            </a:r>
            <a:r>
              <a:rPr lang="en-US" sz="1200" dirty="0"/>
              <a:t>. </a:t>
            </a:r>
            <a:r>
              <a:rPr lang="en-US" sz="1200" dirty="0" err="1"/>
              <a:t>Disponible</a:t>
            </a:r>
            <a:r>
              <a:rPr lang="en-US" sz="1200" dirty="0"/>
              <a:t> </a:t>
            </a:r>
            <a:r>
              <a:rPr lang="en-US" sz="1200" dirty="0" err="1" smtClean="0"/>
              <a:t>en</a:t>
            </a:r>
            <a:r>
              <a:rPr lang="ro-RO" sz="1200" dirty="0" smtClean="0"/>
              <a:t>: </a:t>
            </a:r>
            <a:r>
              <a:rPr lang="it-IT" sz="1200" u="sng" dirty="0">
                <a:solidFill>
                  <a:schemeClr val="bg1"/>
                </a:solidFill>
                <a:hlinkClick r:id="rId3"/>
              </a:rPr>
              <a:t>http://www.comunismulinromania.ro/index.php/14-aprilie-1964-salon-al-spitalului-rural-crivesti-comuna-dragalina-judetul-vaslui/</a:t>
            </a:r>
            <a:r>
              <a:rPr lang="en-GB" sz="1200" dirty="0">
                <a:solidFill>
                  <a:schemeClr val="bg1"/>
                </a:solidFill>
              </a:rPr>
              <a:t> </a:t>
            </a:r>
            <a:endParaRPr lang="en-GB" sz="1200" dirty="0" smtClean="0">
              <a:solidFill>
                <a:schemeClr val="bg1"/>
              </a:solidFill>
            </a:endParaRPr>
          </a:p>
          <a:p>
            <a:pPr marL="0" indent="0" algn="just">
              <a:buNone/>
            </a:pPr>
            <a:endParaRPr lang="es-ES" sz="1200" b="1" dirty="0" smtClean="0">
              <a:solidFill>
                <a:schemeClr val="bg1"/>
              </a:solidFill>
            </a:endParaRPr>
          </a:p>
          <a:p>
            <a:pPr marL="0" indent="0" algn="just">
              <a:buNone/>
            </a:pPr>
            <a:endParaRPr lang="ro-RO" sz="1200" b="1" dirty="0">
              <a:solidFill>
                <a:schemeClr val="bg1"/>
              </a:solidFill>
            </a:endParaRPr>
          </a:p>
          <a:p>
            <a:pPr marL="0" indent="0" algn="just">
              <a:buNone/>
            </a:pPr>
            <a:r>
              <a:rPr lang="ro-RO" sz="1200" b="1" dirty="0">
                <a:solidFill>
                  <a:schemeClr val="bg1"/>
                </a:solidFill>
              </a:rPr>
              <a:t> </a:t>
            </a:r>
            <a:r>
              <a:rPr lang="en-GB" sz="1200" b="1" dirty="0"/>
              <a:t>3</a:t>
            </a:r>
            <a:r>
              <a:rPr lang="ro-RO" sz="1200" b="1" dirty="0"/>
              <a:t>. </a:t>
            </a:r>
            <a:r>
              <a:rPr lang="es-ES" sz="1200" dirty="0"/>
              <a:t>Miembros de la dirección del partido y del estado en la toma de posesión del nuevo ministro de Salud y Bienestar Social, el profesor académico Dr. </a:t>
            </a:r>
            <a:r>
              <a:rPr lang="es-ES" sz="1200" dirty="0" err="1"/>
              <a:t>Aurel</a:t>
            </a:r>
            <a:r>
              <a:rPr lang="es-ES" sz="1200" dirty="0"/>
              <a:t> </a:t>
            </a:r>
            <a:r>
              <a:rPr lang="es-ES" sz="1200" dirty="0" smtClean="0"/>
              <a:t>Moga, </a:t>
            </a:r>
            <a:r>
              <a:rPr lang="es-ES" sz="1200" dirty="0"/>
              <a:t>galería de fotos en línea del comunismo rumano, ref. 290/1966). Disponible </a:t>
            </a:r>
            <a:r>
              <a:rPr lang="es-ES" sz="1200" dirty="0" smtClean="0"/>
              <a:t>en</a:t>
            </a:r>
            <a:r>
              <a:rPr lang="it-IT" sz="1200" dirty="0" smtClean="0"/>
              <a:t>: </a:t>
            </a:r>
            <a:r>
              <a:rPr lang="it-IT" sz="1200" u="sng" dirty="0">
                <a:solidFill>
                  <a:schemeClr val="bg1"/>
                </a:solidFill>
                <a:hlinkClick r:id="rId4"/>
              </a:rPr>
              <a:t>https://</a:t>
            </a:r>
            <a:r>
              <a:rPr lang="it-IT" sz="1200" u="sng" dirty="0" smtClean="0">
                <a:solidFill>
                  <a:schemeClr val="bg1"/>
                </a:solidFill>
                <a:hlinkClick r:id="rId4"/>
              </a:rPr>
              <a:t>fototeca.iiccr.ro/picdetails.php?picid=31330X2X8</a:t>
            </a:r>
            <a:endParaRPr lang="it-IT" sz="1200" u="sng" dirty="0" smtClean="0">
              <a:solidFill>
                <a:schemeClr val="bg1"/>
              </a:solidFill>
            </a:endParaRPr>
          </a:p>
          <a:p>
            <a:pPr marL="0" indent="0" algn="just">
              <a:buNone/>
            </a:pPr>
            <a:endParaRPr lang="en-US" sz="1200" dirty="0">
              <a:solidFill>
                <a:schemeClr val="bg1"/>
              </a:solidFill>
              <a:effectLst/>
            </a:endParaRPr>
          </a:p>
          <a:p>
            <a:endParaRPr lang="en-US" dirty="0"/>
          </a:p>
        </p:txBody>
      </p:sp>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781800" y="1352550"/>
            <a:ext cx="1790460" cy="811616"/>
          </a:xfrm>
          <a:prstGeom prst="rect">
            <a:avLst/>
          </a:prstGeom>
        </p:spPr>
      </p:pic>
      <p:pic>
        <p:nvPicPr>
          <p:cNvPr id="6" name="Picture 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781800" y="2481549"/>
            <a:ext cx="1790460" cy="838200"/>
          </a:xfrm>
          <a:prstGeom prst="rect">
            <a:avLst/>
          </a:prstGeom>
        </p:spPr>
      </p:pic>
      <p:pic>
        <p:nvPicPr>
          <p:cNvPr id="7" name="Picture 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781800" y="3714750"/>
            <a:ext cx="1805357" cy="914400"/>
          </a:xfrm>
          <a:prstGeom prst="rect">
            <a:avLst/>
          </a:prstGeom>
        </p:spPr>
      </p:pic>
      <p:sp>
        <p:nvSpPr>
          <p:cNvPr id="10" name="Rectangle 2"/>
          <p:cNvSpPr>
            <a:spLocks noGrp="1" noChangeArrowheads="1"/>
          </p:cNvSpPr>
          <p:nvPr>
            <p:ph type="title"/>
          </p:nvPr>
        </p:nvSpPr>
        <p:spPr>
          <a:xfrm>
            <a:off x="47252" y="819150"/>
            <a:ext cx="7772400" cy="660973"/>
          </a:xfrm>
        </p:spPr>
        <p:txBody>
          <a:bodyPr>
            <a:noAutofit/>
          </a:bodyPr>
          <a:lstStyle/>
          <a:p>
            <a:pPr algn="l"/>
            <a:r>
              <a:rPr lang="es-ES" sz="1800" b="1" dirty="0" smtClean="0">
                <a:solidFill>
                  <a:schemeClr val="accent6">
                    <a:lumMod val="75000"/>
                  </a:schemeClr>
                </a:solidFill>
                <a:effectLst>
                  <a:outerShdw blurRad="38100" dist="38100" dir="2700000" algn="tl">
                    <a:srgbClr val="000000">
                      <a:alpha val="43137"/>
                    </a:srgbClr>
                  </a:outerShdw>
                </a:effectLst>
              </a:rPr>
              <a:t>Medicina rumana c</a:t>
            </a:r>
            <a:r>
              <a:rPr lang="ro-RO" sz="1800" b="1" dirty="0" smtClean="0">
                <a:solidFill>
                  <a:schemeClr val="accent6">
                    <a:lumMod val="75000"/>
                  </a:schemeClr>
                </a:solidFill>
                <a:effectLst>
                  <a:outerShdw blurRad="38100" dist="38100" dir="2700000" algn="tl">
                    <a:srgbClr val="000000">
                      <a:alpha val="43137"/>
                    </a:srgbClr>
                  </a:outerShdw>
                </a:effectLst>
              </a:rPr>
              <a:t>ontemporá</a:t>
            </a:r>
            <a:r>
              <a:rPr lang="es-ES" sz="1800" b="1" dirty="0" smtClean="0">
                <a:solidFill>
                  <a:schemeClr val="accent6">
                    <a:lumMod val="75000"/>
                  </a:schemeClr>
                </a:solidFill>
                <a:effectLst>
                  <a:outerShdw blurRad="38100" dist="38100" dir="2700000" algn="tl">
                    <a:srgbClr val="000000">
                      <a:alpha val="43137"/>
                    </a:srgbClr>
                  </a:outerShdw>
                </a:effectLst>
              </a:rPr>
              <a:t>nea en imágenes </a:t>
            </a:r>
            <a:endParaRPr lang="ro-RO" sz="1800" b="1" dirty="0">
              <a:solidFill>
                <a:schemeClr val="accent6">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331369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47750"/>
            <a:ext cx="8229600" cy="251222"/>
          </a:xfrm>
        </p:spPr>
        <p:txBody>
          <a:bodyPr>
            <a:noAutofit/>
          </a:bodyPr>
          <a:lstStyle/>
          <a:p>
            <a:pPr algn="l"/>
            <a:r>
              <a:rPr lang="it-IT" sz="1800" b="1" dirty="0" smtClean="0">
                <a:solidFill>
                  <a:schemeClr val="accent6">
                    <a:lumMod val="75000"/>
                  </a:schemeClr>
                </a:solidFill>
                <a:effectLst>
                  <a:outerShdw blurRad="38100" dist="38100" dir="2700000" algn="tl">
                    <a:srgbClr val="000000">
                      <a:alpha val="43137"/>
                    </a:srgbClr>
                  </a:outerShdw>
                </a:effectLst>
              </a:rPr>
              <a:t>Información para profesores </a:t>
            </a:r>
            <a:r>
              <a:rPr lang="it-IT" sz="1800" b="1" dirty="0">
                <a:solidFill>
                  <a:schemeClr val="accent6">
                    <a:lumMod val="75000"/>
                  </a:schemeClr>
                </a:solidFill>
                <a:effectLst>
                  <a:outerShdw blurRad="38100" dist="38100" dir="2700000" algn="tl">
                    <a:srgbClr val="000000">
                      <a:alpha val="43137"/>
                    </a:srgbClr>
                  </a:outerShdw>
                </a:effectLst>
              </a:rPr>
              <a:t>(1)</a:t>
            </a:r>
            <a:endParaRPr lang="en-US" sz="1800" dirty="0">
              <a:solidFill>
                <a:schemeClr val="accent6">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533400" y="1428750"/>
            <a:ext cx="8229600" cy="2971800"/>
          </a:xfrm>
        </p:spPr>
        <p:txBody>
          <a:bodyPr>
            <a:normAutofit fontScale="25000" lnSpcReduction="20000"/>
          </a:bodyPr>
          <a:lstStyle/>
          <a:p>
            <a:pPr lvl="0"/>
            <a:r>
              <a:rPr lang="es-ES" sz="4800" b="1" dirty="0"/>
              <a:t>Un doble enfoque</a:t>
            </a:r>
            <a:r>
              <a:rPr lang="es-ES" sz="4800" dirty="0"/>
              <a:t> </a:t>
            </a:r>
            <a:r>
              <a:rPr lang="es-ES" sz="4800" dirty="0" smtClean="0"/>
              <a:t>(La importancia </a:t>
            </a:r>
            <a:r>
              <a:rPr lang="es-ES" sz="4800" dirty="0"/>
              <a:t>del sistema sanitario nacional para la profesión médica – la situación de su desarrollo como consecuencia de su historia, con un estudio de caso.  El actual sistema sanitario rumano y sus desafíos, ilustrativo para los países </a:t>
            </a:r>
            <a:r>
              <a:rPr lang="es-ES" sz="4800" dirty="0" smtClean="0"/>
              <a:t>postcomunistas</a:t>
            </a:r>
            <a:r>
              <a:rPr lang="es-ES" sz="4800" dirty="0" smtClean="0"/>
              <a:t>).</a:t>
            </a:r>
          </a:p>
          <a:p>
            <a:pPr marL="0" lvl="0" indent="0">
              <a:buNone/>
            </a:pPr>
            <a:endParaRPr lang="es-ES" sz="4800" dirty="0"/>
          </a:p>
          <a:p>
            <a:pPr lvl="0"/>
            <a:r>
              <a:rPr lang="es-ES" sz="4800" b="1" dirty="0"/>
              <a:t>Estrategia de aprendizaje</a:t>
            </a:r>
            <a:r>
              <a:rPr lang="es-ES" sz="4800" dirty="0"/>
              <a:t>, con una lectura y </a:t>
            </a:r>
            <a:r>
              <a:rPr lang="es-ES" sz="4800" dirty="0" smtClean="0"/>
              <a:t>un escenario posible </a:t>
            </a:r>
            <a:r>
              <a:rPr lang="es-ES" sz="4800" dirty="0"/>
              <a:t>(adaptación de informes, artículos de periódicos, artículos de investigación, videos y entrevistas) para ayudar a los estudiantes a desarrollar su comprensión del sistema sanitario de un país y desarrollar habilidades para comparar diferentes sistemas.</a:t>
            </a:r>
          </a:p>
          <a:p>
            <a:pPr marL="0" indent="0">
              <a:buNone/>
            </a:pPr>
            <a:endParaRPr lang="es-ES" sz="4800" dirty="0" smtClean="0"/>
          </a:p>
          <a:p>
            <a:pPr marL="0" indent="0">
              <a:buNone/>
            </a:pPr>
            <a:r>
              <a:rPr lang="es-ES" sz="4800" dirty="0" smtClean="0"/>
              <a:t>1</a:t>
            </a:r>
            <a:r>
              <a:rPr lang="es-ES" sz="4800" dirty="0"/>
              <a:t>. </a:t>
            </a:r>
            <a:r>
              <a:rPr lang="es-ES" sz="4800" b="1" dirty="0"/>
              <a:t>Lectura:</a:t>
            </a:r>
            <a:r>
              <a:rPr lang="es-ES" sz="4800" dirty="0"/>
              <a:t> dividida en dos subtemas principales y un interludio: la historia del sistema sanitario rumano en los últimos dos siglos (pre comunista y comunista), la situación provocada por la pandemia de Covid-19 y el estado actual </a:t>
            </a:r>
            <a:r>
              <a:rPr lang="es-ES" sz="4800" dirty="0" smtClean="0"/>
              <a:t>postcomunista </a:t>
            </a:r>
            <a:r>
              <a:rPr lang="es-ES" sz="4800" dirty="0"/>
              <a:t>de la sanidad rumana.</a:t>
            </a:r>
          </a:p>
          <a:p>
            <a:r>
              <a:rPr lang="es-ES" sz="4800" dirty="0" smtClean="0"/>
              <a:t>Cubre </a:t>
            </a:r>
            <a:r>
              <a:rPr lang="es-ES" sz="4800" dirty="0"/>
              <a:t>la </a:t>
            </a:r>
            <a:r>
              <a:rPr lang="es-ES" sz="4800" b="1" dirty="0"/>
              <a:t>evolución de la medicina en los principados rumanos, el régimen comunista</a:t>
            </a:r>
            <a:r>
              <a:rPr lang="es-ES" sz="4800" dirty="0"/>
              <a:t> en Rumanía y el </a:t>
            </a:r>
            <a:r>
              <a:rPr lang="es-ES" sz="4800" b="1" dirty="0"/>
              <a:t>período </a:t>
            </a:r>
            <a:r>
              <a:rPr lang="es-ES" sz="4800" b="1" dirty="0" smtClean="0"/>
              <a:t>de </a:t>
            </a:r>
            <a:r>
              <a:rPr lang="es-ES" sz="4800" b="1" dirty="0"/>
              <a:t>transición</a:t>
            </a:r>
            <a:r>
              <a:rPr lang="es-ES" sz="4800" dirty="0"/>
              <a:t> posterior a 1989.</a:t>
            </a:r>
          </a:p>
          <a:p>
            <a:pPr marL="0" indent="0">
              <a:buNone/>
            </a:pPr>
            <a:endParaRPr lang="es-ES" sz="4800" dirty="0" smtClean="0"/>
          </a:p>
          <a:p>
            <a:pPr marL="0" indent="0">
              <a:buNone/>
            </a:pPr>
            <a:r>
              <a:rPr lang="es-ES" sz="4800" dirty="0" smtClean="0"/>
              <a:t>2</a:t>
            </a:r>
            <a:r>
              <a:rPr lang="es-ES" sz="4800" dirty="0"/>
              <a:t>. </a:t>
            </a:r>
            <a:r>
              <a:rPr lang="es-ES" sz="4800" b="1" dirty="0"/>
              <a:t>Estudio de caso:</a:t>
            </a:r>
            <a:r>
              <a:rPr lang="es-ES" sz="4800" dirty="0"/>
              <a:t> ilustrativo de los desafíos que enfrenta la transición del sistema sanitario </a:t>
            </a:r>
            <a:r>
              <a:rPr lang="es-ES" sz="4800" dirty="0" smtClean="0"/>
              <a:t>comunista </a:t>
            </a:r>
            <a:r>
              <a:rPr lang="es-ES" sz="4800" dirty="0"/>
              <a:t>hacia la medicina del siglo XXI.</a:t>
            </a:r>
          </a:p>
          <a:p>
            <a:pPr marL="0" indent="0">
              <a:buNone/>
            </a:pPr>
            <a:endParaRPr lang="es-ES" sz="4800" dirty="0" smtClean="0"/>
          </a:p>
          <a:p>
            <a:pPr marL="0" indent="0">
              <a:buNone/>
            </a:pPr>
            <a:r>
              <a:rPr lang="es-ES" sz="4800" dirty="0" smtClean="0"/>
              <a:t>3</a:t>
            </a:r>
            <a:r>
              <a:rPr lang="es-ES" sz="4800" dirty="0"/>
              <a:t>. </a:t>
            </a:r>
            <a:r>
              <a:rPr lang="es-ES" sz="4800" b="1" dirty="0"/>
              <a:t>Video:</a:t>
            </a:r>
            <a:r>
              <a:rPr lang="es-ES" sz="4800" dirty="0"/>
              <a:t> testimonio sobre los progresos realizados </a:t>
            </a:r>
            <a:r>
              <a:rPr lang="es-ES" sz="4800" dirty="0" smtClean="0"/>
              <a:t>en el </a:t>
            </a:r>
            <a:r>
              <a:rPr lang="es-ES" sz="4800" dirty="0" smtClean="0"/>
              <a:t>sistema </a:t>
            </a:r>
            <a:r>
              <a:rPr lang="es-ES" sz="4800" dirty="0"/>
              <a:t>tras la caída del comunismo.</a:t>
            </a:r>
          </a:p>
          <a:p>
            <a:pPr marL="0" indent="0" algn="just">
              <a:buNone/>
            </a:pPr>
            <a:endParaRPr lang="it-IT" sz="4800" b="1" dirty="0" smtClean="0">
              <a:solidFill>
                <a:schemeClr val="bg1"/>
              </a:solidFill>
            </a:endParaRPr>
          </a:p>
          <a:p>
            <a:pPr marL="0" indent="0" algn="just">
              <a:buNone/>
            </a:pPr>
            <a:endParaRPr lang="it-IT" sz="5600" b="1" dirty="0" smtClean="0">
              <a:solidFill>
                <a:schemeClr val="bg1"/>
              </a:solidFill>
            </a:endParaRPr>
          </a:p>
          <a:p>
            <a:pPr marL="0" indent="0" algn="just">
              <a:buNone/>
            </a:pPr>
            <a:endParaRPr lang="ro-RO" sz="4800" dirty="0" smtClean="0"/>
          </a:p>
          <a:p>
            <a:endParaRPr lang="en-US" dirty="0"/>
          </a:p>
        </p:txBody>
      </p:sp>
    </p:spTree>
    <p:extLst>
      <p:ext uri="{BB962C8B-B14F-4D97-AF65-F5344CB8AC3E}">
        <p14:creationId xmlns:p14="http://schemas.microsoft.com/office/powerpoint/2010/main" val="2805367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23950"/>
            <a:ext cx="8229600" cy="422672"/>
          </a:xfrm>
          <a:solidFill>
            <a:schemeClr val="bg1"/>
          </a:solidFill>
        </p:spPr>
        <p:txBody>
          <a:bodyPr>
            <a:noAutofit/>
          </a:bodyPr>
          <a:lstStyle/>
          <a:p>
            <a:pPr algn="l"/>
            <a:r>
              <a:rPr lang="it-IT" sz="1800" b="1" dirty="0">
                <a:solidFill>
                  <a:schemeClr val="accent6">
                    <a:lumMod val="75000"/>
                  </a:schemeClr>
                </a:solidFill>
                <a:effectLst>
                  <a:outerShdw blurRad="38100" dist="38100" dir="2700000" algn="tl">
                    <a:srgbClr val="000000">
                      <a:alpha val="43137"/>
                    </a:srgbClr>
                  </a:outerShdw>
                </a:effectLst>
              </a:rPr>
              <a:t>Información para profesores </a:t>
            </a:r>
            <a:r>
              <a:rPr lang="it-IT" sz="1800" b="1" dirty="0" smtClean="0">
                <a:solidFill>
                  <a:schemeClr val="accent6">
                    <a:lumMod val="75000"/>
                  </a:schemeClr>
                </a:solidFill>
                <a:effectLst>
                  <a:outerShdw blurRad="38100" dist="38100" dir="2700000" algn="tl">
                    <a:srgbClr val="000000">
                      <a:alpha val="43137"/>
                    </a:srgbClr>
                  </a:outerShdw>
                </a:effectLst>
              </a:rPr>
              <a:t>(2)</a:t>
            </a:r>
            <a:endParaRPr lang="en-US" sz="1800" dirty="0">
              <a:solidFill>
                <a:schemeClr val="accent6">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57350"/>
            <a:ext cx="8229600" cy="2190750"/>
          </a:xfrm>
        </p:spPr>
        <p:txBody>
          <a:bodyPr>
            <a:normAutofit/>
          </a:bodyPr>
          <a:lstStyle/>
          <a:p>
            <a:r>
              <a:rPr lang="es-ES" sz="1200" b="1" dirty="0" smtClean="0"/>
              <a:t>Asistencia </a:t>
            </a:r>
            <a:r>
              <a:rPr lang="es-ES" sz="1200" b="1" dirty="0"/>
              <a:t>sanitaria en la Rumanía </a:t>
            </a:r>
            <a:r>
              <a:rPr lang="es-ES" sz="1200" b="1" dirty="0" smtClean="0"/>
              <a:t>postcomunista</a:t>
            </a:r>
            <a:endParaRPr lang="es-ES" sz="1200" dirty="0"/>
          </a:p>
          <a:p>
            <a:r>
              <a:rPr lang="es-ES" sz="1200" dirty="0"/>
              <a:t>Descripción: mal estado de salud de la gente pobre que </a:t>
            </a:r>
            <a:r>
              <a:rPr lang="es-ES" sz="1200" dirty="0" smtClean="0"/>
              <a:t>vive </a:t>
            </a:r>
            <a:r>
              <a:rPr lang="es-ES" sz="1200" dirty="0"/>
              <a:t>en áreas </a:t>
            </a:r>
            <a:r>
              <a:rPr lang="es-ES" sz="1200" dirty="0" smtClean="0"/>
              <a:t>rurales. Pacientes </a:t>
            </a:r>
            <a:r>
              <a:rPr lang="es-ES" sz="1200" dirty="0"/>
              <a:t>crónicos que buscan menos asistencia médica que la población más </a:t>
            </a:r>
            <a:r>
              <a:rPr lang="es-ES" sz="1200" dirty="0" smtClean="0"/>
              <a:t>rica. Personas </a:t>
            </a:r>
            <a:r>
              <a:rPr lang="es-ES" sz="1200" dirty="0"/>
              <a:t>que no cotizan a la seguridad </a:t>
            </a:r>
            <a:r>
              <a:rPr lang="es-ES" sz="1200" dirty="0" smtClean="0"/>
              <a:t>social. Necesidad </a:t>
            </a:r>
            <a:r>
              <a:rPr lang="es-ES" sz="1200" dirty="0"/>
              <a:t>de </a:t>
            </a:r>
            <a:r>
              <a:rPr lang="es-ES" sz="1200" dirty="0" smtClean="0"/>
              <a:t>prevención y soluciones </a:t>
            </a:r>
            <a:r>
              <a:rPr lang="es-ES" sz="1200" dirty="0"/>
              <a:t>actuales de </a:t>
            </a:r>
            <a:r>
              <a:rPr lang="es-ES" sz="1200" dirty="0" smtClean="0"/>
              <a:t>tratamiento.</a:t>
            </a:r>
            <a:endParaRPr lang="es-ES" sz="1200" dirty="0"/>
          </a:p>
          <a:p>
            <a:r>
              <a:rPr lang="es-ES" sz="1200" dirty="0"/>
              <a:t>Invita a los estudiantes a proponer simulaciones de soluciones integradoras para hacer frente a los graves problemas de los años de transición.</a:t>
            </a:r>
          </a:p>
          <a:p>
            <a:r>
              <a:rPr lang="es-ES" sz="1200" dirty="0"/>
              <a:t>Las deficiencias de este sistema sanitario incluyen: financiación insuficiente, cierre de hospitales, reorganización de hospitales, prescripción </a:t>
            </a:r>
            <a:r>
              <a:rPr lang="es-ES" sz="1200" dirty="0" smtClean="0"/>
              <a:t>de demasiadas </a:t>
            </a:r>
            <a:r>
              <a:rPr lang="es-ES" sz="1200" dirty="0"/>
              <a:t>recetas médicas, falta de supervisión por parte de organismos reguladores, estrategias de prevención, la lucha contra las </a:t>
            </a:r>
            <a:r>
              <a:rPr lang="es-ES" sz="1200" dirty="0" smtClean="0"/>
              <a:t>adicciones y </a:t>
            </a:r>
            <a:r>
              <a:rPr lang="es-ES" sz="1200" dirty="0"/>
              <a:t>fuga de cerebros entre los médicos.</a:t>
            </a:r>
          </a:p>
          <a:p>
            <a:pPr algn="just"/>
            <a:endParaRPr lang="en-US" sz="1200" dirty="0"/>
          </a:p>
        </p:txBody>
      </p:sp>
    </p:spTree>
    <p:extLst>
      <p:ext uri="{BB962C8B-B14F-4D97-AF65-F5344CB8AC3E}">
        <p14:creationId xmlns:p14="http://schemas.microsoft.com/office/powerpoint/2010/main" val="27145891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047750"/>
            <a:ext cx="8229600" cy="365522"/>
          </a:xfrm>
        </p:spPr>
        <p:txBody>
          <a:bodyPr>
            <a:noAutofit/>
          </a:bodyPr>
          <a:lstStyle/>
          <a:p>
            <a:pPr algn="l"/>
            <a:r>
              <a:rPr lang="it-IT" sz="1800" b="1" dirty="0">
                <a:solidFill>
                  <a:schemeClr val="accent6">
                    <a:lumMod val="75000"/>
                  </a:schemeClr>
                </a:solidFill>
                <a:effectLst>
                  <a:outerShdw blurRad="38100" dist="38100" dir="2700000" algn="tl">
                    <a:srgbClr val="000000">
                      <a:alpha val="43137"/>
                    </a:srgbClr>
                  </a:outerShdw>
                </a:effectLst>
              </a:rPr>
              <a:t>Información para profesores </a:t>
            </a:r>
            <a:r>
              <a:rPr lang="it-IT" sz="1800" b="1" dirty="0" smtClean="0">
                <a:solidFill>
                  <a:schemeClr val="accent6">
                    <a:lumMod val="75000"/>
                  </a:schemeClr>
                </a:solidFill>
                <a:effectLst>
                  <a:outerShdw blurRad="38100" dist="38100" dir="2700000" algn="tl">
                    <a:srgbClr val="000000">
                      <a:alpha val="43137"/>
                    </a:srgbClr>
                  </a:outerShdw>
                </a:effectLst>
              </a:rPr>
              <a:t>(3)</a:t>
            </a:r>
            <a:endParaRPr lang="en-US" sz="1800" dirty="0">
              <a:solidFill>
                <a:schemeClr val="accent6">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428750"/>
            <a:ext cx="8229600" cy="2838449"/>
          </a:xfrm>
        </p:spPr>
        <p:txBody>
          <a:bodyPr>
            <a:normAutofit/>
          </a:bodyPr>
          <a:lstStyle/>
          <a:p>
            <a:pPr marL="0" indent="0">
              <a:buNone/>
            </a:pPr>
            <a:r>
              <a:rPr lang="es-ES" sz="1200" dirty="0"/>
              <a:t>2. </a:t>
            </a:r>
            <a:r>
              <a:rPr lang="es-ES" sz="1200" b="1" dirty="0"/>
              <a:t>Escenario posible</a:t>
            </a:r>
            <a:r>
              <a:rPr lang="es-ES" sz="1200" dirty="0"/>
              <a:t>: dos entrevistas, con el Dr. </a:t>
            </a:r>
            <a:r>
              <a:rPr lang="es-ES" sz="1200" dirty="0" err="1"/>
              <a:t>Vasile</a:t>
            </a:r>
            <a:r>
              <a:rPr lang="es-ES" sz="1200" dirty="0"/>
              <a:t> </a:t>
            </a:r>
            <a:r>
              <a:rPr lang="es-ES" sz="1200" dirty="0" err="1"/>
              <a:t>Ciurchea</a:t>
            </a:r>
            <a:r>
              <a:rPr lang="es-ES" sz="1200" dirty="0"/>
              <a:t>, presidente de la Casa Nacional de Seguros de Sanidad, Rumania y con el Prof. Dr. </a:t>
            </a:r>
            <a:r>
              <a:rPr lang="es-ES" sz="1200" dirty="0" err="1"/>
              <a:t>Corin</a:t>
            </a:r>
            <a:r>
              <a:rPr lang="es-ES" sz="1200" dirty="0"/>
              <a:t> </a:t>
            </a:r>
            <a:r>
              <a:rPr lang="es-ES" sz="1200" dirty="0" err="1"/>
              <a:t>Badiu</a:t>
            </a:r>
            <a:r>
              <a:rPr lang="es-ES" sz="1200" dirty="0"/>
              <a:t>, catedrático de endocrinología de la Universidad de Medicina y Farmacia Carol </a:t>
            </a:r>
            <a:r>
              <a:rPr lang="es-ES" sz="1200" dirty="0" err="1"/>
              <a:t>Davila</a:t>
            </a:r>
            <a:r>
              <a:rPr lang="es-ES" sz="1200" dirty="0"/>
              <a:t>, Bucarest, Rumania. Estas entrevistas cuentan con el apoyo de una tercera (en YouTube) con el Dr. </a:t>
            </a:r>
            <a:r>
              <a:rPr lang="es-ES" sz="1200" dirty="0" err="1"/>
              <a:t>Eugen</a:t>
            </a:r>
            <a:r>
              <a:rPr lang="es-ES" sz="1200" dirty="0"/>
              <a:t> </a:t>
            </a:r>
            <a:r>
              <a:rPr lang="es-ES" sz="1200" dirty="0" err="1"/>
              <a:t>Tarcoveanu</a:t>
            </a:r>
            <a:r>
              <a:rPr lang="es-ES" sz="1200" dirty="0"/>
              <a:t>, cirujano y profesor universitario, exjefe de la clínica quirúrgica y director del hospital St. </a:t>
            </a:r>
            <a:r>
              <a:rPr lang="es-ES" sz="1200" dirty="0" err="1"/>
              <a:t>Spiridon</a:t>
            </a:r>
            <a:r>
              <a:rPr lang="es-ES" sz="1200" dirty="0"/>
              <a:t> en </a:t>
            </a:r>
            <a:r>
              <a:rPr lang="en-US" sz="1200" b="1" dirty="0"/>
              <a:t>La</a:t>
            </a:r>
            <a:r>
              <a:rPr lang="ro-RO" sz="1200" b="1" dirty="0"/>
              <a:t>și</a:t>
            </a:r>
            <a:r>
              <a:rPr lang="es-ES" sz="1200" dirty="0" smtClean="0"/>
              <a:t>, </a:t>
            </a:r>
            <a:r>
              <a:rPr lang="es-ES" sz="1200" dirty="0"/>
              <a:t>y dirigido por el Dr. Richard </a:t>
            </a:r>
            <a:r>
              <a:rPr lang="es-ES" sz="1200" dirty="0" err="1"/>
              <a:t>Constantinescu</a:t>
            </a:r>
            <a:r>
              <a:rPr lang="es-ES" sz="1200" dirty="0"/>
              <a:t>, autor y “</a:t>
            </a:r>
            <a:r>
              <a:rPr lang="es-ES" sz="1200" dirty="0" err="1"/>
              <a:t>Iatroistoriograf</a:t>
            </a:r>
            <a:r>
              <a:rPr lang="es-ES" sz="1200" dirty="0"/>
              <a:t>”, director de la disciplina de Historia de la Medicina y curador del Museo de la Universidad de Medicina y Farmacia </a:t>
            </a:r>
            <a:r>
              <a:rPr lang="es-ES" sz="1200" dirty="0" err="1"/>
              <a:t>Grigore</a:t>
            </a:r>
            <a:r>
              <a:rPr lang="es-ES" sz="1200" dirty="0"/>
              <a:t> T. Popa en </a:t>
            </a:r>
            <a:r>
              <a:rPr lang="es-ES" sz="1200" dirty="0" err="1"/>
              <a:t>Lași</a:t>
            </a:r>
            <a:r>
              <a:rPr lang="es-ES" sz="1200" dirty="0" smtClean="0"/>
              <a:t> </a:t>
            </a:r>
            <a:r>
              <a:rPr lang="es-ES" sz="1200" dirty="0"/>
              <a:t>(la segunda ciudad más grande de Rumanía</a:t>
            </a:r>
            <a:r>
              <a:rPr lang="es-ES" sz="1200" dirty="0" smtClean="0"/>
              <a:t>).</a:t>
            </a:r>
          </a:p>
          <a:p>
            <a:pPr marL="0" indent="0">
              <a:buNone/>
            </a:pPr>
            <a:endParaRPr lang="es-ES" sz="1200" dirty="0"/>
          </a:p>
          <a:p>
            <a:r>
              <a:rPr lang="es-ES" sz="1200" dirty="0"/>
              <a:t>La primera entrevista se centra en las posibles formas de mejorar la eficiencia de la Casa Nacional de Seguros de Sanidad.</a:t>
            </a:r>
          </a:p>
          <a:p>
            <a:r>
              <a:rPr lang="es-ES" sz="1200" dirty="0"/>
              <a:t>La segunda entrevista describe los desafíos de los programas de residencia rumanos y propone soluciones para ellos.</a:t>
            </a:r>
          </a:p>
          <a:p>
            <a:r>
              <a:rPr lang="es-ES" sz="1200" dirty="0"/>
              <a:t>La tercera entrevista identifica los aspectos positivos de la medicina y cirugía rumanas después de la Segunda Guerra Mundial y en el período </a:t>
            </a:r>
            <a:r>
              <a:rPr lang="es-ES" sz="1200" dirty="0" smtClean="0"/>
              <a:t>postcomunista</a:t>
            </a:r>
            <a:r>
              <a:rPr lang="es-ES" sz="1200" dirty="0"/>
              <a:t>.</a:t>
            </a:r>
          </a:p>
        </p:txBody>
      </p:sp>
    </p:spTree>
    <p:extLst>
      <p:ext uri="{BB962C8B-B14F-4D97-AF65-F5344CB8AC3E}">
        <p14:creationId xmlns:p14="http://schemas.microsoft.com/office/powerpoint/2010/main" val="2852714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123950"/>
            <a:ext cx="8229600" cy="194072"/>
          </a:xfrm>
        </p:spPr>
        <p:txBody>
          <a:bodyPr>
            <a:noAutofit/>
          </a:bodyPr>
          <a:lstStyle/>
          <a:p>
            <a:pPr algn="l"/>
            <a:r>
              <a:rPr lang="es-ES" sz="1800" b="1" dirty="0" smtClean="0">
                <a:solidFill>
                  <a:schemeClr val="accent6">
                    <a:lumMod val="75000"/>
                  </a:schemeClr>
                </a:solidFill>
                <a:effectLst>
                  <a:outerShdw blurRad="38100" dist="38100" dir="2700000" algn="tl">
                    <a:srgbClr val="000000">
                      <a:alpha val="43137"/>
                    </a:srgbClr>
                  </a:outerShdw>
                </a:effectLst>
              </a:rPr>
              <a:t>Objetivos </a:t>
            </a:r>
            <a:r>
              <a:rPr lang="es-ES" sz="1800" b="1" dirty="0">
                <a:solidFill>
                  <a:schemeClr val="accent6">
                    <a:lumMod val="75000"/>
                  </a:schemeClr>
                </a:solidFill>
                <a:effectLst>
                  <a:outerShdw blurRad="38100" dist="38100" dir="2700000" algn="tl">
                    <a:srgbClr val="000000">
                      <a:alpha val="43137"/>
                    </a:srgbClr>
                  </a:outerShdw>
                </a:effectLst>
              </a:rPr>
              <a:t>de aprendizaje</a:t>
            </a:r>
            <a:r>
              <a:rPr lang="en-US" sz="1800" b="1" dirty="0" smtClean="0">
                <a:solidFill>
                  <a:schemeClr val="accent6">
                    <a:lumMod val="75000"/>
                  </a:schemeClr>
                </a:solidFill>
                <a:effectLst>
                  <a:outerShdw blurRad="38100" dist="38100" dir="2700000" algn="tl">
                    <a:srgbClr val="000000">
                      <a:alpha val="43137"/>
                    </a:srgbClr>
                  </a:outerShdw>
                </a:effectLst>
              </a:rPr>
              <a:t> </a:t>
            </a:r>
            <a:r>
              <a:rPr lang="en-US" sz="1800" b="1" dirty="0">
                <a:solidFill>
                  <a:schemeClr val="accent6">
                    <a:lumMod val="75000"/>
                  </a:schemeClr>
                </a:solidFill>
                <a:effectLst>
                  <a:outerShdw blurRad="38100" dist="38100" dir="2700000" algn="tl">
                    <a:srgbClr val="000000">
                      <a:alpha val="43137"/>
                    </a:srgbClr>
                  </a:outerShdw>
                </a:effectLst>
              </a:rPr>
              <a:t>(1)</a:t>
            </a:r>
          </a:p>
        </p:txBody>
      </p:sp>
      <p:sp>
        <p:nvSpPr>
          <p:cNvPr id="3" name="Content Placeholder 2"/>
          <p:cNvSpPr>
            <a:spLocks noGrp="1"/>
          </p:cNvSpPr>
          <p:nvPr>
            <p:ph idx="1"/>
          </p:nvPr>
        </p:nvSpPr>
        <p:spPr>
          <a:xfrm>
            <a:off x="381000" y="1657350"/>
            <a:ext cx="8229600" cy="2209800"/>
          </a:xfrm>
        </p:spPr>
        <p:txBody>
          <a:bodyPr>
            <a:noAutofit/>
          </a:bodyPr>
          <a:lstStyle/>
          <a:p>
            <a:r>
              <a:rPr lang="es-ES" sz="1200" dirty="0" smtClean="0"/>
              <a:t>Se </a:t>
            </a:r>
            <a:r>
              <a:rPr lang="es-ES" sz="1200" dirty="0"/>
              <a:t>centran en describir lo que el estudiante podrá hacer al final de esta actividad educativa y describir el conocimiento, las habilidades y/o la actitud de los estudiantes.</a:t>
            </a:r>
          </a:p>
          <a:p>
            <a:r>
              <a:rPr lang="es-ES" sz="1200" dirty="0"/>
              <a:t>Especifican la forma mensurable en la que se pueden medir el desempeño y el cambio.</a:t>
            </a:r>
          </a:p>
          <a:p>
            <a:r>
              <a:rPr lang="es-ES" sz="1200" dirty="0"/>
              <a:t>Se basan en la taxonomía de </a:t>
            </a:r>
            <a:r>
              <a:rPr lang="es-ES" sz="1200" dirty="0" err="1"/>
              <a:t>Benjamin</a:t>
            </a:r>
            <a:r>
              <a:rPr lang="es-ES" sz="1200" dirty="0"/>
              <a:t> Bloom</a:t>
            </a:r>
            <a:r>
              <a:rPr lang="es-ES" sz="1200" dirty="0" smtClean="0"/>
              <a:t>: </a:t>
            </a:r>
            <a:r>
              <a:rPr lang="es-ES" sz="1200" dirty="0"/>
              <a:t>cognitivo (saber), psicomotor (hacer: habilidad) y afectivo (actitud).</a:t>
            </a:r>
          </a:p>
          <a:p>
            <a:r>
              <a:rPr lang="es-ES" sz="1200" dirty="0"/>
              <a:t>El dominio cognitivo: 6 </a:t>
            </a:r>
            <a:r>
              <a:rPr lang="es-ES" sz="1200" dirty="0" smtClean="0"/>
              <a:t>niveles de </a:t>
            </a:r>
            <a:r>
              <a:rPr lang="es-ES" sz="1200" dirty="0"/>
              <a:t>reconocimiento de hechos (conocimiento), cada vez </a:t>
            </a:r>
            <a:r>
              <a:rPr lang="es-ES" sz="1200" dirty="0" smtClean="0"/>
              <a:t>a </a:t>
            </a:r>
            <a:r>
              <a:rPr lang="es-ES" sz="1200" dirty="0"/>
              <a:t>niveles mentales más complejos y abstractos, al más alto orden (evaluación).</a:t>
            </a:r>
          </a:p>
          <a:p>
            <a:r>
              <a:rPr lang="es-ES" sz="1200" dirty="0" smtClean="0"/>
              <a:t>Se </a:t>
            </a:r>
            <a:r>
              <a:rPr lang="es-ES" sz="1200" dirty="0"/>
              <a:t>incluyen </a:t>
            </a:r>
            <a:r>
              <a:rPr lang="es-ES" sz="1200" dirty="0" smtClean="0"/>
              <a:t>5 </a:t>
            </a:r>
            <a:r>
              <a:rPr lang="es-ES" sz="1200" dirty="0"/>
              <a:t>elementos: </a:t>
            </a:r>
            <a:r>
              <a:rPr lang="es-ES" sz="1200" dirty="0" smtClean="0"/>
              <a:t>quién, </a:t>
            </a:r>
            <a:r>
              <a:rPr lang="es-ES" sz="1200" dirty="0"/>
              <a:t>cuánto o </a:t>
            </a:r>
            <a:r>
              <a:rPr lang="es-ES" sz="1200" dirty="0" smtClean="0"/>
              <a:t>hasta qué punto, </a:t>
            </a:r>
            <a:r>
              <a:rPr lang="es-ES" sz="1200" dirty="0"/>
              <a:t>de qué, para </a:t>
            </a:r>
            <a:r>
              <a:rPr lang="es-ES" sz="1200" dirty="0" smtClean="0"/>
              <a:t>cuándo.</a:t>
            </a:r>
            <a:endParaRPr lang="es-ES" sz="1200" dirty="0"/>
          </a:p>
          <a:p>
            <a:endParaRPr lang="ro-RO" sz="1400" dirty="0"/>
          </a:p>
        </p:txBody>
      </p:sp>
    </p:spTree>
    <p:extLst>
      <p:ext uri="{BB962C8B-B14F-4D97-AF65-F5344CB8AC3E}">
        <p14:creationId xmlns:p14="http://schemas.microsoft.com/office/powerpoint/2010/main" val="14521124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23950"/>
            <a:ext cx="8229600" cy="194072"/>
          </a:xfrm>
        </p:spPr>
        <p:txBody>
          <a:bodyPr>
            <a:noAutofit/>
          </a:bodyPr>
          <a:lstStyle/>
          <a:p>
            <a:pPr algn="l"/>
            <a:r>
              <a:rPr lang="es-ES" sz="1800" b="1" dirty="0">
                <a:solidFill>
                  <a:schemeClr val="accent6">
                    <a:lumMod val="75000"/>
                  </a:schemeClr>
                </a:solidFill>
                <a:effectLst>
                  <a:outerShdw blurRad="38100" dist="38100" dir="2700000" algn="tl">
                    <a:srgbClr val="000000">
                      <a:alpha val="43137"/>
                    </a:srgbClr>
                  </a:outerShdw>
                </a:effectLst>
              </a:rPr>
              <a:t>Objetivos de aprendizaje</a:t>
            </a:r>
            <a:r>
              <a:rPr lang="en-US" sz="1800" b="1" dirty="0">
                <a:solidFill>
                  <a:schemeClr val="accent6">
                    <a:lumMod val="75000"/>
                  </a:schemeClr>
                </a:solidFill>
                <a:effectLst>
                  <a:outerShdw blurRad="38100" dist="38100" dir="2700000" algn="tl">
                    <a:srgbClr val="000000">
                      <a:alpha val="43137"/>
                    </a:srgbClr>
                  </a:outerShdw>
                </a:effectLst>
              </a:rPr>
              <a:t> (1)</a:t>
            </a:r>
          </a:p>
        </p:txBody>
      </p:sp>
      <p:sp>
        <p:nvSpPr>
          <p:cNvPr id="3" name="Content Placeholder 2"/>
          <p:cNvSpPr>
            <a:spLocks noGrp="1"/>
          </p:cNvSpPr>
          <p:nvPr>
            <p:ph idx="1"/>
          </p:nvPr>
        </p:nvSpPr>
        <p:spPr>
          <a:xfrm>
            <a:off x="228600" y="1504950"/>
            <a:ext cx="8229600" cy="2743200"/>
          </a:xfrm>
        </p:spPr>
        <p:txBody>
          <a:bodyPr>
            <a:noAutofit/>
          </a:bodyPr>
          <a:lstStyle/>
          <a:p>
            <a:r>
              <a:rPr lang="es-ES" sz="1200" dirty="0" smtClean="0"/>
              <a:t>Ejemplos </a:t>
            </a:r>
            <a:r>
              <a:rPr lang="es-ES" sz="1200" dirty="0"/>
              <a:t>de verbos de acción que representan cada uno de los seis niveles cognitivos, de menor a mayor</a:t>
            </a:r>
            <a:r>
              <a:rPr lang="es-ES" sz="1200" dirty="0" smtClean="0"/>
              <a:t>.</a:t>
            </a:r>
            <a:endParaRPr lang="es-ES" sz="1200" dirty="0"/>
          </a:p>
          <a:p>
            <a:pPr marL="0" indent="0">
              <a:buNone/>
            </a:pPr>
            <a:r>
              <a:rPr lang="es-ES" sz="1200" u="sng" dirty="0"/>
              <a:t>Conocimiento:</a:t>
            </a:r>
            <a:r>
              <a:rPr lang="es-ES" sz="1200" dirty="0"/>
              <a:t> definir, enumerar, nombrar, ordenar, reconocer, recordar, etiquetar</a:t>
            </a:r>
          </a:p>
          <a:p>
            <a:pPr marL="0" indent="0">
              <a:buNone/>
            </a:pPr>
            <a:r>
              <a:rPr lang="es-ES" sz="1200" u="sng" dirty="0"/>
              <a:t>Comprensión:</a:t>
            </a:r>
            <a:r>
              <a:rPr lang="es-ES" sz="1200" dirty="0"/>
              <a:t> </a:t>
            </a:r>
            <a:r>
              <a:rPr lang="es-ES" sz="1200" dirty="0" smtClean="0"/>
              <a:t>clasificar</a:t>
            </a:r>
            <a:r>
              <a:rPr lang="es-ES" sz="1200" dirty="0"/>
              <a:t>, describir, discutir, explicar, identificar, localizar, informar, revisar</a:t>
            </a:r>
          </a:p>
          <a:p>
            <a:pPr marL="0" indent="0">
              <a:buNone/>
            </a:pPr>
            <a:r>
              <a:rPr lang="es-ES" sz="1200" u="sng" dirty="0"/>
              <a:t>Aplicación:</a:t>
            </a:r>
            <a:r>
              <a:rPr lang="es-ES" sz="1200" dirty="0"/>
              <a:t> </a:t>
            </a:r>
            <a:r>
              <a:rPr lang="es-ES" sz="1200" dirty="0" smtClean="0"/>
              <a:t>aplicar</a:t>
            </a:r>
            <a:r>
              <a:rPr lang="es-ES" sz="1200" dirty="0"/>
              <a:t>, elegir, demostrar, ilustrar, practicar, resolver, utilizar</a:t>
            </a:r>
          </a:p>
          <a:p>
            <a:pPr marL="0" indent="0">
              <a:buNone/>
            </a:pPr>
            <a:r>
              <a:rPr lang="es-ES" sz="1200" u="sng" dirty="0"/>
              <a:t>Análisis:</a:t>
            </a:r>
            <a:r>
              <a:rPr lang="es-ES" sz="1200" dirty="0"/>
              <a:t> analizar, apreciar, calcular, comparar/contrastar, diferenciar, diagramar</a:t>
            </a:r>
          </a:p>
          <a:p>
            <a:pPr marL="0" indent="0">
              <a:buNone/>
            </a:pPr>
            <a:r>
              <a:rPr lang="es-ES" sz="1200" u="sng" dirty="0"/>
              <a:t>Síntesis:</a:t>
            </a:r>
            <a:r>
              <a:rPr lang="es-ES" sz="1200" dirty="0"/>
              <a:t> organizar, ensamblar, construir, diseñar, formular, preparar, escribir</a:t>
            </a:r>
          </a:p>
          <a:p>
            <a:pPr marL="0" indent="0">
              <a:buNone/>
            </a:pPr>
            <a:r>
              <a:rPr lang="es-ES" sz="1200" u="sng" dirty="0" smtClean="0"/>
              <a:t>Evaluación</a:t>
            </a:r>
            <a:r>
              <a:rPr lang="es-ES" sz="1200" u="sng" dirty="0"/>
              <a:t>:</a:t>
            </a:r>
            <a:r>
              <a:rPr lang="es-ES" sz="1200" dirty="0"/>
              <a:t> evaluar, argumentar, juzgar, predecir, calificar, valorar, puntuar, </a:t>
            </a:r>
            <a:r>
              <a:rPr lang="es-ES" sz="1200" dirty="0" smtClean="0"/>
              <a:t>elegir</a:t>
            </a:r>
          </a:p>
          <a:p>
            <a:pPr marL="0" indent="0">
              <a:buNone/>
            </a:pPr>
            <a:endParaRPr lang="es-ES" sz="1200" dirty="0"/>
          </a:p>
          <a:p>
            <a:r>
              <a:rPr lang="es-ES" sz="1200" dirty="0"/>
              <a:t>Ejemplo de un objetivo SMART para esta unidad: “Al completar esta unidad, los participantes deberían poder comentar cómo se ha desarrollado y cómo ha cambiado el sistema sanitario rumano desde el período pre comunista hasta el período de transición posterior a 1989.</a:t>
            </a:r>
          </a:p>
          <a:p>
            <a:endParaRPr lang="ro-RO" sz="1400" dirty="0"/>
          </a:p>
        </p:txBody>
      </p:sp>
    </p:spTree>
    <p:extLst>
      <p:ext uri="{BB962C8B-B14F-4D97-AF65-F5344CB8AC3E}">
        <p14:creationId xmlns:p14="http://schemas.microsoft.com/office/powerpoint/2010/main" val="20988342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200150"/>
            <a:ext cx="8229600" cy="194072"/>
          </a:xfrm>
        </p:spPr>
        <p:txBody>
          <a:bodyPr>
            <a:noAutofit/>
          </a:bodyPr>
          <a:lstStyle/>
          <a:p>
            <a:pPr algn="l"/>
            <a:r>
              <a:rPr lang="es-ES" sz="1800" b="1" dirty="0">
                <a:solidFill>
                  <a:schemeClr val="accent6">
                    <a:lumMod val="75000"/>
                  </a:schemeClr>
                </a:solidFill>
                <a:effectLst>
                  <a:outerShdw blurRad="38100" dist="38100" dir="2700000" algn="tl">
                    <a:srgbClr val="000000">
                      <a:alpha val="43137"/>
                    </a:srgbClr>
                  </a:outerShdw>
                </a:effectLst>
              </a:rPr>
              <a:t>Objetivos de aprendizaje</a:t>
            </a:r>
            <a:r>
              <a:rPr lang="en-US" sz="1800" b="1" dirty="0">
                <a:solidFill>
                  <a:schemeClr val="accent6">
                    <a:lumMod val="75000"/>
                  </a:schemeClr>
                </a:solidFill>
                <a:effectLst>
                  <a:outerShdw blurRad="38100" dist="38100" dir="2700000" algn="tl">
                    <a:srgbClr val="000000">
                      <a:alpha val="43137"/>
                    </a:srgbClr>
                  </a:outerShdw>
                </a:effectLst>
              </a:rPr>
              <a:t> </a:t>
            </a:r>
            <a:r>
              <a:rPr lang="en-US" sz="1800" b="1" dirty="0" smtClean="0">
                <a:solidFill>
                  <a:schemeClr val="accent6">
                    <a:lumMod val="75000"/>
                  </a:schemeClr>
                </a:solidFill>
                <a:effectLst>
                  <a:outerShdw blurRad="38100" dist="38100" dir="2700000" algn="tl">
                    <a:srgbClr val="000000">
                      <a:alpha val="43137"/>
                    </a:srgbClr>
                  </a:outerShdw>
                </a:effectLst>
              </a:rPr>
              <a:t>(2)</a:t>
            </a:r>
            <a:endParaRPr lang="en-US" sz="1800" dirty="0">
              <a:solidFill>
                <a:schemeClr val="accent6">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04800" y="1581150"/>
            <a:ext cx="8915400" cy="2362200"/>
          </a:xfrm>
        </p:spPr>
        <p:txBody>
          <a:bodyPr>
            <a:noAutofit/>
          </a:bodyPr>
          <a:lstStyle/>
          <a:p>
            <a:pPr marL="0" indent="0">
              <a:buNone/>
            </a:pPr>
            <a:r>
              <a:rPr lang="es-ES" sz="1200" dirty="0"/>
              <a:t>Los participantes deben poder:</a:t>
            </a:r>
          </a:p>
          <a:p>
            <a:pPr marL="0" indent="0">
              <a:buNone/>
            </a:pPr>
            <a:r>
              <a:rPr lang="es-ES" sz="1200" dirty="0"/>
              <a:t>a) reconocer y enumerar al menos 5 dificultades y desafíos identificados en el estudio de caso, en la lectura y en el testimonio del video.</a:t>
            </a:r>
          </a:p>
          <a:p>
            <a:pPr marL="0" indent="0">
              <a:buNone/>
            </a:pPr>
            <a:r>
              <a:rPr lang="es-ES" sz="1200" dirty="0"/>
              <a:t>b) describir e informar sobre las posibles soluciones a estas dificultades, basándose tanto en los recursos proporcionados como en la práctica médica personal o la investigación personal.</a:t>
            </a:r>
          </a:p>
          <a:p>
            <a:pPr marL="0" indent="0">
              <a:buNone/>
            </a:pPr>
            <a:r>
              <a:rPr lang="es-ES" sz="1200" dirty="0"/>
              <a:t>c) analizar su propio contexto de trabajo y proponer una solución a un desafío </a:t>
            </a:r>
            <a:r>
              <a:rPr lang="es-ES" sz="1200" dirty="0" smtClean="0"/>
              <a:t>principal que hayan identificado.</a:t>
            </a:r>
            <a:endParaRPr lang="es-ES" sz="1200" dirty="0"/>
          </a:p>
          <a:p>
            <a:pPr marL="0" indent="0">
              <a:buNone/>
            </a:pPr>
            <a:r>
              <a:rPr lang="es-ES" sz="1200" dirty="0" smtClean="0"/>
              <a:t>d</a:t>
            </a:r>
            <a:r>
              <a:rPr lang="es-ES" sz="1200" dirty="0"/>
              <a:t>) evaluar la situación actual del sistema sanitario rumano reflejada en su propia institución médica y formular un breve diagrama crítico de las principales dificultades identificadas.</a:t>
            </a:r>
          </a:p>
          <a:p>
            <a:pPr marL="0" indent="0">
              <a:buNone/>
            </a:pPr>
            <a:r>
              <a:rPr lang="es-ES" sz="1200" dirty="0"/>
              <a:t>e) prever las probables soluciones para los próximos 5 años en relación con los problemas a que se refiere el punto d).</a:t>
            </a:r>
          </a:p>
        </p:txBody>
      </p:sp>
    </p:spTree>
    <p:extLst>
      <p:ext uri="{BB962C8B-B14F-4D97-AF65-F5344CB8AC3E}">
        <p14:creationId xmlns:p14="http://schemas.microsoft.com/office/powerpoint/2010/main" val="16110692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895350"/>
            <a:ext cx="8229600" cy="194072"/>
          </a:xfrm>
        </p:spPr>
        <p:txBody>
          <a:bodyPr>
            <a:noAutofit/>
          </a:bodyPr>
          <a:lstStyle/>
          <a:p>
            <a:pPr algn="l"/>
            <a:r>
              <a:rPr lang="es-ES" sz="1800" b="1" dirty="0">
                <a:solidFill>
                  <a:schemeClr val="accent6">
                    <a:lumMod val="75000"/>
                  </a:schemeClr>
                </a:solidFill>
                <a:effectLst>
                  <a:outerShdw blurRad="38100" dist="38100" dir="2700000" algn="tl">
                    <a:srgbClr val="000000">
                      <a:alpha val="43137"/>
                    </a:srgbClr>
                  </a:outerShdw>
                </a:effectLst>
              </a:rPr>
              <a:t>Objetivos de aprendizaje</a:t>
            </a:r>
            <a:r>
              <a:rPr lang="en-US" sz="1800" b="1" dirty="0">
                <a:solidFill>
                  <a:schemeClr val="accent6">
                    <a:lumMod val="75000"/>
                  </a:schemeClr>
                </a:solidFill>
                <a:effectLst>
                  <a:outerShdw blurRad="38100" dist="38100" dir="2700000" algn="tl">
                    <a:srgbClr val="000000">
                      <a:alpha val="43137"/>
                    </a:srgbClr>
                  </a:outerShdw>
                </a:effectLst>
              </a:rPr>
              <a:t> </a:t>
            </a:r>
            <a:r>
              <a:rPr lang="en-US" sz="1800" b="1" dirty="0" smtClean="0">
                <a:solidFill>
                  <a:schemeClr val="accent6">
                    <a:lumMod val="75000"/>
                  </a:schemeClr>
                </a:solidFill>
                <a:effectLst>
                  <a:outerShdw blurRad="38100" dist="38100" dir="2700000" algn="tl">
                    <a:srgbClr val="000000">
                      <a:alpha val="43137"/>
                    </a:srgbClr>
                  </a:outerShdw>
                </a:effectLst>
              </a:rPr>
              <a:t>(3)</a:t>
            </a:r>
            <a:endParaRPr lang="en-US" sz="1800" dirty="0">
              <a:solidFill>
                <a:schemeClr val="accent6">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28600" y="1200150"/>
            <a:ext cx="8915400" cy="2895600"/>
          </a:xfrm>
        </p:spPr>
        <p:txBody>
          <a:bodyPr>
            <a:noAutofit/>
          </a:bodyPr>
          <a:lstStyle/>
          <a:p>
            <a:pPr marL="0" indent="0">
              <a:buNone/>
            </a:pPr>
            <a:r>
              <a:rPr lang="es-ES" sz="1200" dirty="0"/>
              <a:t>Otros objetivos genéricos de aprendizaje, detallados en la literatura (</a:t>
            </a:r>
            <a:r>
              <a:rPr lang="es-ES" sz="1200" i="1" dirty="0" err="1"/>
              <a:t>Kirkpatrick</a:t>
            </a:r>
            <a:r>
              <a:rPr lang="es-ES" sz="1200" i="1" dirty="0"/>
              <a:t>, 1998; </a:t>
            </a:r>
            <a:r>
              <a:rPr lang="es-ES" sz="1200" i="1" dirty="0" err="1"/>
              <a:t>Barr</a:t>
            </a:r>
            <a:r>
              <a:rPr lang="es-ES" sz="1200" i="1" dirty="0"/>
              <a:t> et al., 2000 </a:t>
            </a:r>
            <a:r>
              <a:rPr lang="es-ES" sz="1200" i="1" dirty="0" err="1"/>
              <a:t>for</a:t>
            </a:r>
            <a:r>
              <a:rPr lang="es-ES" sz="1200" i="1" dirty="0"/>
              <a:t> </a:t>
            </a:r>
            <a:r>
              <a:rPr lang="es-ES" sz="1200" i="1" dirty="0" err="1"/>
              <a:t>the</a:t>
            </a:r>
            <a:r>
              <a:rPr lang="es-ES" sz="1200" i="1" dirty="0"/>
              <a:t> medical </a:t>
            </a:r>
            <a:r>
              <a:rPr lang="es-ES" sz="1200" i="1" dirty="0" err="1"/>
              <a:t>field</a:t>
            </a:r>
            <a:r>
              <a:rPr lang="es-ES" sz="1200" dirty="0"/>
              <a:t>):</a:t>
            </a:r>
          </a:p>
          <a:p>
            <a:pPr marL="0" indent="0">
              <a:buNone/>
            </a:pPr>
            <a:r>
              <a:rPr lang="es-ES" sz="1200" dirty="0" smtClean="0"/>
              <a:t>a</a:t>
            </a:r>
            <a:r>
              <a:rPr lang="es-ES" sz="1200" dirty="0"/>
              <a:t>) fomentar la participación y la motivación de los alumnos para el aprendizaje.</a:t>
            </a:r>
          </a:p>
          <a:p>
            <a:pPr marL="0" indent="0">
              <a:buNone/>
            </a:pPr>
            <a:r>
              <a:rPr lang="es-ES" sz="1200" dirty="0"/>
              <a:t>b) contribuir </a:t>
            </a:r>
            <a:r>
              <a:rPr lang="es-ES" sz="1200" dirty="0" smtClean="0"/>
              <a:t>al cambio en </a:t>
            </a:r>
            <a:r>
              <a:rPr lang="es-ES" sz="1200" dirty="0"/>
              <a:t>las actitudes o percepciones de los participantes sobre los prejuicios que operan en el sistema sanitario rumano (consulte el objetivo de aprendizaje que se encuentra en el enlace de YouTube https://youtu.be/yCMgzCeOFHg.</a:t>
            </a:r>
          </a:p>
          <a:p>
            <a:pPr marL="0" indent="0">
              <a:buNone/>
            </a:pPr>
            <a:r>
              <a:rPr lang="es-ES" sz="1200" dirty="0"/>
              <a:t>c) contribuir al cambio del comportamiento de los estudiantes para ayudarles a transferir lo aprendido al lugar de </a:t>
            </a:r>
            <a:r>
              <a:rPr lang="es-ES" sz="1200" dirty="0" smtClean="0"/>
              <a:t>trabajo (médico</a:t>
            </a:r>
            <a:r>
              <a:rPr lang="es-ES" sz="1200" dirty="0"/>
              <a:t>); estimular la actitud proactiva de los participantes para encontrar soluciones prácticas a los problemas ilustrados en: la lectura, el escenario posible, </a:t>
            </a:r>
            <a:r>
              <a:rPr lang="es-ES" sz="1200" dirty="0" smtClean="0"/>
              <a:t>el enlace </a:t>
            </a:r>
            <a:r>
              <a:rPr lang="es-ES" sz="1200" dirty="0"/>
              <a:t>de YouTube o identificadas por los participantes en sus vidas o en instituciones  médicas</a:t>
            </a:r>
            <a:r>
              <a:rPr lang="es-ES" sz="1200" dirty="0" smtClean="0"/>
              <a:t>.</a:t>
            </a:r>
            <a:endParaRPr lang="es-ES" sz="1200" dirty="0"/>
          </a:p>
          <a:p>
            <a:pPr marL="0" indent="0">
              <a:buNone/>
            </a:pPr>
            <a:r>
              <a:rPr lang="es-ES" sz="1200" dirty="0"/>
              <a:t>d) diferenciar entre nuevos conceptos según los cuales los estándares de calidad de un sistema sanitario son estructuras que incluyen procedimientos y principios.</a:t>
            </a:r>
          </a:p>
          <a:p>
            <a:pPr marL="0" indent="0">
              <a:buNone/>
            </a:pPr>
            <a:r>
              <a:rPr lang="es-ES" sz="1200" dirty="0"/>
              <a:t>e) ejercitar y practicar habilidades sociales, pensamiento cognitivo y habilidades de resolución de problemas como habilidades importantes para un médico a través de: la lectura, el escenario posible y el testimonio en el video de YouTube.</a:t>
            </a:r>
          </a:p>
          <a:p>
            <a:pPr marL="0" indent="0">
              <a:buNone/>
            </a:pPr>
            <a:r>
              <a:rPr lang="es-ES" sz="1200" dirty="0"/>
              <a:t>f) estimular una actitud positiva ante el cambio en las prácticas organizativas de las instituciones sanitarias e identificar qué errores podrían evitarse (en particular los del comunismo y los del período de transición posterior a la caída del comunismo en 1989).</a:t>
            </a:r>
          </a:p>
          <a:p>
            <a:pPr marL="0" indent="0">
              <a:buNone/>
            </a:pPr>
            <a:r>
              <a:rPr lang="es-ES" sz="1200" dirty="0"/>
              <a:t>g) identificar modelos positivos, la buena práctica médica de los predecesores para finalmente beneficiar a los pacientes y su bienestar (movilidad en el extranjero, desarrollo profesional continuo, etc.) e identificar los escollos de las prácticas ilícitas (corrupción, prescripción excesiva de medicamentos, etc.)</a:t>
            </a:r>
          </a:p>
        </p:txBody>
      </p:sp>
    </p:spTree>
    <p:extLst>
      <p:ext uri="{BB962C8B-B14F-4D97-AF65-F5344CB8AC3E}">
        <p14:creationId xmlns:p14="http://schemas.microsoft.com/office/powerpoint/2010/main" val="32937102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4712</TotalTime>
  <Words>2417</Words>
  <Application>Microsoft Office PowerPoint</Application>
  <PresentationFormat>Presentación en pantalla (16:9)</PresentationFormat>
  <Paragraphs>156</Paragraphs>
  <Slides>18</Slides>
  <Notes>0</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18</vt:i4>
      </vt:variant>
    </vt:vector>
  </HeadingPairs>
  <TitlesOfParts>
    <vt:vector size="20" baseType="lpstr">
      <vt:lpstr>Office Theme</vt:lpstr>
      <vt:lpstr>Documento de Microsoft Word</vt:lpstr>
      <vt:lpstr>     </vt:lpstr>
      <vt:lpstr>Medicina rumana contemporánea en imágenes </vt:lpstr>
      <vt:lpstr>Información para profesores (1)</vt:lpstr>
      <vt:lpstr>Información para profesores (2)</vt:lpstr>
      <vt:lpstr>Información para profesores (3)</vt:lpstr>
      <vt:lpstr>Objetivos de aprendizaje (1)</vt:lpstr>
      <vt:lpstr>Objetivos de aprendizaje (1)</vt:lpstr>
      <vt:lpstr>Objetivos de aprendizaje (2)</vt:lpstr>
      <vt:lpstr>Objetivos de aprendizaje (3)</vt:lpstr>
      <vt:lpstr> Metodología de la enseñanza (principios, métodos y estrategias) </vt:lpstr>
      <vt:lpstr> Metodología de la enseñanza (principios, métodos y estrategias) </vt:lpstr>
      <vt:lpstr>Información para estudiantes (1)</vt:lpstr>
      <vt:lpstr>Información para estudiantes (2)</vt:lpstr>
      <vt:lpstr>Cuestionario de evaluación</vt:lpstr>
      <vt:lpstr>Cuestionario de evaluación</vt:lpstr>
      <vt:lpstr>Cuestionario de evaluación</vt:lpstr>
      <vt:lpstr>Referencias</vt:lpstr>
      <vt:lpstr>Referencias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Contemporary Medicine in Romania</dc:title>
  <dc:creator>alinuta</dc:creator>
  <cp:lastModifiedBy>Malte </cp:lastModifiedBy>
  <cp:revision>153</cp:revision>
  <cp:lastPrinted>2020-11-16T09:10:40Z</cp:lastPrinted>
  <dcterms:created xsi:type="dcterms:W3CDTF">2019-08-04T13:35:37Z</dcterms:created>
  <dcterms:modified xsi:type="dcterms:W3CDTF">2021-08-30T18:22:53Z</dcterms:modified>
</cp:coreProperties>
</file>