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4" r:id="rId5"/>
    <p:sldId id="258" r:id="rId6"/>
    <p:sldId id="257" r:id="rId7"/>
    <p:sldId id="259" r:id="rId8"/>
    <p:sldId id="260" r:id="rId9"/>
    <p:sldId id="261" r:id="rId10"/>
    <p:sldId id="263" r:id="rId11"/>
    <p:sldId id="266" r:id="rId12"/>
    <p:sldId id="264" r:id="rId13"/>
    <p:sldId id="265" r:id="rId14"/>
    <p:sldId id="267" r:id="rId15"/>
    <p:sldId id="268" r:id="rId16"/>
    <p:sldId id="269" r:id="rId17"/>
    <p:sldId id="270" r:id="rId18"/>
    <p:sldId id="273" r:id="rId19"/>
    <p:sldId id="271" r:id="rId20"/>
    <p:sldId id="272" r:id="rId21"/>
    <p:sldId id="274" r:id="rId22"/>
    <p:sldId id="275" r:id="rId23"/>
    <p:sldId id="276" r:id="rId24"/>
    <p:sldId id="277" r:id="rId25"/>
    <p:sldId id="278" r:id="rId26"/>
    <p:sldId id="279" r:id="rId27"/>
    <p:sldId id="280" r:id="rId28"/>
    <p:sldId id="281" r:id="rId29"/>
    <p:sldId id="282"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66" d="100"/>
          <a:sy n="66" d="100"/>
        </p:scale>
        <p:origin x="-900"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73A7AC-BA68-47CF-A023-6B8ADDAA07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B537EE81-309E-42E8-9939-B6FE99A9C2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3C6CA47A-CBC8-46E4-AA02-80C61461664D}"/>
              </a:ext>
            </a:extLst>
          </p:cNvPr>
          <p:cNvSpPr>
            <a:spLocks noGrp="1"/>
          </p:cNvSpPr>
          <p:nvPr>
            <p:ph type="dt" sz="half" idx="10"/>
          </p:nvPr>
        </p:nvSpPr>
        <p:spPr/>
        <p:txBody>
          <a:bodyPr/>
          <a:lstStyle/>
          <a:p>
            <a:fld id="{79EDDFB6-9406-4929-90FC-EF93659D86C0}" type="datetimeFigureOut">
              <a:rPr lang="en-GB" smtClean="0"/>
              <a:t>30/08/2021</a:t>
            </a:fld>
            <a:endParaRPr lang="en-GB"/>
          </a:p>
        </p:txBody>
      </p:sp>
      <p:sp>
        <p:nvSpPr>
          <p:cNvPr id="5" name="Footer Placeholder 4">
            <a:extLst>
              <a:ext uri="{FF2B5EF4-FFF2-40B4-BE49-F238E27FC236}">
                <a16:creationId xmlns:a16="http://schemas.microsoft.com/office/drawing/2014/main" xmlns="" id="{C4CC7B9E-95E3-4B63-A56C-D5BFF1A89E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C2BF4CF-5D6B-4F40-9C36-B4D899B71260}"/>
              </a:ext>
            </a:extLst>
          </p:cNvPr>
          <p:cNvSpPr>
            <a:spLocks noGrp="1"/>
          </p:cNvSpPr>
          <p:nvPr>
            <p:ph type="sldNum" sz="quarter" idx="12"/>
          </p:nvPr>
        </p:nvSpPr>
        <p:spPr/>
        <p:txBody>
          <a:bodyPr/>
          <a:lstStyle/>
          <a:p>
            <a:fld id="{D24F5EA3-CA42-4656-826A-0CCBE0C894ED}" type="slidenum">
              <a:rPr lang="en-GB" smtClean="0"/>
              <a:t>‹Nº›</a:t>
            </a:fld>
            <a:endParaRPr lang="en-GB"/>
          </a:p>
        </p:txBody>
      </p:sp>
    </p:spTree>
    <p:extLst>
      <p:ext uri="{BB962C8B-B14F-4D97-AF65-F5344CB8AC3E}">
        <p14:creationId xmlns:p14="http://schemas.microsoft.com/office/powerpoint/2010/main" val="400075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0161BC-5205-47E8-8793-23C83D49A6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1499423-0B0F-4B82-8170-3FA4DB537B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A929051-399E-4059-83A9-82F04E0780FC}"/>
              </a:ext>
            </a:extLst>
          </p:cNvPr>
          <p:cNvSpPr>
            <a:spLocks noGrp="1"/>
          </p:cNvSpPr>
          <p:nvPr>
            <p:ph type="dt" sz="half" idx="10"/>
          </p:nvPr>
        </p:nvSpPr>
        <p:spPr/>
        <p:txBody>
          <a:bodyPr/>
          <a:lstStyle/>
          <a:p>
            <a:fld id="{79EDDFB6-9406-4929-90FC-EF93659D86C0}" type="datetimeFigureOut">
              <a:rPr lang="en-GB" smtClean="0"/>
              <a:t>30/08/2021</a:t>
            </a:fld>
            <a:endParaRPr lang="en-GB"/>
          </a:p>
        </p:txBody>
      </p:sp>
      <p:sp>
        <p:nvSpPr>
          <p:cNvPr id="5" name="Footer Placeholder 4">
            <a:extLst>
              <a:ext uri="{FF2B5EF4-FFF2-40B4-BE49-F238E27FC236}">
                <a16:creationId xmlns:a16="http://schemas.microsoft.com/office/drawing/2014/main" xmlns="" id="{A78DFFDB-4144-4B4A-BFBE-BF6F280D68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17D5CEB-7398-4633-98B0-82734C5B019D}"/>
              </a:ext>
            </a:extLst>
          </p:cNvPr>
          <p:cNvSpPr>
            <a:spLocks noGrp="1"/>
          </p:cNvSpPr>
          <p:nvPr>
            <p:ph type="sldNum" sz="quarter" idx="12"/>
          </p:nvPr>
        </p:nvSpPr>
        <p:spPr/>
        <p:txBody>
          <a:bodyPr/>
          <a:lstStyle/>
          <a:p>
            <a:fld id="{D24F5EA3-CA42-4656-826A-0CCBE0C894ED}" type="slidenum">
              <a:rPr lang="en-GB" smtClean="0"/>
              <a:t>‹Nº›</a:t>
            </a:fld>
            <a:endParaRPr lang="en-GB"/>
          </a:p>
        </p:txBody>
      </p:sp>
    </p:spTree>
    <p:extLst>
      <p:ext uri="{BB962C8B-B14F-4D97-AF65-F5344CB8AC3E}">
        <p14:creationId xmlns:p14="http://schemas.microsoft.com/office/powerpoint/2010/main" val="1337294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6D72FD8-7766-4900-B3B5-FE516B40DB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521BBE3-EA3A-45D0-9AC5-1C60F1C15A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9002535-2975-4ADC-8DFE-C4BD1AAA9D35}"/>
              </a:ext>
            </a:extLst>
          </p:cNvPr>
          <p:cNvSpPr>
            <a:spLocks noGrp="1"/>
          </p:cNvSpPr>
          <p:nvPr>
            <p:ph type="dt" sz="half" idx="10"/>
          </p:nvPr>
        </p:nvSpPr>
        <p:spPr/>
        <p:txBody>
          <a:bodyPr/>
          <a:lstStyle/>
          <a:p>
            <a:fld id="{79EDDFB6-9406-4929-90FC-EF93659D86C0}" type="datetimeFigureOut">
              <a:rPr lang="en-GB" smtClean="0"/>
              <a:t>30/08/2021</a:t>
            </a:fld>
            <a:endParaRPr lang="en-GB"/>
          </a:p>
        </p:txBody>
      </p:sp>
      <p:sp>
        <p:nvSpPr>
          <p:cNvPr id="5" name="Footer Placeholder 4">
            <a:extLst>
              <a:ext uri="{FF2B5EF4-FFF2-40B4-BE49-F238E27FC236}">
                <a16:creationId xmlns:a16="http://schemas.microsoft.com/office/drawing/2014/main" xmlns="" id="{A3CB45D2-EF6B-43F8-9B54-6F498C691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C2843BB-63B3-44B3-90A5-3238AA08736E}"/>
              </a:ext>
            </a:extLst>
          </p:cNvPr>
          <p:cNvSpPr>
            <a:spLocks noGrp="1"/>
          </p:cNvSpPr>
          <p:nvPr>
            <p:ph type="sldNum" sz="quarter" idx="12"/>
          </p:nvPr>
        </p:nvSpPr>
        <p:spPr/>
        <p:txBody>
          <a:bodyPr/>
          <a:lstStyle/>
          <a:p>
            <a:fld id="{D24F5EA3-CA42-4656-826A-0CCBE0C894ED}" type="slidenum">
              <a:rPr lang="en-GB" smtClean="0"/>
              <a:t>‹Nº›</a:t>
            </a:fld>
            <a:endParaRPr lang="en-GB"/>
          </a:p>
        </p:txBody>
      </p:sp>
    </p:spTree>
    <p:extLst>
      <p:ext uri="{BB962C8B-B14F-4D97-AF65-F5344CB8AC3E}">
        <p14:creationId xmlns:p14="http://schemas.microsoft.com/office/powerpoint/2010/main" val="181408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F342D-9347-4521-A33A-870E8C125A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59810A7-F664-4369-8648-77F1BA0DE2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C1AB625-4E23-44FD-9A59-F9891AA70D30}"/>
              </a:ext>
            </a:extLst>
          </p:cNvPr>
          <p:cNvSpPr>
            <a:spLocks noGrp="1"/>
          </p:cNvSpPr>
          <p:nvPr>
            <p:ph type="dt" sz="half" idx="10"/>
          </p:nvPr>
        </p:nvSpPr>
        <p:spPr/>
        <p:txBody>
          <a:bodyPr/>
          <a:lstStyle/>
          <a:p>
            <a:fld id="{79EDDFB6-9406-4929-90FC-EF93659D86C0}" type="datetimeFigureOut">
              <a:rPr lang="en-GB" smtClean="0"/>
              <a:t>30/08/2021</a:t>
            </a:fld>
            <a:endParaRPr lang="en-GB"/>
          </a:p>
        </p:txBody>
      </p:sp>
      <p:sp>
        <p:nvSpPr>
          <p:cNvPr id="5" name="Footer Placeholder 4">
            <a:extLst>
              <a:ext uri="{FF2B5EF4-FFF2-40B4-BE49-F238E27FC236}">
                <a16:creationId xmlns:a16="http://schemas.microsoft.com/office/drawing/2014/main" xmlns="" id="{7312C8BA-FE4B-4298-8933-7E12AFE469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6B17603-F8DA-4F1A-95CA-8D5058B5FDD5}"/>
              </a:ext>
            </a:extLst>
          </p:cNvPr>
          <p:cNvSpPr>
            <a:spLocks noGrp="1"/>
          </p:cNvSpPr>
          <p:nvPr>
            <p:ph type="sldNum" sz="quarter" idx="12"/>
          </p:nvPr>
        </p:nvSpPr>
        <p:spPr/>
        <p:txBody>
          <a:bodyPr/>
          <a:lstStyle/>
          <a:p>
            <a:fld id="{D24F5EA3-CA42-4656-826A-0CCBE0C894ED}" type="slidenum">
              <a:rPr lang="en-GB" smtClean="0"/>
              <a:t>‹Nº›</a:t>
            </a:fld>
            <a:endParaRPr lang="en-GB"/>
          </a:p>
        </p:txBody>
      </p:sp>
    </p:spTree>
    <p:extLst>
      <p:ext uri="{BB962C8B-B14F-4D97-AF65-F5344CB8AC3E}">
        <p14:creationId xmlns:p14="http://schemas.microsoft.com/office/powerpoint/2010/main" val="181794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1197D-EE45-4D1C-90BC-221C253600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9BDBDB3-14FE-4C28-8D91-2EFB0C7F5A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BBB13AF-C6BA-4BA2-A783-A9EA5B40378F}"/>
              </a:ext>
            </a:extLst>
          </p:cNvPr>
          <p:cNvSpPr>
            <a:spLocks noGrp="1"/>
          </p:cNvSpPr>
          <p:nvPr>
            <p:ph type="dt" sz="half" idx="10"/>
          </p:nvPr>
        </p:nvSpPr>
        <p:spPr/>
        <p:txBody>
          <a:bodyPr/>
          <a:lstStyle/>
          <a:p>
            <a:fld id="{79EDDFB6-9406-4929-90FC-EF93659D86C0}" type="datetimeFigureOut">
              <a:rPr lang="en-GB" smtClean="0"/>
              <a:t>30/08/2021</a:t>
            </a:fld>
            <a:endParaRPr lang="en-GB"/>
          </a:p>
        </p:txBody>
      </p:sp>
      <p:sp>
        <p:nvSpPr>
          <p:cNvPr id="5" name="Footer Placeholder 4">
            <a:extLst>
              <a:ext uri="{FF2B5EF4-FFF2-40B4-BE49-F238E27FC236}">
                <a16:creationId xmlns:a16="http://schemas.microsoft.com/office/drawing/2014/main" xmlns="" id="{A455EC82-AFF4-4937-914D-589D312763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8E911F4-08A2-4E12-AE53-8B4F727698DB}"/>
              </a:ext>
            </a:extLst>
          </p:cNvPr>
          <p:cNvSpPr>
            <a:spLocks noGrp="1"/>
          </p:cNvSpPr>
          <p:nvPr>
            <p:ph type="sldNum" sz="quarter" idx="12"/>
          </p:nvPr>
        </p:nvSpPr>
        <p:spPr/>
        <p:txBody>
          <a:bodyPr/>
          <a:lstStyle/>
          <a:p>
            <a:fld id="{D24F5EA3-CA42-4656-826A-0CCBE0C894ED}" type="slidenum">
              <a:rPr lang="en-GB" smtClean="0"/>
              <a:t>‹Nº›</a:t>
            </a:fld>
            <a:endParaRPr lang="en-GB"/>
          </a:p>
        </p:txBody>
      </p:sp>
    </p:spTree>
    <p:extLst>
      <p:ext uri="{BB962C8B-B14F-4D97-AF65-F5344CB8AC3E}">
        <p14:creationId xmlns:p14="http://schemas.microsoft.com/office/powerpoint/2010/main" val="397791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F1D37-AD54-4E1F-88E2-F27DB07B47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0C7B382-1D4A-4213-A662-795EB459BF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5DBD901-0400-42D7-9363-67D6969205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FD454BD9-D430-4234-A343-A9F9F38DAF79}"/>
              </a:ext>
            </a:extLst>
          </p:cNvPr>
          <p:cNvSpPr>
            <a:spLocks noGrp="1"/>
          </p:cNvSpPr>
          <p:nvPr>
            <p:ph type="dt" sz="half" idx="10"/>
          </p:nvPr>
        </p:nvSpPr>
        <p:spPr/>
        <p:txBody>
          <a:bodyPr/>
          <a:lstStyle/>
          <a:p>
            <a:fld id="{79EDDFB6-9406-4929-90FC-EF93659D86C0}" type="datetimeFigureOut">
              <a:rPr lang="en-GB" smtClean="0"/>
              <a:t>30/08/2021</a:t>
            </a:fld>
            <a:endParaRPr lang="en-GB"/>
          </a:p>
        </p:txBody>
      </p:sp>
      <p:sp>
        <p:nvSpPr>
          <p:cNvPr id="6" name="Footer Placeholder 5">
            <a:extLst>
              <a:ext uri="{FF2B5EF4-FFF2-40B4-BE49-F238E27FC236}">
                <a16:creationId xmlns:a16="http://schemas.microsoft.com/office/drawing/2014/main" xmlns="" id="{3132A13D-5730-43E0-BAD5-3F5DF86892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3038D16-F541-4DA7-AF33-4ED130CCBD58}"/>
              </a:ext>
            </a:extLst>
          </p:cNvPr>
          <p:cNvSpPr>
            <a:spLocks noGrp="1"/>
          </p:cNvSpPr>
          <p:nvPr>
            <p:ph type="sldNum" sz="quarter" idx="12"/>
          </p:nvPr>
        </p:nvSpPr>
        <p:spPr/>
        <p:txBody>
          <a:bodyPr/>
          <a:lstStyle/>
          <a:p>
            <a:fld id="{D24F5EA3-CA42-4656-826A-0CCBE0C894ED}" type="slidenum">
              <a:rPr lang="en-GB" smtClean="0"/>
              <a:t>‹Nº›</a:t>
            </a:fld>
            <a:endParaRPr lang="en-GB"/>
          </a:p>
        </p:txBody>
      </p:sp>
    </p:spTree>
    <p:extLst>
      <p:ext uri="{BB962C8B-B14F-4D97-AF65-F5344CB8AC3E}">
        <p14:creationId xmlns:p14="http://schemas.microsoft.com/office/powerpoint/2010/main" val="386340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D46BC0-E60E-412C-A65B-4A0B4E444A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AAD6DCF-F9CD-40C9-8101-848F2518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834BC96-C693-4E07-8001-A27836E2DB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3A98A1E-7F5F-4F2D-8C2B-1F796320A6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AA108FF-364E-4EDA-87EC-3A4F49A321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78FAEBD-1015-416F-947A-30360DF06685}"/>
              </a:ext>
            </a:extLst>
          </p:cNvPr>
          <p:cNvSpPr>
            <a:spLocks noGrp="1"/>
          </p:cNvSpPr>
          <p:nvPr>
            <p:ph type="dt" sz="half" idx="10"/>
          </p:nvPr>
        </p:nvSpPr>
        <p:spPr/>
        <p:txBody>
          <a:bodyPr/>
          <a:lstStyle/>
          <a:p>
            <a:fld id="{79EDDFB6-9406-4929-90FC-EF93659D86C0}" type="datetimeFigureOut">
              <a:rPr lang="en-GB" smtClean="0"/>
              <a:t>30/08/2021</a:t>
            </a:fld>
            <a:endParaRPr lang="en-GB"/>
          </a:p>
        </p:txBody>
      </p:sp>
      <p:sp>
        <p:nvSpPr>
          <p:cNvPr id="8" name="Footer Placeholder 7">
            <a:extLst>
              <a:ext uri="{FF2B5EF4-FFF2-40B4-BE49-F238E27FC236}">
                <a16:creationId xmlns:a16="http://schemas.microsoft.com/office/drawing/2014/main" xmlns="" id="{8246E4A9-D7DE-4E9B-8E99-F272031F67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FDAB3F20-0FDC-4891-8FD9-B3112843CCA1}"/>
              </a:ext>
            </a:extLst>
          </p:cNvPr>
          <p:cNvSpPr>
            <a:spLocks noGrp="1"/>
          </p:cNvSpPr>
          <p:nvPr>
            <p:ph type="sldNum" sz="quarter" idx="12"/>
          </p:nvPr>
        </p:nvSpPr>
        <p:spPr/>
        <p:txBody>
          <a:bodyPr/>
          <a:lstStyle/>
          <a:p>
            <a:fld id="{D24F5EA3-CA42-4656-826A-0CCBE0C894ED}" type="slidenum">
              <a:rPr lang="en-GB" smtClean="0"/>
              <a:t>‹Nº›</a:t>
            </a:fld>
            <a:endParaRPr lang="en-GB"/>
          </a:p>
        </p:txBody>
      </p:sp>
    </p:spTree>
    <p:extLst>
      <p:ext uri="{BB962C8B-B14F-4D97-AF65-F5344CB8AC3E}">
        <p14:creationId xmlns:p14="http://schemas.microsoft.com/office/powerpoint/2010/main" val="427227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004FF-4AC0-41C5-B1F9-6B9846944F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4D5684AF-4B3C-41BA-A924-30DE7B249147}"/>
              </a:ext>
            </a:extLst>
          </p:cNvPr>
          <p:cNvSpPr>
            <a:spLocks noGrp="1"/>
          </p:cNvSpPr>
          <p:nvPr>
            <p:ph type="dt" sz="half" idx="10"/>
          </p:nvPr>
        </p:nvSpPr>
        <p:spPr/>
        <p:txBody>
          <a:bodyPr/>
          <a:lstStyle/>
          <a:p>
            <a:fld id="{79EDDFB6-9406-4929-90FC-EF93659D86C0}" type="datetimeFigureOut">
              <a:rPr lang="en-GB" smtClean="0"/>
              <a:t>30/08/2021</a:t>
            </a:fld>
            <a:endParaRPr lang="en-GB"/>
          </a:p>
        </p:txBody>
      </p:sp>
      <p:sp>
        <p:nvSpPr>
          <p:cNvPr id="4" name="Footer Placeholder 3">
            <a:extLst>
              <a:ext uri="{FF2B5EF4-FFF2-40B4-BE49-F238E27FC236}">
                <a16:creationId xmlns:a16="http://schemas.microsoft.com/office/drawing/2014/main" xmlns="" id="{503E83C6-32A0-4F3A-9E48-E483AFB98C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3E050201-E4C1-44C2-B165-87C00AFA6B7F}"/>
              </a:ext>
            </a:extLst>
          </p:cNvPr>
          <p:cNvSpPr>
            <a:spLocks noGrp="1"/>
          </p:cNvSpPr>
          <p:nvPr>
            <p:ph type="sldNum" sz="quarter" idx="12"/>
          </p:nvPr>
        </p:nvSpPr>
        <p:spPr/>
        <p:txBody>
          <a:bodyPr/>
          <a:lstStyle/>
          <a:p>
            <a:fld id="{D24F5EA3-CA42-4656-826A-0CCBE0C894ED}" type="slidenum">
              <a:rPr lang="en-GB" smtClean="0"/>
              <a:t>‹Nº›</a:t>
            </a:fld>
            <a:endParaRPr lang="en-GB"/>
          </a:p>
        </p:txBody>
      </p:sp>
    </p:spTree>
    <p:extLst>
      <p:ext uri="{BB962C8B-B14F-4D97-AF65-F5344CB8AC3E}">
        <p14:creationId xmlns:p14="http://schemas.microsoft.com/office/powerpoint/2010/main" val="67693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56D176D-5E8B-4F81-B2C9-3D6ACBB9CBA9}"/>
              </a:ext>
            </a:extLst>
          </p:cNvPr>
          <p:cNvSpPr>
            <a:spLocks noGrp="1"/>
          </p:cNvSpPr>
          <p:nvPr>
            <p:ph type="dt" sz="half" idx="10"/>
          </p:nvPr>
        </p:nvSpPr>
        <p:spPr/>
        <p:txBody>
          <a:bodyPr/>
          <a:lstStyle/>
          <a:p>
            <a:fld id="{79EDDFB6-9406-4929-90FC-EF93659D86C0}" type="datetimeFigureOut">
              <a:rPr lang="en-GB" smtClean="0"/>
              <a:t>30/08/2021</a:t>
            </a:fld>
            <a:endParaRPr lang="en-GB"/>
          </a:p>
        </p:txBody>
      </p:sp>
      <p:sp>
        <p:nvSpPr>
          <p:cNvPr id="3" name="Footer Placeholder 2">
            <a:extLst>
              <a:ext uri="{FF2B5EF4-FFF2-40B4-BE49-F238E27FC236}">
                <a16:creationId xmlns:a16="http://schemas.microsoft.com/office/drawing/2014/main" xmlns="" id="{A04B47EB-534F-40DC-8E91-585789CCEA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1F643D28-0759-43E2-9428-468A9B899373}"/>
              </a:ext>
            </a:extLst>
          </p:cNvPr>
          <p:cNvSpPr>
            <a:spLocks noGrp="1"/>
          </p:cNvSpPr>
          <p:nvPr>
            <p:ph type="sldNum" sz="quarter" idx="12"/>
          </p:nvPr>
        </p:nvSpPr>
        <p:spPr/>
        <p:txBody>
          <a:bodyPr/>
          <a:lstStyle/>
          <a:p>
            <a:fld id="{D24F5EA3-CA42-4656-826A-0CCBE0C894ED}" type="slidenum">
              <a:rPr lang="en-GB" smtClean="0"/>
              <a:t>‹Nº›</a:t>
            </a:fld>
            <a:endParaRPr lang="en-GB"/>
          </a:p>
        </p:txBody>
      </p:sp>
    </p:spTree>
    <p:extLst>
      <p:ext uri="{BB962C8B-B14F-4D97-AF65-F5344CB8AC3E}">
        <p14:creationId xmlns:p14="http://schemas.microsoft.com/office/powerpoint/2010/main" val="97983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84CF38-77C6-4AAB-AE93-DEAB987E94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9CADBBE-D958-4156-B300-DC41D26893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1B05C85-B104-4C72-9A97-3BE339CBC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04892B-B97A-42E0-9AA4-6FEF598A1FC6}"/>
              </a:ext>
            </a:extLst>
          </p:cNvPr>
          <p:cNvSpPr>
            <a:spLocks noGrp="1"/>
          </p:cNvSpPr>
          <p:nvPr>
            <p:ph type="dt" sz="half" idx="10"/>
          </p:nvPr>
        </p:nvSpPr>
        <p:spPr/>
        <p:txBody>
          <a:bodyPr/>
          <a:lstStyle/>
          <a:p>
            <a:fld id="{79EDDFB6-9406-4929-90FC-EF93659D86C0}" type="datetimeFigureOut">
              <a:rPr lang="en-GB" smtClean="0"/>
              <a:t>30/08/2021</a:t>
            </a:fld>
            <a:endParaRPr lang="en-GB"/>
          </a:p>
        </p:txBody>
      </p:sp>
      <p:sp>
        <p:nvSpPr>
          <p:cNvPr id="6" name="Footer Placeholder 5">
            <a:extLst>
              <a:ext uri="{FF2B5EF4-FFF2-40B4-BE49-F238E27FC236}">
                <a16:creationId xmlns:a16="http://schemas.microsoft.com/office/drawing/2014/main" xmlns="" id="{7CAF8DAC-B848-4F15-88F1-55A627EC47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9EDC39F-AA79-462D-9468-00187F824184}"/>
              </a:ext>
            </a:extLst>
          </p:cNvPr>
          <p:cNvSpPr>
            <a:spLocks noGrp="1"/>
          </p:cNvSpPr>
          <p:nvPr>
            <p:ph type="sldNum" sz="quarter" idx="12"/>
          </p:nvPr>
        </p:nvSpPr>
        <p:spPr/>
        <p:txBody>
          <a:bodyPr/>
          <a:lstStyle/>
          <a:p>
            <a:fld id="{D24F5EA3-CA42-4656-826A-0CCBE0C894ED}" type="slidenum">
              <a:rPr lang="en-GB" smtClean="0"/>
              <a:t>‹Nº›</a:t>
            </a:fld>
            <a:endParaRPr lang="en-GB"/>
          </a:p>
        </p:txBody>
      </p:sp>
    </p:spTree>
    <p:extLst>
      <p:ext uri="{BB962C8B-B14F-4D97-AF65-F5344CB8AC3E}">
        <p14:creationId xmlns:p14="http://schemas.microsoft.com/office/powerpoint/2010/main" val="149185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705512-9A0F-44DC-A1F5-79421D3E56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FCA8A03-DC30-4BFC-812F-1E5DB044EC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C2537101-FA75-4F4F-B10E-BF3611644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8EF6E56-876A-4730-AC8E-CB23D8B61B9E}"/>
              </a:ext>
            </a:extLst>
          </p:cNvPr>
          <p:cNvSpPr>
            <a:spLocks noGrp="1"/>
          </p:cNvSpPr>
          <p:nvPr>
            <p:ph type="dt" sz="half" idx="10"/>
          </p:nvPr>
        </p:nvSpPr>
        <p:spPr/>
        <p:txBody>
          <a:bodyPr/>
          <a:lstStyle/>
          <a:p>
            <a:fld id="{79EDDFB6-9406-4929-90FC-EF93659D86C0}" type="datetimeFigureOut">
              <a:rPr lang="en-GB" smtClean="0"/>
              <a:t>30/08/2021</a:t>
            </a:fld>
            <a:endParaRPr lang="en-GB"/>
          </a:p>
        </p:txBody>
      </p:sp>
      <p:sp>
        <p:nvSpPr>
          <p:cNvPr id="6" name="Footer Placeholder 5">
            <a:extLst>
              <a:ext uri="{FF2B5EF4-FFF2-40B4-BE49-F238E27FC236}">
                <a16:creationId xmlns:a16="http://schemas.microsoft.com/office/drawing/2014/main" xmlns="" id="{02B14CB1-E688-4D2F-B74B-5A77A2C5BC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B5E595F-696E-4F1B-A724-7301C8882B15}"/>
              </a:ext>
            </a:extLst>
          </p:cNvPr>
          <p:cNvSpPr>
            <a:spLocks noGrp="1"/>
          </p:cNvSpPr>
          <p:nvPr>
            <p:ph type="sldNum" sz="quarter" idx="12"/>
          </p:nvPr>
        </p:nvSpPr>
        <p:spPr/>
        <p:txBody>
          <a:bodyPr/>
          <a:lstStyle/>
          <a:p>
            <a:fld id="{D24F5EA3-CA42-4656-826A-0CCBE0C894ED}" type="slidenum">
              <a:rPr lang="en-GB" smtClean="0"/>
              <a:t>‹Nº›</a:t>
            </a:fld>
            <a:endParaRPr lang="en-GB"/>
          </a:p>
        </p:txBody>
      </p:sp>
    </p:spTree>
    <p:extLst>
      <p:ext uri="{BB962C8B-B14F-4D97-AF65-F5344CB8AC3E}">
        <p14:creationId xmlns:p14="http://schemas.microsoft.com/office/powerpoint/2010/main" val="390420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creativecommons.org/licenses/by-nc/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596BA5D-4B5A-47FE-BE76-EACC3C15B0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A301D27-4594-4261-9449-BEDC0B1B6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95F931A-F9FC-4A5C-B3BE-1087E280B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DDFB6-9406-4929-90FC-EF93659D86C0}" type="datetimeFigureOut">
              <a:rPr lang="en-GB" smtClean="0"/>
              <a:t>30/08/2021</a:t>
            </a:fld>
            <a:endParaRPr lang="en-GB"/>
          </a:p>
        </p:txBody>
      </p:sp>
      <p:sp>
        <p:nvSpPr>
          <p:cNvPr id="5" name="Footer Placeholder 4">
            <a:extLst>
              <a:ext uri="{FF2B5EF4-FFF2-40B4-BE49-F238E27FC236}">
                <a16:creationId xmlns:a16="http://schemas.microsoft.com/office/drawing/2014/main" xmlns="" id="{5BAD8D64-7211-4F69-95CA-9E53F65ED4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C38BFE22-94F0-4E43-ABD8-3CCCD966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F5EA3-CA42-4656-826A-0CCBE0C894ED}" type="slidenum">
              <a:rPr lang="en-GB" smtClean="0"/>
              <a:t>‹Nº›</a:t>
            </a:fld>
            <a:endParaRPr lang="en-GB"/>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510458" cy="95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5">
            <a:extLst>
              <a:ext uri="{FF2B5EF4-FFF2-40B4-BE49-F238E27FC236}">
                <a16:creationId xmlns:a16="http://schemas.microsoft.com/office/drawing/2014/main" xmlns="" id="{8B6A8ECA-B75A-451B-A2C5-40BEE89E90B8}"/>
              </a:ext>
            </a:extLst>
          </p:cNvPr>
          <p:cNvPicPr>
            <a:picLocks noChangeAspect="1"/>
          </p:cNvPicPr>
          <p:nvPr userDrawn="1"/>
        </p:nvPicPr>
        <p:blipFill>
          <a:blip r:embed="rId14"/>
          <a:stretch>
            <a:fillRect/>
          </a:stretch>
        </p:blipFill>
        <p:spPr>
          <a:xfrm>
            <a:off x="11170024" y="0"/>
            <a:ext cx="1021976" cy="952454"/>
          </a:xfrm>
          <a:prstGeom prst="rect">
            <a:avLst/>
          </a:prstGeom>
        </p:spPr>
      </p:pic>
      <p:pic>
        <p:nvPicPr>
          <p:cNvPr id="9" name="Picture 8"/>
          <p:cNvPicPr/>
          <p:nvPr userDrawn="1"/>
        </p:nvPicPr>
        <p:blipFill rotWithShape="1">
          <a:blip r:embed="rId15" cstate="print">
            <a:extLst>
              <a:ext uri="{28A0092B-C50C-407E-A947-70E740481C1C}">
                <a14:useLocalDpi xmlns:a14="http://schemas.microsoft.com/office/drawing/2010/main" val="0"/>
              </a:ext>
            </a:extLst>
          </a:blip>
          <a:srcRect t="12638"/>
          <a:stretch/>
        </p:blipFill>
        <p:spPr bwMode="auto">
          <a:xfrm>
            <a:off x="0" y="6414247"/>
            <a:ext cx="3402106" cy="443753"/>
          </a:xfrm>
          <a:prstGeom prst="rect">
            <a:avLst/>
          </a:prstGeom>
          <a:noFill/>
          <a:ln>
            <a:noFill/>
          </a:ln>
          <a:extLst>
            <a:ext uri="{53640926-AAD7-44D8-BBD7-CCE9431645EC}">
              <a14:shadowObscured xmlns:a14="http://schemas.microsoft.com/office/drawing/2010/main"/>
            </a:ext>
          </a:extLst>
        </p:spPr>
      </p:pic>
      <p:sp>
        <p:nvSpPr>
          <p:cNvPr id="10" name="Marcador de número de diapositiva 5">
            <a:extLst>
              <a:ext uri="{FF2B5EF4-FFF2-40B4-BE49-F238E27FC236}">
                <a16:creationId xmlns="" xmlns:a16="http://schemas.microsoft.com/office/drawing/2014/main" id="{3DAAC168-ED9D-461E-9448-6949F35F33E3}"/>
              </a:ext>
            </a:extLst>
          </p:cNvPr>
          <p:cNvSpPr txBox="1">
            <a:spLocks/>
          </p:cNvSpPr>
          <p:nvPr userDrawn="1"/>
        </p:nvSpPr>
        <p:spPr>
          <a:xfrm>
            <a:off x="8323729" y="6409468"/>
            <a:ext cx="2451699" cy="321362"/>
          </a:xfrm>
          <a:prstGeom prst="rect">
            <a:avLst/>
          </a:prstGeom>
        </p:spPr>
        <p:txBody>
          <a:bodyPr vert="horz" lIns="68580" tIns="34290" rIns="68580" bIns="34290" rtlCol="0" anchor="ctr"/>
          <a:lstStyle>
            <a:defPPr>
              <a:defRPr lang="it-IT"/>
            </a:defPPr>
            <a:lvl1pPr marL="0" marR="0" indent="0" algn="r" defTabSz="685800" rtl="0" eaLnBrk="1" fontAlgn="auto" latinLnBrk="0" hangingPunct="1">
              <a:lnSpc>
                <a:spcPct val="100000"/>
              </a:lnSpc>
              <a:spcBef>
                <a:spcPts val="0"/>
              </a:spcBef>
              <a:spcAft>
                <a:spcPts val="0"/>
              </a:spcAft>
              <a:buClrTx/>
              <a:buSzTx/>
              <a:buFontTx/>
              <a:buNone/>
              <a:tabLst/>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dirty="0" smtClean="0"/>
          </a:p>
          <a:p>
            <a:r>
              <a:rPr lang="en-GB" sz="900" dirty="0" smtClean="0"/>
              <a:t>This work is licensed under a </a:t>
            </a:r>
            <a:r>
              <a:rPr lang="en-GB" sz="900" u="sng" dirty="0" smtClean="0">
                <a:hlinkClick r:id="rId16"/>
              </a:rPr>
              <a:t>Creative Commons Attribution - Non-commercial 4.0 International</a:t>
            </a:r>
            <a:r>
              <a:rPr lang="en-GB" sz="900" dirty="0" smtClean="0"/>
              <a:t>   </a:t>
            </a:r>
          </a:p>
          <a:p>
            <a:endParaRPr lang="en-GB" sz="900" dirty="0"/>
          </a:p>
        </p:txBody>
      </p:sp>
      <p:pic>
        <p:nvPicPr>
          <p:cNvPr id="11" name="Picture 10" descr="Licenza Creative Commons"/>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75428" y="6361950"/>
            <a:ext cx="1057244" cy="368880"/>
          </a:xfrm>
          <a:prstGeom prst="rect">
            <a:avLst/>
          </a:prstGeom>
          <a:noFill/>
          <a:ln>
            <a:noFill/>
          </a:ln>
        </p:spPr>
      </p:pic>
    </p:spTree>
    <p:extLst>
      <p:ext uri="{BB962C8B-B14F-4D97-AF65-F5344CB8AC3E}">
        <p14:creationId xmlns:p14="http://schemas.microsoft.com/office/powerpoint/2010/main" val="28908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800" y="4648200"/>
            <a:ext cx="10363200" cy="1855680"/>
          </a:xfrm>
        </p:spPr>
        <p:txBody>
          <a:bodyPr>
            <a:normAutofit fontScale="90000"/>
          </a:bodyPr>
          <a:lstStyle/>
          <a:p>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endParaRPr lang="en-US" sz="4800" b="1" dirty="0">
              <a:solidFill>
                <a:schemeClr val="accent6">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030941" y="5054608"/>
            <a:ext cx="8534400" cy="685800"/>
          </a:xfrm>
        </p:spPr>
        <p:txBody>
          <a:bodyPr>
            <a:normAutofit fontScale="25000" lnSpcReduction="20000"/>
          </a:bodyPr>
          <a:lstStyle/>
          <a:p>
            <a:r>
              <a:rPr lang="en-GB" sz="6400" b="1" dirty="0" smtClean="0"/>
              <a:t>Universidad de Bristol</a:t>
            </a:r>
            <a:r>
              <a:rPr lang="en-GB" sz="6400" b="1" dirty="0"/>
              <a:t>, </a:t>
            </a:r>
            <a:r>
              <a:rPr lang="es-ES" sz="6400" b="1" dirty="0" smtClean="0"/>
              <a:t>Reino Unido</a:t>
            </a:r>
            <a:endParaRPr lang="ro-RO" sz="6400" b="1" dirty="0">
              <a:solidFill>
                <a:schemeClr val="tx1"/>
              </a:solidFill>
            </a:endParaRPr>
          </a:p>
          <a:p>
            <a:endParaRPr lang="en-US" b="1" dirty="0">
              <a:solidFill>
                <a:schemeClr val="tx1"/>
              </a:solidFill>
            </a:endParaRPr>
          </a:p>
          <a:p>
            <a:r>
              <a:rPr lang="ro-RO" dirty="0"/>
              <a:t> </a:t>
            </a:r>
            <a:endParaRPr lang="it-IT" dirty="0"/>
          </a:p>
          <a:p>
            <a:endParaRPr lang="ro-RO" dirty="0"/>
          </a:p>
          <a:p>
            <a:endParaRPr lang="en-US" dirty="0"/>
          </a:p>
        </p:txBody>
      </p:sp>
      <p:sp>
        <p:nvSpPr>
          <p:cNvPr id="4" name="Rectangle 3"/>
          <p:cNvSpPr/>
          <p:nvPr/>
        </p:nvSpPr>
        <p:spPr>
          <a:xfrm>
            <a:off x="2580653" y="3982066"/>
            <a:ext cx="7389256" cy="3139321"/>
          </a:xfrm>
          <a:prstGeom prst="rect">
            <a:avLst/>
          </a:prstGeom>
        </p:spPr>
        <p:txBody>
          <a:bodyPr wrap="square">
            <a:spAutoFit/>
          </a:bodyPr>
          <a:lstStyle/>
          <a:p>
            <a:pPr algn="ctr"/>
            <a:endParaRPr lang="en-US" b="1" dirty="0">
              <a:solidFill>
                <a:schemeClr val="accent2"/>
              </a:solidFill>
              <a:effectLst>
                <a:outerShdw blurRad="38100" dist="38100" dir="2700000" algn="tl">
                  <a:srgbClr val="000000">
                    <a:alpha val="43137"/>
                  </a:srgbClr>
                </a:outerShdw>
              </a:effectLst>
            </a:endParaRPr>
          </a:p>
          <a:p>
            <a:pPr algn="ctr"/>
            <a:endParaRPr lang="en-US"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r>
              <a:rPr lang="en-US" sz="3200" b="1" dirty="0">
                <a:solidFill>
                  <a:schemeClr val="accent6">
                    <a:lumMod val="75000"/>
                  </a:schemeClr>
                </a:solidFill>
                <a:effectLst>
                  <a:outerShdw blurRad="38100" dist="38100" dir="2700000" algn="tl">
                    <a:srgbClr val="000000">
                      <a:alpha val="43137"/>
                    </a:srgbClr>
                  </a:outerShdw>
                </a:effectLst>
              </a:rPr>
              <a:t/>
            </a:r>
            <a:br>
              <a:rPr lang="en-US" sz="3200" b="1" dirty="0">
                <a:solidFill>
                  <a:schemeClr val="accent6">
                    <a:lumMod val="75000"/>
                  </a:schemeClr>
                </a:solidFill>
                <a:effectLst>
                  <a:outerShdw blurRad="38100" dist="38100" dir="2700000" algn="tl">
                    <a:srgbClr val="000000">
                      <a:alpha val="43137"/>
                    </a:srgbClr>
                  </a:outerShdw>
                </a:effectLst>
              </a:rPr>
            </a:br>
            <a:r>
              <a:rPr lang="en-US" sz="3200" b="1" dirty="0">
                <a:solidFill>
                  <a:schemeClr val="accent6">
                    <a:lumMod val="75000"/>
                  </a:schemeClr>
                </a:solidFill>
                <a:effectLst>
                  <a:outerShdw blurRad="38100" dist="38100" dir="2700000" algn="tl">
                    <a:srgbClr val="000000">
                      <a:alpha val="43137"/>
                    </a:srgbClr>
                  </a:outerShdw>
                </a:effectLst>
              </a:rPr>
              <a:t/>
            </a:r>
            <a:br>
              <a:rPr lang="en-US" sz="3200" b="1" dirty="0">
                <a:solidFill>
                  <a:schemeClr val="accent6">
                    <a:lumMod val="75000"/>
                  </a:schemeClr>
                </a:solidFill>
                <a:effectLst>
                  <a:outerShdw blurRad="38100" dist="38100" dir="2700000" algn="tl">
                    <a:srgbClr val="000000">
                      <a:alpha val="43137"/>
                    </a:srgbClr>
                  </a:outerShdw>
                </a:effectLst>
              </a:rPr>
            </a:br>
            <a:endParaRPr lang="en-GB" dirty="0"/>
          </a:p>
        </p:txBody>
      </p:sp>
      <p:sp>
        <p:nvSpPr>
          <p:cNvPr id="5" name="Rectangle 4"/>
          <p:cNvSpPr/>
          <p:nvPr/>
        </p:nvSpPr>
        <p:spPr>
          <a:xfrm>
            <a:off x="3004457" y="1345611"/>
            <a:ext cx="6589485" cy="400110"/>
          </a:xfrm>
          <a:prstGeom prst="rect">
            <a:avLst/>
          </a:prstGeom>
        </p:spPr>
        <p:txBody>
          <a:bodyPr wrap="square">
            <a:spAutoFit/>
          </a:bodyPr>
          <a:lstStyle/>
          <a:p>
            <a:pPr algn="ctr"/>
            <a:r>
              <a:rPr lang="en-US" sz="2000" b="1" dirty="0" err="1" smtClean="0">
                <a:solidFill>
                  <a:schemeClr val="accent2"/>
                </a:solidFill>
                <a:effectLst>
                  <a:outerShdw blurRad="38100" dist="38100" dir="2700000" algn="tl">
                    <a:srgbClr val="000000">
                      <a:alpha val="43137"/>
                    </a:srgbClr>
                  </a:outerShdw>
                </a:effectLst>
              </a:rPr>
              <a:t>Unidad</a:t>
            </a:r>
            <a:r>
              <a:rPr lang="en-US" sz="2000" b="1" dirty="0" smtClean="0">
                <a:solidFill>
                  <a:schemeClr val="accent2"/>
                </a:solidFill>
                <a:effectLst>
                  <a:outerShdw blurRad="38100" dist="38100" dir="2700000" algn="tl">
                    <a:srgbClr val="000000">
                      <a:alpha val="43137"/>
                    </a:srgbClr>
                  </a:outerShdw>
                </a:effectLst>
              </a:rPr>
              <a:t> 9 </a:t>
            </a:r>
            <a:r>
              <a:rPr lang="en-US" sz="2000" b="1" dirty="0">
                <a:solidFill>
                  <a:schemeClr val="accent2"/>
                </a:solidFill>
                <a:effectLst>
                  <a:outerShdw blurRad="38100" dist="38100" dir="2700000" algn="tl">
                    <a:srgbClr val="000000">
                      <a:alpha val="43137"/>
                    </a:srgbClr>
                  </a:outerShdw>
                </a:effectLst>
              </a:rPr>
              <a:t>– </a:t>
            </a:r>
            <a:r>
              <a:rPr lang="en-GB" sz="2000" b="1" dirty="0" err="1" smtClean="0">
                <a:solidFill>
                  <a:schemeClr val="accent2"/>
                </a:solidFill>
                <a:effectLst>
                  <a:outerShdw blurRad="38100" dist="38100" dir="2700000" algn="tl">
                    <a:srgbClr val="000000">
                      <a:alpha val="43137"/>
                    </a:srgbClr>
                  </a:outerShdw>
                </a:effectLst>
              </a:rPr>
              <a:t>Historia</a:t>
            </a:r>
            <a:r>
              <a:rPr lang="en-GB" sz="2000" b="1" dirty="0" smtClean="0">
                <a:solidFill>
                  <a:schemeClr val="accent2"/>
                </a:solidFill>
                <a:effectLst>
                  <a:outerShdw blurRad="38100" dist="38100" dir="2700000" algn="tl">
                    <a:srgbClr val="000000">
                      <a:alpha val="43137"/>
                    </a:srgbClr>
                  </a:outerShdw>
                </a:effectLst>
              </a:rPr>
              <a:t> </a:t>
            </a:r>
            <a:r>
              <a:rPr lang="en-GB" sz="2000" b="1" dirty="0">
                <a:solidFill>
                  <a:schemeClr val="accent2"/>
                </a:solidFill>
                <a:effectLst>
                  <a:outerShdw blurRad="38100" dist="38100" dir="2700000" algn="tl">
                    <a:srgbClr val="000000">
                      <a:alpha val="43137"/>
                    </a:srgbClr>
                  </a:outerShdw>
                </a:effectLst>
              </a:rPr>
              <a:t>de la </a:t>
            </a:r>
            <a:r>
              <a:rPr lang="en-GB" sz="2000" b="1" dirty="0" err="1">
                <a:solidFill>
                  <a:schemeClr val="accent2"/>
                </a:solidFill>
                <a:effectLst>
                  <a:outerShdw blurRad="38100" dist="38100" dir="2700000" algn="tl">
                    <a:srgbClr val="000000">
                      <a:alpha val="43137"/>
                    </a:srgbClr>
                  </a:outerShdw>
                </a:effectLst>
              </a:rPr>
              <a:t>Medicina</a:t>
            </a:r>
            <a:r>
              <a:rPr lang="en-GB" sz="2000" b="1" dirty="0">
                <a:solidFill>
                  <a:schemeClr val="accent2"/>
                </a:solidFill>
                <a:effectLst>
                  <a:outerShdw blurRad="38100" dist="38100" dir="2700000" algn="tl">
                    <a:srgbClr val="000000">
                      <a:alpha val="43137"/>
                    </a:srgbClr>
                  </a:outerShdw>
                </a:effectLst>
              </a:rPr>
              <a:t>, </a:t>
            </a:r>
            <a:r>
              <a:rPr lang="en-GB" sz="2000" b="1" dirty="0">
                <a:solidFill>
                  <a:schemeClr val="accent2"/>
                </a:solidFill>
                <a:effectLst>
                  <a:outerShdw blurRad="38100" dist="38100" dir="2700000" algn="tl">
                    <a:srgbClr val="000000">
                      <a:alpha val="43137"/>
                    </a:srgbClr>
                  </a:outerShdw>
                </a:effectLst>
              </a:rPr>
              <a:t>1600–1900</a:t>
            </a:r>
          </a:p>
        </p:txBody>
      </p:sp>
      <p:pic>
        <p:nvPicPr>
          <p:cNvPr id="10" name="Picture 4" descr="https://daily.jstor.org/wp-content/uploads/2017/03/Lister_spraying_phenol_1050x700.jpg">
            <a:extLst>
              <a:ext uri="{FF2B5EF4-FFF2-40B4-BE49-F238E27FC236}">
                <a16:creationId xmlns:a16="http://schemas.microsoft.com/office/drawing/2014/main" xmlns="" id="{E81B4901-EB2D-4B14-970F-3C876AED67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911" b="10275"/>
          <a:stretch/>
        </p:blipFill>
        <p:spPr bwMode="auto">
          <a:xfrm>
            <a:off x="3660877" y="2240579"/>
            <a:ext cx="5228807" cy="2297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97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95" name="Rectangle 90">
            <a:extLst>
              <a:ext uri="{FF2B5EF4-FFF2-40B4-BE49-F238E27FC236}">
                <a16:creationId xmlns:a16="http://schemas.microsoft.com/office/drawing/2014/main" xmlns="" id="{7D5D2E51-A652-4FCB-ADE3-8974F2723C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96" name="Freeform: Shape 92">
            <a:extLst>
              <a:ext uri="{FF2B5EF4-FFF2-40B4-BE49-F238E27FC236}">
                <a16:creationId xmlns:a16="http://schemas.microsoft.com/office/drawing/2014/main" xmlns="" id="{08E18253-076D-4D89-968E-FCD8887E2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197" name="Freeform: Shape 94">
            <a:extLst>
              <a:ext uri="{FF2B5EF4-FFF2-40B4-BE49-F238E27FC236}">
                <a16:creationId xmlns:a16="http://schemas.microsoft.com/office/drawing/2014/main" xmlns="" id="{F6EBCC24-DE3B-4BAD-9624-83E1C2D665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E22BED5-EA9A-4038-A731-4EAC28DA355D}"/>
              </a:ext>
            </a:extLst>
          </p:cNvPr>
          <p:cNvSpPr>
            <a:spLocks noGrp="1"/>
          </p:cNvSpPr>
          <p:nvPr>
            <p:ph type="title"/>
          </p:nvPr>
        </p:nvSpPr>
        <p:spPr>
          <a:xfrm>
            <a:off x="438912" y="859536"/>
            <a:ext cx="4837176" cy="1243584"/>
          </a:xfrm>
        </p:spPr>
        <p:txBody>
          <a:bodyPr>
            <a:normAutofit/>
          </a:bodyPr>
          <a:lstStyle/>
          <a:p>
            <a:r>
              <a:rPr lang="en-GB" sz="2800" b="1" dirty="0" err="1" smtClean="0">
                <a:solidFill>
                  <a:schemeClr val="accent2"/>
                </a:solidFill>
                <a:effectLst>
                  <a:outerShdw blurRad="38100" dist="38100" dir="2700000" algn="tl">
                    <a:srgbClr val="000000">
                      <a:alpha val="43137"/>
                    </a:srgbClr>
                  </a:outerShdw>
                </a:effectLst>
                <a:latin typeface="+mn-lt"/>
                <a:ea typeface="+mn-ea"/>
                <a:cs typeface="+mn-cs"/>
              </a:rPr>
              <a:t>Remedios</a:t>
            </a:r>
            <a:r>
              <a:rPr lang="en-GB" sz="2800" b="1" dirty="0" smtClean="0">
                <a:solidFill>
                  <a:schemeClr val="accent2"/>
                </a:solidFill>
                <a:effectLst>
                  <a:outerShdw blurRad="38100" dist="38100" dir="2700000" algn="tl">
                    <a:srgbClr val="000000">
                      <a:alpha val="43137"/>
                    </a:srgbClr>
                  </a:outerShdw>
                </a:effectLst>
                <a:latin typeface="+mn-lt"/>
                <a:ea typeface="+mn-ea"/>
                <a:cs typeface="+mn-cs"/>
              </a:rPr>
              <a:t> </a:t>
            </a:r>
            <a:r>
              <a:rPr lang="en-GB" sz="2800" b="1" dirty="0" err="1" smtClean="0">
                <a:solidFill>
                  <a:schemeClr val="accent2"/>
                </a:solidFill>
                <a:effectLst>
                  <a:outerShdw blurRad="38100" dist="38100" dir="2700000" algn="tl">
                    <a:srgbClr val="000000">
                      <a:alpha val="43137"/>
                    </a:srgbClr>
                  </a:outerShdw>
                </a:effectLst>
                <a:latin typeface="+mn-lt"/>
                <a:ea typeface="+mn-ea"/>
                <a:cs typeface="+mn-cs"/>
              </a:rPr>
              <a:t>eficaces</a:t>
            </a:r>
            <a:r>
              <a:rPr lang="en-GB" sz="28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7198" name="Rectangle 96">
            <a:extLst>
              <a:ext uri="{FF2B5EF4-FFF2-40B4-BE49-F238E27FC236}">
                <a16:creationId xmlns:a16="http://schemas.microsoft.com/office/drawing/2014/main" xmlns="" id="{8C07AF1D-AB44-447B-BC2F-DBECCC06C0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99" name="Rectangle 98">
            <a:extLst>
              <a:ext uri="{FF2B5EF4-FFF2-40B4-BE49-F238E27FC236}">
                <a16:creationId xmlns:a16="http://schemas.microsoft.com/office/drawing/2014/main" xmlns="" id="{6FCD70E2-BD62-41E4-975D-E58B07928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175A6B84-42B3-4EE4-A93D-A15A98118608}"/>
              </a:ext>
            </a:extLst>
          </p:cNvPr>
          <p:cNvSpPr>
            <a:spLocks noGrp="1"/>
          </p:cNvSpPr>
          <p:nvPr>
            <p:ph idx="1"/>
          </p:nvPr>
        </p:nvSpPr>
        <p:spPr>
          <a:xfrm>
            <a:off x="438912" y="2514600"/>
            <a:ext cx="4837176" cy="3666744"/>
          </a:xfrm>
        </p:spPr>
        <p:txBody>
          <a:bodyPr>
            <a:normAutofit/>
          </a:bodyPr>
          <a:lstStyle/>
          <a:p>
            <a:r>
              <a:rPr lang="es-ES" sz="1800" dirty="0">
                <a:ea typeface="Verdana" panose="020B0604030504040204" pitchFamily="34" charset="0"/>
              </a:rPr>
              <a:t>En el siglo XIX, se desarrollaron varias terapias efectivas y se </a:t>
            </a:r>
            <a:r>
              <a:rPr lang="es-ES" sz="1800" dirty="0" smtClean="0">
                <a:ea typeface="Verdana" panose="020B0604030504040204" pitchFamily="34" charset="0"/>
              </a:rPr>
              <a:t>alcanzó </a:t>
            </a:r>
            <a:r>
              <a:rPr lang="es-ES" sz="1800" dirty="0">
                <a:ea typeface="Verdana" panose="020B0604030504040204" pitchFamily="34" charset="0"/>
              </a:rPr>
              <a:t>una nueva comprensión de la propagación de la </a:t>
            </a:r>
            <a:r>
              <a:rPr lang="es-ES" sz="1800" dirty="0" smtClean="0">
                <a:ea typeface="Verdana" panose="020B0604030504040204" pitchFamily="34" charset="0"/>
              </a:rPr>
              <a:t>enfermedad basada en </a:t>
            </a:r>
            <a:r>
              <a:rPr lang="es-ES" sz="1800" dirty="0">
                <a:ea typeface="Verdana" panose="020B0604030504040204" pitchFamily="34" charset="0"/>
              </a:rPr>
              <a:t>la teoría de los gérmenes.</a:t>
            </a:r>
          </a:p>
          <a:p>
            <a:r>
              <a:rPr lang="es-ES" sz="1800" dirty="0">
                <a:ea typeface="Verdana" panose="020B0604030504040204" pitchFamily="34" charset="0"/>
              </a:rPr>
              <a:t>En cirugía, la anestesia y la antisepsia fueron desarrolladas por figuras como William T. G. </a:t>
            </a:r>
            <a:r>
              <a:rPr lang="es-ES" sz="1800" dirty="0" err="1">
                <a:ea typeface="Verdana" panose="020B0604030504040204" pitchFamily="34" charset="0"/>
              </a:rPr>
              <a:t>Morton</a:t>
            </a:r>
            <a:r>
              <a:rPr lang="es-ES" sz="1800" dirty="0">
                <a:ea typeface="Verdana" panose="020B0604030504040204" pitchFamily="34" charset="0"/>
              </a:rPr>
              <a:t> (1819-1868), James Young Simpson (1811-1870) y Joseph </a:t>
            </a:r>
            <a:r>
              <a:rPr lang="es-ES" sz="1800" dirty="0" err="1">
                <a:ea typeface="Verdana" panose="020B0604030504040204" pitchFamily="34" charset="0"/>
              </a:rPr>
              <a:t>Lister</a:t>
            </a:r>
            <a:r>
              <a:rPr lang="es-ES" sz="1800" dirty="0">
                <a:ea typeface="Verdana" panose="020B0604030504040204" pitchFamily="34" charset="0"/>
              </a:rPr>
              <a:t> (1819-1912).</a:t>
            </a:r>
          </a:p>
          <a:p>
            <a:r>
              <a:rPr lang="es-ES" sz="1800" dirty="0">
                <a:ea typeface="Verdana" panose="020B0604030504040204" pitchFamily="34" charset="0"/>
              </a:rPr>
              <a:t>El desarrollo de la bacteriología fue introducido por Louis Pasteur (1822-1895) y Robert Koch (1843-1910).</a:t>
            </a:r>
          </a:p>
        </p:txBody>
      </p:sp>
      <p:pic>
        <p:nvPicPr>
          <p:cNvPr id="7170" name="Picture 2" descr="https://pocketdentistry.com/wp-content/uploads/285/B978032305680900014X_gr5.jpg">
            <a:extLst>
              <a:ext uri="{FF2B5EF4-FFF2-40B4-BE49-F238E27FC236}">
                <a16:creationId xmlns:a16="http://schemas.microsoft.com/office/drawing/2014/main" xmlns="" id="{39F8B709-7EFD-43E8-B258-B6F77AED8B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15" r="-3" b="16908"/>
          <a:stretch/>
        </p:blipFill>
        <p:spPr bwMode="auto">
          <a:xfrm>
            <a:off x="9052478" y="1278964"/>
            <a:ext cx="2889389" cy="105416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daily.jstor.org/wp-content/uploads/2017/03/Lister_spraying_phenol_1050x700.jpg">
            <a:extLst>
              <a:ext uri="{FF2B5EF4-FFF2-40B4-BE49-F238E27FC236}">
                <a16:creationId xmlns:a16="http://schemas.microsoft.com/office/drawing/2014/main" xmlns="" id="{E81B4901-EB2D-4B14-970F-3C876AED67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911" b="10275"/>
          <a:stretch/>
        </p:blipFill>
        <p:spPr bwMode="auto">
          <a:xfrm>
            <a:off x="6565392" y="3391110"/>
            <a:ext cx="5228807" cy="22970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haciendapublishing.com/sites/default/files/Robert%20Koch%201.jpg">
            <a:extLst>
              <a:ext uri="{FF2B5EF4-FFF2-40B4-BE49-F238E27FC236}">
                <a16:creationId xmlns:a16="http://schemas.microsoft.com/office/drawing/2014/main" xmlns="" id="{AACE060F-4617-430E-B70C-766866DBEC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3894" y="446688"/>
            <a:ext cx="1968452" cy="229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293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16CFB-1715-4D0B-A5B0-80940FE4E2F4}"/>
              </a:ext>
            </a:extLst>
          </p:cNvPr>
          <p:cNvSpPr>
            <a:spLocks noGrp="1"/>
          </p:cNvSpPr>
          <p:nvPr>
            <p:ph type="title"/>
          </p:nvPr>
        </p:nvSpPr>
        <p:spPr>
          <a:xfrm>
            <a:off x="859145" y="1068293"/>
            <a:ext cx="10515600" cy="2852737"/>
          </a:xfrm>
        </p:spPr>
        <p:txBody>
          <a:bodyPr>
            <a:normAutofit/>
          </a:bodyPr>
          <a:lstStyle/>
          <a:p>
            <a:pPr algn="ctr"/>
            <a:r>
              <a:rPr lang="en-GB" sz="4000" b="1" dirty="0">
                <a:solidFill>
                  <a:schemeClr val="accent2"/>
                </a:solidFill>
                <a:effectLst>
                  <a:outerShdw blurRad="38100" dist="38100" dir="2700000" algn="tl">
                    <a:srgbClr val="000000">
                      <a:alpha val="43137"/>
                    </a:srgbClr>
                  </a:outerShdw>
                </a:effectLst>
                <a:latin typeface="+mn-lt"/>
                <a:ea typeface="+mn-ea"/>
                <a:cs typeface="+mn-cs"/>
              </a:rPr>
              <a:t>¿La </a:t>
            </a:r>
            <a:r>
              <a:rPr lang="en-GB" sz="4000" b="1" dirty="0" err="1">
                <a:solidFill>
                  <a:schemeClr val="accent2"/>
                </a:solidFill>
                <a:effectLst>
                  <a:outerShdw blurRad="38100" dist="38100" dir="2700000" algn="tl">
                    <a:srgbClr val="000000">
                      <a:alpha val="43137"/>
                    </a:srgbClr>
                  </a:outerShdw>
                </a:effectLst>
                <a:latin typeface="+mn-lt"/>
                <a:ea typeface="+mn-ea"/>
                <a:cs typeface="+mn-cs"/>
              </a:rPr>
              <a:t>desaparición</a:t>
            </a:r>
            <a:r>
              <a:rPr lang="en-GB" sz="4000" b="1" dirty="0">
                <a:solidFill>
                  <a:schemeClr val="accent2"/>
                </a:solidFill>
                <a:effectLst>
                  <a:outerShdw blurRad="38100" dist="38100" dir="2700000" algn="tl">
                    <a:srgbClr val="000000">
                      <a:alpha val="43137"/>
                    </a:srgbClr>
                  </a:outerShdw>
                </a:effectLst>
                <a:latin typeface="+mn-lt"/>
                <a:ea typeface="+mn-ea"/>
                <a:cs typeface="+mn-cs"/>
              </a:rPr>
              <a:t> del </a:t>
            </a:r>
            <a:r>
              <a:rPr lang="en-GB" sz="4000" b="1" dirty="0" err="1">
                <a:solidFill>
                  <a:schemeClr val="accent2"/>
                </a:solidFill>
                <a:effectLst>
                  <a:outerShdw blurRad="38100" dist="38100" dir="2700000" algn="tl">
                    <a:srgbClr val="000000">
                      <a:alpha val="43137"/>
                    </a:srgbClr>
                  </a:outerShdw>
                </a:effectLst>
                <a:latin typeface="+mn-lt"/>
                <a:ea typeface="+mn-ea"/>
                <a:cs typeface="+mn-cs"/>
              </a:rPr>
              <a:t>enfermo</a:t>
            </a:r>
            <a:r>
              <a:rPr lang="en-GB" sz="4000" b="1" dirty="0">
                <a:solidFill>
                  <a:schemeClr val="accent2"/>
                </a:solidFill>
                <a:effectLst>
                  <a:outerShdw blurRad="38100" dist="38100" dir="2700000" algn="tl">
                    <a:srgbClr val="000000">
                      <a:alpha val="43137"/>
                    </a:srgbClr>
                  </a:outerShdw>
                </a:effectLst>
                <a:latin typeface="+mn-lt"/>
                <a:ea typeface="+mn-ea"/>
                <a:cs typeface="+mn-cs"/>
              </a:rPr>
              <a:t>?</a:t>
            </a:r>
            <a:r>
              <a:rPr lang="en-GB" sz="40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3" name="Text Placeholder 2">
            <a:extLst>
              <a:ext uri="{FF2B5EF4-FFF2-40B4-BE49-F238E27FC236}">
                <a16:creationId xmlns:a16="http://schemas.microsoft.com/office/drawing/2014/main" xmlns="" id="{427EBA19-FC48-4D22-B51C-9F613AB9DF0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9763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xmlns="" id="{3EAF38DC-B069-4F74-89ED-92C7579C3D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A doctor inspecting a flask of urine - Oudendijck, Evert ...">
            <a:extLst>
              <a:ext uri="{FF2B5EF4-FFF2-40B4-BE49-F238E27FC236}">
                <a16:creationId xmlns:a16="http://schemas.microsoft.com/office/drawing/2014/main" xmlns="" id="{428248AB-BD67-4E9C-BB12-FD121112BC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13" r="13814"/>
          <a:stretch/>
        </p:blipFill>
        <p:spPr bwMode="auto">
          <a:xfrm>
            <a:off x="4883023" y="10"/>
            <a:ext cx="7308978" cy="6857990"/>
          </a:xfrm>
          <a:custGeom>
            <a:avLst/>
            <a:gdLst>
              <a:gd name="connsiteX0" fmla="*/ 0 w 7308978"/>
              <a:gd name="connsiteY0" fmla="*/ 0 h 6858000"/>
              <a:gd name="connsiteX1" fmla="*/ 7308978 w 7308978"/>
              <a:gd name="connsiteY1" fmla="*/ 0 h 6858000"/>
              <a:gd name="connsiteX2" fmla="*/ 7308978 w 7308978"/>
              <a:gd name="connsiteY2" fmla="*/ 6858000 h 6858000"/>
              <a:gd name="connsiteX3" fmla="*/ 0 w 7308978"/>
              <a:gd name="connsiteY3" fmla="*/ 6858000 h 6858000"/>
              <a:gd name="connsiteX4" fmla="*/ 62983 w 7308978"/>
              <a:gd name="connsiteY4" fmla="*/ 6788730 h 6858000"/>
              <a:gd name="connsiteX5" fmla="*/ 1212978 w 7308978"/>
              <a:gd name="connsiteY5" fmla="*/ 3429000 h 6858000"/>
              <a:gd name="connsiteX6" fmla="*/ 62983 w 7308978"/>
              <a:gd name="connsiteY6" fmla="*/ 692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xmlns="" id="{83549E37-C86B-4401-90BD-D8BF83859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xmlns="" id="{8A17784E-76D8-4521-A77D-0D2EBB9230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1C65BC5-4437-410F-8E1B-C70A871C1D1F}"/>
              </a:ext>
            </a:extLst>
          </p:cNvPr>
          <p:cNvSpPr>
            <a:spLocks noGrp="1"/>
          </p:cNvSpPr>
          <p:nvPr>
            <p:ph type="title"/>
          </p:nvPr>
        </p:nvSpPr>
        <p:spPr>
          <a:xfrm>
            <a:off x="374904" y="856488"/>
            <a:ext cx="4992624" cy="1173761"/>
          </a:xfrm>
        </p:spPr>
        <p:txBody>
          <a:bodyPr anchor="b">
            <a:noAutofit/>
          </a:bodyPr>
          <a:lstStyle/>
          <a:p>
            <a:r>
              <a:rPr lang="es-ES" sz="2400" b="1" dirty="0">
                <a:solidFill>
                  <a:schemeClr val="accent2"/>
                </a:solidFill>
                <a:effectLst>
                  <a:outerShdw blurRad="38100" dist="38100" dir="2700000" algn="tl">
                    <a:srgbClr val="000000">
                      <a:alpha val="43137"/>
                    </a:srgbClr>
                  </a:outerShdw>
                </a:effectLst>
                <a:latin typeface="+mn-lt"/>
                <a:ea typeface="+mn-ea"/>
                <a:cs typeface="+mn-cs"/>
              </a:rPr>
              <a:t>Tratamiento en el "mercado médico"</a:t>
            </a:r>
            <a:r>
              <a:rPr lang="en-GB" sz="24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77" name="Rectangle 76">
            <a:extLst>
              <a:ext uri="{FF2B5EF4-FFF2-40B4-BE49-F238E27FC236}">
                <a16:creationId xmlns:a16="http://schemas.microsoft.com/office/drawing/2014/main" xmlns="" id="{7A0CBFF4-EA32-4FE2-BA6B-8F3A6E6ED1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62559" y="253806"/>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xmlns="" id="{FC8D5885-2804-4D3C-BE31-902E4D32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769"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B6775590-6145-407F-B5C6-286D40584C67}"/>
              </a:ext>
            </a:extLst>
          </p:cNvPr>
          <p:cNvSpPr>
            <a:spLocks noGrp="1"/>
          </p:cNvSpPr>
          <p:nvPr>
            <p:ph idx="1"/>
          </p:nvPr>
        </p:nvSpPr>
        <p:spPr>
          <a:xfrm>
            <a:off x="374904" y="2522949"/>
            <a:ext cx="5065776" cy="3402363"/>
          </a:xfrm>
        </p:spPr>
        <p:txBody>
          <a:bodyPr anchor="t">
            <a:normAutofit/>
          </a:bodyPr>
          <a:lstStyle/>
          <a:p>
            <a:r>
              <a:rPr lang="es-ES" sz="1800" dirty="0"/>
              <a:t>Antes del siglo XIX, </a:t>
            </a:r>
            <a:r>
              <a:rPr lang="es-ES" sz="1800" dirty="0"/>
              <a:t>la medicina ortodoxa era solo una opción entre </a:t>
            </a:r>
            <a:r>
              <a:rPr lang="es-ES" sz="1800" dirty="0" smtClean="0"/>
              <a:t>muchas, y el paciente se centraba en la prevención y el autocuidado.</a:t>
            </a:r>
            <a:endParaRPr lang="es-ES" sz="1800" dirty="0"/>
          </a:p>
          <a:p>
            <a:r>
              <a:rPr lang="es-ES" sz="1800" dirty="0" smtClean="0"/>
              <a:t>Los </a:t>
            </a:r>
            <a:r>
              <a:rPr lang="es-ES" sz="1800" dirty="0"/>
              <a:t>médicos </a:t>
            </a:r>
            <a:r>
              <a:rPr lang="es-ES" sz="1800" dirty="0" smtClean="0"/>
              <a:t>se centraban en la </a:t>
            </a:r>
            <a:r>
              <a:rPr lang="es-ES" sz="1800" dirty="0"/>
              <a:t>constitución individual del </a:t>
            </a:r>
            <a:r>
              <a:rPr lang="es-ES" sz="1800" dirty="0" smtClean="0"/>
              <a:t>paciente, </a:t>
            </a:r>
            <a:r>
              <a:rPr lang="es-ES" sz="1800" dirty="0"/>
              <a:t>sus síntomas, su dieta, su estilo de </a:t>
            </a:r>
            <a:r>
              <a:rPr lang="es-ES" sz="1800" dirty="0" smtClean="0"/>
              <a:t>vida, </a:t>
            </a:r>
            <a:r>
              <a:rPr lang="es-ES" sz="1800" dirty="0"/>
              <a:t>los acontecimientos recientes de su vida, junto </a:t>
            </a:r>
            <a:r>
              <a:rPr lang="es-ES" sz="1800" dirty="0" smtClean="0"/>
              <a:t>al </a:t>
            </a:r>
            <a:r>
              <a:rPr lang="es-ES" sz="1800" dirty="0"/>
              <a:t>lugar y la </a:t>
            </a:r>
            <a:r>
              <a:rPr lang="es-ES" sz="1800" dirty="0" smtClean="0"/>
              <a:t>estación en la que se encontraba.</a:t>
            </a:r>
            <a:endParaRPr lang="es-ES" sz="1800" dirty="0"/>
          </a:p>
          <a:p>
            <a:r>
              <a:rPr lang="it-IT" sz="1800" dirty="0"/>
              <a:t>La atención fue individual, típicamente basada en la dieta y el régimen, y de bajo riesgo.</a:t>
            </a:r>
            <a:endParaRPr lang="es-ES" sz="1800" dirty="0"/>
          </a:p>
        </p:txBody>
      </p:sp>
    </p:spTree>
    <p:extLst>
      <p:ext uri="{BB962C8B-B14F-4D97-AF65-F5344CB8AC3E}">
        <p14:creationId xmlns:p14="http://schemas.microsoft.com/office/powerpoint/2010/main" val="598510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136">
            <a:extLst>
              <a:ext uri="{FF2B5EF4-FFF2-40B4-BE49-F238E27FC236}">
                <a16:creationId xmlns:a16="http://schemas.microsoft.com/office/drawing/2014/main" xmlns="" id="{179F7551-E956-43CB-8F36-268A5DA443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xmlns="" id="{CFFF0275-505B-46E2-954C-0F9BBCC069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23805"/>
            <a:ext cx="7765937" cy="5696020"/>
          </a:xfrm>
          <a:custGeom>
            <a:avLst/>
            <a:gdLst>
              <a:gd name="connsiteX0" fmla="*/ 0 w 7765937"/>
              <a:gd name="connsiteY0" fmla="*/ 0 h 5696020"/>
              <a:gd name="connsiteX1" fmla="*/ 7765937 w 7765937"/>
              <a:gd name="connsiteY1" fmla="*/ 0 h 5696020"/>
              <a:gd name="connsiteX2" fmla="*/ 5002657 w 7765937"/>
              <a:gd name="connsiteY2" fmla="*/ 5696020 h 5696020"/>
              <a:gd name="connsiteX3" fmla="*/ 0 w 7765937"/>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765937" h="5696020">
                <a:moveTo>
                  <a:pt x="0" y="0"/>
                </a:moveTo>
                <a:lnTo>
                  <a:pt x="7765937" y="0"/>
                </a:lnTo>
                <a:lnTo>
                  <a:pt x="5002657"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xmlns="" id="{CA5277B6-8872-45D6-96DB-8F802BF8AF7D}"/>
              </a:ext>
            </a:extLst>
          </p:cNvPr>
          <p:cNvSpPr>
            <a:spLocks noGrp="1"/>
          </p:cNvSpPr>
          <p:nvPr>
            <p:ph type="title"/>
          </p:nvPr>
        </p:nvSpPr>
        <p:spPr>
          <a:xfrm>
            <a:off x="838200" y="914400"/>
            <a:ext cx="5111496" cy="1097280"/>
          </a:xfrm>
        </p:spPr>
        <p:txBody>
          <a:bodyPr>
            <a:normAutofit/>
          </a:bodyPr>
          <a:lstStyle/>
          <a:p>
            <a:r>
              <a:rPr lang="en-GB" sz="2400" b="1" dirty="0" err="1">
                <a:solidFill>
                  <a:schemeClr val="accent2"/>
                </a:solidFill>
                <a:effectLst>
                  <a:outerShdw blurRad="38100" dist="38100" dir="2700000" algn="tl">
                    <a:srgbClr val="000000">
                      <a:alpha val="43137"/>
                    </a:srgbClr>
                  </a:outerShdw>
                </a:effectLst>
                <a:latin typeface="+mn-lt"/>
                <a:ea typeface="+mn-ea"/>
                <a:cs typeface="+mn-cs"/>
              </a:rPr>
              <a:t>Invención</a:t>
            </a:r>
            <a:r>
              <a:rPr lang="en-GB" sz="2400" b="1" dirty="0">
                <a:solidFill>
                  <a:schemeClr val="accent2"/>
                </a:solidFill>
                <a:effectLst>
                  <a:outerShdw blurRad="38100" dist="38100" dir="2700000" algn="tl">
                    <a:srgbClr val="000000">
                      <a:alpha val="43137"/>
                    </a:srgbClr>
                  </a:outerShdw>
                </a:effectLst>
                <a:latin typeface="+mn-lt"/>
                <a:ea typeface="+mn-ea"/>
                <a:cs typeface="+mn-cs"/>
              </a:rPr>
              <a:t> del </a:t>
            </a:r>
            <a:r>
              <a:rPr lang="en-GB" sz="2400" b="1" dirty="0" err="1">
                <a:solidFill>
                  <a:schemeClr val="accent2"/>
                </a:solidFill>
                <a:effectLst>
                  <a:outerShdw blurRad="38100" dist="38100" dir="2700000" algn="tl">
                    <a:srgbClr val="000000">
                      <a:alpha val="43137"/>
                    </a:srgbClr>
                  </a:outerShdw>
                </a:effectLst>
                <a:latin typeface="+mn-lt"/>
                <a:ea typeface="+mn-ea"/>
                <a:cs typeface="+mn-cs"/>
              </a:rPr>
              <a:t>estetoscopio</a:t>
            </a:r>
            <a:r>
              <a:rPr lang="en-GB" sz="24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3" name="Content Placeholder 2">
            <a:extLst>
              <a:ext uri="{FF2B5EF4-FFF2-40B4-BE49-F238E27FC236}">
                <a16:creationId xmlns:a16="http://schemas.microsoft.com/office/drawing/2014/main" xmlns="" id="{783B910D-7D0F-48D6-B8DF-EABB1585A75B}"/>
              </a:ext>
            </a:extLst>
          </p:cNvPr>
          <p:cNvSpPr>
            <a:spLocks noGrp="1"/>
          </p:cNvSpPr>
          <p:nvPr>
            <p:ph idx="1"/>
          </p:nvPr>
        </p:nvSpPr>
        <p:spPr>
          <a:xfrm>
            <a:off x="838198" y="2331720"/>
            <a:ext cx="4880957" cy="3547872"/>
          </a:xfrm>
        </p:spPr>
        <p:txBody>
          <a:bodyPr anchor="t">
            <a:normAutofit/>
          </a:bodyPr>
          <a:lstStyle/>
          <a:p>
            <a:r>
              <a:rPr lang="es-ES" sz="1600" dirty="0" smtClean="0">
                <a:solidFill>
                  <a:schemeClr val="bg1"/>
                </a:solidFill>
                <a:ea typeface="Verdana" panose="020B0604030504040204" pitchFamily="34" charset="0"/>
              </a:rPr>
              <a:t>A </a:t>
            </a:r>
            <a:r>
              <a:rPr lang="es-ES" sz="1600" dirty="0">
                <a:solidFill>
                  <a:schemeClr val="bg1"/>
                </a:solidFill>
                <a:ea typeface="Verdana" panose="020B0604030504040204" pitchFamily="34" charset="0"/>
              </a:rPr>
              <a:t>finales del siglo XVIII, médicos como Matthew </a:t>
            </a:r>
            <a:r>
              <a:rPr lang="es-ES" sz="1600" dirty="0" err="1">
                <a:solidFill>
                  <a:schemeClr val="bg1"/>
                </a:solidFill>
                <a:ea typeface="Verdana" panose="020B0604030504040204" pitchFamily="34" charset="0"/>
              </a:rPr>
              <a:t>Baillie</a:t>
            </a:r>
            <a:r>
              <a:rPr lang="es-ES" sz="1600" dirty="0">
                <a:solidFill>
                  <a:schemeClr val="bg1"/>
                </a:solidFill>
                <a:ea typeface="Verdana" panose="020B0604030504040204" pitchFamily="34" charset="0"/>
              </a:rPr>
              <a:t> (1761-1823) y Xavier </a:t>
            </a:r>
            <a:r>
              <a:rPr lang="es-ES" sz="1600" dirty="0" err="1">
                <a:solidFill>
                  <a:schemeClr val="bg1"/>
                </a:solidFill>
                <a:ea typeface="Verdana" panose="020B0604030504040204" pitchFamily="34" charset="0"/>
              </a:rPr>
              <a:t>Bichat</a:t>
            </a:r>
            <a:r>
              <a:rPr lang="es-ES" sz="1600" dirty="0">
                <a:solidFill>
                  <a:schemeClr val="bg1"/>
                </a:solidFill>
                <a:ea typeface="Verdana" panose="020B0604030504040204" pitchFamily="34" charset="0"/>
              </a:rPr>
              <a:t> </a:t>
            </a:r>
            <a:r>
              <a:rPr lang="es-ES" sz="1600" dirty="0" smtClean="0">
                <a:solidFill>
                  <a:schemeClr val="bg1"/>
                </a:solidFill>
                <a:ea typeface="Verdana" panose="020B0604030504040204" pitchFamily="34" charset="0"/>
              </a:rPr>
              <a:t>(1771-1802) desarrollaron un nuevo concepto de enfermedad basado en la lesión anatómica.</a:t>
            </a:r>
            <a:endParaRPr lang="es-ES" sz="1600" dirty="0">
              <a:solidFill>
                <a:schemeClr val="bg1"/>
              </a:solidFill>
              <a:ea typeface="Verdana" panose="020B0604030504040204" pitchFamily="34" charset="0"/>
            </a:endParaRPr>
          </a:p>
          <a:p>
            <a:r>
              <a:rPr lang="es-ES" sz="1600" dirty="0">
                <a:solidFill>
                  <a:schemeClr val="bg1"/>
                </a:solidFill>
                <a:ea typeface="Verdana" panose="020B0604030504040204" pitchFamily="34" charset="0"/>
              </a:rPr>
              <a:t>Con el deseo de "ver" las lesiones internas de sus </a:t>
            </a:r>
            <a:r>
              <a:rPr lang="es-ES" sz="1600" dirty="0" smtClean="0">
                <a:solidFill>
                  <a:schemeClr val="bg1"/>
                </a:solidFill>
                <a:ea typeface="Verdana" panose="020B0604030504040204" pitchFamily="34" charset="0"/>
              </a:rPr>
              <a:t>pacientes</a:t>
            </a:r>
            <a:r>
              <a:rPr lang="es-ES" sz="1600" dirty="0">
                <a:solidFill>
                  <a:schemeClr val="bg1"/>
                </a:solidFill>
                <a:ea typeface="Verdana" panose="020B0604030504040204" pitchFamily="34" charset="0"/>
              </a:rPr>
              <a:t>, Rene </a:t>
            </a:r>
            <a:r>
              <a:rPr lang="es-ES" sz="1600" dirty="0" err="1">
                <a:solidFill>
                  <a:schemeClr val="bg1"/>
                </a:solidFill>
                <a:ea typeface="Verdana" panose="020B0604030504040204" pitchFamily="34" charset="0"/>
              </a:rPr>
              <a:t>Laennec</a:t>
            </a:r>
            <a:r>
              <a:rPr lang="es-ES" sz="1600" dirty="0">
                <a:solidFill>
                  <a:schemeClr val="bg1"/>
                </a:solidFill>
                <a:ea typeface="Verdana" panose="020B0604030504040204" pitchFamily="34" charset="0"/>
              </a:rPr>
              <a:t> inventó el estetoscopio para examinar a los pacientes mediante la auscultación mediata. Esto se basó en los desarrollos de la percusión como técnica de diagnóstico (por </a:t>
            </a:r>
            <a:r>
              <a:rPr lang="es-ES" sz="1600" dirty="0" err="1">
                <a:solidFill>
                  <a:schemeClr val="bg1"/>
                </a:solidFill>
                <a:ea typeface="Verdana" panose="020B0604030504040204" pitchFamily="34" charset="0"/>
              </a:rPr>
              <a:t>Leopold</a:t>
            </a:r>
            <a:r>
              <a:rPr lang="es-ES" sz="1600" dirty="0">
                <a:solidFill>
                  <a:schemeClr val="bg1"/>
                </a:solidFill>
                <a:ea typeface="Verdana" panose="020B0604030504040204" pitchFamily="34" charset="0"/>
              </a:rPr>
              <a:t> </a:t>
            </a:r>
            <a:r>
              <a:rPr lang="es-ES" sz="1600" dirty="0" err="1">
                <a:solidFill>
                  <a:schemeClr val="bg1"/>
                </a:solidFill>
                <a:ea typeface="Verdana" panose="020B0604030504040204" pitchFamily="34" charset="0"/>
              </a:rPr>
              <a:t>Auenbrugger</a:t>
            </a:r>
            <a:r>
              <a:rPr lang="es-ES" sz="1600" dirty="0">
                <a:solidFill>
                  <a:schemeClr val="bg1"/>
                </a:solidFill>
                <a:ea typeface="Verdana" panose="020B0604030504040204" pitchFamily="34" charset="0"/>
              </a:rPr>
              <a:t> (1722-1809)) y en la auscultación inmediata (por Jean-Nicholas </a:t>
            </a:r>
            <a:r>
              <a:rPr lang="es-ES" sz="1600" dirty="0" err="1">
                <a:solidFill>
                  <a:schemeClr val="bg1"/>
                </a:solidFill>
                <a:ea typeface="Verdana" panose="020B0604030504040204" pitchFamily="34" charset="0"/>
              </a:rPr>
              <a:t>Corvisart</a:t>
            </a:r>
            <a:r>
              <a:rPr lang="es-ES" sz="1600" dirty="0">
                <a:solidFill>
                  <a:schemeClr val="bg1"/>
                </a:solidFill>
                <a:ea typeface="Verdana" panose="020B0604030504040204" pitchFamily="34" charset="0"/>
              </a:rPr>
              <a:t> (1755-1821)).</a:t>
            </a:r>
          </a:p>
          <a:p>
            <a:r>
              <a:rPr lang="es-ES" sz="1600" dirty="0">
                <a:solidFill>
                  <a:schemeClr val="bg1"/>
                </a:solidFill>
                <a:ea typeface="Verdana" panose="020B0604030504040204" pitchFamily="34" charset="0"/>
              </a:rPr>
              <a:t>El enfoque de los médicos estaba ahora en las lesiones del paciente.</a:t>
            </a:r>
          </a:p>
        </p:txBody>
      </p:sp>
      <p:pic>
        <p:nvPicPr>
          <p:cNvPr id="9220" name="Picture 4" descr="MEDICAL AND SURGICAL ANTIQUES ARCHIVE, P. 29">
            <a:extLst>
              <a:ext uri="{FF2B5EF4-FFF2-40B4-BE49-F238E27FC236}">
                <a16:creationId xmlns:a16="http://schemas.microsoft.com/office/drawing/2014/main" xmlns="" id="{2FBAE989-147D-48DF-83CE-8A6E95EBF6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04980" y="2596627"/>
            <a:ext cx="4097547" cy="232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33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18FD74D4-C0F3-4E5B-9628-885593F0B5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BC31940-7350-4ACD-91FE-C9AF66A83E9D}"/>
              </a:ext>
            </a:extLst>
          </p:cNvPr>
          <p:cNvSpPr>
            <a:spLocks noGrp="1"/>
          </p:cNvSpPr>
          <p:nvPr>
            <p:ph type="title"/>
          </p:nvPr>
        </p:nvSpPr>
        <p:spPr>
          <a:xfrm>
            <a:off x="1197864" y="891539"/>
            <a:ext cx="4898135" cy="1346693"/>
          </a:xfrm>
        </p:spPr>
        <p:txBody>
          <a:bodyPr>
            <a:normAutofit/>
          </a:bodyPr>
          <a:lstStyle/>
          <a:p>
            <a:r>
              <a:rPr lang="en-GB" sz="2400" b="1" dirty="0" smtClean="0">
                <a:solidFill>
                  <a:schemeClr val="accent2"/>
                </a:solidFill>
                <a:effectLst>
                  <a:outerShdw blurRad="38100" dist="38100" dir="2700000" algn="tl">
                    <a:srgbClr val="000000">
                      <a:alpha val="43137"/>
                    </a:srgbClr>
                  </a:outerShdw>
                </a:effectLst>
                <a:latin typeface="+mn-lt"/>
                <a:ea typeface="+mn-ea"/>
                <a:cs typeface="+mn-cs"/>
              </a:rPr>
              <a:t>Los </a:t>
            </a:r>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pacientes</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en-GB" sz="2400" b="1" dirty="0" err="1">
                <a:solidFill>
                  <a:schemeClr val="accent2"/>
                </a:solidFill>
                <a:effectLst>
                  <a:outerShdw blurRad="38100" dist="38100" dir="2700000" algn="tl">
                    <a:srgbClr val="000000">
                      <a:alpha val="43137"/>
                    </a:srgbClr>
                  </a:outerShdw>
                </a:effectLst>
                <a:latin typeface="+mn-lt"/>
                <a:ea typeface="+mn-ea"/>
                <a:cs typeface="+mn-cs"/>
              </a:rPr>
              <a:t>como</a:t>
            </a:r>
            <a:r>
              <a:rPr lang="en-GB" sz="2400" b="1" dirty="0">
                <a:solidFill>
                  <a:schemeClr val="accent2"/>
                </a:solidFill>
                <a:effectLst>
                  <a:outerShdw blurRad="38100" dist="38100" dir="2700000" algn="tl">
                    <a:srgbClr val="000000">
                      <a:alpha val="43137"/>
                    </a:srgbClr>
                  </a:outerShdw>
                </a:effectLst>
                <a:latin typeface="+mn-lt"/>
                <a:ea typeface="+mn-ea"/>
                <a:cs typeface="+mn-cs"/>
              </a:rPr>
              <a:t> "</a:t>
            </a:r>
            <a:r>
              <a:rPr lang="en-GB" sz="2400" b="1" dirty="0" err="1">
                <a:solidFill>
                  <a:schemeClr val="accent2"/>
                </a:solidFill>
                <a:effectLst>
                  <a:outerShdw blurRad="38100" dist="38100" dir="2700000" algn="tl">
                    <a:srgbClr val="000000">
                      <a:alpha val="43137"/>
                    </a:srgbClr>
                  </a:outerShdw>
                </a:effectLst>
                <a:latin typeface="+mn-lt"/>
                <a:ea typeface="+mn-ea"/>
                <a:cs typeface="+mn-cs"/>
              </a:rPr>
              <a:t>cosas</a:t>
            </a:r>
            <a:r>
              <a:rPr lang="en-GB" sz="2400" b="1" dirty="0">
                <a:solidFill>
                  <a:schemeClr val="accent2"/>
                </a:solidFill>
                <a:effectLst>
                  <a:outerShdw blurRad="38100" dist="38100" dir="2700000" algn="tl">
                    <a:srgbClr val="000000">
                      <a:alpha val="43137"/>
                    </a:srgbClr>
                  </a:outerShdw>
                </a:effectLst>
                <a:latin typeface="+mn-lt"/>
                <a:ea typeface="+mn-ea"/>
                <a:cs typeface="+mn-cs"/>
              </a:rPr>
              <a:t>"</a:t>
            </a:r>
            <a:r>
              <a:rPr lang="en-GB" sz="24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73" name="Rectangle 72">
            <a:extLst>
              <a:ext uri="{FF2B5EF4-FFF2-40B4-BE49-F238E27FC236}">
                <a16:creationId xmlns:a16="http://schemas.microsoft.com/office/drawing/2014/main" xmlns="" id="{E64FA8EC-281F-4A47-AF2E-9F85F2AABC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6A04542E-809E-4C4B-8B53-2C18407FB2DB}"/>
              </a:ext>
            </a:extLst>
          </p:cNvPr>
          <p:cNvSpPr>
            <a:spLocks noGrp="1"/>
          </p:cNvSpPr>
          <p:nvPr>
            <p:ph idx="1"/>
          </p:nvPr>
        </p:nvSpPr>
        <p:spPr>
          <a:xfrm>
            <a:off x="1197864" y="2399100"/>
            <a:ext cx="4878978" cy="3645084"/>
          </a:xfrm>
        </p:spPr>
        <p:txBody>
          <a:bodyPr>
            <a:normAutofit/>
          </a:bodyPr>
          <a:lstStyle/>
          <a:p>
            <a:r>
              <a:rPr lang="en-GB" sz="1800" dirty="0" smtClean="0">
                <a:ea typeface="Verdana" panose="020B0604030504040204" pitchFamily="34" charset="0"/>
              </a:rPr>
              <a:t>J</a:t>
            </a:r>
            <a:r>
              <a:rPr lang="es-ES" sz="1800" dirty="0" smtClean="0">
                <a:ea typeface="Verdana" panose="020B0604030504040204" pitchFamily="34" charset="0"/>
              </a:rPr>
              <a:t>. Marion </a:t>
            </a:r>
            <a:r>
              <a:rPr lang="es-ES" sz="1800" dirty="0" err="1" smtClean="0">
                <a:ea typeface="Verdana" panose="020B0604030504040204" pitchFamily="34" charset="0"/>
              </a:rPr>
              <a:t>Sims</a:t>
            </a:r>
            <a:r>
              <a:rPr lang="es-ES" sz="1800" dirty="0" smtClean="0">
                <a:ea typeface="Verdana" panose="020B0604030504040204" pitchFamily="34" charset="0"/>
              </a:rPr>
              <a:t> (1813-1883) desarrolló una técnica quirúrgica para curar la fístula </a:t>
            </a:r>
            <a:r>
              <a:rPr lang="es-ES" sz="1800" dirty="0" err="1" smtClean="0">
                <a:ea typeface="Verdana" panose="020B0604030504040204" pitchFamily="34" charset="0"/>
              </a:rPr>
              <a:t>vesicovaginal</a:t>
            </a:r>
            <a:r>
              <a:rPr lang="es-ES" sz="1800" dirty="0" smtClean="0">
                <a:ea typeface="Verdana" panose="020B0604030504040204" pitchFamily="34" charset="0"/>
              </a:rPr>
              <a:t> mediante la realización de experimentos en siete mujeres esclavizadas en la América de antes de la guerra.</a:t>
            </a:r>
            <a:r>
              <a:rPr lang="en-GB" sz="1800" dirty="0" smtClean="0">
                <a:ea typeface="Verdana" panose="020B0604030504040204" pitchFamily="34" charset="0"/>
              </a:rPr>
              <a:t>
</a:t>
            </a:r>
            <a:r>
              <a:rPr lang="es-ES" sz="1800" dirty="0">
                <a:ea typeface="Verdana" panose="020B0604030504040204" pitchFamily="34" charset="0"/>
              </a:rPr>
              <a:t>Las mujeres esclavizadas fueron intervenidas quirúrgicamente en varias ocasiones. Una mujer, llamada </a:t>
            </a:r>
            <a:r>
              <a:rPr lang="es-ES" sz="1800" dirty="0" err="1">
                <a:ea typeface="Verdana" panose="020B0604030504040204" pitchFamily="34" charset="0"/>
              </a:rPr>
              <a:t>Anarcha</a:t>
            </a:r>
            <a:r>
              <a:rPr lang="es-ES" sz="1800" dirty="0">
                <a:ea typeface="Verdana" panose="020B0604030504040204" pitchFamily="34" charset="0"/>
              </a:rPr>
              <a:t>, fue operada hasta en trece ocasiones. Y, aunque no es estuviera de acuerdo con </a:t>
            </a:r>
            <a:r>
              <a:rPr lang="es-ES" sz="1800" dirty="0" err="1">
                <a:ea typeface="Verdana" panose="020B0604030504040204" pitchFamily="34" charset="0"/>
              </a:rPr>
              <a:t>Sims</a:t>
            </a:r>
            <a:r>
              <a:rPr lang="es-ES" sz="1800" dirty="0">
                <a:ea typeface="Verdana" panose="020B0604030504040204" pitchFamily="34" charset="0"/>
              </a:rPr>
              <a:t> tenía que cooperar tanto para la realización de la cirugía en su propio cuerpo como para trabajar como ayudantes para la operación de otras mujeres.</a:t>
            </a:r>
            <a:endParaRPr lang="en-GB" sz="1800" dirty="0">
              <a:ea typeface="Verdana" panose="020B0604030504040204" pitchFamily="34" charset="0"/>
            </a:endParaRPr>
          </a:p>
        </p:txBody>
      </p:sp>
      <p:pic>
        <p:nvPicPr>
          <p:cNvPr id="10242" name="Picture 2" descr="NYC monuments commission decides to move one statue and ...">
            <a:extLst>
              <a:ext uri="{FF2B5EF4-FFF2-40B4-BE49-F238E27FC236}">
                <a16:creationId xmlns:a16="http://schemas.microsoft.com/office/drawing/2014/main" xmlns="" id="{4C292576-AC09-4EF1-826A-0ACF3ACC83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 r="16484" b="2"/>
          <a:stretch/>
        </p:blipFill>
        <p:spPr bwMode="auto">
          <a:xfrm>
            <a:off x="6552330" y="891540"/>
            <a:ext cx="5639670" cy="5071110"/>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930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DCC5A9-2FD8-4433-B099-60F8B96EF11B}"/>
              </a:ext>
            </a:extLst>
          </p:cNvPr>
          <p:cNvSpPr>
            <a:spLocks noGrp="1"/>
          </p:cNvSpPr>
          <p:nvPr>
            <p:ph type="title"/>
          </p:nvPr>
        </p:nvSpPr>
        <p:spPr>
          <a:xfrm>
            <a:off x="777259" y="713452"/>
            <a:ext cx="10515600" cy="2852737"/>
          </a:xfrm>
        </p:spPr>
        <p:txBody>
          <a:bodyPr/>
          <a:lstStyle/>
          <a:p>
            <a:pPr algn="ctr"/>
            <a:r>
              <a:rPr lang="en-GB" sz="4000" b="1" dirty="0" err="1">
                <a:solidFill>
                  <a:schemeClr val="accent2"/>
                </a:solidFill>
                <a:effectLst>
                  <a:outerShdw blurRad="38100" dist="38100" dir="2700000" algn="tl">
                    <a:srgbClr val="000000">
                      <a:alpha val="43137"/>
                    </a:srgbClr>
                  </a:outerShdw>
                </a:effectLst>
                <a:latin typeface="+mn-lt"/>
                <a:ea typeface="+mn-ea"/>
                <a:cs typeface="+mn-cs"/>
              </a:rPr>
              <a:t>Profesionalización</a:t>
            </a:r>
            <a:r>
              <a:rPr lang="en-GB" dirty="0" smtClean="0">
                <a:latin typeface="Verdana" panose="020B0604030504040204" pitchFamily="34" charset="0"/>
                <a:ea typeface="Verdana" panose="020B0604030504040204" pitchFamily="34" charset="0"/>
              </a:rPr>
              <a:t> </a:t>
            </a:r>
            <a:endParaRPr lang="en-GB" dirty="0">
              <a:latin typeface="Verdana" panose="020B0604030504040204" pitchFamily="34" charset="0"/>
              <a:ea typeface="Verdana" panose="020B0604030504040204" pitchFamily="34" charset="0"/>
            </a:endParaRPr>
          </a:p>
        </p:txBody>
      </p:sp>
      <p:sp>
        <p:nvSpPr>
          <p:cNvPr id="3" name="Text Placeholder 2">
            <a:extLst>
              <a:ext uri="{FF2B5EF4-FFF2-40B4-BE49-F238E27FC236}">
                <a16:creationId xmlns:a16="http://schemas.microsoft.com/office/drawing/2014/main" xmlns="" id="{316E40FF-F95B-41BB-8811-01CCC383C1A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1239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ABDF3-DA82-4CB9-87FB-6E3732ABA8FE}"/>
              </a:ext>
            </a:extLst>
          </p:cNvPr>
          <p:cNvSpPr>
            <a:spLocks noGrp="1"/>
          </p:cNvSpPr>
          <p:nvPr>
            <p:ph type="title"/>
          </p:nvPr>
        </p:nvSpPr>
        <p:spPr>
          <a:xfrm>
            <a:off x="810904" y="760910"/>
            <a:ext cx="10515600" cy="1325563"/>
          </a:xfrm>
        </p:spPr>
        <p:txBody>
          <a:bodyPr>
            <a:normAutofit/>
          </a:bodyPr>
          <a:lstStyle/>
          <a:p>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Profesionalización</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 y </a:t>
            </a:r>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especialización</a:t>
            </a:r>
            <a:r>
              <a:rPr lang="en-GB" sz="24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3" name="Content Placeholder 2">
            <a:extLst>
              <a:ext uri="{FF2B5EF4-FFF2-40B4-BE49-F238E27FC236}">
                <a16:creationId xmlns:a16="http://schemas.microsoft.com/office/drawing/2014/main" xmlns="" id="{56422DBF-B7C3-4C95-AEDF-2F9EE6294DD7}"/>
              </a:ext>
            </a:extLst>
          </p:cNvPr>
          <p:cNvSpPr>
            <a:spLocks noGrp="1"/>
          </p:cNvSpPr>
          <p:nvPr>
            <p:ph idx="1"/>
          </p:nvPr>
        </p:nvSpPr>
        <p:spPr>
          <a:xfrm>
            <a:off x="838200" y="2084933"/>
            <a:ext cx="10515600" cy="4351338"/>
          </a:xfrm>
        </p:spPr>
        <p:txBody>
          <a:bodyPr>
            <a:normAutofit/>
          </a:bodyPr>
          <a:lstStyle/>
          <a:p>
            <a:r>
              <a:rPr lang="en-GB" sz="2000" dirty="0" smtClean="0">
                <a:ea typeface="Verdana" panose="020B0604030504040204" pitchFamily="34" charset="0"/>
              </a:rPr>
              <a:t>E</a:t>
            </a:r>
            <a:r>
              <a:rPr lang="es-ES" sz="2000" dirty="0" smtClean="0">
                <a:ea typeface="Verdana" panose="020B0604030504040204" pitchFamily="34" charset="0"/>
              </a:rPr>
              <a:t>n </a:t>
            </a:r>
            <a:r>
              <a:rPr lang="es-ES" sz="2000" dirty="0">
                <a:ea typeface="Verdana" panose="020B0604030504040204" pitchFamily="34" charset="0"/>
              </a:rPr>
              <a:t>el siglo XIX, la profesión médica se volvió más </a:t>
            </a:r>
            <a:r>
              <a:rPr lang="es-ES" sz="2000" dirty="0" smtClean="0">
                <a:ea typeface="Verdana" panose="020B0604030504040204" pitchFamily="34" charset="0"/>
              </a:rPr>
              <a:t>centralizada </a:t>
            </a:r>
            <a:r>
              <a:rPr lang="es-ES" sz="2000" dirty="0">
                <a:ea typeface="Verdana" panose="020B0604030504040204" pitchFamily="34" charset="0"/>
              </a:rPr>
              <a:t>creando nuevos organismos gubernamentales y reguladores apoyados por el estado.</a:t>
            </a:r>
            <a:r>
              <a:rPr lang="en-GB" sz="2000" dirty="0">
                <a:ea typeface="Verdana" panose="020B0604030504040204" pitchFamily="34" charset="0"/>
              </a:rPr>
              <a:t>
</a:t>
            </a:r>
            <a:r>
              <a:rPr lang="es-ES" sz="2000" dirty="0" smtClean="0">
                <a:ea typeface="Verdana" panose="020B0604030504040204" pitchFamily="34" charset="0"/>
              </a:rPr>
              <a:t>Esto </a:t>
            </a:r>
            <a:r>
              <a:rPr lang="es-ES" sz="2000" dirty="0">
                <a:ea typeface="Verdana" panose="020B0604030504040204" pitchFamily="34" charset="0"/>
              </a:rPr>
              <a:t>ha llevado a una mayor especialización </a:t>
            </a:r>
            <a:r>
              <a:rPr lang="es-ES" sz="2000" dirty="0" smtClean="0">
                <a:ea typeface="Verdana" panose="020B0604030504040204" pitchFamily="34" charset="0"/>
              </a:rPr>
              <a:t>médica. A la aparición de nuevos </a:t>
            </a:r>
            <a:r>
              <a:rPr lang="es-ES" sz="2000" dirty="0">
                <a:ea typeface="Verdana" panose="020B0604030504040204" pitchFamily="34" charset="0"/>
              </a:rPr>
              <a:t>campos como la oftalmología, la dermatología y la </a:t>
            </a:r>
            <a:r>
              <a:rPr lang="es-ES" sz="2000" dirty="0" smtClean="0">
                <a:ea typeface="Verdana" panose="020B0604030504040204" pitchFamily="34" charset="0"/>
              </a:rPr>
              <a:t>venereología. Y a la aparición de nuevas clínicas, </a:t>
            </a:r>
            <a:r>
              <a:rPr lang="es-ES" sz="2000" dirty="0">
                <a:ea typeface="Verdana" panose="020B0604030504040204" pitchFamily="34" charset="0"/>
              </a:rPr>
              <a:t>hospitales y </a:t>
            </a:r>
            <a:r>
              <a:rPr lang="es-ES" sz="2000" dirty="0" smtClean="0">
                <a:ea typeface="Verdana" panose="020B0604030504040204" pitchFamily="34" charset="0"/>
              </a:rPr>
              <a:t>revistas especializadas.</a:t>
            </a:r>
            <a:endParaRPr lang="en-GB" sz="2000" dirty="0">
              <a:ea typeface="Verdana" panose="020B0604030504040204" pitchFamily="34" charset="0"/>
            </a:endParaRPr>
          </a:p>
        </p:txBody>
      </p:sp>
    </p:spTree>
    <p:extLst>
      <p:ext uri="{BB962C8B-B14F-4D97-AF65-F5344CB8AC3E}">
        <p14:creationId xmlns:p14="http://schemas.microsoft.com/office/powerpoint/2010/main" val="221004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9D3A9E89-033E-4C4A-8C41-416DABFFD3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86293361-111E-427D-8E5B-256944AC83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13381B8-A564-4D5F-9BFC-A8E95721CA2A}"/>
              </a:ext>
            </a:extLst>
          </p:cNvPr>
          <p:cNvSpPr>
            <a:spLocks noGrp="1"/>
          </p:cNvSpPr>
          <p:nvPr>
            <p:ph type="title"/>
          </p:nvPr>
        </p:nvSpPr>
        <p:spPr>
          <a:xfrm>
            <a:off x="8013380" y="687479"/>
            <a:ext cx="3873824" cy="1574874"/>
          </a:xfrm>
        </p:spPr>
        <p:txBody>
          <a:bodyPr anchor="b">
            <a:normAutofit/>
          </a:bodyPr>
          <a:lstStyle/>
          <a:p>
            <a:r>
              <a:rPr lang="en-GB" sz="2400" b="1" dirty="0" err="1">
                <a:solidFill>
                  <a:schemeClr val="accent2"/>
                </a:solidFill>
                <a:effectLst>
                  <a:outerShdw blurRad="38100" dist="38100" dir="2700000" algn="tl">
                    <a:srgbClr val="000000">
                      <a:alpha val="43137"/>
                    </a:srgbClr>
                  </a:outerShdw>
                </a:effectLst>
                <a:latin typeface="+mn-lt"/>
                <a:ea typeface="+mn-ea"/>
                <a:cs typeface="+mn-cs"/>
              </a:rPr>
              <a:t>Profesionalización</a:t>
            </a:r>
            <a:r>
              <a:rPr lang="en-GB" sz="2400" b="1" dirty="0">
                <a:solidFill>
                  <a:schemeClr val="accent2"/>
                </a:solidFill>
                <a:effectLst>
                  <a:outerShdw blurRad="38100" dist="38100" dir="2700000" algn="tl">
                    <a:srgbClr val="000000">
                      <a:alpha val="43137"/>
                    </a:srgbClr>
                  </a:outerShdw>
                </a:effectLst>
                <a:latin typeface="+mn-lt"/>
                <a:ea typeface="+mn-ea"/>
                <a:cs typeface="+mn-cs"/>
              </a:rPr>
              <a:t> de la </a:t>
            </a:r>
            <a:r>
              <a:rPr lang="en-GB" sz="2400" b="1" dirty="0" err="1">
                <a:solidFill>
                  <a:schemeClr val="accent2"/>
                </a:solidFill>
                <a:effectLst>
                  <a:outerShdw blurRad="38100" dist="38100" dir="2700000" algn="tl">
                    <a:srgbClr val="000000">
                      <a:alpha val="43137"/>
                    </a:srgbClr>
                  </a:outerShdw>
                </a:effectLst>
                <a:latin typeface="+mn-lt"/>
                <a:ea typeface="+mn-ea"/>
                <a:cs typeface="+mn-cs"/>
              </a:rPr>
              <a:t>enfermería</a:t>
            </a:r>
            <a:r>
              <a:rPr lang="en-GB" sz="2400" b="1" dirty="0">
                <a:solidFill>
                  <a:schemeClr val="accent2"/>
                </a:solidFill>
                <a:effectLst>
                  <a:outerShdw blurRad="38100" dist="38100" dir="2700000" algn="tl">
                    <a:srgbClr val="000000">
                      <a:alpha val="43137"/>
                    </a:srgbClr>
                  </a:outerShdw>
                </a:effectLst>
                <a:latin typeface="+mn-lt"/>
                <a:ea typeface="+mn-ea"/>
                <a:cs typeface="+mn-cs"/>
              </a:rPr>
              <a:t>
</a:t>
            </a:r>
          </a:p>
        </p:txBody>
      </p:sp>
      <p:grpSp>
        <p:nvGrpSpPr>
          <p:cNvPr id="77" name="Group 76">
            <a:extLst>
              <a:ext uri="{FF2B5EF4-FFF2-40B4-BE49-F238E27FC236}">
                <a16:creationId xmlns:a16="http://schemas.microsoft.com/office/drawing/2014/main" xmlns="" id="{AA1B0023-AE02-498E-AF35-E0BDC77BE4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439912" y="73152"/>
            <a:ext cx="1178966" cy="232963"/>
            <a:chOff x="7763256" y="73152"/>
            <a:chExt cx="1178966" cy="232963"/>
          </a:xfrm>
        </p:grpSpPr>
        <p:sp>
          <p:nvSpPr>
            <p:cNvPr id="78" name="Rectangle 64">
              <a:extLst>
                <a:ext uri="{FF2B5EF4-FFF2-40B4-BE49-F238E27FC236}">
                  <a16:creationId xmlns:a16="http://schemas.microsoft.com/office/drawing/2014/main" xmlns="" id="{53806E12-E3AF-415B-912E-A7ADF55A30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xmlns="" id="{E02F9BA6-17B4-4B27-8634-3BC8F0303B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xmlns="" id="{1CD143C8-7B6A-44C8-927F-C9B326BA9A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xmlns="" id="{6570BF11-63B3-4602-BC94-B4D33A143F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xmlns="" id="{B6BE628C-83A8-447C-BAC5-0CB57FA519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xmlns="" id="{A346C3AA-609E-4D9F-BF07-765787C542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xmlns="" id="{F0BEFC87-1D0B-46DC-9D30-633EE50A15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xmlns="" id="{7FD17961-08F4-41EC-BB9A-BC315C7B0C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xmlns="" id="{A500E89C-B48B-41FA-96AD-3FE3E79414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xmlns="" id="{8CE9C8A0-F795-41E7-B5D8-18CFDEA969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xmlns="" id="{A381868D-890F-42D1-BD24-08C193D5F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xmlns="" id="{4B3382AF-FEB9-4C5F-8912-73BD1E5BC0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xmlns="" id="{62ABBA1B-CBE6-4257-8585-AA9CDDCD84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xmlns="" id="{E5D2E8A9-D318-4570-B2FA-74D1B6129A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xmlns="" id="{7A0E57FA-277E-440E-B625-F3F16E16D6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xmlns="" id="{E1137B2F-FDA3-4E48-BE8D-E8DB2A70D4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xmlns="" id="{4921F1AE-73F0-4FB5-AB7C-91C9FFEFE2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xmlns="" id="{1AA81F72-1A06-4D2B-8442-CCBC037F2C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xmlns="" id="{3602415E-3837-4177-BBEA-2FE8254709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xmlns="" id="{3AA77A58-1216-40CD-B3E9-A85199DF76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266" name="Picture 2" descr="Mary Seacole was made a saint and Florence Nightingake was ...">
            <a:extLst>
              <a:ext uri="{FF2B5EF4-FFF2-40B4-BE49-F238E27FC236}">
                <a16:creationId xmlns:a16="http://schemas.microsoft.com/office/drawing/2014/main" xmlns="" id="{11141AC1-F23B-498D-8C5F-6CB0919957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66"/>
          <a:stretch/>
        </p:blipFill>
        <p:spPr bwMode="auto">
          <a:xfrm>
            <a:off x="374246" y="531074"/>
            <a:ext cx="3566160" cy="557711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Florence Nightingale - Wikipedia bahasa Indonesia ...">
            <a:extLst>
              <a:ext uri="{FF2B5EF4-FFF2-40B4-BE49-F238E27FC236}">
                <a16:creationId xmlns:a16="http://schemas.microsoft.com/office/drawing/2014/main" xmlns="" id="{9D47259E-AA7E-4D45-8243-21749AAB32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003"/>
          <a:stretch/>
        </p:blipFill>
        <p:spPr bwMode="auto">
          <a:xfrm>
            <a:off x="4228390" y="531074"/>
            <a:ext cx="3566160" cy="55771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1686154A-6558-4D8A-86F9-02A744F0D9D7}"/>
              </a:ext>
            </a:extLst>
          </p:cNvPr>
          <p:cNvSpPr>
            <a:spLocks noGrp="1"/>
          </p:cNvSpPr>
          <p:nvPr>
            <p:ph idx="1"/>
          </p:nvPr>
        </p:nvSpPr>
        <p:spPr>
          <a:xfrm>
            <a:off x="7794549" y="2753554"/>
            <a:ext cx="4297923" cy="3337248"/>
          </a:xfrm>
        </p:spPr>
        <p:txBody>
          <a:bodyPr anchor="ctr">
            <a:normAutofit/>
          </a:bodyPr>
          <a:lstStyle/>
          <a:p>
            <a:r>
              <a:rPr lang="es-ES" sz="1800" dirty="0" smtClean="0">
                <a:ea typeface="Verdana" panose="020B0604030504040204" pitchFamily="34" charset="0"/>
              </a:rPr>
              <a:t>El crecimiento del número de hospitales impulsó la demanda de enfermeras. Órdenes religiosas como las Hermanas de la Misericordia en Irlanda y el Instituto de Diaconisa en Alemania capacitaron a miles de mujeres.</a:t>
            </a:r>
            <a:r>
              <a:rPr lang="en-GB" sz="1800" dirty="0" smtClean="0">
                <a:ea typeface="Verdana" panose="020B0604030504040204" pitchFamily="34" charset="0"/>
              </a:rPr>
              <a:t>
</a:t>
            </a:r>
            <a:r>
              <a:rPr lang="es-ES" sz="1800" dirty="0">
                <a:ea typeface="Verdana" panose="020B0604030504040204" pitchFamily="34" charset="0"/>
              </a:rPr>
              <a:t>En la Guerra de Crimea, Mary </a:t>
            </a:r>
            <a:r>
              <a:rPr lang="es-ES" sz="1800" dirty="0" err="1">
                <a:ea typeface="Verdana" panose="020B0604030504040204" pitchFamily="34" charset="0"/>
              </a:rPr>
              <a:t>Seacole</a:t>
            </a:r>
            <a:r>
              <a:rPr lang="es-ES" sz="1800" dirty="0">
                <a:ea typeface="Verdana" panose="020B0604030504040204" pitchFamily="34" charset="0"/>
              </a:rPr>
              <a:t> (1805-1881) y Florence </a:t>
            </a:r>
            <a:r>
              <a:rPr lang="es-ES" sz="1800" dirty="0" err="1">
                <a:ea typeface="Verdana" panose="020B0604030504040204" pitchFamily="34" charset="0"/>
              </a:rPr>
              <a:t>Nightingale</a:t>
            </a:r>
            <a:r>
              <a:rPr lang="es-ES" sz="1800" dirty="0">
                <a:ea typeface="Verdana" panose="020B0604030504040204" pitchFamily="34" charset="0"/>
              </a:rPr>
              <a:t> (1820-1910) trataron a las tropas y se hicieron famosas, promoviendo la enfermería como una profesión honorable.</a:t>
            </a:r>
            <a:endParaRPr lang="en-GB" sz="1800" dirty="0">
              <a:ea typeface="Verdana" panose="020B0604030504040204" pitchFamily="34" charset="0"/>
            </a:endParaRPr>
          </a:p>
        </p:txBody>
      </p:sp>
      <p:sp>
        <p:nvSpPr>
          <p:cNvPr id="99" name="Rectangle 98">
            <a:extLst>
              <a:ext uri="{FF2B5EF4-FFF2-40B4-BE49-F238E27FC236}">
                <a16:creationId xmlns:a16="http://schemas.microsoft.com/office/drawing/2014/main" xmlns="" id="{78907291-9D6D-4740-81DB-441477BCA2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048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38D8C7E-6CE1-4380-997F-EF2656AFCB58}"/>
              </a:ext>
            </a:extLst>
          </p:cNvPr>
          <p:cNvSpPr>
            <a:spLocks noGrp="1"/>
          </p:cNvSpPr>
          <p:nvPr>
            <p:ph type="title"/>
          </p:nvPr>
        </p:nvSpPr>
        <p:spPr>
          <a:xfrm>
            <a:off x="670705" y="591343"/>
            <a:ext cx="5589382" cy="1135737"/>
          </a:xfrm>
        </p:spPr>
        <p:txBody>
          <a:bodyPr>
            <a:normAutofit/>
          </a:bodyPr>
          <a:lstStyle/>
          <a:p>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Mujeres</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 y </a:t>
            </a:r>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medicina</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AED3F676-2D4D-4398-A70F-8956DC6AB2C9}"/>
              </a:ext>
            </a:extLst>
          </p:cNvPr>
          <p:cNvSpPr>
            <a:spLocks noGrp="1"/>
          </p:cNvSpPr>
          <p:nvPr>
            <p:ph idx="1"/>
          </p:nvPr>
        </p:nvSpPr>
        <p:spPr>
          <a:xfrm>
            <a:off x="643468" y="1782981"/>
            <a:ext cx="5477085" cy="4393982"/>
          </a:xfrm>
        </p:spPr>
        <p:txBody>
          <a:bodyPr>
            <a:normAutofit/>
          </a:bodyPr>
          <a:lstStyle/>
          <a:p>
            <a:r>
              <a:rPr lang="es-ES" sz="1800" dirty="0" smtClean="0">
                <a:ea typeface="Verdana" panose="020B0604030504040204" pitchFamily="34" charset="0"/>
              </a:rPr>
              <a:t>Las mujeres siempre han desempeñado un papel importante en el sector de la salud, aunque alejadas de los circuitos y las prácticas oficiales. Se han dedicado a la partería, herboristería y atención domiciliaria.</a:t>
            </a:r>
          </a:p>
          <a:p>
            <a:r>
              <a:rPr lang="es-ES" sz="1800" dirty="0" smtClean="0">
                <a:ea typeface="Verdana" panose="020B0604030504040204" pitchFamily="34" charset="0"/>
              </a:rPr>
              <a:t>Con el paso del tiempo, las élites médicas redujeron el alcance de las prácticas no ortodoxas, afectando al desempeño sanitario de las mujeres.</a:t>
            </a:r>
            <a:r>
              <a:rPr lang="en-GB" sz="1800" dirty="0" smtClean="0">
                <a:ea typeface="Verdana" panose="020B0604030504040204" pitchFamily="34" charset="0"/>
              </a:rPr>
              <a:t>
</a:t>
            </a:r>
            <a:r>
              <a:rPr lang="en-GB" sz="1800" dirty="0" err="1" smtClean="0">
                <a:ea typeface="Verdana" panose="020B0604030504040204" pitchFamily="34" charset="0"/>
              </a:rPr>
              <a:t>Así</a:t>
            </a:r>
            <a:r>
              <a:rPr lang="en-GB" sz="1800" dirty="0" smtClean="0">
                <a:ea typeface="Verdana" panose="020B0604030504040204" pitchFamily="34" charset="0"/>
              </a:rPr>
              <a:t>, l</a:t>
            </a:r>
            <a:r>
              <a:rPr lang="es-ES" sz="1800" dirty="0" smtClean="0">
                <a:ea typeface="Verdana" panose="020B0604030504040204" pitchFamily="34" charset="0"/>
              </a:rPr>
              <a:t>as </a:t>
            </a:r>
            <a:r>
              <a:rPr lang="es-ES" sz="1800" dirty="0">
                <a:ea typeface="Verdana" panose="020B0604030504040204" pitchFamily="34" charset="0"/>
              </a:rPr>
              <a:t>mujeres se vieron obligadas a dedicarse a la medicina </a:t>
            </a:r>
            <a:r>
              <a:rPr lang="es-ES" sz="1800" dirty="0" smtClean="0">
                <a:ea typeface="Verdana" panose="020B0604030504040204" pitchFamily="34" charset="0"/>
              </a:rPr>
              <a:t>ortodoxa. </a:t>
            </a:r>
            <a:r>
              <a:rPr lang="es-ES" sz="1800" dirty="0">
                <a:ea typeface="Verdana" panose="020B0604030504040204" pitchFamily="34" charset="0"/>
              </a:rPr>
              <a:t>Elizabeth </a:t>
            </a:r>
            <a:r>
              <a:rPr lang="es-ES" sz="1800" dirty="0" err="1">
                <a:ea typeface="Verdana" panose="020B0604030504040204" pitchFamily="34" charset="0"/>
              </a:rPr>
              <a:t>Blackwell</a:t>
            </a:r>
            <a:r>
              <a:rPr lang="es-ES" sz="1800" dirty="0">
                <a:ea typeface="Verdana" panose="020B0604030504040204" pitchFamily="34" charset="0"/>
              </a:rPr>
              <a:t> (1821-1910) fue la primera </a:t>
            </a:r>
            <a:r>
              <a:rPr lang="es-ES" sz="1800" dirty="0" smtClean="0">
                <a:ea typeface="Verdana" panose="020B0604030504040204" pitchFamily="34" charset="0"/>
              </a:rPr>
              <a:t>mujer </a:t>
            </a:r>
            <a:r>
              <a:rPr lang="es-ES" sz="1800" dirty="0">
                <a:ea typeface="Verdana" panose="020B0604030504040204" pitchFamily="34" charset="0"/>
              </a:rPr>
              <a:t>en graduarse en </a:t>
            </a:r>
            <a:r>
              <a:rPr lang="es-ES" sz="1800" dirty="0" smtClean="0">
                <a:ea typeface="Verdana" panose="020B0604030504040204" pitchFamily="34" charset="0"/>
              </a:rPr>
              <a:t>1849. Mientras que </a:t>
            </a:r>
            <a:r>
              <a:rPr lang="es-ES" sz="1800" dirty="0">
                <a:ea typeface="Verdana" panose="020B0604030504040204" pitchFamily="34" charset="0"/>
              </a:rPr>
              <a:t>Elizabeth Garrett (1836-1917) fue la primera en hacerlo en Gran Bretaña aprovechando las lagunas legales</a:t>
            </a:r>
            <a:r>
              <a:rPr lang="es-ES" sz="1800" dirty="0" smtClean="0">
                <a:ea typeface="Verdana" panose="020B0604030504040204" pitchFamily="34" charset="0"/>
              </a:rPr>
              <a:t>.</a:t>
            </a:r>
            <a:endParaRPr lang="es-ES" sz="1800" dirty="0">
              <a:ea typeface="Verdana" panose="020B0604030504040204" pitchFamily="34" charset="0"/>
            </a:endParaRPr>
          </a:p>
        </p:txBody>
      </p:sp>
      <p:grpSp>
        <p:nvGrpSpPr>
          <p:cNvPr id="75" name="Group 74">
            <a:extLst>
              <a:ext uri="{FF2B5EF4-FFF2-40B4-BE49-F238E27FC236}">
                <a16:creationId xmlns:a16="http://schemas.microsoft.com/office/drawing/2014/main" xmlns="" id="{07EAA094-9CF6-4695-958A-33D9BCAA94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123132" y="713128"/>
            <a:ext cx="1068867" cy="2126625"/>
            <a:chOff x="10918968" y="713127"/>
            <a:chExt cx="1273032" cy="2532832"/>
          </a:xfrm>
        </p:grpSpPr>
        <p:sp>
          <p:nvSpPr>
            <p:cNvPr id="76" name="Rectangle 75">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Isosceles Triangle 78">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This Week In Medical History – Happy Birthday Dr ...">
            <a:extLst>
              <a:ext uri="{FF2B5EF4-FFF2-40B4-BE49-F238E27FC236}">
                <a16:creationId xmlns:a16="http://schemas.microsoft.com/office/drawing/2014/main" xmlns="" id="{1A3CD40C-AD9C-4A25-A71E-C3834AE46E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00" b="751"/>
          <a:stretch/>
        </p:blipFill>
        <p:spPr bwMode="auto">
          <a:xfrm>
            <a:off x="6423104" y="591343"/>
            <a:ext cx="3473201" cy="3473202"/>
          </a:xfrm>
          <a:custGeom>
            <a:avLst/>
            <a:gdLst>
              <a:gd name="connsiteX0" fmla="*/ 2145643 w 4291285"/>
              <a:gd name="connsiteY0" fmla="*/ 0 h 4291285"/>
              <a:gd name="connsiteX1" fmla="*/ 4291285 w 4291285"/>
              <a:gd name="connsiteY1" fmla="*/ 2145643 h 4291285"/>
              <a:gd name="connsiteX2" fmla="*/ 2145643 w 4291285"/>
              <a:gd name="connsiteY2" fmla="*/ 4291285 h 4291285"/>
              <a:gd name="connsiteX3" fmla="*/ 0 w 4291285"/>
              <a:gd name="connsiteY3" fmla="*/ 2145643 h 4291285"/>
            </a:gdLst>
            <a:ahLst/>
            <a:cxnLst>
              <a:cxn ang="0">
                <a:pos x="connsiteX0" y="connsiteY0"/>
              </a:cxn>
              <a:cxn ang="0">
                <a:pos x="connsiteX1" y="connsiteY1"/>
              </a:cxn>
              <a:cxn ang="0">
                <a:pos x="connsiteX2" y="connsiteY2"/>
              </a:cxn>
              <a:cxn ang="0">
                <a:pos x="connsiteX3" y="connsiteY3"/>
              </a:cxn>
            </a:cxnLst>
            <a:rect l="l" t="t" r="r" b="b"/>
            <a:pathLst>
              <a:path w="4291285" h="4291285">
                <a:moveTo>
                  <a:pt x="2145643" y="0"/>
                </a:moveTo>
                <a:lnTo>
                  <a:pt x="4291285" y="2145643"/>
                </a:lnTo>
                <a:lnTo>
                  <a:pt x="2145643" y="4291285"/>
                </a:lnTo>
                <a:lnTo>
                  <a:pt x="0" y="2145643"/>
                </a:lnTo>
                <a:close/>
              </a:path>
            </a:pathLst>
          </a:custGeom>
          <a:noFill/>
          <a:extLst>
            <a:ext uri="{909E8E84-426E-40DD-AFC4-6F175D3DCCD1}">
              <a14:hiddenFill xmlns:a14="http://schemas.microsoft.com/office/drawing/2010/main">
                <a:solidFill>
                  <a:srgbClr val="FFFFFF"/>
                </a:solidFill>
              </a14:hiddenFill>
            </a:ext>
          </a:extLst>
        </p:spPr>
      </p:pic>
      <p:pic>
        <p:nvPicPr>
          <p:cNvPr id="12292" name="Picture 4" descr="Pioneering Elizabeth Garrett Anderson and sister Dame ...">
            <a:extLst>
              <a:ext uri="{FF2B5EF4-FFF2-40B4-BE49-F238E27FC236}">
                <a16:creationId xmlns:a16="http://schemas.microsoft.com/office/drawing/2014/main" xmlns="" id="{F261CFD2-F901-4525-B6F2-5F0C7F3F5F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50" r="14001" b="2"/>
          <a:stretch/>
        </p:blipFill>
        <p:spPr bwMode="auto">
          <a:xfrm>
            <a:off x="7830971" y="2793455"/>
            <a:ext cx="3473201" cy="3473202"/>
          </a:xfrm>
          <a:custGeom>
            <a:avLst/>
            <a:gdLst>
              <a:gd name="connsiteX0" fmla="*/ 2145643 w 4291285"/>
              <a:gd name="connsiteY0" fmla="*/ 0 h 4291285"/>
              <a:gd name="connsiteX1" fmla="*/ 4291285 w 4291285"/>
              <a:gd name="connsiteY1" fmla="*/ 2145643 h 4291285"/>
              <a:gd name="connsiteX2" fmla="*/ 2145643 w 4291285"/>
              <a:gd name="connsiteY2" fmla="*/ 4291285 h 4291285"/>
              <a:gd name="connsiteX3" fmla="*/ 0 w 4291285"/>
              <a:gd name="connsiteY3" fmla="*/ 2145643 h 4291285"/>
            </a:gdLst>
            <a:ahLst/>
            <a:cxnLst>
              <a:cxn ang="0">
                <a:pos x="connsiteX0" y="connsiteY0"/>
              </a:cxn>
              <a:cxn ang="0">
                <a:pos x="connsiteX1" y="connsiteY1"/>
              </a:cxn>
              <a:cxn ang="0">
                <a:pos x="connsiteX2" y="connsiteY2"/>
              </a:cxn>
              <a:cxn ang="0">
                <a:pos x="connsiteX3" y="connsiteY3"/>
              </a:cxn>
            </a:cxnLst>
            <a:rect l="l" t="t" r="r" b="b"/>
            <a:pathLst>
              <a:path w="4291285" h="4291285">
                <a:moveTo>
                  <a:pt x="2145643" y="0"/>
                </a:moveTo>
                <a:lnTo>
                  <a:pt x="4291285" y="2145643"/>
                </a:lnTo>
                <a:lnTo>
                  <a:pt x="2145643" y="4291285"/>
                </a:lnTo>
                <a:lnTo>
                  <a:pt x="0" y="21456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375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9DC58C-8D44-40B7-B396-3994E5B1EC0C}"/>
              </a:ext>
            </a:extLst>
          </p:cNvPr>
          <p:cNvSpPr>
            <a:spLocks noGrp="1"/>
          </p:cNvSpPr>
          <p:nvPr>
            <p:ph type="title"/>
          </p:nvPr>
        </p:nvSpPr>
        <p:spPr>
          <a:xfrm>
            <a:off x="831850" y="959112"/>
            <a:ext cx="10515600" cy="2852737"/>
          </a:xfrm>
        </p:spPr>
        <p:txBody>
          <a:bodyPr>
            <a:normAutofit/>
          </a:bodyPr>
          <a:lstStyle/>
          <a:p>
            <a:pPr algn="ctr"/>
            <a:r>
              <a:rPr lang="es-ES" sz="4000" b="1" dirty="0">
                <a:solidFill>
                  <a:schemeClr val="accent2"/>
                </a:solidFill>
                <a:effectLst>
                  <a:outerShdw blurRad="38100" dist="38100" dir="2700000" algn="tl">
                    <a:srgbClr val="000000">
                      <a:alpha val="43137"/>
                    </a:srgbClr>
                  </a:outerShdw>
                </a:effectLst>
                <a:latin typeface="+mn-lt"/>
                <a:ea typeface="+mn-ea"/>
                <a:cs typeface="+mn-cs"/>
              </a:rPr>
              <a:t>Medidas de salud pública y disminución de </a:t>
            </a:r>
            <a:r>
              <a:rPr lang="es-ES" sz="4000" b="1" dirty="0" smtClean="0">
                <a:solidFill>
                  <a:schemeClr val="accent2"/>
                </a:solidFill>
                <a:effectLst>
                  <a:outerShdw blurRad="38100" dist="38100" dir="2700000" algn="tl">
                    <a:srgbClr val="000000">
                      <a:alpha val="43137"/>
                    </a:srgbClr>
                  </a:outerShdw>
                </a:effectLst>
                <a:latin typeface="+mn-lt"/>
                <a:ea typeface="+mn-ea"/>
                <a:cs typeface="+mn-cs"/>
              </a:rPr>
              <a:t>las enfermedades </a:t>
            </a:r>
            <a:r>
              <a:rPr lang="es-ES" sz="4000" b="1" dirty="0">
                <a:solidFill>
                  <a:schemeClr val="accent2"/>
                </a:solidFill>
                <a:effectLst>
                  <a:outerShdw blurRad="38100" dist="38100" dir="2700000" algn="tl">
                    <a:srgbClr val="000000">
                      <a:alpha val="43137"/>
                    </a:srgbClr>
                  </a:outerShdw>
                </a:effectLst>
                <a:latin typeface="+mn-lt"/>
                <a:ea typeface="+mn-ea"/>
                <a:cs typeface="+mn-cs"/>
              </a:rPr>
              <a:t>infecciosas</a:t>
            </a:r>
            <a:br>
              <a:rPr lang="es-ES" sz="4000" b="1" dirty="0">
                <a:solidFill>
                  <a:schemeClr val="accent2"/>
                </a:solidFill>
                <a:effectLst>
                  <a:outerShdw blurRad="38100" dist="38100" dir="2700000" algn="tl">
                    <a:srgbClr val="000000">
                      <a:alpha val="43137"/>
                    </a:srgbClr>
                  </a:outerShdw>
                </a:effectLst>
                <a:latin typeface="+mn-lt"/>
                <a:ea typeface="+mn-ea"/>
                <a:cs typeface="+mn-cs"/>
              </a:rPr>
            </a:br>
            <a:r>
              <a:rPr lang="en-GB" sz="4000" b="1" dirty="0" smtClean="0">
                <a:solidFill>
                  <a:schemeClr val="accent2"/>
                </a:solidFill>
                <a:effectLst>
                  <a:outerShdw blurRad="38100" dist="38100" dir="2700000" algn="tl">
                    <a:srgbClr val="000000">
                      <a:alpha val="43137"/>
                    </a:srgbClr>
                  </a:outerShdw>
                </a:effectLst>
                <a:latin typeface="+mn-lt"/>
                <a:ea typeface="+mn-ea"/>
                <a:cs typeface="+mn-cs"/>
              </a:rPr>
              <a:t>
</a:t>
            </a:r>
            <a:endParaRPr lang="en-GB" sz="4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Text Placeholder 2">
            <a:extLst>
              <a:ext uri="{FF2B5EF4-FFF2-40B4-BE49-F238E27FC236}">
                <a16:creationId xmlns:a16="http://schemas.microsoft.com/office/drawing/2014/main" xmlns="" id="{CC538FCC-C60D-42F6-BDB7-3B1476E8BB9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1035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C41803-7A6B-4D93-9920-E964F9E495E3}"/>
              </a:ext>
            </a:extLst>
          </p:cNvPr>
          <p:cNvSpPr>
            <a:spLocks noGrp="1"/>
          </p:cNvSpPr>
          <p:nvPr>
            <p:ph type="title"/>
          </p:nvPr>
        </p:nvSpPr>
        <p:spPr>
          <a:xfrm>
            <a:off x="865496" y="597137"/>
            <a:ext cx="10515600" cy="1325563"/>
          </a:xfrm>
        </p:spPr>
        <p:txBody>
          <a:bodyPr>
            <a:normAutofit/>
          </a:bodyPr>
          <a:lstStyle/>
          <a:p>
            <a:r>
              <a:rPr lang="en-GB" sz="2400" b="1" dirty="0" smtClean="0">
                <a:solidFill>
                  <a:schemeClr val="accent2"/>
                </a:solidFill>
                <a:effectLst>
                  <a:outerShdw blurRad="38100" dist="38100" dir="2700000" algn="tl">
                    <a:srgbClr val="000000">
                      <a:alpha val="43137"/>
                    </a:srgbClr>
                  </a:outerShdw>
                </a:effectLst>
                <a:latin typeface="+mn-lt"/>
                <a:ea typeface="+mn-ea"/>
                <a:cs typeface="+mn-cs"/>
              </a:rPr>
              <a:t>¿</a:t>
            </a:r>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Qué</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es</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 la </a:t>
            </a:r>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Historia</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 de la </a:t>
            </a:r>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Medicina</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en-GB" sz="24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3" name="Content Placeholder 2">
            <a:extLst>
              <a:ext uri="{FF2B5EF4-FFF2-40B4-BE49-F238E27FC236}">
                <a16:creationId xmlns:a16="http://schemas.microsoft.com/office/drawing/2014/main" xmlns="" id="{879ADF75-8AC6-45E3-B5D4-47BB89DCC52F}"/>
              </a:ext>
            </a:extLst>
          </p:cNvPr>
          <p:cNvSpPr>
            <a:spLocks noGrp="1"/>
          </p:cNvSpPr>
          <p:nvPr>
            <p:ph idx="1"/>
          </p:nvPr>
        </p:nvSpPr>
        <p:spPr/>
        <p:txBody>
          <a:bodyPr>
            <a:normAutofit/>
          </a:bodyPr>
          <a:lstStyle/>
          <a:p>
            <a:r>
              <a:rPr lang="en-GB" sz="2000" dirty="0" smtClean="0">
                <a:ea typeface="Verdana" panose="020B0604030504040204" pitchFamily="34" charset="0"/>
              </a:rPr>
              <a:t>¿</a:t>
            </a:r>
            <a:r>
              <a:rPr lang="en-GB" sz="2000" dirty="0" err="1" smtClean="0">
                <a:ea typeface="Verdana" panose="020B0604030504040204" pitchFamily="34" charset="0"/>
              </a:rPr>
              <a:t>Es</a:t>
            </a:r>
            <a:r>
              <a:rPr lang="en-GB" sz="2000" dirty="0" smtClean="0">
                <a:ea typeface="Verdana" panose="020B0604030504040204" pitchFamily="34" charset="0"/>
              </a:rPr>
              <a:t> </a:t>
            </a:r>
            <a:r>
              <a:rPr lang="en-GB" sz="2000" dirty="0" err="1" smtClean="0">
                <a:ea typeface="Verdana" panose="020B0604030504040204" pitchFamily="34" charset="0"/>
              </a:rPr>
              <a:t>una</a:t>
            </a:r>
            <a:r>
              <a:rPr lang="en-GB" sz="2000" dirty="0" smtClean="0">
                <a:ea typeface="Verdana" panose="020B0604030504040204" pitchFamily="34" charset="0"/>
              </a:rPr>
              <a:t> </a:t>
            </a:r>
            <a:r>
              <a:rPr lang="en-GB" sz="2000" dirty="0" err="1" smtClean="0">
                <a:ea typeface="Verdana" panose="020B0604030504040204" pitchFamily="34" charset="0"/>
              </a:rPr>
              <a:t>historia</a:t>
            </a:r>
            <a:r>
              <a:rPr lang="en-GB" sz="2000" dirty="0" smtClean="0">
                <a:ea typeface="Verdana" panose="020B0604030504040204" pitchFamily="34" charset="0"/>
              </a:rPr>
              <a:t> de la </a:t>
            </a:r>
            <a:r>
              <a:rPr lang="en-GB" sz="2000" dirty="0" err="1" smtClean="0">
                <a:ea typeface="Verdana" panose="020B0604030504040204" pitchFamily="34" charset="0"/>
              </a:rPr>
              <a:t>profesión</a:t>
            </a:r>
            <a:r>
              <a:rPr lang="en-GB" sz="2000" dirty="0" smtClean="0">
                <a:ea typeface="Verdana" panose="020B0604030504040204" pitchFamily="34" charset="0"/>
              </a:rPr>
              <a:t>? </a:t>
            </a:r>
            <a:r>
              <a:rPr lang="es-ES" sz="2000" dirty="0">
                <a:ea typeface="Verdana" panose="020B0604030504040204" pitchFamily="34" charset="0"/>
              </a:rPr>
              <a:t>¿De </a:t>
            </a:r>
            <a:r>
              <a:rPr lang="es-ES" sz="2000" dirty="0" smtClean="0">
                <a:ea typeface="Verdana" panose="020B0604030504040204" pitchFamily="34" charset="0"/>
              </a:rPr>
              <a:t>los descubrimientos en </a:t>
            </a:r>
            <a:r>
              <a:rPr lang="es-ES" sz="2000" dirty="0">
                <a:ea typeface="Verdana" panose="020B0604030504040204" pitchFamily="34" charset="0"/>
              </a:rPr>
              <a:t>la práctica médica? </a:t>
            </a:r>
            <a:r>
              <a:rPr lang="en-GB" sz="2000" dirty="0" smtClean="0">
                <a:ea typeface="Verdana" panose="020B0604030504040204" pitchFamily="34" charset="0"/>
              </a:rPr>
              <a:t> ¿De la </a:t>
            </a:r>
            <a:r>
              <a:rPr lang="en-GB" sz="2000" dirty="0" err="1" smtClean="0">
                <a:ea typeface="Verdana" panose="020B0604030504040204" pitchFamily="34" charset="0"/>
              </a:rPr>
              <a:t>lucha</a:t>
            </a:r>
            <a:r>
              <a:rPr lang="en-GB" sz="2000" dirty="0" smtClean="0">
                <a:ea typeface="Verdana" panose="020B0604030504040204" pitchFamily="34" charset="0"/>
              </a:rPr>
              <a:t> contra la </a:t>
            </a:r>
            <a:r>
              <a:rPr lang="en-GB" sz="2000" dirty="0" err="1" smtClean="0">
                <a:ea typeface="Verdana" panose="020B0604030504040204" pitchFamily="34" charset="0"/>
              </a:rPr>
              <a:t>enfermedad</a:t>
            </a:r>
            <a:r>
              <a:rPr lang="en-GB" sz="2000" dirty="0" smtClean="0">
                <a:ea typeface="Verdana" panose="020B0604030504040204" pitchFamily="34" charset="0"/>
              </a:rPr>
              <a:t>? ¿De los </a:t>
            </a:r>
            <a:r>
              <a:rPr lang="en-GB" sz="2000" dirty="0" err="1" smtClean="0">
                <a:ea typeface="Verdana" panose="020B0604030504040204" pitchFamily="34" charset="0"/>
              </a:rPr>
              <a:t>médicos</a:t>
            </a:r>
            <a:r>
              <a:rPr lang="en-GB" sz="2000" dirty="0" smtClean="0">
                <a:ea typeface="Verdana" panose="020B0604030504040204" pitchFamily="34" charset="0"/>
              </a:rPr>
              <a:t> y los </a:t>
            </a:r>
            <a:r>
              <a:rPr lang="en-GB" sz="2000" dirty="0" err="1" smtClean="0">
                <a:ea typeface="Verdana" panose="020B0604030504040204" pitchFamily="34" charset="0"/>
              </a:rPr>
              <a:t>cirujanos</a:t>
            </a:r>
            <a:r>
              <a:rPr lang="en-GB" sz="2000" dirty="0" smtClean="0">
                <a:ea typeface="Verdana" panose="020B0604030504040204" pitchFamily="34" charset="0"/>
              </a:rPr>
              <a:t>? ¿De los </a:t>
            </a:r>
            <a:r>
              <a:rPr lang="en-GB" sz="2000" dirty="0" err="1" smtClean="0">
                <a:ea typeface="Verdana" panose="020B0604030504040204" pitchFamily="34" charset="0"/>
              </a:rPr>
              <a:t>pacientes</a:t>
            </a:r>
            <a:r>
              <a:rPr lang="en-GB" sz="2000" dirty="0" smtClean="0">
                <a:ea typeface="Verdana" panose="020B0604030504040204" pitchFamily="34" charset="0"/>
              </a:rPr>
              <a:t>?</a:t>
            </a:r>
            <a:endParaRPr lang="es-ES" sz="1800" dirty="0">
              <a:ea typeface="Verdana" panose="020B0604030504040204" pitchFamily="34" charset="0"/>
            </a:endParaRPr>
          </a:p>
          <a:p>
            <a:r>
              <a:rPr lang="es-ES" sz="1800" dirty="0" smtClean="0">
                <a:ea typeface="Verdana" panose="020B0604030504040204" pitchFamily="34" charset="0"/>
              </a:rPr>
              <a:t>Diversas perspectivas sobre </a:t>
            </a:r>
            <a:r>
              <a:rPr lang="es-ES" sz="1800" dirty="0">
                <a:ea typeface="Verdana" panose="020B0604030504040204" pitchFamily="34" charset="0"/>
              </a:rPr>
              <a:t>la historia de la medicina.</a:t>
            </a:r>
            <a:r>
              <a:rPr lang="en-GB" sz="1800" dirty="0">
                <a:ea typeface="Verdana" panose="020B0604030504040204" pitchFamily="34" charset="0"/>
              </a:rPr>
              <a:t>
</a:t>
            </a:r>
            <a:r>
              <a:rPr lang="en-GB" sz="1800" dirty="0" err="1">
                <a:ea typeface="Verdana" panose="020B0604030504040204" pitchFamily="34" charset="0"/>
              </a:rPr>
              <a:t>Diferentes</a:t>
            </a:r>
            <a:r>
              <a:rPr lang="en-GB" sz="1800" dirty="0">
                <a:ea typeface="Verdana" panose="020B0604030504040204" pitchFamily="34" charset="0"/>
              </a:rPr>
              <a:t> </a:t>
            </a:r>
            <a:r>
              <a:rPr lang="en-GB" sz="1800" dirty="0" err="1">
                <a:ea typeface="Verdana" panose="020B0604030504040204" pitchFamily="34" charset="0"/>
              </a:rPr>
              <a:t>tiempos</a:t>
            </a:r>
            <a:r>
              <a:rPr lang="en-GB" sz="1800" dirty="0">
                <a:ea typeface="Verdana" panose="020B0604030504040204" pitchFamily="34" charset="0"/>
              </a:rPr>
              <a:t> y </a:t>
            </a:r>
            <a:r>
              <a:rPr lang="en-GB" sz="1800" dirty="0" err="1">
                <a:ea typeface="Verdana" panose="020B0604030504040204" pitchFamily="34" charset="0"/>
              </a:rPr>
              <a:t>lugares</a:t>
            </a:r>
            <a:endParaRPr lang="en-GB" sz="1800" dirty="0">
              <a:ea typeface="Verdana" panose="020B0604030504040204" pitchFamily="34" charset="0"/>
            </a:endParaRPr>
          </a:p>
          <a:p>
            <a:pPr marL="457200" lvl="1" indent="0">
              <a:buNone/>
            </a:pPr>
            <a:endParaRPr lang="en-GB" sz="2000" dirty="0">
              <a:ea typeface="Verdana" panose="020B0604030504040204" pitchFamily="34" charset="0"/>
            </a:endParaRPr>
          </a:p>
          <a:p>
            <a:r>
              <a:rPr lang="es-ES" sz="2000" dirty="0">
                <a:ea typeface="Verdana" panose="020B0604030504040204" pitchFamily="34" charset="0"/>
              </a:rPr>
              <a:t>Esta </a:t>
            </a:r>
            <a:r>
              <a:rPr lang="es-ES" sz="2000" dirty="0" smtClean="0">
                <a:ea typeface="Verdana" panose="020B0604030504040204" pitchFamily="34" charset="0"/>
              </a:rPr>
              <a:t>presentación no </a:t>
            </a:r>
            <a:r>
              <a:rPr lang="es-ES" sz="2000" dirty="0">
                <a:ea typeface="Verdana" panose="020B0604030504040204" pitchFamily="34" charset="0"/>
              </a:rPr>
              <a:t>proporciona una historia completa de la medicina, sino una descripción general de los principales desarrollos de la medicina occidental </a:t>
            </a:r>
            <a:r>
              <a:rPr lang="es-ES" sz="2000" dirty="0" err="1" smtClean="0">
                <a:ea typeface="Verdana" panose="020B0604030504040204" pitchFamily="34" charset="0"/>
              </a:rPr>
              <a:t>provinientes</a:t>
            </a:r>
            <a:r>
              <a:rPr lang="es-ES" sz="2000" dirty="0" smtClean="0">
                <a:ea typeface="Verdana" panose="020B0604030504040204" pitchFamily="34" charset="0"/>
              </a:rPr>
              <a:t> de </a:t>
            </a:r>
            <a:r>
              <a:rPr lang="es-ES" sz="2000" dirty="0">
                <a:ea typeface="Verdana" panose="020B0604030504040204" pitchFamily="34" charset="0"/>
              </a:rPr>
              <a:t>la investigación histórica.</a:t>
            </a:r>
          </a:p>
        </p:txBody>
      </p:sp>
    </p:spTree>
    <p:extLst>
      <p:ext uri="{BB962C8B-B14F-4D97-AF65-F5344CB8AC3E}">
        <p14:creationId xmlns:p14="http://schemas.microsoft.com/office/powerpoint/2010/main" val="2843226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1D4EB5-6D18-4D82-AFF4-7E5B7B8C072D}"/>
              </a:ext>
            </a:extLst>
          </p:cNvPr>
          <p:cNvSpPr>
            <a:spLocks noGrp="1"/>
          </p:cNvSpPr>
          <p:nvPr>
            <p:ph type="title"/>
          </p:nvPr>
        </p:nvSpPr>
        <p:spPr>
          <a:xfrm>
            <a:off x="6109498" y="908344"/>
            <a:ext cx="5244301" cy="1538130"/>
          </a:xfrm>
        </p:spPr>
        <p:txBody>
          <a:bodyPr>
            <a:normAutofit/>
          </a:bodyPr>
          <a:lstStyle/>
          <a:p>
            <a:r>
              <a:rPr lang="en-GB" sz="2400" b="1" dirty="0" smtClean="0">
                <a:solidFill>
                  <a:schemeClr val="accent2"/>
                </a:solidFill>
                <a:effectLst>
                  <a:outerShdw blurRad="38100" dist="38100" dir="2700000" algn="tl">
                    <a:srgbClr val="000000">
                      <a:alpha val="43137"/>
                    </a:srgbClr>
                  </a:outerShdw>
                </a:effectLst>
                <a:latin typeface="+mn-lt"/>
                <a:ea typeface="+mn-ea"/>
                <a:cs typeface="+mn-cs"/>
              </a:rPr>
              <a:t>Las </a:t>
            </a:r>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patologías</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 de la </a:t>
            </a:r>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vida</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urbana</a:t>
            </a:r>
            <a:r>
              <a:rPr lang="en-GB" sz="24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71" name="Freeform 6">
            <a:extLst>
              <a:ext uri="{FF2B5EF4-FFF2-40B4-BE49-F238E27FC236}">
                <a16:creationId xmlns:a16="http://schemas.microsoft.com/office/drawing/2014/main" xmlns="" id="{B6C29DB0-17E9-42FF-986E-0B7F493F4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6">
            <a:extLst>
              <a:ext uri="{FF2B5EF4-FFF2-40B4-BE49-F238E27FC236}">
                <a16:creationId xmlns:a16="http://schemas.microsoft.com/office/drawing/2014/main" xmlns="" id="{115AD956-A5B6-4760-B8B2-11E2DF6B02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1026" name="Picture 2" descr="https://upload.wikimedia.org/wikipedia/commons/c/cf/Match_factory_worker_with_phossy_jaw.jpg">
            <a:extLst>
              <a:ext uri="{FF2B5EF4-FFF2-40B4-BE49-F238E27FC236}">
                <a16:creationId xmlns:a16="http://schemas.microsoft.com/office/drawing/2014/main" xmlns="" id="{7EBEC1EC-3574-4817-AA1D-17FE86BEE0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0173" y="1456064"/>
            <a:ext cx="3267942" cy="393727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A7FF531D-07C4-48F6-98E2-7D640A53298C}"/>
              </a:ext>
            </a:extLst>
          </p:cNvPr>
          <p:cNvSpPr>
            <a:spLocks noGrp="1"/>
          </p:cNvSpPr>
          <p:nvPr>
            <p:ph idx="1"/>
          </p:nvPr>
        </p:nvSpPr>
        <p:spPr>
          <a:xfrm>
            <a:off x="5911158" y="2433910"/>
            <a:ext cx="5383652" cy="3926691"/>
          </a:xfrm>
        </p:spPr>
        <p:txBody>
          <a:bodyPr>
            <a:normAutofit/>
          </a:bodyPr>
          <a:lstStyle/>
          <a:p>
            <a:r>
              <a:rPr lang="es-ES" sz="1800" dirty="0">
                <a:ea typeface="Verdana" panose="020B0604030504040204" pitchFamily="34" charset="0"/>
              </a:rPr>
              <a:t>Durante la industrialización en el siglo XIX la población rural emigró a la ciudad, provocando un rápido </a:t>
            </a:r>
            <a:r>
              <a:rPr lang="es-ES" sz="1800" dirty="0" smtClean="0">
                <a:ea typeface="Verdana" panose="020B0604030504040204" pitchFamily="34" charset="0"/>
              </a:rPr>
              <a:t>crecimiento de los núcleos urbanos.</a:t>
            </a:r>
            <a:r>
              <a:rPr lang="en-GB" sz="1800" dirty="0">
                <a:ea typeface="Verdana" panose="020B0604030504040204" pitchFamily="34" charset="0"/>
              </a:rPr>
              <a:t>
</a:t>
            </a:r>
            <a:r>
              <a:rPr lang="en-GB" sz="1800" dirty="0" err="1">
                <a:ea typeface="Verdana" panose="020B0604030504040204" pitchFamily="34" charset="0"/>
              </a:rPr>
              <a:t>Condiciones</a:t>
            </a:r>
            <a:r>
              <a:rPr lang="en-GB" sz="1800" dirty="0">
                <a:ea typeface="Verdana" panose="020B0604030504040204" pitchFamily="34" charset="0"/>
              </a:rPr>
              <a:t> </a:t>
            </a:r>
            <a:r>
              <a:rPr lang="en-GB" sz="1800" dirty="0" err="1" smtClean="0">
                <a:ea typeface="Verdana" panose="020B0604030504040204" pitchFamily="34" charset="0"/>
              </a:rPr>
              <a:t>horribles</a:t>
            </a:r>
            <a:endParaRPr lang="en-GB" sz="1800" dirty="0" smtClean="0">
              <a:ea typeface="Verdana" panose="020B0604030504040204" pitchFamily="34" charset="0"/>
            </a:endParaRPr>
          </a:p>
          <a:p>
            <a:r>
              <a:rPr lang="es-ES" sz="1800" dirty="0" smtClean="0"/>
              <a:t>Malas viviendas</a:t>
            </a:r>
            <a:r>
              <a:rPr lang="en-GB" sz="1800" dirty="0">
                <a:ea typeface="Verdana" panose="020B0604030504040204" pitchFamily="34" charset="0"/>
              </a:rPr>
              <a:t>
</a:t>
            </a:r>
            <a:r>
              <a:rPr lang="en-GB" sz="1800" dirty="0" err="1" smtClean="0">
                <a:ea typeface="Verdana" panose="020B0604030504040204" pitchFamily="34" charset="0"/>
              </a:rPr>
              <a:t>Carencia</a:t>
            </a:r>
            <a:r>
              <a:rPr lang="en-GB" sz="1800" dirty="0" smtClean="0">
                <a:ea typeface="Verdana" panose="020B0604030504040204" pitchFamily="34" charset="0"/>
              </a:rPr>
              <a:t> de </a:t>
            </a:r>
            <a:r>
              <a:rPr lang="en-GB" sz="1800" dirty="0" err="1" smtClean="0">
                <a:ea typeface="Verdana" panose="020B0604030504040204" pitchFamily="34" charset="0"/>
              </a:rPr>
              <a:t>servicios</a:t>
            </a:r>
            <a:r>
              <a:rPr lang="en-GB" sz="1800" dirty="0" smtClean="0">
                <a:ea typeface="Verdana" panose="020B0604030504040204" pitchFamily="34" charset="0"/>
              </a:rPr>
              <a:t> </a:t>
            </a:r>
            <a:r>
              <a:rPr lang="en-GB" sz="1800" dirty="0" err="1" smtClean="0">
                <a:ea typeface="Verdana" panose="020B0604030504040204" pitchFamily="34" charset="0"/>
              </a:rPr>
              <a:t>higíenicos</a:t>
            </a:r>
            <a:r>
              <a:rPr lang="en-GB" sz="1800" dirty="0">
                <a:ea typeface="Verdana" panose="020B0604030504040204" pitchFamily="34" charset="0"/>
              </a:rPr>
              <a:t>
</a:t>
            </a:r>
            <a:r>
              <a:rPr lang="en-GB" sz="1800" dirty="0" err="1" smtClean="0">
                <a:ea typeface="Verdana" panose="020B0604030504040204" pitchFamily="34" charset="0"/>
              </a:rPr>
              <a:t>Pobreza</a:t>
            </a:r>
            <a:r>
              <a:rPr lang="en-GB" sz="1800" dirty="0" smtClean="0">
                <a:ea typeface="Verdana" panose="020B0604030504040204" pitchFamily="34" charset="0"/>
              </a:rPr>
              <a:t> y </a:t>
            </a:r>
            <a:r>
              <a:rPr lang="en-GB" sz="1800" dirty="0" err="1" smtClean="0">
                <a:ea typeface="Verdana" panose="020B0604030504040204" pitchFamily="34" charset="0"/>
              </a:rPr>
              <a:t>malnutricción</a:t>
            </a:r>
            <a:r>
              <a:rPr lang="en-GB" sz="1800" dirty="0">
                <a:ea typeface="Verdana" panose="020B0604030504040204" pitchFamily="34" charset="0"/>
              </a:rPr>
              <a:t>
</a:t>
            </a:r>
            <a:r>
              <a:rPr lang="en-GB" sz="1800" dirty="0" err="1" smtClean="0">
                <a:ea typeface="Verdana" panose="020B0604030504040204" pitchFamily="34" charset="0"/>
              </a:rPr>
              <a:t>Adulteraciones</a:t>
            </a:r>
            <a:r>
              <a:rPr lang="en-GB" sz="1800" dirty="0" smtClean="0">
                <a:ea typeface="Verdana" panose="020B0604030504040204" pitchFamily="34" charset="0"/>
              </a:rPr>
              <a:t> de la comida</a:t>
            </a:r>
            <a:r>
              <a:rPr lang="en-GB" sz="1800" dirty="0">
                <a:ea typeface="Verdana" panose="020B0604030504040204" pitchFamily="34" charset="0"/>
              </a:rPr>
              <a:t>
</a:t>
            </a:r>
            <a:r>
              <a:rPr lang="en-GB" sz="1800" dirty="0" err="1" smtClean="0">
                <a:ea typeface="Verdana" panose="020B0604030504040204" pitchFamily="34" charset="0"/>
              </a:rPr>
              <a:t>Trabajos</a:t>
            </a:r>
            <a:r>
              <a:rPr lang="en-GB" sz="1800" dirty="0" smtClean="0">
                <a:ea typeface="Verdana" panose="020B0604030504040204" pitchFamily="34" charset="0"/>
              </a:rPr>
              <a:t> </a:t>
            </a:r>
            <a:r>
              <a:rPr lang="en-GB" sz="1800" dirty="0" err="1" smtClean="0">
                <a:ea typeface="Verdana" panose="020B0604030504040204" pitchFamily="34" charset="0"/>
              </a:rPr>
              <a:t>peligrosos</a:t>
            </a:r>
            <a:r>
              <a:rPr lang="en-GB" sz="1800" dirty="0">
                <a:ea typeface="Verdana" panose="020B0604030504040204" pitchFamily="34" charset="0"/>
              </a:rPr>
              <a:t>
¡</a:t>
            </a:r>
            <a:r>
              <a:rPr lang="en-GB" sz="1800" dirty="0" err="1">
                <a:ea typeface="Verdana" panose="020B0604030504040204" pitchFamily="34" charset="0"/>
              </a:rPr>
              <a:t>Enfermedad</a:t>
            </a:r>
            <a:r>
              <a:rPr lang="en-GB" sz="1800" dirty="0">
                <a:ea typeface="Verdana" panose="020B0604030504040204" pitchFamily="34" charset="0"/>
              </a:rPr>
              <a:t> </a:t>
            </a:r>
            <a:r>
              <a:rPr lang="en-GB" sz="1800" dirty="0" err="1">
                <a:ea typeface="Verdana" panose="020B0604030504040204" pitchFamily="34" charset="0"/>
              </a:rPr>
              <a:t>infecciosa</a:t>
            </a:r>
            <a:r>
              <a:rPr lang="en-GB" sz="1800" dirty="0">
                <a:ea typeface="Verdana" panose="020B0604030504040204" pitchFamily="34" charset="0"/>
              </a:rPr>
              <a:t> </a:t>
            </a:r>
            <a:r>
              <a:rPr lang="en-GB" sz="1800" dirty="0" err="1">
                <a:ea typeface="Verdana" panose="020B0604030504040204" pitchFamily="34" charset="0"/>
              </a:rPr>
              <a:t>desenfrenada</a:t>
            </a:r>
            <a:r>
              <a:rPr lang="en-GB" sz="1800" dirty="0">
                <a:ea typeface="Verdana" panose="020B0604030504040204" pitchFamily="34" charset="0"/>
              </a:rPr>
              <a:t>!</a:t>
            </a:r>
            <a:endParaRPr lang="en-GB" sz="2000" dirty="0"/>
          </a:p>
        </p:txBody>
      </p:sp>
    </p:spTree>
    <p:extLst>
      <p:ext uri="{BB962C8B-B14F-4D97-AF65-F5344CB8AC3E}">
        <p14:creationId xmlns:p14="http://schemas.microsoft.com/office/powerpoint/2010/main" val="2070515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5F3C6-A044-4243-85D1-CE6F07BAF11A}"/>
              </a:ext>
            </a:extLst>
          </p:cNvPr>
          <p:cNvSpPr>
            <a:spLocks noGrp="1"/>
          </p:cNvSpPr>
          <p:nvPr>
            <p:ph type="title"/>
          </p:nvPr>
        </p:nvSpPr>
        <p:spPr>
          <a:xfrm>
            <a:off x="655320" y="623686"/>
            <a:ext cx="5120114" cy="1692794"/>
          </a:xfrm>
        </p:spPr>
        <p:txBody>
          <a:bodyPr>
            <a:normAutofit/>
          </a:bodyPr>
          <a:lstStyle/>
          <a:p>
            <a:r>
              <a:rPr lang="en-GB" sz="2400" b="1" dirty="0" err="1">
                <a:solidFill>
                  <a:schemeClr val="accent2"/>
                </a:solidFill>
                <a:effectLst>
                  <a:outerShdw blurRad="38100" dist="38100" dir="2700000" algn="tl">
                    <a:srgbClr val="000000">
                      <a:alpha val="43137"/>
                    </a:srgbClr>
                  </a:outerShdw>
                </a:effectLst>
                <a:latin typeface="+mn-lt"/>
                <a:ea typeface="+mn-ea"/>
                <a:cs typeface="+mn-cs"/>
              </a:rPr>
              <a:t>Medidas</a:t>
            </a:r>
            <a:r>
              <a:rPr lang="en-GB" sz="2400" b="1" dirty="0">
                <a:solidFill>
                  <a:schemeClr val="accent2"/>
                </a:solidFill>
                <a:effectLst>
                  <a:outerShdw blurRad="38100" dist="38100" dir="2700000" algn="tl">
                    <a:srgbClr val="000000">
                      <a:alpha val="43137"/>
                    </a:srgbClr>
                  </a:outerShdw>
                </a:effectLst>
                <a:latin typeface="+mn-lt"/>
                <a:ea typeface="+mn-ea"/>
                <a:cs typeface="+mn-cs"/>
              </a:rPr>
              <a:t> </a:t>
            </a:r>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sanitarias</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en-GB" sz="2400" b="1" dirty="0" err="1">
                <a:solidFill>
                  <a:schemeClr val="accent2"/>
                </a:solidFill>
                <a:effectLst>
                  <a:outerShdw blurRad="38100" dist="38100" dir="2700000" algn="tl">
                    <a:srgbClr val="000000">
                      <a:alpha val="43137"/>
                    </a:srgbClr>
                  </a:outerShdw>
                </a:effectLst>
                <a:latin typeface="+mn-lt"/>
                <a:ea typeface="+mn-ea"/>
                <a:cs typeface="+mn-cs"/>
              </a:rPr>
              <a:t>Ignatz</a:t>
            </a:r>
            <a:r>
              <a:rPr lang="en-GB" sz="2400" b="1" dirty="0">
                <a:solidFill>
                  <a:schemeClr val="accent2"/>
                </a:solidFill>
                <a:effectLst>
                  <a:outerShdw blurRad="38100" dist="38100" dir="2700000" algn="tl">
                    <a:srgbClr val="000000">
                      <a:alpha val="43137"/>
                    </a:srgbClr>
                  </a:outerShdw>
                </a:effectLst>
                <a:latin typeface="+mn-lt"/>
                <a:ea typeface="+mn-ea"/>
                <a:cs typeface="+mn-cs"/>
              </a:rPr>
              <a:t> </a:t>
            </a:r>
            <a:r>
              <a:rPr lang="en-GB" sz="2400" b="1" dirty="0" err="1">
                <a:solidFill>
                  <a:schemeClr val="accent2"/>
                </a:solidFill>
                <a:effectLst>
                  <a:outerShdw blurRad="38100" dist="38100" dir="2700000" algn="tl">
                    <a:srgbClr val="000000">
                      <a:alpha val="43137"/>
                    </a:srgbClr>
                  </a:outerShdw>
                </a:effectLst>
                <a:latin typeface="+mn-lt"/>
                <a:ea typeface="+mn-ea"/>
                <a:cs typeface="+mn-cs"/>
              </a:rPr>
              <a:t>Semmelweis</a:t>
            </a:r>
            <a:r>
              <a:rPr lang="en-GB" sz="2400" b="1" dirty="0">
                <a:solidFill>
                  <a:schemeClr val="accent2"/>
                </a:solidFill>
                <a:effectLst>
                  <a:outerShdw blurRad="38100" dist="38100" dir="2700000" algn="tl">
                    <a:srgbClr val="000000">
                      <a:alpha val="43137"/>
                    </a:srgbClr>
                  </a:outerShdw>
                </a:effectLst>
                <a:latin typeface="+mn-lt"/>
                <a:ea typeface="+mn-ea"/>
                <a:cs typeface="+mn-cs"/>
              </a:rPr>
              <a:t>
</a:t>
            </a:r>
          </a:p>
        </p:txBody>
      </p:sp>
      <p:cxnSp>
        <p:nvCxnSpPr>
          <p:cNvPr id="71" name="Straight Arrow Connector 70">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E85D3425-300D-43B4-ABBF-39A942DDDA03}"/>
              </a:ext>
            </a:extLst>
          </p:cNvPr>
          <p:cNvSpPr>
            <a:spLocks noGrp="1"/>
          </p:cNvSpPr>
          <p:nvPr>
            <p:ph idx="1"/>
          </p:nvPr>
        </p:nvSpPr>
        <p:spPr>
          <a:xfrm>
            <a:off x="655321" y="2575034"/>
            <a:ext cx="5120113" cy="3462228"/>
          </a:xfrm>
        </p:spPr>
        <p:txBody>
          <a:bodyPr>
            <a:normAutofit/>
          </a:bodyPr>
          <a:lstStyle/>
          <a:p>
            <a:r>
              <a:rPr lang="es-ES" sz="1800" dirty="0">
                <a:ea typeface="Verdana" panose="020B0604030504040204" pitchFamily="34" charset="0"/>
              </a:rPr>
              <a:t>Lavado de manos de los médicos como prevención contra infecciones</a:t>
            </a:r>
          </a:p>
          <a:p>
            <a:r>
              <a:rPr lang="es-ES" sz="1800" dirty="0">
                <a:ea typeface="Verdana" panose="020B0604030504040204" pitchFamily="34" charset="0"/>
              </a:rPr>
              <a:t>Analizado estadísticamente: la fiebre infantil afectó al 29% de las mujeres tratadas por estudiantes de medicina en comparación con el 3% de los estudiantes </a:t>
            </a:r>
            <a:r>
              <a:rPr lang="es-ES" sz="1800" dirty="0" smtClean="0">
                <a:ea typeface="Verdana" panose="020B0604030504040204" pitchFamily="34" charset="0"/>
              </a:rPr>
              <a:t>de obstetricia</a:t>
            </a:r>
            <a:endParaRPr lang="es-ES" sz="1800" dirty="0">
              <a:ea typeface="Verdana" panose="020B0604030504040204" pitchFamily="34" charset="0"/>
            </a:endParaRPr>
          </a:p>
          <a:p>
            <a:r>
              <a:rPr lang="es-ES" sz="1800" dirty="0">
                <a:ea typeface="Verdana" panose="020B0604030504040204" pitchFamily="34" charset="0"/>
              </a:rPr>
              <a:t>El problema provenía de cuando los estudiantes de medicina provenientes de la sala de autopsias atendían a las parturientas sin lavarse las manos</a:t>
            </a:r>
          </a:p>
          <a:p>
            <a:r>
              <a:rPr lang="es-ES" sz="1800" dirty="0">
                <a:ea typeface="Verdana" panose="020B0604030504040204" pitchFamily="34" charset="0"/>
              </a:rPr>
              <a:t>Sin embargo, no se popularizó de inmediato.</a:t>
            </a:r>
          </a:p>
        </p:txBody>
      </p:sp>
      <p:pic>
        <p:nvPicPr>
          <p:cNvPr id="2050" name="Picture 2" descr="Ignaz Semmelweis - Wikipedia">
            <a:extLst>
              <a:ext uri="{FF2B5EF4-FFF2-40B4-BE49-F238E27FC236}">
                <a16:creationId xmlns:a16="http://schemas.microsoft.com/office/drawing/2014/main" xmlns="" id="{583DD2F9-9161-466B-BF81-36BE42BBEB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32" r="-1" b="1718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672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OpenGov Voices: How Datasembly plans to make open data ...">
            <a:extLst>
              <a:ext uri="{FF2B5EF4-FFF2-40B4-BE49-F238E27FC236}">
                <a16:creationId xmlns:a16="http://schemas.microsoft.com/office/drawing/2014/main" xmlns="" id="{FA84FC98-DF78-4049-BCA9-54823F2A464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6859" r="9740"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136">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5D4FA078-4180-4435-AD5A-054576DEF999}"/>
              </a:ext>
            </a:extLst>
          </p:cNvPr>
          <p:cNvSpPr>
            <a:spLocks noGrp="1"/>
          </p:cNvSpPr>
          <p:nvPr>
            <p:ph type="title"/>
          </p:nvPr>
        </p:nvSpPr>
        <p:spPr>
          <a:xfrm>
            <a:off x="804998" y="1317060"/>
            <a:ext cx="4803636" cy="1311664"/>
          </a:xfrm>
        </p:spPr>
        <p:txBody>
          <a:bodyPr>
            <a:normAutofit/>
          </a:bodyPr>
          <a:lstStyle/>
          <a:p>
            <a:r>
              <a:rPr lang="es-ES" sz="2400" b="1" dirty="0">
                <a:solidFill>
                  <a:schemeClr val="accent2"/>
                </a:solidFill>
                <a:effectLst>
                  <a:outerShdw blurRad="38100" dist="38100" dir="2700000" algn="tl">
                    <a:srgbClr val="000000">
                      <a:alpha val="43137"/>
                    </a:srgbClr>
                  </a:outerShdw>
                </a:effectLst>
                <a:latin typeface="+mn-lt"/>
                <a:ea typeface="+mn-ea"/>
                <a:cs typeface="+mn-cs"/>
              </a:rPr>
              <a:t>Medidas de salud </a:t>
            </a:r>
            <a:r>
              <a:rPr lang="es-ES" sz="2400" b="1" dirty="0" smtClean="0">
                <a:solidFill>
                  <a:schemeClr val="accent2"/>
                </a:solidFill>
                <a:effectLst>
                  <a:outerShdw blurRad="38100" dist="38100" dir="2700000" algn="tl">
                    <a:srgbClr val="000000">
                      <a:alpha val="43137"/>
                    </a:srgbClr>
                  </a:outerShdw>
                </a:effectLst>
                <a:latin typeface="+mn-lt"/>
                <a:ea typeface="+mn-ea"/>
                <a:cs typeface="+mn-cs"/>
              </a:rPr>
              <a:t>pública: </a:t>
            </a:r>
            <a:r>
              <a:rPr lang="es-ES" sz="2400" b="1" dirty="0">
                <a:solidFill>
                  <a:schemeClr val="accent2"/>
                </a:solidFill>
                <a:effectLst>
                  <a:outerShdw blurRad="38100" dist="38100" dir="2700000" algn="tl">
                    <a:srgbClr val="000000">
                      <a:alpha val="43137"/>
                    </a:srgbClr>
                  </a:outerShdw>
                </a:effectLst>
                <a:latin typeface="+mn-lt"/>
                <a:ea typeface="+mn-ea"/>
                <a:cs typeface="+mn-cs"/>
              </a:rPr>
              <a:t>John Snow</a:t>
            </a:r>
            <a:r>
              <a:rPr lang="en-GB" sz="24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3" name="Content Placeholder 2">
            <a:extLst>
              <a:ext uri="{FF2B5EF4-FFF2-40B4-BE49-F238E27FC236}">
                <a16:creationId xmlns:a16="http://schemas.microsoft.com/office/drawing/2014/main" xmlns="" id="{438E5C43-D09D-4EDB-BEC9-C61AAA0C6518}"/>
              </a:ext>
            </a:extLst>
          </p:cNvPr>
          <p:cNvSpPr>
            <a:spLocks noGrp="1"/>
          </p:cNvSpPr>
          <p:nvPr>
            <p:ph idx="1"/>
          </p:nvPr>
        </p:nvSpPr>
        <p:spPr>
          <a:xfrm>
            <a:off x="804997" y="2272143"/>
            <a:ext cx="4706803" cy="3788830"/>
          </a:xfrm>
        </p:spPr>
        <p:txBody>
          <a:bodyPr anchor="ctr">
            <a:normAutofit/>
          </a:bodyPr>
          <a:lstStyle/>
          <a:p>
            <a:r>
              <a:rPr lang="es-ES" sz="1800" dirty="0" smtClean="0">
                <a:solidFill>
                  <a:srgbClr val="000000"/>
                </a:solidFill>
                <a:ea typeface="Verdana" panose="020B0604030504040204" pitchFamily="34" charset="0"/>
              </a:rPr>
              <a:t>John Snow registró y cartografió cuidadosamente un brote de cólera en </a:t>
            </a:r>
            <a:r>
              <a:rPr lang="es-ES" sz="1800" dirty="0" err="1" smtClean="0">
                <a:solidFill>
                  <a:srgbClr val="000000"/>
                </a:solidFill>
                <a:ea typeface="Verdana" panose="020B0604030504040204" pitchFamily="34" charset="0"/>
              </a:rPr>
              <a:t>Soho</a:t>
            </a:r>
            <a:r>
              <a:rPr lang="es-ES" sz="1800" dirty="0" smtClean="0">
                <a:solidFill>
                  <a:srgbClr val="000000"/>
                </a:solidFill>
                <a:ea typeface="Verdana" panose="020B0604030504040204" pitchFamily="34" charset="0"/>
              </a:rPr>
              <a:t>, Londres</a:t>
            </a:r>
            <a:r>
              <a:rPr lang="en-GB" sz="1800" dirty="0" smtClean="0">
                <a:solidFill>
                  <a:srgbClr val="000000"/>
                </a:solidFill>
                <a:ea typeface="Verdana" panose="020B0604030504040204" pitchFamily="34" charset="0"/>
              </a:rPr>
              <a:t>
</a:t>
            </a:r>
            <a:r>
              <a:rPr lang="es-ES" sz="1800" dirty="0">
                <a:solidFill>
                  <a:srgbClr val="000000"/>
                </a:solidFill>
                <a:ea typeface="Verdana" panose="020B0604030504040204" pitchFamily="34" charset="0"/>
              </a:rPr>
              <a:t>Snow sospechaba que la enfermedad era transmitida por el agua, y ubicó una bomba de agua en </a:t>
            </a:r>
            <a:r>
              <a:rPr lang="es-ES" sz="1800" dirty="0" err="1">
                <a:solidFill>
                  <a:srgbClr val="000000"/>
                </a:solidFill>
                <a:ea typeface="Verdana" panose="020B0604030504040204" pitchFamily="34" charset="0"/>
              </a:rPr>
              <a:t>Broad</a:t>
            </a:r>
            <a:r>
              <a:rPr lang="es-ES" sz="1800" dirty="0">
                <a:solidFill>
                  <a:srgbClr val="000000"/>
                </a:solidFill>
                <a:ea typeface="Verdana" panose="020B0604030504040204" pitchFamily="34" charset="0"/>
              </a:rPr>
              <a:t> Street como el centro del brote. A continuación quitó la llave de la fuentes disminuyendo los casos.</a:t>
            </a:r>
            <a:r>
              <a:rPr lang="en-GB" sz="1800" dirty="0" smtClean="0">
                <a:solidFill>
                  <a:srgbClr val="000000"/>
                </a:solidFill>
                <a:ea typeface="Verdana" panose="020B0604030504040204" pitchFamily="34" charset="0"/>
              </a:rPr>
              <a:t>
</a:t>
            </a:r>
            <a:r>
              <a:rPr lang="es-ES" sz="1800" dirty="0" smtClean="0">
                <a:solidFill>
                  <a:srgbClr val="000000"/>
                </a:solidFill>
                <a:ea typeface="Verdana" panose="020B0604030504040204" pitchFamily="34" charset="0"/>
              </a:rPr>
              <a:t>Snow defendió las mejoras sanitarias como una forma de combatir las enfermedades.</a:t>
            </a:r>
            <a:endParaRPr lang="en-GB" sz="1800" dirty="0">
              <a:solidFill>
                <a:srgbClr val="000000"/>
              </a:solidFill>
              <a:ea typeface="Verdana" panose="020B0604030504040204" pitchFamily="34" charset="0"/>
            </a:endParaRPr>
          </a:p>
        </p:txBody>
      </p:sp>
    </p:spTree>
    <p:extLst>
      <p:ext uri="{BB962C8B-B14F-4D97-AF65-F5344CB8AC3E}">
        <p14:creationId xmlns:p14="http://schemas.microsoft.com/office/powerpoint/2010/main" val="3848798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E6BEB482-6CE7-4D6C-AC19-BDA4647308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33">
            <a:extLst>
              <a:ext uri="{FF2B5EF4-FFF2-40B4-BE49-F238E27FC236}">
                <a16:creationId xmlns:a16="http://schemas.microsoft.com/office/drawing/2014/main" xmlns="" id="{AB948C00-58B8-4380-A1A8-49F7136B15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662512" cy="6858000"/>
          </a:xfrm>
          <a:custGeom>
            <a:avLst/>
            <a:gdLst>
              <a:gd name="connsiteX0" fmla="*/ 0 w 7662512"/>
              <a:gd name="connsiteY0" fmla="*/ 0 h 6858000"/>
              <a:gd name="connsiteX1" fmla="*/ 1175396 w 7662512"/>
              <a:gd name="connsiteY1" fmla="*/ 0 h 6858000"/>
              <a:gd name="connsiteX2" fmla="*/ 3025507 w 7662512"/>
              <a:gd name="connsiteY2" fmla="*/ 0 h 6858000"/>
              <a:gd name="connsiteX3" fmla="*/ 7662512 w 7662512"/>
              <a:gd name="connsiteY3" fmla="*/ 0 h 6858000"/>
              <a:gd name="connsiteX4" fmla="*/ 7662512 w 7662512"/>
              <a:gd name="connsiteY4" fmla="*/ 1900238 h 6858000"/>
              <a:gd name="connsiteX5" fmla="*/ 7292096 w 7662512"/>
              <a:gd name="connsiteY5" fmla="*/ 2178050 h 6858000"/>
              <a:gd name="connsiteX6" fmla="*/ 7287862 w 7662512"/>
              <a:gd name="connsiteY6" fmla="*/ 2184400 h 6858000"/>
              <a:gd name="connsiteX7" fmla="*/ 7281512 w 7662512"/>
              <a:gd name="connsiteY7" fmla="*/ 2193925 h 6858000"/>
              <a:gd name="connsiteX8" fmla="*/ 7275162 w 7662512"/>
              <a:gd name="connsiteY8" fmla="*/ 2201863 h 6858000"/>
              <a:gd name="connsiteX9" fmla="*/ 7275162 w 7662512"/>
              <a:gd name="connsiteY9" fmla="*/ 2211388 h 6858000"/>
              <a:gd name="connsiteX10" fmla="*/ 7275162 w 7662512"/>
              <a:gd name="connsiteY10" fmla="*/ 2220913 h 6858000"/>
              <a:gd name="connsiteX11" fmla="*/ 7281512 w 7662512"/>
              <a:gd name="connsiteY11" fmla="*/ 2228850 h 6858000"/>
              <a:gd name="connsiteX12" fmla="*/ 7287862 w 7662512"/>
              <a:gd name="connsiteY12" fmla="*/ 2238375 h 6858000"/>
              <a:gd name="connsiteX13" fmla="*/ 7292096 w 7662512"/>
              <a:gd name="connsiteY13" fmla="*/ 2244725 h 6858000"/>
              <a:gd name="connsiteX14" fmla="*/ 7662512 w 7662512"/>
              <a:gd name="connsiteY14" fmla="*/ 2522538 h 6858000"/>
              <a:gd name="connsiteX15" fmla="*/ 7662512 w 7662512"/>
              <a:gd name="connsiteY15" fmla="*/ 6858000 h 6858000"/>
              <a:gd name="connsiteX16" fmla="*/ 3025507 w 7662512"/>
              <a:gd name="connsiteY16" fmla="*/ 6858000 h 6858000"/>
              <a:gd name="connsiteX17" fmla="*/ 1175396 w 7662512"/>
              <a:gd name="connsiteY17" fmla="*/ 6858000 h 6858000"/>
              <a:gd name="connsiteX18" fmla="*/ 0 w 7662512"/>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2512" h="6858000">
                <a:moveTo>
                  <a:pt x="0" y="0"/>
                </a:moveTo>
                <a:lnTo>
                  <a:pt x="1175396" y="0"/>
                </a:lnTo>
                <a:lnTo>
                  <a:pt x="3025507" y="0"/>
                </a:lnTo>
                <a:lnTo>
                  <a:pt x="7662512" y="0"/>
                </a:lnTo>
                <a:lnTo>
                  <a:pt x="7662512" y="1900238"/>
                </a:lnTo>
                <a:lnTo>
                  <a:pt x="7292096" y="2178050"/>
                </a:lnTo>
                <a:lnTo>
                  <a:pt x="7287862" y="2184400"/>
                </a:lnTo>
                <a:lnTo>
                  <a:pt x="7281512" y="2193925"/>
                </a:lnTo>
                <a:lnTo>
                  <a:pt x="7275162" y="2201863"/>
                </a:lnTo>
                <a:lnTo>
                  <a:pt x="7275162" y="2211388"/>
                </a:lnTo>
                <a:lnTo>
                  <a:pt x="7275162" y="2220913"/>
                </a:lnTo>
                <a:lnTo>
                  <a:pt x="7281512" y="2228850"/>
                </a:lnTo>
                <a:lnTo>
                  <a:pt x="7287862" y="2238375"/>
                </a:lnTo>
                <a:lnTo>
                  <a:pt x="7292096" y="2244725"/>
                </a:lnTo>
                <a:lnTo>
                  <a:pt x="7662512" y="2522538"/>
                </a:lnTo>
                <a:lnTo>
                  <a:pt x="7662512" y="6858000"/>
                </a:lnTo>
                <a:lnTo>
                  <a:pt x="3025507" y="6858000"/>
                </a:lnTo>
                <a:lnTo>
                  <a:pt x="11753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D2CC3FC-19E1-4C38-AE6A-72E3AAF22D78}"/>
              </a:ext>
            </a:extLst>
          </p:cNvPr>
          <p:cNvSpPr>
            <a:spLocks noGrp="1"/>
          </p:cNvSpPr>
          <p:nvPr>
            <p:ph type="title"/>
          </p:nvPr>
        </p:nvSpPr>
        <p:spPr>
          <a:xfrm>
            <a:off x="838200" y="365125"/>
            <a:ext cx="6715130" cy="1325563"/>
          </a:xfrm>
        </p:spPr>
        <p:txBody>
          <a:bodyPr>
            <a:normAutofit/>
          </a:bodyPr>
          <a:lstStyle/>
          <a:p>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Intervención</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 del </a:t>
            </a:r>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gobierno</a:t>
            </a:r>
            <a:r>
              <a:rPr lang="en-GB" sz="24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3" name="Content Placeholder 2">
            <a:extLst>
              <a:ext uri="{FF2B5EF4-FFF2-40B4-BE49-F238E27FC236}">
                <a16:creationId xmlns:a16="http://schemas.microsoft.com/office/drawing/2014/main" xmlns="" id="{B3E7D03F-39A0-499F-8E43-751B6A95F9DC}"/>
              </a:ext>
            </a:extLst>
          </p:cNvPr>
          <p:cNvSpPr>
            <a:spLocks noGrp="1"/>
          </p:cNvSpPr>
          <p:nvPr>
            <p:ph idx="1"/>
          </p:nvPr>
        </p:nvSpPr>
        <p:spPr>
          <a:xfrm>
            <a:off x="838200" y="1825625"/>
            <a:ext cx="5986112" cy="4351338"/>
          </a:xfrm>
        </p:spPr>
        <p:txBody>
          <a:bodyPr>
            <a:normAutofit/>
          </a:bodyPr>
          <a:lstStyle/>
          <a:p>
            <a:r>
              <a:rPr lang="es-ES" sz="1800" dirty="0">
                <a:ea typeface="Verdana" panose="020B0604030504040204" pitchFamily="34" charset="0"/>
              </a:rPr>
              <a:t>El análisis estadístico también fue importante para informar al gobierno sobre la importancia de mejorar la salud de la población.</a:t>
            </a:r>
            <a:r>
              <a:rPr lang="en-GB" sz="1800" dirty="0" smtClean="0">
                <a:ea typeface="Verdana" panose="020B0604030504040204" pitchFamily="34" charset="0"/>
              </a:rPr>
              <a:t>
</a:t>
            </a:r>
            <a:r>
              <a:rPr lang="es-ES" sz="1800" dirty="0">
                <a:ea typeface="Verdana" panose="020B0604030504040204" pitchFamily="34" charset="0"/>
              </a:rPr>
              <a:t>El informe de Edwin Chadwick proporcionó una descripción general de la salud de toda Gran Bretaña</a:t>
            </a:r>
            <a:r>
              <a:rPr lang="es-ES" sz="1800" dirty="0" smtClean="0">
                <a:ea typeface="Verdana" panose="020B0604030504040204" pitchFamily="34" charset="0"/>
              </a:rPr>
              <a:t>.</a:t>
            </a:r>
          </a:p>
          <a:p>
            <a:r>
              <a:rPr lang="es-ES" sz="1800" dirty="0">
                <a:ea typeface="Verdana" panose="020B0604030504040204" pitchFamily="34" charset="0"/>
              </a:rPr>
              <a:t>Se aprobaron numerosas leyes para permitir que los nuevos organismos mantuvieran los estándares de salud en las localidades</a:t>
            </a:r>
            <a:r>
              <a:rPr lang="es-ES" sz="1800" dirty="0" smtClean="0">
                <a:ea typeface="Verdana" panose="020B0604030504040204" pitchFamily="34" charset="0"/>
              </a:rPr>
              <a:t>.</a:t>
            </a:r>
          </a:p>
          <a:p>
            <a:r>
              <a:rPr lang="es-ES" sz="1800" dirty="0" smtClean="0"/>
              <a:t>Actas </a:t>
            </a:r>
            <a:r>
              <a:rPr lang="es-ES" sz="1800" dirty="0"/>
              <a:t>de autoridades </a:t>
            </a:r>
            <a:r>
              <a:rPr lang="es-ES" sz="1800" dirty="0" smtClean="0"/>
              <a:t>locales </a:t>
            </a:r>
            <a:r>
              <a:rPr lang="en-GB" sz="1800" dirty="0" smtClean="0">
                <a:ea typeface="Verdana" panose="020B0604030504040204" pitchFamily="34" charset="0"/>
              </a:rPr>
              <a:t>(1858</a:t>
            </a:r>
            <a:r>
              <a:rPr lang="en-GB" sz="1800" dirty="0">
                <a:ea typeface="Verdana" panose="020B0604030504040204" pitchFamily="34" charset="0"/>
              </a:rPr>
              <a:t>)
</a:t>
            </a:r>
            <a:r>
              <a:rPr lang="en-GB" sz="1800" dirty="0" smtClean="0">
                <a:ea typeface="Verdana" panose="020B0604030504040204" pitchFamily="34" charset="0"/>
              </a:rPr>
              <a:t>Ley sanitaria (1866</a:t>
            </a:r>
            <a:r>
              <a:rPr lang="en-GB" sz="1800" dirty="0">
                <a:ea typeface="Verdana" panose="020B0604030504040204" pitchFamily="34" charset="0"/>
              </a:rPr>
              <a:t>)</a:t>
            </a:r>
          </a:p>
          <a:p>
            <a:endParaRPr lang="en-GB" sz="2400" dirty="0"/>
          </a:p>
        </p:txBody>
      </p:sp>
      <p:sp>
        <p:nvSpPr>
          <p:cNvPr id="75" name="Rounded Rectangle 24">
            <a:extLst>
              <a:ext uri="{FF2B5EF4-FFF2-40B4-BE49-F238E27FC236}">
                <a16:creationId xmlns:a16="http://schemas.microsoft.com/office/drawing/2014/main" xmlns="" id="{AE6D64A5-8B93-4019-9FDC-75D3D7B87C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93746" y="958640"/>
            <a:ext cx="3354790" cy="4945244"/>
          </a:xfrm>
          <a:prstGeom prst="roundRect">
            <a:avLst>
              <a:gd name="adj" fmla="val 3513"/>
            </a:avLst>
          </a:prstGeom>
          <a:solidFill>
            <a:srgbClr val="FFFFFF"/>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File:Chadwick, Report...on...sanitary conditions ...">
            <a:extLst>
              <a:ext uri="{FF2B5EF4-FFF2-40B4-BE49-F238E27FC236}">
                <a16:creationId xmlns:a16="http://schemas.microsoft.com/office/drawing/2014/main" xmlns="" id="{2FACCF2D-501D-479A-B57B-FF4FD2A0BF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235"/>
          <a:stretch/>
        </p:blipFill>
        <p:spPr bwMode="auto">
          <a:xfrm>
            <a:off x="8507487" y="1258529"/>
            <a:ext cx="2735071" cy="433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942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F41E89-24D0-465C-9707-E6AB3C6C488C}"/>
              </a:ext>
            </a:extLst>
          </p:cNvPr>
          <p:cNvSpPr>
            <a:spLocks noGrp="1"/>
          </p:cNvSpPr>
          <p:nvPr>
            <p:ph type="title"/>
          </p:nvPr>
        </p:nvSpPr>
        <p:spPr>
          <a:xfrm>
            <a:off x="838200" y="542546"/>
            <a:ext cx="10515600" cy="1325563"/>
          </a:xfrm>
        </p:spPr>
        <p:txBody>
          <a:bodyPr>
            <a:normAutofit/>
          </a:bodyPr>
          <a:lstStyle/>
          <a:p>
            <a:r>
              <a:rPr lang="es-ES" sz="2400" b="1" dirty="0">
                <a:solidFill>
                  <a:schemeClr val="accent2"/>
                </a:solidFill>
                <a:effectLst>
                  <a:outerShdw blurRad="38100" dist="38100" dir="2700000" algn="tl">
                    <a:srgbClr val="000000">
                      <a:alpha val="43137"/>
                    </a:srgbClr>
                  </a:outerShdw>
                </a:effectLst>
                <a:latin typeface="+mn-lt"/>
                <a:ea typeface="+mn-ea"/>
                <a:cs typeface="+mn-cs"/>
              </a:rPr>
              <a:t>El declive de las enfermedades </a:t>
            </a:r>
            <a:r>
              <a:rPr lang="es-ES" sz="2400" b="1" dirty="0" smtClean="0">
                <a:solidFill>
                  <a:schemeClr val="accent2"/>
                </a:solidFill>
                <a:effectLst>
                  <a:outerShdw blurRad="38100" dist="38100" dir="2700000" algn="tl">
                    <a:srgbClr val="000000">
                      <a:alpha val="43137"/>
                    </a:srgbClr>
                  </a:outerShdw>
                </a:effectLst>
                <a:latin typeface="+mn-lt"/>
                <a:ea typeface="+mn-ea"/>
                <a:cs typeface="+mn-cs"/>
              </a:rPr>
              <a:t>infecciosas</a:t>
            </a:r>
            <a:r>
              <a:rPr lang="en-GB" sz="24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3" name="Content Placeholder 2">
            <a:extLst>
              <a:ext uri="{FF2B5EF4-FFF2-40B4-BE49-F238E27FC236}">
                <a16:creationId xmlns:a16="http://schemas.microsoft.com/office/drawing/2014/main" xmlns="" id="{9C6B3548-386A-4E32-88F5-BEA4022BE79B}"/>
              </a:ext>
            </a:extLst>
          </p:cNvPr>
          <p:cNvSpPr>
            <a:spLocks noGrp="1"/>
          </p:cNvSpPr>
          <p:nvPr>
            <p:ph idx="1"/>
          </p:nvPr>
        </p:nvSpPr>
        <p:spPr>
          <a:xfrm>
            <a:off x="838200" y="1825625"/>
            <a:ext cx="5553075" cy="4351338"/>
          </a:xfrm>
        </p:spPr>
        <p:txBody>
          <a:bodyPr>
            <a:normAutofit/>
          </a:bodyPr>
          <a:lstStyle/>
          <a:p>
            <a:r>
              <a:rPr lang="es-ES" sz="1800" dirty="0" smtClean="0"/>
              <a:t>Los </a:t>
            </a:r>
            <a:r>
              <a:rPr lang="es-ES" sz="1800" dirty="0"/>
              <a:t>historiadores están de acuerdo en que las tasas de infección han disminuido y la población ha aumentado, pero no están de acuerdo con las razones de esto.</a:t>
            </a:r>
            <a:endParaRPr lang="it-IT" sz="1800" dirty="0"/>
          </a:p>
          <a:p>
            <a:r>
              <a:rPr lang="es-ES" sz="1800" dirty="0"/>
              <a:t>Thomas </a:t>
            </a:r>
            <a:r>
              <a:rPr lang="es-ES" sz="1800" dirty="0" err="1"/>
              <a:t>McKeown</a:t>
            </a:r>
            <a:r>
              <a:rPr lang="es-ES" sz="1800" dirty="0"/>
              <a:t> argumentó que la mejora de las condiciones de vida era la razón </a:t>
            </a:r>
            <a:r>
              <a:rPr lang="es-ES" sz="1800" dirty="0" smtClean="0"/>
              <a:t>principal.</a:t>
            </a:r>
            <a:endParaRPr lang="es-ES" sz="1800" dirty="0">
              <a:ea typeface="Verdana" panose="020B0604030504040204" pitchFamily="34" charset="0"/>
            </a:endParaRPr>
          </a:p>
          <a:p>
            <a:r>
              <a:rPr lang="es-ES" sz="1800" dirty="0" err="1">
                <a:ea typeface="Verdana" panose="020B0604030504040204" pitchFamily="34" charset="0"/>
              </a:rPr>
              <a:t>Simon</a:t>
            </a:r>
            <a:r>
              <a:rPr lang="es-ES" sz="1800" dirty="0">
                <a:ea typeface="Verdana" panose="020B0604030504040204" pitchFamily="34" charset="0"/>
              </a:rPr>
              <a:t> </a:t>
            </a:r>
            <a:r>
              <a:rPr lang="es-ES" sz="1800" dirty="0" err="1">
                <a:ea typeface="Verdana" panose="020B0604030504040204" pitchFamily="34" charset="0"/>
              </a:rPr>
              <a:t>Szreter</a:t>
            </a:r>
            <a:r>
              <a:rPr lang="es-ES" sz="1800" dirty="0">
                <a:ea typeface="Verdana" panose="020B0604030504040204" pitchFamily="34" charset="0"/>
              </a:rPr>
              <a:t> destacó la importancia de la acción humana y las medidas de salud pública en la lucha contra las enfermedades</a:t>
            </a:r>
            <a:r>
              <a:rPr lang="en-GB" sz="1800" dirty="0">
                <a:ea typeface="Verdana" panose="020B0604030504040204" pitchFamily="34" charset="0"/>
              </a:rPr>
              <a:t>
</a:t>
            </a:r>
            <a:r>
              <a:rPr lang="es-ES" sz="1800" dirty="0" err="1" smtClean="0"/>
              <a:t>Sumit</a:t>
            </a:r>
            <a:r>
              <a:rPr lang="es-ES" sz="1800" dirty="0" smtClean="0"/>
              <a:t> </a:t>
            </a:r>
            <a:r>
              <a:rPr lang="es-ES" sz="1800" dirty="0" err="1"/>
              <a:t>Guha</a:t>
            </a:r>
            <a:r>
              <a:rPr lang="es-ES" sz="1800" dirty="0"/>
              <a:t> sugirió que las enfermedades en sí mismas </a:t>
            </a:r>
            <a:r>
              <a:rPr lang="es-ES" sz="1800" dirty="0" smtClean="0"/>
              <a:t>pudieron </a:t>
            </a:r>
            <a:r>
              <a:rPr lang="es-ES" sz="1800" dirty="0"/>
              <a:t>volverse menos letales durante este período. </a:t>
            </a:r>
            <a:r>
              <a:rPr lang="en-GB" sz="1800" dirty="0">
                <a:ea typeface="Verdana" panose="020B0604030504040204" pitchFamily="34" charset="0"/>
              </a:rPr>
              <a:t>
</a:t>
            </a:r>
            <a:r>
              <a:rPr lang="es-ES" sz="1800" dirty="0" smtClean="0">
                <a:ea typeface="Verdana" panose="020B0604030504040204" pitchFamily="34" charset="0"/>
              </a:rPr>
              <a:t>Es </a:t>
            </a:r>
            <a:r>
              <a:rPr lang="es-ES" sz="1800" dirty="0">
                <a:ea typeface="Verdana" panose="020B0604030504040204" pitchFamily="34" charset="0"/>
              </a:rPr>
              <a:t>difícil atribuir factores causales concretos a las tendencias estadísticas de salud a largo plazo.</a:t>
            </a:r>
            <a:endParaRPr lang="en-GB" sz="1800" dirty="0">
              <a:ea typeface="Verdana" panose="020B0604030504040204" pitchFamily="34" charset="0"/>
            </a:endParaRPr>
          </a:p>
        </p:txBody>
      </p:sp>
      <p:pic>
        <p:nvPicPr>
          <p:cNvPr id="4" name="Picture 4" descr="MethodLogical: Artificial Epidemics">
            <a:extLst>
              <a:ext uri="{FF2B5EF4-FFF2-40B4-BE49-F238E27FC236}">
                <a16:creationId xmlns:a16="http://schemas.microsoft.com/office/drawing/2014/main" xmlns="" id="{CF7BB92C-48BD-47EA-91D8-DBD50DDA4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5" y="2215356"/>
            <a:ext cx="496252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303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8FD5B-86F1-41E7-93AC-C7C454213BC0}"/>
              </a:ext>
            </a:extLst>
          </p:cNvPr>
          <p:cNvSpPr>
            <a:spLocks noGrp="1"/>
          </p:cNvSpPr>
          <p:nvPr>
            <p:ph type="title"/>
          </p:nvPr>
        </p:nvSpPr>
        <p:spPr>
          <a:xfrm>
            <a:off x="648929" y="629266"/>
            <a:ext cx="6586491" cy="1676603"/>
          </a:xfrm>
        </p:spPr>
        <p:txBody>
          <a:bodyPr>
            <a:normAutofit/>
          </a:bodyPr>
          <a:lstStyle/>
          <a:p>
            <a:r>
              <a:rPr lang="es-ES" sz="2400" b="1" dirty="0">
                <a:solidFill>
                  <a:schemeClr val="accent2"/>
                </a:solidFill>
                <a:effectLst>
                  <a:outerShdw blurRad="38100" dist="38100" dir="2700000" algn="tl">
                    <a:srgbClr val="000000">
                      <a:alpha val="43137"/>
                    </a:srgbClr>
                  </a:outerShdw>
                </a:effectLst>
                <a:latin typeface="+mn-lt"/>
                <a:ea typeface="+mn-ea"/>
                <a:cs typeface="+mn-cs"/>
              </a:rPr>
              <a:t>Resistencia a las medidas de salud pública</a:t>
            </a:r>
            <a:r>
              <a:rPr lang="en-GB" sz="24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3" name="Content Placeholder 2">
            <a:extLst>
              <a:ext uri="{FF2B5EF4-FFF2-40B4-BE49-F238E27FC236}">
                <a16:creationId xmlns:a16="http://schemas.microsoft.com/office/drawing/2014/main" xmlns="" id="{4D347C56-D6ED-4C17-B17F-1039A899605F}"/>
              </a:ext>
            </a:extLst>
          </p:cNvPr>
          <p:cNvSpPr>
            <a:spLocks noGrp="1"/>
          </p:cNvSpPr>
          <p:nvPr>
            <p:ph idx="1"/>
          </p:nvPr>
        </p:nvSpPr>
        <p:spPr>
          <a:xfrm>
            <a:off x="648930" y="1947081"/>
            <a:ext cx="6586489" cy="3785419"/>
          </a:xfrm>
        </p:spPr>
        <p:txBody>
          <a:bodyPr>
            <a:normAutofit/>
          </a:bodyPr>
          <a:lstStyle/>
          <a:p>
            <a:r>
              <a:rPr lang="es-ES" sz="1800" dirty="0" smtClean="0">
                <a:ea typeface="Verdana" panose="020B0604030504040204" pitchFamily="34" charset="0"/>
              </a:rPr>
              <a:t>La población se ha opuesto a muchas </a:t>
            </a:r>
            <a:r>
              <a:rPr lang="es-ES" sz="1800" dirty="0">
                <a:ea typeface="Verdana" panose="020B0604030504040204" pitchFamily="34" charset="0"/>
              </a:rPr>
              <a:t>medidas de salud pública </a:t>
            </a:r>
            <a:r>
              <a:rPr lang="es-ES" sz="1800" dirty="0" smtClean="0">
                <a:ea typeface="Verdana" panose="020B0604030504040204" pitchFamily="34" charset="0"/>
              </a:rPr>
              <a:t>del Estado por la intromisión que supone en sus vidas.</a:t>
            </a:r>
            <a:r>
              <a:rPr lang="en-GB" sz="1800" dirty="0">
                <a:ea typeface="Verdana" panose="020B0604030504040204" pitchFamily="34" charset="0"/>
              </a:rPr>
              <a:t>
</a:t>
            </a:r>
            <a:r>
              <a:rPr lang="en-GB" sz="1800" dirty="0" smtClean="0">
                <a:ea typeface="Verdana" panose="020B0604030504040204" pitchFamily="34" charset="0"/>
              </a:rPr>
              <a:t>Ley </a:t>
            </a:r>
            <a:r>
              <a:rPr lang="en-GB" sz="1800" dirty="0" err="1" smtClean="0">
                <a:ea typeface="Verdana" panose="020B0604030504040204" pitchFamily="34" charset="0"/>
              </a:rPr>
              <a:t>sobre</a:t>
            </a:r>
            <a:r>
              <a:rPr lang="en-GB" sz="1800" dirty="0" smtClean="0">
                <a:ea typeface="Verdana" panose="020B0604030504040204" pitchFamily="34" charset="0"/>
              </a:rPr>
              <a:t> </a:t>
            </a:r>
            <a:r>
              <a:rPr lang="en-GB" sz="1800" dirty="0" err="1" smtClean="0">
                <a:ea typeface="Verdana" panose="020B0604030504040204" pitchFamily="34" charset="0"/>
              </a:rPr>
              <a:t>las</a:t>
            </a:r>
            <a:r>
              <a:rPr lang="en-GB" sz="1800" dirty="0" smtClean="0">
                <a:ea typeface="Verdana" panose="020B0604030504040204" pitchFamily="34" charset="0"/>
              </a:rPr>
              <a:t> </a:t>
            </a:r>
            <a:r>
              <a:rPr lang="en-GB" sz="1800" dirty="0" err="1" smtClean="0">
                <a:ea typeface="Verdana" panose="020B0604030504040204" pitchFamily="34" charset="0"/>
              </a:rPr>
              <a:t>enfermedades</a:t>
            </a:r>
            <a:r>
              <a:rPr lang="en-GB" sz="1800" dirty="0" smtClean="0">
                <a:ea typeface="Verdana" panose="020B0604030504040204" pitchFamily="34" charset="0"/>
              </a:rPr>
              <a:t> </a:t>
            </a:r>
            <a:r>
              <a:rPr lang="en-GB" sz="1800" dirty="0" err="1" smtClean="0">
                <a:ea typeface="Verdana" panose="020B0604030504040204" pitchFamily="34" charset="0"/>
              </a:rPr>
              <a:t>contagiosas</a:t>
            </a:r>
            <a:r>
              <a:rPr lang="en-GB" sz="1800" dirty="0" smtClean="0">
                <a:ea typeface="Verdana" panose="020B0604030504040204" pitchFamily="34" charset="0"/>
              </a:rPr>
              <a:t> (1864</a:t>
            </a:r>
            <a:r>
              <a:rPr lang="en-GB" sz="1800" dirty="0">
                <a:ea typeface="Verdana" panose="020B0604030504040204" pitchFamily="34" charset="0"/>
              </a:rPr>
              <a:t>) </a:t>
            </a:r>
          </a:p>
          <a:p>
            <a:pPr lvl="1"/>
            <a:r>
              <a:rPr lang="es-ES" sz="1800" dirty="0">
                <a:ea typeface="Verdana" panose="020B0604030504040204" pitchFamily="34" charset="0"/>
              </a:rPr>
              <a:t>Destinado a reducir los casos de enfermedades venéreas en el ejército y la marina.</a:t>
            </a:r>
            <a:r>
              <a:rPr lang="en-GB" sz="1800" dirty="0">
                <a:ea typeface="Verdana" panose="020B0604030504040204" pitchFamily="34" charset="0"/>
              </a:rPr>
              <a:t>
</a:t>
            </a:r>
            <a:r>
              <a:rPr lang="es-ES" sz="1800" dirty="0"/>
              <a:t>Mujeres </a:t>
            </a:r>
            <a:r>
              <a:rPr lang="es-ES" sz="1800" dirty="0" smtClean="0"/>
              <a:t>coaccionadas  </a:t>
            </a:r>
            <a:r>
              <a:rPr lang="es-ES" sz="1800" dirty="0"/>
              <a:t>y consideradas </a:t>
            </a:r>
            <a:r>
              <a:rPr lang="es-ES" sz="1800" dirty="0" smtClean="0"/>
              <a:t>prostitutas</a:t>
            </a:r>
          </a:p>
          <a:p>
            <a:pPr lvl="1"/>
            <a:r>
              <a:rPr lang="es-ES" sz="1800" dirty="0" smtClean="0"/>
              <a:t>Permiso de las </a:t>
            </a:r>
            <a:r>
              <a:rPr lang="es-ES" sz="1800" dirty="0"/>
              <a:t>autoridades locales </a:t>
            </a:r>
            <a:r>
              <a:rPr lang="es-ES" sz="1800" dirty="0" smtClean="0"/>
              <a:t>para </a:t>
            </a:r>
            <a:r>
              <a:rPr lang="es-ES" sz="1800" dirty="0"/>
              <a:t>examinar por la fuerza a las mujeres en busca de enfermedades de transmisión sexual.</a:t>
            </a:r>
            <a:r>
              <a:rPr lang="en-GB" sz="1800" dirty="0">
                <a:ea typeface="Verdana" panose="020B0604030504040204" pitchFamily="34" charset="0"/>
              </a:rPr>
              <a:t>
</a:t>
            </a:r>
            <a:r>
              <a:rPr lang="es-ES" sz="1800" dirty="0" smtClean="0">
                <a:ea typeface="Verdana" panose="020B0604030504040204" pitchFamily="34" charset="0"/>
              </a:rPr>
              <a:t>Las pacientes con una ETS son ingresadas a la fuerza en un </a:t>
            </a:r>
            <a:r>
              <a:rPr lang="es-ES" sz="1800" dirty="0">
                <a:ea typeface="Verdana" panose="020B0604030504040204" pitchFamily="34" charset="0"/>
              </a:rPr>
              <a:t>hospital especial</a:t>
            </a:r>
            <a:r>
              <a:rPr lang="es-ES" sz="1800" dirty="0" smtClean="0">
                <a:ea typeface="Verdana" panose="020B0604030504040204" pitchFamily="34" charset="0"/>
              </a:rPr>
              <a:t>.</a:t>
            </a:r>
          </a:p>
          <a:p>
            <a:pPr lvl="1"/>
            <a:r>
              <a:rPr lang="es-ES" sz="1800" dirty="0">
                <a:ea typeface="Verdana" panose="020B0604030504040204" pitchFamily="34" charset="0"/>
              </a:rPr>
              <a:t>Exitosa campaña contra el acto liderado por </a:t>
            </a:r>
            <a:r>
              <a:rPr lang="es-ES" sz="1800" dirty="0" err="1">
                <a:ea typeface="Verdana" panose="020B0604030504040204" pitchFamily="34" charset="0"/>
              </a:rPr>
              <a:t>Josephine</a:t>
            </a:r>
            <a:r>
              <a:rPr lang="es-ES" sz="1800" dirty="0">
                <a:ea typeface="Verdana" panose="020B0604030504040204" pitchFamily="34" charset="0"/>
              </a:rPr>
              <a:t> Butler</a:t>
            </a:r>
            <a:endParaRPr lang="en-GB" sz="1800" dirty="0">
              <a:ea typeface="Verdana" panose="020B0604030504040204" pitchFamily="34" charset="0"/>
            </a:endParaRPr>
          </a:p>
        </p:txBody>
      </p:sp>
      <p:pic>
        <p:nvPicPr>
          <p:cNvPr id="6146" name="Picture 2" descr="The Contagious Disease Acts (1864, 1866, and 1869 ...">
            <a:extLst>
              <a:ext uri="{FF2B5EF4-FFF2-40B4-BE49-F238E27FC236}">
                <a16:creationId xmlns:a16="http://schemas.microsoft.com/office/drawing/2014/main" xmlns="" id="{E0D9AAB3-C69E-44C3-8467-8AA6F53139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6"/>
          <a:stretch/>
        </p:blipFill>
        <p:spPr bwMode="auto">
          <a:xfrm>
            <a:off x="7556409" y="640082"/>
            <a:ext cx="3995928"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046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E0E93-6228-4194-80F8-DF3886DF69A9}"/>
              </a:ext>
            </a:extLst>
          </p:cNvPr>
          <p:cNvSpPr>
            <a:spLocks noGrp="1"/>
          </p:cNvSpPr>
          <p:nvPr>
            <p:ph type="title"/>
          </p:nvPr>
        </p:nvSpPr>
        <p:spPr>
          <a:xfrm>
            <a:off x="4965430" y="629268"/>
            <a:ext cx="6586491" cy="1286160"/>
          </a:xfrm>
        </p:spPr>
        <p:txBody>
          <a:bodyPr anchor="b">
            <a:normAutofit/>
          </a:bodyPr>
          <a:lstStyle/>
          <a:p>
            <a:r>
              <a:rPr lang="es-ES" sz="2400" b="1" dirty="0">
                <a:solidFill>
                  <a:schemeClr val="accent2"/>
                </a:solidFill>
                <a:effectLst>
                  <a:outerShdw blurRad="38100" dist="38100" dir="2700000" algn="tl">
                    <a:srgbClr val="000000">
                      <a:alpha val="43137"/>
                    </a:srgbClr>
                  </a:outerShdw>
                </a:effectLst>
                <a:latin typeface="+mn-lt"/>
                <a:ea typeface="+mn-ea"/>
                <a:cs typeface="+mn-cs"/>
              </a:rPr>
              <a:t/>
            </a:r>
            <a:br>
              <a:rPr lang="es-ES" sz="2400" b="1" dirty="0">
                <a:solidFill>
                  <a:schemeClr val="accent2"/>
                </a:solidFill>
                <a:effectLst>
                  <a:outerShdw blurRad="38100" dist="38100" dir="2700000" algn="tl">
                    <a:srgbClr val="000000">
                      <a:alpha val="43137"/>
                    </a:srgbClr>
                  </a:outerShdw>
                </a:effectLst>
                <a:latin typeface="+mn-lt"/>
                <a:ea typeface="+mn-ea"/>
                <a:cs typeface="+mn-cs"/>
              </a:rPr>
            </a:br>
            <a:r>
              <a:rPr lang="es-ES" sz="2400" b="1" dirty="0">
                <a:solidFill>
                  <a:schemeClr val="accent2"/>
                </a:solidFill>
                <a:effectLst>
                  <a:outerShdw blurRad="38100" dist="38100" dir="2700000" algn="tl">
                    <a:srgbClr val="000000">
                      <a:alpha val="43137"/>
                    </a:srgbClr>
                  </a:outerShdw>
                </a:effectLst>
                <a:latin typeface="+mn-lt"/>
                <a:ea typeface="+mn-ea"/>
                <a:cs typeface="+mn-cs"/>
              </a:rPr>
              <a:t>Campañas contra las prácticas médicas</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61BBFB2C-3E0F-4B65-B62F-E041151C66AC}"/>
              </a:ext>
            </a:extLst>
          </p:cNvPr>
          <p:cNvSpPr>
            <a:spLocks noGrp="1"/>
          </p:cNvSpPr>
          <p:nvPr>
            <p:ph idx="1"/>
          </p:nvPr>
        </p:nvSpPr>
        <p:spPr>
          <a:xfrm>
            <a:off x="4965431" y="2438400"/>
            <a:ext cx="6586489" cy="3785419"/>
          </a:xfrm>
        </p:spPr>
        <p:txBody>
          <a:bodyPr>
            <a:normAutofit/>
          </a:bodyPr>
          <a:lstStyle/>
          <a:p>
            <a:r>
              <a:rPr lang="es-ES" sz="1800" dirty="0">
                <a:ea typeface="Verdana" panose="020B0604030504040204" pitchFamily="34" charset="0"/>
              </a:rPr>
              <a:t>El movimiento </a:t>
            </a:r>
            <a:r>
              <a:rPr lang="es-ES" sz="1800" dirty="0" err="1" smtClean="0">
                <a:ea typeface="Verdana" panose="020B0604030504040204" pitchFamily="34" charset="0"/>
              </a:rPr>
              <a:t>antivivisección</a:t>
            </a:r>
            <a:r>
              <a:rPr lang="es-ES" sz="1800" dirty="0" smtClean="0">
                <a:ea typeface="Verdana" panose="020B0604030504040204" pitchFamily="34" charset="0"/>
              </a:rPr>
              <a:t> </a:t>
            </a:r>
            <a:r>
              <a:rPr lang="es-ES" sz="1800" dirty="0">
                <a:ea typeface="Verdana" panose="020B0604030504040204" pitchFamily="34" charset="0"/>
              </a:rPr>
              <a:t>en Gran Bretaña fue dirigido por </a:t>
            </a:r>
            <a:r>
              <a:rPr lang="es-ES" sz="1800" dirty="0" err="1">
                <a:ea typeface="Verdana" panose="020B0604030504040204" pitchFamily="34" charset="0"/>
              </a:rPr>
              <a:t>Frances</a:t>
            </a:r>
            <a:r>
              <a:rPr lang="es-ES" sz="1800" dirty="0">
                <a:ea typeface="Verdana" panose="020B0604030504040204" pitchFamily="34" charset="0"/>
              </a:rPr>
              <a:t> </a:t>
            </a:r>
            <a:r>
              <a:rPr lang="es-ES" sz="1800" dirty="0" err="1">
                <a:ea typeface="Verdana" panose="020B0604030504040204" pitchFamily="34" charset="0"/>
              </a:rPr>
              <a:t>Power-Cobbe</a:t>
            </a:r>
            <a:r>
              <a:rPr lang="es-ES" sz="1800" dirty="0">
                <a:ea typeface="Verdana" panose="020B0604030504040204" pitchFamily="34" charset="0"/>
              </a:rPr>
              <a:t>, fundadora de la Asociación Nacional </a:t>
            </a:r>
            <a:r>
              <a:rPr lang="es-ES" sz="1800" dirty="0" err="1" smtClean="0">
                <a:ea typeface="Verdana" panose="020B0604030504040204" pitchFamily="34" charset="0"/>
              </a:rPr>
              <a:t>Antivivisección</a:t>
            </a:r>
            <a:r>
              <a:rPr lang="es-ES" sz="1800" dirty="0">
                <a:ea typeface="Verdana" panose="020B0604030504040204" pitchFamily="34" charset="0"/>
              </a:rPr>
              <a:t>.</a:t>
            </a:r>
            <a:r>
              <a:rPr lang="en-GB" sz="1800" dirty="0">
                <a:ea typeface="Verdana" panose="020B0604030504040204" pitchFamily="34" charset="0"/>
              </a:rPr>
              <a:t>
</a:t>
            </a:r>
            <a:r>
              <a:rPr lang="es-ES" sz="1800" dirty="0">
                <a:ea typeface="Verdana" panose="020B0604030504040204" pitchFamily="34" charset="0"/>
              </a:rPr>
              <a:t>Quería acabar con el sufrimiento innecesario de los animales.</a:t>
            </a:r>
            <a:r>
              <a:rPr lang="en-GB" sz="1800" dirty="0">
                <a:ea typeface="Verdana" panose="020B0604030504040204" pitchFamily="34" charset="0"/>
              </a:rPr>
              <a:t>
</a:t>
            </a:r>
            <a:r>
              <a:rPr lang="en-GB" sz="1800" dirty="0" err="1" smtClean="0">
                <a:ea typeface="Verdana" panose="020B0604030504040204" pitchFamily="34" charset="0"/>
              </a:rPr>
              <a:t>Movimientos</a:t>
            </a:r>
            <a:r>
              <a:rPr lang="en-GB" sz="1800" dirty="0" smtClean="0">
                <a:ea typeface="Verdana" panose="020B0604030504040204" pitchFamily="34" charset="0"/>
              </a:rPr>
              <a:t> </a:t>
            </a:r>
            <a:r>
              <a:rPr lang="en-GB" sz="1800" dirty="0" err="1" smtClean="0">
                <a:ea typeface="Verdana" panose="020B0604030504040204" pitchFamily="34" charset="0"/>
              </a:rPr>
              <a:t>antivacunación</a:t>
            </a:r>
            <a:endParaRPr lang="en-GB" sz="1800" dirty="0">
              <a:ea typeface="Verdana" panose="020B0604030504040204" pitchFamily="34" charset="0"/>
            </a:endParaRPr>
          </a:p>
          <a:p>
            <a:pPr lvl="1"/>
            <a:endParaRPr lang="es-ES" sz="1800" dirty="0">
              <a:ea typeface="Verdana" panose="020B0604030504040204" pitchFamily="34" charset="0"/>
            </a:endParaRPr>
          </a:p>
          <a:p>
            <a:pPr lvl="1"/>
            <a:r>
              <a:rPr lang="es-ES" sz="1800" dirty="0">
                <a:ea typeface="Verdana" panose="020B0604030504040204" pitchFamily="34" charset="0"/>
              </a:rPr>
              <a:t>Las autoridades médicas miraron con sospecha</a:t>
            </a:r>
            <a:r>
              <a:rPr lang="en-GB" sz="1800" dirty="0">
                <a:ea typeface="Verdana" panose="020B0604030504040204" pitchFamily="34" charset="0"/>
              </a:rPr>
              <a:t>
</a:t>
            </a:r>
            <a:r>
              <a:rPr lang="es-ES" sz="1800" dirty="0">
                <a:ea typeface="Verdana" panose="020B0604030504040204" pitchFamily="34" charset="0"/>
              </a:rPr>
              <a:t>Los actos del gobierno han privado a las personas </a:t>
            </a:r>
            <a:r>
              <a:rPr lang="es-ES" sz="1800" dirty="0" smtClean="0">
                <a:ea typeface="Verdana" panose="020B0604030504040204" pitchFamily="34" charset="0"/>
              </a:rPr>
              <a:t>de la posibilidad de elección</a:t>
            </a:r>
            <a:endParaRPr lang="en-GB" sz="1800" dirty="0">
              <a:ea typeface="Verdana" panose="020B0604030504040204" pitchFamily="34" charset="0"/>
            </a:endParaRPr>
          </a:p>
        </p:txBody>
      </p:sp>
      <p:pic>
        <p:nvPicPr>
          <p:cNvPr id="7170" name="Picture 2" descr="Anti-vivisection movement">
            <a:extLst>
              <a:ext uri="{FF2B5EF4-FFF2-40B4-BE49-F238E27FC236}">
                <a16:creationId xmlns:a16="http://schemas.microsoft.com/office/drawing/2014/main" xmlns="" id="{8E4FE69C-B67E-4B3C-A02E-2735B848AC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0" r="-3" b="746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A75F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969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A6D1BA-5368-4FB2-9573-C731D9018880}"/>
              </a:ext>
            </a:extLst>
          </p:cNvPr>
          <p:cNvSpPr>
            <a:spLocks noGrp="1"/>
          </p:cNvSpPr>
          <p:nvPr>
            <p:ph type="title"/>
          </p:nvPr>
        </p:nvSpPr>
        <p:spPr>
          <a:xfrm>
            <a:off x="797257" y="679024"/>
            <a:ext cx="10515600" cy="1325563"/>
          </a:xfrm>
        </p:spPr>
        <p:txBody>
          <a:bodyPr>
            <a:normAutofit/>
          </a:bodyPr>
          <a:lstStyle/>
          <a:p>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Conclusiones</a:t>
            </a:r>
            <a:r>
              <a:rPr lang="en-GB" sz="24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3" name="Content Placeholder 2">
            <a:extLst>
              <a:ext uri="{FF2B5EF4-FFF2-40B4-BE49-F238E27FC236}">
                <a16:creationId xmlns:a16="http://schemas.microsoft.com/office/drawing/2014/main" xmlns="" id="{C3FA568F-421B-482B-808F-1472BD67A5B4}"/>
              </a:ext>
            </a:extLst>
          </p:cNvPr>
          <p:cNvSpPr>
            <a:spLocks noGrp="1"/>
          </p:cNvSpPr>
          <p:nvPr>
            <p:ph idx="1"/>
          </p:nvPr>
        </p:nvSpPr>
        <p:spPr/>
        <p:txBody>
          <a:bodyPr>
            <a:normAutofit/>
          </a:bodyPr>
          <a:lstStyle/>
          <a:p>
            <a:r>
              <a:rPr lang="es-ES" sz="2000" dirty="0">
                <a:ea typeface="Verdana" panose="020B0604030504040204" pitchFamily="34" charset="0"/>
              </a:rPr>
              <a:t>La práctica médica cambió significativamente en el período de 1600 a 1900</a:t>
            </a:r>
            <a:r>
              <a:rPr lang="es-ES" sz="2000" dirty="0" smtClean="0">
                <a:ea typeface="Verdana" panose="020B0604030504040204" pitchFamily="34" charset="0"/>
              </a:rPr>
              <a:t>:</a:t>
            </a:r>
          </a:p>
          <a:p>
            <a:r>
              <a:rPr lang="en-GB" sz="1800" dirty="0" err="1" smtClean="0">
                <a:ea typeface="Verdana" panose="020B0604030504040204" pitchFamily="34" charset="0"/>
              </a:rPr>
              <a:t>Nuevas</a:t>
            </a:r>
            <a:r>
              <a:rPr lang="en-GB" sz="1800" dirty="0" smtClean="0">
                <a:ea typeface="Verdana" panose="020B0604030504040204" pitchFamily="34" charset="0"/>
              </a:rPr>
              <a:t> ideas </a:t>
            </a:r>
            <a:r>
              <a:rPr lang="en-GB" sz="1800" dirty="0" err="1" smtClean="0">
                <a:ea typeface="Verdana" panose="020B0604030504040204" pitchFamily="34" charset="0"/>
              </a:rPr>
              <a:t>sobre</a:t>
            </a:r>
            <a:r>
              <a:rPr lang="en-GB" sz="1800" dirty="0" smtClean="0">
                <a:ea typeface="Verdana" panose="020B0604030504040204" pitchFamily="34" charset="0"/>
              </a:rPr>
              <a:t> la </a:t>
            </a:r>
            <a:r>
              <a:rPr lang="en-GB" sz="1800" dirty="0" err="1" smtClean="0">
                <a:ea typeface="Verdana" panose="020B0604030504040204" pitchFamily="34" charset="0"/>
              </a:rPr>
              <a:t>enfermedad</a:t>
            </a:r>
            <a:r>
              <a:rPr lang="en-GB" sz="1800" dirty="0" smtClean="0">
                <a:ea typeface="Verdana" panose="020B0604030504040204" pitchFamily="34" charset="0"/>
              </a:rPr>
              <a:t> y </a:t>
            </a:r>
            <a:r>
              <a:rPr lang="en-GB" sz="1800" dirty="0" err="1" smtClean="0">
                <a:ea typeface="Verdana" panose="020B0604030504040204" pitchFamily="34" charset="0"/>
              </a:rPr>
              <a:t>nuevos</a:t>
            </a:r>
            <a:r>
              <a:rPr lang="en-GB" sz="1800" dirty="0" smtClean="0">
                <a:ea typeface="Verdana" panose="020B0604030504040204" pitchFamily="34" charset="0"/>
              </a:rPr>
              <a:t> </a:t>
            </a:r>
            <a:r>
              <a:rPr lang="en-GB" sz="1800" dirty="0" err="1" smtClean="0">
                <a:ea typeface="Verdana" panose="020B0604030504040204" pitchFamily="34" charset="0"/>
              </a:rPr>
              <a:t>descubrimientos</a:t>
            </a:r>
            <a:r>
              <a:rPr lang="en-GB" sz="1800" dirty="0" smtClean="0">
                <a:ea typeface="Verdana" panose="020B0604030504040204" pitchFamily="34" charset="0"/>
              </a:rPr>
              <a:t>
</a:t>
            </a:r>
            <a:r>
              <a:rPr lang="en-GB" sz="1800" dirty="0" err="1" smtClean="0">
                <a:ea typeface="Verdana" panose="020B0604030504040204" pitchFamily="34" charset="0"/>
              </a:rPr>
              <a:t>Cambios</a:t>
            </a:r>
            <a:r>
              <a:rPr lang="en-GB" sz="1800" dirty="0" smtClean="0">
                <a:ea typeface="Verdana" panose="020B0604030504040204" pitchFamily="34" charset="0"/>
              </a:rPr>
              <a:t> en la </a:t>
            </a:r>
            <a:r>
              <a:rPr lang="en-GB" sz="1800" dirty="0" err="1" smtClean="0">
                <a:ea typeface="Verdana" panose="020B0604030504040204" pitchFamily="34" charset="0"/>
              </a:rPr>
              <a:t>relación</a:t>
            </a:r>
            <a:r>
              <a:rPr lang="en-GB" sz="1800" dirty="0" smtClean="0">
                <a:ea typeface="Verdana" panose="020B0604030504040204" pitchFamily="34" charset="0"/>
              </a:rPr>
              <a:t> </a:t>
            </a:r>
            <a:r>
              <a:rPr lang="en-GB" sz="1800" dirty="0" err="1" smtClean="0">
                <a:ea typeface="Verdana" panose="020B0604030504040204" pitchFamily="34" charset="0"/>
              </a:rPr>
              <a:t>médico</a:t>
            </a:r>
            <a:r>
              <a:rPr lang="en-GB" sz="1800" dirty="0" err="1" smtClean="0">
                <a:ea typeface="Verdana" panose="020B0604030504040204" pitchFamily="34" charset="0"/>
              </a:rPr>
              <a:t>-paciente</a:t>
            </a:r>
            <a:r>
              <a:rPr lang="en-GB" sz="1800" dirty="0" smtClean="0">
                <a:ea typeface="Verdana" panose="020B0604030504040204" pitchFamily="34" charset="0"/>
              </a:rPr>
              <a:t>
</a:t>
            </a:r>
            <a:r>
              <a:rPr lang="es-ES" sz="1800" dirty="0"/>
              <a:t> Profesionalización y especialización </a:t>
            </a:r>
            <a:r>
              <a:rPr lang="es-ES" sz="1800" dirty="0" smtClean="0"/>
              <a:t>de la práctica médica</a:t>
            </a:r>
            <a:r>
              <a:rPr lang="en-GB" sz="1800" dirty="0">
                <a:ea typeface="Verdana" panose="020B0604030504040204" pitchFamily="34" charset="0"/>
              </a:rPr>
              <a:t>
</a:t>
            </a:r>
            <a:r>
              <a:rPr lang="en-GB" sz="1800" dirty="0" err="1">
                <a:ea typeface="Verdana" panose="020B0604030504040204" pitchFamily="34" charset="0"/>
              </a:rPr>
              <a:t>Análisis</a:t>
            </a:r>
            <a:r>
              <a:rPr lang="en-GB" sz="1800" dirty="0">
                <a:ea typeface="Verdana" panose="020B0604030504040204" pitchFamily="34" charset="0"/>
              </a:rPr>
              <a:t> </a:t>
            </a:r>
            <a:r>
              <a:rPr lang="en-GB" sz="1800" dirty="0" err="1">
                <a:ea typeface="Verdana" panose="020B0604030504040204" pitchFamily="34" charset="0"/>
              </a:rPr>
              <a:t>estadístico</a:t>
            </a:r>
            <a:r>
              <a:rPr lang="en-GB" sz="1800" dirty="0">
                <a:ea typeface="Verdana" panose="020B0604030504040204" pitchFamily="34" charset="0"/>
              </a:rPr>
              <a:t> de </a:t>
            </a:r>
            <a:r>
              <a:rPr lang="en-GB" sz="1800" dirty="0" err="1">
                <a:ea typeface="Verdana" panose="020B0604030504040204" pitchFamily="34" charset="0"/>
              </a:rPr>
              <a:t>salud</a:t>
            </a:r>
            <a:r>
              <a:rPr lang="en-GB" sz="1800" dirty="0">
                <a:ea typeface="Verdana" panose="020B0604030504040204" pitchFamily="34" charset="0"/>
              </a:rPr>
              <a:t>, </a:t>
            </a:r>
            <a:r>
              <a:rPr lang="en-GB" sz="1800" dirty="0" err="1">
                <a:ea typeface="Verdana" panose="020B0604030504040204" pitchFamily="34" charset="0"/>
              </a:rPr>
              <a:t>aumento</a:t>
            </a:r>
            <a:r>
              <a:rPr lang="en-GB" sz="1800" dirty="0">
                <a:ea typeface="Verdana" panose="020B0604030504040204" pitchFamily="34" charset="0"/>
              </a:rPr>
              <a:t> del </a:t>
            </a:r>
            <a:r>
              <a:rPr lang="en-GB" sz="1800" dirty="0" err="1">
                <a:ea typeface="Verdana" panose="020B0604030504040204" pitchFamily="34" charset="0"/>
              </a:rPr>
              <a:t>poder</a:t>
            </a:r>
            <a:r>
              <a:rPr lang="en-GB" sz="1800" dirty="0">
                <a:ea typeface="Verdana" panose="020B0604030504040204" pitchFamily="34" charset="0"/>
              </a:rPr>
              <a:t> </a:t>
            </a:r>
            <a:r>
              <a:rPr lang="en-GB" sz="1800" dirty="0" err="1">
                <a:ea typeface="Verdana" panose="020B0604030504040204" pitchFamily="34" charset="0"/>
              </a:rPr>
              <a:t>médico</a:t>
            </a:r>
            <a:r>
              <a:rPr lang="en-GB" sz="1800" dirty="0">
                <a:ea typeface="Verdana" panose="020B0604030504040204" pitchFamily="34" charset="0"/>
              </a:rPr>
              <a:t> e </a:t>
            </a:r>
            <a:r>
              <a:rPr lang="en-GB" sz="1800" dirty="0" err="1">
                <a:ea typeface="Verdana" panose="020B0604030504040204" pitchFamily="34" charset="0"/>
              </a:rPr>
              <a:t>intervención</a:t>
            </a:r>
            <a:r>
              <a:rPr lang="en-GB" sz="1800" dirty="0">
                <a:ea typeface="Verdana" panose="020B0604030504040204" pitchFamily="34" charset="0"/>
              </a:rPr>
              <a:t> </a:t>
            </a:r>
            <a:r>
              <a:rPr lang="en-GB" sz="1800" dirty="0" err="1">
                <a:ea typeface="Verdana" panose="020B0604030504040204" pitchFamily="34" charset="0"/>
              </a:rPr>
              <a:t>gubernamental</a:t>
            </a:r>
            <a:endParaRPr lang="en-GB" sz="1800" dirty="0">
              <a:ea typeface="Verdana" panose="020B0604030504040204" pitchFamily="34" charset="0"/>
            </a:endParaRPr>
          </a:p>
        </p:txBody>
      </p:sp>
    </p:spTree>
    <p:extLst>
      <p:ext uri="{BB962C8B-B14F-4D97-AF65-F5344CB8AC3E}">
        <p14:creationId xmlns:p14="http://schemas.microsoft.com/office/powerpoint/2010/main" val="114248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BE92D4-1E71-4649-84DE-69F469FF74D9}"/>
              </a:ext>
            </a:extLst>
          </p:cNvPr>
          <p:cNvSpPr>
            <a:spLocks noGrp="1"/>
          </p:cNvSpPr>
          <p:nvPr>
            <p:ph type="title"/>
          </p:nvPr>
        </p:nvSpPr>
        <p:spPr>
          <a:xfrm>
            <a:off x="838200" y="556193"/>
            <a:ext cx="10515600" cy="1325563"/>
          </a:xfrm>
        </p:spPr>
        <p:txBody>
          <a:bodyPr>
            <a:normAutofit/>
          </a:bodyPr>
          <a:lstStyle/>
          <a:p>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Objetivos</a:t>
            </a:r>
            <a:r>
              <a:rPr lang="en-GB" sz="2400" b="1" dirty="0" smtClean="0">
                <a:solidFill>
                  <a:schemeClr val="accent2"/>
                </a:solidFill>
                <a:effectLst>
                  <a:outerShdw blurRad="38100" dist="38100" dir="2700000" algn="tl">
                    <a:srgbClr val="000000">
                      <a:alpha val="43137"/>
                    </a:srgbClr>
                  </a:outerShdw>
                </a:effectLst>
                <a:latin typeface="+mn-lt"/>
                <a:ea typeface="+mn-ea"/>
                <a:cs typeface="+mn-cs"/>
              </a:rPr>
              <a:t> de la </a:t>
            </a:r>
            <a:r>
              <a:rPr lang="en-GB" sz="2400" b="1" dirty="0" err="1" smtClean="0">
                <a:solidFill>
                  <a:schemeClr val="accent2"/>
                </a:solidFill>
                <a:effectLst>
                  <a:outerShdw blurRad="38100" dist="38100" dir="2700000" algn="tl">
                    <a:srgbClr val="000000">
                      <a:alpha val="43137"/>
                    </a:srgbClr>
                  </a:outerShdw>
                </a:effectLst>
                <a:latin typeface="+mn-lt"/>
                <a:ea typeface="+mn-ea"/>
                <a:cs typeface="+mn-cs"/>
              </a:rPr>
              <a:t>lección</a:t>
            </a:r>
            <a:r>
              <a:rPr lang="en-GB" sz="24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3" name="Content Placeholder 2">
            <a:extLst>
              <a:ext uri="{FF2B5EF4-FFF2-40B4-BE49-F238E27FC236}">
                <a16:creationId xmlns:a16="http://schemas.microsoft.com/office/drawing/2014/main" xmlns="" id="{DEE6797D-98E8-47F2-AA35-361CF588FEBC}"/>
              </a:ext>
            </a:extLst>
          </p:cNvPr>
          <p:cNvSpPr>
            <a:spLocks noGrp="1"/>
          </p:cNvSpPr>
          <p:nvPr>
            <p:ph idx="1"/>
          </p:nvPr>
        </p:nvSpPr>
        <p:spPr/>
        <p:txBody>
          <a:bodyPr/>
          <a:lstStyle/>
          <a:p>
            <a:r>
              <a:rPr lang="es-ES" sz="2000" dirty="0" smtClean="0"/>
              <a:t>Proporcionar una descripción general de algunos de los principales cambios en la medicina occidental desde 1600 hasta 1900. </a:t>
            </a:r>
            <a:br>
              <a:rPr lang="es-ES" sz="2000" dirty="0" smtClean="0"/>
            </a:br>
            <a:r>
              <a:rPr lang="en-GB" sz="2000" dirty="0" smtClean="0">
                <a:ea typeface="Verdana" panose="020B0604030504040204" pitchFamily="34" charset="0"/>
              </a:rPr>
              <a:t>
</a:t>
            </a:r>
            <a:r>
              <a:rPr lang="es-ES" sz="2000" dirty="0" smtClean="0"/>
              <a:t>Fomentar la reflexión sobre los propios supuestos teóricos, la práctica y las circunstancias. </a:t>
            </a:r>
            <a:br>
              <a:rPr lang="es-ES" sz="2000" dirty="0" smtClean="0"/>
            </a:br>
            <a:r>
              <a:rPr lang="en-GB" sz="2000" dirty="0" smtClean="0">
                <a:ea typeface="Verdana" panose="020B0604030504040204" pitchFamily="34" charset="0"/>
              </a:rPr>
              <a:t>
</a:t>
            </a:r>
            <a:r>
              <a:rPr lang="es-ES" sz="2000" dirty="0" smtClean="0"/>
              <a:t>Problematizar </a:t>
            </a:r>
            <a:r>
              <a:rPr lang="es-ES" sz="2000" dirty="0"/>
              <a:t>aspectos de la medicina y la práctica </a:t>
            </a:r>
            <a:r>
              <a:rPr lang="es-ES" sz="2000" dirty="0" smtClean="0"/>
              <a:t>médica.</a:t>
            </a:r>
            <a:endParaRPr lang="es-ES" sz="2000" dirty="0"/>
          </a:p>
          <a:p>
            <a:pPr marL="0" indent="0">
              <a:buNone/>
            </a:pPr>
            <a:endParaRPr lang="en-GB" dirty="0"/>
          </a:p>
        </p:txBody>
      </p:sp>
    </p:spTree>
    <p:extLst>
      <p:ext uri="{BB962C8B-B14F-4D97-AF65-F5344CB8AC3E}">
        <p14:creationId xmlns:p14="http://schemas.microsoft.com/office/powerpoint/2010/main" val="314764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D0BDF0-F33E-4126-AD44-10CDCB7C0204}"/>
              </a:ext>
            </a:extLst>
          </p:cNvPr>
          <p:cNvSpPr>
            <a:spLocks noGrp="1"/>
          </p:cNvSpPr>
          <p:nvPr>
            <p:ph type="title"/>
          </p:nvPr>
        </p:nvSpPr>
        <p:spPr>
          <a:xfrm>
            <a:off x="886441" y="781690"/>
            <a:ext cx="10515600" cy="2852737"/>
          </a:xfrm>
        </p:spPr>
        <p:txBody>
          <a:bodyPr>
            <a:normAutofit/>
          </a:bodyPr>
          <a:lstStyle/>
          <a:p>
            <a:pPr algn="ctr"/>
            <a:r>
              <a:rPr lang="en-GB" sz="4000" b="1" dirty="0" smtClean="0">
                <a:solidFill>
                  <a:schemeClr val="accent2"/>
                </a:solidFill>
                <a:effectLst>
                  <a:outerShdw blurRad="38100" dist="38100" dir="2700000" algn="tl">
                    <a:srgbClr val="000000">
                      <a:alpha val="43137"/>
                    </a:srgbClr>
                  </a:outerShdw>
                </a:effectLst>
                <a:latin typeface="+mn-lt"/>
                <a:ea typeface="+mn-ea"/>
                <a:cs typeface="+mn-cs"/>
              </a:rPr>
              <a:t>De los </a:t>
            </a:r>
            <a:r>
              <a:rPr lang="en-GB" sz="4000" b="1" dirty="0" err="1" smtClean="0">
                <a:solidFill>
                  <a:schemeClr val="accent2"/>
                </a:solidFill>
                <a:effectLst>
                  <a:outerShdw blurRad="38100" dist="38100" dir="2700000" algn="tl">
                    <a:srgbClr val="000000">
                      <a:alpha val="43137"/>
                    </a:srgbClr>
                  </a:outerShdw>
                </a:effectLst>
                <a:latin typeface="+mn-lt"/>
                <a:ea typeface="+mn-ea"/>
                <a:cs typeface="+mn-cs"/>
              </a:rPr>
              <a:t>humores</a:t>
            </a:r>
            <a:r>
              <a:rPr lang="en-GB" sz="4000" b="1" dirty="0" smtClean="0">
                <a:solidFill>
                  <a:schemeClr val="accent2"/>
                </a:solidFill>
                <a:effectLst>
                  <a:outerShdw blurRad="38100" dist="38100" dir="2700000" algn="tl">
                    <a:srgbClr val="000000">
                      <a:alpha val="43137"/>
                    </a:srgbClr>
                  </a:outerShdw>
                </a:effectLst>
                <a:latin typeface="+mn-lt"/>
                <a:ea typeface="+mn-ea"/>
                <a:cs typeface="+mn-cs"/>
              </a:rPr>
              <a:t> a los </a:t>
            </a:r>
            <a:r>
              <a:rPr lang="en-GB" sz="4000" b="1" dirty="0" err="1" smtClean="0">
                <a:solidFill>
                  <a:schemeClr val="accent2"/>
                </a:solidFill>
                <a:effectLst>
                  <a:outerShdw blurRad="38100" dist="38100" dir="2700000" algn="tl">
                    <a:srgbClr val="000000">
                      <a:alpha val="43137"/>
                    </a:srgbClr>
                  </a:outerShdw>
                </a:effectLst>
                <a:latin typeface="+mn-lt"/>
                <a:ea typeface="+mn-ea"/>
                <a:cs typeface="+mn-cs"/>
              </a:rPr>
              <a:t>gérmenes</a:t>
            </a:r>
            <a:r>
              <a:rPr lang="en-GB" sz="40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3" name="Text Placeholder 2">
            <a:extLst>
              <a:ext uri="{FF2B5EF4-FFF2-40B4-BE49-F238E27FC236}">
                <a16:creationId xmlns:a16="http://schemas.microsoft.com/office/drawing/2014/main" xmlns="" id="{435F44A1-A7EB-46E4-BC5B-5D97006F885D}"/>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1277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xmlns=""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23F354E-FCF9-477F-B434-3DF0E5224A96}"/>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en-US" sz="2400" b="1" dirty="0" smtClean="0">
                <a:solidFill>
                  <a:schemeClr val="accent2"/>
                </a:solidFill>
                <a:effectLst>
                  <a:outerShdw blurRad="38100" dist="38100" dir="2700000" algn="tl">
                    <a:srgbClr val="000000">
                      <a:alpha val="43137"/>
                    </a:srgbClr>
                  </a:outerShdw>
                </a:effectLst>
                <a:latin typeface="+mn-lt"/>
                <a:ea typeface="+mn-ea"/>
                <a:cs typeface="+mn-cs"/>
              </a:rPr>
              <a:t>Los </a:t>
            </a:r>
            <a:r>
              <a:rPr lang="en-US" sz="2400" b="1" dirty="0" err="1" smtClean="0">
                <a:solidFill>
                  <a:schemeClr val="accent2"/>
                </a:solidFill>
                <a:effectLst>
                  <a:outerShdw blurRad="38100" dist="38100" dir="2700000" algn="tl">
                    <a:srgbClr val="000000">
                      <a:alpha val="43137"/>
                    </a:srgbClr>
                  </a:outerShdw>
                </a:effectLst>
                <a:latin typeface="+mn-lt"/>
                <a:ea typeface="+mn-ea"/>
                <a:cs typeface="+mn-cs"/>
              </a:rPr>
              <a:t>cuatro</a:t>
            </a:r>
            <a:r>
              <a:rPr lang="en-US"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en-US" sz="2400" b="1" dirty="0" err="1" smtClean="0">
                <a:solidFill>
                  <a:schemeClr val="accent2"/>
                </a:solidFill>
                <a:effectLst>
                  <a:outerShdw blurRad="38100" dist="38100" dir="2700000" algn="tl">
                    <a:srgbClr val="000000">
                      <a:alpha val="43137"/>
                    </a:srgbClr>
                  </a:outerShdw>
                </a:effectLst>
                <a:latin typeface="+mn-lt"/>
                <a:ea typeface="+mn-ea"/>
                <a:cs typeface="+mn-cs"/>
              </a:rPr>
              <a:t>humores</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80" name="Rectangle 79">
            <a:extLst>
              <a:ext uri="{FF2B5EF4-FFF2-40B4-BE49-F238E27FC236}">
                <a16:creationId xmlns:a16="http://schemas.microsoft.com/office/drawing/2014/main" xmlns=""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xmlns=""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xmlns="" id="{83DF3BCD-47A5-4BDF-8F02-818E31359841}"/>
              </a:ext>
            </a:extLst>
          </p:cNvPr>
          <p:cNvSpPr txBox="1"/>
          <p:nvPr/>
        </p:nvSpPr>
        <p:spPr>
          <a:xfrm>
            <a:off x="411479" y="2688336"/>
            <a:ext cx="4498848" cy="3584448"/>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s-ES" dirty="0"/>
              <a:t>La teoría de los humores asumía que el cuerpo sano era un cuerpo en equilibrio.</a:t>
            </a:r>
          </a:p>
          <a:p>
            <a:pPr marL="285750" indent="-228600">
              <a:lnSpc>
                <a:spcPct val="90000"/>
              </a:lnSpc>
              <a:spcAft>
                <a:spcPts val="600"/>
              </a:spcAft>
              <a:buFont typeface="Arial" panose="020B0604020202020204" pitchFamily="34" charset="0"/>
              <a:buChar char="•"/>
            </a:pPr>
            <a:r>
              <a:rPr lang="es-ES" dirty="0"/>
              <a:t>La enfermedad fue causada por los humores </a:t>
            </a:r>
            <a:r>
              <a:rPr lang="es-ES" dirty="0" smtClean="0"/>
              <a:t>en desequilibrio </a:t>
            </a:r>
            <a:r>
              <a:rPr lang="es-ES" dirty="0"/>
              <a:t>(bilis negra, bilis amarilla, sangre y flema).</a:t>
            </a:r>
          </a:p>
          <a:p>
            <a:pPr marL="285750" indent="-228600">
              <a:lnSpc>
                <a:spcPct val="90000"/>
              </a:lnSpc>
              <a:spcAft>
                <a:spcPts val="600"/>
              </a:spcAft>
              <a:buFont typeface="Arial" panose="020B0604020202020204" pitchFamily="34" charset="0"/>
              <a:buChar char="•"/>
            </a:pPr>
            <a:r>
              <a:rPr lang="es-ES" dirty="0"/>
              <a:t>La tarea del médico era restablecer el equilibrio en la constitución del paciente.</a:t>
            </a:r>
          </a:p>
          <a:p>
            <a:pPr marL="285750" indent="-228600">
              <a:lnSpc>
                <a:spcPct val="90000"/>
              </a:lnSpc>
              <a:spcAft>
                <a:spcPts val="600"/>
              </a:spcAft>
              <a:buFont typeface="Arial" panose="020B0604020202020204" pitchFamily="34" charset="0"/>
              <a:buChar char="•"/>
            </a:pPr>
            <a:r>
              <a:rPr lang="es-ES" dirty="0"/>
              <a:t>Semejanzas con otras tradiciones médicas, como la medicina </a:t>
            </a:r>
            <a:r>
              <a:rPr lang="es-ES" dirty="0" err="1"/>
              <a:t>ayurvédica</a:t>
            </a:r>
            <a:r>
              <a:rPr lang="es-ES" dirty="0"/>
              <a:t> (que se originó en la India) y la medicina china.</a:t>
            </a:r>
          </a:p>
          <a:p>
            <a:pPr marL="57150">
              <a:lnSpc>
                <a:spcPct val="90000"/>
              </a:lnSpc>
              <a:spcAft>
                <a:spcPts val="600"/>
              </a:spcAft>
            </a:pPr>
            <a:r>
              <a:rPr lang="en-US" dirty="0" smtClean="0"/>
              <a:t>
</a:t>
            </a:r>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p:txBody>
      </p:sp>
      <p:pic>
        <p:nvPicPr>
          <p:cNvPr id="1026" name="Picture 2" descr="http://2.bp.blogspot.com/-Nl5ayF-7Kw4/VNbuuXAEtwI/AAAAAAAAeDY/E2YCBYj8xkw/s1600/humors.gif">
            <a:extLst>
              <a:ext uri="{FF2B5EF4-FFF2-40B4-BE49-F238E27FC236}">
                <a16:creationId xmlns:a16="http://schemas.microsoft.com/office/drawing/2014/main" xmlns="" id="{E1833CB5-CE52-4017-A33D-CFDB16AE447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379"/>
          <a:stretch/>
        </p:blipFill>
        <p:spPr bwMode="auto">
          <a:xfrm>
            <a:off x="5308052" y="10"/>
            <a:ext cx="6883948" cy="6857990"/>
          </a:xfrm>
          <a:custGeom>
            <a:avLst/>
            <a:gdLst>
              <a:gd name="connsiteX0" fmla="*/ 365648 w 6883948"/>
              <a:gd name="connsiteY0" fmla="*/ 0 h 6858000"/>
              <a:gd name="connsiteX1" fmla="*/ 6883948 w 6883948"/>
              <a:gd name="connsiteY1" fmla="*/ 0 h 6858000"/>
              <a:gd name="connsiteX2" fmla="*/ 6883948 w 6883948"/>
              <a:gd name="connsiteY2" fmla="*/ 6858000 h 6858000"/>
              <a:gd name="connsiteX3" fmla="*/ 365648 w 6883948"/>
              <a:gd name="connsiteY3" fmla="*/ 6858000 h 6858000"/>
              <a:gd name="connsiteX4" fmla="*/ 360213 w 6883948"/>
              <a:gd name="connsiteY4" fmla="*/ 6835050 h 6858000"/>
              <a:gd name="connsiteX5" fmla="*/ 0 w 6883948"/>
              <a:gd name="connsiteY5" fmla="*/ 3429001 h 6858000"/>
              <a:gd name="connsiteX6" fmla="*/ 360213 w 68839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20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E85DF-CC82-4819-B3C8-15ABEFC578AA}"/>
              </a:ext>
            </a:extLst>
          </p:cNvPr>
          <p:cNvSpPr>
            <a:spLocks noGrp="1"/>
          </p:cNvSpPr>
          <p:nvPr>
            <p:ph type="title"/>
          </p:nvPr>
        </p:nvSpPr>
        <p:spPr>
          <a:xfrm>
            <a:off x="4965430" y="629268"/>
            <a:ext cx="6586491" cy="1286160"/>
          </a:xfrm>
        </p:spPr>
        <p:txBody>
          <a:bodyPr anchor="b">
            <a:normAutofit/>
          </a:bodyPr>
          <a:lstStyle/>
          <a:p>
            <a:r>
              <a:rPr lang="en-GB" sz="2800" b="1" dirty="0" err="1">
                <a:solidFill>
                  <a:schemeClr val="accent2"/>
                </a:solidFill>
                <a:effectLst>
                  <a:outerShdw blurRad="38100" dist="38100" dir="2700000" algn="tl">
                    <a:srgbClr val="000000">
                      <a:alpha val="43137"/>
                    </a:srgbClr>
                  </a:outerShdw>
                </a:effectLst>
                <a:latin typeface="+mn-lt"/>
                <a:ea typeface="+mn-ea"/>
                <a:cs typeface="+mn-cs"/>
              </a:rPr>
              <a:t>Poder</a:t>
            </a:r>
            <a:r>
              <a:rPr lang="en-GB" sz="2800" b="1" dirty="0">
                <a:solidFill>
                  <a:schemeClr val="accent2"/>
                </a:solidFill>
                <a:effectLst>
                  <a:outerShdw blurRad="38100" dist="38100" dir="2700000" algn="tl">
                    <a:srgbClr val="000000">
                      <a:alpha val="43137"/>
                    </a:srgbClr>
                  </a:outerShdw>
                </a:effectLst>
                <a:latin typeface="+mn-lt"/>
                <a:ea typeface="+mn-ea"/>
                <a:cs typeface="+mn-cs"/>
              </a:rPr>
              <a:t> </a:t>
            </a:r>
            <a:r>
              <a:rPr lang="en-GB" sz="2800" b="1" dirty="0" err="1">
                <a:solidFill>
                  <a:schemeClr val="accent2"/>
                </a:solidFill>
                <a:effectLst>
                  <a:outerShdw blurRad="38100" dist="38100" dir="2700000" algn="tl">
                    <a:srgbClr val="000000">
                      <a:alpha val="43137"/>
                    </a:srgbClr>
                  </a:outerShdw>
                </a:effectLst>
                <a:latin typeface="+mn-lt"/>
                <a:ea typeface="+mn-ea"/>
                <a:cs typeface="+mn-cs"/>
              </a:rPr>
              <a:t>explicativo</a:t>
            </a:r>
            <a:r>
              <a:rPr lang="en-GB" sz="28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3" name="Content Placeholder 2">
            <a:extLst>
              <a:ext uri="{FF2B5EF4-FFF2-40B4-BE49-F238E27FC236}">
                <a16:creationId xmlns:a16="http://schemas.microsoft.com/office/drawing/2014/main" xmlns="" id="{E5DA5299-A58D-4C22-AF2F-B4C5A4315706}"/>
              </a:ext>
            </a:extLst>
          </p:cNvPr>
          <p:cNvSpPr>
            <a:spLocks noGrp="1"/>
          </p:cNvSpPr>
          <p:nvPr>
            <p:ph idx="1"/>
          </p:nvPr>
        </p:nvSpPr>
        <p:spPr>
          <a:xfrm>
            <a:off x="4965431" y="2438400"/>
            <a:ext cx="6586489" cy="3785419"/>
          </a:xfrm>
        </p:spPr>
        <p:txBody>
          <a:bodyPr>
            <a:normAutofit/>
          </a:bodyPr>
          <a:lstStyle/>
          <a:p>
            <a:r>
              <a:rPr lang="es-ES" sz="2000" dirty="0" smtClean="0">
                <a:ea typeface="Verdana" panose="020B0604030504040204" pitchFamily="34" charset="0"/>
              </a:rPr>
              <a:t>La teoría de los humores se ha desarrollado en la antigüedad, pero sobre todo por el médico romano del siglo II Galeno, cuyo sistema fue la base de la medicina occidental hasta el siglo XIX.</a:t>
            </a:r>
            <a:r>
              <a:rPr lang="en-GB" sz="2000" dirty="0" smtClean="0">
                <a:ea typeface="Verdana" panose="020B0604030504040204" pitchFamily="34" charset="0"/>
              </a:rPr>
              <a:t>
</a:t>
            </a:r>
            <a:r>
              <a:rPr lang="es-ES" sz="2000" dirty="0" smtClean="0">
                <a:ea typeface="Verdana" panose="020B0604030504040204" pitchFamily="34" charset="0"/>
              </a:rPr>
              <a:t>Una </a:t>
            </a:r>
            <a:r>
              <a:rPr lang="es-ES" sz="2000" dirty="0">
                <a:ea typeface="Verdana" panose="020B0604030504040204" pitchFamily="34" charset="0"/>
              </a:rPr>
              <a:t>de las principales ventajas de la teoría </a:t>
            </a:r>
            <a:r>
              <a:rPr lang="es-ES" sz="2000" dirty="0" smtClean="0">
                <a:ea typeface="Verdana" panose="020B0604030504040204" pitchFamily="34" charset="0"/>
              </a:rPr>
              <a:t>humoral era </a:t>
            </a:r>
            <a:r>
              <a:rPr lang="es-ES" sz="2000" dirty="0">
                <a:ea typeface="Verdana" panose="020B0604030504040204" pitchFamily="34" charset="0"/>
              </a:rPr>
              <a:t>que daba una respuesta completa a lo que </a:t>
            </a:r>
            <a:r>
              <a:rPr lang="es-ES" sz="2000" dirty="0" smtClean="0">
                <a:ea typeface="Verdana" panose="020B0604030504040204" pitchFamily="34" charset="0"/>
              </a:rPr>
              <a:t>le </a:t>
            </a:r>
            <a:r>
              <a:rPr lang="es-ES" sz="2000" dirty="0">
                <a:ea typeface="Verdana" panose="020B0604030504040204" pitchFamily="34" charset="0"/>
              </a:rPr>
              <a:t>pasaba a los pacientes y cómo tratarlos.</a:t>
            </a:r>
            <a:endParaRPr lang="en-GB" sz="2000" dirty="0" smtClean="0">
              <a:ea typeface="Verdana" panose="020B0604030504040204" pitchFamily="34" charset="0"/>
            </a:endParaRPr>
          </a:p>
          <a:p>
            <a:pPr lvl="1"/>
            <a:r>
              <a:rPr lang="es-ES" sz="1600" dirty="0" smtClean="0">
                <a:ea typeface="Verdana" panose="020B0604030504040204" pitchFamily="34" charset="0"/>
              </a:rPr>
              <a:t>Un </a:t>
            </a:r>
            <a:r>
              <a:rPr lang="es-ES" sz="1600" dirty="0">
                <a:ea typeface="Verdana" panose="020B0604030504040204" pitchFamily="34" charset="0"/>
              </a:rPr>
              <a:t>paciente que se </a:t>
            </a:r>
            <a:r>
              <a:rPr lang="es-ES" sz="1600" dirty="0" smtClean="0">
                <a:ea typeface="Verdana" panose="020B0604030504040204" pitchFamily="34" charset="0"/>
              </a:rPr>
              <a:t>presentaba </a:t>
            </a:r>
            <a:r>
              <a:rPr lang="es-ES" sz="1600" dirty="0">
                <a:ea typeface="Verdana" panose="020B0604030504040204" pitchFamily="34" charset="0"/>
              </a:rPr>
              <a:t>sofocos y piel roja claramente sufría de exceso de sangre, por lo que </a:t>
            </a:r>
            <a:r>
              <a:rPr lang="es-ES" sz="1600" dirty="0" smtClean="0">
                <a:ea typeface="Verdana" panose="020B0604030504040204" pitchFamily="34" charset="0"/>
              </a:rPr>
              <a:t>tenía </a:t>
            </a:r>
            <a:r>
              <a:rPr lang="es-ES" sz="1600" dirty="0">
                <a:ea typeface="Verdana" panose="020B0604030504040204" pitchFamily="34" charset="0"/>
              </a:rPr>
              <a:t>que ser sangrado.</a:t>
            </a:r>
            <a:endParaRPr lang="en-GB" sz="1600" dirty="0">
              <a:ea typeface="Verdana" panose="020B0604030504040204" pitchFamily="34" charset="0"/>
            </a:endParaRPr>
          </a:p>
        </p:txBody>
      </p:sp>
      <p:pic>
        <p:nvPicPr>
          <p:cNvPr id="2050" name="Picture 2" descr="http://www.sciencephoto.com/image/300923/large/N8000035-18th_century_print_of_a_doctor_bleeding_a_patient-SPL.jpg">
            <a:extLst>
              <a:ext uri="{FF2B5EF4-FFF2-40B4-BE49-F238E27FC236}">
                <a16:creationId xmlns:a16="http://schemas.microsoft.com/office/drawing/2014/main" xmlns="" id="{70CB4E79-240C-4C1D-9209-035722D994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40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916E6-7AD6-4552-A618-9D396980DF32}"/>
              </a:ext>
            </a:extLst>
          </p:cNvPr>
          <p:cNvSpPr>
            <a:spLocks noGrp="1"/>
          </p:cNvSpPr>
          <p:nvPr>
            <p:ph type="title"/>
          </p:nvPr>
        </p:nvSpPr>
        <p:spPr>
          <a:xfrm>
            <a:off x="729018" y="624433"/>
            <a:ext cx="6383694" cy="1325563"/>
          </a:xfrm>
        </p:spPr>
        <p:txBody>
          <a:bodyPr>
            <a:normAutofit/>
          </a:bodyPr>
          <a:lstStyle/>
          <a:p>
            <a:r>
              <a:rPr lang="es-ES" sz="2800" b="1" dirty="0">
                <a:solidFill>
                  <a:schemeClr val="accent2"/>
                </a:solidFill>
                <a:effectLst>
                  <a:outerShdw blurRad="38100" dist="38100" dir="2700000" algn="tl">
                    <a:srgbClr val="000000">
                      <a:alpha val="43137"/>
                    </a:srgbClr>
                  </a:outerShdw>
                </a:effectLst>
                <a:latin typeface="+mn-lt"/>
                <a:ea typeface="+mn-ea"/>
                <a:cs typeface="+mn-cs"/>
              </a:rPr>
              <a:t>Desafíos anatómicos a la teoría de los humores</a:t>
            </a:r>
          </a:p>
        </p:txBody>
      </p:sp>
      <p:sp>
        <p:nvSpPr>
          <p:cNvPr id="3" name="Content Placeholder 2">
            <a:extLst>
              <a:ext uri="{FF2B5EF4-FFF2-40B4-BE49-F238E27FC236}">
                <a16:creationId xmlns:a16="http://schemas.microsoft.com/office/drawing/2014/main" xmlns="" id="{CF18E57C-546A-43CA-AF15-096C3BF08AEB}"/>
              </a:ext>
            </a:extLst>
          </p:cNvPr>
          <p:cNvSpPr>
            <a:spLocks noGrp="1"/>
          </p:cNvSpPr>
          <p:nvPr>
            <p:ph idx="1"/>
          </p:nvPr>
        </p:nvSpPr>
        <p:spPr>
          <a:xfrm>
            <a:off x="783609" y="1825625"/>
            <a:ext cx="5002763" cy="4351338"/>
          </a:xfrm>
        </p:spPr>
        <p:txBody>
          <a:bodyPr>
            <a:normAutofit/>
          </a:bodyPr>
          <a:lstStyle/>
          <a:p>
            <a:r>
              <a:rPr lang="es-ES" sz="2000" dirty="0"/>
              <a:t>A partir del siglo XVI, la investigación anatómica </a:t>
            </a:r>
            <a:r>
              <a:rPr lang="es-ES" sz="2000" dirty="0" smtClean="0"/>
              <a:t>puso en duda las </a:t>
            </a:r>
            <a:r>
              <a:rPr lang="es-ES" sz="2000" dirty="0"/>
              <a:t>bases de la teoría de los humores.</a:t>
            </a:r>
            <a:r>
              <a:rPr lang="en-GB" sz="2000" dirty="0">
                <a:ea typeface="Verdana" panose="020B0604030504040204" pitchFamily="34" charset="0"/>
              </a:rPr>
              <a:t>
</a:t>
            </a:r>
            <a:r>
              <a:rPr lang="es-ES" sz="2000" dirty="0" smtClean="0"/>
              <a:t>Andrea Vesalio </a:t>
            </a:r>
            <a:r>
              <a:rPr lang="es-ES" sz="2000" dirty="0"/>
              <a:t>(1514-1564) </a:t>
            </a:r>
            <a:r>
              <a:rPr lang="es-ES" sz="2000" dirty="0" smtClean="0"/>
              <a:t>mostró </a:t>
            </a:r>
            <a:r>
              <a:rPr lang="es-ES" sz="2000" dirty="0"/>
              <a:t>que Galeno solo había trabajado con animales, </a:t>
            </a:r>
            <a:r>
              <a:rPr lang="es-ES" sz="2000" dirty="0" smtClean="0"/>
              <a:t>cuestionando algunas de </a:t>
            </a:r>
            <a:r>
              <a:rPr lang="es-ES" sz="2000" dirty="0"/>
              <a:t>sus teorías.</a:t>
            </a:r>
            <a:r>
              <a:rPr lang="en-GB" sz="2000" dirty="0">
                <a:ea typeface="Verdana" panose="020B0604030504040204" pitchFamily="34" charset="0"/>
              </a:rPr>
              <a:t>
</a:t>
            </a:r>
            <a:r>
              <a:rPr lang="es-ES" sz="2000" dirty="0">
                <a:ea typeface="Verdana" panose="020B0604030504040204" pitchFamily="34" charset="0"/>
              </a:rPr>
              <a:t>William Harvey (1578-1657) descubrió la </a:t>
            </a:r>
            <a:r>
              <a:rPr lang="es-ES" sz="2000" dirty="0" smtClean="0">
                <a:ea typeface="Verdana" panose="020B0604030504040204" pitchFamily="34" charset="0"/>
              </a:rPr>
              <a:t>circulación mayor de la sangre</a:t>
            </a:r>
            <a:endParaRPr lang="en-GB" sz="2000" dirty="0">
              <a:ea typeface="Verdana" panose="020B0604030504040204" pitchFamily="34" charset="0"/>
            </a:endParaRPr>
          </a:p>
        </p:txBody>
      </p:sp>
      <p:pic>
        <p:nvPicPr>
          <p:cNvPr id="4" name="Picture 6" descr="https://www.princeton.edu/~his291/Jpegs/Harvey.JPG">
            <a:extLst>
              <a:ext uri="{FF2B5EF4-FFF2-40B4-BE49-F238E27FC236}">
                <a16:creationId xmlns:a16="http://schemas.microsoft.com/office/drawing/2014/main" xmlns="" id="{702B2EF5-E46C-4908-BD4B-CFBA08374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525" y="0"/>
            <a:ext cx="46418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exhibits.hsl.virginia.edu/hist-images/antiqua/vesalius.jpg">
            <a:extLst>
              <a:ext uri="{FF2B5EF4-FFF2-40B4-BE49-F238E27FC236}">
                <a16:creationId xmlns:a16="http://schemas.microsoft.com/office/drawing/2014/main" xmlns="" id="{ADF1082F-D20F-4FDB-81B9-93F904850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6156" y="1825625"/>
            <a:ext cx="14001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upload.wikimedia.org/wikipedia/commons/c/c3/William_Harvey_(_1578-1657).jpg">
            <a:extLst>
              <a:ext uri="{FF2B5EF4-FFF2-40B4-BE49-F238E27FC236}">
                <a16:creationId xmlns:a16="http://schemas.microsoft.com/office/drawing/2014/main" xmlns="" id="{7283BEA9-9562-4795-9AF2-40B6B456076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416"/>
          <a:stretch/>
        </p:blipFill>
        <p:spPr bwMode="auto">
          <a:xfrm>
            <a:off x="5988214" y="4324423"/>
            <a:ext cx="1416058" cy="214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893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D2B878-2AF9-49DE-81B5-76C0BD8E5518}"/>
              </a:ext>
            </a:extLst>
          </p:cNvPr>
          <p:cNvSpPr>
            <a:spLocks noGrp="1"/>
          </p:cNvSpPr>
          <p:nvPr>
            <p:ph type="title"/>
          </p:nvPr>
        </p:nvSpPr>
        <p:spPr>
          <a:xfrm>
            <a:off x="655320" y="515251"/>
            <a:ext cx="5120114" cy="1692794"/>
          </a:xfrm>
        </p:spPr>
        <p:txBody>
          <a:bodyPr>
            <a:noAutofit/>
          </a:bodyPr>
          <a:lstStyle/>
          <a:p>
            <a:r>
              <a:rPr lang="es-ES" sz="2400" b="1" dirty="0">
                <a:solidFill>
                  <a:schemeClr val="accent2"/>
                </a:solidFill>
                <a:effectLst>
                  <a:outerShdw blurRad="38100" dist="38100" dir="2700000" algn="tl">
                    <a:srgbClr val="000000">
                      <a:alpha val="43137"/>
                    </a:srgbClr>
                  </a:outerShdw>
                </a:effectLst>
                <a:latin typeface="+mn-lt"/>
                <a:ea typeface="+mn-ea"/>
                <a:cs typeface="+mn-cs"/>
              </a:rPr>
              <a:t>'Gran ciencia' en el siglo XVIII: preparaciones anatómicas</a:t>
            </a:r>
          </a:p>
        </p:txBody>
      </p:sp>
      <p:cxnSp>
        <p:nvCxnSpPr>
          <p:cNvPr id="71" name="Straight Arrow Connector 70">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0062D9CA-26A2-4F49-837E-078F145DC194}"/>
              </a:ext>
            </a:extLst>
          </p:cNvPr>
          <p:cNvSpPr>
            <a:spLocks noGrp="1"/>
          </p:cNvSpPr>
          <p:nvPr>
            <p:ph idx="1"/>
          </p:nvPr>
        </p:nvSpPr>
        <p:spPr>
          <a:xfrm>
            <a:off x="655321" y="2575034"/>
            <a:ext cx="5120113" cy="1482061"/>
          </a:xfrm>
        </p:spPr>
        <p:txBody>
          <a:bodyPr>
            <a:normAutofit/>
          </a:bodyPr>
          <a:lstStyle/>
          <a:p>
            <a:r>
              <a:rPr lang="es-ES" sz="1800" dirty="0">
                <a:ea typeface="Verdana" panose="020B0604030504040204" pitchFamily="34" charset="0"/>
              </a:rPr>
              <a:t>El desarrollo de técnicas de conservación por parte de profesionales como Frederick </a:t>
            </a:r>
            <a:r>
              <a:rPr lang="es-ES" sz="1800" dirty="0" err="1">
                <a:ea typeface="Verdana" panose="020B0604030504040204" pitchFamily="34" charset="0"/>
              </a:rPr>
              <a:t>Ruysch</a:t>
            </a:r>
            <a:r>
              <a:rPr lang="es-ES" sz="1800" dirty="0">
                <a:ea typeface="Verdana" panose="020B0604030504040204" pitchFamily="34" charset="0"/>
              </a:rPr>
              <a:t> (1638-1731) hizo posible comparar partes del cuerpo sanas </a:t>
            </a:r>
            <a:r>
              <a:rPr lang="es-ES" sz="1800" dirty="0" smtClean="0">
                <a:ea typeface="Verdana" panose="020B0604030504040204" pitchFamily="34" charset="0"/>
              </a:rPr>
              <a:t>y enfermas</a:t>
            </a:r>
            <a:endParaRPr lang="es-ES" sz="1800" dirty="0">
              <a:ea typeface="Verdana" panose="020B0604030504040204" pitchFamily="34" charset="0"/>
            </a:endParaRPr>
          </a:p>
        </p:txBody>
      </p:sp>
      <p:pic>
        <p:nvPicPr>
          <p:cNvPr id="4098" name="Picture 2" descr="https://www.nlm.nih.gov/exhibition/dreamanatomy/images/1200-dpi/I-C-1-03.jpg">
            <a:extLst>
              <a:ext uri="{FF2B5EF4-FFF2-40B4-BE49-F238E27FC236}">
                <a16:creationId xmlns:a16="http://schemas.microsoft.com/office/drawing/2014/main" xmlns="" id="{85FADAC5-29A1-4D93-A08D-743E068807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34" r="-2" b="-2"/>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799F0FE1-8181-4B66-909B-CBDAFDDD6D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231" b="10824"/>
          <a:stretch/>
        </p:blipFill>
        <p:spPr>
          <a:xfrm>
            <a:off x="0" y="4057103"/>
            <a:ext cx="3424336" cy="2800894"/>
          </a:xfrm>
          <a:prstGeom prst="rect">
            <a:avLst/>
          </a:prstGeom>
        </p:spPr>
      </p:pic>
      <p:sp>
        <p:nvSpPr>
          <p:cNvPr id="7" name="TextBox 6">
            <a:extLst>
              <a:ext uri="{FF2B5EF4-FFF2-40B4-BE49-F238E27FC236}">
                <a16:creationId xmlns:a16="http://schemas.microsoft.com/office/drawing/2014/main" xmlns="" id="{DF192C64-A519-4BE0-BDCA-57288C811D41}"/>
              </a:ext>
            </a:extLst>
          </p:cNvPr>
          <p:cNvSpPr txBox="1"/>
          <p:nvPr/>
        </p:nvSpPr>
        <p:spPr>
          <a:xfrm>
            <a:off x="3424336" y="4549673"/>
            <a:ext cx="3678709" cy="2308324"/>
          </a:xfrm>
          <a:prstGeom prst="rect">
            <a:avLst/>
          </a:prstGeom>
          <a:noFill/>
        </p:spPr>
        <p:txBody>
          <a:bodyPr wrap="square" rtlCol="0">
            <a:spAutoFit/>
          </a:bodyPr>
          <a:lstStyle/>
          <a:p>
            <a:pPr marL="285750" indent="-285750">
              <a:buFont typeface="Arial" panose="020B0604020202020204" pitchFamily="34" charset="0"/>
              <a:buChar char="•"/>
            </a:pPr>
            <a:r>
              <a:rPr lang="en-GB" dirty="0" err="1" smtClean="0">
                <a:ea typeface="Verdana" panose="020B0604030504040204" pitchFamily="34" charset="0"/>
              </a:rPr>
              <a:t>Enormes</a:t>
            </a:r>
            <a:r>
              <a:rPr lang="en-GB" dirty="0" smtClean="0">
                <a:ea typeface="Verdana" panose="020B0604030504040204" pitchFamily="34" charset="0"/>
              </a:rPr>
              <a:t> </a:t>
            </a:r>
            <a:r>
              <a:rPr lang="en-GB" dirty="0" err="1" smtClean="0">
                <a:ea typeface="Verdana" panose="020B0604030504040204" pitchFamily="34" charset="0"/>
              </a:rPr>
              <a:t>colecciones</a:t>
            </a:r>
            <a:r>
              <a:rPr lang="en-GB" dirty="0" smtClean="0">
                <a:ea typeface="Verdana" panose="020B0604030504040204" pitchFamily="34" charset="0"/>
              </a:rPr>
              <a:t> de </a:t>
            </a:r>
            <a:r>
              <a:rPr lang="en-GB" dirty="0" err="1" smtClean="0">
                <a:ea typeface="Verdana" panose="020B0604030504040204" pitchFamily="34" charset="0"/>
              </a:rPr>
              <a:t>preparaciones</a:t>
            </a:r>
            <a:r>
              <a:rPr lang="en-GB" dirty="0" smtClean="0">
                <a:ea typeface="Verdana" panose="020B0604030504040204" pitchFamily="34" charset="0"/>
              </a:rPr>
              <a:t> </a:t>
            </a:r>
            <a:r>
              <a:rPr lang="en-GB" dirty="0" err="1" smtClean="0">
                <a:ea typeface="Verdana" panose="020B0604030504040204" pitchFamily="34" charset="0"/>
              </a:rPr>
              <a:t>construidas</a:t>
            </a:r>
            <a:r>
              <a:rPr lang="en-GB" dirty="0" smtClean="0">
                <a:ea typeface="Verdana" panose="020B0604030504040204" pitchFamily="34" charset="0"/>
              </a:rPr>
              <a:t> </a:t>
            </a:r>
            <a:r>
              <a:rPr lang="en-GB" dirty="0" err="1" smtClean="0">
                <a:ea typeface="Verdana" panose="020B0604030504040204" pitchFamily="34" charset="0"/>
              </a:rPr>
              <a:t>por</a:t>
            </a:r>
            <a:r>
              <a:rPr lang="en-GB" dirty="0" smtClean="0">
                <a:ea typeface="Verdana" panose="020B0604030504040204" pitchFamily="34" charset="0"/>
              </a:rPr>
              <a:t> </a:t>
            </a:r>
            <a:r>
              <a:rPr lang="en-GB" dirty="0" err="1" smtClean="0">
                <a:ea typeface="Verdana" panose="020B0604030504040204" pitchFamily="34" charset="0"/>
              </a:rPr>
              <a:t>profesionales</a:t>
            </a:r>
            <a:r>
              <a:rPr lang="en-GB" dirty="0" smtClean="0">
                <a:ea typeface="Verdana" panose="020B0604030504040204" pitchFamily="34" charset="0"/>
              </a:rPr>
              <a:t> </a:t>
            </a:r>
            <a:r>
              <a:rPr lang="en-GB" dirty="0" err="1" smtClean="0">
                <a:ea typeface="Verdana" panose="020B0604030504040204" pitchFamily="34" charset="0"/>
              </a:rPr>
              <a:t>como</a:t>
            </a:r>
            <a:r>
              <a:rPr lang="en-GB" dirty="0" smtClean="0">
                <a:ea typeface="Verdana" panose="020B0604030504040204" pitchFamily="34" charset="0"/>
              </a:rPr>
              <a:t> William Hunter (1718-1783).
</a:t>
            </a:r>
            <a:r>
              <a:rPr lang="es-ES" dirty="0">
                <a:ea typeface="Verdana" panose="020B0604030504040204" pitchFamily="34" charset="0"/>
              </a:rPr>
              <a:t>Las inyecciones de sustancias como la cera contribuyeron a rastrear el curso de los vasos del cuerpo</a:t>
            </a:r>
            <a:endParaRPr lang="en-GB" dirty="0"/>
          </a:p>
        </p:txBody>
      </p:sp>
    </p:spTree>
    <p:extLst>
      <p:ext uri="{BB962C8B-B14F-4D97-AF65-F5344CB8AC3E}">
        <p14:creationId xmlns:p14="http://schemas.microsoft.com/office/powerpoint/2010/main" val="1930811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330798E-0C4A-4E83-B574-43308F78AEFF}"/>
              </a:ext>
            </a:extLst>
          </p:cNvPr>
          <p:cNvSpPr>
            <a:spLocks noGrp="1"/>
          </p:cNvSpPr>
          <p:nvPr>
            <p:ph type="title"/>
          </p:nvPr>
        </p:nvSpPr>
        <p:spPr>
          <a:xfrm>
            <a:off x="643467" y="321734"/>
            <a:ext cx="6279847" cy="1135737"/>
          </a:xfrm>
        </p:spPr>
        <p:txBody>
          <a:bodyPr>
            <a:normAutofit/>
          </a:bodyPr>
          <a:lstStyle/>
          <a:p>
            <a:r>
              <a:rPr lang="es-ES" sz="2400" b="1" dirty="0">
                <a:solidFill>
                  <a:schemeClr val="accent2"/>
                </a:solidFill>
                <a:effectLst>
                  <a:outerShdw blurRad="38100" dist="38100" dir="2700000" algn="tl">
                    <a:srgbClr val="000000">
                      <a:alpha val="43137"/>
                    </a:srgbClr>
                  </a:outerShdw>
                </a:effectLst>
                <a:latin typeface="+mn-lt"/>
                <a:ea typeface="+mn-ea"/>
                <a:cs typeface="+mn-cs"/>
              </a:rPr>
              <a:t/>
            </a:r>
            <a:br>
              <a:rPr lang="es-ES" sz="2400" b="1" dirty="0">
                <a:solidFill>
                  <a:schemeClr val="accent2"/>
                </a:solidFill>
                <a:effectLst>
                  <a:outerShdw blurRad="38100" dist="38100" dir="2700000" algn="tl">
                    <a:srgbClr val="000000">
                      <a:alpha val="43137"/>
                    </a:srgbClr>
                  </a:outerShdw>
                </a:effectLst>
                <a:latin typeface="+mn-lt"/>
                <a:ea typeface="+mn-ea"/>
                <a:cs typeface="+mn-cs"/>
              </a:rPr>
            </a:br>
            <a:r>
              <a:rPr lang="es-ES" sz="2400" b="1" dirty="0">
                <a:solidFill>
                  <a:schemeClr val="accent2"/>
                </a:solidFill>
                <a:effectLst>
                  <a:outerShdw blurRad="38100" dist="38100" dir="2700000" algn="tl">
                    <a:srgbClr val="000000">
                      <a:alpha val="43137"/>
                    </a:srgbClr>
                  </a:outerShdw>
                </a:effectLst>
                <a:latin typeface="+mn-lt"/>
                <a:ea typeface="+mn-ea"/>
                <a:cs typeface="+mn-cs"/>
              </a:rPr>
              <a:t>Nuevas teorías y experimentos terapéuticos</a:t>
            </a:r>
            <a:r>
              <a:rPr lang="en-GB" sz="24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3" name="Content Placeholder 2">
            <a:extLst>
              <a:ext uri="{FF2B5EF4-FFF2-40B4-BE49-F238E27FC236}">
                <a16:creationId xmlns:a16="http://schemas.microsoft.com/office/drawing/2014/main" xmlns="" id="{124B37E0-DBF9-4073-A7F7-50D7C4E2F0BD}"/>
              </a:ext>
            </a:extLst>
          </p:cNvPr>
          <p:cNvSpPr>
            <a:spLocks noGrp="1"/>
          </p:cNvSpPr>
          <p:nvPr>
            <p:ph idx="1"/>
          </p:nvPr>
        </p:nvSpPr>
        <p:spPr>
          <a:xfrm>
            <a:off x="643468" y="1782981"/>
            <a:ext cx="4970877" cy="4393982"/>
          </a:xfrm>
        </p:spPr>
        <p:txBody>
          <a:bodyPr>
            <a:normAutofit/>
          </a:bodyPr>
          <a:lstStyle/>
          <a:p>
            <a:r>
              <a:rPr lang="es-ES" sz="1800" dirty="0">
                <a:ea typeface="Verdana" panose="020B0604030504040204" pitchFamily="34" charset="0"/>
              </a:rPr>
              <a:t>Herman </a:t>
            </a:r>
            <a:r>
              <a:rPr lang="es-ES" sz="1800" dirty="0" err="1">
                <a:ea typeface="Verdana" panose="020B0604030504040204" pitchFamily="34" charset="0"/>
              </a:rPr>
              <a:t>Boerhaave</a:t>
            </a:r>
            <a:r>
              <a:rPr lang="es-ES" sz="1800" dirty="0">
                <a:ea typeface="Verdana" panose="020B0604030504040204" pitchFamily="34" charset="0"/>
              </a:rPr>
              <a:t> (1668-1738) produjo una síntesis </a:t>
            </a:r>
            <a:r>
              <a:rPr lang="es-ES" sz="1800" dirty="0" smtClean="0">
                <a:ea typeface="Verdana" panose="020B0604030504040204" pitchFamily="34" charset="0"/>
              </a:rPr>
              <a:t>de </a:t>
            </a:r>
            <a:r>
              <a:rPr lang="es-ES" sz="1800" dirty="0">
                <a:ea typeface="Verdana" panose="020B0604030504040204" pitchFamily="34" charset="0"/>
              </a:rPr>
              <a:t>la teoría médica </a:t>
            </a:r>
            <a:r>
              <a:rPr lang="es-ES" sz="1800" dirty="0" smtClean="0">
                <a:ea typeface="Verdana" panose="020B0604030504040204" pitchFamily="34" charset="0"/>
              </a:rPr>
              <a:t>que se hizo famosa </a:t>
            </a:r>
            <a:r>
              <a:rPr lang="es-ES" sz="1800" dirty="0">
                <a:ea typeface="Verdana" panose="020B0604030504040204" pitchFamily="34" charset="0"/>
              </a:rPr>
              <a:t>y </a:t>
            </a:r>
            <a:r>
              <a:rPr lang="es-ES" sz="1800" dirty="0" smtClean="0">
                <a:ea typeface="Verdana" panose="020B0604030504040204" pitchFamily="34" charset="0"/>
              </a:rPr>
              <a:t>popular, que </a:t>
            </a:r>
            <a:r>
              <a:rPr lang="es-ES" sz="1800" dirty="0">
                <a:ea typeface="Verdana" panose="020B0604030504040204" pitchFamily="34" charset="0"/>
              </a:rPr>
              <a:t>describía las funciones del cuerpo en términos de "sólidos" y "fluidos" que interactúan en términos de hidráulica.</a:t>
            </a:r>
          </a:p>
          <a:p>
            <a:r>
              <a:rPr lang="es-ES" sz="1800" dirty="0" smtClean="0">
                <a:ea typeface="Verdana" panose="020B0604030504040204" pitchFamily="34" charset="0"/>
              </a:rPr>
              <a:t>Se </a:t>
            </a:r>
            <a:r>
              <a:rPr lang="es-ES" sz="1800" dirty="0">
                <a:ea typeface="Verdana" panose="020B0604030504040204" pitchFamily="34" charset="0"/>
              </a:rPr>
              <a:t>han </a:t>
            </a:r>
            <a:r>
              <a:rPr lang="es-ES" sz="1800" dirty="0" smtClean="0">
                <a:ea typeface="Verdana" panose="020B0604030504040204" pitchFamily="34" charset="0"/>
              </a:rPr>
              <a:t>realizan </a:t>
            </a:r>
            <a:r>
              <a:rPr lang="es-ES" sz="1800" dirty="0">
                <a:ea typeface="Verdana" panose="020B0604030504040204" pitchFamily="34" charset="0"/>
              </a:rPr>
              <a:t>experimentos </a:t>
            </a:r>
            <a:r>
              <a:rPr lang="es-ES" sz="1800" dirty="0" smtClean="0">
                <a:ea typeface="Verdana" panose="020B0604030504040204" pitchFamily="34" charset="0"/>
              </a:rPr>
              <a:t>terapéuticos con </a:t>
            </a:r>
            <a:r>
              <a:rPr lang="es-ES" sz="1800" dirty="0">
                <a:ea typeface="Verdana" panose="020B0604030504040204" pitchFamily="34" charset="0"/>
              </a:rPr>
              <a:t>nuevas </a:t>
            </a:r>
            <a:r>
              <a:rPr lang="es-ES" sz="1800" dirty="0" smtClean="0">
                <a:ea typeface="Verdana" panose="020B0604030504040204" pitchFamily="34" charset="0"/>
              </a:rPr>
              <a:t>plantas procedentes de América, </a:t>
            </a:r>
            <a:r>
              <a:rPr lang="es-ES" sz="1800" dirty="0">
                <a:ea typeface="Verdana" panose="020B0604030504040204" pitchFamily="34" charset="0"/>
              </a:rPr>
              <a:t>nuevos fenómenos </a:t>
            </a:r>
            <a:r>
              <a:rPr lang="es-ES" sz="1800" dirty="0" smtClean="0">
                <a:ea typeface="Verdana" panose="020B0604030504040204" pitchFamily="34" charset="0"/>
              </a:rPr>
              <a:t>como </a:t>
            </a:r>
            <a:r>
              <a:rPr lang="es-ES" sz="1800" dirty="0">
                <a:ea typeface="Verdana" panose="020B0604030504040204" pitchFamily="34" charset="0"/>
              </a:rPr>
              <a:t>la electricidad y </a:t>
            </a:r>
            <a:r>
              <a:rPr lang="es-ES" sz="1800" dirty="0" smtClean="0">
                <a:ea typeface="Verdana" panose="020B0604030504040204" pitchFamily="34" charset="0"/>
              </a:rPr>
              <a:t>experimentos </a:t>
            </a:r>
            <a:r>
              <a:rPr lang="es-ES" sz="1800" dirty="0">
                <a:ea typeface="Verdana" panose="020B0604030504040204" pitchFamily="34" charset="0"/>
              </a:rPr>
              <a:t>clínicos de la Royal </a:t>
            </a:r>
            <a:r>
              <a:rPr lang="es-ES" sz="1800" dirty="0" err="1">
                <a:ea typeface="Verdana" panose="020B0604030504040204" pitchFamily="34" charset="0"/>
              </a:rPr>
              <a:t>Navy</a:t>
            </a:r>
            <a:r>
              <a:rPr lang="es-ES" sz="1800" dirty="0">
                <a:ea typeface="Verdana" panose="020B0604030504040204" pitchFamily="34" charset="0"/>
              </a:rPr>
              <a:t> en un intento por encontrar una prevención para el escorbuto.</a:t>
            </a:r>
          </a:p>
          <a:p>
            <a:endParaRPr lang="en-GB" sz="1800" dirty="0">
              <a:ea typeface="Verdana" panose="020B0604030504040204" pitchFamily="34" charset="0"/>
            </a:endParaRPr>
          </a:p>
        </p:txBody>
      </p:sp>
      <p:grpSp>
        <p:nvGrpSpPr>
          <p:cNvPr id="75" name="Group 74">
            <a:extLst>
              <a:ext uri="{FF2B5EF4-FFF2-40B4-BE49-F238E27FC236}">
                <a16:creationId xmlns:a16="http://schemas.microsoft.com/office/drawing/2014/main" xmlns="" id="{07EAA094-9CF6-4695-958A-33D9BCAA94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123132" y="713128"/>
            <a:ext cx="1068867" cy="2126625"/>
            <a:chOff x="10918968" y="713127"/>
            <a:chExt cx="1273032" cy="2532832"/>
          </a:xfrm>
        </p:grpSpPr>
        <p:sp>
          <p:nvSpPr>
            <p:cNvPr id="76" name="Rectangle 75">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Isosceles Triangle 78">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s://upload.wikimedia.org/wikipedia/commons/3/3e/Herman-Boerhaave-L_B.jpg">
            <a:extLst>
              <a:ext uri="{FF2B5EF4-FFF2-40B4-BE49-F238E27FC236}">
                <a16:creationId xmlns:a16="http://schemas.microsoft.com/office/drawing/2014/main" xmlns="" id="{EFBE0D7C-0DDF-4ED1-8494-8C902496B49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 b="20747"/>
          <a:stretch/>
        </p:blipFill>
        <p:spPr bwMode="auto">
          <a:xfrm>
            <a:off x="7583310" y="2793455"/>
            <a:ext cx="3473201" cy="3473202"/>
          </a:xfrm>
          <a:custGeom>
            <a:avLst/>
            <a:gdLst>
              <a:gd name="connsiteX0" fmla="*/ 2145643 w 4291285"/>
              <a:gd name="connsiteY0" fmla="*/ 0 h 4291285"/>
              <a:gd name="connsiteX1" fmla="*/ 4291285 w 4291285"/>
              <a:gd name="connsiteY1" fmla="*/ 2145643 h 4291285"/>
              <a:gd name="connsiteX2" fmla="*/ 2145643 w 4291285"/>
              <a:gd name="connsiteY2" fmla="*/ 4291285 h 4291285"/>
              <a:gd name="connsiteX3" fmla="*/ 0 w 4291285"/>
              <a:gd name="connsiteY3" fmla="*/ 2145643 h 4291285"/>
            </a:gdLst>
            <a:ahLst/>
            <a:cxnLst>
              <a:cxn ang="0">
                <a:pos x="connsiteX0" y="connsiteY0"/>
              </a:cxn>
              <a:cxn ang="0">
                <a:pos x="connsiteX1" y="connsiteY1"/>
              </a:cxn>
              <a:cxn ang="0">
                <a:pos x="connsiteX2" y="connsiteY2"/>
              </a:cxn>
              <a:cxn ang="0">
                <a:pos x="connsiteX3" y="connsiteY3"/>
              </a:cxn>
            </a:cxnLst>
            <a:rect l="l" t="t" r="r" b="b"/>
            <a:pathLst>
              <a:path w="4291285" h="4291285">
                <a:moveTo>
                  <a:pt x="2145643" y="0"/>
                </a:moveTo>
                <a:lnTo>
                  <a:pt x="4291285" y="2145643"/>
                </a:lnTo>
                <a:lnTo>
                  <a:pt x="2145643" y="4291285"/>
                </a:lnTo>
                <a:lnTo>
                  <a:pt x="0" y="2145643"/>
                </a:ln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https://www.open.edu/openlearn/ocw/pluginfile.php/1276193/mod_oucontent/oucontent/65149/643eaa8e/775070b8/s111_topic_11_pt2_f01.eps.jpg">
            <a:extLst>
              <a:ext uri="{FF2B5EF4-FFF2-40B4-BE49-F238E27FC236}">
                <a16:creationId xmlns:a16="http://schemas.microsoft.com/office/drawing/2014/main" xmlns="" id="{8EA870DC-FA21-4EC1-871B-7223F6CA37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77" r="10871" b="-3"/>
          <a:stretch/>
        </p:blipFill>
        <p:spPr bwMode="auto">
          <a:xfrm>
            <a:off x="6257810" y="439729"/>
            <a:ext cx="3473201" cy="3473202"/>
          </a:xfrm>
          <a:custGeom>
            <a:avLst/>
            <a:gdLst>
              <a:gd name="connsiteX0" fmla="*/ 2145643 w 4291285"/>
              <a:gd name="connsiteY0" fmla="*/ 0 h 4291285"/>
              <a:gd name="connsiteX1" fmla="*/ 4291285 w 4291285"/>
              <a:gd name="connsiteY1" fmla="*/ 2145643 h 4291285"/>
              <a:gd name="connsiteX2" fmla="*/ 2145643 w 4291285"/>
              <a:gd name="connsiteY2" fmla="*/ 4291285 h 4291285"/>
              <a:gd name="connsiteX3" fmla="*/ 0 w 4291285"/>
              <a:gd name="connsiteY3" fmla="*/ 2145643 h 4291285"/>
            </a:gdLst>
            <a:ahLst/>
            <a:cxnLst>
              <a:cxn ang="0">
                <a:pos x="connsiteX0" y="connsiteY0"/>
              </a:cxn>
              <a:cxn ang="0">
                <a:pos x="connsiteX1" y="connsiteY1"/>
              </a:cxn>
              <a:cxn ang="0">
                <a:pos x="connsiteX2" y="connsiteY2"/>
              </a:cxn>
              <a:cxn ang="0">
                <a:pos x="connsiteX3" y="connsiteY3"/>
              </a:cxn>
            </a:cxnLst>
            <a:rect l="l" t="t" r="r" b="b"/>
            <a:pathLst>
              <a:path w="4291285" h="4291285">
                <a:moveTo>
                  <a:pt x="2145643" y="0"/>
                </a:moveTo>
                <a:lnTo>
                  <a:pt x="4291285" y="2145643"/>
                </a:lnTo>
                <a:lnTo>
                  <a:pt x="2145643" y="4291285"/>
                </a:lnTo>
                <a:lnTo>
                  <a:pt x="0" y="21456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209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EB663603BE65479B1A7C74DCE70B4F" ma:contentTypeVersion="10" ma:contentTypeDescription="Create a new document." ma:contentTypeScope="" ma:versionID="1a02b980d413a3d3dc3123daaf602a58">
  <xsd:schema xmlns:xsd="http://www.w3.org/2001/XMLSchema" xmlns:xs="http://www.w3.org/2001/XMLSchema" xmlns:p="http://schemas.microsoft.com/office/2006/metadata/properties" xmlns:ns3="ce3f8243-1edc-4f0d-9489-4eef79b3ea8a" targetNamespace="http://schemas.microsoft.com/office/2006/metadata/properties" ma:root="true" ma:fieldsID="525df39c282b01b90f4e62cd132f8687" ns3:_="">
    <xsd:import namespace="ce3f8243-1edc-4f0d-9489-4eef79b3ea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3f8243-1edc-4f0d-9489-4eef79b3ea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569354-123C-41EA-8206-368F9180FE55}">
  <ds:schemaRefs>
    <ds:schemaRef ds:uri="http://schemas.microsoft.com/sharepoint/v3/contenttype/forms"/>
  </ds:schemaRefs>
</ds:datastoreItem>
</file>

<file path=customXml/itemProps2.xml><?xml version="1.0" encoding="utf-8"?>
<ds:datastoreItem xmlns:ds="http://schemas.openxmlformats.org/officeDocument/2006/customXml" ds:itemID="{DEC88CCC-DB9E-4C5A-AD2D-D9CB171A5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3f8243-1edc-4f0d-9489-4eef79b3ea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92F7DB-8E97-46BB-8B43-95D4551A3323}">
  <ds:schemaRefs>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elements/1.1/"/>
    <ds:schemaRef ds:uri="http://schemas.microsoft.com/office/infopath/2007/PartnerControls"/>
    <ds:schemaRef ds:uri="ce3f8243-1edc-4f0d-9489-4eef79b3ea8a"/>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418</TotalTime>
  <Words>1141</Words>
  <Application>Microsoft Office PowerPoint</Application>
  <PresentationFormat>Personalizado</PresentationFormat>
  <Paragraphs>94</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Office Theme</vt:lpstr>
      <vt:lpstr>        </vt:lpstr>
      <vt:lpstr>¿Qué es la Historia de la Medicina? 
</vt:lpstr>
      <vt:lpstr>Objetivos de la lección
</vt:lpstr>
      <vt:lpstr>De los humores a los gérmenes
</vt:lpstr>
      <vt:lpstr>Los cuatro humores
</vt:lpstr>
      <vt:lpstr>Poder explicativo
</vt:lpstr>
      <vt:lpstr>Desafíos anatómicos a la teoría de los humores</vt:lpstr>
      <vt:lpstr>'Gran ciencia' en el siglo XVIII: preparaciones anatómicas</vt:lpstr>
      <vt:lpstr> Nuevas teorías y experimentos terapéuticos
</vt:lpstr>
      <vt:lpstr>Remedios eficaces
</vt:lpstr>
      <vt:lpstr>¿La desaparición del enfermo?
</vt:lpstr>
      <vt:lpstr>Tratamiento en el "mercado médico"
</vt:lpstr>
      <vt:lpstr>Invención del estetoscopio
</vt:lpstr>
      <vt:lpstr>Los pacientes como "cosas"
</vt:lpstr>
      <vt:lpstr>Profesionalización </vt:lpstr>
      <vt:lpstr>Profesionalización y especialización
</vt:lpstr>
      <vt:lpstr>Profesionalización de la enfermería
</vt:lpstr>
      <vt:lpstr>Mujeres y medicina</vt:lpstr>
      <vt:lpstr>Medidas de salud pública y disminución de las enfermedades infecciosas 
</vt:lpstr>
      <vt:lpstr>Las patologías de la vida urbana
</vt:lpstr>
      <vt:lpstr>Medidas sanitarias: Ignatz Semmelweis
</vt:lpstr>
      <vt:lpstr>Medidas de salud pública: John Snow
</vt:lpstr>
      <vt:lpstr>Intervención del gobierno
</vt:lpstr>
      <vt:lpstr>El declive de las enfermedades infecciosas
</vt:lpstr>
      <vt:lpstr>Resistencia a las medidas de salud pública
</vt:lpstr>
      <vt:lpstr> Campañas contra las prácticas médicas</vt:lpstr>
      <vt:lpstr>Conclusiones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Medicine, 1600–1900</dc:title>
  <dc:creator>Richard Bellis</dc:creator>
  <cp:lastModifiedBy>Malte </cp:lastModifiedBy>
  <cp:revision>45</cp:revision>
  <dcterms:created xsi:type="dcterms:W3CDTF">2020-01-30T17:10:50Z</dcterms:created>
  <dcterms:modified xsi:type="dcterms:W3CDTF">2021-08-30T11:31:08Z</dcterms:modified>
</cp:coreProperties>
</file>