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11" r:id="rId2"/>
    <p:sldId id="300" r:id="rId3"/>
    <p:sldId id="301" r:id="rId4"/>
    <p:sldId id="302" r:id="rId5"/>
    <p:sldId id="304" r:id="rId6"/>
    <p:sldId id="305" r:id="rId7"/>
    <p:sldId id="257" r:id="rId8"/>
    <p:sldId id="258" r:id="rId9"/>
    <p:sldId id="259" r:id="rId10"/>
    <p:sldId id="260" r:id="rId11"/>
    <p:sldId id="261" r:id="rId12"/>
    <p:sldId id="263" r:id="rId13"/>
    <p:sldId id="264" r:id="rId14"/>
    <p:sldId id="265" r:id="rId15"/>
    <p:sldId id="266" r:id="rId16"/>
    <p:sldId id="262" r:id="rId17"/>
    <p:sldId id="267" r:id="rId18"/>
    <p:sldId id="306" r:id="rId19"/>
    <p:sldId id="307" r:id="rId20"/>
    <p:sldId id="308" r:id="rId21"/>
    <p:sldId id="309" r:id="rId22"/>
    <p:sldId id="268" r:id="rId23"/>
    <p:sldId id="269" r:id="rId24"/>
    <p:sldId id="270" r:id="rId25"/>
    <p:sldId id="303" r:id="rId26"/>
    <p:sldId id="272" r:id="rId27"/>
    <p:sldId id="273" r:id="rId28"/>
    <p:sldId id="274" r:id="rId29"/>
    <p:sldId id="275" r:id="rId30"/>
    <p:sldId id="310" r:id="rId31"/>
    <p:sldId id="284" r:id="rId32"/>
    <p:sldId id="283" r:id="rId33"/>
    <p:sldId id="285" r:id="rId34"/>
    <p:sldId id="299"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p:scale>
          <a:sx n="60" d="100"/>
          <a:sy n="60" d="100"/>
        </p:scale>
        <p:origin x="-1020" y="-3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DA578-00C7-48B6-8804-E9AFF8D05D5C}" type="datetimeFigureOut">
              <a:rPr lang="it-IT" smtClean="0"/>
              <a:pPr/>
              <a:t>18/06/2021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FF816B-B60B-4630-B512-C6B41553E27A}" type="slidenum">
              <a:rPr lang="it-IT" smtClean="0"/>
              <a:pPr/>
              <a:t>‹#›</a:t>
            </a:fld>
            <a:endParaRPr lang="it-IT"/>
          </a:p>
        </p:txBody>
      </p:sp>
    </p:spTree>
    <p:extLst>
      <p:ext uri="{BB962C8B-B14F-4D97-AF65-F5344CB8AC3E}">
        <p14:creationId xmlns:p14="http://schemas.microsoft.com/office/powerpoint/2010/main" val="352367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5FF816B-B60B-4630-B512-C6B41553E27A}" type="slidenum">
              <a:rPr lang="it-IT" smtClean="0"/>
              <a:pPr/>
              <a:t>3</a:t>
            </a:fld>
            <a:endParaRPr lang="it-IT"/>
          </a:p>
        </p:txBody>
      </p:sp>
    </p:spTree>
    <p:extLst>
      <p:ext uri="{BB962C8B-B14F-4D97-AF65-F5344CB8AC3E}">
        <p14:creationId xmlns:p14="http://schemas.microsoft.com/office/powerpoint/2010/main" val="222180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E353CB6B-2BBC-4D4C-B81A-E40426A47249}" type="slidenum">
              <a:rPr lang="it-IT" smtClean="0"/>
              <a:pPr/>
              <a:t>34</a:t>
            </a:fld>
            <a:endParaRPr lang="it-IT"/>
          </a:p>
        </p:txBody>
      </p:sp>
    </p:spTree>
    <p:extLst>
      <p:ext uri="{BB962C8B-B14F-4D97-AF65-F5344CB8AC3E}">
        <p14:creationId xmlns:p14="http://schemas.microsoft.com/office/powerpoint/2010/main" val="426006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88DB1D7-0190-45DA-B9B7-543290913760}"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301050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E1E8F37-D137-47D3-BA8D-961173727534}"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80834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05BD186-82EE-45F7-A422-E438DEFDD093}"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65837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4E116D3-E4F0-4EDE-8148-7A2BB8A0A2B6}"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86888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C6F5F091-7B7E-4C96-85F3-4AC17880E0E8}" type="datetime1">
              <a:rPr lang="it-IT" smtClean="0"/>
              <a:pPr/>
              <a:t>18/06/2021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06958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DE080075-8513-4865-880B-4321D1F8912A}"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5411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B83AE38-0DDF-4A37-977F-2EC385A837B4}" type="datetime1">
              <a:rPr lang="it-IT" smtClean="0"/>
              <a:pPr/>
              <a:t>18/06/2021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406030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6C84A2E-E2C1-4135-96E1-554705B1967C}" type="datetime1">
              <a:rPr lang="it-IT" smtClean="0"/>
              <a:pPr/>
              <a:t>18/06/2021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68832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B73625B-2CF6-4803-A7ED-D7FEB0C0CC61}" type="datetime1">
              <a:rPr lang="it-IT" smtClean="0"/>
              <a:pPr/>
              <a:t>18/06/2021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200295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DB43A23-9588-4DD5-BC85-153B1363AF64}"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76685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3C2F5D9-2338-4F38-B697-8595F3AA9ABE}" type="datetime1">
              <a:rPr lang="it-IT" smtClean="0"/>
              <a:pPr/>
              <a:t>18/06/2021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C0D379-14C5-47F9-AB26-775D76B5B3EA}" type="slidenum">
              <a:rPr lang="it-IT" smtClean="0"/>
              <a:pPr/>
              <a:t>‹#›</a:t>
            </a:fld>
            <a:endParaRPr lang="it-IT"/>
          </a:p>
        </p:txBody>
      </p:sp>
    </p:spTree>
    <p:extLst>
      <p:ext uri="{BB962C8B-B14F-4D97-AF65-F5344CB8AC3E}">
        <p14:creationId xmlns:p14="http://schemas.microsoft.com/office/powerpoint/2010/main" val="148979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EF8-9169-48CD-AC3E-BB7FAD87EB02}" type="datetime1">
              <a:rPr lang="it-IT" smtClean="0"/>
              <a:pPr/>
              <a:t>18/06/2021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0D379-14C5-47F9-AB26-775D76B5B3EA}" type="slidenum">
              <a:rPr lang="it-IT" smtClean="0"/>
              <a:pPr/>
              <a:t>‹#›</a:t>
            </a:fld>
            <a:endParaRPr lang="it-IT"/>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 xmlns:a16="http://schemas.microsoft.com/office/drawing/2014/main"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9" name="Picture 8"/>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26128" y="6319651"/>
            <a:ext cx="3402106" cy="443753"/>
          </a:xfrm>
          <a:prstGeom prst="rect">
            <a:avLst/>
          </a:prstGeom>
          <a:noFill/>
          <a:ln>
            <a:noFill/>
          </a:ln>
          <a:extLst>
            <a:ext uri="{53640926-AAD7-44D8-BBD7-CCE9431645EC}">
              <a14:shadowObscured xmlns:a14="http://schemas.microsoft.com/office/drawing/2010/main"/>
            </a:ext>
          </a:extLst>
        </p:spPr>
      </p:pic>
      <p:sp>
        <p:nvSpPr>
          <p:cNvPr id="10"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1" name="Picture 10"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300914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194984" y="4993599"/>
            <a:ext cx="8534400" cy="691165"/>
          </a:xfrm>
        </p:spPr>
        <p:txBody>
          <a:bodyPr>
            <a:normAutofit fontScale="25000" lnSpcReduction="20000"/>
          </a:bodyPr>
          <a:lstStyle/>
          <a:p>
            <a:r>
              <a:rPr lang="en-GB" sz="6400" b="1" dirty="0" err="1"/>
              <a:t>Università</a:t>
            </a:r>
            <a:r>
              <a:rPr lang="en-GB" sz="6400" b="1" dirty="0"/>
              <a:t> Sapienza di Roma, Italia</a:t>
            </a:r>
            <a:r>
              <a:rPr lang="en-GB" sz="7500" b="1" dirty="0"/>
              <a:t>
</a:t>
            </a:r>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r>
              <a:rPr lang="en-US" sz="3200" b="1" dirty="0">
                <a:solidFill>
                  <a:schemeClr val="accent6">
                    <a:lumMod val="75000"/>
                  </a:schemeClr>
                </a:solidFill>
                <a:effectLst>
                  <a:outerShdw blurRad="38100" dist="38100" dir="2700000" algn="tl">
                    <a:srgbClr val="000000">
                      <a:alpha val="43137"/>
                    </a:srgbClr>
                  </a:outerShdw>
                </a:effectLst>
              </a:rPr>
              <a:t/>
            </a:r>
            <a:br>
              <a:rPr lang="en-US" sz="3200" b="1" dirty="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3508942" y="1300636"/>
            <a:ext cx="6096000" cy="400110"/>
          </a:xfrm>
          <a:prstGeom prst="rect">
            <a:avLst/>
          </a:prstGeom>
        </p:spPr>
        <p:txBody>
          <a:bodyPr>
            <a:spAutoFit/>
          </a:bodyPr>
          <a:lstStyle/>
          <a:p>
            <a:pPr algn="ctr"/>
            <a:r>
              <a:rPr lang="en-US" sz="2000" b="1" dirty="0">
                <a:solidFill>
                  <a:schemeClr val="accent2"/>
                </a:solidFill>
                <a:effectLst>
                  <a:outerShdw blurRad="38100" dist="38100" dir="2700000" algn="tl">
                    <a:srgbClr val="000000">
                      <a:alpha val="43137"/>
                    </a:srgbClr>
                  </a:outerShdw>
                </a:effectLst>
              </a:rPr>
              <a:t>Unit 8 – </a:t>
            </a:r>
            <a:r>
              <a:rPr lang="en-GB" sz="2000" b="1" dirty="0" err="1">
                <a:solidFill>
                  <a:schemeClr val="accent2"/>
                </a:solidFill>
                <a:effectLst>
                  <a:outerShdw blurRad="38100" dist="38100" dir="2700000" algn="tl">
                    <a:srgbClr val="000000">
                      <a:alpha val="43137"/>
                    </a:srgbClr>
                  </a:outerShdw>
                </a:effectLst>
              </a:rPr>
              <a:t>Alchimia</a:t>
            </a:r>
            <a:r>
              <a:rPr lang="en-GB" sz="2000" b="1" dirty="0">
                <a:solidFill>
                  <a:schemeClr val="accent2"/>
                </a:solidFill>
                <a:effectLst>
                  <a:outerShdw blurRad="38100" dist="38100" dir="2700000" algn="tl">
                    <a:srgbClr val="000000">
                      <a:alpha val="43137"/>
                    </a:srgbClr>
                  </a:outerShdw>
                </a:effectLst>
              </a:rPr>
              <a:t> e </a:t>
            </a:r>
            <a:r>
              <a:rPr lang="en-GB" sz="2000" b="1" dirty="0" err="1">
                <a:solidFill>
                  <a:schemeClr val="accent2"/>
                </a:solidFill>
                <a:effectLst>
                  <a:outerShdw blurRad="38100" dist="38100" dir="2700000" algn="tl">
                    <a:srgbClr val="000000">
                      <a:alpha val="43137"/>
                    </a:srgbClr>
                  </a:outerShdw>
                </a:effectLst>
              </a:rPr>
              <a:t>Chimica</a:t>
            </a:r>
            <a:r>
              <a:rPr lang="en-GB" sz="2000" b="1" dirty="0">
                <a:solidFill>
                  <a:schemeClr val="accent2"/>
                </a:solidFill>
                <a:effectLst>
                  <a:outerShdw blurRad="38100" dist="38100" dir="2700000" algn="tl">
                    <a:srgbClr val="000000">
                      <a:alpha val="43137"/>
                    </a:srgbClr>
                  </a:outerShdw>
                </a:effectLst>
              </a:rPr>
              <a:t> </a:t>
            </a:r>
            <a:r>
              <a:rPr lang="en-GB" sz="2000" b="1" dirty="0" err="1">
                <a:solidFill>
                  <a:schemeClr val="accent2"/>
                </a:solidFill>
                <a:effectLst>
                  <a:outerShdw blurRad="38100" dist="38100" dir="2700000" algn="tl">
                    <a:srgbClr val="000000">
                      <a:alpha val="43137"/>
                    </a:srgbClr>
                  </a:outerShdw>
                </a:effectLst>
              </a:rPr>
              <a:t>nel</a:t>
            </a:r>
            <a:r>
              <a:rPr lang="en-GB" sz="2000" b="1" dirty="0">
                <a:solidFill>
                  <a:schemeClr val="accent2"/>
                </a:solidFill>
                <a:effectLst>
                  <a:outerShdw blurRad="38100" dist="38100" dir="2700000" algn="tl">
                    <a:srgbClr val="000000">
                      <a:alpha val="43137"/>
                    </a:srgbClr>
                  </a:outerShdw>
                </a:effectLst>
              </a:rPr>
              <a:t> </a:t>
            </a:r>
            <a:r>
              <a:rPr lang="en-GB" sz="2000" b="1" dirty="0" err="1">
                <a:solidFill>
                  <a:schemeClr val="accent2"/>
                </a:solidFill>
                <a:effectLst>
                  <a:outerShdw blurRad="38100" dist="38100" dir="2700000" algn="tl">
                    <a:srgbClr val="000000">
                      <a:alpha val="43137"/>
                    </a:srgbClr>
                  </a:outerShdw>
                </a:effectLst>
              </a:rPr>
              <a:t>Rinascimento</a:t>
            </a:r>
            <a:endParaRPr lang="en-GB" sz="2000" b="1" dirty="0">
              <a:solidFill>
                <a:schemeClr val="accent2"/>
              </a:solidFill>
              <a:effectLst>
                <a:outerShdw blurRad="38100" dist="38100" dir="2700000" algn="tl">
                  <a:srgbClr val="000000">
                    <a:alpha val="43137"/>
                  </a:srgbClr>
                </a:outerShdw>
              </a:effectLst>
            </a:endParaRPr>
          </a:p>
        </p:txBody>
      </p:sp>
      <p:pic>
        <p:nvPicPr>
          <p:cNvPr id="10" name="Picture 4" descr="https://daily.jstor.org/wp-content/uploads/2017/03/Lister_spraying_phenol_1050x700.jpg">
            <a:extLst>
              <a:ext uri="{FF2B5EF4-FFF2-40B4-BE49-F238E27FC236}">
                <a16:creationId xmlns="" xmlns:a16="http://schemas.microsoft.com/office/drawing/2014/main" id="{E81B4901-EB2D-4B14-970F-3C876AED67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11" b="10275"/>
          <a:stretch/>
        </p:blipFill>
        <p:spPr bwMode="auto">
          <a:xfrm>
            <a:off x="3747542" y="2235357"/>
            <a:ext cx="5618800" cy="246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0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5495" y="585511"/>
            <a:ext cx="10515600" cy="1325563"/>
          </a:xfrm>
        </p:spPr>
        <p:txBody>
          <a:bodyPr>
            <a:normAutofit/>
          </a:bodyPr>
          <a:lstStyle/>
          <a:p>
            <a:pPr algn="ctr"/>
            <a:r>
              <a:rPr lang="it-IT" sz="2400" b="1" dirty="0">
                <a:solidFill>
                  <a:schemeClr val="accent2"/>
                </a:solidFill>
                <a:effectLst>
                  <a:outerShdw blurRad="38100" dist="38100" dir="2700000" algn="tl">
                    <a:srgbClr val="000000">
                      <a:alpha val="43137"/>
                    </a:srgbClr>
                  </a:outerShdw>
                </a:effectLst>
                <a:latin typeface="+mn-lt"/>
                <a:ea typeface="+mn-ea"/>
                <a:cs typeface="+mn-cs"/>
              </a:rPr>
              <a:t>Alchimia e Chimica
</a:t>
            </a:r>
          </a:p>
        </p:txBody>
      </p:sp>
      <p:sp>
        <p:nvSpPr>
          <p:cNvPr id="3" name="Segnaposto contenuto 2"/>
          <p:cNvSpPr>
            <a:spLocks noGrp="1"/>
          </p:cNvSpPr>
          <p:nvPr>
            <p:ph idx="1"/>
          </p:nvPr>
        </p:nvSpPr>
        <p:spPr>
          <a:xfrm>
            <a:off x="810905" y="1815540"/>
            <a:ext cx="10515600" cy="2771450"/>
          </a:xfrm>
        </p:spPr>
        <p:txBody>
          <a:bodyPr>
            <a:normAutofit/>
          </a:bodyPr>
          <a:lstStyle/>
          <a:p>
            <a:pPr marL="0" indent="0" algn="just">
              <a:buNone/>
            </a:pPr>
            <a:r>
              <a:rPr lang="en-US" sz="1800" dirty="0" err="1">
                <a:cs typeface="Times New Roman" panose="02020603050405020304" pitchFamily="18" charset="0"/>
              </a:rPr>
              <a:t>Recentemente</a:t>
            </a:r>
            <a:r>
              <a:rPr lang="en-US" sz="1800" dirty="0">
                <a:cs typeface="Times New Roman" panose="02020603050405020304" pitchFamily="18" charset="0"/>
              </a:rPr>
              <a:t>, lo studio e </a:t>
            </a:r>
            <a:r>
              <a:rPr lang="en-US" sz="1800" dirty="0" err="1">
                <a:cs typeface="Times New Roman" panose="02020603050405020304" pitchFamily="18" charset="0"/>
              </a:rPr>
              <a:t>l'interpretazione</a:t>
            </a:r>
            <a:r>
              <a:rPr lang="en-US" sz="1800" dirty="0">
                <a:cs typeface="Times New Roman" panose="02020603050405020304" pitchFamily="18" charset="0"/>
              </a:rPr>
              <a:t> di </a:t>
            </a:r>
            <a:r>
              <a:rPr lang="en-US" sz="1800" dirty="0" err="1">
                <a:cs typeface="Times New Roman" panose="02020603050405020304" pitchFamily="18" charset="0"/>
              </a:rPr>
              <a:t>alcuni</a:t>
            </a:r>
            <a:r>
              <a:rPr lang="en-US" sz="1800" dirty="0">
                <a:cs typeface="Times New Roman" panose="02020603050405020304" pitchFamily="18" charset="0"/>
              </a:rPr>
              <a:t> </a:t>
            </a:r>
            <a:r>
              <a:rPr lang="en-US" sz="1800" dirty="0" err="1">
                <a:cs typeface="Times New Roman" panose="02020603050405020304" pitchFamily="18" charset="0"/>
              </a:rPr>
              <a:t>gruppi</a:t>
            </a:r>
            <a:r>
              <a:rPr lang="en-US" sz="1800" dirty="0">
                <a:cs typeface="Times New Roman" panose="02020603050405020304" pitchFamily="18" charset="0"/>
              </a:rPr>
              <a:t> di </a:t>
            </a:r>
            <a:r>
              <a:rPr lang="en-US" sz="1800" dirty="0" err="1">
                <a:cs typeface="Times New Roman" panose="02020603050405020304" pitchFamily="18" charset="0"/>
              </a:rPr>
              <a:t>reperti</a:t>
            </a:r>
            <a:r>
              <a:rPr lang="en-US" sz="1800" dirty="0">
                <a:cs typeface="Times New Roman" panose="02020603050405020304" pitchFamily="18" charset="0"/>
              </a:rPr>
              <a:t> </a:t>
            </a:r>
            <a:r>
              <a:rPr lang="en-US" sz="1800" dirty="0" err="1">
                <a:cs typeface="Times New Roman" panose="02020603050405020304" pitchFamily="18" charset="0"/>
              </a:rPr>
              <a:t>archeologici</a:t>
            </a:r>
            <a:r>
              <a:rPr lang="en-US" sz="1800" dirty="0">
                <a:cs typeface="Times New Roman" panose="02020603050405020304" pitchFamily="18" charset="0"/>
              </a:rPr>
              <a:t> </a:t>
            </a:r>
            <a:r>
              <a:rPr lang="en-US" sz="1800" dirty="0" err="1">
                <a:cs typeface="Times New Roman" panose="02020603050405020304" pitchFamily="18" charset="0"/>
              </a:rPr>
              <a:t>provenienti</a:t>
            </a:r>
            <a:r>
              <a:rPr lang="en-US" sz="1800" dirty="0">
                <a:cs typeface="Times New Roman" panose="02020603050405020304" pitchFamily="18" charset="0"/>
              </a:rPr>
              <a:t> da </a:t>
            </a:r>
            <a:r>
              <a:rPr lang="en-US" sz="1800" dirty="0" err="1">
                <a:cs typeface="Times New Roman" panose="02020603050405020304" pitchFamily="18" charset="0"/>
              </a:rPr>
              <a:t>contesti</a:t>
            </a:r>
            <a:r>
              <a:rPr lang="en-US" sz="1800" dirty="0">
                <a:cs typeface="Times New Roman" panose="02020603050405020304" pitchFamily="18" charset="0"/>
              </a:rPr>
              <a:t> senza una </a:t>
            </a:r>
            <a:r>
              <a:rPr lang="en-US" sz="1800" dirty="0" err="1">
                <a:cs typeface="Times New Roman" panose="02020603050405020304" pitchFamily="18" charset="0"/>
              </a:rPr>
              <a:t>chiara</a:t>
            </a:r>
            <a:r>
              <a:rPr lang="en-US" sz="1800" dirty="0">
                <a:cs typeface="Times New Roman" panose="02020603050405020304" pitchFamily="18" charset="0"/>
              </a:rPr>
              <a:t> </a:t>
            </a:r>
            <a:r>
              <a:rPr lang="en-US" sz="1800" dirty="0" err="1">
                <a:cs typeface="Times New Roman" panose="02020603050405020304" pitchFamily="18" charset="0"/>
              </a:rPr>
              <a:t>connessione</a:t>
            </a:r>
            <a:r>
              <a:rPr lang="en-US" sz="1800" dirty="0">
                <a:cs typeface="Times New Roman" panose="02020603050405020304" pitchFamily="18" charset="0"/>
              </a:rPr>
              <a:t> con la </a:t>
            </a:r>
            <a:r>
              <a:rPr lang="en-US" sz="1800" dirty="0" err="1">
                <a:cs typeface="Times New Roman" panose="02020603050405020304" pitchFamily="18" charset="0"/>
              </a:rPr>
              <a:t>metallurgia</a:t>
            </a:r>
            <a:r>
              <a:rPr lang="en-US" sz="1800" dirty="0">
                <a:cs typeface="Times New Roman" panose="02020603050405020304" pitchFamily="18" charset="0"/>
              </a:rPr>
              <a:t> o con la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hanno</a:t>
            </a:r>
            <a:r>
              <a:rPr lang="en-US" sz="1800" dirty="0">
                <a:cs typeface="Times New Roman" panose="02020603050405020304" pitchFamily="18" charset="0"/>
              </a:rPr>
              <a:t> </a:t>
            </a:r>
            <a:r>
              <a:rPr lang="en-US" sz="1800" dirty="0" err="1">
                <a:cs typeface="Times New Roman" panose="02020603050405020304" pitchFamily="18" charset="0"/>
              </a:rPr>
              <a:t>richiesto</a:t>
            </a:r>
            <a:r>
              <a:rPr lang="en-US" sz="1800" dirty="0">
                <a:cs typeface="Times New Roman" panose="02020603050405020304" pitchFamily="18" charset="0"/>
              </a:rPr>
              <a:t> una </a:t>
            </a:r>
            <a:r>
              <a:rPr lang="en-US" sz="1800" dirty="0" err="1">
                <a:cs typeface="Times New Roman" panose="02020603050405020304" pitchFamily="18" charset="0"/>
              </a:rPr>
              <a:t>considerazione</a:t>
            </a:r>
            <a:r>
              <a:rPr lang="en-US" sz="1800" dirty="0">
                <a:cs typeface="Times New Roman" panose="02020603050405020304" pitchFamily="18" charset="0"/>
              </a:rPr>
              <a:t> </a:t>
            </a:r>
            <a:r>
              <a:rPr lang="en-US" sz="1800" dirty="0" err="1">
                <a:cs typeface="Times New Roman" panose="02020603050405020304" pitchFamily="18" charset="0"/>
              </a:rPr>
              <a:t>sia</a:t>
            </a:r>
            <a:r>
              <a:rPr lang="en-US" sz="1800" dirty="0">
                <a:cs typeface="Times New Roman" panose="02020603050405020304" pitchFamily="18" charset="0"/>
              </a:rPr>
              <a:t> </a:t>
            </a:r>
            <a:r>
              <a:rPr lang="en-US" sz="1800" dirty="0" err="1">
                <a:cs typeface="Times New Roman" panose="02020603050405020304" pitchFamily="18" charset="0"/>
              </a:rPr>
              <a:t>dei</a:t>
            </a:r>
            <a:r>
              <a:rPr lang="en-US" sz="1800" dirty="0">
                <a:cs typeface="Times New Roman" panose="02020603050405020304" pitchFamily="18" charset="0"/>
              </a:rPr>
              <a:t> </a:t>
            </a:r>
            <a:r>
              <a:rPr lang="en-US" sz="1800" dirty="0" err="1">
                <a:cs typeface="Times New Roman" panose="02020603050405020304" pitchFamily="18" charset="0"/>
              </a:rPr>
              <a:t>testi</a:t>
            </a:r>
            <a:r>
              <a:rPr lang="en-US" sz="1800" dirty="0">
                <a:cs typeface="Times New Roman" panose="02020603050405020304" pitchFamily="18" charset="0"/>
              </a:rPr>
              <a:t> </a:t>
            </a:r>
            <a:r>
              <a:rPr lang="en-US" sz="1800" dirty="0" err="1">
                <a:cs typeface="Times New Roman" panose="02020603050405020304" pitchFamily="18" charset="0"/>
              </a:rPr>
              <a:t>metallurgici</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delle</a:t>
            </a:r>
            <a:r>
              <a:rPr lang="en-US" sz="1800" dirty="0">
                <a:cs typeface="Times New Roman" panose="02020603050405020304" pitchFamily="18" charset="0"/>
              </a:rPr>
              <a:t> </a:t>
            </a:r>
            <a:r>
              <a:rPr lang="en-US" sz="1800" dirty="0" err="1">
                <a:cs typeface="Times New Roman" panose="02020603050405020304" pitchFamily="18" charset="0"/>
              </a:rPr>
              <a:t>attività</a:t>
            </a:r>
            <a:r>
              <a:rPr lang="en-US" sz="1800" dirty="0">
                <a:cs typeface="Times New Roman" panose="02020603050405020304" pitchFamily="18" charset="0"/>
              </a:rPr>
              <a:t> al/</a:t>
            </a:r>
            <a:r>
              <a:rPr lang="en-US" sz="1800" dirty="0" err="1">
                <a:cs typeface="Times New Roman" panose="02020603050405020304" pitchFamily="18" charset="0"/>
              </a:rPr>
              <a:t>chimiche</a:t>
            </a:r>
            <a:r>
              <a:rPr lang="en-US" sz="1800" dirty="0">
                <a:cs typeface="Times New Roman" panose="02020603050405020304" pitchFamily="18" charset="0"/>
              </a:rPr>
              <a:t>, </a:t>
            </a:r>
            <a:r>
              <a:rPr lang="en-US" sz="1800" dirty="0" err="1">
                <a:cs typeface="Times New Roman" panose="02020603050405020304" pitchFamily="18" charset="0"/>
              </a:rPr>
              <a:t>indicando</a:t>
            </a:r>
            <a:r>
              <a:rPr lang="en-US" sz="1800" dirty="0">
                <a:cs typeface="Times New Roman" panose="02020603050405020304" pitchFamily="18" charset="0"/>
              </a:rPr>
              <a:t> </a:t>
            </a:r>
            <a:r>
              <a:rPr lang="en-US" sz="1800" dirty="0" err="1">
                <a:cs typeface="Times New Roman" panose="02020603050405020304" pitchFamily="18" charset="0"/>
              </a:rPr>
              <a:t>così</a:t>
            </a:r>
            <a:r>
              <a:rPr lang="en-US" sz="1800" dirty="0">
                <a:cs typeface="Times New Roman" panose="02020603050405020304" pitchFamily="18" charset="0"/>
              </a:rPr>
              <a:t> la </a:t>
            </a:r>
            <a:r>
              <a:rPr lang="en-US" sz="1800" dirty="0" err="1">
                <a:cs typeface="Times New Roman" panose="02020603050405020304" pitchFamily="18" charset="0"/>
              </a:rPr>
              <a:t>necessità</a:t>
            </a:r>
            <a:r>
              <a:rPr lang="en-US" sz="1800" dirty="0">
                <a:cs typeface="Times New Roman" panose="02020603050405020304" pitchFamily="18" charset="0"/>
              </a:rPr>
              <a:t> di </a:t>
            </a:r>
            <a:r>
              <a:rPr lang="en-US" sz="1800" dirty="0" err="1">
                <a:cs typeface="Times New Roman" panose="02020603050405020304" pitchFamily="18" charset="0"/>
              </a:rPr>
              <a:t>approcci</a:t>
            </a:r>
            <a:r>
              <a:rPr lang="en-US" sz="1800" dirty="0">
                <a:cs typeface="Times New Roman" panose="02020603050405020304" pitchFamily="18" charset="0"/>
              </a:rPr>
              <a:t> </a:t>
            </a:r>
            <a:r>
              <a:rPr lang="en-US" sz="1800" dirty="0" err="1">
                <a:cs typeface="Times New Roman" panose="02020603050405020304" pitchFamily="18" charset="0"/>
              </a:rPr>
              <a:t>più</a:t>
            </a:r>
            <a:r>
              <a:rPr lang="en-US" sz="1800" dirty="0">
                <a:cs typeface="Times New Roman" panose="02020603050405020304" pitchFamily="18" charset="0"/>
              </a:rPr>
              <a:t> </a:t>
            </a:r>
            <a:r>
              <a:rPr lang="en-US" sz="1800" dirty="0" err="1">
                <a:cs typeface="Times New Roman" panose="02020603050405020304" pitchFamily="18" charset="0"/>
              </a:rPr>
              <a:t>completi</a:t>
            </a:r>
            <a:r>
              <a:rPr lang="en-US" sz="1800" dirty="0">
                <a:cs typeface="Times New Roman" panose="02020603050405020304" pitchFamily="18" charset="0"/>
              </a:rPr>
              <a:t>
La </a:t>
            </a:r>
            <a:r>
              <a:rPr lang="en-US" sz="1800" dirty="0" err="1">
                <a:cs typeface="Times New Roman" panose="02020603050405020304" pitchFamily="18" charset="0"/>
              </a:rPr>
              <a:t>pratica</a:t>
            </a:r>
            <a:r>
              <a:rPr lang="en-US" sz="1800" dirty="0">
                <a:cs typeface="Times New Roman" panose="02020603050405020304" pitchFamily="18" charset="0"/>
              </a:rPr>
              <a:t> del </a:t>
            </a:r>
            <a:r>
              <a:rPr lang="en-US" sz="1800" dirty="0" err="1">
                <a:cs typeface="Times New Roman" panose="02020603050405020304" pitchFamily="18" charset="0"/>
              </a:rPr>
              <a:t>saggio</a:t>
            </a:r>
            <a:r>
              <a:rPr lang="en-US" sz="1800" dirty="0">
                <a:cs typeface="Times New Roman" panose="02020603050405020304" pitchFamily="18" charset="0"/>
              </a:rPr>
              <a:t> di fuoco come </a:t>
            </a:r>
            <a:r>
              <a:rPr lang="en-US" sz="1800" dirty="0" err="1">
                <a:cs typeface="Times New Roman" panose="02020603050405020304" pitchFamily="18" charset="0"/>
              </a:rPr>
              <a:t>strumento</a:t>
            </a:r>
            <a:r>
              <a:rPr lang="en-US" sz="1800" dirty="0">
                <a:cs typeface="Times New Roman" panose="02020603050405020304" pitchFamily="18" charset="0"/>
              </a:rPr>
              <a:t> </a:t>
            </a:r>
            <a:r>
              <a:rPr lang="en-US" sz="1800" dirty="0" err="1">
                <a:cs typeface="Times New Roman" panose="02020603050405020304" pitchFamily="18" charset="0"/>
              </a:rPr>
              <a:t>analitico</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t>
            </a:r>
            <a:r>
              <a:rPr lang="en-US" sz="1800" dirty="0" err="1">
                <a:cs typeface="Times New Roman" panose="02020603050405020304" pitchFamily="18" charset="0"/>
              </a:rPr>
              <a:t>ugualmente</a:t>
            </a:r>
            <a:r>
              <a:rPr lang="en-US" sz="1800" dirty="0">
                <a:cs typeface="Times New Roman" panose="02020603050405020304" pitchFamily="18" charset="0"/>
              </a:rPr>
              <a:t> </a:t>
            </a:r>
            <a:r>
              <a:rPr lang="en-US" sz="1800" dirty="0" err="1">
                <a:cs typeface="Times New Roman" panose="02020603050405020304" pitchFamily="18" charset="0"/>
              </a:rPr>
              <a:t>rilevante</a:t>
            </a:r>
            <a:r>
              <a:rPr lang="en-US" sz="1800" dirty="0">
                <a:cs typeface="Times New Roman" panose="02020603050405020304" pitchFamily="18" charset="0"/>
              </a:rPr>
              <a:t> per la </a:t>
            </a:r>
            <a:r>
              <a:rPr lang="en-US" sz="1800" dirty="0" err="1">
                <a:cs typeface="Times New Roman" panose="02020603050405020304" pitchFamily="18" charset="0"/>
              </a:rPr>
              <a:t>chimica</a:t>
            </a:r>
            <a:r>
              <a:rPr lang="en-US" sz="1800" dirty="0">
                <a:cs typeface="Times New Roman" panose="02020603050405020304" pitchFamily="18" charset="0"/>
              </a:rPr>
              <a:t>, per la </a:t>
            </a:r>
            <a:r>
              <a:rPr lang="en-US" sz="1800" dirty="0" err="1">
                <a:cs typeface="Times New Roman" panose="02020603050405020304" pitchFamily="18" charset="0"/>
              </a:rPr>
              <a:t>metallurgia</a:t>
            </a:r>
            <a:r>
              <a:rPr lang="en-US" sz="1800" dirty="0">
                <a:cs typeface="Times New Roman" panose="02020603050405020304" pitchFamily="18" charset="0"/>
              </a:rPr>
              <a:t> </a:t>
            </a:r>
            <a:r>
              <a:rPr lang="en-US" sz="1800" dirty="0" err="1">
                <a:cs typeface="Times New Roman" panose="02020603050405020304" pitchFamily="18" charset="0"/>
              </a:rPr>
              <a:t>estrattiva</a:t>
            </a:r>
            <a:r>
              <a:rPr lang="en-US" sz="1800" dirty="0">
                <a:cs typeface="Times New Roman" panose="02020603050405020304" pitchFamily="18" charset="0"/>
              </a:rPr>
              <a:t> e per il </a:t>
            </a:r>
            <a:r>
              <a:rPr lang="en-US" sz="1800" dirty="0" err="1">
                <a:cs typeface="Times New Roman" panose="02020603050405020304" pitchFamily="18" charset="0"/>
              </a:rPr>
              <a:t>controllo</a:t>
            </a:r>
            <a:r>
              <a:rPr lang="en-US" sz="1800" dirty="0">
                <a:cs typeface="Times New Roman" panose="02020603050405020304" pitchFamily="18" charset="0"/>
              </a:rPr>
              <a:t> di </a:t>
            </a:r>
            <a:r>
              <a:rPr lang="en-US" sz="1800" dirty="0" err="1">
                <a:cs typeface="Times New Roman" panose="02020603050405020304" pitchFamily="18" charset="0"/>
              </a:rPr>
              <a:t>qualità</a:t>
            </a:r>
            <a:r>
              <a:rPr lang="en-US" sz="1800" dirty="0">
                <a:cs typeface="Times New Roman" panose="02020603050405020304" pitchFamily="18" charset="0"/>
              </a:rPr>
              <a:t> </a:t>
            </a:r>
            <a:r>
              <a:rPr lang="en-US" sz="1800" dirty="0" err="1">
                <a:cs typeface="Times New Roman" panose="02020603050405020304" pitchFamily="18" charset="0"/>
              </a:rPr>
              <a:t>nella</a:t>
            </a:r>
            <a:r>
              <a:rPr lang="en-US" sz="1800" dirty="0">
                <a:cs typeface="Times New Roman" panose="02020603050405020304" pitchFamily="18" charset="0"/>
              </a:rPr>
              <a:t> </a:t>
            </a:r>
            <a:r>
              <a:rPr lang="en-US" sz="1800" dirty="0" err="1">
                <a:cs typeface="Times New Roman" panose="02020603050405020304" pitchFamily="18" charset="0"/>
              </a:rPr>
              <a:t>produzione</a:t>
            </a:r>
            <a:r>
              <a:rPr lang="en-US" sz="1800" dirty="0">
                <a:cs typeface="Times New Roman" panose="02020603050405020304" pitchFamily="18" charset="0"/>
              </a:rPr>
              <a:t> di </a:t>
            </a:r>
            <a:r>
              <a:rPr lang="en-US" sz="1800" dirty="0" err="1">
                <a:cs typeface="Times New Roman" panose="02020603050405020304" pitchFamily="18" charset="0"/>
              </a:rPr>
              <a:t>monete</a:t>
            </a:r>
            <a:r>
              <a:rPr lang="en-US" sz="1800" dirty="0">
                <a:cs typeface="Times New Roman" panose="02020603050405020304" pitchFamily="18" charset="0"/>
              </a:rPr>
              <a:t>; </a:t>
            </a:r>
            <a:r>
              <a:rPr lang="en-US" sz="1800" dirty="0" err="1">
                <a:cs typeface="Times New Roman" panose="02020603050405020304" pitchFamily="18" charset="0"/>
              </a:rPr>
              <a:t>anche</a:t>
            </a:r>
            <a:r>
              <a:rPr lang="en-US" sz="1800" dirty="0">
                <a:cs typeface="Times New Roman" panose="02020603050405020304" pitchFamily="18" charset="0"/>
              </a:rPr>
              <a:t> il </a:t>
            </a:r>
            <a:r>
              <a:rPr lang="en-US" sz="1800" dirty="0" err="1">
                <a:cs typeface="Times New Roman" panose="02020603050405020304" pitchFamily="18" charset="0"/>
              </a:rPr>
              <a:t>riciclo</a:t>
            </a:r>
            <a:r>
              <a:rPr lang="en-US" sz="1800" dirty="0">
                <a:cs typeface="Times New Roman" panose="02020603050405020304" pitchFamily="18" charset="0"/>
              </a:rPr>
              <a:t> </a:t>
            </a:r>
            <a:r>
              <a:rPr lang="en-US" sz="1800" dirty="0" err="1">
                <a:cs typeface="Times New Roman" panose="02020603050405020304" pitchFamily="18" charset="0"/>
              </a:rPr>
              <a:t>su</a:t>
            </a:r>
            <a:r>
              <a:rPr lang="en-US" sz="1800" dirty="0">
                <a:cs typeface="Times New Roman" panose="02020603050405020304" pitchFamily="18" charset="0"/>
              </a:rPr>
              <a:t> </a:t>
            </a:r>
            <a:r>
              <a:rPr lang="en-US" sz="1800" dirty="0" err="1">
                <a:cs typeface="Times New Roman" panose="02020603050405020304" pitchFamily="18" charset="0"/>
              </a:rPr>
              <a:t>piccola</a:t>
            </a:r>
            <a:r>
              <a:rPr lang="en-US" sz="1800" dirty="0">
                <a:cs typeface="Times New Roman" panose="02020603050405020304" pitchFamily="18" charset="0"/>
              </a:rPr>
              <a:t> </a:t>
            </a:r>
            <a:r>
              <a:rPr lang="en-US" sz="1800" dirty="0" err="1">
                <a:cs typeface="Times New Roman" panose="02020603050405020304" pitchFamily="18" charset="0"/>
              </a:rPr>
              <a:t>scala</a:t>
            </a:r>
            <a:r>
              <a:rPr lang="en-US" sz="1800" dirty="0">
                <a:cs typeface="Times New Roman" panose="02020603050405020304" pitchFamily="18" charset="0"/>
              </a:rPr>
              <a:t> e la </a:t>
            </a:r>
            <a:r>
              <a:rPr lang="en-US" sz="1800" dirty="0" err="1">
                <a:cs typeface="Times New Roman" panose="02020603050405020304" pitchFamily="18" charset="0"/>
              </a:rPr>
              <a:t>raffinazione</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gioielleria</a:t>
            </a:r>
            <a:r>
              <a:rPr lang="en-US" sz="1800" dirty="0">
                <a:cs typeface="Times New Roman" panose="02020603050405020304" pitchFamily="18" charset="0"/>
              </a:rPr>
              <a:t> </a:t>
            </a:r>
            <a:r>
              <a:rPr lang="en-US" sz="1800" dirty="0" err="1">
                <a:cs typeface="Times New Roman" panose="02020603050405020304" pitchFamily="18" charset="0"/>
              </a:rPr>
              <a:t>impiegano</a:t>
            </a:r>
            <a:r>
              <a:rPr lang="en-US" sz="1800" dirty="0">
                <a:cs typeface="Times New Roman" panose="02020603050405020304" pitchFamily="18" charset="0"/>
              </a:rPr>
              <a:t> le </a:t>
            </a:r>
            <a:r>
              <a:rPr lang="en-US" sz="1800" dirty="0" err="1">
                <a:cs typeface="Times New Roman" panose="02020603050405020304" pitchFamily="18" charset="0"/>
              </a:rPr>
              <a:t>stesse</a:t>
            </a:r>
            <a:r>
              <a:rPr lang="en-US" sz="1800" dirty="0">
                <a:cs typeface="Times New Roman" panose="02020603050405020304" pitchFamily="18" charset="0"/>
              </a:rPr>
              <a:t> </a:t>
            </a:r>
            <a:r>
              <a:rPr lang="en-US" sz="1800" dirty="0" err="1">
                <a:cs typeface="Times New Roman" panose="02020603050405020304" pitchFamily="18" charset="0"/>
              </a:rPr>
              <a:t>operazioni</a:t>
            </a:r>
            <a:r>
              <a:rPr lang="en-US" sz="1800" dirty="0">
                <a:cs typeface="Times New Roman" panose="02020603050405020304" pitchFamily="18" charset="0"/>
              </a:rPr>
              <a:t>
Le prove </a:t>
            </a:r>
            <a:r>
              <a:rPr lang="en-US" sz="1800" dirty="0" err="1">
                <a:cs typeface="Times New Roman" panose="02020603050405020304" pitchFamily="18" charset="0"/>
              </a:rPr>
              <a:t>archeologiche</a:t>
            </a:r>
            <a:r>
              <a:rPr lang="en-US" sz="1800" dirty="0">
                <a:cs typeface="Times New Roman" panose="02020603050405020304" pitchFamily="18" charset="0"/>
              </a:rPr>
              <a:t> </a:t>
            </a:r>
            <a:r>
              <a:rPr lang="en-US" sz="1800" dirty="0" err="1">
                <a:cs typeface="Times New Roman" panose="02020603050405020304" pitchFamily="18" charset="0"/>
              </a:rPr>
              <a:t>possono</a:t>
            </a:r>
            <a:r>
              <a:rPr lang="en-US" sz="1800" dirty="0">
                <a:cs typeface="Times New Roman" panose="02020603050405020304" pitchFamily="18" charset="0"/>
              </a:rPr>
              <a:t> </a:t>
            </a:r>
            <a:r>
              <a:rPr lang="en-US" sz="1800" dirty="0" err="1">
                <a:cs typeface="Times New Roman" panose="02020603050405020304" pitchFamily="18" charset="0"/>
              </a:rPr>
              <a:t>essere</a:t>
            </a:r>
            <a:r>
              <a:rPr lang="en-US" sz="1800" dirty="0">
                <a:cs typeface="Times New Roman" panose="02020603050405020304" pitchFamily="18" charset="0"/>
              </a:rPr>
              <a:t> indicative del </a:t>
            </a:r>
            <a:r>
              <a:rPr lang="en-US" sz="1800" dirty="0" err="1">
                <a:cs typeface="Times New Roman" panose="02020603050405020304" pitchFamily="18" charset="0"/>
              </a:rPr>
              <a:t>saggio</a:t>
            </a:r>
            <a:r>
              <a:rPr lang="en-US" sz="1800" dirty="0">
                <a:cs typeface="Times New Roman" panose="02020603050405020304" pitchFamily="18" charset="0"/>
              </a:rPr>
              <a:t> </a:t>
            </a:r>
            <a:r>
              <a:rPr lang="en-US" sz="1800" dirty="0" err="1">
                <a:cs typeface="Times New Roman" panose="02020603050405020304" pitchFamily="18" charset="0"/>
              </a:rPr>
              <a:t>antincendio</a:t>
            </a:r>
            <a:r>
              <a:rPr lang="en-US" sz="1800" dirty="0">
                <a:cs typeface="Times New Roman" panose="02020603050405020304" pitchFamily="18" charset="0"/>
              </a:rPr>
              <a:t>, ma non </a:t>
            </a:r>
            <a:r>
              <a:rPr lang="en-US" sz="1800" dirty="0" err="1">
                <a:cs typeface="Times New Roman" panose="02020603050405020304" pitchFamily="18" charset="0"/>
              </a:rPr>
              <a:t>consentono</a:t>
            </a:r>
            <a:r>
              <a:rPr lang="en-US" sz="1800" dirty="0">
                <a:cs typeface="Times New Roman" panose="02020603050405020304" pitchFamily="18" charset="0"/>
              </a:rPr>
              <a:t> di per </a:t>
            </a:r>
            <a:r>
              <a:rPr lang="en-US" sz="1800" dirty="0" err="1">
                <a:cs typeface="Times New Roman" panose="02020603050405020304" pitchFamily="18" charset="0"/>
              </a:rPr>
              <a:t>sé</a:t>
            </a:r>
            <a:r>
              <a:rPr lang="en-US" sz="1800" dirty="0">
                <a:cs typeface="Times New Roman" panose="02020603050405020304" pitchFamily="18" charset="0"/>
              </a:rPr>
              <a:t> </a:t>
            </a:r>
            <a:r>
              <a:rPr lang="en-US" sz="1800" dirty="0" err="1">
                <a:cs typeface="Times New Roman" panose="02020603050405020304" pitchFamily="18" charset="0"/>
              </a:rPr>
              <a:t>l'identificazione</a:t>
            </a:r>
            <a:r>
              <a:rPr lang="en-US" sz="1800" dirty="0">
                <a:cs typeface="Times New Roman" panose="02020603050405020304" pitchFamily="18" charset="0"/>
              </a:rPr>
              <a:t> del </a:t>
            </a:r>
            <a:r>
              <a:rPr lang="en-US" sz="1800" dirty="0" err="1">
                <a:cs typeface="Times New Roman" panose="02020603050405020304" pitchFamily="18" charset="0"/>
              </a:rPr>
              <a:t>contesto</a:t>
            </a:r>
            <a:r>
              <a:rPr lang="en-US" sz="1800" dirty="0">
                <a:cs typeface="Times New Roman" panose="02020603050405020304" pitchFamily="18" charset="0"/>
              </a:rPr>
              <a:t> </a:t>
            </a:r>
            <a:r>
              <a:rPr lang="en-US" sz="1800" dirty="0" err="1">
                <a:cs typeface="Times New Roman" panose="02020603050405020304" pitchFamily="18" charset="0"/>
              </a:rPr>
              <a:t>tecnologico</a:t>
            </a:r>
            <a:r>
              <a:rPr lang="en-US" sz="1800" dirty="0">
                <a:cs typeface="Times New Roman" panose="02020603050405020304" pitchFamily="18" charset="0"/>
              </a:rPr>
              <a:t> </a:t>
            </a:r>
            <a:r>
              <a:rPr lang="en-US" sz="1800" dirty="0" err="1">
                <a:cs typeface="Times New Roman" panose="02020603050405020304" pitchFamily="18" charset="0"/>
              </a:rPr>
              <a:t>immediato</a:t>
            </a:r>
            <a:r>
              <a:rPr lang="en-US" sz="1800" dirty="0">
                <a:cs typeface="Times New Roman" panose="02020603050405020304" pitchFamily="18" charset="0"/>
              </a:rPr>
              <a:t> </a:t>
            </a:r>
            <a:r>
              <a:rPr lang="en-US" sz="1800" dirty="0" err="1">
                <a:cs typeface="Times New Roman" panose="02020603050405020304" pitchFamily="18" charset="0"/>
              </a:rPr>
              <a:t>all'interno</a:t>
            </a:r>
            <a:r>
              <a:rPr lang="en-US" sz="1800" dirty="0">
                <a:cs typeface="Times New Roman" panose="02020603050405020304" pitchFamily="18" charset="0"/>
              </a:rPr>
              <a:t> del quale </a:t>
            </a:r>
            <a:r>
              <a:rPr lang="en-US" sz="1800" dirty="0" err="1">
                <a:cs typeface="Times New Roman" panose="02020603050405020304" pitchFamily="18" charset="0"/>
              </a:rPr>
              <a:t>sono</a:t>
            </a:r>
            <a:r>
              <a:rPr lang="en-US" sz="1800" dirty="0">
                <a:cs typeface="Times New Roman" panose="02020603050405020304" pitchFamily="18" charset="0"/>
              </a:rPr>
              <a:t> state </a:t>
            </a:r>
            <a:r>
              <a:rPr lang="en-US" sz="1800" dirty="0" err="1">
                <a:cs typeface="Times New Roman" panose="02020603050405020304" pitchFamily="18" charset="0"/>
              </a:rPr>
              <a:t>eseguite</a:t>
            </a:r>
            <a:r>
              <a:rPr lang="en-US" sz="1800" dirty="0">
                <a:cs typeface="Times New Roman" panose="02020603050405020304" pitchFamily="18" charset="0"/>
              </a:rPr>
              <a:t> </a:t>
            </a:r>
            <a:r>
              <a:rPr lang="en-US" sz="1800" dirty="0" err="1">
                <a:cs typeface="Times New Roman" panose="02020603050405020304" pitchFamily="18" charset="0"/>
              </a:rPr>
              <a:t>queste</a:t>
            </a:r>
            <a:r>
              <a:rPr lang="en-US" sz="1800" dirty="0">
                <a:cs typeface="Times New Roman" panose="02020603050405020304" pitchFamily="18" charset="0"/>
              </a:rPr>
              <a:t> </a:t>
            </a:r>
            <a:r>
              <a:rPr lang="en-US" sz="1800" dirty="0" err="1">
                <a:cs typeface="Times New Roman" panose="02020603050405020304" pitchFamily="18" charset="0"/>
              </a:rPr>
              <a:t>analisi</a:t>
            </a:r>
            <a:r>
              <a:rPr lang="en-US" sz="1800" dirty="0">
                <a:cs typeface="Times New Roman" panose="02020603050405020304" pitchFamily="18" charset="0"/>
              </a:rPr>
              <a:t>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10</a:t>
            </a:fld>
            <a:endParaRPr lang="it-IT"/>
          </a:p>
        </p:txBody>
      </p:sp>
    </p:spTree>
    <p:extLst>
      <p:ext uri="{BB962C8B-B14F-4D97-AF65-F5344CB8AC3E}">
        <p14:creationId xmlns:p14="http://schemas.microsoft.com/office/powerpoint/2010/main" val="2828008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583489"/>
            <a:ext cx="10515600" cy="1325563"/>
          </a:xfrm>
        </p:spPr>
        <p:txBody>
          <a:bodyPr>
            <a:normAutofit/>
          </a:bodyPr>
          <a:lstStyle/>
          <a:p>
            <a:pPr algn="ctr"/>
            <a:r>
              <a:rPr lang="it-IT" sz="2400" b="1" dirty="0">
                <a:solidFill>
                  <a:schemeClr val="accent2"/>
                </a:solidFill>
                <a:effectLst>
                  <a:outerShdw blurRad="38100" dist="38100" dir="2700000" algn="tl">
                    <a:srgbClr val="000000">
                      <a:alpha val="43137"/>
                    </a:srgbClr>
                  </a:outerShdw>
                </a:effectLst>
                <a:latin typeface="+mn-lt"/>
                <a:ea typeface="+mn-ea"/>
                <a:cs typeface="+mn-cs"/>
              </a:rPr>
              <a:t>Alchimia e Chimica
</a:t>
            </a:r>
          </a:p>
        </p:txBody>
      </p:sp>
      <p:sp>
        <p:nvSpPr>
          <p:cNvPr id="3" name="Segnaposto contenuto 2"/>
          <p:cNvSpPr>
            <a:spLocks noGrp="1"/>
          </p:cNvSpPr>
          <p:nvPr>
            <p:ph idx="1"/>
          </p:nvPr>
        </p:nvSpPr>
        <p:spPr>
          <a:xfrm>
            <a:off x="957428" y="2168226"/>
            <a:ext cx="10515600" cy="2521548"/>
          </a:xfrm>
        </p:spPr>
        <p:txBody>
          <a:bodyPr>
            <a:noAutofit/>
          </a:bodyPr>
          <a:lstStyle/>
          <a:p>
            <a:pPr marL="0" indent="0" algn="just">
              <a:buNone/>
            </a:pPr>
            <a:r>
              <a:rPr lang="en-US" sz="1800" dirty="0" err="1">
                <a:cs typeface="Times New Roman" panose="02020603050405020304" pitchFamily="18" charset="0"/>
              </a:rPr>
              <a:t>L'enfasi</a:t>
            </a:r>
            <a:r>
              <a:rPr lang="en-US" sz="1800" dirty="0">
                <a:cs typeface="Times New Roman" panose="02020603050405020304" pitchFamily="18" charset="0"/>
              </a:rPr>
              <a:t> </a:t>
            </a:r>
            <a:r>
              <a:rPr lang="en-US" sz="1800" dirty="0" err="1">
                <a:cs typeface="Times New Roman" panose="02020603050405020304" pitchFamily="18" charset="0"/>
              </a:rPr>
              <a:t>sarà</a:t>
            </a:r>
            <a:r>
              <a:rPr lang="en-US" sz="1800" dirty="0">
                <a:cs typeface="Times New Roman" panose="02020603050405020304" pitchFamily="18" charset="0"/>
              </a:rPr>
              <a:t> </a:t>
            </a:r>
            <a:r>
              <a:rPr lang="en-US" sz="1800" dirty="0" err="1">
                <a:cs typeface="Times New Roman" panose="02020603050405020304" pitchFamily="18" charset="0"/>
              </a:rPr>
              <a:t>posta</a:t>
            </a:r>
            <a:r>
              <a:rPr lang="en-US" sz="1800" dirty="0">
                <a:cs typeface="Times New Roman" panose="02020603050405020304" pitchFamily="18" charset="0"/>
              </a:rPr>
              <a:t> </a:t>
            </a:r>
            <a:r>
              <a:rPr lang="en-US" sz="1800" dirty="0" err="1">
                <a:cs typeface="Times New Roman" panose="02020603050405020304" pitchFamily="18" charset="0"/>
              </a:rPr>
              <a:t>su</a:t>
            </a:r>
            <a:r>
              <a:rPr lang="en-US" sz="1800" dirty="0">
                <a:cs typeface="Times New Roman" panose="02020603050405020304" pitchFamily="18" charset="0"/>
              </a:rPr>
              <a:t> due idee </a:t>
            </a:r>
            <a:r>
              <a:rPr lang="en-US" sz="1800" dirty="0" err="1">
                <a:cs typeface="Times New Roman" panose="02020603050405020304" pitchFamily="18" charset="0"/>
              </a:rPr>
              <a:t>chiave</a:t>
            </a:r>
            <a:r>
              <a:rPr lang="en-US" sz="1800" dirty="0">
                <a:cs typeface="Times New Roman" panose="02020603050405020304" pitchFamily="18" charset="0"/>
              </a:rPr>
              <a:t>:
     a) Nel </a:t>
            </a:r>
            <a:r>
              <a:rPr lang="en-US" sz="1800" dirty="0" err="1">
                <a:cs typeface="Times New Roman" panose="02020603050405020304" pitchFamily="18" charset="0"/>
              </a:rPr>
              <a:t>Rinascimento</a:t>
            </a:r>
            <a:r>
              <a:rPr lang="en-US" sz="1800" dirty="0">
                <a:cs typeface="Times New Roman" panose="02020603050405020304" pitchFamily="18" charset="0"/>
              </a:rPr>
              <a:t>, </a:t>
            </a:r>
            <a:r>
              <a:rPr lang="en-US" sz="1800" dirty="0" err="1">
                <a:cs typeface="Times New Roman" panose="02020603050405020304" pitchFamily="18" charset="0"/>
              </a:rPr>
              <a:t>l'alchimia</a:t>
            </a:r>
            <a:r>
              <a:rPr lang="en-US" sz="1800" dirty="0">
                <a:cs typeface="Times New Roman" panose="02020603050405020304" pitchFamily="18" charset="0"/>
              </a:rPr>
              <a:t> e la </a:t>
            </a:r>
            <a:r>
              <a:rPr lang="en-US" sz="1800" dirty="0" err="1">
                <a:cs typeface="Times New Roman" panose="02020603050405020304" pitchFamily="18" charset="0"/>
              </a:rPr>
              <a:t>chimica</a:t>
            </a:r>
            <a:r>
              <a:rPr lang="en-US" sz="1800" dirty="0">
                <a:cs typeface="Times New Roman" panose="02020603050405020304" pitchFamily="18" charset="0"/>
              </a:rPr>
              <a:t> non </a:t>
            </a:r>
            <a:r>
              <a:rPr lang="en-US" sz="1800" dirty="0" err="1">
                <a:cs typeface="Times New Roman" panose="02020603050405020304" pitchFamily="18" charset="0"/>
              </a:rPr>
              <a:t>erano</a:t>
            </a:r>
            <a:r>
              <a:rPr lang="en-US" sz="1800" dirty="0">
                <a:cs typeface="Times New Roman" panose="02020603050405020304" pitchFamily="18" charset="0"/>
              </a:rPr>
              <a:t> domini </a:t>
            </a:r>
            <a:r>
              <a:rPr lang="en-US" sz="1800" dirty="0" err="1">
                <a:cs typeface="Times New Roman" panose="02020603050405020304" pitchFamily="18" charset="0"/>
              </a:rPr>
              <a:t>distinti</a:t>
            </a:r>
            <a:r>
              <a:rPr lang="en-US" sz="1800" dirty="0">
                <a:cs typeface="Times New Roman" panose="02020603050405020304" pitchFamily="18" charset="0"/>
              </a:rPr>
              <a:t>, e </a:t>
            </a:r>
            <a:r>
              <a:rPr lang="en-US" sz="1800" dirty="0" err="1">
                <a:cs typeface="Times New Roman" panose="02020603050405020304" pitchFamily="18" charset="0"/>
              </a:rPr>
              <a:t>questo</a:t>
            </a:r>
            <a:r>
              <a:rPr lang="en-US" sz="1800" dirty="0">
                <a:cs typeface="Times New Roman" panose="02020603050405020304" pitchFamily="18" charset="0"/>
              </a:rPr>
              <a:t> campo </a:t>
            </a:r>
            <a:r>
              <a:rPr lang="en-US" sz="1800" dirty="0" err="1">
                <a:cs typeface="Times New Roman" panose="02020603050405020304" pitchFamily="18" charset="0"/>
              </a:rPr>
              <a:t>inclusivo</a:t>
            </a:r>
            <a:r>
              <a:rPr lang="en-US" sz="1800" dirty="0">
                <a:cs typeface="Times New Roman" panose="02020603050405020304" pitchFamily="18" charset="0"/>
              </a:rPr>
              <a:t> non </a:t>
            </a:r>
            <a:r>
              <a:rPr lang="en-US" sz="1800" dirty="0" err="1">
                <a:cs typeface="Times New Roman" panose="02020603050405020304" pitchFamily="18" charset="0"/>
              </a:rPr>
              <a:t>trasmetteva</a:t>
            </a:r>
            <a:r>
              <a:rPr lang="en-US" sz="1800" dirty="0">
                <a:cs typeface="Times New Roman" panose="02020603050405020304" pitchFamily="18" charset="0"/>
              </a:rPr>
              <a:t> le </a:t>
            </a:r>
            <a:r>
              <a:rPr lang="en-US" sz="1800" dirty="0" err="1">
                <a:cs typeface="Times New Roman" panose="02020603050405020304" pitchFamily="18" charset="0"/>
              </a:rPr>
              <a:t>connotazioni</a:t>
            </a:r>
            <a:r>
              <a:rPr lang="en-US" sz="1800" dirty="0">
                <a:cs typeface="Times New Roman" panose="02020603050405020304" pitchFamily="18" charset="0"/>
              </a:rPr>
              <a:t> religiose, </a:t>
            </a:r>
            <a:r>
              <a:rPr lang="en-US" sz="1800" dirty="0" err="1">
                <a:cs typeface="Times New Roman" panose="02020603050405020304" pitchFamily="18" charset="0"/>
              </a:rPr>
              <a:t>psicologiche</a:t>
            </a:r>
            <a:r>
              <a:rPr lang="en-US" sz="1800" dirty="0">
                <a:cs typeface="Times New Roman" panose="02020603050405020304" pitchFamily="18" charset="0"/>
              </a:rPr>
              <a:t> o </a:t>
            </a:r>
            <a:r>
              <a:rPr lang="en-US" sz="1800" dirty="0" err="1">
                <a:cs typeface="Times New Roman" panose="02020603050405020304" pitchFamily="18" charset="0"/>
              </a:rPr>
              <a:t>magiche</a:t>
            </a:r>
            <a:r>
              <a:rPr lang="en-US" sz="1800" dirty="0">
                <a:cs typeface="Times New Roman" panose="02020603050405020304" pitchFamily="18" charset="0"/>
              </a:rPr>
              <a:t> </a:t>
            </a:r>
            <a:r>
              <a:rPr lang="en-US" sz="1800" dirty="0" err="1">
                <a:cs typeface="Times New Roman" panose="02020603050405020304" pitchFamily="18" charset="0"/>
              </a:rPr>
              <a:t>spesso</a:t>
            </a:r>
            <a:r>
              <a:rPr lang="en-US" sz="1800" dirty="0">
                <a:cs typeface="Times New Roman" panose="02020603050405020304" pitchFamily="18" charset="0"/>
              </a:rPr>
              <a:t> </a:t>
            </a:r>
            <a:r>
              <a:rPr lang="en-US" sz="1800" dirty="0" err="1">
                <a:cs typeface="Times New Roman" panose="02020603050405020304" pitchFamily="18" charset="0"/>
              </a:rPr>
              <a:t>attaccate</a:t>
            </a:r>
            <a:r>
              <a:rPr lang="en-US" sz="1800" dirty="0">
                <a:cs typeface="Times New Roman" panose="02020603050405020304" pitchFamily="18" charset="0"/>
              </a:rPr>
              <a:t> </a:t>
            </a:r>
            <a:r>
              <a:rPr lang="en-US" sz="1800" dirty="0" err="1">
                <a:cs typeface="Times New Roman" panose="02020603050405020304" pitchFamily="18" charset="0"/>
              </a:rPr>
              <a:t>alla</a:t>
            </a:r>
            <a:r>
              <a:rPr lang="en-US" sz="1800" dirty="0">
                <a:cs typeface="Times New Roman" panose="02020603050405020304" pitchFamily="18" charset="0"/>
              </a:rPr>
              <a:t> </a:t>
            </a:r>
            <a:r>
              <a:rPr lang="en-US" sz="1800" dirty="0" err="1">
                <a:cs typeface="Times New Roman" panose="02020603050405020304" pitchFamily="18" charset="0"/>
              </a:rPr>
              <a:t>ricerca</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trasmutazione</a:t>
            </a:r>
            <a:r>
              <a:rPr lang="en-US" sz="1800" dirty="0">
                <a:cs typeface="Times New Roman" panose="02020603050405020304" pitchFamily="18" charset="0"/>
              </a:rPr>
              <a:t> </a:t>
            </a:r>
            <a:r>
              <a:rPr lang="en-US" sz="1800" dirty="0" err="1">
                <a:cs typeface="Times New Roman" panose="02020603050405020304" pitchFamily="18" charset="0"/>
              </a:rPr>
              <a:t>metallica</a:t>
            </a:r>
            <a:r>
              <a:rPr lang="en-US" sz="1800" dirty="0">
                <a:cs typeface="Times New Roman" panose="02020603050405020304" pitchFamily="18" charset="0"/>
              </a:rPr>
              <a:t>
 b) I </a:t>
            </a:r>
            <a:r>
              <a:rPr lang="en-US" sz="1800" dirty="0" err="1">
                <a:cs typeface="Times New Roman" panose="02020603050405020304" pitchFamily="18" charset="0"/>
              </a:rPr>
              <a:t>saggi</a:t>
            </a:r>
            <a:r>
              <a:rPr lang="en-US" sz="1800" dirty="0">
                <a:cs typeface="Times New Roman" panose="02020603050405020304" pitchFamily="18" charset="0"/>
              </a:rPr>
              <a:t> </a:t>
            </a:r>
            <a:r>
              <a:rPr lang="en-US" sz="1800" dirty="0" err="1">
                <a:cs typeface="Times New Roman" panose="02020603050405020304" pitchFamily="18" charset="0"/>
              </a:rPr>
              <a:t>antincendio</a:t>
            </a:r>
            <a:r>
              <a:rPr lang="en-US" sz="1800" dirty="0">
                <a:cs typeface="Times New Roman" panose="02020603050405020304" pitchFamily="18" charset="0"/>
              </a:rPr>
              <a:t> </a:t>
            </a:r>
            <a:r>
              <a:rPr lang="en-US" sz="1800" dirty="0" err="1">
                <a:cs typeface="Times New Roman" panose="02020603050405020304" pitchFamily="18" charset="0"/>
              </a:rPr>
              <a:t>sono</a:t>
            </a:r>
            <a:r>
              <a:rPr lang="en-US" sz="1800" dirty="0">
                <a:cs typeface="Times New Roman" panose="02020603050405020304" pitchFamily="18" charset="0"/>
              </a:rPr>
              <a:t> </a:t>
            </a:r>
            <a:r>
              <a:rPr lang="en-US" sz="1800" dirty="0" err="1">
                <a:cs typeface="Times New Roman" panose="02020603050405020304" pitchFamily="18" charset="0"/>
              </a:rPr>
              <a:t>stati</a:t>
            </a:r>
            <a:r>
              <a:rPr lang="en-US" sz="1800" dirty="0">
                <a:cs typeface="Times New Roman" panose="02020603050405020304" pitchFamily="18" charset="0"/>
              </a:rPr>
              <a:t> al/</a:t>
            </a:r>
            <a:r>
              <a:rPr lang="en-US" sz="1800" dirty="0" err="1">
                <a:cs typeface="Times New Roman" panose="02020603050405020304" pitchFamily="18" charset="0"/>
              </a:rPr>
              <a:t>chimici</a:t>
            </a:r>
            <a:r>
              <a:rPr lang="en-US" sz="1800" dirty="0">
                <a:cs typeface="Times New Roman" panose="02020603050405020304" pitchFamily="18" charset="0"/>
              </a:rPr>
              <a:t> tanto </a:t>
            </a:r>
            <a:r>
              <a:rPr lang="en-US" sz="1800" dirty="0" err="1">
                <a:cs typeface="Times New Roman" panose="02020603050405020304" pitchFamily="18" charset="0"/>
              </a:rPr>
              <a:t>quanto</a:t>
            </a:r>
            <a:r>
              <a:rPr lang="en-US" sz="1800" dirty="0">
                <a:cs typeface="Times New Roman" panose="02020603050405020304" pitchFamily="18" charset="0"/>
              </a:rPr>
              <a:t> le </a:t>
            </a:r>
            <a:r>
              <a:rPr lang="en-US" sz="1800" dirty="0" err="1">
                <a:cs typeface="Times New Roman" panose="02020603050405020304" pitchFamily="18" charset="0"/>
              </a:rPr>
              <a:t>operazioni</a:t>
            </a:r>
            <a:r>
              <a:rPr lang="en-US" sz="1800" dirty="0">
                <a:cs typeface="Times New Roman" panose="02020603050405020304" pitchFamily="18" charset="0"/>
              </a:rPr>
              <a:t> </a:t>
            </a:r>
            <a:r>
              <a:rPr lang="en-US" sz="1800" dirty="0" err="1">
                <a:cs typeface="Times New Roman" panose="02020603050405020304" pitchFamily="18" charset="0"/>
              </a:rPr>
              <a:t>metallurgiche</a:t>
            </a:r>
            <a:r>
              <a:rPr lang="en-US" sz="1800" dirty="0">
                <a:cs typeface="Times New Roman" panose="02020603050405020304" pitchFamily="18" charset="0"/>
              </a:rPr>
              <a:t> e, per </a:t>
            </a:r>
            <a:r>
              <a:rPr lang="en-US" sz="1800" dirty="0" err="1">
                <a:cs typeface="Times New Roman" panose="02020603050405020304" pitchFamily="18" charset="0"/>
              </a:rPr>
              <a:t>quanto</a:t>
            </a:r>
            <a:r>
              <a:rPr lang="en-US" sz="1800" dirty="0">
                <a:cs typeface="Times New Roman" panose="02020603050405020304" pitchFamily="18" charset="0"/>
              </a:rPr>
              <a:t> </a:t>
            </a:r>
            <a:r>
              <a:rPr lang="en-US" sz="1800" dirty="0" err="1">
                <a:cs typeface="Times New Roman" panose="02020603050405020304" pitchFamily="18" charset="0"/>
              </a:rPr>
              <a:t>riguarda</a:t>
            </a:r>
            <a:r>
              <a:rPr lang="en-US" sz="1800" dirty="0">
                <a:cs typeface="Times New Roman" panose="02020603050405020304" pitchFamily="18" charset="0"/>
              </a:rPr>
              <a:t> </a:t>
            </a:r>
            <a:r>
              <a:rPr lang="en-US" sz="1800" dirty="0" err="1">
                <a:cs typeface="Times New Roman" panose="02020603050405020304" pitchFamily="18" charset="0"/>
              </a:rPr>
              <a:t>i</a:t>
            </a:r>
            <a:r>
              <a:rPr lang="en-US" sz="1800" dirty="0">
                <a:cs typeface="Times New Roman" panose="02020603050405020304" pitchFamily="18" charset="0"/>
              </a:rPr>
              <a:t> </a:t>
            </a:r>
            <a:r>
              <a:rPr lang="en-US" sz="1800" dirty="0" err="1">
                <a:cs typeface="Times New Roman" panose="02020603050405020304" pitchFamily="18" charset="0"/>
              </a:rPr>
              <a:t>saggi</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t>
            </a:r>
            <a:r>
              <a:rPr lang="en-US" sz="1800" dirty="0" err="1">
                <a:cs typeface="Times New Roman" panose="02020603050405020304" pitchFamily="18" charset="0"/>
              </a:rPr>
              <a:t>spesso</a:t>
            </a:r>
            <a:r>
              <a:rPr lang="en-US" sz="1800" dirty="0">
                <a:cs typeface="Times New Roman" panose="02020603050405020304" pitchFamily="18" charset="0"/>
              </a:rPr>
              <a:t> </a:t>
            </a:r>
            <a:r>
              <a:rPr lang="en-US" sz="1800" dirty="0" err="1">
                <a:cs typeface="Times New Roman" panose="02020603050405020304" pitchFamily="18" charset="0"/>
              </a:rPr>
              <a:t>impossibile</a:t>
            </a:r>
            <a:r>
              <a:rPr lang="en-US" sz="1800" dirty="0">
                <a:cs typeface="Times New Roman" panose="02020603050405020304" pitchFamily="18" charset="0"/>
              </a:rPr>
              <a:t> – e </a:t>
            </a:r>
            <a:r>
              <a:rPr lang="en-US" sz="1800" dirty="0" err="1">
                <a:cs typeface="Times New Roman" panose="02020603050405020304" pitchFamily="18" charset="0"/>
              </a:rPr>
              <a:t>inappropriato</a:t>
            </a:r>
            <a:r>
              <a:rPr lang="en-US" sz="1800" dirty="0">
                <a:cs typeface="Times New Roman" panose="02020603050405020304" pitchFamily="18" charset="0"/>
              </a:rPr>
              <a:t> – </a:t>
            </a:r>
            <a:r>
              <a:rPr lang="en-US" sz="1800" dirty="0" err="1">
                <a:cs typeface="Times New Roman" panose="02020603050405020304" pitchFamily="18" charset="0"/>
              </a:rPr>
              <a:t>separare</a:t>
            </a:r>
            <a:r>
              <a:rPr lang="en-US" sz="1800" dirty="0">
                <a:cs typeface="Times New Roman" panose="02020603050405020304" pitchFamily="18" charset="0"/>
              </a:rPr>
              <a:t> una </a:t>
            </a:r>
            <a:r>
              <a:rPr lang="en-US" sz="1800" dirty="0" err="1">
                <a:cs typeface="Times New Roman" panose="02020603050405020304" pitchFamily="18" charset="0"/>
              </a:rPr>
              <a:t>sfera</a:t>
            </a:r>
            <a:r>
              <a:rPr lang="en-US" sz="1800" dirty="0">
                <a:cs typeface="Times New Roman" panose="02020603050405020304" pitchFamily="18" charset="0"/>
              </a:rPr>
              <a:t> di </a:t>
            </a:r>
            <a:r>
              <a:rPr lang="en-US" sz="1800" dirty="0" err="1">
                <a:cs typeface="Times New Roman" panose="02020603050405020304" pitchFamily="18" charset="0"/>
              </a:rPr>
              <a:t>attività</a:t>
            </a:r>
            <a:r>
              <a:rPr lang="en-US" sz="1800" dirty="0">
                <a:cs typeface="Times New Roman" panose="02020603050405020304" pitchFamily="18" charset="0"/>
              </a:rPr>
              <a:t> (</a:t>
            </a:r>
            <a:r>
              <a:rPr lang="en-US" sz="1800" dirty="0" err="1">
                <a:cs typeface="Times New Roman" panose="02020603050405020304" pitchFamily="18" charset="0"/>
              </a:rPr>
              <a:t>alchimia</a:t>
            </a:r>
            <a:r>
              <a:rPr lang="en-US" sz="1800" dirty="0">
                <a:cs typeface="Times New Roman" panose="02020603050405020304" pitchFamily="18" charset="0"/>
              </a:rPr>
              <a:t>/</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dall'altra</a:t>
            </a:r>
            <a:r>
              <a:rPr lang="en-US" sz="1800" dirty="0">
                <a:cs typeface="Times New Roman" panose="02020603050405020304" pitchFamily="18" charset="0"/>
              </a:rPr>
              <a:t> (</a:t>
            </a:r>
            <a:r>
              <a:rPr lang="en-US" sz="1800" dirty="0" err="1">
                <a:cs typeface="Times New Roman" panose="02020603050405020304" pitchFamily="18" charset="0"/>
              </a:rPr>
              <a:t>metallurgia</a:t>
            </a:r>
            <a:r>
              <a:rPr lang="en-US" sz="1800" dirty="0">
                <a:cs typeface="Times New Roman" panose="02020603050405020304" pitchFamily="18" charset="0"/>
              </a:rPr>
              <a:t>), </a:t>
            </a:r>
            <a:r>
              <a:rPr lang="en-US" sz="1800" dirty="0" err="1">
                <a:cs typeface="Times New Roman" panose="02020603050405020304" pitchFamily="18" charset="0"/>
              </a:rPr>
              <a:t>dato</a:t>
            </a:r>
            <a:r>
              <a:rPr lang="en-US" sz="1800" dirty="0">
                <a:cs typeface="Times New Roman" panose="02020603050405020304" pitchFamily="18" charset="0"/>
              </a:rPr>
              <a:t> il </a:t>
            </a:r>
            <a:r>
              <a:rPr lang="en-US" sz="1800" dirty="0" err="1">
                <a:cs typeface="Times New Roman" panose="02020603050405020304" pitchFamily="18" charset="0"/>
              </a:rPr>
              <a:t>loro</a:t>
            </a:r>
            <a:r>
              <a:rPr lang="en-US" sz="1800" dirty="0">
                <a:cs typeface="Times New Roman" panose="02020603050405020304" pitchFamily="18" charset="0"/>
              </a:rPr>
              <a:t> forte </a:t>
            </a:r>
            <a:r>
              <a:rPr lang="en-US" sz="1800" dirty="0" err="1">
                <a:cs typeface="Times New Roman" panose="02020603050405020304" pitchFamily="18" charset="0"/>
              </a:rPr>
              <a:t>intreccio</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11</a:t>
            </a:fld>
            <a:endParaRPr lang="it-IT"/>
          </a:p>
        </p:txBody>
      </p:sp>
    </p:spTree>
    <p:extLst>
      <p:ext uri="{BB962C8B-B14F-4D97-AF65-F5344CB8AC3E}">
        <p14:creationId xmlns:p14="http://schemas.microsoft.com/office/powerpoint/2010/main" val="137456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3609" y="624432"/>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Alchimia e Chimica? Questioni terminologiche
</a:t>
            </a:r>
          </a:p>
        </p:txBody>
      </p:sp>
      <p:sp>
        <p:nvSpPr>
          <p:cNvPr id="3" name="Segnaposto contenuto 2"/>
          <p:cNvSpPr>
            <a:spLocks noGrp="1"/>
          </p:cNvSpPr>
          <p:nvPr>
            <p:ph idx="1"/>
          </p:nvPr>
        </p:nvSpPr>
        <p:spPr>
          <a:xfrm>
            <a:off x="838200" y="1622449"/>
            <a:ext cx="10515600" cy="4351338"/>
          </a:xfrm>
        </p:spPr>
        <p:txBody>
          <a:bodyPr>
            <a:normAutofit/>
          </a:bodyPr>
          <a:lstStyle/>
          <a:p>
            <a:pPr marL="0" indent="0" algn="just">
              <a:buNone/>
            </a:pPr>
            <a:r>
              <a:rPr lang="en-US" sz="1800" dirty="0">
                <a:cs typeface="Times New Roman" panose="02020603050405020304" pitchFamily="18" charset="0"/>
              </a:rPr>
              <a:t>Nel </a:t>
            </a:r>
            <a:r>
              <a:rPr lang="en-US" sz="1800" dirty="0" err="1">
                <a:cs typeface="Times New Roman" panose="02020603050405020304" pitchFamily="18" charset="0"/>
              </a:rPr>
              <a:t>linguaggio</a:t>
            </a:r>
            <a:r>
              <a:rPr lang="en-US" sz="1800" dirty="0">
                <a:cs typeface="Times New Roman" panose="02020603050405020304" pitchFamily="18" charset="0"/>
              </a:rPr>
              <a:t> </a:t>
            </a:r>
            <a:r>
              <a:rPr lang="en-US" sz="1800" dirty="0" err="1">
                <a:cs typeface="Times New Roman" panose="02020603050405020304" pitchFamily="18" charset="0"/>
              </a:rPr>
              <a:t>attuale</a:t>
            </a:r>
            <a:r>
              <a:rPr lang="en-US" sz="1800" dirty="0">
                <a:cs typeface="Times New Roman" panose="02020603050405020304" pitchFamily="18" charset="0"/>
              </a:rPr>
              <a:t>, </a:t>
            </a:r>
            <a:r>
              <a:rPr lang="en-US" sz="1800" dirty="0" err="1">
                <a:cs typeface="Times New Roman" panose="02020603050405020304" pitchFamily="18" charset="0"/>
              </a:rPr>
              <a:t>l'alchimia</a:t>
            </a:r>
            <a:r>
              <a:rPr lang="en-US" sz="1800" dirty="0">
                <a:cs typeface="Times New Roman" panose="02020603050405020304" pitchFamily="18" charset="0"/>
              </a:rPr>
              <a:t> </a:t>
            </a:r>
            <a:r>
              <a:rPr lang="en-US" sz="1800" dirty="0" err="1">
                <a:cs typeface="Times New Roman" panose="02020603050405020304" pitchFamily="18" charset="0"/>
              </a:rPr>
              <a:t>suggerisce</a:t>
            </a:r>
            <a:r>
              <a:rPr lang="en-US" sz="1800" dirty="0">
                <a:cs typeface="Times New Roman" panose="02020603050405020304" pitchFamily="18" charset="0"/>
              </a:rPr>
              <a:t> </a:t>
            </a:r>
            <a:r>
              <a:rPr lang="en-US" sz="1800" dirty="0" err="1">
                <a:cs typeface="Times New Roman" panose="02020603050405020304" pitchFamily="18" charset="0"/>
              </a:rPr>
              <a:t>immediatamente</a:t>
            </a:r>
            <a:r>
              <a:rPr lang="en-US" sz="1800" dirty="0">
                <a:cs typeface="Times New Roman" panose="02020603050405020304" pitchFamily="18" charset="0"/>
              </a:rPr>
              <a:t> </a:t>
            </a:r>
            <a:r>
              <a:rPr lang="en-US" sz="1800" dirty="0" err="1">
                <a:cs typeface="Times New Roman" panose="02020603050405020304" pitchFamily="18" charset="0"/>
              </a:rPr>
              <a:t>l'idea</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trasmutazione</a:t>
            </a:r>
            <a:r>
              <a:rPr lang="en-US" sz="1800" dirty="0">
                <a:cs typeface="Times New Roman" panose="02020603050405020304" pitchFamily="18" charset="0"/>
              </a:rPr>
              <a:t> </a:t>
            </a:r>
            <a:r>
              <a:rPr lang="en-US" sz="1800" dirty="0" err="1">
                <a:cs typeface="Times New Roman" panose="02020603050405020304" pitchFamily="18" charset="0"/>
              </a:rPr>
              <a:t>dei</a:t>
            </a:r>
            <a:r>
              <a:rPr lang="en-US" sz="1800" dirty="0">
                <a:cs typeface="Times New Roman" panose="02020603050405020304" pitchFamily="18" charset="0"/>
              </a:rPr>
              <a:t> </a:t>
            </a:r>
            <a:r>
              <a:rPr lang="en-US" sz="1800" dirty="0" err="1">
                <a:cs typeface="Times New Roman" panose="02020603050405020304" pitchFamily="18" charset="0"/>
              </a:rPr>
              <a:t>metalli</a:t>
            </a:r>
            <a:r>
              <a:rPr lang="en-US" sz="1800" dirty="0">
                <a:cs typeface="Times New Roman" panose="02020603050405020304" pitchFamily="18" charset="0"/>
              </a:rPr>
              <a:t> e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produzione</a:t>
            </a:r>
            <a:r>
              <a:rPr lang="en-US" sz="1800" dirty="0">
                <a:cs typeface="Times New Roman" panose="02020603050405020304" pitchFamily="18" charset="0"/>
              </a:rPr>
              <a:t> </a:t>
            </a:r>
            <a:r>
              <a:rPr lang="en-US" sz="1800" dirty="0" err="1">
                <a:cs typeface="Times New Roman" panose="02020603050405020304" pitchFamily="18" charset="0"/>
              </a:rPr>
              <a:t>dell'oro</a:t>
            </a:r>
            <a:r>
              <a:rPr lang="en-US" sz="1800" dirty="0">
                <a:cs typeface="Times New Roman" panose="02020603050405020304" pitchFamily="18" charset="0"/>
              </a:rPr>
              <a:t> – </a:t>
            </a:r>
            <a:r>
              <a:rPr lang="en-US" sz="1800" dirty="0" err="1">
                <a:cs typeface="Times New Roman" panose="02020603050405020304" pitchFamily="18" charset="0"/>
              </a:rPr>
              <a:t>spesso</a:t>
            </a:r>
            <a:r>
              <a:rPr lang="en-US" sz="1800" dirty="0">
                <a:cs typeface="Times New Roman" panose="02020603050405020304" pitchFamily="18" charset="0"/>
              </a:rPr>
              <a:t> con </a:t>
            </a:r>
            <a:r>
              <a:rPr lang="en-US" sz="1800" dirty="0" err="1">
                <a:cs typeface="Times New Roman" panose="02020603050405020304" pitchFamily="18" charset="0"/>
              </a:rPr>
              <a:t>molte</a:t>
            </a:r>
            <a:r>
              <a:rPr lang="en-US" sz="1800" dirty="0">
                <a:cs typeface="Times New Roman" panose="02020603050405020304" pitchFamily="18" charset="0"/>
              </a:rPr>
              <a:t> </a:t>
            </a:r>
            <a:r>
              <a:rPr lang="en-US" sz="1800" dirty="0" err="1">
                <a:cs typeface="Times New Roman" panose="02020603050405020304" pitchFamily="18" charset="0"/>
              </a:rPr>
              <a:t>altre</a:t>
            </a:r>
            <a:r>
              <a:rPr lang="en-US" sz="1800" dirty="0">
                <a:cs typeface="Times New Roman" panose="02020603050405020304" pitchFamily="18" charset="0"/>
              </a:rPr>
              <a:t> </a:t>
            </a:r>
            <a:r>
              <a:rPr lang="en-US" sz="1800" dirty="0" err="1">
                <a:cs typeface="Times New Roman" panose="02020603050405020304" pitchFamily="18" charset="0"/>
              </a:rPr>
              <a:t>connotazioni</a:t>
            </a:r>
            <a:r>
              <a:rPr lang="en-US" sz="1800" dirty="0">
                <a:cs typeface="Times New Roman" panose="02020603050405020304" pitchFamily="18" charset="0"/>
              </a:rPr>
              <a:t>, come </a:t>
            </a:r>
            <a:r>
              <a:rPr lang="en-US" sz="1800" dirty="0" err="1">
                <a:cs typeface="Times New Roman" panose="02020603050405020304" pitchFamily="18" charset="0"/>
              </a:rPr>
              <a:t>discusso</a:t>
            </a:r>
            <a:r>
              <a:rPr lang="en-US" sz="1800" dirty="0">
                <a:cs typeface="Times New Roman" panose="02020603050405020304" pitchFamily="18" charset="0"/>
              </a:rPr>
              <a:t> di </a:t>
            </a:r>
            <a:r>
              <a:rPr lang="en-US" sz="1800" dirty="0" err="1">
                <a:cs typeface="Times New Roman" panose="02020603050405020304" pitchFamily="18" charset="0"/>
              </a:rPr>
              <a:t>seguito</a:t>
            </a:r>
            <a:r>
              <a:rPr lang="en-US" sz="1800" dirty="0">
                <a:cs typeface="Times New Roman" panose="02020603050405020304" pitchFamily="18" charset="0"/>
              </a:rPr>
              <a:t>
La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 </a:t>
            </a:r>
            <a:r>
              <a:rPr lang="en-US" sz="1800" dirty="0" err="1">
                <a:cs typeface="Times New Roman" panose="02020603050405020304" pitchFamily="18" charset="0"/>
              </a:rPr>
              <a:t>sua</a:t>
            </a:r>
            <a:r>
              <a:rPr lang="en-US" sz="1800" dirty="0">
                <a:cs typeface="Times New Roman" panose="02020603050405020304" pitchFamily="18" charset="0"/>
              </a:rPr>
              <a:t> volta, </a:t>
            </a:r>
            <a:r>
              <a:rPr lang="en-US" sz="1800" dirty="0" err="1">
                <a:cs typeface="Times New Roman" panose="02020603050405020304" pitchFamily="18" charset="0"/>
              </a:rPr>
              <a:t>riservata</a:t>
            </a:r>
            <a:r>
              <a:rPr lang="en-US" sz="1800" dirty="0">
                <a:cs typeface="Times New Roman" panose="02020603050405020304" pitchFamily="18" charset="0"/>
              </a:rPr>
              <a:t> </a:t>
            </a:r>
            <a:r>
              <a:rPr lang="en-US" sz="1800" dirty="0" err="1">
                <a:cs typeface="Times New Roman" panose="02020603050405020304" pitchFamily="18" charset="0"/>
              </a:rPr>
              <a:t>alla</a:t>
            </a:r>
            <a:r>
              <a:rPr lang="en-US" sz="1800" dirty="0">
                <a:cs typeface="Times New Roman" panose="02020603050405020304" pitchFamily="18" charset="0"/>
              </a:rPr>
              <a:t> </a:t>
            </a:r>
            <a:r>
              <a:rPr lang="en-US" sz="1800" dirty="0" err="1">
                <a:cs typeface="Times New Roman" panose="02020603050405020304" pitchFamily="18" charset="0"/>
              </a:rPr>
              <a:t>disciplina</a:t>
            </a:r>
            <a:r>
              <a:rPr lang="en-US" sz="1800" dirty="0">
                <a:cs typeface="Times New Roman" panose="02020603050405020304" pitchFamily="18" charset="0"/>
              </a:rPr>
              <a:t> </a:t>
            </a:r>
            <a:r>
              <a:rPr lang="en-US" sz="1800" dirty="0" err="1">
                <a:cs typeface="Times New Roman" panose="02020603050405020304" pitchFamily="18" charset="0"/>
              </a:rPr>
              <a:t>più</a:t>
            </a:r>
            <a:r>
              <a:rPr lang="en-US" sz="1800" dirty="0">
                <a:cs typeface="Times New Roman" panose="02020603050405020304" pitchFamily="18" charset="0"/>
              </a:rPr>
              <a:t> "</a:t>
            </a:r>
            <a:r>
              <a:rPr lang="en-US" sz="1800" dirty="0" err="1">
                <a:cs typeface="Times New Roman" panose="02020603050405020304" pitchFamily="18" charset="0"/>
              </a:rPr>
              <a:t>rigorosa</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si</a:t>
            </a:r>
            <a:r>
              <a:rPr lang="en-US" sz="1800" dirty="0">
                <a:cs typeface="Times New Roman" panose="02020603050405020304" pitchFamily="18" charset="0"/>
              </a:rPr>
              <a:t> </a:t>
            </a:r>
            <a:r>
              <a:rPr lang="en-US" sz="1800" dirty="0" err="1">
                <a:cs typeface="Times New Roman" panose="02020603050405020304" pitchFamily="18" charset="0"/>
              </a:rPr>
              <a:t>occupa</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composizione</a:t>
            </a:r>
            <a:r>
              <a:rPr lang="en-US" sz="1800" dirty="0">
                <a:cs typeface="Times New Roman" panose="02020603050405020304" pitchFamily="18" charset="0"/>
              </a:rPr>
              <a:t> </a:t>
            </a:r>
            <a:r>
              <a:rPr lang="en-US" sz="1800" dirty="0" err="1">
                <a:cs typeface="Times New Roman" panose="02020603050405020304" pitchFamily="18" charset="0"/>
              </a:rPr>
              <a:t>degli</a:t>
            </a:r>
            <a:r>
              <a:rPr lang="en-US" sz="1800" dirty="0">
                <a:cs typeface="Times New Roman" panose="02020603050405020304" pitchFamily="18" charset="0"/>
              </a:rPr>
              <a:t> </a:t>
            </a:r>
            <a:r>
              <a:rPr lang="en-US" sz="1800" dirty="0" err="1">
                <a:cs typeface="Times New Roman" panose="02020603050405020304" pitchFamily="18" charset="0"/>
              </a:rPr>
              <a:t>oggetti</a:t>
            </a:r>
            <a:r>
              <a:rPr lang="en-US" sz="1800" dirty="0">
                <a:cs typeface="Times New Roman" panose="02020603050405020304" pitchFamily="18" charset="0"/>
              </a:rPr>
              <a:t>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126" y="2826765"/>
            <a:ext cx="8734566" cy="2947916"/>
          </a:xfrm>
          <a:prstGeom prst="rect">
            <a:avLst/>
          </a:prstGeom>
        </p:spPr>
      </p:pic>
    </p:spTree>
    <p:extLst>
      <p:ext uri="{BB962C8B-B14F-4D97-AF65-F5344CB8AC3E}">
        <p14:creationId xmlns:p14="http://schemas.microsoft.com/office/powerpoint/2010/main" val="385715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7257" y="1129400"/>
            <a:ext cx="10515600" cy="1325563"/>
          </a:xfrm>
        </p:spPr>
        <p:txBody>
          <a:bodyPr>
            <a:normAutofit/>
          </a:bodyPr>
          <a:lstStyle/>
          <a:p>
            <a:r>
              <a:rPr lang="en-US" sz="2400" b="1" dirty="0" err="1">
                <a:solidFill>
                  <a:schemeClr val="accent2"/>
                </a:solidFill>
                <a:effectLst>
                  <a:outerShdw blurRad="38100" dist="38100" dir="2700000" algn="tl">
                    <a:srgbClr val="000000">
                      <a:alpha val="43137"/>
                    </a:srgbClr>
                  </a:outerShdw>
                </a:effectLst>
                <a:latin typeface="+mn-lt"/>
                <a:ea typeface="+mn-ea"/>
                <a:cs typeface="+mn-cs"/>
              </a:rPr>
              <a:t>Alchimia</a:t>
            </a:r>
            <a:r>
              <a:rPr lang="en-US" sz="2400" b="1" dirty="0">
                <a:solidFill>
                  <a:schemeClr val="accent2"/>
                </a:solidFill>
                <a:effectLst>
                  <a:outerShdw blurRad="38100" dist="38100" dir="2700000" algn="tl">
                    <a:srgbClr val="000000">
                      <a:alpha val="43137"/>
                    </a:srgbClr>
                  </a:outerShdw>
                </a:effectLst>
                <a:latin typeface="+mn-lt"/>
                <a:ea typeface="+mn-ea"/>
                <a:cs typeface="+mn-cs"/>
              </a:rPr>
              <a:t> o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chimica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Questioni</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terminologiche</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688075" y="2576252"/>
            <a:ext cx="10515600" cy="2841910"/>
          </a:xfrm>
        </p:spPr>
        <p:txBody>
          <a:bodyPr>
            <a:normAutofit/>
          </a:bodyPr>
          <a:lstStyle/>
          <a:p>
            <a:pPr marL="0" indent="0" algn="just">
              <a:buNone/>
            </a:pPr>
            <a:r>
              <a:rPr lang="en-US" sz="1800" dirty="0">
                <a:cs typeface="Times New Roman" panose="02020603050405020304" pitchFamily="18" charset="0"/>
              </a:rPr>
              <a:t>Le due parole </a:t>
            </a:r>
            <a:r>
              <a:rPr lang="en-US" sz="1800" dirty="0" err="1">
                <a:cs typeface="Times New Roman" panose="02020603050405020304" pitchFamily="18" charset="0"/>
              </a:rPr>
              <a:t>erano</a:t>
            </a:r>
            <a:r>
              <a:rPr lang="en-US" sz="1800" dirty="0">
                <a:cs typeface="Times New Roman" panose="02020603050405020304" pitchFamily="18" charset="0"/>
              </a:rPr>
              <a:t> </a:t>
            </a:r>
            <a:r>
              <a:rPr lang="en-US" sz="1800" dirty="0" err="1">
                <a:cs typeface="Times New Roman" panose="02020603050405020304" pitchFamily="18" charset="0"/>
              </a:rPr>
              <a:t>sinonimi</a:t>
            </a:r>
            <a:r>
              <a:rPr lang="en-US" sz="1800" dirty="0">
                <a:cs typeface="Times New Roman" panose="02020603050405020304" pitchFamily="18" charset="0"/>
              </a:rPr>
              <a:t>; </a:t>
            </a:r>
            <a:r>
              <a:rPr lang="en-US" sz="1800" dirty="0" err="1">
                <a:cs typeface="Times New Roman" panose="02020603050405020304" pitchFamily="18" charset="0"/>
              </a:rPr>
              <a:t>quando</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t>
            </a:r>
            <a:r>
              <a:rPr lang="en-US" sz="1800" dirty="0" err="1">
                <a:cs typeface="Times New Roman" panose="02020603050405020304" pitchFamily="18" charset="0"/>
              </a:rPr>
              <a:t>stata</a:t>
            </a:r>
            <a:r>
              <a:rPr lang="en-US" sz="1800" dirty="0">
                <a:cs typeface="Times New Roman" panose="02020603050405020304" pitchFamily="18" charset="0"/>
              </a:rPr>
              <a:t> </a:t>
            </a:r>
            <a:r>
              <a:rPr lang="en-US" sz="1800" dirty="0" err="1">
                <a:cs typeface="Times New Roman" panose="02020603050405020304" pitchFamily="18" charset="0"/>
              </a:rPr>
              <a:t>fatta</a:t>
            </a:r>
            <a:r>
              <a:rPr lang="en-US" sz="1800" dirty="0">
                <a:cs typeface="Times New Roman" panose="02020603050405020304" pitchFamily="18" charset="0"/>
              </a:rPr>
              <a:t> una </a:t>
            </a:r>
            <a:r>
              <a:rPr lang="en-US" sz="1800" dirty="0" err="1">
                <a:cs typeface="Times New Roman" panose="02020603050405020304" pitchFamily="18" charset="0"/>
              </a:rPr>
              <a:t>distinzione</a:t>
            </a:r>
            <a:r>
              <a:rPr lang="en-US" sz="1800" dirty="0">
                <a:cs typeface="Times New Roman" panose="02020603050405020304" pitchFamily="18" charset="0"/>
              </a:rPr>
              <a:t>, </a:t>
            </a:r>
            <a:r>
              <a:rPr lang="en-US" sz="1800" dirty="0" err="1">
                <a:cs typeface="Times New Roman" panose="02020603050405020304" pitchFamily="18" charset="0"/>
              </a:rPr>
              <a:t>questo</a:t>
            </a:r>
            <a:r>
              <a:rPr lang="en-US" sz="1800" dirty="0">
                <a:cs typeface="Times New Roman" panose="02020603050405020304" pitchFamily="18" charset="0"/>
              </a:rPr>
              <a:t> era </a:t>
            </a:r>
            <a:r>
              <a:rPr lang="en-US" sz="1800" dirty="0" err="1">
                <a:cs typeface="Times New Roman" panose="02020603050405020304" pitchFamily="18" charset="0"/>
              </a:rPr>
              <a:t>specifico</a:t>
            </a:r>
            <a:r>
              <a:rPr lang="en-US" sz="1800" dirty="0">
                <a:cs typeface="Times New Roman" panose="02020603050405020304" pitchFamily="18" charset="0"/>
              </a:rPr>
              <a:t> per un </a:t>
            </a:r>
            <a:r>
              <a:rPr lang="en-US" sz="1800" dirty="0" err="1">
                <a:cs typeface="Times New Roman" panose="02020603050405020304" pitchFamily="18" charset="0"/>
              </a:rPr>
              <a:t>singolo</a:t>
            </a:r>
            <a:r>
              <a:rPr lang="en-US" sz="1800" dirty="0">
                <a:cs typeface="Times New Roman" panose="02020603050405020304" pitchFamily="18" charset="0"/>
              </a:rPr>
              <a:t> </a:t>
            </a:r>
            <a:r>
              <a:rPr lang="en-US" sz="1800" dirty="0" err="1">
                <a:cs typeface="Times New Roman" panose="02020603050405020304" pitchFamily="18" charset="0"/>
              </a:rPr>
              <a:t>autore</a:t>
            </a:r>
            <a:r>
              <a:rPr lang="en-US" sz="1800" dirty="0">
                <a:cs typeface="Times New Roman" panose="02020603050405020304" pitchFamily="18" charset="0"/>
              </a:rPr>
              <a:t> e </a:t>
            </a:r>
            <a:r>
              <a:rPr lang="en-US" sz="1800" dirty="0" err="1">
                <a:cs typeface="Times New Roman" panose="02020603050405020304" pitchFamily="18" charset="0"/>
              </a:rPr>
              <a:t>basato</a:t>
            </a:r>
            <a:r>
              <a:rPr lang="en-US" sz="1800" dirty="0">
                <a:cs typeface="Times New Roman" panose="02020603050405020304" pitchFamily="18" charset="0"/>
              </a:rPr>
              <a:t> </a:t>
            </a:r>
            <a:r>
              <a:rPr lang="en-US" sz="1800" dirty="0" err="1">
                <a:cs typeface="Times New Roman" panose="02020603050405020304" pitchFamily="18" charset="0"/>
              </a:rPr>
              <a:t>su</a:t>
            </a:r>
            <a:r>
              <a:rPr lang="en-US" sz="1800" dirty="0">
                <a:cs typeface="Times New Roman" panose="02020603050405020304" pitchFamily="18" charset="0"/>
              </a:rPr>
              <a:t> </a:t>
            </a:r>
            <a:r>
              <a:rPr lang="en-US" sz="1800" dirty="0" err="1">
                <a:cs typeface="Times New Roman" panose="02020603050405020304" pitchFamily="18" charset="0"/>
              </a:rPr>
              <a:t>motivi</a:t>
            </a:r>
            <a:r>
              <a:rPr lang="en-US" sz="1800" dirty="0">
                <a:cs typeface="Times New Roman" panose="02020603050405020304" pitchFamily="18" charset="0"/>
              </a:rPr>
              <a:t> </a:t>
            </a:r>
            <a:r>
              <a:rPr lang="en-US" sz="1800" dirty="0" err="1">
                <a:cs typeface="Times New Roman" panose="02020603050405020304" pitchFamily="18" charset="0"/>
              </a:rPr>
              <a:t>diversi</a:t>
            </a:r>
            <a:r>
              <a:rPr lang="en-US" sz="1800" dirty="0">
                <a:cs typeface="Times New Roman" panose="02020603050405020304" pitchFamily="18" charset="0"/>
              </a:rPr>
              <a:t> da </a:t>
            </a:r>
            <a:r>
              <a:rPr lang="en-US" sz="1800" dirty="0" err="1">
                <a:cs typeface="Times New Roman" panose="02020603050405020304" pitchFamily="18" charset="0"/>
              </a:rPr>
              <a:t>quelli</a:t>
            </a:r>
            <a:r>
              <a:rPr lang="en-US" sz="1800" dirty="0">
                <a:cs typeface="Times New Roman" panose="02020603050405020304" pitchFamily="18" charset="0"/>
              </a:rPr>
              <a:t> </a:t>
            </a:r>
            <a:r>
              <a:rPr lang="en-US" sz="1800" dirty="0" err="1">
                <a:cs typeface="Times New Roman" panose="02020603050405020304" pitchFamily="18" charset="0"/>
              </a:rPr>
              <a:t>utilizzati</a:t>
            </a:r>
            <a:r>
              <a:rPr lang="en-US" sz="1800" dirty="0">
                <a:cs typeface="Times New Roman" panose="02020603050405020304" pitchFamily="18" charset="0"/>
              </a:rPr>
              <a:t> in tempi </a:t>
            </a:r>
            <a:r>
              <a:rPr lang="en-US" sz="1800" dirty="0" err="1">
                <a:cs typeface="Times New Roman" panose="02020603050405020304" pitchFamily="18" charset="0"/>
              </a:rPr>
              <a:t>moderni</a:t>
            </a:r>
            <a:r>
              <a:rPr lang="en-US" sz="1800" dirty="0">
                <a:cs typeface="Times New Roman" panose="02020603050405020304" pitchFamily="18" charset="0"/>
              </a:rPr>
              <a:t>
Uno </a:t>
            </a:r>
            <a:r>
              <a:rPr lang="en-US" sz="1800" dirty="0" err="1">
                <a:cs typeface="Times New Roman" panose="02020603050405020304" pitchFamily="18" charset="0"/>
              </a:rPr>
              <a:t>degli</a:t>
            </a:r>
            <a:r>
              <a:rPr lang="en-US" sz="1800" dirty="0">
                <a:cs typeface="Times New Roman" panose="02020603050405020304" pitchFamily="18" charset="0"/>
              </a:rPr>
              <a:t> </a:t>
            </a:r>
            <a:r>
              <a:rPr lang="en-US" sz="1800" dirty="0" err="1">
                <a:cs typeface="Times New Roman" panose="02020603050405020304" pitchFamily="18" charset="0"/>
              </a:rPr>
              <a:t>esempi</a:t>
            </a:r>
            <a:r>
              <a:rPr lang="en-US" sz="1800" dirty="0">
                <a:cs typeface="Times New Roman" panose="02020603050405020304" pitchFamily="18" charset="0"/>
              </a:rPr>
              <a:t> </a:t>
            </a:r>
            <a:r>
              <a:rPr lang="en-US" sz="1800" dirty="0" err="1">
                <a:cs typeface="Times New Roman" panose="02020603050405020304" pitchFamily="18" charset="0"/>
              </a:rPr>
              <a:t>più</a:t>
            </a:r>
            <a:r>
              <a:rPr lang="en-US" sz="1800" dirty="0">
                <a:cs typeface="Times New Roman" panose="02020603050405020304" pitchFamily="18" charset="0"/>
              </a:rPr>
              <a:t> </a:t>
            </a:r>
            <a:r>
              <a:rPr lang="en-US" sz="1800" dirty="0" err="1">
                <a:cs typeface="Times New Roman" panose="02020603050405020304" pitchFamily="18" charset="0"/>
              </a:rPr>
              <a:t>noti</a:t>
            </a:r>
            <a:r>
              <a:rPr lang="en-US" sz="1800" dirty="0">
                <a:cs typeface="Times New Roman" panose="02020603050405020304" pitchFamily="18" charset="0"/>
              </a:rPr>
              <a:t> di </a:t>
            </a:r>
            <a:r>
              <a:rPr lang="en-US" sz="1800" dirty="0" err="1">
                <a:cs typeface="Times New Roman" panose="02020603050405020304" pitchFamily="18" charset="0"/>
              </a:rPr>
              <a:t>questo</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il volume di Andreas </a:t>
            </a:r>
            <a:r>
              <a:rPr lang="en-US" sz="1800" dirty="0" err="1">
                <a:cs typeface="Times New Roman" panose="02020603050405020304" pitchFamily="18" charset="0"/>
              </a:rPr>
              <a:t>Libavius</a:t>
            </a:r>
            <a:r>
              <a:rPr lang="en-US" sz="1800" dirty="0">
                <a:cs typeface="Times New Roman" panose="02020603050405020304" pitchFamily="18" charset="0"/>
              </a:rPr>
              <a:t> del 1597,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anche</a:t>
            </a:r>
            <a:r>
              <a:rPr lang="en-US" sz="1800" dirty="0">
                <a:cs typeface="Times New Roman" panose="02020603050405020304" pitchFamily="18" charset="0"/>
              </a:rPr>
              <a:t> se </a:t>
            </a:r>
            <a:r>
              <a:rPr lang="en-US" sz="1800" dirty="0" err="1">
                <a:cs typeface="Times New Roman" panose="02020603050405020304" pitchFamily="18" charset="0"/>
              </a:rPr>
              <a:t>intitolato</a:t>
            </a:r>
            <a:r>
              <a:rPr lang="en-US" sz="1800" dirty="0">
                <a:cs typeface="Times New Roman" panose="02020603050405020304" pitchFamily="18" charset="0"/>
              </a:rPr>
              <a:t> </a:t>
            </a:r>
            <a:r>
              <a:rPr lang="en-US" sz="1800" dirty="0" err="1">
                <a:cs typeface="Times New Roman" panose="02020603050405020304" pitchFamily="18" charset="0"/>
              </a:rPr>
              <a:t>Alchemia</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t>
            </a:r>
            <a:r>
              <a:rPr lang="en-US" sz="1800" dirty="0" err="1">
                <a:cs typeface="Times New Roman" panose="02020603050405020304" pitchFamily="18" charset="0"/>
              </a:rPr>
              <a:t>oggi</a:t>
            </a:r>
            <a:r>
              <a:rPr lang="en-US" sz="1800" dirty="0">
                <a:cs typeface="Times New Roman" panose="02020603050405020304" pitchFamily="18" charset="0"/>
              </a:rPr>
              <a:t> </a:t>
            </a:r>
            <a:r>
              <a:rPr lang="en-US" sz="1800" dirty="0" err="1">
                <a:cs typeface="Times New Roman" panose="02020603050405020304" pitchFamily="18" charset="0"/>
              </a:rPr>
              <a:t>ampiamente</a:t>
            </a:r>
            <a:r>
              <a:rPr lang="en-US" sz="1800" dirty="0">
                <a:cs typeface="Times New Roman" panose="02020603050405020304" pitchFamily="18" charset="0"/>
              </a:rPr>
              <a:t> </a:t>
            </a:r>
            <a:r>
              <a:rPr lang="en-US" sz="1800" dirty="0" err="1">
                <a:cs typeface="Times New Roman" panose="02020603050405020304" pitchFamily="18" charset="0"/>
              </a:rPr>
              <a:t>riconosciuto</a:t>
            </a:r>
            <a:r>
              <a:rPr lang="en-US" sz="1800" dirty="0">
                <a:cs typeface="Times New Roman" panose="02020603050405020304" pitchFamily="18" charset="0"/>
              </a:rPr>
              <a:t> come il primo </a:t>
            </a:r>
            <a:r>
              <a:rPr lang="en-US" sz="1800" dirty="0" err="1">
                <a:cs typeface="Times New Roman" panose="02020603050405020304" pitchFamily="18" charset="0"/>
              </a:rPr>
              <a:t>manuale</a:t>
            </a:r>
            <a:r>
              <a:rPr lang="en-US" sz="1800" dirty="0">
                <a:cs typeface="Times New Roman" panose="02020603050405020304" pitchFamily="18" charset="0"/>
              </a:rPr>
              <a:t> </a:t>
            </a:r>
            <a:r>
              <a:rPr lang="en-US" sz="1800" dirty="0" err="1">
                <a:cs typeface="Times New Roman" panose="02020603050405020304" pitchFamily="18" charset="0"/>
              </a:rPr>
              <a:t>moderno</a:t>
            </a:r>
            <a:r>
              <a:rPr lang="en-US" sz="1800" dirty="0">
                <a:cs typeface="Times New Roman" panose="02020603050405020304" pitchFamily="18" charset="0"/>
              </a:rPr>
              <a:t> </a:t>
            </a:r>
            <a:r>
              <a:rPr lang="en-US" sz="1800" dirty="0" err="1">
                <a:cs typeface="Times New Roman" panose="02020603050405020304" pitchFamily="18" charset="0"/>
              </a:rPr>
              <a:t>sulla</a:t>
            </a:r>
            <a:r>
              <a:rPr lang="en-US" sz="1800" dirty="0">
                <a:cs typeface="Times New Roman" panose="02020603050405020304" pitchFamily="18" charset="0"/>
              </a:rPr>
              <a:t> </a:t>
            </a:r>
            <a:r>
              <a:rPr lang="en-US" sz="1800" dirty="0" err="1">
                <a:cs typeface="Times New Roman" panose="02020603050405020304" pitchFamily="18" charset="0"/>
              </a:rPr>
              <a:t>chimica</a:t>
            </a:r>
            <a:r>
              <a:rPr lang="en-US" sz="1800" dirty="0">
                <a:cs typeface="Times New Roman" panose="02020603050405020304" pitchFamily="18" charset="0"/>
              </a:rPr>
              <a:t> e non </a:t>
            </a:r>
            <a:r>
              <a:rPr lang="en-US" sz="1800" dirty="0" err="1">
                <a:cs typeface="Times New Roman" panose="02020603050405020304" pitchFamily="18" charset="0"/>
              </a:rPr>
              <a:t>si</a:t>
            </a:r>
            <a:r>
              <a:rPr lang="en-US" sz="1800" dirty="0">
                <a:cs typeface="Times New Roman" panose="02020603050405020304" pitchFamily="18" charset="0"/>
              </a:rPr>
              <a:t> </a:t>
            </a:r>
            <a:r>
              <a:rPr lang="en-US" sz="1800" dirty="0" err="1">
                <a:cs typeface="Times New Roman" panose="02020603050405020304" pitchFamily="18" charset="0"/>
              </a:rPr>
              <a:t>tratta</a:t>
            </a:r>
            <a:r>
              <a:rPr lang="en-US" sz="1800" dirty="0">
                <a:cs typeface="Times New Roman" panose="02020603050405020304" pitchFamily="18" charset="0"/>
              </a:rPr>
              <a:t> </a:t>
            </a:r>
            <a:r>
              <a:rPr lang="en-US" sz="1800" dirty="0" err="1">
                <a:cs typeface="Times New Roman" panose="02020603050405020304" pitchFamily="18" charset="0"/>
              </a:rPr>
              <a:t>nemmeno</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trasmutazione</a:t>
            </a:r>
            <a:r>
              <a:rPr lang="en-US" sz="1800" dirty="0">
                <a:cs typeface="Times New Roman" panose="02020603050405020304" pitchFamily="18" charset="0"/>
              </a:rPr>
              <a:t> </a:t>
            </a:r>
            <a:r>
              <a:rPr lang="en-US" sz="1800" dirty="0" err="1">
                <a:cs typeface="Times New Roman" panose="02020603050405020304" pitchFamily="18" charset="0"/>
              </a:rPr>
              <a:t>dei</a:t>
            </a:r>
            <a:r>
              <a:rPr lang="en-US" sz="1800" dirty="0">
                <a:cs typeface="Times New Roman" panose="02020603050405020304" pitchFamily="18" charset="0"/>
              </a:rPr>
              <a:t> </a:t>
            </a:r>
            <a:r>
              <a:rPr lang="en-US" sz="1800" dirty="0" err="1">
                <a:cs typeface="Times New Roman" panose="02020603050405020304" pitchFamily="18" charset="0"/>
              </a:rPr>
              <a:t>metalli</a:t>
            </a:r>
            <a:r>
              <a:rPr lang="en-US" sz="1800" dirty="0">
                <a:cs typeface="Times New Roman" panose="02020603050405020304" pitchFamily="18" charset="0"/>
              </a:rPr>
              <a:t>
</a:t>
            </a:r>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13</a:t>
            </a:fld>
            <a:endParaRPr lang="it-IT"/>
          </a:p>
        </p:txBody>
      </p:sp>
    </p:spTree>
    <p:extLst>
      <p:ext uri="{BB962C8B-B14F-4D97-AF65-F5344CB8AC3E}">
        <p14:creationId xmlns:p14="http://schemas.microsoft.com/office/powerpoint/2010/main" val="3534819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904" y="965626"/>
            <a:ext cx="10515600" cy="1325563"/>
          </a:xfrm>
        </p:spPr>
        <p:txBody>
          <a:bodyPr>
            <a:normAutofit/>
          </a:bodyPr>
          <a:lstStyle/>
          <a:p>
            <a:r>
              <a:rPr lang="en-US" sz="2400" b="1" dirty="0" err="1">
                <a:solidFill>
                  <a:schemeClr val="accent2"/>
                </a:solidFill>
                <a:effectLst>
                  <a:outerShdw blurRad="38100" dist="38100" dir="2700000" algn="tl">
                    <a:srgbClr val="000000">
                      <a:alpha val="43137"/>
                    </a:srgbClr>
                  </a:outerShdw>
                </a:effectLst>
                <a:latin typeface="+mn-lt"/>
                <a:ea typeface="+mn-ea"/>
                <a:cs typeface="+mn-cs"/>
              </a:rPr>
              <a:t>Alchimia</a:t>
            </a:r>
            <a:r>
              <a:rPr lang="en-US" sz="2400" b="1" dirty="0">
                <a:solidFill>
                  <a:schemeClr val="accent2"/>
                </a:solidFill>
                <a:effectLst>
                  <a:outerShdw blurRad="38100" dist="38100" dir="2700000" algn="tl">
                    <a:srgbClr val="000000">
                      <a:alpha val="43137"/>
                    </a:srgbClr>
                  </a:outerShdw>
                </a:effectLst>
                <a:latin typeface="+mn-lt"/>
                <a:ea typeface="+mn-ea"/>
                <a:cs typeface="+mn-cs"/>
              </a:rPr>
              <a:t> o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chimica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Questioni</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terminologiche</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473377"/>
            <a:ext cx="10515600" cy="1633928"/>
          </a:xfrm>
        </p:spPr>
        <p:txBody>
          <a:bodyPr>
            <a:normAutofit fontScale="92500" lnSpcReduction="10000"/>
          </a:bodyPr>
          <a:lstStyle/>
          <a:p>
            <a:pPr marL="0" indent="0" algn="just">
              <a:buNone/>
            </a:pPr>
            <a:r>
              <a:rPr lang="en-US" sz="1800" dirty="0" err="1">
                <a:cs typeface="Times New Roman" panose="02020603050405020304" pitchFamily="18" charset="0"/>
              </a:rPr>
              <a:t>Biringuccio</a:t>
            </a:r>
            <a:r>
              <a:rPr lang="en-US" sz="1800" dirty="0">
                <a:cs typeface="Times New Roman" panose="02020603050405020304" pitchFamily="18" charset="0"/>
              </a:rPr>
              <a:t> (1540) </a:t>
            </a:r>
            <a:r>
              <a:rPr lang="en-US" sz="1800" dirty="0" err="1">
                <a:cs typeface="Times New Roman" panose="02020603050405020304" pitchFamily="18" charset="0"/>
              </a:rPr>
              <a:t>parla</a:t>
            </a:r>
            <a:r>
              <a:rPr lang="en-US" sz="1800" dirty="0">
                <a:cs typeface="Times New Roman" panose="02020603050405020304" pitchFamily="18" charset="0"/>
              </a:rPr>
              <a:t> di </a:t>
            </a:r>
            <a:r>
              <a:rPr lang="en-US" sz="1800" dirty="0" err="1">
                <a:cs typeface="Times New Roman" panose="02020603050405020304" pitchFamily="18" charset="0"/>
              </a:rPr>
              <a:t>arte</a:t>
            </a:r>
            <a:r>
              <a:rPr lang="en-US" sz="1800" dirty="0">
                <a:cs typeface="Times New Roman" panose="02020603050405020304" pitchFamily="18" charset="0"/>
              </a:rPr>
              <a:t> </a:t>
            </a:r>
            <a:r>
              <a:rPr lang="en-US" sz="1800" dirty="0" err="1">
                <a:cs typeface="Times New Roman" panose="02020603050405020304" pitchFamily="18" charset="0"/>
              </a:rPr>
              <a:t>alchimica</a:t>
            </a:r>
            <a:r>
              <a:rPr lang="en-US" sz="1800" dirty="0">
                <a:cs typeface="Times New Roman" panose="02020603050405020304" pitchFamily="18" charset="0"/>
              </a:rPr>
              <a:t> </a:t>
            </a:r>
            <a:r>
              <a:rPr lang="en-US" sz="1800" dirty="0" err="1">
                <a:cs typeface="Times New Roman" panose="02020603050405020304" pitchFamily="18" charset="0"/>
              </a:rPr>
              <a:t>quando</a:t>
            </a:r>
            <a:r>
              <a:rPr lang="en-US" sz="1800" dirty="0">
                <a:cs typeface="Times New Roman" panose="02020603050405020304" pitchFamily="18" charset="0"/>
              </a:rPr>
              <a:t> </a:t>
            </a:r>
            <a:r>
              <a:rPr lang="en-US" sz="1800" dirty="0" err="1">
                <a:cs typeface="Times New Roman" panose="02020603050405020304" pitchFamily="18" charset="0"/>
              </a:rPr>
              <a:t>parla</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pietra</a:t>
            </a:r>
            <a:r>
              <a:rPr lang="en-US" sz="1800" dirty="0">
                <a:cs typeface="Times New Roman" panose="02020603050405020304" pitchFamily="18" charset="0"/>
              </a:rPr>
              <a:t> </a:t>
            </a:r>
            <a:r>
              <a:rPr lang="en-US" sz="1800" dirty="0" err="1">
                <a:cs typeface="Times New Roman" panose="02020603050405020304" pitchFamily="18" charset="0"/>
              </a:rPr>
              <a:t>filosofale</a:t>
            </a:r>
            <a:r>
              <a:rPr lang="en-US" sz="1800" dirty="0">
                <a:cs typeface="Times New Roman" panose="02020603050405020304" pitchFamily="18" charset="0"/>
              </a:rPr>
              <a:t> (Libro I) ma </a:t>
            </a:r>
            <a:r>
              <a:rPr lang="en-US" sz="1800" dirty="0" err="1">
                <a:cs typeface="Times New Roman" panose="02020603050405020304" pitchFamily="18" charset="0"/>
              </a:rPr>
              <a:t>anche</a:t>
            </a:r>
            <a:r>
              <a:rPr lang="en-US" sz="1800" dirty="0">
                <a:cs typeface="Times New Roman" panose="02020603050405020304" pitchFamily="18" charset="0"/>
              </a:rPr>
              <a:t> </a:t>
            </a:r>
            <a:r>
              <a:rPr lang="en-US" sz="1800" dirty="0" err="1">
                <a:cs typeface="Times New Roman" panose="02020603050405020304" pitchFamily="18" charset="0"/>
              </a:rPr>
              <a:t>quando</a:t>
            </a:r>
            <a:r>
              <a:rPr lang="en-US" sz="1800" dirty="0">
                <a:cs typeface="Times New Roman" panose="02020603050405020304" pitchFamily="18" charset="0"/>
              </a:rPr>
              <a:t> </a:t>
            </a:r>
            <a:r>
              <a:rPr lang="en-US" sz="1800" dirty="0" err="1">
                <a:cs typeface="Times New Roman" panose="02020603050405020304" pitchFamily="18" charset="0"/>
              </a:rPr>
              <a:t>descrive</a:t>
            </a:r>
            <a:r>
              <a:rPr lang="en-US" sz="1800" dirty="0">
                <a:cs typeface="Times New Roman" panose="02020603050405020304" pitchFamily="18" charset="0"/>
              </a:rPr>
              <a:t> la </a:t>
            </a:r>
            <a:r>
              <a:rPr lang="en-US" sz="1800" dirty="0" err="1">
                <a:cs typeface="Times New Roman" panose="02020603050405020304" pitchFamily="18" charset="0"/>
              </a:rPr>
              <a:t>sublimazione</a:t>
            </a:r>
            <a:r>
              <a:rPr lang="en-US" sz="1800" dirty="0">
                <a:cs typeface="Times New Roman" panose="02020603050405020304" pitchFamily="18" charset="0"/>
              </a:rPr>
              <a:t> e la </a:t>
            </a:r>
            <a:r>
              <a:rPr lang="en-US" sz="1800" dirty="0" err="1">
                <a:cs typeface="Times New Roman" panose="02020603050405020304" pitchFamily="18" charset="0"/>
              </a:rPr>
              <a:t>distillazione</a:t>
            </a:r>
            <a:r>
              <a:rPr lang="en-US" sz="1800" dirty="0">
                <a:cs typeface="Times New Roman" panose="02020603050405020304" pitchFamily="18" charset="0"/>
              </a:rPr>
              <a:t> (Libro IX)
Agricola (1556), </a:t>
            </a:r>
            <a:r>
              <a:rPr lang="en-US" sz="1800" dirty="0" err="1">
                <a:cs typeface="Times New Roman" panose="02020603050405020304" pitchFamily="18" charset="0"/>
              </a:rPr>
              <a:t>invece</a:t>
            </a:r>
            <a:r>
              <a:rPr lang="en-US" sz="1800" dirty="0">
                <a:cs typeface="Times New Roman" panose="02020603050405020304" pitchFamily="18" charset="0"/>
              </a:rPr>
              <a:t>, </a:t>
            </a:r>
            <a:r>
              <a:rPr lang="en-US" sz="1800" dirty="0" err="1">
                <a:cs typeface="Times New Roman" panose="02020603050405020304" pitchFamily="18" charset="0"/>
              </a:rPr>
              <a:t>usa</a:t>
            </a:r>
            <a:r>
              <a:rPr lang="en-US" sz="1800" dirty="0">
                <a:cs typeface="Times New Roman" panose="02020603050405020304" pitchFamily="18" charset="0"/>
              </a:rPr>
              <a:t> il </a:t>
            </a:r>
            <a:r>
              <a:rPr lang="en-US" sz="1800" dirty="0" err="1">
                <a:cs typeface="Times New Roman" panose="02020603050405020304" pitchFamily="18" charset="0"/>
              </a:rPr>
              <a:t>termine</a:t>
            </a:r>
            <a:r>
              <a:rPr lang="en-US" sz="1800" dirty="0">
                <a:cs typeface="Times New Roman" panose="02020603050405020304" pitchFamily="18" charset="0"/>
              </a:rPr>
              <a:t> </a:t>
            </a:r>
            <a:r>
              <a:rPr lang="en-US" sz="1800" dirty="0" err="1">
                <a:cs typeface="Times New Roman" panose="02020603050405020304" pitchFamily="18" charset="0"/>
              </a:rPr>
              <a:t>chymistas</a:t>
            </a:r>
            <a:r>
              <a:rPr lang="en-US" sz="1800" dirty="0">
                <a:cs typeface="Times New Roman" panose="02020603050405020304" pitchFamily="18" charset="0"/>
              </a:rPr>
              <a:t>/</a:t>
            </a:r>
            <a:r>
              <a:rPr lang="en-US" sz="1800" dirty="0" err="1">
                <a:cs typeface="Times New Roman" panose="02020603050405020304" pitchFamily="18" charset="0"/>
              </a:rPr>
              <a:t>chymistae</a:t>
            </a:r>
            <a:r>
              <a:rPr lang="en-US" sz="1800" dirty="0">
                <a:cs typeface="Times New Roman" panose="02020603050405020304" pitchFamily="18" charset="0"/>
              </a:rPr>
              <a:t>, </a:t>
            </a:r>
            <a:r>
              <a:rPr lang="en-US" sz="1800" dirty="0" err="1">
                <a:cs typeface="Times New Roman" panose="02020603050405020304" pitchFamily="18" charset="0"/>
              </a:rPr>
              <a:t>sia</a:t>
            </a:r>
            <a:r>
              <a:rPr lang="en-US" sz="1800" dirty="0">
                <a:cs typeface="Times New Roman" panose="02020603050405020304" pitchFamily="18" charset="0"/>
              </a:rPr>
              <a:t> </a:t>
            </a:r>
            <a:r>
              <a:rPr lang="en-US" sz="1800" dirty="0" err="1">
                <a:cs typeface="Times New Roman" panose="02020603050405020304" pitchFamily="18" charset="0"/>
              </a:rPr>
              <a:t>quando</a:t>
            </a:r>
            <a:r>
              <a:rPr lang="en-US" sz="1800" dirty="0">
                <a:cs typeface="Times New Roman" panose="02020603050405020304" pitchFamily="18" charset="0"/>
              </a:rPr>
              <a:t> </a:t>
            </a:r>
            <a:r>
              <a:rPr lang="en-US" sz="1800" dirty="0" err="1">
                <a:cs typeface="Times New Roman" panose="02020603050405020304" pitchFamily="18" charset="0"/>
              </a:rPr>
              <a:t>si</a:t>
            </a:r>
            <a:r>
              <a:rPr lang="en-US" sz="1800" dirty="0">
                <a:cs typeface="Times New Roman" panose="02020603050405020304" pitchFamily="18" charset="0"/>
              </a:rPr>
              <a:t> </a:t>
            </a:r>
            <a:r>
              <a:rPr lang="en-US" sz="1800" dirty="0" err="1">
                <a:cs typeface="Times New Roman" panose="02020603050405020304" pitchFamily="18" charset="0"/>
              </a:rPr>
              <a:t>parla</a:t>
            </a:r>
            <a:r>
              <a:rPr lang="en-US" sz="1800" dirty="0">
                <a:cs typeface="Times New Roman" panose="02020603050405020304" pitchFamily="18" charset="0"/>
              </a:rPr>
              <a:t> di </a:t>
            </a:r>
            <a:r>
              <a:rPr lang="en-US" sz="1800" dirty="0" err="1">
                <a:cs typeface="Times New Roman" panose="02020603050405020304" pitchFamily="18" charset="0"/>
              </a:rPr>
              <a:t>alchimisti</a:t>
            </a:r>
            <a:r>
              <a:rPr lang="en-US" sz="1800" dirty="0">
                <a:cs typeface="Times New Roman" panose="02020603050405020304" pitchFamily="18" charset="0"/>
              </a:rPr>
              <a:t> "</a:t>
            </a:r>
            <a:r>
              <a:rPr lang="en-US" sz="1800" dirty="0" err="1">
                <a:cs typeface="Times New Roman" panose="02020603050405020304" pitchFamily="18" charset="0"/>
              </a:rPr>
              <a:t>cattivi</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ingannano</a:t>
            </a:r>
            <a:r>
              <a:rPr lang="en-US" sz="1800" dirty="0">
                <a:cs typeface="Times New Roman" panose="02020603050405020304" pitchFamily="18" charset="0"/>
              </a:rPr>
              <a:t> le </a:t>
            </a:r>
            <a:r>
              <a:rPr lang="en-US" sz="1800" dirty="0" err="1">
                <a:cs typeface="Times New Roman" panose="02020603050405020304" pitchFamily="18" charset="0"/>
              </a:rPr>
              <a:t>persone</a:t>
            </a:r>
            <a:r>
              <a:rPr lang="en-US" sz="1800" dirty="0">
                <a:cs typeface="Times New Roman" panose="02020603050405020304" pitchFamily="18" charset="0"/>
              </a:rPr>
              <a:t>, come fa </a:t>
            </a:r>
            <a:r>
              <a:rPr lang="en-US" sz="1800" dirty="0" err="1">
                <a:cs typeface="Times New Roman" panose="02020603050405020304" pitchFamily="18" charset="0"/>
              </a:rPr>
              <a:t>nella</a:t>
            </a:r>
            <a:r>
              <a:rPr lang="en-US" sz="1800" dirty="0">
                <a:cs typeface="Times New Roman" panose="02020603050405020304" pitchFamily="18" charset="0"/>
              </a:rPr>
              <a:t> </a:t>
            </a:r>
            <a:r>
              <a:rPr lang="en-US" sz="1800" dirty="0" err="1">
                <a:cs typeface="Times New Roman" panose="02020603050405020304" pitchFamily="18" charset="0"/>
              </a:rPr>
              <a:t>sua</a:t>
            </a:r>
            <a:r>
              <a:rPr lang="en-US" sz="1800" dirty="0">
                <a:cs typeface="Times New Roman" panose="02020603050405020304" pitchFamily="18" charset="0"/>
              </a:rPr>
              <a:t> </a:t>
            </a:r>
            <a:r>
              <a:rPr lang="en-US" sz="1800" dirty="0" err="1">
                <a:cs typeface="Times New Roman" panose="02020603050405020304" pitchFamily="18" charset="0"/>
              </a:rPr>
              <a:t>prefazione</a:t>
            </a:r>
            <a:r>
              <a:rPr lang="en-US" sz="1800" dirty="0">
                <a:cs typeface="Times New Roman" panose="02020603050405020304" pitchFamily="18" charset="0"/>
              </a:rPr>
              <a:t>, </a:t>
            </a:r>
            <a:r>
              <a:rPr lang="en-US" sz="1800" dirty="0" err="1">
                <a:cs typeface="Times New Roman" panose="02020603050405020304" pitchFamily="18" charset="0"/>
              </a:rPr>
              <a:t>sia</a:t>
            </a:r>
            <a:r>
              <a:rPr lang="en-US" sz="1800" dirty="0">
                <a:cs typeface="Times New Roman" panose="02020603050405020304" pitchFamily="18" charset="0"/>
              </a:rPr>
              <a:t> di </a:t>
            </a:r>
            <a:r>
              <a:rPr lang="en-US" sz="1800" dirty="0" err="1">
                <a:cs typeface="Times New Roman" panose="02020603050405020304" pitchFamily="18" charset="0"/>
              </a:rPr>
              <a:t>quelli</a:t>
            </a:r>
            <a:r>
              <a:rPr lang="en-US" sz="1800" dirty="0">
                <a:cs typeface="Times New Roman" panose="02020603050405020304" pitchFamily="18" charset="0"/>
              </a:rPr>
              <a:t> "</a:t>
            </a:r>
            <a:r>
              <a:rPr lang="en-US" sz="1800" dirty="0" err="1">
                <a:cs typeface="Times New Roman" panose="02020603050405020304" pitchFamily="18" charset="0"/>
              </a:rPr>
              <a:t>buoni</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hanno</a:t>
            </a:r>
            <a:r>
              <a:rPr lang="en-US" sz="1800" dirty="0">
                <a:cs typeface="Times New Roman" panose="02020603050405020304" pitchFamily="18" charset="0"/>
              </a:rPr>
              <a:t> </a:t>
            </a:r>
            <a:r>
              <a:rPr lang="en-US" sz="1800" dirty="0" err="1">
                <a:cs typeface="Times New Roman" panose="02020603050405020304" pitchFamily="18" charset="0"/>
              </a:rPr>
              <a:t>sviluppato</a:t>
            </a:r>
            <a:r>
              <a:rPr lang="en-US" sz="1800" dirty="0">
                <a:cs typeface="Times New Roman" panose="02020603050405020304" pitchFamily="18" charset="0"/>
              </a:rPr>
              <a:t> </a:t>
            </a:r>
            <a:r>
              <a:rPr lang="en-US" sz="1800" dirty="0" err="1">
                <a:cs typeface="Times New Roman" panose="02020603050405020304" pitchFamily="18" charset="0"/>
              </a:rPr>
              <a:t>metodi</a:t>
            </a:r>
            <a:r>
              <a:rPr lang="en-US" sz="1800" dirty="0">
                <a:cs typeface="Times New Roman" panose="02020603050405020304" pitchFamily="18" charset="0"/>
              </a:rPr>
              <a:t> di </a:t>
            </a:r>
            <a:r>
              <a:rPr lang="en-US" sz="1800" dirty="0" err="1">
                <a:cs typeface="Times New Roman" panose="02020603050405020304" pitchFamily="18" charset="0"/>
              </a:rPr>
              <a:t>analisi</a:t>
            </a:r>
            <a:r>
              <a:rPr lang="en-US" sz="1800" dirty="0">
                <a:cs typeface="Times New Roman" panose="02020603050405020304" pitchFamily="18" charset="0"/>
              </a:rPr>
              <a:t> </a:t>
            </a:r>
            <a:r>
              <a:rPr lang="en-US" sz="1800" dirty="0" err="1">
                <a:cs typeface="Times New Roman" panose="02020603050405020304" pitchFamily="18" charset="0"/>
              </a:rPr>
              <a:t>precoce</a:t>
            </a:r>
            <a:r>
              <a:rPr lang="en-US" sz="1800" dirty="0">
                <a:cs typeface="Times New Roman" panose="02020603050405020304" pitchFamily="18" charset="0"/>
              </a:rPr>
              <a:t>, come </a:t>
            </a:r>
            <a:r>
              <a:rPr lang="en-US" sz="1800" dirty="0" err="1">
                <a:cs typeface="Times New Roman" panose="02020603050405020304" pitchFamily="18" charset="0"/>
              </a:rPr>
              <a:t>indicato</a:t>
            </a:r>
            <a:r>
              <a:rPr lang="en-US" sz="1800" dirty="0">
                <a:cs typeface="Times New Roman" panose="02020603050405020304" pitchFamily="18" charset="0"/>
              </a:rPr>
              <a:t> </a:t>
            </a:r>
            <a:r>
              <a:rPr lang="en-US" sz="1800" dirty="0" err="1">
                <a:cs typeface="Times New Roman" panose="02020603050405020304" pitchFamily="18" charset="0"/>
              </a:rPr>
              <a:t>nel</a:t>
            </a:r>
            <a:r>
              <a:rPr lang="en-US" sz="1800" dirty="0">
                <a:cs typeface="Times New Roman" panose="02020603050405020304" pitchFamily="18" charset="0"/>
              </a:rPr>
              <a:t> </a:t>
            </a:r>
            <a:r>
              <a:rPr lang="en-US" sz="1800" dirty="0" err="1">
                <a:cs typeface="Times New Roman" panose="02020603050405020304" pitchFamily="18" charset="0"/>
              </a:rPr>
              <a:t>suo</a:t>
            </a:r>
            <a:r>
              <a:rPr lang="en-US" sz="1800" dirty="0">
                <a:cs typeface="Times New Roman" panose="02020603050405020304" pitchFamily="18" charset="0"/>
              </a:rPr>
              <a:t> Libro VII di De Re Metallica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14</a:t>
            </a:fld>
            <a:endParaRPr lang="it-IT"/>
          </a:p>
        </p:txBody>
      </p:sp>
    </p:spTree>
    <p:extLst>
      <p:ext uri="{BB962C8B-B14F-4D97-AF65-F5344CB8AC3E}">
        <p14:creationId xmlns:p14="http://schemas.microsoft.com/office/powerpoint/2010/main" val="326254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8006" y="911036"/>
            <a:ext cx="11846257" cy="1325563"/>
          </a:xfrm>
        </p:spPr>
        <p:txBody>
          <a:bodyPr>
            <a:normAutofit/>
          </a:bodyPr>
          <a:lstStyle/>
          <a:p>
            <a:r>
              <a:rPr lang="en-US" sz="2400" b="1" dirty="0">
                <a:solidFill>
                  <a:schemeClr val="accent2"/>
                </a:solidFill>
                <a:effectLst>
                  <a:outerShdw blurRad="38100" dist="38100" dir="2700000" algn="tl">
                    <a:srgbClr val="000000">
                      <a:alpha val="43137"/>
                    </a:srgbClr>
                  </a:outerShdw>
                </a:effectLst>
                <a:latin typeface="+mn-lt"/>
                <a:ea typeface="+mn-ea"/>
                <a:cs typeface="+mn-cs"/>
              </a:rPr>
              <a:t>Qual è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l'origine</a:t>
            </a:r>
            <a:r>
              <a:rPr lang="en-US" sz="2400" b="1" dirty="0">
                <a:solidFill>
                  <a:schemeClr val="accent2"/>
                </a:solidFill>
                <a:effectLst>
                  <a:outerShdw blurRad="38100" dist="38100" dir="2700000" algn="tl">
                    <a:srgbClr val="000000">
                      <a:alpha val="43137"/>
                    </a:srgbClr>
                  </a:outerShdw>
                </a:effectLst>
                <a:latin typeface="+mn-lt"/>
                <a:ea typeface="+mn-ea"/>
                <a:cs typeface="+mn-cs"/>
              </a:rPr>
              <a:t> di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questa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confusione</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storiografica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3" name="Segnaposto contenuto 2"/>
          <p:cNvSpPr>
            <a:spLocks noGrp="1"/>
          </p:cNvSpPr>
          <p:nvPr>
            <p:ph idx="1"/>
          </p:nvPr>
        </p:nvSpPr>
        <p:spPr>
          <a:xfrm>
            <a:off x="838200" y="2320266"/>
            <a:ext cx="10515600" cy="2217467"/>
          </a:xfrm>
        </p:spPr>
        <p:txBody>
          <a:bodyPr>
            <a:normAutofit/>
          </a:bodyPr>
          <a:lstStyle/>
          <a:p>
            <a:pPr marL="0" indent="0" algn="just">
              <a:buNone/>
            </a:pPr>
            <a:r>
              <a:rPr lang="en-US" sz="1800" dirty="0" err="1">
                <a:cs typeface="Times New Roman" panose="02020603050405020304" pitchFamily="18" charset="0"/>
              </a:rPr>
              <a:t>Apparentemente</a:t>
            </a:r>
            <a:r>
              <a:rPr lang="en-US" sz="1800" dirty="0">
                <a:cs typeface="Times New Roman" panose="02020603050405020304" pitchFamily="18" charset="0"/>
              </a:rPr>
              <a:t>, </a:t>
            </a:r>
            <a:r>
              <a:rPr lang="en-US" sz="1800" dirty="0" err="1">
                <a:cs typeface="Times New Roman" panose="02020603050405020304" pitchFamily="18" charset="0"/>
              </a:rPr>
              <a:t>un'interpretazione</a:t>
            </a:r>
            <a:r>
              <a:rPr lang="en-US" sz="1800" dirty="0">
                <a:cs typeface="Times New Roman" panose="02020603050405020304" pitchFamily="18" charset="0"/>
              </a:rPr>
              <a:t> </a:t>
            </a:r>
            <a:r>
              <a:rPr lang="en-US" sz="1800" dirty="0" err="1">
                <a:cs typeface="Times New Roman" panose="02020603050405020304" pitchFamily="18" charset="0"/>
              </a:rPr>
              <a:t>sbagliata</a:t>
            </a:r>
            <a:r>
              <a:rPr lang="en-US" sz="1800" dirty="0">
                <a:cs typeface="Times New Roman" panose="02020603050405020304" pitchFamily="18" charset="0"/>
              </a:rPr>
              <a:t> </a:t>
            </a:r>
            <a:r>
              <a:rPr lang="en-US" sz="1800" dirty="0" err="1">
                <a:cs typeface="Times New Roman" panose="02020603050405020304" pitchFamily="18" charset="0"/>
              </a:rPr>
              <a:t>dell'etimologia</a:t>
            </a:r>
            <a:r>
              <a:rPr lang="en-US" sz="1800" dirty="0">
                <a:cs typeface="Times New Roman" panose="02020603050405020304" pitchFamily="18" charset="0"/>
              </a:rPr>
              <a:t>:
il </a:t>
            </a:r>
            <a:r>
              <a:rPr lang="en-US" sz="1800" dirty="0" err="1">
                <a:cs typeface="Times New Roman" panose="02020603050405020304" pitchFamily="18" charset="0"/>
              </a:rPr>
              <a:t>prefisso</a:t>
            </a:r>
            <a:r>
              <a:rPr lang="en-US" sz="1800" dirty="0">
                <a:cs typeface="Times New Roman" panose="02020603050405020304" pitchFamily="18" charset="0"/>
              </a:rPr>
              <a:t> al- di </a:t>
            </a:r>
            <a:r>
              <a:rPr lang="en-US" sz="1800" dirty="0" err="1">
                <a:cs typeface="Times New Roman" panose="02020603050405020304" pitchFamily="18" charset="0"/>
              </a:rPr>
              <a:t>alchimia</a:t>
            </a:r>
            <a:r>
              <a:rPr lang="en-US" sz="1800" dirty="0">
                <a:cs typeface="Times New Roman" panose="02020603050405020304" pitchFamily="18" charset="0"/>
              </a:rPr>
              <a:t> non è </a:t>
            </a:r>
            <a:r>
              <a:rPr lang="en-US" sz="1800" dirty="0" err="1">
                <a:cs typeface="Times New Roman" panose="02020603050405020304" pitchFamily="18" charset="0"/>
              </a:rPr>
              <a:t>altro</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l'articolo</a:t>
            </a:r>
            <a:r>
              <a:rPr lang="en-US" sz="1800" dirty="0">
                <a:cs typeface="Times New Roman" panose="02020603050405020304" pitchFamily="18" charset="0"/>
              </a:rPr>
              <a:t> </a:t>
            </a:r>
            <a:r>
              <a:rPr lang="en-US" sz="1800" dirty="0" err="1">
                <a:cs typeface="Times New Roman" panose="02020603050405020304" pitchFamily="18" charset="0"/>
              </a:rPr>
              <a:t>definito</a:t>
            </a:r>
            <a:r>
              <a:rPr lang="en-US" sz="1800" dirty="0">
                <a:cs typeface="Times New Roman" panose="02020603050405020304" pitchFamily="18" charset="0"/>
              </a:rPr>
              <a:t> </a:t>
            </a:r>
            <a:r>
              <a:rPr lang="en-US" sz="1800" dirty="0" err="1">
                <a:cs typeface="Times New Roman" panose="02020603050405020304" pitchFamily="18" charset="0"/>
              </a:rPr>
              <a:t>arabo</a:t>
            </a:r>
            <a:r>
              <a:rPr lang="en-US" sz="1800" dirty="0">
                <a:cs typeface="Times New Roman" panose="02020603050405020304" pitchFamily="18" charset="0"/>
              </a:rPr>
              <a:t> </a:t>
            </a:r>
            <a:r>
              <a:rPr lang="en-US" sz="1800" dirty="0" err="1">
                <a:cs typeface="Times New Roman" panose="02020603050405020304" pitchFamily="18" charset="0"/>
              </a:rPr>
              <a:t>aggiunto</a:t>
            </a:r>
            <a:r>
              <a:rPr lang="en-US" sz="1800" dirty="0">
                <a:cs typeface="Times New Roman" panose="02020603050405020304" pitchFamily="18" charset="0"/>
              </a:rPr>
              <a:t> </a:t>
            </a:r>
            <a:r>
              <a:rPr lang="en-US" sz="1800" dirty="0" err="1">
                <a:cs typeface="Times New Roman" panose="02020603050405020304" pitchFamily="18" charset="0"/>
              </a:rPr>
              <a:t>alla</a:t>
            </a:r>
            <a:r>
              <a:rPr lang="en-US" sz="1800" dirty="0">
                <a:cs typeface="Times New Roman" panose="02020603050405020304" pitchFamily="18" charset="0"/>
              </a:rPr>
              <a:t> </a:t>
            </a:r>
            <a:r>
              <a:rPr lang="en-US" sz="1800" dirty="0" err="1">
                <a:cs typeface="Times New Roman" panose="02020603050405020304" pitchFamily="18" charset="0"/>
              </a:rPr>
              <a:t>chemeia</a:t>
            </a:r>
            <a:r>
              <a:rPr lang="en-US" sz="1800" dirty="0">
                <a:cs typeface="Times New Roman" panose="02020603050405020304" pitchFamily="18" charset="0"/>
              </a:rPr>
              <a:t> </a:t>
            </a:r>
            <a:r>
              <a:rPr lang="en-US" sz="1800" dirty="0" err="1">
                <a:cs typeface="Times New Roman" panose="02020603050405020304" pitchFamily="18" charset="0"/>
              </a:rPr>
              <a:t>greca</a:t>
            </a:r>
            <a:r>
              <a:rPr lang="en-US" sz="1800" dirty="0">
                <a:cs typeface="Times New Roman" panose="02020603050405020304" pitchFamily="18" charset="0"/>
              </a:rPr>
              <a:t> o </a:t>
            </a:r>
            <a:r>
              <a:rPr lang="en-US" sz="1800" dirty="0" err="1">
                <a:cs typeface="Times New Roman" panose="02020603050405020304" pitchFamily="18" charset="0"/>
              </a:rPr>
              <a:t>chymeia</a:t>
            </a:r>
            <a:r>
              <a:rPr lang="en-US" sz="1800" dirty="0">
                <a:cs typeface="Times New Roman" panose="02020603050405020304" pitchFamily="18" charset="0"/>
              </a:rPr>
              <a:t>, </a:t>
            </a:r>
            <a:r>
              <a:rPr lang="en-US" sz="1800" dirty="0" err="1">
                <a:cs typeface="Times New Roman" panose="02020603050405020304" pitchFamily="18" charset="0"/>
              </a:rPr>
              <a:t>probabilmente</a:t>
            </a:r>
            <a:r>
              <a:rPr lang="en-US" sz="1800" dirty="0">
                <a:cs typeface="Times New Roman" panose="02020603050405020304" pitchFamily="18" charset="0"/>
              </a:rPr>
              <a:t> </a:t>
            </a:r>
            <a:r>
              <a:rPr lang="en-US" sz="1800" dirty="0" err="1">
                <a:cs typeface="Times New Roman" panose="02020603050405020304" pitchFamily="18" charset="0"/>
              </a:rPr>
              <a:t>derivata</a:t>
            </a:r>
            <a:r>
              <a:rPr lang="en-US" sz="1800" dirty="0">
                <a:cs typeface="Times New Roman" panose="02020603050405020304" pitchFamily="18" charset="0"/>
              </a:rPr>
              <a:t> </a:t>
            </a:r>
            <a:r>
              <a:rPr lang="en-US" sz="1800" dirty="0" err="1">
                <a:cs typeface="Times New Roman" panose="02020603050405020304" pitchFamily="18" charset="0"/>
              </a:rPr>
              <a:t>dalla</a:t>
            </a:r>
            <a:r>
              <a:rPr lang="en-US" sz="1800" dirty="0">
                <a:cs typeface="Times New Roman" panose="02020603050405020304" pitchFamily="18" charset="0"/>
              </a:rPr>
              <a:t> </a:t>
            </a:r>
            <a:r>
              <a:rPr lang="en-US" sz="1800" dirty="0" err="1">
                <a:cs typeface="Times New Roman" panose="02020603050405020304" pitchFamily="18" charset="0"/>
              </a:rPr>
              <a:t>cheein</a:t>
            </a:r>
            <a:r>
              <a:rPr lang="en-US" sz="1800" dirty="0">
                <a:cs typeface="Times New Roman" panose="02020603050405020304" pitchFamily="18" charset="0"/>
              </a:rPr>
              <a:t>, la </a:t>
            </a:r>
            <a:r>
              <a:rPr lang="en-US" sz="1800" dirty="0" err="1">
                <a:cs typeface="Times New Roman" panose="02020603050405020304" pitchFamily="18" charset="0"/>
              </a:rPr>
              <a:t>parola</a:t>
            </a:r>
            <a:r>
              <a:rPr lang="en-US" sz="1800" dirty="0">
                <a:cs typeface="Times New Roman" panose="02020603050405020304" pitchFamily="18" charset="0"/>
              </a:rPr>
              <a:t> </a:t>
            </a:r>
            <a:r>
              <a:rPr lang="en-US" sz="1800" dirty="0" err="1">
                <a:cs typeface="Times New Roman" panose="02020603050405020304" pitchFamily="18" charset="0"/>
              </a:rPr>
              <a:t>usata</a:t>
            </a:r>
            <a:r>
              <a:rPr lang="en-US" sz="1800" dirty="0">
                <a:cs typeface="Times New Roman" panose="02020603050405020304" pitchFamily="18" charset="0"/>
              </a:rPr>
              <a:t> per la </a:t>
            </a:r>
            <a:r>
              <a:rPr lang="en-US" sz="1800" dirty="0" err="1">
                <a:cs typeface="Times New Roman" panose="02020603050405020304" pitchFamily="18" charset="0"/>
              </a:rPr>
              <a:t>fusione</a:t>
            </a:r>
            <a:r>
              <a:rPr lang="en-US" sz="1800" dirty="0">
                <a:cs typeface="Times New Roman" panose="02020603050405020304" pitchFamily="18" charset="0"/>
              </a:rPr>
              <a:t>. </a:t>
            </a:r>
            <a:r>
              <a:rPr lang="en-US" sz="1800" dirty="0" err="1">
                <a:cs typeface="Times New Roman" panose="02020603050405020304" pitchFamily="18" charset="0"/>
              </a:rPr>
              <a:t>Questo</a:t>
            </a:r>
            <a:r>
              <a:rPr lang="en-US" sz="1800" dirty="0">
                <a:cs typeface="Times New Roman" panose="02020603050405020304" pitchFamily="18" charset="0"/>
              </a:rPr>
              <a:t> al- è </a:t>
            </a:r>
            <a:r>
              <a:rPr lang="en-US" sz="1800" dirty="0" err="1">
                <a:cs typeface="Times New Roman" panose="02020603050405020304" pitchFamily="18" charset="0"/>
              </a:rPr>
              <a:t>stato</a:t>
            </a:r>
            <a:r>
              <a:rPr lang="en-US" sz="1800" dirty="0">
                <a:cs typeface="Times New Roman" panose="02020603050405020304" pitchFamily="18" charset="0"/>
              </a:rPr>
              <a:t> </a:t>
            </a:r>
            <a:r>
              <a:rPr lang="en-US" sz="1800" dirty="0" err="1">
                <a:cs typeface="Times New Roman" panose="02020603050405020304" pitchFamily="18" charset="0"/>
              </a:rPr>
              <a:t>erroneamente</a:t>
            </a:r>
            <a:r>
              <a:rPr lang="en-US" sz="1800" dirty="0">
                <a:cs typeface="Times New Roman" panose="02020603050405020304" pitchFamily="18" charset="0"/>
              </a:rPr>
              <a:t> </a:t>
            </a:r>
            <a:r>
              <a:rPr lang="en-US" sz="1800" dirty="0" err="1">
                <a:cs typeface="Times New Roman" panose="02020603050405020304" pitchFamily="18" charset="0"/>
              </a:rPr>
              <a:t>interpretato</a:t>
            </a:r>
            <a:r>
              <a:rPr lang="en-US" sz="1800" dirty="0">
                <a:cs typeface="Times New Roman" panose="02020603050405020304" pitchFamily="18" charset="0"/>
              </a:rPr>
              <a:t> </a:t>
            </a:r>
            <a:r>
              <a:rPr lang="en-US" sz="1800" dirty="0" err="1">
                <a:cs typeface="Times New Roman" panose="02020603050405020304" pitchFamily="18" charset="0"/>
              </a:rPr>
              <a:t>nel</a:t>
            </a:r>
            <a:r>
              <a:rPr lang="en-US" sz="1800" dirty="0">
                <a:cs typeface="Times New Roman" panose="02020603050405020304" pitchFamily="18" charset="0"/>
              </a:rPr>
              <a:t> XVII </a:t>
            </a:r>
            <a:r>
              <a:rPr lang="en-US" sz="1800" dirty="0" err="1">
                <a:cs typeface="Times New Roman" panose="02020603050405020304" pitchFamily="18" charset="0"/>
              </a:rPr>
              <a:t>secolo</a:t>
            </a:r>
            <a:r>
              <a:rPr lang="en-US" sz="1800" dirty="0">
                <a:cs typeface="Times New Roman" panose="02020603050405020304" pitchFamily="18" charset="0"/>
              </a:rPr>
              <a:t> come </a:t>
            </a:r>
            <a:r>
              <a:rPr lang="en-US" sz="1800" dirty="0" err="1">
                <a:cs typeface="Times New Roman" panose="02020603050405020304" pitchFamily="18" charset="0"/>
              </a:rPr>
              <a:t>connotante</a:t>
            </a:r>
            <a:r>
              <a:rPr lang="en-US" sz="1800" dirty="0">
                <a:cs typeface="Times New Roman" panose="02020603050405020304" pitchFamily="18" charset="0"/>
              </a:rPr>
              <a:t> </a:t>
            </a:r>
            <a:r>
              <a:rPr lang="en-US" sz="1800" dirty="0" err="1">
                <a:cs typeface="Times New Roman" panose="02020603050405020304" pitchFamily="18" charset="0"/>
              </a:rPr>
              <a:t>eccellenza</a:t>
            </a:r>
            <a:r>
              <a:rPr lang="en-US" sz="1800" dirty="0">
                <a:cs typeface="Times New Roman" panose="02020603050405020304" pitchFamily="18" charset="0"/>
              </a:rPr>
              <a:t> </a:t>
            </a:r>
            <a:r>
              <a:rPr lang="en-US" sz="1800" dirty="0" err="1">
                <a:cs typeface="Times New Roman" panose="02020603050405020304" pitchFamily="18" charset="0"/>
              </a:rPr>
              <a:t>speciale</a:t>
            </a:r>
            <a:r>
              <a:rPr lang="en-US" sz="1800" dirty="0">
                <a:cs typeface="Times New Roman" panose="02020603050405020304" pitchFamily="18" charset="0"/>
              </a:rPr>
              <a:t>
</a:t>
            </a:r>
            <a:r>
              <a:rPr lang="en-US" sz="1800" dirty="0" err="1">
                <a:cs typeface="Times New Roman" panose="02020603050405020304" pitchFamily="18" charset="0"/>
              </a:rPr>
              <a:t>Successivamente</a:t>
            </a:r>
            <a:r>
              <a:rPr lang="en-US" sz="1800" dirty="0">
                <a:cs typeface="Times New Roman" panose="02020603050405020304" pitchFamily="18" charset="0"/>
              </a:rPr>
              <a:t>, il </a:t>
            </a:r>
            <a:r>
              <a:rPr lang="en-US" sz="1800" dirty="0" err="1">
                <a:cs typeface="Times New Roman" panose="02020603050405020304" pitchFamily="18" charset="0"/>
              </a:rPr>
              <a:t>termine</a:t>
            </a:r>
            <a:r>
              <a:rPr lang="en-US" sz="1800" dirty="0">
                <a:cs typeface="Times New Roman" panose="02020603050405020304" pitchFamily="18" charset="0"/>
              </a:rPr>
              <a:t> </a:t>
            </a:r>
            <a:r>
              <a:rPr lang="en-US" sz="1800" dirty="0" err="1">
                <a:cs typeface="Times New Roman" panose="02020603050405020304" pitchFamily="18" charset="0"/>
              </a:rPr>
              <a:t>alchimia</a:t>
            </a:r>
            <a:r>
              <a:rPr lang="en-US" sz="1800" dirty="0">
                <a:cs typeface="Times New Roman" panose="02020603050405020304" pitchFamily="18" charset="0"/>
              </a:rPr>
              <a:t> è </a:t>
            </a:r>
            <a:r>
              <a:rPr lang="en-US" sz="1800" dirty="0" err="1">
                <a:cs typeface="Times New Roman" panose="02020603050405020304" pitchFamily="18" charset="0"/>
              </a:rPr>
              <a:t>stato</a:t>
            </a:r>
            <a:r>
              <a:rPr lang="en-US" sz="1800" dirty="0">
                <a:cs typeface="Times New Roman" panose="02020603050405020304" pitchFamily="18" charset="0"/>
              </a:rPr>
              <a:t> </a:t>
            </a:r>
            <a:r>
              <a:rPr lang="en-US" sz="1800" dirty="0" err="1">
                <a:cs typeface="Times New Roman" panose="02020603050405020304" pitchFamily="18" charset="0"/>
              </a:rPr>
              <a:t>progressivamente</a:t>
            </a:r>
            <a:r>
              <a:rPr lang="en-US" sz="1800" dirty="0">
                <a:cs typeface="Times New Roman" panose="02020603050405020304" pitchFamily="18" charset="0"/>
              </a:rPr>
              <a:t> </a:t>
            </a:r>
            <a:r>
              <a:rPr lang="en-US" sz="1800" dirty="0" err="1">
                <a:cs typeface="Times New Roman" panose="02020603050405020304" pitchFamily="18" charset="0"/>
              </a:rPr>
              <a:t>riservato</a:t>
            </a:r>
            <a:r>
              <a:rPr lang="en-US" sz="1800" dirty="0">
                <a:cs typeface="Times New Roman" panose="02020603050405020304" pitchFamily="18" charset="0"/>
              </a:rPr>
              <a:t> a </a:t>
            </a:r>
            <a:r>
              <a:rPr lang="en-US" sz="1800" dirty="0" err="1">
                <a:cs typeface="Times New Roman" panose="02020603050405020304" pitchFamily="18" charset="0"/>
              </a:rPr>
              <a:t>quello</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è </a:t>
            </a:r>
            <a:r>
              <a:rPr lang="en-US" sz="1800" dirty="0" err="1">
                <a:cs typeface="Times New Roman" panose="02020603050405020304" pitchFamily="18" charset="0"/>
              </a:rPr>
              <a:t>stato</a:t>
            </a:r>
            <a:r>
              <a:rPr lang="en-US" sz="1800" dirty="0">
                <a:cs typeface="Times New Roman" panose="02020603050405020304" pitchFamily="18" charset="0"/>
              </a:rPr>
              <a:t> </a:t>
            </a:r>
            <a:r>
              <a:rPr lang="en-US" sz="1800" dirty="0" err="1">
                <a:cs typeface="Times New Roman" panose="02020603050405020304" pitchFamily="18" charset="0"/>
              </a:rPr>
              <a:t>considerato</a:t>
            </a:r>
            <a:r>
              <a:rPr lang="en-US" sz="1800" dirty="0">
                <a:cs typeface="Times New Roman" panose="02020603050405020304" pitchFamily="18" charset="0"/>
              </a:rPr>
              <a:t> </a:t>
            </a:r>
            <a:r>
              <a:rPr lang="en-US" sz="1800" dirty="0" err="1">
                <a:cs typeface="Times New Roman" panose="02020603050405020304" pitchFamily="18" charset="0"/>
              </a:rPr>
              <a:t>il</a:t>
            </a:r>
            <a:r>
              <a:rPr lang="en-US" sz="1800" dirty="0">
                <a:cs typeface="Times New Roman" panose="02020603050405020304" pitchFamily="18" charset="0"/>
              </a:rPr>
              <a:t> </a:t>
            </a:r>
            <a:r>
              <a:rPr lang="en-US" sz="1800" dirty="0" err="1">
                <a:cs typeface="Times New Roman" panose="02020603050405020304" pitchFamily="18" charset="0"/>
              </a:rPr>
              <a:t>lato</a:t>
            </a:r>
            <a:r>
              <a:rPr lang="en-US" sz="1800" dirty="0">
                <a:cs typeface="Times New Roman" panose="02020603050405020304" pitchFamily="18" charset="0"/>
              </a:rPr>
              <a:t> magnifico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disciplina</a:t>
            </a:r>
            <a:r>
              <a:rPr lang="en-US" sz="1800" dirty="0">
                <a:cs typeface="Times New Roman" panose="02020603050405020304" pitchFamily="18" charset="0"/>
              </a:rPr>
              <a:t>, </a:t>
            </a:r>
            <a:r>
              <a:rPr lang="en-US" sz="1800" dirty="0" err="1">
                <a:cs typeface="Times New Roman" panose="02020603050405020304" pitchFamily="18" charset="0"/>
              </a:rPr>
              <a:t>cioè</a:t>
            </a:r>
            <a:r>
              <a:rPr lang="en-US" sz="1800" dirty="0">
                <a:cs typeface="Times New Roman" panose="02020603050405020304" pitchFamily="18" charset="0"/>
              </a:rPr>
              <a:t> </a:t>
            </a:r>
            <a:r>
              <a:rPr lang="en-US" sz="1800" dirty="0" err="1">
                <a:cs typeface="Times New Roman" panose="02020603050405020304" pitchFamily="18" charset="0"/>
              </a:rPr>
              <a:t>l'impegno</a:t>
            </a:r>
            <a:r>
              <a:rPr lang="en-US" sz="1800" dirty="0">
                <a:cs typeface="Times New Roman" panose="02020603050405020304" pitchFamily="18" charset="0"/>
              </a:rPr>
              <a:t> di fare </a:t>
            </a:r>
            <a:r>
              <a:rPr lang="en-US" sz="1800" dirty="0" err="1">
                <a:cs typeface="Times New Roman" panose="02020603050405020304" pitchFamily="18" charset="0"/>
              </a:rPr>
              <a:t>l'oro</a:t>
            </a:r>
            <a:r>
              <a:rPr lang="en-US" sz="1800" dirty="0">
                <a:cs typeface="Times New Roman" panose="02020603050405020304" pitchFamily="18" charset="0"/>
              </a:rPr>
              <a:t>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15</a:t>
            </a:fld>
            <a:endParaRPr lang="it-IT"/>
          </a:p>
        </p:txBody>
      </p:sp>
    </p:spTree>
    <p:extLst>
      <p:ext uri="{BB962C8B-B14F-4D97-AF65-F5344CB8AC3E}">
        <p14:creationId xmlns:p14="http://schemas.microsoft.com/office/powerpoint/2010/main" val="76039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a:solidFill>
                  <a:schemeClr val="accent2"/>
                </a:solidFill>
                <a:effectLst>
                  <a:outerShdw blurRad="38100" dist="38100" dir="2700000" algn="tl">
                    <a:srgbClr val="000000">
                      <a:alpha val="43137"/>
                    </a:srgbClr>
                  </a:outerShdw>
                </a:effectLst>
              </a:rPr>
              <a:t>
 </a:t>
            </a:r>
            <a:r>
              <a:rPr lang="en-US" sz="2700" b="1" dirty="0">
                <a:solidFill>
                  <a:schemeClr val="accent2"/>
                </a:solidFill>
                <a:effectLst>
                  <a:outerShdw blurRad="38100" dist="38100" dir="2700000" algn="tl">
                    <a:srgbClr val="000000">
                      <a:alpha val="43137"/>
                    </a:srgbClr>
                  </a:outerShdw>
                </a:effectLst>
              </a:rPr>
              <a:t>Qual è </a:t>
            </a:r>
            <a:r>
              <a:rPr lang="en-US" sz="2400" b="1" dirty="0" err="1">
                <a:solidFill>
                  <a:schemeClr val="accent2"/>
                </a:solidFill>
                <a:effectLst>
                  <a:outerShdw blurRad="38100" dist="38100" dir="2700000" algn="tl">
                    <a:srgbClr val="000000">
                      <a:alpha val="43137"/>
                    </a:srgbClr>
                  </a:outerShdw>
                </a:effectLst>
              </a:rPr>
              <a:t>l'origine</a:t>
            </a:r>
            <a:r>
              <a:rPr lang="en-US" sz="2700" b="1" dirty="0">
                <a:solidFill>
                  <a:schemeClr val="accent2"/>
                </a:solidFill>
                <a:effectLst>
                  <a:outerShdw blurRad="38100" dist="38100" dir="2700000" algn="tl">
                    <a:srgbClr val="000000">
                      <a:alpha val="43137"/>
                    </a:srgbClr>
                  </a:outerShdw>
                </a:effectLst>
              </a:rPr>
              <a:t> di </a:t>
            </a:r>
            <a:r>
              <a:rPr lang="en-US" sz="2700" b="1" dirty="0" err="1">
                <a:solidFill>
                  <a:schemeClr val="accent2"/>
                </a:solidFill>
                <a:effectLst>
                  <a:outerShdw blurRad="38100" dist="38100" dir="2700000" algn="tl">
                    <a:srgbClr val="000000">
                      <a:alpha val="43137"/>
                    </a:srgbClr>
                  </a:outerShdw>
                </a:effectLst>
              </a:rPr>
              <a:t>questa</a:t>
            </a:r>
            <a:r>
              <a:rPr lang="en-US" sz="2700" b="1" dirty="0">
                <a:solidFill>
                  <a:schemeClr val="accent2"/>
                </a:solidFill>
                <a:effectLst>
                  <a:outerShdw blurRad="38100" dist="38100" dir="2700000" algn="tl">
                    <a:srgbClr val="000000">
                      <a:alpha val="43137"/>
                    </a:srgbClr>
                  </a:outerShdw>
                </a:effectLst>
              </a:rPr>
              <a:t> </a:t>
            </a:r>
            <a:r>
              <a:rPr lang="en-US" sz="2700" b="1" dirty="0" err="1">
                <a:solidFill>
                  <a:schemeClr val="accent2"/>
                </a:solidFill>
                <a:effectLst>
                  <a:outerShdw blurRad="38100" dist="38100" dir="2700000" algn="tl">
                    <a:srgbClr val="000000">
                      <a:alpha val="43137"/>
                    </a:srgbClr>
                  </a:outerShdw>
                </a:effectLst>
              </a:rPr>
              <a:t>confusione</a:t>
            </a:r>
            <a:r>
              <a:rPr lang="en-US" sz="2700" b="1" dirty="0">
                <a:solidFill>
                  <a:schemeClr val="accent2"/>
                </a:solidFill>
                <a:effectLst>
                  <a:outerShdw blurRad="38100" dist="38100" dir="2700000" algn="tl">
                    <a:srgbClr val="000000">
                      <a:alpha val="43137"/>
                    </a:srgbClr>
                  </a:outerShdw>
                </a:effectLst>
              </a:rPr>
              <a:t>  </a:t>
            </a:r>
            <a:r>
              <a:rPr lang="en-US" sz="2700" b="1" dirty="0" err="1">
                <a:solidFill>
                  <a:schemeClr val="accent2"/>
                </a:solidFill>
                <a:effectLst>
                  <a:outerShdw blurRad="38100" dist="38100" dir="2700000" algn="tl">
                    <a:srgbClr val="000000">
                      <a:alpha val="43137"/>
                    </a:srgbClr>
                  </a:outerShdw>
                </a:effectLst>
              </a:rPr>
              <a:t>storiografic</a:t>
            </a:r>
            <a:r>
              <a:rPr lang="en-US" sz="2400" b="1" dirty="0" err="1">
                <a:solidFill>
                  <a:schemeClr val="accent2"/>
                </a:solidFill>
                <a:effectLst>
                  <a:outerShdw blurRad="38100" dist="38100" dir="2700000" algn="tl">
                    <a:srgbClr val="000000">
                      <a:alpha val="43137"/>
                    </a:srgbClr>
                  </a:outerShdw>
                </a:effectLst>
              </a:rPr>
              <a:t>a</a:t>
            </a:r>
            <a:r>
              <a:rPr lang="en-US" sz="2400" b="1" dirty="0">
                <a:solidFill>
                  <a:schemeClr val="accent2"/>
                </a:solidFill>
                <a:effectLst>
                  <a:outerShdw blurRad="38100" dist="38100" dir="2700000" algn="tl">
                    <a:srgbClr val="000000">
                      <a:alpha val="43137"/>
                    </a:srgbClr>
                  </a:outerShdw>
                </a:effectLst>
              </a:rPr>
              <a:t>?</a:t>
            </a:r>
            <a:endParaRPr lang="it-IT" sz="2400" dirty="0"/>
          </a:p>
        </p:txBody>
      </p:sp>
      <p:sp>
        <p:nvSpPr>
          <p:cNvPr id="3" name="Segnaposto contenuto 2"/>
          <p:cNvSpPr>
            <a:spLocks noGrp="1"/>
          </p:cNvSpPr>
          <p:nvPr>
            <p:ph idx="1"/>
          </p:nvPr>
        </p:nvSpPr>
        <p:spPr>
          <a:xfrm>
            <a:off x="838200" y="2080458"/>
            <a:ext cx="10515600" cy="2476552"/>
          </a:xfrm>
        </p:spPr>
        <p:txBody>
          <a:bodyPr>
            <a:normAutofit lnSpcReduction="10000"/>
          </a:bodyPr>
          <a:lstStyle/>
          <a:p>
            <a:pPr marL="0" indent="0" algn="just">
              <a:buNone/>
            </a:pPr>
            <a:r>
              <a:rPr lang="en-US" sz="1800" dirty="0" err="1">
                <a:cs typeface="Times New Roman" panose="02020603050405020304" pitchFamily="18" charset="0"/>
              </a:rPr>
              <a:t>Così</a:t>
            </a:r>
            <a:r>
              <a:rPr lang="en-US" sz="1800" dirty="0">
                <a:cs typeface="Times New Roman" panose="02020603050405020304" pitchFamily="18" charset="0"/>
              </a:rPr>
              <a:t> la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divenne</a:t>
            </a:r>
            <a:r>
              <a:rPr lang="en-US" sz="1800" dirty="0">
                <a:cs typeface="Times New Roman" panose="02020603050405020304" pitchFamily="18" charset="0"/>
              </a:rPr>
              <a:t> </a:t>
            </a:r>
            <a:r>
              <a:rPr lang="en-US" sz="1800" dirty="0" err="1">
                <a:cs typeface="Times New Roman" panose="02020603050405020304" pitchFamily="18" charset="0"/>
              </a:rPr>
              <a:t>l'occupazione</a:t>
            </a:r>
            <a:r>
              <a:rPr lang="en-US" sz="1800" dirty="0">
                <a:cs typeface="Times New Roman" panose="02020603050405020304" pitchFamily="18" charset="0"/>
              </a:rPr>
              <a:t> </a:t>
            </a:r>
            <a:r>
              <a:rPr lang="en-US" sz="1800" dirty="0" err="1">
                <a:cs typeface="Times New Roman" panose="02020603050405020304" pitchFamily="18" charset="0"/>
              </a:rPr>
              <a:t>rispettabile</a:t>
            </a:r>
            <a:r>
              <a:rPr lang="en-US" sz="1800" dirty="0">
                <a:cs typeface="Times New Roman" panose="02020603050405020304" pitchFamily="18" charset="0"/>
              </a:rPr>
              <a:t>, e le </a:t>
            </a:r>
            <a:r>
              <a:rPr lang="en-US" sz="1800" dirty="0" err="1">
                <a:cs typeface="Times New Roman" panose="02020603050405020304" pitchFamily="18" charset="0"/>
              </a:rPr>
              <a:t>basi</a:t>
            </a:r>
            <a:r>
              <a:rPr lang="en-US" sz="1800" dirty="0">
                <a:cs typeface="Times New Roman" panose="02020603050405020304" pitchFamily="18" charset="0"/>
              </a:rPr>
              <a:t> del </a:t>
            </a:r>
            <a:r>
              <a:rPr lang="en-US" sz="1800" dirty="0" err="1">
                <a:cs typeface="Times New Roman" panose="02020603050405020304" pitchFamily="18" charset="0"/>
              </a:rPr>
              <a:t>moderno</a:t>
            </a:r>
            <a:r>
              <a:rPr lang="en-US" sz="1800" dirty="0">
                <a:cs typeface="Times New Roman" panose="02020603050405020304" pitchFamily="18" charset="0"/>
              </a:rPr>
              <a:t> </a:t>
            </a:r>
            <a:r>
              <a:rPr lang="en-US" sz="1800" dirty="0" err="1">
                <a:cs typeface="Times New Roman" panose="02020603050405020304" pitchFamily="18" charset="0"/>
              </a:rPr>
              <a:t>errore</a:t>
            </a:r>
            <a:r>
              <a:rPr lang="en-US" sz="1800" dirty="0">
                <a:cs typeface="Times New Roman" panose="02020603050405020304" pitchFamily="18" charset="0"/>
              </a:rPr>
              <a:t> </a:t>
            </a:r>
            <a:r>
              <a:rPr lang="en-US" sz="1800" dirty="0" err="1">
                <a:cs typeface="Times New Roman" panose="02020603050405020304" pitchFamily="18" charset="0"/>
              </a:rPr>
              <a:t>storicografico</a:t>
            </a:r>
            <a:r>
              <a:rPr lang="en-US" sz="1800" dirty="0">
                <a:cs typeface="Times New Roman" panose="02020603050405020304" pitchFamily="18" charset="0"/>
              </a:rPr>
              <a:t> </a:t>
            </a:r>
            <a:r>
              <a:rPr lang="en-US" sz="1800" dirty="0" err="1">
                <a:cs typeface="Times New Roman" panose="02020603050405020304" pitchFamily="18" charset="0"/>
              </a:rPr>
              <a:t>furono</a:t>
            </a:r>
            <a:r>
              <a:rPr lang="en-US" sz="1800" dirty="0">
                <a:cs typeface="Times New Roman" panose="02020603050405020304" pitchFamily="18" charset="0"/>
              </a:rPr>
              <a:t> </a:t>
            </a:r>
            <a:r>
              <a:rPr lang="en-US" sz="1800" dirty="0" err="1">
                <a:cs typeface="Times New Roman" panose="02020603050405020304" pitchFamily="18" charset="0"/>
              </a:rPr>
              <a:t>fondate</a:t>
            </a:r>
            <a:r>
              <a:rPr lang="en-US" sz="1800" dirty="0">
                <a:cs typeface="Times New Roman" panose="02020603050405020304" pitchFamily="18" charset="0"/>
              </a:rPr>
              <a:t>
</a:t>
            </a:r>
            <a:r>
              <a:rPr lang="en-US" sz="1800" dirty="0" err="1">
                <a:cs typeface="Times New Roman" panose="02020603050405020304" pitchFamily="18" charset="0"/>
              </a:rPr>
              <a:t>L'identità</a:t>
            </a:r>
            <a:r>
              <a:rPr lang="en-US" sz="1800" dirty="0">
                <a:cs typeface="Times New Roman" panose="02020603050405020304" pitchFamily="18" charset="0"/>
              </a:rPr>
              <a:t> </a:t>
            </a:r>
            <a:r>
              <a:rPr lang="en-US" sz="1800" dirty="0" err="1">
                <a:cs typeface="Times New Roman" panose="02020603050405020304" pitchFamily="18" charset="0"/>
              </a:rPr>
              <a:t>dell'alchimia</a:t>
            </a:r>
            <a:r>
              <a:rPr lang="en-US" sz="1800" dirty="0">
                <a:cs typeface="Times New Roman" panose="02020603050405020304" pitchFamily="18" charset="0"/>
              </a:rPr>
              <a:t> e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rinascimentale</a:t>
            </a:r>
            <a:r>
              <a:rPr lang="en-US" sz="1800" dirty="0">
                <a:cs typeface="Times New Roman" panose="02020603050405020304" pitchFamily="18" charset="0"/>
              </a:rPr>
              <a:t> è </a:t>
            </a:r>
            <a:r>
              <a:rPr lang="en-US" sz="1800" dirty="0" err="1">
                <a:cs typeface="Times New Roman" panose="02020603050405020304" pitchFamily="18" charset="0"/>
              </a:rPr>
              <a:t>stata</a:t>
            </a:r>
            <a:r>
              <a:rPr lang="en-US" sz="1800" dirty="0">
                <a:cs typeface="Times New Roman" panose="02020603050405020304" pitchFamily="18" charset="0"/>
              </a:rPr>
              <a:t> </a:t>
            </a:r>
            <a:r>
              <a:rPr lang="en-US" sz="1800" dirty="0" err="1">
                <a:cs typeface="Times New Roman" panose="02020603050405020304" pitchFamily="18" charset="0"/>
              </a:rPr>
              <a:t>sottolineata</a:t>
            </a:r>
            <a:r>
              <a:rPr lang="en-US" sz="1800" dirty="0">
                <a:cs typeface="Times New Roman" panose="02020603050405020304" pitchFamily="18" charset="0"/>
              </a:rPr>
              <a:t> da </a:t>
            </a:r>
            <a:r>
              <a:rPr lang="en-US" sz="1800" dirty="0" err="1">
                <a:cs typeface="Times New Roman" panose="02020603050405020304" pitchFamily="18" charset="0"/>
              </a:rPr>
              <a:t>diversi</a:t>
            </a:r>
            <a:r>
              <a:rPr lang="en-US" sz="1800" dirty="0">
                <a:cs typeface="Times New Roman" panose="02020603050405020304" pitchFamily="18" charset="0"/>
              </a:rPr>
              <a:t> </a:t>
            </a:r>
            <a:r>
              <a:rPr lang="en-US" sz="1800" dirty="0" err="1">
                <a:cs typeface="Times New Roman" panose="02020603050405020304" pitchFamily="18" charset="0"/>
              </a:rPr>
              <a:t>storici</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scienza</a:t>
            </a:r>
            <a:r>
              <a:rPr lang="en-US" sz="1800" dirty="0">
                <a:cs typeface="Times New Roman" panose="02020603050405020304" pitchFamily="18" charset="0"/>
              </a:rPr>
              <a:t>
</a:t>
            </a:r>
            <a:r>
              <a:rPr lang="en-US" sz="1800" dirty="0" err="1">
                <a:cs typeface="Times New Roman" panose="02020603050405020304" pitchFamily="18" charset="0"/>
              </a:rPr>
              <a:t>Alcuni</a:t>
            </a:r>
            <a:r>
              <a:rPr lang="en-US" sz="1800" dirty="0">
                <a:cs typeface="Times New Roman" panose="02020603050405020304" pitchFamily="18" charset="0"/>
              </a:rPr>
              <a:t> </a:t>
            </a:r>
            <a:r>
              <a:rPr lang="en-US" sz="1800" dirty="0" err="1">
                <a:cs typeface="Times New Roman" panose="02020603050405020304" pitchFamily="18" charset="0"/>
              </a:rPr>
              <a:t>studiosi</a:t>
            </a:r>
            <a:r>
              <a:rPr lang="en-US" sz="1800" dirty="0">
                <a:cs typeface="Times New Roman" panose="02020603050405020304" pitchFamily="18" charset="0"/>
              </a:rPr>
              <a:t> </a:t>
            </a:r>
            <a:r>
              <a:rPr lang="en-US" sz="1800" dirty="0" err="1">
                <a:cs typeface="Times New Roman" panose="02020603050405020304" pitchFamily="18" charset="0"/>
              </a:rPr>
              <a:t>ammettono</a:t>
            </a:r>
            <a:r>
              <a:rPr lang="en-US" sz="1800" dirty="0">
                <a:cs typeface="Times New Roman" panose="02020603050405020304" pitchFamily="18" charset="0"/>
              </a:rPr>
              <a:t> il carattere </a:t>
            </a:r>
            <a:r>
              <a:rPr lang="en-US" sz="1800" dirty="0" err="1">
                <a:cs typeface="Times New Roman" panose="02020603050405020304" pitchFamily="18" charset="0"/>
              </a:rPr>
              <a:t>dell'alchimia</a:t>
            </a:r>
            <a:r>
              <a:rPr lang="en-US" sz="1800" dirty="0">
                <a:cs typeface="Times New Roman" panose="02020603050405020304" pitchFamily="18" charset="0"/>
              </a:rPr>
              <a:t> come una </a:t>
            </a:r>
            <a:r>
              <a:rPr lang="en-US" sz="1800" dirty="0" err="1">
                <a:cs typeface="Times New Roman" panose="02020603050405020304" pitchFamily="18" charset="0"/>
              </a:rPr>
              <a:t>scienza</a:t>
            </a:r>
            <a:r>
              <a:rPr lang="en-US" sz="1800" dirty="0">
                <a:cs typeface="Times New Roman" panose="02020603050405020304" pitchFamily="18" charset="0"/>
              </a:rPr>
              <a:t> "</a:t>
            </a:r>
            <a:r>
              <a:rPr lang="en-US" sz="1800" dirty="0" err="1">
                <a:cs typeface="Times New Roman" panose="02020603050405020304" pitchFamily="18" charset="0"/>
              </a:rPr>
              <a:t>primitiva</a:t>
            </a:r>
            <a:r>
              <a:rPr lang="en-US" sz="1800" dirty="0">
                <a:cs typeface="Times New Roman" panose="02020603050405020304" pitchFamily="18" charset="0"/>
              </a:rPr>
              <a:t>" o "pseudo"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nonostante</a:t>
            </a:r>
            <a:r>
              <a:rPr lang="en-US" sz="1800" dirty="0">
                <a:cs typeface="Times New Roman" panose="02020603050405020304" pitchFamily="18" charset="0"/>
              </a:rPr>
              <a:t> </a:t>
            </a:r>
            <a:r>
              <a:rPr lang="en-US" sz="1800" dirty="0" err="1">
                <a:cs typeface="Times New Roman" panose="02020603050405020304" pitchFamily="18" charset="0"/>
              </a:rPr>
              <a:t>molta</a:t>
            </a:r>
            <a:r>
              <a:rPr lang="en-US" sz="1800" dirty="0">
                <a:cs typeface="Times New Roman" panose="02020603050405020304" pitchFamily="18" charset="0"/>
              </a:rPr>
              <a:t> </a:t>
            </a:r>
            <a:r>
              <a:rPr lang="en-US" sz="1800" dirty="0" err="1">
                <a:cs typeface="Times New Roman" panose="02020603050405020304" pitchFamily="18" charset="0"/>
              </a:rPr>
              <a:t>oscurità</a:t>
            </a:r>
            <a:r>
              <a:rPr lang="en-US" sz="1800" dirty="0">
                <a:cs typeface="Times New Roman" panose="02020603050405020304" pitchFamily="18" charset="0"/>
              </a:rPr>
              <a:t> e </a:t>
            </a:r>
            <a:r>
              <a:rPr lang="en-US" sz="1800" dirty="0" err="1">
                <a:cs typeface="Times New Roman" panose="02020603050405020304" pitchFamily="18" charset="0"/>
              </a:rPr>
              <a:t>astrazione</a:t>
            </a:r>
            <a:r>
              <a:rPr lang="en-US" sz="1800" dirty="0">
                <a:cs typeface="Times New Roman" panose="02020603050405020304" pitchFamily="18" charset="0"/>
              </a:rPr>
              <a:t>, ha </a:t>
            </a:r>
            <a:r>
              <a:rPr lang="en-US" sz="1800" dirty="0" err="1">
                <a:cs typeface="Times New Roman" panose="02020603050405020304" pitchFamily="18" charset="0"/>
              </a:rPr>
              <a:t>contribuito</a:t>
            </a:r>
            <a:r>
              <a:rPr lang="en-US" sz="1800" dirty="0">
                <a:cs typeface="Times New Roman" panose="02020603050405020304" pitchFamily="18" charset="0"/>
              </a:rPr>
              <a:t> in una </a:t>
            </a:r>
            <a:r>
              <a:rPr lang="en-US" sz="1800" dirty="0" err="1">
                <a:cs typeface="Times New Roman" panose="02020603050405020304" pitchFamily="18" charset="0"/>
              </a:rPr>
              <a:t>certa</a:t>
            </a:r>
            <a:r>
              <a:rPr lang="en-US" sz="1800" dirty="0">
                <a:cs typeface="Times New Roman" panose="02020603050405020304" pitchFamily="18" charset="0"/>
              </a:rPr>
              <a:t> </a:t>
            </a:r>
            <a:r>
              <a:rPr lang="en-US" sz="1800" dirty="0" err="1">
                <a:cs typeface="Times New Roman" panose="02020603050405020304" pitchFamily="18" charset="0"/>
              </a:rPr>
              <a:t>misura</a:t>
            </a:r>
            <a:r>
              <a:rPr lang="en-US" sz="1800" dirty="0">
                <a:cs typeface="Times New Roman" panose="02020603050405020304" pitchFamily="18" charset="0"/>
              </a:rPr>
              <a:t> </a:t>
            </a:r>
            <a:r>
              <a:rPr lang="en-US" sz="1800" dirty="0" err="1">
                <a:cs typeface="Times New Roman" panose="02020603050405020304" pitchFamily="18" charset="0"/>
              </a:rPr>
              <a:t>allo</a:t>
            </a:r>
            <a:r>
              <a:rPr lang="en-US" sz="1800" dirty="0">
                <a:cs typeface="Times New Roman" panose="02020603050405020304" pitchFamily="18" charset="0"/>
              </a:rPr>
              <a:t> </a:t>
            </a:r>
            <a:r>
              <a:rPr lang="en-US" sz="1800" dirty="0" err="1">
                <a:cs typeface="Times New Roman" panose="02020603050405020304" pitchFamily="18" charset="0"/>
              </a:rPr>
              <a:t>sviluppo</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moderna</a:t>
            </a:r>
            <a:r>
              <a:rPr lang="en-US" sz="1800" dirty="0">
                <a:cs typeface="Times New Roman" panose="02020603050405020304" pitchFamily="18" charset="0"/>
              </a:rPr>
              <a:t>
</a:t>
            </a:r>
            <a:r>
              <a:rPr lang="en-US" sz="1800" dirty="0" err="1">
                <a:cs typeface="Times New Roman" panose="02020603050405020304" pitchFamily="18" charset="0"/>
              </a:rPr>
              <a:t>Altri</a:t>
            </a:r>
            <a:r>
              <a:rPr lang="en-US" sz="1800" dirty="0">
                <a:cs typeface="Times New Roman" panose="02020603050405020304" pitchFamily="18" charset="0"/>
              </a:rPr>
              <a:t> </a:t>
            </a:r>
            <a:r>
              <a:rPr lang="en-US" sz="1800" dirty="0" err="1">
                <a:cs typeface="Times New Roman" panose="02020603050405020304" pitchFamily="18" charset="0"/>
              </a:rPr>
              <a:t>sminuiscono</a:t>
            </a:r>
            <a:r>
              <a:rPr lang="en-US" sz="1800" dirty="0">
                <a:cs typeface="Times New Roman" panose="02020603050405020304" pitchFamily="18" charset="0"/>
              </a:rPr>
              <a:t> il </a:t>
            </a:r>
            <a:r>
              <a:rPr lang="en-US" sz="1800" dirty="0" err="1">
                <a:cs typeface="Times New Roman" panose="02020603050405020304" pitchFamily="18" charset="0"/>
              </a:rPr>
              <a:t>lato</a:t>
            </a:r>
            <a:r>
              <a:rPr lang="en-US" sz="1800" dirty="0">
                <a:cs typeface="Times New Roman" panose="02020603050405020304" pitchFamily="18" charset="0"/>
              </a:rPr>
              <a:t> </a:t>
            </a:r>
            <a:r>
              <a:rPr lang="en-US" sz="1800" dirty="0" err="1">
                <a:cs typeface="Times New Roman" panose="02020603050405020304" pitchFamily="18" charset="0"/>
              </a:rPr>
              <a:t>pratico</a:t>
            </a:r>
            <a:r>
              <a:rPr lang="en-US" sz="1800" dirty="0">
                <a:cs typeface="Times New Roman" panose="02020603050405020304" pitchFamily="18" charset="0"/>
              </a:rPr>
              <a:t> </a:t>
            </a:r>
            <a:r>
              <a:rPr lang="en-US" sz="1800" dirty="0" err="1">
                <a:cs typeface="Times New Roman" panose="02020603050405020304" pitchFamily="18" charset="0"/>
              </a:rPr>
              <a:t>dell'alchimia</a:t>
            </a:r>
            <a:r>
              <a:rPr lang="en-US" sz="1800" dirty="0">
                <a:cs typeface="Times New Roman" panose="02020603050405020304" pitchFamily="18" charset="0"/>
              </a:rPr>
              <a:t> e </a:t>
            </a:r>
            <a:r>
              <a:rPr lang="en-US" sz="1800" dirty="0" err="1">
                <a:cs typeface="Times New Roman" panose="02020603050405020304" pitchFamily="18" charset="0"/>
              </a:rPr>
              <a:t>sottolineano</a:t>
            </a:r>
            <a:r>
              <a:rPr lang="en-US" sz="1800" dirty="0">
                <a:cs typeface="Times New Roman" panose="02020603050405020304" pitchFamily="18" charset="0"/>
              </a:rPr>
              <a:t> le sue </a:t>
            </a:r>
            <a:r>
              <a:rPr lang="en-US" sz="1800" dirty="0" err="1">
                <a:cs typeface="Times New Roman" panose="02020603050405020304" pitchFamily="18" charset="0"/>
              </a:rPr>
              <a:t>connessioni</a:t>
            </a:r>
            <a:r>
              <a:rPr lang="en-US" sz="1800" dirty="0">
                <a:cs typeface="Times New Roman" panose="02020603050405020304" pitchFamily="18" charset="0"/>
              </a:rPr>
              <a:t> con la </a:t>
            </a:r>
            <a:r>
              <a:rPr lang="en-US" sz="1800" dirty="0" err="1">
                <a:cs typeface="Times New Roman" panose="02020603050405020304" pitchFamily="18" charset="0"/>
              </a:rPr>
              <a:t>magia</a:t>
            </a:r>
            <a:r>
              <a:rPr lang="en-US" sz="1800" dirty="0">
                <a:cs typeface="Times New Roman" panose="02020603050405020304" pitchFamily="18" charset="0"/>
              </a:rPr>
              <a:t>, </a:t>
            </a:r>
            <a:r>
              <a:rPr lang="en-US" sz="1800" dirty="0" err="1">
                <a:cs typeface="Times New Roman" panose="02020603050405020304" pitchFamily="18" charset="0"/>
              </a:rPr>
              <a:t>l'astrologia</a:t>
            </a:r>
            <a:r>
              <a:rPr lang="en-US" sz="1800" dirty="0">
                <a:cs typeface="Times New Roman" panose="02020603050405020304" pitchFamily="18" charset="0"/>
              </a:rPr>
              <a:t>, la </a:t>
            </a:r>
            <a:r>
              <a:rPr lang="en-US" sz="1800" dirty="0" err="1">
                <a:cs typeface="Times New Roman" panose="02020603050405020304" pitchFamily="18" charset="0"/>
              </a:rPr>
              <a:t>religione</a:t>
            </a:r>
            <a:r>
              <a:rPr lang="en-US" sz="1800" dirty="0">
                <a:cs typeface="Times New Roman" panose="02020603050405020304" pitchFamily="18" charset="0"/>
              </a:rPr>
              <a:t> o la </a:t>
            </a:r>
            <a:r>
              <a:rPr lang="en-US" sz="1800" dirty="0" err="1">
                <a:cs typeface="Times New Roman" panose="02020603050405020304" pitchFamily="18" charset="0"/>
              </a:rPr>
              <a:t>psicologia</a:t>
            </a:r>
            <a:r>
              <a:rPr lang="en-US" sz="1800" dirty="0">
                <a:cs typeface="Times New Roman" panose="02020603050405020304" pitchFamily="18" charset="0"/>
              </a:rPr>
              <a:t>, </a:t>
            </a:r>
            <a:r>
              <a:rPr lang="en-US" sz="1800" dirty="0" err="1">
                <a:cs typeface="Times New Roman" panose="02020603050405020304" pitchFamily="18" charset="0"/>
              </a:rPr>
              <a:t>contrastandola</a:t>
            </a:r>
            <a:r>
              <a:rPr lang="en-US" sz="1800" dirty="0">
                <a:cs typeface="Times New Roman" panose="02020603050405020304" pitchFamily="18" charset="0"/>
              </a:rPr>
              <a:t> con la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contemporanea</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è vista come la </a:t>
            </a:r>
            <a:r>
              <a:rPr lang="en-US" sz="1800" dirty="0" err="1">
                <a:cs typeface="Times New Roman" panose="02020603050405020304" pitchFamily="18" charset="0"/>
              </a:rPr>
              <a:t>radice</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scienza</a:t>
            </a:r>
            <a:r>
              <a:rPr lang="en-US" sz="1800" dirty="0">
                <a:cs typeface="Times New Roman" panose="02020603050405020304" pitchFamily="18" charset="0"/>
              </a:rPr>
              <a:t> </a:t>
            </a:r>
            <a:r>
              <a:rPr lang="en-US" sz="1800" dirty="0" err="1">
                <a:cs typeface="Times New Roman" panose="02020603050405020304" pitchFamily="18" charset="0"/>
              </a:rPr>
              <a:t>moderna</a:t>
            </a:r>
            <a:r>
              <a:rPr lang="en-US" sz="1800" dirty="0">
                <a:cs typeface="Times New Roman" panose="02020603050405020304" pitchFamily="18" charset="0"/>
              </a:rPr>
              <a:t>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16</a:t>
            </a:fld>
            <a:endParaRPr lang="it-IT"/>
          </a:p>
        </p:txBody>
      </p:sp>
    </p:spTree>
    <p:extLst>
      <p:ext uri="{BB962C8B-B14F-4D97-AF65-F5344CB8AC3E}">
        <p14:creationId xmlns:p14="http://schemas.microsoft.com/office/powerpoint/2010/main" val="278583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81037"/>
            <a:ext cx="10515600" cy="1325563"/>
          </a:xfrm>
        </p:spPr>
        <p:txBody>
          <a:bodyPr>
            <a:normAutofit/>
          </a:bodyPr>
          <a:lstStyle/>
          <a:p>
            <a:r>
              <a:rPr lang="en-US" sz="2400" b="1" dirty="0">
                <a:solidFill>
                  <a:schemeClr val="accent2"/>
                </a:solidFill>
                <a:effectLst>
                  <a:outerShdw blurRad="38100" dist="38100" dir="2700000" algn="tl">
                    <a:srgbClr val="000000">
                      <a:alpha val="43137"/>
                    </a:srgbClr>
                  </a:outerShdw>
                </a:effectLst>
              </a:rPr>
              <a:t/>
            </a:r>
            <a:br>
              <a:rPr lang="en-US" sz="2400" b="1" dirty="0">
                <a:solidFill>
                  <a:schemeClr val="accent2"/>
                </a:solidFill>
                <a:effectLst>
                  <a:outerShdw blurRad="38100" dist="38100" dir="2700000" algn="tl">
                    <a:srgbClr val="000000">
                      <a:alpha val="43137"/>
                    </a:srgbClr>
                  </a:outerShdw>
                </a:effectLst>
              </a:rPr>
            </a:br>
            <a:r>
              <a:rPr lang="en-US" sz="2400" b="1" dirty="0">
                <a:solidFill>
                  <a:schemeClr val="accent2"/>
                </a:solidFill>
                <a:effectLst>
                  <a:outerShdw blurRad="38100" dist="38100" dir="2700000" algn="tl">
                    <a:srgbClr val="000000">
                      <a:alpha val="43137"/>
                    </a:srgbClr>
                  </a:outerShdw>
                </a:effectLst>
              </a:rPr>
              <a:t>Qual </a:t>
            </a:r>
            <a:r>
              <a:rPr lang="en-US" sz="2400" b="1" dirty="0" err="1">
                <a:solidFill>
                  <a:schemeClr val="accent2"/>
                </a:solidFill>
                <a:effectLst>
                  <a:outerShdw blurRad="38100" dist="38100" dir="2700000" algn="tl">
                    <a:srgbClr val="000000">
                      <a:alpha val="43137"/>
                    </a:srgbClr>
                  </a:outerShdw>
                </a:effectLst>
              </a:rPr>
              <a:t>è</a:t>
            </a:r>
            <a:r>
              <a:rPr lang="en-US" sz="2400" b="1" dirty="0">
                <a:solidFill>
                  <a:schemeClr val="accent2"/>
                </a:solidFill>
                <a:effectLst>
                  <a:outerShdw blurRad="38100" dist="38100" dir="2700000" algn="tl">
                    <a:srgbClr val="000000">
                      <a:alpha val="43137"/>
                    </a:srgbClr>
                  </a:outerShdw>
                </a:effectLst>
              </a:rPr>
              <a:t> </a:t>
            </a:r>
            <a:r>
              <a:rPr lang="en-US" sz="2400" b="1" dirty="0" err="1">
                <a:solidFill>
                  <a:schemeClr val="accent2"/>
                </a:solidFill>
                <a:effectLst>
                  <a:outerShdw blurRad="38100" dist="38100" dir="2700000" algn="tl">
                    <a:srgbClr val="000000">
                      <a:alpha val="43137"/>
                    </a:srgbClr>
                  </a:outerShdw>
                </a:effectLst>
              </a:rPr>
              <a:t>l'origine</a:t>
            </a:r>
            <a:r>
              <a:rPr lang="en-US" sz="2400" b="1" dirty="0">
                <a:solidFill>
                  <a:schemeClr val="accent2"/>
                </a:solidFill>
                <a:effectLst>
                  <a:outerShdw blurRad="38100" dist="38100" dir="2700000" algn="tl">
                    <a:srgbClr val="000000">
                      <a:alpha val="43137"/>
                    </a:srgbClr>
                  </a:outerShdw>
                </a:effectLst>
              </a:rPr>
              <a:t> di </a:t>
            </a:r>
            <a:r>
              <a:rPr lang="en-US" sz="2400" b="1" dirty="0" err="1">
                <a:solidFill>
                  <a:schemeClr val="accent2"/>
                </a:solidFill>
                <a:effectLst>
                  <a:outerShdw blurRad="38100" dist="38100" dir="2700000" algn="tl">
                    <a:srgbClr val="000000">
                      <a:alpha val="43137"/>
                    </a:srgbClr>
                  </a:outerShdw>
                </a:effectLst>
              </a:rPr>
              <a:t>questa</a:t>
            </a:r>
            <a:r>
              <a:rPr lang="en-US" sz="2400" b="1" dirty="0">
                <a:solidFill>
                  <a:schemeClr val="accent2"/>
                </a:solidFill>
                <a:effectLst>
                  <a:outerShdw blurRad="38100" dist="38100" dir="2700000" algn="tl">
                    <a:srgbClr val="000000">
                      <a:alpha val="43137"/>
                    </a:srgbClr>
                  </a:outerShdw>
                </a:effectLst>
              </a:rPr>
              <a:t> </a:t>
            </a:r>
            <a:r>
              <a:rPr lang="en-US" sz="2400" b="1" dirty="0" err="1">
                <a:solidFill>
                  <a:schemeClr val="accent2"/>
                </a:solidFill>
                <a:effectLst>
                  <a:outerShdw blurRad="38100" dist="38100" dir="2700000" algn="tl">
                    <a:srgbClr val="000000">
                      <a:alpha val="43137"/>
                    </a:srgbClr>
                  </a:outerShdw>
                </a:effectLst>
              </a:rPr>
              <a:t>confusione</a:t>
            </a:r>
            <a:r>
              <a:rPr lang="en-US" sz="2400" b="1" dirty="0">
                <a:solidFill>
                  <a:schemeClr val="accent2"/>
                </a:solidFill>
                <a:effectLst>
                  <a:outerShdw blurRad="38100" dist="38100" dir="2700000" algn="tl">
                    <a:srgbClr val="000000">
                      <a:alpha val="43137"/>
                    </a:srgbClr>
                  </a:outerShdw>
                </a:effectLst>
              </a:rPr>
              <a:t> </a:t>
            </a:r>
            <a:r>
              <a:rPr lang="en-US" sz="2400" b="1" dirty="0" err="1">
                <a:solidFill>
                  <a:schemeClr val="accent2"/>
                </a:solidFill>
                <a:effectLst>
                  <a:outerShdw blurRad="38100" dist="38100" dir="2700000" algn="tl">
                    <a:srgbClr val="000000">
                      <a:alpha val="43137"/>
                    </a:srgbClr>
                  </a:outerShdw>
                </a:effectLst>
              </a:rPr>
              <a:t>istoriografica</a:t>
            </a:r>
            <a:r>
              <a:rPr lang="en-US" sz="2400" b="1" dirty="0">
                <a:solidFill>
                  <a:schemeClr val="accent2"/>
                </a:solidFill>
                <a:effectLst>
                  <a:outerShdw blurRad="38100" dist="38100" dir="2700000" algn="tl">
                    <a:srgbClr val="000000">
                      <a:alpha val="43137"/>
                    </a:srgbClr>
                  </a:outerShdw>
                </a:effectLst>
              </a:rPr>
              <a:t>?</a:t>
            </a:r>
            <a:endParaRPr lang="it-IT" sz="2400" dirty="0"/>
          </a:p>
        </p:txBody>
      </p:sp>
      <p:sp>
        <p:nvSpPr>
          <p:cNvPr id="3" name="Segnaposto contenuto 2"/>
          <p:cNvSpPr>
            <a:spLocks noGrp="1"/>
          </p:cNvSpPr>
          <p:nvPr>
            <p:ph idx="1"/>
          </p:nvPr>
        </p:nvSpPr>
        <p:spPr>
          <a:xfrm>
            <a:off x="838200" y="2188563"/>
            <a:ext cx="10515600" cy="2893103"/>
          </a:xfrm>
        </p:spPr>
        <p:txBody>
          <a:bodyPr>
            <a:normAutofit/>
          </a:bodyPr>
          <a:lstStyle/>
          <a:p>
            <a:pPr marL="0" indent="0">
              <a:buNone/>
            </a:pPr>
            <a:r>
              <a:rPr lang="it-IT" sz="1800" dirty="0">
                <a:cs typeface="Times New Roman" panose="02020603050405020304" pitchFamily="18" charset="0"/>
              </a:rPr>
              <a:t>Indipendentemente dalle loro conclusioni, tutti questi studi soffrono di un focus fortemente distorto</a:t>
            </a:r>
          </a:p>
          <a:p>
            <a:pPr marL="0" indent="0">
              <a:buNone/>
            </a:pPr>
            <a:r>
              <a:rPr lang="it-IT" sz="1800" dirty="0">
                <a:cs typeface="Times New Roman" panose="02020603050405020304" pitchFamily="18" charset="0"/>
              </a:rPr>
              <a:t>Infatti, dato che l''alchimia' e la 'chimica' non esistevano nel Rinascimento come discipline così diverse, la loro provvisoria differenziazione è anacronistica e confusa. Se si definisce l'alchimia come un'impresa non quantitativa, vitalistica o vagamente 'non scientifica', e poi si differenziano i materiali di partenza in alchimia e chimica usando questi criteri, i risultati naturalmente riconfermeranno la definizione e tutto ciò che l'accompagna" (Newman e Principe, 1998)</a:t>
            </a:r>
          </a:p>
          <a:p>
            <a:pPr marL="0" indent="0">
              <a:buNone/>
            </a:pPr>
            <a:r>
              <a:rPr lang="it-IT" sz="1800" dirty="0">
                <a:cs typeface="Times New Roman" panose="02020603050405020304" pitchFamily="18" charset="0"/>
              </a:rPr>
              <a:t>Questa distinzione è posta a priori e fondata su concezioni moderne, essendo questi parametri completamente estranei agli al/chimici del XVI secolo e quindi non validi come punto di osservazione teorico per uno studio scientifico</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17</a:t>
            </a:fld>
            <a:endParaRPr lang="it-IT"/>
          </a:p>
        </p:txBody>
      </p:sp>
    </p:spTree>
    <p:extLst>
      <p:ext uri="{BB962C8B-B14F-4D97-AF65-F5344CB8AC3E}">
        <p14:creationId xmlns:p14="http://schemas.microsoft.com/office/powerpoint/2010/main" val="548799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4819505"/>
            <a:ext cx="11445362" cy="1338828"/>
          </a:xfrm>
          <a:prstGeom prst="rect">
            <a:avLst/>
          </a:prstGeom>
        </p:spPr>
        <p:txBody>
          <a:bodyPr wrap="square">
            <a:spAutoFit/>
          </a:bodyPr>
          <a:lstStyle/>
          <a:p>
            <a:pPr algn="just" fontAlgn="base">
              <a:lnSpc>
                <a:spcPct val="90000"/>
              </a:lnSpc>
              <a:spcBef>
                <a:spcPct val="0"/>
              </a:spcBef>
            </a:pPr>
            <a:r>
              <a:rPr lang="en-US" dirty="0">
                <a:cs typeface="Times New Roman" panose="02020603050405020304" pitchFamily="18" charset="0"/>
              </a:rPr>
              <a:t>Fin dal </a:t>
            </a:r>
            <a:r>
              <a:rPr lang="en-US" dirty="0" err="1">
                <a:cs typeface="Times New Roman" panose="02020603050405020304" pitchFamily="18" charset="0"/>
              </a:rPr>
              <a:t>Rinascimento</a:t>
            </a:r>
            <a:r>
              <a:rPr lang="en-US" dirty="0">
                <a:cs typeface="Times New Roman" panose="02020603050405020304" pitchFamily="18" charset="0"/>
              </a:rPr>
              <a:t>, in </a:t>
            </a:r>
            <a:r>
              <a:rPr lang="en-US" dirty="0" err="1">
                <a:cs typeface="Times New Roman" panose="02020603050405020304" pitchFamily="18" charset="0"/>
              </a:rPr>
              <a:t>connessione</a:t>
            </a:r>
            <a:r>
              <a:rPr lang="en-US" dirty="0">
                <a:cs typeface="Times New Roman" panose="02020603050405020304" pitchFamily="18" charset="0"/>
              </a:rPr>
              <a:t> con lo </a:t>
            </a:r>
            <a:r>
              <a:rPr lang="en-US" dirty="0" err="1">
                <a:cs typeface="Times New Roman" panose="02020603050405020304" pitchFamily="18" charset="0"/>
              </a:rPr>
              <a:t>sviluppo</a:t>
            </a:r>
            <a:r>
              <a:rPr lang="en-US" dirty="0">
                <a:cs typeface="Times New Roman" panose="02020603050405020304" pitchFamily="18" charset="0"/>
              </a:rPr>
              <a:t> di </a:t>
            </a:r>
            <a:r>
              <a:rPr lang="en-US" dirty="0" err="1">
                <a:cs typeface="Times New Roman" panose="02020603050405020304" pitchFamily="18" charset="0"/>
              </a:rPr>
              <a:t>crescente</a:t>
            </a:r>
            <a:r>
              <a:rPr lang="en-US" dirty="0">
                <a:cs typeface="Times New Roman" panose="02020603050405020304" pitchFamily="18" charset="0"/>
              </a:rPr>
              <a:t> </a:t>
            </a:r>
            <a:r>
              <a:rPr lang="en-US" dirty="0" err="1">
                <a:cs typeface="Times New Roman" panose="02020603050405020304" pitchFamily="18" charset="0"/>
              </a:rPr>
              <a:t>importanza</a:t>
            </a:r>
            <a:r>
              <a:rPr lang="en-US" dirty="0">
                <a:cs typeface="Times New Roman" panose="02020603050405020304" pitchFamily="18" charset="0"/>
              </a:rPr>
              <a:t> </a:t>
            </a:r>
            <a:r>
              <a:rPr lang="en-US" dirty="0" err="1">
                <a:cs typeface="Times New Roman" panose="02020603050405020304" pitchFamily="18" charset="0"/>
              </a:rPr>
              <a:t>nell'alchimia</a:t>
            </a:r>
            <a:r>
              <a:rPr lang="en-US" dirty="0">
                <a:cs typeface="Times New Roman" panose="02020603050405020304" pitchFamily="18" charset="0"/>
              </a:rPr>
              <a:t> ha </a:t>
            </a:r>
            <a:r>
              <a:rPr lang="en-US" dirty="0" err="1">
                <a:cs typeface="Times New Roman" panose="02020603050405020304" pitchFamily="18" charset="0"/>
              </a:rPr>
              <a:t>cominciato</a:t>
            </a:r>
            <a:r>
              <a:rPr lang="en-US" dirty="0">
                <a:cs typeface="Times New Roman" panose="02020603050405020304" pitchFamily="18" charset="0"/>
              </a:rPr>
              <a:t> ad </a:t>
            </a:r>
            <a:r>
              <a:rPr lang="en-US" dirty="0" err="1">
                <a:cs typeface="Times New Roman" panose="02020603050405020304" pitchFamily="18" charset="0"/>
              </a:rPr>
              <a:t>acquisire</a:t>
            </a:r>
            <a:r>
              <a:rPr lang="en-US" dirty="0">
                <a:cs typeface="Times New Roman" panose="02020603050405020304" pitchFamily="18" charset="0"/>
              </a:rPr>
              <a:t> </a:t>
            </a:r>
            <a:r>
              <a:rPr lang="en-US" dirty="0" err="1">
                <a:cs typeface="Times New Roman" panose="02020603050405020304" pitchFamily="18" charset="0"/>
              </a:rPr>
              <a:t>attenzione</a:t>
            </a:r>
            <a:r>
              <a:rPr lang="en-US" dirty="0">
                <a:cs typeface="Times New Roman" panose="02020603050405020304" pitchFamily="18" charset="0"/>
              </a:rPr>
              <a:t> </a:t>
            </a:r>
            <a:r>
              <a:rPr lang="en-US" dirty="0" err="1">
                <a:cs typeface="Times New Roman" panose="02020603050405020304" pitchFamily="18" charset="0"/>
              </a:rPr>
              <a:t>commerciale</a:t>
            </a:r>
            <a:r>
              <a:rPr lang="en-US" dirty="0">
                <a:cs typeface="Times New Roman" panose="02020603050405020304" pitchFamily="18" charset="0"/>
              </a:rPr>
              <a:t> e </a:t>
            </a:r>
            <a:r>
              <a:rPr lang="en-US" dirty="0" err="1">
                <a:cs typeface="Times New Roman" panose="02020603050405020304" pitchFamily="18" charset="0"/>
              </a:rPr>
              <a:t>pratica</a:t>
            </a:r>
            <a:r>
              <a:rPr lang="en-US" dirty="0">
                <a:cs typeface="Times New Roman" panose="02020603050405020304" pitchFamily="18" charset="0"/>
              </a:rPr>
              <a:t>: </a:t>
            </a:r>
            <a:r>
              <a:rPr lang="en-US" dirty="0" err="1">
                <a:cs typeface="Times New Roman" panose="02020603050405020304" pitchFamily="18" charset="0"/>
              </a:rPr>
              <a:t>metallurgia</a:t>
            </a:r>
            <a:r>
              <a:rPr lang="en-US" dirty="0">
                <a:cs typeface="Times New Roman" panose="02020603050405020304" pitchFamily="18" charset="0"/>
              </a:rPr>
              <a:t>, </a:t>
            </a:r>
            <a:r>
              <a:rPr lang="en-US" dirty="0" err="1">
                <a:cs typeface="Times New Roman" panose="02020603050405020304" pitchFamily="18" charset="0"/>
              </a:rPr>
              <a:t>ceramica</a:t>
            </a:r>
            <a:r>
              <a:rPr lang="en-US" dirty="0">
                <a:cs typeface="Times New Roman" panose="02020603050405020304" pitchFamily="18" charset="0"/>
              </a:rPr>
              <a:t>, </a:t>
            </a:r>
            <a:r>
              <a:rPr lang="en-US" dirty="0" err="1">
                <a:cs typeface="Times New Roman" panose="02020603050405020304" pitchFamily="18" charset="0"/>
              </a:rPr>
              <a:t>vetro</a:t>
            </a:r>
            <a:r>
              <a:rPr lang="en-US" dirty="0">
                <a:cs typeface="Times New Roman" panose="02020603050405020304" pitchFamily="18" charset="0"/>
              </a:rPr>
              <a:t> e </a:t>
            </a:r>
            <a:r>
              <a:rPr lang="en-US" dirty="0" err="1">
                <a:cs typeface="Times New Roman" panose="02020603050405020304" pitchFamily="18" charset="0"/>
              </a:rPr>
              <a:t>vernice</a:t>
            </a:r>
            <a:r>
              <a:rPr lang="en-US" dirty="0">
                <a:cs typeface="Times New Roman" panose="02020603050405020304" pitchFamily="18" charset="0"/>
              </a:rPr>
              <a:t>. I </a:t>
            </a:r>
            <a:r>
              <a:rPr lang="en-US" dirty="0" err="1">
                <a:cs typeface="Times New Roman" panose="02020603050405020304" pitchFamily="18" charset="0"/>
              </a:rPr>
              <a:t>più</a:t>
            </a:r>
            <a:r>
              <a:rPr lang="en-US" dirty="0">
                <a:cs typeface="Times New Roman" panose="02020603050405020304" pitchFamily="18" charset="0"/>
              </a:rPr>
              <a:t> </a:t>
            </a:r>
            <a:r>
              <a:rPr lang="en-US" dirty="0" err="1">
                <a:cs typeface="Times New Roman" panose="02020603050405020304" pitchFamily="18" charset="0"/>
              </a:rPr>
              <a:t>importanti</a:t>
            </a:r>
            <a:r>
              <a:rPr lang="en-US" dirty="0">
                <a:cs typeface="Times New Roman" panose="02020603050405020304" pitchFamily="18" charset="0"/>
              </a:rPr>
              <a:t> </a:t>
            </a:r>
            <a:r>
              <a:rPr lang="en-US" dirty="0" err="1">
                <a:cs typeface="Times New Roman" panose="02020603050405020304" pitchFamily="18" charset="0"/>
              </a:rPr>
              <a:t>esponenti</a:t>
            </a:r>
            <a:r>
              <a:rPr lang="en-US" dirty="0">
                <a:cs typeface="Times New Roman" panose="02020603050405020304" pitchFamily="18" charset="0"/>
              </a:rPr>
              <a:t> del </a:t>
            </a:r>
            <a:r>
              <a:rPr lang="en-US" dirty="0" err="1">
                <a:cs typeface="Times New Roman" panose="02020603050405020304" pitchFamily="18" charset="0"/>
              </a:rPr>
              <a:t>Rinascimento</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Iatrochimica</a:t>
            </a:r>
            <a:r>
              <a:rPr lang="en-US" dirty="0">
                <a:cs typeface="Times New Roman" panose="02020603050405020304" pitchFamily="18" charset="0"/>
              </a:rPr>
              <a:t> e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chimica</a:t>
            </a:r>
            <a:r>
              <a:rPr lang="en-US" dirty="0">
                <a:cs typeface="Times New Roman" panose="02020603050405020304" pitchFamily="18" charset="0"/>
              </a:rPr>
              <a:t> </a:t>
            </a:r>
            <a:r>
              <a:rPr lang="en-US" dirty="0" err="1">
                <a:cs typeface="Times New Roman" panose="02020603050405020304" pitchFamily="18" charset="0"/>
              </a:rPr>
              <a:t>tecnica</a:t>
            </a:r>
            <a:r>
              <a:rPr lang="en-US" dirty="0">
                <a:cs typeface="Times New Roman" panose="02020603050405020304" pitchFamily="18" charset="0"/>
              </a:rPr>
              <a:t> </a:t>
            </a:r>
            <a:r>
              <a:rPr lang="en-US" dirty="0" err="1">
                <a:cs typeface="Times New Roman" panose="02020603050405020304" pitchFamily="18" charset="0"/>
              </a:rPr>
              <a:t>sono</a:t>
            </a:r>
            <a:r>
              <a:rPr lang="en-US" dirty="0">
                <a:cs typeface="Times New Roman" panose="02020603050405020304" pitchFamily="18" charset="0"/>
              </a:rPr>
              <a:t>: A. </a:t>
            </a:r>
            <a:r>
              <a:rPr lang="en-US" dirty="0" err="1">
                <a:cs typeface="Times New Roman" panose="02020603050405020304" pitchFamily="18" charset="0"/>
              </a:rPr>
              <a:t>Libau</a:t>
            </a:r>
            <a:r>
              <a:rPr lang="en-US" dirty="0">
                <a:cs typeface="Times New Roman" panose="02020603050405020304" pitchFamily="18" charset="0"/>
              </a:rPr>
              <a:t>, R. Glauber, J.B. Van </a:t>
            </a:r>
            <a:r>
              <a:rPr lang="en-US" dirty="0" err="1">
                <a:cs typeface="Times New Roman" panose="02020603050405020304" pitchFamily="18" charset="0"/>
              </a:rPr>
              <a:t>Helmont</a:t>
            </a:r>
            <a:r>
              <a:rPr lang="en-US" dirty="0">
                <a:cs typeface="Times New Roman" panose="02020603050405020304" pitchFamily="18" charset="0"/>
              </a:rPr>
              <a:t>, O. </a:t>
            </a:r>
            <a:r>
              <a:rPr lang="en-US" dirty="0" err="1">
                <a:cs typeface="Times New Roman" panose="02020603050405020304" pitchFamily="18" charset="0"/>
              </a:rPr>
              <a:t>Taheniya</a:t>
            </a:r>
            <a:r>
              <a:rPr lang="en-US" dirty="0">
                <a:cs typeface="Times New Roman" panose="02020603050405020304" pitchFamily="18" charset="0"/>
              </a:rPr>
              <a:t>, </a:t>
            </a:r>
            <a:r>
              <a:rPr lang="en-US" dirty="0" err="1">
                <a:cs typeface="Times New Roman" panose="02020603050405020304" pitchFamily="18" charset="0"/>
              </a:rPr>
              <a:t>Paracelso</a:t>
            </a:r>
            <a:r>
              <a:rPr lang="en-US" dirty="0">
                <a:cs typeface="Times New Roman" panose="02020603050405020304" pitchFamily="18" charset="0"/>
              </a:rPr>
              <a:t>, B. </a:t>
            </a:r>
            <a:r>
              <a:rPr lang="en-US" dirty="0" err="1">
                <a:cs typeface="Times New Roman" panose="02020603050405020304" pitchFamily="18" charset="0"/>
              </a:rPr>
              <a:t>Biringucci</a:t>
            </a:r>
            <a:r>
              <a:rPr lang="en-US" dirty="0">
                <a:cs typeface="Times New Roman" panose="02020603050405020304" pitchFamily="18" charset="0"/>
              </a:rPr>
              <a:t>, G. Agricola e B. Palissy
</a:t>
            </a:r>
          </a:p>
        </p:txBody>
      </p:sp>
      <p:sp>
        <p:nvSpPr>
          <p:cNvPr id="4" name="CasellaDiTesto 3"/>
          <p:cNvSpPr txBox="1"/>
          <p:nvPr/>
        </p:nvSpPr>
        <p:spPr>
          <a:xfrm>
            <a:off x="782595" y="1261865"/>
            <a:ext cx="10995688" cy="830997"/>
          </a:xfrm>
          <a:prstGeom prst="rect">
            <a:avLst/>
          </a:prstGeom>
          <a:noFill/>
        </p:spPr>
        <p:txBody>
          <a:bodyPr wrap="square" rtlCol="0">
            <a:spAutoFit/>
          </a:bodyPr>
          <a:lstStyle/>
          <a:p>
            <a:r>
              <a:rPr lang="it-IT" sz="2400" b="1" dirty="0">
                <a:solidFill>
                  <a:schemeClr val="accent2"/>
                </a:solidFill>
                <a:effectLst>
                  <a:outerShdw blurRad="38100" dist="38100" dir="2700000" algn="tl">
                    <a:srgbClr val="000000">
                      <a:alpha val="43137"/>
                    </a:srgbClr>
                  </a:outerShdw>
                </a:effectLst>
              </a:rPr>
              <a:t>CHIMICA E IATROCHIMICA
</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954" y="2055313"/>
            <a:ext cx="2388073" cy="2701110"/>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511" y="1910894"/>
            <a:ext cx="2935805" cy="2845529"/>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442" y="1978238"/>
            <a:ext cx="2789396" cy="2778185"/>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18</a:t>
            </a:fld>
            <a:endParaRPr lang="it-IT"/>
          </a:p>
        </p:txBody>
      </p:sp>
    </p:spTree>
    <p:extLst>
      <p:ext uri="{BB962C8B-B14F-4D97-AF65-F5344CB8AC3E}">
        <p14:creationId xmlns:p14="http://schemas.microsoft.com/office/powerpoint/2010/main" val="318116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549558" y="2118280"/>
            <a:ext cx="11445362" cy="3083921"/>
          </a:xfrm>
          <a:prstGeom prst="rect">
            <a:avLst/>
          </a:prstGeom>
        </p:spPr>
        <p:txBody>
          <a:bodyPr wrap="square">
            <a:spAutoFit/>
          </a:bodyPr>
          <a:lstStyle/>
          <a:p>
            <a:pPr algn="just" fontAlgn="base">
              <a:lnSpc>
                <a:spcPct val="90000"/>
              </a:lnSpc>
              <a:spcBef>
                <a:spcPct val="0"/>
              </a:spcBef>
            </a:pPr>
            <a:r>
              <a:rPr lang="en-US" dirty="0" err="1">
                <a:cs typeface="Times New Roman" panose="02020603050405020304" pitchFamily="18" charset="0"/>
              </a:rPr>
              <a:t>Iatrochimica</a:t>
            </a:r>
            <a:r>
              <a:rPr lang="en-US" dirty="0">
                <a:cs typeface="Times New Roman" panose="02020603050405020304" pitchFamily="18" charset="0"/>
              </a:rPr>
              <a:t> – la </a:t>
            </a:r>
            <a:r>
              <a:rPr lang="en-US" dirty="0" err="1">
                <a:cs typeface="Times New Roman" panose="02020603050405020304" pitchFamily="18" charset="0"/>
              </a:rPr>
              <a:t>sezione</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scienza</a:t>
            </a:r>
            <a:r>
              <a:rPr lang="en-US" dirty="0">
                <a:cs typeface="Times New Roman" panose="02020603050405020304" pitchFamily="18" charset="0"/>
              </a:rPr>
              <a:t> </a:t>
            </a:r>
            <a:r>
              <a:rPr lang="en-US" dirty="0" err="1">
                <a:cs typeface="Times New Roman" panose="02020603050405020304" pitchFamily="18" charset="0"/>
              </a:rPr>
              <a:t>chimica</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ha </a:t>
            </a:r>
            <a:r>
              <a:rPr lang="en-US" dirty="0" err="1">
                <a:cs typeface="Times New Roman" panose="02020603050405020304" pitchFamily="18" charset="0"/>
              </a:rPr>
              <a:t>avuto</a:t>
            </a:r>
            <a:r>
              <a:rPr lang="en-US" dirty="0">
                <a:cs typeface="Times New Roman" panose="02020603050405020304" pitchFamily="18" charset="0"/>
              </a:rPr>
              <a:t> </a:t>
            </a:r>
            <a:r>
              <a:rPr lang="en-US" dirty="0" err="1">
                <a:cs typeface="Times New Roman" panose="02020603050405020304" pitchFamily="18" charset="0"/>
              </a:rPr>
              <a:t>origine</a:t>
            </a:r>
            <a:r>
              <a:rPr lang="en-US" dirty="0">
                <a:cs typeface="Times New Roman" panose="02020603050405020304" pitchFamily="18" charset="0"/>
              </a:rPr>
              <a:t> </a:t>
            </a:r>
            <a:r>
              <a:rPr lang="en-US" dirty="0" err="1">
                <a:cs typeface="Times New Roman" panose="02020603050405020304" pitchFamily="18" charset="0"/>
              </a:rPr>
              <a:t>nel</a:t>
            </a:r>
            <a:r>
              <a:rPr lang="en-US" dirty="0">
                <a:cs typeface="Times New Roman" panose="02020603050405020304" pitchFamily="18" charset="0"/>
              </a:rPr>
              <a:t> XVI e XVII </a:t>
            </a:r>
            <a:r>
              <a:rPr lang="en-US" dirty="0" err="1">
                <a:cs typeface="Times New Roman" panose="02020603050405020304" pitchFamily="18" charset="0"/>
              </a:rPr>
              <a:t>secolo</a:t>
            </a:r>
            <a:r>
              <a:rPr lang="en-US" dirty="0">
                <a:cs typeface="Times New Roman" panose="02020603050405020304" pitchFamily="18" charset="0"/>
              </a:rPr>
              <a:t>
La </a:t>
            </a:r>
            <a:r>
              <a:rPr lang="en-US" dirty="0" err="1">
                <a:cs typeface="Times New Roman" panose="02020603050405020304" pitchFamily="18" charset="0"/>
              </a:rPr>
              <a:t>parola</a:t>
            </a:r>
            <a:r>
              <a:rPr lang="en-US" dirty="0">
                <a:cs typeface="Times New Roman" panose="02020603050405020304" pitchFamily="18" charset="0"/>
              </a:rPr>
              <a:t> "</a:t>
            </a:r>
            <a:r>
              <a:rPr lang="en-US" dirty="0" err="1">
                <a:cs typeface="Times New Roman" panose="02020603050405020304" pitchFamily="18" charset="0"/>
              </a:rPr>
              <a:t>Iatro</a:t>
            </a:r>
            <a:r>
              <a:rPr lang="en-US" dirty="0">
                <a:cs typeface="Times New Roman" panose="02020603050405020304" pitchFamily="18" charset="0"/>
              </a:rPr>
              <a:t>" era la </a:t>
            </a:r>
            <a:r>
              <a:rPr lang="en-US" dirty="0" err="1">
                <a:cs typeface="Times New Roman" panose="02020603050405020304" pitchFamily="18" charset="0"/>
              </a:rPr>
              <a:t>parola</a:t>
            </a:r>
            <a:r>
              <a:rPr lang="en-US" dirty="0">
                <a:cs typeface="Times New Roman" panose="02020603050405020304" pitchFamily="18" charset="0"/>
              </a:rPr>
              <a:t> </a:t>
            </a:r>
            <a:r>
              <a:rPr lang="en-US" dirty="0" err="1">
                <a:cs typeface="Times New Roman" panose="02020603050405020304" pitchFamily="18" charset="0"/>
              </a:rPr>
              <a:t>greca</a:t>
            </a:r>
            <a:r>
              <a:rPr lang="en-US" dirty="0">
                <a:cs typeface="Times New Roman" panose="02020603050405020304" pitchFamily="18" charset="0"/>
              </a:rPr>
              <a:t> "</a:t>
            </a:r>
            <a:r>
              <a:rPr lang="en-US" dirty="0" err="1">
                <a:cs typeface="Times New Roman" panose="02020603050405020304" pitchFamily="18" charset="0"/>
              </a:rPr>
              <a:t>dottore</a:t>
            </a:r>
            <a:r>
              <a:rPr lang="en-US" dirty="0">
                <a:cs typeface="Times New Roman" panose="02020603050405020304" pitchFamily="18" charset="0"/>
              </a:rPr>
              <a:t>" o "</a:t>
            </a:r>
            <a:r>
              <a:rPr lang="en-US" dirty="0" err="1">
                <a:cs typeface="Times New Roman" panose="02020603050405020304" pitchFamily="18" charset="0"/>
              </a:rPr>
              <a:t>medicina</a:t>
            </a:r>
            <a:r>
              <a:rPr lang="en-US" dirty="0">
                <a:cs typeface="Times New Roman" panose="02020603050405020304" pitchFamily="18" charset="0"/>
              </a:rPr>
              <a:t>"
</a:t>
            </a:r>
          </a:p>
          <a:p>
            <a:pPr algn="just" fontAlgn="base">
              <a:lnSpc>
                <a:spcPct val="90000"/>
              </a:lnSpc>
              <a:spcBef>
                <a:spcPct val="0"/>
              </a:spcBef>
            </a:pPr>
            <a:r>
              <a:rPr lang="en-US" dirty="0" err="1">
                <a:cs typeface="Times New Roman" panose="02020603050405020304" pitchFamily="18" charset="0"/>
              </a:rPr>
              <a:t>L'obiettivo</a:t>
            </a:r>
            <a:r>
              <a:rPr lang="en-US" dirty="0">
                <a:cs typeface="Times New Roman" panose="02020603050405020304" pitchFamily="18" charset="0"/>
              </a:rPr>
              <a:t> </a:t>
            </a:r>
            <a:r>
              <a:rPr lang="en-US" dirty="0" err="1">
                <a:cs typeface="Times New Roman" panose="02020603050405020304" pitchFamily="18" charset="0"/>
              </a:rPr>
              <a:t>principale</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chimica</a:t>
            </a:r>
            <a:r>
              <a:rPr lang="en-US" dirty="0">
                <a:cs typeface="Times New Roman" panose="02020603050405020304" pitchFamily="18" charset="0"/>
              </a:rPr>
              <a:t> al </a:t>
            </a:r>
            <a:r>
              <a:rPr lang="en-US" dirty="0" err="1">
                <a:cs typeface="Times New Roman" panose="02020603050405020304" pitchFamily="18" charset="0"/>
              </a:rPr>
              <a:t>momento</a:t>
            </a:r>
            <a:r>
              <a:rPr lang="en-US" dirty="0">
                <a:cs typeface="Times New Roman" panose="02020603050405020304" pitchFamily="18" charset="0"/>
              </a:rPr>
              <a:t> </a:t>
            </a:r>
            <a:r>
              <a:rPr lang="en-US" dirty="0" err="1">
                <a:cs typeface="Times New Roman" panose="02020603050405020304" pitchFamily="18" charset="0"/>
              </a:rPr>
              <a:t>è</a:t>
            </a:r>
            <a:r>
              <a:rPr lang="en-US" dirty="0">
                <a:cs typeface="Times New Roman" panose="02020603050405020304" pitchFamily="18" charset="0"/>
              </a:rPr>
              <a:t> la </a:t>
            </a:r>
            <a:r>
              <a:rPr lang="en-US" dirty="0" err="1">
                <a:cs typeface="Times New Roman" panose="02020603050405020304" pitchFamily="18" charset="0"/>
              </a:rPr>
              <a:t>preparazione</a:t>
            </a:r>
            <a:r>
              <a:rPr lang="en-US" dirty="0">
                <a:cs typeface="Times New Roman" panose="02020603050405020304" pitchFamily="18" charset="0"/>
              </a:rPr>
              <a:t> di </a:t>
            </a:r>
            <a:r>
              <a:rPr lang="en-US" dirty="0" err="1">
                <a:cs typeface="Times New Roman" panose="02020603050405020304" pitchFamily="18" charset="0"/>
              </a:rPr>
              <a:t>farmaci</a:t>
            </a:r>
            <a:r>
              <a:rPr lang="en-US" dirty="0">
                <a:cs typeface="Times New Roman" panose="02020603050405020304" pitchFamily="18" charset="0"/>
              </a:rPr>
              <a:t>
</a:t>
            </a:r>
          </a:p>
          <a:p>
            <a:pPr algn="just" fontAlgn="base">
              <a:lnSpc>
                <a:spcPct val="90000"/>
              </a:lnSpc>
              <a:spcBef>
                <a:spcPct val="0"/>
              </a:spcBef>
            </a:pPr>
            <a:r>
              <a:rPr lang="en-US" dirty="0" err="1">
                <a:cs typeface="Times New Roman" panose="02020603050405020304" pitchFamily="18" charset="0"/>
              </a:rPr>
              <a:t>L'era</a:t>
            </a:r>
            <a:r>
              <a:rPr lang="en-US" dirty="0">
                <a:cs typeface="Times New Roman" panose="02020603050405020304" pitchFamily="18" charset="0"/>
              </a:rPr>
              <a:t> </a:t>
            </a:r>
            <a:r>
              <a:rPr lang="en-US" dirty="0" err="1">
                <a:cs typeface="Times New Roman" panose="02020603050405020304" pitchFamily="18" charset="0"/>
              </a:rPr>
              <a:t>dell'iatrochimica</a:t>
            </a:r>
            <a:r>
              <a:rPr lang="en-US" dirty="0">
                <a:cs typeface="Times New Roman" panose="02020603050405020304" pitchFamily="18" charset="0"/>
              </a:rPr>
              <a:t> </a:t>
            </a:r>
            <a:r>
              <a:rPr lang="en-US" dirty="0" err="1">
                <a:cs typeface="Times New Roman" panose="02020603050405020304" pitchFamily="18" charset="0"/>
              </a:rPr>
              <a:t>dei</a:t>
            </a:r>
            <a:r>
              <a:rPr lang="en-US" dirty="0">
                <a:cs typeface="Times New Roman" panose="02020603050405020304" pitchFamily="18" charset="0"/>
              </a:rPr>
              <a:t> </a:t>
            </a:r>
            <a:r>
              <a:rPr lang="en-US" dirty="0" err="1">
                <a:cs typeface="Times New Roman" panose="02020603050405020304" pitchFamily="18" charset="0"/>
              </a:rPr>
              <a:t>chimici</a:t>
            </a:r>
            <a:r>
              <a:rPr lang="en-US" dirty="0">
                <a:cs typeface="Times New Roman" panose="02020603050405020304" pitchFamily="18" charset="0"/>
              </a:rPr>
              <a:t> ha </a:t>
            </a:r>
            <a:r>
              <a:rPr lang="en-US" dirty="0" err="1">
                <a:cs typeface="Times New Roman" panose="02020603050405020304" pitchFamily="18" charset="0"/>
              </a:rPr>
              <a:t>cercato</a:t>
            </a:r>
            <a:r>
              <a:rPr lang="en-US" dirty="0">
                <a:cs typeface="Times New Roman" panose="02020603050405020304" pitchFamily="18" charset="0"/>
              </a:rPr>
              <a:t> di </a:t>
            </a:r>
            <a:r>
              <a:rPr lang="en-US" dirty="0" err="1">
                <a:cs typeface="Times New Roman" panose="02020603050405020304" pitchFamily="18" charset="0"/>
              </a:rPr>
              <a:t>mettere</a:t>
            </a:r>
            <a:r>
              <a:rPr lang="en-US" dirty="0">
                <a:cs typeface="Times New Roman" panose="02020603050405020304" pitchFamily="18" charset="0"/>
              </a:rPr>
              <a:t> al </a:t>
            </a:r>
            <a:r>
              <a:rPr lang="en-US" dirty="0" err="1">
                <a:cs typeface="Times New Roman" panose="02020603050405020304" pitchFamily="18" charset="0"/>
              </a:rPr>
              <a:t>servizio</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medicinala</a:t>
            </a:r>
            <a:r>
              <a:rPr lang="en-US" dirty="0">
                <a:cs typeface="Times New Roman" panose="02020603050405020304" pitchFamily="18" charset="0"/>
              </a:rPr>
              <a:t> </a:t>
            </a:r>
            <a:r>
              <a:rPr lang="en-US" dirty="0" err="1">
                <a:cs typeface="Times New Roman" panose="02020603050405020304" pitchFamily="18" charset="0"/>
              </a:rPr>
              <a:t>chimica</a:t>
            </a:r>
            <a:r>
              <a:rPr lang="en-US" dirty="0">
                <a:cs typeface="Times New Roman" panose="02020603050405020304" pitchFamily="18" charset="0"/>
              </a:rPr>
              <a:t>
</a:t>
            </a:r>
          </a:p>
          <a:p>
            <a:pPr algn="just" fontAlgn="base">
              <a:lnSpc>
                <a:spcPct val="90000"/>
              </a:lnSpc>
              <a:spcBef>
                <a:spcPct val="0"/>
              </a:spcBef>
            </a:pPr>
            <a:r>
              <a:rPr lang="en-US" dirty="0">
                <a:cs typeface="Times New Roman" panose="02020603050405020304" pitchFamily="18" charset="0"/>
              </a:rPr>
              <a:t>I </a:t>
            </a:r>
            <a:r>
              <a:rPr lang="en-US" dirty="0" err="1">
                <a:cs typeface="Times New Roman" panose="02020603050405020304" pitchFamily="18" charset="0"/>
              </a:rPr>
              <a:t>rappresentanti</a:t>
            </a:r>
            <a:r>
              <a:rPr lang="en-US" dirty="0">
                <a:cs typeface="Times New Roman" panose="02020603050405020304" pitchFamily="18" charset="0"/>
              </a:rPr>
              <a:t> </a:t>
            </a:r>
            <a:r>
              <a:rPr lang="en-US" dirty="0" err="1">
                <a:cs typeface="Times New Roman" panose="02020603050405020304" pitchFamily="18" charset="0"/>
              </a:rPr>
              <a:t>dell'iatrochimica</a:t>
            </a:r>
            <a:r>
              <a:rPr lang="en-US" dirty="0">
                <a:cs typeface="Times New Roman" panose="02020603050405020304" pitchFamily="18" charset="0"/>
              </a:rPr>
              <a:t>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considerato</a:t>
            </a:r>
            <a:r>
              <a:rPr lang="en-US" dirty="0">
                <a:cs typeface="Times New Roman" panose="02020603050405020304" pitchFamily="18" charset="0"/>
              </a:rPr>
              <a:t> </a:t>
            </a:r>
            <a:r>
              <a:rPr lang="en-US" dirty="0" err="1">
                <a:cs typeface="Times New Roman" panose="02020603050405020304" pitchFamily="18" charset="0"/>
              </a:rPr>
              <a:t>i</a:t>
            </a:r>
            <a:r>
              <a:rPr lang="en-US" dirty="0">
                <a:cs typeface="Times New Roman" panose="02020603050405020304" pitchFamily="18" charset="0"/>
              </a:rPr>
              <a:t> </a:t>
            </a:r>
            <a:r>
              <a:rPr lang="en-US" dirty="0" err="1">
                <a:cs typeface="Times New Roman" panose="02020603050405020304" pitchFamily="18" charset="0"/>
              </a:rPr>
              <a:t>processi</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verificano</a:t>
            </a:r>
            <a:r>
              <a:rPr lang="en-US" dirty="0">
                <a:cs typeface="Times New Roman" panose="02020603050405020304" pitchFamily="18" charset="0"/>
              </a:rPr>
              <a:t> </a:t>
            </a:r>
            <a:r>
              <a:rPr lang="en-US" dirty="0" err="1">
                <a:cs typeface="Times New Roman" panose="02020603050405020304" pitchFamily="18" charset="0"/>
              </a:rPr>
              <a:t>nel</a:t>
            </a:r>
            <a:r>
              <a:rPr lang="en-US" dirty="0">
                <a:cs typeface="Times New Roman" panose="02020603050405020304" pitchFamily="18" charset="0"/>
              </a:rPr>
              <a:t> </a:t>
            </a:r>
            <a:r>
              <a:rPr lang="en-US" dirty="0" err="1">
                <a:cs typeface="Times New Roman" panose="02020603050405020304" pitchFamily="18" charset="0"/>
              </a:rPr>
              <a:t>corpo</a:t>
            </a:r>
            <a:r>
              <a:rPr lang="en-US" dirty="0">
                <a:cs typeface="Times New Roman" panose="02020603050405020304" pitchFamily="18" charset="0"/>
              </a:rPr>
              <a:t>, come </a:t>
            </a:r>
            <a:r>
              <a:rPr lang="en-US" dirty="0" err="1">
                <a:cs typeface="Times New Roman" panose="02020603050405020304" pitchFamily="18" charset="0"/>
              </a:rPr>
              <a:t>i</a:t>
            </a:r>
            <a:r>
              <a:rPr lang="en-US" dirty="0">
                <a:cs typeface="Times New Roman" panose="02020603050405020304" pitchFamily="18" charset="0"/>
              </a:rPr>
              <a:t> </a:t>
            </a:r>
            <a:r>
              <a:rPr lang="en-US" dirty="0" err="1">
                <a:cs typeface="Times New Roman" panose="02020603050405020304" pitchFamily="18" charset="0"/>
              </a:rPr>
              <a:t>fenomeni</a:t>
            </a:r>
            <a:r>
              <a:rPr lang="en-US" dirty="0">
                <a:cs typeface="Times New Roman" panose="02020603050405020304" pitchFamily="18" charset="0"/>
              </a:rPr>
              <a:t> </a:t>
            </a:r>
            <a:r>
              <a:rPr lang="en-US" dirty="0" err="1">
                <a:cs typeface="Times New Roman" panose="02020603050405020304" pitchFamily="18" charset="0"/>
              </a:rPr>
              <a:t>chimici</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malattia</a:t>
            </a:r>
            <a:r>
              <a:rPr lang="en-US" dirty="0">
                <a:cs typeface="Times New Roman" panose="02020603050405020304" pitchFamily="18" charset="0"/>
              </a:rPr>
              <a:t> a </a:t>
            </a:r>
            <a:r>
              <a:rPr lang="en-US" dirty="0" err="1">
                <a:cs typeface="Times New Roman" panose="02020603050405020304" pitchFamily="18" charset="0"/>
              </a:rPr>
              <a:t>seguito</a:t>
            </a:r>
            <a:r>
              <a:rPr lang="en-US" dirty="0">
                <a:cs typeface="Times New Roman" panose="02020603050405020304" pitchFamily="18" charset="0"/>
              </a:rPr>
              <a:t> di una </a:t>
            </a:r>
            <a:r>
              <a:rPr lang="en-US" dirty="0" err="1">
                <a:cs typeface="Times New Roman" panose="02020603050405020304" pitchFamily="18" charset="0"/>
              </a:rPr>
              <a:t>compromissione</a:t>
            </a:r>
            <a:r>
              <a:rPr lang="en-US" dirty="0">
                <a:cs typeface="Times New Roman" panose="02020603050405020304" pitchFamily="18" charset="0"/>
              </a:rPr>
              <a:t> </a:t>
            </a:r>
            <a:r>
              <a:rPr lang="en-US" dirty="0" err="1">
                <a:cs typeface="Times New Roman" panose="02020603050405020304" pitchFamily="18" charset="0"/>
              </a:rPr>
              <a:t>dell'equilibrio</a:t>
            </a:r>
            <a:r>
              <a:rPr lang="en-US" dirty="0">
                <a:cs typeface="Times New Roman" panose="02020603050405020304" pitchFamily="18" charset="0"/>
              </a:rPr>
              <a:t> </a:t>
            </a:r>
            <a:r>
              <a:rPr lang="en-US" dirty="0" err="1">
                <a:cs typeface="Times New Roman" panose="02020603050405020304" pitchFamily="18" charset="0"/>
              </a:rPr>
              <a:t>chimico</a:t>
            </a:r>
            <a:r>
              <a:rPr lang="en-US" dirty="0">
                <a:cs typeface="Times New Roman" panose="02020603050405020304" pitchFamily="18" charset="0"/>
              </a:rPr>
              <a:t> e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fissato</a:t>
            </a:r>
            <a:r>
              <a:rPr lang="en-US" dirty="0">
                <a:cs typeface="Times New Roman" panose="02020603050405020304" pitchFamily="18" charset="0"/>
              </a:rPr>
              <a:t> il </a:t>
            </a:r>
            <a:r>
              <a:rPr lang="en-US" dirty="0" err="1">
                <a:cs typeface="Times New Roman" panose="02020603050405020304" pitchFamily="18" charset="0"/>
              </a:rPr>
              <a:t>compito</a:t>
            </a:r>
            <a:r>
              <a:rPr lang="en-US" dirty="0">
                <a:cs typeface="Times New Roman" panose="02020603050405020304" pitchFamily="18" charset="0"/>
              </a:rPr>
              <a:t> di </a:t>
            </a:r>
            <a:r>
              <a:rPr lang="en-US" dirty="0" err="1">
                <a:cs typeface="Times New Roman" panose="02020603050405020304" pitchFamily="18" charset="0"/>
              </a:rPr>
              <a:t>trovare</a:t>
            </a:r>
            <a:r>
              <a:rPr lang="en-US" dirty="0">
                <a:cs typeface="Times New Roman" panose="02020603050405020304" pitchFamily="18" charset="0"/>
              </a:rPr>
              <a:t> </a:t>
            </a:r>
            <a:r>
              <a:rPr lang="en-US" dirty="0" err="1">
                <a:cs typeface="Times New Roman" panose="02020603050405020304" pitchFamily="18" charset="0"/>
              </a:rPr>
              <a:t>sostanze</a:t>
            </a:r>
            <a:r>
              <a:rPr lang="en-US" dirty="0">
                <a:cs typeface="Times New Roman" panose="02020603050405020304" pitchFamily="18" charset="0"/>
              </a:rPr>
              <a:t> </a:t>
            </a:r>
            <a:r>
              <a:rPr lang="en-US" dirty="0" err="1">
                <a:cs typeface="Times New Roman" panose="02020603050405020304" pitchFamily="18" charset="0"/>
              </a:rPr>
              <a:t>chimiche</a:t>
            </a:r>
            <a:r>
              <a:rPr lang="en-US" dirty="0">
                <a:cs typeface="Times New Roman" panose="02020603050405020304" pitchFamily="18" charset="0"/>
              </a:rPr>
              <a:t> per </a:t>
            </a:r>
            <a:r>
              <a:rPr lang="en-US" dirty="0" err="1">
                <a:cs typeface="Times New Roman" panose="02020603050405020304" pitchFamily="18" charset="0"/>
              </a:rPr>
              <a:t>trattarle</a:t>
            </a:r>
            <a:r>
              <a:rPr lang="en-US" dirty="0">
                <a:cs typeface="Times New Roman" panose="02020603050405020304" pitchFamily="18" charset="0"/>
              </a:rPr>
              <a:t> 
</a:t>
            </a:r>
          </a:p>
        </p:txBody>
      </p:sp>
      <p:sp>
        <p:nvSpPr>
          <p:cNvPr id="4" name="CasellaDiTesto 3"/>
          <p:cNvSpPr txBox="1"/>
          <p:nvPr/>
        </p:nvSpPr>
        <p:spPr>
          <a:xfrm>
            <a:off x="774395" y="1014410"/>
            <a:ext cx="10995688" cy="830997"/>
          </a:xfrm>
          <a:prstGeom prst="rect">
            <a:avLst/>
          </a:prstGeom>
          <a:noFill/>
        </p:spPr>
        <p:txBody>
          <a:bodyPr wrap="square" rtlCol="0">
            <a:spAutoFit/>
          </a:bodyPr>
          <a:lstStyle/>
          <a:p>
            <a:pPr algn="ctr"/>
            <a:r>
              <a:rPr lang="it-IT" sz="2400" b="1" dirty="0">
                <a:solidFill>
                  <a:schemeClr val="accent2"/>
                </a:solidFill>
                <a:effectLst>
                  <a:outerShdw blurRad="38100" dist="38100" dir="2700000" algn="tl">
                    <a:srgbClr val="000000">
                      <a:alpha val="43137"/>
                    </a:srgbClr>
                  </a:outerShdw>
                </a:effectLst>
              </a:rPr>
              <a:t>IATROCHIMICA
</a:t>
            </a:r>
          </a:p>
        </p:txBody>
      </p:sp>
      <p:sp>
        <p:nvSpPr>
          <p:cNvPr id="3" name="Segnaposto numero diapositiva 2"/>
          <p:cNvSpPr>
            <a:spLocks noGrp="1"/>
          </p:cNvSpPr>
          <p:nvPr>
            <p:ph type="sldNum" sz="quarter" idx="12"/>
          </p:nvPr>
        </p:nvSpPr>
        <p:spPr/>
        <p:txBody>
          <a:bodyPr/>
          <a:lstStyle/>
          <a:p>
            <a:fld id="{AFC0D379-14C5-47F9-AB26-775D76B5B3EA}" type="slidenum">
              <a:rPr lang="it-IT" smtClean="0"/>
              <a:pPr/>
              <a:t>19</a:t>
            </a:fld>
            <a:endParaRPr lang="it-IT"/>
          </a:p>
        </p:txBody>
      </p:sp>
    </p:spTree>
    <p:extLst>
      <p:ext uri="{BB962C8B-B14F-4D97-AF65-F5344CB8AC3E}">
        <p14:creationId xmlns:p14="http://schemas.microsoft.com/office/powerpoint/2010/main" val="30372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293980" y="1106507"/>
            <a:ext cx="7471719" cy="1609344"/>
          </a:xfrm>
        </p:spPr>
        <p:txBody>
          <a:bodyPr>
            <a:noAutofit/>
          </a:bodyPr>
          <a:lstStyle/>
          <a:p>
            <a:pPr fontAlgn="base"/>
            <a:r>
              <a:rPr lang="it-IT" sz="2400" b="1" dirty="0">
                <a:solidFill>
                  <a:schemeClr val="accent2"/>
                </a:solidFill>
                <a:effectLst>
                  <a:outerShdw blurRad="38100" dist="38100" dir="2700000" algn="tl">
                    <a:srgbClr val="000000">
                      <a:alpha val="43137"/>
                    </a:srgbClr>
                  </a:outerShdw>
                </a:effectLst>
                <a:latin typeface="+mn-lt"/>
                <a:ea typeface="+mn-ea"/>
                <a:cs typeface="+mn-cs"/>
              </a:rPr>
              <a:t>Le radici della chimica e dell'alchimia</a:t>
            </a:r>
            <a:r>
              <a:rPr lang="it-IT" sz="2000" b="1" dirty="0">
                <a:solidFill>
                  <a:schemeClr val="accent2"/>
                </a:solidFill>
                <a:effectLst>
                  <a:outerShdw blurRad="38100" dist="38100" dir="2700000" algn="tl">
                    <a:srgbClr val="000000">
                      <a:alpha val="43137"/>
                    </a:srgbClr>
                  </a:outerShdw>
                </a:effectLst>
                <a:latin typeface="+mn-lt"/>
                <a:ea typeface="+mn-ea"/>
                <a:cs typeface="+mn-cs"/>
              </a:rPr>
              <a:t/>
            </a:r>
            <a:br>
              <a:rPr lang="it-IT" sz="2000" b="1" dirty="0">
                <a:solidFill>
                  <a:schemeClr val="accent2"/>
                </a:solidFill>
                <a:effectLst>
                  <a:outerShdw blurRad="38100" dist="38100" dir="2700000" algn="tl">
                    <a:srgbClr val="000000">
                      <a:alpha val="43137"/>
                    </a:srgbClr>
                  </a:outerShdw>
                </a:effectLst>
                <a:latin typeface="+mn-lt"/>
                <a:ea typeface="+mn-ea"/>
                <a:cs typeface="+mn-cs"/>
              </a:rPr>
            </a:br>
            <a:endParaRPr lang="it-IT" sz="20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008221" y="4261530"/>
            <a:ext cx="9939180" cy="1588127"/>
          </a:xfrm>
          <a:prstGeom prst="rect">
            <a:avLst/>
          </a:prstGeom>
        </p:spPr>
        <p:txBody>
          <a:bodyPr wrap="square">
            <a:spAutoFit/>
          </a:bodyPr>
          <a:lstStyle/>
          <a:p>
            <a:pPr fontAlgn="base">
              <a:lnSpc>
                <a:spcPct val="90000"/>
              </a:lnSpc>
              <a:spcBef>
                <a:spcPct val="0"/>
              </a:spcBef>
            </a:pPr>
            <a:r>
              <a:rPr lang="en-US" cap="all" dirty="0">
                <a:solidFill>
                  <a:prstClr val="black"/>
                </a:solidFill>
                <a:cs typeface="Times New Roman" panose="02020603050405020304" pitchFamily="18" charset="0"/>
              </a:rPr>
              <a:t>Poche discipline </a:t>
            </a:r>
            <a:r>
              <a:rPr lang="en-US" cap="all" dirty="0" err="1">
                <a:solidFill>
                  <a:prstClr val="black"/>
                </a:solidFill>
                <a:cs typeface="Times New Roman" panose="02020603050405020304" pitchFamily="18" charset="0"/>
              </a:rPr>
              <a:t>scientifiche</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definirono</a:t>
            </a:r>
            <a:r>
              <a:rPr lang="en-US" cap="all" dirty="0">
                <a:solidFill>
                  <a:prstClr val="black"/>
                </a:solidFill>
                <a:cs typeface="Times New Roman" panose="02020603050405020304" pitchFamily="18" charset="0"/>
              </a:rPr>
              <a:t> la </a:t>
            </a:r>
            <a:r>
              <a:rPr lang="en-US" cap="all" dirty="0" err="1">
                <a:solidFill>
                  <a:prstClr val="black"/>
                </a:solidFill>
                <a:cs typeface="Times New Roman" panose="02020603050405020304" pitchFamily="18" charset="0"/>
              </a:rPr>
              <a:t>complessità</a:t>
            </a:r>
            <a:r>
              <a:rPr lang="en-US" cap="all" dirty="0">
                <a:solidFill>
                  <a:prstClr val="black"/>
                </a:solidFill>
                <a:cs typeface="Times New Roman" panose="02020603050405020304" pitchFamily="18" charset="0"/>
              </a:rPr>
              <a:t> del </a:t>
            </a:r>
            <a:r>
              <a:rPr lang="en-US" cap="all" dirty="0" err="1">
                <a:solidFill>
                  <a:prstClr val="black"/>
                </a:solidFill>
                <a:cs typeface="Times New Roman" panose="02020603050405020304" pitchFamily="18" charset="0"/>
              </a:rPr>
              <a:t>Rinascimento</a:t>
            </a:r>
            <a:r>
              <a:rPr lang="en-US" cap="all" dirty="0">
                <a:solidFill>
                  <a:prstClr val="black"/>
                </a:solidFill>
                <a:cs typeface="Times New Roman" panose="02020603050405020304" pitchFamily="18" charset="0"/>
              </a:rPr>
              <a:t> tanto </a:t>
            </a:r>
            <a:r>
              <a:rPr lang="en-US" cap="all" dirty="0" err="1">
                <a:solidFill>
                  <a:prstClr val="black"/>
                </a:solidFill>
                <a:cs typeface="Times New Roman" panose="02020603050405020304" pitchFamily="18" charset="0"/>
              </a:rPr>
              <a:t>quanto</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l'alchimia</a:t>
            </a:r>
            <a:r>
              <a:rPr lang="en-US" cap="all" dirty="0">
                <a:solidFill>
                  <a:prstClr val="black"/>
                </a:solidFill>
                <a:cs typeface="Times New Roman" panose="02020603050405020304" pitchFamily="18" charset="0"/>
              </a:rPr>
              <a:t>, un </a:t>
            </a:r>
            <a:r>
              <a:rPr lang="en-US" cap="all" dirty="0" err="1">
                <a:solidFill>
                  <a:prstClr val="black"/>
                </a:solidFill>
                <a:cs typeface="Times New Roman" panose="02020603050405020304" pitchFamily="18" charset="0"/>
              </a:rPr>
              <a:t>settore</a:t>
            </a:r>
            <a:r>
              <a:rPr lang="en-US" cap="all" dirty="0">
                <a:solidFill>
                  <a:prstClr val="black"/>
                </a:solidFill>
                <a:cs typeface="Times New Roman" panose="02020603050405020304" pitchFamily="18" charset="0"/>
              </a:rPr>
              <a:t> in cui </a:t>
            </a:r>
            <a:r>
              <a:rPr lang="en-US" cap="all" dirty="0" err="1">
                <a:solidFill>
                  <a:prstClr val="black"/>
                </a:solidFill>
                <a:cs typeface="Times New Roman" panose="02020603050405020304" pitchFamily="18" charset="0"/>
              </a:rPr>
              <a:t>filosofia</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scienza</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occultismo</a:t>
            </a:r>
            <a:r>
              <a:rPr lang="en-US" cap="all" dirty="0">
                <a:solidFill>
                  <a:prstClr val="black"/>
                </a:solidFill>
                <a:cs typeface="Times New Roman" panose="02020603050405020304" pitchFamily="18" charset="0"/>
              </a:rPr>
              <a:t> e </a:t>
            </a:r>
            <a:r>
              <a:rPr lang="en-US" cap="all" dirty="0" err="1">
                <a:solidFill>
                  <a:prstClr val="black"/>
                </a:solidFill>
                <a:cs typeface="Times New Roman" panose="02020603050405020304" pitchFamily="18" charset="0"/>
              </a:rPr>
              <a:t>teologia</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si</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unirono</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L'alchimia</a:t>
            </a:r>
            <a:r>
              <a:rPr lang="en-US" cap="all" dirty="0">
                <a:solidFill>
                  <a:prstClr val="black"/>
                </a:solidFill>
                <a:cs typeface="Times New Roman" panose="02020603050405020304" pitchFamily="18" charset="0"/>
              </a:rPr>
              <a:t>, una vera </a:t>
            </a:r>
            <a:r>
              <a:rPr lang="en-US" cap="all" dirty="0" err="1">
                <a:solidFill>
                  <a:prstClr val="black"/>
                </a:solidFill>
                <a:cs typeface="Times New Roman" panose="02020603050405020304" pitchFamily="18" charset="0"/>
              </a:rPr>
              <a:t>protoscienza</a:t>
            </a:r>
            <a:r>
              <a:rPr lang="en-US" cap="all" dirty="0">
                <a:solidFill>
                  <a:prstClr val="black"/>
                </a:solidFill>
                <a:cs typeface="Times New Roman" panose="02020603050405020304" pitchFamily="18" charset="0"/>
              </a:rPr>
              <a:t>, ha </a:t>
            </a:r>
            <a:r>
              <a:rPr lang="en-US" cap="all" dirty="0" err="1">
                <a:solidFill>
                  <a:prstClr val="black"/>
                </a:solidFill>
                <a:cs typeface="Times New Roman" panose="02020603050405020304" pitchFamily="18" charset="0"/>
              </a:rPr>
              <a:t>mostrato</a:t>
            </a:r>
            <a:r>
              <a:rPr lang="en-US" cap="all" dirty="0">
                <a:solidFill>
                  <a:prstClr val="black"/>
                </a:solidFill>
                <a:cs typeface="Times New Roman" panose="02020603050405020304" pitchFamily="18" charset="0"/>
              </a:rPr>
              <a:t> la </a:t>
            </a:r>
            <a:r>
              <a:rPr lang="en-US" cap="all" dirty="0" err="1">
                <a:solidFill>
                  <a:prstClr val="black"/>
                </a:solidFill>
                <a:cs typeface="Times New Roman" panose="02020603050405020304" pitchFamily="18" charset="0"/>
              </a:rPr>
              <a:t>trasformazione</a:t>
            </a:r>
            <a:r>
              <a:rPr lang="en-US" cap="all" dirty="0">
                <a:solidFill>
                  <a:prstClr val="black"/>
                </a:solidFill>
                <a:cs typeface="Times New Roman" panose="02020603050405020304" pitchFamily="18" charset="0"/>
              </a:rPr>
              <a:t> dal dogma </a:t>
            </a:r>
            <a:r>
              <a:rPr lang="en-US" cap="all" dirty="0" err="1">
                <a:solidFill>
                  <a:prstClr val="black"/>
                </a:solidFill>
                <a:cs typeface="Times New Roman" panose="02020603050405020304" pitchFamily="18" charset="0"/>
              </a:rPr>
              <a:t>teorico</a:t>
            </a:r>
            <a:r>
              <a:rPr lang="en-US" cap="all" dirty="0">
                <a:solidFill>
                  <a:prstClr val="black"/>
                </a:solidFill>
                <a:cs typeface="Times New Roman" panose="02020603050405020304" pitchFamily="18" charset="0"/>
              </a:rPr>
              <a:t> ai </a:t>
            </a:r>
            <a:r>
              <a:rPr lang="en-US" cap="all" dirty="0" err="1">
                <a:solidFill>
                  <a:prstClr val="black"/>
                </a:solidFill>
                <a:cs typeface="Times New Roman" panose="02020603050405020304" pitchFamily="18" charset="0"/>
              </a:rPr>
              <a:t>metodi</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basati</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sull'osservazione</a:t>
            </a:r>
            <a:r>
              <a:rPr lang="en-US" cap="all" dirty="0">
                <a:solidFill>
                  <a:prstClr val="black"/>
                </a:solidFill>
                <a:cs typeface="Times New Roman" panose="02020603050405020304" pitchFamily="18" charset="0"/>
              </a:rPr>
              <a:t> e la </a:t>
            </a:r>
            <a:r>
              <a:rPr lang="en-US" cap="all" dirty="0" err="1">
                <a:solidFill>
                  <a:prstClr val="black"/>
                </a:solidFill>
                <a:cs typeface="Times New Roman" panose="02020603050405020304" pitchFamily="18" charset="0"/>
              </a:rPr>
              <a:t>pratica</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che</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si</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sono</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gradualmente</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sviluppati</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durante</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questo</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periodo</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della</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storia</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della</a:t>
            </a:r>
            <a:r>
              <a:rPr lang="en-US" cap="all" dirty="0">
                <a:solidFill>
                  <a:prstClr val="black"/>
                </a:solidFill>
                <a:cs typeface="Times New Roman" panose="02020603050405020304" pitchFamily="18" charset="0"/>
              </a:rPr>
              <a:t> </a:t>
            </a:r>
            <a:r>
              <a:rPr lang="en-US" cap="all" dirty="0" err="1">
                <a:solidFill>
                  <a:prstClr val="black"/>
                </a:solidFill>
                <a:cs typeface="Times New Roman" panose="02020603050405020304" pitchFamily="18" charset="0"/>
              </a:rPr>
              <a:t>scienza</a:t>
            </a:r>
            <a:r>
              <a:rPr lang="en-US" cap="all" dirty="0">
                <a:solidFill>
                  <a:prstClr val="black"/>
                </a:solidFill>
                <a:cs typeface="Times New Roman" panose="02020603050405020304" pitchFamily="18" charset="0"/>
              </a:rPr>
              <a:t>
</a:t>
            </a:r>
            <a:endParaRPr lang="it-IT" cap="all" dirty="0">
              <a:solidFill>
                <a:prstClr val="black"/>
              </a:solidFill>
              <a:cs typeface="Times New Roman" panose="02020603050405020304" pitchFamily="18"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518" y="123568"/>
            <a:ext cx="5621638" cy="357522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a:t>
            </a:fld>
            <a:endParaRPr lang="it-IT"/>
          </a:p>
        </p:txBody>
      </p:sp>
    </p:spTree>
    <p:extLst>
      <p:ext uri="{BB962C8B-B14F-4D97-AF65-F5344CB8AC3E}">
        <p14:creationId xmlns:p14="http://schemas.microsoft.com/office/powerpoint/2010/main" val="1788727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332921" y="3352799"/>
            <a:ext cx="11445362" cy="2834622"/>
          </a:xfrm>
          <a:prstGeom prst="rect">
            <a:avLst/>
          </a:prstGeom>
        </p:spPr>
        <p:txBody>
          <a:bodyPr wrap="square">
            <a:spAutoFit/>
          </a:bodyPr>
          <a:lstStyle/>
          <a:p>
            <a:pPr algn="just" fontAlgn="base">
              <a:lnSpc>
                <a:spcPct val="90000"/>
              </a:lnSpc>
              <a:spcBef>
                <a:spcPct val="0"/>
              </a:spcBef>
            </a:pPr>
            <a:r>
              <a:rPr lang="en-US" dirty="0">
                <a:cs typeface="Times New Roman" panose="02020603050405020304" pitchFamily="18" charset="0"/>
              </a:rPr>
              <a:t>Il </a:t>
            </a:r>
            <a:r>
              <a:rPr lang="en-US" dirty="0" err="1">
                <a:cs typeface="Times New Roman" panose="02020603050405020304" pitchFamily="18" charset="0"/>
              </a:rPr>
              <a:t>più</a:t>
            </a:r>
            <a:r>
              <a:rPr lang="en-US" dirty="0">
                <a:cs typeface="Times New Roman" panose="02020603050405020304" pitchFamily="18" charset="0"/>
              </a:rPr>
              <a:t> forte </a:t>
            </a:r>
            <a:r>
              <a:rPr lang="en-US" dirty="0" err="1">
                <a:cs typeface="Times New Roman" panose="02020603050405020304" pitchFamily="18" charset="0"/>
              </a:rPr>
              <a:t>sostenitore</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iatrochimica</a:t>
            </a:r>
            <a:r>
              <a:rPr lang="en-US" dirty="0">
                <a:cs typeface="Times New Roman" panose="02020603050405020304" pitchFamily="18" charset="0"/>
              </a:rPr>
              <a:t> fu </a:t>
            </a:r>
            <a:r>
              <a:rPr lang="en-US" dirty="0" err="1">
                <a:cs typeface="Times New Roman" panose="02020603050405020304" pitchFamily="18" charset="0"/>
              </a:rPr>
              <a:t>Theopharastus</a:t>
            </a:r>
            <a:r>
              <a:rPr lang="en-US" dirty="0">
                <a:cs typeface="Times New Roman" panose="02020603050405020304" pitchFamily="18" charset="0"/>
              </a:rPr>
              <a:t> von </a:t>
            </a:r>
            <a:r>
              <a:rPr lang="en-US" dirty="0" err="1">
                <a:cs typeface="Times New Roman" panose="02020603050405020304" pitchFamily="18" charset="0"/>
              </a:rPr>
              <a:t>Honhenheim</a:t>
            </a:r>
            <a:r>
              <a:rPr lang="en-US" dirty="0">
                <a:cs typeface="Times New Roman" panose="02020603050405020304" pitchFamily="18" charset="0"/>
              </a:rPr>
              <a:t>, </a:t>
            </a:r>
            <a:r>
              <a:rPr lang="en-US" dirty="0" err="1">
                <a:cs typeface="Times New Roman" panose="02020603050405020304" pitchFamily="18" charset="0"/>
              </a:rPr>
              <a:t>noto</a:t>
            </a:r>
            <a:r>
              <a:rPr lang="en-US" dirty="0">
                <a:cs typeface="Times New Roman" panose="02020603050405020304" pitchFamily="18" charset="0"/>
              </a:rPr>
              <a:t> </a:t>
            </a:r>
            <a:r>
              <a:rPr lang="en-US" dirty="0" err="1">
                <a:cs typeface="Times New Roman" panose="02020603050405020304" pitchFamily="18" charset="0"/>
              </a:rPr>
              <a:t>anche</a:t>
            </a:r>
            <a:r>
              <a:rPr lang="en-US" dirty="0">
                <a:cs typeface="Times New Roman" panose="02020603050405020304" pitchFamily="18" charset="0"/>
              </a:rPr>
              <a:t> come </a:t>
            </a:r>
            <a:r>
              <a:rPr lang="en-US" dirty="0" err="1">
                <a:cs typeface="Times New Roman" panose="02020603050405020304" pitchFamily="18" charset="0"/>
              </a:rPr>
              <a:t>Paracelso</a:t>
            </a:r>
            <a:r>
              <a:rPr lang="en-US" dirty="0">
                <a:cs typeface="Times New Roman" panose="02020603050405020304" pitchFamily="18" charset="0"/>
              </a:rPr>
              <a:t> (Einsiedeln, 14 </a:t>
            </a:r>
            <a:r>
              <a:rPr lang="en-US" dirty="0" err="1">
                <a:cs typeface="Times New Roman" panose="02020603050405020304" pitchFamily="18" charset="0"/>
              </a:rPr>
              <a:t>novembre</a:t>
            </a:r>
            <a:r>
              <a:rPr lang="en-US" dirty="0">
                <a:cs typeface="Times New Roman" panose="02020603050405020304" pitchFamily="18" charset="0"/>
              </a:rPr>
              <a:t> 1493 – </a:t>
            </a:r>
            <a:r>
              <a:rPr lang="en-US" dirty="0" err="1">
                <a:cs typeface="Times New Roman" panose="02020603050405020304" pitchFamily="18" charset="0"/>
              </a:rPr>
              <a:t>Salzburgh</a:t>
            </a:r>
            <a:r>
              <a:rPr lang="en-US" dirty="0">
                <a:cs typeface="Times New Roman" panose="02020603050405020304" pitchFamily="18" charset="0"/>
              </a:rPr>
              <a:t>, 24 </a:t>
            </a:r>
            <a:r>
              <a:rPr lang="en-US" dirty="0" err="1">
                <a:cs typeface="Times New Roman" panose="02020603050405020304" pitchFamily="18" charset="0"/>
              </a:rPr>
              <a:t>settembre</a:t>
            </a:r>
            <a:r>
              <a:rPr lang="en-US" dirty="0">
                <a:cs typeface="Times New Roman" panose="02020603050405020304" pitchFamily="18" charset="0"/>
              </a:rPr>
              <a:t> 1541) </a:t>
            </a:r>
          </a:p>
          <a:p>
            <a:pPr algn="just" fontAlgn="base">
              <a:lnSpc>
                <a:spcPct val="90000"/>
              </a:lnSpc>
              <a:spcBef>
                <a:spcPct val="0"/>
              </a:spcBef>
            </a:pPr>
            <a:r>
              <a:rPr lang="en-US" dirty="0">
                <a:cs typeface="Times New Roman" panose="02020603050405020304" pitchFamily="18" charset="0"/>
              </a:rPr>
              <a:t>
La </a:t>
            </a:r>
            <a:r>
              <a:rPr lang="en-US" dirty="0" err="1">
                <a:cs typeface="Times New Roman" panose="02020603050405020304" pitchFamily="18" charset="0"/>
              </a:rPr>
              <a:t>parola</a:t>
            </a:r>
            <a:r>
              <a:rPr lang="en-US" dirty="0">
                <a:cs typeface="Times New Roman" panose="02020603050405020304" pitchFamily="18" charset="0"/>
              </a:rPr>
              <a:t> "Paracelsus" </a:t>
            </a:r>
            <a:r>
              <a:rPr lang="en-US" dirty="0" err="1">
                <a:cs typeface="Times New Roman" panose="02020603050405020304" pitchFamily="18" charset="0"/>
              </a:rPr>
              <a:t>significa</a:t>
            </a:r>
            <a:r>
              <a:rPr lang="en-US" dirty="0">
                <a:cs typeface="Times New Roman" panose="02020603050405020304" pitchFamily="18" charset="0"/>
              </a:rPr>
              <a:t> "</a:t>
            </a:r>
            <a:r>
              <a:rPr lang="en-US" dirty="0" err="1">
                <a:cs typeface="Times New Roman" panose="02020603050405020304" pitchFamily="18" charset="0"/>
              </a:rPr>
              <a:t>superiore</a:t>
            </a:r>
            <a:r>
              <a:rPr lang="en-US" dirty="0">
                <a:cs typeface="Times New Roman" panose="02020603050405020304" pitchFamily="18" charset="0"/>
              </a:rPr>
              <a:t> </a:t>
            </a:r>
            <a:r>
              <a:rPr lang="en-US" dirty="0" err="1">
                <a:cs typeface="Times New Roman" panose="02020603050405020304" pitchFamily="18" charset="0"/>
              </a:rPr>
              <a:t>Celsus</a:t>
            </a:r>
            <a:r>
              <a:rPr lang="en-US" dirty="0">
                <a:cs typeface="Times New Roman" panose="02020603050405020304" pitchFamily="18" charset="0"/>
              </a:rPr>
              <a:t>“. Famoso </a:t>
            </a:r>
            <a:r>
              <a:rPr lang="en-US" dirty="0" err="1">
                <a:cs typeface="Times New Roman" panose="02020603050405020304" pitchFamily="18" charset="0"/>
              </a:rPr>
              <a:t>alchimista</a:t>
            </a:r>
            <a:r>
              <a:rPr lang="en-US" dirty="0">
                <a:cs typeface="Times New Roman" panose="02020603050405020304" pitchFamily="18" charset="0"/>
              </a:rPr>
              <a:t> e medico di </a:t>
            </a:r>
            <a:r>
              <a:rPr lang="en-US" dirty="0" err="1">
                <a:cs typeface="Times New Roman" panose="02020603050405020304" pitchFamily="18" charset="0"/>
              </a:rPr>
              <a:t>origine</a:t>
            </a:r>
            <a:r>
              <a:rPr lang="en-US" dirty="0">
                <a:cs typeface="Times New Roman" panose="02020603050405020304" pitchFamily="18" charset="0"/>
              </a:rPr>
              <a:t> </a:t>
            </a:r>
            <a:r>
              <a:rPr lang="en-US" dirty="0" err="1">
                <a:cs typeface="Times New Roman" panose="02020603050405020304" pitchFamily="18" charset="0"/>
              </a:rPr>
              <a:t>svizzero-tedesca</a:t>
            </a:r>
            <a:r>
              <a:rPr lang="en-US" dirty="0">
                <a:cs typeface="Times New Roman" panose="02020603050405020304" pitchFamily="18" charset="0"/>
              </a:rPr>
              <a:t>, uno </a:t>
            </a:r>
            <a:r>
              <a:rPr lang="en-US" dirty="0" err="1">
                <a:cs typeface="Times New Roman" panose="02020603050405020304" pitchFamily="18" charset="0"/>
              </a:rPr>
              <a:t>dei</a:t>
            </a:r>
            <a:r>
              <a:rPr lang="en-US" dirty="0">
                <a:cs typeface="Times New Roman" panose="02020603050405020304" pitchFamily="18" charset="0"/>
              </a:rPr>
              <a:t> </a:t>
            </a:r>
            <a:r>
              <a:rPr lang="en-US" dirty="0" err="1">
                <a:cs typeface="Times New Roman" panose="02020603050405020304" pitchFamily="18" charset="0"/>
              </a:rPr>
              <a:t>fondatori</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iatrochimica</a:t>
            </a:r>
            <a:r>
              <a:rPr lang="en-US" dirty="0">
                <a:cs typeface="Times New Roman" panose="02020603050405020304" pitchFamily="18" charset="0"/>
              </a:rPr>
              <a:t>. </a:t>
            </a:r>
            <a:r>
              <a:rPr lang="en-US" dirty="0" err="1">
                <a:cs typeface="Times New Roman" panose="02020603050405020304" pitchFamily="18" charset="0"/>
              </a:rPr>
              <a:t>Fondò</a:t>
            </a:r>
            <a:r>
              <a:rPr lang="en-US" dirty="0">
                <a:cs typeface="Times New Roman" panose="02020603050405020304" pitchFamily="18" charset="0"/>
              </a:rPr>
              <a:t> la </a:t>
            </a:r>
            <a:r>
              <a:rPr lang="en-US" dirty="0" err="1">
                <a:cs typeface="Times New Roman" panose="02020603050405020304" pitchFamily="18" charset="0"/>
              </a:rPr>
              <a:t>disciplina</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tossicologia</a:t>
            </a:r>
            <a:r>
              <a:rPr lang="en-US" dirty="0">
                <a:cs typeface="Times New Roman" panose="02020603050405020304" pitchFamily="18" charset="0"/>
              </a:rPr>
              <a:t>
</a:t>
            </a:r>
          </a:p>
          <a:p>
            <a:pPr algn="just" fontAlgn="base">
              <a:lnSpc>
                <a:spcPct val="90000"/>
              </a:lnSpc>
              <a:spcBef>
                <a:spcPct val="0"/>
              </a:spcBef>
            </a:pPr>
            <a:r>
              <a:rPr lang="en-US" dirty="0" err="1">
                <a:cs typeface="Times New Roman" panose="02020603050405020304" pitchFamily="18" charset="0"/>
              </a:rPr>
              <a:t>Paracelso</a:t>
            </a:r>
            <a:r>
              <a:rPr lang="en-US" dirty="0">
                <a:cs typeface="Times New Roman" panose="02020603050405020304" pitchFamily="18" charset="0"/>
              </a:rPr>
              <a:t> come Avicenna </a:t>
            </a:r>
            <a:r>
              <a:rPr lang="en-US" dirty="0" err="1">
                <a:cs typeface="Times New Roman" panose="02020603050405020304" pitchFamily="18" charset="0"/>
              </a:rPr>
              <a:t>credeva</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l'obiettivo</a:t>
            </a:r>
            <a:r>
              <a:rPr lang="en-US" dirty="0">
                <a:cs typeface="Times New Roman" panose="02020603050405020304" pitchFamily="18" charset="0"/>
              </a:rPr>
              <a:t> </a:t>
            </a:r>
            <a:r>
              <a:rPr lang="en-US" dirty="0" err="1">
                <a:cs typeface="Times New Roman" panose="02020603050405020304" pitchFamily="18" charset="0"/>
              </a:rPr>
              <a:t>principale</a:t>
            </a:r>
            <a:r>
              <a:rPr lang="en-US" dirty="0">
                <a:cs typeface="Times New Roman" panose="02020603050405020304" pitchFamily="18" charset="0"/>
              </a:rPr>
              <a:t> </a:t>
            </a:r>
            <a:r>
              <a:rPr lang="en-US" dirty="0" err="1">
                <a:cs typeface="Times New Roman" panose="02020603050405020304" pitchFamily="18" charset="0"/>
              </a:rPr>
              <a:t>dell'alchimia</a:t>
            </a:r>
            <a:r>
              <a:rPr lang="en-US" dirty="0">
                <a:cs typeface="Times New Roman" panose="02020603050405020304" pitchFamily="18" charset="0"/>
              </a:rPr>
              <a:t> non fosse </a:t>
            </a:r>
            <a:r>
              <a:rPr lang="en-US" dirty="0" err="1">
                <a:cs typeface="Times New Roman" panose="02020603050405020304" pitchFamily="18" charset="0"/>
              </a:rPr>
              <a:t>ricercare</a:t>
            </a:r>
            <a:r>
              <a:rPr lang="en-US" dirty="0">
                <a:cs typeface="Times New Roman" panose="02020603050405020304" pitchFamily="18" charset="0"/>
              </a:rPr>
              <a:t> </a:t>
            </a:r>
            <a:r>
              <a:rPr lang="en-US" dirty="0" err="1">
                <a:cs typeface="Times New Roman" panose="02020603050405020304" pitchFamily="18" charset="0"/>
              </a:rPr>
              <a:t>modi</a:t>
            </a:r>
            <a:r>
              <a:rPr lang="en-US" dirty="0">
                <a:cs typeface="Times New Roman" panose="02020603050405020304" pitchFamily="18" charset="0"/>
              </a:rPr>
              <a:t> per </a:t>
            </a:r>
            <a:r>
              <a:rPr lang="en-US" dirty="0" err="1">
                <a:cs typeface="Times New Roman" panose="02020603050405020304" pitchFamily="18" charset="0"/>
              </a:rPr>
              <a:t>ottenere</a:t>
            </a:r>
            <a:r>
              <a:rPr lang="en-US" dirty="0">
                <a:cs typeface="Times New Roman" panose="02020603050405020304" pitchFamily="18" charset="0"/>
              </a:rPr>
              <a:t> </a:t>
            </a:r>
            <a:r>
              <a:rPr lang="en-US" dirty="0" err="1">
                <a:cs typeface="Times New Roman" panose="02020603050405020304" pitchFamily="18" charset="0"/>
              </a:rPr>
              <a:t>l'oro</a:t>
            </a:r>
            <a:r>
              <a:rPr lang="en-US" dirty="0">
                <a:cs typeface="Times New Roman" panose="02020603050405020304" pitchFamily="18" charset="0"/>
              </a:rPr>
              <a:t>, e la </a:t>
            </a:r>
            <a:r>
              <a:rPr lang="en-US" dirty="0" err="1">
                <a:cs typeface="Times New Roman" panose="02020603050405020304" pitchFamily="18" charset="0"/>
              </a:rPr>
              <a:t>produzione</a:t>
            </a:r>
            <a:r>
              <a:rPr lang="en-US" dirty="0">
                <a:cs typeface="Times New Roman" panose="02020603050405020304" pitchFamily="18" charset="0"/>
              </a:rPr>
              <a:t> di </a:t>
            </a:r>
            <a:r>
              <a:rPr lang="en-US" dirty="0" err="1">
                <a:cs typeface="Times New Roman" panose="02020603050405020304" pitchFamily="18" charset="0"/>
              </a:rPr>
              <a:t>farmaci</a:t>
            </a:r>
            <a:r>
              <a:rPr lang="en-US" dirty="0">
                <a:cs typeface="Times New Roman" panose="02020603050405020304" pitchFamily="18" charset="0"/>
              </a:rPr>
              <a:t>. Ha </a:t>
            </a:r>
            <a:r>
              <a:rPr lang="en-US" dirty="0" err="1">
                <a:cs typeface="Times New Roman" panose="02020603050405020304" pitchFamily="18" charset="0"/>
              </a:rPr>
              <a:t>preso</a:t>
            </a:r>
            <a:r>
              <a:rPr lang="en-US" dirty="0">
                <a:cs typeface="Times New Roman" panose="02020603050405020304" pitchFamily="18" charset="0"/>
              </a:rPr>
              <a:t> in </a:t>
            </a:r>
            <a:r>
              <a:rPr lang="en-US" dirty="0" err="1">
                <a:cs typeface="Times New Roman" panose="02020603050405020304" pitchFamily="18" charset="0"/>
              </a:rPr>
              <a:t>prestito</a:t>
            </a:r>
            <a:r>
              <a:rPr lang="en-US" dirty="0">
                <a:cs typeface="Times New Roman" panose="02020603050405020304" pitchFamily="18" charset="0"/>
              </a:rPr>
              <a:t> </a:t>
            </a:r>
            <a:r>
              <a:rPr lang="en-US" dirty="0" err="1">
                <a:cs typeface="Times New Roman" panose="02020603050405020304" pitchFamily="18" charset="0"/>
              </a:rPr>
              <a:t>dalla</a:t>
            </a:r>
            <a:r>
              <a:rPr lang="en-US" dirty="0">
                <a:cs typeface="Times New Roman" panose="02020603050405020304" pitchFamily="18" charset="0"/>
              </a:rPr>
              <a:t> </a:t>
            </a:r>
            <a:r>
              <a:rPr lang="en-US" dirty="0" err="1">
                <a:cs typeface="Times New Roman" panose="02020603050405020304" pitchFamily="18" charset="0"/>
              </a:rPr>
              <a:t>tradizione</a:t>
            </a:r>
            <a:r>
              <a:rPr lang="en-US" dirty="0">
                <a:cs typeface="Times New Roman" panose="02020603050405020304" pitchFamily="18" charset="0"/>
              </a:rPr>
              <a:t> </a:t>
            </a:r>
            <a:r>
              <a:rPr lang="en-US" dirty="0" err="1">
                <a:cs typeface="Times New Roman" panose="02020603050405020304" pitchFamily="18" charset="0"/>
              </a:rPr>
              <a:t>alchemica</a:t>
            </a:r>
            <a:r>
              <a:rPr lang="en-US" dirty="0">
                <a:cs typeface="Times New Roman" panose="02020603050405020304" pitchFamily="18" charset="0"/>
              </a:rPr>
              <a:t> </a:t>
            </a:r>
            <a:r>
              <a:rPr lang="en-US" dirty="0" err="1">
                <a:cs typeface="Times New Roman" panose="02020603050405020304" pitchFamily="18" charset="0"/>
              </a:rPr>
              <a:t>l'insegnamento</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ci </a:t>
            </a:r>
            <a:r>
              <a:rPr lang="en-US" dirty="0" err="1">
                <a:cs typeface="Times New Roman" panose="02020603050405020304" pitchFamily="18" charset="0"/>
              </a:rPr>
              <a:t>sono</a:t>
            </a:r>
            <a:r>
              <a:rPr lang="en-US" dirty="0">
                <a:cs typeface="Times New Roman" panose="02020603050405020304" pitchFamily="18" charset="0"/>
              </a:rPr>
              <a:t> </a:t>
            </a:r>
            <a:r>
              <a:rPr lang="en-US" dirty="0" err="1">
                <a:cs typeface="Times New Roman" panose="02020603050405020304" pitchFamily="18" charset="0"/>
              </a:rPr>
              <a:t>tre</a:t>
            </a:r>
            <a:r>
              <a:rPr lang="en-US" dirty="0">
                <a:cs typeface="Times New Roman" panose="02020603050405020304" pitchFamily="18" charset="0"/>
              </a:rPr>
              <a:t> parti </a:t>
            </a:r>
            <a:r>
              <a:rPr lang="en-US" dirty="0" err="1">
                <a:cs typeface="Times New Roman" panose="02020603050405020304" pitchFamily="18" charset="0"/>
              </a:rPr>
              <a:t>fondamentali</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materia</a:t>
            </a:r>
            <a:r>
              <a:rPr lang="en-US" dirty="0">
                <a:cs typeface="Times New Roman" panose="02020603050405020304" pitchFamily="18" charset="0"/>
              </a:rPr>
              <a:t> </a:t>
            </a:r>
            <a:r>
              <a:rPr lang="en-US" dirty="0" err="1">
                <a:cs typeface="Times New Roman" panose="02020603050405020304" pitchFamily="18" charset="0"/>
              </a:rPr>
              <a:t>mercurio</a:t>
            </a:r>
            <a:r>
              <a:rPr lang="en-US" dirty="0">
                <a:cs typeface="Times New Roman" panose="02020603050405020304" pitchFamily="18" charset="0"/>
              </a:rPr>
              <a:t>, </a:t>
            </a:r>
            <a:r>
              <a:rPr lang="en-US" dirty="0" err="1">
                <a:cs typeface="Times New Roman" panose="02020603050405020304" pitchFamily="18" charset="0"/>
              </a:rPr>
              <a:t>zolfo</a:t>
            </a:r>
            <a:r>
              <a:rPr lang="en-US" dirty="0">
                <a:cs typeface="Times New Roman" panose="02020603050405020304" pitchFamily="18" charset="0"/>
              </a:rPr>
              <a:t>, sale. </a:t>
            </a:r>
            <a:r>
              <a:rPr lang="en-US" dirty="0" err="1">
                <a:cs typeface="Times New Roman" panose="02020603050405020304" pitchFamily="18" charset="0"/>
              </a:rPr>
              <a:t>Passando</a:t>
            </a:r>
            <a:r>
              <a:rPr lang="en-US" dirty="0">
                <a:cs typeface="Times New Roman" panose="02020603050405020304" pitchFamily="18" charset="0"/>
              </a:rPr>
              <a:t> a </a:t>
            </a:r>
            <a:r>
              <a:rPr lang="en-US" dirty="0" err="1">
                <a:cs typeface="Times New Roman" panose="02020603050405020304" pitchFamily="18" charset="0"/>
              </a:rPr>
              <a:t>determinare</a:t>
            </a:r>
            <a:r>
              <a:rPr lang="en-US" dirty="0">
                <a:cs typeface="Times New Roman" panose="02020603050405020304" pitchFamily="18" charset="0"/>
              </a:rPr>
              <a:t> le cause </a:t>
            </a:r>
            <a:r>
              <a:rPr lang="en-US" dirty="0" err="1">
                <a:cs typeface="Times New Roman" panose="02020603050405020304" pitchFamily="18" charset="0"/>
              </a:rPr>
              <a:t>delle</a:t>
            </a:r>
            <a:r>
              <a:rPr lang="en-US" dirty="0">
                <a:cs typeface="Times New Roman" panose="02020603050405020304" pitchFamily="18" charset="0"/>
              </a:rPr>
              <a:t> </a:t>
            </a:r>
            <a:r>
              <a:rPr lang="en-US" dirty="0" err="1">
                <a:cs typeface="Times New Roman" panose="02020603050405020304" pitchFamily="18" charset="0"/>
              </a:rPr>
              <a:t>malattie</a:t>
            </a:r>
            <a:r>
              <a:rPr lang="en-US" dirty="0">
                <a:cs typeface="Times New Roman" panose="02020603050405020304" pitchFamily="18" charset="0"/>
              </a:rPr>
              <a:t>, </a:t>
            </a:r>
            <a:r>
              <a:rPr lang="en-US" dirty="0" err="1">
                <a:cs typeface="Times New Roman" panose="02020603050405020304" pitchFamily="18" charset="0"/>
              </a:rPr>
              <a:t>Paracelso</a:t>
            </a:r>
            <a:r>
              <a:rPr lang="en-US" dirty="0">
                <a:cs typeface="Times New Roman" panose="02020603050405020304" pitchFamily="18" charset="0"/>
              </a:rPr>
              <a:t> ha </a:t>
            </a:r>
            <a:r>
              <a:rPr lang="en-US" dirty="0" err="1">
                <a:cs typeface="Times New Roman" panose="02020603050405020304" pitchFamily="18" charset="0"/>
              </a:rPr>
              <a:t>affermato</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la </a:t>
            </a:r>
            <a:r>
              <a:rPr lang="en-US" dirty="0" err="1">
                <a:cs typeface="Times New Roman" panose="02020603050405020304" pitchFamily="18" charset="0"/>
              </a:rPr>
              <a:t>febbre</a:t>
            </a:r>
            <a:r>
              <a:rPr lang="en-US" dirty="0">
                <a:cs typeface="Times New Roman" panose="02020603050405020304" pitchFamily="18" charset="0"/>
              </a:rPr>
              <a:t> e la </a:t>
            </a:r>
            <a:r>
              <a:rPr lang="en-US" dirty="0" err="1">
                <a:cs typeface="Times New Roman" panose="02020603050405020304" pitchFamily="18" charset="0"/>
              </a:rPr>
              <a:t>peste</a:t>
            </a:r>
            <a:r>
              <a:rPr lang="en-US" dirty="0">
                <a:cs typeface="Times New Roman" panose="02020603050405020304" pitchFamily="18" charset="0"/>
              </a:rPr>
              <a:t>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verificano</a:t>
            </a:r>
            <a:r>
              <a:rPr lang="en-US" dirty="0">
                <a:cs typeface="Times New Roman" panose="02020603050405020304" pitchFamily="18" charset="0"/>
              </a:rPr>
              <a:t> </a:t>
            </a:r>
            <a:r>
              <a:rPr lang="en-US" dirty="0" err="1">
                <a:cs typeface="Times New Roman" panose="02020603050405020304" pitchFamily="18" charset="0"/>
              </a:rPr>
              <a:t>nel</a:t>
            </a:r>
            <a:r>
              <a:rPr lang="en-US" dirty="0">
                <a:cs typeface="Times New Roman" panose="02020603050405020304" pitchFamily="18" charset="0"/>
              </a:rPr>
              <a:t> </a:t>
            </a:r>
            <a:r>
              <a:rPr lang="en-US" dirty="0" err="1">
                <a:cs typeface="Times New Roman" panose="02020603050405020304" pitchFamily="18" charset="0"/>
              </a:rPr>
              <a:t>corpo</a:t>
            </a:r>
            <a:r>
              <a:rPr lang="en-US" dirty="0">
                <a:cs typeface="Times New Roman" panose="02020603050405020304" pitchFamily="18" charset="0"/>
              </a:rPr>
              <a:t> in </a:t>
            </a:r>
            <a:r>
              <a:rPr lang="en-US" dirty="0" err="1">
                <a:cs typeface="Times New Roman" panose="02020603050405020304" pitchFamily="18" charset="0"/>
              </a:rPr>
              <a:t>eccesso</a:t>
            </a:r>
            <a:r>
              <a:rPr lang="en-US" dirty="0">
                <a:cs typeface="Times New Roman" panose="02020603050405020304" pitchFamily="18" charset="0"/>
              </a:rPr>
              <a:t> di </a:t>
            </a:r>
            <a:r>
              <a:rPr lang="en-US" dirty="0" err="1">
                <a:cs typeface="Times New Roman" panose="02020603050405020304" pitchFamily="18" charset="0"/>
              </a:rPr>
              <a:t>zolfo</a:t>
            </a:r>
            <a:r>
              <a:rPr lang="en-US" dirty="0">
                <a:cs typeface="Times New Roman" panose="02020603050405020304" pitchFamily="18" charset="0"/>
              </a:rPr>
              <a:t> ed in </a:t>
            </a:r>
            <a:r>
              <a:rPr lang="en-US" dirty="0" err="1">
                <a:cs typeface="Times New Roman" panose="02020603050405020304" pitchFamily="18" charset="0"/>
              </a:rPr>
              <a:t>eccessiva</a:t>
            </a:r>
            <a:r>
              <a:rPr lang="en-US" dirty="0">
                <a:cs typeface="Times New Roman" panose="02020603050405020304" pitchFamily="18" charset="0"/>
              </a:rPr>
              <a:t> </a:t>
            </a:r>
            <a:r>
              <a:rPr lang="en-US" dirty="0" err="1">
                <a:cs typeface="Times New Roman" panose="02020603050405020304" pitchFamily="18" charset="0"/>
              </a:rPr>
              <a:t>assenza</a:t>
            </a:r>
            <a:r>
              <a:rPr lang="en-US" dirty="0">
                <a:cs typeface="Times New Roman" panose="02020603050405020304" pitchFamily="18" charset="0"/>
              </a:rPr>
              <a:t> del </a:t>
            </a:r>
            <a:r>
              <a:rPr lang="en-US" dirty="0" err="1">
                <a:cs typeface="Times New Roman" panose="02020603050405020304" pitchFamily="18" charset="0"/>
              </a:rPr>
              <a:t>mercurio</a:t>
            </a:r>
            <a:r>
              <a:rPr lang="en-US" dirty="0">
                <a:cs typeface="Times New Roman" panose="02020603050405020304" pitchFamily="18" charset="0"/>
              </a:rPr>
              <a:t>, </a:t>
            </a:r>
            <a:r>
              <a:rPr lang="en-US" dirty="0" err="1">
                <a:cs typeface="Times New Roman" panose="02020603050405020304" pitchFamily="18" charset="0"/>
              </a:rPr>
              <a:t>ecc</a:t>
            </a:r>
            <a:r>
              <a:rPr lang="en-US" dirty="0">
                <a:cs typeface="Times New Roman" panose="02020603050405020304" pitchFamily="18" charset="0"/>
              </a:rPr>
              <a:t>. 
</a:t>
            </a:r>
          </a:p>
        </p:txBody>
      </p:sp>
      <p:sp>
        <p:nvSpPr>
          <p:cNvPr id="4" name="CasellaDiTesto 3"/>
          <p:cNvSpPr txBox="1"/>
          <p:nvPr/>
        </p:nvSpPr>
        <p:spPr>
          <a:xfrm>
            <a:off x="782595" y="1512614"/>
            <a:ext cx="10995688" cy="830997"/>
          </a:xfrm>
          <a:prstGeom prst="rect">
            <a:avLst/>
          </a:prstGeom>
          <a:noFill/>
        </p:spPr>
        <p:txBody>
          <a:bodyPr wrap="square" rtlCol="0">
            <a:spAutoFit/>
          </a:bodyPr>
          <a:lstStyle/>
          <a:p>
            <a:r>
              <a:rPr lang="it-IT" sz="2400" b="1" dirty="0">
                <a:solidFill>
                  <a:schemeClr val="accent2"/>
                </a:solidFill>
                <a:effectLst>
                  <a:outerShdw blurRad="38100" dist="38100" dir="2700000" algn="tl">
                    <a:srgbClr val="000000">
                      <a:alpha val="43137"/>
                    </a:srgbClr>
                  </a:outerShdw>
                </a:effectLst>
              </a:rPr>
              <a:t>IATROCHIMICA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881" y="1036247"/>
            <a:ext cx="4301134" cy="2060672"/>
          </a:xfrm>
          <a:prstGeom prst="rect">
            <a:avLst/>
          </a:prstGeom>
        </p:spPr>
      </p:pic>
      <p:sp>
        <p:nvSpPr>
          <p:cNvPr id="5" name="Segnaposto numero diapositiva 4"/>
          <p:cNvSpPr>
            <a:spLocks noGrp="1"/>
          </p:cNvSpPr>
          <p:nvPr>
            <p:ph type="sldNum" sz="quarter" idx="12"/>
          </p:nvPr>
        </p:nvSpPr>
        <p:spPr/>
        <p:txBody>
          <a:bodyPr/>
          <a:lstStyle/>
          <a:p>
            <a:fld id="{AFC0D379-14C5-47F9-AB26-775D76B5B3EA}" type="slidenum">
              <a:rPr lang="it-IT" smtClean="0"/>
              <a:pPr/>
              <a:t>20</a:t>
            </a:fld>
            <a:endParaRPr lang="it-IT"/>
          </a:p>
        </p:txBody>
      </p:sp>
    </p:spTree>
    <p:extLst>
      <p:ext uri="{BB962C8B-B14F-4D97-AF65-F5344CB8AC3E}">
        <p14:creationId xmlns:p14="http://schemas.microsoft.com/office/powerpoint/2010/main" val="1860348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749643" y="1163952"/>
            <a:ext cx="10651525" cy="1089529"/>
          </a:xfrm>
          <a:prstGeom prst="rect">
            <a:avLst/>
          </a:prstGeom>
        </p:spPr>
        <p:txBody>
          <a:bodyPr wrap="square">
            <a:spAutoFit/>
          </a:bodyPr>
          <a:lstStyle/>
          <a:p>
            <a:pPr algn="ctr" fontAlgn="base">
              <a:lnSpc>
                <a:spcPct val="90000"/>
              </a:lnSpc>
              <a:spcBef>
                <a:spcPct val="0"/>
              </a:spcBef>
            </a:pPr>
            <a:r>
              <a:rPr lang="en-US" sz="3600" i="1" dirty="0">
                <a:solidFill>
                  <a:srgbClr val="383939"/>
                </a:solidFill>
                <a:cs typeface="Times New Roman" panose="02020603050405020304" pitchFamily="18" charset="0"/>
              </a:rPr>
              <a:t>"</a:t>
            </a:r>
            <a:r>
              <a:rPr lang="en-US" sz="3200" i="1" dirty="0" err="1">
                <a:solidFill>
                  <a:srgbClr val="383939"/>
                </a:solidFill>
                <a:cs typeface="Times New Roman" panose="02020603050405020304" pitchFamily="18" charset="0"/>
              </a:rPr>
              <a:t>Tutte</a:t>
            </a:r>
            <a:r>
              <a:rPr lang="en-US" sz="3200" i="1" dirty="0">
                <a:solidFill>
                  <a:srgbClr val="383939"/>
                </a:solidFill>
                <a:cs typeface="Times New Roman" panose="02020603050405020304" pitchFamily="18" charset="0"/>
              </a:rPr>
              <a:t> le </a:t>
            </a:r>
            <a:r>
              <a:rPr lang="en-US" sz="3200" i="1" dirty="0" err="1">
                <a:solidFill>
                  <a:srgbClr val="383939"/>
                </a:solidFill>
                <a:cs typeface="Times New Roman" panose="02020603050405020304" pitchFamily="18" charset="0"/>
              </a:rPr>
              <a:t>cose</a:t>
            </a:r>
            <a:r>
              <a:rPr lang="en-US" sz="3200" i="1" dirty="0">
                <a:solidFill>
                  <a:srgbClr val="383939"/>
                </a:solidFill>
                <a:cs typeface="Times New Roman" panose="02020603050405020304" pitchFamily="18" charset="0"/>
              </a:rPr>
              <a:t> </a:t>
            </a:r>
            <a:r>
              <a:rPr lang="en-US" sz="3200" i="1" dirty="0" err="1">
                <a:solidFill>
                  <a:srgbClr val="383939"/>
                </a:solidFill>
                <a:cs typeface="Times New Roman" panose="02020603050405020304" pitchFamily="18" charset="0"/>
              </a:rPr>
              <a:t>sono</a:t>
            </a:r>
            <a:r>
              <a:rPr lang="en-US" sz="3200" i="1" dirty="0">
                <a:solidFill>
                  <a:srgbClr val="383939"/>
                </a:solidFill>
                <a:cs typeface="Times New Roman" panose="02020603050405020304" pitchFamily="18" charset="0"/>
              </a:rPr>
              <a:t> </a:t>
            </a:r>
            <a:r>
              <a:rPr lang="en-US" sz="3200" i="1" dirty="0" err="1">
                <a:solidFill>
                  <a:srgbClr val="383939"/>
                </a:solidFill>
                <a:cs typeface="Times New Roman" panose="02020603050405020304" pitchFamily="18" charset="0"/>
              </a:rPr>
              <a:t>veleno</a:t>
            </a:r>
            <a:r>
              <a:rPr lang="en-US" sz="3200" i="1" dirty="0">
                <a:solidFill>
                  <a:srgbClr val="383939"/>
                </a:solidFill>
                <a:cs typeface="Times New Roman" panose="02020603050405020304" pitchFamily="18" charset="0"/>
              </a:rPr>
              <a:t>, e </a:t>
            </a:r>
            <a:r>
              <a:rPr lang="en-US" sz="3200" i="1" dirty="0" err="1">
                <a:solidFill>
                  <a:srgbClr val="383939"/>
                </a:solidFill>
                <a:cs typeface="Times New Roman" panose="02020603050405020304" pitchFamily="18" charset="0"/>
              </a:rPr>
              <a:t>nulla</a:t>
            </a:r>
            <a:r>
              <a:rPr lang="en-US" sz="3200" i="1" dirty="0">
                <a:solidFill>
                  <a:srgbClr val="383939"/>
                </a:solidFill>
                <a:cs typeface="Times New Roman" panose="02020603050405020304" pitchFamily="18" charset="0"/>
              </a:rPr>
              <a:t> </a:t>
            </a:r>
            <a:r>
              <a:rPr lang="en-US" sz="3200" i="1" dirty="0" err="1">
                <a:solidFill>
                  <a:srgbClr val="383939"/>
                </a:solidFill>
                <a:cs typeface="Times New Roman" panose="02020603050405020304" pitchFamily="18" charset="0"/>
              </a:rPr>
              <a:t>è</a:t>
            </a:r>
            <a:r>
              <a:rPr lang="en-US" sz="3200" i="1" dirty="0">
                <a:solidFill>
                  <a:srgbClr val="383939"/>
                </a:solidFill>
                <a:cs typeface="Times New Roman" panose="02020603050405020304" pitchFamily="18" charset="0"/>
              </a:rPr>
              <a:t> senza </a:t>
            </a:r>
            <a:r>
              <a:rPr lang="en-US" sz="3200" i="1" dirty="0" err="1">
                <a:solidFill>
                  <a:srgbClr val="383939"/>
                </a:solidFill>
                <a:cs typeface="Times New Roman" panose="02020603050405020304" pitchFamily="18" charset="0"/>
              </a:rPr>
              <a:t>veleno</a:t>
            </a:r>
            <a:r>
              <a:rPr lang="en-US" sz="3200" i="1" dirty="0">
                <a:solidFill>
                  <a:srgbClr val="383939"/>
                </a:solidFill>
                <a:cs typeface="Times New Roman" panose="02020603050405020304" pitchFamily="18" charset="0"/>
              </a:rPr>
              <a:t>; </a:t>
            </a:r>
          </a:p>
          <a:p>
            <a:pPr algn="ctr" fontAlgn="base">
              <a:lnSpc>
                <a:spcPct val="90000"/>
              </a:lnSpc>
              <a:spcBef>
                <a:spcPct val="0"/>
              </a:spcBef>
            </a:pPr>
            <a:r>
              <a:rPr lang="en-US" sz="3200" i="1" dirty="0">
                <a:solidFill>
                  <a:srgbClr val="383939"/>
                </a:solidFill>
                <a:cs typeface="Times New Roman" panose="02020603050405020304" pitchFamily="18" charset="0"/>
              </a:rPr>
              <a:t>solo la dose </a:t>
            </a:r>
            <a:r>
              <a:rPr lang="en-US" sz="3200" i="1" dirty="0" err="1">
                <a:solidFill>
                  <a:srgbClr val="383939"/>
                </a:solidFill>
                <a:cs typeface="Times New Roman" panose="02020603050405020304" pitchFamily="18" charset="0"/>
              </a:rPr>
              <a:t>permette</a:t>
            </a:r>
            <a:r>
              <a:rPr lang="en-US" sz="3200" i="1" dirty="0">
                <a:solidFill>
                  <a:srgbClr val="383939"/>
                </a:solidFill>
                <a:cs typeface="Times New Roman" panose="02020603050405020304" pitchFamily="18" charset="0"/>
              </a:rPr>
              <a:t> a </a:t>
            </a:r>
            <a:r>
              <a:rPr lang="en-US" sz="3200" i="1" dirty="0" err="1">
                <a:solidFill>
                  <a:srgbClr val="383939"/>
                </a:solidFill>
                <a:cs typeface="Times New Roman" panose="02020603050405020304" pitchFamily="18" charset="0"/>
              </a:rPr>
              <a:t>qualcosa</a:t>
            </a:r>
            <a:r>
              <a:rPr lang="en-US" sz="3200" i="1" dirty="0">
                <a:solidFill>
                  <a:srgbClr val="383939"/>
                </a:solidFill>
                <a:cs typeface="Times New Roman" panose="02020603050405020304" pitchFamily="18" charset="0"/>
              </a:rPr>
              <a:t> di non </a:t>
            </a:r>
            <a:r>
              <a:rPr lang="en-US" sz="3200" i="1" dirty="0" err="1">
                <a:solidFill>
                  <a:srgbClr val="383939"/>
                </a:solidFill>
                <a:cs typeface="Times New Roman" panose="02020603050405020304" pitchFamily="18" charset="0"/>
              </a:rPr>
              <a:t>essere</a:t>
            </a:r>
            <a:r>
              <a:rPr lang="en-US" sz="3200" i="1" dirty="0">
                <a:solidFill>
                  <a:srgbClr val="383939"/>
                </a:solidFill>
                <a:cs typeface="Times New Roman" panose="02020603050405020304" pitchFamily="18" charset="0"/>
              </a:rPr>
              <a:t> </a:t>
            </a:r>
            <a:r>
              <a:rPr lang="en-US" sz="3200" i="1" dirty="0" err="1">
                <a:solidFill>
                  <a:srgbClr val="383939"/>
                </a:solidFill>
                <a:cs typeface="Times New Roman" panose="02020603050405020304" pitchFamily="18" charset="0"/>
              </a:rPr>
              <a:t>velenoso</a:t>
            </a:r>
            <a:r>
              <a:rPr lang="en-US" sz="3200" i="1" dirty="0">
                <a:solidFill>
                  <a:srgbClr val="383939"/>
                </a:solidFill>
                <a:cs typeface="Times New Roman" panose="02020603050405020304" pitchFamily="18" charset="0"/>
              </a:rPr>
              <a:t>. </a:t>
            </a:r>
            <a:r>
              <a:rPr lang="en-US" sz="3600" i="1" dirty="0">
                <a:solidFill>
                  <a:srgbClr val="383939"/>
                </a:solidFill>
                <a:cs typeface="Times New Roman" panose="02020603050405020304" pitchFamily="18" charset="0"/>
              </a:rPr>
              <a:t>"</a:t>
            </a:r>
          </a:p>
        </p:txBody>
      </p:sp>
      <p:sp>
        <p:nvSpPr>
          <p:cNvPr id="5" name="CasellaDiTesto 4"/>
          <p:cNvSpPr txBox="1"/>
          <p:nvPr/>
        </p:nvSpPr>
        <p:spPr>
          <a:xfrm>
            <a:off x="749643" y="5628105"/>
            <a:ext cx="10808044" cy="840230"/>
          </a:xfrm>
          <a:prstGeom prst="rect">
            <a:avLst/>
          </a:prstGeom>
          <a:noFill/>
        </p:spPr>
        <p:txBody>
          <a:bodyPr wrap="square" rtlCol="0">
            <a:spAutoFit/>
          </a:bodyPr>
          <a:lstStyle/>
          <a:p>
            <a:pPr lvl="0" algn="just" fontAlgn="base">
              <a:lnSpc>
                <a:spcPct val="90000"/>
              </a:lnSpc>
              <a:spcBef>
                <a:spcPct val="0"/>
              </a:spcBef>
            </a:pPr>
            <a:r>
              <a:rPr lang="en-US" dirty="0">
                <a:cs typeface="Times New Roman" panose="02020603050405020304" pitchFamily="18" charset="0"/>
              </a:rPr>
              <a:t>Vale a dire, le </a:t>
            </a:r>
            <a:r>
              <a:rPr lang="en-US" dirty="0" err="1">
                <a:cs typeface="Times New Roman" panose="02020603050405020304" pitchFamily="18" charset="0"/>
              </a:rPr>
              <a:t>sostanze</a:t>
            </a:r>
            <a:r>
              <a:rPr lang="en-US" dirty="0">
                <a:cs typeface="Times New Roman" panose="02020603050405020304" pitchFamily="18" charset="0"/>
              </a:rPr>
              <a:t> considerate </a:t>
            </a:r>
            <a:r>
              <a:rPr lang="en-US" dirty="0" err="1">
                <a:cs typeface="Times New Roman" panose="02020603050405020304" pitchFamily="18" charset="0"/>
              </a:rPr>
              <a:t>tossiche</a:t>
            </a:r>
            <a:r>
              <a:rPr lang="en-US" dirty="0">
                <a:cs typeface="Times New Roman" panose="02020603050405020304" pitchFamily="18" charset="0"/>
              </a:rPr>
              <a:t> </a:t>
            </a:r>
            <a:r>
              <a:rPr lang="en-US" dirty="0" err="1">
                <a:cs typeface="Times New Roman" panose="02020603050405020304" pitchFamily="18" charset="0"/>
              </a:rPr>
              <a:t>sono</a:t>
            </a:r>
            <a:r>
              <a:rPr lang="en-US" dirty="0">
                <a:cs typeface="Times New Roman" panose="02020603050405020304" pitchFamily="18" charset="0"/>
              </a:rPr>
              <a:t> </a:t>
            </a:r>
            <a:r>
              <a:rPr lang="en-US" dirty="0" err="1">
                <a:cs typeface="Times New Roman" panose="02020603050405020304" pitchFamily="18" charset="0"/>
              </a:rPr>
              <a:t>innocue</a:t>
            </a:r>
            <a:r>
              <a:rPr lang="en-US" dirty="0">
                <a:cs typeface="Times New Roman" panose="02020603050405020304" pitchFamily="18" charset="0"/>
              </a:rPr>
              <a:t> in </a:t>
            </a:r>
            <a:r>
              <a:rPr lang="en-US" dirty="0" err="1">
                <a:cs typeface="Times New Roman" panose="02020603050405020304" pitchFamily="18" charset="0"/>
              </a:rPr>
              <a:t>piccole</a:t>
            </a:r>
            <a:r>
              <a:rPr lang="en-US" dirty="0">
                <a:cs typeface="Times New Roman" panose="02020603050405020304" pitchFamily="18" charset="0"/>
              </a:rPr>
              <a:t> </a:t>
            </a:r>
            <a:r>
              <a:rPr lang="en-US" dirty="0" err="1">
                <a:cs typeface="Times New Roman" panose="02020603050405020304" pitchFamily="18" charset="0"/>
              </a:rPr>
              <a:t>dosi</a:t>
            </a:r>
            <a:r>
              <a:rPr lang="en-US" dirty="0">
                <a:cs typeface="Times New Roman" panose="02020603050405020304" pitchFamily="18" charset="0"/>
              </a:rPr>
              <a:t>, e al </a:t>
            </a:r>
            <a:r>
              <a:rPr lang="en-US" dirty="0" err="1">
                <a:cs typeface="Times New Roman" panose="02020603050405020304" pitchFamily="18" charset="0"/>
              </a:rPr>
              <a:t>contrario</a:t>
            </a:r>
            <a:r>
              <a:rPr lang="en-US" dirty="0">
                <a:cs typeface="Times New Roman" panose="02020603050405020304" pitchFamily="18" charset="0"/>
              </a:rPr>
              <a:t> una </a:t>
            </a:r>
            <a:r>
              <a:rPr lang="en-US" dirty="0" err="1">
                <a:cs typeface="Times New Roman" panose="02020603050405020304" pitchFamily="18" charset="0"/>
              </a:rPr>
              <a:t>sostanza</a:t>
            </a:r>
            <a:r>
              <a:rPr lang="en-US" dirty="0">
                <a:cs typeface="Times New Roman" panose="02020603050405020304" pitchFamily="18" charset="0"/>
              </a:rPr>
              <a:t> </a:t>
            </a:r>
            <a:r>
              <a:rPr lang="en-US" dirty="0" err="1">
                <a:cs typeface="Times New Roman" panose="02020603050405020304" pitchFamily="18" charset="0"/>
              </a:rPr>
              <a:t>normalmente</a:t>
            </a:r>
            <a:r>
              <a:rPr lang="en-US" dirty="0">
                <a:cs typeface="Times New Roman" panose="02020603050405020304" pitchFamily="18" charset="0"/>
              </a:rPr>
              <a:t> </a:t>
            </a:r>
            <a:r>
              <a:rPr lang="en-US" dirty="0" err="1">
                <a:cs typeface="Times New Roman" panose="02020603050405020304" pitchFamily="18" charset="0"/>
              </a:rPr>
              <a:t>innocua</a:t>
            </a:r>
            <a:r>
              <a:rPr lang="en-US" dirty="0">
                <a:cs typeface="Times New Roman" panose="02020603050405020304" pitchFamily="18" charset="0"/>
              </a:rPr>
              <a:t> </a:t>
            </a:r>
            <a:r>
              <a:rPr lang="en-US" dirty="0" err="1">
                <a:cs typeface="Times New Roman" panose="02020603050405020304" pitchFamily="18" charset="0"/>
              </a:rPr>
              <a:t>può</a:t>
            </a:r>
            <a:r>
              <a:rPr lang="en-US" dirty="0">
                <a:cs typeface="Times New Roman" panose="02020603050405020304" pitchFamily="18" charset="0"/>
              </a:rPr>
              <a:t> </a:t>
            </a:r>
            <a:r>
              <a:rPr lang="en-US" dirty="0" err="1">
                <a:cs typeface="Times New Roman" panose="02020603050405020304" pitchFamily="18" charset="0"/>
              </a:rPr>
              <a:t>essere</a:t>
            </a:r>
            <a:r>
              <a:rPr lang="en-US" dirty="0">
                <a:cs typeface="Times New Roman" panose="02020603050405020304" pitchFamily="18" charset="0"/>
              </a:rPr>
              <a:t> </a:t>
            </a:r>
            <a:r>
              <a:rPr lang="en-US" dirty="0" err="1">
                <a:cs typeface="Times New Roman" panose="02020603050405020304" pitchFamily="18" charset="0"/>
              </a:rPr>
              <a:t>letale</a:t>
            </a:r>
            <a:r>
              <a:rPr lang="en-US" dirty="0">
                <a:cs typeface="Times New Roman" panose="02020603050405020304" pitchFamily="18" charset="0"/>
              </a:rPr>
              <a:t> se </a:t>
            </a:r>
            <a:r>
              <a:rPr lang="en-US" dirty="0" err="1">
                <a:cs typeface="Times New Roman" panose="02020603050405020304" pitchFamily="18" charset="0"/>
              </a:rPr>
              <a:t>troppo</a:t>
            </a:r>
            <a:r>
              <a:rPr lang="en-US" dirty="0">
                <a:cs typeface="Times New Roman" panose="02020603050405020304" pitchFamily="18" charset="0"/>
              </a:rPr>
              <a:t> </a:t>
            </a:r>
            <a:r>
              <a:rPr lang="en-US" dirty="0" err="1">
                <a:cs typeface="Times New Roman" panose="02020603050405020304" pitchFamily="18" charset="0"/>
              </a:rPr>
              <a:t>consumata</a:t>
            </a:r>
            <a:r>
              <a:rPr lang="en-US" dirty="0">
                <a:cs typeface="Times New Roman" panose="02020603050405020304" pitchFamily="18" charset="0"/>
              </a:rPr>
              <a:t>
</a:t>
            </a: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7700" y="2540496"/>
            <a:ext cx="8875410" cy="269984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21</a:t>
            </a:fld>
            <a:endParaRPr lang="it-IT"/>
          </a:p>
        </p:txBody>
      </p:sp>
    </p:spTree>
    <p:extLst>
      <p:ext uri="{BB962C8B-B14F-4D97-AF65-F5344CB8AC3E}">
        <p14:creationId xmlns:p14="http://schemas.microsoft.com/office/powerpoint/2010/main" val="2243788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1197638"/>
            <a:ext cx="5876499"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Paracelso
</a:t>
            </a:r>
          </a:p>
        </p:txBody>
      </p:sp>
      <p:sp>
        <p:nvSpPr>
          <p:cNvPr id="3" name="Segnaposto contenuto 2"/>
          <p:cNvSpPr>
            <a:spLocks noGrp="1"/>
          </p:cNvSpPr>
          <p:nvPr>
            <p:ph idx="1"/>
          </p:nvPr>
        </p:nvSpPr>
        <p:spPr>
          <a:xfrm>
            <a:off x="824552" y="3258640"/>
            <a:ext cx="10515600" cy="2401722"/>
          </a:xfrm>
        </p:spPr>
        <p:txBody>
          <a:bodyPr>
            <a:normAutofit/>
          </a:bodyPr>
          <a:lstStyle/>
          <a:p>
            <a:pPr marL="0" indent="0" algn="just">
              <a:buNone/>
            </a:pPr>
            <a:r>
              <a:rPr lang="it-IT" sz="1800" dirty="0">
                <a:cs typeface="Times New Roman" panose="02020603050405020304" pitchFamily="18" charset="0"/>
              </a:rPr>
              <a:t>Paracelso ha dato molta importanza ad un'attenta osservazione del paziente ed è stato molto capace di identificarsi con i suoi disturbi
</a:t>
            </a:r>
            <a:endParaRPr lang="en-US" sz="1800" dirty="0">
              <a:cs typeface="Times New Roman" panose="02020603050405020304" pitchFamily="18" charset="0"/>
            </a:endParaRPr>
          </a:p>
          <a:p>
            <a:pPr marL="0" indent="0" algn="just">
              <a:buNone/>
            </a:pPr>
            <a:r>
              <a:rPr lang="en-US" sz="1800" dirty="0" err="1">
                <a:cs typeface="Times New Roman" panose="02020603050405020304" pitchFamily="18" charset="0"/>
              </a:rPr>
              <a:t>L'anatomia</a:t>
            </a:r>
            <a:r>
              <a:rPr lang="en-US" sz="1800" dirty="0">
                <a:cs typeface="Times New Roman" panose="02020603050405020304" pitchFamily="18" charset="0"/>
              </a:rPr>
              <a:t> di </a:t>
            </a:r>
            <a:r>
              <a:rPr lang="en-US" sz="1800" dirty="0" err="1">
                <a:cs typeface="Times New Roman" panose="02020603050405020304" pitchFamily="18" charset="0"/>
              </a:rPr>
              <a:t>Paracelso</a:t>
            </a:r>
            <a:r>
              <a:rPr lang="en-US" sz="1800" dirty="0">
                <a:cs typeface="Times New Roman" panose="02020603050405020304" pitchFamily="18" charset="0"/>
              </a:rPr>
              <a:t>, </a:t>
            </a:r>
            <a:r>
              <a:rPr lang="en-US" sz="1800" dirty="0" err="1">
                <a:cs typeface="Times New Roman" panose="02020603050405020304" pitchFamily="18" charset="0"/>
              </a:rPr>
              <a:t>infatti</a:t>
            </a:r>
            <a:r>
              <a:rPr lang="en-US" sz="1800" dirty="0">
                <a:cs typeface="Times New Roman" panose="02020603050405020304" pitchFamily="18" charset="0"/>
              </a:rPr>
              <a:t>, non </a:t>
            </a:r>
            <a:r>
              <a:rPr lang="en-US" sz="1800" dirty="0" err="1">
                <a:cs typeface="Times New Roman" panose="02020603050405020304" pitchFamily="18" charset="0"/>
              </a:rPr>
              <a:t>si</a:t>
            </a:r>
            <a:r>
              <a:rPr lang="en-US" sz="1800" dirty="0">
                <a:cs typeface="Times New Roman" panose="02020603050405020304" pitchFamily="18" charset="0"/>
              </a:rPr>
              <a:t> </a:t>
            </a:r>
            <a:r>
              <a:rPr lang="en-US" sz="1800" dirty="0" err="1">
                <a:cs typeface="Times New Roman" panose="02020603050405020304" pitchFamily="18" charset="0"/>
              </a:rPr>
              <a:t>basa</a:t>
            </a:r>
            <a:r>
              <a:rPr lang="en-US" sz="1800" dirty="0">
                <a:cs typeface="Times New Roman" panose="02020603050405020304" pitchFamily="18" charset="0"/>
              </a:rPr>
              <a:t> </a:t>
            </a:r>
            <a:r>
              <a:rPr lang="en-US" sz="1800" dirty="0" err="1">
                <a:cs typeface="Times New Roman" panose="02020603050405020304" pitchFamily="18" charset="0"/>
              </a:rPr>
              <a:t>sulla</a:t>
            </a:r>
            <a:r>
              <a:rPr lang="en-US" sz="1800" dirty="0">
                <a:cs typeface="Times New Roman" panose="02020603050405020304" pitchFamily="18" charset="0"/>
              </a:rPr>
              <a:t> </a:t>
            </a:r>
            <a:r>
              <a:rPr lang="en-US" sz="1800" dirty="0" err="1">
                <a:cs typeface="Times New Roman" panose="02020603050405020304" pitchFamily="18" charset="0"/>
              </a:rPr>
              <a:t>dissezione</a:t>
            </a:r>
            <a:r>
              <a:rPr lang="en-US" sz="1800" dirty="0">
                <a:cs typeface="Times New Roman" panose="02020603050405020304" pitchFamily="18" charset="0"/>
              </a:rPr>
              <a:t> come </a:t>
            </a:r>
            <a:r>
              <a:rPr lang="en-US" sz="1800" dirty="0" err="1">
                <a:cs typeface="Times New Roman" panose="02020603050405020304" pitchFamily="18" charset="0"/>
              </a:rPr>
              <a:t>quella</a:t>
            </a:r>
            <a:r>
              <a:rPr lang="en-US" sz="1800" dirty="0">
                <a:cs typeface="Times New Roman" panose="02020603050405020304" pitchFamily="18" charset="0"/>
              </a:rPr>
              <a:t> di </a:t>
            </a:r>
            <a:r>
              <a:rPr lang="en-US" sz="1800" dirty="0" err="1">
                <a:cs typeface="Times New Roman" panose="02020603050405020304" pitchFamily="18" charset="0"/>
              </a:rPr>
              <a:t>Vesalio</a:t>
            </a:r>
            <a:r>
              <a:rPr lang="en-US" sz="1800" dirty="0">
                <a:cs typeface="Times New Roman" panose="02020603050405020304" pitchFamily="18" charset="0"/>
              </a:rPr>
              <a:t>, ma </a:t>
            </a:r>
            <a:r>
              <a:rPr lang="en-US" sz="1800" dirty="0" err="1">
                <a:cs typeface="Times New Roman" panose="02020603050405020304" pitchFamily="18" charset="0"/>
              </a:rPr>
              <a:t>sull'esternalità</a:t>
            </a:r>
            <a:r>
              <a:rPr lang="en-US" sz="1800" dirty="0">
                <a:cs typeface="Times New Roman" panose="02020603050405020304" pitchFamily="18" charset="0"/>
              </a:rPr>
              <a:t>, </a:t>
            </a:r>
            <a:r>
              <a:rPr lang="en-US" sz="1800" dirty="0" err="1">
                <a:cs typeface="Times New Roman" panose="02020603050405020304" pitchFamily="18" charset="0"/>
              </a:rPr>
              <a:t>sulla</a:t>
            </a:r>
            <a:r>
              <a:rPr lang="en-US" sz="1800" dirty="0">
                <a:cs typeface="Times New Roman" panose="02020603050405020304" pitchFamily="18" charset="0"/>
              </a:rPr>
              <a:t> </a:t>
            </a:r>
            <a:r>
              <a:rPr lang="en-US" sz="1800" dirty="0" err="1">
                <a:cs typeface="Times New Roman" panose="02020603050405020304" pitchFamily="18" charset="0"/>
              </a:rPr>
              <a:t>capacità</a:t>
            </a:r>
            <a:r>
              <a:rPr lang="en-US" sz="1800" dirty="0">
                <a:cs typeface="Times New Roman" panose="02020603050405020304" pitchFamily="18" charset="0"/>
              </a:rPr>
              <a:t> del medico di </a:t>
            </a:r>
            <a:r>
              <a:rPr lang="en-US" sz="1800" dirty="0" err="1">
                <a:cs typeface="Times New Roman" panose="02020603050405020304" pitchFamily="18" charset="0"/>
              </a:rPr>
              <a:t>ricollegare</a:t>
            </a:r>
            <a:r>
              <a:rPr lang="en-US" sz="1800" dirty="0">
                <a:cs typeface="Times New Roman" panose="02020603050405020304" pitchFamily="18" charset="0"/>
              </a:rPr>
              <a:t> </a:t>
            </a:r>
            <a:r>
              <a:rPr lang="en-US" sz="1800" dirty="0" err="1">
                <a:cs typeface="Times New Roman" panose="02020603050405020304" pitchFamily="18" charset="0"/>
              </a:rPr>
              <a:t>i</a:t>
            </a:r>
            <a:r>
              <a:rPr lang="en-US" sz="1800" dirty="0">
                <a:cs typeface="Times New Roman" panose="02020603050405020304" pitchFamily="18" charset="0"/>
              </a:rPr>
              <a:t> </a:t>
            </a:r>
            <a:r>
              <a:rPr lang="en-US" sz="1800" dirty="0" err="1">
                <a:cs typeface="Times New Roman" panose="02020603050405020304" pitchFamily="18" charset="0"/>
              </a:rPr>
              <a:t>segni</a:t>
            </a:r>
            <a:r>
              <a:rPr lang="en-US" sz="1800" dirty="0">
                <a:cs typeface="Times New Roman" panose="02020603050405020304" pitchFamily="18" charset="0"/>
              </a:rPr>
              <a:t> </a:t>
            </a:r>
            <a:r>
              <a:rPr lang="en-US" sz="1800" dirty="0" err="1">
                <a:cs typeface="Times New Roman" panose="02020603050405020304" pitchFamily="18" charset="0"/>
              </a:rPr>
              <a:t>sul</a:t>
            </a:r>
            <a:r>
              <a:rPr lang="en-US" sz="1800" dirty="0">
                <a:cs typeface="Times New Roman" panose="02020603050405020304" pitchFamily="18" charset="0"/>
              </a:rPr>
              <a:t> </a:t>
            </a:r>
            <a:r>
              <a:rPr lang="en-US" sz="1800" dirty="0" err="1">
                <a:cs typeface="Times New Roman" panose="02020603050405020304" pitchFamily="18" charset="0"/>
              </a:rPr>
              <a:t>corpo</a:t>
            </a:r>
            <a:r>
              <a:rPr lang="en-US" sz="1800" dirty="0">
                <a:cs typeface="Times New Roman" panose="02020603050405020304" pitchFamily="18" charset="0"/>
              </a:rPr>
              <a:t> </a:t>
            </a:r>
            <a:r>
              <a:rPr lang="en-US" sz="1800" dirty="0" err="1">
                <a:cs typeface="Times New Roman" panose="02020603050405020304" pitchFamily="18" charset="0"/>
              </a:rPr>
              <a:t>all'agente</a:t>
            </a:r>
            <a:r>
              <a:rPr lang="en-US" sz="1800" dirty="0">
                <a:cs typeface="Times New Roman" panose="02020603050405020304" pitchFamily="18" charset="0"/>
              </a:rPr>
              <a:t> </a:t>
            </a:r>
            <a:r>
              <a:rPr lang="en-US" sz="1800" dirty="0" err="1">
                <a:cs typeface="Times New Roman" panose="02020603050405020304" pitchFamily="18" charset="0"/>
              </a:rPr>
              <a:t>interno</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causa la </a:t>
            </a:r>
            <a:r>
              <a:rPr lang="en-US" sz="1800" dirty="0" err="1">
                <a:cs typeface="Times New Roman" panose="02020603050405020304" pitchFamily="18" charset="0"/>
              </a:rPr>
              <a:t>malattia</a:t>
            </a:r>
            <a:r>
              <a:rPr lang="en-US" sz="1800" dirty="0">
                <a:cs typeface="Times New Roman" panose="02020603050405020304" pitchFamily="18" charset="0"/>
              </a:rPr>
              <a:t>. Si </a:t>
            </a:r>
            <a:r>
              <a:rPr lang="en-US" sz="1800" dirty="0" err="1">
                <a:cs typeface="Times New Roman" panose="02020603050405020304" pitchFamily="18" charset="0"/>
              </a:rPr>
              <a:t>può</a:t>
            </a:r>
            <a:r>
              <a:rPr lang="en-US" sz="1800" dirty="0">
                <a:cs typeface="Times New Roman" panose="02020603050405020304" pitchFamily="18" charset="0"/>
              </a:rPr>
              <a:t> </a:t>
            </a:r>
            <a:r>
              <a:rPr lang="en-US" sz="1800" dirty="0" err="1">
                <a:cs typeface="Times New Roman" panose="02020603050405020304" pitchFamily="18" charset="0"/>
              </a:rPr>
              <a:t>quindi</a:t>
            </a:r>
            <a:r>
              <a:rPr lang="en-US" sz="1800" dirty="0">
                <a:cs typeface="Times New Roman" panose="02020603050405020304" pitchFamily="18" charset="0"/>
              </a:rPr>
              <a:t> dire </a:t>
            </a:r>
            <a:r>
              <a:rPr lang="en-US" sz="1800" dirty="0" err="1">
                <a:cs typeface="Times New Roman" panose="02020603050405020304" pitchFamily="18" charset="0"/>
              </a:rPr>
              <a:t>che</a:t>
            </a:r>
            <a:r>
              <a:rPr lang="en-US" sz="1800" dirty="0">
                <a:cs typeface="Times New Roman" panose="02020603050405020304" pitchFamily="18" charset="0"/>
              </a:rPr>
              <a:t> pone le </a:t>
            </a:r>
            <a:r>
              <a:rPr lang="en-US" sz="1800" dirty="0" err="1">
                <a:cs typeface="Times New Roman" panose="02020603050405020304" pitchFamily="18" charset="0"/>
              </a:rPr>
              <a:t>basi</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semeiotica</a:t>
            </a:r>
            <a:r>
              <a:rPr lang="en-US" sz="1800" dirty="0">
                <a:cs typeface="Times New Roman" panose="02020603050405020304" pitchFamily="18" charset="0"/>
              </a:rPr>
              <a:t>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22</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3504" y="600501"/>
            <a:ext cx="1923979" cy="2415654"/>
          </a:xfrm>
          <a:prstGeom prst="rect">
            <a:avLst/>
          </a:prstGeom>
        </p:spPr>
      </p:pic>
    </p:spTree>
    <p:extLst>
      <p:ext uri="{BB962C8B-B14F-4D97-AF65-F5344CB8AC3E}">
        <p14:creationId xmlns:p14="http://schemas.microsoft.com/office/powerpoint/2010/main" val="2192458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3" y="883741"/>
            <a:ext cx="10515600" cy="990030"/>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Paracelso
</a:t>
            </a:r>
          </a:p>
        </p:txBody>
      </p:sp>
      <p:sp>
        <p:nvSpPr>
          <p:cNvPr id="3" name="Segnaposto contenuto 2"/>
          <p:cNvSpPr>
            <a:spLocks noGrp="1"/>
          </p:cNvSpPr>
          <p:nvPr>
            <p:ph idx="1"/>
          </p:nvPr>
        </p:nvSpPr>
        <p:spPr>
          <a:xfrm>
            <a:off x="838200" y="2016693"/>
            <a:ext cx="10515600" cy="4351338"/>
          </a:xfrm>
        </p:spPr>
        <p:txBody>
          <a:bodyPr>
            <a:normAutofit/>
          </a:bodyPr>
          <a:lstStyle/>
          <a:p>
            <a:pPr marL="0" indent="0" algn="just">
              <a:buNone/>
            </a:pPr>
            <a:r>
              <a:rPr lang="en-US" sz="1800" dirty="0" err="1">
                <a:cs typeface="Times New Roman" panose="02020603050405020304" pitchFamily="18" charset="0"/>
              </a:rPr>
              <a:t>Nei</a:t>
            </a:r>
            <a:r>
              <a:rPr lang="en-US" sz="1800" dirty="0">
                <a:cs typeface="Times New Roman" panose="02020603050405020304" pitchFamily="18" charset="0"/>
              </a:rPr>
              <a:t> </a:t>
            </a:r>
            <a:r>
              <a:rPr lang="en-US" sz="1800" dirty="0" err="1">
                <a:cs typeface="Times New Roman" panose="02020603050405020304" pitchFamily="18" charset="0"/>
              </a:rPr>
              <a:t>suoi</a:t>
            </a:r>
            <a:r>
              <a:rPr lang="en-US" sz="1800" dirty="0">
                <a:cs typeface="Times New Roman" panose="02020603050405020304" pitchFamily="18" charset="0"/>
              </a:rPr>
              <a:t> </a:t>
            </a:r>
            <a:r>
              <a:rPr lang="en-US" sz="1800" dirty="0" err="1">
                <a:cs typeface="Times New Roman" panose="02020603050405020304" pitchFamily="18" charset="0"/>
              </a:rPr>
              <a:t>scritti</a:t>
            </a:r>
            <a:r>
              <a:rPr lang="en-US" sz="1800" dirty="0">
                <a:cs typeface="Times New Roman" panose="02020603050405020304" pitchFamily="18" charset="0"/>
              </a:rPr>
              <a:t>, </a:t>
            </a:r>
            <a:r>
              <a:rPr lang="en-US" sz="1800" dirty="0" err="1">
                <a:cs typeface="Times New Roman" panose="02020603050405020304" pitchFamily="18" charset="0"/>
              </a:rPr>
              <a:t>nel</a:t>
            </a:r>
            <a:r>
              <a:rPr lang="en-US" sz="1800" dirty="0">
                <a:cs typeface="Times New Roman" panose="02020603050405020304" pitchFamily="18" charset="0"/>
              </a:rPr>
              <a:t> </a:t>
            </a:r>
            <a:r>
              <a:rPr lang="en-US" sz="1800" dirty="0" err="1">
                <a:cs typeface="Times New Roman" panose="02020603050405020304" pitchFamily="18" charset="0"/>
              </a:rPr>
              <a:t>descrivere</a:t>
            </a:r>
            <a:r>
              <a:rPr lang="en-US" sz="1800" dirty="0">
                <a:cs typeface="Times New Roman" panose="02020603050405020304" pitchFamily="18" charset="0"/>
              </a:rPr>
              <a:t> le parti </a:t>
            </a:r>
            <a:r>
              <a:rPr lang="en-US" sz="1800" dirty="0" err="1">
                <a:cs typeface="Times New Roman" panose="02020603050405020304" pitchFamily="18" charset="0"/>
              </a:rPr>
              <a:t>anatomiche</a:t>
            </a:r>
            <a:r>
              <a:rPr lang="en-US" sz="1800" dirty="0">
                <a:cs typeface="Times New Roman" panose="02020603050405020304" pitchFamily="18" charset="0"/>
              </a:rPr>
              <a:t>, </a:t>
            </a:r>
            <a:r>
              <a:rPr lang="en-US" sz="1800" dirty="0" err="1">
                <a:cs typeface="Times New Roman" panose="02020603050405020304" pitchFamily="18" charset="0"/>
              </a:rPr>
              <a:t>inserisce</a:t>
            </a:r>
            <a:r>
              <a:rPr lang="en-US" sz="1800" dirty="0">
                <a:cs typeface="Times New Roman" panose="02020603050405020304" pitchFamily="18" charset="0"/>
              </a:rPr>
              <a:t> </a:t>
            </a:r>
            <a:r>
              <a:rPr lang="en-US" sz="1800" dirty="0" err="1">
                <a:cs typeface="Times New Roman" panose="02020603050405020304" pitchFamily="18" charset="0"/>
              </a:rPr>
              <a:t>contemporaneamente</a:t>
            </a:r>
            <a:r>
              <a:rPr lang="en-US" sz="1800" dirty="0">
                <a:cs typeface="Times New Roman" panose="02020603050405020304" pitchFamily="18" charset="0"/>
              </a:rPr>
              <a:t> le sue </a:t>
            </a:r>
            <a:r>
              <a:rPr lang="en-US" sz="1800" dirty="0" err="1">
                <a:cs typeface="Times New Roman" panose="02020603050405020304" pitchFamily="18" charset="0"/>
              </a:rPr>
              <a:t>interpretazioni</a:t>
            </a:r>
            <a:r>
              <a:rPr lang="en-US" sz="1800" dirty="0">
                <a:cs typeface="Times New Roman" panose="02020603050405020304" pitchFamily="18" charset="0"/>
              </a:rPr>
              <a:t> di </a:t>
            </a:r>
            <a:r>
              <a:rPr lang="en-US" sz="1800" dirty="0" err="1">
                <a:cs typeface="Times New Roman" panose="02020603050405020304" pitchFamily="18" charset="0"/>
              </a:rPr>
              <a:t>esse</a:t>
            </a:r>
            <a:r>
              <a:rPr lang="en-US" sz="1800" dirty="0">
                <a:cs typeface="Times New Roman" panose="02020603050405020304" pitchFamily="18" charset="0"/>
              </a:rPr>
              <a:t>, non distingue </a:t>
            </a:r>
            <a:r>
              <a:rPr lang="en-US" sz="1800" dirty="0" err="1">
                <a:cs typeface="Times New Roman" panose="02020603050405020304" pitchFamily="18" charset="0"/>
              </a:rPr>
              <a:t>ciò</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vede</a:t>
            </a:r>
            <a:r>
              <a:rPr lang="en-US" sz="1800" dirty="0">
                <a:cs typeface="Times New Roman" panose="02020603050405020304" pitchFamily="18" charset="0"/>
              </a:rPr>
              <a:t> da </a:t>
            </a:r>
            <a:r>
              <a:rPr lang="en-US" sz="1800" dirty="0" err="1">
                <a:cs typeface="Times New Roman" panose="02020603050405020304" pitchFamily="18" charset="0"/>
              </a:rPr>
              <a:t>ciò</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pensa</a:t>
            </a:r>
            <a:r>
              <a:rPr lang="en-US" sz="1800" dirty="0">
                <a:cs typeface="Times New Roman" panose="02020603050405020304" pitchFamily="18" charset="0"/>
              </a:rPr>
              <a:t>. </a:t>
            </a:r>
            <a:r>
              <a:rPr lang="en-US" sz="1800" dirty="0" err="1">
                <a:cs typeface="Times New Roman" panose="02020603050405020304" pitchFamily="18" charset="0"/>
              </a:rPr>
              <a:t>Egli</a:t>
            </a:r>
            <a:r>
              <a:rPr lang="en-US" sz="1800" dirty="0">
                <a:cs typeface="Times New Roman" panose="02020603050405020304" pitchFamily="18" charset="0"/>
              </a:rPr>
              <a:t> </a:t>
            </a:r>
            <a:r>
              <a:rPr lang="en-US" sz="1800" dirty="0" err="1">
                <a:cs typeface="Times New Roman" panose="02020603050405020304" pitchFamily="18" charset="0"/>
              </a:rPr>
              <a:t>elenca</a:t>
            </a:r>
            <a:r>
              <a:rPr lang="en-US" sz="1800" dirty="0">
                <a:cs typeface="Times New Roman" panose="02020603050405020304" pitchFamily="18" charset="0"/>
              </a:rPr>
              <a:t> </a:t>
            </a:r>
            <a:r>
              <a:rPr lang="en-US" sz="1800" dirty="0" err="1">
                <a:cs typeface="Times New Roman" panose="02020603050405020304" pitchFamily="18" charset="0"/>
              </a:rPr>
              <a:t>i</a:t>
            </a:r>
            <a:r>
              <a:rPr lang="en-US" sz="1800" dirty="0">
                <a:cs typeface="Times New Roman" panose="02020603050405020304" pitchFamily="18" charset="0"/>
              </a:rPr>
              <a:t> cinque </a:t>
            </a:r>
            <a:r>
              <a:rPr lang="en-US" sz="1800" dirty="0" err="1">
                <a:cs typeface="Times New Roman" panose="02020603050405020304" pitchFamily="18" charset="0"/>
              </a:rPr>
              <a:t>possibili</a:t>
            </a:r>
            <a:r>
              <a:rPr lang="en-US" sz="1800" dirty="0">
                <a:cs typeface="Times New Roman" panose="02020603050405020304" pitchFamily="18" charset="0"/>
              </a:rPr>
              <a:t> </a:t>
            </a:r>
            <a:r>
              <a:rPr lang="en-US" sz="1800" dirty="0" err="1">
                <a:cs typeface="Times New Roman" panose="02020603050405020304" pitchFamily="18" charset="0"/>
              </a:rPr>
              <a:t>principi</a:t>
            </a:r>
            <a:r>
              <a:rPr lang="en-US" sz="1800" dirty="0">
                <a:cs typeface="Times New Roman" panose="02020603050405020304" pitchFamily="18" charset="0"/>
              </a:rPr>
              <a:t> </a:t>
            </a:r>
            <a:r>
              <a:rPr lang="en-US" sz="1800" dirty="0" err="1">
                <a:cs typeface="Times New Roman" panose="02020603050405020304" pitchFamily="18" charset="0"/>
              </a:rPr>
              <a:t>delle</a:t>
            </a:r>
            <a:r>
              <a:rPr lang="en-US" sz="1800" dirty="0">
                <a:cs typeface="Times New Roman" panose="02020603050405020304" pitchFamily="18" charset="0"/>
              </a:rPr>
              <a:t> </a:t>
            </a:r>
            <a:r>
              <a:rPr lang="en-US" sz="1800" dirty="0" err="1">
                <a:cs typeface="Times New Roman" panose="02020603050405020304" pitchFamily="18" charset="0"/>
              </a:rPr>
              <a:t>malattie</a:t>
            </a:r>
            <a:r>
              <a:rPr lang="en-US" sz="1800" dirty="0">
                <a:cs typeface="Times New Roman" panose="02020603050405020304" pitchFamily="18" charset="0"/>
              </a:rPr>
              <a:t>: </a:t>
            </a:r>
            <a:r>
              <a:rPr lang="en-US" sz="1800" dirty="0" err="1">
                <a:cs typeface="Times New Roman" panose="02020603050405020304" pitchFamily="18" charset="0"/>
              </a:rPr>
              <a:t>ens</a:t>
            </a:r>
            <a:r>
              <a:rPr lang="en-US" sz="1800" dirty="0">
                <a:cs typeface="Times New Roman" panose="02020603050405020304" pitchFamily="18" charset="0"/>
              </a:rPr>
              <a:t> </a:t>
            </a:r>
            <a:r>
              <a:rPr lang="en-US" sz="1800" dirty="0" err="1">
                <a:cs typeface="Times New Roman" panose="02020603050405020304" pitchFamily="18" charset="0"/>
              </a:rPr>
              <a:t>astrali</a:t>
            </a:r>
            <a:r>
              <a:rPr lang="en-US" sz="1800" dirty="0">
                <a:cs typeface="Times New Roman" panose="02020603050405020304" pitchFamily="18" charset="0"/>
              </a:rPr>
              <a:t>, </a:t>
            </a:r>
            <a:r>
              <a:rPr lang="en-US" sz="1800" dirty="0" err="1">
                <a:cs typeface="Times New Roman" panose="02020603050405020304" pitchFamily="18" charset="0"/>
              </a:rPr>
              <a:t>ens</a:t>
            </a:r>
            <a:r>
              <a:rPr lang="en-US" sz="1800" dirty="0">
                <a:cs typeface="Times New Roman" panose="02020603050405020304" pitchFamily="18" charset="0"/>
              </a:rPr>
              <a:t> </a:t>
            </a:r>
            <a:r>
              <a:rPr lang="en-US" sz="1800" dirty="0" err="1">
                <a:cs typeface="Times New Roman" panose="02020603050405020304" pitchFamily="18" charset="0"/>
              </a:rPr>
              <a:t>venali</a:t>
            </a:r>
            <a:r>
              <a:rPr lang="en-US" sz="1800" dirty="0">
                <a:cs typeface="Times New Roman" panose="02020603050405020304" pitchFamily="18" charset="0"/>
              </a:rPr>
              <a:t>, </a:t>
            </a:r>
            <a:r>
              <a:rPr lang="en-US" sz="1800" dirty="0" err="1">
                <a:cs typeface="Times New Roman" panose="02020603050405020304" pitchFamily="18" charset="0"/>
              </a:rPr>
              <a:t>ens</a:t>
            </a:r>
            <a:r>
              <a:rPr lang="en-US" sz="1800" dirty="0">
                <a:cs typeface="Times New Roman" panose="02020603050405020304" pitchFamily="18" charset="0"/>
              </a:rPr>
              <a:t> </a:t>
            </a:r>
            <a:r>
              <a:rPr lang="en-US" sz="1800" dirty="0" err="1">
                <a:cs typeface="Times New Roman" panose="02020603050405020304" pitchFamily="18" charset="0"/>
              </a:rPr>
              <a:t>naturali</a:t>
            </a:r>
            <a:r>
              <a:rPr lang="en-US" sz="1800" dirty="0">
                <a:cs typeface="Times New Roman" panose="02020603050405020304" pitchFamily="18" charset="0"/>
              </a:rPr>
              <a:t>, </a:t>
            </a:r>
            <a:r>
              <a:rPr lang="en-US" sz="1800" dirty="0" err="1">
                <a:cs typeface="Times New Roman" panose="02020603050405020304" pitchFamily="18" charset="0"/>
              </a:rPr>
              <a:t>ens</a:t>
            </a:r>
            <a:r>
              <a:rPr lang="en-US" sz="1800" dirty="0">
                <a:cs typeface="Times New Roman" panose="02020603050405020304" pitchFamily="18" charset="0"/>
              </a:rPr>
              <a:t> </a:t>
            </a:r>
            <a:r>
              <a:rPr lang="en-US" sz="1800" dirty="0" err="1">
                <a:cs typeface="Times New Roman" panose="02020603050405020304" pitchFamily="18" charset="0"/>
              </a:rPr>
              <a:t>spirituali</a:t>
            </a:r>
            <a:r>
              <a:rPr lang="en-US" sz="1800" dirty="0">
                <a:cs typeface="Times New Roman" panose="02020603050405020304" pitchFamily="18" charset="0"/>
              </a:rPr>
              <a:t> ed </a:t>
            </a:r>
            <a:r>
              <a:rPr lang="en-US" sz="1800" dirty="0" err="1">
                <a:cs typeface="Times New Roman" panose="02020603050405020304" pitchFamily="18" charset="0"/>
              </a:rPr>
              <a:t>ens</a:t>
            </a:r>
            <a:r>
              <a:rPr lang="en-US" sz="1800" dirty="0">
                <a:cs typeface="Times New Roman" panose="02020603050405020304" pitchFamily="18" charset="0"/>
              </a:rPr>
              <a:t> </a:t>
            </a:r>
            <a:r>
              <a:rPr lang="en-US" sz="1800" dirty="0" err="1">
                <a:cs typeface="Times New Roman" panose="02020603050405020304" pitchFamily="18" charset="0"/>
              </a:rPr>
              <a:t>dei</a:t>
            </a:r>
            <a:r>
              <a:rPr lang="en-US" sz="1800" dirty="0">
                <a:cs typeface="Times New Roman" panose="02020603050405020304" pitchFamily="18" charset="0"/>
              </a:rPr>
              <a:t>. Per </a:t>
            </a:r>
            <a:r>
              <a:rPr lang="en-US" sz="1800" dirty="0" err="1">
                <a:cs typeface="Times New Roman" panose="02020603050405020304" pitchFamily="18" charset="0"/>
              </a:rPr>
              <a:t>capire</a:t>
            </a:r>
            <a:r>
              <a:rPr lang="en-US" sz="1800" dirty="0">
                <a:cs typeface="Times New Roman" panose="02020603050405020304" pitchFamily="18" charset="0"/>
              </a:rPr>
              <a:t> la causa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malattia</a:t>
            </a:r>
            <a:r>
              <a:rPr lang="en-US" sz="1800" dirty="0">
                <a:cs typeface="Times New Roman" panose="02020603050405020304" pitchFamily="18" charset="0"/>
              </a:rPr>
              <a:t>, un </a:t>
            </a:r>
            <a:r>
              <a:rPr lang="en-US" sz="1800" dirty="0" err="1">
                <a:cs typeface="Times New Roman" panose="02020603050405020304" pitchFamily="18" charset="0"/>
              </a:rPr>
              <a:t>buon</a:t>
            </a:r>
            <a:r>
              <a:rPr lang="en-US" sz="1800" dirty="0">
                <a:cs typeface="Times New Roman" panose="02020603050405020304" pitchFamily="18" charset="0"/>
              </a:rPr>
              <a:t> medico </a:t>
            </a:r>
            <a:r>
              <a:rPr lang="en-US" sz="1800" dirty="0" err="1">
                <a:cs typeface="Times New Roman" panose="02020603050405020304" pitchFamily="18" charset="0"/>
              </a:rPr>
              <a:t>deve</a:t>
            </a:r>
            <a:r>
              <a:rPr lang="en-US" sz="1800" dirty="0">
                <a:cs typeface="Times New Roman" panose="02020603050405020304" pitchFamily="18" charset="0"/>
              </a:rPr>
              <a:t> fare </a:t>
            </a:r>
            <a:r>
              <a:rPr lang="en-US" sz="1800" dirty="0" err="1">
                <a:cs typeface="Times New Roman" panose="02020603050405020304" pitchFamily="18" charset="0"/>
              </a:rPr>
              <a:t>affidamento</a:t>
            </a:r>
            <a:r>
              <a:rPr lang="en-US" sz="1800" dirty="0">
                <a:cs typeface="Times New Roman" panose="02020603050405020304" pitchFamily="18" charset="0"/>
              </a:rPr>
              <a:t> </a:t>
            </a:r>
            <a:r>
              <a:rPr lang="en-US" sz="1800" dirty="0" err="1">
                <a:cs typeface="Times New Roman" panose="02020603050405020304" pitchFamily="18" charset="0"/>
              </a:rPr>
              <a:t>su</a:t>
            </a:r>
            <a:r>
              <a:rPr lang="en-US" sz="1800" dirty="0">
                <a:cs typeface="Times New Roman" panose="02020603050405020304" pitchFamily="18" charset="0"/>
              </a:rPr>
              <a:t> tutti e cinque </a:t>
            </a:r>
            <a:r>
              <a:rPr lang="en-US" sz="1800" dirty="0" err="1">
                <a:cs typeface="Times New Roman" panose="02020603050405020304" pitchFamily="18" charset="0"/>
              </a:rPr>
              <a:t>i</a:t>
            </a:r>
            <a:r>
              <a:rPr lang="en-US" sz="1800" dirty="0">
                <a:cs typeface="Times New Roman" panose="02020603050405020304" pitchFamily="18" charset="0"/>
              </a:rPr>
              <a:t> </a:t>
            </a:r>
            <a:r>
              <a:rPr lang="en-US" sz="1800" dirty="0" err="1">
                <a:cs typeface="Times New Roman" panose="02020603050405020304" pitchFamily="18" charset="0"/>
              </a:rPr>
              <a:t>corpi</a:t>
            </a:r>
            <a:r>
              <a:rPr lang="en-US" sz="1800" dirty="0">
                <a:cs typeface="Times New Roman" panose="02020603050405020304" pitchFamily="18" charset="0"/>
              </a:rPr>
              <a:t>
La </a:t>
            </a:r>
            <a:r>
              <a:rPr lang="en-US" sz="1800" dirty="0" err="1">
                <a:cs typeface="Times New Roman" panose="02020603050405020304" pitchFamily="18" charset="0"/>
              </a:rPr>
              <a:t>sua</a:t>
            </a:r>
            <a:r>
              <a:rPr lang="en-US" sz="1800" dirty="0">
                <a:cs typeface="Times New Roman" panose="02020603050405020304" pitchFamily="18" charset="0"/>
              </a:rPr>
              <a:t> </a:t>
            </a:r>
            <a:r>
              <a:rPr lang="en-US" sz="1800" dirty="0" err="1">
                <a:cs typeface="Times New Roman" panose="02020603050405020304" pitchFamily="18" charset="0"/>
              </a:rPr>
              <a:t>importanza</a:t>
            </a:r>
            <a:r>
              <a:rPr lang="en-US" sz="1800" dirty="0">
                <a:cs typeface="Times New Roman" panose="02020603050405020304" pitchFamily="18" charset="0"/>
              </a:rPr>
              <a:t> in campo </a:t>
            </a:r>
            <a:r>
              <a:rPr lang="en-US" sz="1800" dirty="0" err="1">
                <a:cs typeface="Times New Roman" panose="02020603050405020304" pitchFamily="18" charset="0"/>
              </a:rPr>
              <a:t>farmacologico</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t>
            </a:r>
            <a:r>
              <a:rPr lang="en-US" sz="1800" dirty="0" err="1">
                <a:cs typeface="Times New Roman" panose="02020603050405020304" pitchFamily="18" charset="0"/>
              </a:rPr>
              <a:t>dovuta</a:t>
            </a:r>
            <a:r>
              <a:rPr lang="en-US" sz="1800" dirty="0">
                <a:cs typeface="Times New Roman" panose="02020603050405020304" pitchFamily="18" charset="0"/>
              </a:rPr>
              <a:t> al </a:t>
            </a:r>
            <a:r>
              <a:rPr lang="en-US" sz="1800" dirty="0" err="1">
                <a:cs typeface="Times New Roman" panose="02020603050405020304" pitchFamily="18" charset="0"/>
              </a:rPr>
              <a:t>fatto</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t>
            </a:r>
            <a:r>
              <a:rPr lang="en-US" sz="1800" dirty="0" err="1">
                <a:cs typeface="Times New Roman" panose="02020603050405020304" pitchFamily="18" charset="0"/>
              </a:rPr>
              <a:t>stato</a:t>
            </a:r>
            <a:r>
              <a:rPr lang="en-US" sz="1800" dirty="0">
                <a:cs typeface="Times New Roman" panose="02020603050405020304" pitchFamily="18" charset="0"/>
              </a:rPr>
              <a:t> il primo a </a:t>
            </a:r>
            <a:r>
              <a:rPr lang="en-US" sz="1800" dirty="0" err="1">
                <a:cs typeface="Times New Roman" panose="02020603050405020304" pitchFamily="18" charset="0"/>
              </a:rPr>
              <a:t>raccomandare</a:t>
            </a:r>
            <a:r>
              <a:rPr lang="en-US" sz="1800" dirty="0">
                <a:cs typeface="Times New Roman" panose="02020603050405020304" pitchFamily="18" charset="0"/>
              </a:rPr>
              <a:t> </a:t>
            </a:r>
            <a:r>
              <a:rPr lang="en-US" sz="1800" dirty="0" err="1">
                <a:cs typeface="Times New Roman" panose="02020603050405020304" pitchFamily="18" charset="0"/>
              </a:rPr>
              <a:t>l'uso</a:t>
            </a:r>
            <a:r>
              <a:rPr lang="en-US" sz="1800" dirty="0">
                <a:cs typeface="Times New Roman" panose="02020603050405020304" pitchFamily="18" charset="0"/>
              </a:rPr>
              <a:t> di </a:t>
            </a:r>
            <a:r>
              <a:rPr lang="en-US" sz="1800" dirty="0" err="1">
                <a:cs typeface="Times New Roman" panose="02020603050405020304" pitchFamily="18" charset="0"/>
              </a:rPr>
              <a:t>minerali</a:t>
            </a:r>
            <a:r>
              <a:rPr lang="en-US" sz="1800" dirty="0">
                <a:cs typeface="Times New Roman" panose="02020603050405020304" pitchFamily="18" charset="0"/>
              </a:rPr>
              <a:t> e </a:t>
            </a:r>
            <a:r>
              <a:rPr lang="en-US" sz="1800" dirty="0" err="1">
                <a:cs typeface="Times New Roman" panose="02020603050405020304" pitchFamily="18" charset="0"/>
              </a:rPr>
              <a:t>sostanze</a:t>
            </a:r>
            <a:r>
              <a:rPr lang="en-US" sz="1800" dirty="0">
                <a:cs typeface="Times New Roman" panose="02020603050405020304" pitchFamily="18" charset="0"/>
              </a:rPr>
              <a:t> </a:t>
            </a:r>
            <a:r>
              <a:rPr lang="en-US" sz="1800" dirty="0" err="1">
                <a:cs typeface="Times New Roman" panose="02020603050405020304" pitchFamily="18" charset="0"/>
              </a:rPr>
              <a:t>chimiche</a:t>
            </a:r>
            <a:r>
              <a:rPr lang="en-US" sz="1800" dirty="0">
                <a:cs typeface="Times New Roman" panose="02020603050405020304" pitchFamily="18" charset="0"/>
              </a:rPr>
              <a:t> per il </a:t>
            </a:r>
            <a:r>
              <a:rPr lang="en-US" sz="1800" dirty="0" err="1">
                <a:cs typeface="Times New Roman" panose="02020603050405020304" pitchFamily="18" charset="0"/>
              </a:rPr>
              <a:t>trattamento</a:t>
            </a:r>
            <a:r>
              <a:rPr lang="en-US" sz="1800" dirty="0">
                <a:cs typeface="Times New Roman" panose="02020603050405020304" pitchFamily="18" charset="0"/>
              </a:rPr>
              <a:t> </a:t>
            </a:r>
            <a:r>
              <a:rPr lang="en-US" sz="1800" dirty="0" err="1">
                <a:cs typeface="Times New Roman" panose="02020603050405020304" pitchFamily="18" charset="0"/>
              </a:rPr>
              <a:t>delle</a:t>
            </a:r>
            <a:r>
              <a:rPr lang="en-US" sz="1800" dirty="0">
                <a:cs typeface="Times New Roman" panose="02020603050405020304" pitchFamily="18" charset="0"/>
              </a:rPr>
              <a:t> </a:t>
            </a:r>
            <a:r>
              <a:rPr lang="en-US" sz="1800" dirty="0" err="1">
                <a:cs typeface="Times New Roman" panose="02020603050405020304" pitchFamily="18" charset="0"/>
              </a:rPr>
              <a:t>malattie</a:t>
            </a:r>
            <a:r>
              <a:rPr lang="en-US" sz="1800" dirty="0">
                <a:cs typeface="Times New Roman" panose="02020603050405020304" pitchFamily="18" charset="0"/>
              </a:rPr>
              <a:t> </a:t>
            </a:r>
            <a:r>
              <a:rPr lang="en-US" sz="1800" dirty="0" err="1">
                <a:cs typeface="Times New Roman" panose="02020603050405020304" pitchFamily="18" charset="0"/>
              </a:rPr>
              <a:t>umane</a:t>
            </a:r>
            <a:r>
              <a:rPr lang="en-US" sz="1800" dirty="0">
                <a:cs typeface="Times New Roman" panose="02020603050405020304" pitchFamily="18" charset="0"/>
              </a:rPr>
              <a:t>, a </a:t>
            </a:r>
            <a:r>
              <a:rPr lang="en-US" sz="1800" dirty="0" err="1">
                <a:cs typeface="Times New Roman" panose="02020603050405020304" pitchFamily="18" charset="0"/>
              </a:rPr>
              <a:t>differenza</a:t>
            </a:r>
            <a:r>
              <a:rPr lang="en-US" sz="1800" dirty="0">
                <a:cs typeface="Times New Roman" panose="02020603050405020304" pitchFamily="18" charset="0"/>
              </a:rPr>
              <a:t> </a:t>
            </a:r>
            <a:r>
              <a:rPr lang="en-US" sz="1800" dirty="0" err="1">
                <a:cs typeface="Times New Roman" panose="02020603050405020304" pitchFamily="18" charset="0"/>
              </a:rPr>
              <a:t>delle</a:t>
            </a:r>
            <a:r>
              <a:rPr lang="en-US" sz="1800" dirty="0">
                <a:cs typeface="Times New Roman" panose="02020603050405020304" pitchFamily="18" charset="0"/>
              </a:rPr>
              <a:t> </a:t>
            </a:r>
            <a:r>
              <a:rPr lang="en-US" sz="1800" dirty="0" err="1">
                <a:cs typeface="Times New Roman" panose="02020603050405020304" pitchFamily="18" charset="0"/>
              </a:rPr>
              <a:t>dottrine</a:t>
            </a:r>
            <a:r>
              <a:rPr lang="en-US" sz="1800" dirty="0">
                <a:cs typeface="Times New Roman" panose="02020603050405020304" pitchFamily="18" charset="0"/>
              </a:rPr>
              <a:t> </a:t>
            </a:r>
            <a:r>
              <a:rPr lang="en-US" sz="1800" dirty="0" err="1">
                <a:cs typeface="Times New Roman" panose="02020603050405020304" pitchFamily="18" charset="0"/>
              </a:rPr>
              <a:t>precedenti</a:t>
            </a:r>
            <a:r>
              <a:rPr lang="en-US" sz="1800" dirty="0">
                <a:cs typeface="Times New Roman" panose="02020603050405020304" pitchFamily="18" charset="0"/>
              </a:rPr>
              <a:t> in cui era </a:t>
            </a:r>
            <a:r>
              <a:rPr lang="en-US" sz="1800" dirty="0" err="1">
                <a:cs typeface="Times New Roman" panose="02020603050405020304" pitchFamily="18" charset="0"/>
              </a:rPr>
              <a:t>limitato</a:t>
            </a:r>
            <a:r>
              <a:rPr lang="en-US" sz="1800" dirty="0">
                <a:cs typeface="Times New Roman" panose="02020603050405020304" pitchFamily="18" charset="0"/>
              </a:rPr>
              <a:t> </a:t>
            </a:r>
            <a:r>
              <a:rPr lang="en-US" sz="1800" dirty="0" err="1">
                <a:cs typeface="Times New Roman" panose="02020603050405020304" pitchFamily="18" charset="0"/>
              </a:rPr>
              <a:t>all'uso</a:t>
            </a:r>
            <a:r>
              <a:rPr lang="en-US" sz="1800" dirty="0">
                <a:cs typeface="Times New Roman" panose="02020603050405020304" pitchFamily="18" charset="0"/>
              </a:rPr>
              <a:t> di </a:t>
            </a:r>
            <a:r>
              <a:rPr lang="en-US" sz="1800" dirty="0" err="1">
                <a:cs typeface="Times New Roman" panose="02020603050405020304" pitchFamily="18" charset="0"/>
              </a:rPr>
              <a:t>piante</a:t>
            </a:r>
            <a:r>
              <a:rPr lang="en-US" sz="1800" dirty="0">
                <a:cs typeface="Times New Roman" panose="02020603050405020304" pitchFamily="18" charset="0"/>
              </a:rPr>
              <a:t> ed </a:t>
            </a:r>
            <a:r>
              <a:rPr lang="en-US" sz="1800" dirty="0" err="1">
                <a:cs typeface="Times New Roman" panose="02020603050405020304" pitchFamily="18" charset="0"/>
              </a:rPr>
              <a:t>estratti</a:t>
            </a:r>
            <a:r>
              <a:rPr lang="en-US" sz="1800" dirty="0">
                <a:cs typeface="Times New Roman" panose="02020603050405020304" pitchFamily="18" charset="0"/>
              </a:rPr>
              <a:t> </a:t>
            </a:r>
            <a:r>
              <a:rPr lang="en-US" sz="1800" dirty="0" err="1">
                <a:cs typeface="Times New Roman" panose="02020603050405020304" pitchFamily="18" charset="0"/>
              </a:rPr>
              <a:t>vegetali</a:t>
            </a:r>
            <a:r>
              <a:rPr lang="en-US" sz="1800" dirty="0">
                <a:cs typeface="Times New Roman" panose="02020603050405020304" pitchFamily="18" charset="0"/>
              </a:rPr>
              <a:t>
</a:t>
            </a:r>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23</a:t>
            </a:fld>
            <a:endParaRPr lang="it-IT"/>
          </a:p>
        </p:txBody>
      </p:sp>
    </p:spTree>
    <p:extLst>
      <p:ext uri="{BB962C8B-B14F-4D97-AF65-F5344CB8AC3E}">
        <p14:creationId xmlns:p14="http://schemas.microsoft.com/office/powerpoint/2010/main" val="2842878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6313" y="747262"/>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Paracelso
</a:t>
            </a:r>
          </a:p>
        </p:txBody>
      </p:sp>
      <p:sp>
        <p:nvSpPr>
          <p:cNvPr id="3" name="Segnaposto contenuto 2"/>
          <p:cNvSpPr>
            <a:spLocks noGrp="1"/>
          </p:cNvSpPr>
          <p:nvPr>
            <p:ph idx="1"/>
          </p:nvPr>
        </p:nvSpPr>
        <p:spPr>
          <a:xfrm>
            <a:off x="824552" y="1934807"/>
            <a:ext cx="5289645" cy="4351338"/>
          </a:xfrm>
        </p:spPr>
        <p:txBody>
          <a:bodyPr>
            <a:normAutofit/>
          </a:bodyPr>
          <a:lstStyle/>
          <a:p>
            <a:pPr marL="0" indent="0" algn="just">
              <a:buNone/>
            </a:pPr>
            <a:r>
              <a:rPr lang="it-IT" sz="1800" dirty="0">
                <a:cs typeface="Times New Roman" panose="02020603050405020304" pitchFamily="18" charset="0"/>
              </a:rPr>
              <a:t>Uno dei grandi contributi di Paracelso è stata l’importanza data alla chimica nella medicina</a:t>
            </a:r>
          </a:p>
          <a:p>
            <a:pPr marL="0" indent="0" algn="just">
              <a:buNone/>
            </a:pPr>
            <a:r>
              <a:rPr lang="it-IT" sz="1800" dirty="0">
                <a:cs typeface="Times New Roman" panose="02020603050405020304" pitchFamily="18" charset="0"/>
              </a:rPr>
              <a:t>Durante il Rinascimento un forte interesse per le potenzialità terapeutiche della chimica è stato sotto la guida di uomini come </a:t>
            </a:r>
            <a:r>
              <a:rPr lang="it-IT" sz="1800" dirty="0" err="1">
                <a:cs typeface="Times New Roman" panose="02020603050405020304" pitchFamily="18" charset="0"/>
              </a:rPr>
              <a:t>Hieronymus</a:t>
            </a:r>
            <a:r>
              <a:rPr lang="it-IT" sz="1800" dirty="0">
                <a:cs typeface="Times New Roman" panose="02020603050405020304" pitchFamily="18" charset="0"/>
              </a:rPr>
              <a:t> </a:t>
            </a:r>
            <a:r>
              <a:rPr lang="it-IT" sz="1800" dirty="0" err="1">
                <a:cs typeface="Times New Roman" panose="02020603050405020304" pitchFamily="18" charset="0"/>
              </a:rPr>
              <a:t>Brunschwig</a:t>
            </a:r>
            <a:r>
              <a:rPr lang="it-IT" sz="1800" dirty="0">
                <a:cs typeface="Times New Roman" panose="02020603050405020304" pitchFamily="18" charset="0"/>
              </a:rPr>
              <a:t> e Conrad </a:t>
            </a:r>
            <a:r>
              <a:rPr lang="it-IT" sz="1800" dirty="0" err="1">
                <a:cs typeface="Times New Roman" panose="02020603050405020304" pitchFamily="18" charset="0"/>
              </a:rPr>
              <a:t>Gesner</a:t>
            </a:r>
            <a:r>
              <a:rPr lang="it-IT" sz="1800" dirty="0">
                <a:cs typeface="Times New Roman" panose="02020603050405020304" pitchFamily="18" charset="0"/>
              </a:rPr>
              <a:t>
</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24</a:t>
            </a:fld>
            <a:endParaRPr lang="it-IT"/>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586" y="1050879"/>
            <a:ext cx="3534770" cy="4774940"/>
          </a:xfrm>
          <a:prstGeom prst="rect">
            <a:avLst/>
          </a:prstGeom>
        </p:spPr>
      </p:pic>
    </p:spTree>
    <p:extLst>
      <p:ext uri="{BB962C8B-B14F-4D97-AF65-F5344CB8AC3E}">
        <p14:creationId xmlns:p14="http://schemas.microsoft.com/office/powerpoint/2010/main" val="111055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1479613" y="1075520"/>
            <a:ext cx="8625017" cy="757130"/>
          </a:xfrm>
          <a:prstGeom prst="rect">
            <a:avLst/>
          </a:prstGeom>
        </p:spPr>
        <p:txBody>
          <a:bodyPr wrap="square">
            <a:spAutoFit/>
          </a:bodyPr>
          <a:lstStyle/>
          <a:p>
            <a:pPr algn="ctr" fontAlgn="base">
              <a:lnSpc>
                <a:spcPct val="90000"/>
              </a:lnSpc>
              <a:spcBef>
                <a:spcPct val="0"/>
              </a:spcBef>
            </a:pPr>
            <a:r>
              <a:rPr lang="en-US" sz="2400" b="1" dirty="0" err="1">
                <a:solidFill>
                  <a:schemeClr val="accent2"/>
                </a:solidFill>
                <a:effectLst>
                  <a:outerShdw blurRad="38100" dist="38100" dir="2700000" algn="tl">
                    <a:srgbClr val="000000">
                      <a:alpha val="43137"/>
                    </a:srgbClr>
                  </a:outerShdw>
                </a:effectLst>
              </a:rPr>
              <a:t>L'uomo</a:t>
            </a:r>
            <a:r>
              <a:rPr lang="en-US" sz="2400" b="1" dirty="0">
                <a:solidFill>
                  <a:schemeClr val="accent2"/>
                </a:solidFill>
                <a:effectLst>
                  <a:outerShdw blurRad="38100" dist="38100" dir="2700000" algn="tl">
                    <a:srgbClr val="000000">
                      <a:alpha val="43137"/>
                    </a:srgbClr>
                  </a:outerShdw>
                </a:effectLst>
              </a:rPr>
              <a:t> e il </a:t>
            </a:r>
            <a:r>
              <a:rPr lang="en-US" sz="2400" b="1" dirty="0" err="1">
                <a:solidFill>
                  <a:schemeClr val="accent2"/>
                </a:solidFill>
                <a:effectLst>
                  <a:outerShdw blurRad="38100" dist="38100" dir="2700000" algn="tl">
                    <a:srgbClr val="000000">
                      <a:alpha val="43137"/>
                    </a:srgbClr>
                  </a:outerShdw>
                </a:effectLst>
              </a:rPr>
              <a:t>Creatore</a:t>
            </a:r>
            <a:r>
              <a:rPr lang="en-US" sz="2400" b="1" dirty="0">
                <a:solidFill>
                  <a:schemeClr val="accent2"/>
                </a:solidFill>
                <a:effectLst>
                  <a:outerShdw blurRad="38100" dist="38100" dir="2700000" algn="tl">
                    <a:srgbClr val="000000">
                      <a:alpha val="43137"/>
                    </a:srgbClr>
                  </a:outerShdw>
                </a:effectLst>
              </a:rPr>
              <a:t>
</a:t>
            </a:r>
          </a:p>
        </p:txBody>
      </p:sp>
      <p:sp>
        <p:nvSpPr>
          <p:cNvPr id="5" name="CasellaDiTesto 4"/>
          <p:cNvSpPr txBox="1"/>
          <p:nvPr/>
        </p:nvSpPr>
        <p:spPr>
          <a:xfrm>
            <a:off x="545756" y="1811121"/>
            <a:ext cx="10808044" cy="2834622"/>
          </a:xfrm>
          <a:prstGeom prst="rect">
            <a:avLst/>
          </a:prstGeom>
          <a:noFill/>
        </p:spPr>
        <p:txBody>
          <a:bodyPr wrap="square" rtlCol="0">
            <a:spAutoFit/>
          </a:bodyPr>
          <a:lstStyle/>
          <a:p>
            <a:pPr algn="just" fontAlgn="base">
              <a:lnSpc>
                <a:spcPct val="90000"/>
              </a:lnSpc>
              <a:spcBef>
                <a:spcPct val="0"/>
              </a:spcBef>
            </a:pPr>
            <a:r>
              <a:rPr lang="en-US" dirty="0">
                <a:solidFill>
                  <a:prstClr val="black"/>
                </a:solidFill>
                <a:cs typeface="Times New Roman" panose="02020603050405020304" pitchFamily="18" charset="0"/>
              </a:rPr>
              <a:t>Secondo </a:t>
            </a:r>
            <a:r>
              <a:rPr lang="en-US" dirty="0" err="1">
                <a:solidFill>
                  <a:prstClr val="black"/>
                </a:solidFill>
                <a:cs typeface="Times New Roman" panose="02020603050405020304" pitchFamily="18" charset="0"/>
              </a:rPr>
              <a:t>Paracelso</a:t>
            </a:r>
            <a:r>
              <a:rPr lang="en-US" dirty="0">
                <a:solidFill>
                  <a:prstClr val="black"/>
                </a:solidFill>
                <a:cs typeface="Times New Roman" panose="02020603050405020304" pitchFamily="18" charset="0"/>
              </a:rPr>
              <a:t>, un </a:t>
            </a:r>
            <a:r>
              <a:rPr lang="en-US" dirty="0" err="1">
                <a:solidFill>
                  <a:prstClr val="black"/>
                </a:solidFill>
                <a:cs typeface="Times New Roman" panose="02020603050405020304" pitchFamily="18" charset="0"/>
              </a:rPr>
              <a:t>uomo</a:t>
            </a:r>
            <a:r>
              <a:rPr lang="en-US" dirty="0">
                <a:solidFill>
                  <a:prstClr val="black"/>
                </a:solidFill>
                <a:cs typeface="Times New Roman" panose="02020603050405020304" pitchFamily="18" charset="0"/>
              </a:rPr>
              <a:t> - </a:t>
            </a:r>
            <a:r>
              <a:rPr lang="en-US" dirty="0" err="1">
                <a:solidFill>
                  <a:prstClr val="black"/>
                </a:solidFill>
                <a:cs typeface="Times New Roman" panose="02020603050405020304" pitchFamily="18" charset="0"/>
              </a:rPr>
              <a:t>è</a:t>
            </a:r>
            <a:r>
              <a:rPr lang="en-US" dirty="0">
                <a:solidFill>
                  <a:prstClr val="black"/>
                </a:solidFill>
                <a:cs typeface="Times New Roman" panose="02020603050405020304" pitchFamily="18" charset="0"/>
              </a:rPr>
              <a:t> un </a:t>
            </a:r>
            <a:r>
              <a:rPr lang="en-US" dirty="0" err="1">
                <a:solidFill>
                  <a:prstClr val="black"/>
                </a:solidFill>
                <a:cs typeface="Times New Roman" panose="02020603050405020304" pitchFamily="18" charset="0"/>
              </a:rPr>
              <a:t>microcosmo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che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riflette</a:t>
            </a:r>
            <a:r>
              <a:rPr lang="en-US" dirty="0">
                <a:solidFill>
                  <a:prstClr val="black"/>
                </a:solidFill>
                <a:cs typeface="Times New Roman" panose="02020603050405020304" pitchFamily="18" charset="0"/>
              </a:rPr>
              <a:t> tutti </a:t>
            </a:r>
            <a:r>
              <a:rPr lang="en-US" dirty="0" err="1">
                <a:solidFill>
                  <a:prstClr val="black"/>
                </a:solidFill>
                <a:cs typeface="Times New Roman" panose="02020603050405020304" pitchFamily="18" charset="0"/>
              </a:rPr>
              <a:t>gli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elementi</a:t>
            </a:r>
            <a:r>
              <a:rPr lang="en-US" dirty="0">
                <a:solidFill>
                  <a:prstClr val="black"/>
                </a:solidFill>
                <a:cs typeface="Times New Roman" panose="02020603050405020304" pitchFamily="18" charset="0"/>
              </a:rPr>
              <a:t> del </a:t>
            </a:r>
            <a:r>
              <a:rPr lang="en-US" dirty="0" err="1">
                <a:solidFill>
                  <a:prstClr val="black"/>
                </a:solidFill>
                <a:cs typeface="Times New Roman" panose="02020603050405020304" pitchFamily="18" charset="0"/>
              </a:rPr>
              <a:t>macrocosmo</a:t>
            </a:r>
            <a:r>
              <a:rPr lang="en-US" dirty="0">
                <a:solidFill>
                  <a:prstClr val="black"/>
                </a:solidFill>
                <a:cs typeface="Times New Roman" panose="02020603050405020304" pitchFamily="18" charset="0"/>
              </a:rPr>
              <a:t>, il </a:t>
            </a:r>
            <a:r>
              <a:rPr lang="en-US" dirty="0" err="1">
                <a:solidFill>
                  <a:prstClr val="black"/>
                </a:solidFill>
                <a:cs typeface="Times New Roman" panose="02020603050405020304" pitchFamily="18" charset="0"/>
              </a:rPr>
              <a:t>legame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tra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i</a:t>
            </a:r>
            <a:r>
              <a:rPr lang="en-US" dirty="0">
                <a:solidFill>
                  <a:prstClr val="black"/>
                </a:solidFill>
                <a:cs typeface="Times New Roman" panose="02020603050405020304" pitchFamily="18" charset="0"/>
              </a:rPr>
              <a:t> due </a:t>
            </a:r>
            <a:r>
              <a:rPr lang="en-US" dirty="0" err="1">
                <a:solidFill>
                  <a:prstClr val="black"/>
                </a:solidFill>
                <a:cs typeface="Times New Roman" panose="02020603050405020304" pitchFamily="18" charset="0"/>
              </a:rPr>
              <a:t>mondi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è</a:t>
            </a:r>
            <a:r>
              <a:rPr lang="en-US" dirty="0">
                <a:solidFill>
                  <a:prstClr val="black"/>
                </a:solidFill>
                <a:cs typeface="Times New Roman" panose="02020603050405020304" pitchFamily="18" charset="0"/>
              </a:rPr>
              <a:t> il </a:t>
            </a:r>
            <a:r>
              <a:rPr lang="en-US" dirty="0" err="1">
                <a:solidFill>
                  <a:prstClr val="black"/>
                </a:solidFill>
                <a:cs typeface="Times New Roman" panose="02020603050405020304" pitchFamily="18" charset="0"/>
              </a:rPr>
              <a:t>potere</a:t>
            </a:r>
            <a:r>
              <a:rPr lang="en-US" dirty="0">
                <a:solidFill>
                  <a:prstClr val="black"/>
                </a:solidFill>
                <a:cs typeface="Times New Roman" panose="02020603050405020304" pitchFamily="18" charset="0"/>
              </a:rPr>
              <a:t> di "M" (</a:t>
            </a:r>
            <a:r>
              <a:rPr lang="en-US" dirty="0" err="1">
                <a:solidFill>
                  <a:prstClr val="black"/>
                </a:solidFill>
                <a:cs typeface="Times New Roman" panose="02020603050405020304" pitchFamily="18" charset="0"/>
              </a:rPr>
              <a:t>inizia</a:t>
            </a:r>
            <a:r>
              <a:rPr lang="en-US" dirty="0">
                <a:solidFill>
                  <a:prstClr val="black"/>
                </a:solidFill>
                <a:cs typeface="Times New Roman" panose="02020603050405020304" pitchFamily="18" charset="0"/>
              </a:rPr>
              <a:t> con </a:t>
            </a:r>
            <a:r>
              <a:rPr lang="en-US" dirty="0" err="1">
                <a:solidFill>
                  <a:prstClr val="black"/>
                </a:solidFill>
                <a:cs typeface="Times New Roman" panose="02020603050405020304" pitchFamily="18" charset="0"/>
              </a:rPr>
              <a:t>quel</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nome</a:t>
            </a:r>
            <a:r>
              <a:rPr lang="en-US" dirty="0">
                <a:solidFill>
                  <a:prstClr val="black"/>
                </a:solidFill>
                <a:cs typeface="Times New Roman" panose="02020603050405020304" pitchFamily="18" charset="0"/>
              </a:rPr>
              <a:t> di </a:t>
            </a:r>
            <a:r>
              <a:rPr lang="en-US" dirty="0" err="1">
                <a:solidFill>
                  <a:prstClr val="black"/>
                </a:solidFill>
                <a:cs typeface="Times New Roman" panose="02020603050405020304" pitchFamily="18" charset="0"/>
              </a:rPr>
              <a:t>lettera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Mercurio</a:t>
            </a:r>
            <a:r>
              <a:rPr lang="en-US" dirty="0">
                <a:solidFill>
                  <a:prstClr val="black"/>
                </a:solidFill>
                <a:cs typeface="Times New Roman" panose="02020603050405020304" pitchFamily="18" charset="0"/>
              </a:rPr>
              <a:t>)</a:t>
            </a:r>
          </a:p>
          <a:p>
            <a:pPr algn="just" fontAlgn="base">
              <a:lnSpc>
                <a:spcPct val="90000"/>
              </a:lnSpc>
              <a:spcBef>
                <a:spcPct val="0"/>
              </a:spcBef>
            </a:pPr>
            <a:r>
              <a:rPr lang="en-US" dirty="0">
                <a:solidFill>
                  <a:prstClr val="black"/>
                </a:solidFill>
                <a:cs typeface="Times New Roman" panose="02020603050405020304" pitchFamily="18" charset="0"/>
              </a:rPr>
              <a:t>
Secondo </a:t>
            </a:r>
            <a:r>
              <a:rPr lang="en-US" dirty="0" err="1">
                <a:solidFill>
                  <a:prstClr val="black"/>
                </a:solidFill>
                <a:cs typeface="Times New Roman" panose="02020603050405020304" pitchFamily="18" charset="0"/>
              </a:rPr>
              <a:t>Paracelso</a:t>
            </a:r>
            <a:r>
              <a:rPr lang="en-US" dirty="0">
                <a:solidFill>
                  <a:prstClr val="black"/>
                </a:solidFill>
                <a:cs typeface="Times New Roman" panose="02020603050405020304" pitchFamily="18" charset="0"/>
              </a:rPr>
              <a:t>, un </a:t>
            </a:r>
            <a:r>
              <a:rPr lang="en-US" dirty="0" err="1">
                <a:solidFill>
                  <a:prstClr val="black"/>
                </a:solidFill>
                <a:cs typeface="Times New Roman" panose="02020603050405020304" pitchFamily="18" charset="0"/>
              </a:rPr>
              <a:t>uomo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che</a:t>
            </a:r>
            <a:r>
              <a:rPr lang="en-US" dirty="0">
                <a:solidFill>
                  <a:prstClr val="black"/>
                </a:solidFill>
                <a:cs typeface="Times New Roman" panose="02020603050405020304" pitchFamily="18" charset="0"/>
              </a:rPr>
              <a:t> è </a:t>
            </a:r>
            <a:r>
              <a:rPr lang="en-US" dirty="0" err="1">
                <a:solidFill>
                  <a:prstClr val="black"/>
                </a:solidFill>
                <a:cs typeface="Times New Roman" panose="02020603050405020304" pitchFamily="18" charset="0"/>
              </a:rPr>
              <a:t>anche</a:t>
            </a:r>
            <a:r>
              <a:rPr lang="en-US" dirty="0">
                <a:solidFill>
                  <a:prstClr val="black"/>
                </a:solidFill>
                <a:cs typeface="Times New Roman" panose="02020603050405020304" pitchFamily="18" charset="0"/>
              </a:rPr>
              <a:t> la </a:t>
            </a:r>
            <a:r>
              <a:rPr lang="en-US" dirty="0" err="1">
                <a:solidFill>
                  <a:prstClr val="black"/>
                </a:solidFill>
                <a:cs typeface="Times New Roman" panose="02020603050405020304" pitchFamily="18" charset="0"/>
              </a:rPr>
              <a:t>quintessenza</a:t>
            </a:r>
            <a:r>
              <a:rPr lang="en-US" dirty="0">
                <a:solidFill>
                  <a:prstClr val="black"/>
                </a:solidFill>
                <a:cs typeface="Times New Roman" panose="02020603050405020304" pitchFamily="18" charset="0"/>
              </a:rPr>
              <a:t>, o quinto, la vera </a:t>
            </a:r>
            <a:r>
              <a:rPr lang="en-US" dirty="0" err="1">
                <a:solidFill>
                  <a:prstClr val="black"/>
                </a:solidFill>
                <a:cs typeface="Times New Roman" panose="02020603050405020304" pitchFamily="18" charset="0"/>
              </a:rPr>
              <a:t>essenza</a:t>
            </a:r>
            <a:r>
              <a:rPr lang="en-US" dirty="0">
                <a:solidFill>
                  <a:prstClr val="black"/>
                </a:solidFill>
                <a:cs typeface="Times New Roman" panose="02020603050405020304" pitchFamily="18" charset="0"/>
              </a:rPr>
              <a:t> del mondo) è </a:t>
            </a:r>
            <a:r>
              <a:rPr lang="en-US" dirty="0" err="1">
                <a:solidFill>
                  <a:prstClr val="black"/>
                </a:solidFill>
                <a:cs typeface="Times New Roman" panose="02020603050405020304" pitchFamily="18" charset="0"/>
              </a:rPr>
              <a:t>fatto</a:t>
            </a:r>
            <a:r>
              <a:rPr lang="en-US" dirty="0">
                <a:solidFill>
                  <a:prstClr val="black"/>
                </a:solidFill>
                <a:cs typeface="Times New Roman" panose="02020603050405020304" pitchFamily="18" charset="0"/>
              </a:rPr>
              <a:t> da </a:t>
            </a:r>
            <a:r>
              <a:rPr lang="en-US" dirty="0" err="1">
                <a:solidFill>
                  <a:prstClr val="black"/>
                </a:solidFill>
                <a:cs typeface="Times New Roman" panose="02020603050405020304" pitchFamily="18" charset="0"/>
              </a:rPr>
              <a:t>Dio</a:t>
            </a:r>
            <a:r>
              <a:rPr lang="en-US" dirty="0">
                <a:solidFill>
                  <a:prstClr val="black"/>
                </a:solidFill>
                <a:cs typeface="Times New Roman" panose="02020603050405020304" pitchFamily="18" charset="0"/>
              </a:rPr>
              <a:t> da "</a:t>
            </a:r>
            <a:r>
              <a:rPr lang="en-US" dirty="0" err="1">
                <a:solidFill>
                  <a:prstClr val="black"/>
                </a:solidFill>
                <a:cs typeface="Times New Roman" panose="02020603050405020304" pitchFamily="18" charset="0"/>
              </a:rPr>
              <a:t>disegno</a:t>
            </a:r>
            <a:r>
              <a:rPr lang="en-US" dirty="0">
                <a:solidFill>
                  <a:prstClr val="black"/>
                </a:solidFill>
                <a:cs typeface="Times New Roman" panose="02020603050405020304" pitchFamily="18" charset="0"/>
              </a:rPr>
              <a:t>" del mondo </a:t>
            </a:r>
            <a:r>
              <a:rPr lang="en-US" dirty="0" err="1">
                <a:solidFill>
                  <a:prstClr val="black"/>
                </a:solidFill>
                <a:cs typeface="Times New Roman" panose="02020603050405020304" pitchFamily="18" charset="0"/>
              </a:rPr>
              <a:t>intero</a:t>
            </a:r>
            <a:r>
              <a:rPr lang="en-US" dirty="0">
                <a:solidFill>
                  <a:prstClr val="black"/>
                </a:solidFill>
                <a:cs typeface="Times New Roman" panose="02020603050405020304" pitchFamily="18" charset="0"/>
              </a:rPr>
              <a:t> e porta </a:t>
            </a:r>
            <a:r>
              <a:rPr lang="en-US" dirty="0" err="1">
                <a:solidFill>
                  <a:prstClr val="black"/>
                </a:solidFill>
                <a:cs typeface="Times New Roman" panose="02020603050405020304" pitchFamily="18" charset="0"/>
              </a:rPr>
              <a:t>l'immagine</a:t>
            </a:r>
            <a:r>
              <a:rPr lang="en-US" dirty="0">
                <a:solidFill>
                  <a:prstClr val="black"/>
                </a:solidFill>
                <a:cs typeface="Times New Roman" panose="02020603050405020304" pitchFamily="18" charset="0"/>
              </a:rPr>
              <a:t> del </a:t>
            </a:r>
            <a:r>
              <a:rPr lang="en-US" dirty="0" err="1">
                <a:solidFill>
                  <a:prstClr val="black"/>
                </a:solidFill>
                <a:cs typeface="Times New Roman" panose="02020603050405020304" pitchFamily="18" charset="0"/>
              </a:rPr>
              <a:t>Creatore</a:t>
            </a:r>
            <a:r>
              <a:rPr lang="en-US" dirty="0">
                <a:solidFill>
                  <a:prstClr val="black"/>
                </a:solidFill>
                <a:cs typeface="Times New Roman" panose="02020603050405020304" pitchFamily="18" charset="0"/>
              </a:rPr>
              <a:t>. Non </a:t>
            </a:r>
            <a:r>
              <a:rPr lang="en-US" dirty="0" err="1">
                <a:solidFill>
                  <a:prstClr val="black"/>
                </a:solidFill>
                <a:cs typeface="Times New Roman" panose="02020603050405020304" pitchFamily="18" charset="0"/>
              </a:rPr>
              <a:t>c’è</a:t>
            </a:r>
            <a:r>
              <a:rPr lang="en-US" dirty="0">
                <a:solidFill>
                  <a:prstClr val="black"/>
                </a:solidFill>
                <a:cs typeface="Times New Roman" panose="02020603050405020304" pitchFamily="18" charset="0"/>
              </a:rPr>
              <a:t> niente di </a:t>
            </a:r>
            <a:r>
              <a:rPr lang="en-US" dirty="0" err="1">
                <a:solidFill>
                  <a:prstClr val="black"/>
                </a:solidFill>
                <a:cs typeface="Times New Roman" panose="02020603050405020304" pitchFamily="18" charset="0"/>
              </a:rPr>
              <a:t>vietato</a:t>
            </a:r>
            <a:r>
              <a:rPr lang="en-US" dirty="0">
                <a:solidFill>
                  <a:prstClr val="black"/>
                </a:solidFill>
                <a:cs typeface="Times New Roman" panose="02020603050405020304" pitchFamily="18" charset="0"/>
              </a:rPr>
              <a:t> per un </a:t>
            </a:r>
            <a:r>
              <a:rPr lang="en-US" dirty="0" err="1">
                <a:solidFill>
                  <a:prstClr val="black"/>
                </a:solidFill>
                <a:cs typeface="Times New Roman" panose="02020603050405020304" pitchFamily="18" charset="0"/>
              </a:rPr>
              <a:t>uomo</a:t>
            </a:r>
            <a:r>
              <a:rPr lang="en-US" dirty="0">
                <a:solidFill>
                  <a:prstClr val="black"/>
                </a:solidFill>
                <a:cs typeface="Times New Roman" panose="02020603050405020304" pitchFamily="18" charset="0"/>
              </a:rPr>
              <a:t> di </a:t>
            </a:r>
            <a:r>
              <a:rPr lang="en-US" dirty="0" err="1">
                <a:solidFill>
                  <a:prstClr val="black"/>
                </a:solidFill>
                <a:cs typeface="Times New Roman" panose="02020603050405020304" pitchFamily="18" charset="0"/>
              </a:rPr>
              <a:t>conoscenza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lui</a:t>
            </a:r>
            <a:r>
              <a:rPr lang="en-US" dirty="0">
                <a:solidFill>
                  <a:prstClr val="black"/>
                </a:solidFill>
                <a:cs typeface="Times New Roman" panose="02020603050405020304" pitchFamily="18" charset="0"/>
              </a:rPr>
              <a:t> è in </a:t>
            </a:r>
            <a:r>
              <a:rPr lang="en-US" dirty="0" err="1">
                <a:solidFill>
                  <a:prstClr val="black"/>
                </a:solidFill>
                <a:cs typeface="Times New Roman" panose="02020603050405020304" pitchFamily="18" charset="0"/>
              </a:rPr>
              <a:t>grado</a:t>
            </a:r>
            <a:r>
              <a:rPr lang="en-US" dirty="0">
                <a:solidFill>
                  <a:prstClr val="black"/>
                </a:solidFill>
                <a:cs typeface="Times New Roman" panose="02020603050405020304" pitchFamily="18" charset="0"/>
              </a:rPr>
              <a:t> di e, secondo </a:t>
            </a:r>
            <a:r>
              <a:rPr lang="en-US" dirty="0" err="1">
                <a:solidFill>
                  <a:prstClr val="black"/>
                </a:solidFill>
                <a:cs typeface="Times New Roman" panose="02020603050405020304" pitchFamily="18" charset="0"/>
              </a:rPr>
              <a:t>Paracelso</a:t>
            </a:r>
            <a:r>
              <a:rPr lang="en-US" dirty="0">
                <a:solidFill>
                  <a:prstClr val="black"/>
                </a:solidFill>
                <a:cs typeface="Times New Roman" panose="02020603050405020304" pitchFamily="18" charset="0"/>
              </a:rPr>
              <a:t>, ha </a:t>
            </a:r>
            <a:r>
              <a:rPr lang="en-US" dirty="0" err="1">
                <a:solidFill>
                  <a:prstClr val="black"/>
                </a:solidFill>
                <a:cs typeface="Times New Roman" panose="02020603050405020304" pitchFamily="18" charset="0"/>
              </a:rPr>
              <a:t>anche</a:t>
            </a:r>
            <a:r>
              <a:rPr lang="en-US" dirty="0">
                <a:solidFill>
                  <a:prstClr val="black"/>
                </a:solidFill>
                <a:cs typeface="Times New Roman" panose="02020603050405020304" pitchFamily="18" charset="0"/>
              </a:rPr>
              <a:t> il </a:t>
            </a:r>
            <a:r>
              <a:rPr lang="en-US" dirty="0" err="1">
                <a:solidFill>
                  <a:prstClr val="black"/>
                </a:solidFill>
                <a:cs typeface="Times New Roman" panose="02020603050405020304" pitchFamily="18" charset="0"/>
              </a:rPr>
              <a:t>dovere</a:t>
            </a:r>
            <a:r>
              <a:rPr lang="en-US" dirty="0">
                <a:solidFill>
                  <a:prstClr val="black"/>
                </a:solidFill>
                <a:cs typeface="Times New Roman" panose="02020603050405020304" pitchFamily="18" charset="0"/>
              </a:rPr>
              <a:t> di </a:t>
            </a:r>
            <a:r>
              <a:rPr lang="en-US" dirty="0" err="1">
                <a:solidFill>
                  <a:prstClr val="black"/>
                </a:solidFill>
                <a:cs typeface="Times New Roman" panose="02020603050405020304" pitchFamily="18" charset="0"/>
              </a:rPr>
              <a:t>indagare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tutte</a:t>
            </a:r>
            <a:r>
              <a:rPr lang="en-US" dirty="0">
                <a:solidFill>
                  <a:prstClr val="black"/>
                </a:solidFill>
                <a:cs typeface="Times New Roman" panose="02020603050405020304" pitchFamily="18" charset="0"/>
              </a:rPr>
              <a:t> le </a:t>
            </a:r>
            <a:r>
              <a:rPr lang="en-US" dirty="0" err="1">
                <a:solidFill>
                  <a:prstClr val="black"/>
                </a:solidFill>
                <a:cs typeface="Times New Roman" panose="02020603050405020304" pitchFamily="18" charset="0"/>
              </a:rPr>
              <a:t>entità</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disponibili</a:t>
            </a:r>
            <a:r>
              <a:rPr lang="en-US" dirty="0">
                <a:solidFill>
                  <a:prstClr val="black"/>
                </a:solidFill>
                <a:cs typeface="Times New Roman" panose="02020603050405020304" pitchFamily="18" charset="0"/>
              </a:rPr>
              <a:t> non solo in natura, ma </a:t>
            </a:r>
            <a:r>
              <a:rPr lang="en-US" dirty="0" err="1">
                <a:solidFill>
                  <a:prstClr val="black"/>
                </a:solidFill>
                <a:cs typeface="Times New Roman" panose="02020603050405020304" pitchFamily="18" charset="0"/>
              </a:rPr>
              <a:t>anche</a:t>
            </a:r>
            <a:r>
              <a:rPr lang="en-US" dirty="0">
                <a:solidFill>
                  <a:prstClr val="black"/>
                </a:solidFill>
                <a:cs typeface="Times New Roman" panose="02020603050405020304" pitchFamily="18" charset="0"/>
              </a:rPr>
              <a:t> al di </a:t>
            </a:r>
            <a:r>
              <a:rPr lang="en-US" dirty="0" err="1">
                <a:solidFill>
                  <a:prstClr val="black"/>
                </a:solidFill>
                <a:cs typeface="Times New Roman" panose="02020603050405020304" pitchFamily="18" charset="0"/>
              </a:rPr>
              <a:t>là</a:t>
            </a:r>
            <a:r>
              <a:rPr lang="en-US" dirty="0">
                <a:solidFill>
                  <a:prstClr val="black"/>
                </a:solidFill>
                <a:cs typeface="Times New Roman" panose="02020603050405020304" pitchFamily="18" charset="0"/>
              </a:rPr>
              <a:t>
</a:t>
            </a:r>
          </a:p>
          <a:p>
            <a:pPr algn="just" fontAlgn="base">
              <a:lnSpc>
                <a:spcPct val="90000"/>
              </a:lnSpc>
              <a:spcBef>
                <a:spcPct val="0"/>
              </a:spcBef>
            </a:pPr>
            <a:r>
              <a:rPr lang="en-US" dirty="0" err="1">
                <a:solidFill>
                  <a:prstClr val="black"/>
                </a:solidFill>
                <a:cs typeface="Times New Roman" panose="02020603050405020304" pitchFamily="18" charset="0"/>
              </a:rPr>
              <a:t>Paracelso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lascia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alcune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opere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alchemiche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tra</a:t>
            </a:r>
            <a:r>
              <a:rPr lang="en-US" dirty="0">
                <a:solidFill>
                  <a:prstClr val="black"/>
                </a:solidFill>
                <a:cs typeface="Times New Roman" panose="02020603050405020304" pitchFamily="18" charset="0"/>
              </a:rPr>
              <a:t> cui "Chemical Psalter, o </a:t>
            </a:r>
            <a:r>
              <a:rPr lang="en-US" dirty="0" err="1">
                <a:solidFill>
                  <a:prstClr val="black"/>
                </a:solidFill>
                <a:cs typeface="Times New Roman" panose="02020603050405020304" pitchFamily="18" charset="0"/>
              </a:rPr>
              <a:t>regole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filosofiche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della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Pietra</a:t>
            </a:r>
            <a:r>
              <a:rPr lang="en-US" dirty="0">
                <a:solidFill>
                  <a:prstClr val="black"/>
                </a:solidFill>
                <a:cs typeface="Times New Roman" panose="02020603050405020304" pitchFamily="18" charset="0"/>
              </a:rPr>
              <a:t> del </a:t>
            </a:r>
            <a:r>
              <a:rPr lang="en-US" dirty="0" err="1">
                <a:solidFill>
                  <a:prstClr val="black"/>
                </a:solidFill>
                <a:cs typeface="Times New Roman" panose="02020603050405020304" pitchFamily="18" charset="0"/>
              </a:rPr>
              <a:t>Saggio</a:t>
            </a:r>
            <a:r>
              <a:rPr lang="en-US" dirty="0">
                <a:solidFill>
                  <a:prstClr val="black"/>
                </a:solidFill>
                <a:cs typeface="Times New Roman" panose="02020603050405020304" pitchFamily="18" charset="0"/>
              </a:rPr>
              <a:t>", "Nitrogen o il legno e </a:t>
            </a:r>
            <a:r>
              <a:rPr lang="en-US" dirty="0" err="1">
                <a:solidFill>
                  <a:prstClr val="black"/>
                </a:solidFill>
                <a:cs typeface="Times New Roman" panose="02020603050405020304" pitchFamily="18" charset="0"/>
              </a:rPr>
              <a: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fili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della</a:t>
            </a:r>
            <a:r>
              <a:rPr lang="en-US" dirty="0">
                <a:solidFill>
                  <a:prstClr val="black"/>
                </a:solidFill>
                <a:cs typeface="Times New Roman" panose="02020603050405020304" pitchFamily="18" charset="0"/>
              </a:rPr>
              <a:t> vita", </a:t>
            </a:r>
            <a:r>
              <a:rPr lang="en-US" dirty="0" err="1">
                <a:solidFill>
                  <a:prstClr val="black"/>
                </a:solidFill>
                <a:cs typeface="Times New Roman" panose="02020603050405020304" pitchFamily="18" charset="0"/>
              </a:rPr>
              <a:t>ecc</a:t>
            </a:r>
            <a:r>
              <a:rPr lang="en-US" dirty="0">
                <a:solidFill>
                  <a:prstClr val="black"/>
                </a:solidFill>
                <a:cs typeface="Times New Roman" panose="02020603050405020304" pitchFamily="18" charset="0"/>
              </a:rPr>
              <a:t>. Si </a:t>
            </a:r>
            <a:r>
              <a:rPr lang="en-US" dirty="0" err="1">
                <a:solidFill>
                  <a:prstClr val="black"/>
                </a:solidFill>
                <a:cs typeface="Times New Roman" panose="02020603050405020304" pitchFamily="18" charset="0"/>
              </a:rPr>
              <a:t>ritiene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che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abbia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dato</a:t>
            </a:r>
            <a:r>
              <a:rPr lang="en-US" dirty="0">
                <a:solidFill>
                  <a:prstClr val="black"/>
                </a:solidFill>
                <a:cs typeface="Times New Roman" panose="02020603050405020304" pitchFamily="18" charset="0"/>
              </a:rPr>
              <a:t> il </a:t>
            </a:r>
            <a:r>
              <a:rPr lang="en-US" dirty="0" err="1">
                <a:solidFill>
                  <a:prstClr val="black"/>
                </a:solidFill>
                <a:cs typeface="Times New Roman" panose="02020603050405020304" pitchFamily="18" charset="0"/>
              </a:rPr>
              <a:t>nome</a:t>
            </a:r>
            <a:r>
              <a:rPr lang="en-US" dirty="0">
                <a:solidFill>
                  <a:prstClr val="black"/>
                </a:solidFill>
                <a:cs typeface="Times New Roman" panose="02020603050405020304" pitchFamily="18" charset="0"/>
              </a:rPr>
              <a:t> di </a:t>
            </a:r>
            <a:r>
              <a:rPr lang="en-US" dirty="0" err="1">
                <a:solidFill>
                  <a:prstClr val="black"/>
                </a:solidFill>
                <a:cs typeface="Times New Roman" panose="02020603050405020304" pitchFamily="18" charset="0"/>
              </a:rPr>
              <a:t>metallo</a:t>
            </a:r>
            <a:r>
              <a:rPr lang="en-US" dirty="0">
                <a:solidFill>
                  <a:prstClr val="black"/>
                </a:solidFill>
                <a:cs typeface="Times New Roman" panose="02020603050405020304" pitchFamily="18" charset="0"/>
              </a:rPr>
              <a:t> di </a:t>
            </a:r>
            <a:r>
              <a:rPr lang="en-US" dirty="0" err="1">
                <a:solidFill>
                  <a:prstClr val="black"/>
                </a:solidFill>
                <a:cs typeface="Times New Roman" panose="02020603050405020304" pitchFamily="18" charset="0"/>
              </a:rPr>
              <a:t>zinco</a:t>
            </a:r>
            <a:r>
              <a:rPr lang="en-US" dirty="0">
                <a:solidFill>
                  <a:prstClr val="black"/>
                </a:solidFill>
                <a:cs typeface="Times New Roman" panose="02020603050405020304" pitchFamily="18" charset="0"/>
              </a:rPr>
              <a:t>
</a:t>
            </a:r>
          </a:p>
        </p:txBody>
      </p:sp>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25</a:t>
            </a:fld>
            <a:endParaRPr lang="it-IT">
              <a:solidFill>
                <a:prstClr val="black">
                  <a:tint val="75000"/>
                </a:prstClr>
              </a:solidFill>
            </a:endParaRPr>
          </a:p>
        </p:txBody>
      </p:sp>
    </p:spTree>
    <p:extLst>
      <p:ext uri="{BB962C8B-B14F-4D97-AF65-F5344CB8AC3E}">
        <p14:creationId xmlns:p14="http://schemas.microsoft.com/office/powerpoint/2010/main" val="2675575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9143" y="692671"/>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Farmacologia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Pre</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Segnaposto contenuto 2"/>
          <p:cNvSpPr>
            <a:spLocks noGrp="1"/>
          </p:cNvSpPr>
          <p:nvPr>
            <p:ph idx="1"/>
          </p:nvPr>
        </p:nvSpPr>
        <p:spPr>
          <a:xfrm>
            <a:off x="838200" y="2140418"/>
            <a:ext cx="10515600" cy="2311660"/>
          </a:xfrm>
        </p:spPr>
        <p:txBody>
          <a:bodyPr>
            <a:normAutofit/>
          </a:bodyPr>
          <a:lstStyle/>
          <a:p>
            <a:pPr marL="0" indent="0" algn="just">
              <a:buNone/>
            </a:pPr>
            <a:r>
              <a:rPr lang="it-IT" sz="1800" dirty="0">
                <a:cs typeface="Times New Roman" panose="02020603050405020304" pitchFamily="18" charset="0"/>
              </a:rPr>
              <a:t>La tradizione alchemica nativa era stata forte. Durante il XV secolo George Ripley, </a:t>
            </a:r>
            <a:r>
              <a:rPr lang="it-IT" sz="1800" dirty="0" err="1">
                <a:cs typeface="Times New Roman" panose="02020603050405020304" pitchFamily="18" charset="0"/>
              </a:rPr>
              <a:t>Thoms</a:t>
            </a:r>
            <a:r>
              <a:rPr lang="it-IT" sz="1800" dirty="0">
                <a:cs typeface="Times New Roman" panose="02020603050405020304" pitchFamily="18" charset="0"/>
              </a:rPr>
              <a:t> Norton e Robert </a:t>
            </a:r>
            <a:r>
              <a:rPr lang="it-IT" sz="1800" dirty="0" err="1">
                <a:cs typeface="Times New Roman" panose="02020603050405020304" pitchFamily="18" charset="0"/>
              </a:rPr>
              <a:t>Grene</a:t>
            </a:r>
            <a:r>
              <a:rPr lang="it-IT" sz="1800" dirty="0">
                <a:cs typeface="Times New Roman" panose="02020603050405020304" pitchFamily="18" charset="0"/>
              </a:rPr>
              <a:t> avevano scritto le solite allegorie esoteriche sulla pietra filosofale
Nel XVI secolo, Edward </a:t>
            </a:r>
            <a:r>
              <a:rPr lang="it-IT" sz="1800" dirty="0" err="1">
                <a:cs typeface="Times New Roman" panose="02020603050405020304" pitchFamily="18" charset="0"/>
              </a:rPr>
              <a:t>Cradock</a:t>
            </a:r>
            <a:r>
              <a:rPr lang="it-IT" sz="1800" dirty="0">
                <a:cs typeface="Times New Roman" panose="02020603050405020304" pitchFamily="18" charset="0"/>
              </a:rPr>
              <a:t> e John </a:t>
            </a:r>
            <a:r>
              <a:rPr lang="it-IT" sz="1800" dirty="0" err="1">
                <a:cs typeface="Times New Roman" panose="02020603050405020304" pitchFamily="18" charset="0"/>
              </a:rPr>
              <a:t>Dastin</a:t>
            </a:r>
            <a:r>
              <a:rPr lang="it-IT" sz="1800" dirty="0">
                <a:cs typeface="Times New Roman" panose="02020603050405020304" pitchFamily="18" charset="0"/>
              </a:rPr>
              <a:t> conservano le oscurità; John Dee si definiva uno sperimentatore nell'occulto
Il loro valore per la medicina era semplicemente quello indiretto di pubblicizzare le potenzialità della chimica e familiarizzare i lettori con vari tipi di apparato
</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26</a:t>
            </a:fld>
            <a:endParaRPr lang="it-IT"/>
          </a:p>
        </p:txBody>
      </p:sp>
    </p:spTree>
    <p:extLst>
      <p:ext uri="{BB962C8B-B14F-4D97-AF65-F5344CB8AC3E}">
        <p14:creationId xmlns:p14="http://schemas.microsoft.com/office/powerpoint/2010/main" val="3881770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856445"/>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Farmacologia Post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Segnaposto contenuto 2"/>
          <p:cNvSpPr>
            <a:spLocks noGrp="1"/>
          </p:cNvSpPr>
          <p:nvPr>
            <p:ph idx="1"/>
          </p:nvPr>
        </p:nvSpPr>
        <p:spPr>
          <a:xfrm>
            <a:off x="838200" y="2434757"/>
            <a:ext cx="10515600" cy="1948773"/>
          </a:xfrm>
        </p:spPr>
        <p:txBody>
          <a:bodyPr>
            <a:normAutofit/>
          </a:bodyPr>
          <a:lstStyle/>
          <a:p>
            <a:pPr marL="0" indent="0" algn="just">
              <a:buNone/>
            </a:pPr>
            <a:r>
              <a:rPr lang="it-IT" sz="1800" dirty="0">
                <a:cs typeface="Times New Roman" panose="02020603050405020304" pitchFamily="18" charset="0"/>
              </a:rPr>
              <a:t>In Inghilterra </a:t>
            </a:r>
            <a:r>
              <a:rPr lang="it-IT" sz="1800" dirty="0" err="1">
                <a:cs typeface="Times New Roman" panose="02020603050405020304" pitchFamily="18" charset="0"/>
              </a:rPr>
              <a:t>Gesner</a:t>
            </a:r>
            <a:r>
              <a:rPr lang="it-IT" sz="1800" dirty="0">
                <a:cs typeface="Times New Roman" panose="02020603050405020304" pitchFamily="18" charset="0"/>
              </a:rPr>
              <a:t> è stato il primo a muovere la causa della medicina chimica nelle sue fasi iniziali
Paracelso non sembra aver avuto alcun effetto sulla medicina inglese prima dei primi anni 1570
Così le importanti opere mediche del 1550 di John </a:t>
            </a:r>
            <a:r>
              <a:rPr lang="it-IT" sz="1800" dirty="0" err="1">
                <a:cs typeface="Times New Roman" panose="02020603050405020304" pitchFamily="18" charset="0"/>
              </a:rPr>
              <a:t>Caius</a:t>
            </a:r>
            <a:r>
              <a:rPr lang="it-IT" sz="1800" dirty="0">
                <a:cs typeface="Times New Roman" panose="02020603050405020304" pitchFamily="18" charset="0"/>
              </a:rPr>
              <a:t> e Christopher </a:t>
            </a:r>
            <a:r>
              <a:rPr lang="it-IT" sz="1800" dirty="0" err="1">
                <a:cs typeface="Times New Roman" panose="02020603050405020304" pitchFamily="18" charset="0"/>
              </a:rPr>
              <a:t>Langton</a:t>
            </a:r>
            <a:r>
              <a:rPr lang="it-IT" sz="1800" dirty="0">
                <a:cs typeface="Times New Roman" panose="02020603050405020304" pitchFamily="18" charset="0"/>
              </a:rPr>
              <a:t> scritte nel 1560
</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27</a:t>
            </a:fld>
            <a:endParaRPr lang="it-IT"/>
          </a:p>
        </p:txBody>
      </p:sp>
    </p:spTree>
    <p:extLst>
      <p:ext uri="{BB962C8B-B14F-4D97-AF65-F5344CB8AC3E}">
        <p14:creationId xmlns:p14="http://schemas.microsoft.com/office/powerpoint/2010/main" val="288436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848" y="651728"/>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Farmacologia Post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Segnaposto contenuto 2"/>
          <p:cNvSpPr>
            <a:spLocks noGrp="1"/>
          </p:cNvSpPr>
          <p:nvPr>
            <p:ph idx="1"/>
          </p:nvPr>
        </p:nvSpPr>
        <p:spPr>
          <a:xfrm>
            <a:off x="838200" y="2244904"/>
            <a:ext cx="10515600" cy="1921916"/>
          </a:xfrm>
        </p:spPr>
        <p:txBody>
          <a:bodyPr>
            <a:normAutofit/>
          </a:bodyPr>
          <a:lstStyle/>
          <a:p>
            <a:pPr marL="0" indent="0" algn="just">
              <a:buNone/>
            </a:pPr>
            <a:r>
              <a:rPr lang="it-IT" sz="1800" dirty="0">
                <a:cs typeface="Times New Roman" panose="02020603050405020304" pitchFamily="18" charset="0"/>
              </a:rPr>
              <a:t>Tra il 1570 e il 1580 la prima menzione individuabile di Paracelso in un libro medico inglese fu un grido di disprezzo da uno dei medici affermati: John Jones, un uomo universitario, scrittore di diversi trattati medici, esclamò contro i mal praticanti e ignoranti empirici in medicina
Fu una teoria erronea che fece i </a:t>
            </a:r>
            <a:r>
              <a:rPr lang="it-IT" sz="1800" dirty="0" err="1">
                <a:cs typeface="Times New Roman" panose="02020603050405020304" pitchFamily="18" charset="0"/>
              </a:rPr>
              <a:t>Paracelani</a:t>
            </a:r>
            <a:r>
              <a:rPr lang="it-IT" sz="1800" dirty="0">
                <a:cs typeface="Times New Roman" panose="02020603050405020304" pitchFamily="18" charset="0"/>
              </a:rPr>
              <a:t> «vani praticanti» agli occhi di John Jones. Questo atteggiamento del primo commentatore inglese sul </a:t>
            </a:r>
            <a:r>
              <a:rPr lang="it-IT" sz="1800" dirty="0" err="1">
                <a:cs typeface="Times New Roman" panose="02020603050405020304" pitchFamily="18" charset="0"/>
              </a:rPr>
              <a:t>Paracelsismo</a:t>
            </a:r>
            <a:r>
              <a:rPr lang="it-IT" sz="1800" dirty="0">
                <a:cs typeface="Times New Roman" panose="02020603050405020304" pitchFamily="18" charset="0"/>
              </a:rPr>
              <a:t> doveva essere profetico del futuro del movimento in Inghilterra
</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28</a:t>
            </a:fld>
            <a:endParaRPr lang="it-IT"/>
          </a:p>
        </p:txBody>
      </p:sp>
    </p:spTree>
    <p:extLst>
      <p:ext uri="{BB962C8B-B14F-4D97-AF65-F5344CB8AC3E}">
        <p14:creationId xmlns:p14="http://schemas.microsoft.com/office/powerpoint/2010/main" val="1363805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6438" y="665376"/>
            <a:ext cx="10515600" cy="1325563"/>
          </a:xfrm>
        </p:spPr>
        <p:txBody>
          <a:bodyPr>
            <a:normAutofit/>
          </a:bodyPr>
          <a:lstStyle/>
          <a:p>
            <a:r>
              <a:rPr lang="it-IT" sz="2400" b="1" dirty="0">
                <a:solidFill>
                  <a:schemeClr val="accent2"/>
                </a:solidFill>
                <a:effectLst>
                  <a:outerShdw blurRad="38100" dist="38100" dir="2700000" algn="tl">
                    <a:srgbClr val="000000">
                      <a:alpha val="43137"/>
                    </a:srgbClr>
                  </a:outerShdw>
                </a:effectLst>
                <a:latin typeface="+mn-lt"/>
                <a:ea typeface="+mn-ea"/>
                <a:cs typeface="+mn-cs"/>
              </a:rPr>
              <a:t>Farmacologia Post </a:t>
            </a:r>
            <a:r>
              <a:rPr lang="it-IT" sz="2400" b="1" dirty="0" err="1">
                <a:solidFill>
                  <a:schemeClr val="accent2"/>
                </a:solidFill>
                <a:effectLst>
                  <a:outerShdw blurRad="38100" dist="38100" dir="2700000" algn="tl">
                    <a:srgbClr val="000000">
                      <a:alpha val="43137"/>
                    </a:srgbClr>
                  </a:outerShdw>
                </a:effectLst>
                <a:latin typeface="+mn-lt"/>
                <a:ea typeface="+mn-ea"/>
                <a:cs typeface="+mn-cs"/>
              </a:rPr>
              <a:t>Paracelsa</a:t>
            </a:r>
            <a:r>
              <a:rPr lang="it-IT" sz="2400" b="1" dirty="0">
                <a:solidFill>
                  <a:schemeClr val="accent2"/>
                </a:solidFill>
                <a:effectLst>
                  <a:outerShdw blurRad="38100" dist="38100" dir="2700000" algn="tl">
                    <a:srgbClr val="000000">
                      <a:alpha val="43137"/>
                    </a:srgbClr>
                  </a:outerShdw>
                </a:effectLst>
                <a:latin typeface="+mn-lt"/>
                <a:ea typeface="+mn-ea"/>
                <a:cs typeface="+mn-cs"/>
              </a:rPr>
              <a:t>
</a:t>
            </a:r>
          </a:p>
        </p:txBody>
      </p:sp>
      <p:sp>
        <p:nvSpPr>
          <p:cNvPr id="3" name="Segnaposto contenuto 2"/>
          <p:cNvSpPr>
            <a:spLocks noGrp="1"/>
          </p:cNvSpPr>
          <p:nvPr>
            <p:ph idx="1"/>
          </p:nvPr>
        </p:nvSpPr>
        <p:spPr>
          <a:xfrm>
            <a:off x="892791" y="1897039"/>
            <a:ext cx="10515600" cy="4511936"/>
          </a:xfrm>
        </p:spPr>
        <p:txBody>
          <a:bodyPr>
            <a:normAutofit/>
          </a:bodyPr>
          <a:lstStyle/>
          <a:p>
            <a:pPr marL="0" indent="0" algn="just">
              <a:buNone/>
            </a:pPr>
            <a:r>
              <a:rPr lang="it-IT" sz="1800" dirty="0">
                <a:cs typeface="Times New Roman" panose="02020603050405020304" pitchFamily="18" charset="0"/>
              </a:rPr>
              <a:t>Per le radici del movimento dobbiamo risalire a Thomas Hill. Infatti il vero servizio di Hill alla medicina chimica non risiedeva tanto nei suoi libri quanto nel suo lasciare in eredità dei manoscritti incompiuti a due uomini, John Hester e George Baker, che erano in posizioni strategiche per diffondere la nuova dottrina</a:t>
            </a:r>
          </a:p>
          <a:p>
            <a:pPr marL="0" indent="0" algn="just">
              <a:buNone/>
            </a:pPr>
            <a:r>
              <a:rPr lang="it-IT" sz="1800" dirty="0">
                <a:cs typeface="Times New Roman" panose="02020603050405020304" pitchFamily="18" charset="0"/>
              </a:rPr>
              <a:t>A Hester andò la traduzione manoscritta di Fioravanti che iniziò la lunga serie di pubblicazioni più potente di qualsiasi altra forza singola per rendere il </a:t>
            </a:r>
            <a:r>
              <a:rPr lang="it-IT" sz="1800" dirty="0" err="1">
                <a:cs typeface="Times New Roman" panose="02020603050405020304" pitchFamily="18" charset="0"/>
              </a:rPr>
              <a:t>Paracelismo</a:t>
            </a:r>
            <a:r>
              <a:rPr lang="it-IT" sz="1800" dirty="0">
                <a:cs typeface="Times New Roman" panose="02020603050405020304" pitchFamily="18" charset="0"/>
              </a:rPr>
              <a:t> ampiamente conosciuto in Inghilterra</a:t>
            </a:r>
          </a:p>
          <a:p>
            <a:pPr marL="0" indent="0" algn="just">
              <a:buNone/>
            </a:pPr>
            <a:r>
              <a:rPr lang="it-IT" sz="1800" dirty="0">
                <a:cs typeface="Times New Roman" panose="02020603050405020304" pitchFamily="18" charset="0"/>
              </a:rPr>
              <a:t>A Baker andò la traduzione completa di Hill di </a:t>
            </a:r>
            <a:r>
              <a:rPr lang="it-IT" sz="1800" dirty="0" err="1">
                <a:cs typeface="Times New Roman" panose="02020603050405020304" pitchFamily="18" charset="0"/>
              </a:rPr>
              <a:t>Euonymus</a:t>
            </a:r>
            <a:r>
              <a:rPr lang="it-IT" sz="1800" dirty="0">
                <a:cs typeface="Times New Roman" panose="02020603050405020304" pitchFamily="18" charset="0"/>
              </a:rPr>
              <a:t> di </a:t>
            </a:r>
            <a:r>
              <a:rPr lang="it-IT" sz="1800" dirty="0" err="1">
                <a:cs typeface="Times New Roman" panose="02020603050405020304" pitchFamily="18" charset="0"/>
              </a:rPr>
              <a:t>Gesner</a:t>
            </a:r>
            <a:r>
              <a:rPr lang="it-IT" sz="1800" dirty="0">
                <a:cs typeface="Times New Roman" panose="02020603050405020304" pitchFamily="18" charset="0"/>
              </a:rPr>
              <a:t>, parte seconda</a:t>
            </a:r>
          </a:p>
          <a:p>
            <a:pPr marL="0" indent="0" algn="just">
              <a:buNone/>
            </a:pPr>
            <a:r>
              <a:rPr lang="it-IT" sz="1800" dirty="0">
                <a:cs typeface="Times New Roman" panose="02020603050405020304" pitchFamily="18" charset="0"/>
              </a:rPr>
              <a:t>Il punto essenziale è che, attraverso Hester e Baker, Hill ha dato contributi davvero vitali allo sviluppo e all'accettazione della medicina chimica in Inghilterra</a:t>
            </a:r>
            <a:endParaRPr lang="it-IT" sz="1800" dirty="0"/>
          </a:p>
        </p:txBody>
      </p:sp>
      <p:sp>
        <p:nvSpPr>
          <p:cNvPr id="4" name="Segnaposto numero diapositiva 3"/>
          <p:cNvSpPr>
            <a:spLocks noGrp="1"/>
          </p:cNvSpPr>
          <p:nvPr>
            <p:ph type="sldNum" sz="quarter" idx="12"/>
          </p:nvPr>
        </p:nvSpPr>
        <p:spPr/>
        <p:txBody>
          <a:bodyPr/>
          <a:lstStyle/>
          <a:p>
            <a:fld id="{AFC0D379-14C5-47F9-AB26-775D76B5B3EA}" type="slidenum">
              <a:rPr lang="it-IT" smtClean="0"/>
              <a:pPr/>
              <a:t>29</a:t>
            </a:fld>
            <a:endParaRPr lang="it-IT"/>
          </a:p>
        </p:txBody>
      </p:sp>
    </p:spTree>
    <p:extLst>
      <p:ext uri="{BB962C8B-B14F-4D97-AF65-F5344CB8AC3E}">
        <p14:creationId xmlns:p14="http://schemas.microsoft.com/office/powerpoint/2010/main" val="52300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20279" y="1033791"/>
            <a:ext cx="9116197" cy="873457"/>
          </a:xfrm>
        </p:spPr>
        <p:txBody>
          <a:bodyPr>
            <a:noAutofit/>
          </a:bodyPr>
          <a:lstStyle/>
          <a:p>
            <a:pPr fontAlgn="base"/>
            <a:r>
              <a:rPr lang="it-IT" sz="2400" b="1" dirty="0">
                <a:solidFill>
                  <a:schemeClr val="accent2"/>
                </a:solidFill>
                <a:effectLst>
                  <a:outerShdw blurRad="38100" dist="38100" dir="2700000" algn="tl">
                    <a:srgbClr val="000000">
                      <a:alpha val="43137"/>
                    </a:srgbClr>
                  </a:outerShdw>
                </a:effectLst>
                <a:latin typeface="+mn-lt"/>
                <a:ea typeface="+mn-ea"/>
                <a:cs typeface="+mn-cs"/>
              </a:rPr>
              <a:t>Il fascino dell'alchimia</a:t>
            </a:r>
            <a:r>
              <a:rPr lang="it-IT" b="1" dirty="0">
                <a:latin typeface="Times New Roman" panose="02020603050405020304" pitchFamily="18" charset="0"/>
                <a:cs typeface="Times New Roman" panose="02020603050405020304" pitchFamily="18" charset="0"/>
              </a:rPr>
              <a:t/>
            </a:r>
            <a:br>
              <a:rPr lang="it-IT"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495185" y="3795070"/>
            <a:ext cx="11166388" cy="1837426"/>
          </a:xfrm>
          <a:prstGeom prst="rect">
            <a:avLst/>
          </a:prstGeom>
        </p:spPr>
        <p:txBody>
          <a:bodyPr wrap="square">
            <a:spAutoFit/>
          </a:bodyPr>
          <a:lstStyle/>
          <a:p>
            <a:pPr algn="just" fontAlgn="base">
              <a:lnSpc>
                <a:spcPct val="90000"/>
              </a:lnSpc>
              <a:spcBef>
                <a:spcPct val="0"/>
              </a:spcBef>
            </a:pPr>
            <a:r>
              <a:rPr lang="en-US" dirty="0">
                <a:cs typeface="Times New Roman" panose="02020603050405020304" pitchFamily="18" charset="0"/>
              </a:rPr>
              <a:t>Il misterioso </a:t>
            </a:r>
            <a:r>
              <a:rPr lang="en-US" dirty="0" err="1">
                <a:cs typeface="Times New Roman" panose="02020603050405020304" pitchFamily="18" charset="0"/>
              </a:rPr>
              <a:t>lato</a:t>
            </a:r>
            <a:r>
              <a:rPr lang="en-US" dirty="0">
                <a:cs typeface="Times New Roman" panose="02020603050405020304" pitchFamily="18" charset="0"/>
              </a:rPr>
              <a:t> </a:t>
            </a:r>
            <a:r>
              <a:rPr lang="en-US" dirty="0" err="1">
                <a:cs typeface="Times New Roman" panose="02020603050405020304" pitchFamily="18" charset="0"/>
              </a:rPr>
              <a:t>occulto</a:t>
            </a:r>
            <a:r>
              <a:rPr lang="en-US" dirty="0">
                <a:cs typeface="Times New Roman" panose="02020603050405020304" pitchFamily="18" charset="0"/>
              </a:rPr>
              <a:t> </a:t>
            </a:r>
            <a:r>
              <a:rPr lang="en-US" dirty="0" err="1">
                <a:cs typeface="Times New Roman" panose="02020603050405020304" pitchFamily="18" charset="0"/>
              </a:rPr>
              <a:t>dell'alchimia</a:t>
            </a:r>
            <a:r>
              <a:rPr lang="en-US" dirty="0">
                <a:cs typeface="Times New Roman" panose="02020603050405020304" pitchFamily="18" charset="0"/>
              </a:rPr>
              <a:t> </a:t>
            </a:r>
            <a:r>
              <a:rPr lang="en-US" dirty="0" err="1">
                <a:cs typeface="Times New Roman" panose="02020603050405020304" pitchFamily="18" charset="0"/>
              </a:rPr>
              <a:t>cattura</a:t>
            </a:r>
            <a:r>
              <a:rPr lang="en-US" dirty="0">
                <a:cs typeface="Times New Roman" panose="02020603050405020304" pitchFamily="18" charset="0"/>
              </a:rPr>
              <a:t> </a:t>
            </a:r>
            <a:r>
              <a:rPr lang="en-US" dirty="0" err="1">
                <a:cs typeface="Times New Roman" panose="02020603050405020304" pitchFamily="18" charset="0"/>
              </a:rPr>
              <a:t>ancora</a:t>
            </a:r>
            <a:r>
              <a:rPr lang="en-US" dirty="0">
                <a:cs typeface="Times New Roman" panose="02020603050405020304" pitchFamily="18" charset="0"/>
              </a:rPr>
              <a:t> </a:t>
            </a:r>
            <a:r>
              <a:rPr lang="en-US" dirty="0" err="1">
                <a:cs typeface="Times New Roman" panose="02020603050405020304" pitchFamily="18" charset="0"/>
              </a:rPr>
              <a:t>l'immaginazione</a:t>
            </a:r>
            <a:r>
              <a:rPr lang="en-US" dirty="0">
                <a:cs typeface="Times New Roman" panose="02020603050405020304" pitchFamily="18" charset="0"/>
              </a:rPr>
              <a:t> del </a:t>
            </a:r>
            <a:r>
              <a:rPr lang="en-US" dirty="0" err="1">
                <a:cs typeface="Times New Roman" panose="02020603050405020304" pitchFamily="18" charset="0"/>
              </a:rPr>
              <a:t>pubblico</a:t>
            </a:r>
            <a:r>
              <a:rPr lang="en-US" dirty="0">
                <a:cs typeface="Times New Roman" panose="02020603050405020304" pitchFamily="18" charset="0"/>
              </a:rPr>
              <a:t> </a:t>
            </a:r>
            <a:r>
              <a:rPr lang="en-US" dirty="0" err="1">
                <a:cs typeface="Times New Roman" panose="02020603050405020304" pitchFamily="18" charset="0"/>
              </a:rPr>
              <a:t>moderno</a:t>
            </a:r>
            <a:r>
              <a:rPr lang="en-US" dirty="0">
                <a:cs typeface="Times New Roman" panose="02020603050405020304" pitchFamily="18" charset="0"/>
              </a:rPr>
              <a:t>, con Harry Potter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insegue</a:t>
            </a:r>
            <a:r>
              <a:rPr lang="en-US" dirty="0">
                <a:cs typeface="Times New Roman" panose="02020603050405020304" pitchFamily="18" charset="0"/>
              </a:rPr>
              <a:t> </a:t>
            </a:r>
            <a:r>
              <a:rPr lang="en-US" dirty="0" err="1">
                <a:cs typeface="Times New Roman" panose="02020603050405020304" pitchFamily="18" charset="0"/>
              </a:rPr>
              <a:t>l'elusiva</a:t>
            </a:r>
            <a:r>
              <a:rPr lang="en-US" dirty="0">
                <a:cs typeface="Times New Roman" panose="02020603050405020304" pitchFamily="18" charset="0"/>
              </a:rPr>
              <a:t> </a:t>
            </a:r>
            <a:r>
              <a:rPr lang="en-US" dirty="0" err="1">
                <a:cs typeface="Times New Roman" panose="02020603050405020304" pitchFamily="18" charset="0"/>
              </a:rPr>
              <a:t>Pietra</a:t>
            </a:r>
            <a:r>
              <a:rPr lang="en-US" dirty="0">
                <a:cs typeface="Times New Roman" panose="02020603050405020304" pitchFamily="18" charset="0"/>
              </a:rPr>
              <a:t> </a:t>
            </a:r>
            <a:r>
              <a:rPr lang="en-US" dirty="0" err="1">
                <a:cs typeface="Times New Roman" panose="02020603050405020304" pitchFamily="18" charset="0"/>
              </a:rPr>
              <a:t>Filosofale</a:t>
            </a:r>
            <a:r>
              <a:rPr lang="en-US" dirty="0">
                <a:cs typeface="Times New Roman" panose="02020603050405020304" pitchFamily="18" charset="0"/>
              </a:rPr>
              <a:t> e </a:t>
            </a:r>
            <a:r>
              <a:rPr lang="en-US" dirty="0" err="1">
                <a:cs typeface="Times New Roman" panose="02020603050405020304" pitchFamily="18" charset="0"/>
              </a:rPr>
              <a:t>nomi</a:t>
            </a:r>
            <a:r>
              <a:rPr lang="en-US" dirty="0">
                <a:cs typeface="Times New Roman" panose="02020603050405020304" pitchFamily="18" charset="0"/>
              </a:rPr>
              <a:t> come John Dee </a:t>
            </a:r>
            <a:r>
              <a:rPr lang="en-US" dirty="0" err="1">
                <a:cs typeface="Times New Roman" panose="02020603050405020304" pitchFamily="18" charset="0"/>
              </a:rPr>
              <a:t>che</a:t>
            </a:r>
            <a:r>
              <a:rPr lang="en-US" dirty="0">
                <a:cs typeface="Times New Roman" panose="02020603050405020304" pitchFamily="18" charset="0"/>
              </a:rPr>
              <a:t> genera </a:t>
            </a:r>
            <a:r>
              <a:rPr lang="en-US" dirty="0" err="1">
                <a:cs typeface="Times New Roman" panose="02020603050405020304" pitchFamily="18" charset="0"/>
              </a:rPr>
              <a:t>migliaia</a:t>
            </a:r>
            <a:r>
              <a:rPr lang="en-US" dirty="0">
                <a:cs typeface="Times New Roman" panose="02020603050405020304" pitchFamily="18" charset="0"/>
              </a:rPr>
              <a:t> di </a:t>
            </a:r>
            <a:r>
              <a:rPr lang="en-US" dirty="0" err="1">
                <a:cs typeface="Times New Roman" panose="02020603050405020304" pitchFamily="18" charset="0"/>
              </a:rPr>
              <a:t>siti</a:t>
            </a:r>
            <a:r>
              <a:rPr lang="en-US" dirty="0">
                <a:cs typeface="Times New Roman" panose="02020603050405020304" pitchFamily="18" charset="0"/>
              </a:rPr>
              <a:t> </a:t>
            </a:r>
            <a:r>
              <a:rPr lang="en-US" dirty="0" err="1">
                <a:cs typeface="Times New Roman" panose="02020603050405020304" pitchFamily="18" charset="0"/>
              </a:rPr>
              <a:t>occulti</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studiano</a:t>
            </a:r>
            <a:r>
              <a:rPr lang="en-US" dirty="0">
                <a:cs typeface="Times New Roman" panose="02020603050405020304" pitchFamily="18" charset="0"/>
              </a:rPr>
              <a:t> il </a:t>
            </a:r>
            <a:r>
              <a:rPr lang="en-US" dirty="0" err="1">
                <a:cs typeface="Times New Roman" panose="02020603050405020304" pitchFamily="18" charset="0"/>
              </a:rPr>
              <a:t>simbolismo</a:t>
            </a:r>
            <a:r>
              <a:rPr lang="en-US" dirty="0">
                <a:cs typeface="Times New Roman" panose="02020603050405020304" pitchFamily="18" charset="0"/>
              </a:rPr>
              <a:t> </a:t>
            </a:r>
            <a:r>
              <a:rPr lang="en-US" dirty="0" err="1">
                <a:cs typeface="Times New Roman" panose="02020603050405020304" pitchFamily="18" charset="0"/>
              </a:rPr>
              <a:t>esoterico</a:t>
            </a:r>
            <a:r>
              <a:rPr lang="en-US" dirty="0">
                <a:cs typeface="Times New Roman" panose="02020603050405020304" pitchFamily="18" charset="0"/>
              </a:rPr>
              <a:t> </a:t>
            </a:r>
            <a:r>
              <a:rPr lang="en-US" dirty="0" err="1">
                <a:cs typeface="Times New Roman" panose="02020603050405020304" pitchFamily="18" charset="0"/>
              </a:rPr>
              <a:t>dietro</a:t>
            </a:r>
            <a:r>
              <a:rPr lang="en-US" dirty="0">
                <a:cs typeface="Times New Roman" panose="02020603050405020304" pitchFamily="18" charset="0"/>
              </a:rPr>
              <a:t> </a:t>
            </a:r>
            <a:r>
              <a:rPr lang="en-US" dirty="0" err="1">
                <a:cs typeface="Times New Roman" panose="02020603050405020304" pitchFamily="18" charset="0"/>
              </a:rPr>
              <a:t>i</a:t>
            </a:r>
            <a:r>
              <a:rPr lang="en-US" dirty="0">
                <a:cs typeface="Times New Roman" panose="02020603050405020304" pitchFamily="18" charset="0"/>
              </a:rPr>
              <a:t> </a:t>
            </a:r>
            <a:r>
              <a:rPr lang="en-US" dirty="0" err="1">
                <a:cs typeface="Times New Roman" panose="02020603050405020304" pitchFamily="18" charset="0"/>
              </a:rPr>
              <a:t>simboli</a:t>
            </a:r>
            <a:r>
              <a:rPr lang="en-US" dirty="0">
                <a:cs typeface="Times New Roman" panose="02020603050405020304" pitchFamily="18" charset="0"/>
              </a:rPr>
              <a:t> </a:t>
            </a:r>
            <a:r>
              <a:rPr lang="en-US" dirty="0" err="1">
                <a:cs typeface="Times New Roman" panose="02020603050405020304" pitchFamily="18" charset="0"/>
              </a:rPr>
              <a:t>alchemici</a:t>
            </a:r>
            <a:r>
              <a:rPr lang="en-US" dirty="0">
                <a:cs typeface="Times New Roman" panose="02020603050405020304" pitchFamily="18" charset="0"/>
              </a:rPr>
              <a:t>
</a:t>
            </a:r>
          </a:p>
          <a:p>
            <a:pPr algn="just" fontAlgn="base">
              <a:lnSpc>
                <a:spcPct val="90000"/>
              </a:lnSpc>
              <a:spcBef>
                <a:spcPct val="0"/>
              </a:spcBef>
            </a:pPr>
            <a:r>
              <a:rPr lang="en-US" dirty="0">
                <a:cs typeface="Times New Roman" panose="02020603050405020304" pitchFamily="18" charset="0"/>
              </a:rPr>
              <a:t>La </a:t>
            </a:r>
            <a:r>
              <a:rPr lang="en-US" dirty="0" err="1">
                <a:cs typeface="Times New Roman" panose="02020603050405020304" pitchFamily="18" charset="0"/>
              </a:rPr>
              <a:t>maggior</a:t>
            </a:r>
            <a:r>
              <a:rPr lang="en-US" dirty="0">
                <a:cs typeface="Times New Roman" panose="02020603050405020304" pitchFamily="18" charset="0"/>
              </a:rPr>
              <a:t> </a:t>
            </a:r>
            <a:r>
              <a:rPr lang="en-US" dirty="0" err="1">
                <a:cs typeface="Times New Roman" panose="02020603050405020304" pitchFamily="18" charset="0"/>
              </a:rPr>
              <a:t>parte</a:t>
            </a:r>
            <a:r>
              <a:rPr lang="en-US" dirty="0">
                <a:cs typeface="Times New Roman" panose="02020603050405020304" pitchFamily="18" charset="0"/>
              </a:rPr>
              <a:t> </a:t>
            </a:r>
            <a:r>
              <a:rPr lang="en-US" dirty="0" err="1">
                <a:cs typeface="Times New Roman" panose="02020603050405020304" pitchFamily="18" charset="0"/>
              </a:rPr>
              <a:t>delle</a:t>
            </a:r>
            <a:r>
              <a:rPr lang="en-US" dirty="0">
                <a:cs typeface="Times New Roman" panose="02020603050405020304" pitchFamily="18" charset="0"/>
              </a:rPr>
              <a:t> </a:t>
            </a:r>
            <a:r>
              <a:rPr lang="en-US" dirty="0" err="1">
                <a:cs typeface="Times New Roman" panose="02020603050405020304" pitchFamily="18" charset="0"/>
              </a:rPr>
              <a:t>interpretazioni</a:t>
            </a:r>
            <a:r>
              <a:rPr lang="en-US" dirty="0">
                <a:cs typeface="Times New Roman" panose="02020603050405020304" pitchFamily="18" charset="0"/>
              </a:rPr>
              <a:t> </a:t>
            </a:r>
            <a:r>
              <a:rPr lang="en-US" dirty="0" err="1">
                <a:cs typeface="Times New Roman" panose="02020603050405020304" pitchFamily="18" charset="0"/>
              </a:rPr>
              <a:t>moderne</a:t>
            </a:r>
            <a:r>
              <a:rPr lang="en-US" dirty="0">
                <a:cs typeface="Times New Roman" panose="02020603050405020304" pitchFamily="18" charset="0"/>
              </a:rPr>
              <a:t> </a:t>
            </a:r>
            <a:r>
              <a:rPr lang="en-US" dirty="0" err="1">
                <a:cs typeface="Times New Roman" panose="02020603050405020304" pitchFamily="18" charset="0"/>
              </a:rPr>
              <a:t>hanno</a:t>
            </a:r>
            <a:r>
              <a:rPr lang="en-US" dirty="0">
                <a:cs typeface="Times New Roman" panose="02020603050405020304" pitchFamily="18" charset="0"/>
              </a:rPr>
              <a:t> una base in </a:t>
            </a:r>
            <a:r>
              <a:rPr lang="en-US" dirty="0" err="1">
                <a:cs typeface="Times New Roman" panose="02020603050405020304" pitchFamily="18" charset="0"/>
              </a:rPr>
              <a:t>realtà</a:t>
            </a:r>
            <a:r>
              <a:rPr lang="en-US" dirty="0">
                <a:cs typeface="Times New Roman" panose="02020603050405020304" pitchFamily="18" charset="0"/>
              </a:rPr>
              <a:t> </a:t>
            </a:r>
            <a:r>
              <a:rPr lang="en-US" dirty="0" err="1">
                <a:cs typeface="Times New Roman" panose="02020603050405020304" pitchFamily="18" charset="0"/>
              </a:rPr>
              <a:t>storica</a:t>
            </a:r>
            <a:r>
              <a:rPr lang="en-US" dirty="0">
                <a:cs typeface="Times New Roman" panose="02020603050405020304" pitchFamily="18" charset="0"/>
              </a:rPr>
              <a:t>, e </a:t>
            </a:r>
            <a:r>
              <a:rPr lang="en-US" dirty="0" err="1">
                <a:cs typeface="Times New Roman" panose="02020603050405020304" pitchFamily="18" charset="0"/>
              </a:rPr>
              <a:t>scrittori</a:t>
            </a:r>
            <a:r>
              <a:rPr lang="en-US" dirty="0">
                <a:cs typeface="Times New Roman" panose="02020603050405020304" pitchFamily="18" charset="0"/>
              </a:rPr>
              <a:t> come Chaucer, Ben Jonson e Dante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allegramente</a:t>
            </a:r>
            <a:r>
              <a:rPr lang="en-US" dirty="0">
                <a:cs typeface="Times New Roman" panose="02020603050405020304" pitchFamily="18" charset="0"/>
              </a:rPr>
              <a:t> </a:t>
            </a:r>
            <a:r>
              <a:rPr lang="en-US" dirty="0" err="1">
                <a:cs typeface="Times New Roman" panose="02020603050405020304" pitchFamily="18" charset="0"/>
              </a:rPr>
              <a:t>incluso</a:t>
            </a:r>
            <a:r>
              <a:rPr lang="en-US" dirty="0">
                <a:cs typeface="Times New Roman" panose="02020603050405020304" pitchFamily="18" charset="0"/>
              </a:rPr>
              <a:t> </a:t>
            </a:r>
            <a:r>
              <a:rPr lang="en-US" dirty="0" err="1">
                <a:cs typeface="Times New Roman" panose="02020603050405020304" pitchFamily="18" charset="0"/>
              </a:rPr>
              <a:t>alchimisti</a:t>
            </a:r>
            <a:r>
              <a:rPr lang="en-US" dirty="0">
                <a:cs typeface="Times New Roman" panose="02020603050405020304" pitchFamily="18" charset="0"/>
              </a:rPr>
              <a:t> come </a:t>
            </a:r>
            <a:r>
              <a:rPr lang="en-US" dirty="0" err="1">
                <a:cs typeface="Times New Roman" panose="02020603050405020304" pitchFamily="18" charset="0"/>
              </a:rPr>
              <a:t>ciarlatani</a:t>
            </a:r>
            <a:r>
              <a:rPr lang="en-US" dirty="0">
                <a:cs typeface="Times New Roman" panose="02020603050405020304" pitchFamily="18" charset="0"/>
              </a:rPr>
              <a:t> </a:t>
            </a:r>
            <a:r>
              <a:rPr lang="en-US" dirty="0" err="1">
                <a:cs typeface="Times New Roman" panose="02020603050405020304" pitchFamily="18" charset="0"/>
              </a:rPr>
              <a:t>ombrosi</a:t>
            </a:r>
            <a:r>
              <a:rPr lang="en-US" dirty="0">
                <a:cs typeface="Times New Roman" panose="02020603050405020304" pitchFamily="18" charset="0"/>
              </a:rPr>
              <a:t> e figure di </a:t>
            </a:r>
            <a:r>
              <a:rPr lang="en-US" dirty="0" err="1">
                <a:cs typeface="Times New Roman" panose="02020603050405020304" pitchFamily="18" charset="0"/>
              </a:rPr>
              <a:t>parodia</a:t>
            </a:r>
            <a:r>
              <a:rPr lang="en-US" dirty="0">
                <a:cs typeface="Times New Roman" panose="02020603050405020304" pitchFamily="18" charset="0"/>
              </a:rPr>
              <a:t>
</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1738" y="1702532"/>
            <a:ext cx="5833281" cy="194442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a:t>
            </a:fld>
            <a:endParaRPr lang="it-IT"/>
          </a:p>
        </p:txBody>
      </p:sp>
    </p:spTree>
    <p:extLst>
      <p:ext uri="{BB962C8B-B14F-4D97-AF65-F5344CB8AC3E}">
        <p14:creationId xmlns:p14="http://schemas.microsoft.com/office/powerpoint/2010/main" val="63680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40043" y="326039"/>
            <a:ext cx="6557319" cy="1103870"/>
          </a:xfrm>
        </p:spPr>
        <p:txBody>
          <a:bodyPr>
            <a:noAutofit/>
          </a:bodyPr>
          <a:lstStyle/>
          <a:p>
            <a:pPr fontAlgn="base"/>
            <a:r>
              <a:rPr lang="it-IT" sz="4400" b="1" dirty="0">
                <a:solidFill>
                  <a:srgbClr val="383939"/>
                </a:solidFill>
                <a:latin typeface="Times New Roman" panose="02020603050405020304" pitchFamily="18" charset="0"/>
                <a:cs typeface="Times New Roman" panose="02020603050405020304" pitchFamily="18" charset="0"/>
              </a:rPr>
              <a:t/>
            </a:r>
            <a:br>
              <a:rPr lang="it-IT" sz="4400" b="1" dirty="0">
                <a:solidFill>
                  <a:srgbClr val="383939"/>
                </a:solidFill>
                <a:latin typeface="Times New Roman" panose="02020603050405020304" pitchFamily="18" charset="0"/>
                <a:cs typeface="Times New Roman" panose="02020603050405020304" pitchFamily="18" charset="0"/>
              </a:rPr>
            </a:br>
            <a:endParaRPr lang="it-IT" sz="4400" dirty="0">
              <a:latin typeface="Times New Roman" panose="02020603050405020304" pitchFamily="18" charset="0"/>
              <a:cs typeface="Times New Roman" panose="02020603050405020304" pitchFamily="18" charset="0"/>
            </a:endParaRPr>
          </a:p>
        </p:txBody>
      </p:sp>
      <p:sp>
        <p:nvSpPr>
          <p:cNvPr id="2" name="Rettangolo 1"/>
          <p:cNvSpPr/>
          <p:nvPr/>
        </p:nvSpPr>
        <p:spPr>
          <a:xfrm>
            <a:off x="255372" y="3835357"/>
            <a:ext cx="11392930" cy="2336024"/>
          </a:xfrm>
          <a:prstGeom prst="rect">
            <a:avLst/>
          </a:prstGeom>
        </p:spPr>
        <p:txBody>
          <a:bodyPr wrap="square">
            <a:spAutoFit/>
          </a:bodyPr>
          <a:lstStyle/>
          <a:p>
            <a:pPr algn="just" fontAlgn="base">
              <a:lnSpc>
                <a:spcPct val="90000"/>
              </a:lnSpc>
              <a:spcBef>
                <a:spcPct val="0"/>
              </a:spcBef>
            </a:pPr>
            <a:r>
              <a:rPr lang="en-US" dirty="0" err="1">
                <a:cs typeface="Times New Roman" panose="02020603050405020304" pitchFamily="18" charset="0"/>
              </a:rPr>
              <a:t>Matematico</a:t>
            </a:r>
            <a:r>
              <a:rPr lang="en-US" dirty="0">
                <a:cs typeface="Times New Roman" panose="02020603050405020304" pitchFamily="18" charset="0"/>
              </a:rPr>
              <a:t> e </a:t>
            </a:r>
            <a:r>
              <a:rPr lang="en-US" dirty="0" err="1">
                <a:cs typeface="Times New Roman" panose="02020603050405020304" pitchFamily="18" charset="0"/>
              </a:rPr>
              <a:t>astrologo</a:t>
            </a:r>
            <a:r>
              <a:rPr lang="en-US" dirty="0">
                <a:cs typeface="Times New Roman" panose="02020603050405020304" pitchFamily="18" charset="0"/>
              </a:rPr>
              <a:t> inglese, </a:t>
            </a:r>
            <a:r>
              <a:rPr lang="en-US" dirty="0" err="1">
                <a:cs typeface="Times New Roman" panose="02020603050405020304" pitchFamily="18" charset="0"/>
              </a:rPr>
              <a:t>nacque</a:t>
            </a:r>
            <a:r>
              <a:rPr lang="en-US" dirty="0">
                <a:cs typeface="Times New Roman" panose="02020603050405020304" pitchFamily="18" charset="0"/>
              </a:rPr>
              <a:t> il 13 </a:t>
            </a:r>
            <a:r>
              <a:rPr lang="en-US" dirty="0" err="1">
                <a:cs typeface="Times New Roman" panose="02020603050405020304" pitchFamily="18" charset="0"/>
              </a:rPr>
              <a:t>luglio</a:t>
            </a:r>
            <a:r>
              <a:rPr lang="en-US" dirty="0">
                <a:cs typeface="Times New Roman" panose="02020603050405020304" pitchFamily="18" charset="0"/>
              </a:rPr>
              <a:t> 1527, a </a:t>
            </a:r>
            <a:r>
              <a:rPr lang="en-US" dirty="0" err="1">
                <a:cs typeface="Times New Roman" panose="02020603050405020304" pitchFamily="18" charset="0"/>
              </a:rPr>
              <a:t>Londra</a:t>
            </a:r>
            <a:r>
              <a:rPr lang="en-US" dirty="0">
                <a:cs typeface="Times New Roman" panose="02020603050405020304" pitchFamily="18" charset="0"/>
              </a:rPr>
              <a:t>, dove </a:t>
            </a:r>
            <a:r>
              <a:rPr lang="en-US" dirty="0" err="1">
                <a:cs typeface="Times New Roman" panose="02020603050405020304" pitchFamily="18" charset="0"/>
              </a:rPr>
              <a:t>suo</a:t>
            </a:r>
            <a:r>
              <a:rPr lang="en-US" dirty="0">
                <a:cs typeface="Times New Roman" panose="02020603050405020304" pitchFamily="18" charset="0"/>
              </a:rPr>
              <a:t> padre era, secondo Wood, un </a:t>
            </a:r>
            <a:r>
              <a:rPr lang="en-US" dirty="0" err="1">
                <a:cs typeface="Times New Roman" panose="02020603050405020304" pitchFamily="18" charset="0"/>
              </a:rPr>
              <a:t>ricco</a:t>
            </a:r>
            <a:r>
              <a:rPr lang="en-US" dirty="0">
                <a:cs typeface="Times New Roman" panose="02020603050405020304" pitchFamily="18" charset="0"/>
              </a:rPr>
              <a:t> </a:t>
            </a:r>
            <a:r>
              <a:rPr lang="en-US" dirty="0" err="1">
                <a:cs typeface="Times New Roman" panose="02020603050405020304" pitchFamily="18" charset="0"/>
              </a:rPr>
              <a:t>viticoltore</a:t>
            </a:r>
            <a:endParaRPr lang="en-US" dirty="0">
              <a:cs typeface="Times New Roman" panose="02020603050405020304" pitchFamily="18" charset="0"/>
            </a:endParaRPr>
          </a:p>
          <a:p>
            <a:pPr algn="just" fontAlgn="base">
              <a:lnSpc>
                <a:spcPct val="90000"/>
              </a:lnSpc>
              <a:spcBef>
                <a:spcPct val="0"/>
              </a:spcBef>
            </a:pPr>
            <a:r>
              <a:rPr lang="en-US" dirty="0">
                <a:cs typeface="Times New Roman" panose="02020603050405020304" pitchFamily="18" charset="0"/>
              </a:rPr>
              <a:t>
Nel 1542 fu </a:t>
            </a:r>
            <a:r>
              <a:rPr lang="en-US" dirty="0" err="1">
                <a:cs typeface="Times New Roman" panose="02020603050405020304" pitchFamily="18" charset="0"/>
              </a:rPr>
              <a:t>inviato</a:t>
            </a:r>
            <a:r>
              <a:rPr lang="en-US" dirty="0">
                <a:cs typeface="Times New Roman" panose="02020603050405020304" pitchFamily="18" charset="0"/>
              </a:rPr>
              <a:t> al St John's College di Cambridge. Dopo cinque anni </a:t>
            </a:r>
            <a:r>
              <a:rPr lang="en-US" dirty="0" err="1">
                <a:cs typeface="Times New Roman" panose="02020603050405020304" pitchFamily="18" charset="0"/>
              </a:rPr>
              <a:t>trascorsi</a:t>
            </a:r>
            <a:r>
              <a:rPr lang="en-US" dirty="0">
                <a:cs typeface="Times New Roman" panose="02020603050405020304" pitchFamily="18" charset="0"/>
              </a:rPr>
              <a:t> in </a:t>
            </a:r>
            <a:r>
              <a:rPr lang="en-US" dirty="0" err="1">
                <a:cs typeface="Times New Roman" panose="02020603050405020304" pitchFamily="18" charset="0"/>
              </a:rPr>
              <a:t>studi</a:t>
            </a:r>
            <a:r>
              <a:rPr lang="en-US" dirty="0">
                <a:cs typeface="Times New Roman" panose="02020603050405020304" pitchFamily="18" charset="0"/>
              </a:rPr>
              <a:t> </a:t>
            </a:r>
            <a:r>
              <a:rPr lang="en-US" dirty="0" err="1">
                <a:cs typeface="Times New Roman" panose="02020603050405020304" pitchFamily="18" charset="0"/>
              </a:rPr>
              <a:t>matematici</a:t>
            </a:r>
            <a:r>
              <a:rPr lang="en-US" dirty="0">
                <a:cs typeface="Times New Roman" panose="02020603050405020304" pitchFamily="18" charset="0"/>
              </a:rPr>
              <a:t> e </a:t>
            </a:r>
            <a:r>
              <a:rPr lang="en-US" dirty="0" err="1">
                <a:cs typeface="Times New Roman" panose="02020603050405020304" pitchFamily="18" charset="0"/>
              </a:rPr>
              <a:t>astronomici</a:t>
            </a:r>
            <a:r>
              <a:rPr lang="en-US" dirty="0">
                <a:cs typeface="Times New Roman" panose="02020603050405020304" pitchFamily="18" charset="0"/>
              </a:rPr>
              <a:t>,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recò</a:t>
            </a:r>
            <a:r>
              <a:rPr lang="en-US" dirty="0">
                <a:cs typeface="Times New Roman" panose="02020603050405020304" pitchFamily="18" charset="0"/>
              </a:rPr>
              <a:t> in </a:t>
            </a:r>
            <a:r>
              <a:rPr lang="en-US" dirty="0" err="1">
                <a:cs typeface="Times New Roman" panose="02020603050405020304" pitchFamily="18" charset="0"/>
              </a:rPr>
              <a:t>Olanda</a:t>
            </a:r>
            <a:r>
              <a:rPr lang="en-US" dirty="0">
                <a:cs typeface="Times New Roman" panose="02020603050405020304" pitchFamily="18" charset="0"/>
              </a:rPr>
              <a:t>, per </a:t>
            </a:r>
            <a:r>
              <a:rPr lang="en-US" dirty="0" err="1">
                <a:cs typeface="Times New Roman" panose="02020603050405020304" pitchFamily="18" charset="0"/>
              </a:rPr>
              <a:t>visitare</a:t>
            </a:r>
            <a:r>
              <a:rPr lang="en-US" dirty="0">
                <a:cs typeface="Times New Roman" panose="02020603050405020304" pitchFamily="18" charset="0"/>
              </a:rPr>
              <a:t> </a:t>
            </a:r>
            <a:r>
              <a:rPr lang="en-US" dirty="0" err="1">
                <a:cs typeface="Times New Roman" panose="02020603050405020304" pitchFamily="18" charset="0"/>
              </a:rPr>
              <a:t>diversi</a:t>
            </a:r>
            <a:r>
              <a:rPr lang="en-US" dirty="0">
                <a:cs typeface="Times New Roman" panose="02020603050405020304" pitchFamily="18" charset="0"/>
              </a:rPr>
              <a:t> </a:t>
            </a:r>
            <a:r>
              <a:rPr lang="en-US" dirty="0" err="1">
                <a:cs typeface="Times New Roman" panose="02020603050405020304" pitchFamily="18" charset="0"/>
              </a:rPr>
              <a:t>eminenti</a:t>
            </a:r>
            <a:r>
              <a:rPr lang="en-US" dirty="0">
                <a:cs typeface="Times New Roman" panose="02020603050405020304" pitchFamily="18" charset="0"/>
              </a:rPr>
              <a:t> </a:t>
            </a:r>
            <a:r>
              <a:rPr lang="en-US" dirty="0" err="1">
                <a:cs typeface="Times New Roman" panose="02020603050405020304" pitchFamily="18" charset="0"/>
              </a:rPr>
              <a:t>matematici</a:t>
            </a:r>
            <a:r>
              <a:rPr lang="en-US" dirty="0">
                <a:cs typeface="Times New Roman" panose="02020603050405020304" pitchFamily="18" charset="0"/>
              </a:rPr>
              <a:t> </a:t>
            </a:r>
            <a:r>
              <a:rPr lang="en-US" dirty="0" err="1">
                <a:cs typeface="Times New Roman" panose="02020603050405020304" pitchFamily="18" charset="0"/>
              </a:rPr>
              <a:t>continentali</a:t>
            </a:r>
            <a:endParaRPr lang="en-US" dirty="0">
              <a:cs typeface="Times New Roman" panose="02020603050405020304" pitchFamily="18" charset="0"/>
            </a:endParaRPr>
          </a:p>
          <a:p>
            <a:pPr algn="just" fontAlgn="base">
              <a:lnSpc>
                <a:spcPct val="90000"/>
              </a:lnSpc>
              <a:spcBef>
                <a:spcPct val="0"/>
              </a:spcBef>
            </a:pPr>
            <a:r>
              <a:rPr lang="en-US" dirty="0">
                <a:cs typeface="Times New Roman" panose="02020603050405020304" pitchFamily="18" charset="0"/>
              </a:rPr>
              <a:t>
Dopo </a:t>
            </a:r>
            <a:r>
              <a:rPr lang="en-US" dirty="0" err="1">
                <a:cs typeface="Times New Roman" panose="02020603050405020304" pitchFamily="18" charset="0"/>
              </a:rPr>
              <a:t>essere</a:t>
            </a:r>
            <a:r>
              <a:rPr lang="en-US" dirty="0">
                <a:cs typeface="Times New Roman" panose="02020603050405020304" pitchFamily="18" charset="0"/>
              </a:rPr>
              <a:t> </a:t>
            </a:r>
            <a:r>
              <a:rPr lang="en-US" dirty="0" err="1">
                <a:cs typeface="Times New Roman" panose="02020603050405020304" pitchFamily="18" charset="0"/>
              </a:rPr>
              <a:t>rimasto</a:t>
            </a:r>
            <a:r>
              <a:rPr lang="en-US" dirty="0">
                <a:cs typeface="Times New Roman" panose="02020603050405020304" pitchFamily="18" charset="0"/>
              </a:rPr>
              <a:t> </a:t>
            </a:r>
            <a:r>
              <a:rPr lang="en-US" dirty="0" err="1">
                <a:cs typeface="Times New Roman" panose="02020603050405020304" pitchFamily="18" charset="0"/>
              </a:rPr>
              <a:t>all'estero</a:t>
            </a:r>
            <a:r>
              <a:rPr lang="en-US" dirty="0">
                <a:cs typeface="Times New Roman" panose="02020603050405020304" pitchFamily="18" charset="0"/>
              </a:rPr>
              <a:t> per quasi un anno, </a:t>
            </a:r>
            <a:r>
              <a:rPr lang="en-US" dirty="0" err="1">
                <a:cs typeface="Times New Roman" panose="02020603050405020304" pitchFamily="18" charset="0"/>
              </a:rPr>
              <a:t>tornò</a:t>
            </a:r>
            <a:r>
              <a:rPr lang="en-US" dirty="0">
                <a:cs typeface="Times New Roman" panose="02020603050405020304" pitchFamily="18" charset="0"/>
              </a:rPr>
              <a:t> a Cambridge, e fu </a:t>
            </a:r>
            <a:r>
              <a:rPr lang="en-US" dirty="0" err="1">
                <a:cs typeface="Times New Roman" panose="02020603050405020304" pitchFamily="18" charset="0"/>
              </a:rPr>
              <a:t>eletto</a:t>
            </a:r>
            <a:r>
              <a:rPr lang="en-US" dirty="0">
                <a:cs typeface="Times New Roman" panose="02020603050405020304" pitchFamily="18" charset="0"/>
              </a:rPr>
              <a:t> </a:t>
            </a:r>
            <a:r>
              <a:rPr lang="en-US" dirty="0" err="1">
                <a:cs typeface="Times New Roman" panose="02020603050405020304" pitchFamily="18" charset="0"/>
              </a:rPr>
              <a:t>membro</a:t>
            </a:r>
            <a:r>
              <a:rPr lang="en-US" dirty="0">
                <a:cs typeface="Times New Roman" panose="02020603050405020304" pitchFamily="18" charset="0"/>
              </a:rPr>
              <a:t> del Trinity College, poi primo </a:t>
            </a:r>
            <a:r>
              <a:rPr lang="en-US" dirty="0" err="1">
                <a:cs typeface="Times New Roman" panose="02020603050405020304" pitchFamily="18" charset="0"/>
              </a:rPr>
              <a:t>eretto</a:t>
            </a:r>
            <a:r>
              <a:rPr lang="en-US" dirty="0">
                <a:cs typeface="Times New Roman" panose="02020603050405020304" pitchFamily="18" charset="0"/>
              </a:rPr>
              <a:t> da re Enrico VIII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384" y="598574"/>
            <a:ext cx="2982816" cy="283042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183" y="1647756"/>
            <a:ext cx="3591697" cy="113064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30</a:t>
            </a:fld>
            <a:endParaRPr lang="it-IT"/>
          </a:p>
        </p:txBody>
      </p:sp>
    </p:spTree>
    <p:extLst>
      <p:ext uri="{BB962C8B-B14F-4D97-AF65-F5344CB8AC3E}">
        <p14:creationId xmlns:p14="http://schemas.microsoft.com/office/powerpoint/2010/main" val="632166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41115" y="1178838"/>
            <a:ext cx="11409405" cy="1103870"/>
          </a:xfrm>
        </p:spPr>
        <p:txBody>
          <a:bodyPr>
            <a:noAutofit/>
          </a:bodyPr>
          <a:lstStyle/>
          <a:p>
            <a:pPr fontAlgn="base"/>
            <a:r>
              <a:rPr lang="en-US" sz="2400" b="1" dirty="0" err="1">
                <a:solidFill>
                  <a:schemeClr val="accent2"/>
                </a:solidFill>
                <a:effectLst>
                  <a:outerShdw blurRad="38100" dist="38100" dir="2700000" algn="tl">
                    <a:srgbClr val="000000">
                      <a:alpha val="43137"/>
                    </a:srgbClr>
                  </a:outerShdw>
                </a:effectLst>
                <a:latin typeface="+mn-lt"/>
                <a:ea typeface="+mn-ea"/>
                <a:cs typeface="+mn-cs"/>
              </a:rPr>
              <a:t>Alchimia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Rinascimentale</a:t>
            </a:r>
            <a:r>
              <a:rPr lang="en-US" sz="2400" b="1" dirty="0">
                <a:solidFill>
                  <a:schemeClr val="accent2"/>
                </a:solidFill>
                <a:effectLst>
                  <a:outerShdw blurRad="38100" dist="38100" dir="2700000" algn="tl">
                    <a:srgbClr val="000000">
                      <a:alpha val="43137"/>
                    </a:srgbClr>
                  </a:outerShdw>
                </a:effectLst>
                <a:latin typeface="+mn-lt"/>
                <a:ea typeface="+mn-ea"/>
                <a:cs typeface="+mn-cs"/>
              </a:rPr>
              <a:t> e il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Metodo</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Scientifico</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557140"/>
            <a:ext cx="6318422" cy="3083921"/>
          </a:xfrm>
          <a:prstGeom prst="rect">
            <a:avLst/>
          </a:prstGeom>
        </p:spPr>
        <p:txBody>
          <a:bodyPr wrap="square">
            <a:spAutoFit/>
          </a:bodyPr>
          <a:lstStyle/>
          <a:p>
            <a:pPr algn="just" fontAlgn="base">
              <a:lnSpc>
                <a:spcPct val="90000"/>
              </a:lnSpc>
              <a:spcBef>
                <a:spcPct val="0"/>
              </a:spcBef>
            </a:pPr>
            <a:r>
              <a:rPr lang="en-US" dirty="0">
                <a:cs typeface="Times New Roman" panose="02020603050405020304" pitchFamily="18" charset="0"/>
              </a:rPr>
              <a:t>Come per la </a:t>
            </a:r>
            <a:r>
              <a:rPr lang="en-US" dirty="0" err="1">
                <a:cs typeface="Times New Roman" panose="02020603050405020304" pitchFamily="18" charset="0"/>
              </a:rPr>
              <a:t>maggior</a:t>
            </a:r>
            <a:r>
              <a:rPr lang="en-US" dirty="0">
                <a:cs typeface="Times New Roman" panose="02020603050405020304" pitchFamily="18" charset="0"/>
              </a:rPr>
              <a:t> </a:t>
            </a:r>
            <a:r>
              <a:rPr lang="en-US" dirty="0" err="1">
                <a:cs typeface="Times New Roman" panose="02020603050405020304" pitchFamily="18" charset="0"/>
              </a:rPr>
              <a:t>parte</a:t>
            </a:r>
            <a:r>
              <a:rPr lang="en-US" dirty="0">
                <a:cs typeface="Times New Roman" panose="02020603050405020304" pitchFamily="18" charset="0"/>
              </a:rPr>
              <a:t> </a:t>
            </a:r>
            <a:r>
              <a:rPr lang="en-US" dirty="0" err="1">
                <a:cs typeface="Times New Roman" panose="02020603050405020304" pitchFamily="18" charset="0"/>
              </a:rPr>
              <a:t>delle</a:t>
            </a:r>
            <a:r>
              <a:rPr lang="en-US" dirty="0">
                <a:cs typeface="Times New Roman" panose="02020603050405020304" pitchFamily="18" charset="0"/>
              </a:rPr>
              <a:t> discipline </a:t>
            </a:r>
            <a:r>
              <a:rPr lang="en-US" dirty="0" err="1">
                <a:cs typeface="Times New Roman" panose="02020603050405020304" pitchFamily="18" charset="0"/>
              </a:rPr>
              <a:t>accademiche</a:t>
            </a:r>
            <a:r>
              <a:rPr lang="en-US" dirty="0">
                <a:cs typeface="Times New Roman" panose="02020603050405020304" pitchFamily="18" charset="0"/>
              </a:rPr>
              <a:t>, la </a:t>
            </a:r>
            <a:r>
              <a:rPr lang="en-US" dirty="0" err="1">
                <a:cs typeface="Times New Roman" panose="02020603050405020304" pitchFamily="18" charset="0"/>
              </a:rPr>
              <a:t>pratica</a:t>
            </a:r>
            <a:r>
              <a:rPr lang="en-US" dirty="0">
                <a:cs typeface="Times New Roman" panose="02020603050405020304" pitchFamily="18" charset="0"/>
              </a:rPr>
              <a:t> </a:t>
            </a:r>
            <a:r>
              <a:rPr lang="en-US" dirty="0" err="1">
                <a:cs typeface="Times New Roman" panose="02020603050405020304" pitchFamily="18" charset="0"/>
              </a:rPr>
              <a:t>dell'alchimia</a:t>
            </a:r>
            <a:r>
              <a:rPr lang="en-US" dirty="0">
                <a:cs typeface="Times New Roman" panose="02020603050405020304" pitchFamily="18" charset="0"/>
              </a:rPr>
              <a:t> fu </a:t>
            </a:r>
            <a:r>
              <a:rPr lang="en-US" dirty="0" err="1">
                <a:cs typeface="Times New Roman" panose="02020603050405020304" pitchFamily="18" charset="0"/>
              </a:rPr>
              <a:t>aiutata</a:t>
            </a:r>
            <a:r>
              <a:rPr lang="en-US" dirty="0">
                <a:cs typeface="Times New Roman" panose="02020603050405020304" pitchFamily="18" charset="0"/>
              </a:rPr>
              <a:t> </a:t>
            </a:r>
            <a:r>
              <a:rPr lang="en-US" dirty="0" err="1">
                <a:cs typeface="Times New Roman" panose="02020603050405020304" pitchFamily="18" charset="0"/>
              </a:rPr>
              <a:t>dall'invenzione</a:t>
            </a:r>
            <a:r>
              <a:rPr lang="en-US" dirty="0">
                <a:cs typeface="Times New Roman" panose="02020603050405020304" pitchFamily="18" charset="0"/>
              </a:rPr>
              <a:t> di Gutenberg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stampa</a:t>
            </a:r>
            <a:r>
              <a:rPr lang="en-US" dirty="0">
                <a:cs typeface="Times New Roman" panose="02020603050405020304" pitchFamily="18" charset="0"/>
              </a:rPr>
              <a:t>, </a:t>
            </a:r>
            <a:r>
              <a:rPr lang="en-US" dirty="0" err="1">
                <a:cs typeface="Times New Roman" panose="02020603050405020304" pitchFamily="18" charset="0"/>
              </a:rPr>
              <a:t>nel</a:t>
            </a:r>
            <a:r>
              <a:rPr lang="en-US" dirty="0">
                <a:cs typeface="Times New Roman" panose="02020603050405020304" pitchFamily="18" charset="0"/>
              </a:rPr>
              <a:t> 1440, </a:t>
            </a:r>
            <a:r>
              <a:rPr lang="en-US" dirty="0" err="1">
                <a:cs typeface="Times New Roman" panose="02020603050405020304" pitchFamily="18" charset="0"/>
              </a:rPr>
              <a:t>insieme</a:t>
            </a:r>
            <a:r>
              <a:rPr lang="en-US" dirty="0">
                <a:cs typeface="Times New Roman" panose="02020603050405020304" pitchFamily="18" charset="0"/>
              </a:rPr>
              <a:t> </a:t>
            </a:r>
            <a:r>
              <a:rPr lang="en-US" dirty="0" err="1">
                <a:cs typeface="Times New Roman" panose="02020603050405020304" pitchFamily="18" charset="0"/>
              </a:rPr>
              <a:t>alla</a:t>
            </a:r>
            <a:r>
              <a:rPr lang="en-US" dirty="0">
                <a:cs typeface="Times New Roman" panose="02020603050405020304" pitchFamily="18" charset="0"/>
              </a:rPr>
              <a:t> </a:t>
            </a:r>
            <a:r>
              <a:rPr lang="en-US" dirty="0" err="1">
                <a:cs typeface="Times New Roman" panose="02020603050405020304" pitchFamily="18" charset="0"/>
              </a:rPr>
              <a:t>crescente</a:t>
            </a:r>
            <a:r>
              <a:rPr lang="en-US" dirty="0">
                <a:cs typeface="Times New Roman" panose="02020603050405020304" pitchFamily="18" charset="0"/>
              </a:rPr>
              <a:t> </a:t>
            </a:r>
            <a:r>
              <a:rPr lang="en-US" dirty="0" err="1">
                <a:cs typeface="Times New Roman" panose="02020603050405020304" pitchFamily="18" charset="0"/>
              </a:rPr>
              <a:t>tendenza</a:t>
            </a:r>
            <a:r>
              <a:rPr lang="en-US" dirty="0">
                <a:cs typeface="Times New Roman" panose="02020603050405020304" pitchFamily="18" charset="0"/>
              </a:rPr>
              <a:t> </a:t>
            </a:r>
            <a:r>
              <a:rPr lang="en-US" dirty="0" err="1">
                <a:cs typeface="Times New Roman" panose="02020603050405020304" pitchFamily="18" charset="0"/>
              </a:rPr>
              <a:t>delle</a:t>
            </a:r>
            <a:r>
              <a:rPr lang="en-US" dirty="0">
                <a:cs typeface="Times New Roman" panose="02020603050405020304" pitchFamily="18" charset="0"/>
              </a:rPr>
              <a:t> </a:t>
            </a:r>
            <a:r>
              <a:rPr lang="en-US" dirty="0" err="1">
                <a:cs typeface="Times New Roman" panose="02020603050405020304" pitchFamily="18" charset="0"/>
              </a:rPr>
              <a:t>persone</a:t>
            </a:r>
            <a:r>
              <a:rPr lang="en-US" dirty="0">
                <a:cs typeface="Times New Roman" panose="02020603050405020304" pitchFamily="18" charset="0"/>
              </a:rPr>
              <a:t> e </a:t>
            </a:r>
            <a:r>
              <a:rPr lang="en-US" dirty="0" err="1">
                <a:cs typeface="Times New Roman" panose="02020603050405020304" pitchFamily="18" charset="0"/>
              </a:rPr>
              <a:t>delle</a:t>
            </a:r>
            <a:r>
              <a:rPr lang="en-US" dirty="0">
                <a:cs typeface="Times New Roman" panose="02020603050405020304" pitchFamily="18" charset="0"/>
              </a:rPr>
              <a:t> idee a </a:t>
            </a:r>
            <a:r>
              <a:rPr lang="en-US" dirty="0" err="1">
                <a:cs typeface="Times New Roman" panose="02020603050405020304" pitchFamily="18" charset="0"/>
              </a:rPr>
              <a:t>migrare</a:t>
            </a:r>
            <a:r>
              <a:rPr lang="en-US" dirty="0">
                <a:cs typeface="Times New Roman" panose="02020603050405020304" pitchFamily="18" charset="0"/>
              </a:rPr>
              <a:t>, </a:t>
            </a:r>
            <a:r>
              <a:rPr lang="en-US" dirty="0" err="1">
                <a:cs typeface="Times New Roman" panose="02020603050405020304" pitchFamily="18" charset="0"/>
              </a:rPr>
              <a:t>permettendo</a:t>
            </a:r>
            <a:r>
              <a:rPr lang="en-US" dirty="0">
                <a:cs typeface="Times New Roman" panose="02020603050405020304" pitchFamily="18" charset="0"/>
              </a:rPr>
              <a:t> </a:t>
            </a:r>
            <a:r>
              <a:rPr lang="en-US" dirty="0" err="1">
                <a:cs typeface="Times New Roman" panose="02020603050405020304" pitchFamily="18" charset="0"/>
              </a:rPr>
              <a:t>alla</a:t>
            </a:r>
            <a:r>
              <a:rPr lang="en-US" dirty="0">
                <a:cs typeface="Times New Roman" panose="02020603050405020304" pitchFamily="18" charset="0"/>
              </a:rPr>
              <a:t> </a:t>
            </a:r>
            <a:r>
              <a:rPr lang="en-US" dirty="0" err="1">
                <a:cs typeface="Times New Roman" panose="02020603050405020304" pitchFamily="18" charset="0"/>
              </a:rPr>
              <a:t>conoscenza</a:t>
            </a:r>
            <a:r>
              <a:rPr lang="en-US" dirty="0">
                <a:cs typeface="Times New Roman" panose="02020603050405020304" pitchFamily="18" charset="0"/>
              </a:rPr>
              <a:t> di </a:t>
            </a:r>
            <a:r>
              <a:rPr lang="en-US" dirty="0" err="1">
                <a:cs typeface="Times New Roman" panose="02020603050405020304" pitchFamily="18" charset="0"/>
              </a:rPr>
              <a:t>diffondersi</a:t>
            </a:r>
            <a:r>
              <a:rPr lang="en-US" dirty="0">
                <a:cs typeface="Times New Roman" panose="02020603050405020304" pitchFamily="18" charset="0"/>
              </a:rPr>
              <a:t> in </a:t>
            </a:r>
            <a:r>
              <a:rPr lang="en-US" dirty="0" err="1">
                <a:cs typeface="Times New Roman" panose="02020603050405020304" pitchFamily="18" charset="0"/>
              </a:rPr>
              <a:t>tutta</a:t>
            </a:r>
            <a:r>
              <a:rPr lang="en-US" dirty="0">
                <a:cs typeface="Times New Roman" panose="02020603050405020304" pitchFamily="18" charset="0"/>
              </a:rPr>
              <a:t> Europa e </a:t>
            </a:r>
            <a:r>
              <a:rPr lang="en-US" dirty="0" err="1">
                <a:cs typeface="Times New Roman" panose="02020603050405020304" pitchFamily="18" charset="0"/>
              </a:rPr>
              <a:t>oltre</a:t>
            </a:r>
            <a:r>
              <a:rPr lang="en-US" dirty="0">
                <a:cs typeface="Times New Roman" panose="02020603050405020304" pitchFamily="18" charset="0"/>
              </a:rPr>
              <a:t>. </a:t>
            </a:r>
            <a:r>
              <a:rPr lang="en-US" dirty="0" err="1">
                <a:cs typeface="Times New Roman" panose="02020603050405020304" pitchFamily="18" charset="0"/>
              </a:rPr>
              <a:t>Gli</a:t>
            </a:r>
            <a:r>
              <a:rPr lang="en-US" dirty="0">
                <a:cs typeface="Times New Roman" panose="02020603050405020304" pitchFamily="18" charset="0"/>
              </a:rPr>
              <a:t> </a:t>
            </a:r>
            <a:r>
              <a:rPr lang="en-US" dirty="0" err="1">
                <a:cs typeface="Times New Roman" panose="02020603050405020304" pitchFamily="18" charset="0"/>
              </a:rPr>
              <a:t>archeologi</a:t>
            </a:r>
            <a:r>
              <a:rPr lang="en-US" dirty="0">
                <a:cs typeface="Times New Roman" panose="02020603050405020304" pitchFamily="18" charset="0"/>
              </a:rPr>
              <a:t>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trovato</a:t>
            </a:r>
            <a:r>
              <a:rPr lang="en-US" dirty="0">
                <a:cs typeface="Times New Roman" panose="02020603050405020304" pitchFamily="18" charset="0"/>
              </a:rPr>
              <a:t> </a:t>
            </a:r>
            <a:r>
              <a:rPr lang="en-US" dirty="0" err="1">
                <a:cs typeface="Times New Roman" panose="02020603050405020304" pitchFamily="18" charset="0"/>
              </a:rPr>
              <a:t>manufatti</a:t>
            </a:r>
            <a:r>
              <a:rPr lang="en-US" dirty="0">
                <a:cs typeface="Times New Roman" panose="02020603050405020304" pitchFamily="18" charset="0"/>
              </a:rPr>
              <a:t> </a:t>
            </a:r>
            <a:r>
              <a:rPr lang="en-US" dirty="0" err="1">
                <a:cs typeface="Times New Roman" panose="02020603050405020304" pitchFamily="18" charset="0"/>
              </a:rPr>
              <a:t>alchemici</a:t>
            </a:r>
            <a:r>
              <a:rPr lang="en-US" dirty="0">
                <a:cs typeface="Times New Roman" panose="02020603050405020304" pitchFamily="18" charset="0"/>
              </a:rPr>
              <a:t> in </a:t>
            </a:r>
            <a:r>
              <a:rPr lang="en-US" dirty="0" err="1">
                <a:cs typeface="Times New Roman" panose="02020603050405020304" pitchFamily="18" charset="0"/>
              </a:rPr>
              <a:t>tutta</a:t>
            </a:r>
            <a:r>
              <a:rPr lang="en-US" dirty="0">
                <a:cs typeface="Times New Roman" panose="02020603050405020304" pitchFamily="18" charset="0"/>
              </a:rPr>
              <a:t> Europa, </a:t>
            </a:r>
            <a:r>
              <a:rPr lang="en-US" dirty="0" err="1">
                <a:cs typeface="Times New Roman" panose="02020603050405020304" pitchFamily="18" charset="0"/>
              </a:rPr>
              <a:t>mostrando</a:t>
            </a:r>
            <a:r>
              <a:rPr lang="en-US" dirty="0">
                <a:cs typeface="Times New Roman" panose="02020603050405020304" pitchFamily="18" charset="0"/>
              </a:rPr>
              <a:t> la </a:t>
            </a:r>
            <a:r>
              <a:rPr lang="en-US" dirty="0" err="1">
                <a:cs typeface="Times New Roman" panose="02020603050405020304" pitchFamily="18" charset="0"/>
              </a:rPr>
              <a:t>popolarità</a:t>
            </a:r>
            <a:r>
              <a:rPr lang="en-US" dirty="0">
                <a:cs typeface="Times New Roman" panose="02020603050405020304" pitchFamily="18" charset="0"/>
              </a:rPr>
              <a:t> di </a:t>
            </a:r>
            <a:r>
              <a:rPr lang="en-US" dirty="0" err="1">
                <a:cs typeface="Times New Roman" panose="02020603050405020304" pitchFamily="18" charset="0"/>
              </a:rPr>
              <a:t>questa</a:t>
            </a:r>
            <a:r>
              <a:rPr lang="en-US" dirty="0">
                <a:cs typeface="Times New Roman" panose="02020603050405020304" pitchFamily="18" charset="0"/>
              </a:rPr>
              <a:t> proto-</a:t>
            </a:r>
            <a:r>
              <a:rPr lang="en-US" dirty="0" err="1">
                <a:cs typeface="Times New Roman" panose="02020603050405020304" pitchFamily="18" charset="0"/>
              </a:rPr>
              <a:t>scienza</a:t>
            </a:r>
            <a:r>
              <a:rPr lang="en-US" dirty="0">
                <a:cs typeface="Times New Roman" panose="02020603050405020304" pitchFamily="18" charset="0"/>
              </a:rPr>
              <a:t>, </a:t>
            </a:r>
            <a:r>
              <a:rPr lang="en-US" dirty="0" err="1">
                <a:cs typeface="Times New Roman" panose="02020603050405020304" pitchFamily="18" charset="0"/>
              </a:rPr>
              <a:t>anche</a:t>
            </a:r>
            <a:r>
              <a:rPr lang="en-US" dirty="0">
                <a:cs typeface="Times New Roman" panose="02020603050405020304" pitchFamily="18" charset="0"/>
              </a:rPr>
              <a:t> se il </a:t>
            </a:r>
            <a:r>
              <a:rPr lang="en-US" dirty="0" err="1">
                <a:cs typeface="Times New Roman" panose="02020603050405020304" pitchFamily="18" charset="0"/>
              </a:rPr>
              <a:t>potenziale</a:t>
            </a:r>
            <a:r>
              <a:rPr lang="en-US" dirty="0">
                <a:cs typeface="Times New Roman" panose="02020603050405020304" pitchFamily="18" charset="0"/>
              </a:rPr>
              <a:t> per le </a:t>
            </a:r>
            <a:r>
              <a:rPr lang="en-US" dirty="0" err="1">
                <a:cs typeface="Times New Roman" panose="02020603050405020304" pitchFamily="18" charset="0"/>
              </a:rPr>
              <a:t>ricchezze</a:t>
            </a:r>
            <a:r>
              <a:rPr lang="en-US" dirty="0">
                <a:cs typeface="Times New Roman" panose="02020603050405020304" pitchFamily="18" charset="0"/>
              </a:rPr>
              <a:t> </a:t>
            </a:r>
            <a:r>
              <a:rPr lang="en-US" dirty="0" err="1">
                <a:cs typeface="Times New Roman" panose="02020603050405020304" pitchFamily="18" charset="0"/>
              </a:rPr>
              <a:t>offerte</a:t>
            </a:r>
            <a:r>
              <a:rPr lang="en-US" dirty="0">
                <a:cs typeface="Times New Roman" panose="02020603050405020304" pitchFamily="18" charset="0"/>
              </a:rPr>
              <a:t> </a:t>
            </a:r>
            <a:r>
              <a:rPr lang="en-US" dirty="0" err="1">
                <a:cs typeface="Times New Roman" panose="02020603050405020304" pitchFamily="18" charset="0"/>
              </a:rPr>
              <a:t>dalla</a:t>
            </a:r>
            <a:r>
              <a:rPr lang="en-US" dirty="0">
                <a:cs typeface="Times New Roman" panose="02020603050405020304" pitchFamily="18" charset="0"/>
              </a:rPr>
              <a:t> </a:t>
            </a:r>
            <a:r>
              <a:rPr lang="en-US" dirty="0" err="1">
                <a:cs typeface="Times New Roman" panose="02020603050405020304" pitchFamily="18" charset="0"/>
              </a:rPr>
              <a:t>trasmutazione</a:t>
            </a:r>
            <a:r>
              <a:rPr lang="en-US" dirty="0">
                <a:cs typeface="Times New Roman" panose="02020603050405020304" pitchFamily="18" charset="0"/>
              </a:rPr>
              <a:t> </a:t>
            </a:r>
            <a:r>
              <a:rPr lang="en-US" dirty="0" err="1">
                <a:cs typeface="Times New Roman" panose="02020603050405020304" pitchFamily="18" charset="0"/>
              </a:rPr>
              <a:t>dei</a:t>
            </a:r>
            <a:r>
              <a:rPr lang="en-US" dirty="0">
                <a:cs typeface="Times New Roman" panose="02020603050405020304" pitchFamily="18" charset="0"/>
              </a:rPr>
              <a:t> </a:t>
            </a:r>
            <a:r>
              <a:rPr lang="en-US" dirty="0" err="1">
                <a:cs typeface="Times New Roman" panose="02020603050405020304" pitchFamily="18" charset="0"/>
              </a:rPr>
              <a:t>metalli</a:t>
            </a:r>
            <a:r>
              <a:rPr lang="en-US" dirty="0">
                <a:cs typeface="Times New Roman" panose="02020603050405020304" pitchFamily="18" charset="0"/>
              </a:rPr>
              <a:t> di base in </a:t>
            </a:r>
            <a:r>
              <a:rPr lang="en-US" dirty="0" err="1">
                <a:cs typeface="Times New Roman" panose="02020603050405020304" pitchFamily="18" charset="0"/>
              </a:rPr>
              <a:t>oro</a:t>
            </a:r>
            <a:r>
              <a:rPr lang="en-US" dirty="0">
                <a:cs typeface="Times New Roman" panose="02020603050405020304" pitchFamily="18" charset="0"/>
              </a:rPr>
              <a:t> </a:t>
            </a:r>
            <a:r>
              <a:rPr lang="en-US" dirty="0" err="1">
                <a:cs typeface="Times New Roman" panose="02020603050405020304" pitchFamily="18" charset="0"/>
              </a:rPr>
              <a:t>probabilmente</a:t>
            </a:r>
            <a:r>
              <a:rPr lang="en-US" dirty="0">
                <a:cs typeface="Times New Roman" panose="02020603050405020304" pitchFamily="18" charset="0"/>
              </a:rPr>
              <a:t>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trovava</a:t>
            </a:r>
            <a:r>
              <a:rPr lang="en-US" dirty="0">
                <a:cs typeface="Times New Roman" panose="02020603050405020304" pitchFamily="18" charset="0"/>
              </a:rPr>
              <a:t> </a:t>
            </a:r>
            <a:r>
              <a:rPr lang="en-US" dirty="0" err="1">
                <a:cs typeface="Times New Roman" panose="02020603050405020304" pitchFamily="18" charset="0"/>
              </a:rPr>
              <a:t>dietro</a:t>
            </a:r>
            <a:r>
              <a:rPr lang="en-US" dirty="0">
                <a:cs typeface="Times New Roman" panose="02020603050405020304" pitchFamily="18" charset="0"/>
              </a:rPr>
              <a:t> la </a:t>
            </a:r>
            <a:r>
              <a:rPr lang="en-US" dirty="0" err="1">
                <a:cs typeface="Times New Roman" panose="02020603050405020304" pitchFamily="18" charset="0"/>
              </a:rPr>
              <a:t>popolarità</a:t>
            </a:r>
            <a:r>
              <a:rPr lang="en-US" dirty="0">
                <a:cs typeface="Times New Roman" panose="02020603050405020304" pitchFamily="18" charset="0"/>
              </a:rPr>
              <a:t>. </a:t>
            </a:r>
            <a:r>
              <a:rPr lang="en-US" dirty="0" err="1">
                <a:cs typeface="Times New Roman" panose="02020603050405020304" pitchFamily="18" charset="0"/>
              </a:rPr>
              <a:t>Certamente</a:t>
            </a:r>
            <a:r>
              <a:rPr lang="en-US" dirty="0">
                <a:cs typeface="Times New Roman" panose="02020603050405020304" pitchFamily="18" charset="0"/>
              </a:rPr>
              <a:t>, </a:t>
            </a:r>
            <a:r>
              <a:rPr lang="en-US" dirty="0" err="1">
                <a:cs typeface="Times New Roman" panose="02020603050405020304" pitchFamily="18" charset="0"/>
              </a:rPr>
              <a:t>grandi</a:t>
            </a:r>
            <a:r>
              <a:rPr lang="en-US" dirty="0">
                <a:cs typeface="Times New Roman" panose="02020603050405020304" pitchFamily="18" charset="0"/>
              </a:rPr>
              <a:t> </a:t>
            </a:r>
            <a:r>
              <a:rPr lang="en-US" dirty="0" err="1">
                <a:cs typeface="Times New Roman" panose="02020603050405020304" pitchFamily="18" charset="0"/>
              </a:rPr>
              <a:t>menti</a:t>
            </a:r>
            <a:r>
              <a:rPr lang="en-US" dirty="0">
                <a:cs typeface="Times New Roman" panose="02020603050405020304" pitchFamily="18" charset="0"/>
              </a:rPr>
              <a:t> come John Dee (1527–1608)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trascorso</a:t>
            </a:r>
            <a:r>
              <a:rPr lang="en-US" dirty="0">
                <a:cs typeface="Times New Roman" panose="02020603050405020304" pitchFamily="18" charset="0"/>
              </a:rPr>
              <a:t> molto tempo in </a:t>
            </a:r>
            <a:r>
              <a:rPr lang="en-US" dirty="0" err="1">
                <a:cs typeface="Times New Roman" panose="02020603050405020304" pitchFamily="18" charset="0"/>
              </a:rPr>
              <a:t>questa</a:t>
            </a:r>
            <a:r>
              <a:rPr lang="en-US" dirty="0">
                <a:cs typeface="Times New Roman" panose="02020603050405020304" pitchFamily="18" charset="0"/>
              </a:rPr>
              <a:t> </a:t>
            </a:r>
            <a:r>
              <a:rPr lang="en-US" dirty="0" err="1">
                <a:cs typeface="Times New Roman" panose="02020603050405020304" pitchFamily="18" charset="0"/>
              </a:rPr>
              <a:t>ricerca</a:t>
            </a:r>
            <a:r>
              <a:rPr lang="en-US" dirty="0">
                <a:cs typeface="Times New Roman" panose="02020603050405020304" pitchFamily="18" charset="0"/>
              </a:rPr>
              <a:t>, </a:t>
            </a:r>
            <a:r>
              <a:rPr lang="en-US" dirty="0" err="1">
                <a:cs typeface="Times New Roman" panose="02020603050405020304" pitchFamily="18" charset="0"/>
              </a:rPr>
              <a:t>spesso</a:t>
            </a:r>
            <a:r>
              <a:rPr lang="en-US" dirty="0">
                <a:cs typeface="Times New Roman" panose="02020603050405020304" pitchFamily="18" charset="0"/>
              </a:rPr>
              <a:t> </a:t>
            </a:r>
            <a:r>
              <a:rPr lang="en-US" dirty="0" err="1">
                <a:cs typeface="Times New Roman" panose="02020603050405020304" pitchFamily="18" charset="0"/>
              </a:rPr>
              <a:t>attirando</a:t>
            </a:r>
            <a:r>
              <a:rPr lang="en-US" dirty="0">
                <a:cs typeface="Times New Roman" panose="02020603050405020304" pitchFamily="18" charset="0"/>
              </a:rPr>
              <a:t> il </a:t>
            </a:r>
            <a:r>
              <a:rPr lang="en-US" dirty="0" err="1">
                <a:cs typeface="Times New Roman" panose="02020603050405020304" pitchFamily="18" charset="0"/>
              </a:rPr>
              <a:t>patrocinio</a:t>
            </a:r>
            <a:r>
              <a:rPr lang="en-US" dirty="0">
                <a:cs typeface="Times New Roman" panose="02020603050405020304" pitchFamily="18" charset="0"/>
              </a:rPr>
              <a:t> di </a:t>
            </a:r>
            <a:r>
              <a:rPr lang="en-US" dirty="0" err="1">
                <a:cs typeface="Times New Roman" panose="02020603050405020304" pitchFamily="18" charset="0"/>
              </a:rPr>
              <a:t>ricchi</a:t>
            </a:r>
            <a:r>
              <a:rPr lang="en-US" dirty="0">
                <a:cs typeface="Times New Roman" panose="02020603050405020304" pitchFamily="18" charset="0"/>
              </a:rPr>
              <a:t> sponsor
</a:t>
            </a:r>
            <a:endParaRPr lang="it-IT" cap="all" dirty="0">
              <a:ea typeface="+mj-ea"/>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302" y="1990081"/>
            <a:ext cx="4744995" cy="4014253"/>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pPr/>
              <a:t>31</a:t>
            </a:fld>
            <a:endParaRPr lang="it-IT"/>
          </a:p>
        </p:txBody>
      </p:sp>
    </p:spTree>
    <p:extLst>
      <p:ext uri="{BB962C8B-B14F-4D97-AF65-F5344CB8AC3E}">
        <p14:creationId xmlns:p14="http://schemas.microsoft.com/office/powerpoint/2010/main" val="3730594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527467" y="1127167"/>
            <a:ext cx="11409405" cy="1103870"/>
          </a:xfrm>
        </p:spPr>
        <p:txBody>
          <a:bodyPr>
            <a:noAutofit/>
          </a:bodyPr>
          <a:lstStyle/>
          <a:p>
            <a:pPr fontAlgn="base"/>
            <a:r>
              <a:rPr lang="en-US" sz="2400" b="1" dirty="0" err="1">
                <a:solidFill>
                  <a:schemeClr val="accent2"/>
                </a:solidFill>
                <a:effectLst>
                  <a:outerShdw blurRad="38100" dist="38100" dir="2700000" algn="tl">
                    <a:srgbClr val="000000">
                      <a:alpha val="43137"/>
                    </a:srgbClr>
                  </a:outerShdw>
                </a:effectLst>
                <a:latin typeface="+mn-lt"/>
                <a:ea typeface="+mn-ea"/>
                <a:cs typeface="+mn-cs"/>
              </a:rPr>
              <a:t>Alchimia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Rinascimentale</a:t>
            </a:r>
            <a:r>
              <a:rPr lang="en-US" sz="2400" b="1" dirty="0">
                <a:solidFill>
                  <a:schemeClr val="accent2"/>
                </a:solidFill>
                <a:effectLst>
                  <a:outerShdw blurRad="38100" dist="38100" dir="2700000" algn="tl">
                    <a:srgbClr val="000000">
                      <a:alpha val="43137"/>
                    </a:srgbClr>
                  </a:outerShdw>
                </a:effectLst>
                <a:latin typeface="+mn-lt"/>
                <a:ea typeface="+mn-ea"/>
                <a:cs typeface="+mn-cs"/>
              </a:rPr>
              <a:t> e il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Metodo</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Scientifico</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20129" y="2607923"/>
            <a:ext cx="6318422" cy="2585323"/>
          </a:xfrm>
          <a:prstGeom prst="rect">
            <a:avLst/>
          </a:prstGeom>
        </p:spPr>
        <p:txBody>
          <a:bodyPr wrap="square">
            <a:spAutoFit/>
          </a:bodyPr>
          <a:lstStyle/>
          <a:p>
            <a:pPr algn="just" fontAlgn="base">
              <a:lnSpc>
                <a:spcPct val="90000"/>
              </a:lnSpc>
              <a:spcBef>
                <a:spcPct val="0"/>
              </a:spcBef>
            </a:pPr>
            <a:r>
              <a:rPr lang="en-US" dirty="0" err="1">
                <a:cs typeface="Times New Roman" panose="02020603050405020304" pitchFamily="18" charset="0"/>
              </a:rPr>
              <a:t>Molti</a:t>
            </a:r>
            <a:r>
              <a:rPr lang="en-US" dirty="0">
                <a:cs typeface="Times New Roman" panose="02020603050405020304" pitchFamily="18" charset="0"/>
              </a:rPr>
              <a:t> </a:t>
            </a:r>
            <a:r>
              <a:rPr lang="en-US" dirty="0" err="1">
                <a:cs typeface="Times New Roman" panose="02020603050405020304" pitchFamily="18" charset="0"/>
              </a:rPr>
              <a:t>alchimisti</a:t>
            </a:r>
            <a:r>
              <a:rPr lang="en-US" dirty="0">
                <a:cs typeface="Times New Roman" panose="02020603050405020304" pitchFamily="18" charset="0"/>
              </a:rPr>
              <a:t> </a:t>
            </a:r>
            <a:r>
              <a:rPr lang="en-US" dirty="0" err="1">
                <a:cs typeface="Times New Roman" panose="02020603050405020304" pitchFamily="18" charset="0"/>
              </a:rPr>
              <a:t>durante</a:t>
            </a:r>
            <a:r>
              <a:rPr lang="en-US" dirty="0">
                <a:cs typeface="Times New Roman" panose="02020603050405020304" pitchFamily="18" charset="0"/>
              </a:rPr>
              <a:t> </a:t>
            </a:r>
            <a:r>
              <a:rPr lang="en-US" dirty="0" err="1">
                <a:cs typeface="Times New Roman" panose="02020603050405020304" pitchFamily="18" charset="0"/>
              </a:rPr>
              <a:t>l'era</a:t>
            </a:r>
            <a:r>
              <a:rPr lang="en-US" dirty="0">
                <a:cs typeface="Times New Roman" panose="02020603050405020304" pitchFamily="18" charset="0"/>
              </a:rPr>
              <a:t> </a:t>
            </a:r>
            <a:r>
              <a:rPr lang="en-US" dirty="0" err="1">
                <a:cs typeface="Times New Roman" panose="02020603050405020304" pitchFamily="18" charset="0"/>
              </a:rPr>
              <a:t>rinascimentale</a:t>
            </a:r>
            <a:r>
              <a:rPr lang="en-US" dirty="0">
                <a:cs typeface="Times New Roman" panose="02020603050405020304" pitchFamily="18" charset="0"/>
              </a:rPr>
              <a:t>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condotto</a:t>
            </a:r>
            <a:r>
              <a:rPr lang="en-US" dirty="0">
                <a:cs typeface="Times New Roman" panose="02020603050405020304" pitchFamily="18" charset="0"/>
              </a:rPr>
              <a:t> </a:t>
            </a:r>
            <a:r>
              <a:rPr lang="en-US" dirty="0" err="1">
                <a:cs typeface="Times New Roman" panose="02020603050405020304" pitchFamily="18" charset="0"/>
              </a:rPr>
              <a:t>esperimenti</a:t>
            </a:r>
            <a:r>
              <a:rPr lang="en-US" dirty="0">
                <a:cs typeface="Times New Roman" panose="02020603050405020304" pitchFamily="18" charset="0"/>
              </a:rPr>
              <a:t> </a:t>
            </a:r>
            <a:r>
              <a:rPr lang="en-US" dirty="0" err="1">
                <a:cs typeface="Times New Roman" panose="02020603050405020304" pitchFamily="18" charset="0"/>
              </a:rPr>
              <a:t>controllati</a:t>
            </a:r>
            <a:r>
              <a:rPr lang="en-US" dirty="0">
                <a:cs typeface="Times New Roman" panose="02020603050405020304" pitchFamily="18" charset="0"/>
              </a:rPr>
              <a:t> e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usato</a:t>
            </a:r>
            <a:r>
              <a:rPr lang="en-US" dirty="0">
                <a:cs typeface="Times New Roman" panose="02020603050405020304" pitchFamily="18" charset="0"/>
              </a:rPr>
              <a:t> </a:t>
            </a:r>
            <a:r>
              <a:rPr lang="en-US" dirty="0" err="1">
                <a:cs typeface="Times New Roman" panose="02020603050405020304" pitchFamily="18" charset="0"/>
              </a:rPr>
              <a:t>tentativi</a:t>
            </a:r>
            <a:r>
              <a:rPr lang="en-US" dirty="0">
                <a:cs typeface="Times New Roman" panose="02020603050405020304" pitchFamily="18" charset="0"/>
              </a:rPr>
              <a:t> ed </a:t>
            </a:r>
            <a:r>
              <a:rPr lang="en-US" dirty="0" err="1">
                <a:cs typeface="Times New Roman" panose="02020603050405020304" pitchFamily="18" charset="0"/>
              </a:rPr>
              <a:t>errori</a:t>
            </a:r>
            <a:r>
              <a:rPr lang="en-US" dirty="0">
                <a:cs typeface="Times New Roman" panose="02020603050405020304" pitchFamily="18" charset="0"/>
              </a:rPr>
              <a:t> per </a:t>
            </a:r>
            <a:r>
              <a:rPr lang="en-US" dirty="0" err="1">
                <a:cs typeface="Times New Roman" panose="02020603050405020304" pitchFamily="18" charset="0"/>
              </a:rPr>
              <a:t>scoprire</a:t>
            </a:r>
            <a:r>
              <a:rPr lang="en-US" dirty="0">
                <a:cs typeface="Times New Roman" panose="02020603050405020304" pitchFamily="18" charset="0"/>
              </a:rPr>
              <a:t> la natura </a:t>
            </a:r>
            <a:r>
              <a:rPr lang="en-US" dirty="0" err="1">
                <a:cs typeface="Times New Roman" panose="02020603050405020304" pitchFamily="18" charset="0"/>
              </a:rPr>
              <a:t>delle</a:t>
            </a:r>
            <a:r>
              <a:rPr lang="en-US" dirty="0">
                <a:cs typeface="Times New Roman" panose="02020603050405020304" pitchFamily="18" charset="0"/>
              </a:rPr>
              <a:t> </a:t>
            </a:r>
            <a:r>
              <a:rPr lang="en-US" dirty="0" err="1">
                <a:cs typeface="Times New Roman" panose="02020603050405020304" pitchFamily="18" charset="0"/>
              </a:rPr>
              <a:t>sostanze</a:t>
            </a:r>
            <a:r>
              <a:rPr lang="en-US" dirty="0">
                <a:cs typeface="Times New Roman" panose="02020603050405020304" pitchFamily="18" charset="0"/>
              </a:rPr>
              <a:t>, </a:t>
            </a:r>
            <a:r>
              <a:rPr lang="en-US" dirty="0" err="1">
                <a:cs typeface="Times New Roman" panose="02020603050405020304" pitchFamily="18" charset="0"/>
              </a:rPr>
              <a:t>studiando</a:t>
            </a:r>
            <a:r>
              <a:rPr lang="en-US" dirty="0">
                <a:cs typeface="Times New Roman" panose="02020603050405020304" pitchFamily="18" charset="0"/>
              </a:rPr>
              <a:t> come </a:t>
            </a:r>
            <a:r>
              <a:rPr lang="en-US" dirty="0" err="1">
                <a:cs typeface="Times New Roman" panose="02020603050405020304" pitchFamily="18" charset="0"/>
              </a:rPr>
              <a:t>reagivano</a:t>
            </a:r>
            <a:r>
              <a:rPr lang="en-US" dirty="0">
                <a:cs typeface="Times New Roman" panose="02020603050405020304" pitchFamily="18" charset="0"/>
              </a:rPr>
              <a:t>, </a:t>
            </a:r>
            <a:r>
              <a:rPr lang="en-US" dirty="0" err="1">
                <a:cs typeface="Times New Roman" panose="02020603050405020304" pitchFamily="18" charset="0"/>
              </a:rPr>
              <a:t>interagivano</a:t>
            </a:r>
            <a:r>
              <a:rPr lang="en-US" dirty="0">
                <a:cs typeface="Times New Roman" panose="02020603050405020304" pitchFamily="18" charset="0"/>
              </a:rPr>
              <a:t> e </a:t>
            </a:r>
            <a:r>
              <a:rPr lang="en-US" dirty="0" err="1">
                <a:cs typeface="Times New Roman" panose="02020603050405020304" pitchFamily="18" charset="0"/>
              </a:rPr>
              <a:t>cambiavano</a:t>
            </a:r>
            <a:r>
              <a:rPr lang="en-US" dirty="0">
                <a:cs typeface="Times New Roman" panose="02020603050405020304" pitchFamily="18" charset="0"/>
              </a:rPr>
              <a:t> in </a:t>
            </a:r>
            <a:r>
              <a:rPr lang="en-US" dirty="0" err="1">
                <a:cs typeface="Times New Roman" panose="02020603050405020304" pitchFamily="18" charset="0"/>
              </a:rPr>
              <a:t>nuove</a:t>
            </a:r>
            <a:r>
              <a:rPr lang="en-US" dirty="0">
                <a:cs typeface="Times New Roman" panose="02020603050405020304" pitchFamily="18" charset="0"/>
              </a:rPr>
              <a:t> </a:t>
            </a:r>
            <a:r>
              <a:rPr lang="en-US" dirty="0" err="1">
                <a:cs typeface="Times New Roman" panose="02020603050405020304" pitchFamily="18" charset="0"/>
              </a:rPr>
              <a:t>condizioni</a:t>
            </a:r>
            <a:r>
              <a:rPr lang="en-US" dirty="0">
                <a:cs typeface="Times New Roman" panose="02020603050405020304" pitchFamily="18" charset="0"/>
              </a:rPr>
              <a:t>. </a:t>
            </a:r>
            <a:r>
              <a:rPr lang="en-US" dirty="0" err="1">
                <a:cs typeface="Times New Roman" panose="02020603050405020304" pitchFamily="18" charset="0"/>
              </a:rPr>
              <a:t>Gli</a:t>
            </a:r>
            <a:r>
              <a:rPr lang="en-US" dirty="0">
                <a:cs typeface="Times New Roman" panose="02020603050405020304" pitchFamily="18" charset="0"/>
              </a:rPr>
              <a:t> </a:t>
            </a:r>
            <a:r>
              <a:rPr lang="en-US" dirty="0" err="1">
                <a:cs typeface="Times New Roman" panose="02020603050405020304" pitchFamily="18" charset="0"/>
              </a:rPr>
              <a:t>alchimisti</a:t>
            </a:r>
            <a:r>
              <a:rPr lang="en-US" dirty="0">
                <a:cs typeface="Times New Roman" panose="02020603050405020304" pitchFamily="18" charset="0"/>
              </a:rPr>
              <a:t> non solo </a:t>
            </a:r>
            <a:r>
              <a:rPr lang="en-US" dirty="0" err="1">
                <a:cs typeface="Times New Roman" panose="02020603050405020304" pitchFamily="18" charset="0"/>
              </a:rPr>
              <a:t>gettarono</a:t>
            </a:r>
            <a:r>
              <a:rPr lang="en-US" dirty="0">
                <a:cs typeface="Times New Roman" panose="02020603050405020304" pitchFamily="18" charset="0"/>
              </a:rPr>
              <a:t> le </a:t>
            </a:r>
            <a:r>
              <a:rPr lang="en-US" dirty="0" err="1">
                <a:cs typeface="Times New Roman" panose="02020603050405020304" pitchFamily="18" charset="0"/>
              </a:rPr>
              <a:t>basi</a:t>
            </a:r>
            <a:r>
              <a:rPr lang="en-US" dirty="0">
                <a:cs typeface="Times New Roman" panose="02020603050405020304" pitchFamily="18" charset="0"/>
              </a:rPr>
              <a:t> per la </a:t>
            </a:r>
            <a:r>
              <a:rPr lang="en-US" dirty="0" err="1">
                <a:cs typeface="Times New Roman" panose="02020603050405020304" pitchFamily="18" charset="0"/>
              </a:rPr>
              <a:t>chimica</a:t>
            </a:r>
            <a:r>
              <a:rPr lang="en-US" dirty="0">
                <a:cs typeface="Times New Roman" panose="02020603050405020304" pitchFamily="18" charset="0"/>
              </a:rPr>
              <a:t>, ma </a:t>
            </a:r>
            <a:r>
              <a:rPr lang="en-US" dirty="0" err="1">
                <a:cs typeface="Times New Roman" panose="02020603050405020304" pitchFamily="18" charset="0"/>
              </a:rPr>
              <a:t>contribuirono</a:t>
            </a:r>
            <a:r>
              <a:rPr lang="en-US" dirty="0">
                <a:cs typeface="Times New Roman" panose="02020603050405020304" pitchFamily="18" charset="0"/>
              </a:rPr>
              <a:t> al </a:t>
            </a:r>
            <a:r>
              <a:rPr lang="en-US" dirty="0" err="1">
                <a:cs typeface="Times New Roman" panose="02020603050405020304" pitchFamily="18" charset="0"/>
              </a:rPr>
              <a:t>lato</a:t>
            </a:r>
            <a:r>
              <a:rPr lang="en-US" dirty="0">
                <a:cs typeface="Times New Roman" panose="02020603050405020304" pitchFamily="18" charset="0"/>
              </a:rPr>
              <a:t> </a:t>
            </a:r>
            <a:r>
              <a:rPr lang="en-US" dirty="0" err="1">
                <a:cs typeface="Times New Roman" panose="02020603050405020304" pitchFamily="18" charset="0"/>
              </a:rPr>
              <a:t>pratico</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fisica</a:t>
            </a:r>
            <a:r>
              <a:rPr lang="en-US" dirty="0">
                <a:cs typeface="Times New Roman" panose="02020603050405020304" pitchFamily="18" charset="0"/>
              </a:rPr>
              <a:t>, </a:t>
            </a:r>
            <a:r>
              <a:rPr lang="en-US" dirty="0" err="1">
                <a:cs typeface="Times New Roman" panose="02020603050405020304" pitchFamily="18" charset="0"/>
              </a:rPr>
              <a:t>creando</a:t>
            </a:r>
            <a:r>
              <a:rPr lang="en-US" dirty="0">
                <a:cs typeface="Times New Roman" panose="02020603050405020304" pitchFamily="18" charset="0"/>
              </a:rPr>
              <a:t> gas, solidi e </a:t>
            </a:r>
            <a:r>
              <a:rPr lang="en-US" dirty="0" err="1">
                <a:cs typeface="Times New Roman" panose="02020603050405020304" pitchFamily="18" charset="0"/>
              </a:rPr>
              <a:t>liquidi</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gli</a:t>
            </a:r>
            <a:r>
              <a:rPr lang="en-US" dirty="0">
                <a:cs typeface="Times New Roman" panose="02020603050405020304" pitchFamily="18" charset="0"/>
              </a:rPr>
              <a:t> </a:t>
            </a:r>
            <a:r>
              <a:rPr lang="en-US" dirty="0" err="1">
                <a:cs typeface="Times New Roman" panose="02020603050405020304" pitchFamily="18" charset="0"/>
              </a:rPr>
              <a:t>scienziati</a:t>
            </a:r>
            <a:r>
              <a:rPr lang="en-US" dirty="0">
                <a:cs typeface="Times New Roman" panose="02020603050405020304" pitchFamily="18" charset="0"/>
              </a:rPr>
              <a:t> </a:t>
            </a:r>
            <a:r>
              <a:rPr lang="en-US" dirty="0" err="1">
                <a:cs typeface="Times New Roman" panose="02020603050405020304" pitchFamily="18" charset="0"/>
              </a:rPr>
              <a:t>successivi</a:t>
            </a:r>
            <a:r>
              <a:rPr lang="en-US" dirty="0">
                <a:cs typeface="Times New Roman" panose="02020603050405020304" pitchFamily="18" charset="0"/>
              </a:rPr>
              <a:t> </a:t>
            </a:r>
            <a:r>
              <a:rPr lang="en-US" dirty="0" err="1">
                <a:cs typeface="Times New Roman" panose="02020603050405020304" pitchFamily="18" charset="0"/>
              </a:rPr>
              <a:t>hanno</a:t>
            </a:r>
            <a:r>
              <a:rPr lang="en-US" dirty="0">
                <a:cs typeface="Times New Roman" panose="02020603050405020304" pitchFamily="18" charset="0"/>
              </a:rPr>
              <a:t> </a:t>
            </a:r>
            <a:r>
              <a:rPr lang="en-US" dirty="0" err="1">
                <a:cs typeface="Times New Roman" panose="02020603050405020304" pitchFamily="18" charset="0"/>
              </a:rPr>
              <a:t>potuto</a:t>
            </a:r>
            <a:r>
              <a:rPr lang="en-US" dirty="0">
                <a:cs typeface="Times New Roman" panose="02020603050405020304" pitchFamily="18" charset="0"/>
              </a:rPr>
              <a:t> </a:t>
            </a:r>
            <a:r>
              <a:rPr lang="en-US" dirty="0" err="1">
                <a:cs typeface="Times New Roman" panose="02020603050405020304" pitchFamily="18" charset="0"/>
              </a:rPr>
              <a:t>studiare</a:t>
            </a:r>
            <a:r>
              <a:rPr lang="en-US" dirty="0">
                <a:cs typeface="Times New Roman" panose="02020603050405020304" pitchFamily="18" charset="0"/>
              </a:rPr>
              <a:t>, </a:t>
            </a:r>
            <a:r>
              <a:rPr lang="en-US" dirty="0" err="1">
                <a:cs typeface="Times New Roman" panose="02020603050405020304" pitchFamily="18" charset="0"/>
              </a:rPr>
              <a:t>influenzando</a:t>
            </a:r>
            <a:r>
              <a:rPr lang="en-US" dirty="0">
                <a:cs typeface="Times New Roman" panose="02020603050405020304" pitchFamily="18" charset="0"/>
              </a:rPr>
              <a:t> </a:t>
            </a:r>
            <a:r>
              <a:rPr lang="en-US" dirty="0" err="1">
                <a:cs typeface="Times New Roman" panose="02020603050405020304" pitchFamily="18" charset="0"/>
              </a:rPr>
              <a:t>direttamente</a:t>
            </a:r>
            <a:r>
              <a:rPr lang="en-US" dirty="0">
                <a:cs typeface="Times New Roman" panose="02020603050405020304" pitchFamily="18" charset="0"/>
              </a:rPr>
              <a:t> </a:t>
            </a:r>
            <a:r>
              <a:rPr lang="en-US" dirty="0" err="1">
                <a:cs typeface="Times New Roman" panose="02020603050405020304" pitchFamily="18" charset="0"/>
              </a:rPr>
              <a:t>i</a:t>
            </a:r>
            <a:r>
              <a:rPr lang="en-US" dirty="0">
                <a:cs typeface="Times New Roman" panose="02020603050405020304" pitchFamily="18" charset="0"/>
              </a:rPr>
              <a:t> </a:t>
            </a:r>
            <a:r>
              <a:rPr lang="en-US" dirty="0" err="1">
                <a:cs typeface="Times New Roman" panose="02020603050405020304" pitchFamily="18" charset="0"/>
              </a:rPr>
              <a:t>grandi</a:t>
            </a:r>
            <a:r>
              <a:rPr lang="en-US" dirty="0">
                <a:cs typeface="Times New Roman" panose="02020603050405020304" pitchFamily="18" charset="0"/>
              </a:rPr>
              <a:t> </a:t>
            </a:r>
            <a:r>
              <a:rPr lang="en-US" dirty="0" err="1">
                <a:cs typeface="Times New Roman" panose="02020603050405020304" pitchFamily="18" charset="0"/>
              </a:rPr>
              <a:t>fisici</a:t>
            </a:r>
            <a:r>
              <a:rPr lang="en-US" dirty="0">
                <a:cs typeface="Times New Roman" panose="02020603050405020304" pitchFamily="18" charset="0"/>
              </a:rPr>
              <a:t> </a:t>
            </a:r>
            <a:r>
              <a:rPr lang="en-US" dirty="0" err="1">
                <a:cs typeface="Times New Roman" panose="02020603050405020304" pitchFamily="18" charset="0"/>
              </a:rPr>
              <a:t>dell'Età</a:t>
            </a:r>
            <a:r>
              <a:rPr lang="en-US" dirty="0">
                <a:cs typeface="Times New Roman" panose="02020603050405020304" pitchFamily="18" charset="0"/>
              </a:rPr>
              <a:t> </a:t>
            </a:r>
            <a:r>
              <a:rPr lang="en-US" dirty="0" err="1">
                <a:cs typeface="Times New Roman" panose="02020603050405020304" pitchFamily="18" charset="0"/>
              </a:rPr>
              <a:t>dell'Illuminismo</a:t>
            </a:r>
            <a:r>
              <a:rPr lang="en-US" dirty="0">
                <a:cs typeface="Times New Roman" panose="02020603050405020304" pitchFamily="18" charset="0"/>
              </a:rPr>
              <a:t>, </a:t>
            </a:r>
            <a:r>
              <a:rPr lang="en-US" dirty="0" err="1">
                <a:cs typeface="Times New Roman" panose="02020603050405020304" pitchFamily="18" charset="0"/>
              </a:rPr>
              <a:t>dalla</a:t>
            </a:r>
            <a:r>
              <a:rPr lang="en-US" dirty="0">
                <a:cs typeface="Times New Roman" panose="02020603050405020304" pitchFamily="18" charset="0"/>
              </a:rPr>
              <a:t> fine del XVII </a:t>
            </a:r>
            <a:r>
              <a:rPr lang="en-US" dirty="0" err="1">
                <a:cs typeface="Times New Roman" panose="02020603050405020304" pitchFamily="18" charset="0"/>
              </a:rPr>
              <a:t>secolo</a:t>
            </a:r>
            <a:r>
              <a:rPr lang="en-US" dirty="0">
                <a:cs typeface="Times New Roman" panose="02020603050405020304" pitchFamily="18" charset="0"/>
              </a:rPr>
              <a:t> in poi
</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7578" y="1679102"/>
            <a:ext cx="4069491" cy="3944369"/>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32</a:t>
            </a:fld>
            <a:endParaRPr lang="it-IT"/>
          </a:p>
        </p:txBody>
      </p:sp>
    </p:spTree>
    <p:extLst>
      <p:ext uri="{BB962C8B-B14F-4D97-AF65-F5344CB8AC3E}">
        <p14:creationId xmlns:p14="http://schemas.microsoft.com/office/powerpoint/2010/main" val="358436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675502" y="1619348"/>
            <a:ext cx="11409405" cy="1103870"/>
          </a:xfrm>
        </p:spPr>
        <p:txBody>
          <a:bodyPr>
            <a:noAutofit/>
          </a:bodyPr>
          <a:lstStyle/>
          <a:p>
            <a:pPr fontAlgn="base"/>
            <a:r>
              <a:rPr lang="en-US" sz="2400" b="1" dirty="0" err="1">
                <a:solidFill>
                  <a:schemeClr val="accent2"/>
                </a:solidFill>
                <a:effectLst>
                  <a:outerShdw blurRad="38100" dist="38100" dir="2700000" algn="tl">
                    <a:srgbClr val="000000">
                      <a:alpha val="43137"/>
                    </a:srgbClr>
                  </a:outerShdw>
                </a:effectLst>
                <a:latin typeface="+mn-lt"/>
                <a:ea typeface="+mn-ea"/>
                <a:cs typeface="+mn-cs"/>
              </a:rPr>
              <a:t>Alchimia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Rinascimentale</a:t>
            </a:r>
            <a:r>
              <a:rPr lang="en-US" sz="2400" b="1" dirty="0">
                <a:solidFill>
                  <a:schemeClr val="accent2"/>
                </a:solidFill>
                <a:effectLst>
                  <a:outerShdw blurRad="38100" dist="38100" dir="2700000" algn="tl">
                    <a:srgbClr val="000000">
                      <a:alpha val="43137"/>
                    </a:srgbClr>
                  </a:outerShdw>
                </a:effectLst>
                <a:latin typeface="+mn-lt"/>
                <a:ea typeface="+mn-ea"/>
                <a:cs typeface="+mn-cs"/>
              </a:rPr>
              <a:t> e il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Metodo</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Scientifico</a:t>
            </a:r>
            <a:r>
              <a:rPr lang="it-IT" b="1" dirty="0">
                <a:latin typeface="Times New Roman" panose="02020603050405020304" pitchFamily="18" charset="0"/>
                <a:cs typeface="Times New Roman" panose="02020603050405020304" pitchFamily="18" charset="0"/>
              </a:rPr>
              <a:t/>
            </a:r>
            <a:br>
              <a:rPr lang="it-IT" b="1" dirty="0">
                <a:latin typeface="Times New Roman" panose="02020603050405020304" pitchFamily="18" charset="0"/>
                <a:cs typeface="Times New Roman" panose="02020603050405020304" pitchFamily="18" charset="0"/>
              </a:rPr>
            </a:br>
            <a:endParaRPr lang="it-IT" b="1" dirty="0">
              <a:latin typeface="Times New Roman" panose="02020603050405020304" pitchFamily="18" charset="0"/>
              <a:cs typeface="Times New Roman" panose="02020603050405020304" pitchFamily="18" charset="0"/>
            </a:endParaRPr>
          </a:p>
        </p:txBody>
      </p:sp>
      <p:sp>
        <p:nvSpPr>
          <p:cNvPr id="2" name="Rettangolo 1"/>
          <p:cNvSpPr/>
          <p:nvPr/>
        </p:nvSpPr>
        <p:spPr>
          <a:xfrm>
            <a:off x="691977" y="4374752"/>
            <a:ext cx="10202657" cy="2086725"/>
          </a:xfrm>
          <a:prstGeom prst="rect">
            <a:avLst/>
          </a:prstGeom>
        </p:spPr>
        <p:txBody>
          <a:bodyPr wrap="square">
            <a:spAutoFit/>
          </a:bodyPr>
          <a:lstStyle/>
          <a:p>
            <a:pPr algn="just" fontAlgn="base">
              <a:lnSpc>
                <a:spcPct val="90000"/>
              </a:lnSpc>
              <a:spcBef>
                <a:spcPct val="0"/>
              </a:spcBef>
            </a:pPr>
            <a:r>
              <a:rPr lang="en-US" dirty="0">
                <a:cs typeface="Times New Roman" panose="02020603050405020304" pitchFamily="18" charset="0"/>
              </a:rPr>
              <a:t>Per </a:t>
            </a:r>
            <a:r>
              <a:rPr lang="en-US" dirty="0" err="1">
                <a:cs typeface="Times New Roman" panose="02020603050405020304" pitchFamily="18" charset="0"/>
              </a:rPr>
              <a:t>aggiungere</a:t>
            </a:r>
            <a:r>
              <a:rPr lang="en-US" dirty="0">
                <a:cs typeface="Times New Roman" panose="02020603050405020304" pitchFamily="18" charset="0"/>
              </a:rPr>
              <a:t> a </a:t>
            </a:r>
            <a:r>
              <a:rPr lang="en-US" dirty="0" err="1">
                <a:cs typeface="Times New Roman" panose="02020603050405020304" pitchFamily="18" charset="0"/>
              </a:rPr>
              <a:t>questo</a:t>
            </a:r>
            <a:r>
              <a:rPr lang="en-US" dirty="0">
                <a:cs typeface="Times New Roman" panose="02020603050405020304" pitchFamily="18" charset="0"/>
              </a:rPr>
              <a:t> </a:t>
            </a:r>
            <a:r>
              <a:rPr lang="en-US" dirty="0" err="1">
                <a:cs typeface="Times New Roman" panose="02020603050405020304" pitchFamily="18" charset="0"/>
              </a:rPr>
              <a:t>spostamento</a:t>
            </a:r>
            <a:r>
              <a:rPr lang="en-US" dirty="0">
                <a:cs typeface="Times New Roman" panose="02020603050405020304" pitchFamily="18" charset="0"/>
              </a:rPr>
              <a:t> verso un </a:t>
            </a:r>
            <a:r>
              <a:rPr lang="en-US" dirty="0" err="1">
                <a:cs typeface="Times New Roman" panose="02020603050405020304" pitchFamily="18" charset="0"/>
              </a:rPr>
              <a:t>rigoroso</a:t>
            </a:r>
            <a:r>
              <a:rPr lang="en-US" dirty="0">
                <a:cs typeface="Times New Roman" panose="02020603050405020304" pitchFamily="18" charset="0"/>
              </a:rPr>
              <a:t> </a:t>
            </a:r>
            <a:r>
              <a:rPr lang="en-US" dirty="0" err="1">
                <a:cs typeface="Times New Roman" panose="02020603050405020304" pitchFamily="18" charset="0"/>
              </a:rPr>
              <a:t>metodo</a:t>
            </a:r>
            <a:r>
              <a:rPr lang="en-US" dirty="0">
                <a:cs typeface="Times New Roman" panose="02020603050405020304" pitchFamily="18" charset="0"/>
              </a:rPr>
              <a:t> </a:t>
            </a:r>
            <a:r>
              <a:rPr lang="en-US" dirty="0" err="1">
                <a:cs typeface="Times New Roman" panose="02020603050405020304" pitchFamily="18" charset="0"/>
              </a:rPr>
              <a:t>scientifico</a:t>
            </a:r>
            <a:r>
              <a:rPr lang="en-US" dirty="0">
                <a:cs typeface="Times New Roman" panose="02020603050405020304" pitchFamily="18" charset="0"/>
              </a:rPr>
              <a:t>,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può</a:t>
            </a:r>
            <a:r>
              <a:rPr lang="en-US" dirty="0">
                <a:cs typeface="Times New Roman" panose="02020603050405020304" pitchFamily="18" charset="0"/>
              </a:rPr>
              <a:t> </a:t>
            </a:r>
            <a:r>
              <a:rPr lang="en-US" dirty="0" err="1">
                <a:cs typeface="Times New Roman" panose="02020603050405020304" pitchFamily="18" charset="0"/>
              </a:rPr>
              <a:t>guardare</a:t>
            </a:r>
            <a:r>
              <a:rPr lang="en-US" dirty="0">
                <a:cs typeface="Times New Roman" panose="02020603050405020304" pitchFamily="18" charset="0"/>
              </a:rPr>
              <a:t> </a:t>
            </a:r>
            <a:r>
              <a:rPr lang="en-US" dirty="0" err="1">
                <a:cs typeface="Times New Roman" panose="02020603050405020304" pitchFamily="18" charset="0"/>
              </a:rPr>
              <a:t>i</a:t>
            </a:r>
            <a:r>
              <a:rPr lang="en-US" dirty="0">
                <a:cs typeface="Times New Roman" panose="02020603050405020304" pitchFamily="18" charset="0"/>
              </a:rPr>
              <a:t> libri di testo </a:t>
            </a:r>
            <a:r>
              <a:rPr lang="en-US" dirty="0" err="1">
                <a:cs typeface="Times New Roman" panose="02020603050405020304" pitchFamily="18" charset="0"/>
              </a:rPr>
              <a:t>prodotti</a:t>
            </a:r>
            <a:r>
              <a:rPr lang="en-US" dirty="0">
                <a:cs typeface="Times New Roman" panose="02020603050405020304" pitchFamily="18" charset="0"/>
              </a:rPr>
              <a:t> al </a:t>
            </a:r>
            <a:r>
              <a:rPr lang="en-US" dirty="0" err="1">
                <a:cs typeface="Times New Roman" panose="02020603050405020304" pitchFamily="18" charset="0"/>
              </a:rPr>
              <a:t>momento</a:t>
            </a:r>
            <a:r>
              <a:rPr lang="en-US" dirty="0">
                <a:cs typeface="Times New Roman" panose="02020603050405020304" pitchFamily="18" charset="0"/>
              </a:rPr>
              <a:t>. Nella </a:t>
            </a:r>
            <a:r>
              <a:rPr lang="en-US" dirty="0" err="1">
                <a:cs typeface="Times New Roman" panose="02020603050405020304" pitchFamily="18" charset="0"/>
              </a:rPr>
              <a:t>maggior</a:t>
            </a:r>
            <a:r>
              <a:rPr lang="en-US" dirty="0">
                <a:cs typeface="Times New Roman" panose="02020603050405020304" pitchFamily="18" charset="0"/>
              </a:rPr>
              <a:t> </a:t>
            </a:r>
            <a:r>
              <a:rPr lang="en-US" dirty="0" err="1">
                <a:cs typeface="Times New Roman" panose="02020603050405020304" pitchFamily="18" charset="0"/>
              </a:rPr>
              <a:t>parte</a:t>
            </a:r>
            <a:r>
              <a:rPr lang="en-US" dirty="0">
                <a:cs typeface="Times New Roman" panose="02020603050405020304" pitchFamily="18" charset="0"/>
              </a:rPr>
              <a:t> </a:t>
            </a:r>
            <a:r>
              <a:rPr lang="en-US" dirty="0" err="1">
                <a:cs typeface="Times New Roman" panose="02020603050405020304" pitchFamily="18" charset="0"/>
              </a:rPr>
              <a:t>dei</a:t>
            </a:r>
            <a:r>
              <a:rPr lang="en-US" dirty="0">
                <a:cs typeface="Times New Roman" panose="02020603050405020304" pitchFamily="18" charset="0"/>
              </a:rPr>
              <a:t> </a:t>
            </a:r>
            <a:r>
              <a:rPr lang="en-US" dirty="0" err="1">
                <a:cs typeface="Times New Roman" panose="02020603050405020304" pitchFamily="18" charset="0"/>
              </a:rPr>
              <a:t>casi</a:t>
            </a:r>
            <a:r>
              <a:rPr lang="en-US" dirty="0">
                <a:cs typeface="Times New Roman" panose="02020603050405020304" pitchFamily="18" charset="0"/>
              </a:rPr>
              <a:t>, </a:t>
            </a:r>
            <a:r>
              <a:rPr lang="en-US" dirty="0" err="1">
                <a:cs typeface="Times New Roman" panose="02020603050405020304" pitchFamily="18" charset="0"/>
              </a:rPr>
              <a:t>gli</a:t>
            </a:r>
            <a:r>
              <a:rPr lang="en-US" dirty="0">
                <a:cs typeface="Times New Roman" panose="02020603050405020304" pitchFamily="18" charset="0"/>
              </a:rPr>
              <a:t> </a:t>
            </a:r>
            <a:r>
              <a:rPr lang="en-US" dirty="0" err="1">
                <a:cs typeface="Times New Roman" panose="02020603050405020304" pitchFamily="18" charset="0"/>
              </a:rPr>
              <a:t>alchimisti</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fine del XVI e </a:t>
            </a:r>
            <a:r>
              <a:rPr lang="en-US" dirty="0" err="1">
                <a:cs typeface="Times New Roman" panose="02020603050405020304" pitchFamily="18" charset="0"/>
              </a:rPr>
              <a:t>dell'inizio</a:t>
            </a:r>
            <a:r>
              <a:rPr lang="en-US" dirty="0">
                <a:cs typeface="Times New Roman" panose="02020603050405020304" pitchFamily="18" charset="0"/>
              </a:rPr>
              <a:t> del XVII </a:t>
            </a:r>
            <a:r>
              <a:rPr lang="en-US" dirty="0" err="1">
                <a:cs typeface="Times New Roman" panose="02020603050405020304" pitchFamily="18" charset="0"/>
              </a:rPr>
              <a:t>secolo</a:t>
            </a:r>
            <a:r>
              <a:rPr lang="en-US" dirty="0">
                <a:cs typeface="Times New Roman" panose="02020603050405020304" pitchFamily="18" charset="0"/>
              </a:rPr>
              <a:t>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tenevano</a:t>
            </a:r>
            <a:r>
              <a:rPr lang="en-US" dirty="0">
                <a:cs typeface="Times New Roman" panose="02020603050405020304" pitchFamily="18" charset="0"/>
              </a:rPr>
              <a:t> </a:t>
            </a:r>
            <a:r>
              <a:rPr lang="en-US" dirty="0" err="1">
                <a:cs typeface="Times New Roman" panose="02020603050405020304" pitchFamily="18" charset="0"/>
              </a:rPr>
              <a:t>ancora</a:t>
            </a:r>
            <a:r>
              <a:rPr lang="en-US" dirty="0">
                <a:cs typeface="Times New Roman" panose="02020603050405020304" pitchFamily="18" charset="0"/>
              </a:rPr>
              <a:t> </a:t>
            </a:r>
            <a:r>
              <a:rPr lang="en-US" dirty="0" err="1">
                <a:cs typeface="Times New Roman" panose="02020603050405020304" pitchFamily="18" charset="0"/>
              </a:rPr>
              <a:t>alla</a:t>
            </a:r>
            <a:r>
              <a:rPr lang="en-US" dirty="0">
                <a:cs typeface="Times New Roman" panose="02020603050405020304" pitchFamily="18" charset="0"/>
              </a:rPr>
              <a:t> </a:t>
            </a:r>
            <a:r>
              <a:rPr lang="en-US" dirty="0" err="1">
                <a:cs typeface="Times New Roman" panose="02020603050405020304" pitchFamily="18" charset="0"/>
              </a:rPr>
              <a:t>visione</a:t>
            </a:r>
            <a:r>
              <a:rPr lang="en-US" dirty="0">
                <a:cs typeface="Times New Roman" panose="02020603050405020304" pitchFamily="18" charset="0"/>
              </a:rPr>
              <a:t> del mondo </a:t>
            </a:r>
            <a:r>
              <a:rPr lang="en-US" dirty="0" err="1">
                <a:cs typeface="Times New Roman" panose="02020603050405020304" pitchFamily="18" charset="0"/>
              </a:rPr>
              <a:t>aristotelica</a:t>
            </a:r>
            <a:r>
              <a:rPr lang="en-US" dirty="0">
                <a:cs typeface="Times New Roman" panose="02020603050405020304" pitchFamily="18" charset="0"/>
              </a:rPr>
              <a:t>, dove tutti </a:t>
            </a:r>
            <a:r>
              <a:rPr lang="en-US" dirty="0" err="1">
                <a:cs typeface="Times New Roman" panose="02020603050405020304" pitchFamily="18" charset="0"/>
              </a:rPr>
              <a:t>i</a:t>
            </a:r>
            <a:r>
              <a:rPr lang="en-US" dirty="0">
                <a:cs typeface="Times New Roman" panose="02020603050405020304" pitchFamily="18" charset="0"/>
              </a:rPr>
              <a:t> </a:t>
            </a:r>
            <a:r>
              <a:rPr lang="en-US" dirty="0" err="1">
                <a:cs typeface="Times New Roman" panose="02020603050405020304" pitchFamily="18" charset="0"/>
              </a:rPr>
              <a:t>metalli</a:t>
            </a:r>
            <a:r>
              <a:rPr lang="en-US" dirty="0">
                <a:cs typeface="Times New Roman" panose="02020603050405020304" pitchFamily="18" charset="0"/>
              </a:rPr>
              <a:t> </a:t>
            </a:r>
            <a:r>
              <a:rPr lang="en-US" dirty="0" err="1">
                <a:cs typeface="Times New Roman" panose="02020603050405020304" pitchFamily="18" charset="0"/>
              </a:rPr>
              <a:t>derivavano</a:t>
            </a:r>
            <a:r>
              <a:rPr lang="en-US" dirty="0">
                <a:cs typeface="Times New Roman" panose="02020603050405020304" pitchFamily="18" charset="0"/>
              </a:rPr>
              <a:t> dal </a:t>
            </a:r>
            <a:r>
              <a:rPr lang="en-US" dirty="0" err="1">
                <a:cs typeface="Times New Roman" panose="02020603050405020304" pitchFamily="18" charset="0"/>
              </a:rPr>
              <a:t>mercurio</a:t>
            </a:r>
            <a:r>
              <a:rPr lang="en-US" dirty="0">
                <a:cs typeface="Times New Roman" panose="02020603050405020304" pitchFamily="18" charset="0"/>
              </a:rPr>
              <a:t> e </a:t>
            </a:r>
            <a:r>
              <a:rPr lang="en-US" dirty="0" err="1">
                <a:cs typeface="Times New Roman" panose="02020603050405020304" pitchFamily="18" charset="0"/>
              </a:rPr>
              <a:t>dallo</a:t>
            </a:r>
            <a:r>
              <a:rPr lang="en-US" dirty="0">
                <a:cs typeface="Times New Roman" panose="02020603050405020304" pitchFamily="18" charset="0"/>
              </a:rPr>
              <a:t> </a:t>
            </a:r>
            <a:r>
              <a:rPr lang="en-US" dirty="0" err="1">
                <a:cs typeface="Times New Roman" panose="02020603050405020304" pitchFamily="18" charset="0"/>
              </a:rPr>
              <a:t>zolfo</a:t>
            </a:r>
            <a:r>
              <a:rPr lang="en-US" dirty="0">
                <a:cs typeface="Times New Roman" panose="02020603050405020304" pitchFamily="18" charset="0"/>
              </a:rPr>
              <a:t>. Per </a:t>
            </a:r>
            <a:r>
              <a:rPr lang="en-US" dirty="0" err="1">
                <a:cs typeface="Times New Roman" panose="02020603050405020304" pitchFamily="18" charset="0"/>
              </a:rPr>
              <a:t>esempio</a:t>
            </a:r>
            <a:r>
              <a:rPr lang="en-US" dirty="0">
                <a:cs typeface="Times New Roman" panose="02020603050405020304" pitchFamily="18" charset="0"/>
              </a:rPr>
              <a:t>, un </a:t>
            </a:r>
            <a:r>
              <a:rPr lang="en-US" dirty="0" err="1">
                <a:cs typeface="Times New Roman" panose="02020603050405020304" pitchFamily="18" charset="0"/>
              </a:rPr>
              <a:t>libro</a:t>
            </a:r>
            <a:r>
              <a:rPr lang="en-US" dirty="0">
                <a:cs typeface="Times New Roman" panose="02020603050405020304" pitchFamily="18" charset="0"/>
              </a:rPr>
              <a:t> di un </a:t>
            </a:r>
            <a:r>
              <a:rPr lang="en-US" dirty="0" err="1">
                <a:cs typeface="Times New Roman" panose="02020603050405020304" pitchFamily="18" charset="0"/>
              </a:rPr>
              <a:t>chimico</a:t>
            </a:r>
            <a:r>
              <a:rPr lang="en-US" dirty="0">
                <a:cs typeface="Times New Roman" panose="02020603050405020304" pitchFamily="18" charset="0"/>
              </a:rPr>
              <a:t> </a:t>
            </a:r>
            <a:r>
              <a:rPr lang="en-US" dirty="0" err="1">
                <a:cs typeface="Times New Roman" panose="02020603050405020304" pitchFamily="18" charset="0"/>
              </a:rPr>
              <a:t>tedesco</a:t>
            </a:r>
            <a:r>
              <a:rPr lang="en-US" dirty="0">
                <a:cs typeface="Times New Roman" panose="02020603050405020304" pitchFamily="18" charset="0"/>
              </a:rPr>
              <a:t>, Andreas </a:t>
            </a:r>
            <a:r>
              <a:rPr lang="en-US" dirty="0" err="1">
                <a:cs typeface="Times New Roman" panose="02020603050405020304" pitchFamily="18" charset="0"/>
              </a:rPr>
              <a:t>Libau</a:t>
            </a:r>
            <a:r>
              <a:rPr lang="en-US" dirty="0">
                <a:cs typeface="Times New Roman" panose="02020603050405020304" pitchFamily="18" charset="0"/>
              </a:rPr>
              <a:t> (c1550–1616) è </a:t>
            </a:r>
            <a:r>
              <a:rPr lang="en-US" dirty="0" err="1">
                <a:cs typeface="Times New Roman" panose="02020603050405020304" pitchFamily="18" charset="0"/>
              </a:rPr>
              <a:t>stato</a:t>
            </a:r>
            <a:r>
              <a:rPr lang="en-US" dirty="0">
                <a:cs typeface="Times New Roman" panose="02020603050405020304" pitchFamily="18" charset="0"/>
              </a:rPr>
              <a:t> molto </a:t>
            </a:r>
            <a:r>
              <a:rPr lang="en-US" dirty="0" err="1">
                <a:cs typeface="Times New Roman" panose="02020603050405020304" pitchFamily="18" charset="0"/>
              </a:rPr>
              <a:t>approfondito</a:t>
            </a:r>
            <a:r>
              <a:rPr lang="en-US" dirty="0">
                <a:cs typeface="Times New Roman" panose="02020603050405020304" pitchFamily="18" charset="0"/>
              </a:rPr>
              <a:t> e senza </a:t>
            </a:r>
            <a:r>
              <a:rPr lang="en-US" dirty="0" err="1">
                <a:cs typeface="Times New Roman" panose="02020603050405020304" pitchFamily="18" charset="0"/>
              </a:rPr>
              <a:t>dubbio</a:t>
            </a:r>
            <a:r>
              <a:rPr lang="en-US" dirty="0">
                <a:cs typeface="Times New Roman" panose="02020603050405020304" pitchFamily="18" charset="0"/>
              </a:rPr>
              <a:t> è </a:t>
            </a:r>
            <a:r>
              <a:rPr lang="en-US" dirty="0" err="1">
                <a:cs typeface="Times New Roman" panose="02020603050405020304" pitchFamily="18" charset="0"/>
              </a:rPr>
              <a:t>stato</a:t>
            </a:r>
            <a:r>
              <a:rPr lang="en-US" dirty="0">
                <a:cs typeface="Times New Roman" panose="02020603050405020304" pitchFamily="18" charset="0"/>
              </a:rPr>
              <a:t> un </a:t>
            </a:r>
            <a:r>
              <a:rPr lang="en-US" dirty="0" err="1">
                <a:cs typeface="Times New Roman" panose="02020603050405020304" pitchFamily="18" charset="0"/>
              </a:rPr>
              <a:t>grande</a:t>
            </a:r>
            <a:r>
              <a:rPr lang="en-US" dirty="0">
                <a:cs typeface="Times New Roman" panose="02020603050405020304" pitchFamily="18" charset="0"/>
              </a:rPr>
              <a:t> </a:t>
            </a:r>
            <a:r>
              <a:rPr lang="en-US" dirty="0" err="1">
                <a:cs typeface="Times New Roman" panose="02020603050405020304" pitchFamily="18" charset="0"/>
              </a:rPr>
              <a:t>aiuto</a:t>
            </a:r>
            <a:r>
              <a:rPr lang="en-US" dirty="0">
                <a:cs typeface="Times New Roman" panose="02020603050405020304" pitchFamily="18" charset="0"/>
              </a:rPr>
              <a:t> </a:t>
            </a:r>
            <a:r>
              <a:rPr lang="en-US" dirty="0" err="1">
                <a:cs typeface="Times New Roman" panose="02020603050405020304" pitchFamily="18" charset="0"/>
              </a:rPr>
              <a:t>didattico</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riguarda</a:t>
            </a:r>
            <a:r>
              <a:rPr lang="en-US" dirty="0">
                <a:cs typeface="Times New Roman" panose="02020603050405020304" pitchFamily="18" charset="0"/>
              </a:rPr>
              <a:t> la </a:t>
            </a:r>
            <a:r>
              <a:rPr lang="en-US" dirty="0" err="1">
                <a:cs typeface="Times New Roman" panose="02020603050405020304" pitchFamily="18" charset="0"/>
              </a:rPr>
              <a:t>metodologia</a:t>
            </a:r>
            <a:r>
              <a:rPr lang="en-US" dirty="0">
                <a:cs typeface="Times New Roman" panose="02020603050405020304" pitchFamily="18" charset="0"/>
              </a:rPr>
              <a:t> </a:t>
            </a:r>
            <a:r>
              <a:rPr lang="en-US" dirty="0" err="1">
                <a:cs typeface="Times New Roman" panose="02020603050405020304" pitchFamily="18" charset="0"/>
              </a:rPr>
              <a:t>dettagliata</a:t>
            </a:r>
            <a:r>
              <a:rPr lang="en-US" dirty="0">
                <a:cs typeface="Times New Roman" panose="02020603050405020304" pitchFamily="18" charset="0"/>
              </a:rPr>
              <a:t>, </a:t>
            </a:r>
            <a:r>
              <a:rPr lang="en-US" dirty="0" err="1">
                <a:cs typeface="Times New Roman" panose="02020603050405020304" pitchFamily="18" charset="0"/>
              </a:rPr>
              <a:t>calcoli</a:t>
            </a:r>
            <a:r>
              <a:rPr lang="en-US" dirty="0">
                <a:cs typeface="Times New Roman" panose="02020603050405020304" pitchFamily="18" charset="0"/>
              </a:rPr>
              <a:t>, e le </a:t>
            </a:r>
            <a:r>
              <a:rPr lang="en-US" dirty="0" err="1">
                <a:cs typeface="Times New Roman" panose="02020603050405020304" pitchFamily="18" charset="0"/>
              </a:rPr>
              <a:t>istruzioni</a:t>
            </a:r>
            <a:r>
              <a:rPr lang="en-US" dirty="0">
                <a:cs typeface="Times New Roman" panose="02020603050405020304" pitchFamily="18" charset="0"/>
              </a:rPr>
              <a:t> per la </a:t>
            </a:r>
            <a:r>
              <a:rPr lang="en-US" dirty="0" err="1">
                <a:cs typeface="Times New Roman" panose="02020603050405020304" pitchFamily="18" charset="0"/>
              </a:rPr>
              <a:t>preparazione</a:t>
            </a:r>
            <a:r>
              <a:rPr lang="en-US" dirty="0">
                <a:cs typeface="Times New Roman" panose="02020603050405020304" pitchFamily="18" charset="0"/>
              </a:rPr>
              <a:t> di </a:t>
            </a:r>
            <a:r>
              <a:rPr lang="en-US" dirty="0" err="1">
                <a:cs typeface="Times New Roman" panose="02020603050405020304" pitchFamily="18" charset="0"/>
              </a:rPr>
              <a:t>composti</a:t>
            </a:r>
            <a:r>
              <a:rPr lang="en-US" dirty="0">
                <a:cs typeface="Times New Roman" panose="02020603050405020304" pitchFamily="18" charset="0"/>
              </a:rPr>
              <a:t>, ma ha </a:t>
            </a:r>
            <a:r>
              <a:rPr lang="en-US" dirty="0" err="1">
                <a:cs typeface="Times New Roman" panose="02020603050405020304" pitchFamily="18" charset="0"/>
              </a:rPr>
              <a:t>anche</a:t>
            </a:r>
            <a:r>
              <a:rPr lang="en-US" dirty="0">
                <a:cs typeface="Times New Roman" panose="02020603050405020304" pitchFamily="18" charset="0"/>
              </a:rPr>
              <a:t> </a:t>
            </a:r>
            <a:r>
              <a:rPr lang="en-US" dirty="0" err="1">
                <a:cs typeface="Times New Roman" panose="02020603050405020304" pitchFamily="18" charset="0"/>
              </a:rPr>
              <a:t>promosso</a:t>
            </a:r>
            <a:r>
              <a:rPr lang="en-US" dirty="0">
                <a:cs typeface="Times New Roman" panose="02020603050405020304" pitchFamily="18" charset="0"/>
              </a:rPr>
              <a:t> </a:t>
            </a:r>
            <a:r>
              <a:rPr lang="en-US" dirty="0" err="1">
                <a:cs typeface="Times New Roman" panose="02020603050405020304" pitchFamily="18" charset="0"/>
              </a:rPr>
              <a:t>questa</a:t>
            </a:r>
            <a:r>
              <a:rPr lang="en-US" dirty="0">
                <a:cs typeface="Times New Roman" panose="02020603050405020304" pitchFamily="18" charset="0"/>
              </a:rPr>
              <a:t> </a:t>
            </a:r>
            <a:r>
              <a:rPr lang="en-US" dirty="0" err="1">
                <a:cs typeface="Times New Roman" panose="02020603050405020304" pitchFamily="18" charset="0"/>
              </a:rPr>
              <a:t>vecchia</a:t>
            </a:r>
            <a:r>
              <a:rPr lang="en-US" dirty="0">
                <a:cs typeface="Times New Roman" panose="02020603050405020304" pitchFamily="18" charset="0"/>
              </a:rPr>
              <a:t> idea,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sarebbe</a:t>
            </a:r>
            <a:r>
              <a:rPr lang="en-US" dirty="0">
                <a:cs typeface="Times New Roman" panose="02020603050405020304" pitchFamily="18" charset="0"/>
              </a:rPr>
              <a:t> </a:t>
            </a:r>
            <a:r>
              <a:rPr lang="en-US" dirty="0" err="1">
                <a:cs typeface="Times New Roman" panose="02020603050405020304" pitchFamily="18" charset="0"/>
              </a:rPr>
              <a:t>persistita</a:t>
            </a:r>
            <a:r>
              <a:rPr lang="en-US" dirty="0">
                <a:cs typeface="Times New Roman" panose="02020603050405020304" pitchFamily="18" charset="0"/>
              </a:rPr>
              <a:t> </a:t>
            </a:r>
            <a:r>
              <a:rPr lang="en-US" dirty="0" err="1">
                <a:cs typeface="Times New Roman" panose="02020603050405020304" pitchFamily="18" charset="0"/>
              </a:rPr>
              <a:t>fino</a:t>
            </a:r>
            <a:r>
              <a:rPr lang="en-US" dirty="0">
                <a:cs typeface="Times New Roman" panose="02020603050405020304" pitchFamily="18" charset="0"/>
              </a:rPr>
              <a:t> a </a:t>
            </a:r>
            <a:r>
              <a:rPr lang="en-US" dirty="0" err="1">
                <a:cs typeface="Times New Roman" panose="02020603050405020304" pitchFamily="18" charset="0"/>
              </a:rPr>
              <a:t>quando</a:t>
            </a:r>
            <a:r>
              <a:rPr lang="en-US" dirty="0">
                <a:cs typeface="Times New Roman" panose="02020603050405020304" pitchFamily="18" charset="0"/>
              </a:rPr>
              <a:t> Boyle (1627-1691) </a:t>
            </a:r>
            <a:r>
              <a:rPr lang="en-US" dirty="0" err="1">
                <a:cs typeface="Times New Roman" panose="02020603050405020304" pitchFamily="18" charset="0"/>
              </a:rPr>
              <a:t>distogliesse</a:t>
            </a:r>
            <a:r>
              <a:rPr lang="en-US" dirty="0">
                <a:cs typeface="Times New Roman" panose="02020603050405020304" pitchFamily="18" charset="0"/>
              </a:rPr>
              <a:t> da </a:t>
            </a:r>
            <a:r>
              <a:rPr lang="en-US" dirty="0" err="1">
                <a:cs typeface="Times New Roman" panose="02020603050405020304" pitchFamily="18" charset="0"/>
              </a:rPr>
              <a:t>questa</a:t>
            </a:r>
            <a:r>
              <a:rPr lang="en-US" dirty="0">
                <a:cs typeface="Times New Roman" panose="02020603050405020304" pitchFamily="18" charset="0"/>
              </a:rPr>
              <a:t>
</a:t>
            </a:r>
            <a:endParaRPr lang="it-IT" cap="all" dirty="0">
              <a:ea typeface="+mj-ea"/>
              <a:cs typeface="Times New Roman" panose="02020603050405020304" pitchFamily="18" charset="0"/>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273" y="1428280"/>
            <a:ext cx="3561361" cy="2755404"/>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pPr/>
              <a:t>33</a:t>
            </a:fld>
            <a:endParaRPr lang="it-IT"/>
          </a:p>
        </p:txBody>
      </p:sp>
    </p:spTree>
    <p:extLst>
      <p:ext uri="{BB962C8B-B14F-4D97-AF65-F5344CB8AC3E}">
        <p14:creationId xmlns:p14="http://schemas.microsoft.com/office/powerpoint/2010/main" val="926285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000" b="1" dirty="0">
                <a:solidFill>
                  <a:schemeClr val="accent2"/>
                </a:solidFill>
                <a:effectLst>
                  <a:outerShdw blurRad="38100" dist="38100" dir="2700000" algn="tl">
                    <a:srgbClr val="000000">
                      <a:alpha val="43137"/>
                    </a:srgbClr>
                  </a:outerShdw>
                </a:effectLst>
                <a:latin typeface="+mn-lt"/>
                <a:ea typeface="+mn-ea"/>
                <a:cs typeface="+mn-cs"/>
              </a:rPr>
              <a:t>Alchimia e Chimica nel Rinascimento
</a:t>
            </a:r>
          </a:p>
        </p:txBody>
      </p:sp>
      <p:sp>
        <p:nvSpPr>
          <p:cNvPr id="3" name="Sottotitolo 2"/>
          <p:cNvSpPr>
            <a:spLocks noGrp="1"/>
          </p:cNvSpPr>
          <p:nvPr>
            <p:ph type="subTitle" idx="1"/>
          </p:nvPr>
        </p:nvSpPr>
        <p:spPr>
          <a:xfrm>
            <a:off x="861301" y="3834183"/>
            <a:ext cx="10766552" cy="2197947"/>
          </a:xfrm>
        </p:spPr>
        <p:txBody>
          <a:bodyPr>
            <a:normAutofit lnSpcReduction="10000"/>
          </a:bodyPr>
          <a:lstStyle/>
          <a:p>
            <a:r>
              <a:rPr lang="it-IT" dirty="0">
                <a:cs typeface="Times New Roman" panose="02020603050405020304" pitchFamily="18" charset="0"/>
              </a:rPr>
              <a:t>PROGETTO ALCMAEON – UNIVERSITÀ SAPIENZA DI ROMA
</a:t>
            </a:r>
          </a:p>
          <a:p>
            <a:endParaRPr lang="it-IT" dirty="0"/>
          </a:p>
          <a:p>
            <a:r>
              <a:rPr lang="it-IT" sz="2800" b="1" dirty="0">
                <a:cs typeface="Times New Roman" panose="02020603050405020304" pitchFamily="18" charset="0"/>
              </a:rPr>
              <a:t>GRAZIE PER LA VOSTRA ATTENZIONE!!!
</a:t>
            </a:r>
          </a:p>
        </p:txBody>
      </p:sp>
      <p:sp>
        <p:nvSpPr>
          <p:cNvPr id="4" name="Segnaposto numero diapositiva 3"/>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69987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244162" y="856825"/>
            <a:ext cx="10107826" cy="1103870"/>
          </a:xfrm>
        </p:spPr>
        <p:txBody>
          <a:bodyPr>
            <a:noAutofit/>
          </a:bodyPr>
          <a:lstStyle/>
          <a:p>
            <a:pPr fontAlgn="base"/>
            <a:r>
              <a:rPr lang="it-IT" sz="2400" b="1" dirty="0">
                <a:solidFill>
                  <a:schemeClr val="accent2"/>
                </a:solidFill>
                <a:effectLst>
                  <a:outerShdw blurRad="38100" dist="38100" dir="2700000" algn="tl">
                    <a:srgbClr val="000000">
                      <a:alpha val="43137"/>
                    </a:srgbClr>
                  </a:outerShdw>
                </a:effectLst>
                <a:latin typeface="+mn-lt"/>
                <a:ea typeface="+mn-ea"/>
                <a:cs typeface="+mn-cs"/>
              </a:rPr>
              <a:t>L'alchimista rinascimentale</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436605" y="4232127"/>
            <a:ext cx="11166388" cy="1837426"/>
          </a:xfrm>
          <a:prstGeom prst="rect">
            <a:avLst/>
          </a:prstGeom>
        </p:spPr>
        <p:txBody>
          <a:bodyPr wrap="square">
            <a:spAutoFit/>
          </a:bodyPr>
          <a:lstStyle/>
          <a:p>
            <a:pPr algn="just" fontAlgn="base">
              <a:lnSpc>
                <a:spcPct val="90000"/>
              </a:lnSpc>
              <a:spcBef>
                <a:spcPct val="0"/>
              </a:spcBef>
            </a:pPr>
            <a:r>
              <a:rPr lang="en-US" dirty="0" err="1">
                <a:cs typeface="Times New Roman" panose="02020603050405020304" pitchFamily="18" charset="0"/>
              </a:rPr>
              <a:t>Tuttavia</a:t>
            </a:r>
            <a:r>
              <a:rPr lang="en-US" dirty="0">
                <a:cs typeface="Times New Roman" panose="02020603050405020304" pitchFamily="18" charset="0"/>
              </a:rPr>
              <a:t>, </a:t>
            </a:r>
            <a:r>
              <a:rPr lang="en-US" dirty="0" err="1">
                <a:cs typeface="Times New Roman" panose="02020603050405020304" pitchFamily="18" charset="0"/>
              </a:rPr>
              <a:t>questo</a:t>
            </a:r>
            <a:r>
              <a:rPr lang="en-US" dirty="0">
                <a:cs typeface="Times New Roman" panose="02020603050405020304" pitchFamily="18" charset="0"/>
              </a:rPr>
              <a:t> </a:t>
            </a:r>
            <a:r>
              <a:rPr lang="en-US" dirty="0" err="1">
                <a:cs typeface="Times New Roman" panose="02020603050405020304" pitchFamily="18" charset="0"/>
              </a:rPr>
              <a:t>tocco</a:t>
            </a:r>
            <a:r>
              <a:rPr lang="en-US" dirty="0">
                <a:cs typeface="Times New Roman" panose="02020603050405020304" pitchFamily="18" charset="0"/>
              </a:rPr>
              <a:t> </a:t>
            </a:r>
            <a:r>
              <a:rPr lang="en-US" dirty="0" err="1">
                <a:cs typeface="Times New Roman" panose="02020603050405020304" pitchFamily="18" charset="0"/>
              </a:rPr>
              <a:t>comico</a:t>
            </a:r>
            <a:r>
              <a:rPr lang="en-US" dirty="0">
                <a:cs typeface="Times New Roman" panose="02020603050405020304" pitchFamily="18" charset="0"/>
              </a:rPr>
              <a:t> non </a:t>
            </a:r>
            <a:r>
              <a:rPr lang="en-US" dirty="0" err="1">
                <a:cs typeface="Times New Roman" panose="02020603050405020304" pitchFamily="18" charset="0"/>
              </a:rPr>
              <a:t>dovrebbe</a:t>
            </a:r>
            <a:r>
              <a:rPr lang="en-US" dirty="0">
                <a:cs typeface="Times New Roman" panose="02020603050405020304" pitchFamily="18" charset="0"/>
              </a:rPr>
              <a:t> </a:t>
            </a:r>
            <a:r>
              <a:rPr lang="en-US" dirty="0" err="1">
                <a:cs typeface="Times New Roman" panose="02020603050405020304" pitchFamily="18" charset="0"/>
              </a:rPr>
              <a:t>sminuire</a:t>
            </a:r>
            <a:r>
              <a:rPr lang="en-US" dirty="0">
                <a:cs typeface="Times New Roman" panose="02020603050405020304" pitchFamily="18" charset="0"/>
              </a:rPr>
              <a:t> </a:t>
            </a:r>
            <a:r>
              <a:rPr lang="en-US" dirty="0" err="1">
                <a:cs typeface="Times New Roman" panose="02020603050405020304" pitchFamily="18" charset="0"/>
              </a:rPr>
              <a:t>l'idea</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gli</a:t>
            </a:r>
            <a:r>
              <a:rPr lang="en-US" dirty="0">
                <a:cs typeface="Times New Roman" panose="02020603050405020304" pitchFamily="18" charset="0"/>
              </a:rPr>
              <a:t> </a:t>
            </a:r>
            <a:r>
              <a:rPr lang="en-US" dirty="0" err="1">
                <a:cs typeface="Times New Roman" panose="02020603050405020304" pitchFamily="18" charset="0"/>
              </a:rPr>
              <a:t>alchimisti</a:t>
            </a:r>
            <a:r>
              <a:rPr lang="en-US" dirty="0">
                <a:cs typeface="Times New Roman" panose="02020603050405020304" pitchFamily="18" charset="0"/>
              </a:rPr>
              <a:t> </a:t>
            </a:r>
            <a:r>
              <a:rPr lang="en-US" dirty="0" err="1">
                <a:cs typeface="Times New Roman" panose="02020603050405020304" pitchFamily="18" charset="0"/>
              </a:rPr>
              <a:t>rinascimentali</a:t>
            </a:r>
            <a:r>
              <a:rPr lang="en-US" dirty="0">
                <a:cs typeface="Times New Roman" panose="02020603050405020304" pitchFamily="18" charset="0"/>
              </a:rPr>
              <a:t> </a:t>
            </a:r>
            <a:r>
              <a:rPr lang="en-US" dirty="0" err="1">
                <a:cs typeface="Times New Roman" panose="02020603050405020304" pitchFamily="18" charset="0"/>
              </a:rPr>
              <a:t>fossero</a:t>
            </a:r>
            <a:r>
              <a:rPr lang="en-US" dirty="0">
                <a:cs typeface="Times New Roman" panose="02020603050405020304" pitchFamily="18" charset="0"/>
              </a:rPr>
              <a:t> </a:t>
            </a:r>
            <a:r>
              <a:rPr lang="en-US" dirty="0" err="1">
                <a:cs typeface="Times New Roman" panose="02020603050405020304" pitchFamily="18" charset="0"/>
              </a:rPr>
              <a:t>spesso</a:t>
            </a:r>
            <a:r>
              <a:rPr lang="en-US" dirty="0">
                <a:cs typeface="Times New Roman" panose="02020603050405020304" pitchFamily="18" charset="0"/>
              </a:rPr>
              <a:t> </a:t>
            </a:r>
            <a:r>
              <a:rPr lang="en-US" dirty="0" err="1">
                <a:cs typeface="Times New Roman" panose="02020603050405020304" pitchFamily="18" charset="0"/>
              </a:rPr>
              <a:t>scienziati</a:t>
            </a:r>
            <a:r>
              <a:rPr lang="en-US" dirty="0">
                <a:cs typeface="Times New Roman" panose="02020603050405020304" pitchFamily="18" charset="0"/>
              </a:rPr>
              <a:t> in </a:t>
            </a:r>
            <a:r>
              <a:rPr lang="en-US" dirty="0" err="1">
                <a:cs typeface="Times New Roman" panose="02020603050405020304" pitchFamily="18" charset="0"/>
              </a:rPr>
              <a:t>buona</a:t>
            </a:r>
            <a:r>
              <a:rPr lang="en-US" dirty="0">
                <a:cs typeface="Times New Roman" panose="02020603050405020304" pitchFamily="18" charset="0"/>
              </a:rPr>
              <a:t> </a:t>
            </a:r>
            <a:r>
              <a:rPr lang="en-US" dirty="0" err="1">
                <a:cs typeface="Times New Roman" panose="02020603050405020304" pitchFamily="18" charset="0"/>
              </a:rPr>
              <a:t>fede</a:t>
            </a:r>
            <a:r>
              <a:rPr lang="en-US" dirty="0">
                <a:cs typeface="Times New Roman" panose="02020603050405020304" pitchFamily="18" charset="0"/>
              </a:rPr>
              <a:t>, </a:t>
            </a:r>
            <a:r>
              <a:rPr lang="en-US" dirty="0" err="1">
                <a:cs typeface="Times New Roman" panose="02020603050405020304" pitchFamily="18" charset="0"/>
              </a:rPr>
              <a:t>alla</a:t>
            </a:r>
            <a:r>
              <a:rPr lang="en-US" dirty="0">
                <a:cs typeface="Times New Roman" panose="02020603050405020304" pitchFamily="18" charset="0"/>
              </a:rPr>
              <a:t> </a:t>
            </a:r>
            <a:r>
              <a:rPr lang="en-US" dirty="0" err="1">
                <a:cs typeface="Times New Roman" panose="02020603050405020304" pitchFamily="18" charset="0"/>
              </a:rPr>
              <a:t>ricerca</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verità</a:t>
            </a:r>
            <a:r>
              <a:rPr lang="en-US" dirty="0">
                <a:cs typeface="Times New Roman" panose="02020603050405020304" pitchFamily="18" charset="0"/>
              </a:rPr>
              <a:t> e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spesso</a:t>
            </a:r>
            <a:r>
              <a:rPr lang="en-US" dirty="0">
                <a:cs typeface="Times New Roman" panose="02020603050405020304" pitchFamily="18" charset="0"/>
              </a:rPr>
              <a:t> </a:t>
            </a:r>
            <a:r>
              <a:rPr lang="en-US" dirty="0" err="1">
                <a:cs typeface="Times New Roman" panose="02020603050405020304" pitchFamily="18" charset="0"/>
              </a:rPr>
              <a:t>applicavano</a:t>
            </a:r>
            <a:r>
              <a:rPr lang="en-US" dirty="0">
                <a:cs typeface="Times New Roman" panose="02020603050405020304" pitchFamily="18" charset="0"/>
              </a:rPr>
              <a:t> il </a:t>
            </a:r>
            <a:r>
              <a:rPr lang="en-US" dirty="0" err="1">
                <a:cs typeface="Times New Roman" panose="02020603050405020304" pitchFamily="18" charset="0"/>
              </a:rPr>
              <a:t>metodo</a:t>
            </a:r>
            <a:r>
              <a:rPr lang="en-US" dirty="0">
                <a:cs typeface="Times New Roman" panose="02020603050405020304" pitchFamily="18" charset="0"/>
              </a:rPr>
              <a:t> </a:t>
            </a:r>
            <a:r>
              <a:rPr lang="en-US" dirty="0" err="1">
                <a:cs typeface="Times New Roman" panose="02020603050405020304" pitchFamily="18" charset="0"/>
              </a:rPr>
              <a:t>scientifico</a:t>
            </a:r>
            <a:r>
              <a:rPr lang="en-US" dirty="0">
                <a:cs typeface="Times New Roman" panose="02020603050405020304" pitchFamily="18" charset="0"/>
              </a:rPr>
              <a:t> </a:t>
            </a:r>
            <a:r>
              <a:rPr lang="en-US" dirty="0" err="1">
                <a:cs typeface="Times New Roman" panose="02020603050405020304" pitchFamily="18" charset="0"/>
              </a:rPr>
              <a:t>alla</a:t>
            </a:r>
            <a:r>
              <a:rPr lang="en-US" dirty="0">
                <a:cs typeface="Times New Roman" panose="02020603050405020304" pitchFamily="18" charset="0"/>
              </a:rPr>
              <a:t> </a:t>
            </a:r>
            <a:r>
              <a:rPr lang="en-US" dirty="0" err="1">
                <a:cs typeface="Times New Roman" panose="02020603050405020304" pitchFamily="18" charset="0"/>
              </a:rPr>
              <a:t>loro</a:t>
            </a:r>
            <a:r>
              <a:rPr lang="en-US" dirty="0">
                <a:cs typeface="Times New Roman" panose="02020603050405020304" pitchFamily="18" charset="0"/>
              </a:rPr>
              <a:t> </a:t>
            </a:r>
            <a:r>
              <a:rPr lang="en-US" dirty="0" err="1">
                <a:cs typeface="Times New Roman" panose="02020603050405020304" pitchFamily="18" charset="0"/>
              </a:rPr>
              <a:t>ricerca</a:t>
            </a:r>
            <a:r>
              <a:rPr lang="en-US" dirty="0">
                <a:cs typeface="Times New Roman" panose="02020603050405020304" pitchFamily="18" charset="0"/>
              </a:rPr>
              <a:t>
</a:t>
            </a:r>
          </a:p>
          <a:p>
            <a:pPr algn="just" fontAlgn="base">
              <a:lnSpc>
                <a:spcPct val="90000"/>
              </a:lnSpc>
              <a:spcBef>
                <a:spcPct val="0"/>
              </a:spcBef>
            </a:pPr>
            <a:r>
              <a:rPr lang="en-US" dirty="0">
                <a:cs typeface="Times New Roman" panose="02020603050405020304" pitchFamily="18" charset="0"/>
              </a:rPr>
              <a:t>In </a:t>
            </a:r>
            <a:r>
              <a:rPr lang="en-US" dirty="0" err="1">
                <a:cs typeface="Times New Roman" panose="02020603050405020304" pitchFamily="18" charset="0"/>
              </a:rPr>
              <a:t>realtà</a:t>
            </a:r>
            <a:r>
              <a:rPr lang="en-US" dirty="0">
                <a:cs typeface="Times New Roman" panose="02020603050405020304" pitchFamily="18" charset="0"/>
              </a:rPr>
              <a:t>, </a:t>
            </a:r>
            <a:r>
              <a:rPr lang="en-US" dirty="0" err="1">
                <a:cs typeface="Times New Roman" panose="02020603050405020304" pitchFamily="18" charset="0"/>
              </a:rPr>
              <a:t>si</a:t>
            </a:r>
            <a:r>
              <a:rPr lang="en-US" dirty="0">
                <a:cs typeface="Times New Roman" panose="02020603050405020304" pitchFamily="18" charset="0"/>
              </a:rPr>
              <a:t> </a:t>
            </a:r>
            <a:r>
              <a:rPr lang="en-US" dirty="0" err="1">
                <a:cs typeface="Times New Roman" panose="02020603050405020304" pitchFamily="18" charset="0"/>
              </a:rPr>
              <a:t>può</a:t>
            </a:r>
            <a:r>
              <a:rPr lang="en-US" dirty="0">
                <a:cs typeface="Times New Roman" panose="02020603050405020304" pitchFamily="18" charset="0"/>
              </a:rPr>
              <a:t> </a:t>
            </a:r>
            <a:r>
              <a:rPr lang="en-US" dirty="0" err="1">
                <a:cs typeface="Times New Roman" panose="02020603050405020304" pitchFamily="18" charset="0"/>
              </a:rPr>
              <a:t>sostenere</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in termini di </a:t>
            </a:r>
            <a:r>
              <a:rPr lang="en-US" dirty="0" err="1">
                <a:cs typeface="Times New Roman" panose="02020603050405020304" pitchFamily="18" charset="0"/>
              </a:rPr>
              <a:t>sviluppo</a:t>
            </a:r>
            <a:r>
              <a:rPr lang="en-US" dirty="0">
                <a:cs typeface="Times New Roman" panose="02020603050405020304" pitchFamily="18" charset="0"/>
              </a:rPr>
              <a:t> </a:t>
            </a:r>
            <a:r>
              <a:rPr lang="en-US" dirty="0" err="1">
                <a:cs typeface="Times New Roman" panose="02020603050405020304" pitchFamily="18" charset="0"/>
              </a:rPr>
              <a:t>della</a:t>
            </a:r>
            <a:r>
              <a:rPr lang="en-US" dirty="0">
                <a:cs typeface="Times New Roman" panose="02020603050405020304" pitchFamily="18" charset="0"/>
              </a:rPr>
              <a:t> </a:t>
            </a:r>
            <a:r>
              <a:rPr lang="en-US" dirty="0" err="1">
                <a:cs typeface="Times New Roman" panose="02020603050405020304" pitchFamily="18" charset="0"/>
              </a:rPr>
              <a:t>scienza</a:t>
            </a:r>
            <a:r>
              <a:rPr lang="en-US" dirty="0">
                <a:cs typeface="Times New Roman" panose="02020603050405020304" pitchFamily="18" charset="0"/>
              </a:rPr>
              <a:t>, </a:t>
            </a:r>
            <a:r>
              <a:rPr lang="en-US" dirty="0" err="1">
                <a:cs typeface="Times New Roman" panose="02020603050405020304" pitchFamily="18" charset="0"/>
              </a:rPr>
              <a:t>gli</a:t>
            </a:r>
            <a:r>
              <a:rPr lang="en-US" dirty="0">
                <a:cs typeface="Times New Roman" panose="02020603050405020304" pitchFamily="18" charset="0"/>
              </a:rPr>
              <a:t> </a:t>
            </a:r>
            <a:r>
              <a:rPr lang="en-US" dirty="0" err="1">
                <a:cs typeface="Times New Roman" panose="02020603050405020304" pitchFamily="18" charset="0"/>
              </a:rPr>
              <a:t>alchimisti</a:t>
            </a:r>
            <a:r>
              <a:rPr lang="en-US" dirty="0">
                <a:cs typeface="Times New Roman" panose="02020603050405020304" pitchFamily="18" charset="0"/>
              </a:rPr>
              <a:t> </a:t>
            </a:r>
            <a:r>
              <a:rPr lang="en-US" dirty="0" err="1">
                <a:cs typeface="Times New Roman" panose="02020603050405020304" pitchFamily="18" charset="0"/>
              </a:rPr>
              <a:t>erano</a:t>
            </a:r>
            <a:r>
              <a:rPr lang="en-US" dirty="0">
                <a:cs typeface="Times New Roman" panose="02020603050405020304" pitchFamily="18" charset="0"/>
              </a:rPr>
              <a:t> </a:t>
            </a:r>
            <a:r>
              <a:rPr lang="en-US" dirty="0" err="1">
                <a:cs typeface="Times New Roman" panose="02020603050405020304" pitchFamily="18" charset="0"/>
              </a:rPr>
              <a:t>più</a:t>
            </a:r>
            <a:r>
              <a:rPr lang="en-US" dirty="0">
                <a:cs typeface="Times New Roman" panose="02020603050405020304" pitchFamily="18" charset="0"/>
              </a:rPr>
              <a:t> avanti di </a:t>
            </a:r>
            <a:r>
              <a:rPr lang="en-US" dirty="0" err="1">
                <a:cs typeface="Times New Roman" panose="02020603050405020304" pitchFamily="18" charset="0"/>
              </a:rPr>
              <a:t>molte</a:t>
            </a:r>
            <a:r>
              <a:rPr lang="en-US" dirty="0">
                <a:cs typeface="Times New Roman" panose="02020603050405020304" pitchFamily="18" charset="0"/>
              </a:rPr>
              <a:t> </a:t>
            </a:r>
            <a:r>
              <a:rPr lang="en-US" dirty="0" err="1">
                <a:cs typeface="Times New Roman" panose="02020603050405020304" pitchFamily="18" charset="0"/>
              </a:rPr>
              <a:t>altre</a:t>
            </a:r>
            <a:r>
              <a:rPr lang="en-US" dirty="0">
                <a:cs typeface="Times New Roman" panose="02020603050405020304" pitchFamily="18" charset="0"/>
              </a:rPr>
              <a:t> discipline. Ad </a:t>
            </a:r>
            <a:r>
              <a:rPr lang="en-US" dirty="0" err="1">
                <a:cs typeface="Times New Roman" panose="02020603050405020304" pitchFamily="18" charset="0"/>
              </a:rPr>
              <a:t>esempio</a:t>
            </a:r>
            <a:r>
              <a:rPr lang="en-US" dirty="0">
                <a:cs typeface="Times New Roman" panose="02020603050405020304" pitchFamily="18" charset="0"/>
              </a:rPr>
              <a:t>, la </a:t>
            </a:r>
            <a:r>
              <a:rPr lang="en-US" dirty="0" err="1">
                <a:cs typeface="Times New Roman" panose="02020603050405020304" pitchFamily="18" charset="0"/>
              </a:rPr>
              <a:t>scienza</a:t>
            </a:r>
            <a:r>
              <a:rPr lang="en-US" dirty="0">
                <a:cs typeface="Times New Roman" panose="02020603050405020304" pitchFamily="18" charset="0"/>
              </a:rPr>
              <a:t> </a:t>
            </a:r>
            <a:r>
              <a:rPr lang="en-US" dirty="0" err="1">
                <a:cs typeface="Times New Roman" panose="02020603050405020304" pitchFamily="18" charset="0"/>
              </a:rPr>
              <a:t>naturale</a:t>
            </a:r>
            <a:r>
              <a:rPr lang="en-US" dirty="0">
                <a:cs typeface="Times New Roman" panose="02020603050405020304" pitchFamily="18" charset="0"/>
              </a:rPr>
              <a:t> e la </a:t>
            </a:r>
            <a:r>
              <a:rPr lang="en-US" dirty="0" err="1">
                <a:cs typeface="Times New Roman" panose="02020603050405020304" pitchFamily="18" charset="0"/>
              </a:rPr>
              <a:t>fisica</a:t>
            </a:r>
            <a:r>
              <a:rPr lang="en-US" dirty="0">
                <a:cs typeface="Times New Roman" panose="02020603050405020304" pitchFamily="18" charset="0"/>
              </a:rPr>
              <a:t> </a:t>
            </a:r>
            <a:r>
              <a:rPr lang="en-US" dirty="0" err="1">
                <a:cs typeface="Times New Roman" panose="02020603050405020304" pitchFamily="18" charset="0"/>
              </a:rPr>
              <a:t>erano</a:t>
            </a:r>
            <a:r>
              <a:rPr lang="en-US" dirty="0">
                <a:cs typeface="Times New Roman" panose="02020603050405020304" pitchFamily="18" charset="0"/>
              </a:rPr>
              <a:t> </a:t>
            </a:r>
            <a:r>
              <a:rPr lang="en-US" dirty="0" err="1">
                <a:cs typeface="Times New Roman" panose="02020603050405020304" pitchFamily="18" charset="0"/>
              </a:rPr>
              <a:t>ancora</a:t>
            </a:r>
            <a:r>
              <a:rPr lang="en-US" dirty="0">
                <a:cs typeface="Times New Roman" panose="02020603050405020304" pitchFamily="18" charset="0"/>
              </a:rPr>
              <a:t> in gran </a:t>
            </a:r>
            <a:r>
              <a:rPr lang="en-US" dirty="0" err="1">
                <a:cs typeface="Times New Roman" panose="02020603050405020304" pitchFamily="18" charset="0"/>
              </a:rPr>
              <a:t>parte</a:t>
            </a:r>
            <a:r>
              <a:rPr lang="en-US" dirty="0">
                <a:cs typeface="Times New Roman" panose="02020603050405020304" pitchFamily="18" charset="0"/>
              </a:rPr>
              <a:t> </a:t>
            </a:r>
            <a:r>
              <a:rPr lang="en-US" dirty="0" err="1">
                <a:cs typeface="Times New Roman" panose="02020603050405020304" pitchFamily="18" charset="0"/>
              </a:rPr>
              <a:t>osservative</a:t>
            </a:r>
            <a:r>
              <a:rPr lang="en-US" dirty="0">
                <a:cs typeface="Times New Roman" panose="02020603050405020304" pitchFamily="18" charset="0"/>
              </a:rPr>
              <a:t> e </a:t>
            </a:r>
            <a:r>
              <a:rPr lang="en-US" dirty="0" err="1">
                <a:cs typeface="Times New Roman" panose="02020603050405020304" pitchFamily="18" charset="0"/>
              </a:rPr>
              <a:t>teoriche</a:t>
            </a:r>
            <a:r>
              <a:rPr lang="en-US" dirty="0">
                <a:cs typeface="Times New Roman" panose="02020603050405020304" pitchFamily="18" charset="0"/>
              </a:rPr>
              <a:t>, </a:t>
            </a:r>
            <a:r>
              <a:rPr lang="en-US" dirty="0" err="1">
                <a:cs typeface="Times New Roman" panose="02020603050405020304" pitchFamily="18" charset="0"/>
              </a:rPr>
              <a:t>mentre</a:t>
            </a:r>
            <a:r>
              <a:rPr lang="en-US" dirty="0">
                <a:cs typeface="Times New Roman" panose="02020603050405020304" pitchFamily="18" charset="0"/>
              </a:rPr>
              <a:t> </a:t>
            </a:r>
            <a:r>
              <a:rPr lang="en-US" dirty="0" err="1">
                <a:cs typeface="Times New Roman" panose="02020603050405020304" pitchFamily="18" charset="0"/>
              </a:rPr>
              <a:t>gli</a:t>
            </a:r>
            <a:r>
              <a:rPr lang="en-US" dirty="0">
                <a:cs typeface="Times New Roman" panose="02020603050405020304" pitchFamily="18" charset="0"/>
              </a:rPr>
              <a:t> </a:t>
            </a:r>
            <a:r>
              <a:rPr lang="en-US" dirty="0" err="1">
                <a:cs typeface="Times New Roman" panose="02020603050405020304" pitchFamily="18" charset="0"/>
              </a:rPr>
              <a:t>alchimisti</a:t>
            </a:r>
            <a:r>
              <a:rPr lang="en-US" dirty="0">
                <a:cs typeface="Times New Roman" panose="02020603050405020304" pitchFamily="18" charset="0"/>
              </a:rPr>
              <a:t> </a:t>
            </a:r>
            <a:r>
              <a:rPr lang="en-US" dirty="0" err="1">
                <a:cs typeface="Times New Roman" panose="02020603050405020304" pitchFamily="18" charset="0"/>
              </a:rPr>
              <a:t>utilizzavano</a:t>
            </a:r>
            <a:r>
              <a:rPr lang="en-US" dirty="0">
                <a:cs typeface="Times New Roman" panose="02020603050405020304" pitchFamily="18" charset="0"/>
              </a:rPr>
              <a:t> </a:t>
            </a:r>
            <a:r>
              <a:rPr lang="en-US" dirty="0" err="1">
                <a:cs typeface="Times New Roman" panose="02020603050405020304" pitchFamily="18" charset="0"/>
              </a:rPr>
              <a:t>già</a:t>
            </a:r>
            <a:r>
              <a:rPr lang="en-US" dirty="0">
                <a:cs typeface="Times New Roman" panose="02020603050405020304" pitchFamily="18" charset="0"/>
              </a:rPr>
              <a:t> un </a:t>
            </a:r>
            <a:r>
              <a:rPr lang="en-US" dirty="0" err="1">
                <a:cs typeface="Times New Roman" panose="02020603050405020304" pitchFamily="18" charset="0"/>
              </a:rPr>
              <a:t>metodo</a:t>
            </a:r>
            <a:r>
              <a:rPr lang="en-US" dirty="0">
                <a:cs typeface="Times New Roman" panose="02020603050405020304" pitchFamily="18" charset="0"/>
              </a:rPr>
              <a:t> </a:t>
            </a:r>
            <a:r>
              <a:rPr lang="en-US" dirty="0" err="1">
                <a:cs typeface="Times New Roman" panose="02020603050405020304" pitchFamily="18" charset="0"/>
              </a:rPr>
              <a:t>che</a:t>
            </a:r>
            <a:r>
              <a:rPr lang="en-US" dirty="0">
                <a:cs typeface="Times New Roman" panose="02020603050405020304" pitchFamily="18" charset="0"/>
              </a:rPr>
              <a:t> </a:t>
            </a:r>
            <a:r>
              <a:rPr lang="en-US" dirty="0" err="1">
                <a:cs typeface="Times New Roman" panose="02020603050405020304" pitchFamily="18" charset="0"/>
              </a:rPr>
              <a:t>prevedeva</a:t>
            </a:r>
            <a:r>
              <a:rPr lang="en-US" dirty="0">
                <a:cs typeface="Times New Roman" panose="02020603050405020304" pitchFamily="18" charset="0"/>
              </a:rPr>
              <a:t> un </a:t>
            </a:r>
            <a:r>
              <a:rPr lang="en-US" dirty="0" err="1">
                <a:cs typeface="Times New Roman" panose="02020603050405020304" pitchFamily="18" charset="0"/>
              </a:rPr>
              <a:t>ragionamento</a:t>
            </a:r>
            <a:r>
              <a:rPr lang="en-US" dirty="0">
                <a:cs typeface="Times New Roman" panose="02020603050405020304" pitchFamily="18" charset="0"/>
              </a:rPr>
              <a:t> </a:t>
            </a:r>
            <a:r>
              <a:rPr lang="en-US" dirty="0" err="1">
                <a:cs typeface="Times New Roman" panose="02020603050405020304" pitchFamily="18" charset="0"/>
              </a:rPr>
              <a:t>induttivo</a:t>
            </a:r>
            <a:r>
              <a:rPr lang="en-US" dirty="0">
                <a:cs typeface="Times New Roman" panose="02020603050405020304" pitchFamily="18" charset="0"/>
              </a:rPr>
              <a:t> e </a:t>
            </a:r>
            <a:r>
              <a:rPr lang="en-US" dirty="0" err="1">
                <a:cs typeface="Times New Roman" panose="02020603050405020304" pitchFamily="18" charset="0"/>
              </a:rPr>
              <a:t>deduttivo</a:t>
            </a:r>
            <a:r>
              <a:rPr lang="en-US" dirty="0">
                <a:cs typeface="Times New Roman" panose="02020603050405020304" pitchFamily="18" charset="0"/>
              </a:rPr>
              <a:t> per </a:t>
            </a:r>
            <a:r>
              <a:rPr lang="en-US" dirty="0" err="1">
                <a:cs typeface="Times New Roman" panose="02020603050405020304" pitchFamily="18" charset="0"/>
              </a:rPr>
              <a:t>arrivare</a:t>
            </a:r>
            <a:r>
              <a:rPr lang="en-US" dirty="0">
                <a:cs typeface="Times New Roman" panose="02020603050405020304" pitchFamily="18" charset="0"/>
              </a:rPr>
              <a:t> a </a:t>
            </a:r>
            <a:r>
              <a:rPr lang="en-US" dirty="0" err="1">
                <a:cs typeface="Times New Roman" panose="02020603050405020304" pitchFamily="18" charset="0"/>
              </a:rPr>
              <a:t>conclusioni</a:t>
            </a:r>
            <a:r>
              <a:rPr lang="en-US" dirty="0">
                <a:cs typeface="Times New Roman" panose="02020603050405020304" pitchFamily="18" charset="0"/>
              </a:rPr>
              <a:t>
</a:t>
            </a:r>
            <a:endParaRPr lang="it-IT" dirty="0">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5337" y="1761736"/>
            <a:ext cx="5434264" cy="2253042"/>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4</a:t>
            </a:fld>
            <a:endParaRPr lang="it-IT">
              <a:solidFill>
                <a:prstClr val="black">
                  <a:tint val="75000"/>
                </a:prstClr>
              </a:solidFill>
            </a:endParaRPr>
          </a:p>
        </p:txBody>
      </p:sp>
    </p:spTree>
    <p:extLst>
      <p:ext uri="{BB962C8B-B14F-4D97-AF65-F5344CB8AC3E}">
        <p14:creationId xmlns:p14="http://schemas.microsoft.com/office/powerpoint/2010/main" val="177960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472878" y="1693118"/>
            <a:ext cx="11409405" cy="1103870"/>
          </a:xfrm>
        </p:spPr>
        <p:txBody>
          <a:bodyPr>
            <a:noAutofit/>
          </a:bodyPr>
          <a:lstStyle/>
          <a:p>
            <a:pPr fontAlgn="base"/>
            <a:r>
              <a:rPr lang="en-US" sz="2400" b="1" dirty="0" err="1">
                <a:solidFill>
                  <a:schemeClr val="accent2"/>
                </a:solidFill>
                <a:effectLst>
                  <a:outerShdw blurRad="38100" dist="38100" dir="2700000" algn="tl">
                    <a:srgbClr val="000000">
                      <a:alpha val="43137"/>
                    </a:srgbClr>
                  </a:outerShdw>
                </a:effectLst>
                <a:latin typeface="+mn-lt"/>
                <a:ea typeface="+mn-ea"/>
                <a:cs typeface="+mn-cs"/>
              </a:rPr>
              <a:t>L'origine</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dell'alchimia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140042" y="3543098"/>
            <a:ext cx="11392930" cy="2336024"/>
          </a:xfrm>
          <a:prstGeom prst="rect">
            <a:avLst/>
          </a:prstGeom>
        </p:spPr>
        <p:txBody>
          <a:bodyPr wrap="square">
            <a:spAutoFit/>
          </a:bodyPr>
          <a:lstStyle/>
          <a:p>
            <a:pPr algn="just" fontAlgn="base">
              <a:lnSpc>
                <a:spcPct val="90000"/>
              </a:lnSpc>
              <a:spcBef>
                <a:spcPct val="0"/>
              </a:spcBef>
            </a:pPr>
            <a:r>
              <a:rPr lang="en-US" dirty="0" err="1">
                <a:solidFill>
                  <a:prstClr val="black"/>
                </a:solidFill>
                <a:cs typeface="Times New Roman" panose="02020603050405020304" pitchFamily="18" charset="0"/>
              </a:rPr>
              <a:t>L'alchimia</a:t>
            </a:r>
            <a:r>
              <a:rPr lang="en-US" dirty="0">
                <a:solidFill>
                  <a:prstClr val="black"/>
                </a:solidFill>
                <a:cs typeface="Times New Roman" panose="02020603050405020304" pitchFamily="18" charset="0"/>
              </a:rPr>
              <a:t> era una </a:t>
            </a:r>
            <a:r>
              <a:rPr lang="en-US" dirty="0" err="1">
                <a:solidFill>
                  <a:prstClr val="black"/>
                </a:solidFill>
                <a:cs typeface="Times New Roman" panose="02020603050405020304" pitchFamily="18" charset="0"/>
              </a:rPr>
              <a:t>disciplina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che</a:t>
            </a:r>
            <a:r>
              <a:rPr lang="en-US" dirty="0">
                <a:solidFill>
                  <a:prstClr val="black"/>
                </a:solidFill>
                <a:cs typeface="Times New Roman" panose="02020603050405020304" pitchFamily="18" charset="0"/>
              </a:rPr>
              <a:t> ha </a:t>
            </a:r>
            <a:r>
              <a:rPr lang="en-US" dirty="0" err="1">
                <a:solidFill>
                  <a:prstClr val="black"/>
                </a:solidFill>
                <a:cs typeface="Times New Roman" panose="02020603050405020304" pitchFamily="18" charset="0"/>
              </a:rPr>
              <a:t>avuto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origine</a:t>
            </a:r>
            <a:r>
              <a:rPr lang="en-US" dirty="0">
                <a:solidFill>
                  <a:prstClr val="black"/>
                </a:solidFill>
                <a:cs typeface="Times New Roman" panose="02020603050405020304" pitchFamily="18" charset="0"/>
              </a:rPr>
              <a:t> con </a:t>
            </a:r>
            <a:r>
              <a:rPr lang="en-US" dirty="0" err="1">
                <a:solidFill>
                  <a:prstClr val="black"/>
                </a:solidFill>
                <a:cs typeface="Times New Roman" panose="02020603050405020304" pitchFamily="18" charset="0"/>
              </a:rPr>
              <a: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greci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anche</a:t>
            </a:r>
            <a:r>
              <a:rPr lang="en-US" dirty="0">
                <a:solidFill>
                  <a:prstClr val="black"/>
                </a:solidFill>
                <a:cs typeface="Times New Roman" panose="02020603050405020304" pitchFamily="18" charset="0"/>
              </a:rPr>
              <a:t> se </a:t>
            </a:r>
            <a:r>
              <a:rPr lang="en-US" dirty="0" err="1">
                <a:solidFill>
                  <a:prstClr val="black"/>
                </a:solidFill>
                <a:cs typeface="Times New Roman" panose="02020603050405020304" pitchFamily="18" charset="0"/>
              </a:rPr>
              <a: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cinesi</a:t>
            </a:r>
            <a:r>
              <a:rPr lang="en-US" dirty="0">
                <a:solidFill>
                  <a:prstClr val="black"/>
                </a:solidFill>
                <a:cs typeface="Times New Roman" panose="02020603050405020304" pitchFamily="18" charset="0"/>
              </a:rPr>
              <a:t> e </a:t>
            </a:r>
            <a:r>
              <a:rPr lang="en-US" dirty="0" err="1">
                <a:solidFill>
                  <a:prstClr val="black"/>
                </a:solidFill>
                <a:cs typeface="Times New Roman" panose="02020603050405020304" pitchFamily="18" charset="0"/>
              </a:rPr>
              <a:t>gli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egiziani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sono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stati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anche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strumentali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nello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sviluppo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delle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fondamenta</a:t>
            </a:r>
            <a:r>
              <a:rPr lang="en-US" dirty="0">
                <a:solidFill>
                  <a:prstClr val="black"/>
                </a:solidFill>
                <a:cs typeface="Times New Roman" panose="02020603050405020304" pitchFamily="18" charset="0"/>
              </a:rPr>
              <a:t>, e </a:t>
            </a:r>
            <a:r>
              <a:rPr lang="en-US" dirty="0" err="1">
                <a:solidFill>
                  <a:prstClr val="black"/>
                </a:solidFill>
                <a:cs typeface="Times New Roman" panose="02020603050405020304" pitchFamily="18" charset="0"/>
              </a:rPr>
              <a:t>si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è</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diffusa</a:t>
            </a:r>
            <a:r>
              <a:rPr lang="en-US" dirty="0">
                <a:solidFill>
                  <a:prstClr val="black"/>
                </a:solidFill>
                <a:cs typeface="Times New Roman" panose="02020603050405020304" pitchFamily="18" charset="0"/>
              </a:rPr>
              <a:t> in Europa </a:t>
            </a:r>
            <a:r>
              <a:rPr lang="en-US" dirty="0" err="1">
                <a:solidFill>
                  <a:prstClr val="black"/>
                </a:solidFill>
                <a:cs typeface="Times New Roman" panose="02020603050405020304" pitchFamily="18" charset="0"/>
              </a:rPr>
              <a:t>attraverso</a:t>
            </a:r>
            <a:r>
              <a:rPr lang="en-US" dirty="0">
                <a:solidFill>
                  <a:prstClr val="black"/>
                </a:solidFill>
                <a:cs typeface="Times New Roman" panose="02020603050405020304" pitchFamily="18" charset="0"/>
              </a:rPr>
              <a:t> il mondo </a:t>
            </a:r>
            <a:r>
              <a:rPr lang="en-US" dirty="0" err="1">
                <a:solidFill>
                  <a:prstClr val="black"/>
                </a:solidFill>
                <a:cs typeface="Times New Roman" panose="02020603050405020304" pitchFamily="18" charset="0"/>
              </a:rPr>
              <a:t>islamico</a:t>
            </a:r>
            <a:r>
              <a:rPr lang="en-US" dirty="0">
                <a:solidFill>
                  <a:prstClr val="black"/>
                </a:solidFill>
                <a:cs typeface="Times New Roman" panose="02020603050405020304" pitchFamily="18" charset="0"/>
              </a:rPr>
              <a:t>. Dal 1147, </a:t>
            </a:r>
            <a:r>
              <a:rPr lang="en-US" dirty="0" err="1">
                <a:solidFill>
                  <a:prstClr val="black"/>
                </a:solidFill>
                <a:cs typeface="Times New Roman" panose="02020603050405020304" pitchFamily="18" charset="0"/>
              </a:rPr>
              <a:t>gli</a:t>
            </a:r>
            <a:r>
              <a:rPr lang="en-US" dirty="0">
                <a:solidFill>
                  <a:prstClr val="black"/>
                </a:solidFill>
                <a:cs typeface="Times New Roman" panose="02020603050405020304" pitchFamily="18" charset="0"/>
              </a:rPr>
              <a:t> Almohad </a:t>
            </a:r>
            <a:r>
              <a:rPr lang="en-US" dirty="0" err="1">
                <a:solidFill>
                  <a:prstClr val="black"/>
                </a:solidFill>
                <a:cs typeface="Times New Roman" panose="02020603050405020304" pitchFamily="18" charset="0"/>
              </a:rPr>
              <a:t>presero</a:t>
            </a:r>
            <a:r>
              <a:rPr lang="en-US" dirty="0">
                <a:solidFill>
                  <a:prstClr val="black"/>
                </a:solidFill>
                <a:cs typeface="Times New Roman" panose="02020603050405020304" pitchFamily="18" charset="0"/>
              </a:rPr>
              <a:t> il </a:t>
            </a:r>
            <a:r>
              <a:rPr lang="en-US" dirty="0" err="1">
                <a:solidFill>
                  <a:prstClr val="black"/>
                </a:solidFill>
                <a:cs typeface="Times New Roman" panose="02020603050405020304" pitchFamily="18" charset="0"/>
              </a:rPr>
              <a:t>controllo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dell'impero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islamico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precedentemente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aperto</a:t>
            </a:r>
            <a:r>
              <a:rPr lang="en-US" dirty="0">
                <a:solidFill>
                  <a:prstClr val="black"/>
                </a:solidFill>
                <a:cs typeface="Times New Roman" panose="02020603050405020304" pitchFamily="18" charset="0"/>
              </a:rPr>
              <a:t> ad Al </a:t>
            </a:r>
            <a:r>
              <a:rPr lang="en-US" dirty="0" err="1">
                <a:solidFill>
                  <a:prstClr val="black"/>
                </a:solidFill>
                <a:cs typeface="Times New Roman" panose="02020603050405020304" pitchFamily="18" charset="0"/>
              </a:rPr>
              <a:t>Andalus</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nella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Spagna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moderna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portando</a:t>
            </a:r>
            <a:r>
              <a:rPr lang="en-US" dirty="0">
                <a:solidFill>
                  <a:prstClr val="black"/>
                </a:solidFill>
                <a:cs typeface="Times New Roman" panose="02020603050405020304" pitchFamily="18" charset="0"/>
              </a:rPr>
              <a:t> ad un </a:t>
            </a:r>
            <a:r>
              <a:rPr lang="en-US" dirty="0" err="1">
                <a:solidFill>
                  <a:prstClr val="black"/>
                </a:solidFill>
                <a:cs typeface="Times New Roman" panose="02020603050405020304" pitchFamily="18" charset="0"/>
              </a:rPr>
              <a:t>declino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intellettuale</a:t>
            </a:r>
            <a:endParaRPr lang="en-US" dirty="0">
              <a:solidFill>
                <a:prstClr val="black"/>
              </a:solidFill>
              <a:cs typeface="Times New Roman" panose="02020603050405020304" pitchFamily="18" charset="0"/>
            </a:endParaRPr>
          </a:p>
          <a:p>
            <a:pPr algn="just" fontAlgn="base">
              <a:lnSpc>
                <a:spcPct val="90000"/>
              </a:lnSpc>
              <a:spcBef>
                <a:spcPct val="0"/>
              </a:spcBef>
            </a:pPr>
            <a:r>
              <a:rPr lang="en-US" dirty="0">
                <a:solidFill>
                  <a:prstClr val="black"/>
                </a:solidFill>
                <a:cs typeface="Times New Roman" panose="02020603050405020304" pitchFamily="18" charset="0"/>
              </a:rPr>
              <a:t>
Durante </a:t>
            </a:r>
            <a:r>
              <a:rPr lang="en-US" dirty="0" err="1">
                <a:solidFill>
                  <a:prstClr val="black"/>
                </a:solidFill>
                <a:cs typeface="Times New Roman" panose="02020603050405020304" pitchFamily="18" charset="0"/>
              </a:rPr>
              <a:t>questo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periodo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studiosi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cristiani</a:t>
            </a:r>
            <a:r>
              <a:rPr lang="en-US" dirty="0">
                <a:solidFill>
                  <a:prstClr val="black"/>
                </a:solidFill>
                <a:cs typeface="Times New Roman" panose="02020603050405020304" pitchFamily="18" charset="0"/>
              </a:rPr>
              <a:t> ed </a:t>
            </a:r>
            <a:r>
              <a:rPr lang="en-US" dirty="0" err="1">
                <a:solidFill>
                  <a:prstClr val="black"/>
                </a:solidFill>
                <a:cs typeface="Times New Roman" panose="02020603050405020304" pitchFamily="18" charset="0"/>
              </a:rPr>
              <a:t>ebrei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fuggirono</a:t>
            </a:r>
            <a:r>
              <a:rPr lang="en-US" dirty="0">
                <a:solidFill>
                  <a:prstClr val="black"/>
                </a:solidFill>
                <a:cs typeface="Times New Roman" panose="02020603050405020304" pitchFamily="18" charset="0"/>
              </a:rPr>
              <a:t> in Europa, </a:t>
            </a:r>
            <a:r>
              <a:rPr lang="en-US" dirty="0" err="1">
                <a:solidFill>
                  <a:prstClr val="black"/>
                </a:solidFill>
                <a:cs typeface="Times New Roman" panose="02020603050405020304" pitchFamily="18" charset="0"/>
              </a:rPr>
              <a:t>portando</a:t>
            </a:r>
            <a:r>
              <a:rPr lang="en-US" dirty="0">
                <a:solidFill>
                  <a:prstClr val="black"/>
                </a:solidFill>
                <a:cs typeface="Times New Roman" panose="02020603050405020304" pitchFamily="18" charset="0"/>
              </a:rPr>
              <a:t> con </a:t>
            </a:r>
            <a:r>
              <a:rPr lang="en-US" dirty="0" err="1">
                <a:solidFill>
                  <a:prstClr val="black"/>
                </a:solidFill>
                <a:cs typeface="Times New Roman" panose="02020603050405020304" pitchFamily="18" charset="0"/>
              </a:rPr>
              <a:t>sé</a:t>
            </a:r>
            <a:r>
              <a:rPr lang="en-US" dirty="0">
                <a:solidFill>
                  <a:prstClr val="black"/>
                </a:solidFill>
                <a:cs typeface="Times New Roman" panose="02020603050405020304" pitchFamily="18" charset="0"/>
              </a:rPr>
              <a:t> la </a:t>
            </a:r>
            <a:r>
              <a:rPr lang="en-US" dirty="0" err="1">
                <a:solidFill>
                  <a:prstClr val="black"/>
                </a:solidFill>
                <a:cs typeface="Times New Roman" panose="02020603050405020304" pitchFamily="18" charset="0"/>
              </a:rPr>
              <a:t>conoscenza</a:t>
            </a:r>
            <a:r>
              <a:rPr lang="en-US" dirty="0">
                <a:solidFill>
                  <a:prstClr val="black"/>
                </a:solidFill>
                <a:cs typeface="Times New Roman" panose="02020603050405020304" pitchFamily="18" charset="0"/>
              </a:rPr>
              <a:t> sotto forma di </a:t>
            </a:r>
            <a:r>
              <a:rPr lang="en-US" dirty="0" err="1">
                <a:solidFill>
                  <a:prstClr val="black"/>
                </a:solidFill>
                <a:cs typeface="Times New Roman" panose="02020603050405020304" pitchFamily="18" charset="0"/>
              </a:rPr>
              <a:t>testi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arabi</a:t>
            </a:r>
            <a:r>
              <a:rPr lang="en-US" dirty="0">
                <a:solidFill>
                  <a:prstClr val="black"/>
                </a:solidFill>
                <a:cs typeface="Times New Roman" panose="02020603050405020304" pitchFamily="18" charset="0"/>
              </a:rPr>
              <a:t> ed </a:t>
            </a:r>
            <a:r>
              <a:rPr lang="en-US" dirty="0" err="1">
                <a:solidFill>
                  <a:prstClr val="black"/>
                </a:solidFill>
                <a:cs typeface="Times New Roman" panose="02020603050405020304" pitchFamily="18" charset="0"/>
              </a:rPr>
              <a:t>ebrei</a:t>
            </a:r>
            <a:r>
              <a:rPr lang="en-US" dirty="0">
                <a:solidFill>
                  <a:prstClr val="black"/>
                </a:solidFill>
                <a:cs typeface="Times New Roman" panose="02020603050405020304" pitchFamily="18" charset="0"/>
              </a:rPr>
              <a:t>, e </a:t>
            </a:r>
            <a:r>
              <a:rPr lang="en-US" dirty="0" err="1">
                <a:solidFill>
                  <a:prstClr val="black"/>
                </a:solidFill>
                <a:cs typeface="Times New Roman" panose="02020603050405020304" pitchFamily="18" charset="0"/>
              </a:rPr>
              <a:t>molti</a:t>
            </a:r>
            <a:r>
              <a:rPr lang="en-US" dirty="0">
                <a:solidFill>
                  <a:prstClr val="black"/>
                </a:solidFill>
                <a:cs typeface="Times New Roman" panose="02020603050405020304" pitchFamily="18" charset="0"/>
              </a:rPr>
              <a:t> di </a:t>
            </a:r>
            <a:r>
              <a:rPr lang="en-US" dirty="0" err="1">
                <a:solidFill>
                  <a:prstClr val="black"/>
                </a:solidFill>
                <a:cs typeface="Times New Roman" panose="02020603050405020304" pitchFamily="18" charset="0"/>
              </a:rPr>
              <a:t>questi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uomini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istruiti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sbarcarono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nel</a:t>
            </a:r>
            <a:r>
              <a:rPr lang="en-US" dirty="0">
                <a:solidFill>
                  <a:prstClr val="black"/>
                </a:solidFill>
                <a:cs typeface="Times New Roman" panose="02020603050405020304" pitchFamily="18" charset="0"/>
              </a:rPr>
              <a:t> Nord Italia, dove </a:t>
            </a:r>
            <a:r>
              <a:rPr lang="en-US" dirty="0" err="1">
                <a:solidFill>
                  <a:prstClr val="black"/>
                </a:solidFill>
                <a:cs typeface="Times New Roman" panose="02020603050405020304" pitchFamily="18" charset="0"/>
              </a:rPr>
              <a:t>facevano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parte</a:t>
            </a:r>
            <a:r>
              <a:rPr lang="en-US" dirty="0">
                <a:solidFill>
                  <a:prstClr val="black"/>
                </a:solidFill>
                <a:cs typeface="Times New Roman" panose="02020603050405020304" pitchFamily="18" charset="0"/>
              </a:rPr>
              <a:t> del </a:t>
            </a:r>
            <a:r>
              <a:rPr lang="en-US" dirty="0" err="1">
                <a:solidFill>
                  <a:prstClr val="black"/>
                </a:solidFill>
                <a:cs typeface="Times New Roman" panose="02020603050405020304" pitchFamily="18" charset="0"/>
              </a:rPr>
              <a:t>nascente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Rinascimento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che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sfidava</a:t>
            </a:r>
            <a:r>
              <a:rPr lang="en-US" dirty="0">
                <a:solidFill>
                  <a:prstClr val="black"/>
                </a:solidFill>
                <a:cs typeface="Times New Roman" panose="02020603050405020304" pitchFamily="18" charset="0"/>
              </a:rPr>
              <a:t> il </a:t>
            </a:r>
            <a:r>
              <a:rPr lang="en-US" dirty="0" err="1">
                <a:solidFill>
                  <a:prstClr val="black"/>
                </a:solidFill>
                <a:cs typeface="Times New Roman" panose="02020603050405020304" pitchFamily="18" charset="0"/>
              </a:rPr>
              <a:t>pensiero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medievale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prevalente</a:t>
            </a:r>
            <a:r>
              <a:rPr lang="en-US" dirty="0">
                <a:solidFill>
                  <a:prstClr val="black"/>
                </a:solidFill>
                <a:cs typeface="Times New Roman" panose="02020603050405020304" pitchFamily="18" charset="0"/>
              </a:rPr>
              <a:t>. Gerardo di Cremona (1114 – 1187) e </a:t>
            </a:r>
            <a:r>
              <a:rPr lang="en-US" dirty="0" err="1">
                <a:solidFill>
                  <a:prstClr val="black"/>
                </a:solidFill>
                <a:cs typeface="Times New Roman" panose="02020603050405020304" pitchFamily="18" charset="0"/>
              </a:rPr>
              <a:t>Robertus</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Castrensis</a:t>
            </a:r>
            <a:r>
              <a:rPr lang="en-US" dirty="0">
                <a:solidFill>
                  <a:prstClr val="black"/>
                </a:solidFill>
                <a:cs typeface="Times New Roman" panose="02020603050405020304" pitchFamily="18" charset="0"/>
              </a:rPr>
              <a:t> (c1150) </a:t>
            </a:r>
            <a:r>
              <a:rPr lang="en-US" dirty="0" err="1">
                <a:solidFill>
                  <a:prstClr val="black"/>
                </a:solidFill>
                <a:cs typeface="Times New Roman" panose="02020603050405020304" pitchFamily="18" charset="0"/>
              </a:rPr>
              <a:t>sono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stati</a:t>
            </a:r>
            <a:r>
              <a:rPr lang="en-US" dirty="0">
                <a:solidFill>
                  <a:prstClr val="black"/>
                </a:solidFill>
                <a:cs typeface="Times New Roman" panose="02020603050405020304" pitchFamily="18" charset="0"/>
              </a:rPr>
              <a:t> solo due </a:t>
            </a:r>
            <a:r>
              <a:rPr lang="en-US" dirty="0" err="1">
                <a:solidFill>
                  <a:prstClr val="black"/>
                </a:solidFill>
                <a:cs typeface="Times New Roman" panose="02020603050405020304" pitchFamily="18" charset="0"/>
              </a:rPr>
              <a:t>dei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traduttori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che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hanno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reso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disponibili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testi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arabi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originali</a:t>
            </a:r>
            <a:r>
              <a:rPr lang="en-US" dirty="0">
                <a:solidFill>
                  <a:prstClr val="black"/>
                </a:solidFill>
                <a:cs typeface="Times New Roman" panose="02020603050405020304" pitchFamily="18" charset="0"/>
              </a:rPr>
              <a:t> in </a:t>
            </a:r>
            <a:r>
              <a:rPr lang="en-US" dirty="0" err="1">
                <a:solidFill>
                  <a:prstClr val="black"/>
                </a:solidFill>
                <a:cs typeface="Times New Roman" panose="02020603050405020304" pitchFamily="18" charset="0"/>
              </a:rPr>
              <a:t>latino</a:t>
            </a:r>
            <a:endParaRPr lang="it-IT" cap="all" dirty="0">
              <a:solidFill>
                <a:prstClr val="black"/>
              </a:solidFill>
              <a:cs typeface="Times New Roman" panose="02020603050405020304"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362" y="1025853"/>
            <a:ext cx="2759676" cy="2438400"/>
          </a:xfrm>
          <a:prstGeom prst="rect">
            <a:avLst/>
          </a:prstGeom>
        </p:spPr>
      </p:pic>
      <p:sp>
        <p:nvSpPr>
          <p:cNvPr id="3" name="Segnaposto numero diapositiva 2"/>
          <p:cNvSpPr>
            <a:spLocks noGrp="1"/>
          </p:cNvSpPr>
          <p:nvPr>
            <p:ph type="sldNum" sz="quarter" idx="12"/>
          </p:nvPr>
        </p:nvSpPr>
        <p:spPr/>
        <p:txBody>
          <a:bodyPr/>
          <a:lstStyle/>
          <a:p>
            <a:fld id="{AFC0D379-14C5-47F9-AB26-775D76B5B3EA}" type="slidenum">
              <a:rPr lang="it-IT" smtClean="0">
                <a:solidFill>
                  <a:prstClr val="black">
                    <a:tint val="75000"/>
                  </a:prstClr>
                </a:solidFill>
              </a:rPr>
              <a:pPr/>
              <a:t>5</a:t>
            </a:fld>
            <a:endParaRPr lang="it-IT">
              <a:solidFill>
                <a:prstClr val="black">
                  <a:tint val="75000"/>
                </a:prstClr>
              </a:solidFill>
            </a:endParaRPr>
          </a:p>
        </p:txBody>
      </p:sp>
    </p:spTree>
    <p:extLst>
      <p:ext uri="{BB962C8B-B14F-4D97-AF65-F5344CB8AC3E}">
        <p14:creationId xmlns:p14="http://schemas.microsoft.com/office/powerpoint/2010/main" val="222725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150125" y="1564617"/>
            <a:ext cx="6557319" cy="1103870"/>
          </a:xfrm>
        </p:spPr>
        <p:txBody>
          <a:bodyPr>
            <a:noAutofit/>
          </a:bodyPr>
          <a:lstStyle/>
          <a:p>
            <a:pPr fontAlgn="base"/>
            <a:r>
              <a:rPr lang="en-US" sz="4400" b="1" dirty="0">
                <a:solidFill>
                  <a:srgbClr val="383939"/>
                </a:solidFill>
                <a:latin typeface="Times New Roman" panose="02020603050405020304" pitchFamily="18" charset="0"/>
                <a:cs typeface="Times New Roman" panose="02020603050405020304" pitchFamily="18" charset="0"/>
              </a:rPr>
              <a:t/>
            </a:r>
            <a:br>
              <a:rPr lang="en-US" sz="4400" b="1" dirty="0">
                <a:solidFill>
                  <a:srgbClr val="383939"/>
                </a:solidFill>
                <a:latin typeface="Times New Roman" panose="02020603050405020304" pitchFamily="18" charset="0"/>
                <a:cs typeface="Times New Roman" panose="02020603050405020304" pitchFamily="18" charset="0"/>
              </a:rPr>
            </a:br>
            <a:r>
              <a:rPr lang="en-US" sz="2400" b="1" dirty="0" err="1">
                <a:solidFill>
                  <a:schemeClr val="accent2"/>
                </a:solidFill>
                <a:effectLst>
                  <a:outerShdw blurRad="38100" dist="38100" dir="2700000" algn="tl">
                    <a:srgbClr val="000000">
                      <a:alpha val="43137"/>
                    </a:srgbClr>
                  </a:outerShdw>
                </a:effectLst>
                <a:latin typeface="+mn-lt"/>
                <a:ea typeface="+mn-ea"/>
                <a:cs typeface="+mn-cs"/>
              </a:rPr>
              <a:t>L'influenza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en-US" sz="2400" b="1" dirty="0" err="1">
                <a:solidFill>
                  <a:schemeClr val="accent2"/>
                </a:solidFill>
                <a:effectLst>
                  <a:outerShdw blurRad="38100" dist="38100" dir="2700000" algn="tl">
                    <a:srgbClr val="000000">
                      <a:alpha val="43137"/>
                    </a:srgbClr>
                  </a:outerShdw>
                </a:effectLst>
                <a:latin typeface="+mn-lt"/>
                <a:ea typeface="+mn-ea"/>
                <a:cs typeface="+mn-cs"/>
              </a:rPr>
              <a:t>dell'alchimia</a:t>
            </a:r>
            <a:r>
              <a:rPr lang="en-US" sz="2400" b="1" dirty="0">
                <a:solidFill>
                  <a:schemeClr val="accent2"/>
                </a:solidFill>
                <a:effectLst>
                  <a:outerShdw blurRad="38100" dist="38100" dir="2700000" algn="tl">
                    <a:srgbClr val="000000">
                      <a:alpha val="43137"/>
                    </a:srgbClr>
                  </a:outerShdw>
                </a:effectLst>
                <a:latin typeface="+mn-lt"/>
                <a:ea typeface="+mn-ea"/>
                <a:cs typeface="+mn-cs"/>
              </a:rPr>
              <a:t> </a:t>
            </a:r>
            <a:r>
              <a:rPr lang="it-IT" sz="2400" b="1" dirty="0">
                <a:solidFill>
                  <a:schemeClr val="accent2"/>
                </a:solidFill>
                <a:effectLst>
                  <a:outerShdw blurRad="38100" dist="38100" dir="2700000" algn="tl">
                    <a:srgbClr val="000000">
                      <a:alpha val="43137"/>
                    </a:srgbClr>
                  </a:outerShdw>
                </a:effectLst>
                <a:latin typeface="+mn-lt"/>
                <a:ea typeface="+mn-ea"/>
                <a:cs typeface="+mn-cs"/>
              </a:rPr>
              <a:t/>
            </a:r>
            <a:br>
              <a:rPr lang="it-IT" sz="2400" b="1" dirty="0">
                <a:solidFill>
                  <a:schemeClr val="accent2"/>
                </a:solidFill>
                <a:effectLst>
                  <a:outerShdw blurRad="38100" dist="38100" dir="2700000" algn="tl">
                    <a:srgbClr val="000000">
                      <a:alpha val="43137"/>
                    </a:srgbClr>
                  </a:outerShdw>
                </a:effectLst>
                <a:latin typeface="+mn-lt"/>
                <a:ea typeface="+mn-ea"/>
                <a:cs typeface="+mn-cs"/>
              </a:rPr>
            </a:br>
            <a:endParaRPr lang="it-IT" sz="2400" b="1" dirty="0">
              <a:solidFill>
                <a:schemeClr val="accent2"/>
              </a:solidFill>
              <a:effectLst>
                <a:outerShdw blurRad="38100" dist="38100" dir="2700000" algn="tl">
                  <a:srgbClr val="000000">
                    <a:alpha val="43137"/>
                  </a:srgbClr>
                </a:outerShdw>
              </a:effectLst>
              <a:latin typeface="+mn-lt"/>
              <a:ea typeface="+mn-ea"/>
              <a:cs typeface="+mn-cs"/>
            </a:endParaRPr>
          </a:p>
        </p:txBody>
      </p:sp>
      <p:sp>
        <p:nvSpPr>
          <p:cNvPr id="2" name="Rettangolo 1"/>
          <p:cNvSpPr/>
          <p:nvPr/>
        </p:nvSpPr>
        <p:spPr>
          <a:xfrm>
            <a:off x="255372" y="3835357"/>
            <a:ext cx="11392930" cy="1837426"/>
          </a:xfrm>
          <a:prstGeom prst="rect">
            <a:avLst/>
          </a:prstGeom>
        </p:spPr>
        <p:txBody>
          <a:bodyPr wrap="square">
            <a:spAutoFit/>
          </a:bodyPr>
          <a:lstStyle/>
          <a:p>
            <a:pPr algn="just" fontAlgn="base">
              <a:lnSpc>
                <a:spcPct val="90000"/>
              </a:lnSpc>
              <a:spcBef>
                <a:spcPct val="0"/>
              </a:spcBef>
            </a:pPr>
            <a:r>
              <a:rPr lang="en-US" dirty="0" err="1">
                <a:solidFill>
                  <a:prstClr val="black"/>
                </a:solidFill>
                <a:cs typeface="Times New Roman" panose="02020603050405020304" pitchFamily="18" charset="0"/>
              </a:rPr>
              <a:t>L'alchimia</a:t>
            </a:r>
            <a:r>
              <a:rPr lang="en-US" dirty="0">
                <a:solidFill>
                  <a:prstClr val="black"/>
                </a:solidFill>
                <a:cs typeface="Times New Roman" panose="02020603050405020304" pitchFamily="18" charset="0"/>
              </a:rPr>
              <a:t> era </a:t>
            </a:r>
            <a:r>
              <a:rPr lang="en-US" dirty="0" err="1">
                <a:solidFill>
                  <a:prstClr val="black"/>
                </a:solidFill>
                <a:cs typeface="Times New Roman" panose="02020603050405020304" pitchFamily="18" charset="0"/>
              </a:rPr>
              <a:t>già</a:t>
            </a:r>
            <a:r>
              <a:rPr lang="en-US" dirty="0">
                <a:solidFill>
                  <a:prstClr val="black"/>
                </a:solidFill>
                <a:cs typeface="Times New Roman" panose="02020603050405020304" pitchFamily="18" charset="0"/>
              </a:rPr>
              <a:t> una </a:t>
            </a:r>
            <a:r>
              <a:rPr lang="en-US" dirty="0" err="1">
                <a:solidFill>
                  <a:prstClr val="black"/>
                </a:solidFill>
                <a:cs typeface="Times New Roman" panose="02020603050405020304" pitchFamily="18" charset="0"/>
              </a:rPr>
              <a:t>disciplina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consolidata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influenzando</a:t>
            </a:r>
            <a:r>
              <a:rPr lang="en-US" dirty="0">
                <a:solidFill>
                  <a:prstClr val="black"/>
                </a:solidFill>
                <a:cs typeface="Times New Roman" panose="02020603050405020304" pitchFamily="18" charset="0"/>
              </a:rPr>
              <a:t> la </a:t>
            </a:r>
            <a:r>
              <a:rPr lang="en-US" dirty="0" err="1">
                <a:solidFill>
                  <a:prstClr val="black"/>
                </a:solidFill>
                <a:cs typeface="Times New Roman" panose="02020603050405020304" pitchFamily="18" charset="0"/>
              </a:rPr>
              <a:t>metallurgia</a:t>
            </a:r>
            <a:r>
              <a:rPr lang="en-US" dirty="0">
                <a:solidFill>
                  <a:prstClr val="black"/>
                </a:solidFill>
                <a:cs typeface="Times New Roman" panose="02020603050405020304" pitchFamily="18" charset="0"/>
              </a:rPr>
              <a:t> e la </a:t>
            </a:r>
            <a:r>
              <a:rPr lang="en-US" dirty="0" err="1">
                <a:solidFill>
                  <a:prstClr val="black"/>
                </a:solidFill>
                <a:cs typeface="Times New Roman" panose="02020603050405020304" pitchFamily="18" charset="0"/>
              </a:rPr>
              <a:t>medicina</a:t>
            </a:r>
            <a:r>
              <a:rPr lang="en-US" dirty="0">
                <a:solidFill>
                  <a:prstClr val="black"/>
                </a:solidFill>
                <a:cs typeface="Times New Roman" panose="02020603050405020304" pitchFamily="18" charset="0"/>
              </a:rPr>
              <a:t> e, come per </a:t>
            </a:r>
            <a:r>
              <a:rPr lang="en-US" dirty="0" err="1">
                <a:solidFill>
                  <a:prstClr val="black"/>
                </a:solidFill>
                <a:cs typeface="Times New Roman" panose="02020603050405020304" pitchFamily="18" charset="0"/>
              </a:rPr>
              <a:t>molti</a:t>
            </a:r>
            <a:r>
              <a:rPr lang="en-US" dirty="0">
                <a:solidFill>
                  <a:prstClr val="black"/>
                </a:solidFill>
                <a:cs typeface="Times New Roman" panose="02020603050405020304" pitchFamily="18" charset="0"/>
              </a:rPr>
              <a:t> rami </a:t>
            </a:r>
            <a:r>
              <a:rPr lang="en-US" dirty="0" err="1">
                <a:solidFill>
                  <a:prstClr val="black"/>
                </a:solidFill>
                <a:cs typeface="Times New Roman" panose="02020603050405020304" pitchFamily="18" charset="0"/>
              </a:rPr>
              <a:t>della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scienza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è</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legata</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all'establishment</a:t>
            </a:r>
            <a:r>
              <a:rPr lang="en-US" dirty="0">
                <a:solidFill>
                  <a:prstClr val="black"/>
                </a:solidFill>
                <a:cs typeface="Times New Roman" panose="02020603050405020304" pitchFamily="18" charset="0"/>
              </a:rPr>
              <a:t> religioso con cui </a:t>
            </a:r>
            <a:r>
              <a:rPr lang="en-US" dirty="0" err="1">
                <a:solidFill>
                  <a:prstClr val="black"/>
                </a:solidFill>
                <a:cs typeface="Times New Roman" panose="02020603050405020304" pitchFamily="18" charset="0"/>
              </a:rPr>
              <a:t>avrebbe</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condiviso</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un'alleanza</a:t>
            </a:r>
            <a:r>
              <a:rPr lang="en-US" dirty="0">
                <a:solidFill>
                  <a:prstClr val="black"/>
                </a:solidFill>
                <a:cs typeface="Times New Roman" panose="02020603050405020304" pitchFamily="18" charset="0"/>
              </a:rPr>
              <a:t> a disagio </a:t>
            </a:r>
            <a:r>
              <a:rPr lang="en-US" dirty="0" err="1">
                <a:solidFill>
                  <a:prstClr val="black"/>
                </a:solidFill>
                <a:cs typeface="Times New Roman" panose="02020603050405020304" pitchFamily="18" charset="0"/>
              </a:rPr>
              <a:t>nei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secoli</a:t>
            </a:r>
            <a:r>
              <a:rPr lang="en-US" dirty="0">
                <a:solidFill>
                  <a:prstClr val="black"/>
                </a:solidFill>
                <a:cs typeface="Times New Roman" panose="02020603050405020304" pitchFamily="18" charset="0"/>
              </a:rPr>
              <a:t> </a:t>
            </a:r>
            <a:r>
              <a:rPr lang="en-US" dirty="0" err="1">
                <a:solidFill>
                  <a:prstClr val="black"/>
                </a:solidFill>
                <a:cs typeface="Times New Roman" panose="02020603050405020304" pitchFamily="18" charset="0"/>
              </a:rPr>
              <a:t>successivi</a:t>
            </a:r>
            <a:r>
              <a:rPr lang="en-US" dirty="0">
                <a:solidFill>
                  <a:prstClr val="black"/>
                </a:solidFill>
                <a:cs typeface="Times New Roman" panose="02020603050405020304" pitchFamily="18" charset="0"/>
              </a:rPr>
              <a:t>
</a:t>
            </a:r>
          </a:p>
          <a:p>
            <a:pPr algn="just" fontAlgn="base">
              <a:lnSpc>
                <a:spcPct val="90000"/>
              </a:lnSpc>
              <a:spcBef>
                <a:spcPct val="0"/>
              </a:spcBef>
            </a:pPr>
            <a:r>
              <a:rPr lang="it-IT" dirty="0">
                <a:solidFill>
                  <a:prstClr val="black"/>
                </a:solidFill>
                <a:cs typeface="Times New Roman" panose="02020603050405020304" pitchFamily="18" charset="0"/>
              </a:rPr>
              <a:t>Come nel caso degli studiosi islamici, gli alchimisti medievali e rinascimentali seguirono la tradizione aristotelica dei quattro elementi come base della sostanza, una visione che non sarebbe stata messa in discussione fino al tardo Rinascimento, quando le scoperte di Newton, Boyle e dei loro contemporanei trascinarono la scienza e la filosofia europee nell'età moderna</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442" y="1033669"/>
            <a:ext cx="3981497" cy="2528397"/>
          </a:xfrm>
          <a:prstGeom prst="rect">
            <a:avLst/>
          </a:prstGeom>
        </p:spPr>
      </p:pic>
      <p:sp>
        <p:nvSpPr>
          <p:cNvPr id="4" name="Segnaposto numero diapositiva 3"/>
          <p:cNvSpPr>
            <a:spLocks noGrp="1"/>
          </p:cNvSpPr>
          <p:nvPr>
            <p:ph type="sldNum" sz="quarter" idx="12"/>
          </p:nvPr>
        </p:nvSpPr>
        <p:spPr/>
        <p:txBody>
          <a:bodyPr/>
          <a:lstStyle/>
          <a:p>
            <a:fld id="{AFC0D379-14C5-47F9-AB26-775D76B5B3EA}" type="slidenum">
              <a:rPr lang="it-IT" smtClean="0">
                <a:solidFill>
                  <a:prstClr val="black">
                    <a:tint val="75000"/>
                  </a:prstClr>
                </a:solidFill>
              </a:rPr>
              <a:pPr/>
              <a:t>6</a:t>
            </a:fld>
            <a:endParaRPr lang="it-IT" dirty="0">
              <a:solidFill>
                <a:prstClr val="black">
                  <a:tint val="75000"/>
                </a:prstClr>
              </a:solidFill>
            </a:endParaRPr>
          </a:p>
        </p:txBody>
      </p:sp>
    </p:spTree>
    <p:extLst>
      <p:ext uri="{BB962C8B-B14F-4D97-AF65-F5344CB8AC3E}">
        <p14:creationId xmlns:p14="http://schemas.microsoft.com/office/powerpoint/2010/main" val="25098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1995" y="1538607"/>
            <a:ext cx="9156511" cy="1325563"/>
          </a:xfrm>
        </p:spPr>
        <p:txBody>
          <a:bodyPr>
            <a:normAutofit/>
          </a:bodyPr>
          <a:lstStyle/>
          <a:p>
            <a:pPr algn="ctr"/>
            <a:r>
              <a:rPr lang="it-IT" sz="2400" b="1" dirty="0">
                <a:solidFill>
                  <a:schemeClr val="accent2"/>
                </a:solidFill>
                <a:effectLst>
                  <a:outerShdw blurRad="38100" dist="38100" dir="2700000" algn="tl">
                    <a:srgbClr val="000000">
                      <a:alpha val="43137"/>
                    </a:srgbClr>
                  </a:outerShdw>
                </a:effectLst>
                <a:latin typeface="+mn-lt"/>
                <a:ea typeface="+mn-ea"/>
                <a:cs typeface="+mn-cs"/>
              </a:rPr>
              <a:t>Alchimia e Chimica
</a:t>
            </a:r>
          </a:p>
        </p:txBody>
      </p:sp>
      <p:sp>
        <p:nvSpPr>
          <p:cNvPr id="3" name="Segnaposto contenuto 2"/>
          <p:cNvSpPr>
            <a:spLocks noGrp="1"/>
          </p:cNvSpPr>
          <p:nvPr>
            <p:ph idx="1"/>
          </p:nvPr>
        </p:nvSpPr>
        <p:spPr>
          <a:xfrm>
            <a:off x="844148" y="3781047"/>
            <a:ext cx="10196889" cy="940856"/>
          </a:xfrm>
        </p:spPr>
        <p:txBody>
          <a:bodyPr>
            <a:normAutofit fontScale="92500" lnSpcReduction="10000"/>
          </a:bodyPr>
          <a:lstStyle/>
          <a:p>
            <a:pPr marL="0" indent="0" algn="just">
              <a:buNone/>
            </a:pPr>
            <a:r>
              <a:rPr lang="en-US" sz="2000" dirty="0">
                <a:cs typeface="Times New Roman" panose="02020603050405020304" pitchFamily="18" charset="0"/>
              </a:rPr>
              <a:t>Durante il </a:t>
            </a:r>
            <a:r>
              <a:rPr lang="en-US" sz="2000" dirty="0" err="1">
                <a:cs typeface="Times New Roman" panose="02020603050405020304" pitchFamily="18" charset="0"/>
              </a:rPr>
              <a:t>Rinascimento</a:t>
            </a:r>
            <a:r>
              <a:rPr lang="en-US" sz="2000" dirty="0">
                <a:cs typeface="Times New Roman" panose="02020603050405020304" pitchFamily="18" charset="0"/>
              </a:rPr>
              <a:t>, </a:t>
            </a:r>
            <a:r>
              <a:rPr lang="en-US" sz="2000" dirty="0" err="1">
                <a:cs typeface="Times New Roman" panose="02020603050405020304" pitchFamily="18" charset="0"/>
              </a:rPr>
              <a:t>quella</a:t>
            </a:r>
            <a:r>
              <a:rPr lang="en-US" sz="2000" dirty="0">
                <a:cs typeface="Times New Roman" panose="02020603050405020304" pitchFamily="18" charset="0"/>
              </a:rPr>
              <a:t> </a:t>
            </a:r>
            <a:r>
              <a:rPr lang="en-US" sz="2000" dirty="0" err="1">
                <a:cs typeface="Times New Roman" panose="02020603050405020304" pitchFamily="18" charset="0"/>
              </a:rPr>
              <a:t>che</a:t>
            </a:r>
            <a:r>
              <a:rPr lang="en-US" sz="2000" dirty="0">
                <a:cs typeface="Times New Roman" panose="02020603050405020304" pitchFamily="18" charset="0"/>
              </a:rPr>
              <a:t> </a:t>
            </a:r>
            <a:r>
              <a:rPr lang="en-US" sz="2000" dirty="0" err="1">
                <a:cs typeface="Times New Roman" panose="02020603050405020304" pitchFamily="18" charset="0"/>
              </a:rPr>
              <a:t>oggi</a:t>
            </a:r>
            <a:r>
              <a:rPr lang="en-US" sz="2000" dirty="0">
                <a:cs typeface="Times New Roman" panose="02020603050405020304" pitchFamily="18" charset="0"/>
              </a:rPr>
              <a:t> </a:t>
            </a:r>
            <a:r>
              <a:rPr lang="en-US" sz="2000" dirty="0" err="1">
                <a:cs typeface="Times New Roman" panose="02020603050405020304" pitchFamily="18" charset="0"/>
              </a:rPr>
              <a:t>chiamiamo</a:t>
            </a:r>
            <a:r>
              <a:rPr lang="en-US" sz="2000" dirty="0">
                <a:cs typeface="Times New Roman" panose="02020603050405020304" pitchFamily="18" charset="0"/>
              </a:rPr>
              <a:t> "</a:t>
            </a:r>
            <a:r>
              <a:rPr lang="en-US" sz="2000" dirty="0" err="1">
                <a:cs typeface="Times New Roman" panose="02020603050405020304" pitchFamily="18" charset="0"/>
              </a:rPr>
              <a:t>alchimia</a:t>
            </a:r>
            <a:r>
              <a:rPr lang="en-US" sz="2000" dirty="0">
                <a:cs typeface="Times New Roman" panose="02020603050405020304" pitchFamily="18" charset="0"/>
              </a:rPr>
              <a:t>" e "</a:t>
            </a:r>
            <a:r>
              <a:rPr lang="en-US" sz="2000" dirty="0" err="1">
                <a:cs typeface="Times New Roman" panose="02020603050405020304" pitchFamily="18" charset="0"/>
              </a:rPr>
              <a:t>chimica</a:t>
            </a:r>
            <a:r>
              <a:rPr lang="en-US" sz="2000" dirty="0">
                <a:cs typeface="Times New Roman" panose="02020603050405020304" pitchFamily="18" charset="0"/>
              </a:rPr>
              <a:t>" </a:t>
            </a:r>
            <a:r>
              <a:rPr lang="en-US" sz="2000" dirty="0" err="1">
                <a:cs typeface="Times New Roman" panose="02020603050405020304" pitchFamily="18" charset="0"/>
              </a:rPr>
              <a:t>costituiva</a:t>
            </a:r>
            <a:r>
              <a:rPr lang="en-US" sz="2000" dirty="0">
                <a:cs typeface="Times New Roman" panose="02020603050405020304" pitchFamily="18" charset="0"/>
              </a:rPr>
              <a:t> </a:t>
            </a:r>
            <a:r>
              <a:rPr lang="en-US" sz="2000" dirty="0" err="1">
                <a:cs typeface="Times New Roman" panose="02020603050405020304" pitchFamily="18" charset="0"/>
              </a:rPr>
              <a:t>un'unica</a:t>
            </a:r>
            <a:r>
              <a:rPr lang="en-US" sz="2000" dirty="0">
                <a:cs typeface="Times New Roman" panose="02020603050405020304" pitchFamily="18" charset="0"/>
              </a:rPr>
              <a:t> </a:t>
            </a:r>
            <a:r>
              <a:rPr lang="en-US" sz="2000" dirty="0" err="1">
                <a:cs typeface="Times New Roman" panose="02020603050405020304" pitchFamily="18" charset="0"/>
              </a:rPr>
              <a:t>sfera</a:t>
            </a:r>
            <a:r>
              <a:rPr lang="en-US" sz="2000" dirty="0">
                <a:cs typeface="Times New Roman" panose="02020603050405020304" pitchFamily="18" charset="0"/>
              </a:rPr>
              <a:t> di </a:t>
            </a:r>
            <a:r>
              <a:rPr lang="en-US" sz="2000" dirty="0" err="1">
                <a:cs typeface="Times New Roman" panose="02020603050405020304" pitchFamily="18" charset="0"/>
              </a:rPr>
              <a:t>attività</a:t>
            </a:r>
            <a:r>
              <a:rPr lang="en-US" sz="2000" dirty="0">
                <a:cs typeface="Times New Roman" panose="02020603050405020304" pitchFamily="18" charset="0"/>
              </a:rPr>
              <a:t>, all-inclusive, </a:t>
            </a:r>
            <a:r>
              <a:rPr lang="en-US" sz="2000" dirty="0" err="1">
                <a:cs typeface="Times New Roman" panose="02020603050405020304" pitchFamily="18" charset="0"/>
              </a:rPr>
              <a:t>che</a:t>
            </a:r>
            <a:r>
              <a:rPr lang="en-US" sz="2000" dirty="0">
                <a:cs typeface="Times New Roman" panose="02020603050405020304" pitchFamily="18" charset="0"/>
              </a:rPr>
              <a:t> </a:t>
            </a:r>
            <a:r>
              <a:rPr lang="en-US" sz="2000" dirty="0" err="1">
                <a:cs typeface="Times New Roman" panose="02020603050405020304" pitchFamily="18" charset="0"/>
              </a:rPr>
              <a:t>comportava</a:t>
            </a:r>
            <a:r>
              <a:rPr lang="en-US" sz="2000" dirty="0">
                <a:cs typeface="Times New Roman" panose="02020603050405020304" pitchFamily="18" charset="0"/>
              </a:rPr>
              <a:t> la </a:t>
            </a:r>
            <a:r>
              <a:rPr lang="en-US" sz="2000" dirty="0" err="1">
                <a:cs typeface="Times New Roman" panose="02020603050405020304" pitchFamily="18" charset="0"/>
              </a:rPr>
              <a:t>condotta</a:t>
            </a:r>
            <a:r>
              <a:rPr lang="en-US" sz="2000" dirty="0">
                <a:cs typeface="Times New Roman" panose="02020603050405020304" pitchFamily="18" charset="0"/>
              </a:rPr>
              <a:t> di routine del </a:t>
            </a:r>
            <a:r>
              <a:rPr lang="en-US" sz="2000" dirty="0" err="1">
                <a:cs typeface="Times New Roman" panose="02020603050405020304" pitchFamily="18" charset="0"/>
              </a:rPr>
              <a:t>saggio</a:t>
            </a:r>
            <a:r>
              <a:rPr lang="en-US" sz="2000" dirty="0">
                <a:cs typeface="Times New Roman" panose="02020603050405020304" pitchFamily="18" charset="0"/>
              </a:rPr>
              <a:t> </a:t>
            </a:r>
            <a:r>
              <a:rPr lang="en-US" sz="2000" dirty="0" err="1">
                <a:cs typeface="Times New Roman" panose="02020603050405020304" pitchFamily="18" charset="0"/>
              </a:rPr>
              <a:t>antincendio</a:t>
            </a:r>
            <a:r>
              <a:rPr lang="en-US" sz="2000" dirty="0">
                <a:cs typeface="Times New Roman" panose="02020603050405020304" pitchFamily="18" charset="0"/>
              </a:rPr>
              <a:t>
</a:t>
            </a: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7</a:t>
            </a:fld>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4296" y="1013784"/>
            <a:ext cx="2796741" cy="26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59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4552" y="542546"/>
            <a:ext cx="10515600" cy="1325563"/>
          </a:xfrm>
        </p:spPr>
        <p:txBody>
          <a:bodyPr>
            <a:normAutofit/>
          </a:bodyPr>
          <a:lstStyle/>
          <a:p>
            <a:pPr algn="ctr"/>
            <a:r>
              <a:rPr lang="it-IT" sz="2400" b="1" dirty="0">
                <a:solidFill>
                  <a:schemeClr val="accent2"/>
                </a:solidFill>
                <a:effectLst>
                  <a:outerShdw blurRad="38100" dist="38100" dir="2700000" algn="tl">
                    <a:srgbClr val="000000">
                      <a:alpha val="43137"/>
                    </a:srgbClr>
                  </a:outerShdw>
                </a:effectLst>
                <a:latin typeface="+mn-lt"/>
                <a:ea typeface="+mn-ea"/>
                <a:cs typeface="+mn-cs"/>
              </a:rPr>
              <a:t>Alchimia e Chimica
</a:t>
            </a:r>
          </a:p>
        </p:txBody>
      </p:sp>
      <p:sp>
        <p:nvSpPr>
          <p:cNvPr id="3" name="Segnaposto contenuto 2"/>
          <p:cNvSpPr>
            <a:spLocks noGrp="1"/>
          </p:cNvSpPr>
          <p:nvPr>
            <p:ph idx="1"/>
          </p:nvPr>
        </p:nvSpPr>
        <p:spPr>
          <a:xfrm>
            <a:off x="851848" y="2023151"/>
            <a:ext cx="10515600" cy="3046178"/>
          </a:xfrm>
        </p:spPr>
        <p:txBody>
          <a:bodyPr>
            <a:noAutofit/>
          </a:bodyPr>
          <a:lstStyle/>
          <a:p>
            <a:pPr marL="0" indent="0" algn="just">
              <a:buNone/>
            </a:pPr>
            <a:r>
              <a:rPr lang="en-US" sz="1800" dirty="0">
                <a:cs typeface="Times New Roman" panose="02020603050405020304" pitchFamily="18" charset="0"/>
              </a:rPr>
              <a:t>La </a:t>
            </a:r>
            <a:r>
              <a:rPr lang="en-US" sz="1800" dirty="0" err="1">
                <a:cs typeface="Times New Roman" panose="02020603050405020304" pitchFamily="18" charset="0"/>
              </a:rPr>
              <a:t>pratica</a:t>
            </a:r>
            <a:r>
              <a:rPr lang="en-US" sz="1800" dirty="0">
                <a:cs typeface="Times New Roman" panose="02020603050405020304" pitchFamily="18" charset="0"/>
              </a:rPr>
              <a:t> </a:t>
            </a:r>
            <a:r>
              <a:rPr lang="en-US" sz="1800" dirty="0" err="1">
                <a:cs typeface="Times New Roman" panose="02020603050405020304" pitchFamily="18" charset="0"/>
              </a:rPr>
              <a:t>storica</a:t>
            </a:r>
            <a:r>
              <a:rPr lang="en-US" sz="1800" dirty="0">
                <a:cs typeface="Times New Roman" panose="02020603050405020304" pitchFamily="18" charset="0"/>
              </a:rPr>
              <a:t> del </a:t>
            </a:r>
            <a:r>
              <a:rPr lang="en-US" sz="1800" dirty="0" err="1">
                <a:cs typeface="Times New Roman" panose="02020603050405020304" pitchFamily="18" charset="0"/>
              </a:rPr>
              <a:t>saggio</a:t>
            </a:r>
            <a:r>
              <a:rPr lang="en-US" sz="1800" dirty="0">
                <a:cs typeface="Times New Roman" panose="02020603050405020304" pitchFamily="18" charset="0"/>
              </a:rPr>
              <a:t> </a:t>
            </a:r>
            <a:r>
              <a:rPr lang="en-US" sz="1800" dirty="0" err="1">
                <a:cs typeface="Times New Roman" panose="02020603050405020304" pitchFamily="18" charset="0"/>
              </a:rPr>
              <a:t>antincendio</a:t>
            </a:r>
            <a:r>
              <a:rPr lang="en-US" sz="1800" dirty="0">
                <a:cs typeface="Times New Roman" panose="02020603050405020304" pitchFamily="18" charset="0"/>
              </a:rPr>
              <a:t> </a:t>
            </a:r>
            <a:r>
              <a:rPr lang="en-US" sz="1800" dirty="0" err="1">
                <a:cs typeface="Times New Roman" panose="02020603050405020304" pitchFamily="18" charset="0"/>
              </a:rPr>
              <a:t>è</a:t>
            </a:r>
            <a:r>
              <a:rPr lang="en-US" sz="1800" dirty="0">
                <a:cs typeface="Times New Roman" panose="02020603050405020304" pitchFamily="18" charset="0"/>
              </a:rPr>
              <a:t> </a:t>
            </a:r>
            <a:r>
              <a:rPr lang="en-US" sz="1800" dirty="0" err="1">
                <a:cs typeface="Times New Roman" panose="02020603050405020304" pitchFamily="18" charset="0"/>
              </a:rPr>
              <a:t>stata</a:t>
            </a:r>
            <a:r>
              <a:rPr lang="en-US" sz="1800" dirty="0">
                <a:cs typeface="Times New Roman" panose="02020603050405020304" pitchFamily="18" charset="0"/>
              </a:rPr>
              <a:t> </a:t>
            </a:r>
            <a:r>
              <a:rPr lang="en-US" sz="1800" dirty="0" err="1">
                <a:cs typeface="Times New Roman" panose="02020603050405020304" pitchFamily="18" charset="0"/>
              </a:rPr>
              <a:t>affrontata</a:t>
            </a:r>
            <a:r>
              <a:rPr lang="en-US" sz="1800" dirty="0">
                <a:cs typeface="Times New Roman" panose="02020603050405020304" pitchFamily="18" charset="0"/>
              </a:rPr>
              <a:t> da </a:t>
            </a:r>
            <a:r>
              <a:rPr lang="en-US" sz="1800" dirty="0" err="1">
                <a:cs typeface="Times New Roman" panose="02020603050405020304" pitchFamily="18" charset="0"/>
              </a:rPr>
              <a:t>diversi</a:t>
            </a:r>
            <a:r>
              <a:rPr lang="en-US" sz="1800" dirty="0">
                <a:cs typeface="Times New Roman" panose="02020603050405020304" pitchFamily="18" charset="0"/>
              </a:rPr>
              <a:t> </a:t>
            </a:r>
            <a:r>
              <a:rPr lang="en-US" sz="1800" dirty="0" err="1">
                <a:cs typeface="Times New Roman" panose="02020603050405020304" pitchFamily="18" charset="0"/>
              </a:rPr>
              <a:t>punti</a:t>
            </a:r>
            <a:r>
              <a:rPr lang="en-US" sz="1800" dirty="0">
                <a:cs typeface="Times New Roman" panose="02020603050405020304" pitchFamily="18" charset="0"/>
              </a:rPr>
              <a:t> di vista. </a:t>
            </a:r>
            <a:r>
              <a:rPr lang="en-US" sz="1800" dirty="0" err="1">
                <a:cs typeface="Times New Roman" panose="02020603050405020304" pitchFamily="18" charset="0"/>
              </a:rPr>
              <a:t>Tradizionalmente</a:t>
            </a:r>
            <a:r>
              <a:rPr lang="en-US" sz="1800" dirty="0">
                <a:cs typeface="Times New Roman" panose="02020603050405020304" pitchFamily="18" charset="0"/>
              </a:rPr>
              <a:t>, </a:t>
            </a:r>
            <a:r>
              <a:rPr lang="en-US" sz="1800" dirty="0" err="1">
                <a:cs typeface="Times New Roman" panose="02020603050405020304" pitchFamily="18" charset="0"/>
              </a:rPr>
              <a:t>gli</a:t>
            </a:r>
            <a:r>
              <a:rPr lang="en-US" sz="1800" dirty="0">
                <a:cs typeface="Times New Roman" panose="02020603050405020304" pitchFamily="18" charset="0"/>
              </a:rPr>
              <a:t> </a:t>
            </a:r>
            <a:r>
              <a:rPr lang="en-US" sz="1800" dirty="0" err="1">
                <a:cs typeface="Times New Roman" panose="02020603050405020304" pitchFamily="18" charset="0"/>
              </a:rPr>
              <a:t>storici</a:t>
            </a:r>
            <a:r>
              <a:rPr lang="en-US" sz="1800" dirty="0">
                <a:cs typeface="Times New Roman" panose="02020603050405020304" pitchFamily="18" charset="0"/>
              </a:rPr>
              <a:t> </a:t>
            </a:r>
            <a:r>
              <a:rPr lang="en-US" sz="1800" dirty="0" err="1">
                <a:cs typeface="Times New Roman" panose="02020603050405020304" pitchFamily="18" charset="0"/>
              </a:rPr>
              <a:t>dell'estrazione</a:t>
            </a:r>
            <a:r>
              <a:rPr lang="en-US" sz="1800" dirty="0">
                <a:cs typeface="Times New Roman" panose="02020603050405020304" pitchFamily="18" charset="0"/>
              </a:rPr>
              <a:t> </a:t>
            </a:r>
            <a:r>
              <a:rPr lang="en-US" sz="1800" dirty="0" err="1">
                <a:cs typeface="Times New Roman" panose="02020603050405020304" pitchFamily="18" charset="0"/>
              </a:rPr>
              <a:t>mineraria</a:t>
            </a:r>
            <a:r>
              <a:rPr lang="en-US" sz="1800" dirty="0">
                <a:cs typeface="Times New Roman" panose="02020603050405020304" pitchFamily="18" charset="0"/>
              </a:rPr>
              <a:t> e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metallurgia</a:t>
            </a:r>
            <a:r>
              <a:rPr lang="en-US" sz="1800" dirty="0">
                <a:cs typeface="Times New Roman" panose="02020603050405020304" pitchFamily="18" charset="0"/>
              </a:rPr>
              <a:t> </a:t>
            </a:r>
            <a:r>
              <a:rPr lang="en-US" sz="1800" dirty="0" err="1">
                <a:cs typeface="Times New Roman" panose="02020603050405020304" pitchFamily="18" charset="0"/>
              </a:rPr>
              <a:t>hanno</a:t>
            </a:r>
            <a:r>
              <a:rPr lang="en-US" sz="1800" dirty="0">
                <a:cs typeface="Times New Roman" panose="02020603050405020304" pitchFamily="18" charset="0"/>
              </a:rPr>
              <a:t> </a:t>
            </a:r>
            <a:r>
              <a:rPr lang="en-US" sz="1800" dirty="0" err="1">
                <a:cs typeface="Times New Roman" panose="02020603050405020304" pitchFamily="18" charset="0"/>
              </a:rPr>
              <a:t>utilizzato</a:t>
            </a:r>
            <a:r>
              <a:rPr lang="en-US" sz="1800" dirty="0">
                <a:cs typeface="Times New Roman" panose="02020603050405020304" pitchFamily="18" charset="0"/>
              </a:rPr>
              <a:t> </a:t>
            </a:r>
            <a:r>
              <a:rPr lang="en-US" sz="1800" dirty="0" err="1">
                <a:cs typeface="Times New Roman" panose="02020603050405020304" pitchFamily="18" charset="0"/>
              </a:rPr>
              <a:t>i</a:t>
            </a:r>
            <a:r>
              <a:rPr lang="en-US" sz="1800" dirty="0">
                <a:cs typeface="Times New Roman" panose="02020603050405020304" pitchFamily="18" charset="0"/>
              </a:rPr>
              <a:t> </a:t>
            </a:r>
            <a:r>
              <a:rPr lang="en-US" sz="1800" dirty="0" err="1">
                <a:cs typeface="Times New Roman" panose="02020603050405020304" pitchFamily="18" charset="0"/>
              </a:rPr>
              <a:t>vari</a:t>
            </a:r>
            <a:r>
              <a:rPr lang="en-US" sz="1800" dirty="0">
                <a:cs typeface="Times New Roman" panose="02020603050405020304" pitchFamily="18" charset="0"/>
              </a:rPr>
              <a:t> </a:t>
            </a:r>
            <a:r>
              <a:rPr lang="en-US" sz="1800" dirty="0" err="1">
                <a:cs typeface="Times New Roman" panose="02020603050405020304" pitchFamily="18" charset="0"/>
              </a:rPr>
              <a:t>trattati</a:t>
            </a:r>
            <a:r>
              <a:rPr lang="en-US" sz="1800" dirty="0">
                <a:cs typeface="Times New Roman" panose="02020603050405020304" pitchFamily="18" charset="0"/>
              </a:rPr>
              <a:t> e </a:t>
            </a:r>
            <a:r>
              <a:rPr lang="en-US" sz="1800" dirty="0" err="1">
                <a:cs typeface="Times New Roman" panose="02020603050405020304" pitchFamily="18" charset="0"/>
              </a:rPr>
              <a:t>manuali</a:t>
            </a:r>
            <a:r>
              <a:rPr lang="en-US" sz="1800" dirty="0">
                <a:cs typeface="Times New Roman" panose="02020603050405020304" pitchFamily="18" charset="0"/>
              </a:rPr>
              <a:t> </a:t>
            </a:r>
            <a:r>
              <a:rPr lang="en-US" sz="1800" dirty="0" err="1">
                <a:cs typeface="Times New Roman" panose="02020603050405020304" pitchFamily="18" charset="0"/>
              </a:rPr>
              <a:t>metallurgici</a:t>
            </a:r>
            <a:r>
              <a:rPr lang="en-US" sz="1800" dirty="0">
                <a:cs typeface="Times New Roman" panose="02020603050405020304" pitchFamily="18" charset="0"/>
              </a:rPr>
              <a:t> </a:t>
            </a:r>
            <a:r>
              <a:rPr lang="en-US" sz="1800" dirty="0" err="1">
                <a:cs typeface="Times New Roman" panose="02020603050405020304" pitchFamily="18" charset="0"/>
              </a:rPr>
              <a:t>scritti</a:t>
            </a:r>
            <a:r>
              <a:rPr lang="en-US" sz="1800" dirty="0">
                <a:cs typeface="Times New Roman" panose="02020603050405020304" pitchFamily="18" charset="0"/>
              </a:rPr>
              <a:t> </a:t>
            </a:r>
            <a:r>
              <a:rPr lang="en-US" sz="1800" dirty="0" err="1">
                <a:cs typeface="Times New Roman" panose="02020603050405020304" pitchFamily="18" charset="0"/>
              </a:rPr>
              <a:t>durante</a:t>
            </a:r>
            <a:r>
              <a:rPr lang="en-US" sz="1800" dirty="0">
                <a:cs typeface="Times New Roman" panose="02020603050405020304" pitchFamily="18" charset="0"/>
              </a:rPr>
              <a:t> il </a:t>
            </a:r>
            <a:r>
              <a:rPr lang="en-US" sz="1800" dirty="0" err="1">
                <a:cs typeface="Times New Roman" panose="02020603050405020304" pitchFamily="18" charset="0"/>
              </a:rPr>
              <a:t>Rinascimento</a:t>
            </a:r>
            <a:r>
              <a:rPr lang="en-US" sz="1800" dirty="0">
                <a:cs typeface="Times New Roman" panose="02020603050405020304" pitchFamily="18" charset="0"/>
              </a:rPr>
              <a:t> come </a:t>
            </a:r>
            <a:r>
              <a:rPr lang="en-US" sz="1800" dirty="0" err="1">
                <a:cs typeface="Times New Roman" panose="02020603050405020304" pitchFamily="18" charset="0"/>
              </a:rPr>
              <a:t>principale</a:t>
            </a:r>
            <a:r>
              <a:rPr lang="en-US" sz="1800" dirty="0">
                <a:cs typeface="Times New Roman" panose="02020603050405020304" pitchFamily="18" charset="0"/>
              </a:rPr>
              <a:t> </a:t>
            </a:r>
            <a:r>
              <a:rPr lang="en-US" sz="1800" dirty="0" err="1">
                <a:cs typeface="Times New Roman" panose="02020603050405020304" pitchFamily="18" charset="0"/>
              </a:rPr>
              <a:t>fonte</a:t>
            </a:r>
            <a:r>
              <a:rPr lang="en-US" sz="1800" dirty="0">
                <a:cs typeface="Times New Roman" panose="02020603050405020304" pitchFamily="18" charset="0"/>
              </a:rPr>
              <a:t> di </a:t>
            </a:r>
            <a:r>
              <a:rPr lang="en-US" sz="1800" dirty="0" err="1">
                <a:cs typeface="Times New Roman" panose="02020603050405020304" pitchFamily="18" charset="0"/>
              </a:rPr>
              <a:t>informazioni</a:t>
            </a:r>
            <a:r>
              <a:rPr lang="en-US" sz="1800" dirty="0">
                <a:cs typeface="Times New Roman" panose="02020603050405020304" pitchFamily="18" charset="0"/>
              </a:rPr>
              <a:t>
</a:t>
            </a:r>
            <a:r>
              <a:rPr lang="en-US" sz="1800" dirty="0" err="1">
                <a:cs typeface="Times New Roman" panose="02020603050405020304" pitchFamily="18" charset="0"/>
              </a:rPr>
              <a:t>Gli</a:t>
            </a:r>
            <a:r>
              <a:rPr lang="en-US" sz="1800" dirty="0">
                <a:cs typeface="Times New Roman" panose="02020603050405020304" pitchFamily="18" charset="0"/>
              </a:rPr>
              <a:t> </a:t>
            </a:r>
            <a:r>
              <a:rPr lang="en-US" sz="1800" dirty="0" err="1">
                <a:cs typeface="Times New Roman" panose="02020603050405020304" pitchFamily="18" charset="0"/>
              </a:rPr>
              <a:t>storici</a:t>
            </a:r>
            <a:r>
              <a:rPr lang="en-US" sz="1800" dirty="0">
                <a:cs typeface="Times New Roman" panose="02020603050405020304" pitchFamily="18" charset="0"/>
              </a:rPr>
              <a:t> </a:t>
            </a:r>
            <a:r>
              <a:rPr lang="en-US" sz="1800" dirty="0" err="1">
                <a:cs typeface="Times New Roman" panose="02020603050405020304" pitchFamily="18" charset="0"/>
              </a:rPr>
              <a:t>dell'alchimia</a:t>
            </a:r>
            <a:r>
              <a:rPr lang="en-US" sz="1800" dirty="0">
                <a:cs typeface="Times New Roman" panose="02020603050405020304" pitchFamily="18" charset="0"/>
              </a:rPr>
              <a:t> e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hanno</a:t>
            </a:r>
            <a:r>
              <a:rPr lang="en-US" sz="1800" dirty="0">
                <a:cs typeface="Times New Roman" panose="02020603050405020304" pitchFamily="18" charset="0"/>
              </a:rPr>
              <a:t> </a:t>
            </a:r>
            <a:r>
              <a:rPr lang="en-US" sz="1800" dirty="0" err="1">
                <a:cs typeface="Times New Roman" panose="02020603050405020304" pitchFamily="18" charset="0"/>
              </a:rPr>
              <a:t>iniziato</a:t>
            </a:r>
            <a:r>
              <a:rPr lang="en-US" sz="1800" dirty="0">
                <a:cs typeface="Times New Roman" panose="02020603050405020304" pitchFamily="18" charset="0"/>
              </a:rPr>
              <a:t> a </a:t>
            </a:r>
            <a:r>
              <a:rPr lang="en-US" sz="1800" dirty="0" err="1">
                <a:cs typeface="Times New Roman" panose="02020603050405020304" pitchFamily="18" charset="0"/>
              </a:rPr>
              <a:t>sottolineare</a:t>
            </a:r>
            <a:r>
              <a:rPr lang="en-US" sz="1800" dirty="0">
                <a:cs typeface="Times New Roman" panose="02020603050405020304" pitchFamily="18" charset="0"/>
              </a:rPr>
              <a:t> </a:t>
            </a:r>
            <a:r>
              <a:rPr lang="en-US" sz="1800" dirty="0" err="1">
                <a:cs typeface="Times New Roman" panose="02020603050405020304" pitchFamily="18" charset="0"/>
              </a:rPr>
              <a:t>l'importanza</a:t>
            </a:r>
            <a:r>
              <a:rPr lang="en-US" sz="1800" dirty="0">
                <a:cs typeface="Times New Roman" panose="02020603050405020304" pitchFamily="18" charset="0"/>
              </a:rPr>
              <a:t> del </a:t>
            </a:r>
            <a:r>
              <a:rPr lang="en-US" sz="1800" dirty="0" err="1">
                <a:cs typeface="Times New Roman" panose="02020603050405020304" pitchFamily="18" charset="0"/>
              </a:rPr>
              <a:t>saggio</a:t>
            </a:r>
            <a:r>
              <a:rPr lang="en-US" sz="1800" dirty="0">
                <a:cs typeface="Times New Roman" panose="02020603050405020304" pitchFamily="18" charset="0"/>
              </a:rPr>
              <a:t> di fuoco </a:t>
            </a:r>
            <a:r>
              <a:rPr lang="en-US" sz="1800" dirty="0" err="1">
                <a:cs typeface="Times New Roman" panose="02020603050405020304" pitchFamily="18" charset="0"/>
              </a:rPr>
              <a:t>nello</a:t>
            </a:r>
            <a:r>
              <a:rPr lang="en-US" sz="1800" dirty="0">
                <a:cs typeface="Times New Roman" panose="02020603050405020304" pitchFamily="18" charset="0"/>
              </a:rPr>
              <a:t> </a:t>
            </a:r>
            <a:r>
              <a:rPr lang="en-US" sz="1800" dirty="0" err="1">
                <a:cs typeface="Times New Roman" panose="02020603050405020304" pitchFamily="18" charset="0"/>
              </a:rPr>
              <a:t>sviluppo</a:t>
            </a:r>
            <a:r>
              <a:rPr lang="en-US" sz="1800" dirty="0">
                <a:cs typeface="Times New Roman" panose="02020603050405020304" pitchFamily="18" charset="0"/>
              </a:rPr>
              <a:t>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scienza</a:t>
            </a:r>
            <a:r>
              <a:rPr lang="en-US" sz="1800" dirty="0">
                <a:cs typeface="Times New Roman" panose="02020603050405020304" pitchFamily="18" charset="0"/>
              </a:rPr>
              <a:t> </a:t>
            </a:r>
            <a:r>
              <a:rPr lang="en-US" sz="1800" dirty="0" err="1">
                <a:cs typeface="Times New Roman" panose="02020603050405020304" pitchFamily="18" charset="0"/>
              </a:rPr>
              <a:t>moderna</a:t>
            </a:r>
            <a:r>
              <a:rPr lang="en-US" sz="1800" dirty="0">
                <a:cs typeface="Times New Roman" panose="02020603050405020304" pitchFamily="18" charset="0"/>
              </a:rPr>
              <a:t>, e ad </a:t>
            </a:r>
            <a:r>
              <a:rPr lang="en-US" sz="1800" dirty="0" err="1">
                <a:cs typeface="Times New Roman" panose="02020603050405020304" pitchFamily="18" charset="0"/>
              </a:rPr>
              <a:t>utilizzare</a:t>
            </a:r>
            <a:r>
              <a:rPr lang="en-US" sz="1800" dirty="0">
                <a:cs typeface="Times New Roman" panose="02020603050405020304" pitchFamily="18" charset="0"/>
              </a:rPr>
              <a:t> </a:t>
            </a:r>
            <a:r>
              <a:rPr lang="en-US" sz="1800" dirty="0" err="1">
                <a:cs typeface="Times New Roman" panose="02020603050405020304" pitchFamily="18" charset="0"/>
              </a:rPr>
              <a:t>i</a:t>
            </a:r>
            <a:r>
              <a:rPr lang="en-US" sz="1800" dirty="0">
                <a:cs typeface="Times New Roman" panose="02020603050405020304" pitchFamily="18" charset="0"/>
              </a:rPr>
              <a:t> </a:t>
            </a:r>
            <a:r>
              <a:rPr lang="en-US" sz="1800" dirty="0" err="1">
                <a:cs typeface="Times New Roman" panose="02020603050405020304" pitchFamily="18" charset="0"/>
              </a:rPr>
              <a:t>testi</a:t>
            </a:r>
            <a:r>
              <a:rPr lang="en-US" sz="1800" dirty="0">
                <a:cs typeface="Times New Roman" panose="02020603050405020304" pitchFamily="18" charset="0"/>
              </a:rPr>
              <a:t> </a:t>
            </a:r>
            <a:r>
              <a:rPr lang="en-US" sz="1800" dirty="0" err="1">
                <a:cs typeface="Times New Roman" panose="02020603050405020304" pitchFamily="18" charset="0"/>
              </a:rPr>
              <a:t>dei</a:t>
            </a:r>
            <a:r>
              <a:rPr lang="en-US" sz="1800" dirty="0">
                <a:cs typeface="Times New Roman" panose="02020603050405020304" pitchFamily="18" charset="0"/>
              </a:rPr>
              <a:t> </a:t>
            </a:r>
            <a:r>
              <a:rPr lang="en-US" sz="1800" dirty="0" err="1">
                <a:cs typeface="Times New Roman" panose="02020603050405020304" pitchFamily="18" charset="0"/>
              </a:rPr>
              <a:t>primi</a:t>
            </a:r>
            <a:r>
              <a:rPr lang="en-US" sz="1800" dirty="0">
                <a:cs typeface="Times New Roman" panose="02020603050405020304" pitchFamily="18" charset="0"/>
              </a:rPr>
              <a:t> </a:t>
            </a:r>
            <a:r>
              <a:rPr lang="en-US" sz="1800" dirty="0" err="1">
                <a:cs typeface="Times New Roman" panose="02020603050405020304" pitchFamily="18" charset="0"/>
              </a:rPr>
              <a:t>alchimisti</a:t>
            </a:r>
            <a:r>
              <a:rPr lang="en-US" sz="1800" dirty="0">
                <a:cs typeface="Times New Roman" panose="02020603050405020304" pitchFamily="18" charset="0"/>
              </a:rPr>
              <a:t> e </a:t>
            </a:r>
            <a:r>
              <a:rPr lang="en-US" sz="1800" dirty="0" err="1">
                <a:cs typeface="Times New Roman" panose="02020603050405020304" pitchFamily="18" charset="0"/>
              </a:rPr>
              <a:t>chimici</a:t>
            </a:r>
            <a:r>
              <a:rPr lang="en-US" sz="1800" dirty="0">
                <a:cs typeface="Times New Roman" panose="02020603050405020304" pitchFamily="18" charset="0"/>
              </a:rPr>
              <a:t> per </a:t>
            </a:r>
            <a:r>
              <a:rPr lang="en-US" sz="1800" dirty="0" err="1">
                <a:cs typeface="Times New Roman" panose="02020603050405020304" pitchFamily="18" charset="0"/>
              </a:rPr>
              <a:t>affrontare</a:t>
            </a:r>
            <a:r>
              <a:rPr lang="en-US" sz="1800" dirty="0">
                <a:cs typeface="Times New Roman" panose="02020603050405020304" pitchFamily="18" charset="0"/>
              </a:rPr>
              <a:t> </a:t>
            </a:r>
            <a:r>
              <a:rPr lang="en-US" sz="1800" dirty="0" err="1">
                <a:cs typeface="Times New Roman" panose="02020603050405020304" pitchFamily="18" charset="0"/>
              </a:rPr>
              <a:t>questo</a:t>
            </a:r>
            <a:r>
              <a:rPr lang="en-US" sz="1800" dirty="0">
                <a:cs typeface="Times New Roman" panose="02020603050405020304" pitchFamily="18" charset="0"/>
              </a:rPr>
              <a:t> </a:t>
            </a:r>
            <a:r>
              <a:rPr lang="en-US" sz="1800" dirty="0" err="1">
                <a:cs typeface="Times New Roman" panose="02020603050405020304" pitchFamily="18" charset="0"/>
              </a:rPr>
              <a:t>problema</a:t>
            </a:r>
            <a:r>
              <a:rPr lang="en-US" sz="1800" dirty="0">
                <a:cs typeface="Times New Roman" panose="02020603050405020304" pitchFamily="18" charset="0"/>
              </a:rPr>
              <a:t>
</a:t>
            </a:r>
            <a:r>
              <a:rPr lang="en-US" sz="1800" dirty="0" err="1">
                <a:cs typeface="Times New Roman" panose="02020603050405020304" pitchFamily="18" charset="0"/>
              </a:rPr>
              <a:t>Gli</a:t>
            </a:r>
            <a:r>
              <a:rPr lang="en-US" sz="1800" dirty="0">
                <a:cs typeface="Times New Roman" panose="02020603050405020304" pitchFamily="18" charset="0"/>
              </a:rPr>
              <a:t> </a:t>
            </a:r>
            <a:r>
              <a:rPr lang="en-US" sz="1800" dirty="0" err="1">
                <a:cs typeface="Times New Roman" panose="02020603050405020304" pitchFamily="18" charset="0"/>
              </a:rPr>
              <a:t>storici</a:t>
            </a:r>
            <a:r>
              <a:rPr lang="en-US" sz="1800" dirty="0">
                <a:cs typeface="Times New Roman" panose="02020603050405020304" pitchFamily="18" charset="0"/>
              </a:rPr>
              <a:t> </a:t>
            </a:r>
            <a:r>
              <a:rPr lang="en-US" sz="1800" dirty="0" err="1">
                <a:cs typeface="Times New Roman" panose="02020603050405020304" pitchFamily="18" charset="0"/>
              </a:rPr>
              <a:t>dell'estrazione</a:t>
            </a:r>
            <a:r>
              <a:rPr lang="en-US" sz="1800" dirty="0">
                <a:cs typeface="Times New Roman" panose="02020603050405020304" pitchFamily="18" charset="0"/>
              </a:rPr>
              <a:t> </a:t>
            </a:r>
            <a:r>
              <a:rPr lang="en-US" sz="1800" dirty="0" err="1">
                <a:cs typeface="Times New Roman" panose="02020603050405020304" pitchFamily="18" charset="0"/>
              </a:rPr>
              <a:t>mineraria</a:t>
            </a:r>
            <a:r>
              <a:rPr lang="en-US" sz="1800" dirty="0">
                <a:cs typeface="Times New Roman" panose="02020603050405020304" pitchFamily="18" charset="0"/>
              </a:rPr>
              <a:t> e </a:t>
            </a:r>
            <a:r>
              <a:rPr lang="en-US" sz="1800" dirty="0" err="1">
                <a:cs typeface="Times New Roman" panose="02020603050405020304" pitchFamily="18" charset="0"/>
              </a:rPr>
              <a:t>gli</a:t>
            </a:r>
            <a:r>
              <a:rPr lang="en-US" sz="1800" dirty="0">
                <a:cs typeface="Times New Roman" panose="02020603050405020304" pitchFamily="18" charset="0"/>
              </a:rPr>
              <a:t> </a:t>
            </a:r>
            <a:r>
              <a:rPr lang="en-US" sz="1800" dirty="0" err="1">
                <a:cs typeface="Times New Roman" panose="02020603050405020304" pitchFamily="18" charset="0"/>
              </a:rPr>
              <a:t>archeometargisti</a:t>
            </a:r>
            <a:r>
              <a:rPr lang="en-US" sz="1800" dirty="0">
                <a:cs typeface="Times New Roman" panose="02020603050405020304" pitchFamily="18" charset="0"/>
              </a:rPr>
              <a:t> </a:t>
            </a:r>
            <a:r>
              <a:rPr lang="en-US" sz="1800" dirty="0" err="1">
                <a:cs typeface="Times New Roman" panose="02020603050405020304" pitchFamily="18" charset="0"/>
              </a:rPr>
              <a:t>hanno</a:t>
            </a:r>
            <a:r>
              <a:rPr lang="en-US" sz="1800" dirty="0">
                <a:cs typeface="Times New Roman" panose="02020603050405020304" pitchFamily="18" charset="0"/>
              </a:rPr>
              <a:t> </a:t>
            </a:r>
            <a:r>
              <a:rPr lang="en-US" sz="1800" dirty="0" err="1">
                <a:cs typeface="Times New Roman" panose="02020603050405020304" pitchFamily="18" charset="0"/>
              </a:rPr>
              <a:t>limitato</a:t>
            </a:r>
            <a:r>
              <a:rPr lang="en-US" sz="1800" dirty="0">
                <a:cs typeface="Times New Roman" panose="02020603050405020304" pitchFamily="18" charset="0"/>
              </a:rPr>
              <a:t> la </a:t>
            </a:r>
            <a:r>
              <a:rPr lang="en-US" sz="1800" dirty="0" err="1">
                <a:cs typeface="Times New Roman" panose="02020603050405020304" pitchFamily="18" charset="0"/>
              </a:rPr>
              <a:t>loro</a:t>
            </a:r>
            <a:r>
              <a:rPr lang="en-US" sz="1800" dirty="0">
                <a:cs typeface="Times New Roman" panose="02020603050405020304" pitchFamily="18" charset="0"/>
              </a:rPr>
              <a:t> </a:t>
            </a:r>
            <a:r>
              <a:rPr lang="en-US" sz="1800" dirty="0" err="1">
                <a:cs typeface="Times New Roman" panose="02020603050405020304" pitchFamily="18" charset="0"/>
              </a:rPr>
              <a:t>attenzione</a:t>
            </a:r>
            <a:r>
              <a:rPr lang="en-US" sz="1800" dirty="0">
                <a:cs typeface="Times New Roman" panose="02020603050405020304" pitchFamily="18" charset="0"/>
              </a:rPr>
              <a:t> </a:t>
            </a:r>
            <a:r>
              <a:rPr lang="en-US" sz="1800" dirty="0" err="1">
                <a:cs typeface="Times New Roman" panose="02020603050405020304" pitchFamily="18" charset="0"/>
              </a:rPr>
              <a:t>agli</a:t>
            </a:r>
            <a:r>
              <a:rPr lang="en-US" sz="1800" dirty="0">
                <a:cs typeface="Times New Roman" panose="02020603050405020304" pitchFamily="18" charset="0"/>
              </a:rPr>
              <a:t> </a:t>
            </a:r>
            <a:r>
              <a:rPr lang="en-US" sz="1800" dirty="0" err="1">
                <a:cs typeface="Times New Roman" panose="02020603050405020304" pitchFamily="18" charset="0"/>
              </a:rPr>
              <a:t>assemblaggi</a:t>
            </a:r>
            <a:r>
              <a:rPr lang="en-US" sz="1800" dirty="0">
                <a:cs typeface="Times New Roman" panose="02020603050405020304" pitchFamily="18" charset="0"/>
              </a:rPr>
              <a:t> da </a:t>
            </a:r>
            <a:r>
              <a:rPr lang="en-US" sz="1800" dirty="0" err="1">
                <a:cs typeface="Times New Roman" panose="02020603050405020304" pitchFamily="18" charset="0"/>
              </a:rPr>
              <a:t>quella</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è </a:t>
            </a:r>
            <a:r>
              <a:rPr lang="en-US" sz="1800" dirty="0" err="1">
                <a:cs typeface="Times New Roman" panose="02020603050405020304" pitchFamily="18" charset="0"/>
              </a:rPr>
              <a:t>vagamente</a:t>
            </a:r>
            <a:r>
              <a:rPr lang="en-US" sz="1800" dirty="0">
                <a:cs typeface="Times New Roman" panose="02020603050405020304" pitchFamily="18" charset="0"/>
              </a:rPr>
              <a:t> </a:t>
            </a:r>
            <a:r>
              <a:rPr lang="en-US" sz="1800" dirty="0" err="1">
                <a:cs typeface="Times New Roman" panose="02020603050405020304" pitchFamily="18" charset="0"/>
              </a:rPr>
              <a:t>definita</a:t>
            </a:r>
            <a:r>
              <a:rPr lang="en-US" sz="1800" dirty="0">
                <a:cs typeface="Times New Roman" panose="02020603050405020304" pitchFamily="18" charset="0"/>
              </a:rPr>
              <a:t> come la </a:t>
            </a:r>
            <a:r>
              <a:rPr lang="en-US" sz="1800" dirty="0" err="1">
                <a:cs typeface="Times New Roman" panose="02020603050405020304" pitchFamily="18" charset="0"/>
              </a:rPr>
              <a:t>metallurgia</a:t>
            </a:r>
            <a:r>
              <a:rPr lang="en-US" sz="1800" dirty="0">
                <a:cs typeface="Times New Roman" panose="02020603050405020304" pitchFamily="18" charset="0"/>
              </a:rPr>
              <a:t> </a:t>
            </a:r>
            <a:r>
              <a:rPr lang="en-US" sz="1800" dirty="0" err="1">
                <a:cs typeface="Times New Roman" panose="02020603050405020304" pitchFamily="18" charset="0"/>
              </a:rPr>
              <a:t>precoce</a:t>
            </a:r>
            <a:r>
              <a:rPr lang="en-US" sz="1800" dirty="0">
                <a:cs typeface="Times New Roman" panose="02020603050405020304" pitchFamily="18" charset="0"/>
              </a:rPr>
              <a:t>, </a:t>
            </a:r>
            <a:r>
              <a:rPr lang="en-US" sz="1800" dirty="0" err="1">
                <a:cs typeface="Times New Roman" panose="02020603050405020304" pitchFamily="18" charset="0"/>
              </a:rPr>
              <a:t>mentre</a:t>
            </a:r>
            <a:r>
              <a:rPr lang="en-US" sz="1800" dirty="0">
                <a:cs typeface="Times New Roman" panose="02020603050405020304" pitchFamily="18" charset="0"/>
              </a:rPr>
              <a:t> </a:t>
            </a:r>
            <a:r>
              <a:rPr lang="en-US" sz="1800" dirty="0" err="1">
                <a:cs typeface="Times New Roman" panose="02020603050405020304" pitchFamily="18" charset="0"/>
              </a:rPr>
              <a:t>gli</a:t>
            </a:r>
            <a:r>
              <a:rPr lang="en-US" sz="1800" dirty="0">
                <a:cs typeface="Times New Roman" panose="02020603050405020304" pitchFamily="18" charset="0"/>
              </a:rPr>
              <a:t> </a:t>
            </a:r>
            <a:r>
              <a:rPr lang="en-US" sz="1800" dirty="0" err="1">
                <a:cs typeface="Times New Roman" panose="02020603050405020304" pitchFamily="18" charset="0"/>
              </a:rPr>
              <a:t>storici</a:t>
            </a:r>
            <a:r>
              <a:rPr lang="en-US" sz="1800" dirty="0">
                <a:cs typeface="Times New Roman" panose="02020603050405020304" pitchFamily="18" charset="0"/>
              </a:rPr>
              <a:t> </a:t>
            </a:r>
            <a:r>
              <a:rPr lang="en-US" sz="1800" dirty="0" err="1">
                <a:cs typeface="Times New Roman" panose="02020603050405020304" pitchFamily="18" charset="0"/>
              </a:rPr>
              <a:t>dell'alchimia</a:t>
            </a:r>
            <a:r>
              <a:rPr lang="en-US" sz="1800" dirty="0">
                <a:cs typeface="Times New Roman" panose="02020603050405020304" pitchFamily="18" charset="0"/>
              </a:rPr>
              <a:t> e </a:t>
            </a:r>
            <a:r>
              <a:rPr lang="en-US" sz="1800" dirty="0" err="1">
                <a:cs typeface="Times New Roman" panose="02020603050405020304" pitchFamily="18" charset="0"/>
              </a:rPr>
              <a:t>della</a:t>
            </a:r>
            <a:r>
              <a:rPr lang="en-US" sz="1800" dirty="0">
                <a:cs typeface="Times New Roman" panose="02020603050405020304" pitchFamily="18" charset="0"/>
              </a:rPr>
              <a:t> </a:t>
            </a:r>
            <a:r>
              <a:rPr lang="en-US" sz="1800" dirty="0" err="1">
                <a:cs typeface="Times New Roman" panose="02020603050405020304" pitchFamily="18" charset="0"/>
              </a:rPr>
              <a:t>chimica</a:t>
            </a:r>
            <a:r>
              <a:rPr lang="en-US" sz="1800" dirty="0">
                <a:cs typeface="Times New Roman" panose="02020603050405020304" pitchFamily="18" charset="0"/>
              </a:rPr>
              <a:t> </a:t>
            </a:r>
            <a:r>
              <a:rPr lang="en-US" sz="1800" dirty="0" err="1">
                <a:cs typeface="Times New Roman" panose="02020603050405020304" pitchFamily="18" charset="0"/>
              </a:rPr>
              <a:t>hanno</a:t>
            </a:r>
            <a:r>
              <a:rPr lang="en-US" sz="1800" dirty="0">
                <a:cs typeface="Times New Roman" panose="02020603050405020304" pitchFamily="18" charset="0"/>
              </a:rPr>
              <a:t> </a:t>
            </a:r>
            <a:r>
              <a:rPr lang="en-US" sz="1800" dirty="0" err="1">
                <a:cs typeface="Times New Roman" panose="02020603050405020304" pitchFamily="18" charset="0"/>
              </a:rPr>
              <a:t>teso</a:t>
            </a:r>
            <a:r>
              <a:rPr lang="en-US" sz="1800" dirty="0">
                <a:cs typeface="Times New Roman" panose="02020603050405020304" pitchFamily="18" charset="0"/>
              </a:rPr>
              <a:t> a </a:t>
            </a:r>
            <a:r>
              <a:rPr lang="en-US" sz="1800" dirty="0" err="1">
                <a:cs typeface="Times New Roman" panose="02020603050405020304" pitchFamily="18" charset="0"/>
              </a:rPr>
              <a:t>concentrarsi</a:t>
            </a:r>
            <a:r>
              <a:rPr lang="en-US" sz="1800" dirty="0">
                <a:cs typeface="Times New Roman" panose="02020603050405020304" pitchFamily="18" charset="0"/>
              </a:rPr>
              <a:t> sui </a:t>
            </a:r>
            <a:r>
              <a:rPr lang="en-US" sz="1800" dirty="0" err="1">
                <a:cs typeface="Times New Roman" panose="02020603050405020304" pitchFamily="18" charset="0"/>
              </a:rPr>
              <a:t>primi</a:t>
            </a:r>
            <a:r>
              <a:rPr lang="en-US" sz="1800" dirty="0">
                <a:cs typeface="Times New Roman" panose="02020603050405020304" pitchFamily="18" charset="0"/>
              </a:rPr>
              <a:t> al/</a:t>
            </a:r>
            <a:r>
              <a:rPr lang="en-US" sz="1800" dirty="0" err="1">
                <a:cs typeface="Times New Roman" panose="02020603050405020304" pitchFamily="18" charset="0"/>
              </a:rPr>
              <a:t>chimici</a:t>
            </a:r>
            <a:r>
              <a:rPr lang="en-US" sz="1800" dirty="0">
                <a:cs typeface="Times New Roman" panose="02020603050405020304" pitchFamily="18" charset="0"/>
              </a:rPr>
              <a:t> e </a:t>
            </a:r>
            <a:r>
              <a:rPr lang="en-US" sz="1800" dirty="0" err="1">
                <a:cs typeface="Times New Roman" panose="02020603050405020304" pitchFamily="18" charset="0"/>
              </a:rPr>
              <a:t>sulle</a:t>
            </a:r>
            <a:r>
              <a:rPr lang="en-US" sz="1800" dirty="0">
                <a:cs typeface="Times New Roman" panose="02020603050405020304" pitchFamily="18" charset="0"/>
              </a:rPr>
              <a:t> prove </a:t>
            </a:r>
            <a:r>
              <a:rPr lang="en-US" sz="1800" dirty="0" err="1">
                <a:cs typeface="Times New Roman" panose="02020603050405020304" pitchFamily="18" charset="0"/>
              </a:rPr>
              <a:t>testuali</a:t>
            </a:r>
            <a:r>
              <a:rPr lang="en-US" sz="1800" dirty="0">
                <a:cs typeface="Times New Roman" panose="02020603050405020304" pitchFamily="18" charset="0"/>
              </a:rPr>
              <a:t> per la </a:t>
            </a:r>
            <a:r>
              <a:rPr lang="en-US" sz="1800" dirty="0" err="1">
                <a:cs typeface="Times New Roman" panose="02020603050405020304" pitchFamily="18" charset="0"/>
              </a:rPr>
              <a:t>pratica</a:t>
            </a:r>
            <a:r>
              <a:rPr lang="en-US" sz="1800" dirty="0">
                <a:cs typeface="Times New Roman" panose="02020603050405020304" pitchFamily="18" charset="0"/>
              </a:rPr>
              <a:t> del </a:t>
            </a:r>
            <a:r>
              <a:rPr lang="en-US" sz="1800" dirty="0" err="1">
                <a:cs typeface="Times New Roman" panose="02020603050405020304" pitchFamily="18" charset="0"/>
              </a:rPr>
              <a:t>saggio</a:t>
            </a:r>
            <a:r>
              <a:rPr lang="en-US" sz="1800" dirty="0">
                <a:cs typeface="Times New Roman" panose="02020603050405020304" pitchFamily="18" charset="0"/>
              </a:rPr>
              <a:t> di fuoco </a:t>
            </a:r>
            <a:r>
              <a:rPr lang="en-US" sz="1800" dirty="0" err="1">
                <a:cs typeface="Times New Roman" panose="02020603050405020304" pitchFamily="18" charset="0"/>
              </a:rPr>
              <a:t>nei</a:t>
            </a:r>
            <a:r>
              <a:rPr lang="en-US" sz="1800" dirty="0">
                <a:cs typeface="Times New Roman" panose="02020603050405020304" pitchFamily="18" charset="0"/>
              </a:rPr>
              <a:t> </a:t>
            </a:r>
            <a:r>
              <a:rPr lang="en-US" sz="1800" dirty="0" err="1">
                <a:cs typeface="Times New Roman" panose="02020603050405020304" pitchFamily="18" charset="0"/>
              </a:rPr>
              <a:t>loro</a:t>
            </a:r>
            <a:r>
              <a:rPr lang="en-US" sz="1800" dirty="0">
                <a:cs typeface="Times New Roman" panose="02020603050405020304" pitchFamily="18" charset="0"/>
              </a:rPr>
              <a:t> </a:t>
            </a:r>
            <a:r>
              <a:rPr lang="en-US" sz="1800" dirty="0" err="1">
                <a:cs typeface="Times New Roman" panose="02020603050405020304" pitchFamily="18" charset="0"/>
              </a:rPr>
              <a:t>laboratori</a:t>
            </a:r>
            <a:r>
              <a:rPr lang="en-US" sz="1800" dirty="0">
                <a:cs typeface="Times New Roman" panose="02020603050405020304" pitchFamily="18" charset="0"/>
              </a:rPr>
              <a:t>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8</a:t>
            </a:fld>
            <a:endParaRPr lang="it-IT"/>
          </a:p>
        </p:txBody>
      </p:sp>
    </p:spTree>
    <p:extLst>
      <p:ext uri="{BB962C8B-B14F-4D97-AF65-F5344CB8AC3E}">
        <p14:creationId xmlns:p14="http://schemas.microsoft.com/office/powerpoint/2010/main" val="93312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6709" y="1296537"/>
            <a:ext cx="8184370" cy="1325563"/>
          </a:xfrm>
        </p:spPr>
        <p:txBody>
          <a:bodyPr>
            <a:normAutofit/>
          </a:bodyPr>
          <a:lstStyle/>
          <a:p>
            <a:pPr algn="ctr"/>
            <a:r>
              <a:rPr lang="it-IT" sz="2400" b="1" dirty="0">
                <a:solidFill>
                  <a:schemeClr val="accent2"/>
                </a:solidFill>
                <a:effectLst>
                  <a:outerShdw blurRad="38100" dist="38100" dir="2700000" algn="tl">
                    <a:srgbClr val="000000">
                      <a:alpha val="43137"/>
                    </a:srgbClr>
                  </a:outerShdw>
                </a:effectLst>
                <a:latin typeface="+mn-lt"/>
                <a:ea typeface="+mn-ea"/>
                <a:cs typeface="+mn-cs"/>
              </a:rPr>
              <a:t>Alchimia e Chimica
</a:t>
            </a:r>
          </a:p>
        </p:txBody>
      </p:sp>
      <p:sp>
        <p:nvSpPr>
          <p:cNvPr id="3" name="Segnaposto contenuto 2"/>
          <p:cNvSpPr>
            <a:spLocks noGrp="1"/>
          </p:cNvSpPr>
          <p:nvPr>
            <p:ph idx="1"/>
          </p:nvPr>
        </p:nvSpPr>
        <p:spPr>
          <a:xfrm>
            <a:off x="611962" y="3566274"/>
            <a:ext cx="10515600" cy="2120450"/>
          </a:xfrm>
        </p:spPr>
        <p:txBody>
          <a:bodyPr>
            <a:normAutofit/>
          </a:bodyPr>
          <a:lstStyle/>
          <a:p>
            <a:pPr marL="0" indent="0" algn="just">
              <a:buNone/>
            </a:pPr>
            <a:r>
              <a:rPr lang="en-US" sz="1800" dirty="0">
                <a:cs typeface="Times New Roman" panose="02020603050405020304" pitchFamily="18" charset="0"/>
              </a:rPr>
              <a:t>Per I </a:t>
            </a:r>
            <a:r>
              <a:rPr lang="en-US" sz="1800" dirty="0" err="1">
                <a:cs typeface="Times New Roman" panose="02020603050405020304" pitchFamily="18" charset="0"/>
              </a:rPr>
              <a:t>primi</a:t>
            </a:r>
            <a:r>
              <a:rPr lang="en-US" sz="1800" dirty="0">
                <a:cs typeface="Times New Roman" panose="02020603050405020304" pitchFamily="18" charset="0"/>
              </a:rPr>
              <a:t> </a:t>
            </a:r>
            <a:r>
              <a:rPr lang="en-US" sz="1800" dirty="0" err="1">
                <a:cs typeface="Times New Roman" panose="02020603050405020304" pitchFamily="18" charset="0"/>
              </a:rPr>
              <a:t>gruppi</a:t>
            </a:r>
            <a:r>
              <a:rPr lang="en-US" sz="1800" dirty="0">
                <a:cs typeface="Times New Roman" panose="02020603050405020304" pitchFamily="18" charset="0"/>
              </a:rPr>
              <a:t>, </a:t>
            </a:r>
            <a:r>
              <a:rPr lang="en-US" sz="1800" dirty="0" err="1">
                <a:cs typeface="Times New Roman" panose="02020603050405020304" pitchFamily="18" charset="0"/>
              </a:rPr>
              <a:t>l'alchimia</a:t>
            </a:r>
            <a:r>
              <a:rPr lang="en-US" sz="1800" dirty="0">
                <a:cs typeface="Times New Roman" panose="02020603050405020304" pitchFamily="18" charset="0"/>
              </a:rPr>
              <a:t> è </a:t>
            </a:r>
            <a:r>
              <a:rPr lang="en-US" sz="1800" dirty="0" err="1">
                <a:cs typeface="Times New Roman" panose="02020603050405020304" pitchFamily="18" charset="0"/>
              </a:rPr>
              <a:t>spesso</a:t>
            </a:r>
            <a:r>
              <a:rPr lang="en-US" sz="1800" dirty="0">
                <a:cs typeface="Times New Roman" panose="02020603050405020304" pitchFamily="18" charset="0"/>
              </a:rPr>
              <a:t> </a:t>
            </a:r>
            <a:r>
              <a:rPr lang="en-US" sz="1800" dirty="0" err="1">
                <a:cs typeface="Times New Roman" panose="02020603050405020304" pitchFamily="18" charset="0"/>
              </a:rPr>
              <a:t>considerata</a:t>
            </a:r>
            <a:r>
              <a:rPr lang="en-US" sz="1800" dirty="0">
                <a:cs typeface="Times New Roman" panose="02020603050405020304" pitchFamily="18" charset="0"/>
              </a:rPr>
              <a:t> come </a:t>
            </a:r>
            <a:r>
              <a:rPr lang="en-US" sz="1800" dirty="0" err="1">
                <a:cs typeface="Times New Roman" panose="02020603050405020304" pitchFamily="18" charset="0"/>
              </a:rPr>
              <a:t>un'impresa</a:t>
            </a:r>
            <a:r>
              <a:rPr lang="en-US" sz="1800" dirty="0">
                <a:cs typeface="Times New Roman" panose="02020603050405020304" pitchFamily="18" charset="0"/>
              </a:rPr>
              <a:t> </a:t>
            </a:r>
            <a:r>
              <a:rPr lang="en-US" sz="1800" dirty="0" err="1">
                <a:cs typeface="Times New Roman" panose="02020603050405020304" pitchFamily="18" charset="0"/>
              </a:rPr>
              <a:t>eccessivamente</a:t>
            </a:r>
            <a:r>
              <a:rPr lang="en-US" sz="1800" dirty="0">
                <a:cs typeface="Times New Roman" panose="02020603050405020304" pitchFamily="18" charset="0"/>
              </a:rPr>
              <a:t> </a:t>
            </a:r>
            <a:r>
              <a:rPr lang="en-US" sz="1800" dirty="0" err="1">
                <a:cs typeface="Times New Roman" panose="02020603050405020304" pitchFamily="18" charset="0"/>
              </a:rPr>
              <a:t>teorica</a:t>
            </a:r>
            <a:r>
              <a:rPr lang="en-US" sz="1800" dirty="0">
                <a:cs typeface="Times New Roman" panose="02020603050405020304" pitchFamily="18" charset="0"/>
              </a:rPr>
              <a:t> </a:t>
            </a:r>
            <a:r>
              <a:rPr lang="en-US" sz="1800" dirty="0" err="1">
                <a:cs typeface="Times New Roman" panose="02020603050405020304" pitchFamily="18" charset="0"/>
              </a:rPr>
              <a:t>che</a:t>
            </a:r>
            <a:r>
              <a:rPr lang="en-US" sz="1800" dirty="0">
                <a:cs typeface="Times New Roman" panose="02020603050405020304" pitchFamily="18" charset="0"/>
              </a:rPr>
              <a:t> ha </a:t>
            </a:r>
            <a:r>
              <a:rPr lang="en-US" sz="1800" dirty="0" err="1">
                <a:cs typeface="Times New Roman" panose="02020603050405020304" pitchFamily="18" charset="0"/>
              </a:rPr>
              <a:t>poca</a:t>
            </a:r>
            <a:r>
              <a:rPr lang="en-US" sz="1800" dirty="0">
                <a:cs typeface="Times New Roman" panose="02020603050405020304" pitchFamily="18" charset="0"/>
              </a:rPr>
              <a:t> </a:t>
            </a:r>
            <a:r>
              <a:rPr lang="en-US" sz="1800" dirty="0" err="1">
                <a:cs typeface="Times New Roman" panose="02020603050405020304" pitchFamily="18" charset="0"/>
              </a:rPr>
              <a:t>relazione</a:t>
            </a:r>
            <a:r>
              <a:rPr lang="en-US" sz="1800" dirty="0">
                <a:cs typeface="Times New Roman" panose="02020603050405020304" pitchFamily="18" charset="0"/>
              </a:rPr>
              <a:t> con </a:t>
            </a:r>
            <a:r>
              <a:rPr lang="en-US" sz="1800" dirty="0" err="1">
                <a:cs typeface="Times New Roman" panose="02020603050405020304" pitchFamily="18" charset="0"/>
              </a:rPr>
              <a:t>l'artigianato</a:t>
            </a:r>
            <a:r>
              <a:rPr lang="en-US" sz="1800" dirty="0">
                <a:cs typeface="Times New Roman" panose="02020603050405020304" pitchFamily="18" charset="0"/>
              </a:rPr>
              <a:t> </a:t>
            </a:r>
            <a:r>
              <a:rPr lang="en-US" sz="1800" dirty="0" err="1">
                <a:cs typeface="Times New Roman" panose="02020603050405020304" pitchFamily="18" charset="0"/>
              </a:rPr>
              <a:t>pratico</a:t>
            </a:r>
            <a:r>
              <a:rPr lang="en-US" sz="1800" dirty="0">
                <a:cs typeface="Times New Roman" panose="02020603050405020304" pitchFamily="18" charset="0"/>
              </a:rPr>
              <a:t> </a:t>
            </a:r>
            <a:r>
              <a:rPr lang="en-US" sz="1800" dirty="0" err="1">
                <a:cs typeface="Times New Roman" panose="02020603050405020304" pitchFamily="18" charset="0"/>
              </a:rPr>
              <a:t>basato</a:t>
            </a:r>
            <a:r>
              <a:rPr lang="en-US" sz="1800" dirty="0">
                <a:cs typeface="Times New Roman" panose="02020603050405020304" pitchFamily="18" charset="0"/>
              </a:rPr>
              <a:t> </a:t>
            </a:r>
            <a:r>
              <a:rPr lang="en-US" sz="1800" dirty="0" err="1">
                <a:cs typeface="Times New Roman" panose="02020603050405020304" pitchFamily="18" charset="0"/>
              </a:rPr>
              <a:t>sull'esperienza</a:t>
            </a:r>
            <a:r>
              <a:rPr lang="en-US" sz="1800" dirty="0">
                <a:cs typeface="Times New Roman" panose="02020603050405020304" pitchFamily="18" charset="0"/>
              </a:rPr>
              <a:t>; per </a:t>
            </a:r>
            <a:r>
              <a:rPr lang="en-US" sz="1800" dirty="0" err="1">
                <a:cs typeface="Times New Roman" panose="02020603050405020304" pitchFamily="18" charset="0"/>
              </a:rPr>
              <a:t>questi</a:t>
            </a:r>
            <a:r>
              <a:rPr lang="en-US" sz="1800" dirty="0">
                <a:cs typeface="Times New Roman" panose="02020603050405020304" pitchFamily="18" charset="0"/>
              </a:rPr>
              <a:t> </a:t>
            </a:r>
            <a:r>
              <a:rPr lang="en-US" sz="1800" dirty="0" err="1">
                <a:cs typeface="Times New Roman" panose="02020603050405020304" pitchFamily="18" charset="0"/>
              </a:rPr>
              <a:t>ultimi</a:t>
            </a:r>
            <a:r>
              <a:rPr lang="en-US" sz="1800" dirty="0">
                <a:cs typeface="Times New Roman" panose="02020603050405020304" pitchFamily="18" charset="0"/>
              </a:rPr>
              <a:t>, </a:t>
            </a:r>
            <a:r>
              <a:rPr lang="en-US" sz="1800" dirty="0" err="1">
                <a:cs typeface="Times New Roman" panose="02020603050405020304" pitchFamily="18" charset="0"/>
              </a:rPr>
              <a:t>i</a:t>
            </a:r>
            <a:r>
              <a:rPr lang="en-US" sz="1800" dirty="0">
                <a:cs typeface="Times New Roman" panose="02020603050405020304" pitchFamily="18" charset="0"/>
              </a:rPr>
              <a:t> </a:t>
            </a:r>
            <a:r>
              <a:rPr lang="en-US" sz="1800" dirty="0" err="1">
                <a:cs typeface="Times New Roman" panose="02020603050405020304" pitchFamily="18" charset="0"/>
              </a:rPr>
              <a:t>metallurgici</a:t>
            </a:r>
            <a:r>
              <a:rPr lang="en-US" sz="1800" dirty="0">
                <a:cs typeface="Times New Roman" panose="02020603050405020304" pitchFamily="18" charset="0"/>
              </a:rPr>
              <a:t> </a:t>
            </a:r>
            <a:r>
              <a:rPr lang="en-US" sz="1800" dirty="0" err="1">
                <a:cs typeface="Times New Roman" panose="02020603050405020304" pitchFamily="18" charset="0"/>
              </a:rPr>
              <a:t>sono</a:t>
            </a:r>
            <a:r>
              <a:rPr lang="en-US" sz="1800" dirty="0">
                <a:cs typeface="Times New Roman" panose="02020603050405020304" pitchFamily="18" charset="0"/>
              </a:rPr>
              <a:t> </a:t>
            </a:r>
            <a:r>
              <a:rPr lang="en-US" sz="1800" dirty="0" err="1">
                <a:cs typeface="Times New Roman" panose="02020603050405020304" pitchFamily="18" charset="0"/>
              </a:rPr>
              <a:t>talvolta</a:t>
            </a:r>
            <a:r>
              <a:rPr lang="en-US" sz="1800" dirty="0">
                <a:cs typeface="Times New Roman" panose="02020603050405020304" pitchFamily="18" charset="0"/>
              </a:rPr>
              <a:t> </a:t>
            </a:r>
            <a:r>
              <a:rPr lang="en-US" sz="1800" dirty="0" err="1">
                <a:cs typeface="Times New Roman" panose="02020603050405020304" pitchFamily="18" charset="0"/>
              </a:rPr>
              <a:t>pensati</a:t>
            </a:r>
            <a:r>
              <a:rPr lang="en-US" sz="1800" dirty="0">
                <a:cs typeface="Times New Roman" panose="02020603050405020304" pitchFamily="18" charset="0"/>
              </a:rPr>
              <a:t> come </a:t>
            </a:r>
            <a:r>
              <a:rPr lang="en-US" sz="1800" dirty="0" err="1">
                <a:cs typeface="Times New Roman" panose="02020603050405020304" pitchFamily="18" charset="0"/>
              </a:rPr>
              <a:t>semplici</a:t>
            </a:r>
            <a:r>
              <a:rPr lang="en-US" sz="1800" dirty="0">
                <a:cs typeface="Times New Roman" panose="02020603050405020304" pitchFamily="18" charset="0"/>
              </a:rPr>
              <a:t> </a:t>
            </a:r>
            <a:r>
              <a:rPr lang="en-US" sz="1800" dirty="0" err="1">
                <a:cs typeface="Times New Roman" panose="02020603050405020304" pitchFamily="18" charset="0"/>
              </a:rPr>
              <a:t>artigiani</a:t>
            </a:r>
            <a:r>
              <a:rPr lang="en-US" sz="1800" dirty="0">
                <a:cs typeface="Times New Roman" panose="02020603050405020304" pitchFamily="18" charset="0"/>
              </a:rPr>
              <a:t>, </a:t>
            </a:r>
            <a:r>
              <a:rPr lang="en-US" sz="1800" dirty="0" err="1">
                <a:cs typeface="Times New Roman" panose="02020603050405020304" pitchFamily="18" charset="0"/>
              </a:rPr>
              <a:t>praticando</a:t>
            </a:r>
            <a:r>
              <a:rPr lang="en-US" sz="1800" dirty="0">
                <a:cs typeface="Times New Roman" panose="02020603050405020304" pitchFamily="18" charset="0"/>
              </a:rPr>
              <a:t> </a:t>
            </a:r>
            <a:r>
              <a:rPr lang="en-US" sz="1800" dirty="0" err="1">
                <a:cs typeface="Times New Roman" panose="02020603050405020304" pitchFamily="18" charset="0"/>
              </a:rPr>
              <a:t>reazioni</a:t>
            </a:r>
            <a:r>
              <a:rPr lang="en-US" sz="1800" dirty="0">
                <a:cs typeface="Times New Roman" panose="02020603050405020304" pitchFamily="18" charset="0"/>
              </a:rPr>
              <a:t> </a:t>
            </a:r>
            <a:r>
              <a:rPr lang="en-US" sz="1800" dirty="0" err="1">
                <a:cs typeface="Times New Roman" panose="02020603050405020304" pitchFamily="18" charset="0"/>
              </a:rPr>
              <a:t>chimiche</a:t>
            </a:r>
            <a:r>
              <a:rPr lang="en-US" sz="1800" dirty="0">
                <a:cs typeface="Times New Roman" panose="02020603050405020304" pitchFamily="18" charset="0"/>
              </a:rPr>
              <a:t> ma non </a:t>
            </a:r>
            <a:r>
              <a:rPr lang="en-US" sz="1800" dirty="0" err="1">
                <a:cs typeface="Times New Roman" panose="02020603050405020304" pitchFamily="18" charset="0"/>
              </a:rPr>
              <a:t>curandosi</a:t>
            </a:r>
            <a:r>
              <a:rPr lang="en-US" sz="1800" dirty="0">
                <a:cs typeface="Times New Roman" panose="02020603050405020304" pitchFamily="18" charset="0"/>
              </a:rPr>
              <a:t> </a:t>
            </a:r>
            <a:r>
              <a:rPr lang="en-US" sz="1800" dirty="0" err="1">
                <a:cs typeface="Times New Roman" panose="02020603050405020304" pitchFamily="18" charset="0"/>
              </a:rPr>
              <a:t>dei</a:t>
            </a:r>
            <a:r>
              <a:rPr lang="en-US" sz="1800" dirty="0">
                <a:cs typeface="Times New Roman" panose="02020603050405020304" pitchFamily="18" charset="0"/>
              </a:rPr>
              <a:t> </a:t>
            </a:r>
            <a:r>
              <a:rPr lang="en-US" sz="1800" dirty="0" err="1">
                <a:cs typeface="Times New Roman" panose="02020603050405020304" pitchFamily="18" charset="0"/>
              </a:rPr>
              <a:t>principi</a:t>
            </a:r>
            <a:r>
              <a:rPr lang="en-US" sz="1800" dirty="0">
                <a:cs typeface="Times New Roman" panose="02020603050405020304" pitchFamily="18" charset="0"/>
              </a:rPr>
              <a:t> </a:t>
            </a:r>
            <a:r>
              <a:rPr lang="en-US" sz="1800" dirty="0" err="1">
                <a:cs typeface="Times New Roman" panose="02020603050405020304" pitchFamily="18" charset="0"/>
              </a:rPr>
              <a:t>scientifici</a:t>
            </a:r>
            <a:r>
              <a:rPr lang="en-US" sz="1800" dirty="0">
                <a:cs typeface="Times New Roman" panose="02020603050405020304" pitchFamily="18" charset="0"/>
              </a:rPr>
              <a:t> </a:t>
            </a:r>
            <a:r>
              <a:rPr lang="en-US" sz="1800" dirty="0" err="1">
                <a:cs typeface="Times New Roman" panose="02020603050405020304" pitchFamily="18" charset="0"/>
              </a:rPr>
              <a:t>alla</a:t>
            </a:r>
            <a:r>
              <a:rPr lang="en-US" sz="1800" dirty="0">
                <a:cs typeface="Times New Roman" panose="02020603050405020304" pitchFamily="18" charset="0"/>
              </a:rPr>
              <a:t> base </a:t>
            </a:r>
            <a:r>
              <a:rPr lang="en-US" sz="1800" dirty="0" err="1">
                <a:cs typeface="Times New Roman" panose="02020603050405020304" pitchFamily="18" charset="0"/>
              </a:rPr>
              <a:t>delle</a:t>
            </a:r>
            <a:r>
              <a:rPr lang="en-US" sz="1800" dirty="0">
                <a:cs typeface="Times New Roman" panose="02020603050405020304" pitchFamily="18" charset="0"/>
              </a:rPr>
              <a:t> </a:t>
            </a:r>
            <a:r>
              <a:rPr lang="en-US" sz="1800" dirty="0" err="1">
                <a:cs typeface="Times New Roman" panose="02020603050405020304" pitchFamily="18" charset="0"/>
              </a:rPr>
              <a:t>loro</a:t>
            </a:r>
            <a:r>
              <a:rPr lang="en-US" sz="1800" dirty="0">
                <a:cs typeface="Times New Roman" panose="02020603050405020304" pitchFamily="18" charset="0"/>
              </a:rPr>
              <a:t> </a:t>
            </a:r>
            <a:r>
              <a:rPr lang="en-US" sz="1800" dirty="0" err="1">
                <a:cs typeface="Times New Roman" panose="02020603050405020304" pitchFamily="18" charset="0"/>
              </a:rPr>
              <a:t>operazioni</a:t>
            </a:r>
            <a:r>
              <a:rPr lang="en-US" sz="1800" dirty="0">
                <a:cs typeface="Times New Roman" panose="02020603050405020304" pitchFamily="18" charset="0"/>
              </a:rPr>
              <a:t>
Di </a:t>
            </a:r>
            <a:r>
              <a:rPr lang="en-US" sz="1800" dirty="0" err="1">
                <a:cs typeface="Times New Roman" panose="02020603050405020304" pitchFamily="18" charset="0"/>
              </a:rPr>
              <a:t>conseguenza</a:t>
            </a:r>
            <a:r>
              <a:rPr lang="en-US" sz="1800" dirty="0">
                <a:cs typeface="Times New Roman" panose="02020603050405020304" pitchFamily="18" charset="0"/>
              </a:rPr>
              <a:t>, </a:t>
            </a:r>
            <a:r>
              <a:rPr lang="en-US" sz="1800" dirty="0" err="1">
                <a:cs typeface="Times New Roman" panose="02020603050405020304" pitchFamily="18" charset="0"/>
              </a:rPr>
              <a:t>entrambi</a:t>
            </a:r>
            <a:r>
              <a:rPr lang="en-US" sz="1800" dirty="0">
                <a:cs typeface="Times New Roman" panose="02020603050405020304" pitchFamily="18" charset="0"/>
              </a:rPr>
              <a:t> </a:t>
            </a:r>
            <a:r>
              <a:rPr lang="en-US" sz="1800" dirty="0" err="1">
                <a:cs typeface="Times New Roman" panose="02020603050405020304" pitchFamily="18" charset="0"/>
              </a:rPr>
              <a:t>i</a:t>
            </a:r>
            <a:r>
              <a:rPr lang="en-US" sz="1800" dirty="0">
                <a:cs typeface="Times New Roman" panose="02020603050405020304" pitchFamily="18" charset="0"/>
              </a:rPr>
              <a:t> </a:t>
            </a:r>
            <a:r>
              <a:rPr lang="en-US" sz="1800" dirty="0" err="1">
                <a:cs typeface="Times New Roman" panose="02020603050405020304" pitchFamily="18" charset="0"/>
              </a:rPr>
              <a:t>gruppi</a:t>
            </a:r>
            <a:r>
              <a:rPr lang="en-US" sz="1800" dirty="0">
                <a:cs typeface="Times New Roman" panose="02020603050405020304" pitchFamily="18" charset="0"/>
              </a:rPr>
              <a:t> di </a:t>
            </a:r>
            <a:r>
              <a:rPr lang="en-US" sz="1800" dirty="0" err="1">
                <a:cs typeface="Times New Roman" panose="02020603050405020304" pitchFamily="18" charset="0"/>
              </a:rPr>
              <a:t>studiosi</a:t>
            </a:r>
            <a:r>
              <a:rPr lang="en-US" sz="1800" dirty="0">
                <a:cs typeface="Times New Roman" panose="02020603050405020304" pitchFamily="18" charset="0"/>
              </a:rPr>
              <a:t> </a:t>
            </a:r>
            <a:r>
              <a:rPr lang="en-US" sz="1800" dirty="0" err="1">
                <a:cs typeface="Times New Roman" panose="02020603050405020304" pitchFamily="18" charset="0"/>
              </a:rPr>
              <a:t>hanno</a:t>
            </a:r>
            <a:r>
              <a:rPr lang="en-US" sz="1800" dirty="0">
                <a:cs typeface="Times New Roman" panose="02020603050405020304" pitchFamily="18" charset="0"/>
              </a:rPr>
              <a:t> </a:t>
            </a:r>
            <a:r>
              <a:rPr lang="en-US" sz="1800" dirty="0" err="1">
                <a:cs typeface="Times New Roman" panose="02020603050405020304" pitchFamily="18" charset="0"/>
              </a:rPr>
              <a:t>definito</a:t>
            </a:r>
            <a:r>
              <a:rPr lang="en-US" sz="1800" dirty="0">
                <a:cs typeface="Times New Roman" panose="02020603050405020304" pitchFamily="18" charset="0"/>
              </a:rPr>
              <a:t> </a:t>
            </a:r>
            <a:r>
              <a:rPr lang="en-US" sz="1800" dirty="0" err="1">
                <a:cs typeface="Times New Roman" panose="02020603050405020304" pitchFamily="18" charset="0"/>
              </a:rPr>
              <a:t>diversi</a:t>
            </a:r>
            <a:r>
              <a:rPr lang="en-US" sz="1800" dirty="0">
                <a:cs typeface="Times New Roman" panose="02020603050405020304" pitchFamily="18" charset="0"/>
              </a:rPr>
              <a:t> </a:t>
            </a:r>
            <a:r>
              <a:rPr lang="en-US" sz="1800" dirty="0" err="1">
                <a:cs typeface="Times New Roman" panose="02020603050405020304" pitchFamily="18" charset="0"/>
              </a:rPr>
              <a:t>obiettivi</a:t>
            </a:r>
            <a:r>
              <a:rPr lang="en-US" sz="1800" dirty="0">
                <a:cs typeface="Times New Roman" panose="02020603050405020304" pitchFamily="18" charset="0"/>
              </a:rPr>
              <a:t> di </a:t>
            </a:r>
            <a:r>
              <a:rPr lang="en-US" sz="1800" dirty="0" err="1">
                <a:cs typeface="Times New Roman" panose="02020603050405020304" pitchFamily="18" charset="0"/>
              </a:rPr>
              <a:t>ricerca</a:t>
            </a:r>
            <a:r>
              <a:rPr lang="en-US" sz="1800" dirty="0">
                <a:cs typeface="Times New Roman" panose="02020603050405020304" pitchFamily="18" charset="0"/>
              </a:rPr>
              <a:t> e </a:t>
            </a:r>
            <a:r>
              <a:rPr lang="en-US" sz="1800" dirty="0" err="1">
                <a:cs typeface="Times New Roman" panose="02020603050405020304" pitchFamily="18" charset="0"/>
              </a:rPr>
              <a:t>normalmente</a:t>
            </a:r>
            <a:r>
              <a:rPr lang="en-US" sz="1800" dirty="0">
                <a:cs typeface="Times New Roman" panose="02020603050405020304" pitchFamily="18" charset="0"/>
              </a:rPr>
              <a:t> li </a:t>
            </a:r>
            <a:r>
              <a:rPr lang="en-US" sz="1800" dirty="0" err="1">
                <a:cs typeface="Times New Roman" panose="02020603050405020304" pitchFamily="18" charset="0"/>
              </a:rPr>
              <a:t>si</a:t>
            </a:r>
            <a:r>
              <a:rPr lang="en-US" sz="1800" dirty="0">
                <a:cs typeface="Times New Roman" panose="02020603050405020304" pitchFamily="18" charset="0"/>
              </a:rPr>
              <a:t> </a:t>
            </a:r>
            <a:r>
              <a:rPr lang="en-US" sz="1800" dirty="0" err="1">
                <a:cs typeface="Times New Roman" panose="02020603050405020304" pitchFamily="18" charset="0"/>
              </a:rPr>
              <a:t>avvicinano</a:t>
            </a:r>
            <a:r>
              <a:rPr lang="en-US" sz="1800" dirty="0">
                <a:cs typeface="Times New Roman" panose="02020603050405020304" pitchFamily="18" charset="0"/>
              </a:rPr>
              <a:t> senza </a:t>
            </a:r>
            <a:r>
              <a:rPr lang="en-US" sz="1800" dirty="0" err="1">
                <a:cs typeface="Times New Roman" panose="02020603050405020304" pitchFamily="18" charset="0"/>
              </a:rPr>
              <a:t>tenere</a:t>
            </a:r>
            <a:r>
              <a:rPr lang="en-US" sz="1800" dirty="0">
                <a:cs typeface="Times New Roman" panose="02020603050405020304" pitchFamily="18" charset="0"/>
              </a:rPr>
              <a:t> </a:t>
            </a:r>
            <a:r>
              <a:rPr lang="en-US" sz="1800" dirty="0" err="1">
                <a:cs typeface="Times New Roman" panose="02020603050405020304" pitchFamily="18" charset="0"/>
              </a:rPr>
              <a:t>conto</a:t>
            </a:r>
            <a:r>
              <a:rPr lang="en-US" sz="1800" dirty="0">
                <a:cs typeface="Times New Roman" panose="02020603050405020304" pitchFamily="18" charset="0"/>
              </a:rPr>
              <a:t> del </a:t>
            </a:r>
            <a:r>
              <a:rPr lang="en-US" sz="1800" dirty="0" err="1">
                <a:cs typeface="Times New Roman" panose="02020603050405020304" pitchFamily="18" charset="0"/>
              </a:rPr>
              <a:t>lavoro</a:t>
            </a:r>
            <a:r>
              <a:rPr lang="en-US" sz="1800" dirty="0">
                <a:cs typeface="Times New Roman" panose="02020603050405020304" pitchFamily="18" charset="0"/>
              </a:rPr>
              <a:t> </a:t>
            </a:r>
            <a:r>
              <a:rPr lang="en-US" sz="1800" dirty="0" err="1">
                <a:cs typeface="Times New Roman" panose="02020603050405020304" pitchFamily="18" charset="0"/>
              </a:rPr>
              <a:t>svolto</a:t>
            </a:r>
            <a:r>
              <a:rPr lang="en-US" sz="1800" dirty="0">
                <a:cs typeface="Times New Roman" panose="02020603050405020304" pitchFamily="18" charset="0"/>
              </a:rPr>
              <a:t> </a:t>
            </a:r>
            <a:r>
              <a:rPr lang="en-US" sz="1800" dirty="0" err="1">
                <a:cs typeface="Times New Roman" panose="02020603050405020304" pitchFamily="18" charset="0"/>
              </a:rPr>
              <a:t>nell'altro</a:t>
            </a:r>
            <a:r>
              <a:rPr lang="en-US" sz="1800" dirty="0">
                <a:cs typeface="Times New Roman" panose="02020603050405020304" pitchFamily="18" charset="0"/>
              </a:rPr>
              <a:t> campo
</a:t>
            </a:r>
            <a:endParaRPr lang="it-IT" sz="1800" dirty="0">
              <a:cs typeface="Times New Roman" panose="02020603050405020304" pitchFamily="18" charset="0"/>
            </a:endParaRPr>
          </a:p>
        </p:txBody>
      </p:sp>
      <p:sp>
        <p:nvSpPr>
          <p:cNvPr id="4" name="Segnaposto numero diapositiva 3"/>
          <p:cNvSpPr>
            <a:spLocks noGrp="1"/>
          </p:cNvSpPr>
          <p:nvPr>
            <p:ph type="sldNum" sz="quarter" idx="12"/>
          </p:nvPr>
        </p:nvSpPr>
        <p:spPr/>
        <p:txBody>
          <a:bodyPr/>
          <a:lstStyle/>
          <a:p>
            <a:fld id="{AFC0D379-14C5-47F9-AB26-775D76B5B3EA}" type="slidenum">
              <a:rPr lang="it-IT" smtClean="0"/>
              <a:pPr/>
              <a:t>9</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156" y="1097242"/>
            <a:ext cx="2593482" cy="2194485"/>
          </a:xfrm>
          <a:prstGeom prst="rect">
            <a:avLst/>
          </a:prstGeom>
        </p:spPr>
      </p:pic>
    </p:spTree>
    <p:extLst>
      <p:ext uri="{BB962C8B-B14F-4D97-AF65-F5344CB8AC3E}">
        <p14:creationId xmlns:p14="http://schemas.microsoft.com/office/powerpoint/2010/main" val="5072736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673</TotalTime>
  <Words>1717</Words>
  <Application>Microsoft Office PowerPoint</Application>
  <PresentationFormat>Custom</PresentationFormat>
  <Paragraphs>140</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Tema di Office</vt:lpstr>
      <vt:lpstr>        </vt:lpstr>
      <vt:lpstr>Le radici della chimica e dell'alchimia </vt:lpstr>
      <vt:lpstr>Il fascino dell'alchimia </vt:lpstr>
      <vt:lpstr>L'alchimista rinascimentale </vt:lpstr>
      <vt:lpstr>L'origine dell'alchimia  </vt:lpstr>
      <vt:lpstr> L'influenza dell'alchimia  </vt:lpstr>
      <vt:lpstr>Alchimia e Chimica
</vt:lpstr>
      <vt:lpstr>Alchimia e Chimica
</vt:lpstr>
      <vt:lpstr>Alchimia e Chimica
</vt:lpstr>
      <vt:lpstr>Alchimia e Chimica
</vt:lpstr>
      <vt:lpstr>Alchimia e Chimica
</vt:lpstr>
      <vt:lpstr>Alchimia e Chimica? Questioni terminologiche
</vt:lpstr>
      <vt:lpstr>Alchimia o chimica? Questioni terminologiche
</vt:lpstr>
      <vt:lpstr>Alchimia o chimica? Questioni terminologiche
</vt:lpstr>
      <vt:lpstr>Qual è l'origine di questa confusione storiografica?
</vt:lpstr>
      <vt:lpstr>
 Qual è l'origine di questa confusione  storiografica?</vt:lpstr>
      <vt:lpstr> Qual è l'origine di questa confusione istoriografica?</vt:lpstr>
      <vt:lpstr> </vt:lpstr>
      <vt:lpstr> </vt:lpstr>
      <vt:lpstr> </vt:lpstr>
      <vt:lpstr> </vt:lpstr>
      <vt:lpstr>Paracelso
</vt:lpstr>
      <vt:lpstr>Paracelso
</vt:lpstr>
      <vt:lpstr>Paracelso
</vt:lpstr>
      <vt:lpstr> </vt:lpstr>
      <vt:lpstr>Farmacologia Pre Paracelsa
</vt:lpstr>
      <vt:lpstr>Farmacologia Post Paracelsa
</vt:lpstr>
      <vt:lpstr>Farmacologia Post Paracelsa
</vt:lpstr>
      <vt:lpstr>Farmacologia Post Paracelsa
</vt:lpstr>
      <vt:lpstr> </vt:lpstr>
      <vt:lpstr>Alchimia Rinascimentale e il Metodo Scientifico </vt:lpstr>
      <vt:lpstr>Alchimia Rinascimentale e il Metodo Scientifico </vt:lpstr>
      <vt:lpstr>Alchimia Rinascimentale e il Metodo Scientifico </vt:lpstr>
      <vt:lpstr>Alchimia e Chimica nel Rinascimento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 Farulla</dc:creator>
  <cp:lastModifiedBy>Andrea Nozzoli</cp:lastModifiedBy>
  <cp:revision>59</cp:revision>
  <dcterms:created xsi:type="dcterms:W3CDTF">2020-01-09T11:13:54Z</dcterms:created>
  <dcterms:modified xsi:type="dcterms:W3CDTF">2021-06-18T11:01:44Z</dcterms:modified>
</cp:coreProperties>
</file>