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61" r:id="rId1"/>
  </p:sldMasterIdLst>
  <p:notesMasterIdLst>
    <p:notesMasterId r:id="rId65"/>
  </p:notesMasterIdLst>
  <p:sldIdLst>
    <p:sldId id="256" r:id="rId2"/>
    <p:sldId id="269" r:id="rId3"/>
    <p:sldId id="270" r:id="rId4"/>
    <p:sldId id="271" r:id="rId5"/>
    <p:sldId id="293" r:id="rId6"/>
    <p:sldId id="294" r:id="rId7"/>
    <p:sldId id="295" r:id="rId8"/>
    <p:sldId id="296" r:id="rId9"/>
    <p:sldId id="297" r:id="rId10"/>
    <p:sldId id="298" r:id="rId11"/>
    <p:sldId id="299" r:id="rId12"/>
    <p:sldId id="300" r:id="rId13"/>
    <p:sldId id="316" r:id="rId14"/>
    <p:sldId id="301" r:id="rId15"/>
    <p:sldId id="276" r:id="rId16"/>
    <p:sldId id="274" r:id="rId17"/>
    <p:sldId id="275" r:id="rId18"/>
    <p:sldId id="272" r:id="rId19"/>
    <p:sldId id="266" r:id="rId20"/>
    <p:sldId id="267" r:id="rId21"/>
    <p:sldId id="268" r:id="rId22"/>
    <p:sldId id="332" r:id="rId23"/>
    <p:sldId id="333" r:id="rId24"/>
    <p:sldId id="336" r:id="rId25"/>
    <p:sldId id="334" r:id="rId26"/>
    <p:sldId id="337" r:id="rId27"/>
    <p:sldId id="335" r:id="rId28"/>
    <p:sldId id="317" r:id="rId29"/>
    <p:sldId id="318" r:id="rId30"/>
    <p:sldId id="319" r:id="rId31"/>
    <p:sldId id="320" r:id="rId32"/>
    <p:sldId id="321" r:id="rId33"/>
    <p:sldId id="322" r:id="rId34"/>
    <p:sldId id="323" r:id="rId35"/>
    <p:sldId id="324" r:id="rId36"/>
    <p:sldId id="325" r:id="rId37"/>
    <p:sldId id="257" r:id="rId38"/>
    <p:sldId id="261" r:id="rId39"/>
    <p:sldId id="258" r:id="rId40"/>
    <p:sldId id="338" r:id="rId41"/>
    <p:sldId id="263" r:id="rId42"/>
    <p:sldId id="262" r:id="rId43"/>
    <p:sldId id="260" r:id="rId44"/>
    <p:sldId id="289" r:id="rId45"/>
    <p:sldId id="264" r:id="rId46"/>
    <p:sldId id="265" r:id="rId47"/>
    <p:sldId id="326" r:id="rId48"/>
    <p:sldId id="327" r:id="rId49"/>
    <p:sldId id="328" r:id="rId50"/>
    <p:sldId id="329" r:id="rId51"/>
    <p:sldId id="330" r:id="rId52"/>
    <p:sldId id="277" r:id="rId53"/>
    <p:sldId id="290" r:id="rId54"/>
    <p:sldId id="291" r:id="rId55"/>
    <p:sldId id="292" r:id="rId56"/>
    <p:sldId id="278" r:id="rId57"/>
    <p:sldId id="279" r:id="rId58"/>
    <p:sldId id="280" r:id="rId59"/>
    <p:sldId id="281" r:id="rId60"/>
    <p:sldId id="282" r:id="rId61"/>
    <p:sldId id="283" r:id="rId62"/>
    <p:sldId id="284" r:id="rId63"/>
    <p:sldId id="28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4660"/>
  </p:normalViewPr>
  <p:slideViewPr>
    <p:cSldViewPr snapToGrid="0">
      <p:cViewPr>
        <p:scale>
          <a:sx n="83" d="100"/>
          <a:sy n="83" d="100"/>
        </p:scale>
        <p:origin x="-102" y="43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CDBEF-9830-4982-979F-13FEED22284A}" type="datetimeFigureOut">
              <a:rPr lang="it-IT" smtClean="0"/>
              <a:t>18/06/2021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3CB6B-2BBC-4D4C-B81A-E40426A47249}" type="slidenum">
              <a:rPr lang="it-IT" smtClean="0"/>
              <a:t>‹#›</a:t>
            </a:fld>
            <a:endParaRPr lang="it-IT"/>
          </a:p>
        </p:txBody>
      </p:sp>
    </p:spTree>
    <p:extLst>
      <p:ext uri="{BB962C8B-B14F-4D97-AF65-F5344CB8AC3E}">
        <p14:creationId xmlns:p14="http://schemas.microsoft.com/office/powerpoint/2010/main" val="157832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a:t>
            </a:fld>
            <a:endParaRPr lang="it-IT"/>
          </a:p>
        </p:txBody>
      </p:sp>
    </p:spTree>
    <p:extLst>
      <p:ext uri="{BB962C8B-B14F-4D97-AF65-F5344CB8AC3E}">
        <p14:creationId xmlns:p14="http://schemas.microsoft.com/office/powerpoint/2010/main" val="233448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38</a:t>
            </a:fld>
            <a:endParaRPr lang="it-IT"/>
          </a:p>
        </p:txBody>
      </p:sp>
    </p:spTree>
    <p:extLst>
      <p:ext uri="{BB962C8B-B14F-4D97-AF65-F5344CB8AC3E}">
        <p14:creationId xmlns:p14="http://schemas.microsoft.com/office/powerpoint/2010/main" val="4077717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39</a:t>
            </a:fld>
            <a:endParaRPr lang="it-IT"/>
          </a:p>
        </p:txBody>
      </p:sp>
    </p:spTree>
    <p:extLst>
      <p:ext uri="{BB962C8B-B14F-4D97-AF65-F5344CB8AC3E}">
        <p14:creationId xmlns:p14="http://schemas.microsoft.com/office/powerpoint/2010/main" val="3535171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41</a:t>
            </a:fld>
            <a:endParaRPr lang="it-IT"/>
          </a:p>
        </p:txBody>
      </p:sp>
    </p:spTree>
    <p:extLst>
      <p:ext uri="{BB962C8B-B14F-4D97-AF65-F5344CB8AC3E}">
        <p14:creationId xmlns:p14="http://schemas.microsoft.com/office/powerpoint/2010/main" val="3325213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43</a:t>
            </a:fld>
            <a:endParaRPr lang="it-IT"/>
          </a:p>
        </p:txBody>
      </p:sp>
    </p:spTree>
    <p:extLst>
      <p:ext uri="{BB962C8B-B14F-4D97-AF65-F5344CB8AC3E}">
        <p14:creationId xmlns:p14="http://schemas.microsoft.com/office/powerpoint/2010/main" val="3358810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44</a:t>
            </a:fld>
            <a:endParaRPr lang="it-IT"/>
          </a:p>
        </p:txBody>
      </p:sp>
    </p:spTree>
    <p:extLst>
      <p:ext uri="{BB962C8B-B14F-4D97-AF65-F5344CB8AC3E}">
        <p14:creationId xmlns:p14="http://schemas.microsoft.com/office/powerpoint/2010/main" val="3477120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55</a:t>
            </a:fld>
            <a:endParaRPr lang="it-IT"/>
          </a:p>
        </p:txBody>
      </p:sp>
    </p:spTree>
    <p:extLst>
      <p:ext uri="{BB962C8B-B14F-4D97-AF65-F5344CB8AC3E}">
        <p14:creationId xmlns:p14="http://schemas.microsoft.com/office/powerpoint/2010/main" val="141273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a:t>
            </a:fld>
            <a:endParaRPr lang="it-IT"/>
          </a:p>
        </p:txBody>
      </p:sp>
    </p:spTree>
    <p:extLst>
      <p:ext uri="{BB962C8B-B14F-4D97-AF65-F5344CB8AC3E}">
        <p14:creationId xmlns:p14="http://schemas.microsoft.com/office/powerpoint/2010/main" val="71791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13</a:t>
            </a:fld>
            <a:endParaRPr lang="it-IT"/>
          </a:p>
        </p:txBody>
      </p:sp>
    </p:spTree>
    <p:extLst>
      <p:ext uri="{BB962C8B-B14F-4D97-AF65-F5344CB8AC3E}">
        <p14:creationId xmlns:p14="http://schemas.microsoft.com/office/powerpoint/2010/main" val="245950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14</a:t>
            </a:fld>
            <a:endParaRPr lang="it-IT"/>
          </a:p>
        </p:txBody>
      </p:sp>
    </p:spTree>
    <p:extLst>
      <p:ext uri="{BB962C8B-B14F-4D97-AF65-F5344CB8AC3E}">
        <p14:creationId xmlns:p14="http://schemas.microsoft.com/office/powerpoint/2010/main" val="217535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16</a:t>
            </a:fld>
            <a:endParaRPr lang="it-IT"/>
          </a:p>
        </p:txBody>
      </p:sp>
    </p:spTree>
    <p:extLst>
      <p:ext uri="{BB962C8B-B14F-4D97-AF65-F5344CB8AC3E}">
        <p14:creationId xmlns:p14="http://schemas.microsoft.com/office/powerpoint/2010/main" val="2626117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17</a:t>
            </a:fld>
            <a:endParaRPr lang="it-IT"/>
          </a:p>
        </p:txBody>
      </p:sp>
    </p:spTree>
    <p:extLst>
      <p:ext uri="{BB962C8B-B14F-4D97-AF65-F5344CB8AC3E}">
        <p14:creationId xmlns:p14="http://schemas.microsoft.com/office/powerpoint/2010/main" val="507723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20</a:t>
            </a:fld>
            <a:endParaRPr lang="it-IT"/>
          </a:p>
        </p:txBody>
      </p:sp>
    </p:spTree>
    <p:extLst>
      <p:ext uri="{BB962C8B-B14F-4D97-AF65-F5344CB8AC3E}">
        <p14:creationId xmlns:p14="http://schemas.microsoft.com/office/powerpoint/2010/main" val="299792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30</a:t>
            </a:fld>
            <a:endParaRPr lang="it-IT"/>
          </a:p>
        </p:txBody>
      </p:sp>
    </p:spTree>
    <p:extLst>
      <p:ext uri="{BB962C8B-B14F-4D97-AF65-F5344CB8AC3E}">
        <p14:creationId xmlns:p14="http://schemas.microsoft.com/office/powerpoint/2010/main" val="788309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353CB6B-2BBC-4D4C-B81A-E40426A47249}" type="slidenum">
              <a:rPr lang="it-IT" smtClean="0"/>
              <a:t>37</a:t>
            </a:fld>
            <a:endParaRPr lang="it-IT"/>
          </a:p>
        </p:txBody>
      </p:sp>
    </p:spTree>
    <p:extLst>
      <p:ext uri="{BB962C8B-B14F-4D97-AF65-F5344CB8AC3E}">
        <p14:creationId xmlns:p14="http://schemas.microsoft.com/office/powerpoint/2010/main" val="328318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90749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10798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645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416051" y="1766888"/>
            <a:ext cx="5077883" cy="4113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6697134" y="1766888"/>
            <a:ext cx="5077884" cy="4113212"/>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6CA96FD-56E3-4B41-8FC7-0332E5A7AA91}" type="slidenum">
              <a:rPr lang="en-US" altLang="en-US"/>
              <a:pPr>
                <a:defRPr/>
              </a:pPr>
              <a:t>‹#›</a:t>
            </a:fld>
            <a:endParaRPr lang="en-US" altLang="en-US"/>
          </a:p>
        </p:txBody>
      </p:sp>
    </p:spTree>
    <p:extLst>
      <p:ext uri="{BB962C8B-B14F-4D97-AF65-F5344CB8AC3E}">
        <p14:creationId xmlns:p14="http://schemas.microsoft.com/office/powerpoint/2010/main" val="29549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DE2C42-4055-4350-B63D-07BBFA355FFB}" type="slidenum">
              <a:rPr lang="en-US" altLang="en-US"/>
              <a:pPr>
                <a:defRPr/>
              </a:pPr>
              <a:t>‹#›</a:t>
            </a:fld>
            <a:endParaRPr lang="en-US" altLang="en-US"/>
          </a:p>
        </p:txBody>
      </p:sp>
    </p:spTree>
    <p:extLst>
      <p:ext uri="{BB962C8B-B14F-4D97-AF65-F5344CB8AC3E}">
        <p14:creationId xmlns:p14="http://schemas.microsoft.com/office/powerpoint/2010/main" val="2832867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358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en-US" dirty="0"/>
          </a:p>
        </p:txBody>
      </p:sp>
      <p:sp>
        <p:nvSpPr>
          <p:cNvPr id="5" name="Segnaposto piè di pagina 4"/>
          <p:cNvSpPr>
            <a:spLocks noGrp="1"/>
          </p:cNvSpPr>
          <p:nvPr>
            <p:ph type="ftr" sz="quarter" idx="11"/>
          </p:nvPr>
        </p:nvSpPr>
        <p:spPr/>
        <p:txBody>
          <a:bodyPr/>
          <a:lstStyle/>
          <a:p>
            <a:endParaRPr lang="en-US" dirty="0"/>
          </a:p>
        </p:txBody>
      </p:sp>
      <p:sp>
        <p:nvSpPr>
          <p:cNvPr id="6" name="Segnaposto numero diapositiva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6012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15729970"/>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en-US" dirty="0"/>
          </a:p>
        </p:txBody>
      </p:sp>
      <p:sp>
        <p:nvSpPr>
          <p:cNvPr id="8" name="Segnaposto piè di pagina 7"/>
          <p:cNvSpPr>
            <a:spLocks noGrp="1"/>
          </p:cNvSpPr>
          <p:nvPr>
            <p:ph type="ftr" sz="quarter" idx="11"/>
          </p:nvPr>
        </p:nvSpPr>
        <p:spPr/>
        <p:txBody>
          <a:bodyPr/>
          <a:lstStyle/>
          <a:p>
            <a:endParaRPr lang="en-US" dirty="0"/>
          </a:p>
        </p:txBody>
      </p:sp>
      <p:sp>
        <p:nvSpPr>
          <p:cNvPr id="9" name="Segnaposto numero diapositiva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3401860"/>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en-US" dirty="0"/>
          </a:p>
        </p:txBody>
      </p:sp>
      <p:sp>
        <p:nvSpPr>
          <p:cNvPr id="4" name="Segnaposto piè di pagina 3"/>
          <p:cNvSpPr>
            <a:spLocks noGrp="1"/>
          </p:cNvSpPr>
          <p:nvPr>
            <p:ph type="ftr" sz="quarter" idx="11"/>
          </p:nvPr>
        </p:nvSpPr>
        <p:spPr/>
        <p:txBody>
          <a:bodyPr/>
          <a:lstStyle/>
          <a:p>
            <a:endParaRPr lang="en-US" dirty="0"/>
          </a:p>
        </p:txBody>
      </p:sp>
      <p:sp>
        <p:nvSpPr>
          <p:cNvPr id="5" name="Segnaposto numero diapositiva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0031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en-US" dirty="0"/>
          </a:p>
        </p:txBody>
      </p:sp>
      <p:sp>
        <p:nvSpPr>
          <p:cNvPr id="3" name="Segnaposto piè di pagina 2"/>
          <p:cNvSpPr>
            <a:spLocks noGrp="1"/>
          </p:cNvSpPr>
          <p:nvPr>
            <p:ph type="ftr" sz="quarter" idx="11"/>
          </p:nvPr>
        </p:nvSpPr>
        <p:spPr/>
        <p:txBody>
          <a:bodyPr/>
          <a:lstStyle/>
          <a:p>
            <a:endParaRPr lang="en-US"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5374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99135318"/>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en-US" dirty="0"/>
          </a:p>
        </p:txBody>
      </p:sp>
      <p:sp>
        <p:nvSpPr>
          <p:cNvPr id="6" name="Segnaposto piè di pagina 5"/>
          <p:cNvSpPr>
            <a:spLocks noGrp="1"/>
          </p:cNvSpPr>
          <p:nvPr>
            <p:ph type="ftr" sz="quarter" idx="11"/>
          </p:nvPr>
        </p:nvSpPr>
        <p:spPr/>
        <p:txBody>
          <a:bodyPr/>
          <a:lstStyle/>
          <a:p>
            <a:endParaRPr lang="en-US" dirty="0"/>
          </a:p>
        </p:txBody>
      </p:sp>
      <p:sp>
        <p:nvSpPr>
          <p:cNvPr id="7" name="Segnaposto numero diapositiva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43189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creativecommons.org/licenses/by-nc/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pic>
        <p:nvPicPr>
          <p:cNvPr id="7"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510458" cy="952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 xmlns:a16="http://schemas.microsoft.com/office/drawing/2014/main" id="{8B6A8ECA-B75A-451B-A2C5-40BEE89E90B8}"/>
              </a:ext>
            </a:extLst>
          </p:cNvPr>
          <p:cNvPicPr>
            <a:picLocks noChangeAspect="1"/>
          </p:cNvPicPr>
          <p:nvPr userDrawn="1"/>
        </p:nvPicPr>
        <p:blipFill>
          <a:blip r:embed="rId16"/>
          <a:stretch>
            <a:fillRect/>
          </a:stretch>
        </p:blipFill>
        <p:spPr>
          <a:xfrm>
            <a:off x="11170024" y="0"/>
            <a:ext cx="1021976" cy="952454"/>
          </a:xfrm>
          <a:prstGeom prst="rect">
            <a:avLst/>
          </a:prstGeom>
        </p:spPr>
      </p:pic>
      <p:pic>
        <p:nvPicPr>
          <p:cNvPr id="9" name="Picture 8"/>
          <p:cNvPicPr/>
          <p:nvPr userDrawn="1"/>
        </p:nvPicPr>
        <p:blipFill rotWithShape="1">
          <a:blip r:embed="rId17" cstate="print">
            <a:extLst>
              <a:ext uri="{28A0092B-C50C-407E-A947-70E740481C1C}">
                <a14:useLocalDpi xmlns:a14="http://schemas.microsoft.com/office/drawing/2010/main" val="0"/>
              </a:ext>
            </a:extLst>
          </a:blip>
          <a:srcRect t="12638"/>
          <a:stretch/>
        </p:blipFill>
        <p:spPr bwMode="auto">
          <a:xfrm>
            <a:off x="137160" y="6283810"/>
            <a:ext cx="3402106" cy="443753"/>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8323729" y="6409468"/>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8"/>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0775428" y="6361950"/>
            <a:ext cx="1057244" cy="368880"/>
          </a:xfrm>
          <a:prstGeom prst="rect">
            <a:avLst/>
          </a:prstGeom>
          <a:noFill/>
          <a:ln>
            <a:noFill/>
          </a:ln>
        </p:spPr>
      </p:pic>
    </p:spTree>
    <p:extLst>
      <p:ext uri="{BB962C8B-B14F-4D97-AF65-F5344CB8AC3E}">
        <p14:creationId xmlns:p14="http://schemas.microsoft.com/office/powerpoint/2010/main" val="4070323953"/>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 id="2147484173" r:id="rId12"/>
    <p:sldLayoutId id="214748417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image" Target="../media/image51.jpeg"/><Relationship Id="rId7" Type="http://schemas.openxmlformats.org/officeDocument/2006/relationships/image" Target="../media/image55.w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4.xml"/><Relationship Id="rId1" Type="http://schemas.openxmlformats.org/officeDocument/2006/relationships/themeOverride" Target="../theme/themeOverride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987926"/>
            <a:ext cx="12192000" cy="657581"/>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ea typeface="+mn-ea"/>
                <a:cs typeface="+mn-cs"/>
              </a:rPr>
              <a:t>Capitolul</a:t>
            </a:r>
            <a:r>
              <a:rPr lang="it-IT" sz="2000" b="1" dirty="0" smtClean="0">
                <a:solidFill>
                  <a:schemeClr val="accent2"/>
                </a:solidFill>
                <a:effectLst>
                  <a:outerShdw blurRad="38100" dist="38100" dir="2700000" algn="tl">
                    <a:srgbClr val="000000">
                      <a:alpha val="43137"/>
                    </a:srgbClr>
                  </a:outerShdw>
                </a:effectLst>
                <a:latin typeface="+mn-lt"/>
                <a:ea typeface="+mn-ea"/>
                <a:cs typeface="+mn-cs"/>
              </a:rPr>
              <a:t> 7 – </a:t>
            </a:r>
            <a:r>
              <a:rPr lang="ro-MO" sz="2000" b="1" dirty="0" smtClean="0">
                <a:solidFill>
                  <a:schemeClr val="accent2"/>
                </a:solidFill>
                <a:effectLst>
                  <a:outerShdw blurRad="38100" dist="38100" dir="2700000" algn="tl">
                    <a:srgbClr val="000000">
                      <a:alpha val="43137"/>
                    </a:srgbClr>
                  </a:outerShdw>
                </a:effectLst>
                <a:latin typeface="+mn-lt"/>
                <a:ea typeface="+mn-ea"/>
                <a:cs typeface="+mn-cs"/>
              </a:rPr>
              <a:t>Cărți de anatomie în timpul Renașterii</a:t>
            </a:r>
            <a:endParaRPr lang="it-IT" sz="2000" b="1" dirty="0">
              <a:solidFill>
                <a:schemeClr val="accent2"/>
              </a:solidFill>
              <a:effectLst>
                <a:outerShdw blurRad="38100" dist="38100" dir="2700000" algn="tl">
                  <a:srgbClr val="000000">
                    <a:alpha val="43137"/>
                  </a:srgbClr>
                </a:outerShdw>
              </a:effectLst>
              <a:latin typeface="+mn-lt"/>
              <a:ea typeface="+mn-ea"/>
              <a:cs typeface="+mn-cs"/>
            </a:endParaRPr>
          </a:p>
        </p:txBody>
      </p:sp>
      <p:sp>
        <p:nvSpPr>
          <p:cNvPr id="3" name="Sottotitolo 2"/>
          <p:cNvSpPr>
            <a:spLocks noGrp="1"/>
          </p:cNvSpPr>
          <p:nvPr>
            <p:ph type="subTitle" idx="1"/>
          </p:nvPr>
        </p:nvSpPr>
        <p:spPr>
          <a:xfrm>
            <a:off x="1670376" y="5649202"/>
            <a:ext cx="9144000" cy="546881"/>
          </a:xfrm>
        </p:spPr>
        <p:txBody>
          <a:bodyPr>
            <a:normAutofit/>
          </a:bodyPr>
          <a:lstStyle/>
          <a:p>
            <a:r>
              <a:rPr lang="ro-MO" sz="1900" b="1" dirty="0" smtClean="0"/>
              <a:t>Universitatea </a:t>
            </a:r>
            <a:r>
              <a:rPr lang="it-IT" sz="1900" b="1" dirty="0" smtClean="0"/>
              <a:t>Sapienza Rom</a:t>
            </a:r>
            <a:r>
              <a:rPr lang="ro-MO" sz="1900" b="1" dirty="0" smtClean="0"/>
              <a:t>a</a:t>
            </a:r>
            <a:r>
              <a:rPr lang="it-IT" sz="1900" b="1" dirty="0" smtClean="0"/>
              <a:t>, Ital</a:t>
            </a:r>
            <a:r>
              <a:rPr lang="ro-MO" sz="1900" b="1" dirty="0" smtClean="0"/>
              <a:t>ia</a:t>
            </a:r>
            <a:endParaRPr lang="it-IT" sz="1900" b="1"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pPr/>
              <a:t>1</a:t>
            </a:fld>
            <a:endParaRPr lang="en-US" dirty="0"/>
          </a:p>
        </p:txBody>
      </p:sp>
      <p:pic>
        <p:nvPicPr>
          <p:cNvPr id="6"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85" y="2102808"/>
            <a:ext cx="6237233" cy="29742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711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439412" y="1264975"/>
            <a:ext cx="7321235" cy="2536473"/>
          </a:xfrm>
          <a:prstGeom prst="rect">
            <a:avLst/>
          </a:prstGeom>
          <a:ln>
            <a:noFill/>
          </a:ln>
          <a:effectLst>
            <a:outerShdw blurRad="190500" algn="tl" rotWithShape="0">
              <a:srgbClr val="000000">
                <a:alpha val="70000"/>
              </a:srgbClr>
            </a:outerShdw>
          </a:effectLst>
        </p:spPr>
      </p:pic>
      <p:pic>
        <p:nvPicPr>
          <p:cNvPr id="6" name="Immagine 5"/>
          <p:cNvPicPr>
            <a:picLocks noChangeAspect="1"/>
          </p:cNvPicPr>
          <p:nvPr/>
        </p:nvPicPr>
        <p:blipFill>
          <a:blip r:embed="rId3"/>
          <a:stretch>
            <a:fillRect/>
          </a:stretch>
        </p:blipFill>
        <p:spPr>
          <a:xfrm>
            <a:off x="10501698" y="5677285"/>
            <a:ext cx="876300" cy="2952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10</a:t>
            </a:fld>
            <a:endParaRPr lang="en-US" dirty="0"/>
          </a:p>
        </p:txBody>
      </p:sp>
      <p:sp>
        <p:nvSpPr>
          <p:cNvPr id="5" name="CasellaDiTesto 4"/>
          <p:cNvSpPr txBox="1"/>
          <p:nvPr/>
        </p:nvSpPr>
        <p:spPr>
          <a:xfrm>
            <a:off x="1070827" y="3941235"/>
            <a:ext cx="10058401" cy="1754326"/>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Este ușor de observat influența diferitelor </a:t>
            </a:r>
            <a:r>
              <a:rPr lang="ro-MO" dirty="0" smtClean="0">
                <a:latin typeface="Calibri" panose="020F0502020204030204" pitchFamily="34" charset="0"/>
                <a:cs typeface="Calibri" panose="020F0502020204030204" pitchFamily="34" charset="0"/>
              </a:rPr>
              <a:t>idei</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culturale asupra conceptelor medicale încă de la începutul gândirii științifice clasice și nu numai în societățile în care au predominat forme mitice de </a:t>
            </a:r>
            <a:r>
              <a:rPr lang="vi-VN" dirty="0" smtClean="0">
                <a:latin typeface="Calibri" panose="020F0502020204030204" pitchFamily="34" charset="0"/>
                <a:cs typeface="Calibri" panose="020F0502020204030204" pitchFamily="34" charset="0"/>
              </a:rPr>
              <a:t>gândire</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Dacă ar fi să analizăm conținutul medicinei hipocratice, ar fi ușor să recunoaștem prezența culturii politice - cultura particulară a polisului - și a modelului social și ideologic în raport cu polisul, cel puțin în limbajul medical și în ceea ce privește unele dintre conceptele principale de </a:t>
            </a:r>
            <a:r>
              <a:rPr lang="vi-VN" dirty="0" smtClean="0">
                <a:latin typeface="Calibri" panose="020F0502020204030204" pitchFamily="34" charset="0"/>
                <a:cs typeface="Calibri" panose="020F0502020204030204" pitchFamily="34" charset="0"/>
              </a:rPr>
              <a:t>patologie</a:t>
            </a:r>
            <a:r>
              <a:rPr lang="ro-MO" dirty="0" smtClean="0">
                <a:latin typeface="Calibri" panose="020F0502020204030204" pitchFamily="34" charset="0"/>
                <a:cs typeface="Calibri" panose="020F0502020204030204" pitchFamily="34" charset="0"/>
              </a:rPr>
              <a:t>.</a:t>
            </a:r>
            <a:endParaRPr lang="it-IT"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813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357" y="750627"/>
            <a:ext cx="6277233" cy="1609344"/>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Conceptul de criză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krisis</a:t>
            </a: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 name="Segnaposto numero diapositiva 8"/>
          <p:cNvSpPr>
            <a:spLocks noGrp="1"/>
          </p:cNvSpPr>
          <p:nvPr>
            <p:ph type="sldNum" sz="quarter" idx="12"/>
          </p:nvPr>
        </p:nvSpPr>
        <p:spPr/>
        <p:txBody>
          <a:bodyPr/>
          <a:lstStyle/>
          <a:p>
            <a:fld id="{4FAB73BC-B049-4115-A692-8D63A059BFB8}" type="slidenum">
              <a:rPr lang="en-US" smtClean="0"/>
              <a:t>11</a:t>
            </a:fld>
            <a:endParaRPr lang="en-US" dirty="0"/>
          </a:p>
        </p:txBody>
      </p:sp>
      <p:pic>
        <p:nvPicPr>
          <p:cNvPr id="5" name="Immagine 4"/>
          <p:cNvPicPr>
            <a:picLocks noChangeAspect="1"/>
          </p:cNvPicPr>
          <p:nvPr/>
        </p:nvPicPr>
        <p:blipFill>
          <a:blip r:embed="rId2"/>
          <a:stretch>
            <a:fillRect/>
          </a:stretch>
        </p:blipFill>
        <p:spPr>
          <a:xfrm>
            <a:off x="7099500" y="2120387"/>
            <a:ext cx="4581848" cy="3037851"/>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3"/>
          <a:stretch>
            <a:fillRect/>
          </a:stretch>
        </p:blipFill>
        <p:spPr>
          <a:xfrm>
            <a:off x="5219442" y="6157139"/>
            <a:ext cx="171450" cy="161925"/>
          </a:xfrm>
          <a:prstGeom prst="rect">
            <a:avLst/>
          </a:prstGeom>
        </p:spPr>
      </p:pic>
      <p:pic>
        <p:nvPicPr>
          <p:cNvPr id="8" name="Immagine 7"/>
          <p:cNvPicPr>
            <a:picLocks noChangeAspect="1"/>
          </p:cNvPicPr>
          <p:nvPr/>
        </p:nvPicPr>
        <p:blipFill>
          <a:blip r:embed="rId3"/>
          <a:stretch>
            <a:fillRect/>
          </a:stretch>
        </p:blipFill>
        <p:spPr>
          <a:xfrm>
            <a:off x="5158430" y="6037626"/>
            <a:ext cx="171450" cy="161925"/>
          </a:xfrm>
          <a:prstGeom prst="rect">
            <a:avLst/>
          </a:prstGeom>
        </p:spPr>
      </p:pic>
      <p:sp>
        <p:nvSpPr>
          <p:cNvPr id="10" name="CasellaDiTesto 9"/>
          <p:cNvSpPr txBox="1"/>
          <p:nvPr/>
        </p:nvSpPr>
        <p:spPr>
          <a:xfrm>
            <a:off x="565357" y="2120387"/>
            <a:ext cx="6277233" cy="3139321"/>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De exemplu, să luăm în considerare conceptul de criză, care a fost aplicat de medicii </a:t>
            </a:r>
            <a:r>
              <a:rPr lang="vi-VN" dirty="0" smtClean="0">
                <a:latin typeface="Calibri" panose="020F0502020204030204" pitchFamily="34" charset="0"/>
                <a:cs typeface="Calibri" panose="020F0502020204030204" pitchFamily="34" charset="0"/>
              </a:rPr>
              <a:t>hipocra</a:t>
            </a:r>
            <a:r>
              <a:rPr lang="ro-MO" dirty="0" smtClean="0">
                <a:latin typeface="Calibri" panose="020F0502020204030204" pitchFamily="34" charset="0"/>
                <a:cs typeface="Calibri" panose="020F0502020204030204" pitchFamily="34" charset="0"/>
              </a:rPr>
              <a:t>ț</a:t>
            </a:r>
            <a:r>
              <a:rPr lang="vi-VN" dirty="0" smtClean="0">
                <a:latin typeface="Calibri" panose="020F0502020204030204" pitchFamily="34" charset="0"/>
                <a:cs typeface="Calibri" panose="020F0502020204030204" pitchFamily="34" charset="0"/>
              </a:rPr>
              <a:t>i </a:t>
            </a:r>
            <a:r>
              <a:rPr lang="ro-MO" dirty="0" smtClean="0">
                <a:latin typeface="Calibri" panose="020F0502020204030204" pitchFamily="34" charset="0"/>
                <a:cs typeface="Calibri" panose="020F0502020204030204" pitchFamily="34" charset="0"/>
              </a:rPr>
              <a:t>în</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evoluția finală a unor boli. Potrivit studiilor filologice ale lui Mario Vegetti, medicii au observat legături între sensul inițial al crizei și judecata de către un tribunal cu privire la vinovăția sau inocența </a:t>
            </a:r>
            <a:r>
              <a:rPr lang="vi-VN" dirty="0" smtClean="0">
                <a:latin typeface="Calibri" panose="020F0502020204030204" pitchFamily="34" charset="0"/>
                <a:cs typeface="Calibri" panose="020F0502020204030204" pitchFamily="34" charset="0"/>
              </a:rPr>
              <a:t>acuzatului</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Conceptul de isonomie, adică echilibrul sau armonia forțelor opuse, aplicat sănătății de Alcmeon din Crotone, avea, de asemenea, o echivalență directă în organizarea politică, deoarece bolile ar putea rezulta din pierderea echilibrului, și anume, monarhia sau predominanța a uneia dintre forțele </a:t>
            </a:r>
            <a:r>
              <a:rPr lang="vi-VN" dirty="0" smtClean="0">
                <a:latin typeface="Calibri" panose="020F0502020204030204" pitchFamily="34" charset="0"/>
                <a:cs typeface="Calibri" panose="020F0502020204030204" pitchFamily="34" charset="0"/>
              </a:rPr>
              <a:t>opuse</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78616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8011" y="802734"/>
            <a:ext cx="9508524" cy="1381297"/>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ORDINEA SOCIALĂ ȘI CORPORALĂ</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12</a:t>
            </a:fld>
            <a:endParaRPr lang="en-US" dirty="0"/>
          </a:p>
        </p:txBody>
      </p:sp>
      <p:sp>
        <p:nvSpPr>
          <p:cNvPr id="5" name="CasellaDiTesto 4"/>
          <p:cNvSpPr txBox="1"/>
          <p:nvPr/>
        </p:nvSpPr>
        <p:spPr>
          <a:xfrm>
            <a:off x="1253067" y="2054362"/>
            <a:ext cx="9838266" cy="3139321"/>
          </a:xfrm>
          <a:prstGeom prst="rect">
            <a:avLst/>
          </a:prstGeom>
          <a:noFill/>
        </p:spPr>
        <p:txBody>
          <a:bodyPr wrap="square" rtlCol="0">
            <a:spAutoFit/>
          </a:bodyPr>
          <a:lstStyle/>
          <a:p>
            <a:r>
              <a:rPr lang="vi-VN" dirty="0">
                <a:cs typeface="Times New Roman" panose="02020603050405020304" pitchFamily="18" charset="0"/>
              </a:rPr>
              <a:t>În toate aceste cazuri, relațiile dintre ordinea socială și cea corporală sunt </a:t>
            </a:r>
            <a:r>
              <a:rPr lang="vi-VN" dirty="0" smtClean="0">
                <a:cs typeface="Times New Roman" panose="02020603050405020304" pitchFamily="18" charset="0"/>
              </a:rPr>
              <a:t>evidente</a:t>
            </a:r>
            <a:r>
              <a:rPr lang="ro-MO" dirty="0" smtClean="0">
                <a:cs typeface="Times New Roman" panose="02020603050405020304" pitchFamily="18" charset="0"/>
              </a:rPr>
              <a:t>.</a:t>
            </a:r>
            <a:endParaRPr lang="vi-VN" dirty="0">
              <a:cs typeface="Times New Roman" panose="02020603050405020304" pitchFamily="18" charset="0"/>
            </a:endParaRPr>
          </a:p>
          <a:p>
            <a:endParaRPr lang="vi-VN" dirty="0">
              <a:cs typeface="Times New Roman" panose="02020603050405020304" pitchFamily="18" charset="0"/>
            </a:endParaRPr>
          </a:p>
          <a:p>
            <a:r>
              <a:rPr lang="vi-VN" dirty="0">
                <a:cs typeface="Times New Roman" panose="02020603050405020304" pitchFamily="18" charset="0"/>
              </a:rPr>
              <a:t>Aceeași idee apare și atunci când se consideră noțiunea hipocratică a mediului ambiant ca un factor condiționant pentru </a:t>
            </a:r>
            <a:r>
              <a:rPr lang="vi-VN" dirty="0" smtClean="0">
                <a:cs typeface="Times New Roman" panose="02020603050405020304" pitchFamily="18" charset="0"/>
              </a:rPr>
              <a:t>sănătate</a:t>
            </a:r>
            <a:r>
              <a:rPr lang="ro-MO" dirty="0" smtClean="0">
                <a:cs typeface="Times New Roman" panose="02020603050405020304" pitchFamily="18" charset="0"/>
              </a:rPr>
              <a:t>.</a:t>
            </a:r>
            <a:endParaRPr lang="vi-VN" dirty="0">
              <a:cs typeface="Times New Roman" panose="02020603050405020304" pitchFamily="18" charset="0"/>
            </a:endParaRPr>
          </a:p>
          <a:p>
            <a:endParaRPr lang="vi-VN" dirty="0">
              <a:cs typeface="Times New Roman" panose="02020603050405020304" pitchFamily="18" charset="0"/>
            </a:endParaRPr>
          </a:p>
          <a:p>
            <a:r>
              <a:rPr lang="vi-VN" dirty="0">
                <a:cs typeface="Times New Roman" panose="02020603050405020304" pitchFamily="18" charset="0"/>
              </a:rPr>
              <a:t>Medicii hipocratici au considerat că este </a:t>
            </a:r>
            <a:r>
              <a:rPr lang="vi-VN" dirty="0" smtClean="0">
                <a:cs typeface="Times New Roman" panose="02020603050405020304" pitchFamily="18" charset="0"/>
              </a:rPr>
              <a:t>salutar </a:t>
            </a:r>
            <a:r>
              <a:rPr lang="vi-VN" dirty="0">
                <a:cs typeface="Times New Roman" panose="02020603050405020304" pitchFamily="18" charset="0"/>
              </a:rPr>
              <a:t>climatul în care niciun element sau calitate nu domină decisiv asupra celorlalți (căldură, uscat, frig, umiditate etc.), astfel încât se atinge echilibrul exact dintre calități.</a:t>
            </a:r>
          </a:p>
          <a:p>
            <a:endParaRPr lang="vi-VN" dirty="0">
              <a:cs typeface="Times New Roman" panose="02020603050405020304" pitchFamily="18" charset="0"/>
            </a:endParaRPr>
          </a:p>
          <a:p>
            <a:r>
              <a:rPr lang="vi-VN" dirty="0">
                <a:cs typeface="Times New Roman" panose="02020603050405020304" pitchFamily="18" charset="0"/>
              </a:rPr>
              <a:t>Prin urmare, există o funcție analogică clară între limbajul politic și unele concepte generale ale medicinei în Antichitatea </a:t>
            </a:r>
            <a:r>
              <a:rPr lang="vi-VN" dirty="0" smtClean="0">
                <a:cs typeface="Times New Roman" panose="02020603050405020304" pitchFamily="18" charset="0"/>
              </a:rPr>
              <a:t>clasică</a:t>
            </a:r>
            <a:r>
              <a:rPr lang="ro-MO" dirty="0" smtClean="0">
                <a:cs typeface="Times New Roman" panose="02020603050405020304" pitchFamily="18" charset="0"/>
              </a:rPr>
              <a:t>.</a:t>
            </a:r>
            <a:endParaRPr lang="it-IT" dirty="0">
              <a:cs typeface="Times New Roman" panose="02020603050405020304" pitchFamily="18" charset="0"/>
            </a:endParaRPr>
          </a:p>
        </p:txBody>
      </p:sp>
    </p:spTree>
    <p:extLst>
      <p:ext uri="{BB962C8B-B14F-4D97-AF65-F5344CB8AC3E}">
        <p14:creationId xmlns:p14="http://schemas.microsoft.com/office/powerpoint/2010/main" val="3867959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4356" y="580592"/>
            <a:ext cx="5533387" cy="1676133"/>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Corpul social și uman </a:t>
            </a:r>
            <a:r>
              <a:rPr lang="ro-MO"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î</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n Rena</a:t>
            </a: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ștere </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13</a:t>
            </a:fld>
            <a:endParaRPr lang="en-US" dirty="0"/>
          </a:p>
        </p:txBody>
      </p:sp>
      <p:pic>
        <p:nvPicPr>
          <p:cNvPr id="6" name="Immagine 5"/>
          <p:cNvPicPr>
            <a:picLocks noChangeAspect="1"/>
          </p:cNvPicPr>
          <p:nvPr/>
        </p:nvPicPr>
        <p:blipFill>
          <a:blip r:embed="rId3"/>
          <a:stretch>
            <a:fillRect/>
          </a:stretch>
        </p:blipFill>
        <p:spPr>
          <a:xfrm>
            <a:off x="6743742" y="1130706"/>
            <a:ext cx="4174467" cy="2575520"/>
          </a:xfrm>
          <a:prstGeom prst="rect">
            <a:avLst/>
          </a:prstGeom>
          <a:ln>
            <a:noFill/>
          </a:ln>
          <a:effectLst>
            <a:outerShdw blurRad="190500" algn="tl" rotWithShape="0">
              <a:srgbClr val="000000">
                <a:alpha val="70000"/>
              </a:srgbClr>
            </a:outerShdw>
          </a:effectLst>
        </p:spPr>
      </p:pic>
      <p:sp>
        <p:nvSpPr>
          <p:cNvPr id="8" name="CasellaDiTesto 7"/>
          <p:cNvSpPr txBox="1"/>
          <p:nvPr/>
        </p:nvSpPr>
        <p:spPr>
          <a:xfrm>
            <a:off x="304356" y="1850326"/>
            <a:ext cx="5739226" cy="1815882"/>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Dacă sănătatea a fost considerată de medicină ca o consecință directă a funcționării corecte a legilor naturii și, dacă natura și legile ei sunt aceleași atât în corpul uman și social, cât și în oraș sau stat, atunci funcționarea tuturor constituenților naturii ar trebui să fie la </a:t>
            </a:r>
            <a:r>
              <a:rPr lang="vi-VN" dirty="0" smtClean="0">
                <a:latin typeface="Calibri" panose="020F0502020204030204" pitchFamily="34" charset="0"/>
                <a:cs typeface="Calibri" panose="020F0502020204030204" pitchFamily="34" charset="0"/>
              </a:rPr>
              <a:t>fel</a:t>
            </a:r>
            <a:r>
              <a:rPr lang="ro-MO" dirty="0" smtClean="0">
                <a:latin typeface="Calibri" panose="020F0502020204030204" pitchFamily="34" charset="0"/>
                <a:cs typeface="Calibri" panose="020F0502020204030204" pitchFamily="34" charset="0"/>
              </a:rPr>
              <a:t>.</a:t>
            </a:r>
            <a:endParaRPr lang="it-IT" sz="2200" i="1" dirty="0" smtClean="0">
              <a:latin typeface="Calibri" panose="020F0502020204030204" pitchFamily="34" charset="0"/>
              <a:cs typeface="Calibri" panose="020F0502020204030204" pitchFamily="34" charset="0"/>
            </a:endParaRPr>
          </a:p>
          <a:p>
            <a:endParaRPr lang="it-IT" sz="2200" i="1"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04356" y="3780234"/>
            <a:ext cx="10106525" cy="1815882"/>
          </a:xfrm>
          <a:prstGeom prst="rect">
            <a:avLst/>
          </a:prstGeom>
          <a:noFill/>
        </p:spPr>
        <p:txBody>
          <a:bodyPr wrap="square" rtlCol="0">
            <a:spAutoFit/>
          </a:bodyPr>
          <a:lstStyle/>
          <a:p>
            <a:endParaRPr lang="it-IT" sz="2200" dirty="0" smtClean="0">
              <a:latin typeface="Times New Roman" panose="02020603050405020304" pitchFamily="18" charset="0"/>
              <a:cs typeface="Times New Roman" panose="02020603050405020304" pitchFamily="18" charset="0"/>
            </a:endParaRPr>
          </a:p>
          <a:p>
            <a:r>
              <a:rPr lang="vi-VN" dirty="0">
                <a:latin typeface="Calibri" panose="020F0502020204030204" pitchFamily="34" charset="0"/>
                <a:cs typeface="Calibri" panose="020F0502020204030204" pitchFamily="34" charset="0"/>
              </a:rPr>
              <a:t>De aceea, restaurarea culturii clasice realizată în Renaștere a dat un nou impuls idealului platonic al republicii, iar rolul polisului ca unitate socială și politică a fost </a:t>
            </a:r>
            <a:r>
              <a:rPr lang="vi-VN" dirty="0" smtClean="0">
                <a:latin typeface="Calibri" panose="020F0502020204030204" pitchFamily="34" charset="0"/>
                <a:cs typeface="Calibri" panose="020F0502020204030204" pitchFamily="34" charset="0"/>
              </a:rPr>
              <a:t>întărit</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Poziția centrală a orașului în cultura Renașterii - una burgheză și comercială - a avut o influență directă asupra reprezentării corpului uman </a:t>
            </a:r>
            <a:r>
              <a:rPr lang="vi-VN" dirty="0" smtClean="0">
                <a:latin typeface="Calibri" panose="020F0502020204030204" pitchFamily="34" charset="0"/>
                <a:cs typeface="Calibri" panose="020F0502020204030204" pitchFamily="34" charset="0"/>
              </a:rPr>
              <a:t>creat</a:t>
            </a:r>
            <a:r>
              <a:rPr lang="ro-MO" dirty="0" smtClean="0">
                <a:latin typeface="Calibri" panose="020F0502020204030204" pitchFamily="34" charset="0"/>
                <a:cs typeface="Calibri" panose="020F0502020204030204" pitchFamily="34" charset="0"/>
              </a:rPr>
              <a:t>ă</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de </a:t>
            </a:r>
            <a:r>
              <a:rPr lang="vi-VN" dirty="0" smtClean="0">
                <a:latin typeface="Calibri" panose="020F0502020204030204" pitchFamily="34" charset="0"/>
                <a:cs typeface="Calibri" panose="020F0502020204030204" pitchFamily="34" charset="0"/>
              </a:rPr>
              <a:t>medicină</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4756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9911" y="761021"/>
            <a:ext cx="8255926" cy="1097584"/>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INFLUENȚA IDEILOR PLATONICE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14</a:t>
            </a:fld>
            <a:endParaRPr lang="en-US" dirty="0"/>
          </a:p>
        </p:txBody>
      </p:sp>
      <p:pic>
        <p:nvPicPr>
          <p:cNvPr id="4" name="Immagine 3"/>
          <p:cNvPicPr>
            <a:picLocks noChangeAspect="1"/>
          </p:cNvPicPr>
          <p:nvPr/>
        </p:nvPicPr>
        <p:blipFill>
          <a:blip r:embed="rId3"/>
          <a:stretch>
            <a:fillRect/>
          </a:stretch>
        </p:blipFill>
        <p:spPr>
          <a:xfrm>
            <a:off x="8742752" y="968991"/>
            <a:ext cx="2410941" cy="2931838"/>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8190341" y="6302074"/>
            <a:ext cx="276225" cy="247650"/>
          </a:xfrm>
          <a:prstGeom prst="rect">
            <a:avLst/>
          </a:prstGeom>
        </p:spPr>
      </p:pic>
      <p:sp>
        <p:nvSpPr>
          <p:cNvPr id="7" name="CasellaDiTesto 6"/>
          <p:cNvSpPr txBox="1"/>
          <p:nvPr/>
        </p:nvSpPr>
        <p:spPr>
          <a:xfrm>
            <a:off x="169911" y="1592505"/>
            <a:ext cx="8296655" cy="2308324"/>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Renașterea a oferit baza dezvoltării unui lung proces de secularizare, în care reprezentarea și funcționarea corpului uman erau legate de ordinea socială, politică și internă care avea o mare semnificație în </a:t>
            </a:r>
            <a:r>
              <a:rPr lang="vi-VN" dirty="0" smtClean="0">
                <a:latin typeface="Calibri" panose="020F0502020204030204" pitchFamily="34" charset="0"/>
                <a:cs typeface="Calibri" panose="020F0502020204030204" pitchFamily="34" charset="0"/>
              </a:rPr>
              <a:t>medicină</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Influența ideilor platonice, în prima jumătate a secolului al XVI-lea, a fost foarte mare în unele tendințe umaniste</a:t>
            </a: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Cu toate acestea, au influențat și alți factori:</a:t>
            </a:r>
            <a:endParaRPr lang="it-IT" dirty="0">
              <a:latin typeface="Calibri" panose="020F0502020204030204" pitchFamily="34" charset="0"/>
              <a:cs typeface="Calibri" panose="020F0502020204030204" pitchFamily="34" charset="0"/>
            </a:endParaRPr>
          </a:p>
        </p:txBody>
      </p:sp>
      <p:sp>
        <p:nvSpPr>
          <p:cNvPr id="8" name="CasellaDiTesto 7"/>
          <p:cNvSpPr txBox="1"/>
          <p:nvPr/>
        </p:nvSpPr>
        <p:spPr>
          <a:xfrm>
            <a:off x="169911" y="4069260"/>
            <a:ext cx="11131734" cy="1754326"/>
          </a:xfrm>
          <a:prstGeom prst="rect">
            <a:avLst/>
          </a:prstGeom>
          <a:noFill/>
        </p:spPr>
        <p:txBody>
          <a:bodyPr wrap="square" rtlCol="0">
            <a:spAutoFit/>
          </a:bodyPr>
          <a:lstStyle/>
          <a:p>
            <a:pPr marL="342900" indent="-342900">
              <a:buAutoNum type="arabicParenR"/>
            </a:pPr>
            <a:r>
              <a:rPr lang="vi-VN" dirty="0">
                <a:latin typeface="Calibri" panose="020F0502020204030204" pitchFamily="34" charset="0"/>
                <a:cs typeface="Calibri" panose="020F0502020204030204" pitchFamily="34" charset="0"/>
              </a:rPr>
              <a:t>Retragerea perspectivei teocentrice (obișnuită în Evul Mediu târziu) în favoarea unei gândiri mondiale în conformitate cu omul</a:t>
            </a:r>
          </a:p>
          <a:p>
            <a:pPr marL="342900" indent="-342900">
              <a:buAutoNum type="arabicParenR"/>
            </a:pPr>
            <a:r>
              <a:rPr lang="vi-VN" dirty="0">
                <a:latin typeface="Calibri" panose="020F0502020204030204" pitchFamily="34" charset="0"/>
                <a:cs typeface="Calibri" panose="020F0502020204030204" pitchFamily="34" charset="0"/>
              </a:rPr>
              <a:t>Influența transformărilor sociale și </a:t>
            </a:r>
            <a:r>
              <a:rPr lang="vi-VN" dirty="0" smtClean="0">
                <a:latin typeface="Calibri" panose="020F0502020204030204" pitchFamily="34" charset="0"/>
                <a:cs typeface="Calibri" panose="020F0502020204030204" pitchFamily="34" charset="0"/>
              </a:rPr>
              <a:t>u</a:t>
            </a:r>
            <a:r>
              <a:rPr lang="ro-MO" dirty="0" smtClean="0">
                <a:latin typeface="Calibri" panose="020F0502020204030204" pitchFamily="34" charset="0"/>
                <a:cs typeface="Calibri" panose="020F0502020204030204" pitchFamily="34" charset="0"/>
              </a:rPr>
              <a:t>r</a:t>
            </a:r>
            <a:r>
              <a:rPr lang="vi-VN" dirty="0" smtClean="0">
                <a:latin typeface="Calibri" panose="020F0502020204030204" pitchFamily="34" charset="0"/>
                <a:cs typeface="Calibri" panose="020F0502020204030204" pitchFamily="34" charset="0"/>
              </a:rPr>
              <a:t>banice </a:t>
            </a:r>
            <a:r>
              <a:rPr lang="vi-VN" dirty="0">
                <a:latin typeface="Calibri" panose="020F0502020204030204" pitchFamily="34" charset="0"/>
                <a:cs typeface="Calibri" panose="020F0502020204030204" pitchFamily="34" charset="0"/>
              </a:rPr>
              <a:t>care au avut loc la începutul Evului Modern</a:t>
            </a:r>
          </a:p>
          <a:p>
            <a:pPr marL="342900" indent="-342900">
              <a:buAutoNum type="arabicParenR"/>
            </a:pPr>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Numeroși autori au privit structura socială, ordinea politică sau funcționarea internă în scopul explicării dinamismului intern al </a:t>
            </a:r>
            <a:r>
              <a:rPr lang="vi-VN" dirty="0" smtClean="0">
                <a:latin typeface="Calibri" panose="020F0502020204030204" pitchFamily="34" charset="0"/>
                <a:cs typeface="Calibri" panose="020F0502020204030204" pitchFamily="34" charset="0"/>
              </a:rPr>
              <a:t>corpului</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8815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53904" y="830597"/>
            <a:ext cx="7772400" cy="1143000"/>
          </a:xfrm>
        </p:spPr>
        <p:txBody>
          <a:bodyPr>
            <a:normAutofit/>
          </a:bodyPr>
          <a:lstStyle/>
          <a:p>
            <a:pPr algn="ctr" eaLnBrk="1" hangingPunct="1"/>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DE LUZZI</a:t>
            </a:r>
          </a:p>
        </p:txBody>
      </p:sp>
      <p:sp>
        <p:nvSpPr>
          <p:cNvPr id="63491" name="Rectangle 3"/>
          <p:cNvSpPr>
            <a:spLocks noGrp="1" noChangeArrowheads="1"/>
          </p:cNvSpPr>
          <p:nvPr>
            <p:ph type="body" sz="half" idx="2"/>
          </p:nvPr>
        </p:nvSpPr>
        <p:spPr>
          <a:xfrm>
            <a:off x="1600200" y="2039523"/>
            <a:ext cx="8534400" cy="4682067"/>
          </a:xfrm>
        </p:spPr>
        <p:txBody>
          <a:bodyPr>
            <a:normAutofit/>
          </a:bodyPr>
          <a:lstStyle/>
          <a:p>
            <a:r>
              <a:rPr lang="vi-VN" altLang="en-US" sz="1800" dirty="0">
                <a:latin typeface="Calibri" panose="020F0502020204030204" pitchFamily="34" charset="0"/>
                <a:cs typeface="Calibri" panose="020F0502020204030204" pitchFamily="34" charset="0"/>
              </a:rPr>
              <a:t>Savant italian cunoscut ca restauratorul anatomiei</a:t>
            </a:r>
          </a:p>
          <a:p>
            <a:r>
              <a:rPr lang="vi-VN" altLang="en-US" sz="1800" dirty="0">
                <a:latin typeface="Calibri" panose="020F0502020204030204" pitchFamily="34" charset="0"/>
                <a:cs typeface="Calibri" panose="020F0502020204030204" pitchFamily="34" charset="0"/>
              </a:rPr>
              <a:t>A scris Anathomia, considerată cea mai bună lucrare de anatomie de la acea vreme, terminată în jurul anului 1316</a:t>
            </a:r>
          </a:p>
          <a:p>
            <a:r>
              <a:rPr lang="vi-VN" altLang="en-US" sz="1800" dirty="0">
                <a:latin typeface="Calibri" panose="020F0502020204030204" pitchFamily="34" charset="0"/>
                <a:cs typeface="Calibri" panose="020F0502020204030204" pitchFamily="34" charset="0"/>
              </a:rPr>
              <a:t>Timp de cel puțin două secole, a rămas un manual anatomic clasic folosit de toate universitățile europene</a:t>
            </a:r>
          </a:p>
          <a:p>
            <a:r>
              <a:rPr lang="vi-VN" altLang="en-US" sz="1800" dirty="0">
                <a:latin typeface="Calibri" panose="020F0502020204030204" pitchFamily="34" charset="0"/>
                <a:cs typeface="Calibri" panose="020F0502020204030204" pitchFamily="34" charset="0"/>
              </a:rPr>
              <a:t>Cartea este un tratat de anatomie umană și constituie un manual practic de disecție, care include și câteva informații fiziologice</a:t>
            </a:r>
            <a:endParaRPr lang="en-US" altLang="en-US" sz="2600" dirty="0">
              <a:latin typeface="Calibri" panose="020F0502020204030204" pitchFamily="34" charset="0"/>
              <a:cs typeface="Calibri" panose="020F0502020204030204" pitchFamily="34" charset="0"/>
            </a:endParaRPr>
          </a:p>
          <a:p>
            <a:pPr lvl="1" eaLnBrk="1" hangingPunct="1"/>
            <a:endParaRPr lang="en-US" altLang="en-US" dirty="0" smtClean="0">
              <a:latin typeface="Calibri" panose="020F0502020204030204" pitchFamily="34" charset="0"/>
              <a:cs typeface="Calibri" panose="020F0502020204030204" pitchFamily="34"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15</a:t>
            </a:fld>
            <a:endParaRPr lang="en-US" altLang="en-US"/>
          </a:p>
        </p:txBody>
      </p:sp>
    </p:spTree>
    <p:extLst>
      <p:ext uri="{BB962C8B-B14F-4D97-AF65-F5344CB8AC3E}">
        <p14:creationId xmlns:p14="http://schemas.microsoft.com/office/powerpoint/2010/main" val="23922622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73935" y="1030485"/>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MONDINO DE LUZZI</a:t>
            </a:r>
          </a:p>
        </p:txBody>
      </p:sp>
      <p:sp>
        <p:nvSpPr>
          <p:cNvPr id="63491" name="Rectangle 3"/>
          <p:cNvSpPr>
            <a:spLocks noGrp="1" noChangeArrowheads="1"/>
          </p:cNvSpPr>
          <p:nvPr>
            <p:ph type="body" sz="half" idx="2"/>
          </p:nvPr>
        </p:nvSpPr>
        <p:spPr>
          <a:xfrm>
            <a:off x="288815" y="2159838"/>
            <a:ext cx="5659967" cy="5503333"/>
          </a:xfrm>
        </p:spPr>
        <p:txBody>
          <a:bodyPr>
            <a:normAutofit/>
          </a:bodyPr>
          <a:lstStyle/>
          <a:p>
            <a:pPr algn="just"/>
            <a:r>
              <a:rPr lang="vi-VN" sz="1800" dirty="0">
                <a:latin typeface="Calibri" panose="020F0502020204030204" pitchFamily="34" charset="0"/>
                <a:cs typeface="Calibri" panose="020F0502020204030204" pitchFamily="34" charset="0"/>
              </a:rPr>
              <a:t>Inovații: specificarea elementelor de bază ale anatomiei organelor: poziția într-o regiune topografică a corpului, relația cu structurile înconjurătoare, forma, dimensiunea, textura, părțile, fiziologia și patologia</a:t>
            </a:r>
          </a:p>
          <a:p>
            <a:pPr algn="just"/>
            <a:r>
              <a:rPr lang="vi-VN" sz="1800" dirty="0">
                <a:latin typeface="Calibri" panose="020F0502020204030204" pitchFamily="34" charset="0"/>
                <a:cs typeface="Calibri" panose="020F0502020204030204" pitchFamily="34" charset="0"/>
              </a:rPr>
              <a:t>Numele diferitelor trăsături anatomice erau în latină însoțite de arabă</a:t>
            </a:r>
          </a:p>
          <a:p>
            <a:pPr algn="just"/>
            <a:r>
              <a:rPr lang="vi-VN" sz="1800" dirty="0">
                <a:latin typeface="Calibri" panose="020F0502020204030204" pitchFamily="34" charset="0"/>
                <a:cs typeface="Calibri" panose="020F0502020204030204" pitchFamily="34" charset="0"/>
              </a:rPr>
              <a:t>Structura cărții urmează ordinea disecției, începând de la cavitatea abdominală și terminând cu capul</a:t>
            </a:r>
            <a:endParaRPr lang="en-US" altLang="en-US" sz="1800" dirty="0" smtClean="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16</a:t>
            </a:fld>
            <a:endParaRPr lang="en-US" altLang="en-US"/>
          </a:p>
        </p:txBody>
      </p:sp>
      <p:pic>
        <p:nvPicPr>
          <p:cNvPr id="4098" name="Picture 2" descr="Image result for mondino de luzzi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639" y="1898401"/>
            <a:ext cx="5606692" cy="31548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5122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121507" y="1114567"/>
            <a:ext cx="7772400" cy="1143000"/>
          </a:xfrm>
        </p:spPr>
        <p:txBody>
          <a:bodyPr>
            <a:normAutofit/>
          </a:bodyPr>
          <a:lstStyle/>
          <a:p>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ANTONIO POLLAIUOLO</a:t>
            </a:r>
          </a:p>
        </p:txBody>
      </p:sp>
      <p:sp>
        <p:nvSpPr>
          <p:cNvPr id="63491" name="Rectangle 3"/>
          <p:cNvSpPr>
            <a:spLocks noGrp="1" noChangeArrowheads="1"/>
          </p:cNvSpPr>
          <p:nvPr>
            <p:ph type="body" sz="half" idx="2"/>
          </p:nvPr>
        </p:nvSpPr>
        <p:spPr>
          <a:xfrm>
            <a:off x="1075936" y="2563422"/>
            <a:ext cx="5132359" cy="3115483"/>
          </a:xfrm>
        </p:spPr>
        <p:txBody>
          <a:bodyPr>
            <a:normAutofit/>
          </a:bodyPr>
          <a:lstStyle/>
          <a:p>
            <a:pPr marL="0" indent="0" algn="just">
              <a:buNone/>
            </a:pPr>
            <a:r>
              <a:rPr lang="vi-VN" sz="1800" dirty="0">
                <a:latin typeface="Calibri" panose="020F0502020204030204" pitchFamily="34" charset="0"/>
                <a:cs typeface="Calibri" panose="020F0502020204030204" pitchFamily="34" charset="0"/>
              </a:rPr>
              <a:t>Pollaiuolo a fost primul artist, în 1472, care a disecat corpul uman pentru a înțelege mai bine mușchii și forma </a:t>
            </a:r>
            <a:r>
              <a:rPr lang="vi-VN" sz="1800" dirty="0" smtClean="0">
                <a:latin typeface="Calibri" panose="020F0502020204030204" pitchFamily="34" charset="0"/>
                <a:cs typeface="Calibri" panose="020F0502020204030204" pitchFamily="34" charset="0"/>
              </a:rPr>
              <a:t>nudă</a:t>
            </a:r>
            <a:r>
              <a:rPr lang="ro-MO" sz="1800" dirty="0" smtClean="0">
                <a:latin typeface="Calibri" panose="020F0502020204030204" pitchFamily="34" charset="0"/>
                <a:cs typeface="Calibri" panose="020F0502020204030204" pitchFamily="34" charset="0"/>
              </a:rPr>
              <a:t>.</a:t>
            </a:r>
            <a:endParaRPr lang="en-US" altLang="en-US" sz="1800" dirty="0" smtClean="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FBDE2C42-4055-4350-B63D-07BBFA355FFB}" type="slidenum">
              <a:rPr lang="en-US" altLang="en-US" smtClean="0"/>
              <a:pPr>
                <a:defRPr/>
              </a:pPr>
              <a:t>17</a:t>
            </a:fld>
            <a:endParaRPr lang="en-US" altLang="en-US"/>
          </a:p>
        </p:txBody>
      </p:sp>
      <p:pic>
        <p:nvPicPr>
          <p:cNvPr id="2" name="Immagine 1"/>
          <p:cNvPicPr>
            <a:picLocks noChangeAspect="1"/>
          </p:cNvPicPr>
          <p:nvPr/>
        </p:nvPicPr>
        <p:blipFill>
          <a:blip r:embed="rId3"/>
          <a:stretch>
            <a:fillRect/>
          </a:stretch>
        </p:blipFill>
        <p:spPr>
          <a:xfrm>
            <a:off x="6524063" y="1836193"/>
            <a:ext cx="4958055" cy="3671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6131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981200" y="482221"/>
            <a:ext cx="7772400" cy="1143000"/>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Johannes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Ketham</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pic>
        <p:nvPicPr>
          <p:cNvPr id="63492" name="Picture 4" descr="Dissection"/>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53256" y="1731433"/>
            <a:ext cx="2655888" cy="4114800"/>
          </a:xfrm>
          <a:prstGeom prst="rect">
            <a:avLst/>
          </a:prstGeom>
          <a:ln>
            <a:noFill/>
          </a:ln>
          <a:effectLst>
            <a:outerShdw blurRad="190500" algn="tl" rotWithShape="0">
              <a:srgbClr val="000000">
                <a:alpha val="70000"/>
              </a:srgbClr>
            </a:outerShdw>
          </a:effectLst>
        </p:spPr>
      </p:pic>
      <p:sp>
        <p:nvSpPr>
          <p:cNvPr id="63491" name="Rectangle 3"/>
          <p:cNvSpPr>
            <a:spLocks noGrp="1" noChangeArrowheads="1"/>
          </p:cNvSpPr>
          <p:nvPr>
            <p:ph type="body" sz="half" idx="2"/>
          </p:nvPr>
        </p:nvSpPr>
        <p:spPr>
          <a:xfrm>
            <a:off x="3397029" y="1611572"/>
            <a:ext cx="8534400" cy="4682067"/>
          </a:xfrm>
        </p:spPr>
        <p:txBody>
          <a:bodyPr>
            <a:noAutofit/>
          </a:bodyPr>
          <a:lstStyle/>
          <a:p>
            <a:r>
              <a:rPr lang="en-US" sz="1800" dirty="0" smtClean="0">
                <a:cs typeface="Times New Roman" panose="02020603050405020304" pitchFamily="18" charset="0"/>
              </a:rPr>
              <a:t>FASCICULUS </a:t>
            </a:r>
            <a:r>
              <a:rPr lang="en-US" sz="1800" dirty="0">
                <a:cs typeface="Times New Roman" panose="02020603050405020304" pitchFamily="18" charset="0"/>
              </a:rPr>
              <a:t>MEDICINA, </a:t>
            </a:r>
            <a:r>
              <a:rPr lang="en-US" sz="1800" dirty="0" err="1" smtClean="0">
                <a:cs typeface="Times New Roman" panose="02020603050405020304" pitchFamily="18" charset="0"/>
              </a:rPr>
              <a:t>prin</a:t>
            </a:r>
            <a:r>
              <a:rPr lang="ro-MO" sz="1800" dirty="0" smtClean="0">
                <a:cs typeface="Times New Roman" panose="02020603050405020304" pitchFamily="18" charset="0"/>
              </a:rPr>
              <a:t>tată</a:t>
            </a:r>
            <a:r>
              <a:rPr lang="en-US" sz="1800" dirty="0" smtClean="0">
                <a:cs typeface="Times New Roman" panose="02020603050405020304" pitchFamily="18" charset="0"/>
              </a:rPr>
              <a:t> </a:t>
            </a:r>
            <a:r>
              <a:rPr lang="ro-MO" sz="1800" dirty="0">
                <a:cs typeface="Times New Roman" panose="02020603050405020304" pitchFamily="18" charset="0"/>
              </a:rPr>
              <a:t>î</a:t>
            </a:r>
            <a:r>
              <a:rPr lang="en-US" sz="1800" dirty="0" smtClean="0">
                <a:cs typeface="Times New Roman" panose="02020603050405020304" pitchFamily="18" charset="0"/>
              </a:rPr>
              <a:t>n </a:t>
            </a:r>
            <a:r>
              <a:rPr lang="en-US" sz="1800" dirty="0">
                <a:cs typeface="Times New Roman" panose="02020603050405020304" pitchFamily="18" charset="0"/>
              </a:rPr>
              <a:t>1491, </a:t>
            </a:r>
            <a:r>
              <a:rPr lang="ro-MO" sz="1800" dirty="0" smtClean="0">
                <a:cs typeface="Times New Roman" panose="02020603050405020304" pitchFamily="18" charset="0"/>
              </a:rPr>
              <a:t>este considerată prima carte medicală ilustrată. </a:t>
            </a:r>
            <a:endParaRPr lang="en-US" sz="1800" dirty="0" smtClean="0">
              <a:cs typeface="Times New Roman" panose="02020603050405020304" pitchFamily="18" charset="0"/>
            </a:endParaRPr>
          </a:p>
          <a:p>
            <a:r>
              <a:rPr lang="vi-VN" sz="1800" dirty="0" smtClean="0">
                <a:latin typeface="Calibri" panose="020F0502020204030204" pitchFamily="34" charset="0"/>
                <a:cs typeface="Calibri" panose="020F0502020204030204" pitchFamily="34" charset="0"/>
              </a:rPr>
              <a:t>Ese</a:t>
            </a:r>
            <a:r>
              <a:rPr lang="ro-MO" sz="1800" dirty="0" smtClean="0">
                <a:latin typeface="Calibri" panose="020F0502020204030204" pitchFamily="34" charset="0"/>
                <a:cs typeface="Calibri" panose="020F0502020204030204" pitchFamily="34" charset="0"/>
              </a:rPr>
              <a:t>urile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și ilustrațiile latine din acest volum oferă o perspectivă asupra cunoștințelor medicale din Europa de Vest și, în ediția italiană publicată în 1493, aruncă o privire asupra culturii medicale de la sfârșitul secolului al XV-lea.</a:t>
            </a:r>
          </a:p>
          <a:p>
            <a:r>
              <a:rPr lang="vi-VN" sz="1800" dirty="0">
                <a:latin typeface="Calibri" panose="020F0502020204030204" pitchFamily="34" charset="0"/>
                <a:cs typeface="Calibri" panose="020F0502020204030204" pitchFamily="34" charset="0"/>
              </a:rPr>
              <a:t>Artistul Fasciculo din 1493 a asistat la o schimbare de </a:t>
            </a:r>
            <a:r>
              <a:rPr lang="vi-VN" sz="1800" dirty="0" smtClean="0">
                <a:latin typeface="Calibri" panose="020F0502020204030204" pitchFamily="34" charset="0"/>
                <a:cs typeface="Calibri" panose="020F0502020204030204" pitchFamily="34" charset="0"/>
              </a:rPr>
              <a:t>paradigmă</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În patru xilografii, artistul a surprins patru teme: relevanța medicinei bazate pe cunoaștere, apariția medicinei de laborator, lecțiile hipocratice de observare a pacienților și revoluția emergentă în </a:t>
            </a:r>
            <a:r>
              <a:rPr lang="vi-VN" sz="1800" dirty="0" smtClean="0">
                <a:latin typeface="Calibri" panose="020F0502020204030204" pitchFamily="34" charset="0"/>
                <a:cs typeface="Calibri" panose="020F0502020204030204" pitchFamily="34" charset="0"/>
              </a:rPr>
              <a:t>anatomie</a:t>
            </a:r>
            <a:r>
              <a:rPr lang="ro-MO" sz="1800" dirty="0" smtClean="0">
                <a:latin typeface="Calibri" panose="020F0502020204030204" pitchFamily="34" charset="0"/>
                <a:cs typeface="Calibri" panose="020F0502020204030204" pitchFamily="34" charset="0"/>
              </a:rPr>
              <a:t>.</a:t>
            </a:r>
            <a:endParaRPr lang="en-US" altLang="en-US" sz="2600" dirty="0" smtClean="0">
              <a:latin typeface="Calibri" panose="020F0502020204030204" pitchFamily="34" charset="0"/>
              <a:cs typeface="Calibri" panose="020F0502020204030204" pitchFamily="34" charset="0"/>
            </a:endParaRPr>
          </a:p>
        </p:txBody>
      </p:sp>
      <p:sp>
        <p:nvSpPr>
          <p:cNvPr id="2" name="Segnaposto numero diapositiva 1"/>
          <p:cNvSpPr>
            <a:spLocks noGrp="1"/>
          </p:cNvSpPr>
          <p:nvPr>
            <p:ph type="sldNum" sz="quarter" idx="12"/>
          </p:nvPr>
        </p:nvSpPr>
        <p:spPr/>
        <p:txBody>
          <a:bodyPr/>
          <a:lstStyle/>
          <a:p>
            <a:pPr>
              <a:defRPr/>
            </a:pPr>
            <a:fld id="{FBDE2C42-4055-4350-B63D-07BBFA355FFB}" type="slidenum">
              <a:rPr lang="en-US" altLang="en-US" smtClean="0"/>
              <a:pPr>
                <a:defRPr/>
              </a:pPr>
              <a:t>18</a:t>
            </a:fld>
            <a:endParaRPr lang="en-US" altLang="en-US"/>
          </a:p>
        </p:txBody>
      </p:sp>
    </p:spTree>
    <p:extLst>
      <p:ext uri="{BB962C8B-B14F-4D97-AF65-F5344CB8AC3E}">
        <p14:creationId xmlns:p14="http://schemas.microsoft.com/office/powerpoint/2010/main" val="28354169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088355" y="991875"/>
            <a:ext cx="8651597" cy="758909"/>
          </a:xfrm>
        </p:spPr>
        <p:txBody>
          <a:bodyPr>
            <a:noAutofit/>
          </a:bodyPr>
          <a:lstStyle/>
          <a:p>
            <a:pPr algn="ctr"/>
            <a: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Leonardo da Vinci </a:t>
            </a:r>
            <a:br>
              <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4099" name="Rectangle 3"/>
          <p:cNvSpPr>
            <a:spLocks noGrp="1" noChangeArrowheads="1"/>
          </p:cNvSpPr>
          <p:nvPr>
            <p:ph type="body" sz="half" idx="1"/>
          </p:nvPr>
        </p:nvSpPr>
        <p:spPr>
          <a:xfrm>
            <a:off x="4855137" y="1900559"/>
            <a:ext cx="5897257" cy="3663848"/>
          </a:xfrm>
        </p:spPr>
        <p:txBody>
          <a:bodyPr>
            <a:normAutofit/>
          </a:bodyPr>
          <a:lstStyle/>
          <a:p>
            <a:r>
              <a:rPr lang="vi-VN" altLang="en-US" sz="1800" dirty="0">
                <a:latin typeface="Calibri" panose="020F0502020204030204" pitchFamily="34" charset="0"/>
                <a:cs typeface="Calibri" panose="020F0502020204030204" pitchFamily="34" charset="0"/>
              </a:rPr>
              <a:t>S-a născut la 15 aprilie 1452 </a:t>
            </a:r>
            <a:r>
              <a:rPr lang="ro-MO" altLang="en-US" sz="1800" dirty="0" smtClean="0">
                <a:latin typeface="Calibri" panose="020F0502020204030204" pitchFamily="34" charset="0"/>
                <a:cs typeface="Calibri" panose="020F0502020204030204" pitchFamily="34" charset="0"/>
              </a:rPr>
              <a:t>în</a:t>
            </a:r>
            <a:r>
              <a:rPr lang="vi-VN" altLang="en-US" sz="1800" dirty="0" smtClean="0">
                <a:latin typeface="Calibri" panose="020F0502020204030204" pitchFamily="34" charset="0"/>
                <a:cs typeface="Calibri" panose="020F0502020204030204" pitchFamily="34" charset="0"/>
              </a:rPr>
              <a:t> </a:t>
            </a:r>
            <a:r>
              <a:rPr lang="vi-VN" altLang="en-US" sz="1800" dirty="0">
                <a:latin typeface="Calibri" panose="020F0502020204030204" pitchFamily="34" charset="0"/>
                <a:cs typeface="Calibri" panose="020F0502020204030204" pitchFamily="34" charset="0"/>
              </a:rPr>
              <a:t>Vinci, Italia</a:t>
            </a:r>
          </a:p>
          <a:p>
            <a:r>
              <a:rPr lang="vi-VN" altLang="en-US" sz="1800" dirty="0">
                <a:latin typeface="Calibri" panose="020F0502020204030204" pitchFamily="34" charset="0"/>
                <a:cs typeface="Calibri" panose="020F0502020204030204" pitchFamily="34" charset="0"/>
              </a:rPr>
              <a:t>În timp ce creștea, Leonardo a fost fascinat de animale și insecte</a:t>
            </a:r>
          </a:p>
          <a:p>
            <a:r>
              <a:rPr lang="ro-MO" altLang="en-US" sz="1800" dirty="0" smtClean="0">
                <a:latin typeface="Calibri" panose="020F0502020204030204" pitchFamily="34" charset="0"/>
                <a:cs typeface="Calibri" panose="020F0502020204030204" pitchFamily="34" charset="0"/>
              </a:rPr>
              <a:t>Pe toată perioada </a:t>
            </a:r>
            <a:r>
              <a:rPr lang="vi-VN" altLang="en-US" sz="1800" dirty="0" smtClean="0">
                <a:latin typeface="Calibri" panose="020F0502020204030204" pitchFamily="34" charset="0"/>
                <a:cs typeface="Calibri" panose="020F0502020204030204" pitchFamily="34" charset="0"/>
              </a:rPr>
              <a:t>vieții sale</a:t>
            </a:r>
            <a:r>
              <a:rPr lang="ro-MO" altLang="en-US" sz="1800" dirty="0" smtClean="0">
                <a:latin typeface="Calibri" panose="020F0502020204030204" pitchFamily="34" charset="0"/>
                <a:cs typeface="Calibri" panose="020F0502020204030204" pitchFamily="34" charset="0"/>
              </a:rPr>
              <a:t> lungi</a:t>
            </a:r>
            <a:r>
              <a:rPr lang="vi-VN" altLang="en-US" sz="1800" dirty="0" smtClean="0">
                <a:latin typeface="Calibri" panose="020F0502020204030204" pitchFamily="34" charset="0"/>
                <a:cs typeface="Calibri" panose="020F0502020204030204" pitchFamily="34" charset="0"/>
              </a:rPr>
              <a:t>, </a:t>
            </a:r>
            <a:r>
              <a:rPr lang="vi-VN" altLang="en-US" sz="1800" dirty="0">
                <a:latin typeface="Calibri" panose="020F0502020204030204" pitchFamily="34" charset="0"/>
                <a:cs typeface="Calibri" panose="020F0502020204030204" pitchFamily="34" charset="0"/>
              </a:rPr>
              <a:t>nu a încetat niciodată să studieze </a:t>
            </a:r>
            <a:r>
              <a:rPr lang="vi-VN" altLang="en-US" sz="1800" dirty="0" smtClean="0">
                <a:latin typeface="Calibri" panose="020F0502020204030204" pitchFamily="34" charset="0"/>
                <a:cs typeface="Calibri" panose="020F0502020204030204" pitchFamily="34" charset="0"/>
              </a:rPr>
              <a:t>natura</a:t>
            </a:r>
            <a:r>
              <a:rPr lang="ro-MO" altLang="en-US" sz="1800" dirty="0" smtClean="0">
                <a:latin typeface="Calibri" panose="020F0502020204030204" pitchFamily="34" charset="0"/>
                <a:cs typeface="Calibri" panose="020F0502020204030204" pitchFamily="34" charset="0"/>
              </a:rPr>
              <a:t>, </a:t>
            </a:r>
            <a:r>
              <a:rPr lang="vi-VN" altLang="en-US" sz="1800" dirty="0" smtClean="0">
                <a:latin typeface="Calibri" panose="020F0502020204030204" pitchFamily="34" charset="0"/>
                <a:cs typeface="Calibri" panose="020F0502020204030204" pitchFamily="34" charset="0"/>
              </a:rPr>
              <a:t>plantele</a:t>
            </a:r>
            <a:r>
              <a:rPr lang="vi-VN" altLang="en-US" sz="1800" dirty="0">
                <a:latin typeface="Calibri" panose="020F0502020204030204" pitchFamily="34" charset="0"/>
                <a:cs typeface="Calibri" panose="020F0502020204030204" pitchFamily="34" charset="0"/>
              </a:rPr>
              <a:t>, anatomia, mișcarea apei, mecanica zborului și să aplice observațiile sale </a:t>
            </a:r>
            <a:r>
              <a:rPr lang="ro-MO" altLang="en-US" sz="1800" dirty="0" smtClean="0">
                <a:latin typeface="Calibri" panose="020F0502020204030204" pitchFamily="34" charset="0"/>
                <a:cs typeface="Calibri" panose="020F0502020204030204" pitchFamily="34" charset="0"/>
              </a:rPr>
              <a:t>în </a:t>
            </a:r>
            <a:r>
              <a:rPr lang="vi-VN" altLang="en-US" sz="1800" dirty="0" smtClean="0">
                <a:latin typeface="Calibri" panose="020F0502020204030204" pitchFamily="34" charset="0"/>
                <a:cs typeface="Calibri" panose="020F0502020204030204" pitchFamily="34" charset="0"/>
              </a:rPr>
              <a:t>art</a:t>
            </a:r>
            <a:r>
              <a:rPr lang="ro-MO" altLang="en-US" sz="1800" dirty="0" smtClean="0">
                <a:latin typeface="Calibri" panose="020F0502020204030204" pitchFamily="34" charset="0"/>
                <a:cs typeface="Calibri" panose="020F0502020204030204" pitchFamily="34" charset="0"/>
              </a:rPr>
              <a:t>ă.</a:t>
            </a:r>
            <a:endParaRPr lang="en-US" altLang="en-US" sz="1800" dirty="0">
              <a:latin typeface="Calibri" panose="020F0502020204030204" pitchFamily="34" charset="0"/>
              <a:cs typeface="Calibri" panose="020F0502020204030204" pitchFamily="34" charset="0"/>
            </a:endParaRPr>
          </a:p>
        </p:txBody>
      </p:sp>
      <p:pic>
        <p:nvPicPr>
          <p:cNvPr id="4100" name="Picture 6" descr="C:\Documents and Settings\ssnipes\Desktop\Da Vinci\leonardo_self-portrait.jpg"/>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414214" y="1615149"/>
            <a:ext cx="2848195" cy="43822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19</a:t>
            </a:fld>
            <a:endParaRPr lang="en-US" altLang="en-US"/>
          </a:p>
        </p:txBody>
      </p:sp>
    </p:spTree>
    <p:extLst>
      <p:ext uri="{BB962C8B-B14F-4D97-AF65-F5344CB8AC3E}">
        <p14:creationId xmlns:p14="http://schemas.microsoft.com/office/powerpoint/2010/main" val="41484162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14917" y="679448"/>
            <a:ext cx="10515600" cy="1325563"/>
          </a:xfrm>
        </p:spPr>
        <p:txBody>
          <a:bodyPr>
            <a:norm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ea typeface="+mn-ea"/>
                <a:cs typeface="+mn-cs"/>
              </a:rPr>
              <a:t>CE ESTE ANATOMIA</a:t>
            </a:r>
            <a:r>
              <a:rPr lang="en-US" altLang="en-US" sz="2000" b="1" dirty="0" smtClean="0">
                <a:solidFill>
                  <a:schemeClr val="accent2"/>
                </a:solidFill>
                <a:effectLst>
                  <a:outerShdw blurRad="38100" dist="38100" dir="2700000" algn="tl">
                    <a:srgbClr val="000000">
                      <a:alpha val="43137"/>
                    </a:srgbClr>
                  </a:outerShdw>
                </a:effectLst>
                <a:latin typeface="+mn-lt"/>
                <a:ea typeface="+mn-ea"/>
                <a:cs typeface="+mn-cs"/>
              </a:rPr>
              <a:t>?</a:t>
            </a:r>
            <a:endParaRPr lang="en-US" altLang="en-US" sz="2000" b="1" dirty="0">
              <a:solidFill>
                <a:schemeClr val="accent2"/>
              </a:solidFill>
              <a:effectLst>
                <a:outerShdw blurRad="38100" dist="38100" dir="2700000" algn="tl">
                  <a:srgbClr val="000000">
                    <a:alpha val="43137"/>
                  </a:srgbClr>
                </a:outerShdw>
              </a:effectLst>
              <a:latin typeface="+mn-lt"/>
              <a:ea typeface="+mn-ea"/>
              <a:cs typeface="+mn-cs"/>
            </a:endParaRPr>
          </a:p>
        </p:txBody>
      </p:sp>
      <p:sp>
        <p:nvSpPr>
          <p:cNvPr id="8195" name="Rectangle 3"/>
          <p:cNvSpPr>
            <a:spLocks noGrp="1" noChangeArrowheads="1"/>
          </p:cNvSpPr>
          <p:nvPr>
            <p:ph idx="1"/>
          </p:nvPr>
        </p:nvSpPr>
        <p:spPr>
          <a:xfrm>
            <a:off x="2459466" y="2216301"/>
            <a:ext cx="7125586" cy="4351338"/>
          </a:xfrm>
        </p:spPr>
        <p:txBody>
          <a:bodyPr>
            <a:normAutofit/>
          </a:bodyPr>
          <a:lstStyle/>
          <a:p>
            <a:pPr marL="0" indent="0" algn="ctr">
              <a:buNone/>
            </a:pPr>
            <a:r>
              <a:rPr lang="en-US" altLang="en-US" sz="2000" dirty="0" err="1" smtClean="0">
                <a:cs typeface="Times New Roman" panose="02020603050405020304" pitchFamily="18" charset="0"/>
              </a:rPr>
              <a:t>Anatom</a:t>
            </a:r>
            <a:r>
              <a:rPr lang="ro-MO" altLang="en-US" sz="2000" dirty="0" smtClean="0">
                <a:cs typeface="Times New Roman" panose="02020603050405020304" pitchFamily="18" charset="0"/>
              </a:rPr>
              <a:t>ia</a:t>
            </a:r>
            <a:r>
              <a:rPr lang="en-US" altLang="en-US" sz="2000" dirty="0" smtClean="0">
                <a:cs typeface="Times New Roman" panose="02020603050405020304" pitchFamily="18" charset="0"/>
              </a:rPr>
              <a:t> = “</a:t>
            </a:r>
            <a:r>
              <a:rPr lang="ro-MO" altLang="en-US" sz="2000" dirty="0" smtClean="0">
                <a:cs typeface="Times New Roman" panose="02020603050405020304" pitchFamily="18" charset="0"/>
              </a:rPr>
              <a:t>tăiere</a:t>
            </a:r>
            <a:r>
              <a:rPr lang="en-US" altLang="en-US" sz="2000" dirty="0" smtClean="0">
                <a:cs typeface="Times New Roman" panose="02020603050405020304" pitchFamily="18" charset="0"/>
              </a:rPr>
              <a:t>” (</a:t>
            </a:r>
            <a:r>
              <a:rPr lang="ro-MO" altLang="en-US" sz="2000" dirty="0" smtClean="0">
                <a:cs typeface="Times New Roman" panose="02020603050405020304" pitchFamily="18" charset="0"/>
              </a:rPr>
              <a:t>grecește</a:t>
            </a:r>
            <a:r>
              <a:rPr lang="en-US" altLang="en-US" sz="2000" dirty="0" smtClean="0">
                <a:cs typeface="Times New Roman" panose="02020603050405020304" pitchFamily="18" charset="0"/>
              </a:rPr>
              <a:t>)</a:t>
            </a:r>
          </a:p>
          <a:p>
            <a:pPr marL="0" indent="0">
              <a:buNone/>
            </a:pPr>
            <a:endParaRPr lang="en-US" altLang="en-US" sz="1800" dirty="0" smtClean="0">
              <a:cs typeface="Times New Roman" panose="02020603050405020304" pitchFamily="18" charset="0"/>
            </a:endParaRPr>
          </a:p>
          <a:p>
            <a:pPr lvl="1"/>
            <a:r>
              <a:rPr lang="vi-VN" altLang="en-US" sz="1800" dirty="0">
                <a:latin typeface="Calibri" panose="020F0502020204030204" pitchFamily="34" charset="0"/>
                <a:cs typeface="Calibri" panose="020F0502020204030204" pitchFamily="34" charset="0"/>
              </a:rPr>
              <a:t>Studiul structurii și formei părților unui organism viu</a:t>
            </a:r>
          </a:p>
          <a:p>
            <a:pPr lvl="1"/>
            <a:endParaRPr lang="vi-VN" altLang="en-US" sz="1800" dirty="0">
              <a:latin typeface="Calibri" panose="020F0502020204030204" pitchFamily="34" charset="0"/>
              <a:cs typeface="Calibri" panose="020F0502020204030204" pitchFamily="34" charset="0"/>
            </a:endParaRPr>
          </a:p>
          <a:p>
            <a:pPr lvl="1"/>
            <a:r>
              <a:rPr lang="vi-VN" altLang="en-US" sz="1800" dirty="0">
                <a:latin typeface="Calibri" panose="020F0502020204030204" pitchFamily="34" charset="0"/>
                <a:cs typeface="Calibri" panose="020F0502020204030204" pitchFamily="34" charset="0"/>
              </a:rPr>
              <a:t>Exemplu: Cum arată inima și care sunt părțile sale?</a:t>
            </a:r>
            <a:endParaRPr lang="en-US" altLang="en-US" sz="18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26318857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sz="half" idx="1"/>
          </p:nvPr>
        </p:nvSpPr>
        <p:spPr>
          <a:xfrm>
            <a:off x="5727032" y="2245895"/>
            <a:ext cx="4604084" cy="3096125"/>
          </a:xfrm>
        </p:spPr>
        <p:txBody>
          <a:bodyPr>
            <a:normAutofit/>
          </a:bodyPr>
          <a:lstStyle/>
          <a:p>
            <a:r>
              <a:rPr lang="vi-VN" altLang="en-US" sz="1800" dirty="0">
                <a:latin typeface="Calibri" panose="020F0502020204030204" pitchFamily="34" charset="0"/>
                <a:cs typeface="Calibri" panose="020F0502020204030204" pitchFamily="34" charset="0"/>
              </a:rPr>
              <a:t>La început, Leonardo </a:t>
            </a:r>
            <a:r>
              <a:rPr lang="vi-VN" altLang="en-US" sz="1800" dirty="0" smtClean="0">
                <a:latin typeface="Calibri" panose="020F0502020204030204" pitchFamily="34" charset="0"/>
                <a:cs typeface="Calibri" panose="020F0502020204030204" pitchFamily="34" charset="0"/>
              </a:rPr>
              <a:t>a</a:t>
            </a:r>
            <a:r>
              <a:rPr lang="ro-MO" altLang="en-US" sz="1800" dirty="0" smtClean="0">
                <a:latin typeface="Calibri" panose="020F0502020204030204" pitchFamily="34" charset="0"/>
                <a:cs typeface="Calibri" panose="020F0502020204030204" pitchFamily="34" charset="0"/>
              </a:rPr>
              <a:t> dorit</a:t>
            </a:r>
            <a:r>
              <a:rPr lang="vi-VN" altLang="en-US" sz="1800" dirty="0" smtClean="0">
                <a:latin typeface="Calibri" panose="020F0502020204030204" pitchFamily="34" charset="0"/>
                <a:cs typeface="Calibri" panose="020F0502020204030204" pitchFamily="34" charset="0"/>
              </a:rPr>
              <a:t> </a:t>
            </a:r>
            <a:r>
              <a:rPr lang="vi-VN" altLang="en-US" sz="1800" dirty="0">
                <a:latin typeface="Calibri" panose="020F0502020204030204" pitchFamily="34" charset="0"/>
                <a:cs typeface="Calibri" panose="020F0502020204030204" pitchFamily="34" charset="0"/>
              </a:rPr>
              <a:t>să afle </a:t>
            </a:r>
            <a:r>
              <a:rPr lang="ro-MO" altLang="en-US" sz="1800" dirty="0" smtClean="0">
                <a:latin typeface="Calibri" panose="020F0502020204030204" pitchFamily="34" charset="0"/>
                <a:cs typeface="Calibri" panose="020F0502020204030204" pitchFamily="34" charset="0"/>
              </a:rPr>
              <a:t>mai multe </a:t>
            </a:r>
            <a:r>
              <a:rPr lang="vi-VN" altLang="en-US" sz="1800" dirty="0" smtClean="0">
                <a:latin typeface="Calibri" panose="020F0502020204030204" pitchFamily="34" charset="0"/>
                <a:cs typeface="Calibri" panose="020F0502020204030204" pitchFamily="34" charset="0"/>
              </a:rPr>
              <a:t>despre </a:t>
            </a:r>
            <a:r>
              <a:rPr lang="vi-VN" altLang="en-US" sz="1800" dirty="0">
                <a:latin typeface="Calibri" panose="020F0502020204030204" pitchFamily="34" charset="0"/>
                <a:cs typeface="Calibri" panose="020F0502020204030204" pitchFamily="34" charset="0"/>
              </a:rPr>
              <a:t>corpul uman, </a:t>
            </a:r>
            <a:r>
              <a:rPr lang="ro-MO" altLang="en-US" sz="1800" dirty="0" smtClean="0">
                <a:latin typeface="Calibri" panose="020F0502020204030204" pitchFamily="34" charset="0"/>
                <a:cs typeface="Calibri" panose="020F0502020204030204" pitchFamily="34" charset="0"/>
              </a:rPr>
              <a:t>pentru </a:t>
            </a:r>
            <a:r>
              <a:rPr lang="ro-MO" altLang="en-US" sz="1800" dirty="0">
                <a:latin typeface="Calibri" panose="020F0502020204030204" pitchFamily="34" charset="0"/>
                <a:cs typeface="Calibri" panose="020F0502020204030204" pitchFamily="34" charset="0"/>
              </a:rPr>
              <a:t>a</a:t>
            </a:r>
            <a:r>
              <a:rPr lang="vi-VN" altLang="en-US" sz="1800" dirty="0" smtClean="0">
                <a:latin typeface="Calibri" panose="020F0502020204030204" pitchFamily="34" charset="0"/>
                <a:cs typeface="Calibri" panose="020F0502020204030204" pitchFamily="34" charset="0"/>
              </a:rPr>
              <a:t>-l p</a:t>
            </a:r>
            <a:r>
              <a:rPr lang="ro-MO" altLang="en-US" sz="1800" dirty="0" smtClean="0">
                <a:latin typeface="Calibri" panose="020F0502020204030204" pitchFamily="34" charset="0"/>
                <a:cs typeface="Calibri" panose="020F0502020204030204" pitchFamily="34" charset="0"/>
              </a:rPr>
              <a:t>utea</a:t>
            </a:r>
            <a:r>
              <a:rPr lang="vi-VN" altLang="en-US" sz="1800" dirty="0" smtClean="0">
                <a:latin typeface="Calibri" panose="020F0502020204030204" pitchFamily="34" charset="0"/>
                <a:cs typeface="Calibri" panose="020F0502020204030204" pitchFamily="34" charset="0"/>
              </a:rPr>
              <a:t> </a:t>
            </a:r>
            <a:r>
              <a:rPr lang="vi-VN" altLang="en-US" sz="1800" dirty="0">
                <a:latin typeface="Calibri" panose="020F0502020204030204" pitchFamily="34" charset="0"/>
                <a:cs typeface="Calibri" panose="020F0502020204030204" pitchFamily="34" charset="0"/>
              </a:rPr>
              <a:t>picta mai realist</a:t>
            </a:r>
          </a:p>
          <a:p>
            <a:r>
              <a:rPr lang="vi-VN" altLang="en-US" sz="1800" dirty="0">
                <a:latin typeface="Calibri" panose="020F0502020204030204" pitchFamily="34" charset="0"/>
                <a:cs typeface="Calibri" panose="020F0502020204030204" pitchFamily="34" charset="0"/>
              </a:rPr>
              <a:t>Dar </a:t>
            </a:r>
            <a:r>
              <a:rPr lang="ro-MO" altLang="en-US" sz="1800" dirty="0" smtClean="0">
                <a:latin typeface="Calibri" panose="020F0502020204030204" pitchFamily="34" charset="0"/>
                <a:cs typeface="Calibri" panose="020F0502020204030204" pitchFamily="34" charset="0"/>
              </a:rPr>
              <a:t>apoi </a:t>
            </a:r>
            <a:r>
              <a:rPr lang="vi-VN" altLang="en-US" sz="1800" dirty="0" smtClean="0">
                <a:latin typeface="Calibri" panose="020F0502020204030204" pitchFamily="34" charset="0"/>
                <a:cs typeface="Calibri" panose="020F0502020204030204" pitchFamily="34" charset="0"/>
              </a:rPr>
              <a:t>a </a:t>
            </a:r>
            <a:r>
              <a:rPr lang="vi-VN" altLang="en-US" sz="1800" dirty="0">
                <a:latin typeface="Calibri" panose="020F0502020204030204" pitchFamily="34" charset="0"/>
                <a:cs typeface="Calibri" panose="020F0502020204030204" pitchFamily="34" charset="0"/>
              </a:rPr>
              <a:t>început să spere că acesta </a:t>
            </a:r>
            <a:r>
              <a:rPr lang="vi-VN" altLang="en-US" sz="1800" dirty="0" smtClean="0">
                <a:latin typeface="Calibri" panose="020F0502020204030204" pitchFamily="34" charset="0"/>
                <a:cs typeface="Calibri" panose="020F0502020204030204" pitchFamily="34" charset="0"/>
              </a:rPr>
              <a:t>î</a:t>
            </a:r>
            <a:r>
              <a:rPr lang="ro-MO" altLang="en-US" sz="1800" dirty="0" smtClean="0">
                <a:latin typeface="Calibri" panose="020F0502020204030204" pitchFamily="34" charset="0"/>
                <a:cs typeface="Calibri" panose="020F0502020204030204" pitchFamily="34" charset="0"/>
              </a:rPr>
              <a:t>i</a:t>
            </a:r>
            <a:r>
              <a:rPr lang="vi-VN" altLang="en-US" sz="1800" dirty="0" smtClean="0">
                <a:latin typeface="Calibri" panose="020F0502020204030204" pitchFamily="34" charset="0"/>
                <a:cs typeface="Calibri" panose="020F0502020204030204" pitchFamily="34" charset="0"/>
              </a:rPr>
              <a:t> </a:t>
            </a:r>
            <a:r>
              <a:rPr lang="vi-VN" altLang="en-US" sz="1800" dirty="0">
                <a:latin typeface="Calibri" panose="020F0502020204030204" pitchFamily="34" charset="0"/>
                <a:cs typeface="Calibri" panose="020F0502020204030204" pitchFamily="34" charset="0"/>
              </a:rPr>
              <a:t>va aduce </a:t>
            </a:r>
            <a:r>
              <a:rPr lang="vi-VN" altLang="en-US" sz="1800" dirty="0" smtClean="0">
                <a:latin typeface="Calibri" panose="020F0502020204030204" pitchFamily="34" charset="0"/>
                <a:cs typeface="Calibri" panose="020F0502020204030204" pitchFamily="34" charset="0"/>
              </a:rPr>
              <a:t>răspunsul </a:t>
            </a:r>
            <a:r>
              <a:rPr lang="vi-VN" altLang="en-US" sz="1800" dirty="0">
                <a:latin typeface="Calibri" panose="020F0502020204030204" pitchFamily="34" charset="0"/>
                <a:cs typeface="Calibri" panose="020F0502020204030204" pitchFamily="34" charset="0"/>
              </a:rPr>
              <a:t>la enigma creației</a:t>
            </a:r>
            <a:endParaRPr lang="en-US" altLang="en-US" sz="1800" dirty="0">
              <a:latin typeface="Calibri" panose="020F0502020204030204" pitchFamily="34" charset="0"/>
              <a:cs typeface="Calibri" panose="020F0502020204030204" pitchFamily="34" charset="0"/>
            </a:endParaRPr>
          </a:p>
        </p:txBody>
      </p:sp>
      <p:pic>
        <p:nvPicPr>
          <p:cNvPr id="8195" name="Picture 9" descr="C:\Documents and Settings\ssnipes\Desktop\Da Vinci\skeletons.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960318" y="1097647"/>
            <a:ext cx="3420613" cy="5134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pPr>
              <a:defRPr/>
            </a:pPr>
            <a:fld id="{C6CA96FD-56E3-4B41-8FC7-0332E5A7AA91}" type="slidenum">
              <a:rPr lang="en-US" altLang="en-US" smtClean="0"/>
              <a:pPr>
                <a:defRPr/>
              </a:pPr>
              <a:t>20</a:t>
            </a:fld>
            <a:endParaRPr lang="en-US" altLang="en-US"/>
          </a:p>
        </p:txBody>
      </p:sp>
      <p:sp>
        <p:nvSpPr>
          <p:cNvPr id="8196" name="Text Box 12"/>
          <p:cNvSpPr txBox="1">
            <a:spLocks noChangeArrowheads="1"/>
          </p:cNvSpPr>
          <p:nvPr/>
        </p:nvSpPr>
        <p:spPr bwMode="auto">
          <a:xfrm>
            <a:off x="5734454" y="1097647"/>
            <a:ext cx="66895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4"/>
              </a:buBlip>
              <a:defRPr sz="3200">
                <a:solidFill>
                  <a:schemeClr val="tx1"/>
                </a:solidFill>
                <a:latin typeface="Times New Roman" panose="02020603050405020304" pitchFamily="18" charset="0"/>
              </a:defRPr>
            </a:lvl1pPr>
            <a:lvl2pPr marL="742950" indent="-285750">
              <a:spcBef>
                <a:spcPct val="20000"/>
              </a:spcBef>
              <a:buClr>
                <a:schemeClr val="accent2"/>
              </a:buClr>
              <a:buFont typeface="Wingdings" panose="05000000000000000000" pitchFamily="2" charset="2"/>
              <a:buBlip>
                <a:blip r:embed="rId5"/>
              </a:buBlip>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4pPr>
            <a:lvl5pPr marL="2057400" indent="-228600">
              <a:spcBef>
                <a:spcPct val="20000"/>
              </a:spcBef>
              <a:buClr>
                <a:schemeClr val="tx2"/>
              </a:buClr>
              <a:buFont typeface="Wingdings" panose="05000000000000000000" pitchFamily="2" charset="2"/>
              <a:buChar char="s"/>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Font typeface="Wingdings" panose="05000000000000000000" pitchFamily="2" charset="2"/>
              <a:buChar char="s"/>
              <a:defRPr sz="2000">
                <a:solidFill>
                  <a:schemeClr val="tx1"/>
                </a:solidFill>
                <a:latin typeface="Times New Roman" panose="02020603050405020304" pitchFamily="18" charset="0"/>
              </a:defRPr>
            </a:lvl9pPr>
          </a:lstStyle>
          <a:p>
            <a:pPr defTabSz="914400">
              <a:lnSpc>
                <a:spcPct val="90000"/>
              </a:lnSpc>
              <a:spcBef>
                <a:spcPct val="0"/>
              </a:spcBef>
              <a:buNone/>
            </a:pPr>
            <a:r>
              <a:rPr lang="ro-MO" altLang="en-US" sz="2000" b="1" dirty="0" smtClean="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Om și Dumnezeu</a:t>
            </a:r>
            <a:endPar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endParaRPr>
          </a:p>
        </p:txBody>
      </p:sp>
    </p:spTree>
    <p:extLst>
      <p:ext uri="{BB962C8B-B14F-4D97-AF65-F5344CB8AC3E}">
        <p14:creationId xmlns:p14="http://schemas.microsoft.com/office/powerpoint/2010/main" val="39399628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descr="C:\Documents and Settings\ssnipes\Desktop\Da Vinci\fem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156" y="1025653"/>
            <a:ext cx="4415683" cy="541609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9219" name="Rectangle 2"/>
          <p:cNvSpPr>
            <a:spLocks noGrp="1" noChangeArrowheads="1"/>
          </p:cNvSpPr>
          <p:nvPr>
            <p:ph type="title"/>
          </p:nvPr>
        </p:nvSpPr>
        <p:spPr>
          <a:xfrm>
            <a:off x="743205" y="384618"/>
            <a:ext cx="5245769" cy="1820333"/>
          </a:xfrm>
        </p:spPr>
        <p:txBody>
          <a:bodyPr>
            <a:noAutofit/>
          </a:bodyPr>
          <a:lstStyle/>
          <a:p>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anatomic</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220" name="Rectangle 3"/>
          <p:cNvSpPr>
            <a:spLocks noGrp="1" noChangeArrowheads="1"/>
          </p:cNvSpPr>
          <p:nvPr>
            <p:ph type="body" sz="half" idx="1"/>
          </p:nvPr>
        </p:nvSpPr>
        <p:spPr>
          <a:xfrm>
            <a:off x="550333" y="2057400"/>
            <a:ext cx="4902199" cy="4038600"/>
          </a:xfrm>
        </p:spPr>
        <p:txBody>
          <a:bodyPr>
            <a:normAutofit/>
          </a:bodyPr>
          <a:lstStyle/>
          <a:p>
            <a:r>
              <a:rPr lang="vi-VN" altLang="en-US" sz="1800" dirty="0">
                <a:latin typeface="Calibri" panose="020F0502020204030204" pitchFamily="34" charset="0"/>
                <a:cs typeface="Calibri" panose="020F0502020204030204" pitchFamily="34" charset="0"/>
              </a:rPr>
              <a:t>Leonardo îi privea adesea pe medici efectuând autopsii, astfel încât să poată studia anatomia </a:t>
            </a:r>
            <a:r>
              <a:rPr lang="vi-VN" altLang="en-US" sz="1800" dirty="0" smtClean="0">
                <a:latin typeface="Calibri" panose="020F0502020204030204" pitchFamily="34" charset="0"/>
                <a:cs typeface="Calibri" panose="020F0502020204030204" pitchFamily="34" charset="0"/>
              </a:rPr>
              <a:t>umană</a:t>
            </a:r>
            <a:r>
              <a:rPr lang="ro-MO" altLang="en-US" sz="1800" dirty="0" smtClean="0">
                <a:latin typeface="Calibri" panose="020F0502020204030204" pitchFamily="34" charset="0"/>
                <a:cs typeface="Calibri" panose="020F0502020204030204" pitchFamily="34" charset="0"/>
              </a:rPr>
              <a:t>.</a:t>
            </a:r>
            <a:endParaRPr lang="vi-VN" altLang="en-US" sz="1800" dirty="0">
              <a:latin typeface="Calibri" panose="020F0502020204030204" pitchFamily="34" charset="0"/>
              <a:cs typeface="Calibri" panose="020F0502020204030204" pitchFamily="34" charset="0"/>
            </a:endParaRPr>
          </a:p>
          <a:p>
            <a:r>
              <a:rPr lang="vi-VN" altLang="en-US" sz="1800" dirty="0">
                <a:latin typeface="Calibri" panose="020F0502020204030204" pitchFamily="34" charset="0"/>
                <a:cs typeface="Calibri" panose="020F0502020204030204" pitchFamily="34" charset="0"/>
              </a:rPr>
              <a:t>Ulterior a început disecțiile de unul singur și a schițat cu atenție tot ce a </a:t>
            </a:r>
            <a:r>
              <a:rPr lang="vi-VN" altLang="en-US" sz="1800" dirty="0" smtClean="0">
                <a:latin typeface="Calibri" panose="020F0502020204030204" pitchFamily="34" charset="0"/>
                <a:cs typeface="Calibri" panose="020F0502020204030204" pitchFamily="34" charset="0"/>
              </a:rPr>
              <a:t>văzut</a:t>
            </a:r>
            <a:r>
              <a:rPr lang="ro-MO" altLang="en-US" sz="1800" dirty="0" smtClean="0">
                <a:latin typeface="Calibri" panose="020F0502020204030204" pitchFamily="34" charset="0"/>
                <a:cs typeface="Calibri" panose="020F0502020204030204" pitchFamily="34" charset="0"/>
              </a:rPr>
              <a:t>.</a:t>
            </a:r>
            <a:endParaRPr lang="vi-VN" altLang="en-US" sz="1800" dirty="0">
              <a:latin typeface="Calibri" panose="020F0502020204030204" pitchFamily="34" charset="0"/>
              <a:cs typeface="Calibri" panose="020F0502020204030204" pitchFamily="34" charset="0"/>
            </a:endParaRPr>
          </a:p>
          <a:p>
            <a:r>
              <a:rPr lang="vi-VN" altLang="en-US" sz="1800" dirty="0">
                <a:latin typeface="Calibri" panose="020F0502020204030204" pitchFamily="34" charset="0"/>
                <a:cs typeface="Calibri" panose="020F0502020204030204" pitchFamily="34" charset="0"/>
              </a:rPr>
              <a:t>Nu se poate stabili exact când Leonardo a început să efectueze disecții, dar ar fi putut să treacă câțiva ani după ce s-a mutat pentru prima dată la Milano, pe atunci un centru de investigații medicale.</a:t>
            </a:r>
            <a:endParaRPr lang="en-US" altLang="en-US" sz="20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21</a:t>
            </a:fld>
            <a:endParaRPr lang="en-US" altLang="en-US" dirty="0"/>
          </a:p>
        </p:txBody>
      </p:sp>
    </p:spTree>
    <p:extLst>
      <p:ext uri="{BB962C8B-B14F-4D97-AF65-F5344CB8AC3E}">
        <p14:creationId xmlns:p14="http://schemas.microsoft.com/office/powerpoint/2010/main" val="2678245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960903" y="491320"/>
            <a:ext cx="11108267" cy="1187116"/>
          </a:xfrm>
        </p:spPr>
        <p:txBody>
          <a:bodyPr>
            <a:no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anatomic</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220" name="Rectangle 3"/>
          <p:cNvSpPr>
            <a:spLocks noGrp="1" noChangeArrowheads="1"/>
          </p:cNvSpPr>
          <p:nvPr>
            <p:ph type="body" sz="half" idx="1"/>
          </p:nvPr>
        </p:nvSpPr>
        <p:spPr>
          <a:xfrm>
            <a:off x="5217190" y="1507207"/>
            <a:ext cx="6650344" cy="5893663"/>
          </a:xfrm>
        </p:spPr>
        <p:txBody>
          <a:bodyPr>
            <a:noAutofit/>
          </a:bodyPr>
          <a:lstStyle/>
          <a:p>
            <a:r>
              <a:rPr lang="vi-VN" sz="1800" dirty="0" smtClean="0">
                <a:latin typeface="Calibri" panose="020F0502020204030204" pitchFamily="34" charset="0"/>
                <a:cs typeface="Calibri" panose="020F0502020204030204" pitchFamily="34" charset="0"/>
              </a:rPr>
              <a:t>Studi</a:t>
            </a:r>
            <a:r>
              <a:rPr lang="ro-MO" sz="1800" dirty="0" smtClean="0">
                <a:latin typeface="Calibri" panose="020F0502020204030204" pitchFamily="34" charset="0"/>
                <a:cs typeface="Calibri" panose="020F0502020204030204" pitchFamily="34" charset="0"/>
              </a:rPr>
              <a:t>ile</a:t>
            </a:r>
            <a:r>
              <a:rPr lang="vi-VN" sz="1800" dirty="0" smtClean="0">
                <a:latin typeface="Calibri" panose="020F0502020204030204" pitchFamily="34" charset="0"/>
                <a:cs typeface="Calibri" panose="020F0502020204030204" pitchFamily="34" charset="0"/>
              </a:rPr>
              <a:t> s</a:t>
            </a:r>
            <a:r>
              <a:rPr lang="ro-MO" sz="1800" dirty="0" smtClean="0">
                <a:latin typeface="Calibri" panose="020F0502020204030204" pitchFamily="34" charset="0"/>
                <a:cs typeface="Calibri" panose="020F0502020204030204" pitchFamily="34" charset="0"/>
              </a:rPr>
              <a:t>ale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de anatomie, </a:t>
            </a:r>
            <a:r>
              <a:rPr lang="vi-VN" sz="1800" dirty="0" smtClean="0">
                <a:latin typeface="Calibri" panose="020F0502020204030204" pitchFamily="34" charset="0"/>
                <a:cs typeface="Calibri" panose="020F0502020204030204" pitchFamily="34" charset="0"/>
              </a:rPr>
              <a:t>urmărit</a:t>
            </a:r>
            <a:r>
              <a:rPr lang="ro-MO" sz="1800" dirty="0" smtClean="0">
                <a:latin typeface="Calibri" panose="020F0502020204030204" pitchFamily="34" charset="0"/>
                <a:cs typeface="Calibri" panose="020F0502020204030204" pitchFamily="34" charset="0"/>
              </a:rPr>
              <a:t>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inițial pentru pregătirea sa ca artist, </a:t>
            </a:r>
            <a:r>
              <a:rPr lang="ro-MO" sz="1800" dirty="0" smtClean="0">
                <a:latin typeface="Calibri" panose="020F0502020204030204" pitchFamily="34" charset="0"/>
                <a:cs typeface="Calibri" panose="020F0502020204030204" pitchFamily="34" charset="0"/>
              </a:rPr>
              <a:t>au devenit</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până în anii 1490 </a:t>
            </a:r>
            <a:r>
              <a:rPr lang="vi-VN" sz="1800" dirty="0" smtClean="0">
                <a:latin typeface="Calibri" panose="020F0502020204030204" pitchFamily="34" charset="0"/>
                <a:cs typeface="Calibri" panose="020F0502020204030204" pitchFamily="34" charset="0"/>
              </a:rPr>
              <a:t>o </a:t>
            </a:r>
            <a:r>
              <a:rPr lang="vi-VN" sz="1800" dirty="0">
                <a:latin typeface="Calibri" panose="020F0502020204030204" pitchFamily="34" charset="0"/>
                <a:cs typeface="Calibri" panose="020F0502020204030204" pitchFamily="34" charset="0"/>
              </a:rPr>
              <a:t>zonă independentă de cercetare</a:t>
            </a:r>
          </a:p>
          <a:p>
            <a:r>
              <a:rPr lang="vi-VN" sz="1800" dirty="0">
                <a:latin typeface="Calibri" panose="020F0502020204030204" pitchFamily="34" charset="0"/>
                <a:cs typeface="Calibri" panose="020F0502020204030204" pitchFamily="34" charset="0"/>
              </a:rPr>
              <a:t>Pe măsură ce ochiul său ascuțit a descoperit structura corpului uman, Leonardo a devenit fascinat de figura istrumentale dell’omo („figura instrumentală a omului”) și a căutat să înțeleagă funcționarea sa fizică ca o creație a naturii</a:t>
            </a:r>
          </a:p>
          <a:p>
            <a:r>
              <a:rPr lang="vi-VN" sz="1800" dirty="0">
                <a:latin typeface="Calibri" panose="020F0502020204030204" pitchFamily="34" charset="0"/>
                <a:cs typeface="Calibri" panose="020F0502020204030204" pitchFamily="34" charset="0"/>
              </a:rPr>
              <a:t>În următoarele două decenii, a făcut lucrări practice de anatomie pe masa de disecție din Milano, apoi la spitale din Florența și Roma și din Pavia, unde a colaborat cu medicul-anatomist Marcantonio della Torre</a:t>
            </a:r>
          </a:p>
          <a:p>
            <a:r>
              <a:rPr lang="ro-MO" sz="1800" dirty="0" smtClean="0">
                <a:latin typeface="Calibri" panose="020F0502020204030204" pitchFamily="34" charset="0"/>
                <a:cs typeface="Calibri" panose="020F0502020204030204" pitchFamily="34" charset="0"/>
              </a:rPr>
              <a:t>Conform </a:t>
            </a:r>
            <a:r>
              <a:rPr lang="vi-VN" sz="1800" dirty="0" smtClean="0">
                <a:latin typeface="Calibri" panose="020F0502020204030204" pitchFamily="34" charset="0"/>
                <a:cs typeface="Calibri" panose="020F0502020204030204" pitchFamily="34" charset="0"/>
              </a:rPr>
              <a:t>propri</a:t>
            </a:r>
            <a:r>
              <a:rPr lang="ro-MO" sz="1800" dirty="0" smtClean="0">
                <a:latin typeface="Calibri" panose="020F0502020204030204" pitchFamily="34" charset="0"/>
                <a:cs typeface="Calibri" panose="020F0502020204030204" pitchFamily="34" charset="0"/>
              </a:rPr>
              <a:t>ilor sale mărturisiri</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Leonardo a disecat 30 de cadavre în viața sa</a:t>
            </a:r>
            <a:endParaRPr lang="en-US" altLang="en-US" sz="1800" i="1"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22</a:t>
            </a:fld>
            <a:endParaRPr lang="en-US" altLang="en-US"/>
          </a:p>
        </p:txBody>
      </p:sp>
      <p:pic>
        <p:nvPicPr>
          <p:cNvPr id="1030" name="Picture 6" descr="Study of a nude man, sepia drawing by Leonardo da Vinci; in the Biblioteca Ambrosiana, Mi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50" y="1114189"/>
            <a:ext cx="3809892" cy="4926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929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762919" y="591085"/>
            <a:ext cx="4526188" cy="1280417"/>
          </a:xfrm>
        </p:spPr>
        <p:txBody>
          <a:bodyPr>
            <a:noAutofit/>
          </a:bodyPr>
          <a:lstStyle/>
          <a:p>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de anatomie</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220" name="Rectangle 3"/>
          <p:cNvSpPr>
            <a:spLocks noGrp="1" noChangeArrowheads="1"/>
          </p:cNvSpPr>
          <p:nvPr>
            <p:ph type="body" sz="half" idx="1"/>
          </p:nvPr>
        </p:nvSpPr>
        <p:spPr>
          <a:xfrm>
            <a:off x="528137" y="1676400"/>
            <a:ext cx="6353925" cy="5181600"/>
          </a:xfrm>
        </p:spPr>
        <p:txBody>
          <a:bodyPr>
            <a:noAutofit/>
          </a:bodyPr>
          <a:lstStyle/>
          <a:p>
            <a:r>
              <a:rPr lang="vi-VN" sz="1800" dirty="0">
                <a:latin typeface="Calibri" panose="020F0502020204030204" pitchFamily="34" charset="0"/>
                <a:cs typeface="Calibri" panose="020F0502020204030204" pitchFamily="34" charset="0"/>
              </a:rPr>
              <a:t>Studiile anatomice timpurii ale lui Leonardo s-au referit în principal la schelet și mușchi; cu toate acestea, chiar și de la început, Leonardo a combinat cercetarea anatomică cu </a:t>
            </a:r>
            <a:r>
              <a:rPr lang="vi-VN" sz="1800" dirty="0" smtClean="0">
                <a:latin typeface="Calibri" panose="020F0502020204030204" pitchFamily="34" charset="0"/>
                <a:cs typeface="Calibri" panose="020F0502020204030204" pitchFamily="34" charset="0"/>
              </a:rPr>
              <a:t>fiziologia</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De la observarea structurii statice a corpului, Leonardo a început să studieze rolul părților individuale ale corpului în activitatea </a:t>
            </a:r>
            <a:r>
              <a:rPr lang="vi-VN" sz="1800" dirty="0" smtClean="0">
                <a:latin typeface="Calibri" panose="020F0502020204030204" pitchFamily="34" charset="0"/>
                <a:cs typeface="Calibri" panose="020F0502020204030204" pitchFamily="34" charset="0"/>
              </a:rPr>
              <a:t>mecanică</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Acest lucru l-a condus în cele din urmă la studiul organelor interne; printre ei a cercetat cel mai profund creierul, inima și plămânii ca „motoare” ale simțurilor și ale </a:t>
            </a:r>
            <a:r>
              <a:rPr lang="vi-VN" sz="1800" dirty="0" smtClean="0">
                <a:latin typeface="Calibri" panose="020F0502020204030204" pitchFamily="34" charset="0"/>
                <a:cs typeface="Calibri" panose="020F0502020204030204" pitchFamily="34" charset="0"/>
              </a:rPr>
              <a:t>vieții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Descoperirile sale din aceste studii au fost înregistrate în celebrele desene anatomice, care se numără printre cele mai semnificative realizări ale științei </a:t>
            </a:r>
            <a:r>
              <a:rPr lang="vi-VN" sz="1800" dirty="0" smtClean="0">
                <a:latin typeface="Calibri" panose="020F0502020204030204" pitchFamily="34" charset="0"/>
                <a:cs typeface="Calibri" panose="020F0502020204030204" pitchFamily="34" charset="0"/>
              </a:rPr>
              <a:t>Renașterii</a:t>
            </a:r>
            <a:r>
              <a:rPr lang="ro-MO"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23</a:t>
            </a:fld>
            <a:endParaRPr lang="en-US" altLang="en-US"/>
          </a:p>
        </p:txBody>
      </p:sp>
      <p:pic>
        <p:nvPicPr>
          <p:cNvPr id="1026" name="Picture 2" descr="Leonardo da Vinci: pen-and-ink studies of human fe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548" y="1078173"/>
            <a:ext cx="3875157" cy="51592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46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24</a:t>
            </a:fld>
            <a:endParaRPr lang="en-US" altLang="en-US"/>
          </a:p>
        </p:txBody>
      </p:sp>
      <p:sp>
        <p:nvSpPr>
          <p:cNvPr id="6" name="Rectangle 2"/>
          <p:cNvSpPr>
            <a:spLocks noGrp="1" noChangeArrowheads="1"/>
          </p:cNvSpPr>
          <p:nvPr>
            <p:ph type="title"/>
          </p:nvPr>
        </p:nvSpPr>
        <p:spPr>
          <a:xfrm>
            <a:off x="3870211" y="694469"/>
            <a:ext cx="4575119" cy="937995"/>
          </a:xfrm>
        </p:spPr>
        <p:txBody>
          <a:bodyPr>
            <a:no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anatomic</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7" name="CasellaDiTesto 6"/>
          <p:cNvSpPr txBox="1"/>
          <p:nvPr/>
        </p:nvSpPr>
        <p:spPr>
          <a:xfrm>
            <a:off x="930443" y="1632464"/>
            <a:ext cx="10150642" cy="3139321"/>
          </a:xfrm>
          <a:prstGeom prst="rect">
            <a:avLst/>
          </a:prstGeom>
          <a:noFill/>
        </p:spPr>
        <p:txBody>
          <a:bodyPr wrap="square" rtlCol="0">
            <a:spAutoFit/>
          </a:bodyPr>
          <a:lstStyle/>
          <a:p>
            <a:pPr marL="285750" indent="-285750">
              <a:buFont typeface="Arial" panose="020B0604020202020204" pitchFamily="34" charset="0"/>
              <a:buChar char="•"/>
            </a:pPr>
            <a:r>
              <a:rPr lang="vi-VN" dirty="0">
                <a:latin typeface="Calibri" panose="020F0502020204030204" pitchFamily="34" charset="0"/>
                <a:cs typeface="Calibri" panose="020F0502020204030204" pitchFamily="34" charset="0"/>
              </a:rPr>
              <a:t>Desenele se bazează pe o legătură între reprezentarea naturală și abstractă; el a reprezentat părți ale corpului în straturi transparente care oferă o „perspectivă” asupra organului folosind secțiuni în perspectivă, reproducând mușchii ca „corzi”, indicând părțile ascunse prin linii punctate și concepând un sistem de </a:t>
            </a:r>
            <a:r>
              <a:rPr lang="vi-VN" dirty="0" smtClean="0">
                <a:latin typeface="Calibri" panose="020F0502020204030204" pitchFamily="34" charset="0"/>
                <a:cs typeface="Calibri" panose="020F0502020204030204" pitchFamily="34" charset="0"/>
              </a:rPr>
              <a:t>eclozare</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vi-VN" dirty="0">
                <a:latin typeface="Calibri" panose="020F0502020204030204" pitchFamily="34" charset="0"/>
                <a:cs typeface="Calibri" panose="020F0502020204030204" pitchFamily="34" charset="0"/>
              </a:rPr>
              <a:t>Valoarea reală a acestor lucrări constă în capacitatea lor de a sintetiza o multitudine de experiențe individuale la masa de </a:t>
            </a:r>
            <a:r>
              <a:rPr lang="vi-VN" dirty="0" smtClean="0">
                <a:latin typeface="Calibri" panose="020F0502020204030204" pitchFamily="34" charset="0"/>
                <a:cs typeface="Calibri" panose="020F0502020204030204" pitchFamily="34" charset="0"/>
              </a:rPr>
              <a:t>disec</a:t>
            </a:r>
            <a:r>
              <a:rPr lang="ro-MO" dirty="0" smtClean="0">
                <a:latin typeface="Calibri" panose="020F0502020204030204" pitchFamily="34" charset="0"/>
                <a:cs typeface="Calibri" panose="020F0502020204030204" pitchFamily="34" charset="0"/>
              </a:rPr>
              <a:t>ție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și de a face datele vizibile imediat și cu acuratețe; după cum Leonardo a subliniat cu mândrie, aceste desene erau superioare cuvintelor </a:t>
            </a:r>
            <a:r>
              <a:rPr lang="vi-VN" dirty="0" smtClean="0">
                <a:latin typeface="Calibri" panose="020F0502020204030204" pitchFamily="34" charset="0"/>
                <a:cs typeface="Calibri" panose="020F0502020204030204" pitchFamily="34" charset="0"/>
              </a:rPr>
              <a:t>descriptive</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vi-VN" dirty="0">
                <a:latin typeface="Calibri" panose="020F0502020204030204" pitchFamily="34" charset="0"/>
                <a:cs typeface="Calibri" panose="020F0502020204030204" pitchFamily="34" charset="0"/>
              </a:rPr>
              <a:t>Bogăția studiilor anatomice ale lui Leonardo care au supraviețuit au forjat principiile de bază ale ilustrației științifice moderne. Cu toate acestea, este demn de remarcat faptul că, în timpul vieții sale, investigațiile medicale ale lui Leonardo au rămas private. El nu s-a considerat un profesionist în domeniul anatomiei și nici nu a predat și nici nu a publicat concluziile </a:t>
            </a:r>
            <a:r>
              <a:rPr lang="vi-VN" dirty="0" smtClean="0">
                <a:latin typeface="Calibri" panose="020F0502020204030204" pitchFamily="34" charset="0"/>
                <a:cs typeface="Calibri" panose="020F0502020204030204" pitchFamily="34" charset="0"/>
              </a:rPr>
              <a:t>sale</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1597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67241" y="429080"/>
            <a:ext cx="11062759" cy="1370988"/>
          </a:xfrm>
        </p:spPr>
        <p:txBody>
          <a:bodyPr>
            <a:no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anatomic</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9220" name="Rectangle 3"/>
          <p:cNvSpPr>
            <a:spLocks noGrp="1" noChangeArrowheads="1"/>
          </p:cNvSpPr>
          <p:nvPr>
            <p:ph type="body" sz="half" idx="1"/>
          </p:nvPr>
        </p:nvSpPr>
        <p:spPr>
          <a:xfrm>
            <a:off x="5240528" y="1947333"/>
            <a:ext cx="6429658" cy="5181600"/>
          </a:xfrm>
        </p:spPr>
        <p:txBody>
          <a:bodyPr>
            <a:noAutofit/>
          </a:bodyPr>
          <a:lstStyle/>
          <a:p>
            <a:r>
              <a:rPr lang="vi-VN" sz="1800" dirty="0">
                <a:latin typeface="Calibri" panose="020F0502020204030204" pitchFamily="34" charset="0"/>
                <a:cs typeface="Calibri" panose="020F0502020204030204" pitchFamily="34" charset="0"/>
              </a:rPr>
              <a:t>Deși și-a păstrat studiile anatomice pentru sine, Leonardo a publicat unele dintre observațiile sale asupra proporției </a:t>
            </a:r>
            <a:r>
              <a:rPr lang="vi-VN" sz="1800" dirty="0" smtClean="0">
                <a:latin typeface="Calibri" panose="020F0502020204030204" pitchFamily="34" charset="0"/>
                <a:cs typeface="Calibri" panose="020F0502020204030204" pitchFamily="34" charset="0"/>
              </a:rPr>
              <a:t>umane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Lucrând cu matematicianul Luca Pacioli, Leonardo a luat în considerare teoriile proporționale ale lui Vitruvius, arhitectul roman din secolul </a:t>
            </a:r>
            <a:r>
              <a:rPr lang="vi-VN" sz="1800" dirty="0" smtClean="0">
                <a:latin typeface="Calibri" panose="020F0502020204030204" pitchFamily="34" charset="0"/>
                <a:cs typeface="Calibri" panose="020F0502020204030204" pitchFamily="34" charset="0"/>
              </a:rPr>
              <a:t>I</a:t>
            </a:r>
            <a:r>
              <a:rPr lang="ro-MO" sz="1800" dirty="0" smtClean="0">
                <a:latin typeface="Calibri" panose="020F0502020204030204" pitchFamily="34" charset="0"/>
                <a:cs typeface="Calibri" panose="020F0502020204030204" pitchFamily="34" charset="0"/>
              </a:rPr>
              <a:t> Î.Hr.</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așa cum este prezentat în tratatul său De architectura („Despre arhitectură”)</a:t>
            </a:r>
          </a:p>
          <a:p>
            <a:r>
              <a:rPr lang="vi-VN" sz="1800" dirty="0">
                <a:latin typeface="Calibri" panose="020F0502020204030204" pitchFamily="34" charset="0"/>
                <a:cs typeface="Calibri" panose="020F0502020204030204" pitchFamily="34" charset="0"/>
              </a:rPr>
              <a:t>Impunând principiile geometriei asupra configurației corpului uman, Leonardo a demonstrat că proporția ideală a figurii umane corespunde formelor cercului și pătratului.</a:t>
            </a:r>
            <a:endParaRPr lang="en-US" sz="1800" dirty="0" smtClean="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25</a:t>
            </a:fld>
            <a:endParaRPr lang="en-US" altLang="en-US"/>
          </a:p>
        </p:txBody>
      </p:sp>
      <p:pic>
        <p:nvPicPr>
          <p:cNvPr id="3074" name="Picture 2" descr="Leonardo da Vinci: Vitruvian 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241" y="1947333"/>
            <a:ext cx="4484511" cy="33633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6124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1"/>
          </p:nvPr>
        </p:nvSpPr>
        <p:spPr>
          <a:xfrm>
            <a:off x="1123283" y="1949450"/>
            <a:ext cx="10230517" cy="4589462"/>
          </a:xfrm>
        </p:spPr>
        <p:txBody>
          <a:bodyPr>
            <a:normAutofit/>
          </a:bodyPr>
          <a:lstStyle/>
          <a:p>
            <a:r>
              <a:rPr lang="vi-VN" sz="1800" dirty="0">
                <a:latin typeface="Calibri" panose="020F0502020204030204" pitchFamily="34" charset="0"/>
                <a:cs typeface="Calibri" panose="020F0502020204030204" pitchFamily="34" charset="0"/>
              </a:rPr>
              <a:t>În ilustrarea sa a acestei teorii, așa-numitul Om Vitruvian, Leonardo a demonstrat că atunci când un bărbat își așează picioarele ferm pe pământ și își întinde brațele, el poate fi cuprins în cele patru linii ale unui pătrat, dar când cu brațele și picioarele despărțite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el poate fi înscris într-un </a:t>
            </a:r>
            <a:r>
              <a:rPr lang="vi-VN" sz="1800" dirty="0" smtClean="0">
                <a:latin typeface="Calibri" panose="020F0502020204030204" pitchFamily="34" charset="0"/>
                <a:cs typeface="Calibri" panose="020F0502020204030204" pitchFamily="34" charset="0"/>
              </a:rPr>
              <a:t>cerc</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Leonardo a avut în vedere marea diagramă a corpului uman pe care a produs-o prin desenele sale anatomice și Omul Vitruvian ca o </a:t>
            </a:r>
            <a:r>
              <a:rPr lang="vi-VN" sz="1800" dirty="0" smtClean="0">
                <a:latin typeface="Calibri" panose="020F0502020204030204" pitchFamily="34" charset="0"/>
                <a:cs typeface="Calibri" panose="020F0502020204030204" pitchFamily="34" charset="0"/>
              </a:rPr>
              <a:t>cosmografi</a:t>
            </a:r>
            <a:r>
              <a:rPr lang="ro-MO" sz="1800" dirty="0" smtClean="0">
                <a:latin typeface="Calibri" panose="020F0502020204030204" pitchFamily="34" charset="0"/>
                <a:cs typeface="Calibri" panose="020F0502020204030204" pitchFamily="34" charset="0"/>
              </a:rPr>
              <a:t>e a</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microcosmosului </a:t>
            </a:r>
            <a:r>
              <a:rPr lang="vi-VN" sz="1800" dirty="0" smtClean="0">
                <a:latin typeface="Calibri" panose="020F0502020204030204" pitchFamily="34" charset="0"/>
                <a:cs typeface="Calibri" panose="020F0502020204030204" pitchFamily="34" charset="0"/>
              </a:rPr>
              <a:t>(„</a:t>
            </a:r>
            <a:r>
              <a:rPr lang="vi-VN" sz="1800" dirty="0">
                <a:latin typeface="Calibri" panose="020F0502020204030204" pitchFamily="34" charset="0"/>
                <a:cs typeface="Calibri" panose="020F0502020204030204" pitchFamily="34" charset="0"/>
              </a:rPr>
              <a:t> cosmografie del minor mondo</a:t>
            </a:r>
            <a:r>
              <a:rPr lang="vi-VN" sz="1800" dirty="0" smtClean="0">
                <a:latin typeface="Calibri" panose="020F0502020204030204" pitchFamily="34" charset="0"/>
                <a:cs typeface="Calibri" panose="020F0502020204030204" pitchFamily="34" charset="0"/>
              </a:rPr>
              <a:t>”)</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El credea că funcționarea corpului uman este o analogie, în microcosmos, pentru funcționarea universului. Leonardo a scris: „Omul a fost numit de antici o lume mai mică și într-adevăr numele este bine aplicat; pentru că, așa cum omul este compus din pământ, apă, aer și foc ... acest corp al pământului este similar </a:t>
            </a:r>
            <a:r>
              <a:rPr lang="vi-VN" sz="1800" dirty="0" smtClean="0">
                <a:latin typeface="Calibri" panose="020F0502020204030204" pitchFamily="34" charset="0"/>
                <a:cs typeface="Calibri" panose="020F0502020204030204" pitchFamily="34" charset="0"/>
              </a:rPr>
              <a:t>”</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El a comparat scheletul uman cu rocile („suporturile pământului”) și expansiunea plămânilor în respirație </a:t>
            </a:r>
            <a:r>
              <a:rPr lang="ro-MO" sz="1800" dirty="0" smtClean="0">
                <a:latin typeface="Calibri" panose="020F0502020204030204" pitchFamily="34" charset="0"/>
                <a:cs typeface="Calibri" panose="020F0502020204030204" pitchFamily="34" charset="0"/>
              </a:rPr>
              <a:t>cu</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refluxul și fluxul </a:t>
            </a:r>
            <a:r>
              <a:rPr lang="vi-VN" sz="1800" dirty="0" smtClean="0">
                <a:latin typeface="Calibri" panose="020F0502020204030204" pitchFamily="34" charset="0"/>
                <a:cs typeface="Calibri" panose="020F0502020204030204" pitchFamily="34" charset="0"/>
              </a:rPr>
              <a:t>oceanelor</a:t>
            </a:r>
            <a:r>
              <a:rPr lang="ro-MO" sz="1800" dirty="0" smtClean="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sp>
        <p:nvSpPr>
          <p:cNvPr id="5" name="Segnaposto numero diapositiva 4"/>
          <p:cNvSpPr>
            <a:spLocks noGrp="1"/>
          </p:cNvSpPr>
          <p:nvPr>
            <p:ph type="sldNum" sz="quarter" idx="12"/>
          </p:nvPr>
        </p:nvSpPr>
        <p:spPr/>
        <p:txBody>
          <a:bodyPr/>
          <a:lstStyle/>
          <a:p>
            <a:pPr>
              <a:defRPr/>
            </a:pPr>
            <a:fld id="{C6CA96FD-56E3-4B41-8FC7-0332E5A7AA91}" type="slidenum">
              <a:rPr lang="en-US" altLang="en-US" smtClean="0"/>
              <a:pPr>
                <a:defRPr/>
              </a:pPr>
              <a:t>26</a:t>
            </a:fld>
            <a:endParaRPr lang="en-US" altLang="en-US"/>
          </a:p>
        </p:txBody>
      </p:sp>
      <p:sp>
        <p:nvSpPr>
          <p:cNvPr id="6" name="Rectangle 2"/>
          <p:cNvSpPr>
            <a:spLocks noGrp="1" noChangeArrowheads="1"/>
          </p:cNvSpPr>
          <p:nvPr>
            <p:ph type="title"/>
          </p:nvPr>
        </p:nvSpPr>
        <p:spPr>
          <a:xfrm>
            <a:off x="2691403" y="381000"/>
            <a:ext cx="6005095" cy="1385887"/>
          </a:xfrm>
        </p:spPr>
        <p:txBody>
          <a:bodyPr>
            <a:no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Studiu anatomic</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2425302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232012"/>
            <a:ext cx="12124267" cy="1447800"/>
          </a:xfrm>
        </p:spPr>
        <p:txBody>
          <a:bodyPr>
            <a:noAutofit/>
          </a:bodyPr>
          <a:lstStyle/>
          <a:p>
            <a:pPr algn="ctr"/>
            <a:r>
              <a:rPr lang="ro-MO" altLang="en-US"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Câteva lucrări despre craniu</a:t>
            </a:r>
            <a:endParaRPr lang="en-US" altLang="en-US"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pPr>
              <a:defRPr/>
            </a:pPr>
            <a:fld id="{C6CA96FD-56E3-4B41-8FC7-0332E5A7AA91}" type="slidenum">
              <a:rPr lang="en-US" altLang="en-US" smtClean="0"/>
              <a:pPr>
                <a:defRPr/>
              </a:pPr>
              <a:t>27</a:t>
            </a:fld>
            <a:endParaRPr lang="en-US" altLang="en-US"/>
          </a:p>
        </p:txBody>
      </p:sp>
      <p:pic>
        <p:nvPicPr>
          <p:cNvPr id="2" name="Immagine 1"/>
          <p:cNvPicPr>
            <a:picLocks noChangeAspect="1"/>
          </p:cNvPicPr>
          <p:nvPr/>
        </p:nvPicPr>
        <p:blipFill>
          <a:blip r:embed="rId2"/>
          <a:stretch>
            <a:fillRect/>
          </a:stretch>
        </p:blipFill>
        <p:spPr>
          <a:xfrm>
            <a:off x="259195" y="1313910"/>
            <a:ext cx="3180042" cy="4502014"/>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3"/>
          <a:stretch>
            <a:fillRect/>
          </a:stretch>
        </p:blipFill>
        <p:spPr>
          <a:xfrm>
            <a:off x="4134638" y="1313910"/>
            <a:ext cx="3206946" cy="4416893"/>
          </a:xfrm>
          <a:prstGeom prst="rect">
            <a:avLst/>
          </a:prstGeom>
          <a:ln>
            <a:noFill/>
          </a:ln>
          <a:effectLst>
            <a:outerShdw blurRad="292100" dist="139700" dir="2700000" algn="tl" rotWithShape="0">
              <a:srgbClr val="333333">
                <a:alpha val="65000"/>
              </a:srgbClr>
            </a:outerShdw>
          </a:effectLst>
        </p:spPr>
      </p:pic>
      <p:pic>
        <p:nvPicPr>
          <p:cNvPr id="6" name="Immagine 5"/>
          <p:cNvPicPr>
            <a:picLocks noChangeAspect="1"/>
          </p:cNvPicPr>
          <p:nvPr/>
        </p:nvPicPr>
        <p:blipFill>
          <a:blip r:embed="rId4"/>
          <a:stretch>
            <a:fillRect/>
          </a:stretch>
        </p:blipFill>
        <p:spPr>
          <a:xfrm>
            <a:off x="8044480" y="1313909"/>
            <a:ext cx="3273076" cy="4416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5553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78296" y="707482"/>
            <a:ext cx="10058400" cy="1112108"/>
          </a:xfrm>
        </p:spPr>
        <p:txBody>
          <a:bodyPr>
            <a:normAutofit/>
          </a:bodyPr>
          <a:lstStyle/>
          <a:p>
            <a:pPr algn="ct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Bernardino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Montaña</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de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Monserrate</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28</a:t>
            </a:fld>
            <a:endParaRPr lang="en-US" dirty="0"/>
          </a:p>
        </p:txBody>
      </p:sp>
      <p:sp>
        <p:nvSpPr>
          <p:cNvPr id="7" name="CasellaDiTesto 6"/>
          <p:cNvSpPr txBox="1"/>
          <p:nvPr/>
        </p:nvSpPr>
        <p:spPr>
          <a:xfrm>
            <a:off x="776354" y="1819590"/>
            <a:ext cx="10727329" cy="3970318"/>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Un caz paradigmatic este cel al anatomistului spaniol Bernardino Montaña de Monserrate, autor al primului tratat anatomic scris în limba spaniolă, Libro de la Anathomia del Hombre. Montaña folosește o construcție simbolică, în special în a doua parte a cărții, dedicată visului lui Don Luys Hurtado de Mendoza, </a:t>
            </a:r>
            <a:r>
              <a:rPr lang="vi-VN" dirty="0" smtClean="0">
                <a:latin typeface="Calibri" panose="020F0502020204030204" pitchFamily="34" charset="0"/>
                <a:cs typeface="Calibri" panose="020F0502020204030204" pitchFamily="34" charset="0"/>
              </a:rPr>
              <a:t>Mar</a:t>
            </a:r>
            <a:r>
              <a:rPr lang="ro-MO" dirty="0" smtClean="0">
                <a:latin typeface="Calibri" panose="020F0502020204030204" pitchFamily="34" charset="0"/>
                <a:cs typeface="Calibri" panose="020F0502020204030204" pitchFamily="34" charset="0"/>
              </a:rPr>
              <a:t>chiz</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de Mondéjar. În prima parte, care este o descriere sistematică a anatomiei umane, găsim propoziții precum următoarele</a:t>
            </a:r>
            <a:r>
              <a:rPr lang="vi-VN" dirty="0" smtClean="0">
                <a:latin typeface="Calibri" panose="020F0502020204030204" pitchFamily="34" charset="0"/>
                <a:cs typeface="Calibri" panose="020F0502020204030204" pitchFamily="34" charset="0"/>
              </a:rPr>
              <a:t>:</a:t>
            </a:r>
            <a:endParaRPr lang="ro-MO" dirty="0" smtClean="0">
              <a:latin typeface="Calibri" panose="020F0502020204030204" pitchFamily="34" charset="0"/>
              <a:cs typeface="Calibri" panose="020F0502020204030204" pitchFamily="34" charset="0"/>
            </a:endParaRPr>
          </a:p>
          <a:p>
            <a:endParaRPr lang="ro-MO" i="1" dirty="0">
              <a:cs typeface="Times New Roman" panose="02020603050405020304" pitchFamily="18" charset="0"/>
            </a:endParaRPr>
          </a:p>
          <a:p>
            <a:r>
              <a:rPr lang="it-IT" i="1" dirty="0" smtClean="0">
                <a:solidFill>
                  <a:srgbClr val="FF0000"/>
                </a:solidFill>
                <a:cs typeface="Times New Roman" panose="02020603050405020304" pitchFamily="18" charset="0"/>
              </a:rPr>
              <a:t>La primera cosa que se ha de considerar generalmente en la cabeça es el sitio, que es más alto que el sitio de todas las otras partes: lo qual fue ordenado de naturaleza porque cumplía que estuviessen juntos con él [cerebro], es a saber, el sentido de la vista, del oydo, y del oler : los quales sentidos son como atalayas principalers que sienten y dan aviso al entendimiento de todas las cosas de fuera del cuerpo que le pueden servir o dañar… y convenía que el lugar de las dichas atalayas estuviesse en lo más alto que ser pueda porque desde allí puede muy mejor y más lexos hacer su oficio, en espacial, el sentido de la vista: y por esta razón dezía Galieno que la cabeça fue más hecha para el servicio de los ojos que del celebro, como quien dize que el cerebro no tenía necessidad de estar en lugar alto, y que si la cabeza fue situada de naturaleza en el lugar más alto, aquello fue por beneficio especial de los ojos</a:t>
            </a:r>
            <a:endParaRPr lang="it-IT" i="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12805400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032731" y="2103517"/>
            <a:ext cx="3268822" cy="2912777"/>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29</a:t>
            </a:fld>
            <a:endParaRPr lang="en-US" dirty="0"/>
          </a:p>
        </p:txBody>
      </p:sp>
      <p:sp>
        <p:nvSpPr>
          <p:cNvPr id="6" name="CasellaDiTesto 5"/>
          <p:cNvSpPr txBox="1"/>
          <p:nvPr/>
        </p:nvSpPr>
        <p:spPr>
          <a:xfrm>
            <a:off x="705851" y="1087773"/>
            <a:ext cx="10844463" cy="646331"/>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Cu toate acestea, creierul a fost considerat de Montaña ca fiind principalul organ al capului, deoarece natura a făcut ca toate celelalte părți să depindă de </a:t>
            </a:r>
            <a:r>
              <a:rPr lang="vi-VN" dirty="0" smtClean="0">
                <a:latin typeface="Calibri" panose="020F0502020204030204" pitchFamily="34" charset="0"/>
                <a:cs typeface="Calibri" panose="020F0502020204030204" pitchFamily="34" charset="0"/>
              </a:rPr>
              <a:t>el</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
        <p:nvSpPr>
          <p:cNvPr id="7" name="CasellaDiTesto 6"/>
          <p:cNvSpPr txBox="1"/>
          <p:nvPr/>
        </p:nvSpPr>
        <p:spPr>
          <a:xfrm>
            <a:off x="705853" y="5365099"/>
            <a:ext cx="10844463" cy="646331"/>
          </a:xfrm>
          <a:prstGeom prst="rect">
            <a:avLst/>
          </a:prstGeom>
          <a:noFill/>
        </p:spPr>
        <p:txBody>
          <a:bodyPr wrap="square" rtlCol="0">
            <a:spAutoFit/>
          </a:bodyPr>
          <a:lstStyle/>
          <a:p>
            <a:r>
              <a:rPr lang="it-IT" dirty="0">
                <a:cs typeface="Times New Roman" panose="02020603050405020304" pitchFamily="18" charset="0"/>
              </a:rPr>
              <a:t>Creierul nu este doar sursa spiritelor animale - principiul eficient al tuturor acțiunilor de simțire și mișcare - ci și sediul celor trei virtuți sensibile interne - imaginativ, rațional și </a:t>
            </a:r>
            <a:r>
              <a:rPr lang="it-IT" dirty="0" smtClean="0">
                <a:cs typeface="Times New Roman" panose="02020603050405020304" pitchFamily="18" charset="0"/>
              </a:rPr>
              <a:t>memorativ</a:t>
            </a:r>
            <a:r>
              <a:rPr lang="ro-MO" dirty="0" smtClean="0">
                <a:cs typeface="Times New Roman" panose="02020603050405020304" pitchFamily="18" charset="0"/>
              </a:rPr>
              <a:t>.</a:t>
            </a:r>
            <a:endParaRPr lang="it-IT" dirty="0">
              <a:cs typeface="Times New Roman" panose="02020603050405020304" pitchFamily="18" charset="0"/>
            </a:endParaRPr>
          </a:p>
        </p:txBody>
      </p:sp>
    </p:spTree>
    <p:extLst>
      <p:ext uri="{BB962C8B-B14F-4D97-AF65-F5344CB8AC3E}">
        <p14:creationId xmlns:p14="http://schemas.microsoft.com/office/powerpoint/2010/main" val="379424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63898" y="740008"/>
            <a:ext cx="6353432" cy="1200064"/>
          </a:xfrm>
        </p:spPr>
        <p:txBody>
          <a:bodyPr>
            <a:normAutofit/>
          </a:bodyPr>
          <a:lstStyle/>
          <a:p>
            <a:pPr algn="ctr" eaLnBrk="1" hangingPunct="1"/>
            <a:r>
              <a:rPr lang="ro-MO" altLang="en-US" sz="2000" b="1" dirty="0" smtClean="0">
                <a:solidFill>
                  <a:schemeClr val="accent2"/>
                </a:solidFill>
                <a:effectLst>
                  <a:outerShdw blurRad="38100" dist="38100" dir="2700000" algn="tl">
                    <a:srgbClr val="000000">
                      <a:alpha val="43137"/>
                    </a:srgbClr>
                  </a:outerShdw>
                </a:effectLst>
                <a:latin typeface="+mn-lt"/>
                <a:ea typeface="+mn-ea"/>
                <a:cs typeface="+mn-cs"/>
              </a:rPr>
              <a:t>Cele trei niveluri ale Anatomiei</a:t>
            </a:r>
            <a:endParaRPr lang="en-US" altLang="en-US" sz="2000" b="1" dirty="0">
              <a:solidFill>
                <a:schemeClr val="accent2"/>
              </a:solidFill>
              <a:effectLst>
                <a:outerShdw blurRad="38100" dist="38100" dir="2700000" algn="tl">
                  <a:srgbClr val="000000">
                    <a:alpha val="43137"/>
                  </a:srgbClr>
                </a:outerShdw>
              </a:effectLst>
              <a:latin typeface="+mn-lt"/>
              <a:ea typeface="+mn-ea"/>
              <a:cs typeface="+mn-cs"/>
            </a:endParaRPr>
          </a:p>
        </p:txBody>
      </p:sp>
      <p:sp>
        <p:nvSpPr>
          <p:cNvPr id="9219" name="Rectangle 3"/>
          <p:cNvSpPr>
            <a:spLocks noGrp="1" noChangeArrowheads="1"/>
          </p:cNvSpPr>
          <p:nvPr>
            <p:ph idx="1"/>
          </p:nvPr>
        </p:nvSpPr>
        <p:spPr>
          <a:xfrm>
            <a:off x="1379838" y="1909849"/>
            <a:ext cx="8357286" cy="4446501"/>
          </a:xfrm>
        </p:spPr>
        <p:txBody>
          <a:bodyPr>
            <a:normAutofit/>
          </a:bodyPr>
          <a:lstStyle/>
          <a:p>
            <a:pPr marL="457200" lvl="1" indent="0">
              <a:buNone/>
            </a:pPr>
            <a:r>
              <a:rPr lang="vi-VN" altLang="en-US" sz="1800" dirty="0">
                <a:cs typeface="Times New Roman" panose="02020603050405020304" pitchFamily="18" charset="0"/>
              </a:rPr>
              <a:t>Brut - anatomie pe scară largă</a:t>
            </a:r>
          </a:p>
          <a:p>
            <a:pPr lvl="1"/>
            <a:r>
              <a:rPr lang="vi-VN" altLang="en-US" sz="1800" dirty="0">
                <a:cs typeface="Times New Roman" panose="02020603050405020304" pitchFamily="18" charset="0"/>
              </a:rPr>
              <a:t>Exemplu: învățarea numelor oaselor și a anumitor regiuni </a:t>
            </a:r>
            <a:r>
              <a:rPr lang="vi-VN" altLang="en-US" sz="1800" dirty="0" smtClean="0">
                <a:cs typeface="Times New Roman" panose="02020603050405020304" pitchFamily="18" charset="0"/>
              </a:rPr>
              <a:t>d</a:t>
            </a:r>
            <a:r>
              <a:rPr lang="ro-MO" altLang="en-US" sz="1800" dirty="0" smtClean="0">
                <a:cs typeface="Times New Roman" panose="02020603050405020304" pitchFamily="18" charset="0"/>
              </a:rPr>
              <a:t>in</a:t>
            </a:r>
            <a:r>
              <a:rPr lang="vi-VN" altLang="en-US" sz="1800" dirty="0" smtClean="0">
                <a:cs typeface="Times New Roman" panose="02020603050405020304" pitchFamily="18" charset="0"/>
              </a:rPr>
              <a:t> </a:t>
            </a:r>
            <a:r>
              <a:rPr lang="vi-VN" altLang="en-US" sz="1800" dirty="0">
                <a:cs typeface="Times New Roman" panose="02020603050405020304" pitchFamily="18" charset="0"/>
              </a:rPr>
              <a:t>ele</a:t>
            </a:r>
          </a:p>
          <a:p>
            <a:pPr marL="457200" lvl="1" indent="0">
              <a:buNone/>
            </a:pPr>
            <a:r>
              <a:rPr lang="vi-VN" altLang="en-US" sz="1800" dirty="0">
                <a:cs typeface="Times New Roman" panose="02020603050405020304" pitchFamily="18" charset="0"/>
              </a:rPr>
              <a:t>Histologie - anatomie la nivel tisular</a:t>
            </a:r>
          </a:p>
          <a:p>
            <a:pPr lvl="1"/>
            <a:r>
              <a:rPr lang="vi-VN" altLang="en-US" sz="1800" dirty="0">
                <a:cs typeface="Times New Roman" panose="02020603050405020304" pitchFamily="18" charset="0"/>
              </a:rPr>
              <a:t>Exemplu: Din ce este format țesutul osos?</a:t>
            </a:r>
          </a:p>
          <a:p>
            <a:pPr marL="457200" lvl="1" indent="0">
              <a:buNone/>
            </a:pPr>
            <a:r>
              <a:rPr lang="vi-VN" altLang="en-US" sz="1800" dirty="0">
                <a:cs typeface="Times New Roman" panose="02020603050405020304" pitchFamily="18" charset="0"/>
              </a:rPr>
              <a:t>Citologie - anatomie la nivel celular</a:t>
            </a:r>
          </a:p>
          <a:p>
            <a:pPr lvl="1"/>
            <a:r>
              <a:rPr lang="vi-VN" altLang="en-US" sz="1800" dirty="0">
                <a:cs typeface="Times New Roman" panose="02020603050405020304" pitchFamily="18" charset="0"/>
              </a:rPr>
              <a:t>Exemplu: Ce tipuri de celule alcătuiesc țesutul osos?</a:t>
            </a:r>
            <a:endParaRPr lang="en-US" altLang="en-US" sz="1800" dirty="0">
              <a:cs typeface="Times New Roman" panose="02020603050405020304" pitchFamily="18"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413513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1089564" y="1154910"/>
            <a:ext cx="3182185" cy="4510747"/>
          </a:xfrm>
          <a:prstGeom prst="rect">
            <a:avLst/>
          </a:prstGeom>
          <a:ln>
            <a:noFill/>
          </a:ln>
          <a:effectLst>
            <a:outerShdw blurRad="292100" dist="139700" dir="2700000" algn="tl" rotWithShape="0">
              <a:srgbClr val="333333">
                <a:alpha val="65000"/>
              </a:srgbClr>
            </a:outerShdw>
          </a:effectLst>
        </p:spPr>
      </p:pic>
      <p:pic>
        <p:nvPicPr>
          <p:cNvPr id="5" name="Immagine 4"/>
          <p:cNvPicPr>
            <a:picLocks noChangeAspect="1"/>
          </p:cNvPicPr>
          <p:nvPr/>
        </p:nvPicPr>
        <p:blipFill>
          <a:blip r:embed="rId4"/>
          <a:stretch>
            <a:fillRect/>
          </a:stretch>
        </p:blipFill>
        <p:spPr>
          <a:xfrm>
            <a:off x="4832264" y="3626836"/>
            <a:ext cx="171450" cy="180975"/>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30</a:t>
            </a:fld>
            <a:endParaRPr lang="en-US" dirty="0"/>
          </a:p>
        </p:txBody>
      </p:sp>
      <p:sp>
        <p:nvSpPr>
          <p:cNvPr id="6" name="CasellaDiTesto 5"/>
          <p:cNvSpPr txBox="1"/>
          <p:nvPr/>
        </p:nvSpPr>
        <p:spPr>
          <a:xfrm>
            <a:off x="5154778" y="1652338"/>
            <a:ext cx="6514518" cy="1754326"/>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Acest lucru se datorează acțiunii spiritelor animale (create de creier) asupra propriei sale substanțe. Mai mult, natura a pus creierul în locul cel mai înalt al </a:t>
            </a:r>
            <a:r>
              <a:rPr lang="ro-MO" dirty="0" smtClean="0">
                <a:latin typeface="Calibri" panose="020F0502020204030204" pitchFamily="34" charset="0"/>
                <a:cs typeface="Calibri" panose="020F0502020204030204" pitchFamily="34" charset="0"/>
              </a:rPr>
              <a:t>corpului </a:t>
            </a:r>
            <a:r>
              <a:rPr lang="vi-VN" dirty="0" smtClean="0">
                <a:latin typeface="Calibri" panose="020F0502020204030204" pitchFamily="34" charset="0"/>
                <a:cs typeface="Calibri" panose="020F0502020204030204" pitchFamily="34" charset="0"/>
              </a:rPr>
              <a:t>uman, </a:t>
            </a:r>
            <a:r>
              <a:rPr lang="vi-VN" dirty="0">
                <a:latin typeface="Calibri" panose="020F0502020204030204" pitchFamily="34" charset="0"/>
                <a:cs typeface="Calibri" panose="020F0502020204030204" pitchFamily="34" charset="0"/>
              </a:rPr>
              <a:t>astfel încât să poată fi, împreună cu ceafa, „locotenentul său” (Montaña), originea nervilor, prin care spiritele animale s-au răspândit peste tot corp. Evident, totul este structurat în raport cu organul principal: </a:t>
            </a:r>
            <a:r>
              <a:rPr lang="vi-VN" dirty="0" smtClean="0">
                <a:latin typeface="Calibri" panose="020F0502020204030204" pitchFamily="34" charset="0"/>
                <a:cs typeface="Calibri" panose="020F0502020204030204" pitchFamily="34" charset="0"/>
              </a:rPr>
              <a:t>creierul</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0608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8239125" y="1157930"/>
            <a:ext cx="3207565" cy="4986624"/>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31</a:t>
            </a:fld>
            <a:endParaRPr lang="en-US" dirty="0"/>
          </a:p>
        </p:txBody>
      </p:sp>
      <p:sp>
        <p:nvSpPr>
          <p:cNvPr id="6" name="CasellaDiTesto 5"/>
          <p:cNvSpPr txBox="1"/>
          <p:nvPr/>
        </p:nvSpPr>
        <p:spPr>
          <a:xfrm>
            <a:off x="301954" y="1157930"/>
            <a:ext cx="7732294" cy="4247317"/>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Analogiile legate de ordinea internă erau obișnuite în gândirea anatomică a lui Montaña. De exemplu, el compară valvele inimii cu ușile care se deschid și se închid și, ceea ce este mai semnificativ, stomacul este văzut ca bucătăria în care se gătește mâncarea </a:t>
            </a:r>
            <a:r>
              <a:rPr lang="ro-MO" dirty="0" smtClean="0">
                <a:latin typeface="Calibri" panose="020F0502020204030204" pitchFamily="34" charset="0"/>
                <a:cs typeface="Calibri" panose="020F0502020204030204" pitchFamily="34" charset="0"/>
              </a:rPr>
              <a:t>(</a:t>
            </a:r>
            <a:r>
              <a:rPr lang="es-ES" dirty="0" smtClean="0">
                <a:latin typeface="Calibri" panose="020F0502020204030204" pitchFamily="34" charset="0"/>
                <a:cs typeface="Calibri" panose="020F0502020204030204" pitchFamily="34" charset="0"/>
              </a:rPr>
              <a:t>«</a:t>
            </a:r>
            <a:r>
              <a:rPr lang="es-ES" dirty="0">
                <a:latin typeface="Calibri" panose="020F0502020204030204" pitchFamily="34" charset="0"/>
                <a:cs typeface="Calibri" panose="020F0502020204030204" pitchFamily="34" charset="0"/>
              </a:rPr>
              <a:t>El </a:t>
            </a:r>
            <a:r>
              <a:rPr lang="es-ES" dirty="0" err="1">
                <a:latin typeface="Calibri" panose="020F0502020204030204" pitchFamily="34" charset="0"/>
                <a:cs typeface="Calibri" panose="020F0502020204030204" pitchFamily="34" charset="0"/>
              </a:rPr>
              <a:t>officio</a:t>
            </a:r>
            <a:r>
              <a:rPr lang="es-ES" dirty="0">
                <a:latin typeface="Calibri" panose="020F0502020204030204" pitchFamily="34" charset="0"/>
                <a:cs typeface="Calibri" panose="020F0502020204030204" pitchFamily="34" charset="0"/>
              </a:rPr>
              <a:t> del estómago es como </a:t>
            </a:r>
            <a:r>
              <a:rPr lang="es-ES" dirty="0" err="1">
                <a:latin typeface="Calibri" panose="020F0502020204030204" pitchFamily="34" charset="0"/>
                <a:cs typeface="Calibri" panose="020F0502020204030204" pitchFamily="34" charset="0"/>
              </a:rPr>
              <a:t>avemos</a:t>
            </a:r>
            <a:r>
              <a:rPr lang="es-ES" dirty="0">
                <a:latin typeface="Calibri" panose="020F0502020204030204" pitchFamily="34" charset="0"/>
                <a:cs typeface="Calibri" panose="020F0502020204030204" pitchFamily="34" charset="0"/>
              </a:rPr>
              <a:t> dicho </a:t>
            </a:r>
            <a:r>
              <a:rPr lang="es-ES" dirty="0" err="1">
                <a:latin typeface="Calibri" panose="020F0502020204030204" pitchFamily="34" charset="0"/>
                <a:cs typeface="Calibri" panose="020F0502020204030204" pitchFamily="34" charset="0"/>
              </a:rPr>
              <a:t>cozer</a:t>
            </a:r>
            <a:r>
              <a:rPr lang="es-ES" dirty="0">
                <a:latin typeface="Calibri" panose="020F0502020204030204" pitchFamily="34" charset="0"/>
                <a:cs typeface="Calibri" panose="020F0502020204030204" pitchFamily="34" charset="0"/>
              </a:rPr>
              <a:t> de primera instancia la vianda que es menester para mantenimiento de todo el cuerpo, en el </a:t>
            </a:r>
            <a:r>
              <a:rPr lang="es-ES" dirty="0" err="1">
                <a:latin typeface="Calibri" panose="020F0502020204030204" pitchFamily="34" charset="0"/>
                <a:cs typeface="Calibri" panose="020F0502020204030204" pitchFamily="34" charset="0"/>
              </a:rPr>
              <a:t>qual</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cozimiento</a:t>
            </a:r>
            <a:r>
              <a:rPr lang="es-ES" dirty="0">
                <a:latin typeface="Calibri" panose="020F0502020204030204" pitchFamily="34" charset="0"/>
                <a:cs typeface="Calibri" panose="020F0502020204030204" pitchFamily="34" charset="0"/>
              </a:rPr>
              <a:t> se engendra una sustancia líquida blanca a manera de </a:t>
            </a:r>
            <a:r>
              <a:rPr lang="es-ES" dirty="0" err="1">
                <a:latin typeface="Calibri" panose="020F0502020204030204" pitchFamily="34" charset="0"/>
                <a:cs typeface="Calibri" panose="020F0502020204030204" pitchFamily="34" charset="0"/>
              </a:rPr>
              <a:t>ordiate</a:t>
            </a:r>
            <a:r>
              <a:rPr lang="es-ES" dirty="0">
                <a:latin typeface="Calibri" panose="020F0502020204030204" pitchFamily="34" charset="0"/>
                <a:cs typeface="Calibri" panose="020F0502020204030204" pitchFamily="34" charset="0"/>
              </a:rPr>
              <a:t> que se llama quilo…»</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În conformitate cu tradiția galenică, Montaña spune că al doilea coctio are loc în ficat și are ca rezultat cele patru umori. Splina are o funcție de curățare împreună cu rinichii, ambii considerați de Montaña drept slujitori ai naturii pentru a menține sângele </a:t>
            </a:r>
            <a:r>
              <a:rPr lang="vi-VN" dirty="0" smtClean="0">
                <a:latin typeface="Calibri" panose="020F0502020204030204" pitchFamily="34" charset="0"/>
                <a:cs typeface="Calibri" panose="020F0502020204030204" pitchFamily="34" charset="0"/>
              </a:rPr>
              <a:t>curat</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El credea, la fel ca Galen, că organizarea internă a corpului uman aparține unei ordini ierarhice structurate teologic, în care cea mai joasă cavitate, abdomenul, are scopul de a genera </a:t>
            </a:r>
            <a:r>
              <a:rPr lang="vi-VN" dirty="0" smtClean="0">
                <a:latin typeface="Calibri" panose="020F0502020204030204" pitchFamily="34" charset="0"/>
                <a:cs typeface="Calibri" panose="020F0502020204030204" pitchFamily="34" charset="0"/>
              </a:rPr>
              <a:t>sânge</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6117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7685421" y="1186528"/>
            <a:ext cx="3743325" cy="4495157"/>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32</a:t>
            </a:fld>
            <a:endParaRPr lang="en-US" dirty="0"/>
          </a:p>
        </p:txBody>
      </p:sp>
      <p:sp>
        <p:nvSpPr>
          <p:cNvPr id="5" name="CasellaDiTesto 4"/>
          <p:cNvSpPr txBox="1"/>
          <p:nvPr/>
        </p:nvSpPr>
        <p:spPr>
          <a:xfrm>
            <a:off x="946484" y="1682644"/>
            <a:ext cx="6352674" cy="3139321"/>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Alte părți superioare ale corpului „purifică” sângele, care inițial nu este greu, în două locuri specifice, așa cum este postulat de doctrina galenică: cavitatea toracică unde inima joacă rolul principal (încălzirea și </a:t>
            </a:r>
            <a:r>
              <a:rPr lang="ro-MO" dirty="0">
                <a:latin typeface="Calibri" panose="020F0502020204030204" pitchFamily="34" charset="0"/>
                <a:cs typeface="Calibri" panose="020F0502020204030204" pitchFamily="34" charset="0"/>
              </a:rPr>
              <a:t>î</a:t>
            </a:r>
            <a:r>
              <a:rPr lang="ro-MO" dirty="0" smtClean="0">
                <a:latin typeface="Calibri" panose="020F0502020204030204" pitchFamily="34" charset="0"/>
                <a:cs typeface="Calibri" panose="020F0502020204030204" pitchFamily="34" charset="0"/>
              </a:rPr>
              <a:t>nviorarea</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sângelui) și creierul , unde are loc un proces de purificare mai mare, în </a:t>
            </a:r>
            <a:r>
              <a:rPr lang="vi-VN" dirty="0" smtClean="0">
                <a:latin typeface="Calibri" panose="020F0502020204030204" pitchFamily="34" charset="0"/>
                <a:cs typeface="Calibri" panose="020F0502020204030204" pitchFamily="34" charset="0"/>
              </a:rPr>
              <a:t>ventriculi</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Acolo, primirea spiritelor animale conferă sângelui cel mai înalt grad de </a:t>
            </a:r>
            <a:r>
              <a:rPr lang="vi-VN" dirty="0" smtClean="0">
                <a:latin typeface="Calibri" panose="020F0502020204030204" pitchFamily="34" charset="0"/>
                <a:cs typeface="Calibri" panose="020F0502020204030204" pitchFamily="34" charset="0"/>
              </a:rPr>
              <a:t>subtilitate</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Evident, creierul este considerat organul superior, cel mai spiritual, de sistemul </a:t>
            </a:r>
            <a:r>
              <a:rPr lang="vi-VN" dirty="0" smtClean="0">
                <a:latin typeface="Calibri" panose="020F0502020204030204" pitchFamily="34" charset="0"/>
                <a:cs typeface="Calibri" panose="020F0502020204030204" pitchFamily="34" charset="0"/>
              </a:rPr>
              <a:t>galenic</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7180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0072816" y="6252522"/>
            <a:ext cx="1139911" cy="329254"/>
          </a:xfrm>
          <a:prstGeom prst="rect">
            <a:avLst/>
          </a:prstGeom>
        </p:spPr>
      </p:pic>
      <p:pic>
        <p:nvPicPr>
          <p:cNvPr id="6" name="Immagine 5"/>
          <p:cNvPicPr>
            <a:picLocks noChangeAspect="1"/>
          </p:cNvPicPr>
          <p:nvPr/>
        </p:nvPicPr>
        <p:blipFill>
          <a:blip r:embed="rId3"/>
          <a:stretch>
            <a:fillRect/>
          </a:stretch>
        </p:blipFill>
        <p:spPr>
          <a:xfrm>
            <a:off x="6142081" y="4620524"/>
            <a:ext cx="171450" cy="133350"/>
          </a:xfrm>
          <a:prstGeom prst="rect">
            <a:avLst/>
          </a:prstGeom>
        </p:spPr>
      </p:pic>
      <p:pic>
        <p:nvPicPr>
          <p:cNvPr id="7" name="Immagine 6"/>
          <p:cNvPicPr>
            <a:picLocks noChangeAspect="1"/>
          </p:cNvPicPr>
          <p:nvPr/>
        </p:nvPicPr>
        <p:blipFill>
          <a:blip r:embed="rId3"/>
          <a:stretch>
            <a:fillRect/>
          </a:stretch>
        </p:blipFill>
        <p:spPr>
          <a:xfrm>
            <a:off x="5277107" y="6047860"/>
            <a:ext cx="171450" cy="133350"/>
          </a:xfrm>
          <a:prstGeom prst="rect">
            <a:avLst/>
          </a:prstGeom>
        </p:spPr>
      </p:pic>
      <p:pic>
        <p:nvPicPr>
          <p:cNvPr id="8" name="Immagine 7"/>
          <p:cNvPicPr>
            <a:picLocks noChangeAspect="1"/>
          </p:cNvPicPr>
          <p:nvPr/>
        </p:nvPicPr>
        <p:blipFill>
          <a:blip r:embed="rId4"/>
          <a:stretch>
            <a:fillRect/>
          </a:stretch>
        </p:blipFill>
        <p:spPr>
          <a:xfrm>
            <a:off x="3078987" y="1116998"/>
            <a:ext cx="4567690" cy="2171156"/>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33</a:t>
            </a:fld>
            <a:endParaRPr lang="en-US" dirty="0"/>
          </a:p>
        </p:txBody>
      </p:sp>
      <p:sp>
        <p:nvSpPr>
          <p:cNvPr id="9" name="CasellaDiTesto 8"/>
          <p:cNvSpPr txBox="1"/>
          <p:nvPr/>
        </p:nvSpPr>
        <p:spPr>
          <a:xfrm>
            <a:off x="541361" y="3451755"/>
            <a:ext cx="11372890" cy="2554545"/>
          </a:xfrm>
          <a:prstGeom prst="rect">
            <a:avLst/>
          </a:prstGeom>
          <a:noFill/>
        </p:spPr>
        <p:txBody>
          <a:bodyPr wrap="square" rtlCol="0">
            <a:spAutoFit/>
          </a:bodyPr>
          <a:lstStyle/>
          <a:p>
            <a:r>
              <a:rPr lang="vi-VN" sz="1600" dirty="0">
                <a:latin typeface="Calibri" panose="020F0502020204030204" pitchFamily="34" charset="0"/>
                <a:cs typeface="Calibri" panose="020F0502020204030204" pitchFamily="34" charset="0"/>
              </a:rPr>
              <a:t>Deși se bazează pe galenismul fiziologic, sistemul arhetipic al corpului oferit de Montaña nu are </a:t>
            </a:r>
            <a:r>
              <a:rPr lang="vi-VN" sz="1600" dirty="0" smtClean="0">
                <a:latin typeface="Calibri" panose="020F0502020204030204" pitchFamily="34" charset="0"/>
                <a:cs typeface="Calibri" panose="020F0502020204030204" pitchFamily="34" charset="0"/>
              </a:rPr>
              <a:t>originali</a:t>
            </a:r>
            <a:r>
              <a:rPr lang="ro-MO" sz="1600" dirty="0" smtClean="0">
                <a:latin typeface="Calibri" panose="020F0502020204030204" pitchFamily="34" charset="0"/>
                <a:cs typeface="Calibri" panose="020F0502020204030204" pitchFamily="34" charset="0"/>
              </a:rPr>
              <a:t>tate</a:t>
            </a:r>
            <a:r>
              <a:rPr lang="vi-VN" sz="1600" dirty="0" smtClean="0">
                <a:latin typeface="Calibri" panose="020F0502020204030204" pitchFamily="34" charset="0"/>
                <a:cs typeface="Calibri" panose="020F0502020204030204" pitchFamily="34" charset="0"/>
              </a:rPr>
              <a:t>, </a:t>
            </a:r>
            <a:r>
              <a:rPr lang="vi-VN" sz="1600" dirty="0">
                <a:latin typeface="Calibri" panose="020F0502020204030204" pitchFamily="34" charset="0"/>
                <a:cs typeface="Calibri" panose="020F0502020204030204" pitchFamily="34" charset="0"/>
              </a:rPr>
              <a:t>mai ales în ceea ce privește </a:t>
            </a:r>
            <a:r>
              <a:rPr lang="vi-VN" sz="1600" dirty="0" smtClean="0">
                <a:latin typeface="Calibri" panose="020F0502020204030204" pitchFamily="34" charset="0"/>
                <a:cs typeface="Calibri" panose="020F0502020204030204" pitchFamily="34" charset="0"/>
              </a:rPr>
              <a:t>simbologia </a:t>
            </a:r>
            <a:r>
              <a:rPr lang="vi-VN" sz="1600" dirty="0">
                <a:latin typeface="Calibri" panose="020F0502020204030204" pitchFamily="34" charset="0"/>
                <a:cs typeface="Calibri" panose="020F0502020204030204" pitchFamily="34" charset="0"/>
              </a:rPr>
              <a:t>visului </a:t>
            </a:r>
            <a:r>
              <a:rPr lang="vi-VN" sz="1600" dirty="0" smtClean="0">
                <a:latin typeface="Calibri" panose="020F0502020204030204" pitchFamily="34" charset="0"/>
                <a:cs typeface="Calibri" panose="020F0502020204030204" pitchFamily="34" charset="0"/>
              </a:rPr>
              <a:t>atribuit </a:t>
            </a:r>
            <a:r>
              <a:rPr lang="vi-VN" sz="1600" dirty="0">
                <a:latin typeface="Calibri" panose="020F0502020204030204" pitchFamily="34" charset="0"/>
                <a:cs typeface="Calibri" panose="020F0502020204030204" pitchFamily="34" charset="0"/>
              </a:rPr>
              <a:t>marchizului de Mondéjar (visul este conceput ca o parte independentă a cărții</a:t>
            </a:r>
            <a:r>
              <a:rPr lang="vi-VN" sz="1600" dirty="0" smtClean="0">
                <a:latin typeface="Calibri" panose="020F0502020204030204" pitchFamily="34" charset="0"/>
                <a:cs typeface="Calibri" panose="020F0502020204030204" pitchFamily="34" charset="0"/>
              </a:rPr>
              <a:t>)</a:t>
            </a:r>
            <a:r>
              <a:rPr lang="ro-MO" sz="1600" dirty="0" smtClean="0">
                <a:latin typeface="Calibri" panose="020F0502020204030204" pitchFamily="34" charset="0"/>
                <a:cs typeface="Calibri" panose="020F0502020204030204" pitchFamily="34" charset="0"/>
              </a:rPr>
              <a:t>.</a:t>
            </a:r>
            <a:endParaRPr lang="vi-VN" sz="1600" dirty="0">
              <a:latin typeface="Calibri" panose="020F0502020204030204" pitchFamily="34" charset="0"/>
              <a:cs typeface="Calibri" panose="020F0502020204030204" pitchFamily="34" charset="0"/>
            </a:endParaRPr>
          </a:p>
          <a:p>
            <a:endParaRPr lang="vi-VN" sz="1600" dirty="0">
              <a:latin typeface="Calibri" panose="020F0502020204030204" pitchFamily="34" charset="0"/>
              <a:cs typeface="Calibri" panose="020F0502020204030204" pitchFamily="34" charset="0"/>
            </a:endParaRPr>
          </a:p>
          <a:p>
            <a:r>
              <a:rPr lang="vi-VN" sz="1600" dirty="0">
                <a:latin typeface="Calibri" panose="020F0502020204030204" pitchFamily="34" charset="0"/>
                <a:cs typeface="Calibri" panose="020F0502020204030204" pitchFamily="34" charset="0"/>
              </a:rPr>
              <a:t>Punctul de plecare al visului este </a:t>
            </a:r>
            <a:r>
              <a:rPr lang="ro-MO" sz="1600" dirty="0">
                <a:latin typeface="Calibri" panose="020F0502020204030204" pitchFamily="34" charset="0"/>
                <a:cs typeface="Calibri" panose="020F0502020204030204" pitchFamily="34" charset="0"/>
              </a:rPr>
              <a:t>o</a:t>
            </a:r>
            <a:r>
              <a:rPr lang="vi-VN" sz="1600" dirty="0" smtClean="0">
                <a:latin typeface="Calibri" panose="020F0502020204030204" pitchFamily="34" charset="0"/>
                <a:cs typeface="Calibri" panose="020F0502020204030204" pitchFamily="34" charset="0"/>
              </a:rPr>
              <a:t> metafor</a:t>
            </a:r>
            <a:r>
              <a:rPr lang="ro-MO" sz="1600" dirty="0" smtClean="0">
                <a:latin typeface="Calibri" panose="020F0502020204030204" pitchFamily="34" charset="0"/>
                <a:cs typeface="Calibri" panose="020F0502020204030204" pitchFamily="34" charset="0"/>
              </a:rPr>
              <a:t>ă</a:t>
            </a:r>
            <a:r>
              <a:rPr lang="vi-VN" sz="1600" dirty="0" smtClean="0">
                <a:latin typeface="Calibri" panose="020F0502020204030204" pitchFamily="34" charset="0"/>
                <a:cs typeface="Calibri" panose="020F0502020204030204" pitchFamily="34" charset="0"/>
              </a:rPr>
              <a:t> </a:t>
            </a:r>
            <a:r>
              <a:rPr lang="vi-VN" sz="1600" dirty="0">
                <a:latin typeface="Calibri" panose="020F0502020204030204" pitchFamily="34" charset="0"/>
                <a:cs typeface="Calibri" panose="020F0502020204030204" pitchFamily="34" charset="0"/>
              </a:rPr>
              <a:t>în care corpul feminin este reprezentat de o casă cu trei camere </a:t>
            </a:r>
            <a:r>
              <a:rPr lang="vi-VN" sz="1600" dirty="0" smtClean="0">
                <a:latin typeface="Calibri" panose="020F0502020204030204" pitchFamily="34" charset="0"/>
                <a:cs typeface="Calibri" panose="020F0502020204030204" pitchFamily="34" charset="0"/>
              </a:rPr>
              <a:t>principale</a:t>
            </a:r>
            <a:r>
              <a:rPr lang="ro-MO" sz="1600" dirty="0" smtClean="0">
                <a:latin typeface="Calibri" panose="020F0502020204030204" pitchFamily="34" charset="0"/>
                <a:cs typeface="Calibri" panose="020F0502020204030204" pitchFamily="34" charset="0"/>
              </a:rPr>
              <a:t>.</a:t>
            </a:r>
            <a:endParaRPr lang="vi-VN" sz="1600" dirty="0">
              <a:latin typeface="Calibri" panose="020F0502020204030204" pitchFamily="34" charset="0"/>
              <a:cs typeface="Calibri" panose="020F0502020204030204" pitchFamily="34" charset="0"/>
            </a:endParaRPr>
          </a:p>
          <a:p>
            <a:endParaRPr lang="vi-VN" sz="1600" dirty="0">
              <a:latin typeface="Calibri" panose="020F0502020204030204" pitchFamily="34" charset="0"/>
              <a:cs typeface="Calibri" panose="020F0502020204030204" pitchFamily="34" charset="0"/>
            </a:endParaRPr>
          </a:p>
          <a:p>
            <a:r>
              <a:rPr lang="vi-VN" sz="1600" dirty="0">
                <a:latin typeface="Calibri" panose="020F0502020204030204" pitchFamily="34" charset="0"/>
                <a:cs typeface="Calibri" panose="020F0502020204030204" pitchFamily="34" charset="0"/>
              </a:rPr>
              <a:t>Rămășițele nutritive ale celor care locuiesc </a:t>
            </a:r>
            <a:r>
              <a:rPr lang="ro-MO" sz="1600" dirty="0" smtClean="0">
                <a:latin typeface="Calibri" panose="020F0502020204030204" pitchFamily="34" charset="0"/>
                <a:cs typeface="Calibri" panose="020F0502020204030204" pitchFamily="34" charset="0"/>
              </a:rPr>
              <a:t>în </a:t>
            </a:r>
            <a:r>
              <a:rPr lang="vi-VN" sz="1600" dirty="0" smtClean="0">
                <a:latin typeface="Calibri" panose="020F0502020204030204" pitchFamily="34" charset="0"/>
                <a:cs typeface="Calibri" panose="020F0502020204030204" pitchFamily="34" charset="0"/>
              </a:rPr>
              <a:t>casă </a:t>
            </a:r>
            <a:r>
              <a:rPr lang="vi-VN" sz="1600" dirty="0">
                <a:latin typeface="Calibri" panose="020F0502020204030204" pitchFamily="34" charset="0"/>
                <a:cs typeface="Calibri" panose="020F0502020204030204" pitchFamily="34" charset="0"/>
              </a:rPr>
              <a:t>ies în fiecare lună prin camera inferioară (uterul). Ușa sa este întotdeauna închisă și în interior, pe partea dreaptă, trăiește un arhitect - spiritul genitiv - care se luptă să construiască o nouă fortificație (un fiu) în interiorul camerei. Pentru a face acest lucru, el ia materialele de lucru necesare (‘Los materiales son figura de la sangre venal y arterial de la muger, de la qual cu la simiente del varón se forma la criatura ...’). Seiful (placenta) și cele două împrejurimi ale noii fortificații sunt realizate din aceste </a:t>
            </a:r>
            <a:r>
              <a:rPr lang="vi-VN" sz="1600" dirty="0" smtClean="0">
                <a:latin typeface="Calibri" panose="020F0502020204030204" pitchFamily="34" charset="0"/>
                <a:cs typeface="Calibri" panose="020F0502020204030204" pitchFamily="34" charset="0"/>
              </a:rPr>
              <a:t>materiale</a:t>
            </a:r>
            <a:r>
              <a:rPr lang="ro-MO" sz="1600" dirty="0" smtClean="0">
                <a:latin typeface="Calibri" panose="020F0502020204030204" pitchFamily="34" charset="0"/>
                <a:cs typeface="Calibri" panose="020F0502020204030204" pitchFamily="34" charset="0"/>
              </a:rPr>
              <a:t>.</a:t>
            </a:r>
            <a:endParaRPr lang="it-IT"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0519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8423189" y="1195011"/>
            <a:ext cx="2713384" cy="4775199"/>
          </a:xfrm>
          <a:prstGeom prst="rect">
            <a:avLst/>
          </a:prstGeom>
          <a:ln>
            <a:noFill/>
          </a:ln>
          <a:effectLst>
            <a:outerShdw blurRad="190500" algn="tl" rotWithShape="0">
              <a:srgbClr val="000000">
                <a:alpha val="70000"/>
              </a:srgbClr>
            </a:outerShdw>
          </a:effectLst>
        </p:spPr>
      </p:pic>
      <p:pic>
        <p:nvPicPr>
          <p:cNvPr id="5" name="Immagine 4"/>
          <p:cNvPicPr>
            <a:picLocks noChangeAspect="1"/>
          </p:cNvPicPr>
          <p:nvPr/>
        </p:nvPicPr>
        <p:blipFill>
          <a:blip r:embed="rId3"/>
          <a:stretch>
            <a:fillRect/>
          </a:stretch>
        </p:blipFill>
        <p:spPr>
          <a:xfrm>
            <a:off x="7384707" y="4117632"/>
            <a:ext cx="190500" cy="171450"/>
          </a:xfrm>
          <a:prstGeom prst="rect">
            <a:avLst/>
          </a:prstGeom>
        </p:spPr>
      </p:pic>
      <p:pic>
        <p:nvPicPr>
          <p:cNvPr id="6" name="Immagine 5"/>
          <p:cNvPicPr>
            <a:picLocks noChangeAspect="1"/>
          </p:cNvPicPr>
          <p:nvPr/>
        </p:nvPicPr>
        <p:blipFill>
          <a:blip r:embed="rId3"/>
          <a:stretch>
            <a:fillRect/>
          </a:stretch>
        </p:blipFill>
        <p:spPr>
          <a:xfrm>
            <a:off x="10775092" y="5140411"/>
            <a:ext cx="1087394" cy="263611"/>
          </a:xfrm>
          <a:prstGeom prst="rect">
            <a:avLst/>
          </a:prstGeom>
        </p:spPr>
      </p:pic>
      <p:sp>
        <p:nvSpPr>
          <p:cNvPr id="2" name="Segnaposto numero diapositiva 1"/>
          <p:cNvSpPr>
            <a:spLocks noGrp="1"/>
          </p:cNvSpPr>
          <p:nvPr>
            <p:ph type="sldNum" sz="quarter" idx="12"/>
          </p:nvPr>
        </p:nvSpPr>
        <p:spPr/>
        <p:txBody>
          <a:bodyPr/>
          <a:lstStyle/>
          <a:p>
            <a:fld id="{4FAB73BC-B049-4115-A692-8D63A059BFB8}" type="slidenum">
              <a:rPr lang="en-US" smtClean="0"/>
              <a:t>34</a:t>
            </a:fld>
            <a:endParaRPr lang="en-US" dirty="0"/>
          </a:p>
        </p:txBody>
      </p:sp>
      <p:sp>
        <p:nvSpPr>
          <p:cNvPr id="7" name="CasellaDiTesto 6"/>
          <p:cNvSpPr txBox="1"/>
          <p:nvPr/>
        </p:nvSpPr>
        <p:spPr>
          <a:xfrm>
            <a:off x="606254" y="1195011"/>
            <a:ext cx="7273238" cy="4524315"/>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Misiunea formativă a arhitectului continuă în celelalte camere, astfel încât întreaga construcție să poată fi finalizată în același </a:t>
            </a:r>
            <a:r>
              <a:rPr lang="vi-VN" dirty="0" smtClean="0">
                <a:latin typeface="Calibri" panose="020F0502020204030204" pitchFamily="34" charset="0"/>
                <a:cs typeface="Calibri" panose="020F0502020204030204" pitchFamily="34" charset="0"/>
              </a:rPr>
              <a:t>timp</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În camera inferioară (abdomen), există o bucătărie (stomac) în care se prepară mai întâi toate alimentele fortificației; în partea dreaptă, există un bufet de cupru (ficatul) în care mâncarea albă (</a:t>
            </a:r>
            <a:r>
              <a:rPr lang="vi-VN" dirty="0" smtClean="0">
                <a:latin typeface="Calibri" panose="020F0502020204030204" pitchFamily="34" charset="0"/>
                <a:cs typeface="Calibri" panose="020F0502020204030204" pitchFamily="34" charset="0"/>
              </a:rPr>
              <a:t>chil) </a:t>
            </a:r>
            <a:r>
              <a:rPr lang="vi-VN" dirty="0">
                <a:latin typeface="Calibri" panose="020F0502020204030204" pitchFamily="34" charset="0"/>
                <a:cs typeface="Calibri" panose="020F0502020204030204" pitchFamily="34" charset="0"/>
              </a:rPr>
              <a:t>este gătită din </a:t>
            </a:r>
            <a:r>
              <a:rPr lang="vi-VN" dirty="0" smtClean="0">
                <a:latin typeface="Calibri" panose="020F0502020204030204" pitchFamily="34" charset="0"/>
                <a:cs typeface="Calibri" panose="020F0502020204030204" pitchFamily="34" charset="0"/>
              </a:rPr>
              <a:t>nou</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Acolo sunt preparate patru tocănițe gustoase (cele patru umori) și sunt trimise împreună, prin anumite conducte, pentru a susține întreaga fortificație, iar acest lucru se datorează unei camere principale numită „spirit natural </a:t>
            </a:r>
            <a:r>
              <a:rPr lang="vi-VN" dirty="0" smtClean="0">
                <a:latin typeface="Calibri" panose="020F0502020204030204" pitchFamily="34" charset="0"/>
                <a:cs typeface="Calibri" panose="020F0502020204030204" pitchFamily="34" charset="0"/>
              </a:rPr>
              <a:t>c</a:t>
            </a:r>
            <a:r>
              <a:rPr lang="ro-MO" dirty="0" smtClean="0">
                <a:latin typeface="Calibri" panose="020F0502020204030204" pitchFamily="34" charset="0"/>
                <a:cs typeface="Calibri" panose="020F0502020204030204" pitchFamily="34" charset="0"/>
              </a:rPr>
              <a:t>are</a:t>
            </a:r>
            <a:r>
              <a:rPr lang="vi-VN" dirty="0" smtClean="0">
                <a:latin typeface="Calibri" panose="020F0502020204030204" pitchFamily="34" charset="0"/>
                <a:cs typeface="Calibri" panose="020F0502020204030204" pitchFamily="34" charset="0"/>
              </a:rPr>
              <a:t> </a:t>
            </a:r>
            <a:r>
              <a:rPr lang="ro-MO" dirty="0" smtClean="0">
                <a:latin typeface="Calibri" panose="020F0502020204030204" pitchFamily="34" charset="0"/>
                <a:cs typeface="Calibri" panose="020F0502020204030204" pitchFamily="34" charset="0"/>
              </a:rPr>
              <a:t>era</a:t>
            </a:r>
            <a:r>
              <a:rPr lang="vi-VN" dirty="0" smtClean="0">
                <a:latin typeface="Calibri" panose="020F0502020204030204" pitchFamily="34" charset="0"/>
                <a:cs typeface="Calibri" panose="020F0502020204030204" pitchFamily="34" charset="0"/>
              </a:rPr>
              <a:t> adăpostit </a:t>
            </a:r>
            <a:r>
              <a:rPr lang="vi-VN" dirty="0">
                <a:latin typeface="Calibri" panose="020F0502020204030204" pitchFamily="34" charset="0"/>
                <a:cs typeface="Calibri" panose="020F0502020204030204" pitchFamily="34" charset="0"/>
              </a:rPr>
              <a:t>în ficat</a:t>
            </a:r>
            <a:r>
              <a:rPr lang="vi-VN" dirty="0" smtClean="0">
                <a:latin typeface="Calibri" panose="020F0502020204030204" pitchFamily="34" charset="0"/>
                <a:cs typeface="Calibri" panose="020F0502020204030204" pitchFamily="34" charset="0"/>
              </a:rPr>
              <a:t>”</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Pe partea inferioară a bufetului (ficatul), există două recipiente, corespunzătoare veziculei și splinei; funcțiile lor principale constau în primirea holerei debordante și a umorului melancolic, a materiilor reziduale și a spumei de </a:t>
            </a:r>
            <a:r>
              <a:rPr lang="vi-VN" dirty="0" smtClean="0">
                <a:latin typeface="Calibri" panose="020F0502020204030204" pitchFamily="34" charset="0"/>
                <a:cs typeface="Calibri" panose="020F0502020204030204" pitchFamily="34" charset="0"/>
              </a:rPr>
              <a:t>ch</a:t>
            </a:r>
            <a:r>
              <a:rPr lang="ro-MO" dirty="0" smtClean="0">
                <a:latin typeface="Calibri" panose="020F0502020204030204" pitchFamily="34" charset="0"/>
                <a:cs typeface="Calibri" panose="020F0502020204030204" pitchFamily="34" charset="0"/>
              </a:rPr>
              <a:t>i</a:t>
            </a:r>
            <a:r>
              <a:rPr lang="vi-VN" dirty="0" smtClean="0">
                <a:latin typeface="Calibri" panose="020F0502020204030204" pitchFamily="34" charset="0"/>
                <a:cs typeface="Calibri" panose="020F0502020204030204" pitchFamily="34" charset="0"/>
              </a:rPr>
              <a:t>l alb</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6304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954242" y="1049689"/>
            <a:ext cx="8310106" cy="3126525"/>
          </a:xfrm>
          <a:prstGeom prst="rect">
            <a:avLst/>
          </a:prstGeom>
          <a:ln>
            <a:noFill/>
          </a:ln>
          <a:effectLst>
            <a:outerShdw blurRad="292100" dist="139700" dir="2700000" algn="tl" rotWithShape="0">
              <a:srgbClr val="333333">
                <a:alpha val="65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35</a:t>
            </a:fld>
            <a:endParaRPr lang="en-US" dirty="0"/>
          </a:p>
        </p:txBody>
      </p:sp>
      <p:sp>
        <p:nvSpPr>
          <p:cNvPr id="5" name="CasellaDiTesto 4"/>
          <p:cNvSpPr txBox="1"/>
          <p:nvPr/>
        </p:nvSpPr>
        <p:spPr>
          <a:xfrm>
            <a:off x="1089128" y="4466900"/>
            <a:ext cx="10040334" cy="1754326"/>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Acestea sunt unele dintre cele mai reprezentative simboluri aplicate de Montaña pentru a explica atât paralelismul dintre organizațiile urbane și domestice, cât și funcționarea corpului uman.</a:t>
            </a: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În general, perspectiva internă și socială a corpului uman a fost utilizată pe scară largă de către medicii renascentisti, la fel ca imaginea umană, organică a ordinii sociale, a făcut parte din cultura arhitecților și a </a:t>
            </a:r>
            <a:r>
              <a:rPr lang="vi-VN" dirty="0" smtClean="0">
                <a:latin typeface="Calibri" panose="020F0502020204030204" pitchFamily="34" charset="0"/>
                <a:cs typeface="Calibri" panose="020F0502020204030204" pitchFamily="34" charset="0"/>
              </a:rPr>
              <a:t>urbanilor</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01553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1473" y="628764"/>
            <a:ext cx="5640738" cy="1609344"/>
          </a:xfrm>
        </p:spPr>
        <p:txBody>
          <a:bodyPr>
            <a:normAutofit/>
          </a:bodyPr>
          <a:lstStyle/>
          <a:p>
            <a:r>
              <a:rPr lang="it-IT" sz="2000" b="1" dirty="0" err="1"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Andrés</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Laguna</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36</a:t>
            </a:fld>
            <a:endParaRPr lang="en-US" dirty="0"/>
          </a:p>
        </p:txBody>
      </p:sp>
      <p:pic>
        <p:nvPicPr>
          <p:cNvPr id="4" name="Immagine 3"/>
          <p:cNvPicPr>
            <a:picLocks noChangeAspect="1"/>
          </p:cNvPicPr>
          <p:nvPr/>
        </p:nvPicPr>
        <p:blipFill>
          <a:blip r:embed="rId2"/>
          <a:stretch>
            <a:fillRect/>
          </a:stretch>
        </p:blipFill>
        <p:spPr>
          <a:xfrm>
            <a:off x="8320087" y="1113611"/>
            <a:ext cx="2389800" cy="3546852"/>
          </a:xfrm>
          <a:prstGeom prst="rect">
            <a:avLst/>
          </a:prstGeom>
          <a:ln w="88900" cap="sq" cmpd="thickThin">
            <a:solidFill>
              <a:srgbClr val="000000"/>
            </a:solidFill>
            <a:prstDash val="solid"/>
            <a:miter lim="800000"/>
          </a:ln>
          <a:effectLst>
            <a:innerShdw blurRad="76200">
              <a:srgbClr val="000000"/>
            </a:innerShdw>
          </a:effectLst>
        </p:spPr>
      </p:pic>
      <p:pic>
        <p:nvPicPr>
          <p:cNvPr id="5" name="Immagine 4"/>
          <p:cNvPicPr>
            <a:picLocks noChangeAspect="1"/>
          </p:cNvPicPr>
          <p:nvPr/>
        </p:nvPicPr>
        <p:blipFill>
          <a:blip r:embed="rId3"/>
          <a:stretch>
            <a:fillRect/>
          </a:stretch>
        </p:blipFill>
        <p:spPr>
          <a:xfrm>
            <a:off x="3524378" y="5852469"/>
            <a:ext cx="7769698" cy="342900"/>
          </a:xfrm>
          <a:prstGeom prst="rect">
            <a:avLst/>
          </a:prstGeom>
        </p:spPr>
      </p:pic>
      <p:sp>
        <p:nvSpPr>
          <p:cNvPr id="7" name="CasellaDiTesto 6"/>
          <p:cNvSpPr txBox="1"/>
          <p:nvPr/>
        </p:nvSpPr>
        <p:spPr>
          <a:xfrm>
            <a:off x="511121" y="1839550"/>
            <a:ext cx="6898106" cy="2585323"/>
          </a:xfrm>
          <a:prstGeom prst="rect">
            <a:avLst/>
          </a:prstGeom>
          <a:noFill/>
        </p:spPr>
        <p:txBody>
          <a:bodyPr wrap="square" rtlCol="0">
            <a:spAutoFit/>
          </a:bodyPr>
          <a:lstStyle/>
          <a:p>
            <a:pPr algn="just"/>
            <a:r>
              <a:rPr lang="vi-VN" dirty="0">
                <a:latin typeface="Calibri" panose="020F0502020204030204" pitchFamily="34" charset="0"/>
                <a:cs typeface="Calibri" panose="020F0502020204030204" pitchFamily="34" charset="0"/>
              </a:rPr>
              <a:t>Influența filosofiei naturale a lui Platon asupra gândirii medicale a fost foarte puternică în medicina spaniolă în prima jumătate a secolului al </a:t>
            </a:r>
            <a:r>
              <a:rPr lang="vi-VN" dirty="0" smtClean="0">
                <a:latin typeface="Calibri" panose="020F0502020204030204" pitchFamily="34" charset="0"/>
                <a:cs typeface="Calibri" panose="020F0502020204030204" pitchFamily="34" charset="0"/>
              </a:rPr>
              <a:t>XVI-lea</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pPr algn="just"/>
            <a:endParaRPr lang="vi-VN" dirty="0">
              <a:latin typeface="Calibri" panose="020F0502020204030204" pitchFamily="34" charset="0"/>
              <a:cs typeface="Calibri" panose="020F0502020204030204" pitchFamily="34" charset="0"/>
            </a:endParaRPr>
          </a:p>
          <a:p>
            <a:pPr algn="just"/>
            <a:r>
              <a:rPr lang="vi-VN" dirty="0">
                <a:latin typeface="Calibri" panose="020F0502020204030204" pitchFamily="34" charset="0"/>
                <a:cs typeface="Calibri" panose="020F0502020204030204" pitchFamily="34" charset="0"/>
              </a:rPr>
              <a:t>A dispărut treptat în lucrările anatomice publicate de autori spanioli în a doua parte a </a:t>
            </a:r>
            <a:r>
              <a:rPr lang="vi-VN" dirty="0" smtClean="0">
                <a:latin typeface="Calibri" panose="020F0502020204030204" pitchFamily="34" charset="0"/>
                <a:cs typeface="Calibri" panose="020F0502020204030204" pitchFamily="34" charset="0"/>
              </a:rPr>
              <a:t>secolului</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pPr algn="just"/>
            <a:endParaRPr lang="vi-VN" dirty="0">
              <a:latin typeface="Calibri" panose="020F0502020204030204" pitchFamily="34" charset="0"/>
              <a:cs typeface="Calibri" panose="020F0502020204030204" pitchFamily="34" charset="0"/>
            </a:endParaRPr>
          </a:p>
          <a:p>
            <a:pPr algn="just"/>
            <a:r>
              <a:rPr lang="vi-VN" dirty="0">
                <a:latin typeface="Calibri" panose="020F0502020204030204" pitchFamily="34" charset="0"/>
                <a:cs typeface="Calibri" panose="020F0502020204030204" pitchFamily="34" charset="0"/>
              </a:rPr>
              <a:t>Umanistul Andrés Laguna </a:t>
            </a:r>
            <a:r>
              <a:rPr lang="ro-MO" dirty="0" smtClean="0">
                <a:latin typeface="Calibri" panose="020F0502020204030204" pitchFamily="34" charset="0"/>
                <a:cs typeface="Calibri" panose="020F0502020204030204" pitchFamily="34" charset="0"/>
              </a:rPr>
              <a:t>nu menționează</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filosofia naturală a lui Platon în </a:t>
            </a:r>
            <a:r>
              <a:rPr lang="vi-VN" dirty="0" smtClean="0">
                <a:latin typeface="Calibri" panose="020F0502020204030204" pitchFamily="34" charset="0"/>
                <a:cs typeface="Calibri" panose="020F0502020204030204" pitchFamily="34" charset="0"/>
              </a:rPr>
              <a:t>Anatomica </a:t>
            </a:r>
            <a:r>
              <a:rPr lang="vi-VN" dirty="0">
                <a:latin typeface="Calibri" panose="020F0502020204030204" pitchFamily="34" charset="0"/>
                <a:cs typeface="Calibri" panose="020F0502020204030204" pitchFamily="34" charset="0"/>
              </a:rPr>
              <a:t>methodus (1535</a:t>
            </a:r>
            <a:r>
              <a:rPr lang="vi-VN" dirty="0" smtClean="0">
                <a:latin typeface="Calibri" panose="020F0502020204030204" pitchFamily="34" charset="0"/>
                <a:cs typeface="Calibri" panose="020F0502020204030204" pitchFamily="34" charset="0"/>
              </a:rPr>
              <a:t>)</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
        <p:nvSpPr>
          <p:cNvPr id="8" name="CasellaDiTesto 7"/>
          <p:cNvSpPr txBox="1"/>
          <p:nvPr/>
        </p:nvSpPr>
        <p:spPr>
          <a:xfrm>
            <a:off x="561473" y="4823590"/>
            <a:ext cx="11117180" cy="923330"/>
          </a:xfrm>
          <a:prstGeom prst="rect">
            <a:avLst/>
          </a:prstGeom>
          <a:noFill/>
        </p:spPr>
        <p:txBody>
          <a:bodyPr wrap="square" rtlCol="0">
            <a:spAutoFit/>
          </a:bodyPr>
          <a:lstStyle/>
          <a:p>
            <a:pPr algn="just"/>
            <a:r>
              <a:rPr lang="vi-VN" dirty="0">
                <a:latin typeface="Calibri" panose="020F0502020204030204" pitchFamily="34" charset="0"/>
                <a:cs typeface="Calibri" panose="020F0502020204030204" pitchFamily="34" charset="0"/>
              </a:rPr>
              <a:t>Nici Valverde, adeptul noii reforme vesaliene, în Istoria sa de compoziție a corpului uman (1556), nici lucrările anatomice ale lui Pedro Jimeno nu arată nicio urmă de platonism. Evident, ideile platonice au rămas în alte lucrări </a:t>
            </a:r>
            <a:r>
              <a:rPr lang="vi-VN" dirty="0" smtClean="0">
                <a:latin typeface="Calibri" panose="020F0502020204030204" pitchFamily="34" charset="0"/>
                <a:cs typeface="Calibri" panose="020F0502020204030204" pitchFamily="34" charset="0"/>
              </a:rPr>
              <a:t>teoretice</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1944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584879" y="818865"/>
            <a:ext cx="10946341" cy="1609344"/>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Lecțiile de anatomie renascentistă  ale lui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Vesalius </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5" name="Segnaposto contenuto 4"/>
          <p:cNvSpPr>
            <a:spLocks noGrp="1"/>
          </p:cNvSpPr>
          <p:nvPr>
            <p:ph idx="1"/>
          </p:nvPr>
        </p:nvSpPr>
        <p:spPr>
          <a:xfrm>
            <a:off x="366514" y="1985091"/>
            <a:ext cx="7501299" cy="4050792"/>
          </a:xfrm>
        </p:spPr>
        <p:txBody>
          <a:bodyPr>
            <a:noAutofit/>
          </a:bodyPr>
          <a:lstStyle/>
          <a:p>
            <a:r>
              <a:rPr lang="vi-VN" sz="1800" dirty="0">
                <a:latin typeface="Calibri" panose="020F0502020204030204" pitchFamily="34" charset="0"/>
                <a:cs typeface="Calibri" panose="020F0502020204030204" pitchFamily="34" charset="0"/>
              </a:rPr>
              <a:t>Andreas Vesalius (1514-64) este una dintre cele mai importante figuri din istoria </a:t>
            </a:r>
            <a:r>
              <a:rPr lang="vi-VN" sz="1800" dirty="0" smtClean="0">
                <a:latin typeface="Calibri" panose="020F0502020204030204" pitchFamily="34" charset="0"/>
                <a:cs typeface="Calibri" panose="020F0502020204030204" pitchFamily="34" charset="0"/>
              </a:rPr>
              <a:t>anatomiei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El a fost autorul De Humani Corpis Fabrica (Despre țesătura corpului uman), un frumos și revoluționar studiu renascentist al corpului </a:t>
            </a:r>
            <a:r>
              <a:rPr lang="vi-VN" sz="1800" dirty="0" smtClean="0">
                <a:latin typeface="Calibri" panose="020F0502020204030204" pitchFamily="34" charset="0"/>
                <a:cs typeface="Calibri" panose="020F0502020204030204" pitchFamily="34" charset="0"/>
              </a:rPr>
              <a:t>uman</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Născut la Bruxelles, a fost educat ca medic și a devenit profesor de chirurgie și anatomie. Când era tânăr student, Vesalius a fost atât de fascinat de anatomia umană încât a furat corpul unui criminal executat de pe o schelă, luându-l acasă pentru a studia structura uimitoare a corpului.</a:t>
            </a:r>
          </a:p>
          <a:p>
            <a:r>
              <a:rPr lang="vi-VN" sz="1800" dirty="0">
                <a:latin typeface="Calibri" panose="020F0502020204030204" pitchFamily="34" charset="0"/>
                <a:cs typeface="Calibri" panose="020F0502020204030204" pitchFamily="34" charset="0"/>
              </a:rPr>
              <a:t>La acea vreme, medicii studenți nu </a:t>
            </a:r>
            <a:r>
              <a:rPr lang="ro-MO" sz="1800" dirty="0" smtClean="0">
                <a:latin typeface="Calibri" panose="020F0502020204030204" pitchFamily="34" charset="0"/>
                <a:cs typeface="Calibri" panose="020F0502020204030204" pitchFamily="34" charset="0"/>
              </a:rPr>
              <a:t>aveau voie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să participe la disecții așa cum fac astăzi. În schimb, </a:t>
            </a:r>
            <a:r>
              <a:rPr lang="vi-VN" sz="1800" dirty="0" smtClean="0">
                <a:latin typeface="Calibri" panose="020F0502020204030204" pitchFamily="34" charset="0"/>
                <a:cs typeface="Calibri" panose="020F0502020204030204" pitchFamily="34" charset="0"/>
              </a:rPr>
              <a:t>aceștia </a:t>
            </a:r>
            <a:r>
              <a:rPr lang="ro-MO" sz="1800" dirty="0" smtClean="0">
                <a:latin typeface="Calibri" panose="020F0502020204030204" pitchFamily="34" charset="0"/>
                <a:cs typeface="Calibri" panose="020F0502020204030204" pitchFamily="34" charset="0"/>
              </a:rPr>
              <a:t>trebuiau </a:t>
            </a:r>
            <a:r>
              <a:rPr lang="vi-VN" sz="1800" dirty="0" smtClean="0">
                <a:latin typeface="Calibri" panose="020F0502020204030204" pitchFamily="34" charset="0"/>
                <a:cs typeface="Calibri" panose="020F0502020204030204" pitchFamily="34" charset="0"/>
              </a:rPr>
              <a:t>să </a:t>
            </a:r>
            <a:r>
              <a:rPr lang="vi-VN" sz="1800" dirty="0">
                <a:latin typeface="Calibri" panose="020F0502020204030204" pitchFamily="34" charset="0"/>
                <a:cs typeface="Calibri" panose="020F0502020204030204" pitchFamily="34" charset="0"/>
              </a:rPr>
              <a:t>învețe din învățăturile medicului grec Galan care a trăit între 129 și 216 d.Hr.</a:t>
            </a:r>
            <a:endParaRPr lang="en-US" sz="1800" dirty="0">
              <a:latin typeface="Calibri" panose="020F0502020204030204" pitchFamily="34" charset="0"/>
              <a:cs typeface="Calibri" panose="020F0502020204030204" pitchFamily="34"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37</a:t>
            </a:fld>
            <a:endParaRPr lang="en-US" dirty="0"/>
          </a:p>
        </p:txBody>
      </p:sp>
      <p:pic>
        <p:nvPicPr>
          <p:cNvPr id="1028" name="Picture 4" descr="Vesalius's muscle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39" y="1398956"/>
            <a:ext cx="3338137" cy="4462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3334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7652" name="Picture 4" descr="Vesalius5"/>
          <p:cNvPicPr>
            <a:picLocks noChangeAspect="1" noChangeArrowheads="1"/>
          </p:cNvPicPr>
          <p:nvPr/>
        </p:nvPicPr>
        <p:blipFill>
          <a:blip r:embed="rId4">
            <a:extLst>
              <a:ext uri="{28A0092B-C50C-407E-A947-70E740481C1C}">
                <a14:useLocalDpi xmlns:a14="http://schemas.microsoft.com/office/drawing/2010/main" val="0"/>
              </a:ext>
            </a:extLst>
          </a:blip>
          <a:srcRect l="11833"/>
          <a:stretch>
            <a:fillRect/>
          </a:stretch>
        </p:blipFill>
        <p:spPr bwMode="auto">
          <a:xfrm>
            <a:off x="1114134" y="1140849"/>
            <a:ext cx="2413000"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3" name="Picture 5" descr="Vesalius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7420" y="1140849"/>
            <a:ext cx="2662237"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4" name="Picture 6" descr="I-B-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792" y="1140849"/>
            <a:ext cx="1979612"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7655" name="Picture 7" descr="Fabrica Page"/>
          <p:cNvPicPr>
            <a:picLocks noChangeAspect="1" noChangeArrowheads="1"/>
          </p:cNvPicPr>
          <p:nvPr/>
        </p:nvPicPr>
        <p:blipFill>
          <a:blip r:embed="rId7">
            <a:extLst>
              <a:ext uri="{28A0092B-C50C-407E-A947-70E740481C1C}">
                <a14:useLocalDpi xmlns:a14="http://schemas.microsoft.com/office/drawing/2010/main" val="0"/>
              </a:ext>
            </a:extLst>
          </a:blip>
          <a:srcRect l="26454" t="4861" r="4260" b="6944"/>
          <a:stretch>
            <a:fillRect/>
          </a:stretch>
        </p:blipFill>
        <p:spPr bwMode="auto">
          <a:xfrm>
            <a:off x="6589943" y="1140849"/>
            <a:ext cx="2087563" cy="37163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7656" name="Text Box 8"/>
          <p:cNvSpPr txBox="1">
            <a:spLocks noChangeArrowheads="1"/>
          </p:cNvSpPr>
          <p:nvPr/>
        </p:nvSpPr>
        <p:spPr bwMode="auto">
          <a:xfrm>
            <a:off x="1544387" y="5123031"/>
            <a:ext cx="914400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vi-VN" altLang="it-IT" dirty="0">
                <a:latin typeface="Calibri" panose="020F0502020204030204" pitchFamily="34" charset="0"/>
                <a:cs typeface="Calibri" panose="020F0502020204030204" pitchFamily="34" charset="0"/>
              </a:rPr>
              <a:t>De ce ilustrații precum acestea ar fi considerate atât de valoroase de către studenții la medicină din timpul și după </a:t>
            </a:r>
            <a:r>
              <a:rPr lang="ro-MO" altLang="it-IT" dirty="0" smtClean="0">
                <a:latin typeface="Calibri" panose="020F0502020204030204" pitchFamily="34" charset="0"/>
                <a:cs typeface="Calibri" panose="020F0502020204030204" pitchFamily="34" charset="0"/>
              </a:rPr>
              <a:t>perioada </a:t>
            </a:r>
            <a:r>
              <a:rPr lang="vi-VN" altLang="it-IT" dirty="0" smtClean="0">
                <a:latin typeface="Calibri" panose="020F0502020204030204" pitchFamily="34" charset="0"/>
                <a:cs typeface="Calibri" panose="020F0502020204030204" pitchFamily="34" charset="0"/>
              </a:rPr>
              <a:t>Renașter</a:t>
            </a:r>
            <a:r>
              <a:rPr lang="ro-MO" altLang="it-IT" dirty="0" smtClean="0">
                <a:latin typeface="Calibri" panose="020F0502020204030204" pitchFamily="34" charset="0"/>
                <a:cs typeface="Calibri" panose="020F0502020204030204" pitchFamily="34" charset="0"/>
              </a:rPr>
              <a:t>ii</a:t>
            </a:r>
            <a:r>
              <a:rPr lang="vi-VN" altLang="it-IT" dirty="0" smtClean="0">
                <a:latin typeface="Calibri" panose="020F0502020204030204" pitchFamily="34" charset="0"/>
                <a:cs typeface="Calibri" panose="020F0502020204030204" pitchFamily="34" charset="0"/>
              </a:rPr>
              <a:t>?</a:t>
            </a:r>
            <a:endParaRPr lang="en-GB" altLang="it-IT" dirty="0">
              <a:latin typeface="Calibri" panose="020F0502020204030204" pitchFamily="34" charset="0"/>
              <a:cs typeface="Calibri" panose="020F0502020204030204" pitchFamily="34"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38</a:t>
            </a:fld>
            <a:endParaRPr lang="en-US" dirty="0"/>
          </a:p>
        </p:txBody>
      </p:sp>
    </p:spTree>
    <p:extLst>
      <p:ext uri="{BB962C8B-B14F-4D97-AF65-F5344CB8AC3E}">
        <p14:creationId xmlns:p14="http://schemas.microsoft.com/office/powerpoint/2010/main" val="1357551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91826" y="570384"/>
            <a:ext cx="10946341" cy="1609344"/>
          </a:xfrm>
        </p:spPr>
        <p:txBody>
          <a:bodyPr>
            <a:normAutofit/>
          </a:bodyPr>
          <a:lstStyle/>
          <a:p>
            <a:r>
              <a:rPr lang="ro-MO"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Lecțiile de anatomie renascentistă  ale lui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Vesalius </a:t>
            </a:r>
          </a:p>
        </p:txBody>
      </p:sp>
      <p:sp>
        <p:nvSpPr>
          <p:cNvPr id="5" name="Segnaposto contenuto 4"/>
          <p:cNvSpPr>
            <a:spLocks noGrp="1"/>
          </p:cNvSpPr>
          <p:nvPr>
            <p:ph idx="1"/>
          </p:nvPr>
        </p:nvSpPr>
        <p:spPr>
          <a:xfrm>
            <a:off x="325887" y="1459468"/>
            <a:ext cx="11467121" cy="4050792"/>
          </a:xfrm>
        </p:spPr>
        <p:txBody>
          <a:bodyPr>
            <a:noAutofit/>
          </a:bodyPr>
          <a:lstStyle/>
          <a:p>
            <a:pPr marL="0" indent="0">
              <a:buNone/>
            </a:pPr>
            <a:endParaRPr lang="en-US" sz="1800" dirty="0"/>
          </a:p>
          <a:p>
            <a:r>
              <a:rPr lang="vi-VN" sz="1800" dirty="0">
                <a:latin typeface="Calibri" panose="020F0502020204030204" pitchFamily="34" charset="0"/>
                <a:cs typeface="Calibri" panose="020F0502020204030204" pitchFamily="34" charset="0"/>
              </a:rPr>
              <a:t>Timp de 1000 de ani după moartea lui Galan, nu </a:t>
            </a:r>
            <a:r>
              <a:rPr lang="vi-VN" sz="1800" dirty="0" smtClean="0">
                <a:latin typeface="Calibri" panose="020F0502020204030204" pitchFamily="34" charset="0"/>
                <a:cs typeface="Calibri" panose="020F0502020204030204" pitchFamily="34" charset="0"/>
              </a:rPr>
              <a:t>a </a:t>
            </a:r>
            <a:r>
              <a:rPr lang="vi-VN" sz="1800" dirty="0">
                <a:latin typeface="Calibri" panose="020F0502020204030204" pitchFamily="34" charset="0"/>
                <a:cs typeface="Calibri" panose="020F0502020204030204" pitchFamily="34" charset="0"/>
              </a:rPr>
              <a:t>fost </a:t>
            </a:r>
            <a:r>
              <a:rPr lang="vi-VN" sz="1800" dirty="0" smtClean="0">
                <a:latin typeface="Calibri" panose="020F0502020204030204" pitchFamily="34" charset="0"/>
                <a:cs typeface="Calibri" panose="020F0502020204030204" pitchFamily="34" charset="0"/>
              </a:rPr>
              <a:t>efectuat</a:t>
            </a:r>
            <a:r>
              <a:rPr lang="ro-MO" sz="1800" dirty="0" smtClean="0">
                <a:latin typeface="Calibri" panose="020F0502020204030204" pitchFamily="34" charset="0"/>
                <a:cs typeface="Calibri" panose="020F0502020204030204" pitchFamily="34" charset="0"/>
              </a:rPr>
              <a:t>ă</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aproape nici o anchetă anatomică originală, în principal pentru că Biserica a fost împotriva disecției corpurilor umane.</a:t>
            </a:r>
          </a:p>
          <a:p>
            <a:r>
              <a:rPr lang="vi-VN" sz="1800" dirty="0">
                <a:latin typeface="Calibri" panose="020F0502020204030204" pitchFamily="34" charset="0"/>
                <a:cs typeface="Calibri" panose="020F0502020204030204" pitchFamily="34" charset="0"/>
              </a:rPr>
              <a:t>Începând cu anii 1200, s-au efectuat unele disecții, dar nu multe - chirurgii au trebuit să se bazeze pe cadavrele criminalilor executați, iar acestea au fost puține</a:t>
            </a:r>
          </a:p>
          <a:p>
            <a:r>
              <a:rPr lang="vi-VN" sz="1800" dirty="0">
                <a:latin typeface="Calibri" panose="020F0502020204030204" pitchFamily="34" charset="0"/>
                <a:cs typeface="Calibri" panose="020F0502020204030204" pitchFamily="34" charset="0"/>
              </a:rPr>
              <a:t>De asemenea, fără </a:t>
            </a:r>
            <a:r>
              <a:rPr lang="ro-MO" sz="1800" dirty="0" smtClean="0">
                <a:latin typeface="Calibri" panose="020F0502020204030204" pitchFamily="34" charset="0"/>
                <a:cs typeface="Calibri" panose="020F0502020204030204" pitchFamily="34" charset="0"/>
              </a:rPr>
              <a:t>frigidere mortuare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nu exista nicio modalitate de conservare a corpurilor, așa că disecțiile puteau fi efectuate numai în timpul iernii, când </a:t>
            </a:r>
            <a:r>
              <a:rPr lang="ro-MO" sz="1800" dirty="0" smtClean="0">
                <a:latin typeface="Calibri" panose="020F0502020204030204" pitchFamily="34" charset="0"/>
                <a:cs typeface="Calibri" panose="020F0502020204030204" pitchFamily="34" charset="0"/>
              </a:rPr>
              <a:t>acestea</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erau înghețate.</a:t>
            </a:r>
          </a:p>
          <a:p>
            <a:r>
              <a:rPr lang="vi-VN" sz="1800" dirty="0">
                <a:latin typeface="Calibri" panose="020F0502020204030204" pitchFamily="34" charset="0"/>
                <a:cs typeface="Calibri" panose="020F0502020204030204" pitchFamily="34" charset="0"/>
              </a:rPr>
              <a:t>Prin urmare, doar un număr limitat de studenți ar fi </a:t>
            </a:r>
            <a:r>
              <a:rPr lang="ro-MO" sz="1800" dirty="0" smtClean="0">
                <a:latin typeface="Calibri" panose="020F0502020204030204" pitchFamily="34" charset="0"/>
                <a:cs typeface="Calibri" panose="020F0502020204030204" pitchFamily="34" charset="0"/>
              </a:rPr>
              <a:t>putut</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participa la o disecție în persoană</a:t>
            </a:r>
          </a:p>
          <a:p>
            <a:r>
              <a:rPr lang="vi-VN" sz="1800" dirty="0">
                <a:latin typeface="Calibri" panose="020F0502020204030204" pitchFamily="34" charset="0"/>
                <a:cs typeface="Calibri" panose="020F0502020204030204" pitchFamily="34" charset="0"/>
              </a:rPr>
              <a:t>Opera lui Vesalius a adus o serie de schimbări importante în studiul anatomiei</a:t>
            </a:r>
          </a:p>
          <a:p>
            <a:r>
              <a:rPr lang="vi-VN" sz="1800" dirty="0">
                <a:latin typeface="Calibri" panose="020F0502020204030204" pitchFamily="34" charset="0"/>
                <a:cs typeface="Calibri" panose="020F0502020204030204" pitchFamily="34" charset="0"/>
              </a:rPr>
              <a:t>Cel mai important, Vesalius a subliniat în repetate rânduri ideea că elevii nu trebuie să depindă de învățăturile bătrânilor lor, ci trebuie să exploreze singuri funcționarea interioară a corpului uman. Adevărul este sub piele și nu este neapărat ascuns în cărțile </a:t>
            </a:r>
            <a:r>
              <a:rPr lang="vi-VN" sz="1800" dirty="0" smtClean="0">
                <a:latin typeface="Calibri" panose="020F0502020204030204" pitchFamily="34" charset="0"/>
                <a:cs typeface="Calibri" panose="020F0502020204030204" pitchFamily="34" charset="0"/>
              </a:rPr>
              <a:t>prăfuite</a:t>
            </a:r>
            <a:r>
              <a:rPr lang="ro-MO"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a:p>
            <a:endParaRPr lang="en-US" sz="1800" dirty="0">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39</a:t>
            </a:fld>
            <a:endParaRPr lang="en-US" dirty="0"/>
          </a:p>
        </p:txBody>
      </p:sp>
    </p:spTree>
    <p:extLst>
      <p:ext uri="{BB962C8B-B14F-4D97-AF65-F5344CB8AC3E}">
        <p14:creationId xmlns:p14="http://schemas.microsoft.com/office/powerpoint/2010/main" val="3034092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227483" y="991879"/>
            <a:ext cx="9060712"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ro-MO" altLang="en-US" sz="2000" b="1" dirty="0" smtClean="0">
                <a:solidFill>
                  <a:schemeClr val="accent2"/>
                </a:solidFill>
                <a:effectLst>
                  <a:outerShdw blurRad="38100" dist="38100" dir="2700000" algn="tl">
                    <a:srgbClr val="000000">
                      <a:alpha val="43137"/>
                    </a:srgbClr>
                  </a:outerShdw>
                </a:effectLst>
                <a:latin typeface="+mn-lt"/>
              </a:rPr>
              <a:t>Perioada renascentistă</a:t>
            </a:r>
            <a:endParaRPr lang="en-US" altLang="en-US" sz="2000" b="1" dirty="0">
              <a:solidFill>
                <a:schemeClr val="accent2"/>
              </a:solidFill>
              <a:effectLst>
                <a:outerShdw blurRad="38100" dist="38100" dir="2700000" algn="tl">
                  <a:srgbClr val="000000">
                    <a:alpha val="43137"/>
                  </a:srgbClr>
                </a:outerShdw>
              </a:effectLst>
              <a:latin typeface="+mn-lt"/>
            </a:endParaRPr>
          </a:p>
          <a:p>
            <a:pPr algn="ctr" eaLnBrk="1" hangingPunct="1">
              <a:spcBef>
                <a:spcPct val="50000"/>
              </a:spcBef>
              <a:buFontTx/>
              <a:buNone/>
            </a:pPr>
            <a:endParaRPr lang="en-US" altLang="en-US" sz="2800" b="1" dirty="0">
              <a:latin typeface="+mn-lt"/>
              <a:ea typeface="+mj-ea"/>
              <a:cs typeface="Times New Roman" panose="02020603050405020304" pitchFamily="18" charset="0"/>
            </a:endParaRPr>
          </a:p>
        </p:txBody>
      </p:sp>
      <p:sp>
        <p:nvSpPr>
          <p:cNvPr id="3" name="Rectangle 3"/>
          <p:cNvSpPr txBox="1">
            <a:spLocks noChangeArrowheads="1"/>
          </p:cNvSpPr>
          <p:nvPr/>
        </p:nvSpPr>
        <p:spPr>
          <a:xfrm>
            <a:off x="1638941" y="2047131"/>
            <a:ext cx="8435501" cy="419100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a:buClrTx/>
              <a:buFont typeface="Arial" panose="020B0604020202020204" pitchFamily="34" charset="0"/>
              <a:buChar char="•"/>
            </a:pPr>
            <a:r>
              <a:rPr lang="vi-VN" altLang="en-US" dirty="0">
                <a:latin typeface="Calibri" panose="020F0502020204030204" pitchFamily="34" charset="0"/>
                <a:cs typeface="Calibri" panose="020F0502020204030204" pitchFamily="34" charset="0"/>
              </a:rPr>
              <a:t>Au fost înființate universități și școli medicale, oferind un mediu formal pentru cercetare și instruire</a:t>
            </a:r>
          </a:p>
          <a:p>
            <a:pPr lvl="1">
              <a:buClrTx/>
              <a:buFont typeface="Arial" panose="020B0604020202020204" pitchFamily="34" charset="0"/>
              <a:buChar char="•"/>
            </a:pPr>
            <a:r>
              <a:rPr lang="vi-VN" altLang="en-US" dirty="0" smtClean="0">
                <a:latin typeface="Calibri" panose="020F0502020204030204" pitchFamily="34" charset="0"/>
                <a:cs typeface="Calibri" panose="020F0502020204030204" pitchFamily="34" charset="0"/>
              </a:rPr>
              <a:t>C</a:t>
            </a:r>
            <a:r>
              <a:rPr lang="ro-MO" altLang="en-US" dirty="0" smtClean="0">
                <a:latin typeface="Calibri" panose="020F0502020204030204" pitchFamily="34" charset="0"/>
                <a:cs typeface="Calibri" panose="020F0502020204030204" pitchFamily="34" charset="0"/>
              </a:rPr>
              <a:t>unoștințele</a:t>
            </a:r>
            <a:r>
              <a:rPr lang="vi-VN" altLang="en-US" dirty="0" smtClean="0">
                <a:latin typeface="Calibri" panose="020F0502020204030204" pitchFamily="34" charset="0"/>
                <a:cs typeface="Calibri" panose="020F0502020204030204" pitchFamily="34" charset="0"/>
              </a:rPr>
              <a:t> </a:t>
            </a:r>
            <a:r>
              <a:rPr lang="vi-VN" altLang="en-US" dirty="0">
                <a:latin typeface="Calibri" panose="020F0502020204030204" pitchFamily="34" charset="0"/>
                <a:cs typeface="Calibri" panose="020F0502020204030204" pitchFamily="34" charset="0"/>
              </a:rPr>
              <a:t>existente anterior au fost contestate, iar explorarea a început </a:t>
            </a:r>
            <a:r>
              <a:rPr lang="ro-MO" altLang="en-US" dirty="0" smtClean="0">
                <a:latin typeface="Calibri" panose="020F0502020204030204" pitchFamily="34" charset="0"/>
                <a:cs typeface="Calibri" panose="020F0502020204030204" pitchFamily="34" charset="0"/>
              </a:rPr>
              <a:t>cu</a:t>
            </a:r>
            <a:r>
              <a:rPr lang="vi-VN" altLang="en-US" dirty="0" smtClean="0">
                <a:latin typeface="Calibri" panose="020F0502020204030204" pitchFamily="34" charset="0"/>
                <a:cs typeface="Calibri" panose="020F0502020204030204" pitchFamily="34" charset="0"/>
              </a:rPr>
              <a:t> </a:t>
            </a:r>
            <a:r>
              <a:rPr lang="vi-VN" altLang="en-US" dirty="0">
                <a:latin typeface="Calibri" panose="020F0502020204030204" pitchFamily="34" charset="0"/>
                <a:cs typeface="Calibri" panose="020F0502020204030204" pitchFamily="34" charset="0"/>
              </a:rPr>
              <a:t>noi orizonturi de înțelegere umană</a:t>
            </a:r>
          </a:p>
          <a:p>
            <a:pPr lvl="1">
              <a:buClrTx/>
              <a:buFont typeface="Arial" panose="020B0604020202020204" pitchFamily="34" charset="0"/>
              <a:buChar char="•"/>
            </a:pPr>
            <a:r>
              <a:rPr lang="vi-VN" altLang="en-US" dirty="0">
                <a:latin typeface="Calibri" panose="020F0502020204030204" pitchFamily="34" charset="0"/>
                <a:cs typeface="Calibri" panose="020F0502020204030204" pitchFamily="34" charset="0"/>
              </a:rPr>
              <a:t>Tipografia a fost inventată, promovând o diseminare mult mai rapidă a informațiilor</a:t>
            </a:r>
          </a:p>
          <a:p>
            <a:pPr lvl="1">
              <a:buClrTx/>
              <a:buFont typeface="Arial" panose="020B0604020202020204" pitchFamily="34" charset="0"/>
              <a:buChar char="•"/>
            </a:pPr>
            <a:r>
              <a:rPr lang="vi-VN" altLang="en-US" dirty="0">
                <a:latin typeface="Calibri" panose="020F0502020204030204" pitchFamily="34" charset="0"/>
                <a:cs typeface="Calibri" panose="020F0502020204030204" pitchFamily="34" charset="0"/>
              </a:rPr>
              <a:t>Stigmatul atașat disecției morților a fost depășit, permițând avansarea cunoștințelor în anatomie și fiziologie</a:t>
            </a:r>
            <a:endParaRPr lang="en-US" altLang="en-US" dirty="0">
              <a:latin typeface="Calibri" panose="020F0502020204030204" pitchFamily="34" charset="0"/>
              <a:cs typeface="Calibri" panose="020F0502020204030204" pitchFamily="34"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4</a:t>
            </a:fld>
            <a:endParaRPr lang="en-US" dirty="0"/>
          </a:p>
        </p:txBody>
      </p:sp>
    </p:spTree>
    <p:extLst>
      <p:ext uri="{BB962C8B-B14F-4D97-AF65-F5344CB8AC3E}">
        <p14:creationId xmlns:p14="http://schemas.microsoft.com/office/powerpoint/2010/main" val="1552097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4FAB73BC-B049-4115-A692-8D63A059BFB8}" type="slidenum">
              <a:rPr lang="en-US" smtClean="0"/>
              <a:t>40</a:t>
            </a:fld>
            <a:endParaRPr lang="en-US" dirty="0"/>
          </a:p>
        </p:txBody>
      </p:sp>
      <p:sp>
        <p:nvSpPr>
          <p:cNvPr id="5" name="Rettangolo 4"/>
          <p:cNvSpPr/>
          <p:nvPr/>
        </p:nvSpPr>
        <p:spPr>
          <a:xfrm>
            <a:off x="339697" y="1103230"/>
            <a:ext cx="11354998" cy="4247317"/>
          </a:xfrm>
          <a:prstGeom prst="rect">
            <a:avLst/>
          </a:prstGeom>
        </p:spPr>
        <p:txBody>
          <a:bodyPr wrap="square">
            <a:spAutoFit/>
          </a:bodyPr>
          <a:lstStyle/>
          <a:p>
            <a:pPr marL="342900" indent="-342900">
              <a:buFont typeface="Arial" panose="020B0604020202020204" pitchFamily="34" charset="0"/>
              <a:buChar char="•"/>
            </a:pPr>
            <a:r>
              <a:rPr lang="vi-VN" dirty="0">
                <a:latin typeface="Calibri" panose="020F0502020204030204" pitchFamily="34" charset="0"/>
                <a:cs typeface="Calibri" panose="020F0502020204030204" pitchFamily="34" charset="0"/>
              </a:rPr>
              <a:t>De asemenea, în timp ce lucra la capodopera sa, Fabrica, a descoperit că o serie de învățături ale lui Galen erau greșite. Și-a dat seama că acest lucru se datorează faptului că Galen își luase dovezile de la corpuri de animale și nu de la corpuri umane. Afundându-se în funcționarea corpului uman, Vesalius a reușit să corecteze 200 de teorii necontestate anterior, de exemplu că maxilarul inferior este format dintr-un os, nu două, așa cum studiile efectuate de Galen pe animale l-au determinat să </a:t>
            </a:r>
            <a:r>
              <a:rPr lang="vi-VN" dirty="0" smtClean="0">
                <a:latin typeface="Calibri" panose="020F0502020204030204" pitchFamily="34" charset="0"/>
                <a:cs typeface="Calibri" panose="020F0502020204030204" pitchFamily="34" charset="0"/>
              </a:rPr>
              <a:t>creadă</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vi-VN"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dirty="0">
                <a:latin typeface="Calibri" panose="020F0502020204030204" pitchFamily="34" charset="0"/>
                <a:cs typeface="Calibri" panose="020F0502020204030204" pitchFamily="34" charset="0"/>
              </a:rPr>
              <a:t>Opera lui Vesalius este renumită și pentru ilustrațiile sale detaliate și frumos redactate. Humani Corpis Fabrica este un exemplu minunat de artă renascentistă. Ilustrațiile sale prezintă formațiuni complexe ale mușchilor, sistemului nervos, vaselor de sânge, viscerelor și scheletului. În timpul Renașterii, savanții și artiștii din întreaga Europă se interesau din nou de sculpturile clasice din Grecia Antică și Roma, așa că Vesalius a intrat în spiritul vremurilor. El a angajat o serie de desenatori calificați pentru a lucra la ilustrații, inclusiv Jan Stephan Van Calcar, un student al pictorului Titian. O serie de desene din Fabrica au folosit ca modele sculpturi clasice, cum ar fi </a:t>
            </a:r>
            <a:r>
              <a:rPr lang="vi-VN" dirty="0" smtClean="0">
                <a:latin typeface="Calibri" panose="020F0502020204030204" pitchFamily="34" charset="0"/>
                <a:cs typeface="Calibri" panose="020F0502020204030204" pitchFamily="34" charset="0"/>
              </a:rPr>
              <a:t>Tors</a:t>
            </a:r>
            <a:r>
              <a:rPr lang="ro-MO" dirty="0" smtClean="0">
                <a:latin typeface="Calibri" panose="020F0502020204030204" pitchFamily="34" charset="0"/>
                <a:cs typeface="Calibri" panose="020F0502020204030204" pitchFamily="34" charset="0"/>
              </a:rPr>
              <a:t>o-</a:t>
            </a:r>
            <a:r>
              <a:rPr lang="vi-VN" dirty="0" smtClean="0">
                <a:latin typeface="Calibri" panose="020F0502020204030204" pitchFamily="34" charset="0"/>
                <a:cs typeface="Calibri" panose="020F0502020204030204" pitchFamily="34" charset="0"/>
              </a:rPr>
              <a:t>ul </a:t>
            </a:r>
            <a:r>
              <a:rPr lang="vi-VN" dirty="0">
                <a:latin typeface="Calibri" panose="020F0502020204030204" pitchFamily="34" charset="0"/>
                <a:cs typeface="Calibri" panose="020F0502020204030204" pitchFamily="34" charset="0"/>
              </a:rPr>
              <a:t>Belvedere. În multe dintre </a:t>
            </a:r>
            <a:r>
              <a:rPr lang="vi-VN" dirty="0" smtClean="0">
                <a:latin typeface="Calibri" panose="020F0502020204030204" pitchFamily="34" charset="0"/>
                <a:cs typeface="Calibri" panose="020F0502020204030204" pitchFamily="34" charset="0"/>
              </a:rPr>
              <a:t>ilustrații</a:t>
            </a:r>
            <a:r>
              <a:rPr lang="ro-MO" dirty="0" smtClean="0">
                <a:latin typeface="Calibri" panose="020F0502020204030204" pitchFamily="34" charset="0"/>
                <a:cs typeface="Calibri" panose="020F0502020204030204" pitchFamily="34" charset="0"/>
              </a:rPr>
              <a:t>,</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figurile pozează în poziții lumești sau dramatice și adesea stau în fața peisajelor frumoase. În faimoasele imagini ale „bărbaților cu mușchi” (dintre care una este ilustrată mai sus), pielea și mușchii par să se desfacă treptat, </a:t>
            </a:r>
            <a:r>
              <a:rPr lang="vi-VN" dirty="0" smtClean="0">
                <a:latin typeface="Calibri" panose="020F0502020204030204" pitchFamily="34" charset="0"/>
                <a:cs typeface="Calibri" panose="020F0502020204030204" pitchFamily="34" charset="0"/>
              </a:rPr>
              <a:t>căzând </a:t>
            </a:r>
            <a:r>
              <a:rPr lang="vi-VN" dirty="0">
                <a:latin typeface="Calibri" panose="020F0502020204030204" pitchFamily="34" charset="0"/>
                <a:cs typeface="Calibri" panose="020F0502020204030204" pitchFamily="34" charset="0"/>
              </a:rPr>
              <a:t>de pe corpuri pentru a dezvălui sistemul complicat al mușchilor de </a:t>
            </a:r>
            <a:r>
              <a:rPr lang="vi-VN" dirty="0" smtClean="0">
                <a:latin typeface="Calibri" panose="020F0502020204030204" pitchFamily="34" charset="0"/>
                <a:cs typeface="Calibri" panose="020F0502020204030204" pitchFamily="34" charset="0"/>
              </a:rPr>
              <a:t>dedesubt</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6575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Fabric of the Human Body"/>
          <p:cNvPicPr>
            <a:picLocks noChangeAspect="1" noChangeArrowheads="1"/>
          </p:cNvPicPr>
          <p:nvPr/>
        </p:nvPicPr>
        <p:blipFill>
          <a:blip r:embed="rId3">
            <a:extLst>
              <a:ext uri="{28A0092B-C50C-407E-A947-70E740481C1C}">
                <a14:useLocalDpi xmlns:a14="http://schemas.microsoft.com/office/drawing/2010/main" val="0"/>
              </a:ext>
            </a:extLst>
          </a:blip>
          <a:srcRect l="2835" t="64659" r="84314" b="24109"/>
          <a:stretch>
            <a:fillRect/>
          </a:stretch>
        </p:blipFill>
        <p:spPr bwMode="auto">
          <a:xfrm>
            <a:off x="497879" y="1137795"/>
            <a:ext cx="2332038" cy="285273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MCAN00586_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8700" y="4692180"/>
            <a:ext cx="97155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MCHM00251_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550667">
            <a:off x="9979261" y="2142389"/>
            <a:ext cx="541337"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2" descr="MCHM00248_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1369" y="1192713"/>
            <a:ext cx="118903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MCAN00585_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6666" y="4389762"/>
            <a:ext cx="14144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MCHM00265_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87165">
            <a:off x="10535004" y="2808248"/>
            <a:ext cx="706438"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5"/>
          <p:cNvSpPr txBox="1">
            <a:spLocks noChangeArrowheads="1"/>
          </p:cNvSpPr>
          <p:nvPr/>
        </p:nvSpPr>
        <p:spPr bwMode="auto">
          <a:xfrm>
            <a:off x="6888163" y="260351"/>
            <a:ext cx="3529012"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b="1" i="1" dirty="0">
                <a:solidFill>
                  <a:schemeClr val="bg1"/>
                </a:solidFill>
              </a:rPr>
              <a:t>Monkey’s and other animals had been dissected since Ancient times in an attempt to understand how the human body worked. Animal anatomy is different to human anatomy though and many mistakes were made.</a:t>
            </a:r>
            <a:endParaRPr lang="en-US" altLang="it-IT" b="1" i="1" dirty="0">
              <a:solidFill>
                <a:schemeClr val="bg1"/>
              </a:solidFill>
            </a:endParaRPr>
          </a:p>
        </p:txBody>
      </p:sp>
      <p:sp>
        <p:nvSpPr>
          <p:cNvPr id="15371" name="Text Box 16"/>
          <p:cNvSpPr txBox="1">
            <a:spLocks noChangeArrowheads="1"/>
          </p:cNvSpPr>
          <p:nvPr/>
        </p:nvSpPr>
        <p:spPr bwMode="auto">
          <a:xfrm>
            <a:off x="2829917" y="1192713"/>
            <a:ext cx="6588177" cy="373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vi-VN" altLang="it-IT" dirty="0">
                <a:latin typeface="Calibri" panose="020F0502020204030204" pitchFamily="34" charset="0"/>
                <a:cs typeface="Calibri" panose="020F0502020204030204" pitchFamily="34" charset="0"/>
              </a:rPr>
              <a:t>Medicii antici disecaseră maimuțele în convingerea că anatomia lor va fi aceeași ca a oamenilor. Maimuțele le-au oferit ocazia de a studia părțile </a:t>
            </a:r>
            <a:r>
              <a:rPr lang="ro-MO" altLang="it-IT" dirty="0" smtClean="0">
                <a:latin typeface="Calibri" panose="020F0502020204030204" pitchFamily="34" charset="0"/>
                <a:cs typeface="Calibri" panose="020F0502020204030204" pitchFamily="34" charset="0"/>
              </a:rPr>
              <a:t>componente</a:t>
            </a:r>
            <a:r>
              <a:rPr lang="vi-VN" altLang="it-IT" dirty="0" smtClean="0">
                <a:latin typeface="Calibri" panose="020F0502020204030204" pitchFamily="34" charset="0"/>
                <a:cs typeface="Calibri" panose="020F0502020204030204" pitchFamily="34" charset="0"/>
              </a:rPr>
              <a:t> </a:t>
            </a:r>
            <a:r>
              <a:rPr lang="vi-VN" altLang="it-IT" dirty="0">
                <a:latin typeface="Calibri" panose="020F0502020204030204" pitchFamily="34" charset="0"/>
                <a:cs typeface="Calibri" panose="020F0502020204030204" pitchFamily="34" charset="0"/>
              </a:rPr>
              <a:t>ale unui corp, deoarece nu era de dorit disecarea unui cadavru uman din motive religioase - Legea Bisericii a interzis-o deseori. Au fost puține cazuri când disecția umană a fost permisă. Un loc a permis în mod deschis disecția pentru o vreme - Alexandria, în Egipt, care a fost fondată în 332 î.Hr. Chiar și disecția criminalilor vii a fost permisă. Această atitudine relaxată a devenit din ce în ce mai rară în timpul Imperiului </a:t>
            </a:r>
            <a:r>
              <a:rPr lang="vi-VN" altLang="it-IT" dirty="0" smtClean="0">
                <a:latin typeface="Calibri" panose="020F0502020204030204" pitchFamily="34" charset="0"/>
                <a:cs typeface="Calibri" panose="020F0502020204030204" pitchFamily="34" charset="0"/>
              </a:rPr>
              <a:t>Roman</a:t>
            </a:r>
            <a:r>
              <a:rPr lang="ro-MO" altLang="it-IT" dirty="0" smtClean="0">
                <a:latin typeface="Calibri" panose="020F0502020204030204" pitchFamily="34" charset="0"/>
                <a:cs typeface="Calibri" panose="020F0502020204030204" pitchFamily="34" charset="0"/>
              </a:rPr>
              <a:t>.</a:t>
            </a:r>
            <a:endParaRPr lang="vi-VN" altLang="it-IT" dirty="0">
              <a:latin typeface="Calibri" panose="020F0502020204030204" pitchFamily="34" charset="0"/>
              <a:cs typeface="Calibri" panose="020F0502020204030204" pitchFamily="34" charset="0"/>
            </a:endParaRPr>
          </a:p>
          <a:p>
            <a:pPr marL="342900" indent="-342900" defTabSz="914400">
              <a:lnSpc>
                <a:spcPct val="90000"/>
              </a:lnSpc>
              <a:spcBef>
                <a:spcPts val="1200"/>
              </a:spcBef>
              <a:buSzPct val="85000"/>
              <a:buFont typeface="Arial" panose="020B0604020202020204" pitchFamily="34" charset="0"/>
              <a:buChar char="•"/>
            </a:pPr>
            <a:r>
              <a:rPr lang="vi-VN" altLang="it-IT" dirty="0">
                <a:latin typeface="Calibri" panose="020F0502020204030204" pitchFamily="34" charset="0"/>
                <a:cs typeface="Calibri" panose="020F0502020204030204" pitchFamily="34" charset="0"/>
              </a:rPr>
              <a:t>Cu toate acestea, până în vremea lui Vesalius, Legile Bisericii erau relaxate și se permiteau disecții limitate. Acest lucru a permis formarea unei imagini mult mai cuprinzătoare și mai precise despre anatomia și fiziologia umană (cum funcționează corpul</a:t>
            </a:r>
            <a:r>
              <a:rPr lang="vi-VN" altLang="it-IT" dirty="0" smtClean="0">
                <a:latin typeface="Calibri" panose="020F0502020204030204" pitchFamily="34" charset="0"/>
                <a:cs typeface="Calibri" panose="020F0502020204030204" pitchFamily="34" charset="0"/>
              </a:rPr>
              <a:t>)</a:t>
            </a:r>
            <a:r>
              <a:rPr lang="ro-MO" altLang="it-IT" dirty="0" smtClean="0">
                <a:latin typeface="Calibri" panose="020F0502020204030204" pitchFamily="34" charset="0"/>
                <a:cs typeface="Calibri" panose="020F0502020204030204" pitchFamily="34" charset="0"/>
              </a:rPr>
              <a:t>.</a:t>
            </a:r>
            <a:endParaRPr lang="en-GB" altLang="it-IT" dirty="0">
              <a:latin typeface="Calibri" panose="020F0502020204030204" pitchFamily="34" charset="0"/>
              <a:cs typeface="Calibri" panose="020F0502020204030204" pitchFamily="34"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41</a:t>
            </a:fld>
            <a:endParaRPr lang="en-US" dirty="0"/>
          </a:p>
        </p:txBody>
      </p:sp>
    </p:spTree>
    <p:extLst>
      <p:ext uri="{BB962C8B-B14F-4D97-AF65-F5344CB8AC3E}">
        <p14:creationId xmlns:p14="http://schemas.microsoft.com/office/powerpoint/2010/main" val="329913529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abric of the Human Body"/>
          <p:cNvPicPr>
            <a:picLocks noChangeAspect="1" noChangeArrowheads="1"/>
          </p:cNvPicPr>
          <p:nvPr/>
        </p:nvPicPr>
        <p:blipFill>
          <a:blip r:embed="rId2">
            <a:extLst>
              <a:ext uri="{28A0092B-C50C-407E-A947-70E740481C1C}">
                <a14:useLocalDpi xmlns:a14="http://schemas.microsoft.com/office/drawing/2010/main" val="0"/>
              </a:ext>
            </a:extLst>
          </a:blip>
          <a:srcRect l="35686" t="54439" r="37164" b="27170"/>
          <a:stretch>
            <a:fillRect/>
          </a:stretch>
        </p:blipFill>
        <p:spPr bwMode="auto">
          <a:xfrm>
            <a:off x="717700" y="1066813"/>
            <a:ext cx="2794259" cy="26638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9" name="Picture 13" descr="Vesalius_Pg_235"/>
          <p:cNvPicPr>
            <a:picLocks noChangeAspect="1" noChangeArrowheads="1"/>
          </p:cNvPicPr>
          <p:nvPr/>
        </p:nvPicPr>
        <p:blipFill>
          <a:blip r:embed="rId3">
            <a:extLst>
              <a:ext uri="{28A0092B-C50C-407E-A947-70E740481C1C}">
                <a14:useLocalDpi xmlns:a14="http://schemas.microsoft.com/office/drawing/2010/main" val="0"/>
              </a:ext>
            </a:extLst>
          </a:blip>
          <a:srcRect l="4097" t="6139" r="28819" b="48833"/>
          <a:stretch>
            <a:fillRect/>
          </a:stretch>
        </p:blipFill>
        <p:spPr bwMode="auto">
          <a:xfrm>
            <a:off x="8575523" y="3908111"/>
            <a:ext cx="2642937" cy="2365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111" name="Text Box 15"/>
          <p:cNvSpPr txBox="1">
            <a:spLocks noChangeArrowheads="1"/>
          </p:cNvSpPr>
          <p:nvPr/>
        </p:nvSpPr>
        <p:spPr bwMode="auto">
          <a:xfrm>
            <a:off x="1524000" y="4404519"/>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altLang="it-IT"/>
          </a:p>
        </p:txBody>
      </p:sp>
      <p:sp>
        <p:nvSpPr>
          <p:cNvPr id="4112" name="Text Box 16"/>
          <p:cNvSpPr txBox="1">
            <a:spLocks noChangeArrowheads="1"/>
          </p:cNvSpPr>
          <p:nvPr/>
        </p:nvSpPr>
        <p:spPr bwMode="auto">
          <a:xfrm>
            <a:off x="3689381" y="1211429"/>
            <a:ext cx="7946939" cy="224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defTabSz="914400">
              <a:lnSpc>
                <a:spcPct val="90000"/>
              </a:lnSpc>
              <a:spcBef>
                <a:spcPts val="1200"/>
              </a:spcBef>
              <a:buSzPct val="85000"/>
              <a:buFont typeface="Arial" panose="020B0604020202020204" pitchFamily="34" charset="0"/>
              <a:buChar char="•"/>
            </a:pPr>
            <a:r>
              <a:rPr lang="vi-VN" altLang="it-IT" dirty="0">
                <a:latin typeface="Calibri" panose="020F0502020204030204" pitchFamily="34" charset="0"/>
                <a:cs typeface="Calibri" panose="020F0502020204030204" pitchFamily="34" charset="0"/>
              </a:rPr>
              <a:t>Multe instrumente chirurgicale în timpul Renașterii au fost similare cu cele folosite în Evul Mediu. De exemplu, cuțitul simplu pentru a tăia carnea și </a:t>
            </a:r>
            <a:r>
              <a:rPr lang="vi-VN" altLang="it-IT" dirty="0" smtClean="0">
                <a:latin typeface="Calibri" panose="020F0502020204030204" pitchFamily="34" charset="0"/>
                <a:cs typeface="Calibri" panose="020F0502020204030204" pitchFamily="34" charset="0"/>
              </a:rPr>
              <a:t>forceps</a:t>
            </a:r>
            <a:r>
              <a:rPr lang="ro-MO" altLang="it-IT" dirty="0" smtClean="0">
                <a:latin typeface="Calibri" panose="020F0502020204030204" pitchFamily="34" charset="0"/>
                <a:cs typeface="Calibri" panose="020F0502020204030204" pitchFamily="34" charset="0"/>
              </a:rPr>
              <a:t>ul</a:t>
            </a:r>
            <a:r>
              <a:rPr lang="vi-VN" altLang="it-IT" dirty="0" smtClean="0">
                <a:latin typeface="Calibri" panose="020F0502020204030204" pitchFamily="34" charset="0"/>
                <a:cs typeface="Calibri" panose="020F0502020204030204" pitchFamily="34" charset="0"/>
              </a:rPr>
              <a:t> </a:t>
            </a:r>
            <a:r>
              <a:rPr lang="vi-VN" altLang="it-IT" dirty="0">
                <a:latin typeface="Calibri" panose="020F0502020204030204" pitchFamily="34" charset="0"/>
                <a:cs typeface="Calibri" panose="020F0502020204030204" pitchFamily="34" charset="0"/>
              </a:rPr>
              <a:t>pentru </a:t>
            </a:r>
            <a:r>
              <a:rPr lang="vi-VN" altLang="it-IT" dirty="0" smtClean="0">
                <a:latin typeface="Calibri" panose="020F0502020204030204" pitchFamily="34" charset="0"/>
                <a:cs typeface="Calibri" panose="020F0502020204030204" pitchFamily="34" charset="0"/>
              </a:rPr>
              <a:t>a</a:t>
            </a:r>
            <a:r>
              <a:rPr lang="ro-MO" altLang="it-IT" dirty="0" smtClean="0">
                <a:latin typeface="Calibri" panose="020F0502020204030204" pitchFamily="34" charset="0"/>
                <a:cs typeface="Calibri" panose="020F0502020204030204" pitchFamily="34" charset="0"/>
              </a:rPr>
              <a:t> </a:t>
            </a:r>
            <a:r>
              <a:rPr lang="vi-VN" altLang="it-IT" dirty="0" smtClean="0">
                <a:latin typeface="Calibri" panose="020F0502020204030204" pitchFamily="34" charset="0"/>
                <a:cs typeface="Calibri" panose="020F0502020204030204" pitchFamily="34" charset="0"/>
              </a:rPr>
              <a:t>desface</a:t>
            </a:r>
            <a:r>
              <a:rPr lang="vi-VN" altLang="it-IT" dirty="0">
                <a:latin typeface="Calibri" panose="020F0502020204030204" pitchFamily="34" charset="0"/>
                <a:cs typeface="Calibri" panose="020F0502020204030204" pitchFamily="34" charset="0"/>
              </a:rPr>
              <a:t>. </a:t>
            </a:r>
            <a:r>
              <a:rPr lang="vi-VN" altLang="it-IT" dirty="0" smtClean="0">
                <a:latin typeface="Calibri" panose="020F0502020204030204" pitchFamily="34" charset="0"/>
                <a:cs typeface="Calibri" panose="020F0502020204030204" pitchFamily="34" charset="0"/>
              </a:rPr>
              <a:t>Ferăstră</a:t>
            </a:r>
            <a:r>
              <a:rPr lang="ro-MO" altLang="it-IT" dirty="0" smtClean="0">
                <a:latin typeface="Calibri" panose="020F0502020204030204" pitchFamily="34" charset="0"/>
                <a:cs typeface="Calibri" panose="020F0502020204030204" pitchFamily="34" charset="0"/>
              </a:rPr>
              <a:t>ul</a:t>
            </a:r>
            <a:r>
              <a:rPr lang="vi-VN" altLang="it-IT" dirty="0" smtClean="0">
                <a:latin typeface="Calibri" panose="020F0502020204030204" pitchFamily="34" charset="0"/>
                <a:cs typeface="Calibri" panose="020F0502020204030204" pitchFamily="34" charset="0"/>
              </a:rPr>
              <a:t> a </a:t>
            </a:r>
            <a:r>
              <a:rPr lang="vi-VN" altLang="it-IT" dirty="0">
                <a:latin typeface="Calibri" panose="020F0502020204030204" pitchFamily="34" charset="0"/>
                <a:cs typeface="Calibri" panose="020F0502020204030204" pitchFamily="34" charset="0"/>
              </a:rPr>
              <a:t>fost </a:t>
            </a:r>
            <a:r>
              <a:rPr lang="vi-VN" altLang="it-IT" dirty="0" smtClean="0">
                <a:latin typeface="Calibri" panose="020F0502020204030204" pitchFamily="34" charset="0"/>
                <a:cs typeface="Calibri" panose="020F0502020204030204" pitchFamily="34" charset="0"/>
              </a:rPr>
              <a:t>folosit </a:t>
            </a:r>
            <a:r>
              <a:rPr lang="vi-VN" altLang="it-IT" dirty="0">
                <a:latin typeface="Calibri" panose="020F0502020204030204" pitchFamily="34" charset="0"/>
                <a:cs typeface="Calibri" panose="020F0502020204030204" pitchFamily="34" charset="0"/>
              </a:rPr>
              <a:t>pentru tăierea </a:t>
            </a:r>
            <a:r>
              <a:rPr lang="vi-VN" altLang="it-IT" dirty="0" smtClean="0">
                <a:latin typeface="Calibri" panose="020F0502020204030204" pitchFamily="34" charset="0"/>
                <a:cs typeface="Calibri" panose="020F0502020204030204" pitchFamily="34" charset="0"/>
              </a:rPr>
              <a:t>oaselor</a:t>
            </a:r>
            <a:r>
              <a:rPr lang="ro-MO" altLang="it-IT" dirty="0">
                <a:latin typeface="Calibri" panose="020F0502020204030204" pitchFamily="34" charset="0"/>
                <a:cs typeface="Calibri" panose="020F0502020204030204" pitchFamily="34" charset="0"/>
              </a:rPr>
              <a:t> </a:t>
            </a:r>
            <a:r>
              <a:rPr lang="ro-MO" altLang="it-IT" dirty="0" smtClean="0">
                <a:latin typeface="Calibri" panose="020F0502020204030204" pitchFamily="34" charset="0"/>
                <a:cs typeface="Calibri" panose="020F0502020204030204" pitchFamily="34" charset="0"/>
              </a:rPr>
              <a:t>și a cartilagiilor</a:t>
            </a:r>
            <a:r>
              <a:rPr lang="vi-VN" altLang="it-IT" dirty="0" smtClean="0">
                <a:latin typeface="Calibri" panose="020F0502020204030204" pitchFamily="34" charset="0"/>
                <a:cs typeface="Calibri" panose="020F0502020204030204" pitchFamily="34" charset="0"/>
              </a:rPr>
              <a:t> </a:t>
            </a:r>
            <a:r>
              <a:rPr lang="ro-MO" altLang="it-IT" dirty="0" smtClean="0">
                <a:latin typeface="Calibri" panose="020F0502020204030204" pitchFamily="34" charset="0"/>
                <a:cs typeface="Calibri" panose="020F0502020204030204" pitchFamily="34" charset="0"/>
              </a:rPr>
              <a:t>dar </a:t>
            </a:r>
            <a:r>
              <a:rPr lang="vi-VN" altLang="it-IT" dirty="0" smtClean="0">
                <a:latin typeface="Calibri" panose="020F0502020204030204" pitchFamily="34" charset="0"/>
                <a:cs typeface="Calibri" panose="020F0502020204030204" pitchFamily="34" charset="0"/>
              </a:rPr>
              <a:t>și ciocane, </a:t>
            </a:r>
            <a:r>
              <a:rPr lang="vi-VN" altLang="it-IT" dirty="0">
                <a:latin typeface="Calibri" panose="020F0502020204030204" pitchFamily="34" charset="0"/>
                <a:cs typeface="Calibri" panose="020F0502020204030204" pitchFamily="34" charset="0"/>
              </a:rPr>
              <a:t>ajutând chirurgul să </a:t>
            </a:r>
            <a:r>
              <a:rPr lang="ro-MO" altLang="it-IT" dirty="0" smtClean="0">
                <a:latin typeface="Calibri" panose="020F0502020204030204" pitchFamily="34" charset="0"/>
                <a:cs typeface="Calibri" panose="020F0502020204030204" pitchFamily="34" charset="0"/>
              </a:rPr>
              <a:t>ajungă</a:t>
            </a:r>
            <a:r>
              <a:rPr lang="vi-VN" altLang="it-IT" dirty="0" smtClean="0">
                <a:latin typeface="Calibri" panose="020F0502020204030204" pitchFamily="34" charset="0"/>
                <a:cs typeface="Calibri" panose="020F0502020204030204" pitchFamily="34" charset="0"/>
              </a:rPr>
              <a:t> </a:t>
            </a:r>
            <a:r>
              <a:rPr lang="ro-MO" altLang="it-IT" dirty="0" smtClean="0">
                <a:latin typeface="Calibri" panose="020F0502020204030204" pitchFamily="34" charset="0"/>
                <a:cs typeface="Calibri" panose="020F0502020204030204" pitchFamily="34" charset="0"/>
              </a:rPr>
              <a:t>la </a:t>
            </a:r>
            <a:r>
              <a:rPr lang="vi-VN" altLang="it-IT" dirty="0" smtClean="0">
                <a:latin typeface="Calibri" panose="020F0502020204030204" pitchFamily="34" charset="0"/>
                <a:cs typeface="Calibri" panose="020F0502020204030204" pitchFamily="34" charset="0"/>
              </a:rPr>
              <a:t>zonele </a:t>
            </a:r>
            <a:r>
              <a:rPr lang="vi-VN" altLang="it-IT" dirty="0">
                <a:latin typeface="Calibri" panose="020F0502020204030204" pitchFamily="34" charset="0"/>
                <a:cs typeface="Calibri" panose="020F0502020204030204" pitchFamily="34" charset="0"/>
              </a:rPr>
              <a:t>altfel </a:t>
            </a:r>
            <a:r>
              <a:rPr lang="vi-VN" altLang="it-IT" dirty="0" smtClean="0">
                <a:latin typeface="Calibri" panose="020F0502020204030204" pitchFamily="34" charset="0"/>
                <a:cs typeface="Calibri" panose="020F0502020204030204" pitchFamily="34" charset="0"/>
              </a:rPr>
              <a:t>inaccesibile</a:t>
            </a:r>
            <a:r>
              <a:rPr lang="ro-MO" altLang="it-IT" dirty="0" smtClean="0">
                <a:latin typeface="Calibri" panose="020F0502020204030204" pitchFamily="34" charset="0"/>
                <a:cs typeface="Calibri" panose="020F0502020204030204" pitchFamily="34" charset="0"/>
              </a:rPr>
              <a:t>.</a:t>
            </a:r>
            <a:endParaRPr lang="vi-VN" altLang="it-IT" dirty="0">
              <a:latin typeface="Calibri" panose="020F0502020204030204" pitchFamily="34" charset="0"/>
              <a:cs typeface="Calibri" panose="020F0502020204030204" pitchFamily="34" charset="0"/>
            </a:endParaRPr>
          </a:p>
          <a:p>
            <a:pPr marL="342900" indent="-342900" defTabSz="914400">
              <a:lnSpc>
                <a:spcPct val="90000"/>
              </a:lnSpc>
              <a:spcBef>
                <a:spcPts val="1200"/>
              </a:spcBef>
              <a:buSzPct val="85000"/>
              <a:buFont typeface="Arial" panose="020B0604020202020204" pitchFamily="34" charset="0"/>
              <a:buChar char="•"/>
            </a:pPr>
            <a:r>
              <a:rPr lang="vi-VN" altLang="it-IT" dirty="0">
                <a:latin typeface="Calibri" panose="020F0502020204030204" pitchFamily="34" charset="0"/>
                <a:cs typeface="Calibri" panose="020F0502020204030204" pitchFamily="34" charset="0"/>
              </a:rPr>
              <a:t>Pe măsură ce Renașterea a progresat, au fost dezvoltate mai multe instrumente. Au devenit mai sofisticate pe măsură ce chirurgii au efectuat disecții și operații mai </a:t>
            </a:r>
            <a:r>
              <a:rPr lang="vi-VN" altLang="it-IT" dirty="0" smtClean="0">
                <a:latin typeface="Calibri" panose="020F0502020204030204" pitchFamily="34" charset="0"/>
                <a:cs typeface="Calibri" panose="020F0502020204030204" pitchFamily="34" charset="0"/>
              </a:rPr>
              <a:t>complicate</a:t>
            </a:r>
            <a:r>
              <a:rPr lang="ro-MO" altLang="it-IT" dirty="0" smtClean="0">
                <a:latin typeface="Calibri" panose="020F0502020204030204" pitchFamily="34" charset="0"/>
                <a:cs typeface="Calibri" panose="020F0502020204030204" pitchFamily="34" charset="0"/>
              </a:rPr>
              <a:t>.</a:t>
            </a:r>
            <a:endParaRPr lang="en-GB" altLang="it-IT" dirty="0">
              <a:latin typeface="Calibri" panose="020F0502020204030204" pitchFamily="34" charset="0"/>
              <a:cs typeface="Calibri" panose="020F0502020204030204" pitchFamily="34"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42</a:t>
            </a:fld>
            <a:endParaRPr lang="en-US" dirty="0"/>
          </a:p>
        </p:txBody>
      </p:sp>
      <p:sp>
        <p:nvSpPr>
          <p:cNvPr id="3" name="CasellaDiTesto 2"/>
          <p:cNvSpPr txBox="1"/>
          <p:nvPr/>
        </p:nvSpPr>
        <p:spPr>
          <a:xfrm>
            <a:off x="1003649" y="4029480"/>
            <a:ext cx="7571874" cy="1991314"/>
          </a:xfrm>
          <a:prstGeom prst="rect">
            <a:avLst/>
          </a:prstGeom>
          <a:noFill/>
        </p:spPr>
        <p:txBody>
          <a:bodyPr wrap="square" rtlCol="0">
            <a:spAutoFit/>
          </a:bodyPr>
          <a:lstStyle/>
          <a:p>
            <a:pPr marL="342900" indent="-342900" defTabSz="914400">
              <a:lnSpc>
                <a:spcPct val="90000"/>
              </a:lnSpc>
              <a:spcBef>
                <a:spcPts val="1200"/>
              </a:spcBef>
              <a:buSzPct val="85000"/>
              <a:buFont typeface="Arial" panose="020B0604020202020204" pitchFamily="34" charset="0"/>
              <a:buChar char="•"/>
            </a:pPr>
            <a:r>
              <a:rPr lang="vi-VN" altLang="it-IT" dirty="0">
                <a:latin typeface="Calibri" panose="020F0502020204030204" pitchFamily="34" charset="0"/>
                <a:cs typeface="Calibri" panose="020F0502020204030204" pitchFamily="34" charset="0"/>
              </a:rPr>
              <a:t>Din păcate, instrumentele nu au fost concepute pentru a fi ușor de curățat, având adesea mânere și accesorii sculptate în mod elaborat. Acest lucru a însemnat că carnea și sângele au rămas pe instrumente, crescând astfel riscul răspândirii infecției de la pacient la pacient. Instrumentele folosite într-o disecție (ca cele </a:t>
            </a:r>
            <a:r>
              <a:rPr lang="ro-MO" altLang="it-IT" dirty="0" smtClean="0">
                <a:latin typeface="Calibri" panose="020F0502020204030204" pitchFamily="34" charset="0"/>
                <a:cs typeface="Calibri" panose="020F0502020204030204" pitchFamily="34" charset="0"/>
              </a:rPr>
              <a:t>din figura alăturată</a:t>
            </a:r>
            <a:r>
              <a:rPr lang="vi-VN" altLang="it-IT" dirty="0" smtClean="0">
                <a:latin typeface="Calibri" panose="020F0502020204030204" pitchFamily="34" charset="0"/>
                <a:cs typeface="Calibri" panose="020F0502020204030204" pitchFamily="34" charset="0"/>
              </a:rPr>
              <a:t>) </a:t>
            </a:r>
            <a:r>
              <a:rPr lang="vi-VN" altLang="it-IT" dirty="0">
                <a:latin typeface="Calibri" panose="020F0502020204030204" pitchFamily="34" charset="0"/>
                <a:cs typeface="Calibri" panose="020F0502020204030204" pitchFamily="34" charset="0"/>
              </a:rPr>
              <a:t>ar fi putut fi folosite ulterior pentru a opera un pacient într-un spital</a:t>
            </a:r>
          </a:p>
          <a:p>
            <a:pPr marL="342900" indent="-342900" defTabSz="914400">
              <a:lnSpc>
                <a:spcPct val="90000"/>
              </a:lnSpc>
              <a:spcBef>
                <a:spcPts val="1200"/>
              </a:spcBef>
              <a:buSzPct val="85000"/>
              <a:buFont typeface="Arial" panose="020B0604020202020204" pitchFamily="34" charset="0"/>
              <a:buChar char="•"/>
            </a:pPr>
            <a:r>
              <a:rPr lang="ro-MO" altLang="it-IT" dirty="0" smtClean="0">
                <a:latin typeface="Calibri" panose="020F0502020204030204" pitchFamily="34" charset="0"/>
                <a:cs typeface="Calibri" panose="020F0502020204030204" pitchFamily="34" charset="0"/>
              </a:rPr>
              <a:t>Ce bine ar fi fost d</a:t>
            </a:r>
            <a:r>
              <a:rPr lang="vi-VN" altLang="it-IT" dirty="0" smtClean="0">
                <a:latin typeface="Calibri" panose="020F0502020204030204" pitchFamily="34" charset="0"/>
                <a:cs typeface="Calibri" panose="020F0502020204030204" pitchFamily="34" charset="0"/>
              </a:rPr>
              <a:t>acă </a:t>
            </a:r>
            <a:r>
              <a:rPr lang="vi-VN" altLang="it-IT" dirty="0">
                <a:latin typeface="Calibri" panose="020F0502020204030204" pitchFamily="34" charset="0"/>
                <a:cs typeface="Calibri" panose="020F0502020204030204" pitchFamily="34" charset="0"/>
              </a:rPr>
              <a:t>medicii din Renaștere ar fi fost conștienți de </a:t>
            </a:r>
            <a:r>
              <a:rPr lang="ro-MO" altLang="it-IT" dirty="0" smtClean="0">
                <a:latin typeface="Calibri" panose="020F0502020204030204" pitchFamily="34" charset="0"/>
                <a:cs typeface="Calibri" panose="020F0502020204030204" pitchFamily="34" charset="0"/>
              </a:rPr>
              <a:t>virusuri</a:t>
            </a:r>
            <a:r>
              <a:rPr lang="vi-VN" altLang="it-IT"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959639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3020" y="611327"/>
            <a:ext cx="10946341" cy="1609344"/>
          </a:xfrm>
        </p:spPr>
        <p:txBody>
          <a:bodyPr>
            <a:normAutofit/>
          </a:bodyPr>
          <a:lstStyle/>
          <a:p>
            <a:r>
              <a:rPr lang="ro-MO"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Lecțiile de anatomie renascentistă ale lui </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Vesalius</a:t>
            </a:r>
            <a:r>
              <a:rPr lang="ro-MO"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5" name="Segnaposto contenuto 4"/>
          <p:cNvSpPr>
            <a:spLocks noGrp="1"/>
          </p:cNvSpPr>
          <p:nvPr>
            <p:ph idx="1"/>
          </p:nvPr>
        </p:nvSpPr>
        <p:spPr>
          <a:xfrm>
            <a:off x="656392" y="1652003"/>
            <a:ext cx="6658808" cy="4050792"/>
          </a:xfrm>
        </p:spPr>
        <p:txBody>
          <a:bodyPr>
            <a:noAutofit/>
          </a:bodyPr>
          <a:lstStyle/>
          <a:p>
            <a:pPr marL="0" indent="0">
              <a:buNone/>
            </a:pPr>
            <a:endParaRPr lang="en-US" dirty="0"/>
          </a:p>
          <a:p>
            <a:r>
              <a:rPr lang="vi-VN" sz="1800" dirty="0">
                <a:latin typeface="Calibri" panose="020F0502020204030204" pitchFamily="34" charset="0"/>
                <a:cs typeface="Calibri" panose="020F0502020204030204" pitchFamily="34" charset="0"/>
              </a:rPr>
              <a:t>De asemenea, în timp ce lucra la capodopera sa, Fabrica, a descoperit că o serie de învățături ale lui Galen erau greșite. Și-a dat seama că acest lucru se datorează faptului că Galen își luase dovezile de la corpuri de animale și nu de la corpuri umane. Afundându-se în funcționarea corpului uman, Vesalius a reușit să corecteze 200 de teorii necontestate anterior, de exemplu că maxilarul inferior este format dintr-un os, nu din două, așa cum studiile efectuate de Galen pe animale l-au determinat </a:t>
            </a:r>
            <a:r>
              <a:rPr lang="vi-VN" sz="1800" dirty="0" smtClean="0">
                <a:latin typeface="Calibri" panose="020F0502020204030204" pitchFamily="34" charset="0"/>
                <a:cs typeface="Calibri" panose="020F0502020204030204" pitchFamily="34" charset="0"/>
              </a:rPr>
              <a:t>să</a:t>
            </a:r>
            <a:r>
              <a:rPr lang="ro-MO" sz="1800" dirty="0" smtClean="0">
                <a:latin typeface="Calibri" panose="020F0502020204030204" pitchFamily="34" charset="0"/>
                <a:cs typeface="Calibri" panose="020F0502020204030204" pitchFamily="34" charset="0"/>
              </a:rPr>
              <a:t>.</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creadă</a:t>
            </a:r>
            <a:endParaRPr lang="en-US" sz="1800" dirty="0">
              <a:latin typeface="Calibri" panose="020F0502020204030204" pitchFamily="34" charset="0"/>
              <a:cs typeface="Calibri" panose="020F0502020204030204" pitchFamily="34"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43</a:t>
            </a:fld>
            <a:endParaRPr lang="en-US" dirty="0"/>
          </a:p>
        </p:txBody>
      </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82" y="1403075"/>
            <a:ext cx="3349898" cy="47212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626781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22077" y="578632"/>
            <a:ext cx="10946341" cy="1609344"/>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Lecțiile de anatomie renascentistă ale lui </a:t>
            </a:r>
            <a:r>
              <a:rPr lang="it-IT"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Vesalius</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5" name="Segnaposto contenuto 4"/>
          <p:cNvSpPr>
            <a:spLocks noGrp="1"/>
          </p:cNvSpPr>
          <p:nvPr>
            <p:ph idx="1"/>
          </p:nvPr>
        </p:nvSpPr>
        <p:spPr>
          <a:xfrm>
            <a:off x="615306" y="1384725"/>
            <a:ext cx="10796108" cy="4050792"/>
          </a:xfrm>
        </p:spPr>
        <p:txBody>
          <a:bodyPr>
            <a:noAutofit/>
          </a:bodyPr>
          <a:lstStyle/>
          <a:p>
            <a:pPr marL="0" indent="0">
              <a:buNone/>
            </a:pPr>
            <a:endParaRPr lang="en-US" dirty="0"/>
          </a:p>
          <a:p>
            <a:r>
              <a:rPr lang="vi-VN" sz="1800" dirty="0">
                <a:latin typeface="Calibri" panose="020F0502020204030204" pitchFamily="34" charset="0"/>
                <a:cs typeface="Calibri" panose="020F0502020204030204" pitchFamily="34" charset="0"/>
              </a:rPr>
              <a:t>Opera lui Vesalius este renumită și pentru ilustrațiile sale detaliate și frumos redactate. Humani Corpis Fabrica este un exemplu minunat de artă </a:t>
            </a:r>
            <a:r>
              <a:rPr lang="vi-VN" sz="1800" dirty="0" smtClean="0">
                <a:latin typeface="Calibri" panose="020F0502020204030204" pitchFamily="34" charset="0"/>
                <a:cs typeface="Calibri" panose="020F0502020204030204" pitchFamily="34" charset="0"/>
              </a:rPr>
              <a:t>renascentistă</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Ilustrațiile sale prezintă formațiuni complexe ale mușchilor, sistemului nervos, vaselor de sânge, viscerelor și </a:t>
            </a:r>
            <a:r>
              <a:rPr lang="vi-VN" sz="1800" dirty="0" smtClean="0">
                <a:latin typeface="Calibri" panose="020F0502020204030204" pitchFamily="34" charset="0"/>
                <a:cs typeface="Calibri" panose="020F0502020204030204" pitchFamily="34" charset="0"/>
              </a:rPr>
              <a:t>scheletului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În timpul Renașterii, savanții și artiștii din întreaga Europă se interesau din nou de sculpturile clasice din Grecia Antică și Roma, așa că Vesalius a intrat în spiritul vremurilor. El a angajat o serie de desenatori calificați pentru a lucra la ilustrații, inclusiv Jan Stephan Van Calcar, un student al pictorului Titian. O serie de desene din Fabrica au folosit ca modele sculpturi clasice, cum ar fi Torsul Belvedere. În multe dintre </a:t>
            </a:r>
            <a:r>
              <a:rPr lang="vi-VN" sz="1800" dirty="0" smtClean="0">
                <a:latin typeface="Calibri" panose="020F0502020204030204" pitchFamily="34" charset="0"/>
                <a:cs typeface="Calibri" panose="020F0502020204030204" pitchFamily="34" charset="0"/>
              </a:rPr>
              <a:t>ilustrații</a:t>
            </a:r>
            <a:r>
              <a:rPr lang="ro-MO" sz="1800" dirty="0" smtClean="0">
                <a:latin typeface="Calibri" panose="020F0502020204030204" pitchFamily="34" charset="0"/>
                <a:cs typeface="Calibri" panose="020F0502020204030204" pitchFamily="34" charset="0"/>
              </a:rPr>
              <a:t>,</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figurile pozează în poziții lumești sau dramatice și adesea stau în fața peisajelor frumoase. În faimoasele imagini ale „bărbaților cu mușchi” (dintre care una este ilustrată mai sus), pielea și mușchii par să se desfacă treptat singuri, căzând departe de corpuri pentru a dezvălui sistemul complicat al mușchilor de </a:t>
            </a:r>
            <a:r>
              <a:rPr lang="vi-VN" sz="1800" dirty="0" smtClean="0">
                <a:latin typeface="Calibri" panose="020F0502020204030204" pitchFamily="34" charset="0"/>
                <a:cs typeface="Calibri" panose="020F0502020204030204" pitchFamily="34" charset="0"/>
              </a:rPr>
              <a:t>sub</a:t>
            </a:r>
            <a:r>
              <a:rPr lang="ro-MO" sz="1800" dirty="0" smtClean="0">
                <a:latin typeface="Calibri" panose="020F0502020204030204" pitchFamily="34" charset="0"/>
                <a:cs typeface="Calibri" panose="020F0502020204030204" pitchFamily="34" charset="0"/>
              </a:rPr>
              <a:t> ea.</a:t>
            </a:r>
            <a:endParaRPr lang="it-IT" sz="1800" dirty="0">
              <a:latin typeface="Calibri" panose="020F0502020204030204" pitchFamily="34" charset="0"/>
              <a:cs typeface="Calibri" panose="020F0502020204030204" pitchFamily="34"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44</a:t>
            </a:fld>
            <a:endParaRPr lang="en-US" dirty="0"/>
          </a:p>
        </p:txBody>
      </p:sp>
    </p:spTree>
    <p:extLst>
      <p:ext uri="{BB962C8B-B14F-4D97-AF65-F5344CB8AC3E}">
        <p14:creationId xmlns:p14="http://schemas.microsoft.com/office/powerpoint/2010/main" val="32802424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Vesalius2"/>
          <p:cNvPicPr>
            <a:picLocks noChangeAspect="1" noChangeArrowheads="1"/>
          </p:cNvPicPr>
          <p:nvPr/>
        </p:nvPicPr>
        <p:blipFill>
          <a:blip r:embed="rId2">
            <a:extLst>
              <a:ext uri="{28A0092B-C50C-407E-A947-70E740481C1C}">
                <a14:useLocalDpi xmlns:a14="http://schemas.microsoft.com/office/drawing/2010/main" val="0"/>
              </a:ext>
            </a:extLst>
          </a:blip>
          <a:srcRect l="3636" t="8635" r="4198" b="6862"/>
          <a:stretch>
            <a:fillRect/>
          </a:stretch>
        </p:blipFill>
        <p:spPr bwMode="auto">
          <a:xfrm>
            <a:off x="1394435" y="1033851"/>
            <a:ext cx="3568289" cy="48858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6"/>
          <p:cNvSpPr txBox="1">
            <a:spLocks noChangeArrowheads="1"/>
          </p:cNvSpPr>
          <p:nvPr/>
        </p:nvSpPr>
        <p:spPr bwMode="auto">
          <a:xfrm>
            <a:off x="1031621" y="6038687"/>
            <a:ext cx="4621464"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8436" name="Text Box 7"/>
          <p:cNvSpPr txBox="1">
            <a:spLocks noChangeArrowheads="1"/>
          </p:cNvSpPr>
          <p:nvPr/>
        </p:nvSpPr>
        <p:spPr bwMode="auto">
          <a:xfrm>
            <a:off x="5556314" y="1796329"/>
            <a:ext cx="5947611" cy="35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914400">
              <a:lnSpc>
                <a:spcPct val="90000"/>
              </a:lnSpc>
              <a:spcBef>
                <a:spcPts val="1200"/>
              </a:spcBef>
              <a:buSzPct val="85000"/>
              <a:buFont typeface="Arial" panose="020B0604020202020204" pitchFamily="34" charset="0"/>
              <a:buChar char="•"/>
            </a:pPr>
            <a:r>
              <a:rPr lang="vi-VN" altLang="it-IT" dirty="0">
                <a:latin typeface="+mn-lt"/>
                <a:cs typeface="Times New Roman" panose="02020603050405020304" pitchFamily="18" charset="0"/>
              </a:rPr>
              <a:t>Această pagină din The Tabulae Sex arată una dintre ideile lui </a:t>
            </a:r>
            <a:r>
              <a:rPr lang="vi-VN" altLang="it-IT" dirty="0" smtClean="0">
                <a:latin typeface="+mn-lt"/>
                <a:cs typeface="Times New Roman" panose="02020603050405020304" pitchFamily="18" charset="0"/>
              </a:rPr>
              <a:t>Galen</a:t>
            </a:r>
            <a:r>
              <a:rPr lang="ro-MO" altLang="it-IT" dirty="0" smtClean="0">
                <a:latin typeface="+mn-lt"/>
                <a:cs typeface="Times New Roman" panose="02020603050405020304" pitchFamily="18" charset="0"/>
              </a:rPr>
              <a:t>.</a:t>
            </a:r>
            <a:endParaRPr lang="vi-VN" altLang="it-IT" dirty="0">
              <a:latin typeface="+mn-lt"/>
              <a:cs typeface="Times New Roman" panose="02020603050405020304" pitchFamily="18" charset="0"/>
            </a:endParaRPr>
          </a:p>
          <a:p>
            <a:pPr marL="342900" indent="-342900" defTabSz="914400">
              <a:lnSpc>
                <a:spcPct val="90000"/>
              </a:lnSpc>
              <a:spcBef>
                <a:spcPts val="1200"/>
              </a:spcBef>
              <a:buSzPct val="85000"/>
              <a:buFont typeface="Arial" panose="020B0604020202020204" pitchFamily="34" charset="0"/>
              <a:buChar char="•"/>
            </a:pPr>
            <a:r>
              <a:rPr lang="vi-VN" altLang="it-IT" dirty="0">
                <a:latin typeface="+mn-lt"/>
                <a:cs typeface="Times New Roman" panose="02020603050405020304" pitchFamily="18" charset="0"/>
              </a:rPr>
              <a:t>Ficatul este prezentat ca un organ cu cinci lobi, așa cum îl descrisese Galen. La animale, acest lucru ar fi fost adevărat, dar ficatul uman are doar doi </a:t>
            </a:r>
            <a:r>
              <a:rPr lang="vi-VN" altLang="it-IT" dirty="0" smtClean="0">
                <a:latin typeface="+mn-lt"/>
                <a:cs typeface="Times New Roman" panose="02020603050405020304" pitchFamily="18" charset="0"/>
              </a:rPr>
              <a:t>lobi</a:t>
            </a:r>
            <a:r>
              <a:rPr lang="ro-MO" altLang="it-IT" dirty="0" smtClean="0">
                <a:latin typeface="+mn-lt"/>
                <a:cs typeface="Times New Roman" panose="02020603050405020304" pitchFamily="18" charset="0"/>
              </a:rPr>
              <a:t>.</a:t>
            </a:r>
            <a:endParaRPr lang="vi-VN" altLang="it-IT" dirty="0">
              <a:latin typeface="+mn-lt"/>
              <a:cs typeface="Times New Roman" panose="02020603050405020304" pitchFamily="18" charset="0"/>
            </a:endParaRPr>
          </a:p>
          <a:p>
            <a:pPr marL="342900" indent="-342900" defTabSz="914400">
              <a:lnSpc>
                <a:spcPct val="90000"/>
              </a:lnSpc>
              <a:spcBef>
                <a:spcPts val="1200"/>
              </a:spcBef>
              <a:buSzPct val="85000"/>
              <a:buFont typeface="Arial" panose="020B0604020202020204" pitchFamily="34" charset="0"/>
              <a:buChar char="•"/>
            </a:pPr>
            <a:r>
              <a:rPr lang="vi-VN" altLang="it-IT" dirty="0">
                <a:latin typeface="+mn-lt"/>
                <a:cs typeface="Times New Roman" panose="02020603050405020304" pitchFamily="18" charset="0"/>
              </a:rPr>
              <a:t>Afișând ideile lui Galen lângă propriile sale observații în </a:t>
            </a:r>
            <a:r>
              <a:rPr lang="vi-VN" altLang="it-IT" dirty="0" smtClean="0">
                <a:latin typeface="+mn-lt"/>
                <a:cs typeface="Times New Roman" panose="02020603050405020304" pitchFamily="18" charset="0"/>
              </a:rPr>
              <a:t>Tabulae</a:t>
            </a:r>
            <a:r>
              <a:rPr lang="ro-MO" altLang="it-IT" dirty="0" smtClean="0">
                <a:latin typeface="+mn-lt"/>
                <a:cs typeface="Times New Roman" panose="02020603050405020304" pitchFamily="18" charset="0"/>
              </a:rPr>
              <a:t> </a:t>
            </a:r>
            <a:r>
              <a:rPr lang="vi-VN" altLang="it-IT" dirty="0" smtClean="0">
                <a:latin typeface="+mn-lt"/>
                <a:cs typeface="Times New Roman" panose="02020603050405020304" pitchFamily="18" charset="0"/>
              </a:rPr>
              <a:t>Sex, </a:t>
            </a:r>
            <a:r>
              <a:rPr lang="vi-VN" altLang="it-IT" dirty="0">
                <a:latin typeface="+mn-lt"/>
                <a:cs typeface="Times New Roman" panose="02020603050405020304" pitchFamily="18" charset="0"/>
              </a:rPr>
              <a:t>Vesalius a reușit să atragă atenția asupra unor greșeli ale lui </a:t>
            </a:r>
            <a:r>
              <a:rPr lang="vi-VN" altLang="it-IT" dirty="0" smtClean="0">
                <a:latin typeface="+mn-lt"/>
                <a:cs typeface="Times New Roman" panose="02020603050405020304" pitchFamily="18" charset="0"/>
              </a:rPr>
              <a:t>Galen</a:t>
            </a:r>
            <a:r>
              <a:rPr lang="ro-MO" altLang="it-IT" dirty="0" smtClean="0">
                <a:latin typeface="+mn-lt"/>
                <a:cs typeface="Times New Roman" panose="02020603050405020304" pitchFamily="18" charset="0"/>
              </a:rPr>
              <a:t>.</a:t>
            </a:r>
            <a:endParaRPr lang="vi-VN" altLang="it-IT" dirty="0">
              <a:latin typeface="+mn-lt"/>
              <a:cs typeface="Times New Roman" panose="02020603050405020304" pitchFamily="18" charset="0"/>
            </a:endParaRPr>
          </a:p>
          <a:p>
            <a:pPr marL="342900" indent="-342900" defTabSz="914400">
              <a:lnSpc>
                <a:spcPct val="90000"/>
              </a:lnSpc>
              <a:spcBef>
                <a:spcPts val="1200"/>
              </a:spcBef>
              <a:buSzPct val="85000"/>
              <a:buFont typeface="Arial" panose="020B0604020202020204" pitchFamily="34" charset="0"/>
              <a:buChar char="•"/>
            </a:pPr>
            <a:r>
              <a:rPr lang="vi-VN" altLang="it-IT" dirty="0">
                <a:latin typeface="+mn-lt"/>
                <a:cs typeface="Times New Roman" panose="02020603050405020304" pitchFamily="18" charset="0"/>
              </a:rPr>
              <a:t>În această etapă, el nu a respins în mod deschis ideile lui Galen, dar a fost capabil să prezinte teorii alternative pentru ca anatomiștii și medicii să </a:t>
            </a:r>
            <a:r>
              <a:rPr lang="vi-VN" altLang="it-IT" dirty="0" smtClean="0">
                <a:latin typeface="+mn-lt"/>
                <a:cs typeface="Times New Roman" panose="02020603050405020304" pitchFamily="18" charset="0"/>
              </a:rPr>
              <a:t>mediteze</a:t>
            </a:r>
            <a:r>
              <a:rPr lang="ro-MO" altLang="it-IT" dirty="0" smtClean="0">
                <a:latin typeface="+mn-lt"/>
                <a:cs typeface="Times New Roman" panose="02020603050405020304" pitchFamily="18" charset="0"/>
              </a:rPr>
              <a:t>.</a:t>
            </a:r>
            <a:endParaRPr lang="en-GB" altLang="it-IT" dirty="0">
              <a:latin typeface="+mn-lt"/>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45</a:t>
            </a:fld>
            <a:endParaRPr lang="en-US" dirty="0"/>
          </a:p>
        </p:txBody>
      </p:sp>
    </p:spTree>
    <p:extLst>
      <p:ext uri="{BB962C8B-B14F-4D97-AF65-F5344CB8AC3E}">
        <p14:creationId xmlns:p14="http://schemas.microsoft.com/office/powerpoint/2010/main" val="281361915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Vesaliu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9353" y="964487"/>
            <a:ext cx="3924390" cy="53278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6693568" y="6338339"/>
            <a:ext cx="5076825" cy="26161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1100" i="1" dirty="0">
                <a:latin typeface="+mn-lt"/>
              </a:rPr>
              <a:t>Image courtesy of The University of Glasgow (Special Collection)</a:t>
            </a:r>
            <a:endParaRPr lang="en-US" altLang="it-IT" sz="1100" i="1" dirty="0">
              <a:latin typeface="+mn-lt"/>
            </a:endParaRPr>
          </a:p>
        </p:txBody>
      </p:sp>
      <p:sp>
        <p:nvSpPr>
          <p:cNvPr id="19460" name="Text Box 6"/>
          <p:cNvSpPr txBox="1">
            <a:spLocks noChangeArrowheads="1"/>
          </p:cNvSpPr>
          <p:nvPr/>
        </p:nvSpPr>
        <p:spPr bwMode="auto">
          <a:xfrm>
            <a:off x="677911" y="1688108"/>
            <a:ext cx="501859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altLang="it-IT" dirty="0">
                <a:latin typeface="Calibri" panose="020F0502020204030204" pitchFamily="34" charset="0"/>
                <a:cs typeface="Calibri" panose="020F0502020204030204" pitchFamily="34" charset="0"/>
              </a:rPr>
              <a:t>În această imagine preluată din Tabulae Sex puteți vedea clar tehnicile de etichetare utilizate de Vesalius. Fiecare parte a scheletului a primit o literă care corespunde cu descrierea acelei părți a corpului din coloana din stânga diagramei. Acest lucru i-a ajutat pe </a:t>
            </a:r>
            <a:r>
              <a:rPr lang="ro-MO" altLang="it-IT" dirty="0" smtClean="0">
                <a:latin typeface="Calibri" panose="020F0502020204030204" pitchFamily="34" charset="0"/>
                <a:cs typeface="Calibri" panose="020F0502020204030204" pitchFamily="34" charset="0"/>
              </a:rPr>
              <a:t>cercetătorii în anatomie</a:t>
            </a:r>
            <a:r>
              <a:rPr lang="vi-VN" altLang="it-IT" dirty="0" smtClean="0">
                <a:latin typeface="Calibri" panose="020F0502020204030204" pitchFamily="34" charset="0"/>
                <a:cs typeface="Calibri" panose="020F0502020204030204" pitchFamily="34" charset="0"/>
              </a:rPr>
              <a:t>, </a:t>
            </a:r>
            <a:r>
              <a:rPr lang="vi-VN" altLang="it-IT" dirty="0">
                <a:latin typeface="Calibri" panose="020F0502020204030204" pitchFamily="34" charset="0"/>
                <a:cs typeface="Calibri" panose="020F0502020204030204" pitchFamily="34" charset="0"/>
              </a:rPr>
              <a:t>medici și studenți să vizualizeze și să înțeleagă modul în care fiecare parte a corpului s-a legat și a lucrat </a:t>
            </a:r>
            <a:r>
              <a:rPr lang="vi-VN" altLang="it-IT" dirty="0" smtClean="0">
                <a:latin typeface="Calibri" panose="020F0502020204030204" pitchFamily="34" charset="0"/>
                <a:cs typeface="Calibri" panose="020F0502020204030204" pitchFamily="34" charset="0"/>
              </a:rPr>
              <a:t>împreună</a:t>
            </a:r>
            <a:r>
              <a:rPr lang="ro-MO" altLang="it-IT" dirty="0" smtClean="0">
                <a:latin typeface="Calibri" panose="020F0502020204030204" pitchFamily="34" charset="0"/>
                <a:cs typeface="Calibri" panose="020F0502020204030204" pitchFamily="34" charset="0"/>
              </a:rPr>
              <a:t>.</a:t>
            </a:r>
            <a:endParaRPr lang="en-GB" altLang="it-IT" dirty="0">
              <a:latin typeface="Calibri" panose="020F0502020204030204" pitchFamily="34" charset="0"/>
              <a:cs typeface="Calibri" panose="020F0502020204030204" pitchFamily="34" charset="0"/>
            </a:endParaRPr>
          </a:p>
        </p:txBody>
      </p:sp>
      <p:pic>
        <p:nvPicPr>
          <p:cNvPr id="19461" name="Picture 7" descr="Vesalius5"/>
          <p:cNvPicPr>
            <a:picLocks noChangeAspect="1" noChangeArrowheads="1"/>
          </p:cNvPicPr>
          <p:nvPr/>
        </p:nvPicPr>
        <p:blipFill>
          <a:blip r:embed="rId2">
            <a:extLst>
              <a:ext uri="{28A0092B-C50C-407E-A947-70E740481C1C}">
                <a14:useLocalDpi xmlns:a14="http://schemas.microsoft.com/office/drawing/2010/main" val="0"/>
              </a:ext>
            </a:extLst>
          </a:blip>
          <a:srcRect l="64865" t="5255" r="16624" b="79398"/>
          <a:stretch>
            <a:fillRect/>
          </a:stretch>
        </p:blipFill>
        <p:spPr bwMode="auto">
          <a:xfrm>
            <a:off x="773446" y="4687803"/>
            <a:ext cx="1344612" cy="15128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descr="Vesalius5"/>
          <p:cNvPicPr>
            <a:picLocks noChangeAspect="1" noChangeArrowheads="1"/>
          </p:cNvPicPr>
          <p:nvPr/>
        </p:nvPicPr>
        <p:blipFill>
          <a:blip r:embed="rId2">
            <a:extLst>
              <a:ext uri="{28A0092B-C50C-407E-A947-70E740481C1C}">
                <a14:useLocalDpi xmlns:a14="http://schemas.microsoft.com/office/drawing/2010/main" val="0"/>
              </a:ext>
            </a:extLst>
          </a:blip>
          <a:srcRect l="12099" t="10094" r="46544" b="81505"/>
          <a:stretch>
            <a:fillRect/>
          </a:stretch>
        </p:blipFill>
        <p:spPr bwMode="auto">
          <a:xfrm>
            <a:off x="2322094" y="4845758"/>
            <a:ext cx="4067175" cy="11969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t>46</a:t>
            </a:fld>
            <a:endParaRPr lang="en-US" dirty="0"/>
          </a:p>
        </p:txBody>
      </p:sp>
    </p:spTree>
    <p:extLst>
      <p:ext uri="{BB962C8B-B14F-4D97-AF65-F5344CB8AC3E}">
        <p14:creationId xmlns:p14="http://schemas.microsoft.com/office/powerpoint/2010/main" val="9531774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632020" y="5808575"/>
            <a:ext cx="241557" cy="200025"/>
          </a:xfrm>
          <a:prstGeom prst="rect">
            <a:avLst/>
          </a:prstGeom>
        </p:spPr>
      </p:pic>
      <p:pic>
        <p:nvPicPr>
          <p:cNvPr id="6" name="Immagine 5"/>
          <p:cNvPicPr>
            <a:picLocks noChangeAspect="1"/>
          </p:cNvPicPr>
          <p:nvPr/>
        </p:nvPicPr>
        <p:blipFill>
          <a:blip r:embed="rId2"/>
          <a:stretch>
            <a:fillRect/>
          </a:stretch>
        </p:blipFill>
        <p:spPr>
          <a:xfrm>
            <a:off x="3455429" y="4284576"/>
            <a:ext cx="260007" cy="200025"/>
          </a:xfrm>
          <a:prstGeom prst="rect">
            <a:avLst/>
          </a:prstGeom>
        </p:spPr>
      </p:pic>
      <p:pic>
        <p:nvPicPr>
          <p:cNvPr id="7" name="Immagine 6"/>
          <p:cNvPicPr>
            <a:picLocks noChangeAspect="1"/>
          </p:cNvPicPr>
          <p:nvPr/>
        </p:nvPicPr>
        <p:blipFill>
          <a:blip r:embed="rId3"/>
          <a:stretch>
            <a:fillRect/>
          </a:stretch>
        </p:blipFill>
        <p:spPr>
          <a:xfrm>
            <a:off x="8549938" y="1375161"/>
            <a:ext cx="2618114" cy="3832703"/>
          </a:xfrm>
          <a:prstGeom prst="rect">
            <a:avLst/>
          </a:prstGeom>
          <a:ln w="88900" cap="sq" cmpd="thickThin">
            <a:solidFill>
              <a:srgbClr val="000000"/>
            </a:solidFill>
            <a:prstDash val="solid"/>
            <a:miter lim="800000"/>
          </a:ln>
          <a:effectLst>
            <a:innerShdw blurRad="76200">
              <a:srgbClr val="000000"/>
            </a:innerShdw>
          </a:effectLst>
        </p:spPr>
      </p:pic>
      <p:pic>
        <p:nvPicPr>
          <p:cNvPr id="8" name="Immagine 7"/>
          <p:cNvPicPr>
            <a:picLocks noChangeAspect="1"/>
          </p:cNvPicPr>
          <p:nvPr/>
        </p:nvPicPr>
        <p:blipFill>
          <a:blip r:embed="rId2"/>
          <a:stretch>
            <a:fillRect/>
          </a:stretch>
        </p:blipFill>
        <p:spPr>
          <a:xfrm>
            <a:off x="769723" y="2891316"/>
            <a:ext cx="190500" cy="200025"/>
          </a:xfrm>
          <a:prstGeom prst="rect">
            <a:avLst/>
          </a:prstGeom>
        </p:spPr>
      </p:pic>
      <p:sp>
        <p:nvSpPr>
          <p:cNvPr id="10" name="Titolo 1"/>
          <p:cNvSpPr>
            <a:spLocks noGrp="1"/>
          </p:cNvSpPr>
          <p:nvPr>
            <p:ph type="title"/>
          </p:nvPr>
        </p:nvSpPr>
        <p:spPr>
          <a:xfrm>
            <a:off x="402887" y="1216759"/>
            <a:ext cx="5355666" cy="914527"/>
          </a:xfrm>
        </p:spPr>
        <p:txBody>
          <a:bodyPr>
            <a:normAutofit fontScale="90000"/>
          </a:bodyPr>
          <a:lstStyle/>
          <a:p>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Andrea </a:t>
            </a:r>
            <a:r>
              <a:rPr lang="it-IT" sz="22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Cesalpino</a:t>
            </a: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it-IT" dirty="0" smtClean="0"/>
              <a:t/>
            </a:r>
            <a:br>
              <a:rPr lang="it-IT" dirty="0" smtClean="0"/>
            </a:br>
            <a:endParaRPr lang="it-IT" dirty="0"/>
          </a:p>
        </p:txBody>
      </p:sp>
      <p:sp>
        <p:nvSpPr>
          <p:cNvPr id="2" name="Segnaposto numero diapositiva 1"/>
          <p:cNvSpPr>
            <a:spLocks noGrp="1"/>
          </p:cNvSpPr>
          <p:nvPr>
            <p:ph type="sldNum" sz="quarter" idx="12"/>
          </p:nvPr>
        </p:nvSpPr>
        <p:spPr/>
        <p:txBody>
          <a:bodyPr/>
          <a:lstStyle/>
          <a:p>
            <a:fld id="{4FAB73BC-B049-4115-A692-8D63A059BFB8}" type="slidenum">
              <a:rPr lang="en-US" smtClean="0"/>
              <a:t>47</a:t>
            </a:fld>
            <a:endParaRPr lang="en-US" dirty="0"/>
          </a:p>
        </p:txBody>
      </p:sp>
      <p:sp>
        <p:nvSpPr>
          <p:cNvPr id="11" name="CasellaDiTesto 10"/>
          <p:cNvSpPr txBox="1"/>
          <p:nvPr/>
        </p:nvSpPr>
        <p:spPr>
          <a:xfrm>
            <a:off x="402886" y="1721853"/>
            <a:ext cx="7780421" cy="2585323"/>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Arhetipurile care trebuiau să justifice corpul uman ca ordine naturală erau adesea strâns legate de structura socială, ordinea politică și organizarea ierarhică a Bisericii Catolice. În acest sens, medicul italian Andrea Cesalpino a comparat, într-una din celebrele sale cărți, funcționarea corpului nostru cu organizarea societății. Sufletul (anima) ar trebui să ia locul regelui și inima să fie locul său</a:t>
            </a:r>
            <a:r>
              <a:rPr lang="vi-VN" dirty="0" smtClean="0">
                <a:latin typeface="Calibri" panose="020F0502020204030204" pitchFamily="34" charset="0"/>
                <a:cs typeface="Calibri" panose="020F0502020204030204" pitchFamily="34" charset="0"/>
              </a:rPr>
              <a:t>:</a:t>
            </a:r>
            <a:endParaRPr lang="ro-MO" dirty="0" smtClean="0">
              <a:latin typeface="Calibri" panose="020F0502020204030204" pitchFamily="34" charset="0"/>
              <a:cs typeface="Calibri" panose="020F0502020204030204" pitchFamily="34" charset="0"/>
            </a:endParaRPr>
          </a:p>
          <a:p>
            <a:r>
              <a:rPr lang="it-IT" i="1" dirty="0" smtClean="0">
                <a:cs typeface="Times New Roman" panose="02020603050405020304" pitchFamily="18" charset="0"/>
              </a:rPr>
              <a:t>Bene </a:t>
            </a:r>
            <a:r>
              <a:rPr lang="it-IT" i="1" dirty="0">
                <a:cs typeface="Times New Roman" panose="02020603050405020304" pitchFamily="18" charset="0"/>
              </a:rPr>
              <a:t>igitur Aristoteles comparavit animal rei publicae, animam autem regi, &amp; cor regiae. </a:t>
            </a:r>
            <a:r>
              <a:rPr lang="it-IT" i="1" dirty="0" err="1">
                <a:cs typeface="Times New Roman" panose="02020603050405020304" pitchFamily="18" charset="0"/>
              </a:rPr>
              <a:t>Quemadmodum</a:t>
            </a:r>
            <a:r>
              <a:rPr lang="it-IT" i="1" dirty="0">
                <a:cs typeface="Times New Roman" panose="02020603050405020304" pitchFamily="18" charset="0"/>
              </a:rPr>
              <a:t> </a:t>
            </a:r>
            <a:r>
              <a:rPr lang="it-IT" i="1" dirty="0" err="1">
                <a:cs typeface="Times New Roman" panose="02020603050405020304" pitchFamily="18" charset="0"/>
              </a:rPr>
              <a:t>enim</a:t>
            </a:r>
            <a:r>
              <a:rPr lang="it-IT" i="1" dirty="0">
                <a:cs typeface="Times New Roman" panose="02020603050405020304" pitchFamily="18" charset="0"/>
              </a:rPr>
              <a:t> in </a:t>
            </a:r>
            <a:r>
              <a:rPr lang="it-IT" i="1" dirty="0" err="1">
                <a:cs typeface="Times New Roman" panose="02020603050405020304" pitchFamily="18" charset="0"/>
              </a:rPr>
              <a:t>republica</a:t>
            </a:r>
            <a:r>
              <a:rPr lang="it-IT" i="1" dirty="0">
                <a:cs typeface="Times New Roman" panose="02020603050405020304" pitchFamily="18" charset="0"/>
              </a:rPr>
              <a:t> </a:t>
            </a:r>
            <a:r>
              <a:rPr lang="it-IT" i="1" dirty="0" err="1">
                <a:cs typeface="Times New Roman" panose="02020603050405020304" pitchFamily="18" charset="0"/>
              </a:rPr>
              <a:t>administratione</a:t>
            </a:r>
            <a:r>
              <a:rPr lang="it-IT" i="1" dirty="0">
                <a:cs typeface="Times New Roman" panose="02020603050405020304" pitchFamily="18" charset="0"/>
              </a:rPr>
              <a:t> </a:t>
            </a:r>
            <a:r>
              <a:rPr lang="it-IT" i="1" dirty="0" err="1">
                <a:cs typeface="Times New Roman" panose="02020603050405020304" pitchFamily="18" charset="0"/>
              </a:rPr>
              <a:t>omnes</a:t>
            </a:r>
            <a:r>
              <a:rPr lang="it-IT" i="1" dirty="0">
                <a:cs typeface="Times New Roman" panose="02020603050405020304" pitchFamily="18" charset="0"/>
              </a:rPr>
              <a:t> ex </a:t>
            </a:r>
            <a:r>
              <a:rPr lang="it-IT" i="1" dirty="0" err="1">
                <a:cs typeface="Times New Roman" panose="02020603050405020304" pitchFamily="18" charset="0"/>
              </a:rPr>
              <a:t>regis</a:t>
            </a:r>
            <a:r>
              <a:rPr lang="it-IT" i="1" dirty="0">
                <a:cs typeface="Times New Roman" panose="02020603050405020304" pitchFamily="18" charset="0"/>
              </a:rPr>
              <a:t> decreto </a:t>
            </a:r>
            <a:r>
              <a:rPr lang="it-IT" i="1" dirty="0" err="1">
                <a:cs typeface="Times New Roman" panose="02020603050405020304" pitchFamily="18" charset="0"/>
              </a:rPr>
              <a:t>paraguntur</a:t>
            </a:r>
            <a:r>
              <a:rPr lang="it-IT" i="1" dirty="0">
                <a:cs typeface="Times New Roman" panose="02020603050405020304" pitchFamily="18" charset="0"/>
              </a:rPr>
              <a:t>, </a:t>
            </a:r>
            <a:r>
              <a:rPr lang="it-IT" i="1" dirty="0" err="1">
                <a:cs typeface="Times New Roman" panose="02020603050405020304" pitchFamily="18" charset="0"/>
              </a:rPr>
              <a:t>quanvis</a:t>
            </a:r>
            <a:r>
              <a:rPr lang="it-IT" i="1" dirty="0">
                <a:cs typeface="Times New Roman" panose="02020603050405020304" pitchFamily="18" charset="0"/>
              </a:rPr>
              <a:t> </a:t>
            </a:r>
            <a:r>
              <a:rPr lang="it-IT" i="1" dirty="0" err="1">
                <a:cs typeface="Times New Roman" panose="02020603050405020304" pitchFamily="18" charset="0"/>
              </a:rPr>
              <a:t>rex</a:t>
            </a:r>
            <a:r>
              <a:rPr lang="it-IT" i="1" dirty="0">
                <a:cs typeface="Times New Roman" panose="02020603050405020304" pitchFamily="18" charset="0"/>
              </a:rPr>
              <a:t> </a:t>
            </a:r>
            <a:r>
              <a:rPr lang="it-IT" i="1" dirty="0" err="1">
                <a:cs typeface="Times New Roman" panose="02020603050405020304" pitchFamily="18" charset="0"/>
              </a:rPr>
              <a:t>singulis</a:t>
            </a:r>
            <a:r>
              <a:rPr lang="it-IT" i="1" dirty="0">
                <a:cs typeface="Times New Roman" panose="02020603050405020304" pitchFamily="18" charset="0"/>
              </a:rPr>
              <a:t> </a:t>
            </a:r>
            <a:r>
              <a:rPr lang="it-IT" i="1" dirty="0" err="1">
                <a:cs typeface="Times New Roman" panose="02020603050405020304" pitchFamily="18" charset="0"/>
              </a:rPr>
              <a:t>operibus</a:t>
            </a:r>
            <a:r>
              <a:rPr lang="it-IT" i="1" dirty="0">
                <a:cs typeface="Times New Roman" panose="02020603050405020304" pitchFamily="18" charset="0"/>
              </a:rPr>
              <a:t> non </a:t>
            </a:r>
            <a:r>
              <a:rPr lang="it-IT" i="1" dirty="0" err="1">
                <a:cs typeface="Times New Roman" panose="02020603050405020304" pitchFamily="18" charset="0"/>
              </a:rPr>
              <a:t>intersit</a:t>
            </a:r>
            <a:r>
              <a:rPr lang="it-IT" i="1" dirty="0">
                <a:cs typeface="Times New Roman" panose="02020603050405020304" pitchFamily="18" charset="0"/>
              </a:rPr>
              <a:t>: sic </a:t>
            </a:r>
            <a:r>
              <a:rPr lang="it-IT" i="1" dirty="0" err="1">
                <a:cs typeface="Times New Roman" panose="02020603050405020304" pitchFamily="18" charset="0"/>
              </a:rPr>
              <a:t>vivunt</a:t>
            </a:r>
            <a:r>
              <a:rPr lang="it-IT" i="1" dirty="0">
                <a:cs typeface="Times New Roman" panose="02020603050405020304" pitchFamily="18" charset="0"/>
              </a:rPr>
              <a:t> </a:t>
            </a:r>
            <a:r>
              <a:rPr lang="it-IT" i="1" dirty="0" err="1">
                <a:cs typeface="Times New Roman" panose="02020603050405020304" pitchFamily="18" charset="0"/>
              </a:rPr>
              <a:t>caetera</a:t>
            </a:r>
            <a:r>
              <a:rPr lang="it-IT" i="1" dirty="0">
                <a:cs typeface="Times New Roman" panose="02020603050405020304" pitchFamily="18" charset="0"/>
              </a:rPr>
              <a:t> membra ex </a:t>
            </a:r>
            <a:r>
              <a:rPr lang="it-IT" i="1" dirty="0" err="1">
                <a:cs typeface="Times New Roman" panose="02020603050405020304" pitchFamily="18" charset="0"/>
              </a:rPr>
              <a:t>virtute</a:t>
            </a:r>
            <a:r>
              <a:rPr lang="it-IT" i="1" dirty="0">
                <a:cs typeface="Times New Roman" panose="02020603050405020304" pitchFamily="18" charset="0"/>
              </a:rPr>
              <a:t> </a:t>
            </a:r>
            <a:r>
              <a:rPr lang="it-IT" i="1" dirty="0" err="1">
                <a:cs typeface="Times New Roman" panose="02020603050405020304" pitchFamily="18" charset="0"/>
              </a:rPr>
              <a:t>cordis</a:t>
            </a:r>
            <a:r>
              <a:rPr lang="it-IT" i="1" dirty="0">
                <a:cs typeface="Times New Roman" panose="02020603050405020304" pitchFamily="18" charset="0"/>
              </a:rPr>
              <a:t> influente in </a:t>
            </a:r>
            <a:r>
              <a:rPr lang="it-IT" i="1" dirty="0" err="1">
                <a:cs typeface="Times New Roman" panose="02020603050405020304" pitchFamily="18" charset="0"/>
              </a:rPr>
              <a:t>ipsa</a:t>
            </a:r>
            <a:r>
              <a:rPr lang="it-IT" i="1" dirty="0">
                <a:cs typeface="Times New Roman" panose="02020603050405020304" pitchFamily="18" charset="0"/>
              </a:rPr>
              <a:t>…</a:t>
            </a:r>
          </a:p>
        </p:txBody>
      </p:sp>
      <p:sp>
        <p:nvSpPr>
          <p:cNvPr id="12" name="CasellaDiTesto 11"/>
          <p:cNvSpPr txBox="1"/>
          <p:nvPr/>
        </p:nvSpPr>
        <p:spPr>
          <a:xfrm>
            <a:off x="402887" y="5402593"/>
            <a:ext cx="10635915" cy="923330"/>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Dacă traducem această imagine într-un context religios, s-ar putea vedea identificarea sufletului (anima) cu Dumnezeu, originea și impulsul a tot ceea ce există și, în acest caz, inima ar fi Biserica, reprezentarea terestră și sediul acest impuls </a:t>
            </a:r>
            <a:r>
              <a:rPr lang="vi-VN" dirty="0" smtClean="0">
                <a:latin typeface="Calibri" panose="020F0502020204030204" pitchFamily="34" charset="0"/>
                <a:cs typeface="Calibri" panose="020F0502020204030204" pitchFamily="34" charset="0"/>
              </a:rPr>
              <a:t>dumnezeiesc</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0206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8275" y="720807"/>
            <a:ext cx="4268271" cy="1609344"/>
          </a:xfrm>
        </p:spPr>
        <p:txBody>
          <a:bodyPr>
            <a:normAutofit/>
          </a:bodyPr>
          <a:lstStyle/>
          <a:p>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Realdo Colombo</a:t>
            </a:r>
          </a:p>
        </p:txBody>
      </p:sp>
      <p:sp>
        <p:nvSpPr>
          <p:cNvPr id="9" name="Segnaposto numero diapositiva 8"/>
          <p:cNvSpPr>
            <a:spLocks noGrp="1"/>
          </p:cNvSpPr>
          <p:nvPr>
            <p:ph type="sldNum" sz="quarter" idx="12"/>
          </p:nvPr>
        </p:nvSpPr>
        <p:spPr/>
        <p:txBody>
          <a:bodyPr/>
          <a:lstStyle/>
          <a:p>
            <a:fld id="{4FAB73BC-B049-4115-A692-8D63A059BFB8}" type="slidenum">
              <a:rPr lang="en-US" smtClean="0"/>
              <a:t>48</a:t>
            </a:fld>
            <a:endParaRPr lang="en-US" dirty="0"/>
          </a:p>
        </p:txBody>
      </p:sp>
      <p:pic>
        <p:nvPicPr>
          <p:cNvPr id="5" name="Immagine 4"/>
          <p:cNvPicPr>
            <a:picLocks noChangeAspect="1"/>
          </p:cNvPicPr>
          <p:nvPr/>
        </p:nvPicPr>
        <p:blipFill>
          <a:blip r:embed="rId2"/>
          <a:stretch>
            <a:fillRect/>
          </a:stretch>
        </p:blipFill>
        <p:spPr>
          <a:xfrm>
            <a:off x="3739978" y="6370798"/>
            <a:ext cx="7018639" cy="371475"/>
          </a:xfrm>
          <a:prstGeom prst="rect">
            <a:avLst/>
          </a:prstGeom>
        </p:spPr>
      </p:pic>
      <p:pic>
        <p:nvPicPr>
          <p:cNvPr id="6" name="Immagine 5"/>
          <p:cNvPicPr>
            <a:picLocks noChangeAspect="1"/>
          </p:cNvPicPr>
          <p:nvPr/>
        </p:nvPicPr>
        <p:blipFill>
          <a:blip r:embed="rId3"/>
          <a:stretch>
            <a:fillRect/>
          </a:stretch>
        </p:blipFill>
        <p:spPr>
          <a:xfrm>
            <a:off x="6402859" y="1328280"/>
            <a:ext cx="4950941" cy="3344376"/>
          </a:xfrm>
          <a:prstGeom prst="rect">
            <a:avLst/>
          </a:prstGeom>
          <a:ln>
            <a:noFill/>
          </a:ln>
          <a:effectLst>
            <a:outerShdw blurRad="190500" algn="tl" rotWithShape="0">
              <a:srgbClr val="000000">
                <a:alpha val="70000"/>
              </a:srgbClr>
            </a:outerShdw>
          </a:effectLst>
        </p:spPr>
      </p:pic>
      <p:pic>
        <p:nvPicPr>
          <p:cNvPr id="7" name="Immagine 6"/>
          <p:cNvPicPr>
            <a:picLocks noChangeAspect="1"/>
          </p:cNvPicPr>
          <p:nvPr/>
        </p:nvPicPr>
        <p:blipFill>
          <a:blip r:embed="rId4"/>
          <a:stretch>
            <a:fillRect/>
          </a:stretch>
        </p:blipFill>
        <p:spPr>
          <a:xfrm>
            <a:off x="2965858" y="5189838"/>
            <a:ext cx="238125" cy="247650"/>
          </a:xfrm>
          <a:prstGeom prst="rect">
            <a:avLst/>
          </a:prstGeom>
        </p:spPr>
      </p:pic>
      <p:pic>
        <p:nvPicPr>
          <p:cNvPr id="8" name="Immagine 7"/>
          <p:cNvPicPr>
            <a:picLocks noChangeAspect="1"/>
          </p:cNvPicPr>
          <p:nvPr/>
        </p:nvPicPr>
        <p:blipFill>
          <a:blip r:embed="rId4"/>
          <a:stretch>
            <a:fillRect/>
          </a:stretch>
        </p:blipFill>
        <p:spPr>
          <a:xfrm>
            <a:off x="5449716" y="4672656"/>
            <a:ext cx="238125" cy="247650"/>
          </a:xfrm>
          <a:prstGeom prst="rect">
            <a:avLst/>
          </a:prstGeom>
        </p:spPr>
      </p:pic>
      <p:sp>
        <p:nvSpPr>
          <p:cNvPr id="10" name="CasellaDiTesto 9"/>
          <p:cNvSpPr txBox="1"/>
          <p:nvPr/>
        </p:nvSpPr>
        <p:spPr>
          <a:xfrm>
            <a:off x="588275" y="2206153"/>
            <a:ext cx="5806416" cy="2031325"/>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La fel de puternic ca și în cultura medicală renascentistă, găsim ideea unei ordini naturale comune care implică nu numai organizarea socială, ci și cosmosul și corpul uman. Observăm, de asemenea, existența și apariția reprezentărilor organismului în raport cu o imagine fluvială sau hidraulică, posibil legată de societăți de natură esențial </a:t>
            </a:r>
            <a:r>
              <a:rPr lang="vi-VN" dirty="0" smtClean="0">
                <a:latin typeface="Calibri" panose="020F0502020204030204" pitchFamily="34" charset="0"/>
                <a:cs typeface="Calibri" panose="020F0502020204030204" pitchFamily="34" charset="0"/>
              </a:rPr>
              <a:t>agricolă</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
        <p:nvSpPr>
          <p:cNvPr id="11" name="CasellaDiTesto 10"/>
          <p:cNvSpPr txBox="1"/>
          <p:nvPr/>
        </p:nvSpPr>
        <p:spPr>
          <a:xfrm>
            <a:off x="529390" y="4933901"/>
            <a:ext cx="11277600" cy="1200329"/>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Rezumatul fiziologic oferit de anatomistul italian Realdo Colombo în lucrarea sa De re anatomica, libri XV, este un exemplu reprezentativ </a:t>
            </a:r>
            <a:r>
              <a:rPr lang="ro-MO" dirty="0" smtClean="0">
                <a:latin typeface="Calibri" panose="020F0502020204030204" pitchFamily="34" charset="0"/>
                <a:cs typeface="Calibri" panose="020F0502020204030204" pitchFamily="34" charset="0"/>
              </a:rPr>
              <a:t>pentru</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această imagine fluvială a corpului </a:t>
            </a:r>
            <a:r>
              <a:rPr lang="vi-VN" dirty="0" smtClean="0">
                <a:latin typeface="Calibri" panose="020F0502020204030204" pitchFamily="34" charset="0"/>
                <a:cs typeface="Calibri" panose="020F0502020204030204" pitchFamily="34" charset="0"/>
              </a:rPr>
              <a:t>formată</a:t>
            </a:r>
            <a:r>
              <a:rPr lang="ro-MO" dirty="0" smtClean="0">
                <a:latin typeface="Calibri" panose="020F0502020204030204" pitchFamily="34" charset="0"/>
                <a:cs typeface="Calibri" panose="020F0502020204030204" pitchFamily="34" charset="0"/>
              </a:rPr>
              <a:t> de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gândirea medicală clasică. Colombo, ca moștenitor al tradiției fiziologice galenice, a considerat că cele trei organe principale - inima, creierul și ficatul - „sunt cele trei fântâni care irigă, împreună cu umorurile, întregul teritoriu al structurii umane (humani fabrica</a:t>
            </a:r>
            <a:r>
              <a:rPr lang="vi-VN" dirty="0" smtClean="0">
                <a:latin typeface="Calibri" panose="020F0502020204030204" pitchFamily="34" charset="0"/>
                <a:cs typeface="Calibri" panose="020F0502020204030204" pitchFamily="34" charset="0"/>
              </a:rPr>
              <a:t>)”</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64554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908855" y="966396"/>
            <a:ext cx="8340614" cy="3353208"/>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49</a:t>
            </a:fld>
            <a:endParaRPr lang="en-US" dirty="0"/>
          </a:p>
        </p:txBody>
      </p:sp>
      <p:sp>
        <p:nvSpPr>
          <p:cNvPr id="7" name="CasellaDiTesto 6"/>
          <p:cNvSpPr txBox="1"/>
          <p:nvPr/>
        </p:nvSpPr>
        <p:spPr>
          <a:xfrm>
            <a:off x="1247274" y="4513428"/>
            <a:ext cx="10106526" cy="1754326"/>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Evident, originea celor trei fluide generate de cele trei organe este mâncarea, livrată în ficat după prima transformare care se efectuează în stomac. Acolo, sângele este </a:t>
            </a:r>
            <a:r>
              <a:rPr lang="vi-VN" dirty="0" smtClean="0">
                <a:latin typeface="Calibri" panose="020F0502020204030204" pitchFamily="34" charset="0"/>
                <a:cs typeface="Calibri" panose="020F0502020204030204" pitchFamily="34" charset="0"/>
              </a:rPr>
              <a:t>ge</a:t>
            </a:r>
            <a:r>
              <a:rPr lang="ro-MO" dirty="0" smtClean="0">
                <a:latin typeface="Calibri" panose="020F0502020204030204" pitchFamily="34" charset="0"/>
                <a:cs typeface="Calibri" panose="020F0502020204030204" pitchFamily="34" charset="0"/>
              </a:rPr>
              <a:t>n</a:t>
            </a:r>
            <a:r>
              <a:rPr lang="vi-VN" dirty="0" smtClean="0">
                <a:latin typeface="Calibri" panose="020F0502020204030204" pitchFamily="34" charset="0"/>
                <a:cs typeface="Calibri" panose="020F0502020204030204" pitchFamily="34" charset="0"/>
              </a:rPr>
              <a:t>erat </a:t>
            </a:r>
            <a:r>
              <a:rPr lang="vi-VN" dirty="0">
                <a:latin typeface="Calibri" panose="020F0502020204030204" pitchFamily="34" charset="0"/>
                <a:cs typeface="Calibri" panose="020F0502020204030204" pitchFamily="34" charset="0"/>
              </a:rPr>
              <a:t>și, odată vitalizat în inimă printr-un proces caloric, este distribuit către toate părțile prin sisteme hidraulice formate din artere, pentru a iriga și a vififica / fertiliza fiecare parte a corpului. După cum știm, aceeași imagine se regăsește în raport cu funcția nervoasă. În acest caz, creierul transferă spiritele animale, purtătorii sentimentului și mișcării, prin </a:t>
            </a:r>
            <a:r>
              <a:rPr lang="vi-VN" dirty="0" smtClean="0">
                <a:latin typeface="Calibri" panose="020F0502020204030204" pitchFamily="34" charset="0"/>
                <a:cs typeface="Calibri" panose="020F0502020204030204" pitchFamily="34" charset="0"/>
              </a:rPr>
              <a:t>nervi</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2852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3639" y="622776"/>
            <a:ext cx="10515600" cy="1325563"/>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ea typeface="+mn-ea"/>
                <a:cs typeface="+mn-cs"/>
              </a:rPr>
              <a:t>Imaginea corpului uman în medicina renascentistă </a:t>
            </a:r>
            <a:endParaRPr lang="it-IT" sz="2000" b="1" dirty="0">
              <a:solidFill>
                <a:schemeClr val="accent2"/>
              </a:solidFill>
              <a:effectLst>
                <a:outerShdw blurRad="38100" dist="38100" dir="2700000" algn="tl">
                  <a:srgbClr val="000000">
                    <a:alpha val="43137"/>
                  </a:srgbClr>
                </a:outerShdw>
              </a:effectLst>
              <a:latin typeface="+mn-lt"/>
              <a:ea typeface="+mn-ea"/>
              <a:cs typeface="+mn-cs"/>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5</a:t>
            </a:fld>
            <a:endParaRPr lang="en-US" dirty="0"/>
          </a:p>
        </p:txBody>
      </p:sp>
      <p:sp>
        <p:nvSpPr>
          <p:cNvPr id="4" name="CasellaDiTesto 3"/>
          <p:cNvSpPr txBox="1"/>
          <p:nvPr/>
        </p:nvSpPr>
        <p:spPr>
          <a:xfrm>
            <a:off x="1238250" y="3781168"/>
            <a:ext cx="184731" cy="369332"/>
          </a:xfrm>
          <a:prstGeom prst="rect">
            <a:avLst/>
          </a:prstGeom>
          <a:noFill/>
        </p:spPr>
        <p:txBody>
          <a:bodyPr wrap="none" rtlCol="0">
            <a:spAutoFit/>
          </a:bodyPr>
          <a:lstStyle/>
          <a:p>
            <a:endParaRPr lang="it-IT" dirty="0"/>
          </a:p>
        </p:txBody>
      </p:sp>
      <p:sp>
        <p:nvSpPr>
          <p:cNvPr id="8" name="CasellaDiTesto 7"/>
          <p:cNvSpPr txBox="1"/>
          <p:nvPr/>
        </p:nvSpPr>
        <p:spPr>
          <a:xfrm>
            <a:off x="1422981" y="1719065"/>
            <a:ext cx="9276916" cy="3416320"/>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Reprezentarea corpului uman </a:t>
            </a:r>
            <a:r>
              <a:rPr lang="ro-MO" dirty="0" smtClean="0">
                <a:latin typeface="Calibri" panose="020F0502020204030204" pitchFamily="34" charset="0"/>
                <a:cs typeface="Calibri" panose="020F0502020204030204" pitchFamily="34" charset="0"/>
              </a:rPr>
              <a:t>în</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medicină </a:t>
            </a:r>
            <a:r>
              <a:rPr lang="vi-VN" dirty="0" smtClean="0">
                <a:latin typeface="Calibri" panose="020F0502020204030204" pitchFamily="34" charset="0"/>
                <a:cs typeface="Calibri" panose="020F0502020204030204" pitchFamily="34" charset="0"/>
              </a:rPr>
              <a:t>a</a:t>
            </a:r>
            <a:r>
              <a:rPr lang="ro-MO" dirty="0" smtClean="0">
                <a:latin typeface="Calibri" panose="020F0502020204030204" pitchFamily="34" charset="0"/>
                <a:cs typeface="Calibri" panose="020F0502020204030204" pitchFamily="34" charset="0"/>
              </a:rPr>
              <a:t>re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referințe istorice și relații analogice cu alți compuși ai culturii din fiecare perioadă </a:t>
            </a:r>
            <a:r>
              <a:rPr lang="vi-VN" dirty="0" smtClean="0">
                <a:latin typeface="Calibri" panose="020F0502020204030204" pitchFamily="34" charset="0"/>
                <a:cs typeface="Calibri" panose="020F0502020204030204" pitchFamily="34" charset="0"/>
              </a:rPr>
              <a:t>anume</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Modelul organic, dependența coordonată și ierarhică a părților corpului, subordonarea acestuia față de un element predominant (creierul sau inima, în funcție de autori și de timp) ghidat direct de un suflet </a:t>
            </a:r>
            <a:r>
              <a:rPr lang="ro-MO" dirty="0" smtClean="0">
                <a:latin typeface="Calibri" panose="020F0502020204030204" pitchFamily="34" charset="0"/>
                <a:cs typeface="Calibri" panose="020F0502020204030204" pitchFamily="34" charset="0"/>
              </a:rPr>
              <a:t>dat </a:t>
            </a:r>
            <a:r>
              <a:rPr lang="vi-VN" dirty="0" smtClean="0">
                <a:latin typeface="Calibri" panose="020F0502020204030204" pitchFamily="34" charset="0"/>
                <a:cs typeface="Calibri" panose="020F0502020204030204" pitchFamily="34" charset="0"/>
              </a:rPr>
              <a:t>de </a:t>
            </a:r>
            <a:r>
              <a:rPr lang="vi-VN" dirty="0">
                <a:latin typeface="Calibri" panose="020F0502020204030204" pitchFamily="34" charset="0"/>
                <a:cs typeface="Calibri" panose="020F0502020204030204" pitchFamily="34" charset="0"/>
              </a:rPr>
              <a:t>Dumnezeu ...</a:t>
            </a: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Acestea sunt câteva dintre aspectele care reflectă relația dintre imaginea corpului și justificarea ordinii ideologice și sociale, ca una </a:t>
            </a:r>
            <a:r>
              <a:rPr lang="vi-VN" dirty="0" smtClean="0">
                <a:latin typeface="Calibri" panose="020F0502020204030204" pitchFamily="34" charset="0"/>
                <a:cs typeface="Calibri" panose="020F0502020204030204" pitchFamily="34" charset="0"/>
              </a:rPr>
              <a:t>naturală</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ro-MO" dirty="0" smtClean="0">
                <a:latin typeface="Calibri" panose="020F0502020204030204" pitchFamily="34" charset="0"/>
                <a:cs typeface="Calibri" panose="020F0502020204030204" pitchFamily="34" charset="0"/>
              </a:rPr>
              <a:t>Există </a:t>
            </a:r>
            <a:r>
              <a:rPr lang="vi-VN" dirty="0" smtClean="0">
                <a:latin typeface="Calibri" panose="020F0502020204030204" pitchFamily="34" charset="0"/>
                <a:cs typeface="Calibri" panose="020F0502020204030204" pitchFamily="34" charset="0"/>
              </a:rPr>
              <a:t>numeroase </a:t>
            </a:r>
            <a:r>
              <a:rPr lang="vi-VN" dirty="0">
                <a:latin typeface="Calibri" panose="020F0502020204030204" pitchFamily="34" charset="0"/>
                <a:cs typeface="Calibri" panose="020F0502020204030204" pitchFamily="34" charset="0"/>
              </a:rPr>
              <a:t>surse de medicină renascentistă care ar putea aduce </a:t>
            </a:r>
            <a:r>
              <a:rPr lang="ro-MO" dirty="0" smtClean="0">
                <a:latin typeface="Calibri" panose="020F0502020204030204" pitchFamily="34" charset="0"/>
                <a:cs typeface="Calibri" panose="020F0502020204030204" pitchFamily="34" charset="0"/>
              </a:rPr>
              <a:t>informații</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semnificative despre această </a:t>
            </a:r>
            <a:r>
              <a:rPr lang="vi-VN" dirty="0" smtClean="0">
                <a:latin typeface="Calibri" panose="020F0502020204030204" pitchFamily="34" charset="0"/>
                <a:cs typeface="Calibri" panose="020F0502020204030204" pitchFamily="34" charset="0"/>
              </a:rPr>
              <a:t>temă</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60875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5592" y="732628"/>
            <a:ext cx="4309459" cy="1609344"/>
          </a:xfrm>
        </p:spPr>
        <p:txBody>
          <a:bodyPr>
            <a:normAutofit/>
          </a:bodyPr>
          <a:lstStyle/>
          <a:p>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Succus</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nerveus</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6" name="Segnaposto numero diapositiva 5"/>
          <p:cNvSpPr>
            <a:spLocks noGrp="1"/>
          </p:cNvSpPr>
          <p:nvPr>
            <p:ph type="sldNum" sz="quarter" idx="12"/>
          </p:nvPr>
        </p:nvSpPr>
        <p:spPr/>
        <p:txBody>
          <a:bodyPr/>
          <a:lstStyle/>
          <a:p>
            <a:fld id="{4FAB73BC-B049-4115-A692-8D63A059BFB8}" type="slidenum">
              <a:rPr lang="en-US" smtClean="0"/>
              <a:t>50</a:t>
            </a:fld>
            <a:endParaRPr lang="en-US" dirty="0"/>
          </a:p>
        </p:txBody>
      </p:sp>
      <p:pic>
        <p:nvPicPr>
          <p:cNvPr id="4" name="Immagine 3"/>
          <p:cNvPicPr>
            <a:picLocks noChangeAspect="1"/>
          </p:cNvPicPr>
          <p:nvPr/>
        </p:nvPicPr>
        <p:blipFill>
          <a:blip r:embed="rId2"/>
          <a:stretch>
            <a:fillRect/>
          </a:stretch>
        </p:blipFill>
        <p:spPr>
          <a:xfrm>
            <a:off x="932786" y="1872027"/>
            <a:ext cx="4230258" cy="3805881"/>
          </a:xfrm>
          <a:prstGeom prst="rect">
            <a:avLst/>
          </a:prstGeom>
        </p:spPr>
      </p:pic>
      <p:pic>
        <p:nvPicPr>
          <p:cNvPr id="5" name="Immagine 4"/>
          <p:cNvPicPr>
            <a:picLocks noChangeAspect="1"/>
          </p:cNvPicPr>
          <p:nvPr/>
        </p:nvPicPr>
        <p:blipFill>
          <a:blip r:embed="rId3"/>
          <a:stretch>
            <a:fillRect/>
          </a:stretch>
        </p:blipFill>
        <p:spPr>
          <a:xfrm>
            <a:off x="9939079" y="5677908"/>
            <a:ext cx="1704975" cy="400050"/>
          </a:xfrm>
          <a:prstGeom prst="rect">
            <a:avLst/>
          </a:prstGeom>
        </p:spPr>
      </p:pic>
      <p:sp>
        <p:nvSpPr>
          <p:cNvPr id="7" name="CasellaDiTesto 6"/>
          <p:cNvSpPr txBox="1"/>
          <p:nvPr/>
        </p:nvSpPr>
        <p:spPr>
          <a:xfrm>
            <a:off x="5419717" y="2160344"/>
            <a:ext cx="6112042" cy="2031325"/>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Unii autori ai Renașterii au început să formuleze o idee care </a:t>
            </a:r>
            <a:r>
              <a:rPr lang="ro-MO" dirty="0" smtClean="0">
                <a:latin typeface="Calibri" panose="020F0502020204030204" pitchFamily="34" charset="0"/>
                <a:cs typeface="Calibri" panose="020F0502020204030204" pitchFamily="34" charset="0"/>
              </a:rPr>
              <a:t>devine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mai tangibilă </a:t>
            </a:r>
            <a:r>
              <a:rPr lang="vi-VN" dirty="0" smtClean="0">
                <a:latin typeface="Calibri" panose="020F0502020204030204" pitchFamily="34" charset="0"/>
                <a:cs typeface="Calibri" panose="020F0502020204030204" pitchFamily="34" charset="0"/>
              </a:rPr>
              <a:t>și obțin</a:t>
            </a:r>
            <a:r>
              <a:rPr lang="ro-MO" dirty="0" smtClean="0">
                <a:latin typeface="Calibri" panose="020F0502020204030204" pitchFamily="34" charset="0"/>
                <a:cs typeface="Calibri" panose="020F0502020204030204" pitchFamily="34" charset="0"/>
              </a:rPr>
              <a:t>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o difuzare mai largă în timpul secolului al XVII-lea: ideea că transmiterea impulsului nervos (adică mecanismul de distribuție a spiritelor animale, </a:t>
            </a:r>
            <a:r>
              <a:rPr lang="vi-VN" dirty="0" smtClean="0">
                <a:latin typeface="Calibri" panose="020F0502020204030204" pitchFamily="34" charset="0"/>
                <a:cs typeface="Calibri" panose="020F0502020204030204" pitchFamily="34" charset="0"/>
              </a:rPr>
              <a:t>purtăt</a:t>
            </a:r>
            <a:r>
              <a:rPr lang="ro-MO" dirty="0" smtClean="0">
                <a:latin typeface="Calibri" panose="020F0502020204030204" pitchFamily="34" charset="0"/>
                <a:cs typeface="Calibri" panose="020F0502020204030204" pitchFamily="34" charset="0"/>
              </a:rPr>
              <a:t>oare de indici</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sensibili și facultățile motrice din creier) se realizează prin intermediul unui lichid nervos, care va primi ulterior numele de succus nervos</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19354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867166" y="833621"/>
            <a:ext cx="1060294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b="1" dirty="0" smtClean="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William Harvey (1578-1657</a:t>
            </a:r>
            <a:r>
              <a:rPr lang="en-US" altLang="en-US" sz="2000" b="1" dirty="0">
                <a:solidFill>
                  <a:schemeClr val="accent2"/>
                </a:solidFill>
                <a:effectLst>
                  <a:outerShdw blurRad="38100" dist="38100" dir="2700000" algn="tl">
                    <a:srgbClr val="000000">
                      <a:alpha val="43137"/>
                    </a:srgbClr>
                  </a:outerShdw>
                </a:effectLst>
                <a:latin typeface="+mn-lt"/>
                <a:ea typeface="+mj-ea"/>
                <a:cs typeface="Times New Roman" panose="02020603050405020304" pitchFamily="18" charset="0"/>
              </a:rPr>
              <a:t>)</a:t>
            </a:r>
            <a:r>
              <a:rPr lang="en-US" altLang="en-US" sz="5400" b="1" cap="all" dirty="0" smtClean="0">
                <a:blipFill>
                  <a:blip r:embed="rId2">
                    <a:extLst>
                      <a:ext uri="{28A0092B-C50C-407E-A947-70E740481C1C}">
                        <a14:useLocalDpi xmlns:a14="http://schemas.microsoft.com/office/drawing/2010/main" val="0"/>
                      </a:ext>
                    </a:extLst>
                  </a:blip>
                  <a:tile tx="6350" ty="-127000" sx="65000" sy="64000" flip="none" algn="tl"/>
                </a:blipFill>
                <a:cs typeface="Times New Roman" panose="02020603050405020304" pitchFamily="18" charset="0"/>
              </a:rPr>
              <a:t> </a:t>
            </a:r>
            <a:endParaRPr lang="en-US" altLang="en-US" sz="5400" b="1" cap="all" dirty="0">
              <a:blipFill>
                <a:blip r:embed="rId2">
                  <a:extLst>
                    <a:ext uri="{28A0092B-C50C-407E-A947-70E740481C1C}">
                      <a14:useLocalDpi xmlns:a14="http://schemas.microsoft.com/office/drawing/2010/main" val="0"/>
                    </a:ext>
                  </a:extLst>
                </a:blip>
                <a:tile tx="6350" ty="-127000" sx="65000" sy="64000" flip="none" algn="tl"/>
              </a:blipFill>
              <a:cs typeface="Times New Roman" panose="02020603050405020304" pitchFamily="18" charset="0"/>
            </a:endParaRPr>
          </a:p>
          <a:p>
            <a:pPr>
              <a:spcBef>
                <a:spcPct val="50000"/>
              </a:spcBef>
              <a:buFontTx/>
              <a:buNone/>
            </a:pPr>
            <a:endParaRPr lang="en-US" altLang="en-US" dirty="0">
              <a:solidFill>
                <a:prstClr val="black"/>
              </a:solidFill>
              <a:latin typeface="Arial" panose="020B0604020202020204" pitchFamily="34" charset="0"/>
            </a:endParaRPr>
          </a:p>
        </p:txBody>
      </p:sp>
      <p:sp>
        <p:nvSpPr>
          <p:cNvPr id="71683" name="Text Box 3"/>
          <p:cNvSpPr txBox="1">
            <a:spLocks noChangeArrowheads="1"/>
          </p:cNvSpPr>
          <p:nvPr/>
        </p:nvSpPr>
        <p:spPr bwMode="auto">
          <a:xfrm>
            <a:off x="1444012" y="2176564"/>
            <a:ext cx="4089400" cy="214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defTabSz="914400">
              <a:lnSpc>
                <a:spcPct val="90000"/>
              </a:lnSpc>
              <a:spcBef>
                <a:spcPts val="1200"/>
              </a:spcBef>
              <a:buSzPct val="85000"/>
              <a:buFont typeface="Arial" panose="020B0604020202020204" pitchFamily="34" charset="0"/>
              <a:buChar char="•"/>
            </a:pPr>
            <a:r>
              <a:rPr lang="vi-VN" altLang="en-US" sz="1800" dirty="0">
                <a:solidFill>
                  <a:prstClr val="black"/>
                </a:solidFill>
                <a:latin typeface="Calibri" panose="020F0502020204030204" pitchFamily="34" charset="0"/>
                <a:cs typeface="Calibri" panose="020F0502020204030204" pitchFamily="34" charset="0"/>
              </a:rPr>
              <a:t>A arătat că inima este o pompă dublă și modul în care circulă de fapt sângele</a:t>
            </a:r>
          </a:p>
          <a:p>
            <a:pPr marL="342900" indent="-342900" defTabSz="914400">
              <a:lnSpc>
                <a:spcPct val="90000"/>
              </a:lnSpc>
              <a:spcBef>
                <a:spcPts val="1200"/>
              </a:spcBef>
              <a:buSzPct val="85000"/>
              <a:buFont typeface="Arial" panose="020B0604020202020204" pitchFamily="34" charset="0"/>
              <a:buChar char="•"/>
            </a:pPr>
            <a:endParaRPr lang="vi-VN" altLang="en-US" sz="1800" dirty="0">
              <a:solidFill>
                <a:prstClr val="black"/>
              </a:solidFill>
              <a:latin typeface="Calibri" panose="020F0502020204030204" pitchFamily="34" charset="0"/>
              <a:cs typeface="Calibri" panose="020F0502020204030204" pitchFamily="34" charset="0"/>
            </a:endParaRPr>
          </a:p>
          <a:p>
            <a:pPr marL="342900" indent="-342900" defTabSz="914400">
              <a:lnSpc>
                <a:spcPct val="90000"/>
              </a:lnSpc>
              <a:spcBef>
                <a:spcPts val="1200"/>
              </a:spcBef>
              <a:buSzPct val="85000"/>
              <a:buFont typeface="Arial" panose="020B0604020202020204" pitchFamily="34" charset="0"/>
              <a:buChar char="•"/>
            </a:pPr>
            <a:r>
              <a:rPr lang="vi-VN" altLang="en-US" sz="1800" dirty="0">
                <a:solidFill>
                  <a:prstClr val="black"/>
                </a:solidFill>
                <a:latin typeface="Calibri" panose="020F0502020204030204" pitchFamily="34" charset="0"/>
                <a:cs typeface="Calibri" panose="020F0502020204030204" pitchFamily="34" charset="0"/>
              </a:rPr>
              <a:t>Harvey este creditat cu începutul cercetării și experimentării fiziologice moderne</a:t>
            </a:r>
            <a:endParaRPr lang="en-US" altLang="en-US" sz="2400" dirty="0">
              <a:solidFill>
                <a:prstClr val="black"/>
              </a:solidFill>
              <a:latin typeface="Calibri" panose="020F0502020204030204" pitchFamily="34" charset="0"/>
              <a:cs typeface="Calibri" panose="020F0502020204030204" pitchFamily="34" charset="0"/>
            </a:endParaRPr>
          </a:p>
        </p:txBody>
      </p:sp>
      <p:pic>
        <p:nvPicPr>
          <p:cNvPr id="1026" name="Picture 2" descr="Image result for william harvey 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5701" y="1664618"/>
            <a:ext cx="3452116" cy="43726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 name="Segnaposto numero diapositiva 1"/>
          <p:cNvSpPr>
            <a:spLocks noGrp="1"/>
          </p:cNvSpPr>
          <p:nvPr>
            <p:ph type="sldNum" sz="quarter" idx="12"/>
          </p:nvPr>
        </p:nvSpPr>
        <p:spPr/>
        <p:txBody>
          <a:bodyPr/>
          <a:lstStyle/>
          <a:p>
            <a:fld id="{4FAB73BC-B049-4115-A692-8D63A059BFB8}" type="slidenum">
              <a:rPr lang="en-US" smtClean="0"/>
              <a:pPr/>
              <a:t>51</a:t>
            </a:fld>
            <a:endParaRPr lang="en-US" dirty="0"/>
          </a:p>
        </p:txBody>
      </p:sp>
    </p:spTree>
    <p:extLst>
      <p:ext uri="{BB962C8B-B14F-4D97-AF65-F5344CB8AC3E}">
        <p14:creationId xmlns:p14="http://schemas.microsoft.com/office/powerpoint/2010/main" val="1431431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01853"/>
            <a:ext cx="10515600" cy="1325563"/>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Mary G. </a:t>
            </a:r>
            <a:r>
              <a:rPr lang="it-IT" sz="2000" b="1" dirty="0" err="1">
                <a:solidFill>
                  <a:schemeClr val="accent2"/>
                </a:solidFill>
                <a:effectLst>
                  <a:outerShdw blurRad="38100" dist="38100" dir="2700000" algn="tl">
                    <a:srgbClr val="000000">
                      <a:alpha val="43137"/>
                    </a:srgbClr>
                  </a:outerShdw>
                </a:effectLst>
                <a:latin typeface="+mn-lt"/>
                <a:cs typeface="Times New Roman" panose="02020603050405020304" pitchFamily="18" charset="0"/>
              </a:rPr>
              <a:t>Winkler</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idx="1"/>
          </p:nvPr>
        </p:nvSpPr>
        <p:spPr>
          <a:xfrm>
            <a:off x="838200" y="1992228"/>
            <a:ext cx="10515600" cy="4351338"/>
          </a:xfrm>
        </p:spPr>
        <p:txBody>
          <a:bodyPr>
            <a:normAutofit/>
          </a:bodyPr>
          <a:lstStyle/>
          <a:p>
            <a:r>
              <a:rPr lang="vi-VN" sz="1800" dirty="0">
                <a:latin typeface="Calibri" panose="020F0502020204030204" pitchFamily="34" charset="0"/>
                <a:cs typeface="Calibri" panose="020F0502020204030204" pitchFamily="34" charset="0"/>
              </a:rPr>
              <a:t>În lucrarea sa, ea observă rămășițe ale elementelor disparate care au caracterizat anatomia științifică încă de la începuturi: detașare științifică, fascinație estetică și agitație voyeuristică. Armonizarea acestor elemente pare să fi fost întotdeauna o </a:t>
            </a:r>
            <a:r>
              <a:rPr lang="vi-VN" sz="1800" dirty="0" smtClean="0">
                <a:latin typeface="Calibri" panose="020F0502020204030204" pitchFamily="34" charset="0"/>
                <a:cs typeface="Calibri" panose="020F0502020204030204" pitchFamily="34" charset="0"/>
              </a:rPr>
              <a:t>provocare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Disecția anatomică și ilustrația anatomică au evoluat în contextul luptei îndelungate a culturii occidentale pentru a armoniza aparentele dihotomii ale corpului și spiritului, emoției și rațiunii. Ilustrațiile reflectă acea </a:t>
            </a:r>
            <a:r>
              <a:rPr lang="vi-VN" sz="1800" dirty="0" smtClean="0">
                <a:latin typeface="Calibri" panose="020F0502020204030204" pitchFamily="34" charset="0"/>
                <a:cs typeface="Calibri" panose="020F0502020204030204" pitchFamily="34" charset="0"/>
              </a:rPr>
              <a:t>luptă</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Spectatorii contemporani pot citi aceste gravuri și </a:t>
            </a:r>
            <a:r>
              <a:rPr lang="ro-MO" sz="1800" dirty="0" smtClean="0">
                <a:latin typeface="Calibri" panose="020F0502020204030204" pitchFamily="34" charset="0"/>
                <a:cs typeface="Calibri" panose="020F0502020204030204" pitchFamily="34" charset="0"/>
              </a:rPr>
              <a:t>sculpturi în lemn</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din secolele al XVI-lea, al XVII-lea și al XVIII-lea cu plăcere estetică, în parte pentru că artistul și </a:t>
            </a:r>
            <a:r>
              <a:rPr lang="ro-MO" sz="1800" dirty="0" smtClean="0">
                <a:latin typeface="Calibri" panose="020F0502020204030204" pitchFamily="34" charset="0"/>
                <a:cs typeface="Calibri" panose="020F0502020204030204" pitchFamily="34" charset="0"/>
              </a:rPr>
              <a:t>cercetătorul în anatomie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au colaborat la crearea unei imagini de disecție care subsumează orice </a:t>
            </a:r>
            <a:r>
              <a:rPr lang="vi-VN" sz="1800" dirty="0" smtClean="0">
                <a:latin typeface="Calibri" panose="020F0502020204030204" pitchFamily="34" charset="0"/>
                <a:cs typeface="Calibri" panose="020F0502020204030204" pitchFamily="34" charset="0"/>
              </a:rPr>
              <a:t>oro</a:t>
            </a:r>
            <a:r>
              <a:rPr lang="ro-MO" sz="1800" dirty="0" smtClean="0">
                <a:latin typeface="Calibri" panose="020F0502020204030204" pitchFamily="34" charset="0"/>
                <a:cs typeface="Calibri" panose="020F0502020204030204" pitchFamily="34" charset="0"/>
              </a:rPr>
              <a:t>a</a:t>
            </a:r>
            <a:r>
              <a:rPr lang="vi-VN" sz="1800" dirty="0" smtClean="0">
                <a:latin typeface="Calibri" panose="020F0502020204030204" pitchFamily="34" charset="0"/>
                <a:cs typeface="Calibri" panose="020F0502020204030204" pitchFamily="34" charset="0"/>
              </a:rPr>
              <a:t>r</a:t>
            </a:r>
            <a:r>
              <a:rPr lang="ro-MO" sz="1800" dirty="0" smtClean="0">
                <a:latin typeface="Calibri" panose="020F0502020204030204" pitchFamily="34" charset="0"/>
                <a:cs typeface="Calibri" panose="020F0502020204030204" pitchFamily="34" charset="0"/>
              </a:rPr>
              <a:t>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de profanare în impulsul unei cunoașteri tot mai mari </a:t>
            </a:r>
            <a:r>
              <a:rPr lang="vi-VN" sz="1800" dirty="0" smtClean="0">
                <a:latin typeface="Calibri" panose="020F0502020204030204" pitchFamily="34" charset="0"/>
                <a:cs typeface="Calibri" panose="020F0502020204030204" pitchFamily="34" charset="0"/>
              </a:rPr>
              <a:t>a</a:t>
            </a:r>
            <a:r>
              <a:rPr lang="ro-MO" sz="1800" dirty="0" smtClean="0">
                <a:latin typeface="Calibri" panose="020F0502020204030204" pitchFamily="34" charset="0"/>
                <a:cs typeface="Calibri" panose="020F0502020204030204" pitchFamily="34" charset="0"/>
              </a:rPr>
              <a:t> </a:t>
            </a:r>
            <a:r>
              <a:rPr lang="vi-VN" sz="1800" dirty="0" smtClean="0">
                <a:latin typeface="Calibri" panose="020F0502020204030204" pitchFamily="34" charset="0"/>
                <a:cs typeface="Calibri" panose="020F0502020204030204" pitchFamily="34" charset="0"/>
              </a:rPr>
              <a:t>natur</a:t>
            </a:r>
            <a:r>
              <a:rPr lang="ro-MO" sz="1800" dirty="0" smtClean="0">
                <a:latin typeface="Calibri" panose="020F0502020204030204" pitchFamily="34" charset="0"/>
                <a:cs typeface="Calibri" panose="020F0502020204030204" pitchFamily="34" charset="0"/>
              </a:rPr>
              <a:t>ii umane</a:t>
            </a:r>
            <a:r>
              <a:rPr lang="vi-VN" sz="1800" dirty="0" smtClean="0">
                <a:latin typeface="Calibri" panose="020F0502020204030204" pitchFamily="34" charset="0"/>
                <a:cs typeface="Calibri" panose="020F0502020204030204" pitchFamily="34" charset="0"/>
              </a:rPr>
              <a:t> și </a:t>
            </a:r>
            <a:r>
              <a:rPr lang="vi-VN" sz="1800" dirty="0">
                <a:latin typeface="Calibri" panose="020F0502020204030204" pitchFamily="34" charset="0"/>
                <a:cs typeface="Calibri" panose="020F0502020204030204" pitchFamily="34" charset="0"/>
              </a:rPr>
              <a:t>potențialul </a:t>
            </a:r>
            <a:r>
              <a:rPr lang="vi-VN" sz="1800" dirty="0" smtClean="0">
                <a:latin typeface="Calibri" panose="020F0502020204030204" pitchFamily="34" charset="0"/>
                <a:cs typeface="Calibri" panose="020F0502020204030204" pitchFamily="34" charset="0"/>
              </a:rPr>
              <a:t>uman</a:t>
            </a:r>
            <a:r>
              <a:rPr lang="ro-MO"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a:p>
            <a:endParaRPr lang="it-IT" sz="1800" dirty="0"/>
          </a:p>
        </p:txBody>
      </p:sp>
      <p:sp>
        <p:nvSpPr>
          <p:cNvPr id="4" name="Segnaposto numero diapositiva 3"/>
          <p:cNvSpPr>
            <a:spLocks noGrp="1"/>
          </p:cNvSpPr>
          <p:nvPr>
            <p:ph type="sldNum" sz="quarter" idx="12"/>
          </p:nvPr>
        </p:nvSpPr>
        <p:spPr/>
        <p:txBody>
          <a:bodyPr/>
          <a:lstStyle/>
          <a:p>
            <a:fld id="{4FAB73BC-B049-4115-A692-8D63A059BFB8}" type="slidenum">
              <a:rPr lang="en-US" smtClean="0"/>
              <a:t>52</a:t>
            </a:fld>
            <a:endParaRPr lang="en-US" dirty="0"/>
          </a:p>
        </p:txBody>
      </p:sp>
    </p:spTree>
    <p:extLst>
      <p:ext uri="{BB962C8B-B14F-4D97-AF65-F5344CB8AC3E}">
        <p14:creationId xmlns:p14="http://schemas.microsoft.com/office/powerpoint/2010/main" val="3544685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638080"/>
            <a:ext cx="10515600" cy="1325563"/>
          </a:xfrm>
        </p:spPr>
        <p:txBody>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4967425" y="1756296"/>
            <a:ext cx="5995737" cy="4351338"/>
          </a:xfrm>
        </p:spPr>
        <p:txBody>
          <a:bodyPr>
            <a:noAutofit/>
          </a:bodyPr>
          <a:lstStyle/>
          <a:p>
            <a:r>
              <a:rPr lang="vi-VN" sz="1800" dirty="0">
                <a:latin typeface="Calibri" panose="020F0502020204030204" pitchFamily="34" charset="0"/>
                <a:cs typeface="Calibri" panose="020F0502020204030204" pitchFamily="34" charset="0"/>
              </a:rPr>
              <a:t>Disecția ființelor umane pentru studiu anatomic a fost reînviată la sfârșitul Evului Mediu după o pauză de secole, știința modernă a anatomiei s-a născut în </a:t>
            </a:r>
            <a:r>
              <a:rPr lang="vi-VN" sz="1800" dirty="0" smtClean="0">
                <a:latin typeface="Calibri" panose="020F0502020204030204" pitchFamily="34" charset="0"/>
                <a:cs typeface="Calibri" panose="020F0502020204030204" pitchFamily="34" charset="0"/>
              </a:rPr>
              <a:t>Renaștere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Figura descrie practica tradițională medievală care l-a separat pe profesor de opera efectivă de disecție. Începând cu secolul al XIII-lea, disecția se practica în unele școli de medicină, iar la începutul secolului al XIV-lea, devenise o caracteristică anuală a curriculumului școlii chirurgicale din </a:t>
            </a:r>
            <a:r>
              <a:rPr lang="vi-VN" sz="1800" dirty="0" smtClean="0">
                <a:latin typeface="Calibri" panose="020F0502020204030204" pitchFamily="34" charset="0"/>
                <a:cs typeface="Calibri" panose="020F0502020204030204" pitchFamily="34" charset="0"/>
              </a:rPr>
              <a:t>Bologna</a:t>
            </a:r>
            <a:r>
              <a:rPr lang="ro-MO" sz="1800" dirty="0" smtClean="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pic>
        <p:nvPicPr>
          <p:cNvPr id="7" name="Segnaposto contenuto 6"/>
          <p:cNvPicPr>
            <a:picLocks noGrp="1" noChangeAspect="1"/>
          </p:cNvPicPr>
          <p:nvPr>
            <p:ph sz="half" idx="2"/>
          </p:nvPr>
        </p:nvPicPr>
        <p:blipFill>
          <a:blip r:embed="rId2"/>
          <a:stretch>
            <a:fillRect/>
          </a:stretch>
        </p:blipFill>
        <p:spPr>
          <a:xfrm>
            <a:off x="1038287" y="1428751"/>
            <a:ext cx="3284920" cy="4521674"/>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53</a:t>
            </a:fld>
            <a:endParaRPr lang="en-US" dirty="0"/>
          </a:p>
        </p:txBody>
      </p:sp>
    </p:spTree>
    <p:extLst>
      <p:ext uri="{BB962C8B-B14F-4D97-AF65-F5344CB8AC3E}">
        <p14:creationId xmlns:p14="http://schemas.microsoft.com/office/powerpoint/2010/main" val="740728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83489"/>
            <a:ext cx="10515600" cy="1325563"/>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idx="1"/>
          </p:nvPr>
        </p:nvSpPr>
        <p:spPr>
          <a:xfrm>
            <a:off x="1031483" y="1568123"/>
            <a:ext cx="10026317" cy="5289877"/>
          </a:xfrm>
        </p:spPr>
        <p:txBody>
          <a:bodyPr>
            <a:normAutofit/>
          </a:bodyPr>
          <a:lstStyle/>
          <a:p>
            <a:r>
              <a:rPr lang="vi-VN" sz="1800" dirty="0">
                <a:latin typeface="Calibri" panose="020F0502020204030204" pitchFamily="34" charset="0"/>
                <a:cs typeface="Calibri" panose="020F0502020204030204" pitchFamily="34" charset="0"/>
              </a:rPr>
              <a:t>Practica disecției a devenit o caracteristică din ce în ce mai consolidată a educației și pe măsură ce cărțile ilustrate tipărite au devenit din ce în ce mai importante în diseminarea cunoștințelor, colaborarea dintre </a:t>
            </a:r>
            <a:r>
              <a:rPr lang="ro-MO" sz="1800" dirty="0" smtClean="0">
                <a:latin typeface="Calibri" panose="020F0502020204030204" pitchFamily="34" charset="0"/>
                <a:cs typeface="Calibri" panose="020F0502020204030204" pitchFamily="34" charset="0"/>
              </a:rPr>
              <a:t>cercetătorul în anatomie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și artist a </a:t>
            </a:r>
            <a:r>
              <a:rPr lang="vi-VN" sz="1800" dirty="0" smtClean="0">
                <a:latin typeface="Calibri" panose="020F0502020204030204" pitchFamily="34" charset="0"/>
                <a:cs typeface="Calibri" panose="020F0502020204030204" pitchFamily="34" charset="0"/>
              </a:rPr>
              <a:t>crescut</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 Odată cu publicarea picturală a descoperirilor anatomice, precum celebrul De humani corporis </a:t>
            </a:r>
            <a:r>
              <a:rPr lang="ro-MO" sz="1800" dirty="0" smtClean="0">
                <a:latin typeface="Calibri" panose="020F0502020204030204" pitchFamily="34" charset="0"/>
                <a:cs typeface="Calibri" panose="020F0502020204030204" pitchFamily="34" charset="0"/>
              </a:rPr>
              <a:t>F</a:t>
            </a:r>
            <a:r>
              <a:rPr lang="vi-VN" sz="1800" dirty="0" smtClean="0">
                <a:latin typeface="Calibri" panose="020F0502020204030204" pitchFamily="34" charset="0"/>
                <a:cs typeface="Calibri" panose="020F0502020204030204" pitchFamily="34" charset="0"/>
              </a:rPr>
              <a:t>abrica </a:t>
            </a:r>
            <a:r>
              <a:rPr lang="vi-VN" sz="1800" dirty="0">
                <a:latin typeface="Calibri" panose="020F0502020204030204" pitchFamily="34" charset="0"/>
                <a:cs typeface="Calibri" panose="020F0502020204030204" pitchFamily="34" charset="0"/>
              </a:rPr>
              <a:t>al lui Andreas Vesalius (1543), rezultatele disecției au devenit din ce în ce mai publice; și, în al doilea rând, pe măsură ce imaginația artistului a fost implicată în activitate, au apărut noi construcții și noi metafore </a:t>
            </a:r>
            <a:r>
              <a:rPr lang="vi-VN" sz="1800" dirty="0" smtClean="0">
                <a:latin typeface="Calibri" panose="020F0502020204030204" pitchFamily="34" charset="0"/>
                <a:cs typeface="Calibri" panose="020F0502020204030204" pitchFamily="34" charset="0"/>
              </a:rPr>
              <a:t>vizuale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Într-o discuție interesantă despre disecțiile timpurii, Jonathan Sawday, istoric și autor britanic, sugerează câteva dintre ideile și manevrele psihologice care au legitimat noua </a:t>
            </a:r>
            <a:r>
              <a:rPr lang="vi-VN" sz="1800" dirty="0" smtClean="0">
                <a:latin typeface="Calibri" panose="020F0502020204030204" pitchFamily="34" charset="0"/>
                <a:cs typeface="Calibri" panose="020F0502020204030204" pitchFamily="34" charset="0"/>
              </a:rPr>
              <a:t>știință</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El își bazează o mare parte din argumentele sale pe un raport al studentului la medicină Baldasar </a:t>
            </a:r>
            <a:r>
              <a:rPr lang="vi-VN" sz="1800" dirty="0" smtClean="0">
                <a:latin typeface="Calibri" panose="020F0502020204030204" pitchFamily="34" charset="0"/>
                <a:cs typeface="Calibri" panose="020F0502020204030204" pitchFamily="34" charset="0"/>
              </a:rPr>
              <a:t>Heseler</a:t>
            </a:r>
            <a:r>
              <a:rPr lang="ro-MO" sz="1800" dirty="0" smtClean="0">
                <a:latin typeface="Calibri" panose="020F0502020204030204" pitchFamily="34" charset="0"/>
                <a:cs typeface="Calibri" panose="020F0502020204030204" pitchFamily="34" charset="0"/>
              </a:rPr>
              <a:t> și</a:t>
            </a:r>
            <a:r>
              <a:rPr lang="vi-VN" sz="1800" dirty="0" smtClean="0">
                <a:latin typeface="Calibri" panose="020F0502020204030204" pitchFamily="34" charset="0"/>
                <a:cs typeface="Calibri" panose="020F0502020204030204" pitchFamily="34" charset="0"/>
              </a:rPr>
              <a:t> a </a:t>
            </a:r>
            <a:r>
              <a:rPr lang="vi-VN" sz="1800" dirty="0">
                <a:latin typeface="Calibri" panose="020F0502020204030204" pitchFamily="34" charset="0"/>
                <a:cs typeface="Calibri" panose="020F0502020204030204" pitchFamily="34" charset="0"/>
              </a:rPr>
              <a:t>unei disecții efectuate de marele Vesalius la Bologna în </a:t>
            </a:r>
            <a:r>
              <a:rPr lang="vi-VN" sz="1800" dirty="0" smtClean="0">
                <a:latin typeface="Calibri" panose="020F0502020204030204" pitchFamily="34" charset="0"/>
                <a:cs typeface="Calibri" panose="020F0502020204030204" pitchFamily="34" charset="0"/>
              </a:rPr>
              <a:t>1540</a:t>
            </a:r>
            <a:r>
              <a:rPr lang="ro-MO" sz="1800" dirty="0" smtClean="0">
                <a:latin typeface="Calibri" panose="020F0502020204030204" pitchFamily="34" charset="0"/>
                <a:cs typeface="Calibri" panose="020F0502020204030204" pitchFamily="34" charset="0"/>
              </a:rPr>
              <a:t>.</a:t>
            </a:r>
            <a:endParaRPr lang="en-US" sz="1800" dirty="0" smtClean="0">
              <a:latin typeface="Calibri" panose="020F0502020204030204" pitchFamily="34" charset="0"/>
              <a:cs typeface="Calibri" panose="020F0502020204030204" pitchFamily="34"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54</a:t>
            </a:fld>
            <a:endParaRPr lang="en-US" dirty="0"/>
          </a:p>
        </p:txBody>
      </p:sp>
    </p:spTree>
    <p:extLst>
      <p:ext uri="{BB962C8B-B14F-4D97-AF65-F5344CB8AC3E}">
        <p14:creationId xmlns:p14="http://schemas.microsoft.com/office/powerpoint/2010/main" val="29897421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0904" y="475161"/>
            <a:ext cx="10515600" cy="1325563"/>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idx="1"/>
          </p:nvPr>
        </p:nvSpPr>
        <p:spPr>
          <a:xfrm>
            <a:off x="1033937" y="1545964"/>
            <a:ext cx="10347158" cy="4351338"/>
          </a:xfrm>
        </p:spPr>
        <p:txBody>
          <a:bodyPr>
            <a:noAutofit/>
          </a:bodyPr>
          <a:lstStyle/>
          <a:p>
            <a:r>
              <a:rPr lang="vi-VN" sz="1800" dirty="0">
                <a:latin typeface="Calibri" panose="020F0502020204030204" pitchFamily="34" charset="0"/>
                <a:cs typeface="Calibri" panose="020F0502020204030204" pitchFamily="34" charset="0"/>
              </a:rPr>
              <a:t>Sawday susține că </a:t>
            </a:r>
            <a:r>
              <a:rPr lang="ro-MO" sz="1800" dirty="0" smtClean="0">
                <a:latin typeface="Calibri" panose="020F0502020204030204" pitchFamily="34" charset="0"/>
                <a:cs typeface="Calibri" panose="020F0502020204030204" pitchFamily="34" charset="0"/>
              </a:rPr>
              <a:t>cei ce lucrează cu anatomia</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din secolele al XVI-lea și al XVII-lea au condus o tendință care a afirmat naturalețea </a:t>
            </a:r>
            <a:r>
              <a:rPr lang="vi-VN" sz="1800" dirty="0" smtClean="0">
                <a:latin typeface="Calibri" panose="020F0502020204030204" pitchFamily="34" charset="0"/>
                <a:cs typeface="Calibri" panose="020F0502020204030204" pitchFamily="34" charset="0"/>
              </a:rPr>
              <a:t>disecției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Odată cu colaborarea a numeroși artiști, </a:t>
            </a:r>
            <a:r>
              <a:rPr lang="vi-VN" sz="1800" dirty="0" smtClean="0">
                <a:latin typeface="Calibri" panose="020F0502020204030204" pitchFamily="34" charset="0"/>
                <a:cs typeface="Calibri" panose="020F0502020204030204" pitchFamily="34" charset="0"/>
              </a:rPr>
              <a:t>a</a:t>
            </a:r>
            <a:r>
              <a:rPr lang="ro-MO" sz="1800" dirty="0" smtClean="0">
                <a:latin typeface="Calibri" panose="020F0502020204030204" pitchFamily="34" charset="0"/>
                <a:cs typeface="Calibri" panose="020F0502020204030204" pitchFamily="34" charset="0"/>
              </a:rPr>
              <a:t>ceștia au digresat </a:t>
            </a:r>
            <a:r>
              <a:rPr lang="vi-VN" sz="1800" dirty="0" smtClean="0">
                <a:latin typeface="Calibri" panose="020F0502020204030204" pitchFamily="34" charset="0"/>
                <a:cs typeface="Calibri" panose="020F0502020204030204" pitchFamily="34" charset="0"/>
              </a:rPr>
              <a:t>de </a:t>
            </a:r>
            <a:r>
              <a:rPr lang="vi-VN" sz="1800" dirty="0">
                <a:latin typeface="Calibri" panose="020F0502020204030204" pitchFamily="34" charset="0"/>
                <a:cs typeface="Calibri" panose="020F0502020204030204" pitchFamily="34" charset="0"/>
              </a:rPr>
              <a:t>la legătura lor inițială cu călăul către un rol de susținători ai unei noi științe în care </a:t>
            </a:r>
            <a:r>
              <a:rPr lang="ro-MO" sz="1800" dirty="0" smtClean="0">
                <a:latin typeface="Calibri" panose="020F0502020204030204" pitchFamily="34" charset="0"/>
                <a:cs typeface="Calibri" panose="020F0502020204030204" pitchFamily="34" charset="0"/>
              </a:rPr>
              <a:t>cercetătorul în anatomie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și cadavrul ar lucra împreună pentru a dezvălui cunoașterea naturii </a:t>
            </a:r>
            <a:r>
              <a:rPr lang="vi-VN" sz="1800" dirty="0" smtClean="0">
                <a:latin typeface="Calibri" panose="020F0502020204030204" pitchFamily="34" charset="0"/>
                <a:cs typeface="Calibri" panose="020F0502020204030204" pitchFamily="34" charset="0"/>
              </a:rPr>
              <a:t>umanității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În acest rol, </a:t>
            </a:r>
            <a:r>
              <a:rPr lang="ro-MO" sz="1800" dirty="0" smtClean="0">
                <a:latin typeface="Calibri" panose="020F0502020204030204" pitchFamily="34" charset="0"/>
                <a:cs typeface="Calibri" panose="020F0502020204030204" pitchFamily="34" charset="0"/>
              </a:rPr>
              <a:t>cercetătorii </a:t>
            </a:r>
            <a:r>
              <a:rPr lang="ro-MO" sz="1800" dirty="0">
                <a:latin typeface="Calibri" panose="020F0502020204030204" pitchFamily="34" charset="0"/>
                <a:cs typeface="Calibri" panose="020F0502020204030204" pitchFamily="34" charset="0"/>
              </a:rPr>
              <a:t>în anatomie</a:t>
            </a:r>
            <a:r>
              <a:rPr lang="vi-VN" sz="1800" dirty="0">
                <a:latin typeface="Calibri" panose="020F0502020204030204" pitchFamily="34" charset="0"/>
                <a:cs typeface="Calibri" panose="020F0502020204030204" pitchFamily="34" charset="0"/>
              </a:rPr>
              <a:t> </a:t>
            </a:r>
            <a:r>
              <a:rPr lang="vi-VN" sz="1800" dirty="0" smtClean="0">
                <a:latin typeface="Calibri" panose="020F0502020204030204" pitchFamily="34" charset="0"/>
                <a:cs typeface="Calibri" panose="020F0502020204030204" pitchFamily="34" charset="0"/>
              </a:rPr>
              <a:t>ar </a:t>
            </a:r>
            <a:r>
              <a:rPr lang="vi-VN" sz="1800" dirty="0">
                <a:latin typeface="Calibri" panose="020F0502020204030204" pitchFamily="34" charset="0"/>
                <a:cs typeface="Calibri" panose="020F0502020204030204" pitchFamily="34" charset="0"/>
              </a:rPr>
              <a:t>învăța să se vadă pe ei înșiși ca îndeplinind o funcție religioasă, aproape </a:t>
            </a:r>
            <a:r>
              <a:rPr lang="vi-VN" sz="1800" dirty="0" smtClean="0">
                <a:latin typeface="Calibri" panose="020F0502020204030204" pitchFamily="34" charset="0"/>
                <a:cs typeface="Calibri" panose="020F0502020204030204" pitchFamily="34" charset="0"/>
              </a:rPr>
              <a:t>preoțească</a:t>
            </a:r>
            <a:r>
              <a:rPr lang="ro-MO" sz="1800" dirty="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Disecțiile anatomice timpurii au fost teatrale în interesul lor de a testa esența </a:t>
            </a:r>
            <a:r>
              <a:rPr lang="vi-VN" sz="1800" dirty="0" smtClean="0">
                <a:latin typeface="Calibri" panose="020F0502020204030204" pitchFamily="34" charset="0"/>
                <a:cs typeface="Calibri" panose="020F0502020204030204" pitchFamily="34" charset="0"/>
              </a:rPr>
              <a:t>umanității</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ro-MO" sz="1800" dirty="0" smtClean="0">
                <a:latin typeface="Calibri" panose="020F0502020204030204" pitchFamily="34" charset="0"/>
                <a:cs typeface="Calibri" panose="020F0502020204030204" pitchFamily="34" charset="0"/>
              </a:rPr>
              <a:t>Cercetătorii </a:t>
            </a:r>
            <a:r>
              <a:rPr lang="ro-MO" sz="1800" dirty="0">
                <a:latin typeface="Calibri" panose="020F0502020204030204" pitchFamily="34" charset="0"/>
                <a:cs typeface="Calibri" panose="020F0502020204030204" pitchFamily="34" charset="0"/>
              </a:rPr>
              <a:t>în anatomie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timpurii și publicul lor au înțeles că disecția, ca și teatrul dramatic, oferea spectacol vizual cu o lecție verbală: </a:t>
            </a:r>
            <a:r>
              <a:rPr lang="vi-VN" sz="1800" dirty="0" smtClean="0">
                <a:latin typeface="Calibri" panose="020F0502020204030204" pitchFamily="34" charset="0"/>
                <a:cs typeface="Calibri" panose="020F0502020204030204" pitchFamily="34" charset="0"/>
              </a:rPr>
              <a:t>Ascultător</a:t>
            </a:r>
            <a:r>
              <a:rPr lang="ro-MO" sz="1800" dirty="0" smtClean="0">
                <a:latin typeface="Calibri" panose="020F0502020204030204" pitchFamily="34" charset="0"/>
                <a:cs typeface="Calibri" panose="020F0502020204030204" pitchFamily="34" charset="0"/>
              </a:rPr>
              <a:t>ule</a:t>
            </a:r>
            <a:r>
              <a:rPr lang="vi-VN" sz="1800" dirty="0" smtClean="0">
                <a:latin typeface="Calibri" panose="020F0502020204030204" pitchFamily="34" charset="0"/>
                <a:cs typeface="Calibri" panose="020F0502020204030204" pitchFamily="34" charset="0"/>
              </a:rPr>
              <a:t>, învață! </a:t>
            </a:r>
            <a:r>
              <a:rPr lang="vi-VN" sz="1800" dirty="0">
                <a:latin typeface="Calibri" panose="020F0502020204030204" pitchFamily="34" charset="0"/>
                <a:cs typeface="Calibri" panose="020F0502020204030204" pitchFamily="34" charset="0"/>
              </a:rPr>
              <a:t>Ilustrațiile aveau scopul de a demonstra sarcina solemnă a </a:t>
            </a:r>
            <a:r>
              <a:rPr lang="ro-MO" sz="1800" dirty="0" smtClean="0">
                <a:latin typeface="Calibri" panose="020F0502020204030204" pitchFamily="34" charset="0"/>
                <a:cs typeface="Calibri" panose="020F0502020204030204" pitchFamily="34" charset="0"/>
              </a:rPr>
              <a:t>cercetătorului în anatomie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El și cadavrul </a:t>
            </a:r>
            <a:r>
              <a:rPr lang="vi-VN" sz="1800" dirty="0" smtClean="0">
                <a:latin typeface="Calibri" panose="020F0502020204030204" pitchFamily="34" charset="0"/>
                <a:cs typeface="Calibri" panose="020F0502020204030204" pitchFamily="34" charset="0"/>
              </a:rPr>
              <a:t>său ofer</a:t>
            </a:r>
            <a:r>
              <a:rPr lang="ro-MO" sz="1800" dirty="0" smtClean="0">
                <a:latin typeface="Calibri" panose="020F0502020204030204" pitchFamily="34" charset="0"/>
                <a:cs typeface="Calibri" panose="020F0502020204030204" pitchFamily="34" charset="0"/>
              </a:rPr>
              <a:t>eau</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publicului cunoștințe despre ei </a:t>
            </a:r>
            <a:r>
              <a:rPr lang="vi-VN" sz="1800" dirty="0" smtClean="0">
                <a:latin typeface="Calibri" panose="020F0502020204030204" pitchFamily="34" charset="0"/>
                <a:cs typeface="Calibri" panose="020F0502020204030204" pitchFamily="34" charset="0"/>
              </a:rPr>
              <a:t>înșiși</a:t>
            </a:r>
            <a:r>
              <a:rPr lang="ro-MO" sz="1800" dirty="0" smtClean="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sp>
        <p:nvSpPr>
          <p:cNvPr id="4" name="Segnaposto numero diapositiva 3"/>
          <p:cNvSpPr>
            <a:spLocks noGrp="1"/>
          </p:cNvSpPr>
          <p:nvPr>
            <p:ph type="sldNum" sz="quarter" idx="12"/>
          </p:nvPr>
        </p:nvSpPr>
        <p:spPr/>
        <p:txBody>
          <a:bodyPr/>
          <a:lstStyle/>
          <a:p>
            <a:fld id="{4FAB73BC-B049-4115-A692-8D63A059BFB8}" type="slidenum">
              <a:rPr lang="en-US" smtClean="0"/>
              <a:t>55</a:t>
            </a:fld>
            <a:endParaRPr lang="en-US" dirty="0"/>
          </a:p>
        </p:txBody>
      </p:sp>
    </p:spTree>
    <p:extLst>
      <p:ext uri="{BB962C8B-B14F-4D97-AF65-F5344CB8AC3E}">
        <p14:creationId xmlns:p14="http://schemas.microsoft.com/office/powerpoint/2010/main" val="648283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olo 3"/>
          <p:cNvSpPr>
            <a:spLocks noGrp="1"/>
          </p:cNvSpPr>
          <p:nvPr>
            <p:ph type="title"/>
          </p:nvPr>
        </p:nvSpPr>
        <p:spPr>
          <a:xfrm>
            <a:off x="838200" y="500062"/>
            <a:ext cx="10515600" cy="1325563"/>
          </a:xfrm>
        </p:spPr>
        <p:txBody>
          <a:bodyPr>
            <a:normAutofit/>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3333861" y="1654635"/>
            <a:ext cx="5305477" cy="4351338"/>
          </a:xfrm>
        </p:spPr>
        <p:txBody>
          <a:bodyPr>
            <a:normAutofit/>
          </a:bodyPr>
          <a:lstStyle/>
          <a:p>
            <a:r>
              <a:rPr lang="vi-VN" sz="1800" dirty="0">
                <a:cs typeface="Times New Roman" panose="02020603050405020304" pitchFamily="18" charset="0"/>
              </a:rPr>
              <a:t>Ilustrațiile provin din cărți anatomice din colecțiile Blocker din Biblioteca Medicală Moody a Filialei Medicale a Universității din Texas din Galveston</a:t>
            </a:r>
          </a:p>
          <a:p>
            <a:r>
              <a:rPr lang="vi-VN" sz="1800" dirty="0">
                <a:cs typeface="Times New Roman" panose="02020603050405020304" pitchFamily="18" charset="0"/>
              </a:rPr>
              <a:t>Fotografiile frontispiciilor și plăcilor care urmează nu sunt reprezentări ale unei activități clandestine interzise. Dimpotrivă, fiecare în felul său prezintă un eveniment deschis, dramatic și chiar teatral (vezi figurile 1 și 2)</a:t>
            </a:r>
            <a:endParaRPr lang="it-IT" sz="1800" dirty="0">
              <a:cs typeface="Times New Roman" panose="02020603050405020304" pitchFamily="18" charset="0"/>
            </a:endParaRPr>
          </a:p>
        </p:txBody>
      </p:sp>
      <p:pic>
        <p:nvPicPr>
          <p:cNvPr id="6" name="Segnaposto contenuto 5"/>
          <p:cNvPicPr>
            <a:picLocks noGrp="1" noChangeAspect="1"/>
          </p:cNvPicPr>
          <p:nvPr>
            <p:ph sz="half" idx="2"/>
          </p:nvPr>
        </p:nvPicPr>
        <p:blipFill>
          <a:blip r:embed="rId3"/>
          <a:stretch>
            <a:fillRect/>
          </a:stretch>
        </p:blipFill>
        <p:spPr>
          <a:xfrm>
            <a:off x="716103" y="1645465"/>
            <a:ext cx="2498136" cy="3909512"/>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56</a:t>
            </a:fld>
            <a:endParaRPr lang="en-US" dirty="0"/>
          </a:p>
        </p:txBody>
      </p:sp>
      <p:pic>
        <p:nvPicPr>
          <p:cNvPr id="7" name="Immagine 6"/>
          <p:cNvPicPr>
            <a:picLocks noChangeAspect="1"/>
          </p:cNvPicPr>
          <p:nvPr/>
        </p:nvPicPr>
        <p:blipFill>
          <a:blip r:embed="rId4"/>
          <a:stretch>
            <a:fillRect/>
          </a:stretch>
        </p:blipFill>
        <p:spPr>
          <a:xfrm>
            <a:off x="8797089" y="1534703"/>
            <a:ext cx="2972869" cy="384011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041758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1106126" y="615904"/>
            <a:ext cx="10515600" cy="1325563"/>
          </a:xfrm>
        </p:spPr>
        <p:txBody>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anatomic</a:t>
            </a:r>
            <a:r>
              <a:rPr lang="it-IT" dirty="0"/>
              <a:t/>
            </a:r>
            <a:br>
              <a:rPr lang="it-IT" dirty="0"/>
            </a:br>
            <a:endParaRPr lang="it-IT" dirty="0"/>
          </a:p>
        </p:txBody>
      </p:sp>
      <p:sp>
        <p:nvSpPr>
          <p:cNvPr id="3" name="Segnaposto contenuto 2"/>
          <p:cNvSpPr>
            <a:spLocks noGrp="1"/>
          </p:cNvSpPr>
          <p:nvPr>
            <p:ph sz="half" idx="1"/>
          </p:nvPr>
        </p:nvSpPr>
        <p:spPr>
          <a:xfrm>
            <a:off x="1540232" y="1683657"/>
            <a:ext cx="5033211" cy="4351338"/>
          </a:xfrm>
        </p:spPr>
        <p:txBody>
          <a:bodyPr>
            <a:normAutofit/>
          </a:bodyPr>
          <a:lstStyle/>
          <a:p>
            <a:r>
              <a:rPr lang="vi-VN" sz="1800" dirty="0">
                <a:latin typeface="Calibri" panose="020F0502020204030204" pitchFamily="34" charset="0"/>
                <a:cs typeface="Calibri" panose="020F0502020204030204" pitchFamily="34" charset="0"/>
              </a:rPr>
              <a:t>Ilustrațiile răspund la creșterea structurilor construite în mod expres pentru disecția anatomică, cum ar fi celebrul teatru de la Padova (1594), dar seamănă și cu decorurile scenice din casele de </a:t>
            </a:r>
            <a:r>
              <a:rPr lang="ro-MO" sz="1800" dirty="0" smtClean="0">
                <a:latin typeface="Calibri" panose="020F0502020204030204" pitchFamily="34" charset="0"/>
                <a:cs typeface="Calibri" panose="020F0502020204030204" pitchFamily="34" charset="0"/>
              </a:rPr>
              <a:t>teatru</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reale, cum ar fi frumosul Teatro Olimpico al lui Andrea Palladio (vezi Figurile 3 și 4, la următoarele </a:t>
            </a:r>
            <a:r>
              <a:rPr lang="ro-MO" sz="1800" dirty="0" smtClean="0">
                <a:latin typeface="Calibri" panose="020F0502020204030204" pitchFamily="34" charset="0"/>
                <a:cs typeface="Calibri" panose="020F0502020204030204" pitchFamily="34" charset="0"/>
              </a:rPr>
              <a:t>slideuri</a:t>
            </a:r>
            <a:r>
              <a:rPr lang="vi-VN"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Atât teatrele palladiene, cât și cele medicale aduc un omagiu direct amfiteatrelor imperiului roman</a:t>
            </a:r>
            <a:endParaRPr lang="it-IT" sz="1800" dirty="0">
              <a:latin typeface="Calibri" panose="020F0502020204030204" pitchFamily="34" charset="0"/>
              <a:cs typeface="Calibri" panose="020F0502020204030204" pitchFamily="34" charset="0"/>
            </a:endParaRPr>
          </a:p>
        </p:txBody>
      </p:sp>
      <p:pic>
        <p:nvPicPr>
          <p:cNvPr id="6" name="Segnaposto contenuto 5"/>
          <p:cNvPicPr>
            <a:picLocks noGrp="1" noChangeAspect="1"/>
          </p:cNvPicPr>
          <p:nvPr>
            <p:ph sz="half" idx="2"/>
          </p:nvPr>
        </p:nvPicPr>
        <p:blipFill>
          <a:blip r:embed="rId2"/>
          <a:stretch>
            <a:fillRect/>
          </a:stretch>
        </p:blipFill>
        <p:spPr>
          <a:xfrm>
            <a:off x="7116731" y="1699482"/>
            <a:ext cx="3151512" cy="4349088"/>
          </a:xfrm>
          <a:prstGeom prst="rect">
            <a:avLst/>
          </a:prstGeom>
          <a:ln w="88900" cap="sq" cmpd="thickThin">
            <a:solidFill>
              <a:srgbClr val="000000"/>
            </a:solidFill>
            <a:prstDash val="solid"/>
            <a:miter lim="800000"/>
          </a:ln>
          <a:effectLst>
            <a:innerShdw blurRad="76200">
              <a:srgbClr val="000000"/>
            </a:inn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57</a:t>
            </a:fld>
            <a:endParaRPr lang="en-US" dirty="0"/>
          </a:p>
        </p:txBody>
      </p:sp>
    </p:spTree>
    <p:extLst>
      <p:ext uri="{BB962C8B-B14F-4D97-AF65-F5344CB8AC3E}">
        <p14:creationId xmlns:p14="http://schemas.microsoft.com/office/powerpoint/2010/main" val="16561721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1848" y="583489"/>
            <a:ext cx="10515600" cy="1325563"/>
          </a:xfrm>
        </p:spPr>
        <p:txBody>
          <a:bodyPr/>
          <a:lstStyle/>
          <a:p>
            <a:pPr algn="ctr"/>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a:t>
            </a: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638276" y="1467826"/>
            <a:ext cx="2782436" cy="4537190"/>
          </a:xfrm>
          <a:prstGeom prst="rect">
            <a:avLst/>
          </a:prstGeom>
          <a:ln>
            <a:noFill/>
          </a:ln>
          <a:effectLst>
            <a:outerShdw blurRad="292100" dist="139700" dir="2700000" algn="tl" rotWithShape="0">
              <a:srgbClr val="333333">
                <a:alpha val="65000"/>
              </a:srgbClr>
            </a:outerShdw>
          </a:effectLst>
        </p:spPr>
      </p:pic>
      <p:sp>
        <p:nvSpPr>
          <p:cNvPr id="4" name="Segnaposto contenuto 3"/>
          <p:cNvSpPr>
            <a:spLocks noGrp="1"/>
          </p:cNvSpPr>
          <p:nvPr>
            <p:ph sz="half" idx="2"/>
          </p:nvPr>
        </p:nvSpPr>
        <p:spPr>
          <a:xfrm>
            <a:off x="5436243" y="1690688"/>
            <a:ext cx="4754880" cy="3977640"/>
          </a:xfrm>
        </p:spPr>
        <p:txBody>
          <a:bodyPr>
            <a:normAutofit/>
          </a:bodyPr>
          <a:lstStyle/>
          <a:p>
            <a:r>
              <a:rPr lang="vi-VN" sz="1800" dirty="0">
                <a:latin typeface="Calibri" panose="020F0502020204030204" pitchFamily="34" charset="0"/>
                <a:cs typeface="Calibri" panose="020F0502020204030204" pitchFamily="34" charset="0"/>
              </a:rPr>
              <a:t>Această scenă (figura 4) prezintă o structură permanentă de amfiteatru</a:t>
            </a:r>
          </a:p>
          <a:p>
            <a:r>
              <a:rPr lang="vi-VN" sz="1800" dirty="0">
                <a:latin typeface="Calibri" panose="020F0502020204030204" pitchFamily="34" charset="0"/>
                <a:cs typeface="Calibri" panose="020F0502020204030204" pitchFamily="34" charset="0"/>
              </a:rPr>
              <a:t>La fel ca în Figura 2, scheletul prezidează disecția</a:t>
            </a:r>
          </a:p>
          <a:p>
            <a:r>
              <a:rPr lang="vi-VN" sz="1800" dirty="0">
                <a:latin typeface="Calibri" panose="020F0502020204030204" pitchFamily="34" charset="0"/>
                <a:cs typeface="Calibri" panose="020F0502020204030204" pitchFamily="34" charset="0"/>
              </a:rPr>
              <a:t>Inscripția de la baza </a:t>
            </a:r>
            <a:r>
              <a:rPr lang="vi-VN" sz="1800" dirty="0" smtClean="0">
                <a:latin typeface="Calibri" panose="020F0502020204030204" pitchFamily="34" charset="0"/>
                <a:cs typeface="Calibri" panose="020F0502020204030204" pitchFamily="34" charset="0"/>
              </a:rPr>
              <a:t>podiumului </a:t>
            </a:r>
            <a:r>
              <a:rPr lang="vi-VN" sz="1800" dirty="0">
                <a:latin typeface="Calibri" panose="020F0502020204030204" pitchFamily="34" charset="0"/>
                <a:cs typeface="Calibri" panose="020F0502020204030204" pitchFamily="34" charset="0"/>
              </a:rPr>
              <a:t>sugerează funcția sa: „Laceros iuvat ire per artus” [El (scheletul) ajută la trasarea membrelor sfâșiate (adică disecate)]</a:t>
            </a:r>
            <a:endParaRPr lang="it-IT" sz="18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58</a:t>
            </a:fld>
            <a:endParaRPr lang="en-US" dirty="0"/>
          </a:p>
        </p:txBody>
      </p:sp>
    </p:spTree>
    <p:extLst>
      <p:ext uri="{BB962C8B-B14F-4D97-AF65-F5344CB8AC3E}">
        <p14:creationId xmlns:p14="http://schemas.microsoft.com/office/powerpoint/2010/main" val="27630373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789295" y="745722"/>
            <a:ext cx="10591800" cy="1325563"/>
          </a:xfrm>
        </p:spPr>
        <p:txBody>
          <a:bodyPr>
            <a:normAutofit/>
          </a:bodyPr>
          <a:lstStyle/>
          <a:p>
            <a:pPr algn="ctr"/>
            <a:r>
              <a:rPr lang="ro-MO"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 de după Renaștere</a:t>
            </a:r>
            <a: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
            </a:r>
            <a:br>
              <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br>
            <a:endPar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1549960" y="2133483"/>
            <a:ext cx="5187724" cy="3967833"/>
          </a:xfrm>
        </p:spPr>
        <p:txBody>
          <a:bodyPr>
            <a:normAutofit/>
          </a:bodyPr>
          <a:lstStyle/>
          <a:p>
            <a:r>
              <a:rPr lang="vi-VN" sz="1800" dirty="0">
                <a:latin typeface="Calibri" panose="020F0502020204030204" pitchFamily="34" charset="0"/>
                <a:cs typeface="Calibri" panose="020F0502020204030204" pitchFamily="34" charset="0"/>
              </a:rPr>
              <a:t>În unele ilustrații, disecția este pusă în scenă astfel încât să transforme cititorul într-un spectator sau în </a:t>
            </a:r>
            <a:r>
              <a:rPr lang="vi-VN" sz="1800" dirty="0" smtClean="0">
                <a:latin typeface="Calibri" panose="020F0502020204030204" pitchFamily="34" charset="0"/>
                <a:cs typeface="Calibri" panose="020F0502020204030204" pitchFamily="34" charset="0"/>
              </a:rPr>
              <a:t>teatru</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De remarcat aici este cadavrul feminin, precum și fundalul elaborat al scenei </a:t>
            </a:r>
            <a:r>
              <a:rPr lang="vi-VN" sz="1800" dirty="0" smtClean="0">
                <a:latin typeface="Calibri" panose="020F0502020204030204" pitchFamily="34" charset="0"/>
                <a:cs typeface="Calibri" panose="020F0502020204030204" pitchFamily="34" charset="0"/>
              </a:rPr>
              <a:t>științifice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ro-MO" sz="1800" dirty="0" smtClean="0">
                <a:latin typeface="Calibri" panose="020F0502020204030204" pitchFamily="34" charset="0"/>
                <a:cs typeface="Calibri" panose="020F0502020204030204" pitchFamily="34" charset="0"/>
              </a:rPr>
              <a:t>Îngerașii </a:t>
            </a:r>
            <a:r>
              <a:rPr lang="vi-VN" sz="1800" dirty="0" smtClean="0">
                <a:latin typeface="Calibri" panose="020F0502020204030204" pitchFamily="34" charset="0"/>
                <a:cs typeface="Calibri" panose="020F0502020204030204" pitchFamily="34" charset="0"/>
              </a:rPr>
              <a:t>cu </a:t>
            </a:r>
            <a:r>
              <a:rPr lang="vi-VN" sz="1800" dirty="0">
                <a:latin typeface="Calibri" panose="020F0502020204030204" pitchFamily="34" charset="0"/>
                <a:cs typeface="Calibri" panose="020F0502020204030204" pitchFamily="34" charset="0"/>
              </a:rPr>
              <a:t>țevile cu bule, lalelele și </a:t>
            </a:r>
            <a:r>
              <a:rPr lang="vi-VN" sz="1800" dirty="0" smtClean="0">
                <a:latin typeface="Calibri" panose="020F0502020204030204" pitchFamily="34" charset="0"/>
                <a:cs typeface="Calibri" panose="020F0502020204030204" pitchFamily="34" charset="0"/>
              </a:rPr>
              <a:t>craniile </a:t>
            </a:r>
            <a:r>
              <a:rPr lang="vi-VN" sz="1800" dirty="0">
                <a:latin typeface="Calibri" panose="020F0502020204030204" pitchFamily="34" charset="0"/>
                <a:cs typeface="Calibri" panose="020F0502020204030204" pitchFamily="34" charset="0"/>
              </a:rPr>
              <a:t>amintesc cititorului de vanitatea efortului uman și de trecerea </a:t>
            </a:r>
            <a:r>
              <a:rPr lang="vi-VN" sz="1800" dirty="0" smtClean="0">
                <a:latin typeface="Calibri" panose="020F0502020204030204" pitchFamily="34" charset="0"/>
                <a:cs typeface="Calibri" panose="020F0502020204030204" pitchFamily="34" charset="0"/>
              </a:rPr>
              <a:t>timpului</a:t>
            </a:r>
            <a:r>
              <a:rPr lang="ro-MO" sz="1800" dirty="0" smtClean="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pic>
        <p:nvPicPr>
          <p:cNvPr id="8" name="Segnaposto contenuto 7"/>
          <p:cNvPicPr>
            <a:picLocks noGrp="1" noChangeAspect="1"/>
          </p:cNvPicPr>
          <p:nvPr>
            <p:ph sz="half" idx="2"/>
          </p:nvPr>
        </p:nvPicPr>
        <p:blipFill>
          <a:blip r:embed="rId2"/>
          <a:stretch>
            <a:fillRect/>
          </a:stretch>
        </p:blipFill>
        <p:spPr>
          <a:xfrm>
            <a:off x="7519519" y="1784487"/>
            <a:ext cx="2474713" cy="3978275"/>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59</a:t>
            </a:fld>
            <a:endParaRPr lang="en-US" dirty="0"/>
          </a:p>
        </p:txBody>
      </p:sp>
      <p:sp>
        <p:nvSpPr>
          <p:cNvPr id="4" name="Rettangolo 3"/>
          <p:cNvSpPr/>
          <p:nvPr/>
        </p:nvSpPr>
        <p:spPr>
          <a:xfrm>
            <a:off x="8090645" y="5893567"/>
            <a:ext cx="1208985" cy="261610"/>
          </a:xfrm>
          <a:prstGeom prst="rect">
            <a:avLst/>
          </a:prstGeom>
        </p:spPr>
        <p:txBody>
          <a:bodyPr wrap="none">
            <a:spAutoFit/>
          </a:bodyPr>
          <a:lstStyle/>
          <a:p>
            <a:r>
              <a:rPr lang="en-US" sz="1100" dirty="0">
                <a:cs typeface="Times New Roman" panose="02020603050405020304" pitchFamily="18" charset="0"/>
              </a:rPr>
              <a:t>Amsterdam, </a:t>
            </a:r>
            <a:r>
              <a:rPr lang="en-US" sz="1100" dirty="0" smtClean="0">
                <a:cs typeface="Times New Roman" panose="02020603050405020304" pitchFamily="18" charset="0"/>
              </a:rPr>
              <a:t>1642</a:t>
            </a:r>
            <a:endParaRPr lang="it-IT" sz="1100" dirty="0">
              <a:cs typeface="Times New Roman" panose="02020603050405020304" pitchFamily="18" charset="0"/>
            </a:endParaRPr>
          </a:p>
        </p:txBody>
      </p:sp>
    </p:spTree>
    <p:extLst>
      <p:ext uri="{BB962C8B-B14F-4D97-AF65-F5344CB8AC3E}">
        <p14:creationId xmlns:p14="http://schemas.microsoft.com/office/powerpoint/2010/main" val="703383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25033" y="620162"/>
            <a:ext cx="8309123" cy="1569750"/>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Corpul uman și cosmosul</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5" name="Segnaposto numero diapositiva 4"/>
          <p:cNvSpPr>
            <a:spLocks noGrp="1"/>
          </p:cNvSpPr>
          <p:nvPr>
            <p:ph type="sldNum" sz="quarter" idx="12"/>
          </p:nvPr>
        </p:nvSpPr>
        <p:spPr/>
        <p:txBody>
          <a:bodyPr/>
          <a:lstStyle/>
          <a:p>
            <a:fld id="{4FAB73BC-B049-4115-A692-8D63A059BFB8}" type="slidenum">
              <a:rPr lang="en-US" smtClean="0"/>
              <a:t>6</a:t>
            </a:fld>
            <a:endParaRPr lang="en-US" dirty="0"/>
          </a:p>
        </p:txBody>
      </p:sp>
      <p:pic>
        <p:nvPicPr>
          <p:cNvPr id="4" name="Immagine 3"/>
          <p:cNvPicPr>
            <a:picLocks noChangeAspect="1"/>
          </p:cNvPicPr>
          <p:nvPr/>
        </p:nvPicPr>
        <p:blipFill>
          <a:blip r:embed="rId2"/>
          <a:stretch>
            <a:fillRect/>
          </a:stretch>
        </p:blipFill>
        <p:spPr>
          <a:xfrm>
            <a:off x="7475602" y="1589060"/>
            <a:ext cx="3723503" cy="1968843"/>
          </a:xfrm>
          <a:prstGeom prst="rect">
            <a:avLst/>
          </a:prstGeom>
          <a:ln>
            <a:noFill/>
          </a:ln>
          <a:effectLst>
            <a:outerShdw blurRad="190500" algn="tl" rotWithShape="0">
              <a:srgbClr val="000000">
                <a:alpha val="70000"/>
              </a:srgbClr>
            </a:outerShdw>
          </a:effectLst>
        </p:spPr>
      </p:pic>
      <p:sp>
        <p:nvSpPr>
          <p:cNvPr id="6" name="CasellaDiTesto 5"/>
          <p:cNvSpPr txBox="1"/>
          <p:nvPr/>
        </p:nvSpPr>
        <p:spPr>
          <a:xfrm>
            <a:off x="925033" y="2333266"/>
            <a:ext cx="5752215" cy="1200329"/>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Imaginea corpului uman care a fost </a:t>
            </a:r>
            <a:r>
              <a:rPr lang="vi-VN" dirty="0" smtClean="0">
                <a:latin typeface="Calibri" panose="020F0502020204030204" pitchFamily="34" charset="0"/>
                <a:cs typeface="Calibri" panose="020F0502020204030204" pitchFamily="34" charset="0"/>
              </a:rPr>
              <a:t>construit </a:t>
            </a:r>
            <a:r>
              <a:rPr lang="ro-MO" dirty="0" smtClean="0">
                <a:latin typeface="Calibri" panose="020F0502020204030204" pitchFamily="34" charset="0"/>
                <a:cs typeface="Calibri" panose="020F0502020204030204" pitchFamily="34" charset="0"/>
              </a:rPr>
              <a:t>din punct de vedere </a:t>
            </a:r>
            <a:r>
              <a:rPr lang="vi-VN" dirty="0" smtClean="0">
                <a:latin typeface="Calibri" panose="020F0502020204030204" pitchFamily="34" charset="0"/>
                <a:cs typeface="Calibri" panose="020F0502020204030204" pitchFamily="34" charset="0"/>
              </a:rPr>
              <a:t>istoric </a:t>
            </a:r>
            <a:r>
              <a:rPr lang="vi-VN" dirty="0">
                <a:latin typeface="Calibri" panose="020F0502020204030204" pitchFamily="34" charset="0"/>
                <a:cs typeface="Calibri" panose="020F0502020204030204" pitchFamily="34" charset="0"/>
              </a:rPr>
              <a:t>de medicină și biologie, are adesea legături analogice și simbolice cu diferitele aspecte care iau parte la </a:t>
            </a:r>
            <a:r>
              <a:rPr lang="vi-VN" dirty="0" smtClean="0">
                <a:latin typeface="Calibri" panose="020F0502020204030204" pitchFamily="34" charset="0"/>
                <a:cs typeface="Calibri" panose="020F0502020204030204" pitchFamily="34" charset="0"/>
              </a:rPr>
              <a:t>cultur</a:t>
            </a:r>
            <a:r>
              <a:rPr lang="ro-MO" dirty="0" smtClean="0">
                <a:latin typeface="Calibri" panose="020F0502020204030204" pitchFamily="34" charset="0"/>
                <a:cs typeface="Calibri" panose="020F0502020204030204" pitchFamily="34" charset="0"/>
              </a:rPr>
              <a:t>ile</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tuturor </a:t>
            </a:r>
            <a:r>
              <a:rPr lang="vi-VN" dirty="0" smtClean="0">
                <a:latin typeface="Calibri" panose="020F0502020204030204" pitchFamily="34" charset="0"/>
                <a:cs typeface="Calibri" panose="020F0502020204030204" pitchFamily="34" charset="0"/>
              </a:rPr>
              <a:t>vârstelor</a:t>
            </a:r>
            <a:r>
              <a:rPr lang="ro-MO" dirty="0" smtClean="0">
                <a:latin typeface="Calibri" panose="020F0502020204030204" pitchFamily="34" charset="0"/>
                <a:cs typeface="Calibri" panose="020F0502020204030204" pitchFamily="34" charset="0"/>
              </a:rPr>
              <a:t>.</a:t>
            </a:r>
            <a:endParaRPr lang="it-IT" sz="2200" i="1" dirty="0">
              <a:latin typeface="Calibri" panose="020F0502020204030204" pitchFamily="34" charset="0"/>
              <a:cs typeface="Calibri" panose="020F0502020204030204" pitchFamily="34" charset="0"/>
            </a:endParaRPr>
          </a:p>
        </p:txBody>
      </p:sp>
      <p:sp>
        <p:nvSpPr>
          <p:cNvPr id="8" name="CasellaDiTesto 7"/>
          <p:cNvSpPr txBox="1"/>
          <p:nvPr/>
        </p:nvSpPr>
        <p:spPr>
          <a:xfrm>
            <a:off x="925033" y="4264214"/>
            <a:ext cx="8697144" cy="1200329"/>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Este binecunoscut faptul că, din timpurile culturilor științifice clasice, s-a stabilit o </a:t>
            </a:r>
            <a:r>
              <a:rPr lang="ro-MO" dirty="0" smtClean="0">
                <a:latin typeface="Calibri" panose="020F0502020204030204" pitchFamily="34" charset="0"/>
                <a:cs typeface="Calibri" panose="020F0502020204030204" pitchFamily="34" charset="0"/>
              </a:rPr>
              <a:t>legătură</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între corpul uman și cosmos, în cadrul unei concepții unice și generale despre Natură, în care cosmologia și fiziologia umană au împărtășit un caracter </a:t>
            </a:r>
            <a:r>
              <a:rPr lang="vi-VN" dirty="0" smtClean="0">
                <a:latin typeface="Calibri" panose="020F0502020204030204" pitchFamily="34" charset="0"/>
                <a:cs typeface="Calibri" panose="020F0502020204030204" pitchFamily="34" charset="0"/>
              </a:rPr>
              <a:t>unic</a:t>
            </a:r>
            <a:r>
              <a:rPr lang="ro-MO" dirty="0">
                <a:latin typeface="Calibri" panose="020F0502020204030204" pitchFamily="34" charset="0"/>
                <a:cs typeface="Calibri" panose="020F0502020204030204" pitchFamily="34" charset="0"/>
              </a:rPr>
              <a:t> </a:t>
            </a:r>
            <a:r>
              <a:rPr lang="ro-MO" dirty="0" smtClean="0">
                <a:latin typeface="Calibri" panose="020F0502020204030204" pitchFamily="34" charset="0"/>
                <a:cs typeface="Calibri" panose="020F0502020204030204" pitchFamily="34" charset="0"/>
              </a:rPr>
              <a:t>și cu </a:t>
            </a:r>
            <a:r>
              <a:rPr lang="vi-VN" dirty="0" smtClean="0">
                <a:latin typeface="Calibri" panose="020F0502020204030204" pitchFamily="34" charset="0"/>
                <a:cs typeface="Calibri" panose="020F0502020204030204" pitchFamily="34" charset="0"/>
              </a:rPr>
              <a:t>sens </a:t>
            </a:r>
            <a:r>
              <a:rPr lang="vi-VN" dirty="0">
                <a:latin typeface="Calibri" panose="020F0502020204030204" pitchFamily="34" charset="0"/>
                <a:cs typeface="Calibri" panose="020F0502020204030204" pitchFamily="34" charset="0"/>
              </a:rPr>
              <a:t>identic cu realizările particulare </a:t>
            </a:r>
            <a:r>
              <a:rPr lang="vi-VN" dirty="0" smtClean="0">
                <a:latin typeface="Calibri" panose="020F0502020204030204" pitchFamily="34" charset="0"/>
                <a:cs typeface="Calibri" panose="020F0502020204030204" pitchFamily="34" charset="0"/>
              </a:rPr>
              <a:t>ale fizici</a:t>
            </a:r>
            <a:r>
              <a:rPr lang="ro-MO" dirty="0" smtClean="0">
                <a:latin typeface="Calibri" panose="020F0502020204030204" pitchFamily="34" charset="0"/>
                <a:cs typeface="Calibri" panose="020F0502020204030204" pitchFamily="34" charset="0"/>
              </a:rPr>
              <a:t>i</a:t>
            </a:r>
            <a:r>
              <a:rPr lang="vi-VN" dirty="0" smtClean="0">
                <a:latin typeface="Calibri" panose="020F0502020204030204" pitchFamily="34" charset="0"/>
                <a:cs typeface="Calibri" panose="020F0502020204030204" pitchFamily="34" charset="0"/>
              </a:rPr>
              <a:t> universale</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20643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46048" y="793955"/>
            <a:ext cx="10058400" cy="1609344"/>
          </a:xfrm>
        </p:spPr>
        <p:txBody>
          <a:bodyPr>
            <a:normAutofit/>
          </a:bodyPr>
          <a:lstStyle/>
          <a:p>
            <a:pPr algn="ctr"/>
            <a:r>
              <a:rPr lang="ro-MO"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 de după Renaștere</a:t>
            </a:r>
            <a:r>
              <a:rPr lang="it-IT" dirty="0"/>
              <a:t/>
            </a:r>
            <a:br>
              <a:rPr lang="it-IT" dirty="0"/>
            </a:br>
            <a:endParaRPr lang="it-IT" dirty="0"/>
          </a:p>
        </p:txBody>
      </p:sp>
      <p:pic>
        <p:nvPicPr>
          <p:cNvPr id="5" name="Segnaposto contenuto 4"/>
          <p:cNvPicPr>
            <a:picLocks noGrp="1" noChangeAspect="1"/>
          </p:cNvPicPr>
          <p:nvPr>
            <p:ph sz="half" idx="1"/>
          </p:nvPr>
        </p:nvPicPr>
        <p:blipFill>
          <a:blip r:embed="rId2"/>
          <a:stretch>
            <a:fillRect/>
          </a:stretch>
        </p:blipFill>
        <p:spPr>
          <a:xfrm>
            <a:off x="1111758" y="1523297"/>
            <a:ext cx="3156742" cy="4303621"/>
          </a:xfrm>
          <a:prstGeom prst="rect">
            <a:avLst/>
          </a:prstGeom>
          <a:ln>
            <a:noFill/>
          </a:ln>
          <a:effectLst>
            <a:outerShdw blurRad="190500" algn="tl" rotWithShape="0">
              <a:srgbClr val="000000">
                <a:alpha val="70000"/>
              </a:srgbClr>
            </a:outerShdw>
          </a:effectLst>
        </p:spPr>
      </p:pic>
      <p:sp>
        <p:nvSpPr>
          <p:cNvPr id="4" name="Segnaposto contenuto 3"/>
          <p:cNvSpPr>
            <a:spLocks noGrp="1"/>
          </p:cNvSpPr>
          <p:nvPr>
            <p:ph sz="half" idx="2"/>
          </p:nvPr>
        </p:nvSpPr>
        <p:spPr>
          <a:xfrm>
            <a:off x="5044077" y="1810592"/>
            <a:ext cx="5495587" cy="4743110"/>
          </a:xfrm>
        </p:spPr>
        <p:txBody>
          <a:bodyPr>
            <a:normAutofit/>
          </a:bodyPr>
          <a:lstStyle/>
          <a:p>
            <a:r>
              <a:rPr lang="vi-VN" sz="1800" dirty="0">
                <a:latin typeface="Calibri" panose="020F0502020204030204" pitchFamily="34" charset="0"/>
                <a:cs typeface="Calibri" panose="020F0502020204030204" pitchFamily="34" charset="0"/>
              </a:rPr>
              <a:t>Stilul clasicismului renascentist pentru a conferi autoritate actului de disecție</a:t>
            </a:r>
          </a:p>
          <a:p>
            <a:r>
              <a:rPr lang="vi-VN" sz="1800" dirty="0">
                <a:latin typeface="Calibri" panose="020F0502020204030204" pitchFamily="34" charset="0"/>
                <a:cs typeface="Calibri" panose="020F0502020204030204" pitchFamily="34" charset="0"/>
              </a:rPr>
              <a:t>Jucătorii, îmbrăcați în </a:t>
            </a:r>
            <a:r>
              <a:rPr lang="ro-MO" sz="1800" dirty="0" smtClean="0">
                <a:latin typeface="Calibri" panose="020F0502020204030204" pitchFamily="34" charset="0"/>
                <a:cs typeface="Calibri" panose="020F0502020204030204" pitchFamily="34" charset="0"/>
              </a:rPr>
              <a:t>haine specifice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antichității, par să efectueze aproape un rit</a:t>
            </a:r>
          </a:p>
          <a:p>
            <a:r>
              <a:rPr lang="vi-VN" sz="1800" dirty="0">
                <a:latin typeface="Calibri" panose="020F0502020204030204" pitchFamily="34" charset="0"/>
                <a:cs typeface="Calibri" panose="020F0502020204030204" pitchFamily="34" charset="0"/>
              </a:rPr>
              <a:t>Rețineți gesturile teatrale și prezența în prim-plan a înregistratorului științific al anatomiei</a:t>
            </a:r>
            <a:endParaRPr lang="it-IT" sz="1800" dirty="0">
              <a:latin typeface="Calibri" panose="020F0502020204030204" pitchFamily="34" charset="0"/>
              <a:cs typeface="Calibri" panose="020F0502020204030204" pitchFamily="34" charset="0"/>
            </a:endParaRPr>
          </a:p>
        </p:txBody>
      </p:sp>
      <p:sp>
        <p:nvSpPr>
          <p:cNvPr id="3" name="Segnaposto numero diapositiva 2"/>
          <p:cNvSpPr>
            <a:spLocks noGrp="1"/>
          </p:cNvSpPr>
          <p:nvPr>
            <p:ph type="sldNum" sz="quarter" idx="12"/>
          </p:nvPr>
        </p:nvSpPr>
        <p:spPr/>
        <p:txBody>
          <a:bodyPr/>
          <a:lstStyle/>
          <a:p>
            <a:fld id="{4FAB73BC-B049-4115-A692-8D63A059BFB8}" type="slidenum">
              <a:rPr lang="en-US" smtClean="0"/>
              <a:t>60</a:t>
            </a:fld>
            <a:endParaRPr lang="en-US" dirty="0"/>
          </a:p>
        </p:txBody>
      </p:sp>
      <p:sp>
        <p:nvSpPr>
          <p:cNvPr id="6" name="Rettangolo 5"/>
          <p:cNvSpPr/>
          <p:nvPr/>
        </p:nvSpPr>
        <p:spPr>
          <a:xfrm>
            <a:off x="2098237" y="5826918"/>
            <a:ext cx="963725" cy="261610"/>
          </a:xfrm>
          <a:prstGeom prst="rect">
            <a:avLst/>
          </a:prstGeom>
        </p:spPr>
        <p:txBody>
          <a:bodyPr wrap="none">
            <a:spAutoFit/>
          </a:bodyPr>
          <a:lstStyle/>
          <a:p>
            <a:r>
              <a:rPr lang="en-US" sz="1100" dirty="0">
                <a:cs typeface="Times New Roman" panose="02020603050405020304" pitchFamily="18" charset="0"/>
              </a:rPr>
              <a:t>Leiden, </a:t>
            </a:r>
            <a:r>
              <a:rPr lang="en-US" sz="1100" dirty="0" smtClean="0">
                <a:cs typeface="Times New Roman" panose="02020603050405020304" pitchFamily="18" charset="0"/>
              </a:rPr>
              <a:t>1673 </a:t>
            </a:r>
            <a:endParaRPr lang="it-IT" sz="1100" dirty="0">
              <a:cs typeface="Times New Roman" panose="02020603050405020304" pitchFamily="18" charset="0"/>
            </a:endParaRPr>
          </a:p>
        </p:txBody>
      </p:sp>
    </p:spTree>
    <p:extLst>
      <p:ext uri="{BB962C8B-B14F-4D97-AF65-F5344CB8AC3E}">
        <p14:creationId xmlns:p14="http://schemas.microsoft.com/office/powerpoint/2010/main" val="18258964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797257" y="569842"/>
            <a:ext cx="10515600" cy="1325563"/>
          </a:xfrm>
        </p:spPr>
        <p:txBody>
          <a:bodyPr>
            <a:normAutofit/>
          </a:bodyPr>
          <a:lstStyle/>
          <a:p>
            <a:pPr algn="ctr"/>
            <a:r>
              <a:rPr lang="ro-MO"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 de după Renaștere</a:t>
            </a:r>
            <a:endParaRPr lang="it-IT" sz="22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3" name="Segnaposto contenuto 2"/>
          <p:cNvSpPr>
            <a:spLocks noGrp="1"/>
          </p:cNvSpPr>
          <p:nvPr>
            <p:ph sz="half" idx="1"/>
          </p:nvPr>
        </p:nvSpPr>
        <p:spPr>
          <a:xfrm>
            <a:off x="1769611" y="1960989"/>
            <a:ext cx="5225716" cy="3320694"/>
          </a:xfrm>
        </p:spPr>
        <p:txBody>
          <a:bodyPr>
            <a:normAutofit/>
          </a:bodyPr>
          <a:lstStyle/>
          <a:p>
            <a:r>
              <a:rPr lang="vi-VN" sz="1800" dirty="0">
                <a:latin typeface="Calibri" panose="020F0502020204030204" pitchFamily="34" charset="0"/>
                <a:cs typeface="Calibri" panose="020F0502020204030204" pitchFamily="34" charset="0"/>
              </a:rPr>
              <a:t>Alții oferă o dramă adoptată în spatele unei structuri asemănătoare </a:t>
            </a:r>
            <a:r>
              <a:rPr lang="vi-VN" sz="1800" dirty="0" smtClean="0">
                <a:latin typeface="Calibri" panose="020F0502020204030204" pitchFamily="34" charset="0"/>
                <a:cs typeface="Calibri" panose="020F0502020204030204" pitchFamily="34" charset="0"/>
              </a:rPr>
              <a:t>a</a:t>
            </a:r>
            <a:r>
              <a:rPr lang="ro-MO" sz="1800" dirty="0" smtClean="0">
                <a:latin typeface="Calibri" panose="020F0502020204030204" pitchFamily="34" charset="0"/>
                <a:cs typeface="Calibri" panose="020F0502020204030204" pitchFamily="34" charset="0"/>
              </a:rPr>
              <a:t>vanscenei</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Aceasta este o redare neobișnuită a subiectului. Perdelele </a:t>
            </a:r>
            <a:r>
              <a:rPr lang="ro-MO" sz="1800" dirty="0" smtClean="0">
                <a:latin typeface="Calibri" panose="020F0502020204030204" pitchFamily="34" charset="0"/>
                <a:cs typeface="Calibri" panose="020F0502020204030204" pitchFamily="34" charset="0"/>
              </a:rPr>
              <a:t>fac </a:t>
            </a:r>
            <a:r>
              <a:rPr lang="vi-VN" sz="1800" dirty="0" smtClean="0">
                <a:latin typeface="Calibri" panose="020F0502020204030204" pitchFamily="34" charset="0"/>
                <a:cs typeface="Calibri" panose="020F0502020204030204" pitchFamily="34" charset="0"/>
              </a:rPr>
              <a:t>parte </a:t>
            </a:r>
            <a:r>
              <a:rPr lang="ro-MO" sz="1800" dirty="0" smtClean="0">
                <a:latin typeface="Calibri" panose="020F0502020204030204" pitchFamily="34" charset="0"/>
                <a:cs typeface="Calibri" panose="020F0502020204030204" pitchFamily="34" charset="0"/>
              </a:rPr>
              <a:t>din scenă </a:t>
            </a:r>
            <a:r>
              <a:rPr lang="vi-VN" sz="1800" dirty="0" smtClean="0">
                <a:latin typeface="Calibri" panose="020F0502020204030204" pitchFamily="34" charset="0"/>
                <a:cs typeface="Calibri" panose="020F0502020204030204" pitchFamily="34" charset="0"/>
              </a:rPr>
              <a:t>pentru </a:t>
            </a:r>
            <a:r>
              <a:rPr lang="vi-VN" sz="1800" dirty="0">
                <a:latin typeface="Calibri" panose="020F0502020204030204" pitchFamily="34" charset="0"/>
                <a:cs typeface="Calibri" panose="020F0502020204030204" pitchFamily="34" charset="0"/>
              </a:rPr>
              <a:t>a dezvălui o perspectivă profundă. </a:t>
            </a:r>
            <a:r>
              <a:rPr lang="ro-MO" sz="1800" dirty="0" smtClean="0">
                <a:latin typeface="Calibri" panose="020F0502020204030204" pitchFamily="34" charset="0"/>
                <a:cs typeface="Calibri" panose="020F0502020204030204" pitchFamily="34" charset="0"/>
              </a:rPr>
              <a:t>În fața scenei</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sunt afișate instrumentele de disecție. Actorii principali sunt un cadavru feminin și o figură feminină în </a:t>
            </a:r>
            <a:r>
              <a:rPr lang="ro-MO" sz="1800" dirty="0" smtClean="0">
                <a:latin typeface="Calibri" panose="020F0502020204030204" pitchFamily="34" charset="0"/>
                <a:cs typeface="Calibri" panose="020F0502020204030204" pitchFamily="34" charset="0"/>
              </a:rPr>
              <a:t>haine</a:t>
            </a:r>
            <a:r>
              <a:rPr lang="vi-VN" sz="1800" dirty="0" smtClean="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clasice. Lipsesc </a:t>
            </a:r>
            <a:r>
              <a:rPr lang="ro-MO" sz="1800" dirty="0" smtClean="0">
                <a:latin typeface="Calibri" panose="020F0502020204030204" pitchFamily="34" charset="0"/>
                <a:cs typeface="Calibri" panose="020F0502020204030204" pitchFamily="34" charset="0"/>
              </a:rPr>
              <a:t>actorii (</a:t>
            </a:r>
            <a:r>
              <a:rPr lang="en-ZW" sz="1800" dirty="0" smtClean="0">
                <a:latin typeface="Calibri" panose="020F0502020204030204" pitchFamily="34" charset="0"/>
                <a:cs typeface="Calibri" panose="020F0502020204030204" pitchFamily="34" charset="0"/>
              </a:rPr>
              <a:t>“</a:t>
            </a:r>
            <a:r>
              <a:rPr lang="vi-VN" sz="1800" dirty="0" smtClean="0">
                <a:latin typeface="Calibri" panose="020F0502020204030204" pitchFamily="34" charset="0"/>
                <a:cs typeface="Calibri" panose="020F0502020204030204" pitchFamily="34" charset="0"/>
              </a:rPr>
              <a:t>dramatis personae</a:t>
            </a:r>
            <a:r>
              <a:rPr lang="en-ZW" sz="1800" dirty="0" smtClean="0">
                <a:latin typeface="Calibri" panose="020F0502020204030204" pitchFamily="34" charset="0"/>
                <a:cs typeface="Calibri" panose="020F0502020204030204" pitchFamily="34" charset="0"/>
              </a:rPr>
              <a:t>”)</a:t>
            </a:r>
            <a:r>
              <a:rPr lang="vi-VN" sz="1800" dirty="0" smtClean="0">
                <a:latin typeface="Calibri" panose="020F0502020204030204" pitchFamily="34" charset="0"/>
                <a:cs typeface="Calibri" panose="020F0502020204030204" pitchFamily="34" charset="0"/>
              </a:rPr>
              <a:t> obișnui</a:t>
            </a:r>
            <a:r>
              <a:rPr lang="ro-MO" sz="1800" dirty="0" smtClean="0">
                <a:latin typeface="Calibri" panose="020F0502020204030204" pitchFamily="34" charset="0"/>
                <a:cs typeface="Calibri" panose="020F0502020204030204" pitchFamily="34" charset="0"/>
              </a:rPr>
              <a:t>ți.</a:t>
            </a:r>
            <a:endParaRPr lang="it-IT" sz="1800" dirty="0">
              <a:latin typeface="Calibri" panose="020F0502020204030204" pitchFamily="34" charset="0"/>
              <a:cs typeface="Calibri" panose="020F0502020204030204" pitchFamily="34" charset="0"/>
            </a:endParaRPr>
          </a:p>
        </p:txBody>
      </p:sp>
      <p:pic>
        <p:nvPicPr>
          <p:cNvPr id="6" name="Segnaposto contenuto 5"/>
          <p:cNvPicPr>
            <a:picLocks noGrp="1" noChangeAspect="1"/>
          </p:cNvPicPr>
          <p:nvPr>
            <p:ph sz="half" idx="2"/>
          </p:nvPr>
        </p:nvPicPr>
        <p:blipFill>
          <a:blip r:embed="rId2"/>
          <a:stretch>
            <a:fillRect/>
          </a:stretch>
        </p:blipFill>
        <p:spPr>
          <a:xfrm>
            <a:off x="7873749" y="1723929"/>
            <a:ext cx="2723690" cy="4308382"/>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61</a:t>
            </a:fld>
            <a:endParaRPr lang="en-US" dirty="0"/>
          </a:p>
        </p:txBody>
      </p:sp>
      <p:sp>
        <p:nvSpPr>
          <p:cNvPr id="5" name="Rettangolo 4"/>
          <p:cNvSpPr/>
          <p:nvPr/>
        </p:nvSpPr>
        <p:spPr>
          <a:xfrm>
            <a:off x="8630010" y="6169580"/>
            <a:ext cx="1208985" cy="261610"/>
          </a:xfrm>
          <a:prstGeom prst="rect">
            <a:avLst/>
          </a:prstGeom>
        </p:spPr>
        <p:txBody>
          <a:bodyPr wrap="none">
            <a:spAutoFit/>
          </a:bodyPr>
          <a:lstStyle/>
          <a:p>
            <a:r>
              <a:rPr lang="it-IT" sz="1100" dirty="0">
                <a:cs typeface="Times New Roman" panose="02020603050405020304" pitchFamily="18" charset="0"/>
              </a:rPr>
              <a:t>Amsterdam,</a:t>
            </a:r>
            <a:r>
              <a:rPr lang="en-US" sz="1100" dirty="0" smtClean="0">
                <a:cs typeface="Times New Roman" panose="02020603050405020304" pitchFamily="18" charset="0"/>
              </a:rPr>
              <a:t>1734 </a:t>
            </a:r>
            <a:endParaRPr lang="it-IT" sz="1100" dirty="0">
              <a:cs typeface="Times New Roman" panose="02020603050405020304" pitchFamily="18" charset="0"/>
            </a:endParaRPr>
          </a:p>
        </p:txBody>
      </p:sp>
    </p:spTree>
    <p:extLst>
      <p:ext uri="{BB962C8B-B14F-4D97-AF65-F5344CB8AC3E}">
        <p14:creationId xmlns:p14="http://schemas.microsoft.com/office/powerpoint/2010/main" val="2827262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4552" y="719967"/>
            <a:ext cx="10515600" cy="1325563"/>
          </a:xfrm>
        </p:spPr>
        <p:txBody>
          <a:bodyPr/>
          <a:lstStyle/>
          <a:p>
            <a:pPr algn="ctr"/>
            <a:r>
              <a:rPr lang="ro-MO"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7308833" y="1835108"/>
            <a:ext cx="4626493" cy="3977640"/>
          </a:xfrm>
        </p:spPr>
        <p:txBody>
          <a:bodyPr>
            <a:normAutofit/>
          </a:bodyPr>
          <a:lstStyle/>
          <a:p>
            <a:r>
              <a:rPr lang="vi-VN" sz="1800" dirty="0">
                <a:latin typeface="Calibri" panose="020F0502020204030204" pitchFamily="34" charset="0"/>
                <a:cs typeface="Calibri" panose="020F0502020204030204" pitchFamily="34" charset="0"/>
              </a:rPr>
              <a:t>În acest caz, legătura cu scena și titlul cărții fac obiectul invenției </a:t>
            </a:r>
            <a:r>
              <a:rPr lang="vi-VN" sz="1800" dirty="0" smtClean="0">
                <a:latin typeface="Calibri" panose="020F0502020204030204" pitchFamily="34" charset="0"/>
                <a:cs typeface="Calibri" panose="020F0502020204030204" pitchFamily="34" charset="0"/>
              </a:rPr>
              <a:t>artistice</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Artistul a creat un tablou teatral pentru a însoți „tablourile” </a:t>
            </a:r>
            <a:r>
              <a:rPr lang="vi-VN" sz="1800" dirty="0" smtClean="0">
                <a:latin typeface="Calibri" panose="020F0502020204030204" pitchFamily="34" charset="0"/>
                <a:cs typeface="Calibri" panose="020F0502020204030204" pitchFamily="34" charset="0"/>
              </a:rPr>
              <a:t>anatomice</a:t>
            </a:r>
            <a:r>
              <a:rPr lang="ro-MO" sz="1800" dirty="0" smtClean="0">
                <a:latin typeface="Calibri" panose="020F0502020204030204" pitchFamily="34" charset="0"/>
                <a:cs typeface="Calibri" panose="020F0502020204030204" pitchFamily="34" charset="0"/>
              </a:rPr>
              <a:t>.</a:t>
            </a:r>
            <a:endParaRPr lang="en-US" sz="1800" dirty="0">
              <a:latin typeface="Calibri" panose="020F0502020204030204" pitchFamily="34" charset="0"/>
              <a:cs typeface="Calibri" panose="020F0502020204030204" pitchFamily="34" charset="0"/>
            </a:endParaRPr>
          </a:p>
        </p:txBody>
      </p:sp>
      <p:pic>
        <p:nvPicPr>
          <p:cNvPr id="5" name="Segnaposto contenuto 4"/>
          <p:cNvPicPr>
            <a:picLocks noGrp="1" noChangeAspect="1"/>
          </p:cNvPicPr>
          <p:nvPr>
            <p:ph sz="half" idx="2"/>
          </p:nvPr>
        </p:nvPicPr>
        <p:blipFill>
          <a:blip r:embed="rId2"/>
          <a:stretch>
            <a:fillRect/>
          </a:stretch>
        </p:blipFill>
        <p:spPr>
          <a:xfrm>
            <a:off x="767088" y="1621667"/>
            <a:ext cx="5974906" cy="3996063"/>
          </a:xfrm>
          <a:prstGeom prst="rect">
            <a:avLst/>
          </a:prstGeom>
          <a:ln>
            <a:noFill/>
          </a:ln>
          <a:effectLst>
            <a:outerShdw blurRad="190500" algn="tl" rotWithShape="0">
              <a:srgbClr val="000000">
                <a:alpha val="70000"/>
              </a:srgbClr>
            </a:outerShdw>
          </a:effectLst>
        </p:spPr>
      </p:pic>
      <p:sp>
        <p:nvSpPr>
          <p:cNvPr id="4" name="Segnaposto numero diapositiva 3"/>
          <p:cNvSpPr>
            <a:spLocks noGrp="1"/>
          </p:cNvSpPr>
          <p:nvPr>
            <p:ph type="sldNum" sz="quarter" idx="12"/>
          </p:nvPr>
        </p:nvSpPr>
        <p:spPr/>
        <p:txBody>
          <a:bodyPr/>
          <a:lstStyle/>
          <a:p>
            <a:fld id="{4FAB73BC-B049-4115-A692-8D63A059BFB8}" type="slidenum">
              <a:rPr lang="en-US" smtClean="0"/>
              <a:t>62</a:t>
            </a:fld>
            <a:endParaRPr lang="en-US" dirty="0"/>
          </a:p>
        </p:txBody>
      </p:sp>
      <p:sp>
        <p:nvSpPr>
          <p:cNvPr id="6" name="Rettangolo 5"/>
          <p:cNvSpPr/>
          <p:nvPr/>
        </p:nvSpPr>
        <p:spPr>
          <a:xfrm>
            <a:off x="3119080" y="5826363"/>
            <a:ext cx="816249" cy="261610"/>
          </a:xfrm>
          <a:prstGeom prst="rect">
            <a:avLst/>
          </a:prstGeom>
        </p:spPr>
        <p:txBody>
          <a:bodyPr wrap="none">
            <a:spAutoFit/>
          </a:bodyPr>
          <a:lstStyle/>
          <a:p>
            <a:r>
              <a:rPr lang="en-US" sz="1100" dirty="0">
                <a:cs typeface="Times New Roman" panose="02020603050405020304" pitchFamily="18" charset="0"/>
              </a:rPr>
              <a:t>Paris, </a:t>
            </a:r>
            <a:r>
              <a:rPr lang="en-US" sz="1100" dirty="0" smtClean="0">
                <a:cs typeface="Times New Roman" panose="02020603050405020304" pitchFamily="18" charset="0"/>
              </a:rPr>
              <a:t>1758</a:t>
            </a:r>
            <a:endParaRPr lang="it-IT" sz="1100" dirty="0">
              <a:cs typeface="Times New Roman" panose="02020603050405020304" pitchFamily="18" charset="0"/>
            </a:endParaRPr>
          </a:p>
        </p:txBody>
      </p:sp>
    </p:spTree>
    <p:extLst>
      <p:ext uri="{BB962C8B-B14F-4D97-AF65-F5344CB8AC3E}">
        <p14:creationId xmlns:p14="http://schemas.microsoft.com/office/powerpoint/2010/main" val="14927030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624432"/>
            <a:ext cx="10515600" cy="1325563"/>
          </a:xfrm>
        </p:spPr>
        <p:txBody>
          <a:bodyPr/>
          <a:lstStyle/>
          <a:p>
            <a:pPr algn="ctr"/>
            <a:r>
              <a:rPr lang="ro-MO" sz="22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Teatrul de anatomie</a:t>
            </a:r>
            <a:r>
              <a:rPr lang="it-IT" b="1" dirty="0">
                <a:latin typeface="Times New Roman" panose="02020603050405020304" pitchFamily="18" charset="0"/>
                <a:cs typeface="Times New Roman" panose="02020603050405020304" pitchFamily="18" charset="0"/>
              </a:rPr>
              <a:t/>
            </a:r>
            <a:br>
              <a:rPr lang="it-IT" b="1" dirty="0">
                <a:latin typeface="Times New Roman" panose="02020603050405020304" pitchFamily="18" charset="0"/>
                <a:cs typeface="Times New Roman" panose="02020603050405020304" pitchFamily="18" charset="0"/>
              </a:rPr>
            </a:br>
            <a:endParaRPr lang="it-IT" b="1" dirty="0">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sz="half" idx="1"/>
          </p:nvPr>
        </p:nvSpPr>
        <p:spPr>
          <a:xfrm>
            <a:off x="1537933" y="1645566"/>
            <a:ext cx="4961448" cy="4486275"/>
          </a:xfrm>
        </p:spPr>
        <p:txBody>
          <a:bodyPr>
            <a:normAutofit/>
          </a:bodyPr>
          <a:lstStyle/>
          <a:p>
            <a:r>
              <a:rPr lang="vi-VN" sz="1800" dirty="0">
                <a:latin typeface="Calibri" panose="020F0502020204030204" pitchFamily="34" charset="0"/>
                <a:cs typeface="Calibri" panose="020F0502020204030204" pitchFamily="34" charset="0"/>
              </a:rPr>
              <a:t>Un artist a inclus chiar măștile comediei și tragediei pentru a face evident ceea ce alții au sugerat </a:t>
            </a:r>
            <a:r>
              <a:rPr lang="vi-VN" sz="1800" dirty="0" smtClean="0">
                <a:latin typeface="Calibri" panose="020F0502020204030204" pitchFamily="34" charset="0"/>
                <a:cs typeface="Calibri" panose="020F0502020204030204" pitchFamily="34" charset="0"/>
              </a:rPr>
              <a:t>doar</a:t>
            </a:r>
            <a:r>
              <a:rPr lang="ro-MO" sz="1800" dirty="0" smtClean="0">
                <a:latin typeface="Calibri" panose="020F0502020204030204" pitchFamily="34" charset="0"/>
                <a:cs typeface="Calibri" panose="020F0502020204030204" pitchFamily="34" charset="0"/>
              </a:rPr>
              <a:t>.</a:t>
            </a:r>
            <a:endParaRPr lang="vi-VN" sz="1800" dirty="0">
              <a:latin typeface="Calibri" panose="020F0502020204030204" pitchFamily="34" charset="0"/>
              <a:cs typeface="Calibri" panose="020F0502020204030204" pitchFamily="34" charset="0"/>
            </a:endParaRPr>
          </a:p>
          <a:p>
            <a:r>
              <a:rPr lang="vi-VN" sz="1800" dirty="0">
                <a:latin typeface="Calibri" panose="020F0502020204030204" pitchFamily="34" charset="0"/>
                <a:cs typeface="Calibri" panose="020F0502020204030204" pitchFamily="34" charset="0"/>
              </a:rPr>
              <a:t>Ilustrațiile amestecă ideologie, fantezie și fapt, dar înregistrează un aspect al practicii reale pe care astăzi l-am găsi nerespectuos sau chiar respingător: disecțiile anatomice erau adesea evenimente publice, </a:t>
            </a:r>
            <a:r>
              <a:rPr lang="vi-VN" sz="1800" dirty="0" smtClean="0">
                <a:latin typeface="Calibri" panose="020F0502020204030204" pitchFamily="34" charset="0"/>
                <a:cs typeface="Calibri" panose="020F0502020204030204" pitchFamily="34" charset="0"/>
              </a:rPr>
              <a:t>ceremoniale</a:t>
            </a:r>
            <a:r>
              <a:rPr lang="ro-MO" sz="1800" dirty="0" smtClean="0">
                <a:latin typeface="Calibri" panose="020F0502020204030204" pitchFamily="34" charset="0"/>
                <a:cs typeface="Calibri" panose="020F0502020204030204" pitchFamily="34" charset="0"/>
              </a:rPr>
              <a:t>.</a:t>
            </a:r>
            <a:endParaRPr lang="it-IT" sz="1800" dirty="0">
              <a:latin typeface="Calibri" panose="020F0502020204030204" pitchFamily="34" charset="0"/>
              <a:cs typeface="Calibri" panose="020F0502020204030204" pitchFamily="34" charset="0"/>
            </a:endParaRPr>
          </a:p>
        </p:txBody>
      </p:sp>
      <p:pic>
        <p:nvPicPr>
          <p:cNvPr id="6" name="Segnaposto contenuto 5"/>
          <p:cNvPicPr>
            <a:picLocks noGrp="1" noChangeAspect="1"/>
          </p:cNvPicPr>
          <p:nvPr>
            <p:ph sz="half" idx="2"/>
          </p:nvPr>
        </p:nvPicPr>
        <p:blipFill>
          <a:blip r:embed="rId2"/>
          <a:stretch>
            <a:fillRect/>
          </a:stretch>
        </p:blipFill>
        <p:spPr>
          <a:xfrm>
            <a:off x="7079494" y="1475652"/>
            <a:ext cx="3436196" cy="4706786"/>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63</a:t>
            </a:fld>
            <a:endParaRPr lang="en-US" dirty="0"/>
          </a:p>
        </p:txBody>
      </p:sp>
    </p:spTree>
    <p:extLst>
      <p:ext uri="{BB962C8B-B14F-4D97-AF65-F5344CB8AC3E}">
        <p14:creationId xmlns:p14="http://schemas.microsoft.com/office/powerpoint/2010/main" val="4275772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9535426" y="6162003"/>
            <a:ext cx="1692748" cy="447675"/>
          </a:xfrm>
          <a:prstGeom prst="rect">
            <a:avLst/>
          </a:prstGeom>
        </p:spPr>
      </p:pic>
      <p:pic>
        <p:nvPicPr>
          <p:cNvPr id="6" name="Immagine 5"/>
          <p:cNvPicPr>
            <a:picLocks noChangeAspect="1"/>
          </p:cNvPicPr>
          <p:nvPr/>
        </p:nvPicPr>
        <p:blipFill>
          <a:blip r:embed="rId3"/>
          <a:stretch>
            <a:fillRect/>
          </a:stretch>
        </p:blipFill>
        <p:spPr>
          <a:xfrm>
            <a:off x="6180321" y="1299916"/>
            <a:ext cx="4873591" cy="2603104"/>
          </a:xfrm>
          <a:prstGeom prst="rect">
            <a:avLst/>
          </a:prstGeom>
          <a:ln>
            <a:noFill/>
          </a:ln>
          <a:effectLst>
            <a:outerShdw blurRad="190500" algn="tl" rotWithShape="0">
              <a:srgbClr val="000000">
                <a:alpha val="70000"/>
              </a:srgbClr>
            </a:outerShdw>
          </a:effectLst>
        </p:spPr>
      </p:pic>
      <p:sp>
        <p:nvSpPr>
          <p:cNvPr id="2" name="Segnaposto numero diapositiva 1"/>
          <p:cNvSpPr>
            <a:spLocks noGrp="1"/>
          </p:cNvSpPr>
          <p:nvPr>
            <p:ph type="sldNum" sz="quarter" idx="12"/>
          </p:nvPr>
        </p:nvSpPr>
        <p:spPr/>
        <p:txBody>
          <a:bodyPr/>
          <a:lstStyle/>
          <a:p>
            <a:fld id="{4FAB73BC-B049-4115-A692-8D63A059BFB8}" type="slidenum">
              <a:rPr lang="en-US" smtClean="0"/>
              <a:t>7</a:t>
            </a:fld>
            <a:endParaRPr lang="en-US" dirty="0"/>
          </a:p>
        </p:txBody>
      </p:sp>
      <p:sp>
        <p:nvSpPr>
          <p:cNvPr id="7" name="CasellaDiTesto 6"/>
          <p:cNvSpPr txBox="1"/>
          <p:nvPr/>
        </p:nvSpPr>
        <p:spPr>
          <a:xfrm>
            <a:off x="640721" y="4197206"/>
            <a:ext cx="10413192" cy="923330"/>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Influența ideilor lui Platon asupra gândirii medicale a fost bine studiată. Ideile sale în legătură cu ordinea naturală exprimate în principal în republică și Timeu au fost folosite de grupurile intelectuale dominante pentru a întări ordinea socială și a justifica monarhia ca putere </a:t>
            </a:r>
            <a:r>
              <a:rPr lang="vi-VN" dirty="0" smtClean="0">
                <a:latin typeface="Calibri" panose="020F0502020204030204" pitchFamily="34" charset="0"/>
                <a:cs typeface="Calibri" panose="020F0502020204030204" pitchFamily="34" charset="0"/>
              </a:rPr>
              <a:t>absolută</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
        <p:nvSpPr>
          <p:cNvPr id="8" name="CasellaDiTesto 7"/>
          <p:cNvSpPr txBox="1"/>
          <p:nvPr/>
        </p:nvSpPr>
        <p:spPr>
          <a:xfrm>
            <a:off x="640721" y="1299916"/>
            <a:ext cx="5318220" cy="2862322"/>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Aceasta este departe de a fi singura construcție culturală care are o influență directă asupra imaginii corpului uman </a:t>
            </a:r>
            <a:r>
              <a:rPr lang="vi-VN" dirty="0" smtClean="0">
                <a:latin typeface="Calibri" panose="020F0502020204030204" pitchFamily="34" charset="0"/>
                <a:cs typeface="Calibri" panose="020F0502020204030204" pitchFamily="34" charset="0"/>
              </a:rPr>
              <a:t>creat</a:t>
            </a:r>
            <a:r>
              <a:rPr lang="ro-MO" dirty="0" smtClean="0">
                <a:latin typeface="Calibri" panose="020F0502020204030204" pitchFamily="34" charset="0"/>
                <a:cs typeface="Calibri" panose="020F0502020204030204" pitchFamily="34" charset="0"/>
              </a:rPr>
              <a:t>ă</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de biologie și medicină. Pe lângă ascendența incontestabilă a unor concepte filozofice legate în special de tradiția aristotelică și de filosofia naturală platonică, conceptele medicale au găsit de obicei un sens figurativ în alte modele culturale sau </a:t>
            </a:r>
            <a:r>
              <a:rPr lang="vi-VN" dirty="0" smtClean="0">
                <a:latin typeface="Calibri" panose="020F0502020204030204" pitchFamily="34" charset="0"/>
                <a:cs typeface="Calibri" panose="020F0502020204030204" pitchFamily="34" charset="0"/>
              </a:rPr>
              <a:t>științifice</a:t>
            </a:r>
            <a:r>
              <a:rPr lang="ro-MO" dirty="0" smtClean="0">
                <a:latin typeface="Calibri" panose="020F0502020204030204" pitchFamily="34" charset="0"/>
                <a:cs typeface="Calibri" panose="020F0502020204030204" pitchFamily="34" charset="0"/>
              </a:rPr>
              <a:t>.</a:t>
            </a:r>
            <a:endParaRPr lang="it-IT" dirty="0" smtClean="0">
              <a:latin typeface="Calibri" panose="020F0502020204030204" pitchFamily="34" charset="0"/>
              <a:cs typeface="Calibri" panose="020F0502020204030204" pitchFamily="34" charset="0"/>
            </a:endParaRPr>
          </a:p>
          <a:p>
            <a:endParaRPr lang="it-IT" dirty="0">
              <a:cs typeface="Times New Roman" panose="02020603050405020304" pitchFamily="18" charset="0"/>
            </a:endParaRPr>
          </a:p>
          <a:p>
            <a:endParaRPr lang="it-IT" dirty="0">
              <a:cs typeface="Times New Roman" panose="02020603050405020304" pitchFamily="18" charset="0"/>
            </a:endParaRPr>
          </a:p>
        </p:txBody>
      </p:sp>
    </p:spTree>
    <p:extLst>
      <p:ext uri="{BB962C8B-B14F-4D97-AF65-F5344CB8AC3E}">
        <p14:creationId xmlns:p14="http://schemas.microsoft.com/office/powerpoint/2010/main" val="1241512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5997146" y="6405174"/>
            <a:ext cx="4703805" cy="452826"/>
          </a:xfrm>
          <a:prstGeom prst="rect">
            <a:avLst/>
          </a:prstGeom>
        </p:spPr>
      </p:pic>
      <p:pic>
        <p:nvPicPr>
          <p:cNvPr id="6" name="Immagine 5"/>
          <p:cNvPicPr>
            <a:picLocks noChangeAspect="1"/>
          </p:cNvPicPr>
          <p:nvPr/>
        </p:nvPicPr>
        <p:blipFill>
          <a:blip r:embed="rId3"/>
          <a:stretch>
            <a:fillRect/>
          </a:stretch>
        </p:blipFill>
        <p:spPr>
          <a:xfrm>
            <a:off x="9262190" y="2410832"/>
            <a:ext cx="2300545" cy="3105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magine 7"/>
          <p:cNvPicPr>
            <a:picLocks noChangeAspect="1"/>
          </p:cNvPicPr>
          <p:nvPr/>
        </p:nvPicPr>
        <p:blipFill>
          <a:blip r:embed="rId4"/>
          <a:stretch>
            <a:fillRect/>
          </a:stretch>
        </p:blipFill>
        <p:spPr>
          <a:xfrm>
            <a:off x="579590" y="1010255"/>
            <a:ext cx="4110829" cy="283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egnaposto numero diapositiva 1"/>
          <p:cNvSpPr>
            <a:spLocks noGrp="1"/>
          </p:cNvSpPr>
          <p:nvPr>
            <p:ph type="sldNum" sz="quarter" idx="12"/>
          </p:nvPr>
        </p:nvSpPr>
        <p:spPr/>
        <p:txBody>
          <a:bodyPr/>
          <a:lstStyle/>
          <a:p>
            <a:fld id="{4FAB73BC-B049-4115-A692-8D63A059BFB8}" type="slidenum">
              <a:rPr lang="en-US" smtClean="0"/>
              <a:t>8</a:t>
            </a:fld>
            <a:endParaRPr lang="en-US" dirty="0"/>
          </a:p>
        </p:txBody>
      </p:sp>
      <p:sp>
        <p:nvSpPr>
          <p:cNvPr id="7" name="CasellaDiTesto 6"/>
          <p:cNvSpPr txBox="1"/>
          <p:nvPr/>
        </p:nvSpPr>
        <p:spPr>
          <a:xfrm>
            <a:off x="395980" y="3940592"/>
            <a:ext cx="8588879" cy="2031325"/>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De fapt, nu era neobișnuit, la începutul timpurilor moderne, să </a:t>
            </a:r>
            <a:r>
              <a:rPr lang="ro-MO" dirty="0" smtClean="0">
                <a:latin typeface="Calibri" panose="020F0502020204030204" pitchFamily="34" charset="0"/>
                <a:cs typeface="Calibri" panose="020F0502020204030204" pitchFamily="34" charset="0"/>
              </a:rPr>
              <a:t>se </a:t>
            </a:r>
            <a:r>
              <a:rPr lang="vi-VN" dirty="0" smtClean="0">
                <a:latin typeface="Calibri" panose="020F0502020204030204" pitchFamily="34" charset="0"/>
                <a:cs typeface="Calibri" panose="020F0502020204030204" pitchFamily="34" charset="0"/>
              </a:rPr>
              <a:t>folosească </a:t>
            </a:r>
            <a:r>
              <a:rPr lang="vi-VN" dirty="0">
                <a:latin typeface="Calibri" panose="020F0502020204030204" pitchFamily="34" charset="0"/>
                <a:cs typeface="Calibri" panose="020F0502020204030204" pitchFamily="34" charset="0"/>
              </a:rPr>
              <a:t>analogii mitologice, politice sau religioase pentru a explica funcționarea organismului uman, adică pentru a elabora un discurs rațional despre viața umană.</a:t>
            </a:r>
          </a:p>
          <a:p>
            <a:r>
              <a:rPr lang="vi-VN" dirty="0">
                <a:latin typeface="Calibri" panose="020F0502020204030204" pitchFamily="34" charset="0"/>
                <a:cs typeface="Calibri" panose="020F0502020204030204" pitchFamily="34" charset="0"/>
              </a:rPr>
              <a:t>De exemplu, descrierea circulației sanguine a plămânului de către Servetus în a cincea </a:t>
            </a:r>
            <a:r>
              <a:rPr lang="vi-VN" dirty="0" smtClean="0">
                <a:latin typeface="Calibri" panose="020F0502020204030204" pitchFamily="34" charset="0"/>
                <a:cs typeface="Calibri" panose="020F0502020204030204" pitchFamily="34" charset="0"/>
              </a:rPr>
              <a:t>carte </a:t>
            </a:r>
            <a:r>
              <a:rPr lang="vi-VN" dirty="0">
                <a:latin typeface="Calibri" panose="020F0502020204030204" pitchFamily="34" charset="0"/>
                <a:cs typeface="Calibri" panose="020F0502020204030204" pitchFamily="34" charset="0"/>
              </a:rPr>
              <a:t>Christianismi restitutio a fost inserată într-un tratat religios în care organismul uman a fost folosit ca model analogic pentru a ilustra discuția despre doctrina creștină a Trinității.</a:t>
            </a:r>
            <a:endParaRPr lang="it-IT" i="1" dirty="0">
              <a:latin typeface="Calibri" panose="020F0502020204030204" pitchFamily="34" charset="0"/>
              <a:cs typeface="Calibri" panose="020F0502020204030204" pitchFamily="34" charset="0"/>
            </a:endParaRPr>
          </a:p>
        </p:txBody>
      </p:sp>
      <p:sp>
        <p:nvSpPr>
          <p:cNvPr id="9" name="CasellaDiTesto 8"/>
          <p:cNvSpPr txBox="1"/>
          <p:nvPr/>
        </p:nvSpPr>
        <p:spPr>
          <a:xfrm>
            <a:off x="5235778" y="1010255"/>
            <a:ext cx="5176684" cy="646331"/>
          </a:xfrm>
          <a:prstGeom prst="rect">
            <a:avLst/>
          </a:prstGeom>
          <a:noFill/>
        </p:spPr>
        <p:txBody>
          <a:bodyPr wrap="square" rtlCol="0">
            <a:spAutoFit/>
          </a:bodyPr>
          <a:lstStyle/>
          <a:p>
            <a:r>
              <a:rPr lang="it-IT" dirty="0">
                <a:cs typeface="Times New Roman" panose="02020603050405020304" pitchFamily="18" charset="0"/>
              </a:rPr>
              <a:t>Corpul uman ca expresie de vârf a ordinii naturale a reprezentat o intersecție în </a:t>
            </a:r>
            <a:r>
              <a:rPr lang="it-IT" dirty="0" smtClean="0">
                <a:cs typeface="Times New Roman" panose="02020603050405020304" pitchFamily="18" charset="0"/>
              </a:rPr>
              <a:t>interes</a:t>
            </a:r>
            <a:r>
              <a:rPr lang="ro-MO" dirty="0" smtClean="0">
                <a:cs typeface="Times New Roman" panose="02020603050405020304" pitchFamily="18" charset="0"/>
              </a:rPr>
              <a:t>ele locale.</a:t>
            </a:r>
            <a:endParaRPr lang="it-IT" dirty="0"/>
          </a:p>
        </p:txBody>
      </p:sp>
    </p:spTree>
    <p:extLst>
      <p:ext uri="{BB962C8B-B14F-4D97-AF65-F5344CB8AC3E}">
        <p14:creationId xmlns:p14="http://schemas.microsoft.com/office/powerpoint/2010/main" val="3144602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7185970" y="2375716"/>
            <a:ext cx="3619500" cy="2590800"/>
          </a:xfrm>
          <a:prstGeom prst="rect">
            <a:avLst/>
          </a:prstGeom>
          <a:ln>
            <a:noFill/>
          </a:ln>
          <a:effectLst>
            <a:softEdge rad="112500"/>
          </a:effectLst>
        </p:spPr>
      </p:pic>
      <p:sp>
        <p:nvSpPr>
          <p:cNvPr id="7" name="Titolo 1"/>
          <p:cNvSpPr>
            <a:spLocks noGrp="1"/>
          </p:cNvSpPr>
          <p:nvPr>
            <p:ph type="title"/>
          </p:nvPr>
        </p:nvSpPr>
        <p:spPr>
          <a:xfrm>
            <a:off x="1334529" y="550535"/>
            <a:ext cx="8171935" cy="1609344"/>
          </a:xfrm>
        </p:spPr>
        <p:txBody>
          <a:bodyPr>
            <a:normAutofit/>
          </a:bodyPr>
          <a:lstStyle/>
          <a:p>
            <a:r>
              <a:rPr lang="ro-MO" sz="2000" b="1" dirty="0" smtClean="0">
                <a:solidFill>
                  <a:schemeClr val="accent2"/>
                </a:solidFill>
                <a:effectLst>
                  <a:outerShdw blurRad="38100" dist="38100" dir="2700000" algn="tl">
                    <a:srgbClr val="000000">
                      <a:alpha val="43137"/>
                    </a:srgbClr>
                  </a:outerShdw>
                </a:effectLst>
                <a:latin typeface="+mn-lt"/>
                <a:cs typeface="Times New Roman" panose="02020603050405020304" pitchFamily="18" charset="0"/>
              </a:rPr>
              <a:t>Limbajul medical în Renaștere</a:t>
            </a:r>
            <a:endParaRPr lang="it-IT" sz="2000" b="1" dirty="0">
              <a:solidFill>
                <a:schemeClr val="accent2"/>
              </a:solidFill>
              <a:effectLst>
                <a:outerShdw blurRad="38100" dist="38100" dir="2700000" algn="tl">
                  <a:srgbClr val="000000">
                    <a:alpha val="43137"/>
                  </a:srgbClr>
                </a:outerShdw>
              </a:effectLst>
              <a:latin typeface="+mn-lt"/>
              <a:cs typeface="Times New Roman" panose="02020603050405020304" pitchFamily="18" charset="0"/>
            </a:endParaRPr>
          </a:p>
        </p:txBody>
      </p:sp>
      <p:sp>
        <p:nvSpPr>
          <p:cNvPr id="2" name="Segnaposto numero diapositiva 1"/>
          <p:cNvSpPr>
            <a:spLocks noGrp="1"/>
          </p:cNvSpPr>
          <p:nvPr>
            <p:ph type="sldNum" sz="quarter" idx="12"/>
          </p:nvPr>
        </p:nvSpPr>
        <p:spPr/>
        <p:txBody>
          <a:bodyPr/>
          <a:lstStyle/>
          <a:p>
            <a:fld id="{4FAB73BC-B049-4115-A692-8D63A059BFB8}" type="slidenum">
              <a:rPr lang="en-US" smtClean="0"/>
              <a:t>9</a:t>
            </a:fld>
            <a:endParaRPr lang="en-US" dirty="0"/>
          </a:p>
        </p:txBody>
      </p:sp>
      <p:sp>
        <p:nvSpPr>
          <p:cNvPr id="6" name="CasellaDiTesto 5"/>
          <p:cNvSpPr txBox="1"/>
          <p:nvPr/>
        </p:nvSpPr>
        <p:spPr>
          <a:xfrm>
            <a:off x="1029730" y="2504303"/>
            <a:ext cx="6013622" cy="1754326"/>
          </a:xfrm>
          <a:prstGeom prst="rect">
            <a:avLst/>
          </a:prstGeom>
          <a:noFill/>
        </p:spPr>
        <p:txBody>
          <a:bodyPr wrap="square" rtlCol="0">
            <a:spAutoFit/>
          </a:bodyPr>
          <a:lstStyle/>
          <a:p>
            <a:r>
              <a:rPr lang="vi-VN" dirty="0">
                <a:latin typeface="Calibri" panose="020F0502020204030204" pitchFamily="34" charset="0"/>
                <a:cs typeface="Calibri" panose="020F0502020204030204" pitchFamily="34" charset="0"/>
              </a:rPr>
              <a:t>Un corp uman care, înzestrat cu o organizare internă și o ierarhie funcțională evidentă, ar putea fi o referință la ordinea socială și, uneori, un model de comparație pentru a justifica, ca </a:t>
            </a:r>
            <a:r>
              <a:rPr lang="vi-VN" dirty="0" smtClean="0">
                <a:latin typeface="Calibri" panose="020F0502020204030204" pitchFamily="34" charset="0"/>
                <a:cs typeface="Calibri" panose="020F0502020204030204" pitchFamily="34" charset="0"/>
              </a:rPr>
              <a:t>natural</a:t>
            </a:r>
            <a:r>
              <a:rPr lang="ro-MO" dirty="0" smtClean="0">
                <a:latin typeface="Calibri" panose="020F0502020204030204" pitchFamily="34" charset="0"/>
                <a:cs typeface="Calibri" panose="020F0502020204030204" pitchFamily="34" charset="0"/>
              </a:rPr>
              <a:t>ă</a:t>
            </a:r>
            <a:r>
              <a:rPr lang="vi-VN" dirty="0" smtClean="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structura ierarhică a </a:t>
            </a:r>
            <a:r>
              <a:rPr lang="vi-VN" dirty="0" smtClean="0">
                <a:latin typeface="Calibri" panose="020F0502020204030204" pitchFamily="34" charset="0"/>
                <a:cs typeface="Calibri" panose="020F0502020204030204" pitchFamily="34" charset="0"/>
              </a:rPr>
              <a:t>Bisericii</a:t>
            </a:r>
            <a:r>
              <a:rPr lang="ro-MO" dirty="0" smtClean="0">
                <a:latin typeface="Calibri" panose="020F0502020204030204" pitchFamily="34" charset="0"/>
                <a:cs typeface="Calibri" panose="020F0502020204030204" pitchFamily="34" charset="0"/>
              </a:rPr>
              <a:t>.</a:t>
            </a:r>
            <a:endParaRPr lang="vi-VN" dirty="0">
              <a:latin typeface="Calibri" panose="020F0502020204030204" pitchFamily="34" charset="0"/>
              <a:cs typeface="Calibri" panose="020F0502020204030204" pitchFamily="34" charset="0"/>
            </a:endParaRPr>
          </a:p>
          <a:p>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În acest cadru intelectual, corpul uman trebuia </a:t>
            </a:r>
            <a:r>
              <a:rPr lang="vi-VN" dirty="0" smtClean="0">
                <a:latin typeface="Calibri" panose="020F0502020204030204" pitchFamily="34" charset="0"/>
                <a:cs typeface="Calibri" panose="020F0502020204030204" pitchFamily="34" charset="0"/>
              </a:rPr>
              <a:t>sacralizat</a:t>
            </a:r>
            <a:r>
              <a:rPr lang="ro-MO" dirty="0" smtClean="0">
                <a:latin typeface="Calibri" panose="020F0502020204030204" pitchFamily="34" charset="0"/>
                <a:cs typeface="Calibri" panose="020F0502020204030204" pitchFamily="34" charset="0"/>
              </a:rPr>
              <a:t>.</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601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3359</TotalTime>
  <Words>6519</Words>
  <Application>Microsoft Office PowerPoint</Application>
  <PresentationFormat>Custom</PresentationFormat>
  <Paragraphs>340</Paragraphs>
  <Slides>63</Slides>
  <Notes>15</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Tema di Office</vt:lpstr>
      <vt:lpstr>Capitolul 7 – Cărți de anatomie în timpul Renașterii</vt:lpstr>
      <vt:lpstr>CE ESTE ANATOMIA?</vt:lpstr>
      <vt:lpstr>Cele trei niveluri ale Anatomiei</vt:lpstr>
      <vt:lpstr>PowerPoint Presentation</vt:lpstr>
      <vt:lpstr>Imaginea corpului uman în medicina renascentistă </vt:lpstr>
      <vt:lpstr>Corpul uman și cosmosul</vt:lpstr>
      <vt:lpstr>PowerPoint Presentation</vt:lpstr>
      <vt:lpstr>PowerPoint Presentation</vt:lpstr>
      <vt:lpstr>Limbajul medical în Renaștere</vt:lpstr>
      <vt:lpstr>PowerPoint Presentation</vt:lpstr>
      <vt:lpstr>Conceptul de criză (krisis) </vt:lpstr>
      <vt:lpstr>ORDINEA SOCIALĂ ȘI CORPORALĂ</vt:lpstr>
      <vt:lpstr>Corpul social și uman în Renaștere </vt:lpstr>
      <vt:lpstr>INFLUENȚA IDEILOR PLATONICE  </vt:lpstr>
      <vt:lpstr>MONDINO DE LUZZI</vt:lpstr>
      <vt:lpstr>MONDINO DE LUZZI</vt:lpstr>
      <vt:lpstr>ANTONIO POLLAIUOLO</vt:lpstr>
      <vt:lpstr>Johannes Ketham</vt:lpstr>
      <vt:lpstr>Leonardo da Vinci  </vt:lpstr>
      <vt:lpstr>PowerPoint Presentation</vt:lpstr>
      <vt:lpstr>Studiu anatomic</vt:lpstr>
      <vt:lpstr>Studiu anatomic</vt:lpstr>
      <vt:lpstr>Studiu de anatomie</vt:lpstr>
      <vt:lpstr>Studiu anatomic</vt:lpstr>
      <vt:lpstr>Studiu anatomic</vt:lpstr>
      <vt:lpstr>Studiu anatomic</vt:lpstr>
      <vt:lpstr>Câteva lucrări despre craniu</vt:lpstr>
      <vt:lpstr>Bernardino Montaña de Monserrate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Andrés Laguna</vt:lpstr>
      <vt:lpstr>Lecțiile de anatomie renascentistă  ale lui Vesalius </vt:lpstr>
      <vt:lpstr>PowerPoint Presentation</vt:lpstr>
      <vt:lpstr>Lecțiile de anatomie renascentistă  ale lui Vesalius </vt:lpstr>
      <vt:lpstr>PowerPoint Presentation</vt:lpstr>
      <vt:lpstr>PowerPoint Presentation</vt:lpstr>
      <vt:lpstr>PowerPoint Presentation</vt:lpstr>
      <vt:lpstr>Lecțiile de anatomie renascentistă ale lui Vesalius </vt:lpstr>
      <vt:lpstr>Lecțiile de anatomie renascentistă ale lui Vesalius</vt:lpstr>
      <vt:lpstr>PowerPoint Presentation</vt:lpstr>
      <vt:lpstr>PowerPoint Presentation</vt:lpstr>
      <vt:lpstr>Andrea Cesalpino  </vt:lpstr>
      <vt:lpstr>Realdo Colombo</vt:lpstr>
      <vt:lpstr>PowerPoint Presentation</vt:lpstr>
      <vt:lpstr>Succus nerveus</vt:lpstr>
      <vt:lpstr>PowerPoint Presentation</vt:lpstr>
      <vt:lpstr>Teatrul anatomic Mary G. Winkler</vt:lpstr>
      <vt:lpstr>Teatrul anatomic </vt:lpstr>
      <vt:lpstr>Teatrul anatomic </vt:lpstr>
      <vt:lpstr>Teatrul anatomic</vt:lpstr>
      <vt:lpstr>Teatrul anatomic </vt:lpstr>
      <vt:lpstr>Teatrul anatomic </vt:lpstr>
      <vt:lpstr>Teatrul de anatomie </vt:lpstr>
      <vt:lpstr>Teatrul de anatomie de după Renaștere </vt:lpstr>
      <vt:lpstr>Teatrul de anatomie de după Renaștere </vt:lpstr>
      <vt:lpstr>Teatrul de anatomie de după Renaștere</vt:lpstr>
      <vt:lpstr>Teatrul de anatomie </vt:lpstr>
      <vt:lpstr>Teatrul de anatomie </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books in the renaissance</dc:title>
  <dc:creator>Stefano Eleuteri</dc:creator>
  <cp:lastModifiedBy>Andrea Nozzoli</cp:lastModifiedBy>
  <cp:revision>167</cp:revision>
  <dcterms:created xsi:type="dcterms:W3CDTF">2019-07-02T11:51:51Z</dcterms:created>
  <dcterms:modified xsi:type="dcterms:W3CDTF">2021-06-18T11:39:05Z</dcterms:modified>
</cp:coreProperties>
</file>