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61" r:id="rId1"/>
  </p:sldMasterIdLst>
  <p:notesMasterIdLst>
    <p:notesMasterId r:id="rId65"/>
  </p:notesMasterIdLst>
  <p:sldIdLst>
    <p:sldId id="256" r:id="rId2"/>
    <p:sldId id="269" r:id="rId3"/>
    <p:sldId id="270" r:id="rId4"/>
    <p:sldId id="271" r:id="rId5"/>
    <p:sldId id="293" r:id="rId6"/>
    <p:sldId id="294" r:id="rId7"/>
    <p:sldId id="295" r:id="rId8"/>
    <p:sldId id="296" r:id="rId9"/>
    <p:sldId id="297" r:id="rId10"/>
    <p:sldId id="298" r:id="rId11"/>
    <p:sldId id="299" r:id="rId12"/>
    <p:sldId id="300" r:id="rId13"/>
    <p:sldId id="316" r:id="rId14"/>
    <p:sldId id="301" r:id="rId15"/>
    <p:sldId id="276" r:id="rId16"/>
    <p:sldId id="274" r:id="rId17"/>
    <p:sldId id="275" r:id="rId18"/>
    <p:sldId id="272" r:id="rId19"/>
    <p:sldId id="266" r:id="rId20"/>
    <p:sldId id="267" r:id="rId21"/>
    <p:sldId id="268" r:id="rId22"/>
    <p:sldId id="332" r:id="rId23"/>
    <p:sldId id="333" r:id="rId24"/>
    <p:sldId id="336" r:id="rId25"/>
    <p:sldId id="334" r:id="rId26"/>
    <p:sldId id="337" r:id="rId27"/>
    <p:sldId id="335" r:id="rId28"/>
    <p:sldId id="317" r:id="rId29"/>
    <p:sldId id="318" r:id="rId30"/>
    <p:sldId id="319" r:id="rId31"/>
    <p:sldId id="320" r:id="rId32"/>
    <p:sldId id="321" r:id="rId33"/>
    <p:sldId id="322" r:id="rId34"/>
    <p:sldId id="323" r:id="rId35"/>
    <p:sldId id="324" r:id="rId36"/>
    <p:sldId id="325" r:id="rId37"/>
    <p:sldId id="257" r:id="rId38"/>
    <p:sldId id="261" r:id="rId39"/>
    <p:sldId id="258" r:id="rId40"/>
    <p:sldId id="338" r:id="rId41"/>
    <p:sldId id="263" r:id="rId42"/>
    <p:sldId id="262" r:id="rId43"/>
    <p:sldId id="260" r:id="rId44"/>
    <p:sldId id="289" r:id="rId45"/>
    <p:sldId id="264" r:id="rId46"/>
    <p:sldId id="265" r:id="rId47"/>
    <p:sldId id="326" r:id="rId48"/>
    <p:sldId id="327" r:id="rId49"/>
    <p:sldId id="328" r:id="rId50"/>
    <p:sldId id="329" r:id="rId51"/>
    <p:sldId id="330" r:id="rId52"/>
    <p:sldId id="277" r:id="rId53"/>
    <p:sldId id="290" r:id="rId54"/>
    <p:sldId id="291" r:id="rId55"/>
    <p:sldId id="292" r:id="rId56"/>
    <p:sldId id="278" r:id="rId57"/>
    <p:sldId id="279" r:id="rId58"/>
    <p:sldId id="280" r:id="rId59"/>
    <p:sldId id="281" r:id="rId60"/>
    <p:sldId id="282" r:id="rId61"/>
    <p:sldId id="283" r:id="rId62"/>
    <p:sldId id="284" r:id="rId63"/>
    <p:sldId id="285"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95" autoAdjust="0"/>
    <p:restoredTop sz="94660"/>
  </p:normalViewPr>
  <p:slideViewPr>
    <p:cSldViewPr snapToGrid="0">
      <p:cViewPr>
        <p:scale>
          <a:sx n="66" d="100"/>
          <a:sy n="66" d="100"/>
        </p:scale>
        <p:origin x="-576" y="-18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CDBEF-9830-4982-979F-13FEED22284A}" type="datetimeFigureOut">
              <a:rPr lang="it-IT" smtClean="0"/>
              <a:t>18/06/2021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3CB6B-2BBC-4D4C-B81A-E40426A47249}" type="slidenum">
              <a:rPr lang="it-IT" smtClean="0"/>
              <a:t>‹#›</a:t>
            </a:fld>
            <a:endParaRPr lang="it-IT"/>
          </a:p>
        </p:txBody>
      </p:sp>
    </p:spTree>
    <p:extLst>
      <p:ext uri="{BB962C8B-B14F-4D97-AF65-F5344CB8AC3E}">
        <p14:creationId xmlns:p14="http://schemas.microsoft.com/office/powerpoint/2010/main" val="1578320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a:t>
            </a:fld>
            <a:endParaRPr lang="it-IT"/>
          </a:p>
        </p:txBody>
      </p:sp>
    </p:spTree>
    <p:extLst>
      <p:ext uri="{BB962C8B-B14F-4D97-AF65-F5344CB8AC3E}">
        <p14:creationId xmlns:p14="http://schemas.microsoft.com/office/powerpoint/2010/main" val="2334480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38</a:t>
            </a:fld>
            <a:endParaRPr lang="it-IT"/>
          </a:p>
        </p:txBody>
      </p:sp>
    </p:spTree>
    <p:extLst>
      <p:ext uri="{BB962C8B-B14F-4D97-AF65-F5344CB8AC3E}">
        <p14:creationId xmlns:p14="http://schemas.microsoft.com/office/powerpoint/2010/main" val="4077717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39</a:t>
            </a:fld>
            <a:endParaRPr lang="it-IT"/>
          </a:p>
        </p:txBody>
      </p:sp>
    </p:spTree>
    <p:extLst>
      <p:ext uri="{BB962C8B-B14F-4D97-AF65-F5344CB8AC3E}">
        <p14:creationId xmlns:p14="http://schemas.microsoft.com/office/powerpoint/2010/main" val="353517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41</a:t>
            </a:fld>
            <a:endParaRPr lang="it-IT"/>
          </a:p>
        </p:txBody>
      </p:sp>
    </p:spTree>
    <p:extLst>
      <p:ext uri="{BB962C8B-B14F-4D97-AF65-F5344CB8AC3E}">
        <p14:creationId xmlns:p14="http://schemas.microsoft.com/office/powerpoint/2010/main" val="332521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43</a:t>
            </a:fld>
            <a:endParaRPr lang="it-IT"/>
          </a:p>
        </p:txBody>
      </p:sp>
    </p:spTree>
    <p:extLst>
      <p:ext uri="{BB962C8B-B14F-4D97-AF65-F5344CB8AC3E}">
        <p14:creationId xmlns:p14="http://schemas.microsoft.com/office/powerpoint/2010/main" val="3358810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44</a:t>
            </a:fld>
            <a:endParaRPr lang="it-IT"/>
          </a:p>
        </p:txBody>
      </p:sp>
    </p:spTree>
    <p:extLst>
      <p:ext uri="{BB962C8B-B14F-4D97-AF65-F5344CB8AC3E}">
        <p14:creationId xmlns:p14="http://schemas.microsoft.com/office/powerpoint/2010/main" val="3477120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55</a:t>
            </a:fld>
            <a:endParaRPr lang="it-IT"/>
          </a:p>
        </p:txBody>
      </p:sp>
    </p:spTree>
    <p:extLst>
      <p:ext uri="{BB962C8B-B14F-4D97-AF65-F5344CB8AC3E}">
        <p14:creationId xmlns:p14="http://schemas.microsoft.com/office/powerpoint/2010/main" val="141273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2</a:t>
            </a:fld>
            <a:endParaRPr lang="it-IT"/>
          </a:p>
        </p:txBody>
      </p:sp>
    </p:spTree>
    <p:extLst>
      <p:ext uri="{BB962C8B-B14F-4D97-AF65-F5344CB8AC3E}">
        <p14:creationId xmlns:p14="http://schemas.microsoft.com/office/powerpoint/2010/main" val="71791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13</a:t>
            </a:fld>
            <a:endParaRPr lang="it-IT"/>
          </a:p>
        </p:txBody>
      </p:sp>
    </p:spTree>
    <p:extLst>
      <p:ext uri="{BB962C8B-B14F-4D97-AF65-F5344CB8AC3E}">
        <p14:creationId xmlns:p14="http://schemas.microsoft.com/office/powerpoint/2010/main" val="245950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14</a:t>
            </a:fld>
            <a:endParaRPr lang="it-IT"/>
          </a:p>
        </p:txBody>
      </p:sp>
    </p:spTree>
    <p:extLst>
      <p:ext uri="{BB962C8B-B14F-4D97-AF65-F5344CB8AC3E}">
        <p14:creationId xmlns:p14="http://schemas.microsoft.com/office/powerpoint/2010/main" val="217535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16</a:t>
            </a:fld>
            <a:endParaRPr lang="it-IT"/>
          </a:p>
        </p:txBody>
      </p:sp>
    </p:spTree>
    <p:extLst>
      <p:ext uri="{BB962C8B-B14F-4D97-AF65-F5344CB8AC3E}">
        <p14:creationId xmlns:p14="http://schemas.microsoft.com/office/powerpoint/2010/main" val="262611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17</a:t>
            </a:fld>
            <a:endParaRPr lang="it-IT"/>
          </a:p>
        </p:txBody>
      </p:sp>
    </p:spTree>
    <p:extLst>
      <p:ext uri="{BB962C8B-B14F-4D97-AF65-F5344CB8AC3E}">
        <p14:creationId xmlns:p14="http://schemas.microsoft.com/office/powerpoint/2010/main" val="507723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20</a:t>
            </a:fld>
            <a:endParaRPr lang="it-IT"/>
          </a:p>
        </p:txBody>
      </p:sp>
    </p:spTree>
    <p:extLst>
      <p:ext uri="{BB962C8B-B14F-4D97-AF65-F5344CB8AC3E}">
        <p14:creationId xmlns:p14="http://schemas.microsoft.com/office/powerpoint/2010/main" val="2997920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30</a:t>
            </a:fld>
            <a:endParaRPr lang="it-IT"/>
          </a:p>
        </p:txBody>
      </p:sp>
    </p:spTree>
    <p:extLst>
      <p:ext uri="{BB962C8B-B14F-4D97-AF65-F5344CB8AC3E}">
        <p14:creationId xmlns:p14="http://schemas.microsoft.com/office/powerpoint/2010/main" val="788309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37</a:t>
            </a:fld>
            <a:endParaRPr lang="it-IT"/>
          </a:p>
        </p:txBody>
      </p:sp>
    </p:spTree>
    <p:extLst>
      <p:ext uri="{BB962C8B-B14F-4D97-AF65-F5344CB8AC3E}">
        <p14:creationId xmlns:p14="http://schemas.microsoft.com/office/powerpoint/2010/main" val="328318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90749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1079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16455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697134" y="1766888"/>
            <a:ext cx="5077884" cy="4113212"/>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6CA96FD-56E3-4B41-8FC7-0332E5A7AA91}" type="slidenum">
              <a:rPr lang="en-US" altLang="en-US"/>
              <a:pPr>
                <a:defRPr/>
              </a:pPr>
              <a:t>‹#›</a:t>
            </a:fld>
            <a:endParaRPr lang="en-US" altLang="en-US"/>
          </a:p>
        </p:txBody>
      </p:sp>
    </p:spTree>
    <p:extLst>
      <p:ext uri="{BB962C8B-B14F-4D97-AF65-F5344CB8AC3E}">
        <p14:creationId xmlns:p14="http://schemas.microsoft.com/office/powerpoint/2010/main" val="295497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DE2C42-4055-4350-B63D-07BBFA355FFB}" type="slidenum">
              <a:rPr lang="en-US" altLang="en-US"/>
              <a:pPr>
                <a:defRPr/>
              </a:pPr>
              <a:t>‹#›</a:t>
            </a:fld>
            <a:endParaRPr lang="en-US" altLang="en-US"/>
          </a:p>
        </p:txBody>
      </p:sp>
    </p:spTree>
    <p:extLst>
      <p:ext uri="{BB962C8B-B14F-4D97-AF65-F5344CB8AC3E}">
        <p14:creationId xmlns:p14="http://schemas.microsoft.com/office/powerpoint/2010/main" val="283286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358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012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15729970"/>
      </p:ext>
    </p:extLst>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3401860"/>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0031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5374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99135318"/>
      </p:ext>
    </p:extLst>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4318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creativecommons.org/licenses/by-nc/4.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pic>
        <p:nvPicPr>
          <p:cNvPr id="7"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510458" cy="95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 xmlns:a16="http://schemas.microsoft.com/office/drawing/2014/main" id="{8B6A8ECA-B75A-451B-A2C5-40BEE89E90B8}"/>
              </a:ext>
            </a:extLst>
          </p:cNvPr>
          <p:cNvPicPr>
            <a:picLocks noChangeAspect="1"/>
          </p:cNvPicPr>
          <p:nvPr userDrawn="1"/>
        </p:nvPicPr>
        <p:blipFill>
          <a:blip r:embed="rId16"/>
          <a:stretch>
            <a:fillRect/>
          </a:stretch>
        </p:blipFill>
        <p:spPr>
          <a:xfrm>
            <a:off x="11170024" y="0"/>
            <a:ext cx="1021976" cy="952454"/>
          </a:xfrm>
          <a:prstGeom prst="rect">
            <a:avLst/>
          </a:prstGeom>
        </p:spPr>
      </p:pic>
      <p:pic>
        <p:nvPicPr>
          <p:cNvPr id="9" name="Picture 8"/>
          <p:cNvPicPr/>
          <p:nvPr userDrawn="1"/>
        </p:nvPicPr>
        <p:blipFill rotWithShape="1">
          <a:blip r:embed="rId17" cstate="print">
            <a:extLst>
              <a:ext uri="{28A0092B-C50C-407E-A947-70E740481C1C}">
                <a14:useLocalDpi xmlns:a14="http://schemas.microsoft.com/office/drawing/2010/main" val="0"/>
              </a:ext>
            </a:extLst>
          </a:blip>
          <a:srcRect t="12638"/>
          <a:stretch/>
        </p:blipFill>
        <p:spPr bwMode="auto">
          <a:xfrm>
            <a:off x="101598" y="6312649"/>
            <a:ext cx="3402106" cy="443753"/>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a16="http://schemas.microsoft.com/office/drawing/2014/main" xmlns="" id="{3DAAC168-ED9D-461E-9448-6949F35F33E3}"/>
              </a:ext>
            </a:extLst>
          </p:cNvPr>
          <p:cNvSpPr txBox="1">
            <a:spLocks/>
          </p:cNvSpPr>
          <p:nvPr userDrawn="1"/>
        </p:nvSpPr>
        <p:spPr>
          <a:xfrm>
            <a:off x="8323729" y="6409468"/>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18"/>
              </a:rPr>
              <a:t>Creative Commons Attribution - Non-commercial 4.0 International</a:t>
            </a:r>
            <a:r>
              <a:rPr lang="en-GB" sz="900" dirty="0" smtClean="0"/>
              <a:t>   </a:t>
            </a:r>
          </a:p>
          <a:p>
            <a:endParaRPr lang="en-GB" sz="900" dirty="0"/>
          </a:p>
        </p:txBody>
      </p:sp>
      <p:pic>
        <p:nvPicPr>
          <p:cNvPr id="11" name="Picture 10" descr="Licenza Creative Commons"/>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0775428" y="6361950"/>
            <a:ext cx="1057244" cy="368880"/>
          </a:xfrm>
          <a:prstGeom prst="rect">
            <a:avLst/>
          </a:prstGeom>
          <a:noFill/>
          <a:ln>
            <a:noFill/>
          </a:ln>
        </p:spPr>
      </p:pic>
    </p:spTree>
    <p:extLst>
      <p:ext uri="{BB962C8B-B14F-4D97-AF65-F5344CB8AC3E}">
        <p14:creationId xmlns:p14="http://schemas.microsoft.com/office/powerpoint/2010/main" val="4070323953"/>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jpeg"/><Relationship Id="rId7" Type="http://schemas.openxmlformats.org/officeDocument/2006/relationships/image" Target="../media/image55.w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3998" y="5297940"/>
            <a:ext cx="9144000" cy="657581"/>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ea typeface="+mn-ea"/>
                <a:cs typeface="+mn-cs"/>
              </a:rPr>
              <a:t>
</a:t>
            </a:r>
          </a:p>
        </p:txBody>
      </p:sp>
      <p:sp>
        <p:nvSpPr>
          <p:cNvPr id="3" name="Sottotitolo 2"/>
          <p:cNvSpPr>
            <a:spLocks noGrp="1"/>
          </p:cNvSpPr>
          <p:nvPr>
            <p:ph type="subTitle" idx="1"/>
          </p:nvPr>
        </p:nvSpPr>
        <p:spPr>
          <a:xfrm>
            <a:off x="1771609" y="5407405"/>
            <a:ext cx="9144000" cy="546881"/>
          </a:xfrm>
        </p:spPr>
        <p:txBody>
          <a:bodyPr>
            <a:noAutofit/>
          </a:bodyPr>
          <a:lstStyle/>
          <a:p>
            <a:r>
              <a:rPr lang="it-IT" sz="1600" b="1" dirty="0"/>
              <a:t>Università Sapienza di Roma, Italia
</a:t>
            </a:r>
          </a:p>
        </p:txBody>
      </p:sp>
      <p:sp>
        <p:nvSpPr>
          <p:cNvPr id="4" name="Segnaposto numero diapositiva 3"/>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6" name="Picture 2" descr="Image result for mondino de luzzi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382" y="2126004"/>
            <a:ext cx="6237233" cy="29742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3918831" y="1106776"/>
            <a:ext cx="4821128" cy="400110"/>
          </a:xfrm>
          <a:prstGeom prst="rect">
            <a:avLst/>
          </a:prstGeom>
        </p:spPr>
        <p:txBody>
          <a:bodyPr wrap="none">
            <a:spAutoFit/>
          </a:bodyPr>
          <a:lstStyle/>
          <a:p>
            <a:r>
              <a:rPr lang="it-IT" sz="2000" b="1" dirty="0">
                <a:solidFill>
                  <a:schemeClr val="accent2"/>
                </a:solidFill>
                <a:effectLst>
                  <a:outerShdw blurRad="38100" dist="38100" dir="2700000" algn="tl">
                    <a:srgbClr val="000000">
                      <a:alpha val="43137"/>
                    </a:srgbClr>
                  </a:outerShdw>
                </a:effectLst>
              </a:rPr>
              <a:t>Unità 7 - Libri di anatomia nel Rinascimento</a:t>
            </a:r>
            <a:endParaRPr lang="it-IT" sz="2000" dirty="0"/>
          </a:p>
        </p:txBody>
      </p:sp>
    </p:spTree>
    <p:extLst>
      <p:ext uri="{BB962C8B-B14F-4D97-AF65-F5344CB8AC3E}">
        <p14:creationId xmlns:p14="http://schemas.microsoft.com/office/powerpoint/2010/main" val="271471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439412" y="1264975"/>
            <a:ext cx="7321235" cy="2536473"/>
          </a:xfrm>
          <a:prstGeom prst="rect">
            <a:avLst/>
          </a:prstGeom>
          <a:ln>
            <a:noFill/>
          </a:ln>
          <a:effectLst>
            <a:outerShdw blurRad="190500" algn="tl" rotWithShape="0">
              <a:srgbClr val="000000">
                <a:alpha val="70000"/>
              </a:srgbClr>
            </a:outerShdw>
          </a:effectLst>
        </p:spPr>
      </p:pic>
      <p:pic>
        <p:nvPicPr>
          <p:cNvPr id="6" name="Immagine 5"/>
          <p:cNvPicPr>
            <a:picLocks noChangeAspect="1"/>
          </p:cNvPicPr>
          <p:nvPr/>
        </p:nvPicPr>
        <p:blipFill>
          <a:blip r:embed="rId3"/>
          <a:stretch>
            <a:fillRect/>
          </a:stretch>
        </p:blipFill>
        <p:spPr>
          <a:xfrm>
            <a:off x="10501698" y="5677285"/>
            <a:ext cx="876300" cy="295275"/>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10</a:t>
            </a:fld>
            <a:endParaRPr lang="en-US" dirty="0"/>
          </a:p>
        </p:txBody>
      </p:sp>
      <p:sp>
        <p:nvSpPr>
          <p:cNvPr id="5" name="CasellaDiTesto 4"/>
          <p:cNvSpPr txBox="1"/>
          <p:nvPr/>
        </p:nvSpPr>
        <p:spPr>
          <a:xfrm>
            <a:off x="1070827" y="3941235"/>
            <a:ext cx="10058401" cy="2031325"/>
          </a:xfrm>
          <a:prstGeom prst="rect">
            <a:avLst/>
          </a:prstGeom>
          <a:noFill/>
        </p:spPr>
        <p:txBody>
          <a:bodyPr wrap="square" rtlCol="0">
            <a:spAutoFit/>
          </a:bodyPr>
          <a:lstStyle/>
          <a:p>
            <a:r>
              <a:rPr lang="it-IT" dirty="0">
                <a:cs typeface="Times New Roman" panose="02020603050405020304" pitchFamily="18" charset="0"/>
              </a:rPr>
              <a:t>E’ facile osservare l'influenza delle diverse costruzioni culturali sui concetti medici fin dall'inizio del pensiero scientifico classico, e non solo nelle società in cui prevalevano forme mitiche di pensiero
</a:t>
            </a:r>
          </a:p>
          <a:p>
            <a:r>
              <a:rPr lang="it-IT" dirty="0">
                <a:cs typeface="Times New Roman" panose="02020603050405020304" pitchFamily="18" charset="0"/>
              </a:rPr>
              <a:t>Se dovessimo analizzare il contenuto della medicina ippocratica, sarebbe facile riconoscere la presenza della cultura politica – la particolare cultura della polis- e del modello sociale e ideologico in relazione alla polis, almeno nel linguaggio medico e per quanto riguarda alcuni dei principali concetti di patologia
</a:t>
            </a:r>
            <a:endParaRPr lang="it-IT" i="1" dirty="0">
              <a:cs typeface="Times New Roman" panose="02020603050405020304" pitchFamily="18" charset="0"/>
            </a:endParaRPr>
          </a:p>
        </p:txBody>
      </p:sp>
    </p:spTree>
    <p:extLst>
      <p:ext uri="{BB962C8B-B14F-4D97-AF65-F5344CB8AC3E}">
        <p14:creationId xmlns:p14="http://schemas.microsoft.com/office/powerpoint/2010/main" val="944813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357" y="750627"/>
            <a:ext cx="6277233" cy="160934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concetto di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krisis</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9" name="Segnaposto numero diapositiva 8"/>
          <p:cNvSpPr>
            <a:spLocks noGrp="1"/>
          </p:cNvSpPr>
          <p:nvPr>
            <p:ph type="sldNum" sz="quarter" idx="12"/>
          </p:nvPr>
        </p:nvSpPr>
        <p:spPr/>
        <p:txBody>
          <a:bodyPr/>
          <a:lstStyle/>
          <a:p>
            <a:fld id="{4FAB73BC-B049-4115-A692-8D63A059BFB8}" type="slidenum">
              <a:rPr lang="en-US" smtClean="0"/>
              <a:t>11</a:t>
            </a:fld>
            <a:endParaRPr lang="en-US" dirty="0"/>
          </a:p>
        </p:txBody>
      </p:sp>
      <p:pic>
        <p:nvPicPr>
          <p:cNvPr id="5" name="Immagine 4"/>
          <p:cNvPicPr>
            <a:picLocks noChangeAspect="1"/>
          </p:cNvPicPr>
          <p:nvPr/>
        </p:nvPicPr>
        <p:blipFill>
          <a:blip r:embed="rId2"/>
          <a:stretch>
            <a:fillRect/>
          </a:stretch>
        </p:blipFill>
        <p:spPr>
          <a:xfrm>
            <a:off x="7099500" y="2120387"/>
            <a:ext cx="4581848" cy="3037851"/>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3"/>
          <a:stretch>
            <a:fillRect/>
          </a:stretch>
        </p:blipFill>
        <p:spPr>
          <a:xfrm>
            <a:off x="5219442" y="6157139"/>
            <a:ext cx="171450" cy="161925"/>
          </a:xfrm>
          <a:prstGeom prst="rect">
            <a:avLst/>
          </a:prstGeom>
        </p:spPr>
      </p:pic>
      <p:pic>
        <p:nvPicPr>
          <p:cNvPr id="8" name="Immagine 7"/>
          <p:cNvPicPr>
            <a:picLocks noChangeAspect="1"/>
          </p:cNvPicPr>
          <p:nvPr/>
        </p:nvPicPr>
        <p:blipFill>
          <a:blip r:embed="rId3"/>
          <a:stretch>
            <a:fillRect/>
          </a:stretch>
        </p:blipFill>
        <p:spPr>
          <a:xfrm>
            <a:off x="5158430" y="6037626"/>
            <a:ext cx="171450" cy="161925"/>
          </a:xfrm>
          <a:prstGeom prst="rect">
            <a:avLst/>
          </a:prstGeom>
        </p:spPr>
      </p:pic>
      <p:sp>
        <p:nvSpPr>
          <p:cNvPr id="10" name="CasellaDiTesto 9"/>
          <p:cNvSpPr txBox="1"/>
          <p:nvPr/>
        </p:nvSpPr>
        <p:spPr>
          <a:xfrm>
            <a:off x="565357" y="2120387"/>
            <a:ext cx="6277233" cy="3416320"/>
          </a:xfrm>
          <a:prstGeom prst="rect">
            <a:avLst/>
          </a:prstGeom>
          <a:noFill/>
        </p:spPr>
        <p:txBody>
          <a:bodyPr wrap="square" rtlCol="0">
            <a:spAutoFit/>
          </a:bodyPr>
          <a:lstStyle/>
          <a:p>
            <a:r>
              <a:rPr lang="it-IT" dirty="0">
                <a:cs typeface="Times New Roman" panose="02020603050405020304" pitchFamily="18" charset="0"/>
              </a:rPr>
              <a:t>Per esempio, consideriamo il concetto di </a:t>
            </a:r>
            <a:r>
              <a:rPr lang="it-IT" dirty="0" err="1">
                <a:cs typeface="Times New Roman" panose="02020603050405020304" pitchFamily="18" charset="0"/>
              </a:rPr>
              <a:t>krisis</a:t>
            </a:r>
            <a:r>
              <a:rPr lang="it-IT" dirty="0">
                <a:cs typeface="Times New Roman" panose="02020603050405020304" pitchFamily="18" charset="0"/>
              </a:rPr>
              <a:t>, che è stato applicato dai medici </a:t>
            </a:r>
            <a:r>
              <a:rPr lang="it-IT" dirty="0" err="1">
                <a:cs typeface="Times New Roman" panose="02020603050405020304" pitchFamily="18" charset="0"/>
              </a:rPr>
              <a:t>ippocrate</a:t>
            </a:r>
            <a:r>
              <a:rPr lang="it-IT" dirty="0">
                <a:cs typeface="Times New Roman" panose="02020603050405020304" pitchFamily="18" charset="0"/>
              </a:rPr>
              <a:t> all'evoluzione finale di alcune malattie. Secondo gli studi filologici di Mario </a:t>
            </a:r>
            <a:r>
              <a:rPr lang="it-IT" dirty="0" err="1">
                <a:cs typeface="Times New Roman" panose="02020603050405020304" pitchFamily="18" charset="0"/>
              </a:rPr>
              <a:t>Vegetti</a:t>
            </a:r>
            <a:r>
              <a:rPr lang="it-IT" dirty="0">
                <a:cs typeface="Times New Roman" panose="02020603050405020304" pitchFamily="18" charset="0"/>
              </a:rPr>
              <a:t>, i medici hanno osservato le connessioni tra il senso originale di </a:t>
            </a:r>
            <a:r>
              <a:rPr lang="it-IT" dirty="0" err="1">
                <a:cs typeface="Times New Roman" panose="02020603050405020304" pitchFamily="18" charset="0"/>
              </a:rPr>
              <a:t>krisis</a:t>
            </a:r>
            <a:r>
              <a:rPr lang="it-IT" dirty="0">
                <a:cs typeface="Times New Roman" panose="02020603050405020304" pitchFamily="18" charset="0"/>
              </a:rPr>
              <a:t> e la sentenza di un tribunale della colpevolezza o dell'innocenza dell'imputato
</a:t>
            </a:r>
          </a:p>
          <a:p>
            <a:r>
              <a:rPr lang="it-IT" dirty="0">
                <a:cs typeface="Times New Roman" panose="02020603050405020304" pitchFamily="18" charset="0"/>
              </a:rPr>
              <a:t>Il concetto di isonomia, cioè l'equilibrio o l'armonia delle forze opposte, applicato alla salute da </a:t>
            </a:r>
            <a:r>
              <a:rPr lang="it-IT" dirty="0" err="1">
                <a:cs typeface="Times New Roman" panose="02020603050405020304" pitchFamily="18" charset="0"/>
              </a:rPr>
              <a:t>Alcmeone</a:t>
            </a:r>
            <a:r>
              <a:rPr lang="it-IT" dirty="0">
                <a:cs typeface="Times New Roman" panose="02020603050405020304" pitchFamily="18" charset="0"/>
              </a:rPr>
              <a:t> di Crotone, aveva anche un'equivalenza diretta nell'organizzazione politica, perché le malattie potevano derivare dalla perdita dell'equilibrio, cioè la monarchia, o il predominio di una delle forze opposte</a:t>
            </a:r>
          </a:p>
        </p:txBody>
      </p:sp>
    </p:spTree>
    <p:extLst>
      <p:ext uri="{BB962C8B-B14F-4D97-AF65-F5344CB8AC3E}">
        <p14:creationId xmlns:p14="http://schemas.microsoft.com/office/powerpoint/2010/main" val="157861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8011" y="802734"/>
            <a:ext cx="9508524" cy="1381297"/>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L'ORDINE SOCIALE E CAPORALE
</a:t>
            </a:r>
          </a:p>
        </p:txBody>
      </p:sp>
      <p:sp>
        <p:nvSpPr>
          <p:cNvPr id="3" name="Segnaposto numero diapositiva 2"/>
          <p:cNvSpPr>
            <a:spLocks noGrp="1"/>
          </p:cNvSpPr>
          <p:nvPr>
            <p:ph type="sldNum" sz="quarter" idx="12"/>
          </p:nvPr>
        </p:nvSpPr>
        <p:spPr/>
        <p:txBody>
          <a:bodyPr/>
          <a:lstStyle/>
          <a:p>
            <a:fld id="{4FAB73BC-B049-4115-A692-8D63A059BFB8}" type="slidenum">
              <a:rPr lang="en-US" smtClean="0"/>
              <a:t>12</a:t>
            </a:fld>
            <a:endParaRPr lang="en-US" dirty="0"/>
          </a:p>
        </p:txBody>
      </p:sp>
      <p:sp>
        <p:nvSpPr>
          <p:cNvPr id="5" name="CasellaDiTesto 4"/>
          <p:cNvSpPr txBox="1"/>
          <p:nvPr/>
        </p:nvSpPr>
        <p:spPr>
          <a:xfrm>
            <a:off x="1253067" y="2054362"/>
            <a:ext cx="9838266" cy="3416320"/>
          </a:xfrm>
          <a:prstGeom prst="rect">
            <a:avLst/>
          </a:prstGeom>
          <a:noFill/>
        </p:spPr>
        <p:txBody>
          <a:bodyPr wrap="square" rtlCol="0">
            <a:spAutoFit/>
          </a:bodyPr>
          <a:lstStyle/>
          <a:p>
            <a:r>
              <a:rPr lang="it-IT" dirty="0">
                <a:cs typeface="Times New Roman" panose="02020603050405020304" pitchFamily="18" charset="0"/>
              </a:rPr>
              <a:t>In tutti questi casi, i rapporti tra ordine sociale e ordine corporale sono evidenti
</a:t>
            </a:r>
          </a:p>
          <a:p>
            <a:r>
              <a:rPr lang="it-IT" dirty="0">
                <a:cs typeface="Times New Roman" panose="02020603050405020304" pitchFamily="18" charset="0"/>
              </a:rPr>
              <a:t>La stessa idea nasce anche quando si considera la nozione ippocratica di ambiente come fattore di condizionamento per la salute
</a:t>
            </a:r>
          </a:p>
          <a:p>
            <a:r>
              <a:rPr lang="it-IT" dirty="0">
                <a:cs typeface="Times New Roman" panose="02020603050405020304" pitchFamily="18" charset="0"/>
              </a:rPr>
              <a:t>I medici ippocratici consideravano salutare il clima in cui nessun elemento o qualità domina in modo decisivo sugli altri (calore, secco, freddo, umidità ecc.), in modo che l'equilibrio esatto tra le qualità sia raggiunto
</a:t>
            </a:r>
          </a:p>
          <a:p>
            <a:r>
              <a:rPr lang="it-IT" dirty="0">
                <a:cs typeface="Times New Roman" panose="02020603050405020304" pitchFamily="18" charset="0"/>
              </a:rPr>
              <a:t>Pertanto, c'è una chiara funzione analogica tra il linguaggio politico e alcuni concetti generali della medicina nell'antichità classica
</a:t>
            </a:r>
          </a:p>
        </p:txBody>
      </p:sp>
    </p:spTree>
    <p:extLst>
      <p:ext uri="{BB962C8B-B14F-4D97-AF65-F5344CB8AC3E}">
        <p14:creationId xmlns:p14="http://schemas.microsoft.com/office/powerpoint/2010/main" val="386795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4356" y="580592"/>
            <a:ext cx="5533387" cy="1676133"/>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Corpo umano e sociale nel Rinascimento
</a:t>
            </a:r>
          </a:p>
        </p:txBody>
      </p:sp>
      <p:sp>
        <p:nvSpPr>
          <p:cNvPr id="3" name="Segnaposto numero diapositiva 2"/>
          <p:cNvSpPr>
            <a:spLocks noGrp="1"/>
          </p:cNvSpPr>
          <p:nvPr>
            <p:ph type="sldNum" sz="quarter" idx="12"/>
          </p:nvPr>
        </p:nvSpPr>
        <p:spPr/>
        <p:txBody>
          <a:bodyPr/>
          <a:lstStyle/>
          <a:p>
            <a:fld id="{4FAB73BC-B049-4115-A692-8D63A059BFB8}" type="slidenum">
              <a:rPr lang="en-US" smtClean="0"/>
              <a:t>13</a:t>
            </a:fld>
            <a:endParaRPr lang="en-US" dirty="0"/>
          </a:p>
        </p:txBody>
      </p:sp>
      <p:pic>
        <p:nvPicPr>
          <p:cNvPr id="6" name="Immagine 5"/>
          <p:cNvPicPr>
            <a:picLocks noChangeAspect="1"/>
          </p:cNvPicPr>
          <p:nvPr/>
        </p:nvPicPr>
        <p:blipFill>
          <a:blip r:embed="rId3"/>
          <a:stretch>
            <a:fillRect/>
          </a:stretch>
        </p:blipFill>
        <p:spPr>
          <a:xfrm>
            <a:off x="6743742" y="1130706"/>
            <a:ext cx="4174467" cy="2575520"/>
          </a:xfrm>
          <a:prstGeom prst="rect">
            <a:avLst/>
          </a:prstGeom>
          <a:ln>
            <a:noFill/>
          </a:ln>
          <a:effectLst>
            <a:outerShdw blurRad="190500" algn="tl" rotWithShape="0">
              <a:srgbClr val="000000">
                <a:alpha val="70000"/>
              </a:srgbClr>
            </a:outerShdw>
          </a:effectLst>
        </p:spPr>
      </p:pic>
      <p:sp>
        <p:nvSpPr>
          <p:cNvPr id="8" name="CasellaDiTesto 7"/>
          <p:cNvSpPr txBox="1"/>
          <p:nvPr/>
        </p:nvSpPr>
        <p:spPr>
          <a:xfrm>
            <a:off x="304356" y="1850326"/>
            <a:ext cx="5739226" cy="2431435"/>
          </a:xfrm>
          <a:prstGeom prst="rect">
            <a:avLst/>
          </a:prstGeom>
          <a:noFill/>
        </p:spPr>
        <p:txBody>
          <a:bodyPr wrap="square" rtlCol="0">
            <a:spAutoFit/>
          </a:bodyPr>
          <a:lstStyle/>
          <a:p>
            <a:r>
              <a:rPr lang="it-IT" dirty="0">
                <a:cs typeface="Times New Roman" panose="02020603050405020304" pitchFamily="18" charset="0"/>
              </a:rPr>
              <a:t>Se la salute è stata considerata dalla medicina come una conseguenza diretta del corretto funzionamento delle leggi della natura e, se la natura e le sue leggi sono le stesse sia nel corpo umano che sociale, sia nella città o nello stato, allora il funzionamento di tutti i costituenti della natura dovrebbe essere lo stesso
</a:t>
            </a:r>
            <a:endParaRPr lang="it-IT" sz="2200" i="1" dirty="0">
              <a:latin typeface="Times New Roman" panose="02020603050405020304" pitchFamily="18" charset="0"/>
              <a:cs typeface="Times New Roman" panose="02020603050405020304" pitchFamily="18" charset="0"/>
            </a:endParaRPr>
          </a:p>
          <a:p>
            <a:endParaRPr lang="it-IT" sz="2200" i="1"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04356" y="3780234"/>
            <a:ext cx="10106525" cy="2154436"/>
          </a:xfrm>
          <a:prstGeom prst="rect">
            <a:avLst/>
          </a:prstGeom>
          <a:noFill/>
        </p:spPr>
        <p:txBody>
          <a:bodyPr wrap="square" rtlCol="0">
            <a:spAutoFit/>
          </a:bodyPr>
          <a:lstStyle/>
          <a:p>
            <a:endParaRPr lang="it-IT" sz="2200" dirty="0">
              <a:latin typeface="Times New Roman" panose="02020603050405020304" pitchFamily="18" charset="0"/>
              <a:cs typeface="Times New Roman" panose="02020603050405020304" pitchFamily="18" charset="0"/>
            </a:endParaRPr>
          </a:p>
          <a:p>
            <a:r>
              <a:rPr lang="it-IT" dirty="0">
                <a:cs typeface="Times New Roman" panose="02020603050405020304" pitchFamily="18" charset="0"/>
              </a:rPr>
              <a:t>Ecco perché il restauro della cultura classica raggiunta nel Rinascimento ha dato un nuovo impulso all'ideale platonico della repubblica, e il ruolo della polis come unità sociale e politica è stato rafforzato
</a:t>
            </a:r>
            <a:endParaRPr lang="it-IT" sz="2200" dirty="0">
              <a:latin typeface="Times New Roman" panose="02020603050405020304" pitchFamily="18" charset="0"/>
              <a:cs typeface="Times New Roman" panose="02020603050405020304" pitchFamily="18" charset="0"/>
            </a:endParaRPr>
          </a:p>
          <a:p>
            <a:r>
              <a:rPr lang="it-IT" dirty="0">
                <a:cs typeface="Times New Roman" panose="02020603050405020304" pitchFamily="18" charset="0"/>
              </a:rPr>
              <a:t>La posizione centrale della città nella cultura rinascimentale – borghese e commerciale – ha avuto un'influenza diretta sulla rappresentazione del corpo umano creato dalla medicina
</a:t>
            </a:r>
            <a:endParaRPr lang="it-IT" dirty="0"/>
          </a:p>
        </p:txBody>
      </p:sp>
    </p:spTree>
    <p:extLst>
      <p:ext uri="{BB962C8B-B14F-4D97-AF65-F5344CB8AC3E}">
        <p14:creationId xmlns:p14="http://schemas.microsoft.com/office/powerpoint/2010/main" val="3944756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911" y="761021"/>
            <a:ext cx="8255926" cy="109758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L'INFLUENZA DELLE IDEE PLATONICHE 
</a:t>
            </a:r>
          </a:p>
        </p:txBody>
      </p:sp>
      <p:sp>
        <p:nvSpPr>
          <p:cNvPr id="6" name="Segnaposto numero diapositiva 5"/>
          <p:cNvSpPr>
            <a:spLocks noGrp="1"/>
          </p:cNvSpPr>
          <p:nvPr>
            <p:ph type="sldNum" sz="quarter" idx="12"/>
          </p:nvPr>
        </p:nvSpPr>
        <p:spPr/>
        <p:txBody>
          <a:bodyPr/>
          <a:lstStyle/>
          <a:p>
            <a:fld id="{4FAB73BC-B049-4115-A692-8D63A059BFB8}" type="slidenum">
              <a:rPr lang="en-US" smtClean="0"/>
              <a:t>14</a:t>
            </a:fld>
            <a:endParaRPr lang="en-US" dirty="0"/>
          </a:p>
        </p:txBody>
      </p:sp>
      <p:pic>
        <p:nvPicPr>
          <p:cNvPr id="4" name="Immagine 3"/>
          <p:cNvPicPr>
            <a:picLocks noChangeAspect="1"/>
          </p:cNvPicPr>
          <p:nvPr/>
        </p:nvPicPr>
        <p:blipFill>
          <a:blip r:embed="rId3"/>
          <a:stretch>
            <a:fillRect/>
          </a:stretch>
        </p:blipFill>
        <p:spPr>
          <a:xfrm>
            <a:off x="8742752" y="968991"/>
            <a:ext cx="2410941" cy="2931838"/>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4"/>
          <a:stretch>
            <a:fillRect/>
          </a:stretch>
        </p:blipFill>
        <p:spPr>
          <a:xfrm>
            <a:off x="8190341" y="6302074"/>
            <a:ext cx="276225" cy="247650"/>
          </a:xfrm>
          <a:prstGeom prst="rect">
            <a:avLst/>
          </a:prstGeom>
        </p:spPr>
      </p:pic>
      <p:sp>
        <p:nvSpPr>
          <p:cNvPr id="7" name="CasellaDiTesto 6"/>
          <p:cNvSpPr txBox="1"/>
          <p:nvPr/>
        </p:nvSpPr>
        <p:spPr>
          <a:xfrm>
            <a:off x="169911" y="1592505"/>
            <a:ext cx="8296655" cy="2862322"/>
          </a:xfrm>
          <a:prstGeom prst="rect">
            <a:avLst/>
          </a:prstGeom>
          <a:noFill/>
        </p:spPr>
        <p:txBody>
          <a:bodyPr wrap="square" rtlCol="0">
            <a:spAutoFit/>
          </a:bodyPr>
          <a:lstStyle/>
          <a:p>
            <a:r>
              <a:rPr lang="it-IT" dirty="0">
                <a:cs typeface="Times New Roman" panose="02020603050405020304" pitchFamily="18" charset="0"/>
              </a:rPr>
              <a:t>Il Rinascimento ha fornito la base per lo sviluppo di un lungo processo di secolarizzazione, in cui la rappresentazione e il funzionamento del corpo umano erano legati all'ordine sociale, politico e domestico che aveva un grande significato in medicina
</a:t>
            </a:r>
          </a:p>
          <a:p>
            <a:r>
              <a:rPr lang="it-IT" dirty="0">
                <a:cs typeface="Times New Roman" panose="02020603050405020304" pitchFamily="18" charset="0"/>
              </a:rPr>
              <a:t>L'influenza delle idee platoniche, durante la prima metà del XVI secolo, fu molto grande in alcune tendenze umanistiche
</a:t>
            </a:r>
          </a:p>
          <a:p>
            <a:r>
              <a:rPr lang="it-IT" dirty="0">
                <a:cs typeface="Times New Roman" panose="02020603050405020304" pitchFamily="18" charset="0"/>
              </a:rPr>
              <a:t>Tuttavia, altri fattori sono stati anche influenti: 
</a:t>
            </a:r>
          </a:p>
        </p:txBody>
      </p:sp>
      <p:sp>
        <p:nvSpPr>
          <p:cNvPr id="8" name="CasellaDiTesto 7"/>
          <p:cNvSpPr txBox="1"/>
          <p:nvPr/>
        </p:nvSpPr>
        <p:spPr>
          <a:xfrm>
            <a:off x="169911" y="4069260"/>
            <a:ext cx="11131734" cy="2031325"/>
          </a:xfrm>
          <a:prstGeom prst="rect">
            <a:avLst/>
          </a:prstGeom>
          <a:noFill/>
        </p:spPr>
        <p:txBody>
          <a:bodyPr wrap="square" rtlCol="0">
            <a:spAutoFit/>
          </a:bodyPr>
          <a:lstStyle/>
          <a:p>
            <a:pPr marL="342900" indent="-342900">
              <a:buAutoNum type="arabicParenR"/>
            </a:pPr>
            <a:r>
              <a:rPr lang="it-IT" dirty="0">
                <a:cs typeface="Times New Roman" panose="02020603050405020304" pitchFamily="18" charset="0"/>
              </a:rPr>
              <a:t>Il ritiro della prospettiva teocentrica (comune nel tardo Medioevo) a favore di un pensiero mondiale in accordo con l'uomo
L'influenza delle trasformazioni sociali e urbane che hanno avuto luogo all'inizio dell'era moderna</a:t>
            </a:r>
          </a:p>
          <a:p>
            <a:pPr marL="342900" indent="-342900">
              <a:buAutoNum type="arabicParenR"/>
            </a:pPr>
            <a:endParaRPr lang="it-IT" dirty="0">
              <a:cs typeface="Times New Roman" panose="02020603050405020304" pitchFamily="18" charset="0"/>
            </a:endParaRPr>
          </a:p>
          <a:p>
            <a:r>
              <a:rPr lang="it-IT" dirty="0">
                <a:cs typeface="Times New Roman" panose="02020603050405020304" pitchFamily="18" charset="0"/>
              </a:rPr>
              <a:t>Numerosi autori hanno considerato la struttura sociale, l'ordine politico o il funzionamento domestico al fine di spiegare il dinamismo interno dell'organismo
</a:t>
            </a:r>
            <a:endParaRPr lang="it-IT" dirty="0"/>
          </a:p>
        </p:txBody>
      </p:sp>
    </p:spTree>
    <p:extLst>
      <p:ext uri="{BB962C8B-B14F-4D97-AF65-F5344CB8AC3E}">
        <p14:creationId xmlns:p14="http://schemas.microsoft.com/office/powerpoint/2010/main" val="3848815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53904" y="830597"/>
            <a:ext cx="7772400" cy="1143000"/>
          </a:xfrm>
        </p:spPr>
        <p:txBody>
          <a:bodyPr>
            <a:normAutofit/>
          </a:bodyPr>
          <a:lstStyle/>
          <a:p>
            <a:pPr algn="ctr" eaLnBrk="1" hangingPunct="1"/>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MONDINO DE LUZZI</a:t>
            </a:r>
          </a:p>
        </p:txBody>
      </p:sp>
      <p:sp>
        <p:nvSpPr>
          <p:cNvPr id="63491" name="Rectangle 3"/>
          <p:cNvSpPr>
            <a:spLocks noGrp="1" noChangeArrowheads="1"/>
          </p:cNvSpPr>
          <p:nvPr>
            <p:ph type="body" sz="half" idx="2"/>
          </p:nvPr>
        </p:nvSpPr>
        <p:spPr>
          <a:xfrm>
            <a:off x="1600200" y="2039523"/>
            <a:ext cx="8534400" cy="4682067"/>
          </a:xfrm>
        </p:spPr>
        <p:txBody>
          <a:bodyPr>
            <a:normAutofit/>
          </a:bodyPr>
          <a:lstStyle/>
          <a:p>
            <a:r>
              <a:rPr lang="en-US" altLang="en-US" sz="1800" dirty="0" err="1">
                <a:cs typeface="Times New Roman" panose="02020603050405020304" pitchFamily="18" charset="0"/>
              </a:rPr>
              <a:t>Studioso</a:t>
            </a:r>
            <a:r>
              <a:rPr lang="en-US" altLang="en-US" sz="1800" dirty="0">
                <a:cs typeface="Times New Roman" panose="02020603050405020304" pitchFamily="18" charset="0"/>
              </a:rPr>
              <a:t> </a:t>
            </a:r>
            <a:r>
              <a:rPr lang="en-US" altLang="en-US" sz="1800" dirty="0" err="1">
                <a:cs typeface="Times New Roman" panose="02020603050405020304" pitchFamily="18" charset="0"/>
              </a:rPr>
              <a:t>italiano</a:t>
            </a:r>
            <a:r>
              <a:rPr lang="en-US" altLang="en-US" sz="1800" dirty="0">
                <a:cs typeface="Times New Roman" panose="02020603050405020304" pitchFamily="18" charset="0"/>
              </a:rPr>
              <a:t> </a:t>
            </a:r>
            <a:r>
              <a:rPr lang="en-US" altLang="en-US" sz="1800" dirty="0" err="1">
                <a:cs typeface="Times New Roman" panose="02020603050405020304" pitchFamily="18" charset="0"/>
              </a:rPr>
              <a:t>conosciuto</a:t>
            </a:r>
            <a:r>
              <a:rPr lang="en-US" altLang="en-US" sz="1800" dirty="0">
                <a:cs typeface="Times New Roman" panose="02020603050405020304" pitchFamily="18" charset="0"/>
              </a:rPr>
              <a:t> come il </a:t>
            </a:r>
            <a:r>
              <a:rPr lang="en-US" altLang="en-US" sz="1800" dirty="0" err="1">
                <a:cs typeface="Times New Roman" panose="02020603050405020304" pitchFamily="18" charset="0"/>
              </a:rPr>
              <a:t>restauratore</a:t>
            </a:r>
            <a:r>
              <a:rPr lang="en-US" altLang="en-US" sz="1800" dirty="0">
                <a:cs typeface="Times New Roman" panose="02020603050405020304" pitchFamily="18" charset="0"/>
              </a:rPr>
              <a:t> </a:t>
            </a:r>
            <a:r>
              <a:rPr lang="en-US" altLang="en-US" sz="1800" dirty="0" err="1">
                <a:cs typeface="Times New Roman" panose="02020603050405020304" pitchFamily="18" charset="0"/>
              </a:rPr>
              <a:t>dell'anatomia</a:t>
            </a:r>
            <a:r>
              <a:rPr lang="en-US" altLang="en-US" sz="1800" dirty="0">
                <a:cs typeface="Times New Roman" panose="02020603050405020304" pitchFamily="18" charset="0"/>
              </a:rPr>
              <a:t/>
            </a:r>
            <a:br>
              <a:rPr lang="en-US" altLang="en-US" sz="1800" dirty="0">
                <a:cs typeface="Times New Roman" panose="02020603050405020304" pitchFamily="18" charset="0"/>
              </a:rPr>
            </a:br>
            <a:endParaRPr lang="en-US" altLang="en-US" sz="1800" dirty="0">
              <a:cs typeface="Times New Roman" panose="02020603050405020304" pitchFamily="18" charset="0"/>
            </a:endParaRPr>
          </a:p>
          <a:p>
            <a:r>
              <a:rPr lang="en-US" altLang="en-US" sz="1800" dirty="0">
                <a:cs typeface="Times New Roman" panose="02020603050405020304" pitchFamily="18" charset="0"/>
              </a:rPr>
              <a:t>Ha </a:t>
            </a:r>
            <a:r>
              <a:rPr lang="en-US" altLang="en-US" sz="1800" dirty="0" err="1">
                <a:cs typeface="Times New Roman" panose="02020603050405020304" pitchFamily="18" charset="0"/>
              </a:rPr>
              <a:t>scritto</a:t>
            </a:r>
            <a:r>
              <a:rPr lang="en-US" altLang="en-US" sz="1800" dirty="0">
                <a:cs typeface="Times New Roman" panose="02020603050405020304" pitchFamily="18" charset="0"/>
              </a:rPr>
              <a:t> </a:t>
            </a:r>
            <a:r>
              <a:rPr lang="en-US" altLang="en-US" sz="1800" dirty="0" err="1">
                <a:cs typeface="Times New Roman" panose="02020603050405020304" pitchFamily="18" charset="0"/>
              </a:rPr>
              <a:t>Anathomia</a:t>
            </a:r>
            <a:r>
              <a:rPr lang="en-US" altLang="en-US" sz="1800" dirty="0">
                <a:cs typeface="Times New Roman" panose="02020603050405020304" pitchFamily="18" charset="0"/>
              </a:rPr>
              <a:t>, </a:t>
            </a:r>
            <a:r>
              <a:rPr lang="en-US" altLang="en-US" sz="1800" dirty="0" err="1">
                <a:cs typeface="Times New Roman" panose="02020603050405020304" pitchFamily="18" charset="0"/>
              </a:rPr>
              <a:t>considerato</a:t>
            </a:r>
            <a:r>
              <a:rPr lang="en-US" altLang="en-US" sz="1800" dirty="0">
                <a:cs typeface="Times New Roman" panose="02020603050405020304" pitchFamily="18" charset="0"/>
              </a:rPr>
              <a:t> il </a:t>
            </a:r>
            <a:r>
              <a:rPr lang="en-US" altLang="en-US" sz="1800" dirty="0" err="1">
                <a:cs typeface="Times New Roman" panose="02020603050405020304" pitchFamily="18" charset="0"/>
              </a:rPr>
              <a:t>miglior</a:t>
            </a:r>
            <a:r>
              <a:rPr lang="en-US" altLang="en-US" sz="1800" dirty="0">
                <a:cs typeface="Times New Roman" panose="02020603050405020304" pitchFamily="18" charset="0"/>
              </a:rPr>
              <a:t> </a:t>
            </a:r>
            <a:r>
              <a:rPr lang="en-US" altLang="en-US" sz="1800" dirty="0" err="1">
                <a:cs typeface="Times New Roman" panose="02020603050405020304" pitchFamily="18" charset="0"/>
              </a:rPr>
              <a:t>lavoro</a:t>
            </a:r>
            <a:r>
              <a:rPr lang="en-US" altLang="en-US" sz="1800" dirty="0">
                <a:cs typeface="Times New Roman" panose="02020603050405020304" pitchFamily="18" charset="0"/>
              </a:rPr>
              <a:t> </a:t>
            </a:r>
            <a:r>
              <a:rPr lang="en-US" altLang="en-US" sz="1800" dirty="0" err="1">
                <a:cs typeface="Times New Roman" panose="02020603050405020304" pitchFamily="18" charset="0"/>
              </a:rPr>
              <a:t>sull'anatomia</a:t>
            </a:r>
            <a:r>
              <a:rPr lang="en-US" altLang="en-US" sz="1800" dirty="0">
                <a:cs typeface="Times New Roman" panose="02020603050405020304" pitchFamily="18" charset="0"/>
              </a:rPr>
              <a:t> al </a:t>
            </a:r>
            <a:r>
              <a:rPr lang="en-US" altLang="en-US" sz="1800" dirty="0" err="1">
                <a:cs typeface="Times New Roman" panose="02020603050405020304" pitchFamily="18" charset="0"/>
              </a:rPr>
              <a:t>momento</a:t>
            </a:r>
            <a:r>
              <a:rPr lang="en-US" altLang="en-US" sz="1800" dirty="0">
                <a:cs typeface="Times New Roman" panose="02020603050405020304" pitchFamily="18" charset="0"/>
              </a:rPr>
              <a:t>, </a:t>
            </a:r>
            <a:r>
              <a:rPr lang="en-US" altLang="en-US" sz="1800" dirty="0" err="1">
                <a:cs typeface="Times New Roman" panose="02020603050405020304" pitchFamily="18" charset="0"/>
              </a:rPr>
              <a:t>finito</a:t>
            </a:r>
            <a:r>
              <a:rPr lang="en-US" altLang="en-US" sz="1800" dirty="0">
                <a:cs typeface="Times New Roman" panose="02020603050405020304" pitchFamily="18" charset="0"/>
              </a:rPr>
              <a:t> </a:t>
            </a:r>
            <a:r>
              <a:rPr lang="en-US" altLang="en-US" sz="1800" dirty="0" err="1">
                <a:cs typeface="Times New Roman" panose="02020603050405020304" pitchFamily="18" charset="0"/>
              </a:rPr>
              <a:t>intorno</a:t>
            </a:r>
            <a:r>
              <a:rPr lang="en-US" altLang="en-US" sz="1800" dirty="0">
                <a:cs typeface="Times New Roman" panose="02020603050405020304" pitchFamily="18" charset="0"/>
              </a:rPr>
              <a:t> al 1316</a:t>
            </a:r>
            <a:br>
              <a:rPr lang="en-US" altLang="en-US" sz="1800" dirty="0">
                <a:cs typeface="Times New Roman" panose="02020603050405020304" pitchFamily="18" charset="0"/>
              </a:rPr>
            </a:br>
            <a:endParaRPr lang="en-US" altLang="en-US" sz="1800" dirty="0">
              <a:cs typeface="Times New Roman" panose="02020603050405020304" pitchFamily="18" charset="0"/>
            </a:endParaRPr>
          </a:p>
          <a:p>
            <a:r>
              <a:rPr lang="en-US" altLang="en-US" sz="1800" dirty="0">
                <a:cs typeface="Times New Roman" panose="02020603050405020304" pitchFamily="18" charset="0"/>
              </a:rPr>
              <a:t>Per </a:t>
            </a:r>
            <a:r>
              <a:rPr lang="en-US" altLang="en-US" sz="1800" dirty="0" err="1">
                <a:cs typeface="Times New Roman" panose="02020603050405020304" pitchFamily="18" charset="0"/>
              </a:rPr>
              <a:t>almeno</a:t>
            </a:r>
            <a:r>
              <a:rPr lang="en-US" altLang="en-US" sz="1800" dirty="0">
                <a:cs typeface="Times New Roman" panose="02020603050405020304" pitchFamily="18" charset="0"/>
              </a:rPr>
              <a:t> due </a:t>
            </a:r>
            <a:r>
              <a:rPr lang="en-US" altLang="en-US" sz="1800" dirty="0" err="1">
                <a:cs typeface="Times New Roman" panose="02020603050405020304" pitchFamily="18" charset="0"/>
              </a:rPr>
              <a:t>secoli</a:t>
            </a:r>
            <a:r>
              <a:rPr lang="en-US" altLang="en-US" sz="1800" dirty="0">
                <a:cs typeface="Times New Roman" panose="02020603050405020304" pitchFamily="18" charset="0"/>
              </a:rPr>
              <a:t>, </a:t>
            </a:r>
            <a:r>
              <a:rPr lang="en-US" altLang="en-US" sz="1800" dirty="0" err="1">
                <a:cs typeface="Times New Roman" panose="02020603050405020304" pitchFamily="18" charset="0"/>
              </a:rPr>
              <a:t>è</a:t>
            </a:r>
            <a:r>
              <a:rPr lang="en-US" altLang="en-US" sz="1800" dirty="0">
                <a:cs typeface="Times New Roman" panose="02020603050405020304" pitchFamily="18" charset="0"/>
              </a:rPr>
              <a:t> </a:t>
            </a:r>
            <a:r>
              <a:rPr lang="en-US" altLang="en-US" sz="1800" dirty="0" err="1">
                <a:cs typeface="Times New Roman" panose="02020603050405020304" pitchFamily="18" charset="0"/>
              </a:rPr>
              <a:t>rimasto</a:t>
            </a:r>
            <a:r>
              <a:rPr lang="en-US" altLang="en-US" sz="1800" dirty="0">
                <a:cs typeface="Times New Roman" panose="02020603050405020304" pitchFamily="18" charset="0"/>
              </a:rPr>
              <a:t> un classico </a:t>
            </a:r>
            <a:r>
              <a:rPr lang="en-US" altLang="en-US" sz="1800" dirty="0" err="1">
                <a:cs typeface="Times New Roman" panose="02020603050405020304" pitchFamily="18" charset="0"/>
              </a:rPr>
              <a:t>libro</a:t>
            </a:r>
            <a:r>
              <a:rPr lang="en-US" altLang="en-US" sz="1800" dirty="0">
                <a:cs typeface="Times New Roman" panose="02020603050405020304" pitchFamily="18" charset="0"/>
              </a:rPr>
              <a:t> di testo </a:t>
            </a:r>
            <a:r>
              <a:rPr lang="en-US" altLang="en-US" sz="1800" dirty="0" err="1">
                <a:cs typeface="Times New Roman" panose="02020603050405020304" pitchFamily="18" charset="0"/>
              </a:rPr>
              <a:t>anatomico</a:t>
            </a:r>
            <a:r>
              <a:rPr lang="en-US" altLang="en-US" sz="1800" dirty="0">
                <a:cs typeface="Times New Roman" panose="02020603050405020304" pitchFamily="18" charset="0"/>
              </a:rPr>
              <a:t> </a:t>
            </a:r>
            <a:r>
              <a:rPr lang="en-US" altLang="en-US" sz="1800" dirty="0" err="1">
                <a:cs typeface="Times New Roman" panose="02020603050405020304" pitchFamily="18" charset="0"/>
              </a:rPr>
              <a:t>utilizzato</a:t>
            </a:r>
            <a:r>
              <a:rPr lang="en-US" altLang="en-US" sz="1800" dirty="0">
                <a:cs typeface="Times New Roman" panose="02020603050405020304" pitchFamily="18" charset="0"/>
              </a:rPr>
              <a:t> da </a:t>
            </a:r>
            <a:r>
              <a:rPr lang="en-US" altLang="en-US" sz="1800" dirty="0" err="1">
                <a:cs typeface="Times New Roman" panose="02020603050405020304" pitchFamily="18" charset="0"/>
              </a:rPr>
              <a:t>tutte</a:t>
            </a:r>
            <a:r>
              <a:rPr lang="en-US" altLang="en-US" sz="1800" dirty="0">
                <a:cs typeface="Times New Roman" panose="02020603050405020304" pitchFamily="18" charset="0"/>
              </a:rPr>
              <a:t> le </a:t>
            </a:r>
            <a:r>
              <a:rPr lang="en-US" altLang="en-US" sz="1800" dirty="0" err="1">
                <a:cs typeface="Times New Roman" panose="02020603050405020304" pitchFamily="18" charset="0"/>
              </a:rPr>
              <a:t>università</a:t>
            </a:r>
            <a:r>
              <a:rPr lang="en-US" altLang="en-US" sz="1800" dirty="0">
                <a:cs typeface="Times New Roman" panose="02020603050405020304" pitchFamily="18" charset="0"/>
              </a:rPr>
              <a:t> </a:t>
            </a:r>
            <a:r>
              <a:rPr lang="en-US" altLang="en-US" sz="1800" dirty="0" err="1">
                <a:cs typeface="Times New Roman" panose="02020603050405020304" pitchFamily="18" charset="0"/>
              </a:rPr>
              <a:t>europee</a:t>
            </a:r>
            <a:r>
              <a:rPr lang="en-US" altLang="en-US" sz="1800" dirty="0">
                <a:cs typeface="Times New Roman" panose="02020603050405020304" pitchFamily="18" charset="0"/>
              </a:rPr>
              <a:t/>
            </a:r>
            <a:br>
              <a:rPr lang="en-US" altLang="en-US" sz="1800" dirty="0">
                <a:cs typeface="Times New Roman" panose="02020603050405020304" pitchFamily="18" charset="0"/>
              </a:rPr>
            </a:br>
            <a:endParaRPr lang="en-US" altLang="en-US" sz="1800" dirty="0">
              <a:cs typeface="Times New Roman" panose="02020603050405020304" pitchFamily="18" charset="0"/>
            </a:endParaRPr>
          </a:p>
          <a:p>
            <a:r>
              <a:rPr lang="en-US" sz="1800" dirty="0">
                <a:cs typeface="Times New Roman" panose="02020603050405020304" pitchFamily="18" charset="0"/>
              </a:rPr>
              <a:t>Il </a:t>
            </a:r>
            <a:r>
              <a:rPr lang="en-US" sz="1800" dirty="0" err="1">
                <a:cs typeface="Times New Roman" panose="02020603050405020304" pitchFamily="18" charset="0"/>
              </a:rPr>
              <a:t>libro</a:t>
            </a:r>
            <a:r>
              <a:rPr lang="en-US" sz="1800" dirty="0">
                <a:cs typeface="Times New Roman" panose="02020603050405020304" pitchFamily="18" charset="0"/>
              </a:rPr>
              <a:t> è un </a:t>
            </a:r>
            <a:r>
              <a:rPr lang="en-US" sz="1800" dirty="0" err="1">
                <a:cs typeface="Times New Roman" panose="02020603050405020304" pitchFamily="18" charset="0"/>
              </a:rPr>
              <a:t>trattato</a:t>
            </a:r>
            <a:r>
              <a:rPr lang="en-US" sz="1800" dirty="0">
                <a:cs typeface="Times New Roman" panose="02020603050405020304" pitchFamily="18" charset="0"/>
              </a:rPr>
              <a:t> </a:t>
            </a:r>
            <a:r>
              <a:rPr lang="en-US" sz="1800" dirty="0" err="1">
                <a:cs typeface="Times New Roman" panose="02020603050405020304" pitchFamily="18" charset="0"/>
              </a:rPr>
              <a:t>sull'anatomia</a:t>
            </a:r>
            <a:r>
              <a:rPr lang="en-US" sz="1800" dirty="0">
                <a:cs typeface="Times New Roman" panose="02020603050405020304" pitchFamily="18" charset="0"/>
              </a:rPr>
              <a:t> </a:t>
            </a:r>
            <a:r>
              <a:rPr lang="en-US" sz="1800" dirty="0" err="1">
                <a:cs typeface="Times New Roman" panose="02020603050405020304" pitchFamily="18" charset="0"/>
              </a:rPr>
              <a:t>umana</a:t>
            </a:r>
            <a:r>
              <a:rPr lang="en-US" sz="1800" dirty="0">
                <a:cs typeface="Times New Roman" panose="02020603050405020304" pitchFamily="18" charset="0"/>
              </a:rPr>
              <a:t> e </a:t>
            </a:r>
            <a:r>
              <a:rPr lang="en-US" sz="1800" dirty="0" err="1">
                <a:cs typeface="Times New Roman" panose="02020603050405020304" pitchFamily="18" charset="0"/>
              </a:rPr>
              <a:t>costituisce</a:t>
            </a:r>
            <a:r>
              <a:rPr lang="en-US" sz="1800" dirty="0">
                <a:cs typeface="Times New Roman" panose="02020603050405020304" pitchFamily="18" charset="0"/>
              </a:rPr>
              <a:t> un </a:t>
            </a:r>
            <a:r>
              <a:rPr lang="en-US" sz="1800" dirty="0" err="1">
                <a:cs typeface="Times New Roman" panose="02020603050405020304" pitchFamily="18" charset="0"/>
              </a:rPr>
              <a:t>manuale</a:t>
            </a:r>
            <a:r>
              <a:rPr lang="en-US" sz="1800" dirty="0">
                <a:cs typeface="Times New Roman" panose="02020603050405020304" pitchFamily="18" charset="0"/>
              </a:rPr>
              <a:t> </a:t>
            </a:r>
            <a:r>
              <a:rPr lang="en-US" sz="1800" dirty="0" err="1">
                <a:cs typeface="Times New Roman" panose="02020603050405020304" pitchFamily="18" charset="0"/>
              </a:rPr>
              <a:t>pratico</a:t>
            </a:r>
            <a:r>
              <a:rPr lang="en-US" sz="1800" dirty="0">
                <a:cs typeface="Times New Roman" panose="02020603050405020304" pitchFamily="18" charset="0"/>
              </a:rPr>
              <a:t> di </a:t>
            </a:r>
            <a:r>
              <a:rPr lang="en-US" sz="1800" dirty="0" err="1">
                <a:cs typeface="Times New Roman" panose="02020603050405020304" pitchFamily="18" charset="0"/>
              </a:rPr>
              <a:t>dissezione</a:t>
            </a:r>
            <a:r>
              <a:rPr lang="en-US" sz="1800" dirty="0">
                <a:cs typeface="Times New Roman" panose="02020603050405020304" pitchFamily="18" charset="0"/>
              </a:rPr>
              <a:t>, </a:t>
            </a:r>
            <a:r>
              <a:rPr lang="en-US" sz="1800" dirty="0" err="1">
                <a:cs typeface="Times New Roman" panose="02020603050405020304" pitchFamily="18" charset="0"/>
              </a:rPr>
              <a:t>includendo</a:t>
            </a:r>
            <a:r>
              <a:rPr lang="en-US" sz="1800" dirty="0">
                <a:cs typeface="Times New Roman" panose="02020603050405020304" pitchFamily="18" charset="0"/>
              </a:rPr>
              <a:t> </a:t>
            </a:r>
            <a:r>
              <a:rPr lang="en-US" sz="1800" dirty="0" err="1">
                <a:cs typeface="Times New Roman" panose="02020603050405020304" pitchFamily="18" charset="0"/>
              </a:rPr>
              <a:t>anche</a:t>
            </a:r>
            <a:r>
              <a:rPr lang="en-US" sz="1800" dirty="0">
                <a:cs typeface="Times New Roman" panose="02020603050405020304" pitchFamily="18" charset="0"/>
              </a:rPr>
              <a:t> </a:t>
            </a:r>
            <a:r>
              <a:rPr lang="en-US" sz="1800" dirty="0" err="1">
                <a:cs typeface="Times New Roman" panose="02020603050405020304" pitchFamily="18" charset="0"/>
              </a:rPr>
              <a:t>alcune</a:t>
            </a:r>
            <a:r>
              <a:rPr lang="en-US" sz="1800" dirty="0">
                <a:cs typeface="Times New Roman" panose="02020603050405020304" pitchFamily="18" charset="0"/>
              </a:rPr>
              <a:t> </a:t>
            </a:r>
            <a:r>
              <a:rPr lang="en-US" sz="1800" dirty="0" err="1">
                <a:cs typeface="Times New Roman" panose="02020603050405020304" pitchFamily="18" charset="0"/>
              </a:rPr>
              <a:t>informazioni</a:t>
            </a:r>
            <a:r>
              <a:rPr lang="en-US" sz="1800" dirty="0">
                <a:cs typeface="Times New Roman" panose="02020603050405020304" pitchFamily="18" charset="0"/>
              </a:rPr>
              <a:t> </a:t>
            </a:r>
            <a:r>
              <a:rPr lang="en-US" sz="1800" dirty="0" err="1">
                <a:cs typeface="Times New Roman" panose="02020603050405020304" pitchFamily="18" charset="0"/>
              </a:rPr>
              <a:t>fisiologiche</a:t>
            </a:r>
            <a:endParaRPr lang="en-US" altLang="en-US" sz="2600" dirty="0"/>
          </a:p>
          <a:p>
            <a:pPr lvl="1" eaLnBrk="1" hangingPunct="1"/>
            <a:endParaRPr lang="en-US" altLang="en-US" dirty="0">
              <a:latin typeface="Arial" panose="020B0604020202020204" pitchFamily="34" charset="0"/>
            </a:endParaRPr>
          </a:p>
        </p:txBody>
      </p:sp>
      <p:sp>
        <p:nvSpPr>
          <p:cNvPr id="2" name="Segnaposto numero diapositiva 1"/>
          <p:cNvSpPr>
            <a:spLocks noGrp="1"/>
          </p:cNvSpPr>
          <p:nvPr>
            <p:ph type="sldNum" sz="quarter" idx="12"/>
          </p:nvPr>
        </p:nvSpPr>
        <p:spPr/>
        <p:txBody>
          <a:bodyPr/>
          <a:lstStyle/>
          <a:p>
            <a:pPr>
              <a:defRPr/>
            </a:pPr>
            <a:fld id="{FBDE2C42-4055-4350-B63D-07BBFA355FFB}" type="slidenum">
              <a:rPr lang="en-US" altLang="en-US" smtClean="0"/>
              <a:pPr>
                <a:defRPr/>
              </a:pPr>
              <a:t>15</a:t>
            </a:fld>
            <a:endParaRPr lang="en-US" altLang="en-US"/>
          </a:p>
        </p:txBody>
      </p:sp>
    </p:spTree>
    <p:extLst>
      <p:ext uri="{BB962C8B-B14F-4D97-AF65-F5344CB8AC3E}">
        <p14:creationId xmlns:p14="http://schemas.microsoft.com/office/powerpoint/2010/main" val="2392262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73935" y="1030485"/>
            <a:ext cx="7772400" cy="1143000"/>
          </a:xfrm>
        </p:spPr>
        <p:txBody>
          <a:bodyPr>
            <a:normAutofit/>
          </a:bodyPr>
          <a:lstStyle/>
          <a:p>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MONDINO DE LUZZI</a:t>
            </a:r>
          </a:p>
        </p:txBody>
      </p:sp>
      <p:sp>
        <p:nvSpPr>
          <p:cNvPr id="63491" name="Rectangle 3"/>
          <p:cNvSpPr>
            <a:spLocks noGrp="1" noChangeArrowheads="1"/>
          </p:cNvSpPr>
          <p:nvPr>
            <p:ph type="body" sz="half" idx="2"/>
          </p:nvPr>
        </p:nvSpPr>
        <p:spPr>
          <a:xfrm>
            <a:off x="288815" y="2159838"/>
            <a:ext cx="5659967" cy="5503333"/>
          </a:xfrm>
        </p:spPr>
        <p:txBody>
          <a:bodyPr>
            <a:normAutofit/>
          </a:bodyPr>
          <a:lstStyle/>
          <a:p>
            <a:pPr algn="just"/>
            <a:r>
              <a:rPr lang="en-US" sz="1800" dirty="0" err="1">
                <a:cs typeface="Times New Roman" panose="02020603050405020304" pitchFamily="18" charset="0"/>
              </a:rPr>
              <a:t>Innovazioni</a:t>
            </a:r>
            <a:r>
              <a:rPr lang="en-US" sz="1800" dirty="0">
                <a:cs typeface="Times New Roman" panose="02020603050405020304" pitchFamily="18" charset="0"/>
              </a:rPr>
              <a:t>: </a:t>
            </a:r>
            <a:r>
              <a:rPr lang="en-US" sz="1800" dirty="0" err="1">
                <a:cs typeface="Times New Roman" panose="02020603050405020304" pitchFamily="18" charset="0"/>
              </a:rPr>
              <a:t>specifica</a:t>
            </a:r>
            <a:r>
              <a:rPr lang="en-US" sz="1800" dirty="0">
                <a:cs typeface="Times New Roman" panose="02020603050405020304" pitchFamily="18" charset="0"/>
              </a:rPr>
              <a:t> </a:t>
            </a:r>
            <a:r>
              <a:rPr lang="en-US" sz="1800" dirty="0" err="1">
                <a:cs typeface="Times New Roman" panose="02020603050405020304" pitchFamily="18" charset="0"/>
              </a:rPr>
              <a:t>degli</a:t>
            </a:r>
            <a:r>
              <a:rPr lang="en-US" sz="1800" dirty="0">
                <a:cs typeface="Times New Roman" panose="02020603050405020304" pitchFamily="18" charset="0"/>
              </a:rPr>
              <a:t> </a:t>
            </a:r>
            <a:r>
              <a:rPr lang="en-US" sz="1800" dirty="0" err="1">
                <a:cs typeface="Times New Roman" panose="02020603050405020304" pitchFamily="18" charset="0"/>
              </a:rPr>
              <a:t>elementi</a:t>
            </a:r>
            <a:r>
              <a:rPr lang="en-US" sz="1800" dirty="0">
                <a:cs typeface="Times New Roman" panose="02020603050405020304" pitchFamily="18" charset="0"/>
              </a:rPr>
              <a:t> di base </a:t>
            </a:r>
            <a:r>
              <a:rPr lang="en-US" sz="1800" dirty="0" err="1">
                <a:cs typeface="Times New Roman" panose="02020603050405020304" pitchFamily="18" charset="0"/>
              </a:rPr>
              <a:t>dell'anatomia</a:t>
            </a:r>
            <a:r>
              <a:rPr lang="en-US" sz="1800" dirty="0">
                <a:cs typeface="Times New Roman" panose="02020603050405020304" pitchFamily="18" charset="0"/>
              </a:rPr>
              <a:t> </a:t>
            </a:r>
            <a:r>
              <a:rPr lang="en-US" sz="1800" dirty="0" err="1">
                <a:cs typeface="Times New Roman" panose="02020603050405020304" pitchFamily="18" charset="0"/>
              </a:rPr>
              <a:t>dell'organo</a:t>
            </a:r>
            <a:r>
              <a:rPr lang="en-US" sz="1800" dirty="0">
                <a:cs typeface="Times New Roman" panose="02020603050405020304" pitchFamily="18" charset="0"/>
              </a:rPr>
              <a:t>: la </a:t>
            </a:r>
            <a:r>
              <a:rPr lang="en-US" sz="1800" dirty="0" err="1">
                <a:cs typeface="Times New Roman" panose="02020603050405020304" pitchFamily="18" charset="0"/>
              </a:rPr>
              <a:t>posizione</a:t>
            </a:r>
            <a:r>
              <a:rPr lang="en-US" sz="1800" dirty="0">
                <a:cs typeface="Times New Roman" panose="02020603050405020304" pitchFamily="18" charset="0"/>
              </a:rPr>
              <a:t> in una </a:t>
            </a:r>
            <a:r>
              <a:rPr lang="en-US" sz="1800" dirty="0" err="1">
                <a:cs typeface="Times New Roman" panose="02020603050405020304" pitchFamily="18" charset="0"/>
              </a:rPr>
              <a:t>regione</a:t>
            </a:r>
            <a:r>
              <a:rPr lang="en-US" sz="1800" dirty="0">
                <a:cs typeface="Times New Roman" panose="02020603050405020304" pitchFamily="18" charset="0"/>
              </a:rPr>
              <a:t> </a:t>
            </a:r>
            <a:r>
              <a:rPr lang="en-US" sz="1800" dirty="0" err="1">
                <a:cs typeface="Times New Roman" panose="02020603050405020304" pitchFamily="18" charset="0"/>
              </a:rPr>
              <a:t>topografica</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il </a:t>
            </a:r>
            <a:r>
              <a:rPr lang="en-US" sz="1800" dirty="0" err="1">
                <a:cs typeface="Times New Roman" panose="02020603050405020304" pitchFamily="18" charset="0"/>
              </a:rPr>
              <a:t>rapporto</a:t>
            </a:r>
            <a:r>
              <a:rPr lang="en-US" sz="1800" dirty="0">
                <a:cs typeface="Times New Roman" panose="02020603050405020304" pitchFamily="18" charset="0"/>
              </a:rPr>
              <a:t> con le </a:t>
            </a:r>
            <a:r>
              <a:rPr lang="en-US" sz="1800" dirty="0" err="1">
                <a:cs typeface="Times New Roman" panose="02020603050405020304" pitchFamily="18" charset="0"/>
              </a:rPr>
              <a:t>strutture</a:t>
            </a:r>
            <a:r>
              <a:rPr lang="en-US" sz="1800" dirty="0">
                <a:cs typeface="Times New Roman" panose="02020603050405020304" pitchFamily="18" charset="0"/>
              </a:rPr>
              <a:t> </a:t>
            </a:r>
            <a:r>
              <a:rPr lang="en-US" sz="1800" dirty="0" err="1">
                <a:cs typeface="Times New Roman" panose="02020603050405020304" pitchFamily="18" charset="0"/>
              </a:rPr>
              <a:t>circostanti</a:t>
            </a:r>
            <a:r>
              <a:rPr lang="en-US" sz="1800" dirty="0">
                <a:cs typeface="Times New Roman" panose="02020603050405020304" pitchFamily="18" charset="0"/>
              </a:rPr>
              <a:t>, la forma, le </a:t>
            </a:r>
            <a:r>
              <a:rPr lang="en-US" sz="1800" dirty="0" err="1">
                <a:cs typeface="Times New Roman" panose="02020603050405020304" pitchFamily="18" charset="0"/>
              </a:rPr>
              <a:t>dimensioni</a:t>
            </a:r>
            <a:r>
              <a:rPr lang="en-US" sz="1800" dirty="0">
                <a:cs typeface="Times New Roman" panose="02020603050405020304" pitchFamily="18" charset="0"/>
              </a:rPr>
              <a:t>, la </a:t>
            </a:r>
            <a:r>
              <a:rPr lang="en-US" sz="1800" dirty="0" err="1">
                <a:cs typeface="Times New Roman" panose="02020603050405020304" pitchFamily="18" charset="0"/>
              </a:rPr>
              <a:t>consistenza</a:t>
            </a:r>
            <a:r>
              <a:rPr lang="en-US" sz="1800" dirty="0">
                <a:cs typeface="Times New Roman" panose="02020603050405020304" pitchFamily="18" charset="0"/>
              </a:rPr>
              <a:t>, le parti, la </a:t>
            </a:r>
            <a:r>
              <a:rPr lang="en-US" sz="1800" dirty="0" err="1">
                <a:cs typeface="Times New Roman" panose="02020603050405020304" pitchFamily="18" charset="0"/>
              </a:rPr>
              <a:t>fisiologia</a:t>
            </a:r>
            <a:r>
              <a:rPr lang="en-US" sz="1800" dirty="0">
                <a:cs typeface="Times New Roman" panose="02020603050405020304" pitchFamily="18" charset="0"/>
              </a:rPr>
              <a:t> e la </a:t>
            </a:r>
            <a:r>
              <a:rPr lang="en-US" sz="1800" dirty="0" err="1">
                <a:cs typeface="Times New Roman" panose="02020603050405020304" pitchFamily="18" charset="0"/>
              </a:rPr>
              <a:t>patologia</a:t>
            </a:r>
            <a:r>
              <a:rPr lang="en-US" sz="1800" dirty="0">
                <a:cs typeface="Times New Roman" panose="02020603050405020304" pitchFamily="18" charset="0"/>
              </a:rPr>
              <a:t/>
            </a:r>
            <a:br>
              <a:rPr lang="en-US" sz="1800" dirty="0">
                <a:cs typeface="Times New Roman" panose="02020603050405020304" pitchFamily="18" charset="0"/>
              </a:rPr>
            </a:br>
            <a:endParaRPr lang="en-US" sz="1800" dirty="0">
              <a:cs typeface="Times New Roman" panose="02020603050405020304" pitchFamily="18" charset="0"/>
            </a:endParaRPr>
          </a:p>
          <a:p>
            <a:r>
              <a:rPr lang="en-US" sz="1800" dirty="0">
                <a:cs typeface="Times New Roman" panose="02020603050405020304" pitchFamily="18" charset="0"/>
              </a:rPr>
              <a:t>I </a:t>
            </a:r>
            <a:r>
              <a:rPr lang="en-US" sz="1800" dirty="0" err="1">
                <a:cs typeface="Times New Roman" panose="02020603050405020304" pitchFamily="18" charset="0"/>
              </a:rPr>
              <a:t>nomi</a:t>
            </a:r>
            <a:r>
              <a:rPr lang="en-US" sz="1800" dirty="0">
                <a:cs typeface="Times New Roman" panose="02020603050405020304" pitchFamily="18" charset="0"/>
              </a:rPr>
              <a:t> di </a:t>
            </a:r>
            <a:r>
              <a:rPr lang="en-US" sz="1800" dirty="0" err="1">
                <a:cs typeface="Times New Roman" panose="02020603050405020304" pitchFamily="18" charset="0"/>
              </a:rPr>
              <a:t>varie</a:t>
            </a:r>
            <a:r>
              <a:rPr lang="en-US" sz="1800" dirty="0">
                <a:cs typeface="Times New Roman" panose="02020603050405020304" pitchFamily="18" charset="0"/>
              </a:rPr>
              <a:t> </a:t>
            </a:r>
            <a:r>
              <a:rPr lang="en-US" sz="1800" dirty="0" err="1">
                <a:cs typeface="Times New Roman" panose="02020603050405020304" pitchFamily="18" charset="0"/>
              </a:rPr>
              <a:t>caratteristiche</a:t>
            </a:r>
            <a:r>
              <a:rPr lang="en-US" sz="1800" dirty="0">
                <a:cs typeface="Times New Roman" panose="02020603050405020304" pitchFamily="18" charset="0"/>
              </a:rPr>
              <a:t> </a:t>
            </a:r>
            <a:r>
              <a:rPr lang="en-US" sz="1800" dirty="0" err="1">
                <a:cs typeface="Times New Roman" panose="02020603050405020304" pitchFamily="18" charset="0"/>
              </a:rPr>
              <a:t>anatomiche</a:t>
            </a:r>
            <a:r>
              <a:rPr lang="en-US" sz="1800" dirty="0">
                <a:cs typeface="Times New Roman" panose="02020603050405020304" pitchFamily="18" charset="0"/>
              </a:rPr>
              <a:t> </a:t>
            </a:r>
            <a:r>
              <a:rPr lang="en-US" sz="1800" dirty="0" err="1">
                <a:cs typeface="Times New Roman" panose="02020603050405020304" pitchFamily="18" charset="0"/>
              </a:rPr>
              <a:t>erano</a:t>
            </a:r>
            <a:r>
              <a:rPr lang="en-US" sz="1800" dirty="0">
                <a:cs typeface="Times New Roman" panose="02020603050405020304" pitchFamily="18" charset="0"/>
              </a:rPr>
              <a:t> in </a:t>
            </a:r>
            <a:r>
              <a:rPr lang="en-US" sz="1800" dirty="0" err="1">
                <a:cs typeface="Times New Roman" panose="02020603050405020304" pitchFamily="18" charset="0"/>
              </a:rPr>
              <a:t>latino</a:t>
            </a:r>
            <a:r>
              <a:rPr lang="en-US" sz="1800" dirty="0">
                <a:cs typeface="Times New Roman" panose="02020603050405020304" pitchFamily="18" charset="0"/>
              </a:rPr>
              <a:t> </a:t>
            </a:r>
            <a:r>
              <a:rPr lang="en-US" sz="1800" dirty="0" err="1">
                <a:cs typeface="Times New Roman" panose="02020603050405020304" pitchFamily="18" charset="0"/>
              </a:rPr>
              <a:t>accompagnati</a:t>
            </a:r>
            <a:r>
              <a:rPr lang="en-US" sz="1800" dirty="0">
                <a:cs typeface="Times New Roman" panose="02020603050405020304" pitchFamily="18" charset="0"/>
              </a:rPr>
              <a:t> </a:t>
            </a:r>
            <a:r>
              <a:rPr lang="en-US" sz="1800" dirty="0" err="1">
                <a:cs typeface="Times New Roman" panose="02020603050405020304" pitchFamily="18" charset="0"/>
              </a:rPr>
              <a:t>dall'arabo</a:t>
            </a:r>
            <a:r>
              <a:rPr lang="en-US" sz="1800" dirty="0">
                <a:cs typeface="Times New Roman" panose="02020603050405020304" pitchFamily="18" charset="0"/>
              </a:rPr>
              <a:t/>
            </a:r>
            <a:br>
              <a:rPr lang="en-US" sz="1800" dirty="0">
                <a:cs typeface="Times New Roman" panose="02020603050405020304" pitchFamily="18" charset="0"/>
              </a:rPr>
            </a:br>
            <a:endParaRPr lang="en-US" sz="1800" dirty="0">
              <a:cs typeface="Times New Roman" panose="02020603050405020304" pitchFamily="18" charset="0"/>
            </a:endParaRPr>
          </a:p>
          <a:p>
            <a:pPr algn="just"/>
            <a:r>
              <a:rPr lang="en-US" sz="1800" dirty="0">
                <a:cs typeface="Times New Roman" panose="02020603050405020304" pitchFamily="18" charset="0"/>
              </a:rPr>
              <a:t>La </a:t>
            </a:r>
            <a:r>
              <a:rPr lang="en-US" sz="1800" dirty="0" err="1">
                <a:cs typeface="Times New Roman" panose="02020603050405020304" pitchFamily="18" charset="0"/>
              </a:rPr>
              <a:t>struttura</a:t>
            </a:r>
            <a:r>
              <a:rPr lang="en-US" sz="1800" dirty="0">
                <a:cs typeface="Times New Roman" panose="02020603050405020304" pitchFamily="18" charset="0"/>
              </a:rPr>
              <a:t> del </a:t>
            </a:r>
            <a:r>
              <a:rPr lang="en-US" sz="1800" dirty="0" err="1">
                <a:cs typeface="Times New Roman" panose="02020603050405020304" pitchFamily="18" charset="0"/>
              </a:rPr>
              <a:t>libro</a:t>
            </a:r>
            <a:r>
              <a:rPr lang="en-US" sz="1800" dirty="0">
                <a:cs typeface="Times New Roman" panose="02020603050405020304" pitchFamily="18" charset="0"/>
              </a:rPr>
              <a:t> segue </a:t>
            </a:r>
            <a:r>
              <a:rPr lang="en-US" sz="1800" dirty="0" err="1">
                <a:cs typeface="Times New Roman" panose="02020603050405020304" pitchFamily="18" charset="0"/>
              </a:rPr>
              <a:t>l'ordine</a:t>
            </a:r>
            <a:r>
              <a:rPr lang="en-US" sz="1800" dirty="0">
                <a:cs typeface="Times New Roman" panose="02020603050405020304" pitchFamily="18" charset="0"/>
              </a:rPr>
              <a:t> di </a:t>
            </a:r>
            <a:r>
              <a:rPr lang="en-US" sz="1800" dirty="0" err="1">
                <a:cs typeface="Times New Roman" panose="02020603050405020304" pitchFamily="18" charset="0"/>
              </a:rPr>
              <a:t>dissezione</a:t>
            </a:r>
            <a:r>
              <a:rPr lang="en-US" sz="1800" dirty="0">
                <a:cs typeface="Times New Roman" panose="02020603050405020304" pitchFamily="18" charset="0"/>
              </a:rPr>
              <a:t>, </a:t>
            </a:r>
            <a:r>
              <a:rPr lang="en-US" sz="1800" dirty="0" err="1">
                <a:cs typeface="Times New Roman" panose="02020603050405020304" pitchFamily="18" charset="0"/>
              </a:rPr>
              <a:t>partendo</a:t>
            </a:r>
            <a:r>
              <a:rPr lang="en-US" sz="1800" dirty="0">
                <a:cs typeface="Times New Roman" panose="02020603050405020304" pitchFamily="18" charset="0"/>
              </a:rPr>
              <a:t> </a:t>
            </a:r>
            <a:r>
              <a:rPr lang="en-US" sz="1800" dirty="0" err="1">
                <a:cs typeface="Times New Roman" panose="02020603050405020304" pitchFamily="18" charset="0"/>
              </a:rPr>
              <a:t>dalla</a:t>
            </a:r>
            <a:r>
              <a:rPr lang="en-US" sz="1800" dirty="0">
                <a:cs typeface="Times New Roman" panose="02020603050405020304" pitchFamily="18" charset="0"/>
              </a:rPr>
              <a:t> </a:t>
            </a:r>
            <a:r>
              <a:rPr lang="en-US" sz="1800" dirty="0" err="1">
                <a:cs typeface="Times New Roman" panose="02020603050405020304" pitchFamily="18" charset="0"/>
              </a:rPr>
              <a:t>cavità</a:t>
            </a:r>
            <a:r>
              <a:rPr lang="en-US" sz="1800" dirty="0">
                <a:cs typeface="Times New Roman" panose="02020603050405020304" pitchFamily="18" charset="0"/>
              </a:rPr>
              <a:t> </a:t>
            </a:r>
            <a:r>
              <a:rPr lang="en-US" sz="1800" dirty="0" err="1">
                <a:cs typeface="Times New Roman" panose="02020603050405020304" pitchFamily="18" charset="0"/>
              </a:rPr>
              <a:t>addominale</a:t>
            </a:r>
            <a:r>
              <a:rPr lang="en-US" sz="1800" dirty="0">
                <a:cs typeface="Times New Roman" panose="02020603050405020304" pitchFamily="18" charset="0"/>
              </a:rPr>
              <a:t> e </a:t>
            </a:r>
            <a:r>
              <a:rPr lang="en-US" sz="1800" dirty="0" err="1">
                <a:cs typeface="Times New Roman" panose="02020603050405020304" pitchFamily="18" charset="0"/>
              </a:rPr>
              <a:t>terminando</a:t>
            </a:r>
            <a:r>
              <a:rPr lang="en-US" sz="1800" dirty="0">
                <a:cs typeface="Times New Roman" panose="02020603050405020304" pitchFamily="18" charset="0"/>
              </a:rPr>
              <a:t> con la </a:t>
            </a:r>
            <a:r>
              <a:rPr lang="en-US" sz="1800" dirty="0" err="1">
                <a:cs typeface="Times New Roman" panose="02020603050405020304" pitchFamily="18" charset="0"/>
              </a:rPr>
              <a:t>testa</a:t>
            </a:r>
            <a:endParaRPr lang="en-US" altLang="en-US"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FBDE2C42-4055-4350-B63D-07BBFA355FFB}" type="slidenum">
              <a:rPr lang="en-US" altLang="en-US" smtClean="0"/>
              <a:pPr>
                <a:defRPr/>
              </a:pPr>
              <a:t>16</a:t>
            </a:fld>
            <a:endParaRPr lang="en-US" altLang="en-US"/>
          </a:p>
        </p:txBody>
      </p:sp>
      <p:pic>
        <p:nvPicPr>
          <p:cNvPr id="4098" name="Picture 2" descr="Image result for mondino de luzzi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639" y="1898401"/>
            <a:ext cx="5606692" cy="31548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512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121507" y="1114567"/>
            <a:ext cx="7772400" cy="1143000"/>
          </a:xfrm>
        </p:spPr>
        <p:txBody>
          <a:bodyPr>
            <a:normAutofit/>
          </a:bodyPr>
          <a:lstStyle/>
          <a:p>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ANTONIO POLLAIUOLO</a:t>
            </a:r>
          </a:p>
        </p:txBody>
      </p:sp>
      <p:sp>
        <p:nvSpPr>
          <p:cNvPr id="63491" name="Rectangle 3"/>
          <p:cNvSpPr>
            <a:spLocks noGrp="1" noChangeArrowheads="1"/>
          </p:cNvSpPr>
          <p:nvPr>
            <p:ph type="body" sz="half" idx="2"/>
          </p:nvPr>
        </p:nvSpPr>
        <p:spPr>
          <a:xfrm>
            <a:off x="1075936" y="2563422"/>
            <a:ext cx="5132359" cy="3115483"/>
          </a:xfrm>
        </p:spPr>
        <p:txBody>
          <a:bodyPr>
            <a:normAutofit/>
          </a:bodyPr>
          <a:lstStyle/>
          <a:p>
            <a:pPr marL="0" indent="0" algn="just">
              <a:buNone/>
            </a:pPr>
            <a:r>
              <a:rPr lang="en-US" sz="1800" dirty="0" err="1">
                <a:cs typeface="Times New Roman" panose="02020603050405020304" pitchFamily="18" charset="0"/>
              </a:rPr>
              <a:t>Pollaiuolo</a:t>
            </a:r>
            <a:r>
              <a:rPr lang="en-US" sz="1800" dirty="0">
                <a:cs typeface="Times New Roman" panose="02020603050405020304" pitchFamily="18" charset="0"/>
              </a:rPr>
              <a:t> fu il primo </a:t>
            </a:r>
            <a:r>
              <a:rPr lang="en-US" sz="1800" dirty="0" err="1">
                <a:cs typeface="Times New Roman" panose="02020603050405020304" pitchFamily="18" charset="0"/>
              </a:rPr>
              <a:t>artista</a:t>
            </a:r>
            <a:r>
              <a:rPr lang="en-US" sz="1800" dirty="0">
                <a:cs typeface="Times New Roman" panose="02020603050405020304" pitchFamily="18" charset="0"/>
              </a:rPr>
              <a:t>, </a:t>
            </a:r>
            <a:r>
              <a:rPr lang="en-US" sz="1800" dirty="0" err="1">
                <a:cs typeface="Times New Roman" panose="02020603050405020304" pitchFamily="18" charset="0"/>
              </a:rPr>
              <a:t>nel</a:t>
            </a:r>
            <a:r>
              <a:rPr lang="en-US" sz="1800" dirty="0">
                <a:cs typeface="Times New Roman" panose="02020603050405020304" pitchFamily="18" charset="0"/>
              </a:rPr>
              <a:t> 1472, a </a:t>
            </a:r>
            <a:r>
              <a:rPr lang="en-US" sz="1800" dirty="0" err="1">
                <a:cs typeface="Times New Roman" panose="02020603050405020304" pitchFamily="18" charset="0"/>
              </a:rPr>
              <a:t>sezionare</a:t>
            </a:r>
            <a:r>
              <a:rPr lang="en-US" sz="1800" dirty="0">
                <a:cs typeface="Times New Roman" panose="02020603050405020304" pitchFamily="18" charset="0"/>
              </a:rPr>
              <a:t> il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per </a:t>
            </a:r>
            <a:r>
              <a:rPr lang="en-US" sz="1800" dirty="0" err="1">
                <a:cs typeface="Times New Roman" panose="02020603050405020304" pitchFamily="18" charset="0"/>
              </a:rPr>
              <a:t>comprendere</a:t>
            </a:r>
            <a:r>
              <a:rPr lang="en-US" sz="1800" dirty="0">
                <a:cs typeface="Times New Roman" panose="02020603050405020304" pitchFamily="18" charset="0"/>
              </a:rPr>
              <a:t> </a:t>
            </a:r>
            <a:r>
              <a:rPr lang="en-US" sz="1800" dirty="0" err="1">
                <a:cs typeface="Times New Roman" panose="02020603050405020304" pitchFamily="18" charset="0"/>
              </a:rPr>
              <a:t>meglio</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muscoli</a:t>
            </a:r>
            <a:r>
              <a:rPr lang="en-US" sz="1800" dirty="0">
                <a:cs typeface="Times New Roman" panose="02020603050405020304" pitchFamily="18" charset="0"/>
              </a:rPr>
              <a:t> e la forma nuda
</a:t>
            </a:r>
            <a:endParaRPr lang="en-US" altLang="en-US"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FBDE2C42-4055-4350-B63D-07BBFA355FFB}" type="slidenum">
              <a:rPr lang="en-US" altLang="en-US" smtClean="0"/>
              <a:pPr>
                <a:defRPr/>
              </a:pPr>
              <a:t>17</a:t>
            </a:fld>
            <a:endParaRPr lang="en-US" altLang="en-US"/>
          </a:p>
        </p:txBody>
      </p:sp>
      <p:pic>
        <p:nvPicPr>
          <p:cNvPr id="2" name="Immagine 1"/>
          <p:cNvPicPr>
            <a:picLocks noChangeAspect="1"/>
          </p:cNvPicPr>
          <p:nvPr/>
        </p:nvPicPr>
        <p:blipFill>
          <a:blip r:embed="rId3"/>
          <a:stretch>
            <a:fillRect/>
          </a:stretch>
        </p:blipFill>
        <p:spPr>
          <a:xfrm>
            <a:off x="6524063" y="1836193"/>
            <a:ext cx="4958055" cy="36714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6131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81200" y="482221"/>
            <a:ext cx="7772400" cy="1143000"/>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Johannes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Ketham</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pic>
        <p:nvPicPr>
          <p:cNvPr id="63492" name="Picture 4" descr="Dissection"/>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53256" y="1731433"/>
            <a:ext cx="2655888" cy="4114800"/>
          </a:xfrm>
          <a:prstGeom prst="rect">
            <a:avLst/>
          </a:prstGeom>
          <a:ln>
            <a:noFill/>
          </a:ln>
          <a:effectLst>
            <a:outerShdw blurRad="190500" algn="tl" rotWithShape="0">
              <a:srgbClr val="000000">
                <a:alpha val="70000"/>
              </a:srgbClr>
            </a:outerShdw>
          </a:effectLst>
        </p:spPr>
      </p:pic>
      <p:sp>
        <p:nvSpPr>
          <p:cNvPr id="63491" name="Rectangle 3"/>
          <p:cNvSpPr>
            <a:spLocks noGrp="1" noChangeArrowheads="1"/>
          </p:cNvSpPr>
          <p:nvPr>
            <p:ph type="body" sz="half" idx="2"/>
          </p:nvPr>
        </p:nvSpPr>
        <p:spPr>
          <a:xfrm>
            <a:off x="3397029" y="1611572"/>
            <a:ext cx="8534400" cy="4682067"/>
          </a:xfrm>
        </p:spPr>
        <p:txBody>
          <a:bodyPr>
            <a:noAutofit/>
          </a:bodyPr>
          <a:lstStyle/>
          <a:p>
            <a:r>
              <a:rPr lang="en-US" sz="1800" dirty="0">
                <a:cs typeface="Times New Roman" panose="02020603050405020304" pitchFamily="18" charset="0"/>
              </a:rPr>
              <a:t>IL FASCICULUS MEDICINA, </a:t>
            </a:r>
            <a:r>
              <a:rPr lang="en-US" sz="1800" dirty="0" err="1">
                <a:cs typeface="Times New Roman" panose="02020603050405020304" pitchFamily="18" charset="0"/>
              </a:rPr>
              <a:t>stampato</a:t>
            </a:r>
            <a:r>
              <a:rPr lang="en-US" sz="1800" dirty="0">
                <a:cs typeface="Times New Roman" panose="02020603050405020304" pitchFamily="18" charset="0"/>
              </a:rPr>
              <a:t> </a:t>
            </a:r>
            <a:r>
              <a:rPr lang="en-US" sz="1800" dirty="0" err="1">
                <a:cs typeface="Times New Roman" panose="02020603050405020304" pitchFamily="18" charset="0"/>
              </a:rPr>
              <a:t>nel</a:t>
            </a:r>
            <a:r>
              <a:rPr lang="en-US" sz="1800" dirty="0">
                <a:cs typeface="Times New Roman" panose="02020603050405020304" pitchFamily="18" charset="0"/>
              </a:rPr>
              <a:t> 1491, è </a:t>
            </a:r>
            <a:r>
              <a:rPr lang="en-US" sz="1800" dirty="0" err="1">
                <a:cs typeface="Times New Roman" panose="02020603050405020304" pitchFamily="18" charset="0"/>
              </a:rPr>
              <a:t>considerato</a:t>
            </a:r>
            <a:r>
              <a:rPr lang="en-US" sz="1800" dirty="0">
                <a:cs typeface="Times New Roman" panose="02020603050405020304" pitchFamily="18" charset="0"/>
              </a:rPr>
              <a:t> </a:t>
            </a:r>
            <a:r>
              <a:rPr lang="en-US" sz="1800" dirty="0" err="1">
                <a:cs typeface="Times New Roman" panose="02020603050405020304" pitchFamily="18" charset="0"/>
              </a:rPr>
              <a:t>il</a:t>
            </a:r>
            <a:r>
              <a:rPr lang="en-US" sz="1800" dirty="0">
                <a:cs typeface="Times New Roman" panose="02020603050405020304" pitchFamily="18" charset="0"/>
              </a:rPr>
              <a:t> primo </a:t>
            </a:r>
            <a:r>
              <a:rPr lang="en-US" sz="1800" dirty="0" err="1">
                <a:cs typeface="Times New Roman" panose="02020603050405020304" pitchFamily="18" charset="0"/>
              </a:rPr>
              <a:t>libro</a:t>
            </a:r>
            <a:r>
              <a:rPr lang="en-US" sz="1800" dirty="0">
                <a:cs typeface="Times New Roman" panose="02020603050405020304" pitchFamily="18" charset="0"/>
              </a:rPr>
              <a:t> medico </a:t>
            </a:r>
            <a:r>
              <a:rPr lang="en-US" sz="1800" dirty="0" err="1">
                <a:cs typeface="Times New Roman" panose="02020603050405020304" pitchFamily="18" charset="0"/>
              </a:rPr>
              <a:t>illustrato</a:t>
            </a:r>
            <a:r>
              <a:rPr lang="en-US" sz="1800" dirty="0">
                <a:cs typeface="Times New Roman" panose="02020603050405020304" pitchFamily="18" charset="0"/>
              </a:rPr>
              <a:t>
I </a:t>
            </a:r>
            <a:r>
              <a:rPr lang="en-US" sz="1800" dirty="0" err="1">
                <a:cs typeface="Times New Roman" panose="02020603050405020304" pitchFamily="18" charset="0"/>
              </a:rPr>
              <a:t>saggi</a:t>
            </a:r>
            <a:r>
              <a:rPr lang="en-US" sz="1800" dirty="0">
                <a:cs typeface="Times New Roman" panose="02020603050405020304" pitchFamily="18" charset="0"/>
              </a:rPr>
              <a:t> e le </a:t>
            </a:r>
            <a:r>
              <a:rPr lang="en-US" sz="1800" dirty="0" err="1">
                <a:cs typeface="Times New Roman" panose="02020603050405020304" pitchFamily="18" charset="0"/>
              </a:rPr>
              <a:t>illustrazioni</a:t>
            </a:r>
            <a:r>
              <a:rPr lang="en-US" sz="1800" dirty="0">
                <a:cs typeface="Times New Roman" panose="02020603050405020304" pitchFamily="18" charset="0"/>
              </a:rPr>
              <a:t> </a:t>
            </a:r>
            <a:r>
              <a:rPr lang="en-US" sz="1800" dirty="0" err="1">
                <a:cs typeface="Times New Roman" panose="02020603050405020304" pitchFamily="18" charset="0"/>
              </a:rPr>
              <a:t>latine</a:t>
            </a:r>
            <a:r>
              <a:rPr lang="en-US" sz="1800" dirty="0">
                <a:cs typeface="Times New Roman" panose="02020603050405020304" pitchFamily="18" charset="0"/>
              </a:rPr>
              <a:t> in </a:t>
            </a:r>
            <a:r>
              <a:rPr lang="en-US" sz="1800" dirty="0" err="1">
                <a:cs typeface="Times New Roman" panose="02020603050405020304" pitchFamily="18" charset="0"/>
              </a:rPr>
              <a:t>questo</a:t>
            </a:r>
            <a:r>
              <a:rPr lang="en-US" sz="1800" dirty="0">
                <a:cs typeface="Times New Roman" panose="02020603050405020304" pitchFamily="18" charset="0"/>
              </a:rPr>
              <a:t> volume </a:t>
            </a:r>
            <a:r>
              <a:rPr lang="en-US" sz="1800" dirty="0" err="1">
                <a:cs typeface="Times New Roman" panose="02020603050405020304" pitchFamily="18" charset="0"/>
              </a:rPr>
              <a:t>forniscono</a:t>
            </a:r>
            <a:r>
              <a:rPr lang="en-US" sz="1800" dirty="0">
                <a:cs typeface="Times New Roman" panose="02020603050405020304" pitchFamily="18" charset="0"/>
              </a:rPr>
              <a:t> </a:t>
            </a:r>
            <a:r>
              <a:rPr lang="en-US" sz="1800" dirty="0" err="1">
                <a:cs typeface="Times New Roman" panose="02020603050405020304" pitchFamily="18" charset="0"/>
              </a:rPr>
              <a:t>informazioni</a:t>
            </a:r>
            <a:r>
              <a:rPr lang="en-US" sz="1800" dirty="0">
                <a:cs typeface="Times New Roman" panose="02020603050405020304" pitchFamily="18" charset="0"/>
              </a:rPr>
              <a:t> </a:t>
            </a:r>
            <a:r>
              <a:rPr lang="en-US" sz="1800" dirty="0" err="1">
                <a:cs typeface="Times New Roman" panose="02020603050405020304" pitchFamily="18" charset="0"/>
              </a:rPr>
              <a:t>sulla</a:t>
            </a:r>
            <a:r>
              <a:rPr lang="en-US" sz="1800" dirty="0">
                <a:cs typeface="Times New Roman" panose="02020603050405020304" pitchFamily="18" charset="0"/>
              </a:rPr>
              <a:t> </a:t>
            </a:r>
            <a:r>
              <a:rPr lang="en-US" sz="1800" dirty="0" err="1">
                <a:cs typeface="Times New Roman" panose="02020603050405020304" pitchFamily="18" charset="0"/>
              </a:rPr>
              <a:t>conoscenza</a:t>
            </a:r>
            <a:r>
              <a:rPr lang="en-US" sz="1800" dirty="0">
                <a:cs typeface="Times New Roman" panose="02020603050405020304" pitchFamily="18" charset="0"/>
              </a:rPr>
              <a:t> medica </a:t>
            </a:r>
            <a:r>
              <a:rPr lang="en-US" sz="1800" dirty="0" err="1">
                <a:cs typeface="Times New Roman" panose="02020603050405020304" pitchFamily="18" charset="0"/>
              </a:rPr>
              <a:t>dell'Europa</a:t>
            </a:r>
            <a:r>
              <a:rPr lang="en-US" sz="1800" dirty="0">
                <a:cs typeface="Times New Roman" panose="02020603050405020304" pitchFamily="18" charset="0"/>
              </a:rPr>
              <a:t> </a:t>
            </a:r>
            <a:r>
              <a:rPr lang="en-US" sz="1800" dirty="0" err="1">
                <a:cs typeface="Times New Roman" panose="02020603050405020304" pitchFamily="18" charset="0"/>
              </a:rPr>
              <a:t>occidentale</a:t>
            </a:r>
            <a:r>
              <a:rPr lang="en-US" sz="1800" dirty="0">
                <a:cs typeface="Times New Roman" panose="02020603050405020304" pitchFamily="18" charset="0"/>
              </a:rPr>
              <a:t> e, </a:t>
            </a:r>
            <a:r>
              <a:rPr lang="en-US" sz="1800" dirty="0" err="1">
                <a:cs typeface="Times New Roman" panose="02020603050405020304" pitchFamily="18" charset="0"/>
              </a:rPr>
              <a:t>nell'edizione</a:t>
            </a:r>
            <a:r>
              <a:rPr lang="en-US" sz="1800" dirty="0">
                <a:cs typeface="Times New Roman" panose="02020603050405020304" pitchFamily="18" charset="0"/>
              </a:rPr>
              <a:t> </a:t>
            </a:r>
            <a:r>
              <a:rPr lang="en-US" sz="1800" dirty="0" err="1">
                <a:cs typeface="Times New Roman" panose="02020603050405020304" pitchFamily="18" charset="0"/>
              </a:rPr>
              <a:t>italiana</a:t>
            </a:r>
            <a:r>
              <a:rPr lang="en-US" sz="1800" dirty="0">
                <a:cs typeface="Times New Roman" panose="02020603050405020304" pitchFamily="18" charset="0"/>
              </a:rPr>
              <a:t> </a:t>
            </a:r>
            <a:r>
              <a:rPr lang="en-US" sz="1800" dirty="0" err="1">
                <a:cs typeface="Times New Roman" panose="02020603050405020304" pitchFamily="18" charset="0"/>
              </a:rPr>
              <a:t>pubblicata</a:t>
            </a:r>
            <a:r>
              <a:rPr lang="en-US" sz="1800" dirty="0">
                <a:cs typeface="Times New Roman" panose="02020603050405020304" pitchFamily="18" charset="0"/>
              </a:rPr>
              <a:t> </a:t>
            </a:r>
            <a:r>
              <a:rPr lang="en-US" sz="1800" dirty="0" err="1">
                <a:cs typeface="Times New Roman" panose="02020603050405020304" pitchFamily="18" charset="0"/>
              </a:rPr>
              <a:t>nel</a:t>
            </a:r>
            <a:r>
              <a:rPr lang="en-US" sz="1800" dirty="0">
                <a:cs typeface="Times New Roman" panose="02020603050405020304" pitchFamily="18" charset="0"/>
              </a:rPr>
              <a:t> 1493, </a:t>
            </a:r>
            <a:r>
              <a:rPr lang="en-US" sz="1800" dirty="0" err="1">
                <a:cs typeface="Times New Roman" panose="02020603050405020304" pitchFamily="18" charset="0"/>
              </a:rPr>
              <a:t>si</a:t>
            </a:r>
            <a:r>
              <a:rPr lang="en-US" sz="1800" dirty="0">
                <a:cs typeface="Times New Roman" panose="02020603050405020304" pitchFamily="18" charset="0"/>
              </a:rPr>
              <a:t> </a:t>
            </a:r>
            <a:r>
              <a:rPr lang="en-US" sz="1800" dirty="0" err="1">
                <a:cs typeface="Times New Roman" panose="02020603050405020304" pitchFamily="18" charset="0"/>
              </a:rPr>
              <a:t>intravede</a:t>
            </a:r>
            <a:r>
              <a:rPr lang="en-US" sz="1800" dirty="0">
                <a:cs typeface="Times New Roman" panose="02020603050405020304" pitchFamily="18" charset="0"/>
              </a:rPr>
              <a:t> la </a:t>
            </a:r>
            <a:r>
              <a:rPr lang="en-US" sz="1800" dirty="0" err="1">
                <a:cs typeface="Times New Roman" panose="02020603050405020304" pitchFamily="18" charset="0"/>
              </a:rPr>
              <a:t>cultura</a:t>
            </a:r>
            <a:r>
              <a:rPr lang="en-US" sz="1800" dirty="0">
                <a:cs typeface="Times New Roman" panose="02020603050405020304" pitchFamily="18" charset="0"/>
              </a:rPr>
              <a:t> medica </a:t>
            </a:r>
            <a:r>
              <a:rPr lang="en-US" sz="1800" dirty="0" err="1">
                <a:cs typeface="Times New Roman" panose="02020603050405020304" pitchFamily="18" charset="0"/>
              </a:rPr>
              <a:t>della</a:t>
            </a:r>
            <a:r>
              <a:rPr lang="en-US" sz="1800" dirty="0">
                <a:cs typeface="Times New Roman" panose="02020603050405020304" pitchFamily="18" charset="0"/>
              </a:rPr>
              <a:t> fine del XV </a:t>
            </a:r>
            <a:r>
              <a:rPr lang="en-US" sz="1800" dirty="0" err="1">
                <a:cs typeface="Times New Roman" panose="02020603050405020304" pitchFamily="18" charset="0"/>
              </a:rPr>
              <a:t>secolo</a:t>
            </a:r>
            <a:r>
              <a:rPr lang="en-US" sz="1800" dirty="0">
                <a:cs typeface="Times New Roman" panose="02020603050405020304" pitchFamily="18" charset="0"/>
              </a:rPr>
              <a:t>
</a:t>
            </a:r>
            <a:r>
              <a:rPr lang="en-US" sz="1800" dirty="0" err="1">
                <a:cs typeface="Times New Roman" panose="02020603050405020304" pitchFamily="18" charset="0"/>
              </a:rPr>
              <a:t>L'artista</a:t>
            </a:r>
            <a:r>
              <a:rPr lang="en-US" sz="1800" dirty="0">
                <a:cs typeface="Times New Roman" panose="02020603050405020304" pitchFamily="18" charset="0"/>
              </a:rPr>
              <a:t> del </a:t>
            </a:r>
            <a:r>
              <a:rPr lang="en-US" sz="1800" i="1" dirty="0" err="1">
                <a:cs typeface="Times New Roman" panose="02020603050405020304" pitchFamily="18" charset="0"/>
              </a:rPr>
              <a:t>Fasciculo</a:t>
            </a:r>
            <a:r>
              <a:rPr lang="en-US" sz="1800" dirty="0">
                <a:cs typeface="Times New Roman" panose="02020603050405020304" pitchFamily="18" charset="0"/>
              </a:rPr>
              <a:t> del 1493 fu </a:t>
            </a:r>
            <a:r>
              <a:rPr lang="en-US" sz="1800" dirty="0" err="1">
                <a:cs typeface="Times New Roman" panose="02020603050405020304" pitchFamily="18" charset="0"/>
              </a:rPr>
              <a:t>testimone</a:t>
            </a:r>
            <a:r>
              <a:rPr lang="en-US" sz="1800" dirty="0">
                <a:cs typeface="Times New Roman" panose="02020603050405020304" pitchFamily="18" charset="0"/>
              </a:rPr>
              <a:t> di un </a:t>
            </a:r>
            <a:r>
              <a:rPr lang="en-US" sz="1800" dirty="0" err="1">
                <a:cs typeface="Times New Roman" panose="02020603050405020304" pitchFamily="18" charset="0"/>
              </a:rPr>
              <a:t>cambiamento</a:t>
            </a:r>
            <a:r>
              <a:rPr lang="en-US" sz="1800" dirty="0">
                <a:cs typeface="Times New Roman" panose="02020603050405020304" pitchFamily="18" charset="0"/>
              </a:rPr>
              <a:t> di </a:t>
            </a:r>
            <a:r>
              <a:rPr lang="en-US" sz="1800" dirty="0" err="1">
                <a:cs typeface="Times New Roman" panose="02020603050405020304" pitchFamily="18" charset="0"/>
              </a:rPr>
              <a:t>paradigma</a:t>
            </a:r>
            <a:r>
              <a:rPr lang="en-US" sz="1800" dirty="0">
                <a:cs typeface="Times New Roman" panose="02020603050405020304" pitchFamily="18" charset="0"/>
              </a:rPr>
              <a:t>
In quattro </a:t>
            </a:r>
            <a:r>
              <a:rPr lang="en-US" sz="1800" dirty="0" err="1">
                <a:cs typeface="Times New Roman" panose="02020603050405020304" pitchFamily="18" charset="0"/>
              </a:rPr>
              <a:t>xilografie</a:t>
            </a:r>
            <a:r>
              <a:rPr lang="en-US" sz="1800" dirty="0">
                <a:cs typeface="Times New Roman" panose="02020603050405020304" pitchFamily="18" charset="0"/>
              </a:rPr>
              <a:t> di legno, </a:t>
            </a:r>
            <a:r>
              <a:rPr lang="en-US" sz="1800" dirty="0" err="1">
                <a:cs typeface="Times New Roman" panose="02020603050405020304" pitchFamily="18" charset="0"/>
              </a:rPr>
              <a:t>l'artista</a:t>
            </a:r>
            <a:r>
              <a:rPr lang="en-US" sz="1800" dirty="0">
                <a:cs typeface="Times New Roman" panose="02020603050405020304" pitchFamily="18" charset="0"/>
              </a:rPr>
              <a:t> ha </a:t>
            </a:r>
            <a:r>
              <a:rPr lang="en-US" sz="1800" dirty="0" err="1">
                <a:cs typeface="Times New Roman" panose="02020603050405020304" pitchFamily="18" charset="0"/>
              </a:rPr>
              <a:t>catturato</a:t>
            </a:r>
            <a:r>
              <a:rPr lang="en-US" sz="1800" dirty="0">
                <a:cs typeface="Times New Roman" panose="02020603050405020304" pitchFamily="18" charset="0"/>
              </a:rPr>
              <a:t> quattro </a:t>
            </a:r>
            <a:r>
              <a:rPr lang="en-US" sz="1800" dirty="0" err="1">
                <a:cs typeface="Times New Roman" panose="02020603050405020304" pitchFamily="18" charset="0"/>
              </a:rPr>
              <a:t>temi</a:t>
            </a:r>
            <a:r>
              <a:rPr lang="en-US" sz="1800" dirty="0">
                <a:cs typeface="Times New Roman" panose="02020603050405020304" pitchFamily="18" charset="0"/>
              </a:rPr>
              <a:t>: </a:t>
            </a:r>
            <a:r>
              <a:rPr lang="en-US" sz="1800" dirty="0" err="1">
                <a:cs typeface="Times New Roman" panose="02020603050405020304" pitchFamily="18" charset="0"/>
              </a:rPr>
              <a:t>l'importanza</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medicina</a:t>
            </a:r>
            <a:r>
              <a:rPr lang="en-US" sz="1800" dirty="0">
                <a:cs typeface="Times New Roman" panose="02020603050405020304" pitchFamily="18" charset="0"/>
              </a:rPr>
              <a:t> </a:t>
            </a:r>
            <a:r>
              <a:rPr lang="en-US" sz="1800" dirty="0" err="1">
                <a:cs typeface="Times New Roman" panose="02020603050405020304" pitchFamily="18" charset="0"/>
              </a:rPr>
              <a:t>basata</a:t>
            </a:r>
            <a:r>
              <a:rPr lang="en-US" sz="1800" dirty="0">
                <a:cs typeface="Times New Roman" panose="02020603050405020304" pitchFamily="18" charset="0"/>
              </a:rPr>
              <a:t> </a:t>
            </a:r>
            <a:r>
              <a:rPr lang="en-US" sz="1800" dirty="0" err="1">
                <a:cs typeface="Times New Roman" panose="02020603050405020304" pitchFamily="18" charset="0"/>
              </a:rPr>
              <a:t>sulla</a:t>
            </a:r>
            <a:r>
              <a:rPr lang="en-US" sz="1800" dirty="0">
                <a:cs typeface="Times New Roman" panose="02020603050405020304" pitchFamily="18" charset="0"/>
              </a:rPr>
              <a:t> </a:t>
            </a:r>
            <a:r>
              <a:rPr lang="en-US" sz="1800" dirty="0" err="1">
                <a:cs typeface="Times New Roman" panose="02020603050405020304" pitchFamily="18" charset="0"/>
              </a:rPr>
              <a:t>conoscenza</a:t>
            </a:r>
            <a:r>
              <a:rPr lang="en-US" sz="1800" dirty="0">
                <a:cs typeface="Times New Roman" panose="02020603050405020304" pitchFamily="18" charset="0"/>
              </a:rPr>
              <a:t>, </a:t>
            </a:r>
            <a:r>
              <a:rPr lang="en-US" sz="1800" dirty="0" err="1">
                <a:cs typeface="Times New Roman" panose="02020603050405020304" pitchFamily="18" charset="0"/>
              </a:rPr>
              <a:t>l'emergere</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medicina</a:t>
            </a:r>
            <a:r>
              <a:rPr lang="en-US" sz="1800" dirty="0">
                <a:cs typeface="Times New Roman" panose="02020603050405020304" pitchFamily="18" charset="0"/>
              </a:rPr>
              <a:t> di </a:t>
            </a:r>
            <a:r>
              <a:rPr lang="en-US" sz="1800" dirty="0" err="1">
                <a:cs typeface="Times New Roman" panose="02020603050405020304" pitchFamily="18" charset="0"/>
              </a:rPr>
              <a:t>laboratorio</a:t>
            </a:r>
            <a:r>
              <a:rPr lang="en-US" sz="1800" dirty="0">
                <a:cs typeface="Times New Roman" panose="02020603050405020304" pitchFamily="18" charset="0"/>
              </a:rPr>
              <a:t>, le </a:t>
            </a:r>
            <a:r>
              <a:rPr lang="en-US" sz="1800" dirty="0" err="1">
                <a:cs typeface="Times New Roman" panose="02020603050405020304" pitchFamily="18" charset="0"/>
              </a:rPr>
              <a:t>lezioni</a:t>
            </a:r>
            <a:r>
              <a:rPr lang="en-US" sz="1800" dirty="0">
                <a:cs typeface="Times New Roman" panose="02020603050405020304" pitchFamily="18" charset="0"/>
              </a:rPr>
              <a:t> di </a:t>
            </a:r>
            <a:r>
              <a:rPr lang="en-US" sz="1800" dirty="0" err="1">
                <a:cs typeface="Times New Roman" panose="02020603050405020304" pitchFamily="18" charset="0"/>
              </a:rPr>
              <a:t>Ippocrate</a:t>
            </a:r>
            <a:r>
              <a:rPr lang="en-US" sz="1800" dirty="0">
                <a:cs typeface="Times New Roman" panose="02020603050405020304" pitchFamily="18" charset="0"/>
              </a:rPr>
              <a:t> </a:t>
            </a:r>
            <a:r>
              <a:rPr lang="en-US" sz="1800" dirty="0" err="1">
                <a:cs typeface="Times New Roman" panose="02020603050405020304" pitchFamily="18" charset="0"/>
              </a:rPr>
              <a:t>dell'osservazione</a:t>
            </a:r>
            <a:r>
              <a:rPr lang="en-US" sz="1800" dirty="0">
                <a:cs typeface="Times New Roman" panose="02020603050405020304" pitchFamily="18" charset="0"/>
              </a:rPr>
              <a:t> del </a:t>
            </a:r>
            <a:r>
              <a:rPr lang="en-US" sz="1800" dirty="0" err="1">
                <a:cs typeface="Times New Roman" panose="02020603050405020304" pitchFamily="18" charset="0"/>
              </a:rPr>
              <a:t>paziente</a:t>
            </a:r>
            <a:r>
              <a:rPr lang="en-US" sz="1800" dirty="0">
                <a:cs typeface="Times New Roman" panose="02020603050405020304" pitchFamily="18" charset="0"/>
              </a:rPr>
              <a:t> e la </a:t>
            </a:r>
            <a:r>
              <a:rPr lang="en-US" sz="1800" dirty="0" err="1">
                <a:cs typeface="Times New Roman" panose="02020603050405020304" pitchFamily="18" charset="0"/>
              </a:rPr>
              <a:t>rivoluzione</a:t>
            </a:r>
            <a:r>
              <a:rPr lang="en-US" sz="1800" dirty="0">
                <a:cs typeface="Times New Roman" panose="02020603050405020304" pitchFamily="18" charset="0"/>
              </a:rPr>
              <a:t> </a:t>
            </a:r>
            <a:r>
              <a:rPr lang="en-US" sz="1800" dirty="0" err="1">
                <a:cs typeface="Times New Roman" panose="02020603050405020304" pitchFamily="18" charset="0"/>
              </a:rPr>
              <a:t>emergente</a:t>
            </a:r>
            <a:r>
              <a:rPr lang="en-US" sz="1800" dirty="0">
                <a:cs typeface="Times New Roman" panose="02020603050405020304" pitchFamily="18" charset="0"/>
              </a:rPr>
              <a:t> </a:t>
            </a:r>
            <a:r>
              <a:rPr lang="en-US" sz="1800" dirty="0" err="1">
                <a:cs typeface="Times New Roman" panose="02020603050405020304" pitchFamily="18" charset="0"/>
              </a:rPr>
              <a:t>nell'anatomia</a:t>
            </a:r>
            <a:endParaRPr lang="en-US" altLang="en-US" sz="2600" dirty="0">
              <a:latin typeface="Times New Roman" panose="02020603050405020304" pitchFamily="18" charset="0"/>
              <a:cs typeface="Times New Roman" panose="02020603050405020304" pitchFamily="18" charset="0"/>
            </a:endParaRPr>
          </a:p>
        </p:txBody>
      </p:sp>
      <p:sp>
        <p:nvSpPr>
          <p:cNvPr id="2" name="Segnaposto numero diapositiva 1"/>
          <p:cNvSpPr>
            <a:spLocks noGrp="1"/>
          </p:cNvSpPr>
          <p:nvPr>
            <p:ph type="sldNum" sz="quarter" idx="12"/>
          </p:nvPr>
        </p:nvSpPr>
        <p:spPr/>
        <p:txBody>
          <a:bodyPr/>
          <a:lstStyle/>
          <a:p>
            <a:pPr>
              <a:defRPr/>
            </a:pPr>
            <a:fld id="{FBDE2C42-4055-4350-B63D-07BBFA355FFB}" type="slidenum">
              <a:rPr lang="en-US" altLang="en-US" smtClean="0"/>
              <a:pPr>
                <a:defRPr/>
              </a:pPr>
              <a:t>18</a:t>
            </a:fld>
            <a:endParaRPr lang="en-US" altLang="en-US"/>
          </a:p>
        </p:txBody>
      </p:sp>
    </p:spTree>
    <p:extLst>
      <p:ext uri="{BB962C8B-B14F-4D97-AF65-F5344CB8AC3E}">
        <p14:creationId xmlns:p14="http://schemas.microsoft.com/office/powerpoint/2010/main" val="2835416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88355" y="991875"/>
            <a:ext cx="8651597" cy="758909"/>
          </a:xfrm>
        </p:spPr>
        <p:txBody>
          <a:bodyPr>
            <a:noAutofit/>
          </a:bodyPr>
          <a:lstStyle/>
          <a:p>
            <a:pPr algn="ct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Leonardo da Vinci </a:t>
            </a:r>
            <a:b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4099" name="Rectangle 3"/>
          <p:cNvSpPr>
            <a:spLocks noGrp="1" noChangeArrowheads="1"/>
          </p:cNvSpPr>
          <p:nvPr>
            <p:ph type="body" sz="half" idx="1"/>
          </p:nvPr>
        </p:nvSpPr>
        <p:spPr>
          <a:xfrm>
            <a:off x="4855137" y="1900559"/>
            <a:ext cx="5897257" cy="3663848"/>
          </a:xfrm>
        </p:spPr>
        <p:txBody>
          <a:bodyPr>
            <a:normAutofit/>
          </a:bodyPr>
          <a:lstStyle/>
          <a:p>
            <a:r>
              <a:rPr lang="en-US" altLang="en-US" sz="1800" dirty="0" err="1">
                <a:cs typeface="Times New Roman" panose="02020603050405020304" pitchFamily="18" charset="0"/>
              </a:rPr>
              <a:t>Nacque</a:t>
            </a:r>
            <a:r>
              <a:rPr lang="en-US" altLang="en-US" sz="1800" dirty="0">
                <a:cs typeface="Times New Roman" panose="02020603050405020304" pitchFamily="18" charset="0"/>
              </a:rPr>
              <a:t> il 15 </a:t>
            </a:r>
            <a:r>
              <a:rPr lang="en-US" altLang="en-US" sz="1800" dirty="0" err="1">
                <a:cs typeface="Times New Roman" panose="02020603050405020304" pitchFamily="18" charset="0"/>
              </a:rPr>
              <a:t>aprile</a:t>
            </a:r>
            <a:r>
              <a:rPr lang="en-US" altLang="en-US" sz="1800" dirty="0">
                <a:cs typeface="Times New Roman" panose="02020603050405020304" pitchFamily="18" charset="0"/>
              </a:rPr>
              <a:t> 1452 a Vinci, Italia
</a:t>
            </a:r>
            <a:r>
              <a:rPr lang="en-US" altLang="en-US" sz="1800" dirty="0" err="1">
                <a:cs typeface="Times New Roman" panose="02020603050405020304" pitchFamily="18" charset="0"/>
              </a:rPr>
              <a:t>Mentre</a:t>
            </a:r>
            <a:r>
              <a:rPr lang="en-US" altLang="en-US" sz="1800" dirty="0">
                <a:cs typeface="Times New Roman" panose="02020603050405020304" pitchFamily="18" charset="0"/>
              </a:rPr>
              <a:t> </a:t>
            </a:r>
            <a:r>
              <a:rPr lang="en-US" altLang="en-US" sz="1800" dirty="0" err="1">
                <a:cs typeface="Times New Roman" panose="02020603050405020304" pitchFamily="18" charset="0"/>
              </a:rPr>
              <a:t>cresceva</a:t>
            </a:r>
            <a:r>
              <a:rPr lang="en-US" altLang="en-US" sz="1800" dirty="0">
                <a:cs typeface="Times New Roman" panose="02020603050405020304" pitchFamily="18" charset="0"/>
              </a:rPr>
              <a:t> Leonardo era </a:t>
            </a:r>
            <a:r>
              <a:rPr lang="en-US" altLang="en-US" sz="1800" dirty="0" err="1">
                <a:cs typeface="Times New Roman" panose="02020603050405020304" pitchFamily="18" charset="0"/>
              </a:rPr>
              <a:t>affascinato</a:t>
            </a:r>
            <a:r>
              <a:rPr lang="en-US" altLang="en-US" sz="1800" dirty="0">
                <a:cs typeface="Times New Roman" panose="02020603050405020304" pitchFamily="18" charset="0"/>
              </a:rPr>
              <a:t> da </a:t>
            </a:r>
            <a:r>
              <a:rPr lang="en-US" altLang="en-US" sz="1800" dirty="0" err="1">
                <a:cs typeface="Times New Roman" panose="02020603050405020304" pitchFamily="18" charset="0"/>
              </a:rPr>
              <a:t>animali</a:t>
            </a:r>
            <a:r>
              <a:rPr lang="en-US" altLang="en-US" sz="1800" dirty="0">
                <a:cs typeface="Times New Roman" panose="02020603050405020304" pitchFamily="18" charset="0"/>
              </a:rPr>
              <a:t> e </a:t>
            </a:r>
            <a:r>
              <a:rPr lang="en-US" altLang="en-US" sz="1800" dirty="0" err="1">
                <a:cs typeface="Times New Roman" panose="02020603050405020304" pitchFamily="18" charset="0"/>
              </a:rPr>
              <a:t>insetti</a:t>
            </a:r>
            <a:r>
              <a:rPr lang="en-US" altLang="en-US" sz="1800" dirty="0">
                <a:cs typeface="Times New Roman" panose="02020603050405020304" pitchFamily="18" charset="0"/>
              </a:rPr>
              <a:t>
Per </a:t>
            </a:r>
            <a:r>
              <a:rPr lang="en-US" altLang="en-US" sz="1800" dirty="0" err="1">
                <a:cs typeface="Times New Roman" panose="02020603050405020304" pitchFamily="18" charset="0"/>
              </a:rPr>
              <a:t>tutta</a:t>
            </a:r>
            <a:r>
              <a:rPr lang="en-US" altLang="en-US" sz="1800" dirty="0">
                <a:cs typeface="Times New Roman" panose="02020603050405020304" pitchFamily="18" charset="0"/>
              </a:rPr>
              <a:t> la </a:t>
            </a:r>
            <a:r>
              <a:rPr lang="en-US" altLang="en-US" sz="1800" dirty="0" err="1">
                <a:cs typeface="Times New Roman" panose="02020603050405020304" pitchFamily="18" charset="0"/>
              </a:rPr>
              <a:t>sua</a:t>
            </a:r>
            <a:r>
              <a:rPr lang="en-US" altLang="en-US" sz="1800" dirty="0">
                <a:cs typeface="Times New Roman" panose="02020603050405020304" pitchFamily="18" charset="0"/>
              </a:rPr>
              <a:t> </a:t>
            </a:r>
            <a:r>
              <a:rPr lang="en-US" altLang="en-US" sz="1800" dirty="0" err="1">
                <a:cs typeface="Times New Roman" panose="02020603050405020304" pitchFamily="18" charset="0"/>
              </a:rPr>
              <a:t>lunga</a:t>
            </a:r>
            <a:r>
              <a:rPr lang="en-US" altLang="en-US" sz="1800" dirty="0">
                <a:cs typeface="Times New Roman" panose="02020603050405020304" pitchFamily="18" charset="0"/>
              </a:rPr>
              <a:t> vita, non ha </a:t>
            </a:r>
            <a:r>
              <a:rPr lang="en-US" altLang="en-US" sz="1800" dirty="0" err="1">
                <a:cs typeface="Times New Roman" panose="02020603050405020304" pitchFamily="18" charset="0"/>
              </a:rPr>
              <a:t>mai</a:t>
            </a:r>
            <a:r>
              <a:rPr lang="en-US" altLang="en-US" sz="1800" dirty="0">
                <a:cs typeface="Times New Roman" panose="02020603050405020304" pitchFamily="18" charset="0"/>
              </a:rPr>
              <a:t> </a:t>
            </a:r>
            <a:r>
              <a:rPr lang="en-US" altLang="en-US" sz="1800" dirty="0" err="1">
                <a:cs typeface="Times New Roman" panose="02020603050405020304" pitchFamily="18" charset="0"/>
              </a:rPr>
              <a:t>smesso</a:t>
            </a:r>
            <a:r>
              <a:rPr lang="en-US" altLang="en-US" sz="1800" dirty="0">
                <a:cs typeface="Times New Roman" panose="02020603050405020304" pitchFamily="18" charset="0"/>
              </a:rPr>
              <a:t> di </a:t>
            </a:r>
            <a:r>
              <a:rPr lang="en-US" altLang="en-US" sz="1800" dirty="0" err="1">
                <a:cs typeface="Times New Roman" panose="02020603050405020304" pitchFamily="18" charset="0"/>
              </a:rPr>
              <a:t>studiare</a:t>
            </a:r>
            <a:r>
              <a:rPr lang="en-US" altLang="en-US" sz="1800" dirty="0">
                <a:cs typeface="Times New Roman" panose="02020603050405020304" pitchFamily="18" charset="0"/>
              </a:rPr>
              <a:t> la </a:t>
            </a:r>
            <a:r>
              <a:rPr lang="en-US" altLang="en-US" sz="1800" dirty="0" err="1">
                <a:cs typeface="Times New Roman" panose="02020603050405020304" pitchFamily="18" charset="0"/>
              </a:rPr>
              <a:t>natura</a:t>
            </a:r>
            <a:r>
              <a:rPr lang="en-US" altLang="en-US" sz="1800" dirty="0">
                <a:cs typeface="Times New Roman" panose="02020603050405020304" pitchFamily="18" charset="0"/>
              </a:rPr>
              <a:t>, le </a:t>
            </a:r>
            <a:r>
              <a:rPr lang="en-US" altLang="en-US" sz="1800" dirty="0" err="1">
                <a:cs typeface="Times New Roman" panose="02020603050405020304" pitchFamily="18" charset="0"/>
              </a:rPr>
              <a:t>piante</a:t>
            </a:r>
            <a:r>
              <a:rPr lang="en-US" altLang="en-US" sz="1800" dirty="0">
                <a:cs typeface="Times New Roman" panose="02020603050405020304" pitchFamily="18" charset="0"/>
              </a:rPr>
              <a:t>, </a:t>
            </a:r>
            <a:r>
              <a:rPr lang="en-US" altLang="en-US" sz="1800" dirty="0" err="1">
                <a:cs typeface="Times New Roman" panose="02020603050405020304" pitchFamily="18" charset="0"/>
              </a:rPr>
              <a:t>l'anatomia</a:t>
            </a:r>
            <a:r>
              <a:rPr lang="en-US" altLang="en-US" sz="1800" dirty="0">
                <a:cs typeface="Times New Roman" panose="02020603050405020304" pitchFamily="18" charset="0"/>
              </a:rPr>
              <a:t>, il </a:t>
            </a:r>
            <a:r>
              <a:rPr lang="en-US" altLang="en-US" sz="1800" dirty="0" err="1">
                <a:cs typeface="Times New Roman" panose="02020603050405020304" pitchFamily="18" charset="0"/>
              </a:rPr>
              <a:t>movimento</a:t>
            </a:r>
            <a:r>
              <a:rPr lang="en-US" altLang="en-US" sz="1800" dirty="0">
                <a:cs typeface="Times New Roman" panose="02020603050405020304" pitchFamily="18" charset="0"/>
              </a:rPr>
              <a:t> </a:t>
            </a:r>
            <a:r>
              <a:rPr lang="en-US" altLang="en-US" sz="1800" dirty="0" err="1">
                <a:cs typeface="Times New Roman" panose="02020603050405020304" pitchFamily="18" charset="0"/>
              </a:rPr>
              <a:t>dell'acqua</a:t>
            </a:r>
            <a:r>
              <a:rPr lang="en-US" altLang="en-US" sz="1800" dirty="0">
                <a:cs typeface="Times New Roman" panose="02020603050405020304" pitchFamily="18" charset="0"/>
              </a:rPr>
              <a:t>, la </a:t>
            </a:r>
            <a:r>
              <a:rPr lang="en-US" altLang="en-US" sz="1800" dirty="0" err="1">
                <a:cs typeface="Times New Roman" panose="02020603050405020304" pitchFamily="18" charset="0"/>
              </a:rPr>
              <a:t>meccanica</a:t>
            </a:r>
            <a:r>
              <a:rPr lang="en-US" altLang="en-US" sz="1800" dirty="0">
                <a:cs typeface="Times New Roman" panose="02020603050405020304" pitchFamily="18" charset="0"/>
              </a:rPr>
              <a:t> del </a:t>
            </a:r>
            <a:r>
              <a:rPr lang="en-US" altLang="en-US" sz="1800" dirty="0" err="1">
                <a:cs typeface="Times New Roman" panose="02020603050405020304" pitchFamily="18" charset="0"/>
              </a:rPr>
              <a:t>volo</a:t>
            </a:r>
            <a:r>
              <a:rPr lang="en-US" altLang="en-US" sz="1800" dirty="0">
                <a:cs typeface="Times New Roman" panose="02020603050405020304" pitchFamily="18" charset="0"/>
              </a:rPr>
              <a:t> e </a:t>
            </a:r>
            <a:r>
              <a:rPr lang="en-US" altLang="en-US" sz="1800" dirty="0" err="1">
                <a:cs typeface="Times New Roman" panose="02020603050405020304" pitchFamily="18" charset="0"/>
              </a:rPr>
              <a:t>l'applicazione</a:t>
            </a:r>
            <a:r>
              <a:rPr lang="en-US" altLang="en-US" sz="1800" dirty="0">
                <a:cs typeface="Times New Roman" panose="02020603050405020304" pitchFamily="18" charset="0"/>
              </a:rPr>
              <a:t> </a:t>
            </a:r>
            <a:r>
              <a:rPr lang="en-US" altLang="en-US" sz="1800" dirty="0" err="1">
                <a:cs typeface="Times New Roman" panose="02020603050405020304" pitchFamily="18" charset="0"/>
              </a:rPr>
              <a:t>delle</a:t>
            </a:r>
            <a:r>
              <a:rPr lang="en-US" altLang="en-US" sz="1800" dirty="0">
                <a:cs typeface="Times New Roman" panose="02020603050405020304" pitchFamily="18" charset="0"/>
              </a:rPr>
              <a:t> sue </a:t>
            </a:r>
            <a:r>
              <a:rPr lang="en-US" altLang="en-US" sz="1800" dirty="0" err="1">
                <a:cs typeface="Times New Roman" panose="02020603050405020304" pitchFamily="18" charset="0"/>
              </a:rPr>
              <a:t>osservazioni</a:t>
            </a:r>
            <a:r>
              <a:rPr lang="en-US" altLang="en-US" sz="1800" dirty="0">
                <a:cs typeface="Times New Roman" panose="02020603050405020304" pitchFamily="18" charset="0"/>
              </a:rPr>
              <a:t> </a:t>
            </a:r>
            <a:r>
              <a:rPr lang="en-US" altLang="en-US" sz="1800" dirty="0" err="1">
                <a:cs typeface="Times New Roman" panose="02020603050405020304" pitchFamily="18" charset="0"/>
              </a:rPr>
              <a:t>alla</a:t>
            </a:r>
            <a:r>
              <a:rPr lang="en-US" altLang="en-US" sz="1800" dirty="0">
                <a:cs typeface="Times New Roman" panose="02020603050405020304" pitchFamily="18" charset="0"/>
              </a:rPr>
              <a:t> </a:t>
            </a:r>
            <a:r>
              <a:rPr lang="en-US" altLang="en-US" sz="1800" dirty="0" err="1">
                <a:cs typeface="Times New Roman" panose="02020603050405020304" pitchFamily="18" charset="0"/>
              </a:rPr>
              <a:t>sua</a:t>
            </a:r>
            <a:r>
              <a:rPr lang="en-US" altLang="en-US" sz="1800" dirty="0">
                <a:cs typeface="Times New Roman" panose="02020603050405020304" pitchFamily="18" charset="0"/>
              </a:rPr>
              <a:t> </a:t>
            </a:r>
            <a:r>
              <a:rPr lang="en-US" altLang="en-US" sz="1800" dirty="0" err="1">
                <a:cs typeface="Times New Roman" panose="02020603050405020304" pitchFamily="18" charset="0"/>
              </a:rPr>
              <a:t>arte</a:t>
            </a:r>
            <a:endParaRPr lang="en-US" altLang="en-US" sz="1800" dirty="0">
              <a:cs typeface="Times New Roman" panose="02020603050405020304" pitchFamily="18" charset="0"/>
            </a:endParaRPr>
          </a:p>
        </p:txBody>
      </p:sp>
      <p:pic>
        <p:nvPicPr>
          <p:cNvPr id="4100" name="Picture 6" descr="C:\Documents and Settings\ssnipes\Desktop\Da Vinci\leonardo_self-portrait.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414214" y="1615149"/>
            <a:ext cx="2848195" cy="4382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pPr>
              <a:defRPr/>
            </a:pPr>
            <a:fld id="{C6CA96FD-56E3-4B41-8FC7-0332E5A7AA91}" type="slidenum">
              <a:rPr lang="en-US" altLang="en-US" smtClean="0"/>
              <a:pPr>
                <a:defRPr/>
              </a:pPr>
              <a:t>19</a:t>
            </a:fld>
            <a:endParaRPr lang="en-US" altLang="en-US"/>
          </a:p>
        </p:txBody>
      </p:sp>
    </p:spTree>
    <p:extLst>
      <p:ext uri="{BB962C8B-B14F-4D97-AF65-F5344CB8AC3E}">
        <p14:creationId xmlns:p14="http://schemas.microsoft.com/office/powerpoint/2010/main" val="414841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14917" y="679448"/>
            <a:ext cx="10515600" cy="1325563"/>
          </a:xfrm>
        </p:spPr>
        <p:txBody>
          <a:bodyPr>
            <a:normAutofit/>
          </a:bodyPr>
          <a:lstStyle/>
          <a:p>
            <a:pPr algn="ctr"/>
            <a:r>
              <a:rPr lang="en-US" altLang="en-US" sz="2000" b="1" dirty="0">
                <a:solidFill>
                  <a:schemeClr val="accent2"/>
                </a:solidFill>
                <a:effectLst>
                  <a:outerShdw blurRad="38100" dist="38100" dir="2700000" algn="tl">
                    <a:srgbClr val="000000">
                      <a:alpha val="43137"/>
                    </a:srgbClr>
                  </a:outerShdw>
                </a:effectLst>
                <a:latin typeface="+mn-lt"/>
                <a:ea typeface="+mn-ea"/>
                <a:cs typeface="+mn-cs"/>
              </a:rPr>
              <a:t>COS'È L'ANATOMIA?</a:t>
            </a:r>
          </a:p>
        </p:txBody>
      </p:sp>
      <p:sp>
        <p:nvSpPr>
          <p:cNvPr id="8195" name="Rectangle 3"/>
          <p:cNvSpPr>
            <a:spLocks noGrp="1" noChangeArrowheads="1"/>
          </p:cNvSpPr>
          <p:nvPr>
            <p:ph idx="1"/>
          </p:nvPr>
        </p:nvSpPr>
        <p:spPr>
          <a:xfrm>
            <a:off x="2459466" y="2216301"/>
            <a:ext cx="7125586" cy="4351338"/>
          </a:xfrm>
        </p:spPr>
        <p:txBody>
          <a:bodyPr>
            <a:normAutofit/>
          </a:bodyPr>
          <a:lstStyle/>
          <a:p>
            <a:pPr marL="0" indent="0" algn="ctr">
              <a:buNone/>
            </a:pPr>
            <a:r>
              <a:rPr lang="en-US" altLang="en-US" sz="2000" dirty="0" err="1">
                <a:cs typeface="Times New Roman" panose="02020603050405020304" pitchFamily="18" charset="0"/>
              </a:rPr>
              <a:t>Anatomia</a:t>
            </a:r>
            <a:r>
              <a:rPr lang="en-US" altLang="en-US" sz="2000" dirty="0">
                <a:cs typeface="Times New Roman" panose="02020603050405020304" pitchFamily="18" charset="0"/>
              </a:rPr>
              <a:t> - "</a:t>
            </a:r>
            <a:r>
              <a:rPr lang="en-US" altLang="en-US" sz="2000" dirty="0" err="1">
                <a:cs typeface="Times New Roman" panose="02020603050405020304" pitchFamily="18" charset="0"/>
              </a:rPr>
              <a:t>taglio</a:t>
            </a:r>
            <a:r>
              <a:rPr lang="en-US" altLang="en-US" sz="2000" dirty="0">
                <a:cs typeface="Times New Roman" panose="02020603050405020304" pitchFamily="18" charset="0"/>
              </a:rPr>
              <a:t>" (</a:t>
            </a:r>
            <a:r>
              <a:rPr lang="en-US" altLang="en-US" sz="2000" dirty="0" err="1">
                <a:cs typeface="Times New Roman" panose="02020603050405020304" pitchFamily="18" charset="0"/>
              </a:rPr>
              <a:t>greco</a:t>
            </a:r>
            <a:r>
              <a:rPr lang="en-US" altLang="en-US" sz="2000" dirty="0">
                <a:cs typeface="Times New Roman" panose="02020603050405020304" pitchFamily="18" charset="0"/>
              </a:rPr>
              <a:t>)
</a:t>
            </a:r>
            <a:endParaRPr lang="en-US" altLang="en-US" sz="1800" dirty="0">
              <a:cs typeface="Times New Roman" panose="02020603050405020304" pitchFamily="18" charset="0"/>
            </a:endParaRPr>
          </a:p>
          <a:p>
            <a:pPr lvl="1"/>
            <a:r>
              <a:rPr lang="en-US" altLang="en-US" sz="1800" dirty="0">
                <a:cs typeface="Times New Roman" panose="02020603050405020304" pitchFamily="18" charset="0"/>
              </a:rPr>
              <a:t>Lo studio </a:t>
            </a:r>
            <a:r>
              <a:rPr lang="en-US" altLang="en-US" sz="1800" dirty="0" err="1">
                <a:cs typeface="Times New Roman" panose="02020603050405020304" pitchFamily="18" charset="0"/>
              </a:rPr>
              <a:t>della</a:t>
            </a:r>
            <a:r>
              <a:rPr lang="en-US" altLang="en-US" sz="1800" dirty="0">
                <a:cs typeface="Times New Roman" panose="02020603050405020304" pitchFamily="18" charset="0"/>
              </a:rPr>
              <a:t> </a:t>
            </a:r>
            <a:r>
              <a:rPr lang="en-US" altLang="en-US" sz="1800" dirty="0" err="1">
                <a:cs typeface="Times New Roman" panose="02020603050405020304" pitchFamily="18" charset="0"/>
              </a:rPr>
              <a:t>struttura</a:t>
            </a:r>
            <a:r>
              <a:rPr lang="en-US" altLang="en-US" sz="1800" dirty="0">
                <a:cs typeface="Times New Roman" panose="02020603050405020304" pitchFamily="18" charset="0"/>
              </a:rPr>
              <a:t> e </a:t>
            </a:r>
            <a:r>
              <a:rPr lang="en-US" altLang="en-US" sz="1800" dirty="0" err="1">
                <a:cs typeface="Times New Roman" panose="02020603050405020304" pitchFamily="18" charset="0"/>
              </a:rPr>
              <a:t>della</a:t>
            </a:r>
            <a:r>
              <a:rPr lang="en-US" altLang="en-US" sz="1800" dirty="0">
                <a:cs typeface="Times New Roman" panose="02020603050405020304" pitchFamily="18" charset="0"/>
              </a:rPr>
              <a:t> forma </a:t>
            </a:r>
            <a:r>
              <a:rPr lang="en-US" altLang="en-US" sz="1800" dirty="0" err="1">
                <a:cs typeface="Times New Roman" panose="02020603050405020304" pitchFamily="18" charset="0"/>
              </a:rPr>
              <a:t>delle</a:t>
            </a:r>
            <a:r>
              <a:rPr lang="en-US" altLang="en-US" sz="1800" dirty="0">
                <a:cs typeface="Times New Roman" panose="02020603050405020304" pitchFamily="18" charset="0"/>
              </a:rPr>
              <a:t> parti di un </a:t>
            </a:r>
            <a:r>
              <a:rPr lang="en-US" altLang="en-US" sz="1800" dirty="0" err="1">
                <a:cs typeface="Times New Roman" panose="02020603050405020304" pitchFamily="18" charset="0"/>
              </a:rPr>
              <a:t>organismo</a:t>
            </a:r>
            <a:r>
              <a:rPr lang="en-US" altLang="en-US" sz="1800" dirty="0">
                <a:cs typeface="Times New Roman" panose="02020603050405020304" pitchFamily="18" charset="0"/>
              </a:rPr>
              <a:t> </a:t>
            </a:r>
            <a:r>
              <a:rPr lang="en-US" altLang="en-US" sz="1800" dirty="0" err="1">
                <a:cs typeface="Times New Roman" panose="02020603050405020304" pitchFamily="18" charset="0"/>
              </a:rPr>
              <a:t>vivente</a:t>
            </a:r>
            <a:endParaRPr lang="en-US" altLang="en-US" sz="1800" dirty="0">
              <a:cs typeface="Times New Roman" panose="02020603050405020304" pitchFamily="18" charset="0"/>
            </a:endParaRPr>
          </a:p>
          <a:p>
            <a:pPr lvl="1"/>
            <a:r>
              <a:rPr lang="en-US" altLang="en-US" sz="1800" dirty="0" err="1">
                <a:cs typeface="Times New Roman" panose="02020603050405020304" pitchFamily="18" charset="0"/>
              </a:rPr>
              <a:t>Esempio</a:t>
            </a:r>
            <a:r>
              <a:rPr lang="en-US" altLang="en-US" sz="1800" dirty="0">
                <a:cs typeface="Times New Roman" panose="02020603050405020304" pitchFamily="18" charset="0"/>
              </a:rPr>
              <a:t>: Che </a:t>
            </a:r>
            <a:r>
              <a:rPr lang="en-US" altLang="en-US" sz="1800" dirty="0" err="1">
                <a:cs typeface="Times New Roman" panose="02020603050405020304" pitchFamily="18" charset="0"/>
              </a:rPr>
              <a:t>aspetto</a:t>
            </a:r>
            <a:r>
              <a:rPr lang="en-US" altLang="en-US" sz="1800" dirty="0">
                <a:cs typeface="Times New Roman" panose="02020603050405020304" pitchFamily="18" charset="0"/>
              </a:rPr>
              <a:t> ha il </a:t>
            </a:r>
            <a:r>
              <a:rPr lang="en-US" altLang="en-US" sz="1800" dirty="0" err="1">
                <a:cs typeface="Times New Roman" panose="02020603050405020304" pitchFamily="18" charset="0"/>
              </a:rPr>
              <a:t>cuore</a:t>
            </a:r>
            <a:r>
              <a:rPr lang="en-US" altLang="en-US" sz="1800" dirty="0">
                <a:cs typeface="Times New Roman" panose="02020603050405020304" pitchFamily="18" charset="0"/>
              </a:rPr>
              <a:t> e </a:t>
            </a:r>
            <a:r>
              <a:rPr lang="en-US" altLang="en-US" sz="1800" dirty="0" err="1">
                <a:cs typeface="Times New Roman" panose="02020603050405020304" pitchFamily="18" charset="0"/>
              </a:rPr>
              <a:t>quali</a:t>
            </a:r>
            <a:r>
              <a:rPr lang="en-US" altLang="en-US" sz="1800" dirty="0">
                <a:cs typeface="Times New Roman" panose="02020603050405020304" pitchFamily="18" charset="0"/>
              </a:rPr>
              <a:t> </a:t>
            </a:r>
            <a:r>
              <a:rPr lang="en-US" altLang="en-US" sz="1800" dirty="0" err="1">
                <a:cs typeface="Times New Roman" panose="02020603050405020304" pitchFamily="18" charset="0"/>
              </a:rPr>
              <a:t>sono</a:t>
            </a:r>
            <a:r>
              <a:rPr lang="en-US" altLang="en-US" sz="1800" dirty="0">
                <a:cs typeface="Times New Roman" panose="02020603050405020304" pitchFamily="18" charset="0"/>
              </a:rPr>
              <a:t> </a:t>
            </a:r>
            <a:r>
              <a:rPr lang="en-US" altLang="en-US" sz="1800" dirty="0" err="1">
                <a:cs typeface="Times New Roman" panose="02020603050405020304" pitchFamily="18" charset="0"/>
              </a:rPr>
              <a:t>alcune</a:t>
            </a:r>
            <a:r>
              <a:rPr lang="en-US" altLang="en-US" sz="1800" dirty="0">
                <a:cs typeface="Times New Roman" panose="02020603050405020304" pitchFamily="18" charset="0"/>
              </a:rPr>
              <a:t> </a:t>
            </a:r>
            <a:r>
              <a:rPr lang="en-US" altLang="en-US" sz="1800" dirty="0" err="1">
                <a:cs typeface="Times New Roman" panose="02020603050405020304" pitchFamily="18" charset="0"/>
              </a:rPr>
              <a:t>delle</a:t>
            </a:r>
            <a:r>
              <a:rPr lang="en-US" altLang="en-US" sz="1800" dirty="0">
                <a:cs typeface="Times New Roman" panose="02020603050405020304" pitchFamily="18" charset="0"/>
              </a:rPr>
              <a:t> sue parti?</a:t>
            </a:r>
          </a:p>
        </p:txBody>
      </p:sp>
      <p:sp>
        <p:nvSpPr>
          <p:cNvPr id="3" name="Segnaposto numero diapositiva 2"/>
          <p:cNvSpPr>
            <a:spLocks noGrp="1"/>
          </p:cNvSpPr>
          <p:nvPr>
            <p:ph type="sldNum" sz="quarter" idx="12"/>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2631885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sz="half" idx="1"/>
          </p:nvPr>
        </p:nvSpPr>
        <p:spPr>
          <a:xfrm>
            <a:off x="5727032" y="2245895"/>
            <a:ext cx="4604084" cy="3096125"/>
          </a:xfrm>
        </p:spPr>
        <p:txBody>
          <a:bodyPr>
            <a:normAutofit/>
          </a:bodyPr>
          <a:lstStyle/>
          <a:p>
            <a:r>
              <a:rPr lang="en-US" altLang="en-US" sz="1800" dirty="0">
                <a:cs typeface="Times New Roman" panose="02020603050405020304" pitchFamily="18" charset="0"/>
              </a:rPr>
              <a:t>In un primo </a:t>
            </a:r>
            <a:r>
              <a:rPr lang="en-US" altLang="en-US" sz="1800" dirty="0" err="1">
                <a:cs typeface="Times New Roman" panose="02020603050405020304" pitchFamily="18" charset="0"/>
              </a:rPr>
              <a:t>momento</a:t>
            </a:r>
            <a:r>
              <a:rPr lang="en-US" altLang="en-US" sz="1800" dirty="0">
                <a:cs typeface="Times New Roman" panose="02020603050405020304" pitchFamily="18" charset="0"/>
              </a:rPr>
              <a:t> Leonardo </a:t>
            </a:r>
            <a:r>
              <a:rPr lang="en-US" altLang="en-US" sz="1800" dirty="0" err="1">
                <a:cs typeface="Times New Roman" panose="02020603050405020304" pitchFamily="18" charset="0"/>
              </a:rPr>
              <a:t>intendeva</a:t>
            </a:r>
            <a:r>
              <a:rPr lang="en-US" altLang="en-US" sz="1800" dirty="0">
                <a:cs typeface="Times New Roman" panose="02020603050405020304" pitchFamily="18" charset="0"/>
              </a:rPr>
              <a:t> </a:t>
            </a:r>
            <a:r>
              <a:rPr lang="en-US" altLang="en-US" sz="1800" dirty="0" err="1">
                <a:cs typeface="Times New Roman" panose="02020603050405020304" pitchFamily="18" charset="0"/>
              </a:rPr>
              <a:t>conoscere</a:t>
            </a:r>
            <a:r>
              <a:rPr lang="en-US" altLang="en-US" sz="1800" dirty="0">
                <a:cs typeface="Times New Roman" panose="02020603050405020304" pitchFamily="18" charset="0"/>
              </a:rPr>
              <a:t> il </a:t>
            </a:r>
            <a:r>
              <a:rPr lang="en-US" altLang="en-US" sz="1800" dirty="0" err="1">
                <a:cs typeface="Times New Roman" panose="02020603050405020304" pitchFamily="18" charset="0"/>
              </a:rPr>
              <a:t>corpo</a:t>
            </a:r>
            <a:r>
              <a:rPr lang="en-US" altLang="en-US" sz="1800" dirty="0">
                <a:cs typeface="Times New Roman" panose="02020603050405020304" pitchFamily="18" charset="0"/>
              </a:rPr>
              <a:t> </a:t>
            </a:r>
            <a:r>
              <a:rPr lang="en-US" altLang="en-US" sz="1800" dirty="0" err="1">
                <a:cs typeface="Times New Roman" panose="02020603050405020304" pitchFamily="18" charset="0"/>
              </a:rPr>
              <a:t>umano</a:t>
            </a:r>
            <a:r>
              <a:rPr lang="en-US" altLang="en-US" sz="1800" dirty="0">
                <a:cs typeface="Times New Roman" panose="02020603050405020304" pitchFamily="18" charset="0"/>
              </a:rPr>
              <a:t> in modo da </a:t>
            </a:r>
            <a:r>
              <a:rPr lang="en-US" altLang="en-US" sz="1800" dirty="0" err="1">
                <a:cs typeface="Times New Roman" panose="02020603050405020304" pitchFamily="18" charset="0"/>
              </a:rPr>
              <a:t>poter</a:t>
            </a:r>
            <a:r>
              <a:rPr lang="en-US" altLang="en-US" sz="1800" dirty="0">
                <a:cs typeface="Times New Roman" panose="02020603050405020304" pitchFamily="18" charset="0"/>
              </a:rPr>
              <a:t> </a:t>
            </a:r>
            <a:r>
              <a:rPr lang="en-US" altLang="en-US" sz="1800" dirty="0" err="1">
                <a:cs typeface="Times New Roman" panose="02020603050405020304" pitchFamily="18" charset="0"/>
              </a:rPr>
              <a:t>dipingere</a:t>
            </a:r>
            <a:r>
              <a:rPr lang="en-US" altLang="en-US" sz="1800" dirty="0">
                <a:cs typeface="Times New Roman" panose="02020603050405020304" pitchFamily="18" charset="0"/>
              </a:rPr>
              <a:t> </a:t>
            </a:r>
            <a:r>
              <a:rPr lang="en-US" altLang="en-US" sz="1800" dirty="0" err="1">
                <a:cs typeface="Times New Roman" panose="02020603050405020304" pitchFamily="18" charset="0"/>
              </a:rPr>
              <a:t>più</a:t>
            </a:r>
            <a:r>
              <a:rPr lang="en-US" altLang="en-US" sz="1800" dirty="0">
                <a:cs typeface="Times New Roman" panose="02020603050405020304" pitchFamily="18" charset="0"/>
              </a:rPr>
              <a:t> </a:t>
            </a:r>
            <a:r>
              <a:rPr lang="en-US" altLang="en-US" sz="1800" dirty="0" err="1">
                <a:cs typeface="Times New Roman" panose="02020603050405020304" pitchFamily="18" charset="0"/>
              </a:rPr>
              <a:t>realisticamente</a:t>
            </a:r>
            <a:r>
              <a:rPr lang="en-US" altLang="en-US" sz="1800" dirty="0">
                <a:cs typeface="Times New Roman" panose="02020603050405020304" pitchFamily="18" charset="0"/>
              </a:rPr>
              <a:t>
Ma ben presto </a:t>
            </a:r>
            <a:r>
              <a:rPr lang="en-US" altLang="en-US" sz="1800" dirty="0" err="1">
                <a:cs typeface="Times New Roman" panose="02020603050405020304" pitchFamily="18" charset="0"/>
              </a:rPr>
              <a:t>cominciò</a:t>
            </a:r>
            <a:r>
              <a:rPr lang="en-US" altLang="en-US" sz="1800" dirty="0">
                <a:cs typeface="Times New Roman" panose="02020603050405020304" pitchFamily="18" charset="0"/>
              </a:rPr>
              <a:t> a </a:t>
            </a:r>
            <a:r>
              <a:rPr lang="en-US" altLang="en-US" sz="1800" dirty="0" err="1">
                <a:cs typeface="Times New Roman" panose="02020603050405020304" pitchFamily="18" charset="0"/>
              </a:rPr>
              <a:t>sperare</a:t>
            </a:r>
            <a:r>
              <a:rPr lang="en-US" altLang="en-US" sz="1800" dirty="0">
                <a:cs typeface="Times New Roman" panose="02020603050405020304" pitchFamily="18" charset="0"/>
              </a:rPr>
              <a:t> </a:t>
            </a:r>
            <a:r>
              <a:rPr lang="en-US" altLang="en-US" sz="1800" dirty="0" err="1">
                <a:cs typeface="Times New Roman" panose="02020603050405020304" pitchFamily="18" charset="0"/>
              </a:rPr>
              <a:t>che</a:t>
            </a:r>
            <a:r>
              <a:rPr lang="en-US" altLang="en-US" sz="1800" dirty="0">
                <a:cs typeface="Times New Roman" panose="02020603050405020304" pitchFamily="18" charset="0"/>
              </a:rPr>
              <a:t> lo </a:t>
            </a:r>
            <a:r>
              <a:rPr lang="en-US" altLang="en-US" sz="1800" dirty="0" err="1">
                <a:cs typeface="Times New Roman" panose="02020603050405020304" pitchFamily="18" charset="0"/>
              </a:rPr>
              <a:t>avrebbe</a:t>
            </a:r>
            <a:r>
              <a:rPr lang="en-US" altLang="en-US" sz="1800" dirty="0">
                <a:cs typeface="Times New Roman" panose="02020603050405020304" pitchFamily="18" charset="0"/>
              </a:rPr>
              <a:t> </a:t>
            </a:r>
            <a:r>
              <a:rPr lang="en-US" altLang="en-US" sz="1800" dirty="0" err="1">
                <a:cs typeface="Times New Roman" panose="02020603050405020304" pitchFamily="18" charset="0"/>
              </a:rPr>
              <a:t>portato</a:t>
            </a:r>
            <a:r>
              <a:rPr lang="en-US" altLang="en-US" sz="1800" dirty="0">
                <a:cs typeface="Times New Roman" panose="02020603050405020304" pitchFamily="18" charset="0"/>
              </a:rPr>
              <a:t> </a:t>
            </a:r>
            <a:r>
              <a:rPr lang="en-US" altLang="en-US" sz="1800" dirty="0" err="1">
                <a:cs typeface="Times New Roman" panose="02020603050405020304" pitchFamily="18" charset="0"/>
              </a:rPr>
              <a:t>alla</a:t>
            </a:r>
            <a:r>
              <a:rPr lang="en-US" altLang="en-US" sz="1800" dirty="0">
                <a:cs typeface="Times New Roman" panose="02020603050405020304" pitchFamily="18" charset="0"/>
              </a:rPr>
              <a:t> </a:t>
            </a:r>
            <a:r>
              <a:rPr lang="en-US" altLang="en-US" sz="1800" dirty="0" err="1">
                <a:cs typeface="Times New Roman" panose="02020603050405020304" pitchFamily="18" charset="0"/>
              </a:rPr>
              <a:t>risposta</a:t>
            </a:r>
            <a:r>
              <a:rPr lang="en-US" altLang="en-US" sz="1800" dirty="0">
                <a:cs typeface="Times New Roman" panose="02020603050405020304" pitchFamily="18" charset="0"/>
              </a:rPr>
              <a:t> </a:t>
            </a:r>
            <a:r>
              <a:rPr lang="en-US" altLang="en-US" sz="1800" dirty="0" err="1">
                <a:cs typeface="Times New Roman" panose="02020603050405020304" pitchFamily="18" charset="0"/>
              </a:rPr>
              <a:t>all'enigma</a:t>
            </a:r>
            <a:r>
              <a:rPr lang="en-US" altLang="en-US" sz="1800" dirty="0">
                <a:cs typeface="Times New Roman" panose="02020603050405020304" pitchFamily="18" charset="0"/>
              </a:rPr>
              <a:t> </a:t>
            </a:r>
            <a:r>
              <a:rPr lang="en-US" altLang="en-US" sz="1800" dirty="0" err="1">
                <a:cs typeface="Times New Roman" panose="02020603050405020304" pitchFamily="18" charset="0"/>
              </a:rPr>
              <a:t>della</a:t>
            </a:r>
            <a:r>
              <a:rPr lang="en-US" altLang="en-US" sz="1800" dirty="0">
                <a:cs typeface="Times New Roman" panose="02020603050405020304" pitchFamily="18" charset="0"/>
              </a:rPr>
              <a:t> </a:t>
            </a:r>
            <a:r>
              <a:rPr lang="en-US" altLang="en-US" sz="1800" dirty="0" err="1">
                <a:cs typeface="Times New Roman" panose="02020603050405020304" pitchFamily="18" charset="0"/>
              </a:rPr>
              <a:t>creazione</a:t>
            </a:r>
            <a:endParaRPr lang="en-US" altLang="en-US" sz="1800" dirty="0">
              <a:cs typeface="Times New Roman" panose="02020603050405020304" pitchFamily="18" charset="0"/>
            </a:endParaRPr>
          </a:p>
        </p:txBody>
      </p:sp>
      <p:pic>
        <p:nvPicPr>
          <p:cNvPr id="8195" name="Picture 9" descr="C:\Documents and Settings\ssnipes\Desktop\Da Vinci\skeletons.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960318" y="1097647"/>
            <a:ext cx="3420613" cy="51343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pPr>
              <a:defRPr/>
            </a:pPr>
            <a:fld id="{C6CA96FD-56E3-4B41-8FC7-0332E5A7AA91}" type="slidenum">
              <a:rPr lang="en-US" altLang="en-US" smtClean="0"/>
              <a:pPr>
                <a:defRPr/>
              </a:pPr>
              <a:t>20</a:t>
            </a:fld>
            <a:endParaRPr lang="en-US" altLang="en-US"/>
          </a:p>
        </p:txBody>
      </p:sp>
      <p:sp>
        <p:nvSpPr>
          <p:cNvPr id="8196" name="Text Box 12"/>
          <p:cNvSpPr txBox="1">
            <a:spLocks noChangeArrowheads="1"/>
          </p:cNvSpPr>
          <p:nvPr/>
        </p:nvSpPr>
        <p:spPr bwMode="auto">
          <a:xfrm>
            <a:off x="5734454" y="1097647"/>
            <a:ext cx="6689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4"/>
              </a:buBlip>
              <a:defRPr sz="3200">
                <a:solidFill>
                  <a:schemeClr val="tx1"/>
                </a:solidFill>
                <a:latin typeface="Times New Roman" panose="02020603050405020304" pitchFamily="18" charset="0"/>
              </a:defRPr>
            </a:lvl1pPr>
            <a:lvl2pPr marL="742950" indent="-285750">
              <a:spcBef>
                <a:spcPct val="20000"/>
              </a:spcBef>
              <a:buClr>
                <a:schemeClr val="accent2"/>
              </a:buClr>
              <a:buFont typeface="Wingdings" panose="05000000000000000000" pitchFamily="2" charset="2"/>
              <a:buBlip>
                <a:blip r:embed="rId5"/>
              </a:buBlip>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defTabSz="914400">
              <a:lnSpc>
                <a:spcPct val="90000"/>
              </a:lnSpc>
              <a:spcBef>
                <a:spcPct val="0"/>
              </a:spcBef>
              <a:buNone/>
            </a:pPr>
            <a:r>
              <a:rPr lang="en-US" altLang="en-US" sz="2000" b="1" dirty="0" err="1">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Uomo</a:t>
            </a:r>
            <a:r>
              <a:rPr lang="en-US" altLang="en-US" sz="2000" b="1" dirty="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 e </a:t>
            </a:r>
            <a:r>
              <a:rPr lang="en-US" altLang="en-US" sz="2000" b="1" dirty="0" err="1">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Dio</a:t>
            </a:r>
            <a:r>
              <a:rPr lang="en-US" altLang="en-US" sz="2000" b="1" dirty="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
</a:t>
            </a:r>
          </a:p>
        </p:txBody>
      </p:sp>
    </p:spTree>
    <p:extLst>
      <p:ext uri="{BB962C8B-B14F-4D97-AF65-F5344CB8AC3E}">
        <p14:creationId xmlns:p14="http://schemas.microsoft.com/office/powerpoint/2010/main" val="3939962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C:\Documents and Settings\ssnipes\Desktop\Da Vinci\fem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156" y="1025653"/>
            <a:ext cx="4415683" cy="541609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219" name="Rectangle 2"/>
          <p:cNvSpPr>
            <a:spLocks noGrp="1" noChangeArrowheads="1"/>
          </p:cNvSpPr>
          <p:nvPr>
            <p:ph type="title"/>
          </p:nvPr>
        </p:nvSpPr>
        <p:spPr>
          <a:xfrm>
            <a:off x="743205" y="384618"/>
            <a:ext cx="5245769" cy="1820333"/>
          </a:xfrm>
        </p:spPr>
        <p:txBody>
          <a:bodyPr>
            <a:noAutofit/>
          </a:bodyPr>
          <a:lstStyle/>
          <a:p>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Anatomical Study</a:t>
            </a:r>
          </a:p>
        </p:txBody>
      </p:sp>
      <p:sp>
        <p:nvSpPr>
          <p:cNvPr id="9220" name="Rectangle 3"/>
          <p:cNvSpPr>
            <a:spLocks noGrp="1" noChangeArrowheads="1"/>
          </p:cNvSpPr>
          <p:nvPr>
            <p:ph type="body" sz="half" idx="1"/>
          </p:nvPr>
        </p:nvSpPr>
        <p:spPr>
          <a:xfrm>
            <a:off x="550333" y="2057400"/>
            <a:ext cx="4902199" cy="4038600"/>
          </a:xfrm>
        </p:spPr>
        <p:txBody>
          <a:bodyPr>
            <a:normAutofit/>
          </a:bodyPr>
          <a:lstStyle/>
          <a:p>
            <a:r>
              <a:rPr lang="en-US" altLang="en-US" sz="1800" dirty="0">
                <a:cs typeface="Times New Roman" panose="02020603050405020304" pitchFamily="18" charset="0"/>
              </a:rPr>
              <a:t>Leonardo </a:t>
            </a:r>
            <a:r>
              <a:rPr lang="en-US" altLang="en-US" sz="1800" dirty="0" err="1">
                <a:cs typeface="Times New Roman" panose="02020603050405020304" pitchFamily="18" charset="0"/>
              </a:rPr>
              <a:t>spesso</a:t>
            </a:r>
            <a:r>
              <a:rPr lang="en-US" altLang="en-US" sz="1800" dirty="0">
                <a:cs typeface="Times New Roman" panose="02020603050405020304" pitchFamily="18" charset="0"/>
              </a:rPr>
              <a:t> </a:t>
            </a:r>
            <a:r>
              <a:rPr lang="en-US" altLang="en-US" sz="1800" dirty="0" err="1">
                <a:cs typeface="Times New Roman" panose="02020603050405020304" pitchFamily="18" charset="0"/>
              </a:rPr>
              <a:t>guardava</a:t>
            </a:r>
            <a:r>
              <a:rPr lang="en-US" altLang="en-US" sz="1800" dirty="0">
                <a:cs typeface="Times New Roman" panose="02020603050405020304" pitchFamily="18" charset="0"/>
              </a:rPr>
              <a:t> </a:t>
            </a:r>
            <a:r>
              <a:rPr lang="en-US" altLang="en-US" sz="1800" dirty="0" err="1">
                <a:cs typeface="Times New Roman" panose="02020603050405020304" pitchFamily="18" charset="0"/>
              </a:rPr>
              <a:t>i</a:t>
            </a:r>
            <a:r>
              <a:rPr lang="en-US" altLang="en-US" sz="1800" dirty="0">
                <a:cs typeface="Times New Roman" panose="02020603050405020304" pitchFamily="18" charset="0"/>
              </a:rPr>
              <a:t> medici </a:t>
            </a:r>
            <a:r>
              <a:rPr lang="en-US" altLang="en-US" sz="1800" dirty="0" err="1">
                <a:cs typeface="Times New Roman" panose="02020603050405020304" pitchFamily="18" charset="0"/>
              </a:rPr>
              <a:t>eseguire</a:t>
            </a:r>
            <a:r>
              <a:rPr lang="en-US" altLang="en-US" sz="1800" dirty="0">
                <a:cs typeface="Times New Roman" panose="02020603050405020304" pitchFamily="18" charset="0"/>
              </a:rPr>
              <a:t> </a:t>
            </a:r>
            <a:r>
              <a:rPr lang="en-US" altLang="en-US" sz="1800" dirty="0" err="1">
                <a:cs typeface="Times New Roman" panose="02020603050405020304" pitchFamily="18" charset="0"/>
              </a:rPr>
              <a:t>autopsie</a:t>
            </a:r>
            <a:r>
              <a:rPr lang="en-US" altLang="en-US" sz="1800" dirty="0">
                <a:cs typeface="Times New Roman" panose="02020603050405020304" pitchFamily="18" charset="0"/>
              </a:rPr>
              <a:t> in modo </a:t>
            </a:r>
            <a:r>
              <a:rPr lang="en-US" altLang="en-US" sz="1800" dirty="0" err="1">
                <a:cs typeface="Times New Roman" panose="02020603050405020304" pitchFamily="18" charset="0"/>
              </a:rPr>
              <a:t>che</a:t>
            </a:r>
            <a:r>
              <a:rPr lang="en-US" altLang="en-US" sz="1800" dirty="0">
                <a:cs typeface="Times New Roman" panose="02020603050405020304" pitchFamily="18" charset="0"/>
              </a:rPr>
              <a:t> </a:t>
            </a:r>
            <a:r>
              <a:rPr lang="en-US" altLang="en-US" sz="1800" dirty="0" err="1">
                <a:cs typeface="Times New Roman" panose="02020603050405020304" pitchFamily="18" charset="0"/>
              </a:rPr>
              <a:t>potesse</a:t>
            </a:r>
            <a:r>
              <a:rPr lang="en-US" altLang="en-US" sz="1800" dirty="0">
                <a:cs typeface="Times New Roman" panose="02020603050405020304" pitchFamily="18" charset="0"/>
              </a:rPr>
              <a:t> </a:t>
            </a:r>
            <a:r>
              <a:rPr lang="en-US" altLang="en-US" sz="1800" dirty="0" err="1">
                <a:cs typeface="Times New Roman" panose="02020603050405020304" pitchFamily="18" charset="0"/>
              </a:rPr>
              <a:t>studiare</a:t>
            </a:r>
            <a:r>
              <a:rPr lang="en-US" altLang="en-US" sz="1800" dirty="0">
                <a:cs typeface="Times New Roman" panose="02020603050405020304" pitchFamily="18" charset="0"/>
              </a:rPr>
              <a:t> </a:t>
            </a:r>
            <a:r>
              <a:rPr lang="en-US" altLang="en-US" sz="1800" dirty="0" err="1">
                <a:cs typeface="Times New Roman" panose="02020603050405020304" pitchFamily="18" charset="0"/>
              </a:rPr>
              <a:t>l'anatomia</a:t>
            </a:r>
            <a:r>
              <a:rPr lang="en-US" altLang="en-US" sz="1800" dirty="0">
                <a:cs typeface="Times New Roman" panose="02020603050405020304" pitchFamily="18" charset="0"/>
              </a:rPr>
              <a:t> </a:t>
            </a:r>
            <a:r>
              <a:rPr lang="en-US" altLang="en-US" sz="1800" dirty="0" err="1">
                <a:cs typeface="Times New Roman" panose="02020603050405020304" pitchFamily="18" charset="0"/>
              </a:rPr>
              <a:t>umana</a:t>
            </a:r>
            <a:r>
              <a:rPr lang="en-US" altLang="en-US" sz="1800" dirty="0">
                <a:cs typeface="Times New Roman" panose="02020603050405020304" pitchFamily="18" charset="0"/>
              </a:rPr>
              <a:t>
In </a:t>
            </a:r>
            <a:r>
              <a:rPr lang="en-US" altLang="en-US" sz="1800" dirty="0" err="1">
                <a:cs typeface="Times New Roman" panose="02020603050405020304" pitchFamily="18" charset="0"/>
              </a:rPr>
              <a:t>seguito</a:t>
            </a:r>
            <a:r>
              <a:rPr lang="en-US" altLang="en-US" sz="1800" dirty="0">
                <a:cs typeface="Times New Roman" panose="02020603050405020304" pitchFamily="18" charset="0"/>
              </a:rPr>
              <a:t> ha </a:t>
            </a:r>
            <a:r>
              <a:rPr lang="en-US" altLang="en-US" sz="1800" dirty="0" err="1">
                <a:cs typeface="Times New Roman" panose="02020603050405020304" pitchFamily="18" charset="0"/>
              </a:rPr>
              <a:t>iniziato</a:t>
            </a:r>
            <a:r>
              <a:rPr lang="en-US" altLang="en-US" sz="1800" dirty="0">
                <a:cs typeface="Times New Roman" panose="02020603050405020304" pitchFamily="18" charset="0"/>
              </a:rPr>
              <a:t> </a:t>
            </a:r>
            <a:r>
              <a:rPr lang="en-US" altLang="en-US" sz="1800" dirty="0" err="1">
                <a:cs typeface="Times New Roman" panose="02020603050405020304" pitchFamily="18" charset="0"/>
              </a:rPr>
              <a:t>dissezioni</a:t>
            </a:r>
            <a:r>
              <a:rPr lang="en-US" altLang="en-US" sz="1800" dirty="0">
                <a:cs typeface="Times New Roman" panose="02020603050405020304" pitchFamily="18" charset="0"/>
              </a:rPr>
              <a:t> da solo ed </a:t>
            </a:r>
            <a:r>
              <a:rPr lang="en-US" altLang="en-US" sz="1800" dirty="0" err="1">
                <a:cs typeface="Times New Roman" panose="02020603050405020304" pitchFamily="18" charset="0"/>
              </a:rPr>
              <a:t>attentamente</a:t>
            </a:r>
            <a:r>
              <a:rPr lang="en-US" altLang="en-US" sz="1800" dirty="0">
                <a:cs typeface="Times New Roman" panose="02020603050405020304" pitchFamily="18" charset="0"/>
              </a:rPr>
              <a:t> </a:t>
            </a:r>
            <a:r>
              <a:rPr lang="en-US" altLang="en-US" sz="1800" dirty="0" err="1">
                <a:cs typeface="Times New Roman" panose="02020603050405020304" pitchFamily="18" charset="0"/>
              </a:rPr>
              <a:t>abbozzato</a:t>
            </a:r>
            <a:r>
              <a:rPr lang="en-US" altLang="en-US" sz="1800" dirty="0">
                <a:cs typeface="Times New Roman" panose="02020603050405020304" pitchFamily="18" charset="0"/>
              </a:rPr>
              <a:t> </a:t>
            </a:r>
            <a:r>
              <a:rPr lang="en-US" altLang="en-US" sz="1800" dirty="0" err="1">
                <a:cs typeface="Times New Roman" panose="02020603050405020304" pitchFamily="18" charset="0"/>
              </a:rPr>
              <a:t>tutto</a:t>
            </a:r>
            <a:r>
              <a:rPr lang="en-US" altLang="en-US" sz="1800" dirty="0">
                <a:cs typeface="Times New Roman" panose="02020603050405020304" pitchFamily="18" charset="0"/>
              </a:rPr>
              <a:t> </a:t>
            </a:r>
            <a:r>
              <a:rPr lang="en-US" altLang="en-US" sz="1800" dirty="0" err="1">
                <a:cs typeface="Times New Roman" panose="02020603050405020304" pitchFamily="18" charset="0"/>
              </a:rPr>
              <a:t>ciò</a:t>
            </a:r>
            <a:r>
              <a:rPr lang="en-US" altLang="en-US" sz="1800" dirty="0">
                <a:cs typeface="Times New Roman" panose="02020603050405020304" pitchFamily="18" charset="0"/>
              </a:rPr>
              <a:t> </a:t>
            </a:r>
            <a:r>
              <a:rPr lang="en-US" altLang="en-US" sz="1800" dirty="0" err="1">
                <a:cs typeface="Times New Roman" panose="02020603050405020304" pitchFamily="18" charset="0"/>
              </a:rPr>
              <a:t>che</a:t>
            </a:r>
            <a:r>
              <a:rPr lang="en-US" altLang="en-US" sz="1800" dirty="0">
                <a:cs typeface="Times New Roman" panose="02020603050405020304" pitchFamily="18" charset="0"/>
              </a:rPr>
              <a:t> ha visto
</a:t>
            </a:r>
            <a:r>
              <a:rPr lang="en-US" sz="1800" dirty="0">
                <a:cs typeface="Times New Roman" panose="02020603050405020304" pitchFamily="18" charset="0"/>
              </a:rPr>
              <a:t>Non </a:t>
            </a:r>
            <a:r>
              <a:rPr lang="en-US" sz="1800" dirty="0" err="1">
                <a:cs typeface="Times New Roman" panose="02020603050405020304" pitchFamily="18" charset="0"/>
              </a:rPr>
              <a:t>si</a:t>
            </a:r>
            <a:r>
              <a:rPr lang="en-US" sz="1800" dirty="0">
                <a:cs typeface="Times New Roman" panose="02020603050405020304" pitchFamily="18" charset="0"/>
              </a:rPr>
              <a:t> </a:t>
            </a:r>
            <a:r>
              <a:rPr lang="en-US" sz="1800" dirty="0" err="1">
                <a:cs typeface="Times New Roman" panose="02020603050405020304" pitchFamily="18" charset="0"/>
              </a:rPr>
              <a:t>può</a:t>
            </a:r>
            <a:r>
              <a:rPr lang="en-US" sz="1800" dirty="0">
                <a:cs typeface="Times New Roman" panose="02020603050405020304" pitchFamily="18" charset="0"/>
              </a:rPr>
              <a:t> </a:t>
            </a:r>
            <a:r>
              <a:rPr lang="en-US" sz="1800" dirty="0" err="1">
                <a:cs typeface="Times New Roman" panose="02020603050405020304" pitchFamily="18" charset="0"/>
              </a:rPr>
              <a:t>determinare</a:t>
            </a:r>
            <a:r>
              <a:rPr lang="en-US" sz="1800" dirty="0">
                <a:cs typeface="Times New Roman" panose="02020603050405020304" pitchFamily="18" charset="0"/>
              </a:rPr>
              <a:t> </a:t>
            </a:r>
            <a:r>
              <a:rPr lang="en-US" sz="1800" dirty="0" err="1">
                <a:cs typeface="Times New Roman" panose="02020603050405020304" pitchFamily="18" charset="0"/>
              </a:rPr>
              <a:t>esattamente</a:t>
            </a:r>
            <a:r>
              <a:rPr lang="en-US" sz="1800" dirty="0">
                <a:cs typeface="Times New Roman" panose="02020603050405020304" pitchFamily="18" charset="0"/>
              </a:rPr>
              <a:t> </a:t>
            </a:r>
            <a:r>
              <a:rPr lang="en-US" sz="1800" dirty="0" err="1">
                <a:cs typeface="Times New Roman" panose="02020603050405020304" pitchFamily="18" charset="0"/>
              </a:rPr>
              <a:t>quando</a:t>
            </a:r>
            <a:r>
              <a:rPr lang="en-US" sz="1800" dirty="0">
                <a:cs typeface="Times New Roman" panose="02020603050405020304" pitchFamily="18" charset="0"/>
              </a:rPr>
              <a:t> Leonardo ha </a:t>
            </a:r>
            <a:r>
              <a:rPr lang="en-US" sz="1800" dirty="0" err="1">
                <a:cs typeface="Times New Roman" panose="02020603050405020304" pitchFamily="18" charset="0"/>
              </a:rPr>
              <a:t>iniziato</a:t>
            </a:r>
            <a:r>
              <a:rPr lang="en-US" sz="1800" dirty="0">
                <a:cs typeface="Times New Roman" panose="02020603050405020304" pitchFamily="18" charset="0"/>
              </a:rPr>
              <a:t> ad </a:t>
            </a:r>
            <a:r>
              <a:rPr lang="en-US" sz="1800" dirty="0" err="1">
                <a:cs typeface="Times New Roman" panose="02020603050405020304" pitchFamily="18" charset="0"/>
              </a:rPr>
              <a:t>eseguire</a:t>
            </a:r>
            <a:r>
              <a:rPr lang="en-US" sz="1800" dirty="0">
                <a:cs typeface="Times New Roman" panose="02020603050405020304" pitchFamily="18" charset="0"/>
              </a:rPr>
              <a:t> </a:t>
            </a:r>
            <a:r>
              <a:rPr lang="en-US" sz="1800" dirty="0" err="1">
                <a:cs typeface="Times New Roman" panose="02020603050405020304" pitchFamily="18" charset="0"/>
              </a:rPr>
              <a:t>dissezioni</a:t>
            </a:r>
            <a:r>
              <a:rPr lang="en-US" sz="1800" dirty="0">
                <a:cs typeface="Times New Roman" panose="02020603050405020304" pitchFamily="18" charset="0"/>
              </a:rPr>
              <a:t>, ma </a:t>
            </a:r>
            <a:r>
              <a:rPr lang="en-US" sz="1800" dirty="0" err="1">
                <a:cs typeface="Times New Roman" panose="02020603050405020304" pitchFamily="18" charset="0"/>
              </a:rPr>
              <a:t>potrebbe</a:t>
            </a:r>
            <a:r>
              <a:rPr lang="en-US" sz="1800" dirty="0">
                <a:cs typeface="Times New Roman" panose="02020603050405020304" pitchFamily="18" charset="0"/>
              </a:rPr>
              <a:t> </a:t>
            </a:r>
            <a:r>
              <a:rPr lang="en-US" sz="1800" dirty="0" err="1">
                <a:cs typeface="Times New Roman" panose="02020603050405020304" pitchFamily="18" charset="0"/>
              </a:rPr>
              <a:t>essere</a:t>
            </a:r>
            <a:r>
              <a:rPr lang="en-US" sz="1800" dirty="0">
                <a:cs typeface="Times New Roman" panose="02020603050405020304" pitchFamily="18" charset="0"/>
              </a:rPr>
              <a:t> </a:t>
            </a:r>
            <a:r>
              <a:rPr lang="en-US" sz="1800" dirty="0" err="1">
                <a:cs typeface="Times New Roman" panose="02020603050405020304" pitchFamily="18" charset="0"/>
              </a:rPr>
              <a:t>stato</a:t>
            </a:r>
            <a:r>
              <a:rPr lang="en-US" sz="1800" dirty="0">
                <a:cs typeface="Times New Roman" panose="02020603050405020304" pitchFamily="18" charset="0"/>
              </a:rPr>
              <a:t> </a:t>
            </a:r>
            <a:r>
              <a:rPr lang="en-US" sz="1800" dirty="0" err="1">
                <a:cs typeface="Times New Roman" panose="02020603050405020304" pitchFamily="18" charset="0"/>
              </a:rPr>
              <a:t>diversi</a:t>
            </a:r>
            <a:r>
              <a:rPr lang="en-US" sz="1800" dirty="0">
                <a:cs typeface="Times New Roman" panose="02020603050405020304" pitchFamily="18" charset="0"/>
              </a:rPr>
              <a:t> anni dopo il </a:t>
            </a:r>
            <a:r>
              <a:rPr lang="en-US" sz="1800" dirty="0" err="1">
                <a:cs typeface="Times New Roman" panose="02020603050405020304" pitchFamily="18" charset="0"/>
              </a:rPr>
              <a:t>suo</a:t>
            </a:r>
            <a:r>
              <a:rPr lang="en-US" sz="1800" dirty="0">
                <a:cs typeface="Times New Roman" panose="02020603050405020304" pitchFamily="18" charset="0"/>
              </a:rPr>
              <a:t> primo </a:t>
            </a:r>
            <a:r>
              <a:rPr lang="en-US" sz="1800" dirty="0" err="1">
                <a:cs typeface="Times New Roman" panose="02020603050405020304" pitchFamily="18" charset="0"/>
              </a:rPr>
              <a:t>trasferimento</a:t>
            </a:r>
            <a:r>
              <a:rPr lang="en-US" sz="1800" dirty="0">
                <a:cs typeface="Times New Roman" panose="02020603050405020304" pitchFamily="18" charset="0"/>
              </a:rPr>
              <a:t> a Milano, </a:t>
            </a:r>
            <a:r>
              <a:rPr lang="en-US" sz="1800" dirty="0" err="1">
                <a:cs typeface="Times New Roman" panose="02020603050405020304" pitchFamily="18" charset="0"/>
              </a:rPr>
              <a:t>all’epoca</a:t>
            </a:r>
            <a:r>
              <a:rPr lang="en-US" sz="1800" dirty="0">
                <a:cs typeface="Times New Roman" panose="02020603050405020304" pitchFamily="18" charset="0"/>
              </a:rPr>
              <a:t> un </a:t>
            </a:r>
            <a:r>
              <a:rPr lang="en-US" sz="1800" dirty="0" err="1">
                <a:cs typeface="Times New Roman" panose="02020603050405020304" pitchFamily="18" charset="0"/>
              </a:rPr>
              <a:t>centro</a:t>
            </a:r>
            <a:r>
              <a:rPr lang="en-US" sz="1800" dirty="0">
                <a:cs typeface="Times New Roman" panose="02020603050405020304" pitchFamily="18" charset="0"/>
              </a:rPr>
              <a:t> di </a:t>
            </a:r>
            <a:r>
              <a:rPr lang="en-US" sz="1800" dirty="0" err="1">
                <a:cs typeface="Times New Roman" panose="02020603050405020304" pitchFamily="18" charset="0"/>
              </a:rPr>
              <a:t>ricerca</a:t>
            </a:r>
            <a:r>
              <a:rPr lang="en-US" sz="1800" dirty="0">
                <a:cs typeface="Times New Roman" panose="02020603050405020304" pitchFamily="18" charset="0"/>
              </a:rPr>
              <a:t> medica</a:t>
            </a:r>
            <a:endParaRPr lang="en-US" altLang="en-US" sz="2000" dirty="0">
              <a:latin typeface="Times New Roman" panose="02020603050405020304" pitchFamily="18" charset="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21</a:t>
            </a:fld>
            <a:endParaRPr lang="en-US" altLang="en-US" dirty="0"/>
          </a:p>
        </p:txBody>
      </p:sp>
    </p:spTree>
    <p:extLst>
      <p:ext uri="{BB962C8B-B14F-4D97-AF65-F5344CB8AC3E}">
        <p14:creationId xmlns:p14="http://schemas.microsoft.com/office/powerpoint/2010/main" val="267824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960903" y="491320"/>
            <a:ext cx="11108267" cy="1187116"/>
          </a:xfrm>
        </p:spPr>
        <p:txBody>
          <a:bodyPr>
            <a:noAutofit/>
          </a:bodyPr>
          <a:lstStyle/>
          <a:p>
            <a:pPr algn="ct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Studio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anatomico</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9220" name="Rectangle 3"/>
          <p:cNvSpPr>
            <a:spLocks noGrp="1" noChangeArrowheads="1"/>
          </p:cNvSpPr>
          <p:nvPr>
            <p:ph type="body" sz="half" idx="1"/>
          </p:nvPr>
        </p:nvSpPr>
        <p:spPr>
          <a:xfrm>
            <a:off x="5217190" y="1507207"/>
            <a:ext cx="6650344" cy="5893663"/>
          </a:xfrm>
        </p:spPr>
        <p:txBody>
          <a:bodyPr>
            <a:noAutofit/>
          </a:bodyPr>
          <a:lstStyle/>
          <a:p>
            <a:r>
              <a:rPr lang="en-US" sz="1800" dirty="0">
                <a:cs typeface="Times New Roman" panose="02020603050405020304" pitchFamily="18" charset="0"/>
              </a:rPr>
              <a:t>Il </a:t>
            </a:r>
            <a:r>
              <a:rPr lang="en-US" sz="1800" dirty="0" err="1">
                <a:cs typeface="Times New Roman" panose="02020603050405020304" pitchFamily="18" charset="0"/>
              </a:rPr>
              <a:t>suo</a:t>
            </a:r>
            <a:r>
              <a:rPr lang="en-US" sz="1800" dirty="0">
                <a:cs typeface="Times New Roman" panose="02020603050405020304" pitchFamily="18" charset="0"/>
              </a:rPr>
              <a:t> studio </a:t>
            </a:r>
            <a:r>
              <a:rPr lang="en-US" sz="1800" dirty="0" err="1">
                <a:cs typeface="Times New Roman" panose="02020603050405020304" pitchFamily="18" charset="0"/>
              </a:rPr>
              <a:t>dell'anatomia</a:t>
            </a:r>
            <a:r>
              <a:rPr lang="en-US" sz="1800" dirty="0">
                <a:cs typeface="Times New Roman" panose="02020603050405020304" pitchFamily="18" charset="0"/>
              </a:rPr>
              <a:t>, </a:t>
            </a:r>
            <a:r>
              <a:rPr lang="en-US" sz="1800" dirty="0" err="1">
                <a:cs typeface="Times New Roman" panose="02020603050405020304" pitchFamily="18" charset="0"/>
              </a:rPr>
              <a:t>originariamente</a:t>
            </a:r>
            <a:r>
              <a:rPr lang="en-US" sz="1800" dirty="0">
                <a:cs typeface="Times New Roman" panose="02020603050405020304" pitchFamily="18" charset="0"/>
              </a:rPr>
              <a:t> </a:t>
            </a:r>
            <a:r>
              <a:rPr lang="en-US" sz="1800" dirty="0" err="1">
                <a:cs typeface="Times New Roman" panose="02020603050405020304" pitchFamily="18" charset="0"/>
              </a:rPr>
              <a:t>perseguito</a:t>
            </a:r>
            <a:r>
              <a:rPr lang="en-US" sz="1800" dirty="0">
                <a:cs typeface="Times New Roman" panose="02020603050405020304" pitchFamily="18" charset="0"/>
              </a:rPr>
              <a:t> per la </a:t>
            </a:r>
            <a:r>
              <a:rPr lang="en-US" sz="1800" dirty="0" err="1">
                <a:cs typeface="Times New Roman" panose="02020603050405020304" pitchFamily="18" charset="0"/>
              </a:rPr>
              <a:t>sua</a:t>
            </a:r>
            <a:r>
              <a:rPr lang="en-US" sz="1800" dirty="0">
                <a:cs typeface="Times New Roman" panose="02020603050405020304" pitchFamily="18" charset="0"/>
              </a:rPr>
              <a:t> </a:t>
            </a:r>
            <a:r>
              <a:rPr lang="en-US" sz="1800" dirty="0" err="1">
                <a:cs typeface="Times New Roman" panose="02020603050405020304" pitchFamily="18" charset="0"/>
              </a:rPr>
              <a:t>formazione</a:t>
            </a:r>
            <a:r>
              <a:rPr lang="en-US" sz="1800" dirty="0">
                <a:cs typeface="Times New Roman" panose="02020603050405020304" pitchFamily="18" charset="0"/>
              </a:rPr>
              <a:t> come </a:t>
            </a:r>
            <a:r>
              <a:rPr lang="en-US" sz="1800" dirty="0" err="1">
                <a:cs typeface="Times New Roman" panose="02020603050405020304" pitchFamily="18" charset="0"/>
              </a:rPr>
              <a:t>artista</a:t>
            </a:r>
            <a:r>
              <a:rPr lang="en-US" sz="1800" dirty="0">
                <a:cs typeface="Times New Roman" panose="02020603050405020304" pitchFamily="18" charset="0"/>
              </a:rPr>
              <a:t>, era </a:t>
            </a:r>
            <a:r>
              <a:rPr lang="en-US" sz="1800" dirty="0" err="1">
                <a:cs typeface="Times New Roman" panose="02020603050405020304" pitchFamily="18" charset="0"/>
              </a:rPr>
              <a:t>cresciuto</a:t>
            </a:r>
            <a:r>
              <a:rPr lang="en-US" sz="1800" dirty="0">
                <a:cs typeface="Times New Roman" panose="02020603050405020304" pitchFamily="18" charset="0"/>
              </a:rPr>
              <a:t> </a:t>
            </a:r>
            <a:r>
              <a:rPr lang="en-US" sz="1800" dirty="0" err="1">
                <a:cs typeface="Times New Roman" panose="02020603050405020304" pitchFamily="18" charset="0"/>
              </a:rPr>
              <a:t>nel</a:t>
            </a:r>
            <a:r>
              <a:rPr lang="en-US" sz="1800" dirty="0">
                <a:cs typeface="Times New Roman" panose="02020603050405020304" pitchFamily="18" charset="0"/>
              </a:rPr>
              <a:t> 1490 in </a:t>
            </a:r>
            <a:r>
              <a:rPr lang="en-US" sz="1800" dirty="0" err="1">
                <a:cs typeface="Times New Roman" panose="02020603050405020304" pitchFamily="18" charset="0"/>
              </a:rPr>
              <a:t>un'area</a:t>
            </a:r>
            <a:r>
              <a:rPr lang="en-US" sz="1800" dirty="0">
                <a:cs typeface="Times New Roman" panose="02020603050405020304" pitchFamily="18" charset="0"/>
              </a:rPr>
              <a:t> </a:t>
            </a:r>
            <a:r>
              <a:rPr lang="en-US" sz="1800" dirty="0" err="1">
                <a:cs typeface="Times New Roman" panose="02020603050405020304" pitchFamily="18" charset="0"/>
              </a:rPr>
              <a:t>indipendente</a:t>
            </a:r>
            <a:r>
              <a:rPr lang="en-US" sz="1800" dirty="0">
                <a:cs typeface="Times New Roman" panose="02020603050405020304" pitchFamily="18" charset="0"/>
              </a:rPr>
              <a:t> di </a:t>
            </a:r>
            <a:r>
              <a:rPr lang="en-US" sz="1800" dirty="0" err="1">
                <a:cs typeface="Times New Roman" panose="02020603050405020304" pitchFamily="18" charset="0"/>
              </a:rPr>
              <a:t>ricerca</a:t>
            </a:r>
            <a:r>
              <a:rPr lang="en-US" sz="1800" dirty="0">
                <a:cs typeface="Times New Roman" panose="02020603050405020304" pitchFamily="18" charset="0"/>
              </a:rPr>
              <a:t>
</a:t>
            </a:r>
            <a:r>
              <a:rPr lang="en-US" sz="1800" dirty="0" err="1">
                <a:cs typeface="Times New Roman" panose="02020603050405020304" pitchFamily="18" charset="0"/>
              </a:rPr>
              <a:t>Quando</a:t>
            </a:r>
            <a:r>
              <a:rPr lang="en-US" sz="1800" dirty="0">
                <a:cs typeface="Times New Roman" panose="02020603050405020304" pitchFamily="18" charset="0"/>
              </a:rPr>
              <a:t> il </a:t>
            </a:r>
            <a:r>
              <a:rPr lang="en-US" sz="1800" dirty="0" err="1">
                <a:cs typeface="Times New Roman" panose="02020603050405020304" pitchFamily="18" charset="0"/>
              </a:rPr>
              <a:t>suo</a:t>
            </a:r>
            <a:r>
              <a:rPr lang="en-US" sz="1800" dirty="0">
                <a:cs typeface="Times New Roman" panose="02020603050405020304" pitchFamily="18" charset="0"/>
              </a:rPr>
              <a:t> </a:t>
            </a:r>
            <a:r>
              <a:rPr lang="en-US" sz="1800" dirty="0" err="1">
                <a:cs typeface="Times New Roman" panose="02020603050405020304" pitchFamily="18" charset="0"/>
              </a:rPr>
              <a:t>occhio</a:t>
            </a:r>
            <a:r>
              <a:rPr lang="en-US" sz="1800" dirty="0">
                <a:cs typeface="Times New Roman" panose="02020603050405020304" pitchFamily="18" charset="0"/>
              </a:rPr>
              <a:t> </a:t>
            </a:r>
            <a:r>
              <a:rPr lang="en-US" sz="1800" dirty="0" err="1">
                <a:cs typeface="Times New Roman" panose="02020603050405020304" pitchFamily="18" charset="0"/>
              </a:rPr>
              <a:t>acuto</a:t>
            </a:r>
            <a:r>
              <a:rPr lang="en-US" sz="1800" dirty="0">
                <a:cs typeface="Times New Roman" panose="02020603050405020304" pitchFamily="18" charset="0"/>
              </a:rPr>
              <a:t> ha </a:t>
            </a:r>
            <a:r>
              <a:rPr lang="en-US" sz="1800" dirty="0" err="1">
                <a:cs typeface="Times New Roman" panose="02020603050405020304" pitchFamily="18" charset="0"/>
              </a:rPr>
              <a:t>scoperto</a:t>
            </a:r>
            <a:r>
              <a:rPr lang="en-US" sz="1800" dirty="0">
                <a:cs typeface="Times New Roman" panose="02020603050405020304" pitchFamily="18" charset="0"/>
              </a:rPr>
              <a:t> la </a:t>
            </a:r>
            <a:r>
              <a:rPr lang="en-US" sz="1800" dirty="0" err="1">
                <a:cs typeface="Times New Roman" panose="02020603050405020304" pitchFamily="18" charset="0"/>
              </a:rPr>
              <a:t>struttura</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Leonardo è </a:t>
            </a:r>
            <a:r>
              <a:rPr lang="en-US" sz="1800" dirty="0" err="1">
                <a:cs typeface="Times New Roman" panose="02020603050405020304" pitchFamily="18" charset="0"/>
              </a:rPr>
              <a:t>rimasto</a:t>
            </a:r>
            <a:r>
              <a:rPr lang="en-US" sz="1800" dirty="0">
                <a:cs typeface="Times New Roman" panose="02020603050405020304" pitchFamily="18" charset="0"/>
              </a:rPr>
              <a:t> </a:t>
            </a:r>
            <a:r>
              <a:rPr lang="en-US" sz="1800" dirty="0" err="1">
                <a:cs typeface="Times New Roman" panose="02020603050405020304" pitchFamily="18" charset="0"/>
              </a:rPr>
              <a:t>affascinato</a:t>
            </a:r>
            <a:r>
              <a:rPr lang="en-US" sz="1800" dirty="0">
                <a:cs typeface="Times New Roman" panose="02020603050405020304" pitchFamily="18" charset="0"/>
              </a:rPr>
              <a:t> </a:t>
            </a:r>
            <a:r>
              <a:rPr lang="en-US" sz="1800" dirty="0" err="1">
                <a:cs typeface="Times New Roman" panose="02020603050405020304" pitchFamily="18" charset="0"/>
              </a:rPr>
              <a:t>dalla</a:t>
            </a:r>
            <a:r>
              <a:rPr lang="en-US" sz="1800" i="1" dirty="0">
                <a:cs typeface="Times New Roman" panose="02020603050405020304" pitchFamily="18" charset="0"/>
              </a:rPr>
              <a:t> </a:t>
            </a:r>
            <a:r>
              <a:rPr lang="en-US" sz="1800" i="1" dirty="0" err="1">
                <a:cs typeface="Times New Roman" panose="02020603050405020304" pitchFamily="18" charset="0"/>
              </a:rPr>
              <a:t>figura</a:t>
            </a:r>
            <a:r>
              <a:rPr lang="en-US" sz="1800" i="1" dirty="0">
                <a:cs typeface="Times New Roman" panose="02020603050405020304" pitchFamily="18" charset="0"/>
              </a:rPr>
              <a:t> </a:t>
            </a:r>
            <a:r>
              <a:rPr lang="en-US" sz="1800" i="1" dirty="0" err="1">
                <a:cs typeface="Times New Roman" panose="02020603050405020304" pitchFamily="18" charset="0"/>
              </a:rPr>
              <a:t>instrumentale</a:t>
            </a:r>
            <a:r>
              <a:rPr lang="en-US" sz="1800" i="1" dirty="0">
                <a:cs typeface="Times New Roman" panose="02020603050405020304" pitchFamily="18" charset="0"/>
              </a:rPr>
              <a:t> </a:t>
            </a:r>
            <a:r>
              <a:rPr lang="en-US" sz="1800" i="1" dirty="0" err="1">
                <a:cs typeface="Times New Roman" panose="02020603050405020304" pitchFamily="18" charset="0"/>
              </a:rPr>
              <a:t>dell'omo</a:t>
            </a:r>
            <a:r>
              <a:rPr lang="en-US" sz="1800" i="1" dirty="0">
                <a:cs typeface="Times New Roman" panose="02020603050405020304" pitchFamily="18" charset="0"/>
              </a:rPr>
              <a:t> </a:t>
            </a:r>
            <a:r>
              <a:rPr lang="en-US" sz="1800" dirty="0">
                <a:cs typeface="Times New Roman" panose="02020603050405020304" pitchFamily="18" charset="0"/>
              </a:rPr>
              <a:t>("</a:t>
            </a:r>
            <a:r>
              <a:rPr lang="en-US" sz="1800" dirty="0" err="1">
                <a:cs typeface="Times New Roman" panose="02020603050405020304" pitchFamily="18" charset="0"/>
              </a:rPr>
              <a:t>figura</a:t>
            </a:r>
            <a:r>
              <a:rPr lang="en-US" sz="1800" dirty="0">
                <a:cs typeface="Times New Roman" panose="02020603050405020304" pitchFamily="18" charset="0"/>
              </a:rPr>
              <a:t> </a:t>
            </a:r>
            <a:r>
              <a:rPr lang="en-US" sz="1800" dirty="0" err="1">
                <a:cs typeface="Times New Roman" panose="02020603050405020304" pitchFamily="18" charset="0"/>
              </a:rPr>
              <a:t>strumentale</a:t>
            </a:r>
            <a:r>
              <a:rPr lang="en-US" sz="1800" dirty="0">
                <a:cs typeface="Times New Roman" panose="02020603050405020304" pitchFamily="18" charset="0"/>
              </a:rPr>
              <a:t> </a:t>
            </a:r>
            <a:r>
              <a:rPr lang="en-US" sz="1800" dirty="0" err="1">
                <a:cs typeface="Times New Roman" panose="02020603050405020304" pitchFamily="18" charset="0"/>
              </a:rPr>
              <a:t>dell'uomo</a:t>
            </a:r>
            <a:r>
              <a:rPr lang="en-US" sz="1800" dirty="0">
                <a:cs typeface="Times New Roman" panose="02020603050405020304" pitchFamily="18" charset="0"/>
              </a:rPr>
              <a:t>"), e ha </a:t>
            </a:r>
            <a:r>
              <a:rPr lang="en-US" sz="1800" dirty="0" err="1">
                <a:cs typeface="Times New Roman" panose="02020603050405020304" pitchFamily="18" charset="0"/>
              </a:rPr>
              <a:t>cercato</a:t>
            </a:r>
            <a:r>
              <a:rPr lang="en-US" sz="1800" dirty="0">
                <a:cs typeface="Times New Roman" panose="02020603050405020304" pitchFamily="18" charset="0"/>
              </a:rPr>
              <a:t> di </a:t>
            </a:r>
            <a:r>
              <a:rPr lang="en-US" sz="1800" dirty="0" err="1">
                <a:cs typeface="Times New Roman" panose="02020603050405020304" pitchFamily="18" charset="0"/>
              </a:rPr>
              <a:t>comprendere</a:t>
            </a:r>
            <a:r>
              <a:rPr lang="en-US" sz="1800" dirty="0">
                <a:cs typeface="Times New Roman" panose="02020603050405020304" pitchFamily="18" charset="0"/>
              </a:rPr>
              <a:t> il </a:t>
            </a:r>
            <a:r>
              <a:rPr lang="en-US" sz="1800" dirty="0" err="1">
                <a:cs typeface="Times New Roman" panose="02020603050405020304" pitchFamily="18" charset="0"/>
              </a:rPr>
              <a:t>suo</a:t>
            </a:r>
            <a:r>
              <a:rPr lang="en-US" sz="1800" dirty="0">
                <a:cs typeface="Times New Roman" panose="02020603050405020304" pitchFamily="18" charset="0"/>
              </a:rPr>
              <a:t> </a:t>
            </a:r>
            <a:r>
              <a:rPr lang="en-US" sz="1800" dirty="0" err="1">
                <a:cs typeface="Times New Roman" panose="02020603050405020304" pitchFamily="18" charset="0"/>
              </a:rPr>
              <a:t>lavoro</a:t>
            </a:r>
            <a:r>
              <a:rPr lang="en-US" sz="1800" dirty="0">
                <a:cs typeface="Times New Roman" panose="02020603050405020304" pitchFamily="18" charset="0"/>
              </a:rPr>
              <a:t> </a:t>
            </a:r>
            <a:r>
              <a:rPr lang="en-US" sz="1800" dirty="0" err="1">
                <a:cs typeface="Times New Roman" panose="02020603050405020304" pitchFamily="18" charset="0"/>
              </a:rPr>
              <a:t>fisico</a:t>
            </a:r>
            <a:r>
              <a:rPr lang="en-US" sz="1800" dirty="0">
                <a:cs typeface="Times New Roman" panose="02020603050405020304" pitchFamily="18" charset="0"/>
              </a:rPr>
              <a:t> come una </a:t>
            </a:r>
            <a:r>
              <a:rPr lang="en-US" sz="1800" dirty="0" err="1">
                <a:cs typeface="Times New Roman" panose="02020603050405020304" pitchFamily="18" charset="0"/>
              </a:rPr>
              <a:t>creazione</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natura
</a:t>
            </a:r>
            <a:r>
              <a:rPr lang="en-US" sz="1800" dirty="0" err="1">
                <a:cs typeface="Times New Roman" panose="02020603050405020304" pitchFamily="18" charset="0"/>
              </a:rPr>
              <a:t>Nei</a:t>
            </a:r>
            <a:r>
              <a:rPr lang="en-US" sz="1800" dirty="0">
                <a:cs typeface="Times New Roman" panose="02020603050405020304" pitchFamily="18" charset="0"/>
              </a:rPr>
              <a:t> due </a:t>
            </a:r>
            <a:r>
              <a:rPr lang="en-US" sz="1800" dirty="0" err="1">
                <a:cs typeface="Times New Roman" panose="02020603050405020304" pitchFamily="18" charset="0"/>
              </a:rPr>
              <a:t>decenni</a:t>
            </a:r>
            <a:r>
              <a:rPr lang="en-US" sz="1800" dirty="0">
                <a:cs typeface="Times New Roman" panose="02020603050405020304" pitchFamily="18" charset="0"/>
              </a:rPr>
              <a:t> </a:t>
            </a:r>
            <a:r>
              <a:rPr lang="en-US" sz="1800" dirty="0" err="1">
                <a:cs typeface="Times New Roman" panose="02020603050405020304" pitchFamily="18" charset="0"/>
              </a:rPr>
              <a:t>successivi</a:t>
            </a:r>
            <a:r>
              <a:rPr lang="en-US" sz="1800" dirty="0">
                <a:cs typeface="Times New Roman" panose="02020603050405020304" pitchFamily="18" charset="0"/>
              </a:rPr>
              <a:t>, ha </a:t>
            </a:r>
            <a:r>
              <a:rPr lang="en-US" sz="1800" dirty="0" err="1">
                <a:cs typeface="Times New Roman" panose="02020603050405020304" pitchFamily="18" charset="0"/>
              </a:rPr>
              <a:t>fatto</a:t>
            </a:r>
            <a:r>
              <a:rPr lang="en-US" sz="1800" dirty="0">
                <a:cs typeface="Times New Roman" panose="02020603050405020304" pitchFamily="18" charset="0"/>
              </a:rPr>
              <a:t> un </a:t>
            </a:r>
            <a:r>
              <a:rPr lang="en-US" sz="1800" dirty="0" err="1">
                <a:cs typeface="Times New Roman" panose="02020603050405020304" pitchFamily="18" charset="0"/>
              </a:rPr>
              <a:t>lavoro</a:t>
            </a:r>
            <a:r>
              <a:rPr lang="en-US" sz="1800" dirty="0">
                <a:cs typeface="Times New Roman" panose="02020603050405020304" pitchFamily="18" charset="0"/>
              </a:rPr>
              <a:t> </a:t>
            </a:r>
            <a:r>
              <a:rPr lang="en-US" sz="1800" dirty="0" err="1">
                <a:cs typeface="Times New Roman" panose="02020603050405020304" pitchFamily="18" charset="0"/>
              </a:rPr>
              <a:t>pratico</a:t>
            </a:r>
            <a:r>
              <a:rPr lang="en-US" sz="1800" dirty="0">
                <a:cs typeface="Times New Roman" panose="02020603050405020304" pitchFamily="18" charset="0"/>
              </a:rPr>
              <a:t> in </a:t>
            </a:r>
            <a:r>
              <a:rPr lang="en-US" sz="1800" dirty="0" err="1">
                <a:cs typeface="Times New Roman" panose="02020603050405020304" pitchFamily="18" charset="0"/>
              </a:rPr>
              <a:t>anatomia</a:t>
            </a:r>
            <a:r>
              <a:rPr lang="en-US" sz="1800" dirty="0">
                <a:cs typeface="Times New Roman" panose="02020603050405020304" pitchFamily="18" charset="0"/>
              </a:rPr>
              <a:t> </a:t>
            </a:r>
            <a:r>
              <a:rPr lang="en-US" sz="1800" dirty="0" err="1">
                <a:cs typeface="Times New Roman" panose="02020603050405020304" pitchFamily="18" charset="0"/>
              </a:rPr>
              <a:t>sul</a:t>
            </a:r>
            <a:r>
              <a:rPr lang="en-US" sz="1800" dirty="0">
                <a:cs typeface="Times New Roman" panose="02020603050405020304" pitchFamily="18" charset="0"/>
              </a:rPr>
              <a:t> </a:t>
            </a:r>
            <a:r>
              <a:rPr lang="en-US" sz="1800" dirty="0" err="1">
                <a:cs typeface="Times New Roman" panose="02020603050405020304" pitchFamily="18" charset="0"/>
              </a:rPr>
              <a:t>tavolo</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dissezione</a:t>
            </a:r>
            <a:r>
              <a:rPr lang="en-US" sz="1800" dirty="0">
                <a:cs typeface="Times New Roman" panose="02020603050405020304" pitchFamily="18" charset="0"/>
              </a:rPr>
              <a:t> a Milano, poi </a:t>
            </a:r>
            <a:r>
              <a:rPr lang="en-US" sz="1800" dirty="0" err="1">
                <a:cs typeface="Times New Roman" panose="02020603050405020304" pitchFamily="18" charset="0"/>
              </a:rPr>
              <a:t>negli</a:t>
            </a:r>
            <a:r>
              <a:rPr lang="en-US" sz="1800" dirty="0">
                <a:cs typeface="Times New Roman" panose="02020603050405020304" pitchFamily="18" charset="0"/>
              </a:rPr>
              <a:t> </a:t>
            </a:r>
            <a:r>
              <a:rPr lang="en-US" sz="1800" dirty="0" err="1">
                <a:cs typeface="Times New Roman" panose="02020603050405020304" pitchFamily="18" charset="0"/>
              </a:rPr>
              <a:t>ospedali</a:t>
            </a:r>
            <a:r>
              <a:rPr lang="en-US" sz="1800" dirty="0">
                <a:cs typeface="Times New Roman" panose="02020603050405020304" pitchFamily="18" charset="0"/>
              </a:rPr>
              <a:t> di Firenze e Roma, e a Pavia, dove ha </a:t>
            </a:r>
            <a:r>
              <a:rPr lang="en-US" sz="1800" dirty="0" err="1">
                <a:cs typeface="Times New Roman" panose="02020603050405020304" pitchFamily="18" charset="0"/>
              </a:rPr>
              <a:t>collaborato</a:t>
            </a:r>
            <a:r>
              <a:rPr lang="en-US" sz="1800" dirty="0">
                <a:cs typeface="Times New Roman" panose="02020603050405020304" pitchFamily="18" charset="0"/>
              </a:rPr>
              <a:t> con il medico-</a:t>
            </a:r>
            <a:r>
              <a:rPr lang="en-US" sz="1800" dirty="0" err="1">
                <a:cs typeface="Times New Roman" panose="02020603050405020304" pitchFamily="18" charset="0"/>
              </a:rPr>
              <a:t>anatomista</a:t>
            </a:r>
            <a:r>
              <a:rPr lang="en-US" sz="1800" dirty="0">
                <a:cs typeface="Times New Roman" panose="02020603050405020304" pitchFamily="18" charset="0"/>
              </a:rPr>
              <a:t> Marcantonio </a:t>
            </a:r>
            <a:r>
              <a:rPr lang="en-US" sz="1800" dirty="0" err="1">
                <a:cs typeface="Times New Roman" panose="02020603050405020304" pitchFamily="18" charset="0"/>
              </a:rPr>
              <a:t>della</a:t>
            </a:r>
            <a:r>
              <a:rPr lang="en-US" sz="1800" dirty="0">
                <a:cs typeface="Times New Roman" panose="02020603050405020304" pitchFamily="18" charset="0"/>
              </a:rPr>
              <a:t> Torre
Leonardo da solo ha </a:t>
            </a:r>
            <a:r>
              <a:rPr lang="en-US" sz="1800" dirty="0" err="1">
                <a:cs typeface="Times New Roman" panose="02020603050405020304" pitchFamily="18" charset="0"/>
              </a:rPr>
              <a:t>sezionato</a:t>
            </a:r>
            <a:r>
              <a:rPr lang="en-US" sz="1800" dirty="0">
                <a:cs typeface="Times New Roman" panose="02020603050405020304" pitchFamily="18" charset="0"/>
              </a:rPr>
              <a:t> 30 </a:t>
            </a:r>
            <a:r>
              <a:rPr lang="en-US" sz="1800" dirty="0" err="1">
                <a:cs typeface="Times New Roman" panose="02020603050405020304" pitchFamily="18" charset="0"/>
              </a:rPr>
              <a:t>cadaveri</a:t>
            </a:r>
            <a:r>
              <a:rPr lang="en-US" sz="1800" dirty="0">
                <a:cs typeface="Times New Roman" panose="02020603050405020304" pitchFamily="18" charset="0"/>
              </a:rPr>
              <a:t> </a:t>
            </a:r>
            <a:r>
              <a:rPr lang="en-US" sz="1800" dirty="0" err="1">
                <a:cs typeface="Times New Roman" panose="02020603050405020304" pitchFamily="18" charset="0"/>
              </a:rPr>
              <a:t>nel</a:t>
            </a:r>
            <a:r>
              <a:rPr lang="en-US" sz="1800" dirty="0">
                <a:cs typeface="Times New Roman" panose="02020603050405020304" pitchFamily="18" charset="0"/>
              </a:rPr>
              <a:t> </a:t>
            </a:r>
            <a:r>
              <a:rPr lang="en-US" sz="1800" dirty="0" err="1">
                <a:cs typeface="Times New Roman" panose="02020603050405020304" pitchFamily="18" charset="0"/>
              </a:rPr>
              <a:t>corso</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sua</a:t>
            </a:r>
            <a:r>
              <a:rPr lang="en-US" sz="1800" dirty="0">
                <a:cs typeface="Times New Roman" panose="02020603050405020304" pitchFamily="18" charset="0"/>
              </a:rPr>
              <a:t> vita</a:t>
            </a:r>
            <a:endParaRPr lang="en-US" altLang="en-US" sz="1800" i="1"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22</a:t>
            </a:fld>
            <a:endParaRPr lang="en-US" altLang="en-US"/>
          </a:p>
        </p:txBody>
      </p:sp>
      <p:pic>
        <p:nvPicPr>
          <p:cNvPr id="1030" name="Picture 6" descr="Study of a nude man, sepia drawing by Leonardo da Vinci; in the Biblioteca Ambrosiana, Mi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50" y="1114189"/>
            <a:ext cx="3809892" cy="4926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92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762919" y="591085"/>
            <a:ext cx="4526188" cy="1280417"/>
          </a:xfrm>
        </p:spPr>
        <p:txBody>
          <a:bodyPr>
            <a:noAutofit/>
          </a:bodyPr>
          <a:lstStyle/>
          <a:p>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Studio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anatomico</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9220" name="Rectangle 3"/>
          <p:cNvSpPr>
            <a:spLocks noGrp="1" noChangeArrowheads="1"/>
          </p:cNvSpPr>
          <p:nvPr>
            <p:ph type="body" sz="half" idx="1"/>
          </p:nvPr>
        </p:nvSpPr>
        <p:spPr>
          <a:xfrm>
            <a:off x="528137" y="1676400"/>
            <a:ext cx="6353925" cy="5181600"/>
          </a:xfrm>
        </p:spPr>
        <p:txBody>
          <a:bodyPr>
            <a:noAutofit/>
          </a:bodyPr>
          <a:lstStyle/>
          <a:p>
            <a:r>
              <a:rPr lang="en-US" sz="1800" dirty="0">
                <a:cs typeface="Times New Roman" panose="02020603050405020304" pitchFamily="18" charset="0"/>
              </a:rPr>
              <a:t>I </a:t>
            </a:r>
            <a:r>
              <a:rPr lang="en-US" sz="1800" dirty="0" err="1">
                <a:cs typeface="Times New Roman" panose="02020603050405020304" pitchFamily="18" charset="0"/>
              </a:rPr>
              <a:t>primi</a:t>
            </a:r>
            <a:r>
              <a:rPr lang="en-US" sz="1800" dirty="0">
                <a:cs typeface="Times New Roman" panose="02020603050405020304" pitchFamily="18" charset="0"/>
              </a:rPr>
              <a:t> </a:t>
            </a:r>
            <a:r>
              <a:rPr lang="en-US" sz="1800" dirty="0" err="1">
                <a:cs typeface="Times New Roman" panose="02020603050405020304" pitchFamily="18" charset="0"/>
              </a:rPr>
              <a:t>studi</a:t>
            </a:r>
            <a:r>
              <a:rPr lang="en-US" sz="1800" dirty="0">
                <a:cs typeface="Times New Roman" panose="02020603050405020304" pitchFamily="18" charset="0"/>
              </a:rPr>
              <a:t> </a:t>
            </a:r>
            <a:r>
              <a:rPr lang="en-US" sz="1800" dirty="0" err="1">
                <a:cs typeface="Times New Roman" panose="02020603050405020304" pitchFamily="18" charset="0"/>
              </a:rPr>
              <a:t>anatomici</a:t>
            </a:r>
            <a:r>
              <a:rPr lang="en-US" sz="1800" dirty="0">
                <a:cs typeface="Times New Roman" panose="02020603050405020304" pitchFamily="18" charset="0"/>
              </a:rPr>
              <a:t> di Leonardo </a:t>
            </a:r>
            <a:r>
              <a:rPr lang="en-US" sz="1800" dirty="0" err="1">
                <a:cs typeface="Times New Roman" panose="02020603050405020304" pitchFamily="18" charset="0"/>
              </a:rPr>
              <a:t>si</a:t>
            </a:r>
            <a:r>
              <a:rPr lang="en-US" sz="1800" dirty="0">
                <a:cs typeface="Times New Roman" panose="02020603050405020304" pitchFamily="18" charset="0"/>
              </a:rPr>
              <a:t> </a:t>
            </a:r>
            <a:r>
              <a:rPr lang="en-US" sz="1800" dirty="0" err="1">
                <a:cs typeface="Times New Roman" panose="02020603050405020304" pitchFamily="18" charset="0"/>
              </a:rPr>
              <a:t>occupavano</a:t>
            </a:r>
            <a:r>
              <a:rPr lang="en-US" sz="1800" dirty="0">
                <a:cs typeface="Times New Roman" panose="02020603050405020304" pitchFamily="18" charset="0"/>
              </a:rPr>
              <a:t> </a:t>
            </a:r>
            <a:r>
              <a:rPr lang="en-US" sz="1800" dirty="0" err="1">
                <a:cs typeface="Times New Roman" panose="02020603050405020304" pitchFamily="18" charset="0"/>
              </a:rPr>
              <a:t>principalmente</a:t>
            </a:r>
            <a:r>
              <a:rPr lang="en-US" sz="1800" dirty="0">
                <a:cs typeface="Times New Roman" panose="02020603050405020304" pitchFamily="18" charset="0"/>
              </a:rPr>
              <a:t> </a:t>
            </a:r>
            <a:r>
              <a:rPr lang="en-US" sz="1800" dirty="0" err="1">
                <a:cs typeface="Times New Roman" panose="02020603050405020304" pitchFamily="18" charset="0"/>
              </a:rPr>
              <a:t>dello</a:t>
            </a:r>
            <a:r>
              <a:rPr lang="en-US" sz="1800" dirty="0">
                <a:cs typeface="Times New Roman" panose="02020603050405020304" pitchFamily="18" charset="0"/>
              </a:rPr>
              <a:t> </a:t>
            </a:r>
            <a:r>
              <a:rPr lang="en-US" sz="1800" dirty="0" err="1">
                <a:cs typeface="Times New Roman" panose="02020603050405020304" pitchFamily="18" charset="0"/>
              </a:rPr>
              <a:t>scheletro</a:t>
            </a:r>
            <a:r>
              <a:rPr lang="en-US" sz="1800" dirty="0">
                <a:cs typeface="Times New Roman" panose="02020603050405020304" pitchFamily="18" charset="0"/>
              </a:rPr>
              <a:t> e </a:t>
            </a:r>
            <a:r>
              <a:rPr lang="en-US" sz="1800" dirty="0" err="1">
                <a:cs typeface="Times New Roman" panose="02020603050405020304" pitchFamily="18" charset="0"/>
              </a:rPr>
              <a:t>dei</a:t>
            </a:r>
            <a:r>
              <a:rPr lang="en-US" sz="1800" dirty="0">
                <a:cs typeface="Times New Roman" panose="02020603050405020304" pitchFamily="18" charset="0"/>
              </a:rPr>
              <a:t> </a:t>
            </a:r>
            <a:r>
              <a:rPr lang="en-US" sz="1800" dirty="0" err="1">
                <a:cs typeface="Times New Roman" panose="02020603050405020304" pitchFamily="18" charset="0"/>
              </a:rPr>
              <a:t>muscoli</a:t>
            </a:r>
            <a:r>
              <a:rPr lang="en-US" sz="1800" dirty="0">
                <a:cs typeface="Times New Roman" panose="02020603050405020304" pitchFamily="18" charset="0"/>
              </a:rPr>
              <a:t>; ma </a:t>
            </a:r>
            <a:r>
              <a:rPr lang="en-US" sz="1800" dirty="0" err="1">
                <a:cs typeface="Times New Roman" panose="02020603050405020304" pitchFamily="18" charset="0"/>
              </a:rPr>
              <a:t>anche</a:t>
            </a:r>
            <a:r>
              <a:rPr lang="en-US" sz="1800" dirty="0">
                <a:cs typeface="Times New Roman" panose="02020603050405020304" pitchFamily="18" charset="0"/>
              </a:rPr>
              <a:t> </a:t>
            </a:r>
            <a:r>
              <a:rPr lang="en-US" sz="1800" dirty="0" err="1">
                <a:cs typeface="Times New Roman" panose="02020603050405020304" pitchFamily="18" charset="0"/>
              </a:rPr>
              <a:t>all'inizio</a:t>
            </a:r>
            <a:r>
              <a:rPr lang="en-US" sz="1800" dirty="0">
                <a:cs typeface="Times New Roman" panose="02020603050405020304" pitchFamily="18" charset="0"/>
              </a:rPr>
              <a:t>, Leonardo ha </a:t>
            </a:r>
            <a:r>
              <a:rPr lang="en-US" sz="1800" dirty="0" err="1">
                <a:cs typeface="Times New Roman" panose="02020603050405020304" pitchFamily="18" charset="0"/>
              </a:rPr>
              <a:t>combinato</a:t>
            </a:r>
            <a:r>
              <a:rPr lang="en-US" sz="1800" dirty="0">
                <a:cs typeface="Times New Roman" panose="02020603050405020304" pitchFamily="18" charset="0"/>
              </a:rPr>
              <a:t> </a:t>
            </a:r>
            <a:r>
              <a:rPr lang="en-US" sz="1800" dirty="0" err="1">
                <a:cs typeface="Times New Roman" panose="02020603050405020304" pitchFamily="18" charset="0"/>
              </a:rPr>
              <a:t>anatomica</a:t>
            </a:r>
            <a:r>
              <a:rPr lang="en-US" sz="1800" dirty="0">
                <a:cs typeface="Times New Roman" panose="02020603050405020304" pitchFamily="18" charset="0"/>
              </a:rPr>
              <a:t> con </a:t>
            </a:r>
            <a:r>
              <a:rPr lang="en-US" sz="1800" dirty="0" err="1">
                <a:cs typeface="Times New Roman" panose="02020603050405020304" pitchFamily="18" charset="0"/>
              </a:rPr>
              <a:t>ricerca</a:t>
            </a:r>
            <a:r>
              <a:rPr lang="en-US" sz="1800" dirty="0">
                <a:cs typeface="Times New Roman" panose="02020603050405020304" pitchFamily="18" charset="0"/>
              </a:rPr>
              <a:t> </a:t>
            </a:r>
            <a:r>
              <a:rPr lang="en-US" sz="1800" dirty="0" err="1">
                <a:cs typeface="Times New Roman" panose="02020603050405020304" pitchFamily="18" charset="0"/>
              </a:rPr>
              <a:t>fisiologica</a:t>
            </a:r>
            <a:r>
              <a:rPr lang="en-US" sz="1800" dirty="0">
                <a:cs typeface="Times New Roman" panose="02020603050405020304" pitchFamily="18" charset="0"/>
              </a:rPr>
              <a:t>
</a:t>
            </a:r>
            <a:r>
              <a:rPr lang="en-US" sz="1800" dirty="0" err="1">
                <a:cs typeface="Times New Roman" panose="02020603050405020304" pitchFamily="18" charset="0"/>
              </a:rPr>
              <a:t>Osservando</a:t>
            </a:r>
            <a:r>
              <a:rPr lang="en-US" sz="1800" dirty="0">
                <a:cs typeface="Times New Roman" panose="02020603050405020304" pitchFamily="18" charset="0"/>
              </a:rPr>
              <a:t> la </a:t>
            </a:r>
            <a:r>
              <a:rPr lang="en-US" sz="1800" dirty="0" err="1">
                <a:cs typeface="Times New Roman" panose="02020603050405020304" pitchFamily="18" charset="0"/>
              </a:rPr>
              <a:t>struttura</a:t>
            </a:r>
            <a:r>
              <a:rPr lang="en-US" sz="1800" dirty="0">
                <a:cs typeface="Times New Roman" panose="02020603050405020304" pitchFamily="18" charset="0"/>
              </a:rPr>
              <a:t> </a:t>
            </a:r>
            <a:r>
              <a:rPr lang="en-US" sz="1800" dirty="0" err="1">
                <a:cs typeface="Times New Roman" panose="02020603050405020304" pitchFamily="18" charset="0"/>
              </a:rPr>
              <a:t>statica</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Leonardo ha </a:t>
            </a:r>
            <a:r>
              <a:rPr lang="en-US" sz="1800" dirty="0" err="1">
                <a:cs typeface="Times New Roman" panose="02020603050405020304" pitchFamily="18" charset="0"/>
              </a:rPr>
              <a:t>proceduto</a:t>
            </a:r>
            <a:r>
              <a:rPr lang="en-US" sz="1800" dirty="0">
                <a:cs typeface="Times New Roman" panose="02020603050405020304" pitchFamily="18" charset="0"/>
              </a:rPr>
              <a:t> </a:t>
            </a:r>
            <a:r>
              <a:rPr lang="en-US" sz="1800" dirty="0" err="1">
                <a:cs typeface="Times New Roman" panose="02020603050405020304" pitchFamily="18" charset="0"/>
              </a:rPr>
              <a:t>allo</a:t>
            </a:r>
            <a:r>
              <a:rPr lang="en-US" sz="1800" dirty="0">
                <a:cs typeface="Times New Roman" panose="02020603050405020304" pitchFamily="18" charset="0"/>
              </a:rPr>
              <a:t> studio del </a:t>
            </a:r>
            <a:r>
              <a:rPr lang="en-US" sz="1800" dirty="0" err="1">
                <a:cs typeface="Times New Roman" panose="02020603050405020304" pitchFamily="18" charset="0"/>
              </a:rPr>
              <a:t>ruolo</a:t>
            </a:r>
            <a:r>
              <a:rPr lang="en-US" sz="1800" dirty="0">
                <a:cs typeface="Times New Roman" panose="02020603050405020304" pitchFamily="18" charset="0"/>
              </a:rPr>
              <a:t> </a:t>
            </a:r>
            <a:r>
              <a:rPr lang="en-US" sz="1800" dirty="0" err="1">
                <a:cs typeface="Times New Roman" panose="02020603050405020304" pitchFamily="18" charset="0"/>
              </a:rPr>
              <a:t>delle</a:t>
            </a:r>
            <a:r>
              <a:rPr lang="en-US" sz="1800" dirty="0">
                <a:cs typeface="Times New Roman" panose="02020603050405020304" pitchFamily="18" charset="0"/>
              </a:rPr>
              <a:t> </a:t>
            </a:r>
            <a:r>
              <a:rPr lang="en-US" sz="1800" dirty="0" err="1">
                <a:cs typeface="Times New Roman" panose="02020603050405020304" pitchFamily="18" charset="0"/>
              </a:rPr>
              <a:t>singole</a:t>
            </a:r>
            <a:r>
              <a:rPr lang="en-US" sz="1800" dirty="0">
                <a:cs typeface="Times New Roman" panose="02020603050405020304" pitchFamily="18" charset="0"/>
              </a:rPr>
              <a:t> parti del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nell'attività</a:t>
            </a:r>
            <a:r>
              <a:rPr lang="en-US" sz="1800" dirty="0">
                <a:cs typeface="Times New Roman" panose="02020603050405020304" pitchFamily="18" charset="0"/>
              </a:rPr>
              <a:t> </a:t>
            </a:r>
            <a:r>
              <a:rPr lang="en-US" sz="1800" dirty="0" err="1">
                <a:cs typeface="Times New Roman" panose="02020603050405020304" pitchFamily="18" charset="0"/>
              </a:rPr>
              <a:t>meccanica</a:t>
            </a:r>
            <a:r>
              <a:rPr lang="en-US" sz="1800" dirty="0">
                <a:cs typeface="Times New Roman" panose="02020603050405020304" pitchFamily="18" charset="0"/>
              </a:rPr>
              <a:t>
</a:t>
            </a:r>
            <a:r>
              <a:rPr lang="en-US" sz="1800" dirty="0" err="1">
                <a:cs typeface="Times New Roman" panose="02020603050405020304" pitchFamily="18" charset="0"/>
              </a:rPr>
              <a:t>Questo</a:t>
            </a:r>
            <a:r>
              <a:rPr lang="en-US" sz="1800" dirty="0">
                <a:cs typeface="Times New Roman" panose="02020603050405020304" pitchFamily="18" charset="0"/>
              </a:rPr>
              <a:t> lo ha </a:t>
            </a:r>
            <a:r>
              <a:rPr lang="en-US" sz="1800" dirty="0" err="1">
                <a:cs typeface="Times New Roman" panose="02020603050405020304" pitchFamily="18" charset="0"/>
              </a:rPr>
              <a:t>portato</a:t>
            </a:r>
            <a:r>
              <a:rPr lang="en-US" sz="1800" dirty="0">
                <a:cs typeface="Times New Roman" panose="02020603050405020304" pitchFamily="18" charset="0"/>
              </a:rPr>
              <a:t> </a:t>
            </a:r>
            <a:r>
              <a:rPr lang="en-US" sz="1800" dirty="0" err="1">
                <a:cs typeface="Times New Roman" panose="02020603050405020304" pitchFamily="18" charset="0"/>
              </a:rPr>
              <a:t>infine</a:t>
            </a:r>
            <a:r>
              <a:rPr lang="en-US" sz="1800" dirty="0">
                <a:cs typeface="Times New Roman" panose="02020603050405020304" pitchFamily="18" charset="0"/>
              </a:rPr>
              <a:t> </a:t>
            </a:r>
            <a:r>
              <a:rPr lang="en-US" sz="1800" dirty="0" err="1">
                <a:cs typeface="Times New Roman" panose="02020603050405020304" pitchFamily="18" charset="0"/>
              </a:rPr>
              <a:t>allo</a:t>
            </a:r>
            <a:r>
              <a:rPr lang="en-US" sz="1800" dirty="0">
                <a:cs typeface="Times New Roman" panose="02020603050405020304" pitchFamily="18" charset="0"/>
              </a:rPr>
              <a:t> studio </a:t>
            </a:r>
            <a:r>
              <a:rPr lang="en-US" sz="1800" dirty="0" err="1">
                <a:cs typeface="Times New Roman" panose="02020603050405020304" pitchFamily="18" charset="0"/>
              </a:rPr>
              <a:t>degli</a:t>
            </a:r>
            <a:r>
              <a:rPr lang="en-US" sz="1800" dirty="0">
                <a:cs typeface="Times New Roman" panose="02020603050405020304" pitchFamily="18" charset="0"/>
              </a:rPr>
              <a:t> </a:t>
            </a:r>
            <a:r>
              <a:rPr lang="en-US" sz="1800" dirty="0" err="1">
                <a:cs typeface="Times New Roman" panose="02020603050405020304" pitchFamily="18" charset="0"/>
              </a:rPr>
              <a:t>organi</a:t>
            </a:r>
            <a:r>
              <a:rPr lang="en-US" sz="1800" dirty="0">
                <a:cs typeface="Times New Roman" panose="02020603050405020304" pitchFamily="18" charset="0"/>
              </a:rPr>
              <a:t> </a:t>
            </a:r>
            <a:r>
              <a:rPr lang="en-US" sz="1800" dirty="0" err="1">
                <a:cs typeface="Times New Roman" panose="02020603050405020304" pitchFamily="18" charset="0"/>
              </a:rPr>
              <a:t>interni</a:t>
            </a:r>
            <a:r>
              <a:rPr lang="en-US" sz="1800" dirty="0">
                <a:cs typeface="Times New Roman" panose="02020603050405020304" pitchFamily="18" charset="0"/>
              </a:rPr>
              <a:t>; </a:t>
            </a:r>
            <a:r>
              <a:rPr lang="en-US" sz="1800" dirty="0" err="1">
                <a:cs typeface="Times New Roman" panose="02020603050405020304" pitchFamily="18" charset="0"/>
              </a:rPr>
              <a:t>tra</a:t>
            </a:r>
            <a:r>
              <a:rPr lang="en-US" sz="1800" dirty="0">
                <a:cs typeface="Times New Roman" panose="02020603050405020304" pitchFamily="18" charset="0"/>
              </a:rPr>
              <a:t> </a:t>
            </a:r>
            <a:r>
              <a:rPr lang="en-US" sz="1800" dirty="0" err="1">
                <a:cs typeface="Times New Roman" panose="02020603050405020304" pitchFamily="18" charset="0"/>
              </a:rPr>
              <a:t>loro</a:t>
            </a:r>
            <a:r>
              <a:rPr lang="en-US" sz="1800" dirty="0">
                <a:cs typeface="Times New Roman" panose="02020603050405020304" pitchFamily="18" charset="0"/>
              </a:rPr>
              <a:t> ha </a:t>
            </a:r>
            <a:r>
              <a:rPr lang="en-US" sz="1800" dirty="0" err="1">
                <a:cs typeface="Times New Roman" panose="02020603050405020304" pitchFamily="18" charset="0"/>
              </a:rPr>
              <a:t>sondato</a:t>
            </a:r>
            <a:r>
              <a:rPr lang="en-US" sz="1800" dirty="0">
                <a:cs typeface="Times New Roman" panose="02020603050405020304" pitchFamily="18" charset="0"/>
              </a:rPr>
              <a:t> </a:t>
            </a:r>
            <a:r>
              <a:rPr lang="en-US" sz="1800" dirty="0" err="1">
                <a:cs typeface="Times New Roman" panose="02020603050405020304" pitchFamily="18" charset="0"/>
              </a:rPr>
              <a:t>più</a:t>
            </a:r>
            <a:r>
              <a:rPr lang="en-US" sz="1800" dirty="0">
                <a:cs typeface="Times New Roman" panose="02020603050405020304" pitchFamily="18" charset="0"/>
              </a:rPr>
              <a:t> </a:t>
            </a:r>
            <a:r>
              <a:rPr lang="en-US" sz="1800" dirty="0" err="1">
                <a:cs typeface="Times New Roman" panose="02020603050405020304" pitchFamily="18" charset="0"/>
              </a:rPr>
              <a:t>profondamente</a:t>
            </a:r>
            <a:r>
              <a:rPr lang="en-US" sz="1800" dirty="0">
                <a:cs typeface="Times New Roman" panose="02020603050405020304" pitchFamily="18" charset="0"/>
              </a:rPr>
              <a:t> </a:t>
            </a:r>
            <a:r>
              <a:rPr lang="en-US" sz="1800" dirty="0" err="1">
                <a:cs typeface="Times New Roman" panose="02020603050405020304" pitchFamily="18" charset="0"/>
              </a:rPr>
              <a:t>nel</a:t>
            </a:r>
            <a:r>
              <a:rPr lang="en-US" sz="1800" dirty="0">
                <a:cs typeface="Times New Roman" panose="02020603050405020304" pitchFamily="18" charset="0"/>
              </a:rPr>
              <a:t> </a:t>
            </a:r>
            <a:r>
              <a:rPr lang="en-US" sz="1800" dirty="0" err="1">
                <a:cs typeface="Times New Roman" panose="02020603050405020304" pitchFamily="18" charset="0"/>
              </a:rPr>
              <a:t>cervello</a:t>
            </a:r>
            <a:r>
              <a:rPr lang="en-US" sz="1800" dirty="0">
                <a:cs typeface="Times New Roman" panose="02020603050405020304" pitchFamily="18" charset="0"/>
              </a:rPr>
              <a:t>, </a:t>
            </a:r>
            <a:r>
              <a:rPr lang="en-US" sz="1800" dirty="0" err="1">
                <a:cs typeface="Times New Roman" panose="02020603050405020304" pitchFamily="18" charset="0"/>
              </a:rPr>
              <a:t>cuore</a:t>
            </a:r>
            <a:r>
              <a:rPr lang="en-US" sz="1800" dirty="0">
                <a:cs typeface="Times New Roman" panose="02020603050405020304" pitchFamily="18" charset="0"/>
              </a:rPr>
              <a:t> e </a:t>
            </a:r>
            <a:r>
              <a:rPr lang="en-US" sz="1800" dirty="0" err="1">
                <a:cs typeface="Times New Roman" panose="02020603050405020304" pitchFamily="18" charset="0"/>
              </a:rPr>
              <a:t>polmoni</a:t>
            </a:r>
            <a:r>
              <a:rPr lang="en-US" sz="1800" dirty="0">
                <a:cs typeface="Times New Roman" panose="02020603050405020304" pitchFamily="18" charset="0"/>
              </a:rPr>
              <a:t> come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motori</a:t>
            </a:r>
            <a:r>
              <a:rPr lang="en-US" sz="1800" dirty="0">
                <a:cs typeface="Times New Roman" panose="02020603050405020304" pitchFamily="18" charset="0"/>
              </a:rPr>
              <a:t>" </a:t>
            </a:r>
            <a:r>
              <a:rPr lang="en-US" sz="1800" dirty="0" err="1">
                <a:cs typeface="Times New Roman" panose="02020603050405020304" pitchFamily="18" charset="0"/>
              </a:rPr>
              <a:t>dei</a:t>
            </a:r>
            <a:r>
              <a:rPr lang="en-US" sz="1800" dirty="0">
                <a:cs typeface="Times New Roman" panose="02020603050405020304" pitchFamily="18" charset="0"/>
              </a:rPr>
              <a:t> sensi e </a:t>
            </a:r>
            <a:r>
              <a:rPr lang="en-US" sz="1800" dirty="0" err="1">
                <a:cs typeface="Times New Roman" panose="02020603050405020304" pitchFamily="18" charset="0"/>
              </a:rPr>
              <a:t>della</a:t>
            </a:r>
            <a:r>
              <a:rPr lang="en-US" sz="1800" dirty="0">
                <a:cs typeface="Times New Roman" panose="02020603050405020304" pitchFamily="18" charset="0"/>
              </a:rPr>
              <a:t> vita
Le sue </a:t>
            </a:r>
            <a:r>
              <a:rPr lang="en-US" sz="1800" dirty="0" err="1">
                <a:cs typeface="Times New Roman" panose="02020603050405020304" pitchFamily="18" charset="0"/>
              </a:rPr>
              <a:t>scoperte</a:t>
            </a:r>
            <a:r>
              <a:rPr lang="en-US" sz="1800" dirty="0">
                <a:cs typeface="Times New Roman" panose="02020603050405020304" pitchFamily="18" charset="0"/>
              </a:rPr>
              <a:t> da </a:t>
            </a:r>
            <a:r>
              <a:rPr lang="en-US" sz="1800" dirty="0" err="1">
                <a:cs typeface="Times New Roman" panose="02020603050405020304" pitchFamily="18" charset="0"/>
              </a:rPr>
              <a:t>questi</a:t>
            </a:r>
            <a:r>
              <a:rPr lang="en-US" sz="1800" dirty="0">
                <a:cs typeface="Times New Roman" panose="02020603050405020304" pitchFamily="18" charset="0"/>
              </a:rPr>
              <a:t> </a:t>
            </a:r>
            <a:r>
              <a:rPr lang="en-US" sz="1800" dirty="0" err="1">
                <a:cs typeface="Times New Roman" panose="02020603050405020304" pitchFamily="18" charset="0"/>
              </a:rPr>
              <a:t>studi</a:t>
            </a:r>
            <a:r>
              <a:rPr lang="en-US" sz="1800" dirty="0">
                <a:cs typeface="Times New Roman" panose="02020603050405020304" pitchFamily="18" charset="0"/>
              </a:rPr>
              <a:t> </a:t>
            </a:r>
            <a:r>
              <a:rPr lang="en-US" sz="1800" dirty="0" err="1">
                <a:cs typeface="Times New Roman" panose="02020603050405020304" pitchFamily="18" charset="0"/>
              </a:rPr>
              <a:t>sono</a:t>
            </a:r>
            <a:r>
              <a:rPr lang="en-US" sz="1800" dirty="0">
                <a:cs typeface="Times New Roman" panose="02020603050405020304" pitchFamily="18" charset="0"/>
              </a:rPr>
              <a:t> state </a:t>
            </a:r>
            <a:r>
              <a:rPr lang="en-US" sz="1800" dirty="0" err="1">
                <a:cs typeface="Times New Roman" panose="02020603050405020304" pitchFamily="18" charset="0"/>
              </a:rPr>
              <a:t>registrate</a:t>
            </a:r>
            <a:r>
              <a:rPr lang="en-US" sz="1800" dirty="0">
                <a:cs typeface="Times New Roman" panose="02020603050405020304" pitchFamily="18" charset="0"/>
              </a:rPr>
              <a:t> </a:t>
            </a:r>
            <a:r>
              <a:rPr lang="en-US" sz="1800" dirty="0" err="1">
                <a:cs typeface="Times New Roman" panose="02020603050405020304" pitchFamily="18" charset="0"/>
              </a:rPr>
              <a:t>nei</a:t>
            </a:r>
            <a:r>
              <a:rPr lang="en-US" sz="1800" dirty="0">
                <a:cs typeface="Times New Roman" panose="02020603050405020304" pitchFamily="18" charset="0"/>
              </a:rPr>
              <a:t> </a:t>
            </a:r>
            <a:r>
              <a:rPr lang="en-US" sz="1800" dirty="0" err="1">
                <a:cs typeface="Times New Roman" panose="02020603050405020304" pitchFamily="18" charset="0"/>
              </a:rPr>
              <a:t>famosi</a:t>
            </a:r>
            <a:r>
              <a:rPr lang="en-US" sz="1800" dirty="0">
                <a:cs typeface="Times New Roman" panose="02020603050405020304" pitchFamily="18" charset="0"/>
              </a:rPr>
              <a:t> </a:t>
            </a:r>
            <a:r>
              <a:rPr lang="en-US" sz="1800" dirty="0" err="1">
                <a:cs typeface="Times New Roman" panose="02020603050405020304" pitchFamily="18" charset="0"/>
              </a:rPr>
              <a:t>disegni</a:t>
            </a:r>
            <a:r>
              <a:rPr lang="en-US" sz="1800" dirty="0">
                <a:cs typeface="Times New Roman" panose="02020603050405020304" pitchFamily="18" charset="0"/>
              </a:rPr>
              <a:t> </a:t>
            </a:r>
            <a:r>
              <a:rPr lang="en-US" sz="1800" dirty="0" err="1">
                <a:cs typeface="Times New Roman" panose="02020603050405020304" pitchFamily="18" charset="0"/>
              </a:rPr>
              <a:t>anatomici</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sono</a:t>
            </a:r>
            <a:r>
              <a:rPr lang="en-US" sz="1800" dirty="0">
                <a:cs typeface="Times New Roman" panose="02020603050405020304" pitchFamily="18" charset="0"/>
              </a:rPr>
              <a:t> </a:t>
            </a:r>
            <a:r>
              <a:rPr lang="en-US" sz="1800" dirty="0" err="1">
                <a:cs typeface="Times New Roman" panose="02020603050405020304" pitchFamily="18" charset="0"/>
              </a:rPr>
              <a:t>tra</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risultati</a:t>
            </a:r>
            <a:r>
              <a:rPr lang="en-US" sz="1800" dirty="0">
                <a:cs typeface="Times New Roman" panose="02020603050405020304" pitchFamily="18" charset="0"/>
              </a:rPr>
              <a:t> </a:t>
            </a:r>
            <a:r>
              <a:rPr lang="en-US" sz="1800" dirty="0" err="1">
                <a:cs typeface="Times New Roman" panose="02020603050405020304" pitchFamily="18" charset="0"/>
              </a:rPr>
              <a:t>più</a:t>
            </a:r>
            <a:r>
              <a:rPr lang="en-US" sz="1800" dirty="0">
                <a:cs typeface="Times New Roman" panose="02020603050405020304" pitchFamily="18" charset="0"/>
              </a:rPr>
              <a:t> </a:t>
            </a:r>
            <a:r>
              <a:rPr lang="en-US" sz="1800" dirty="0" err="1">
                <a:cs typeface="Times New Roman" panose="02020603050405020304" pitchFamily="18" charset="0"/>
              </a:rPr>
              <a:t>significativi</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scienza</a:t>
            </a:r>
            <a:r>
              <a:rPr lang="en-US" sz="1800" dirty="0">
                <a:cs typeface="Times New Roman" panose="02020603050405020304" pitchFamily="18" charset="0"/>
              </a:rPr>
              <a:t> </a:t>
            </a:r>
            <a:r>
              <a:rPr lang="en-US" sz="1800" dirty="0" err="1">
                <a:cs typeface="Times New Roman" panose="02020603050405020304" pitchFamily="18" charset="0"/>
              </a:rPr>
              <a:t>rinascimentale</a:t>
            </a:r>
            <a:endParaRPr lang="en-US"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23</a:t>
            </a:fld>
            <a:endParaRPr lang="en-US" altLang="en-US"/>
          </a:p>
        </p:txBody>
      </p:sp>
      <p:pic>
        <p:nvPicPr>
          <p:cNvPr id="1026" name="Picture 2" descr="Leonardo da Vinci: pen-and-ink studies of human fe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548" y="1078173"/>
            <a:ext cx="3875157" cy="51592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546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pPr>
              <a:defRPr/>
            </a:pPr>
            <a:fld id="{C6CA96FD-56E3-4B41-8FC7-0332E5A7AA91}" type="slidenum">
              <a:rPr lang="en-US" altLang="en-US" smtClean="0"/>
              <a:pPr>
                <a:defRPr/>
              </a:pPr>
              <a:t>24</a:t>
            </a:fld>
            <a:endParaRPr lang="en-US" altLang="en-US"/>
          </a:p>
        </p:txBody>
      </p:sp>
      <p:sp>
        <p:nvSpPr>
          <p:cNvPr id="6" name="Rectangle 2"/>
          <p:cNvSpPr>
            <a:spLocks noGrp="1" noChangeArrowheads="1"/>
          </p:cNvSpPr>
          <p:nvPr>
            <p:ph type="title"/>
          </p:nvPr>
        </p:nvSpPr>
        <p:spPr>
          <a:xfrm>
            <a:off x="3870211" y="694469"/>
            <a:ext cx="4575119" cy="937995"/>
          </a:xfrm>
        </p:spPr>
        <p:txBody>
          <a:bodyPr>
            <a:noAutofit/>
          </a:bodyPr>
          <a:lstStyle/>
          <a:p>
            <a:pPr algn="ct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Studio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anatomico</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7" name="CasellaDiTesto 6"/>
          <p:cNvSpPr txBox="1"/>
          <p:nvPr/>
        </p:nvSpPr>
        <p:spPr>
          <a:xfrm>
            <a:off x="930443" y="1632464"/>
            <a:ext cx="10150642" cy="3693319"/>
          </a:xfrm>
          <a:prstGeom prst="rect">
            <a:avLst/>
          </a:prstGeom>
          <a:noFill/>
        </p:spPr>
        <p:txBody>
          <a:bodyPr wrap="square" rtlCol="0">
            <a:spAutoFit/>
          </a:bodyPr>
          <a:lstStyle/>
          <a:p>
            <a:pPr marL="285750" indent="-285750">
              <a:buFont typeface="Arial" panose="020B0604020202020204" pitchFamily="34" charset="0"/>
              <a:buChar char="•"/>
            </a:pPr>
            <a:r>
              <a:rPr lang="en-US" dirty="0">
                <a:cs typeface="Times New Roman" panose="02020603050405020304" pitchFamily="18" charset="0"/>
              </a:rPr>
              <a:t>I </a:t>
            </a:r>
            <a:r>
              <a:rPr lang="en-US" dirty="0" err="1">
                <a:cs typeface="Times New Roman" panose="02020603050405020304" pitchFamily="18" charset="0"/>
              </a:rPr>
              <a:t>disegni</a:t>
            </a:r>
            <a:r>
              <a:rPr lang="en-US" dirty="0">
                <a:cs typeface="Times New Roman" panose="02020603050405020304" pitchFamily="18" charset="0"/>
              </a:rPr>
              <a:t> </a:t>
            </a:r>
            <a:r>
              <a:rPr lang="en-US" dirty="0" err="1">
                <a:cs typeface="Times New Roman" panose="02020603050405020304" pitchFamily="18" charset="0"/>
              </a:rPr>
              <a:t>si</a:t>
            </a:r>
            <a:r>
              <a:rPr lang="en-US" dirty="0">
                <a:cs typeface="Times New Roman" panose="02020603050405020304" pitchFamily="18" charset="0"/>
              </a:rPr>
              <a:t> </a:t>
            </a:r>
            <a:r>
              <a:rPr lang="en-US" dirty="0" err="1">
                <a:cs typeface="Times New Roman" panose="02020603050405020304" pitchFamily="18" charset="0"/>
              </a:rPr>
              <a:t>basano</a:t>
            </a:r>
            <a:r>
              <a:rPr lang="en-US" dirty="0">
                <a:cs typeface="Times New Roman" panose="02020603050405020304" pitchFamily="18" charset="0"/>
              </a:rPr>
              <a:t> </a:t>
            </a:r>
            <a:r>
              <a:rPr lang="en-US" dirty="0" err="1">
                <a:cs typeface="Times New Roman" panose="02020603050405020304" pitchFamily="18" charset="0"/>
              </a:rPr>
              <a:t>su</a:t>
            </a:r>
            <a:r>
              <a:rPr lang="en-US" dirty="0">
                <a:cs typeface="Times New Roman" panose="02020603050405020304" pitchFamily="18" charset="0"/>
              </a:rPr>
              <a:t> una </a:t>
            </a:r>
            <a:r>
              <a:rPr lang="en-US" dirty="0" err="1">
                <a:cs typeface="Times New Roman" panose="02020603050405020304" pitchFamily="18" charset="0"/>
              </a:rPr>
              <a:t>connessione</a:t>
            </a:r>
            <a:r>
              <a:rPr lang="en-US" dirty="0">
                <a:cs typeface="Times New Roman" panose="02020603050405020304" pitchFamily="18" charset="0"/>
              </a:rPr>
              <a:t> </a:t>
            </a:r>
            <a:r>
              <a:rPr lang="en-US" dirty="0" err="1">
                <a:cs typeface="Times New Roman" panose="02020603050405020304" pitchFamily="18" charset="0"/>
              </a:rPr>
              <a:t>tra</a:t>
            </a:r>
            <a:r>
              <a:rPr lang="en-US" dirty="0">
                <a:cs typeface="Times New Roman" panose="02020603050405020304" pitchFamily="18" charset="0"/>
              </a:rPr>
              <a:t> </a:t>
            </a:r>
            <a:r>
              <a:rPr lang="en-US" dirty="0" err="1">
                <a:cs typeface="Times New Roman" panose="02020603050405020304" pitchFamily="18" charset="0"/>
              </a:rPr>
              <a:t>rappresentazione</a:t>
            </a:r>
            <a:r>
              <a:rPr lang="en-US" dirty="0">
                <a:cs typeface="Times New Roman" panose="02020603050405020304" pitchFamily="18" charset="0"/>
              </a:rPr>
              <a:t> </a:t>
            </a:r>
            <a:r>
              <a:rPr lang="en-US" dirty="0" err="1">
                <a:cs typeface="Times New Roman" panose="02020603050405020304" pitchFamily="18" charset="0"/>
              </a:rPr>
              <a:t>naturale</a:t>
            </a:r>
            <a:r>
              <a:rPr lang="en-US" dirty="0">
                <a:cs typeface="Times New Roman" panose="02020603050405020304" pitchFamily="18" charset="0"/>
              </a:rPr>
              <a:t> e </a:t>
            </a:r>
            <a:r>
              <a:rPr lang="en-US" dirty="0" err="1">
                <a:cs typeface="Times New Roman" panose="02020603050405020304" pitchFamily="18" charset="0"/>
              </a:rPr>
              <a:t>astratta</a:t>
            </a:r>
            <a:r>
              <a:rPr lang="en-US" dirty="0">
                <a:cs typeface="Times New Roman" panose="02020603050405020304" pitchFamily="18" charset="0"/>
              </a:rPr>
              <a:t>; ha </a:t>
            </a:r>
            <a:r>
              <a:rPr lang="en-US" dirty="0" err="1">
                <a:cs typeface="Times New Roman" panose="02020603050405020304" pitchFamily="18" charset="0"/>
              </a:rPr>
              <a:t>rappresentato</a:t>
            </a:r>
            <a:r>
              <a:rPr lang="en-US" dirty="0">
                <a:cs typeface="Times New Roman" panose="02020603050405020304" pitchFamily="18" charset="0"/>
              </a:rPr>
              <a:t> parti del </a:t>
            </a:r>
            <a:r>
              <a:rPr lang="en-US" dirty="0" err="1">
                <a:cs typeface="Times New Roman" panose="02020603050405020304" pitchFamily="18" charset="0"/>
              </a:rPr>
              <a:t>corpo</a:t>
            </a:r>
            <a:r>
              <a:rPr lang="en-US" dirty="0">
                <a:cs typeface="Times New Roman" panose="02020603050405020304" pitchFamily="18" charset="0"/>
              </a:rPr>
              <a:t> in strati </a:t>
            </a:r>
            <a:r>
              <a:rPr lang="en-US" dirty="0" err="1">
                <a:cs typeface="Times New Roman" panose="02020603050405020304" pitchFamily="18" charset="0"/>
              </a:rPr>
              <a:t>trasparenti</a:t>
            </a:r>
            <a:r>
              <a:rPr lang="en-US" dirty="0">
                <a:cs typeface="Times New Roman" panose="02020603050405020304" pitchFamily="18" charset="0"/>
              </a:rPr>
              <a:t> </a:t>
            </a:r>
            <a:r>
              <a:rPr lang="en-US" dirty="0" err="1">
                <a:cs typeface="Times New Roman" panose="02020603050405020304" pitchFamily="18" charset="0"/>
              </a:rPr>
              <a:t>che</a:t>
            </a:r>
            <a:r>
              <a:rPr lang="en-US" dirty="0">
                <a:cs typeface="Times New Roman" panose="02020603050405020304" pitchFamily="18" charset="0"/>
              </a:rPr>
              <a:t> </a:t>
            </a:r>
            <a:r>
              <a:rPr lang="en-US" dirty="0" err="1">
                <a:cs typeface="Times New Roman" panose="02020603050405020304" pitchFamily="18" charset="0"/>
              </a:rPr>
              <a:t>offrono</a:t>
            </a:r>
            <a:r>
              <a:rPr lang="en-US" dirty="0">
                <a:cs typeface="Times New Roman" panose="02020603050405020304" pitchFamily="18" charset="0"/>
              </a:rPr>
              <a:t> una "</a:t>
            </a:r>
            <a:r>
              <a:rPr lang="en-US" dirty="0" err="1">
                <a:cs typeface="Times New Roman" panose="02020603050405020304" pitchFamily="18" charset="0"/>
              </a:rPr>
              <a:t>intuizione</a:t>
            </a:r>
            <a:r>
              <a:rPr lang="en-US" dirty="0">
                <a:cs typeface="Times New Roman" panose="02020603050405020304" pitchFamily="18" charset="0"/>
              </a:rPr>
              <a:t>" </a:t>
            </a:r>
            <a:r>
              <a:rPr lang="en-US" dirty="0" err="1">
                <a:cs typeface="Times New Roman" panose="02020603050405020304" pitchFamily="18" charset="0"/>
              </a:rPr>
              <a:t>nell'organo</a:t>
            </a:r>
            <a:r>
              <a:rPr lang="en-US" dirty="0">
                <a:cs typeface="Times New Roman" panose="02020603050405020304" pitchFamily="18" charset="0"/>
              </a:rPr>
              <a:t> </a:t>
            </a:r>
            <a:r>
              <a:rPr lang="en-US" dirty="0" err="1">
                <a:cs typeface="Times New Roman" panose="02020603050405020304" pitchFamily="18" charset="0"/>
              </a:rPr>
              <a:t>utilizzando</a:t>
            </a:r>
            <a:r>
              <a:rPr lang="en-US" dirty="0">
                <a:cs typeface="Times New Roman" panose="02020603050405020304" pitchFamily="18" charset="0"/>
              </a:rPr>
              <a:t> </a:t>
            </a:r>
            <a:r>
              <a:rPr lang="en-US" dirty="0" err="1">
                <a:cs typeface="Times New Roman" panose="02020603050405020304" pitchFamily="18" charset="0"/>
              </a:rPr>
              <a:t>sezioni</a:t>
            </a:r>
            <a:r>
              <a:rPr lang="en-US" dirty="0">
                <a:cs typeface="Times New Roman" panose="02020603050405020304" pitchFamily="18" charset="0"/>
              </a:rPr>
              <a:t> in </a:t>
            </a:r>
            <a:r>
              <a:rPr lang="en-US" dirty="0" err="1">
                <a:cs typeface="Times New Roman" panose="02020603050405020304" pitchFamily="18" charset="0"/>
              </a:rPr>
              <a:t>prospettiva</a:t>
            </a:r>
            <a:r>
              <a:rPr lang="en-US" dirty="0">
                <a:cs typeface="Times New Roman" panose="02020603050405020304" pitchFamily="18" charset="0"/>
              </a:rPr>
              <a:t>, </a:t>
            </a:r>
            <a:r>
              <a:rPr lang="en-US" dirty="0" err="1">
                <a:cs typeface="Times New Roman" panose="02020603050405020304" pitchFamily="18" charset="0"/>
              </a:rPr>
              <a:t>riproducendo</a:t>
            </a:r>
            <a:r>
              <a:rPr lang="en-US" dirty="0">
                <a:cs typeface="Times New Roman" panose="02020603050405020304" pitchFamily="18" charset="0"/>
              </a:rPr>
              <a:t> </a:t>
            </a:r>
            <a:r>
              <a:rPr lang="en-US" dirty="0" err="1">
                <a:cs typeface="Times New Roman" panose="02020603050405020304" pitchFamily="18" charset="0"/>
              </a:rPr>
              <a:t>i</a:t>
            </a:r>
            <a:r>
              <a:rPr lang="en-US" dirty="0">
                <a:cs typeface="Times New Roman" panose="02020603050405020304" pitchFamily="18" charset="0"/>
              </a:rPr>
              <a:t> </a:t>
            </a:r>
            <a:r>
              <a:rPr lang="en-US" dirty="0" err="1">
                <a:cs typeface="Times New Roman" panose="02020603050405020304" pitchFamily="18" charset="0"/>
              </a:rPr>
              <a:t>muscoli</a:t>
            </a:r>
            <a:r>
              <a:rPr lang="en-US" dirty="0">
                <a:cs typeface="Times New Roman" panose="02020603050405020304" pitchFamily="18" charset="0"/>
              </a:rPr>
              <a:t> come "</a:t>
            </a:r>
            <a:r>
              <a:rPr lang="en-US" dirty="0" err="1">
                <a:cs typeface="Times New Roman" panose="02020603050405020304" pitchFamily="18" charset="0"/>
              </a:rPr>
              <a:t>stringhe</a:t>
            </a:r>
            <a:r>
              <a:rPr lang="en-US" dirty="0">
                <a:cs typeface="Times New Roman" panose="02020603050405020304" pitchFamily="18" charset="0"/>
              </a:rPr>
              <a:t>", </a:t>
            </a:r>
            <a:r>
              <a:rPr lang="en-US" dirty="0" err="1">
                <a:cs typeface="Times New Roman" panose="02020603050405020304" pitchFamily="18" charset="0"/>
              </a:rPr>
              <a:t>indicando</a:t>
            </a:r>
            <a:r>
              <a:rPr lang="en-US" dirty="0">
                <a:cs typeface="Times New Roman" panose="02020603050405020304" pitchFamily="18" charset="0"/>
              </a:rPr>
              <a:t> parti </a:t>
            </a:r>
            <a:r>
              <a:rPr lang="en-US" dirty="0" err="1">
                <a:cs typeface="Times New Roman" panose="02020603050405020304" pitchFamily="18" charset="0"/>
              </a:rPr>
              <a:t>nascoste</a:t>
            </a:r>
            <a:r>
              <a:rPr lang="en-US" dirty="0">
                <a:cs typeface="Times New Roman" panose="02020603050405020304" pitchFamily="18" charset="0"/>
              </a:rPr>
              <a:t> da </a:t>
            </a:r>
            <a:r>
              <a:rPr lang="en-US" dirty="0" err="1">
                <a:cs typeface="Times New Roman" panose="02020603050405020304" pitchFamily="18" charset="0"/>
              </a:rPr>
              <a:t>linee</a:t>
            </a:r>
            <a:r>
              <a:rPr lang="en-US" dirty="0">
                <a:cs typeface="Times New Roman" panose="02020603050405020304" pitchFamily="18" charset="0"/>
              </a:rPr>
              <a:t> </a:t>
            </a:r>
            <a:r>
              <a:rPr lang="en-US" dirty="0" err="1">
                <a:cs typeface="Times New Roman" panose="02020603050405020304" pitchFamily="18" charset="0"/>
              </a:rPr>
              <a:t>tratteggiate</a:t>
            </a:r>
            <a:r>
              <a:rPr lang="en-US" dirty="0">
                <a:cs typeface="Times New Roman" panose="02020603050405020304" pitchFamily="18" charset="0"/>
              </a:rPr>
              <a:t> e </a:t>
            </a:r>
            <a:r>
              <a:rPr lang="en-US" dirty="0" err="1">
                <a:cs typeface="Times New Roman" panose="02020603050405020304" pitchFamily="18" charset="0"/>
              </a:rPr>
              <a:t>ideando</a:t>
            </a:r>
            <a:r>
              <a:rPr lang="en-US" dirty="0">
                <a:cs typeface="Times New Roman" panose="02020603050405020304" pitchFamily="18" charset="0"/>
              </a:rPr>
              <a:t> un </a:t>
            </a:r>
            <a:r>
              <a:rPr lang="en-US" dirty="0" err="1">
                <a:cs typeface="Times New Roman" panose="02020603050405020304" pitchFamily="18" charset="0"/>
              </a:rPr>
              <a:t>sistema</a:t>
            </a:r>
            <a:r>
              <a:rPr lang="en-US" dirty="0">
                <a:cs typeface="Times New Roman" panose="02020603050405020304" pitchFamily="18" charset="0"/>
              </a:rPr>
              <a:t> di </a:t>
            </a:r>
            <a:r>
              <a:rPr lang="en-US" dirty="0" err="1">
                <a:cs typeface="Times New Roman" panose="02020603050405020304" pitchFamily="18" charset="0"/>
              </a:rPr>
              <a:t>schiusa</a:t>
            </a:r>
            <a:r>
              <a:rPr lang="en-US" dirty="0">
                <a:cs typeface="Times New Roman" panose="02020603050405020304" pitchFamily="18" charset="0"/>
              </a:rPr>
              <a:t/>
            </a:r>
            <a:br>
              <a:rPr lang="en-US" dirty="0">
                <a:cs typeface="Times New Roman" panose="02020603050405020304" pitchFamily="18" charset="0"/>
              </a:rPr>
            </a:br>
            <a:endParaRPr lang="en-US" dirty="0">
              <a:cs typeface="Times New Roman" panose="02020603050405020304" pitchFamily="18" charset="0"/>
            </a:endParaRPr>
          </a:p>
          <a:p>
            <a:pPr marL="285750" indent="-285750">
              <a:buFont typeface="Arial" panose="020B0604020202020204" pitchFamily="34" charset="0"/>
              <a:buChar char="•"/>
            </a:pPr>
            <a:r>
              <a:rPr lang="en-US" dirty="0">
                <a:cs typeface="Times New Roman" panose="02020603050405020304" pitchFamily="18" charset="0"/>
              </a:rPr>
              <a:t>Il </a:t>
            </a:r>
            <a:r>
              <a:rPr lang="en-US" dirty="0" err="1">
                <a:cs typeface="Times New Roman" panose="02020603050405020304" pitchFamily="18" charset="0"/>
              </a:rPr>
              <a:t>valore</a:t>
            </a:r>
            <a:r>
              <a:rPr lang="en-US" dirty="0">
                <a:cs typeface="Times New Roman" panose="02020603050405020304" pitchFamily="18" charset="0"/>
              </a:rPr>
              <a:t> </a:t>
            </a:r>
            <a:r>
              <a:rPr lang="en-US" dirty="0" err="1">
                <a:cs typeface="Times New Roman" panose="02020603050405020304" pitchFamily="18" charset="0"/>
              </a:rPr>
              <a:t>genuino</a:t>
            </a:r>
            <a:r>
              <a:rPr lang="en-US" dirty="0">
                <a:cs typeface="Times New Roman" panose="02020603050405020304" pitchFamily="18" charset="0"/>
              </a:rPr>
              <a:t> di </a:t>
            </a:r>
            <a:r>
              <a:rPr lang="en-US" dirty="0" err="1">
                <a:cs typeface="Times New Roman" panose="02020603050405020304" pitchFamily="18" charset="0"/>
              </a:rPr>
              <a:t>queste</a:t>
            </a:r>
            <a:r>
              <a:rPr lang="en-US" dirty="0">
                <a:cs typeface="Times New Roman" panose="02020603050405020304" pitchFamily="18" charset="0"/>
              </a:rPr>
              <a:t> </a:t>
            </a:r>
            <a:r>
              <a:rPr lang="en-US" dirty="0" err="1">
                <a:cs typeface="Times New Roman" panose="02020603050405020304" pitchFamily="18" charset="0"/>
              </a:rPr>
              <a:t>opere</a:t>
            </a:r>
            <a:r>
              <a:rPr lang="en-US" dirty="0">
                <a:cs typeface="Times New Roman" panose="02020603050405020304" pitchFamily="18" charset="0"/>
              </a:rPr>
              <a:t> </a:t>
            </a:r>
            <a:r>
              <a:rPr lang="en-US" dirty="0" err="1">
                <a:cs typeface="Times New Roman" panose="02020603050405020304" pitchFamily="18" charset="0"/>
              </a:rPr>
              <a:t>risiedeva</a:t>
            </a:r>
            <a:r>
              <a:rPr lang="en-US" dirty="0">
                <a:cs typeface="Times New Roman" panose="02020603050405020304" pitchFamily="18" charset="0"/>
              </a:rPr>
              <a:t> </a:t>
            </a:r>
            <a:r>
              <a:rPr lang="en-US" dirty="0" err="1">
                <a:cs typeface="Times New Roman" panose="02020603050405020304" pitchFamily="18" charset="0"/>
              </a:rPr>
              <a:t>nella</a:t>
            </a:r>
            <a:r>
              <a:rPr lang="en-US" dirty="0">
                <a:cs typeface="Times New Roman" panose="02020603050405020304" pitchFamily="18" charset="0"/>
              </a:rPr>
              <a:t> </a:t>
            </a:r>
            <a:r>
              <a:rPr lang="en-US" dirty="0" err="1">
                <a:cs typeface="Times New Roman" panose="02020603050405020304" pitchFamily="18" charset="0"/>
              </a:rPr>
              <a:t>loro</a:t>
            </a:r>
            <a:r>
              <a:rPr lang="en-US" dirty="0">
                <a:cs typeface="Times New Roman" panose="02020603050405020304" pitchFamily="18" charset="0"/>
              </a:rPr>
              <a:t> </a:t>
            </a:r>
            <a:r>
              <a:rPr lang="en-US" dirty="0" err="1">
                <a:cs typeface="Times New Roman" panose="02020603050405020304" pitchFamily="18" charset="0"/>
              </a:rPr>
              <a:t>capacità</a:t>
            </a:r>
            <a:r>
              <a:rPr lang="en-US" dirty="0">
                <a:cs typeface="Times New Roman" panose="02020603050405020304" pitchFamily="18" charset="0"/>
              </a:rPr>
              <a:t> di </a:t>
            </a:r>
            <a:r>
              <a:rPr lang="en-US" dirty="0" err="1">
                <a:cs typeface="Times New Roman" panose="02020603050405020304" pitchFamily="18" charset="0"/>
              </a:rPr>
              <a:t>sintetizzare</a:t>
            </a:r>
            <a:r>
              <a:rPr lang="en-US" dirty="0">
                <a:cs typeface="Times New Roman" panose="02020603050405020304" pitchFamily="18" charset="0"/>
              </a:rPr>
              <a:t> una </a:t>
            </a:r>
            <a:r>
              <a:rPr lang="en-US" dirty="0" err="1">
                <a:cs typeface="Times New Roman" panose="02020603050405020304" pitchFamily="18" charset="0"/>
              </a:rPr>
              <a:t>molteplicità</a:t>
            </a:r>
            <a:r>
              <a:rPr lang="en-US" dirty="0">
                <a:cs typeface="Times New Roman" panose="02020603050405020304" pitchFamily="18" charset="0"/>
              </a:rPr>
              <a:t> di </a:t>
            </a:r>
            <a:r>
              <a:rPr lang="en-US" dirty="0" err="1">
                <a:cs typeface="Times New Roman" panose="02020603050405020304" pitchFamily="18" charset="0"/>
              </a:rPr>
              <a:t>esperienze</a:t>
            </a:r>
            <a:r>
              <a:rPr lang="en-US" dirty="0">
                <a:cs typeface="Times New Roman" panose="02020603050405020304" pitchFamily="18" charset="0"/>
              </a:rPr>
              <a:t> </a:t>
            </a:r>
            <a:r>
              <a:rPr lang="en-US" dirty="0" err="1">
                <a:cs typeface="Times New Roman" panose="02020603050405020304" pitchFamily="18" charset="0"/>
              </a:rPr>
              <a:t>individuali</a:t>
            </a:r>
            <a:r>
              <a:rPr lang="en-US" dirty="0">
                <a:cs typeface="Times New Roman" panose="02020603050405020304" pitchFamily="18" charset="0"/>
              </a:rPr>
              <a:t> al </a:t>
            </a:r>
            <a:r>
              <a:rPr lang="en-US" dirty="0" err="1">
                <a:cs typeface="Times New Roman" panose="02020603050405020304" pitchFamily="18" charset="0"/>
              </a:rPr>
              <a:t>tavolo</a:t>
            </a:r>
            <a:r>
              <a:rPr lang="en-US" dirty="0">
                <a:cs typeface="Times New Roman" panose="02020603050405020304" pitchFamily="18" charset="0"/>
              </a:rPr>
              <a:t> di </a:t>
            </a:r>
            <a:r>
              <a:rPr lang="en-US" dirty="0" err="1">
                <a:cs typeface="Times New Roman" panose="02020603050405020304" pitchFamily="18" charset="0"/>
              </a:rPr>
              <a:t>dissezione</a:t>
            </a:r>
            <a:r>
              <a:rPr lang="en-US" dirty="0">
                <a:cs typeface="Times New Roman" panose="02020603050405020304" pitchFamily="18" charset="0"/>
              </a:rPr>
              <a:t> e </a:t>
            </a:r>
            <a:r>
              <a:rPr lang="en-US" dirty="0" err="1">
                <a:cs typeface="Times New Roman" panose="02020603050405020304" pitchFamily="18" charset="0"/>
              </a:rPr>
              <a:t>rendere</a:t>
            </a:r>
            <a:r>
              <a:rPr lang="en-US" dirty="0">
                <a:cs typeface="Times New Roman" panose="02020603050405020304" pitchFamily="18" charset="0"/>
              </a:rPr>
              <a:t> </a:t>
            </a:r>
            <a:r>
              <a:rPr lang="en-US" dirty="0" err="1">
                <a:cs typeface="Times New Roman" panose="02020603050405020304" pitchFamily="18" charset="0"/>
              </a:rPr>
              <a:t>i</a:t>
            </a:r>
            <a:r>
              <a:rPr lang="en-US" dirty="0">
                <a:cs typeface="Times New Roman" panose="02020603050405020304" pitchFamily="18" charset="0"/>
              </a:rPr>
              <a:t> </a:t>
            </a:r>
            <a:r>
              <a:rPr lang="en-US" dirty="0" err="1">
                <a:cs typeface="Times New Roman" panose="02020603050405020304" pitchFamily="18" charset="0"/>
              </a:rPr>
              <a:t>dati</a:t>
            </a:r>
            <a:r>
              <a:rPr lang="en-US" dirty="0">
                <a:cs typeface="Times New Roman" panose="02020603050405020304" pitchFamily="18" charset="0"/>
              </a:rPr>
              <a:t> </a:t>
            </a:r>
            <a:r>
              <a:rPr lang="en-US" dirty="0" err="1">
                <a:cs typeface="Times New Roman" panose="02020603050405020304" pitchFamily="18" charset="0"/>
              </a:rPr>
              <a:t>immediatamente</a:t>
            </a:r>
            <a:r>
              <a:rPr lang="en-US" dirty="0">
                <a:cs typeface="Times New Roman" panose="02020603050405020304" pitchFamily="18" charset="0"/>
              </a:rPr>
              <a:t> e </a:t>
            </a:r>
            <a:r>
              <a:rPr lang="en-US" dirty="0" err="1">
                <a:cs typeface="Times New Roman" panose="02020603050405020304" pitchFamily="18" charset="0"/>
              </a:rPr>
              <a:t>accuratamente</a:t>
            </a:r>
            <a:r>
              <a:rPr lang="en-US" dirty="0">
                <a:cs typeface="Times New Roman" panose="02020603050405020304" pitchFamily="18" charset="0"/>
              </a:rPr>
              <a:t> </a:t>
            </a:r>
            <a:r>
              <a:rPr lang="en-US" dirty="0" err="1">
                <a:cs typeface="Times New Roman" panose="02020603050405020304" pitchFamily="18" charset="0"/>
              </a:rPr>
              <a:t>visibili</a:t>
            </a:r>
            <a:r>
              <a:rPr lang="en-US" dirty="0">
                <a:cs typeface="Times New Roman" panose="02020603050405020304" pitchFamily="18" charset="0"/>
              </a:rPr>
              <a:t>; come Leonardo ha </a:t>
            </a:r>
            <a:r>
              <a:rPr lang="en-US" dirty="0" err="1">
                <a:cs typeface="Times New Roman" panose="02020603050405020304" pitchFamily="18" charset="0"/>
              </a:rPr>
              <a:t>sottolineato</a:t>
            </a:r>
            <a:r>
              <a:rPr lang="en-US" dirty="0">
                <a:cs typeface="Times New Roman" panose="02020603050405020304" pitchFamily="18" charset="0"/>
              </a:rPr>
              <a:t> con </a:t>
            </a:r>
            <a:r>
              <a:rPr lang="en-US" dirty="0" err="1">
                <a:cs typeface="Times New Roman" panose="02020603050405020304" pitchFamily="18" charset="0"/>
              </a:rPr>
              <a:t>orgoglio</a:t>
            </a:r>
            <a:r>
              <a:rPr lang="en-US" dirty="0">
                <a:cs typeface="Times New Roman" panose="02020603050405020304" pitchFamily="18" charset="0"/>
              </a:rPr>
              <a:t>, </a:t>
            </a:r>
            <a:r>
              <a:rPr lang="en-US" dirty="0" err="1">
                <a:cs typeface="Times New Roman" panose="02020603050405020304" pitchFamily="18" charset="0"/>
              </a:rPr>
              <a:t>questi</a:t>
            </a:r>
            <a:r>
              <a:rPr lang="en-US" dirty="0">
                <a:cs typeface="Times New Roman" panose="02020603050405020304" pitchFamily="18" charset="0"/>
              </a:rPr>
              <a:t> </a:t>
            </a:r>
            <a:r>
              <a:rPr lang="en-US" dirty="0" err="1">
                <a:cs typeface="Times New Roman" panose="02020603050405020304" pitchFamily="18" charset="0"/>
              </a:rPr>
              <a:t>disegni</a:t>
            </a:r>
            <a:r>
              <a:rPr lang="en-US" dirty="0">
                <a:cs typeface="Times New Roman" panose="02020603050405020304" pitchFamily="18" charset="0"/>
              </a:rPr>
              <a:t> </a:t>
            </a:r>
            <a:r>
              <a:rPr lang="en-US" dirty="0" err="1">
                <a:cs typeface="Times New Roman" panose="02020603050405020304" pitchFamily="18" charset="0"/>
              </a:rPr>
              <a:t>erano</a:t>
            </a:r>
            <a:r>
              <a:rPr lang="en-US" dirty="0">
                <a:cs typeface="Times New Roman" panose="02020603050405020304" pitchFamily="18" charset="0"/>
              </a:rPr>
              <a:t> </a:t>
            </a:r>
            <a:r>
              <a:rPr lang="en-US" dirty="0" err="1">
                <a:cs typeface="Times New Roman" panose="02020603050405020304" pitchFamily="18" charset="0"/>
              </a:rPr>
              <a:t>superiori</a:t>
            </a:r>
            <a:r>
              <a:rPr lang="en-US" dirty="0">
                <a:cs typeface="Times New Roman" panose="02020603050405020304" pitchFamily="18" charset="0"/>
              </a:rPr>
              <a:t> alle parole </a:t>
            </a:r>
            <a:r>
              <a:rPr lang="en-US" dirty="0" err="1">
                <a:cs typeface="Times New Roman" panose="02020603050405020304" pitchFamily="18" charset="0"/>
              </a:rPr>
              <a:t>descrittive</a:t>
            </a:r>
            <a:r>
              <a:rPr lang="en-US" dirty="0">
                <a:cs typeface="Times New Roman" panose="02020603050405020304" pitchFamily="18" charset="0"/>
              </a:rPr>
              <a:t/>
            </a:r>
            <a:br>
              <a:rPr lang="en-US" dirty="0">
                <a:cs typeface="Times New Roman" panose="02020603050405020304" pitchFamily="18" charset="0"/>
              </a:rPr>
            </a:br>
            <a:endParaRPr lang="en-US" dirty="0">
              <a:cs typeface="Times New Roman" panose="02020603050405020304" pitchFamily="18" charset="0"/>
            </a:endParaRPr>
          </a:p>
          <a:p>
            <a:pPr marL="285750" indent="-285750">
              <a:buFont typeface="Arial" panose="020B0604020202020204" pitchFamily="34" charset="0"/>
              <a:buChar char="•"/>
            </a:pPr>
            <a:r>
              <a:rPr lang="en-US" dirty="0">
                <a:cs typeface="Times New Roman" panose="02020603050405020304" pitchFamily="18" charset="0"/>
              </a:rPr>
              <a:t>La </a:t>
            </a:r>
            <a:r>
              <a:rPr lang="en-US" dirty="0" err="1">
                <a:cs typeface="Times New Roman" panose="02020603050405020304" pitchFamily="18" charset="0"/>
              </a:rPr>
              <a:t>ricchezza</a:t>
            </a:r>
            <a:r>
              <a:rPr lang="en-US" dirty="0">
                <a:cs typeface="Times New Roman" panose="02020603050405020304" pitchFamily="18" charset="0"/>
              </a:rPr>
              <a:t> </a:t>
            </a:r>
            <a:r>
              <a:rPr lang="en-US" dirty="0" err="1">
                <a:cs typeface="Times New Roman" panose="02020603050405020304" pitchFamily="18" charset="0"/>
              </a:rPr>
              <a:t>degli</a:t>
            </a:r>
            <a:r>
              <a:rPr lang="en-US" dirty="0">
                <a:cs typeface="Times New Roman" panose="02020603050405020304" pitchFamily="18" charset="0"/>
              </a:rPr>
              <a:t> </a:t>
            </a:r>
            <a:r>
              <a:rPr lang="en-US" dirty="0" err="1">
                <a:cs typeface="Times New Roman" panose="02020603050405020304" pitchFamily="18" charset="0"/>
              </a:rPr>
              <a:t>studi</a:t>
            </a:r>
            <a:r>
              <a:rPr lang="en-US" dirty="0">
                <a:cs typeface="Times New Roman" panose="02020603050405020304" pitchFamily="18" charset="0"/>
              </a:rPr>
              <a:t> </a:t>
            </a:r>
            <a:r>
              <a:rPr lang="en-US" dirty="0" err="1">
                <a:cs typeface="Times New Roman" panose="02020603050405020304" pitchFamily="18" charset="0"/>
              </a:rPr>
              <a:t>anatomici</a:t>
            </a:r>
            <a:r>
              <a:rPr lang="en-US" dirty="0">
                <a:cs typeface="Times New Roman" panose="02020603050405020304" pitchFamily="18" charset="0"/>
              </a:rPr>
              <a:t> di Leonardo </a:t>
            </a:r>
            <a:r>
              <a:rPr lang="en-US" dirty="0" err="1">
                <a:cs typeface="Times New Roman" panose="02020603050405020304" pitchFamily="18" charset="0"/>
              </a:rPr>
              <a:t>che</a:t>
            </a:r>
            <a:r>
              <a:rPr lang="en-US" dirty="0">
                <a:cs typeface="Times New Roman" panose="02020603050405020304" pitchFamily="18" charset="0"/>
              </a:rPr>
              <a:t> </a:t>
            </a:r>
            <a:r>
              <a:rPr lang="en-US" dirty="0" err="1">
                <a:cs typeface="Times New Roman" panose="02020603050405020304" pitchFamily="18" charset="0"/>
              </a:rPr>
              <a:t>sono</a:t>
            </a:r>
            <a:r>
              <a:rPr lang="en-US" dirty="0">
                <a:cs typeface="Times New Roman" panose="02020603050405020304" pitchFamily="18" charset="0"/>
              </a:rPr>
              <a:t> </a:t>
            </a:r>
            <a:r>
              <a:rPr lang="en-US" dirty="0" err="1">
                <a:cs typeface="Times New Roman" panose="02020603050405020304" pitchFamily="18" charset="0"/>
              </a:rPr>
              <a:t>sopravvissuti</a:t>
            </a:r>
            <a:r>
              <a:rPr lang="en-US" dirty="0">
                <a:cs typeface="Times New Roman" panose="02020603050405020304" pitchFamily="18" charset="0"/>
              </a:rPr>
              <a:t> </a:t>
            </a:r>
            <a:r>
              <a:rPr lang="en-US" dirty="0" err="1">
                <a:cs typeface="Times New Roman" panose="02020603050405020304" pitchFamily="18" charset="0"/>
              </a:rPr>
              <a:t>forgiava</a:t>
            </a:r>
            <a:r>
              <a:rPr lang="en-US" dirty="0">
                <a:cs typeface="Times New Roman" panose="02020603050405020304" pitchFamily="18" charset="0"/>
              </a:rPr>
              <a:t> </a:t>
            </a:r>
            <a:r>
              <a:rPr lang="en-US" dirty="0" err="1">
                <a:cs typeface="Times New Roman" panose="02020603050405020304" pitchFamily="18" charset="0"/>
              </a:rPr>
              <a:t>i</a:t>
            </a:r>
            <a:r>
              <a:rPr lang="en-US" dirty="0">
                <a:cs typeface="Times New Roman" panose="02020603050405020304" pitchFamily="18" charset="0"/>
              </a:rPr>
              <a:t> </a:t>
            </a:r>
            <a:r>
              <a:rPr lang="en-US" dirty="0" err="1">
                <a:cs typeface="Times New Roman" panose="02020603050405020304" pitchFamily="18" charset="0"/>
              </a:rPr>
              <a:t>principi</a:t>
            </a:r>
            <a:r>
              <a:rPr lang="en-US" dirty="0">
                <a:cs typeface="Times New Roman" panose="02020603050405020304" pitchFamily="18" charset="0"/>
              </a:rPr>
              <a:t> </a:t>
            </a:r>
            <a:r>
              <a:rPr lang="en-US" dirty="0" err="1">
                <a:cs typeface="Times New Roman" panose="02020603050405020304" pitchFamily="18" charset="0"/>
              </a:rPr>
              <a:t>fondamentali</a:t>
            </a:r>
            <a:r>
              <a:rPr lang="en-US" dirty="0">
                <a:cs typeface="Times New Roman" panose="02020603050405020304" pitchFamily="18" charset="0"/>
              </a:rPr>
              <a:t> </a:t>
            </a:r>
            <a:r>
              <a:rPr lang="en-US" dirty="0" err="1">
                <a:cs typeface="Times New Roman" panose="02020603050405020304" pitchFamily="18" charset="0"/>
              </a:rPr>
              <a:t>dell'illustrazione</a:t>
            </a:r>
            <a:r>
              <a:rPr lang="en-US" dirty="0">
                <a:cs typeface="Times New Roman" panose="02020603050405020304" pitchFamily="18" charset="0"/>
              </a:rPr>
              <a:t> </a:t>
            </a:r>
            <a:r>
              <a:rPr lang="en-US" dirty="0" err="1">
                <a:cs typeface="Times New Roman" panose="02020603050405020304" pitchFamily="18" charset="0"/>
              </a:rPr>
              <a:t>scientifica</a:t>
            </a:r>
            <a:r>
              <a:rPr lang="en-US" dirty="0">
                <a:cs typeface="Times New Roman" panose="02020603050405020304" pitchFamily="18" charset="0"/>
              </a:rPr>
              <a:t> </a:t>
            </a:r>
            <a:r>
              <a:rPr lang="en-US" dirty="0" err="1">
                <a:cs typeface="Times New Roman" panose="02020603050405020304" pitchFamily="18" charset="0"/>
              </a:rPr>
              <a:t>moderna</a:t>
            </a:r>
            <a:r>
              <a:rPr lang="en-US" dirty="0">
                <a:cs typeface="Times New Roman" panose="02020603050405020304" pitchFamily="18" charset="0"/>
              </a:rPr>
              <a:t>. Vale la </a:t>
            </a:r>
            <a:r>
              <a:rPr lang="en-US" dirty="0" err="1">
                <a:cs typeface="Times New Roman" panose="02020603050405020304" pitchFamily="18" charset="0"/>
              </a:rPr>
              <a:t>pena</a:t>
            </a:r>
            <a:r>
              <a:rPr lang="en-US" dirty="0">
                <a:cs typeface="Times New Roman" panose="02020603050405020304" pitchFamily="18" charset="0"/>
              </a:rPr>
              <a:t> </a:t>
            </a:r>
            <a:r>
              <a:rPr lang="en-US" dirty="0" err="1">
                <a:cs typeface="Times New Roman" panose="02020603050405020304" pitchFamily="18" charset="0"/>
              </a:rPr>
              <a:t>notare</a:t>
            </a:r>
            <a:r>
              <a:rPr lang="en-US" dirty="0">
                <a:cs typeface="Times New Roman" panose="02020603050405020304" pitchFamily="18" charset="0"/>
              </a:rPr>
              <a:t>, </a:t>
            </a:r>
            <a:r>
              <a:rPr lang="en-US" dirty="0" err="1">
                <a:cs typeface="Times New Roman" panose="02020603050405020304" pitchFamily="18" charset="0"/>
              </a:rPr>
              <a:t>tuttavia</a:t>
            </a:r>
            <a:r>
              <a:rPr lang="en-US" dirty="0">
                <a:cs typeface="Times New Roman" panose="02020603050405020304" pitchFamily="18" charset="0"/>
              </a:rPr>
              <a:t>, </a:t>
            </a:r>
            <a:r>
              <a:rPr lang="en-US" dirty="0" err="1">
                <a:cs typeface="Times New Roman" panose="02020603050405020304" pitchFamily="18" charset="0"/>
              </a:rPr>
              <a:t>che</a:t>
            </a:r>
            <a:r>
              <a:rPr lang="en-US" dirty="0">
                <a:cs typeface="Times New Roman" panose="02020603050405020304" pitchFamily="18" charset="0"/>
              </a:rPr>
              <a:t> </a:t>
            </a:r>
            <a:r>
              <a:rPr lang="en-US" dirty="0" err="1">
                <a:cs typeface="Times New Roman" panose="02020603050405020304" pitchFamily="18" charset="0"/>
              </a:rPr>
              <a:t>durante</a:t>
            </a:r>
            <a:r>
              <a:rPr lang="en-US" dirty="0">
                <a:cs typeface="Times New Roman" panose="02020603050405020304" pitchFamily="18" charset="0"/>
              </a:rPr>
              <a:t> la </a:t>
            </a:r>
            <a:r>
              <a:rPr lang="en-US" dirty="0" err="1">
                <a:cs typeface="Times New Roman" panose="02020603050405020304" pitchFamily="18" charset="0"/>
              </a:rPr>
              <a:t>sua</a:t>
            </a:r>
            <a:r>
              <a:rPr lang="en-US" dirty="0">
                <a:cs typeface="Times New Roman" panose="02020603050405020304" pitchFamily="18" charset="0"/>
              </a:rPr>
              <a:t> vita, le </a:t>
            </a:r>
            <a:r>
              <a:rPr lang="en-US" dirty="0" err="1">
                <a:cs typeface="Times New Roman" panose="02020603050405020304" pitchFamily="18" charset="0"/>
              </a:rPr>
              <a:t>indagini</a:t>
            </a:r>
            <a:r>
              <a:rPr lang="en-US" dirty="0">
                <a:cs typeface="Times New Roman" panose="02020603050405020304" pitchFamily="18" charset="0"/>
              </a:rPr>
              <a:t> </a:t>
            </a:r>
            <a:r>
              <a:rPr lang="en-US" dirty="0" err="1">
                <a:cs typeface="Times New Roman" panose="02020603050405020304" pitchFamily="18" charset="0"/>
              </a:rPr>
              <a:t>mediche</a:t>
            </a:r>
            <a:r>
              <a:rPr lang="en-US" dirty="0">
                <a:cs typeface="Times New Roman" panose="02020603050405020304" pitchFamily="18" charset="0"/>
              </a:rPr>
              <a:t> di Leonardo </a:t>
            </a:r>
            <a:r>
              <a:rPr lang="en-US" dirty="0" err="1">
                <a:cs typeface="Times New Roman" panose="02020603050405020304" pitchFamily="18" charset="0"/>
              </a:rPr>
              <a:t>sono</a:t>
            </a:r>
            <a:r>
              <a:rPr lang="en-US" dirty="0">
                <a:cs typeface="Times New Roman" panose="02020603050405020304" pitchFamily="18" charset="0"/>
              </a:rPr>
              <a:t> </a:t>
            </a:r>
            <a:r>
              <a:rPr lang="en-US" dirty="0" err="1">
                <a:cs typeface="Times New Roman" panose="02020603050405020304" pitchFamily="18" charset="0"/>
              </a:rPr>
              <a:t>rimaste</a:t>
            </a:r>
            <a:r>
              <a:rPr lang="en-US" dirty="0">
                <a:cs typeface="Times New Roman" panose="02020603050405020304" pitchFamily="18" charset="0"/>
              </a:rPr>
              <a:t> private. Non </a:t>
            </a:r>
            <a:r>
              <a:rPr lang="en-US" dirty="0" err="1">
                <a:cs typeface="Times New Roman" panose="02020603050405020304" pitchFamily="18" charset="0"/>
              </a:rPr>
              <a:t>si</a:t>
            </a:r>
            <a:r>
              <a:rPr lang="en-US" dirty="0">
                <a:cs typeface="Times New Roman" panose="02020603050405020304" pitchFamily="18" charset="0"/>
              </a:rPr>
              <a:t> </a:t>
            </a:r>
            <a:r>
              <a:rPr lang="en-US" dirty="0" err="1">
                <a:cs typeface="Times New Roman" panose="02020603050405020304" pitchFamily="18" charset="0"/>
              </a:rPr>
              <a:t>considerava</a:t>
            </a:r>
            <a:r>
              <a:rPr lang="en-US" dirty="0">
                <a:cs typeface="Times New Roman" panose="02020603050405020304" pitchFamily="18" charset="0"/>
              </a:rPr>
              <a:t> un </a:t>
            </a:r>
            <a:r>
              <a:rPr lang="en-US" dirty="0" err="1">
                <a:cs typeface="Times New Roman" panose="02020603050405020304" pitchFamily="18" charset="0"/>
              </a:rPr>
              <a:t>professionista</a:t>
            </a:r>
            <a:r>
              <a:rPr lang="en-US" dirty="0">
                <a:cs typeface="Times New Roman" panose="02020603050405020304" pitchFamily="18" charset="0"/>
              </a:rPr>
              <a:t> </a:t>
            </a:r>
            <a:r>
              <a:rPr lang="en-US" dirty="0" err="1">
                <a:cs typeface="Times New Roman" panose="02020603050405020304" pitchFamily="18" charset="0"/>
              </a:rPr>
              <a:t>nel</a:t>
            </a:r>
            <a:r>
              <a:rPr lang="en-US" dirty="0">
                <a:cs typeface="Times New Roman" panose="02020603050405020304" pitchFamily="18" charset="0"/>
              </a:rPr>
              <a:t> campo </a:t>
            </a:r>
            <a:r>
              <a:rPr lang="en-US" dirty="0" err="1">
                <a:cs typeface="Times New Roman" panose="02020603050405020304" pitchFamily="18" charset="0"/>
              </a:rPr>
              <a:t>dell'anatomia</a:t>
            </a:r>
            <a:r>
              <a:rPr lang="en-US" dirty="0">
                <a:cs typeface="Times New Roman" panose="02020603050405020304" pitchFamily="18" charset="0"/>
              </a:rPr>
              <a:t>, e non ha </a:t>
            </a:r>
            <a:r>
              <a:rPr lang="en-US" dirty="0" err="1">
                <a:cs typeface="Times New Roman" panose="02020603050405020304" pitchFamily="18" charset="0"/>
              </a:rPr>
              <a:t>insegnato</a:t>
            </a:r>
            <a:r>
              <a:rPr lang="en-US" dirty="0">
                <a:cs typeface="Times New Roman" panose="02020603050405020304" pitchFamily="18" charset="0"/>
              </a:rPr>
              <a:t> né </a:t>
            </a:r>
            <a:r>
              <a:rPr lang="en-US" dirty="0" err="1">
                <a:cs typeface="Times New Roman" panose="02020603050405020304" pitchFamily="18" charset="0"/>
              </a:rPr>
              <a:t>pubblicato</a:t>
            </a:r>
            <a:r>
              <a:rPr lang="en-US" dirty="0">
                <a:cs typeface="Times New Roman" panose="02020603050405020304" pitchFamily="18" charset="0"/>
              </a:rPr>
              <a:t> la </a:t>
            </a:r>
            <a:r>
              <a:rPr lang="en-US" dirty="0" err="1">
                <a:cs typeface="Times New Roman" panose="02020603050405020304" pitchFamily="18" charset="0"/>
              </a:rPr>
              <a:t>sua</a:t>
            </a:r>
            <a:r>
              <a:rPr lang="en-US" dirty="0">
                <a:cs typeface="Times New Roman" panose="02020603050405020304" pitchFamily="18" charset="0"/>
              </a:rPr>
              <a:t> </a:t>
            </a:r>
            <a:r>
              <a:rPr lang="en-US" dirty="0" err="1">
                <a:cs typeface="Times New Roman" panose="02020603050405020304" pitchFamily="18" charset="0"/>
              </a:rPr>
              <a:t>scoperta</a:t>
            </a:r>
            <a:endParaRPr lang="it-IT" dirty="0"/>
          </a:p>
        </p:txBody>
      </p:sp>
    </p:spTree>
    <p:extLst>
      <p:ext uri="{BB962C8B-B14F-4D97-AF65-F5344CB8AC3E}">
        <p14:creationId xmlns:p14="http://schemas.microsoft.com/office/powerpoint/2010/main" val="431597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67241" y="429080"/>
            <a:ext cx="11062759" cy="1370988"/>
          </a:xfrm>
        </p:spPr>
        <p:txBody>
          <a:bodyPr>
            <a:noAutofit/>
          </a:bodyPr>
          <a:lstStyle/>
          <a:p>
            <a:pPr algn="ct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Studio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anatomico</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9220" name="Rectangle 3"/>
          <p:cNvSpPr>
            <a:spLocks noGrp="1" noChangeArrowheads="1"/>
          </p:cNvSpPr>
          <p:nvPr>
            <p:ph type="body" sz="half" idx="1"/>
          </p:nvPr>
        </p:nvSpPr>
        <p:spPr>
          <a:xfrm>
            <a:off x="5240528" y="1947333"/>
            <a:ext cx="6429658" cy="3539067"/>
          </a:xfrm>
        </p:spPr>
        <p:txBody>
          <a:bodyPr>
            <a:noAutofit/>
          </a:bodyPr>
          <a:lstStyle/>
          <a:p>
            <a:r>
              <a:rPr lang="en-US" sz="1800" dirty="0" err="1">
                <a:cs typeface="Times New Roman" panose="02020603050405020304" pitchFamily="18" charset="0"/>
              </a:rPr>
              <a:t>Anche</a:t>
            </a:r>
            <a:r>
              <a:rPr lang="en-US" sz="1800" dirty="0">
                <a:cs typeface="Times New Roman" panose="02020603050405020304" pitchFamily="18" charset="0"/>
              </a:rPr>
              <a:t> se ha </a:t>
            </a:r>
            <a:r>
              <a:rPr lang="en-US" sz="1800" dirty="0" err="1">
                <a:cs typeface="Times New Roman" panose="02020603050405020304" pitchFamily="18" charset="0"/>
              </a:rPr>
              <a:t>mantenuto</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suoi</a:t>
            </a:r>
            <a:r>
              <a:rPr lang="en-US" sz="1800" dirty="0">
                <a:cs typeface="Times New Roman" panose="02020603050405020304" pitchFamily="18" charset="0"/>
              </a:rPr>
              <a:t> </a:t>
            </a:r>
            <a:r>
              <a:rPr lang="en-US" sz="1800" dirty="0" err="1">
                <a:cs typeface="Times New Roman" panose="02020603050405020304" pitchFamily="18" charset="0"/>
              </a:rPr>
              <a:t>studi</a:t>
            </a:r>
            <a:r>
              <a:rPr lang="en-US" sz="1800" dirty="0">
                <a:cs typeface="Times New Roman" panose="02020603050405020304" pitchFamily="18" charset="0"/>
              </a:rPr>
              <a:t> </a:t>
            </a:r>
            <a:r>
              <a:rPr lang="en-US" sz="1800" dirty="0" err="1">
                <a:cs typeface="Times New Roman" panose="02020603050405020304" pitchFamily="18" charset="0"/>
              </a:rPr>
              <a:t>anatomici</a:t>
            </a:r>
            <a:r>
              <a:rPr lang="en-US" sz="1800" dirty="0">
                <a:cs typeface="Times New Roman" panose="02020603050405020304" pitchFamily="18" charset="0"/>
              </a:rPr>
              <a:t> per se </a:t>
            </a:r>
            <a:r>
              <a:rPr lang="en-US" sz="1800" dirty="0" err="1">
                <a:cs typeface="Times New Roman" panose="02020603050405020304" pitchFamily="18" charset="0"/>
              </a:rPr>
              <a:t>stesso</a:t>
            </a:r>
            <a:r>
              <a:rPr lang="en-US" sz="1800" dirty="0">
                <a:cs typeface="Times New Roman" panose="02020603050405020304" pitchFamily="18" charset="0"/>
              </a:rPr>
              <a:t>, Leonardo ha </a:t>
            </a:r>
            <a:r>
              <a:rPr lang="en-US" sz="1800" dirty="0" err="1">
                <a:cs typeface="Times New Roman" panose="02020603050405020304" pitchFamily="18" charset="0"/>
              </a:rPr>
              <a:t>pubblicato</a:t>
            </a:r>
            <a:r>
              <a:rPr lang="en-US" sz="1800" dirty="0">
                <a:cs typeface="Times New Roman" panose="02020603050405020304" pitchFamily="18" charset="0"/>
              </a:rPr>
              <a:t> </a:t>
            </a:r>
            <a:r>
              <a:rPr lang="en-US" sz="1800" dirty="0" err="1">
                <a:cs typeface="Times New Roman" panose="02020603050405020304" pitchFamily="18" charset="0"/>
              </a:rPr>
              <a:t>alcune</a:t>
            </a:r>
            <a:r>
              <a:rPr lang="en-US" sz="1800" dirty="0">
                <a:cs typeface="Times New Roman" panose="02020603050405020304" pitchFamily="18" charset="0"/>
              </a:rPr>
              <a:t> </a:t>
            </a:r>
            <a:r>
              <a:rPr lang="en-US" sz="1800" dirty="0" err="1">
                <a:cs typeface="Times New Roman" panose="02020603050405020304" pitchFamily="18" charset="0"/>
              </a:rPr>
              <a:t>delle</a:t>
            </a:r>
            <a:r>
              <a:rPr lang="en-US" sz="1800" dirty="0">
                <a:cs typeface="Times New Roman" panose="02020603050405020304" pitchFamily="18" charset="0"/>
              </a:rPr>
              <a:t> sue </a:t>
            </a:r>
            <a:r>
              <a:rPr lang="en-US" sz="1800" dirty="0" err="1">
                <a:cs typeface="Times New Roman" panose="02020603050405020304" pitchFamily="18" charset="0"/>
              </a:rPr>
              <a:t>osservazioni</a:t>
            </a:r>
            <a:r>
              <a:rPr lang="en-US" sz="1800" dirty="0">
                <a:cs typeface="Times New Roman" panose="02020603050405020304" pitchFamily="18" charset="0"/>
              </a:rPr>
              <a:t> </a:t>
            </a:r>
            <a:r>
              <a:rPr lang="en-US" sz="1800" dirty="0" err="1">
                <a:cs typeface="Times New Roman" panose="02020603050405020304" pitchFamily="18" charset="0"/>
              </a:rPr>
              <a:t>sulla</a:t>
            </a:r>
            <a:r>
              <a:rPr lang="en-US" sz="1800" dirty="0">
                <a:cs typeface="Times New Roman" panose="02020603050405020304" pitchFamily="18" charset="0"/>
              </a:rPr>
              <a:t> </a:t>
            </a:r>
            <a:r>
              <a:rPr lang="en-US" sz="1800" dirty="0" err="1">
                <a:cs typeface="Times New Roman" panose="02020603050405020304" pitchFamily="18" charset="0"/>
              </a:rPr>
              <a:t>proporzione</a:t>
            </a:r>
            <a:r>
              <a:rPr lang="en-US" sz="1800" dirty="0">
                <a:cs typeface="Times New Roman" panose="02020603050405020304" pitchFamily="18" charset="0"/>
              </a:rPr>
              <a:t> </a:t>
            </a:r>
            <a:r>
              <a:rPr lang="en-US" sz="1800" dirty="0" err="1">
                <a:cs typeface="Times New Roman" panose="02020603050405020304" pitchFamily="18" charset="0"/>
              </a:rPr>
              <a:t>umana</a:t>
            </a:r>
            <a:r>
              <a:rPr lang="en-US" sz="1800" dirty="0">
                <a:cs typeface="Times New Roman" panose="02020603050405020304" pitchFamily="18" charset="0"/>
              </a:rPr>
              <a:t>
</a:t>
            </a:r>
            <a:r>
              <a:rPr lang="en-US" sz="1800" dirty="0" err="1">
                <a:cs typeface="Times New Roman" panose="02020603050405020304" pitchFamily="18" charset="0"/>
              </a:rPr>
              <a:t>Lavorando</a:t>
            </a:r>
            <a:r>
              <a:rPr lang="en-US" sz="1800" dirty="0">
                <a:cs typeface="Times New Roman" panose="02020603050405020304" pitchFamily="18" charset="0"/>
              </a:rPr>
              <a:t> con il </a:t>
            </a:r>
            <a:r>
              <a:rPr lang="en-US" sz="1800" dirty="0" err="1">
                <a:cs typeface="Times New Roman" panose="02020603050405020304" pitchFamily="18" charset="0"/>
              </a:rPr>
              <a:t>matematico</a:t>
            </a:r>
            <a:r>
              <a:rPr lang="en-US" sz="1800" dirty="0">
                <a:cs typeface="Times New Roman" panose="02020603050405020304" pitchFamily="18" charset="0"/>
              </a:rPr>
              <a:t> Luca </a:t>
            </a:r>
            <a:r>
              <a:rPr lang="en-US" sz="1800" dirty="0" err="1">
                <a:cs typeface="Times New Roman" panose="02020603050405020304" pitchFamily="18" charset="0"/>
              </a:rPr>
              <a:t>Pacioli</a:t>
            </a:r>
            <a:r>
              <a:rPr lang="en-US" sz="1800" dirty="0">
                <a:cs typeface="Times New Roman" panose="02020603050405020304" pitchFamily="18" charset="0"/>
              </a:rPr>
              <a:t>, Leonardo </a:t>
            </a:r>
            <a:r>
              <a:rPr lang="en-US" sz="1800" dirty="0" err="1">
                <a:cs typeface="Times New Roman" panose="02020603050405020304" pitchFamily="18" charset="0"/>
              </a:rPr>
              <a:t>considerava</a:t>
            </a:r>
            <a:r>
              <a:rPr lang="en-US" sz="1800" dirty="0">
                <a:cs typeface="Times New Roman" panose="02020603050405020304" pitchFamily="18" charset="0"/>
              </a:rPr>
              <a:t> le </a:t>
            </a:r>
            <a:r>
              <a:rPr lang="en-US" sz="1800" dirty="0" err="1">
                <a:cs typeface="Times New Roman" panose="02020603050405020304" pitchFamily="18" charset="0"/>
              </a:rPr>
              <a:t>teorie</a:t>
            </a:r>
            <a:r>
              <a:rPr lang="en-US" sz="1800" dirty="0">
                <a:cs typeface="Times New Roman" panose="02020603050405020304" pitchFamily="18" charset="0"/>
              </a:rPr>
              <a:t> </a:t>
            </a:r>
            <a:r>
              <a:rPr lang="en-US" sz="1800" dirty="0" err="1">
                <a:cs typeface="Times New Roman" panose="02020603050405020304" pitchFamily="18" charset="0"/>
              </a:rPr>
              <a:t>proporzionali</a:t>
            </a:r>
            <a:r>
              <a:rPr lang="en-US" sz="1800" dirty="0">
                <a:cs typeface="Times New Roman" panose="02020603050405020304" pitchFamily="18" charset="0"/>
              </a:rPr>
              <a:t> di </a:t>
            </a:r>
            <a:r>
              <a:rPr lang="en-US" sz="1800" dirty="0" err="1">
                <a:cs typeface="Times New Roman" panose="02020603050405020304" pitchFamily="18" charset="0"/>
              </a:rPr>
              <a:t>Vitruvio</a:t>
            </a:r>
            <a:r>
              <a:rPr lang="en-US" sz="1800" dirty="0">
                <a:cs typeface="Times New Roman" panose="02020603050405020304" pitchFamily="18" charset="0"/>
              </a:rPr>
              <a:t>, </a:t>
            </a:r>
            <a:r>
              <a:rPr lang="en-US" sz="1800" dirty="0" err="1">
                <a:cs typeface="Times New Roman" panose="02020603050405020304" pitchFamily="18" charset="0"/>
              </a:rPr>
              <a:t>l'architetto</a:t>
            </a:r>
            <a:r>
              <a:rPr lang="en-US" sz="1800" dirty="0">
                <a:cs typeface="Times New Roman" panose="02020603050405020304" pitchFamily="18" charset="0"/>
              </a:rPr>
              <a:t> </a:t>
            </a:r>
            <a:r>
              <a:rPr lang="en-US" sz="1800" dirty="0" err="1">
                <a:cs typeface="Times New Roman" panose="02020603050405020304" pitchFamily="18" charset="0"/>
              </a:rPr>
              <a:t>romano</a:t>
            </a:r>
            <a:r>
              <a:rPr lang="en-US" sz="1800" dirty="0">
                <a:cs typeface="Times New Roman" panose="02020603050405020304" pitchFamily="18" charset="0"/>
              </a:rPr>
              <a:t> del I </a:t>
            </a:r>
            <a:r>
              <a:rPr lang="en-US" sz="1800" dirty="0" err="1">
                <a:cs typeface="Times New Roman" panose="02020603050405020304" pitchFamily="18" charset="0"/>
              </a:rPr>
              <a:t>secolo</a:t>
            </a:r>
            <a:r>
              <a:rPr lang="en-US" sz="1800" dirty="0">
                <a:cs typeface="Times New Roman" panose="02020603050405020304" pitchFamily="18" charset="0"/>
              </a:rPr>
              <a:t> </a:t>
            </a:r>
            <a:r>
              <a:rPr lang="en-US" sz="1800" dirty="0" err="1">
                <a:cs typeface="Times New Roman" panose="02020603050405020304" pitchFamily="18" charset="0"/>
              </a:rPr>
              <a:t>a.C</a:t>
            </a:r>
            <a:r>
              <a:rPr lang="en-US" sz="1800" dirty="0">
                <a:cs typeface="Times New Roman" panose="02020603050405020304" pitchFamily="18" charset="0"/>
              </a:rPr>
              <a:t>., come </a:t>
            </a:r>
            <a:r>
              <a:rPr lang="en-US" sz="1800" dirty="0" err="1">
                <a:cs typeface="Times New Roman" panose="02020603050405020304" pitchFamily="18" charset="0"/>
              </a:rPr>
              <a:t>presentato</a:t>
            </a:r>
            <a:r>
              <a:rPr lang="en-US" sz="1800" dirty="0">
                <a:cs typeface="Times New Roman" panose="02020603050405020304" pitchFamily="18" charset="0"/>
              </a:rPr>
              <a:t> </a:t>
            </a:r>
            <a:r>
              <a:rPr lang="en-US" sz="1800" dirty="0" err="1">
                <a:cs typeface="Times New Roman" panose="02020603050405020304" pitchFamily="18" charset="0"/>
              </a:rPr>
              <a:t>nel</a:t>
            </a:r>
            <a:r>
              <a:rPr lang="en-US" sz="1800" dirty="0">
                <a:cs typeface="Times New Roman" panose="02020603050405020304" pitchFamily="18" charset="0"/>
              </a:rPr>
              <a:t> </a:t>
            </a:r>
            <a:r>
              <a:rPr lang="en-US" sz="1800" dirty="0" err="1">
                <a:cs typeface="Times New Roman" panose="02020603050405020304" pitchFamily="18" charset="0"/>
              </a:rPr>
              <a:t>suo</a:t>
            </a:r>
            <a:r>
              <a:rPr lang="en-US" sz="1800" dirty="0">
                <a:cs typeface="Times New Roman" panose="02020603050405020304" pitchFamily="18" charset="0"/>
              </a:rPr>
              <a:t> </a:t>
            </a:r>
            <a:r>
              <a:rPr lang="en-US" sz="1800" dirty="0" err="1">
                <a:cs typeface="Times New Roman" panose="02020603050405020304" pitchFamily="18" charset="0"/>
              </a:rPr>
              <a:t>trattato</a:t>
            </a:r>
            <a:r>
              <a:rPr lang="en-US" sz="1800" dirty="0">
                <a:cs typeface="Times New Roman" panose="02020603050405020304" pitchFamily="18" charset="0"/>
              </a:rPr>
              <a:t> </a:t>
            </a:r>
            <a:r>
              <a:rPr lang="en-US" sz="1800" i="1" dirty="0">
                <a:cs typeface="Times New Roman" panose="02020603050405020304" pitchFamily="18" charset="0"/>
              </a:rPr>
              <a:t>De </a:t>
            </a:r>
            <a:r>
              <a:rPr lang="en-US" sz="1800" i="1" dirty="0" err="1">
                <a:cs typeface="Times New Roman" panose="02020603050405020304" pitchFamily="18" charset="0"/>
              </a:rPr>
              <a:t>architectura</a:t>
            </a:r>
            <a:r>
              <a:rPr lang="en-US" sz="1800" i="1" dirty="0">
                <a:cs typeface="Times New Roman" panose="02020603050405020304" pitchFamily="18" charset="0"/>
              </a:rPr>
              <a:t> </a:t>
            </a:r>
            <a:r>
              <a:rPr lang="en-US" sz="1800" dirty="0">
                <a:cs typeface="Times New Roman" panose="02020603050405020304" pitchFamily="18" charset="0"/>
              </a:rPr>
              <a:t>(“</a:t>
            </a:r>
            <a:r>
              <a:rPr lang="en-US" sz="1800" dirty="0" err="1">
                <a:cs typeface="Times New Roman" panose="02020603050405020304" pitchFamily="18" charset="0"/>
              </a:rPr>
              <a:t>Sull’architettura</a:t>
            </a:r>
            <a:r>
              <a:rPr lang="en-US" sz="1800" dirty="0">
                <a:cs typeface="Times New Roman" panose="02020603050405020304" pitchFamily="18" charset="0"/>
              </a:rPr>
              <a:t>")
</a:t>
            </a:r>
            <a:r>
              <a:rPr lang="en-US" sz="1800" dirty="0" err="1">
                <a:cs typeface="Times New Roman" panose="02020603050405020304" pitchFamily="18" charset="0"/>
              </a:rPr>
              <a:t>Imponendo</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principi</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geometria</a:t>
            </a:r>
            <a:r>
              <a:rPr lang="en-US" sz="1800" dirty="0">
                <a:cs typeface="Times New Roman" panose="02020603050405020304" pitchFamily="18" charset="0"/>
              </a:rPr>
              <a:t> </a:t>
            </a:r>
            <a:r>
              <a:rPr lang="en-US" sz="1800" dirty="0" err="1">
                <a:cs typeface="Times New Roman" panose="02020603050405020304" pitchFamily="18" charset="0"/>
              </a:rPr>
              <a:t>sulla</a:t>
            </a:r>
            <a:r>
              <a:rPr lang="en-US" sz="1800" dirty="0">
                <a:cs typeface="Times New Roman" panose="02020603050405020304" pitchFamily="18" charset="0"/>
              </a:rPr>
              <a:t> </a:t>
            </a:r>
            <a:r>
              <a:rPr lang="en-US" sz="1800" dirty="0" err="1">
                <a:cs typeface="Times New Roman" panose="02020603050405020304" pitchFamily="18" charset="0"/>
              </a:rPr>
              <a:t>configurazione</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Leonardo ha </a:t>
            </a:r>
            <a:r>
              <a:rPr lang="en-US" sz="1800" dirty="0" err="1">
                <a:cs typeface="Times New Roman" panose="02020603050405020304" pitchFamily="18" charset="0"/>
              </a:rPr>
              <a:t>dimostrato</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la </a:t>
            </a:r>
            <a:r>
              <a:rPr lang="en-US" sz="1800" dirty="0" err="1">
                <a:cs typeface="Times New Roman" panose="02020603050405020304" pitchFamily="18" charset="0"/>
              </a:rPr>
              <a:t>proporzione</a:t>
            </a:r>
            <a:r>
              <a:rPr lang="en-US" sz="1800" dirty="0">
                <a:cs typeface="Times New Roman" panose="02020603050405020304" pitchFamily="18" charset="0"/>
              </a:rPr>
              <a:t> </a:t>
            </a:r>
            <a:r>
              <a:rPr lang="en-US" sz="1800" dirty="0" err="1">
                <a:cs typeface="Times New Roman" panose="02020603050405020304" pitchFamily="18" charset="0"/>
              </a:rPr>
              <a:t>ideale</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figura</a:t>
            </a:r>
            <a:r>
              <a:rPr lang="en-US" sz="1800" dirty="0">
                <a:cs typeface="Times New Roman" panose="02020603050405020304" pitchFamily="18" charset="0"/>
              </a:rPr>
              <a:t> </a:t>
            </a:r>
            <a:r>
              <a:rPr lang="en-US" sz="1800" dirty="0" err="1">
                <a:cs typeface="Times New Roman" panose="02020603050405020304" pitchFamily="18" charset="0"/>
              </a:rPr>
              <a:t>umana</a:t>
            </a:r>
            <a:r>
              <a:rPr lang="en-US" sz="1800" dirty="0">
                <a:cs typeface="Times New Roman" panose="02020603050405020304" pitchFamily="18" charset="0"/>
              </a:rPr>
              <a:t> </a:t>
            </a:r>
            <a:r>
              <a:rPr lang="en-US" sz="1800" dirty="0" err="1">
                <a:cs typeface="Times New Roman" panose="02020603050405020304" pitchFamily="18" charset="0"/>
              </a:rPr>
              <a:t>corrisponde</a:t>
            </a:r>
            <a:r>
              <a:rPr lang="en-US" sz="1800" dirty="0">
                <a:cs typeface="Times New Roman" panose="02020603050405020304" pitchFamily="18" charset="0"/>
              </a:rPr>
              <a:t> alle </a:t>
            </a:r>
            <a:r>
              <a:rPr lang="en-US" sz="1800" dirty="0" err="1">
                <a:cs typeface="Times New Roman" panose="02020603050405020304" pitchFamily="18" charset="0"/>
              </a:rPr>
              <a:t>forme</a:t>
            </a:r>
            <a:r>
              <a:rPr lang="en-US" sz="1800" dirty="0">
                <a:cs typeface="Times New Roman" panose="02020603050405020304" pitchFamily="18" charset="0"/>
              </a:rPr>
              <a:t> del </a:t>
            </a:r>
            <a:r>
              <a:rPr lang="en-US" sz="1800" dirty="0" err="1">
                <a:cs typeface="Times New Roman" panose="02020603050405020304" pitchFamily="18" charset="0"/>
              </a:rPr>
              <a:t>cerchio</a:t>
            </a:r>
            <a:r>
              <a:rPr lang="en-US" sz="1800" dirty="0">
                <a:cs typeface="Times New Roman" panose="02020603050405020304" pitchFamily="18" charset="0"/>
              </a:rPr>
              <a:t> e del </a:t>
            </a:r>
            <a:r>
              <a:rPr lang="en-US" sz="1800" dirty="0" err="1">
                <a:cs typeface="Times New Roman" panose="02020603050405020304" pitchFamily="18" charset="0"/>
              </a:rPr>
              <a:t>quadrato</a:t>
            </a:r>
            <a:endParaRPr lang="en-US"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25</a:t>
            </a:fld>
            <a:endParaRPr lang="en-US" altLang="en-US"/>
          </a:p>
        </p:txBody>
      </p:sp>
      <p:pic>
        <p:nvPicPr>
          <p:cNvPr id="3074" name="Picture 2" descr="Leonardo da Vinci: Vitruvian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41" y="1947333"/>
            <a:ext cx="4484511" cy="3363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12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half" idx="1"/>
          </p:nvPr>
        </p:nvSpPr>
        <p:spPr>
          <a:xfrm>
            <a:off x="1123283" y="1949450"/>
            <a:ext cx="10230517" cy="4589462"/>
          </a:xfrm>
        </p:spPr>
        <p:txBody>
          <a:bodyPr>
            <a:normAutofit/>
          </a:bodyPr>
          <a:lstStyle/>
          <a:p>
            <a:r>
              <a:rPr lang="en-US" sz="1800" dirty="0">
                <a:cs typeface="Times New Roman" panose="02020603050405020304" pitchFamily="18" charset="0"/>
              </a:rPr>
              <a:t>Nella </a:t>
            </a:r>
            <a:r>
              <a:rPr lang="en-US" sz="1800" dirty="0" err="1">
                <a:cs typeface="Times New Roman" panose="02020603050405020304" pitchFamily="18" charset="0"/>
              </a:rPr>
              <a:t>sua</a:t>
            </a:r>
            <a:r>
              <a:rPr lang="en-US" sz="1800" dirty="0">
                <a:cs typeface="Times New Roman" panose="02020603050405020304" pitchFamily="18" charset="0"/>
              </a:rPr>
              <a:t> </a:t>
            </a:r>
            <a:r>
              <a:rPr lang="en-US" sz="1800" dirty="0" err="1">
                <a:cs typeface="Times New Roman" panose="02020603050405020304" pitchFamily="18" charset="0"/>
              </a:rPr>
              <a:t>illustrazione</a:t>
            </a:r>
            <a:r>
              <a:rPr lang="en-US" sz="1800" dirty="0">
                <a:cs typeface="Times New Roman" panose="02020603050405020304" pitchFamily="18" charset="0"/>
              </a:rPr>
              <a:t> di </a:t>
            </a:r>
            <a:r>
              <a:rPr lang="en-US" sz="1800" dirty="0" err="1">
                <a:cs typeface="Times New Roman" panose="02020603050405020304" pitchFamily="18" charset="0"/>
              </a:rPr>
              <a:t>questa</a:t>
            </a:r>
            <a:r>
              <a:rPr lang="en-US" sz="1800" dirty="0">
                <a:cs typeface="Times New Roman" panose="02020603050405020304" pitchFamily="18" charset="0"/>
              </a:rPr>
              <a:t> </a:t>
            </a:r>
            <a:r>
              <a:rPr lang="en-US" sz="1800" dirty="0" err="1">
                <a:cs typeface="Times New Roman" panose="02020603050405020304" pitchFamily="18" charset="0"/>
              </a:rPr>
              <a:t>teoria</a:t>
            </a:r>
            <a:r>
              <a:rPr lang="en-US" sz="1800" dirty="0">
                <a:cs typeface="Times New Roman" panose="02020603050405020304" pitchFamily="18" charset="0"/>
              </a:rPr>
              <a:t>, il </a:t>
            </a:r>
            <a:r>
              <a:rPr lang="en-US" sz="1800" dirty="0" err="1">
                <a:cs typeface="Times New Roman" panose="02020603050405020304" pitchFamily="18" charset="0"/>
              </a:rPr>
              <a:t>cosiddetto</a:t>
            </a:r>
            <a:r>
              <a:rPr lang="en-US" sz="1800" dirty="0">
                <a:cs typeface="Times New Roman" panose="02020603050405020304" pitchFamily="18" charset="0"/>
              </a:rPr>
              <a:t> </a:t>
            </a:r>
            <a:r>
              <a:rPr lang="en-US" sz="1800" i="1" dirty="0" err="1">
                <a:cs typeface="Times New Roman" panose="02020603050405020304" pitchFamily="18" charset="0"/>
              </a:rPr>
              <a:t>Uomo</a:t>
            </a:r>
            <a:r>
              <a:rPr lang="en-US" sz="1800" i="1" dirty="0">
                <a:cs typeface="Times New Roman" panose="02020603050405020304" pitchFamily="18" charset="0"/>
              </a:rPr>
              <a:t> </a:t>
            </a:r>
            <a:r>
              <a:rPr lang="en-US" sz="1800" i="1" dirty="0" err="1">
                <a:cs typeface="Times New Roman" panose="02020603050405020304" pitchFamily="18" charset="0"/>
              </a:rPr>
              <a:t>Vitruviano</a:t>
            </a:r>
            <a:r>
              <a:rPr lang="en-US" sz="1800" i="1" dirty="0">
                <a:cs typeface="Times New Roman" panose="02020603050405020304" pitchFamily="18" charset="0"/>
              </a:rPr>
              <a:t>, </a:t>
            </a:r>
            <a:r>
              <a:rPr lang="en-US" sz="1800" dirty="0">
                <a:cs typeface="Times New Roman" panose="02020603050405020304" pitchFamily="18" charset="0"/>
              </a:rPr>
              <a:t>Leonardo </a:t>
            </a:r>
            <a:r>
              <a:rPr lang="en-US" sz="1800" dirty="0" err="1">
                <a:cs typeface="Times New Roman" panose="02020603050405020304" pitchFamily="18" charset="0"/>
              </a:rPr>
              <a:t>dimostrò</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quando</a:t>
            </a:r>
            <a:r>
              <a:rPr lang="en-US" sz="1800" dirty="0">
                <a:cs typeface="Times New Roman" panose="02020603050405020304" pitchFamily="18" charset="0"/>
              </a:rPr>
              <a:t> un </a:t>
            </a:r>
            <a:r>
              <a:rPr lang="en-US" sz="1800" dirty="0" err="1">
                <a:cs typeface="Times New Roman" panose="02020603050405020304" pitchFamily="18" charset="0"/>
              </a:rPr>
              <a:t>uomo</a:t>
            </a:r>
            <a:r>
              <a:rPr lang="en-US" sz="1800" dirty="0">
                <a:cs typeface="Times New Roman" panose="02020603050405020304" pitchFamily="18" charset="0"/>
              </a:rPr>
              <a:t> </a:t>
            </a:r>
            <a:r>
              <a:rPr lang="en-US" sz="1800" dirty="0" err="1">
                <a:cs typeface="Times New Roman" panose="02020603050405020304" pitchFamily="18" charset="0"/>
              </a:rPr>
              <a:t>mette</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piedi</a:t>
            </a:r>
            <a:r>
              <a:rPr lang="en-US" sz="1800" dirty="0">
                <a:cs typeface="Times New Roman" panose="02020603050405020304" pitchFamily="18" charset="0"/>
              </a:rPr>
              <a:t> ben </a:t>
            </a:r>
            <a:r>
              <a:rPr lang="en-US" sz="1800" dirty="0" err="1">
                <a:cs typeface="Times New Roman" panose="02020603050405020304" pitchFamily="18" charset="0"/>
              </a:rPr>
              <a:t>piantati</a:t>
            </a:r>
            <a:r>
              <a:rPr lang="en-US" sz="1800" dirty="0">
                <a:cs typeface="Times New Roman" panose="02020603050405020304" pitchFamily="18" charset="0"/>
              </a:rPr>
              <a:t> a terra e </a:t>
            </a:r>
            <a:r>
              <a:rPr lang="en-US" sz="1800" dirty="0" err="1">
                <a:cs typeface="Times New Roman" panose="02020603050405020304" pitchFamily="18" charset="0"/>
              </a:rPr>
              <a:t>stende</a:t>
            </a:r>
            <a:r>
              <a:rPr lang="en-US" sz="1800" dirty="0">
                <a:cs typeface="Times New Roman" panose="02020603050405020304" pitchFamily="18" charset="0"/>
              </a:rPr>
              <a:t> le </a:t>
            </a:r>
            <a:r>
              <a:rPr lang="en-US" sz="1800" dirty="0" err="1">
                <a:cs typeface="Times New Roman" panose="02020603050405020304" pitchFamily="18" charset="0"/>
              </a:rPr>
              <a:t>braccia</a:t>
            </a:r>
            <a:r>
              <a:rPr lang="en-US" sz="1800" dirty="0">
                <a:cs typeface="Times New Roman" panose="02020603050405020304" pitchFamily="18" charset="0"/>
              </a:rPr>
              <a:t>, </a:t>
            </a:r>
            <a:r>
              <a:rPr lang="en-US" sz="1800" dirty="0" err="1">
                <a:cs typeface="Times New Roman" panose="02020603050405020304" pitchFamily="18" charset="0"/>
              </a:rPr>
              <a:t>può</a:t>
            </a:r>
            <a:r>
              <a:rPr lang="en-US" sz="1800" dirty="0">
                <a:cs typeface="Times New Roman" panose="02020603050405020304" pitchFamily="18" charset="0"/>
              </a:rPr>
              <a:t> </a:t>
            </a:r>
            <a:r>
              <a:rPr lang="en-US" sz="1800" dirty="0" err="1">
                <a:cs typeface="Times New Roman" panose="02020603050405020304" pitchFamily="18" charset="0"/>
              </a:rPr>
              <a:t>essere</a:t>
            </a:r>
            <a:r>
              <a:rPr lang="en-US" sz="1800" dirty="0">
                <a:cs typeface="Times New Roman" panose="02020603050405020304" pitchFamily="18" charset="0"/>
              </a:rPr>
              <a:t> </a:t>
            </a:r>
            <a:r>
              <a:rPr lang="en-US" sz="1800" dirty="0" err="1">
                <a:cs typeface="Times New Roman" panose="02020603050405020304" pitchFamily="18" charset="0"/>
              </a:rPr>
              <a:t>contenuto</a:t>
            </a:r>
            <a:r>
              <a:rPr lang="en-US" sz="1800" dirty="0">
                <a:cs typeface="Times New Roman" panose="02020603050405020304" pitchFamily="18" charset="0"/>
              </a:rPr>
              <a:t> </a:t>
            </a:r>
            <a:r>
              <a:rPr lang="en-US" sz="1800" dirty="0" err="1">
                <a:cs typeface="Times New Roman" panose="02020603050405020304" pitchFamily="18" charset="0"/>
              </a:rPr>
              <a:t>all'interno</a:t>
            </a:r>
            <a:r>
              <a:rPr lang="en-US" sz="1800" dirty="0">
                <a:cs typeface="Times New Roman" panose="02020603050405020304" pitchFamily="18" charset="0"/>
              </a:rPr>
              <a:t> </a:t>
            </a:r>
            <a:r>
              <a:rPr lang="en-US" sz="1800" dirty="0" err="1">
                <a:cs typeface="Times New Roman" panose="02020603050405020304" pitchFamily="18" charset="0"/>
              </a:rPr>
              <a:t>delle</a:t>
            </a:r>
            <a:r>
              <a:rPr lang="en-US" sz="1800" dirty="0">
                <a:cs typeface="Times New Roman" panose="02020603050405020304" pitchFamily="18" charset="0"/>
              </a:rPr>
              <a:t> quattro </a:t>
            </a:r>
            <a:r>
              <a:rPr lang="en-US" sz="1800" dirty="0" err="1">
                <a:cs typeface="Times New Roman" panose="02020603050405020304" pitchFamily="18" charset="0"/>
              </a:rPr>
              <a:t>linee</a:t>
            </a:r>
            <a:r>
              <a:rPr lang="en-US" sz="1800" dirty="0">
                <a:cs typeface="Times New Roman" panose="02020603050405020304" pitchFamily="18" charset="0"/>
              </a:rPr>
              <a:t> di un </a:t>
            </a:r>
            <a:r>
              <a:rPr lang="en-US" sz="1800" dirty="0" err="1">
                <a:cs typeface="Times New Roman" panose="02020603050405020304" pitchFamily="18" charset="0"/>
              </a:rPr>
              <a:t>quadrato</a:t>
            </a:r>
            <a:r>
              <a:rPr lang="en-US" sz="1800" dirty="0">
                <a:cs typeface="Times New Roman" panose="02020603050405020304" pitchFamily="18" charset="0"/>
              </a:rPr>
              <a:t>, ma </a:t>
            </a:r>
            <a:r>
              <a:rPr lang="en-US" sz="1800" dirty="0" err="1">
                <a:cs typeface="Times New Roman" panose="02020603050405020304" pitchFamily="18" charset="0"/>
              </a:rPr>
              <a:t>quando</a:t>
            </a:r>
            <a:r>
              <a:rPr lang="en-US" sz="1800" dirty="0">
                <a:cs typeface="Times New Roman" panose="02020603050405020304" pitchFamily="18" charset="0"/>
              </a:rPr>
              <a:t> </a:t>
            </a:r>
            <a:r>
              <a:rPr lang="en-US" sz="1800" dirty="0" err="1">
                <a:cs typeface="Times New Roman" panose="02020603050405020304" pitchFamily="18" charset="0"/>
              </a:rPr>
              <a:t>si</a:t>
            </a:r>
            <a:r>
              <a:rPr lang="en-US" sz="1800" dirty="0">
                <a:cs typeface="Times New Roman" panose="02020603050405020304" pitchFamily="18" charset="0"/>
              </a:rPr>
              <a:t> </a:t>
            </a:r>
            <a:r>
              <a:rPr lang="en-US" sz="1800" dirty="0" err="1">
                <a:cs typeface="Times New Roman" panose="02020603050405020304" pitchFamily="18" charset="0"/>
              </a:rPr>
              <a:t>trova</a:t>
            </a:r>
            <a:r>
              <a:rPr lang="en-US" sz="1800" dirty="0">
                <a:cs typeface="Times New Roman" panose="02020603050405020304" pitchFamily="18" charset="0"/>
              </a:rPr>
              <a:t> in una </a:t>
            </a:r>
            <a:r>
              <a:rPr lang="en-US" sz="1800" dirty="0" err="1">
                <a:cs typeface="Times New Roman" panose="02020603050405020304" pitchFamily="18" charset="0"/>
              </a:rPr>
              <a:t>posizione</a:t>
            </a:r>
            <a:r>
              <a:rPr lang="en-US" sz="1800" dirty="0">
                <a:cs typeface="Times New Roman" panose="02020603050405020304" pitchFamily="18" charset="0"/>
              </a:rPr>
              <a:t> ad ala </a:t>
            </a:r>
            <a:r>
              <a:rPr lang="en-US" sz="1800" dirty="0" err="1">
                <a:cs typeface="Times New Roman" panose="02020603050405020304" pitchFamily="18" charset="0"/>
              </a:rPr>
              <a:t>d’aquila</a:t>
            </a:r>
            <a:r>
              <a:rPr lang="en-US" sz="1800" dirty="0">
                <a:cs typeface="Times New Roman" panose="02020603050405020304" pitchFamily="18" charset="0"/>
              </a:rPr>
              <a:t>, </a:t>
            </a:r>
            <a:r>
              <a:rPr lang="en-US" sz="1800" dirty="0" err="1">
                <a:cs typeface="Times New Roman" panose="02020603050405020304" pitchFamily="18" charset="0"/>
              </a:rPr>
              <a:t>può</a:t>
            </a:r>
            <a:r>
              <a:rPr lang="en-US" sz="1800" dirty="0">
                <a:cs typeface="Times New Roman" panose="02020603050405020304" pitchFamily="18" charset="0"/>
              </a:rPr>
              <a:t> </a:t>
            </a:r>
            <a:r>
              <a:rPr lang="en-US" sz="1800" dirty="0" err="1">
                <a:cs typeface="Times New Roman" panose="02020603050405020304" pitchFamily="18" charset="0"/>
              </a:rPr>
              <a:t>essere</a:t>
            </a:r>
            <a:r>
              <a:rPr lang="en-US" sz="1800" dirty="0">
                <a:cs typeface="Times New Roman" panose="02020603050405020304" pitchFamily="18" charset="0"/>
              </a:rPr>
              <a:t> </a:t>
            </a:r>
            <a:r>
              <a:rPr lang="en-US" sz="1800" dirty="0" err="1">
                <a:cs typeface="Times New Roman" panose="02020603050405020304" pitchFamily="18" charset="0"/>
              </a:rPr>
              <a:t>iscritto</a:t>
            </a:r>
            <a:r>
              <a:rPr lang="en-US" sz="1800" dirty="0">
                <a:cs typeface="Times New Roman" panose="02020603050405020304" pitchFamily="18" charset="0"/>
              </a:rPr>
              <a:t> in un </a:t>
            </a:r>
            <a:r>
              <a:rPr lang="en-US" sz="1800" dirty="0" err="1">
                <a:cs typeface="Times New Roman" panose="02020603050405020304" pitchFamily="18" charset="0"/>
              </a:rPr>
              <a:t>cerchio</a:t>
            </a:r>
            <a:r>
              <a:rPr lang="en-US" sz="1800" dirty="0">
                <a:cs typeface="Times New Roman" panose="02020603050405020304" pitchFamily="18" charset="0"/>
              </a:rPr>
              <a:t>
Leonardo ha </a:t>
            </a:r>
            <a:r>
              <a:rPr lang="en-US" sz="1800" dirty="0" err="1">
                <a:cs typeface="Times New Roman" panose="02020603050405020304" pitchFamily="18" charset="0"/>
              </a:rPr>
              <a:t>previsto</a:t>
            </a:r>
            <a:r>
              <a:rPr lang="en-US" sz="1800" dirty="0">
                <a:cs typeface="Times New Roman" panose="02020603050405020304" pitchFamily="18" charset="0"/>
              </a:rPr>
              <a:t> la </a:t>
            </a:r>
            <a:r>
              <a:rPr lang="en-US" sz="1800" dirty="0" err="1">
                <a:cs typeface="Times New Roman" panose="02020603050405020304" pitchFamily="18" charset="0"/>
              </a:rPr>
              <a:t>grande</a:t>
            </a:r>
            <a:r>
              <a:rPr lang="en-US" sz="1800" dirty="0">
                <a:cs typeface="Times New Roman" panose="02020603050405020304" pitchFamily="18" charset="0"/>
              </a:rPr>
              <a:t> </a:t>
            </a:r>
            <a:r>
              <a:rPr lang="en-US" sz="1800" dirty="0" err="1">
                <a:cs typeface="Times New Roman" panose="02020603050405020304" pitchFamily="18" charset="0"/>
              </a:rPr>
              <a:t>cartagrafia</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aveva</a:t>
            </a:r>
            <a:r>
              <a:rPr lang="en-US" sz="1800" dirty="0">
                <a:cs typeface="Times New Roman" panose="02020603050405020304" pitchFamily="18" charset="0"/>
              </a:rPr>
              <a:t> </a:t>
            </a:r>
            <a:r>
              <a:rPr lang="en-US" sz="1800" dirty="0" err="1">
                <a:cs typeface="Times New Roman" panose="02020603050405020304" pitchFamily="18" charset="0"/>
              </a:rPr>
              <a:t>prodotto</a:t>
            </a:r>
            <a:r>
              <a:rPr lang="en-US" sz="1800" dirty="0">
                <a:cs typeface="Times New Roman" panose="02020603050405020304" pitchFamily="18" charset="0"/>
              </a:rPr>
              <a:t> </a:t>
            </a:r>
            <a:r>
              <a:rPr lang="en-US" sz="1800" dirty="0" err="1">
                <a:cs typeface="Times New Roman" panose="02020603050405020304" pitchFamily="18" charset="0"/>
              </a:rPr>
              <a:t>attraverso</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suoi</a:t>
            </a:r>
            <a:r>
              <a:rPr lang="en-US" sz="1800" dirty="0">
                <a:cs typeface="Times New Roman" panose="02020603050405020304" pitchFamily="18" charset="0"/>
              </a:rPr>
              <a:t> </a:t>
            </a:r>
            <a:r>
              <a:rPr lang="en-US" sz="1800" dirty="0" err="1">
                <a:cs typeface="Times New Roman" panose="02020603050405020304" pitchFamily="18" charset="0"/>
              </a:rPr>
              <a:t>disegni</a:t>
            </a:r>
            <a:r>
              <a:rPr lang="en-US" sz="1800" dirty="0">
                <a:cs typeface="Times New Roman" panose="02020603050405020304" pitchFamily="18" charset="0"/>
              </a:rPr>
              <a:t> </a:t>
            </a:r>
            <a:r>
              <a:rPr lang="en-US" sz="1800" dirty="0" err="1">
                <a:cs typeface="Times New Roman" panose="02020603050405020304" pitchFamily="18" charset="0"/>
              </a:rPr>
              <a:t>anatomici</a:t>
            </a:r>
            <a:r>
              <a:rPr lang="en-US" sz="1800" dirty="0">
                <a:cs typeface="Times New Roman" panose="02020603050405020304" pitchFamily="18" charset="0"/>
              </a:rPr>
              <a:t> e </a:t>
            </a:r>
            <a:r>
              <a:rPr lang="en-US" sz="1800" dirty="0" err="1">
                <a:cs typeface="Times New Roman" panose="02020603050405020304" pitchFamily="18" charset="0"/>
              </a:rPr>
              <a:t>l'uomo</a:t>
            </a:r>
            <a:r>
              <a:rPr lang="en-US" sz="1800" dirty="0">
                <a:cs typeface="Times New Roman" panose="02020603050405020304" pitchFamily="18" charset="0"/>
              </a:rPr>
              <a:t> </a:t>
            </a:r>
            <a:r>
              <a:rPr lang="en-US" sz="1800" dirty="0" err="1">
                <a:cs typeface="Times New Roman" panose="02020603050405020304" pitchFamily="18" charset="0"/>
              </a:rPr>
              <a:t>vitruviano</a:t>
            </a:r>
            <a:r>
              <a:rPr lang="en-US" sz="1800" dirty="0">
                <a:cs typeface="Times New Roman" panose="02020603050405020304" pitchFamily="18" charset="0"/>
              </a:rPr>
              <a:t> come </a:t>
            </a:r>
            <a:r>
              <a:rPr lang="en-US" sz="1800" dirty="0" err="1">
                <a:cs typeface="Times New Roman" panose="02020603050405020304" pitchFamily="18" charset="0"/>
              </a:rPr>
              <a:t>cosmografia</a:t>
            </a:r>
            <a:r>
              <a:rPr lang="en-US" sz="1800" dirty="0">
                <a:cs typeface="Times New Roman" panose="02020603050405020304" pitchFamily="18" charset="0"/>
              </a:rPr>
              <a:t> del mondo </a:t>
            </a:r>
            <a:r>
              <a:rPr lang="en-US" sz="1800" dirty="0" err="1">
                <a:cs typeface="Times New Roman" panose="02020603050405020304" pitchFamily="18" charset="0"/>
              </a:rPr>
              <a:t>minore</a:t>
            </a:r>
            <a:r>
              <a:rPr lang="en-US" sz="1800" dirty="0">
                <a:cs typeface="Times New Roman" panose="02020603050405020304" pitchFamily="18" charset="0"/>
              </a:rPr>
              <a:t> ("</a:t>
            </a:r>
            <a:r>
              <a:rPr lang="en-US" sz="1800" dirty="0" err="1">
                <a:cs typeface="Times New Roman" panose="02020603050405020304" pitchFamily="18" charset="0"/>
              </a:rPr>
              <a:t>cosmografia</a:t>
            </a:r>
            <a:r>
              <a:rPr lang="en-US" sz="1800" dirty="0">
                <a:cs typeface="Times New Roman" panose="02020603050405020304" pitchFamily="18" charset="0"/>
              </a:rPr>
              <a:t> del </a:t>
            </a:r>
            <a:r>
              <a:rPr lang="en-US" sz="1800" dirty="0" err="1">
                <a:cs typeface="Times New Roman" panose="02020603050405020304" pitchFamily="18" charset="0"/>
              </a:rPr>
              <a:t>microcosmo</a:t>
            </a:r>
            <a:r>
              <a:rPr lang="en-US" sz="1800" dirty="0">
                <a:cs typeface="Times New Roman" panose="02020603050405020304" pitchFamily="18" charset="0"/>
              </a:rPr>
              <a:t>")
</a:t>
            </a:r>
            <a:r>
              <a:rPr lang="en-US" sz="1800" dirty="0" err="1">
                <a:cs typeface="Times New Roman" panose="02020603050405020304" pitchFamily="18" charset="0"/>
              </a:rPr>
              <a:t>Egli</a:t>
            </a:r>
            <a:r>
              <a:rPr lang="en-US" sz="1800" dirty="0">
                <a:cs typeface="Times New Roman" panose="02020603050405020304" pitchFamily="18" charset="0"/>
              </a:rPr>
              <a:t> </a:t>
            </a:r>
            <a:r>
              <a:rPr lang="en-US" sz="1800" dirty="0" err="1">
                <a:cs typeface="Times New Roman" panose="02020603050405020304" pitchFamily="18" charset="0"/>
              </a:rPr>
              <a:t>credeva</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il </a:t>
            </a:r>
            <a:r>
              <a:rPr lang="en-US" sz="1800" dirty="0" err="1">
                <a:cs typeface="Times New Roman" panose="02020603050405020304" pitchFamily="18" charset="0"/>
              </a:rPr>
              <a:t>funzionamento</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fosse </a:t>
            </a:r>
            <a:r>
              <a:rPr lang="en-US" sz="1800" dirty="0" err="1">
                <a:cs typeface="Times New Roman" panose="02020603050405020304" pitchFamily="18" charset="0"/>
              </a:rPr>
              <a:t>un'analogia</a:t>
            </a:r>
            <a:r>
              <a:rPr lang="en-US" sz="1800" dirty="0">
                <a:cs typeface="Times New Roman" panose="02020603050405020304" pitchFamily="18" charset="0"/>
              </a:rPr>
              <a:t>, </a:t>
            </a:r>
            <a:r>
              <a:rPr lang="en-US" sz="1800" dirty="0" err="1">
                <a:cs typeface="Times New Roman" panose="02020603050405020304" pitchFamily="18" charset="0"/>
              </a:rPr>
              <a:t>nel</a:t>
            </a:r>
            <a:r>
              <a:rPr lang="en-US" sz="1800" dirty="0">
                <a:cs typeface="Times New Roman" panose="02020603050405020304" pitchFamily="18" charset="0"/>
              </a:rPr>
              <a:t> </a:t>
            </a:r>
            <a:r>
              <a:rPr lang="en-US" sz="1800" dirty="0" err="1">
                <a:cs typeface="Times New Roman" panose="02020603050405020304" pitchFamily="18" charset="0"/>
              </a:rPr>
              <a:t>microcosmo</a:t>
            </a:r>
            <a:r>
              <a:rPr lang="en-US" sz="1800" dirty="0">
                <a:cs typeface="Times New Roman" panose="02020603050405020304" pitchFamily="18" charset="0"/>
              </a:rPr>
              <a:t>, per il </a:t>
            </a:r>
            <a:r>
              <a:rPr lang="en-US" sz="1800" dirty="0" err="1">
                <a:cs typeface="Times New Roman" panose="02020603050405020304" pitchFamily="18" charset="0"/>
              </a:rPr>
              <a:t>funzionamento</a:t>
            </a:r>
            <a:r>
              <a:rPr lang="en-US" sz="1800" dirty="0">
                <a:cs typeface="Times New Roman" panose="02020603050405020304" pitchFamily="18" charset="0"/>
              </a:rPr>
              <a:t> </a:t>
            </a:r>
            <a:r>
              <a:rPr lang="en-US" sz="1800" dirty="0" err="1">
                <a:cs typeface="Times New Roman" panose="02020603050405020304" pitchFamily="18" charset="0"/>
              </a:rPr>
              <a:t>dell'universo</a:t>
            </a:r>
            <a:r>
              <a:rPr lang="en-US" sz="1800" dirty="0">
                <a:cs typeface="Times New Roman" panose="02020603050405020304" pitchFamily="18" charset="0"/>
              </a:rPr>
              <a:t>. Leonardo </a:t>
            </a:r>
            <a:r>
              <a:rPr lang="en-US" sz="1800" dirty="0" err="1">
                <a:cs typeface="Times New Roman" panose="02020603050405020304" pitchFamily="18" charset="0"/>
              </a:rPr>
              <a:t>scrisse</a:t>
            </a:r>
            <a:r>
              <a:rPr lang="en-US" sz="1800" dirty="0">
                <a:cs typeface="Times New Roman" panose="02020603050405020304" pitchFamily="18" charset="0"/>
              </a:rPr>
              <a:t>: "</a:t>
            </a:r>
            <a:r>
              <a:rPr lang="en-US" sz="1800" dirty="0" err="1">
                <a:cs typeface="Times New Roman" panose="02020603050405020304" pitchFamily="18" charset="0"/>
              </a:rPr>
              <a:t>L'uomo</a:t>
            </a:r>
            <a:r>
              <a:rPr lang="en-US" sz="1800" dirty="0">
                <a:cs typeface="Times New Roman" panose="02020603050405020304" pitchFamily="18" charset="0"/>
              </a:rPr>
              <a:t> </a:t>
            </a:r>
            <a:r>
              <a:rPr lang="en-US" sz="1800" dirty="0" err="1">
                <a:cs typeface="Times New Roman" panose="02020603050405020304" pitchFamily="18" charset="0"/>
              </a:rPr>
              <a:t>è</a:t>
            </a:r>
            <a:r>
              <a:rPr lang="en-US" sz="1800" dirty="0">
                <a:cs typeface="Times New Roman" panose="02020603050405020304" pitchFamily="18" charset="0"/>
              </a:rPr>
              <a:t> </a:t>
            </a:r>
            <a:r>
              <a:rPr lang="en-US" sz="1800" dirty="0" err="1">
                <a:cs typeface="Times New Roman" panose="02020603050405020304" pitchFamily="18" charset="0"/>
              </a:rPr>
              <a:t>stato</a:t>
            </a:r>
            <a:r>
              <a:rPr lang="en-US" sz="1800" dirty="0">
                <a:cs typeface="Times New Roman" panose="02020603050405020304" pitchFamily="18" charset="0"/>
              </a:rPr>
              <a:t> </a:t>
            </a:r>
            <a:r>
              <a:rPr lang="en-US" sz="1800" dirty="0" err="1">
                <a:cs typeface="Times New Roman" panose="02020603050405020304" pitchFamily="18" charset="0"/>
              </a:rPr>
              <a:t>chiamato</a:t>
            </a:r>
            <a:r>
              <a:rPr lang="en-US" sz="1800" dirty="0">
                <a:cs typeface="Times New Roman" panose="02020603050405020304" pitchFamily="18" charset="0"/>
              </a:rPr>
              <a:t> </a:t>
            </a:r>
            <a:r>
              <a:rPr lang="en-US" sz="1800" dirty="0" err="1">
                <a:cs typeface="Times New Roman" panose="02020603050405020304" pitchFamily="18" charset="0"/>
              </a:rPr>
              <a:t>dagli</a:t>
            </a:r>
            <a:r>
              <a:rPr lang="en-US" sz="1800" dirty="0">
                <a:cs typeface="Times New Roman" panose="02020603050405020304" pitchFamily="18" charset="0"/>
              </a:rPr>
              <a:t> </a:t>
            </a:r>
            <a:r>
              <a:rPr lang="en-US" sz="1800" dirty="0" err="1">
                <a:cs typeface="Times New Roman" panose="02020603050405020304" pitchFamily="18" charset="0"/>
              </a:rPr>
              <a:t>antichi</a:t>
            </a:r>
            <a:r>
              <a:rPr lang="en-US" sz="1800" dirty="0">
                <a:cs typeface="Times New Roman" panose="02020603050405020304" pitchFamily="18" charset="0"/>
              </a:rPr>
              <a:t> un mondo </a:t>
            </a:r>
            <a:r>
              <a:rPr lang="en-US" sz="1800" dirty="0" err="1">
                <a:cs typeface="Times New Roman" panose="02020603050405020304" pitchFamily="18" charset="0"/>
              </a:rPr>
              <a:t>minore</a:t>
            </a:r>
            <a:r>
              <a:rPr lang="en-US" sz="1800" dirty="0">
                <a:cs typeface="Times New Roman" panose="02020603050405020304" pitchFamily="18" charset="0"/>
              </a:rPr>
              <a:t>, e in </a:t>
            </a:r>
            <a:r>
              <a:rPr lang="en-US" sz="1800" dirty="0" err="1">
                <a:cs typeface="Times New Roman" panose="02020603050405020304" pitchFamily="18" charset="0"/>
              </a:rPr>
              <a:t>effetti</a:t>
            </a:r>
            <a:r>
              <a:rPr lang="en-US" sz="1800" dirty="0">
                <a:cs typeface="Times New Roman" panose="02020603050405020304" pitchFamily="18" charset="0"/>
              </a:rPr>
              <a:t> il </a:t>
            </a:r>
            <a:r>
              <a:rPr lang="en-US" sz="1800" dirty="0" err="1">
                <a:cs typeface="Times New Roman" panose="02020603050405020304" pitchFamily="18" charset="0"/>
              </a:rPr>
              <a:t>nome</a:t>
            </a:r>
            <a:r>
              <a:rPr lang="en-US" sz="1800" dirty="0">
                <a:cs typeface="Times New Roman" panose="02020603050405020304" pitchFamily="18" charset="0"/>
              </a:rPr>
              <a:t> </a:t>
            </a:r>
            <a:r>
              <a:rPr lang="en-US" sz="1800" dirty="0" err="1">
                <a:cs typeface="Times New Roman" panose="02020603050405020304" pitchFamily="18" charset="0"/>
              </a:rPr>
              <a:t>è</a:t>
            </a:r>
            <a:r>
              <a:rPr lang="en-US" sz="1800" dirty="0">
                <a:cs typeface="Times New Roman" panose="02020603050405020304" pitchFamily="18" charset="0"/>
              </a:rPr>
              <a:t> ben </a:t>
            </a:r>
            <a:r>
              <a:rPr lang="en-US" sz="1800" dirty="0" err="1">
                <a:cs typeface="Times New Roman" panose="02020603050405020304" pitchFamily="18" charset="0"/>
              </a:rPr>
              <a:t>applicato</a:t>
            </a:r>
            <a:r>
              <a:rPr lang="en-US" sz="1800" dirty="0">
                <a:cs typeface="Times New Roman" panose="02020603050405020304" pitchFamily="18" charset="0"/>
              </a:rPr>
              <a:t>; </a:t>
            </a:r>
            <a:r>
              <a:rPr lang="en-US" sz="1800" dirty="0" err="1">
                <a:cs typeface="Times New Roman" panose="02020603050405020304" pitchFamily="18" charset="0"/>
              </a:rPr>
              <a:t>perché</a:t>
            </a:r>
            <a:r>
              <a:rPr lang="en-US" sz="1800" dirty="0">
                <a:cs typeface="Times New Roman" panose="02020603050405020304" pitchFamily="18" charset="0"/>
              </a:rPr>
              <a:t>, come </a:t>
            </a:r>
            <a:r>
              <a:rPr lang="en-US" sz="1800" dirty="0" err="1">
                <a:cs typeface="Times New Roman" panose="02020603050405020304" pitchFamily="18" charset="0"/>
              </a:rPr>
              <a:t>l'uomo</a:t>
            </a:r>
            <a:r>
              <a:rPr lang="en-US" sz="1800" dirty="0">
                <a:cs typeface="Times New Roman" panose="02020603050405020304" pitchFamily="18" charset="0"/>
              </a:rPr>
              <a:t> </a:t>
            </a:r>
            <a:r>
              <a:rPr lang="en-US" sz="1800" dirty="0" err="1">
                <a:cs typeface="Times New Roman" panose="02020603050405020304" pitchFamily="18" charset="0"/>
              </a:rPr>
              <a:t>è</a:t>
            </a:r>
            <a:r>
              <a:rPr lang="en-US" sz="1800" dirty="0">
                <a:cs typeface="Times New Roman" panose="02020603050405020304" pitchFamily="18" charset="0"/>
              </a:rPr>
              <a:t> </a:t>
            </a:r>
            <a:r>
              <a:rPr lang="en-US" sz="1800" dirty="0" err="1">
                <a:cs typeface="Times New Roman" panose="02020603050405020304" pitchFamily="18" charset="0"/>
              </a:rPr>
              <a:t>composto</a:t>
            </a:r>
            <a:r>
              <a:rPr lang="en-US" sz="1800" dirty="0">
                <a:cs typeface="Times New Roman" panose="02020603050405020304" pitchFamily="18" charset="0"/>
              </a:rPr>
              <a:t> da terra, </a:t>
            </a:r>
            <a:r>
              <a:rPr lang="en-US" sz="1800" dirty="0" err="1">
                <a:cs typeface="Times New Roman" panose="02020603050405020304" pitchFamily="18" charset="0"/>
              </a:rPr>
              <a:t>acqua</a:t>
            </a:r>
            <a:r>
              <a:rPr lang="en-US" sz="1800" dirty="0">
                <a:cs typeface="Times New Roman" panose="02020603050405020304" pitchFamily="18" charset="0"/>
              </a:rPr>
              <a:t>, aria e fuoco... </a:t>
            </a:r>
            <a:r>
              <a:rPr lang="en-US" sz="1800" dirty="0" err="1">
                <a:cs typeface="Times New Roman" panose="02020603050405020304" pitchFamily="18" charset="0"/>
              </a:rPr>
              <a:t>questo</a:t>
            </a:r>
            <a:r>
              <a:rPr lang="en-US" sz="1800" dirty="0">
                <a:cs typeface="Times New Roman" panose="02020603050405020304" pitchFamily="18" charset="0"/>
              </a:rPr>
              <a:t>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terra </a:t>
            </a:r>
            <a:r>
              <a:rPr lang="en-US" sz="1800" dirty="0" err="1">
                <a:cs typeface="Times New Roman" panose="02020603050405020304" pitchFamily="18" charset="0"/>
              </a:rPr>
              <a:t>è</a:t>
            </a:r>
            <a:r>
              <a:rPr lang="en-US" sz="1800" dirty="0">
                <a:cs typeface="Times New Roman" panose="02020603050405020304" pitchFamily="18" charset="0"/>
              </a:rPr>
              <a:t> simile"
Ha </a:t>
            </a:r>
            <a:r>
              <a:rPr lang="en-US" sz="1800" dirty="0" err="1">
                <a:cs typeface="Times New Roman" panose="02020603050405020304" pitchFamily="18" charset="0"/>
              </a:rPr>
              <a:t>paragonato</a:t>
            </a:r>
            <a:r>
              <a:rPr lang="en-US" sz="1800" dirty="0">
                <a:cs typeface="Times New Roman" panose="02020603050405020304" pitchFamily="18" charset="0"/>
              </a:rPr>
              <a:t> lo </a:t>
            </a:r>
            <a:r>
              <a:rPr lang="en-US" sz="1800" dirty="0" err="1">
                <a:cs typeface="Times New Roman" panose="02020603050405020304" pitchFamily="18" charset="0"/>
              </a:rPr>
              <a:t>scheletro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alle </a:t>
            </a:r>
            <a:r>
              <a:rPr lang="en-US" sz="1800" dirty="0" err="1">
                <a:cs typeface="Times New Roman" panose="02020603050405020304" pitchFamily="18" charset="0"/>
              </a:rPr>
              <a:t>rocce</a:t>
            </a:r>
            <a:r>
              <a:rPr lang="en-US" sz="1800" dirty="0">
                <a:cs typeface="Times New Roman" panose="02020603050405020304" pitchFamily="18" charset="0"/>
              </a:rPr>
              <a:t> ("</a:t>
            </a:r>
            <a:r>
              <a:rPr lang="en-US" sz="1800" dirty="0" err="1">
                <a:cs typeface="Times New Roman" panose="02020603050405020304" pitchFamily="18" charset="0"/>
              </a:rPr>
              <a:t>supporti</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terra") e </a:t>
            </a:r>
            <a:r>
              <a:rPr lang="en-US" sz="1800" dirty="0" err="1">
                <a:cs typeface="Times New Roman" panose="02020603050405020304" pitchFamily="18" charset="0"/>
              </a:rPr>
              <a:t>l'espansione</a:t>
            </a:r>
            <a:r>
              <a:rPr lang="en-US" sz="1800" dirty="0">
                <a:cs typeface="Times New Roman" panose="02020603050405020304" pitchFamily="18" charset="0"/>
              </a:rPr>
              <a:t> </a:t>
            </a:r>
            <a:r>
              <a:rPr lang="en-US" sz="1800" dirty="0" err="1">
                <a:cs typeface="Times New Roman" panose="02020603050405020304" pitchFamily="18" charset="0"/>
              </a:rPr>
              <a:t>dei</a:t>
            </a:r>
            <a:r>
              <a:rPr lang="en-US" sz="1800" dirty="0">
                <a:cs typeface="Times New Roman" panose="02020603050405020304" pitchFamily="18" charset="0"/>
              </a:rPr>
              <a:t> </a:t>
            </a:r>
            <a:r>
              <a:rPr lang="en-US" sz="1800" dirty="0" err="1">
                <a:cs typeface="Times New Roman" panose="02020603050405020304" pitchFamily="18" charset="0"/>
              </a:rPr>
              <a:t>polmoni</a:t>
            </a:r>
            <a:r>
              <a:rPr lang="en-US" sz="1800" dirty="0">
                <a:cs typeface="Times New Roman" panose="02020603050405020304" pitchFamily="18" charset="0"/>
              </a:rPr>
              <a:t> </a:t>
            </a:r>
            <a:r>
              <a:rPr lang="en-US" sz="1800" dirty="0" err="1">
                <a:cs typeface="Times New Roman" panose="02020603050405020304" pitchFamily="18" charset="0"/>
              </a:rPr>
              <a:t>nella</a:t>
            </a:r>
            <a:r>
              <a:rPr lang="en-US" sz="1800" dirty="0">
                <a:cs typeface="Times New Roman" panose="02020603050405020304" pitchFamily="18" charset="0"/>
              </a:rPr>
              <a:t> </a:t>
            </a:r>
            <a:r>
              <a:rPr lang="en-US" sz="1800" dirty="0" err="1">
                <a:cs typeface="Times New Roman" panose="02020603050405020304" pitchFamily="18" charset="0"/>
              </a:rPr>
              <a:t>respirazione</a:t>
            </a:r>
            <a:r>
              <a:rPr lang="en-US" sz="1800" dirty="0">
                <a:cs typeface="Times New Roman" panose="02020603050405020304" pitchFamily="18" charset="0"/>
              </a:rPr>
              <a:t> al </a:t>
            </a:r>
            <a:r>
              <a:rPr lang="en-US" sz="1800" dirty="0" err="1">
                <a:cs typeface="Times New Roman" panose="02020603050405020304" pitchFamily="18" charset="0"/>
              </a:rPr>
              <a:t>riflusso</a:t>
            </a:r>
            <a:r>
              <a:rPr lang="en-US" sz="1800" dirty="0">
                <a:cs typeface="Times New Roman" panose="02020603050405020304" pitchFamily="18" charset="0"/>
              </a:rPr>
              <a:t> e al </a:t>
            </a:r>
            <a:r>
              <a:rPr lang="en-US" sz="1800" dirty="0" err="1">
                <a:cs typeface="Times New Roman" panose="02020603050405020304" pitchFamily="18" charset="0"/>
              </a:rPr>
              <a:t>flusso</a:t>
            </a:r>
            <a:r>
              <a:rPr lang="en-US" sz="1800" dirty="0">
                <a:cs typeface="Times New Roman" panose="02020603050405020304" pitchFamily="18" charset="0"/>
              </a:rPr>
              <a:t> </a:t>
            </a:r>
            <a:r>
              <a:rPr lang="en-US" sz="1800" dirty="0" err="1">
                <a:cs typeface="Times New Roman" panose="02020603050405020304" pitchFamily="18" charset="0"/>
              </a:rPr>
              <a:t>degli</a:t>
            </a:r>
            <a:r>
              <a:rPr lang="en-US" sz="1800" dirty="0">
                <a:cs typeface="Times New Roman" panose="02020603050405020304" pitchFamily="18" charset="0"/>
              </a:rPr>
              <a:t> </a:t>
            </a:r>
            <a:r>
              <a:rPr lang="en-US" sz="1800" dirty="0" err="1">
                <a:cs typeface="Times New Roman" panose="02020603050405020304" pitchFamily="18" charset="0"/>
              </a:rPr>
              <a:t>oceani</a:t>
            </a:r>
            <a:endParaRPr lang="it-IT" sz="1800" dirty="0">
              <a:cs typeface="Times New Roman" panose="02020603050405020304" pitchFamily="18" charset="0"/>
            </a:endParaRPr>
          </a:p>
        </p:txBody>
      </p:sp>
      <p:sp>
        <p:nvSpPr>
          <p:cNvPr id="5" name="Segnaposto numero diapositiva 4"/>
          <p:cNvSpPr>
            <a:spLocks noGrp="1"/>
          </p:cNvSpPr>
          <p:nvPr>
            <p:ph type="sldNum" sz="quarter" idx="12"/>
          </p:nvPr>
        </p:nvSpPr>
        <p:spPr/>
        <p:txBody>
          <a:bodyPr/>
          <a:lstStyle/>
          <a:p>
            <a:pPr>
              <a:defRPr/>
            </a:pPr>
            <a:fld id="{C6CA96FD-56E3-4B41-8FC7-0332E5A7AA91}" type="slidenum">
              <a:rPr lang="en-US" altLang="en-US" smtClean="0"/>
              <a:pPr>
                <a:defRPr/>
              </a:pPr>
              <a:t>26</a:t>
            </a:fld>
            <a:endParaRPr lang="en-US" altLang="en-US"/>
          </a:p>
        </p:txBody>
      </p:sp>
      <p:sp>
        <p:nvSpPr>
          <p:cNvPr id="6" name="Rectangle 2"/>
          <p:cNvSpPr>
            <a:spLocks noGrp="1" noChangeArrowheads="1"/>
          </p:cNvSpPr>
          <p:nvPr>
            <p:ph type="title"/>
          </p:nvPr>
        </p:nvSpPr>
        <p:spPr>
          <a:xfrm>
            <a:off x="2691403" y="381000"/>
            <a:ext cx="6005095" cy="1385887"/>
          </a:xfrm>
        </p:spPr>
        <p:txBody>
          <a:bodyPr>
            <a:noAutofit/>
          </a:bodyPr>
          <a:lstStyle/>
          <a:p>
            <a:pPr algn="ct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Studio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anatomico</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Tree>
    <p:extLst>
      <p:ext uri="{BB962C8B-B14F-4D97-AF65-F5344CB8AC3E}">
        <p14:creationId xmlns:p14="http://schemas.microsoft.com/office/powerpoint/2010/main" val="2425302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0" y="232012"/>
            <a:ext cx="12124267" cy="1447800"/>
          </a:xfrm>
        </p:spPr>
        <p:txBody>
          <a:bodyPr>
            <a:noAutofit/>
          </a:bodyPr>
          <a:lstStyle/>
          <a:p>
            <a:pPr algn="ct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Alcune</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delle</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opere</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sul</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cranio</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27</a:t>
            </a:fld>
            <a:endParaRPr lang="en-US" altLang="en-US"/>
          </a:p>
        </p:txBody>
      </p:sp>
      <p:pic>
        <p:nvPicPr>
          <p:cNvPr id="2" name="Immagine 1"/>
          <p:cNvPicPr>
            <a:picLocks noChangeAspect="1"/>
          </p:cNvPicPr>
          <p:nvPr/>
        </p:nvPicPr>
        <p:blipFill>
          <a:blip r:embed="rId2"/>
          <a:stretch>
            <a:fillRect/>
          </a:stretch>
        </p:blipFill>
        <p:spPr>
          <a:xfrm>
            <a:off x="259195" y="1313910"/>
            <a:ext cx="3180042" cy="4502014"/>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4134638" y="1313910"/>
            <a:ext cx="3206946" cy="4416893"/>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4"/>
          <a:stretch>
            <a:fillRect/>
          </a:stretch>
        </p:blipFill>
        <p:spPr>
          <a:xfrm>
            <a:off x="8044480" y="1313909"/>
            <a:ext cx="3273076" cy="4416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5553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78296" y="707482"/>
            <a:ext cx="10058400" cy="1112108"/>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Bernardino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Montaña</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de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Monserrate</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28</a:t>
            </a:fld>
            <a:endParaRPr lang="en-US" dirty="0"/>
          </a:p>
        </p:txBody>
      </p:sp>
      <p:sp>
        <p:nvSpPr>
          <p:cNvPr id="7" name="CasellaDiTesto 6"/>
          <p:cNvSpPr txBox="1"/>
          <p:nvPr/>
        </p:nvSpPr>
        <p:spPr>
          <a:xfrm>
            <a:off x="776354" y="1819590"/>
            <a:ext cx="10727329" cy="4247317"/>
          </a:xfrm>
          <a:prstGeom prst="rect">
            <a:avLst/>
          </a:prstGeom>
          <a:noFill/>
        </p:spPr>
        <p:txBody>
          <a:bodyPr wrap="square" rtlCol="0">
            <a:spAutoFit/>
          </a:bodyPr>
          <a:lstStyle/>
          <a:p>
            <a:r>
              <a:rPr lang="it-IT" dirty="0">
                <a:cs typeface="Times New Roman" panose="02020603050405020304" pitchFamily="18" charset="0"/>
              </a:rPr>
              <a:t>Un caso paradigmatico è quello dell'anatomista spagnolo Bernardino </a:t>
            </a:r>
            <a:r>
              <a:rPr lang="it-IT" dirty="0" err="1">
                <a:cs typeface="Times New Roman" panose="02020603050405020304" pitchFamily="18" charset="0"/>
              </a:rPr>
              <a:t>Montaàa</a:t>
            </a:r>
            <a:r>
              <a:rPr lang="it-IT" dirty="0">
                <a:cs typeface="Times New Roman" panose="02020603050405020304" pitchFamily="18" charset="0"/>
              </a:rPr>
              <a:t> de </a:t>
            </a:r>
            <a:r>
              <a:rPr lang="it-IT" dirty="0" err="1">
                <a:cs typeface="Times New Roman" panose="02020603050405020304" pitchFamily="18" charset="0"/>
              </a:rPr>
              <a:t>Monserrate</a:t>
            </a:r>
            <a:r>
              <a:rPr lang="it-IT" dirty="0">
                <a:cs typeface="Times New Roman" panose="02020603050405020304" pitchFamily="18" charset="0"/>
              </a:rPr>
              <a:t>, autore del primo trattato anatomico scritto in spagnolo, il </a:t>
            </a:r>
            <a:r>
              <a:rPr lang="it-IT" i="1" dirty="0">
                <a:cs typeface="Times New Roman" panose="02020603050405020304" pitchFamily="18" charset="0"/>
              </a:rPr>
              <a:t>Libro de la </a:t>
            </a:r>
            <a:r>
              <a:rPr lang="it-IT" i="1" dirty="0" err="1">
                <a:cs typeface="Times New Roman" panose="02020603050405020304" pitchFamily="18" charset="0"/>
              </a:rPr>
              <a:t>Anathomia</a:t>
            </a:r>
            <a:r>
              <a:rPr lang="it-IT" i="1" dirty="0">
                <a:cs typeface="Times New Roman" panose="02020603050405020304" pitchFamily="18" charset="0"/>
              </a:rPr>
              <a:t> del </a:t>
            </a:r>
            <a:r>
              <a:rPr lang="it-IT" i="1" dirty="0" err="1">
                <a:cs typeface="Times New Roman" panose="02020603050405020304" pitchFamily="18" charset="0"/>
              </a:rPr>
              <a:t>Hombre</a:t>
            </a:r>
            <a:r>
              <a:rPr lang="it-IT" dirty="0">
                <a:cs typeface="Times New Roman" panose="02020603050405020304" pitchFamily="18" charset="0"/>
              </a:rPr>
              <a:t>. Montana utilizza una costruzione simbolica, in particolare nella seconda parte del libro, dedicata al sogno di Don </a:t>
            </a:r>
            <a:r>
              <a:rPr lang="it-IT" dirty="0" err="1">
                <a:cs typeface="Times New Roman" panose="02020603050405020304" pitchFamily="18" charset="0"/>
              </a:rPr>
              <a:t>Luys</a:t>
            </a:r>
            <a:r>
              <a:rPr lang="it-IT" dirty="0">
                <a:cs typeface="Times New Roman" panose="02020603050405020304" pitchFamily="18" charset="0"/>
              </a:rPr>
              <a:t> Hurtado de Mendoza, Marchese di </a:t>
            </a:r>
            <a:r>
              <a:rPr lang="it-IT" dirty="0" err="1">
                <a:cs typeface="Times New Roman" panose="02020603050405020304" pitchFamily="18" charset="0"/>
              </a:rPr>
              <a:t>Mondéjar</a:t>
            </a:r>
            <a:r>
              <a:rPr lang="it-IT" dirty="0">
                <a:cs typeface="Times New Roman" panose="02020603050405020304" pitchFamily="18" charset="0"/>
              </a:rPr>
              <a:t>. Nella prima parte, che è una descrizione sistematica dell'anatomia umana, troviamo frasi simili alle seguenti:  
</a:t>
            </a:r>
            <a:endParaRPr lang="it-IT" i="1" dirty="0">
              <a:cs typeface="Times New Roman" panose="02020603050405020304" pitchFamily="18" charset="0"/>
            </a:endParaRPr>
          </a:p>
          <a:p>
            <a:pPr algn="ctr"/>
            <a:r>
              <a:rPr lang="it-IT" i="1" dirty="0">
                <a:cs typeface="Times New Roman" panose="02020603050405020304" pitchFamily="18" charset="0"/>
              </a:rPr>
              <a:t>La prima cosa da considerare in generale nella testa è il luogo, che è più alto del luogo di tutte le altre parti: che è stato ordinato dalla natura perché ha adempiuto che fossero insieme ad esso [il cervello], cioè il senso della vista, dell'udito e dell'olfatto : i quali sensi sono come torri di guardia principali che sentono e avvertono la comprensione di tutte le cose al di fuori del corpo che possono servirlo o danneggiarlo... ed era conveniente che il luogo delle dette torri di guardia fosse il più alto possibile perché da lì può fare meglio e più lontano il suo lavoro, in particolare, il senso della vista: E per </a:t>
            </a:r>
            <a:r>
              <a:rPr lang="it-IT" i="1">
                <a:cs typeface="Times New Roman" panose="02020603050405020304" pitchFamily="18" charset="0"/>
              </a:rPr>
              <a:t>questo Galeno </a:t>
            </a:r>
            <a:r>
              <a:rPr lang="it-IT" i="1" dirty="0">
                <a:cs typeface="Times New Roman" panose="02020603050405020304" pitchFamily="18" charset="0"/>
              </a:rPr>
              <a:t>disse che la testa era fatta più per il servizio degli occhi che del cervello, come uno che dice che il cervello non aveva bisogno di stare in un posto alto, e che se la testa era naturalmente posta nel posto più alto, era per il beneficio speciale degli occhi.
</a:t>
            </a:r>
          </a:p>
        </p:txBody>
      </p:sp>
    </p:spTree>
    <p:extLst>
      <p:ext uri="{BB962C8B-B14F-4D97-AF65-F5344CB8AC3E}">
        <p14:creationId xmlns:p14="http://schemas.microsoft.com/office/powerpoint/2010/main" val="1280540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032731" y="2103517"/>
            <a:ext cx="3268822" cy="2912777"/>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29</a:t>
            </a:fld>
            <a:endParaRPr lang="en-US" dirty="0"/>
          </a:p>
        </p:txBody>
      </p:sp>
      <p:sp>
        <p:nvSpPr>
          <p:cNvPr id="6" name="CasellaDiTesto 5"/>
          <p:cNvSpPr txBox="1"/>
          <p:nvPr/>
        </p:nvSpPr>
        <p:spPr>
          <a:xfrm>
            <a:off x="705851" y="1087773"/>
            <a:ext cx="10844463" cy="923330"/>
          </a:xfrm>
          <a:prstGeom prst="rect">
            <a:avLst/>
          </a:prstGeom>
          <a:noFill/>
        </p:spPr>
        <p:txBody>
          <a:bodyPr wrap="square" rtlCol="0">
            <a:spAutoFit/>
          </a:bodyPr>
          <a:lstStyle/>
          <a:p>
            <a:r>
              <a:rPr lang="it-IT" dirty="0">
                <a:cs typeface="Times New Roman" panose="02020603050405020304" pitchFamily="18" charset="0"/>
              </a:rPr>
              <a:t>Tuttavia, il cervello è stato considerato da </a:t>
            </a:r>
            <a:r>
              <a:rPr lang="it-IT" dirty="0" err="1">
                <a:cs typeface="Times New Roman" panose="02020603050405020304" pitchFamily="18" charset="0"/>
              </a:rPr>
              <a:t>Montaña</a:t>
            </a:r>
            <a:r>
              <a:rPr lang="it-IT" dirty="0">
                <a:cs typeface="Times New Roman" panose="02020603050405020304" pitchFamily="18" charset="0"/>
              </a:rPr>
              <a:t> come l'organo principale della testa, perché la natura aveva reso tutte le altre parti dipendenti da esso
</a:t>
            </a:r>
          </a:p>
        </p:txBody>
      </p:sp>
      <p:sp>
        <p:nvSpPr>
          <p:cNvPr id="7" name="CasellaDiTesto 6"/>
          <p:cNvSpPr txBox="1"/>
          <p:nvPr/>
        </p:nvSpPr>
        <p:spPr>
          <a:xfrm>
            <a:off x="705853" y="5365099"/>
            <a:ext cx="10844463" cy="923330"/>
          </a:xfrm>
          <a:prstGeom prst="rect">
            <a:avLst/>
          </a:prstGeom>
          <a:noFill/>
        </p:spPr>
        <p:txBody>
          <a:bodyPr wrap="square" rtlCol="0">
            <a:spAutoFit/>
          </a:bodyPr>
          <a:lstStyle/>
          <a:p>
            <a:r>
              <a:rPr lang="it-IT" dirty="0">
                <a:cs typeface="Times New Roman" panose="02020603050405020304" pitchFamily="18" charset="0"/>
              </a:rPr>
              <a:t>Il cervello non è solo la fonte degli spiriti animali – principio efficace di tutte le azioni del sentimento e del movimento – ma anche la sede delle tre virtù sensibili interne – fantasiose, razionali e memorizzabili
</a:t>
            </a:r>
          </a:p>
        </p:txBody>
      </p:sp>
    </p:spTree>
    <p:extLst>
      <p:ext uri="{BB962C8B-B14F-4D97-AF65-F5344CB8AC3E}">
        <p14:creationId xmlns:p14="http://schemas.microsoft.com/office/powerpoint/2010/main" val="379424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63898" y="740008"/>
            <a:ext cx="6353432" cy="1200064"/>
          </a:xfrm>
        </p:spPr>
        <p:txBody>
          <a:bodyPr>
            <a:normAutofit/>
          </a:bodyPr>
          <a:lstStyle/>
          <a:p>
            <a:pPr algn="ctr"/>
            <a:r>
              <a:rPr lang="en-US" altLang="en-US" sz="2000" b="1" dirty="0">
                <a:solidFill>
                  <a:schemeClr val="accent2"/>
                </a:solidFill>
                <a:effectLst>
                  <a:outerShdw blurRad="38100" dist="38100" dir="2700000" algn="tl">
                    <a:srgbClr val="000000">
                      <a:alpha val="43137"/>
                    </a:srgbClr>
                  </a:outerShdw>
                </a:effectLst>
                <a:latin typeface="+mn-lt"/>
                <a:ea typeface="+mn-ea"/>
                <a:cs typeface="+mn-cs"/>
              </a:rPr>
              <a:t>Tre </a:t>
            </a:r>
            <a:r>
              <a:rPr lang="en-US" altLang="en-US" sz="2000" b="1" dirty="0" err="1">
                <a:solidFill>
                  <a:schemeClr val="accent2"/>
                </a:solidFill>
                <a:effectLst>
                  <a:outerShdw blurRad="38100" dist="38100" dir="2700000" algn="tl">
                    <a:srgbClr val="000000">
                      <a:alpha val="43137"/>
                    </a:srgbClr>
                  </a:outerShdw>
                </a:effectLst>
                <a:latin typeface="+mn-lt"/>
                <a:ea typeface="+mn-ea"/>
                <a:cs typeface="+mn-cs"/>
              </a:rPr>
              <a:t>livelli</a:t>
            </a:r>
            <a:r>
              <a:rPr lang="en-US" altLang="en-US" sz="2000" b="1" dirty="0">
                <a:solidFill>
                  <a:schemeClr val="accent2"/>
                </a:solidFill>
                <a:effectLst>
                  <a:outerShdw blurRad="38100" dist="38100" dir="2700000" algn="tl">
                    <a:srgbClr val="000000">
                      <a:alpha val="43137"/>
                    </a:srgbClr>
                  </a:outerShdw>
                </a:effectLst>
                <a:latin typeface="+mn-lt"/>
                <a:ea typeface="+mn-ea"/>
                <a:cs typeface="+mn-cs"/>
              </a:rPr>
              <a:t> di </a:t>
            </a:r>
            <a:r>
              <a:rPr lang="en-US" altLang="en-US" sz="2000" b="1" dirty="0" err="1">
                <a:solidFill>
                  <a:schemeClr val="accent2"/>
                </a:solidFill>
                <a:effectLst>
                  <a:outerShdw blurRad="38100" dist="38100" dir="2700000" algn="tl">
                    <a:srgbClr val="000000">
                      <a:alpha val="43137"/>
                    </a:srgbClr>
                  </a:outerShdw>
                </a:effectLst>
                <a:latin typeface="+mn-lt"/>
                <a:ea typeface="+mn-ea"/>
                <a:cs typeface="+mn-cs"/>
              </a:rPr>
              <a:t>anatomia</a:t>
            </a:r>
            <a:r>
              <a:rPr lang="en-US" altLang="en-US" sz="2000" b="1" dirty="0">
                <a:solidFill>
                  <a:schemeClr val="accent2"/>
                </a:solidFill>
                <a:effectLst>
                  <a:outerShdw blurRad="38100" dist="38100" dir="2700000" algn="tl">
                    <a:srgbClr val="000000">
                      <a:alpha val="43137"/>
                    </a:srgbClr>
                  </a:outerShdw>
                </a:effectLst>
                <a:latin typeface="+mn-lt"/>
                <a:ea typeface="+mn-ea"/>
                <a:cs typeface="+mn-cs"/>
              </a:rPr>
              <a:t>
</a:t>
            </a:r>
          </a:p>
        </p:txBody>
      </p:sp>
      <p:sp>
        <p:nvSpPr>
          <p:cNvPr id="9219" name="Rectangle 3"/>
          <p:cNvSpPr>
            <a:spLocks noGrp="1" noChangeArrowheads="1"/>
          </p:cNvSpPr>
          <p:nvPr>
            <p:ph idx="1"/>
          </p:nvPr>
        </p:nvSpPr>
        <p:spPr>
          <a:xfrm>
            <a:off x="1379838" y="1909849"/>
            <a:ext cx="8357286" cy="4446501"/>
          </a:xfrm>
        </p:spPr>
        <p:txBody>
          <a:bodyPr>
            <a:normAutofit/>
          </a:bodyPr>
          <a:lstStyle/>
          <a:p>
            <a:pPr lvl="1"/>
            <a:r>
              <a:rPr lang="en-US" altLang="en-US" sz="1800" dirty="0" err="1">
                <a:cs typeface="Times New Roman" panose="02020603050405020304" pitchFamily="18" charset="0"/>
              </a:rPr>
              <a:t>Grossolana</a:t>
            </a:r>
            <a:r>
              <a:rPr lang="en-US" altLang="en-US" sz="1800" dirty="0">
                <a:cs typeface="Times New Roman" panose="02020603050405020304" pitchFamily="18" charset="0"/>
              </a:rPr>
              <a:t> – </a:t>
            </a:r>
            <a:r>
              <a:rPr lang="en-US" altLang="en-US" sz="1800" dirty="0" err="1">
                <a:cs typeface="Times New Roman" panose="02020603050405020304" pitchFamily="18" charset="0"/>
              </a:rPr>
              <a:t>anatomia</a:t>
            </a:r>
            <a:r>
              <a:rPr lang="en-US" altLang="en-US" sz="1800" dirty="0">
                <a:cs typeface="Times New Roman" panose="02020603050405020304" pitchFamily="18" charset="0"/>
              </a:rPr>
              <a:t> </a:t>
            </a:r>
            <a:r>
              <a:rPr lang="en-US" altLang="en-US" sz="1800" dirty="0" err="1">
                <a:cs typeface="Times New Roman" panose="02020603050405020304" pitchFamily="18" charset="0"/>
              </a:rPr>
              <a:t>su</a:t>
            </a:r>
            <a:r>
              <a:rPr lang="en-US" altLang="en-US" sz="1800" dirty="0">
                <a:cs typeface="Times New Roman" panose="02020603050405020304" pitchFamily="18" charset="0"/>
              </a:rPr>
              <a:t> </a:t>
            </a:r>
            <a:r>
              <a:rPr lang="en-US" altLang="en-US" sz="1800" dirty="0" err="1">
                <a:cs typeface="Times New Roman" panose="02020603050405020304" pitchFamily="18" charset="0"/>
              </a:rPr>
              <a:t>larga</a:t>
            </a:r>
            <a:r>
              <a:rPr lang="en-US" altLang="en-US" sz="1800" dirty="0">
                <a:cs typeface="Times New Roman" panose="02020603050405020304" pitchFamily="18" charset="0"/>
              </a:rPr>
              <a:t> </a:t>
            </a:r>
            <a:r>
              <a:rPr lang="en-US" altLang="en-US" sz="1800" dirty="0" err="1">
                <a:cs typeface="Times New Roman" panose="02020603050405020304" pitchFamily="18" charset="0"/>
              </a:rPr>
              <a:t>scala</a:t>
            </a:r>
            <a:endParaRPr lang="en-US" altLang="en-US" sz="1800" dirty="0">
              <a:cs typeface="Times New Roman" panose="02020603050405020304" pitchFamily="18" charset="0"/>
            </a:endParaRPr>
          </a:p>
          <a:p>
            <a:pPr marL="274320" lvl="1" indent="0">
              <a:buNone/>
            </a:pPr>
            <a:r>
              <a:rPr lang="en-US" altLang="en-US" sz="1800" dirty="0" err="1">
                <a:cs typeface="Times New Roman" panose="02020603050405020304" pitchFamily="18" charset="0"/>
              </a:rPr>
              <a:t>Esempio</a:t>
            </a:r>
            <a:r>
              <a:rPr lang="en-US" altLang="en-US" sz="1800" dirty="0">
                <a:cs typeface="Times New Roman" panose="02020603050405020304" pitchFamily="18" charset="0"/>
              </a:rPr>
              <a:t>: </a:t>
            </a:r>
            <a:r>
              <a:rPr lang="en-US" altLang="en-US" sz="1800" dirty="0" err="1">
                <a:cs typeface="Times New Roman" panose="02020603050405020304" pitchFamily="18" charset="0"/>
              </a:rPr>
              <a:t>Imparare</a:t>
            </a:r>
            <a:r>
              <a:rPr lang="en-US" altLang="en-US" sz="1800" dirty="0">
                <a:cs typeface="Times New Roman" panose="02020603050405020304" pitchFamily="18" charset="0"/>
              </a:rPr>
              <a:t> </a:t>
            </a:r>
            <a:r>
              <a:rPr lang="en-US" altLang="en-US" sz="1800" dirty="0" err="1">
                <a:cs typeface="Times New Roman" panose="02020603050405020304" pitchFamily="18" charset="0"/>
              </a:rPr>
              <a:t>i</a:t>
            </a:r>
            <a:r>
              <a:rPr lang="en-US" altLang="en-US" sz="1800" dirty="0">
                <a:cs typeface="Times New Roman" panose="02020603050405020304" pitchFamily="18" charset="0"/>
              </a:rPr>
              <a:t> </a:t>
            </a:r>
            <a:r>
              <a:rPr lang="en-US" altLang="en-US" sz="1800" dirty="0" err="1">
                <a:cs typeface="Times New Roman" panose="02020603050405020304" pitchFamily="18" charset="0"/>
              </a:rPr>
              <a:t>nomi</a:t>
            </a:r>
            <a:r>
              <a:rPr lang="en-US" altLang="en-US" sz="1800" dirty="0">
                <a:cs typeface="Times New Roman" panose="02020603050405020304" pitchFamily="18" charset="0"/>
              </a:rPr>
              <a:t> </a:t>
            </a:r>
            <a:r>
              <a:rPr lang="en-US" altLang="en-US" sz="1800" dirty="0" err="1">
                <a:cs typeface="Times New Roman" panose="02020603050405020304" pitchFamily="18" charset="0"/>
              </a:rPr>
              <a:t>delle</a:t>
            </a:r>
            <a:r>
              <a:rPr lang="en-US" altLang="en-US" sz="1800" dirty="0">
                <a:cs typeface="Times New Roman" panose="02020603050405020304" pitchFamily="18" charset="0"/>
              </a:rPr>
              <a:t> ossa e </a:t>
            </a:r>
            <a:r>
              <a:rPr lang="en-US" altLang="en-US" sz="1800" dirty="0" err="1">
                <a:cs typeface="Times New Roman" panose="02020603050405020304" pitchFamily="18" charset="0"/>
              </a:rPr>
              <a:t>alcune</a:t>
            </a:r>
            <a:r>
              <a:rPr lang="en-US" altLang="en-US" sz="1800" dirty="0">
                <a:cs typeface="Times New Roman" panose="02020603050405020304" pitchFamily="18" charset="0"/>
              </a:rPr>
              <a:t> </a:t>
            </a:r>
            <a:r>
              <a:rPr lang="en-US" altLang="en-US" sz="1800" dirty="0" err="1">
                <a:cs typeface="Times New Roman" panose="02020603050405020304" pitchFamily="18" charset="0"/>
              </a:rPr>
              <a:t>regioni</a:t>
            </a:r>
            <a:r>
              <a:rPr lang="en-US" altLang="en-US" sz="1800" dirty="0">
                <a:cs typeface="Times New Roman" panose="02020603050405020304" pitchFamily="18" charset="0"/>
              </a:rPr>
              <a:t> </a:t>
            </a:r>
            <a:r>
              <a:rPr lang="en-US" altLang="en-US" sz="1800" dirty="0" err="1">
                <a:cs typeface="Times New Roman" panose="02020603050405020304" pitchFamily="18" charset="0"/>
              </a:rPr>
              <a:t>su</a:t>
            </a:r>
            <a:r>
              <a:rPr lang="en-US" altLang="en-US" sz="1800" dirty="0">
                <a:cs typeface="Times New Roman" panose="02020603050405020304" pitchFamily="18" charset="0"/>
              </a:rPr>
              <a:t> di </a:t>
            </a:r>
            <a:r>
              <a:rPr lang="en-US" altLang="en-US" sz="1800" dirty="0" err="1">
                <a:cs typeface="Times New Roman" panose="02020603050405020304" pitchFamily="18" charset="0"/>
              </a:rPr>
              <a:t>esse</a:t>
            </a:r>
            <a:r>
              <a:rPr lang="en-US" altLang="en-US" sz="1800" dirty="0">
                <a:cs typeface="Times New Roman" panose="02020603050405020304" pitchFamily="18" charset="0"/>
              </a:rPr>
              <a:t/>
            </a:r>
            <a:br>
              <a:rPr lang="en-US" altLang="en-US" sz="1800" dirty="0">
                <a:cs typeface="Times New Roman" panose="02020603050405020304" pitchFamily="18" charset="0"/>
              </a:rPr>
            </a:br>
            <a:endParaRPr lang="en-US" altLang="en-US" sz="1800" dirty="0">
              <a:cs typeface="Times New Roman" panose="02020603050405020304" pitchFamily="18" charset="0"/>
            </a:endParaRPr>
          </a:p>
          <a:p>
            <a:pPr lvl="1"/>
            <a:r>
              <a:rPr lang="en-US" altLang="en-US" sz="1800" dirty="0" err="1">
                <a:cs typeface="Times New Roman" panose="02020603050405020304" pitchFamily="18" charset="0"/>
              </a:rPr>
              <a:t>Istologia</a:t>
            </a:r>
            <a:r>
              <a:rPr lang="en-US" altLang="en-US" sz="1800" dirty="0">
                <a:cs typeface="Times New Roman" panose="02020603050405020304" pitchFamily="18" charset="0"/>
              </a:rPr>
              <a:t> – </a:t>
            </a:r>
            <a:r>
              <a:rPr lang="en-US" altLang="en-US" sz="1800" dirty="0" err="1">
                <a:cs typeface="Times New Roman" panose="02020603050405020304" pitchFamily="18" charset="0"/>
              </a:rPr>
              <a:t>anatomia</a:t>
            </a:r>
            <a:r>
              <a:rPr lang="en-US" altLang="en-US" sz="1800" dirty="0">
                <a:cs typeface="Times New Roman" panose="02020603050405020304" pitchFamily="18" charset="0"/>
              </a:rPr>
              <a:t> a </a:t>
            </a:r>
            <a:r>
              <a:rPr lang="en-US" altLang="en-US" sz="1800" dirty="0" err="1">
                <a:cs typeface="Times New Roman" panose="02020603050405020304" pitchFamily="18" charset="0"/>
              </a:rPr>
              <a:t>livello</a:t>
            </a:r>
            <a:r>
              <a:rPr lang="en-US" altLang="en-US" sz="1800" dirty="0">
                <a:cs typeface="Times New Roman" panose="02020603050405020304" pitchFamily="18" charset="0"/>
              </a:rPr>
              <a:t> di </a:t>
            </a:r>
            <a:r>
              <a:rPr lang="en-US" altLang="en-US" sz="1800" dirty="0" err="1">
                <a:cs typeface="Times New Roman" panose="02020603050405020304" pitchFamily="18" charset="0"/>
              </a:rPr>
              <a:t>tessuto</a:t>
            </a:r>
            <a:endParaRPr lang="en-US" altLang="en-US" sz="1800" dirty="0">
              <a:cs typeface="Times New Roman" panose="02020603050405020304" pitchFamily="18" charset="0"/>
            </a:endParaRPr>
          </a:p>
          <a:p>
            <a:pPr marL="274320" lvl="1" indent="0">
              <a:buNone/>
            </a:pPr>
            <a:r>
              <a:rPr lang="en-US" altLang="en-US" sz="1800" dirty="0" err="1">
                <a:cs typeface="Times New Roman" panose="02020603050405020304" pitchFamily="18" charset="0"/>
              </a:rPr>
              <a:t>Esempio</a:t>
            </a:r>
            <a:r>
              <a:rPr lang="en-US" altLang="en-US" sz="1800" dirty="0">
                <a:cs typeface="Times New Roman" panose="02020603050405020304" pitchFamily="18" charset="0"/>
              </a:rPr>
              <a:t>: Di </a:t>
            </a:r>
            <a:r>
              <a:rPr lang="en-US" altLang="en-US" sz="1800" dirty="0" err="1">
                <a:cs typeface="Times New Roman" panose="02020603050405020304" pitchFamily="18" charset="0"/>
              </a:rPr>
              <a:t>cosa</a:t>
            </a:r>
            <a:r>
              <a:rPr lang="en-US" altLang="en-US" sz="1800" dirty="0">
                <a:cs typeface="Times New Roman" panose="02020603050405020304" pitchFamily="18" charset="0"/>
              </a:rPr>
              <a:t> </a:t>
            </a:r>
            <a:r>
              <a:rPr lang="en-US" altLang="en-US" sz="1800" dirty="0" err="1">
                <a:cs typeface="Times New Roman" panose="02020603050405020304" pitchFamily="18" charset="0"/>
              </a:rPr>
              <a:t>è</a:t>
            </a:r>
            <a:r>
              <a:rPr lang="en-US" altLang="en-US" sz="1800" dirty="0">
                <a:cs typeface="Times New Roman" panose="02020603050405020304" pitchFamily="18" charset="0"/>
              </a:rPr>
              <a:t> </a:t>
            </a:r>
            <a:r>
              <a:rPr lang="en-US" altLang="en-US" sz="1800" dirty="0" err="1">
                <a:cs typeface="Times New Roman" panose="02020603050405020304" pitchFamily="18" charset="0"/>
              </a:rPr>
              <a:t>fatto</a:t>
            </a:r>
            <a:r>
              <a:rPr lang="en-US" altLang="en-US" sz="1800" dirty="0">
                <a:cs typeface="Times New Roman" panose="02020603050405020304" pitchFamily="18" charset="0"/>
              </a:rPr>
              <a:t> il </a:t>
            </a:r>
            <a:r>
              <a:rPr lang="en-US" altLang="en-US" sz="1800" dirty="0" err="1">
                <a:cs typeface="Times New Roman" panose="02020603050405020304" pitchFamily="18" charset="0"/>
              </a:rPr>
              <a:t>tessuto</a:t>
            </a:r>
            <a:r>
              <a:rPr lang="en-US" altLang="en-US" sz="1800" dirty="0">
                <a:cs typeface="Times New Roman" panose="02020603050405020304" pitchFamily="18" charset="0"/>
              </a:rPr>
              <a:t> </a:t>
            </a:r>
            <a:r>
              <a:rPr lang="en-US" altLang="en-US" sz="1800" dirty="0" err="1">
                <a:cs typeface="Times New Roman" panose="02020603050405020304" pitchFamily="18" charset="0"/>
              </a:rPr>
              <a:t>osseo</a:t>
            </a:r>
            <a:r>
              <a:rPr lang="en-US" altLang="en-US" sz="1800" dirty="0">
                <a:cs typeface="Times New Roman" panose="02020603050405020304" pitchFamily="18" charset="0"/>
              </a:rPr>
              <a:t>?</a:t>
            </a:r>
            <a:br>
              <a:rPr lang="en-US" altLang="en-US" sz="1800" dirty="0">
                <a:cs typeface="Times New Roman" panose="02020603050405020304" pitchFamily="18" charset="0"/>
              </a:rPr>
            </a:br>
            <a:endParaRPr lang="en-US" altLang="en-US" sz="1800" dirty="0">
              <a:cs typeface="Times New Roman" panose="02020603050405020304" pitchFamily="18" charset="0"/>
            </a:endParaRPr>
          </a:p>
          <a:p>
            <a:pPr lvl="1"/>
            <a:r>
              <a:rPr lang="en-US" altLang="en-US" sz="1800" dirty="0" err="1">
                <a:cs typeface="Times New Roman" panose="02020603050405020304" pitchFamily="18" charset="0"/>
              </a:rPr>
              <a:t>Citologia</a:t>
            </a:r>
            <a:r>
              <a:rPr lang="en-US" altLang="en-US" sz="1800" dirty="0">
                <a:cs typeface="Times New Roman" panose="02020603050405020304" pitchFamily="18" charset="0"/>
              </a:rPr>
              <a:t> – </a:t>
            </a:r>
            <a:r>
              <a:rPr lang="en-US" altLang="en-US" sz="1800" dirty="0" err="1">
                <a:cs typeface="Times New Roman" panose="02020603050405020304" pitchFamily="18" charset="0"/>
              </a:rPr>
              <a:t>anatomia</a:t>
            </a:r>
            <a:r>
              <a:rPr lang="en-US" altLang="en-US" sz="1800" dirty="0">
                <a:cs typeface="Times New Roman" panose="02020603050405020304" pitchFamily="18" charset="0"/>
              </a:rPr>
              <a:t> a </a:t>
            </a:r>
            <a:r>
              <a:rPr lang="en-US" altLang="en-US" sz="1800" dirty="0" err="1">
                <a:cs typeface="Times New Roman" panose="02020603050405020304" pitchFamily="18" charset="0"/>
              </a:rPr>
              <a:t>livello</a:t>
            </a:r>
            <a:r>
              <a:rPr lang="en-US" altLang="en-US" sz="1800" dirty="0">
                <a:cs typeface="Times New Roman" panose="02020603050405020304" pitchFamily="18" charset="0"/>
              </a:rPr>
              <a:t> </a:t>
            </a:r>
            <a:r>
              <a:rPr lang="en-US" altLang="en-US" sz="1800" dirty="0" err="1">
                <a:cs typeface="Times New Roman" panose="02020603050405020304" pitchFamily="18" charset="0"/>
              </a:rPr>
              <a:t>cellulare</a:t>
            </a:r>
            <a:endParaRPr lang="en-US" altLang="en-US" sz="1800" dirty="0">
              <a:cs typeface="Times New Roman" panose="02020603050405020304" pitchFamily="18" charset="0"/>
            </a:endParaRPr>
          </a:p>
          <a:p>
            <a:pPr marL="274320" lvl="1" indent="0">
              <a:buNone/>
            </a:pPr>
            <a:r>
              <a:rPr lang="en-US" altLang="en-US" sz="1800" dirty="0" err="1">
                <a:cs typeface="Times New Roman" panose="02020603050405020304" pitchFamily="18" charset="0"/>
              </a:rPr>
              <a:t>Esempio</a:t>
            </a:r>
            <a:r>
              <a:rPr lang="en-US" altLang="en-US" sz="1800" dirty="0">
                <a:cs typeface="Times New Roman" panose="02020603050405020304" pitchFamily="18" charset="0"/>
              </a:rPr>
              <a:t>: </a:t>
            </a:r>
            <a:r>
              <a:rPr lang="en-US" altLang="en-US" sz="1800" dirty="0" err="1">
                <a:cs typeface="Times New Roman" panose="02020603050405020304" pitchFamily="18" charset="0"/>
              </a:rPr>
              <a:t>quali</a:t>
            </a:r>
            <a:r>
              <a:rPr lang="en-US" altLang="en-US" sz="1800" dirty="0">
                <a:cs typeface="Times New Roman" panose="02020603050405020304" pitchFamily="18" charset="0"/>
              </a:rPr>
              <a:t> tipi di cellule </a:t>
            </a:r>
            <a:r>
              <a:rPr lang="en-US" altLang="en-US" sz="1800" dirty="0" err="1">
                <a:cs typeface="Times New Roman" panose="02020603050405020304" pitchFamily="18" charset="0"/>
              </a:rPr>
              <a:t>costituiscono</a:t>
            </a:r>
            <a:r>
              <a:rPr lang="en-US" altLang="en-US" sz="1800" dirty="0">
                <a:cs typeface="Times New Roman" panose="02020603050405020304" pitchFamily="18" charset="0"/>
              </a:rPr>
              <a:t> il </a:t>
            </a:r>
            <a:r>
              <a:rPr lang="en-US" altLang="en-US" sz="1800" dirty="0" err="1">
                <a:cs typeface="Times New Roman" panose="02020603050405020304" pitchFamily="18" charset="0"/>
              </a:rPr>
              <a:t>tessuto</a:t>
            </a:r>
            <a:r>
              <a:rPr lang="en-US" altLang="en-US" sz="1800" dirty="0">
                <a:cs typeface="Times New Roman" panose="02020603050405020304" pitchFamily="18" charset="0"/>
              </a:rPr>
              <a:t> </a:t>
            </a:r>
            <a:r>
              <a:rPr lang="en-US" altLang="en-US" sz="1800" dirty="0" err="1">
                <a:cs typeface="Times New Roman" panose="02020603050405020304" pitchFamily="18" charset="0"/>
              </a:rPr>
              <a:t>osseo</a:t>
            </a:r>
            <a:r>
              <a:rPr lang="en-US" altLang="en-US" sz="1800" dirty="0">
                <a:cs typeface="Times New Roman" panose="02020603050405020304" pitchFamily="18" charset="0"/>
              </a:rPr>
              <a:t>?
</a:t>
            </a:r>
          </a:p>
        </p:txBody>
      </p:sp>
      <p:sp>
        <p:nvSpPr>
          <p:cNvPr id="3" name="Segnaposto numero diapositiva 2"/>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3413513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1089564" y="1154910"/>
            <a:ext cx="3182185" cy="4510747"/>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4"/>
          <a:stretch>
            <a:fillRect/>
          </a:stretch>
        </p:blipFill>
        <p:spPr>
          <a:xfrm>
            <a:off x="4832264" y="3626836"/>
            <a:ext cx="171450" cy="180975"/>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30</a:t>
            </a:fld>
            <a:endParaRPr lang="en-US" dirty="0"/>
          </a:p>
        </p:txBody>
      </p:sp>
      <p:sp>
        <p:nvSpPr>
          <p:cNvPr id="6" name="CasellaDiTesto 5"/>
          <p:cNvSpPr txBox="1"/>
          <p:nvPr/>
        </p:nvSpPr>
        <p:spPr>
          <a:xfrm>
            <a:off x="5154778" y="1652338"/>
            <a:ext cx="6514518" cy="2031325"/>
          </a:xfrm>
          <a:prstGeom prst="rect">
            <a:avLst/>
          </a:prstGeom>
          <a:noFill/>
        </p:spPr>
        <p:txBody>
          <a:bodyPr wrap="square" rtlCol="0">
            <a:spAutoFit/>
          </a:bodyPr>
          <a:lstStyle/>
          <a:p>
            <a:r>
              <a:rPr lang="it-IT" dirty="0">
                <a:cs typeface="Times New Roman" panose="02020603050405020304" pitchFamily="18" charset="0"/>
              </a:rPr>
              <a:t>Ciò è dovuto all'azione degli spiriti animali (creati dal cervello) sulla propria sostanza. Inoltre, la natura ha messo il cervello nel posto più alto dell'organizzazione umana in modo che potesse essere, insieme alla nuca, il suo luogotenente, l'origine dei nervi, attraverso il quale gli spiriti animali si diffondono su tutto il corpo. Ovviamente, tutto è strutturato in relazione all'organo principale: il cervello
</a:t>
            </a:r>
          </a:p>
        </p:txBody>
      </p:sp>
    </p:spTree>
    <p:extLst>
      <p:ext uri="{BB962C8B-B14F-4D97-AF65-F5344CB8AC3E}">
        <p14:creationId xmlns:p14="http://schemas.microsoft.com/office/powerpoint/2010/main" val="3700608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8239125" y="1157930"/>
            <a:ext cx="3207565" cy="4986624"/>
          </a:xfrm>
          <a:prstGeom prst="rect">
            <a:avLst/>
          </a:prstGeom>
          <a:ln>
            <a:noFill/>
          </a:ln>
          <a:effectLst>
            <a:outerShdw blurRad="292100" dist="139700" dir="2700000" algn="tl" rotWithShape="0">
              <a:srgbClr val="333333">
                <a:alpha val="65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31</a:t>
            </a:fld>
            <a:endParaRPr lang="en-US" dirty="0"/>
          </a:p>
        </p:txBody>
      </p:sp>
      <p:sp>
        <p:nvSpPr>
          <p:cNvPr id="6" name="CasellaDiTesto 5"/>
          <p:cNvSpPr txBox="1"/>
          <p:nvPr/>
        </p:nvSpPr>
        <p:spPr>
          <a:xfrm>
            <a:off x="301954" y="1157930"/>
            <a:ext cx="7732294" cy="3693319"/>
          </a:xfrm>
          <a:prstGeom prst="rect">
            <a:avLst/>
          </a:prstGeom>
          <a:noFill/>
        </p:spPr>
        <p:txBody>
          <a:bodyPr wrap="square" rtlCol="0">
            <a:spAutoFit/>
          </a:bodyPr>
          <a:lstStyle/>
          <a:p>
            <a:r>
              <a:rPr lang="it-IT" dirty="0">
                <a:cs typeface="Times New Roman" panose="02020603050405020304" pitchFamily="18" charset="0"/>
              </a:rPr>
              <a:t>Le analogie relative all'ordine domestico erano usuali nel pensiero anatomico di </a:t>
            </a:r>
            <a:r>
              <a:rPr lang="it-IT" dirty="0" err="1">
                <a:cs typeface="Times New Roman" panose="02020603050405020304" pitchFamily="18" charset="0"/>
              </a:rPr>
              <a:t>Montaña</a:t>
            </a:r>
            <a:r>
              <a:rPr lang="it-IT" dirty="0">
                <a:cs typeface="Times New Roman" panose="02020603050405020304" pitchFamily="18" charset="0"/>
              </a:rPr>
              <a:t> . Ad esempio, paragono le valvole cardiache alle porte che si aprono e si chiudono e, cosa più significativa, lo stomaco è visto come la cucina dove viene cucinato il cibo.
</a:t>
            </a:r>
          </a:p>
          <a:p>
            <a:r>
              <a:rPr lang="it-IT" dirty="0">
                <a:cs typeface="Times New Roman" panose="02020603050405020304" pitchFamily="18" charset="0"/>
              </a:rPr>
              <a:t>In linea con la tradizione galenica, </a:t>
            </a:r>
            <a:r>
              <a:rPr lang="it-IT" dirty="0" err="1">
                <a:cs typeface="Times New Roman" panose="02020603050405020304" pitchFamily="18" charset="0"/>
              </a:rPr>
              <a:t>Montaña</a:t>
            </a:r>
            <a:r>
              <a:rPr lang="it-IT" dirty="0">
                <a:cs typeface="Times New Roman" panose="02020603050405020304" pitchFamily="18" charset="0"/>
              </a:rPr>
              <a:t> dice che il secondo </a:t>
            </a:r>
            <a:r>
              <a:rPr lang="it-IT" dirty="0" err="1">
                <a:cs typeface="Times New Roman" panose="02020603050405020304" pitchFamily="18" charset="0"/>
              </a:rPr>
              <a:t>coctio</a:t>
            </a:r>
            <a:r>
              <a:rPr lang="it-IT" dirty="0">
                <a:cs typeface="Times New Roman" panose="02020603050405020304" pitchFamily="18" charset="0"/>
              </a:rPr>
              <a:t> si svolge nel fegato e si traduce nei quattro umori. La milza ha una funzione di pulizia insieme ai reni, entrambi considerati da </a:t>
            </a:r>
            <a:r>
              <a:rPr lang="it-IT" dirty="0" err="1">
                <a:cs typeface="Times New Roman" panose="02020603050405020304" pitchFamily="18" charset="0"/>
              </a:rPr>
              <a:t>Montaña</a:t>
            </a:r>
            <a:r>
              <a:rPr lang="it-IT" dirty="0">
                <a:cs typeface="Times New Roman" panose="02020603050405020304" pitchFamily="18" charset="0"/>
              </a:rPr>
              <a:t> come servi della natura che mantengono il sangue pulito
</a:t>
            </a:r>
            <a:br>
              <a:rPr lang="it-IT" dirty="0">
                <a:cs typeface="Times New Roman" panose="02020603050405020304" pitchFamily="18" charset="0"/>
              </a:rPr>
            </a:br>
            <a:r>
              <a:rPr lang="it-IT" dirty="0">
                <a:cs typeface="Times New Roman" panose="02020603050405020304" pitchFamily="18" charset="0"/>
              </a:rPr>
              <a:t>Egli credeva, come ha fatto Galeno, che l'organizzazione interna del corpo umano appartiene ad un ordine gerarchico teologicamente strutturato, in cui la cavità più bassa, l'addome, ha lo scopo di generare sangue</a:t>
            </a:r>
          </a:p>
        </p:txBody>
      </p:sp>
    </p:spTree>
    <p:extLst>
      <p:ext uri="{BB962C8B-B14F-4D97-AF65-F5344CB8AC3E}">
        <p14:creationId xmlns:p14="http://schemas.microsoft.com/office/powerpoint/2010/main" val="1794611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685421" y="1186528"/>
            <a:ext cx="3743325" cy="4495157"/>
          </a:xfrm>
          <a:prstGeom prst="rect">
            <a:avLst/>
          </a:prstGeom>
          <a:ln>
            <a:noFill/>
          </a:ln>
          <a:effectLst>
            <a:outerShdw blurRad="292100" dist="139700" dir="2700000" algn="tl" rotWithShape="0">
              <a:srgbClr val="333333">
                <a:alpha val="65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32</a:t>
            </a:fld>
            <a:endParaRPr lang="en-US" dirty="0"/>
          </a:p>
        </p:txBody>
      </p:sp>
      <p:sp>
        <p:nvSpPr>
          <p:cNvPr id="5" name="CasellaDiTesto 4"/>
          <p:cNvSpPr txBox="1"/>
          <p:nvPr/>
        </p:nvSpPr>
        <p:spPr>
          <a:xfrm>
            <a:off x="946484" y="1682644"/>
            <a:ext cx="6352674" cy="3416320"/>
          </a:xfrm>
          <a:prstGeom prst="rect">
            <a:avLst/>
          </a:prstGeom>
          <a:noFill/>
        </p:spPr>
        <p:txBody>
          <a:bodyPr wrap="square" rtlCol="0">
            <a:spAutoFit/>
          </a:bodyPr>
          <a:lstStyle/>
          <a:p>
            <a:r>
              <a:rPr lang="it-IT" dirty="0">
                <a:cs typeface="Times New Roman" panose="02020603050405020304" pitchFamily="18" charset="0"/>
              </a:rPr>
              <a:t>Altre parti superiori del corpo 'purificano' il sangue, che inizialmente non è tenue, in due luoghi specifici, come postulato dalla dottrina galenica: la cavità toracica dove il cuore svolge il ruolo principale (riscaldare e vivificare il sangue) e il cervello, dove si svolge un processo di purificazione più alto, nei ventricoli
</a:t>
            </a:r>
          </a:p>
          <a:p>
            <a:r>
              <a:rPr lang="it-IT" dirty="0">
                <a:cs typeface="Times New Roman" panose="02020603050405020304" pitchFamily="18" charset="0"/>
              </a:rPr>
              <a:t>Lì, la ricezione degli spiriti animali dà al sangue il più alto grado di sottilità
</a:t>
            </a:r>
          </a:p>
          <a:p>
            <a:r>
              <a:rPr lang="it-IT" dirty="0">
                <a:cs typeface="Times New Roman" panose="02020603050405020304" pitchFamily="18" charset="0"/>
              </a:rPr>
              <a:t>Ovviamente, il cervello è considerato l'organo superiore, più spirituale, dal sistema Galenico
</a:t>
            </a:r>
          </a:p>
        </p:txBody>
      </p:sp>
    </p:spTree>
    <p:extLst>
      <p:ext uri="{BB962C8B-B14F-4D97-AF65-F5344CB8AC3E}">
        <p14:creationId xmlns:p14="http://schemas.microsoft.com/office/powerpoint/2010/main" val="258718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0072816" y="6252522"/>
            <a:ext cx="1139911" cy="329254"/>
          </a:xfrm>
          <a:prstGeom prst="rect">
            <a:avLst/>
          </a:prstGeom>
        </p:spPr>
      </p:pic>
      <p:pic>
        <p:nvPicPr>
          <p:cNvPr id="6" name="Immagine 5"/>
          <p:cNvPicPr>
            <a:picLocks noChangeAspect="1"/>
          </p:cNvPicPr>
          <p:nvPr/>
        </p:nvPicPr>
        <p:blipFill>
          <a:blip r:embed="rId3"/>
          <a:stretch>
            <a:fillRect/>
          </a:stretch>
        </p:blipFill>
        <p:spPr>
          <a:xfrm>
            <a:off x="6142081" y="4620524"/>
            <a:ext cx="171450" cy="133350"/>
          </a:xfrm>
          <a:prstGeom prst="rect">
            <a:avLst/>
          </a:prstGeom>
        </p:spPr>
      </p:pic>
      <p:pic>
        <p:nvPicPr>
          <p:cNvPr id="7" name="Immagine 6"/>
          <p:cNvPicPr>
            <a:picLocks noChangeAspect="1"/>
          </p:cNvPicPr>
          <p:nvPr/>
        </p:nvPicPr>
        <p:blipFill>
          <a:blip r:embed="rId3"/>
          <a:stretch>
            <a:fillRect/>
          </a:stretch>
        </p:blipFill>
        <p:spPr>
          <a:xfrm>
            <a:off x="5277107" y="6047860"/>
            <a:ext cx="171450" cy="133350"/>
          </a:xfrm>
          <a:prstGeom prst="rect">
            <a:avLst/>
          </a:prstGeom>
        </p:spPr>
      </p:pic>
      <p:pic>
        <p:nvPicPr>
          <p:cNvPr id="8" name="Immagine 7"/>
          <p:cNvPicPr>
            <a:picLocks noChangeAspect="1"/>
          </p:cNvPicPr>
          <p:nvPr/>
        </p:nvPicPr>
        <p:blipFill>
          <a:blip r:embed="rId4"/>
          <a:stretch>
            <a:fillRect/>
          </a:stretch>
        </p:blipFill>
        <p:spPr>
          <a:xfrm>
            <a:off x="3078987" y="1116998"/>
            <a:ext cx="4567690" cy="2171156"/>
          </a:xfrm>
          <a:prstGeom prst="rect">
            <a:avLst/>
          </a:prstGeom>
          <a:ln w="88900" cap="sq" cmpd="thickThin">
            <a:solidFill>
              <a:srgbClr val="000000"/>
            </a:solidFill>
            <a:prstDash val="solid"/>
            <a:miter lim="800000"/>
          </a:ln>
          <a:effectLst>
            <a:innerShdw blurRad="76200">
              <a:srgbClr val="000000"/>
            </a:inn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33</a:t>
            </a:fld>
            <a:endParaRPr lang="en-US" dirty="0"/>
          </a:p>
        </p:txBody>
      </p:sp>
      <p:sp>
        <p:nvSpPr>
          <p:cNvPr id="9" name="CasellaDiTesto 8"/>
          <p:cNvSpPr txBox="1"/>
          <p:nvPr/>
        </p:nvSpPr>
        <p:spPr>
          <a:xfrm>
            <a:off x="541361" y="3451755"/>
            <a:ext cx="11372890" cy="2800767"/>
          </a:xfrm>
          <a:prstGeom prst="rect">
            <a:avLst/>
          </a:prstGeom>
          <a:noFill/>
        </p:spPr>
        <p:txBody>
          <a:bodyPr wrap="square" rtlCol="0">
            <a:spAutoFit/>
          </a:bodyPr>
          <a:lstStyle/>
          <a:p>
            <a:r>
              <a:rPr lang="it-IT" sz="1600" dirty="0">
                <a:cs typeface="Times New Roman" panose="02020603050405020304" pitchFamily="18" charset="0"/>
              </a:rPr>
              <a:t>Anche se basato sul Galenismo fisiologico, il sistema archetipico del corpo offerto da </a:t>
            </a:r>
            <a:r>
              <a:rPr lang="it-IT" sz="1600" dirty="0" err="1">
                <a:cs typeface="Times New Roman" panose="02020603050405020304" pitchFamily="18" charset="0"/>
              </a:rPr>
              <a:t>Montaña</a:t>
            </a:r>
            <a:r>
              <a:rPr lang="it-IT" sz="1600" dirty="0">
                <a:cs typeface="Times New Roman" panose="02020603050405020304" pitchFamily="18" charset="0"/>
              </a:rPr>
              <a:t> manca di originalità, soprattutto per quanto riguarda la simbologia del sogno attribuito ai Marchese di </a:t>
            </a:r>
            <a:r>
              <a:rPr lang="it-IT" sz="1600" dirty="0" err="1">
                <a:cs typeface="Times New Roman" panose="02020603050405020304" pitchFamily="18" charset="0"/>
              </a:rPr>
              <a:t>Mondéjar</a:t>
            </a:r>
            <a:r>
              <a:rPr lang="it-IT" sz="1600" dirty="0">
                <a:cs typeface="Times New Roman" panose="02020603050405020304" pitchFamily="18" charset="0"/>
              </a:rPr>
              <a:t> (il sogno è concepito come parte indipendente del libro)
</a:t>
            </a:r>
          </a:p>
          <a:p>
            <a:r>
              <a:rPr lang="it-IT" sz="1600" dirty="0">
                <a:cs typeface="Times New Roman" panose="02020603050405020304" pitchFamily="18" charset="0"/>
              </a:rPr>
              <a:t>Il punto di partenza del sogno è una metafora in cui il corpo femminile è rappresentato da una casa con tre camere principali
I resti nutritivi di coloro che vivono in casa escono attraverso la camera più bassa (l'utero) ogni mese. La sua porta è sempre chiusa e all'interno, sul lato destro, vive un architetto – lo spirito geniale – che lotta per costruire una nuova fortificazione (un figlio) all'interno della stanza. Per farlo, prende i materiali di lavoro necessari ('Los </a:t>
            </a:r>
            <a:r>
              <a:rPr lang="it-IT" sz="1600" dirty="0" err="1">
                <a:cs typeface="Times New Roman" panose="02020603050405020304" pitchFamily="18" charset="0"/>
              </a:rPr>
              <a:t>materiales</a:t>
            </a:r>
            <a:r>
              <a:rPr lang="it-IT" sz="1600" dirty="0">
                <a:cs typeface="Times New Roman" panose="02020603050405020304" pitchFamily="18" charset="0"/>
              </a:rPr>
              <a:t> son figura de la </a:t>
            </a:r>
            <a:r>
              <a:rPr lang="it-IT" sz="1600" dirty="0" err="1">
                <a:cs typeface="Times New Roman" panose="02020603050405020304" pitchFamily="18" charset="0"/>
              </a:rPr>
              <a:t>sangre</a:t>
            </a:r>
            <a:r>
              <a:rPr lang="it-IT" sz="1600" dirty="0">
                <a:cs typeface="Times New Roman" panose="02020603050405020304" pitchFamily="18" charset="0"/>
              </a:rPr>
              <a:t> </a:t>
            </a:r>
            <a:r>
              <a:rPr lang="it-IT" sz="1600" dirty="0" err="1">
                <a:cs typeface="Times New Roman" panose="02020603050405020304" pitchFamily="18" charset="0"/>
              </a:rPr>
              <a:t>venal</a:t>
            </a:r>
            <a:r>
              <a:rPr lang="it-IT" sz="1600" dirty="0">
                <a:cs typeface="Times New Roman" panose="02020603050405020304" pitchFamily="18" charset="0"/>
              </a:rPr>
              <a:t> y </a:t>
            </a:r>
            <a:r>
              <a:rPr lang="it-IT" sz="1600" dirty="0" err="1">
                <a:cs typeface="Times New Roman" panose="02020603050405020304" pitchFamily="18" charset="0"/>
              </a:rPr>
              <a:t>arterial</a:t>
            </a:r>
            <a:r>
              <a:rPr lang="it-IT" sz="1600" dirty="0">
                <a:cs typeface="Times New Roman" panose="02020603050405020304" pitchFamily="18" charset="0"/>
              </a:rPr>
              <a:t> de la </a:t>
            </a:r>
            <a:r>
              <a:rPr lang="it-IT" sz="1600" dirty="0" err="1">
                <a:cs typeface="Times New Roman" panose="02020603050405020304" pitchFamily="18" charset="0"/>
              </a:rPr>
              <a:t>muger</a:t>
            </a:r>
            <a:r>
              <a:rPr lang="it-IT" sz="1600" dirty="0">
                <a:cs typeface="Times New Roman" panose="02020603050405020304" pitchFamily="18" charset="0"/>
              </a:rPr>
              <a:t>, de la qual con la </a:t>
            </a:r>
            <a:r>
              <a:rPr lang="it-IT" sz="1600" dirty="0" err="1">
                <a:cs typeface="Times New Roman" panose="02020603050405020304" pitchFamily="18" charset="0"/>
              </a:rPr>
              <a:t>simiente</a:t>
            </a:r>
            <a:r>
              <a:rPr lang="it-IT" sz="1600" dirty="0">
                <a:cs typeface="Times New Roman" panose="02020603050405020304" pitchFamily="18" charset="0"/>
              </a:rPr>
              <a:t> del </a:t>
            </a:r>
            <a:r>
              <a:rPr lang="it-IT" sz="1600" dirty="0" err="1">
                <a:cs typeface="Times New Roman" panose="02020603050405020304" pitchFamily="18" charset="0"/>
              </a:rPr>
              <a:t>varàn</a:t>
            </a:r>
            <a:r>
              <a:rPr lang="it-IT" sz="1600" dirty="0">
                <a:cs typeface="Times New Roman" panose="02020603050405020304" pitchFamily="18" charset="0"/>
              </a:rPr>
              <a:t> se forma la </a:t>
            </a:r>
            <a:r>
              <a:rPr lang="it-IT" sz="1600" dirty="0" err="1">
                <a:cs typeface="Times New Roman" panose="02020603050405020304" pitchFamily="18" charset="0"/>
              </a:rPr>
              <a:t>criatura</a:t>
            </a:r>
            <a:r>
              <a:rPr lang="it-IT" sz="1600" dirty="0">
                <a:cs typeface="Times New Roman" panose="02020603050405020304" pitchFamily="18" charset="0"/>
              </a:rPr>
              <a:t>...'). La volta (placenta) e i due dintorni della nuova fortificazione sono fatti di questi materiali
</a:t>
            </a:r>
          </a:p>
        </p:txBody>
      </p:sp>
    </p:spTree>
    <p:extLst>
      <p:ext uri="{BB962C8B-B14F-4D97-AF65-F5344CB8AC3E}">
        <p14:creationId xmlns:p14="http://schemas.microsoft.com/office/powerpoint/2010/main" val="570519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423189" y="1195011"/>
            <a:ext cx="2713384" cy="4775199"/>
          </a:xfrm>
          <a:prstGeom prst="rect">
            <a:avLst/>
          </a:prstGeom>
          <a:ln>
            <a:noFill/>
          </a:ln>
          <a:effectLst>
            <a:outerShdw blurRad="190500" algn="tl" rotWithShape="0">
              <a:srgbClr val="000000">
                <a:alpha val="70000"/>
              </a:srgbClr>
            </a:outerShdw>
          </a:effectLst>
        </p:spPr>
      </p:pic>
      <p:pic>
        <p:nvPicPr>
          <p:cNvPr id="5" name="Immagine 4"/>
          <p:cNvPicPr>
            <a:picLocks noChangeAspect="1"/>
          </p:cNvPicPr>
          <p:nvPr/>
        </p:nvPicPr>
        <p:blipFill>
          <a:blip r:embed="rId3"/>
          <a:stretch>
            <a:fillRect/>
          </a:stretch>
        </p:blipFill>
        <p:spPr>
          <a:xfrm>
            <a:off x="7384707" y="4117632"/>
            <a:ext cx="190500" cy="171450"/>
          </a:xfrm>
          <a:prstGeom prst="rect">
            <a:avLst/>
          </a:prstGeom>
        </p:spPr>
      </p:pic>
      <p:pic>
        <p:nvPicPr>
          <p:cNvPr id="6" name="Immagine 5"/>
          <p:cNvPicPr>
            <a:picLocks noChangeAspect="1"/>
          </p:cNvPicPr>
          <p:nvPr/>
        </p:nvPicPr>
        <p:blipFill>
          <a:blip r:embed="rId3"/>
          <a:stretch>
            <a:fillRect/>
          </a:stretch>
        </p:blipFill>
        <p:spPr>
          <a:xfrm>
            <a:off x="10775092" y="5140411"/>
            <a:ext cx="1087394" cy="263611"/>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34</a:t>
            </a:fld>
            <a:endParaRPr lang="en-US" dirty="0"/>
          </a:p>
        </p:txBody>
      </p:sp>
      <p:sp>
        <p:nvSpPr>
          <p:cNvPr id="7" name="CasellaDiTesto 6"/>
          <p:cNvSpPr txBox="1"/>
          <p:nvPr/>
        </p:nvSpPr>
        <p:spPr>
          <a:xfrm>
            <a:off x="606254" y="1195011"/>
            <a:ext cx="7273238" cy="4801314"/>
          </a:xfrm>
          <a:prstGeom prst="rect">
            <a:avLst/>
          </a:prstGeom>
          <a:noFill/>
        </p:spPr>
        <p:txBody>
          <a:bodyPr wrap="square" rtlCol="0">
            <a:spAutoFit/>
          </a:bodyPr>
          <a:lstStyle/>
          <a:p>
            <a:r>
              <a:rPr lang="it-IT" dirty="0">
                <a:cs typeface="Times New Roman" panose="02020603050405020304" pitchFamily="18" charset="0"/>
              </a:rPr>
              <a:t>La missione formata dell'architetto continua nelle altre stanze, in modo che l'intera costruzione possa essere completata contemporaneamente
</a:t>
            </a:r>
          </a:p>
          <a:p>
            <a:r>
              <a:rPr lang="it-IT" dirty="0">
                <a:cs typeface="Times New Roman" panose="02020603050405020304" pitchFamily="18" charset="0"/>
              </a:rPr>
              <a:t>Nella camera inferiore (addome), c'è una cucina (stomaco) dove tutto il cibo della fortificazione viene prima cotto; sul lato destro, c'è una credenza di rame (il fegato) dove il cibo bianco (</a:t>
            </a:r>
            <a:r>
              <a:rPr lang="it-IT" dirty="0" err="1">
                <a:cs typeface="Times New Roman" panose="02020603050405020304" pitchFamily="18" charset="0"/>
              </a:rPr>
              <a:t>chilus</a:t>
            </a:r>
            <a:r>
              <a:rPr lang="it-IT" dirty="0">
                <a:cs typeface="Times New Roman" panose="02020603050405020304" pitchFamily="18" charset="0"/>
              </a:rPr>
              <a:t>) è cotto di nuovo
</a:t>
            </a:r>
          </a:p>
          <a:p>
            <a:r>
              <a:rPr lang="it-IT" dirty="0">
                <a:cs typeface="Times New Roman" panose="02020603050405020304" pitchFamily="18" charset="0"/>
              </a:rPr>
              <a:t>Quattro gustosi stufati sono preparati lì (i quattro umori) e vengono inviati insieme, attraverso certe conduzioni, per sostenere l'intera fortificazione, e questo grazie ad una camera padronale chiamata 'spirito naturale quando è stato depositato nel fegato'
</a:t>
            </a:r>
          </a:p>
          <a:p>
            <a:r>
              <a:rPr lang="it-IT" dirty="0">
                <a:cs typeface="Times New Roman" panose="02020603050405020304" pitchFamily="18" charset="0"/>
              </a:rPr>
              <a:t>Sul lato inferiore della credenza (il fegato), ci sono due contenitori, corrispondenti alla vescicola e alla milza; le loro funzioni principali consistono nel ricevere il colera traboccante e l'umorismo malinconico, le questioni residue e la schiuma del </a:t>
            </a:r>
            <a:r>
              <a:rPr lang="it-IT" dirty="0" err="1">
                <a:cs typeface="Times New Roman" panose="02020603050405020304" pitchFamily="18" charset="0"/>
              </a:rPr>
              <a:t>chylus</a:t>
            </a:r>
            <a:r>
              <a:rPr lang="it-IT" dirty="0">
                <a:cs typeface="Times New Roman" panose="02020603050405020304" pitchFamily="18" charset="0"/>
              </a:rPr>
              <a:t> bianco
</a:t>
            </a:r>
          </a:p>
        </p:txBody>
      </p:sp>
    </p:spTree>
    <p:extLst>
      <p:ext uri="{BB962C8B-B14F-4D97-AF65-F5344CB8AC3E}">
        <p14:creationId xmlns:p14="http://schemas.microsoft.com/office/powerpoint/2010/main" val="696304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54242" y="1049689"/>
            <a:ext cx="8310106" cy="3126525"/>
          </a:xfrm>
          <a:prstGeom prst="rect">
            <a:avLst/>
          </a:prstGeom>
          <a:ln>
            <a:noFill/>
          </a:ln>
          <a:effectLst>
            <a:outerShdw blurRad="292100" dist="139700" dir="2700000" algn="tl" rotWithShape="0">
              <a:srgbClr val="333333">
                <a:alpha val="65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35</a:t>
            </a:fld>
            <a:endParaRPr lang="en-US" dirty="0"/>
          </a:p>
        </p:txBody>
      </p:sp>
      <p:sp>
        <p:nvSpPr>
          <p:cNvPr id="5" name="CasellaDiTesto 4"/>
          <p:cNvSpPr txBox="1"/>
          <p:nvPr/>
        </p:nvSpPr>
        <p:spPr>
          <a:xfrm>
            <a:off x="1089128" y="4466900"/>
            <a:ext cx="10040334" cy="2031325"/>
          </a:xfrm>
          <a:prstGeom prst="rect">
            <a:avLst/>
          </a:prstGeom>
          <a:noFill/>
        </p:spPr>
        <p:txBody>
          <a:bodyPr wrap="square" rtlCol="0">
            <a:spAutoFit/>
          </a:bodyPr>
          <a:lstStyle/>
          <a:p>
            <a:r>
              <a:rPr lang="it-IT" dirty="0">
                <a:cs typeface="Times New Roman" panose="02020603050405020304" pitchFamily="18" charset="0"/>
              </a:rPr>
              <a:t>Queste sono alcune delle </a:t>
            </a:r>
            <a:r>
              <a:rPr lang="it-IT" dirty="0" err="1">
                <a:cs typeface="Times New Roman" panose="02020603050405020304" pitchFamily="18" charset="0"/>
              </a:rPr>
              <a:t>simboligie</a:t>
            </a:r>
            <a:r>
              <a:rPr lang="it-IT" dirty="0">
                <a:cs typeface="Times New Roman" panose="02020603050405020304" pitchFamily="18" charset="0"/>
              </a:rPr>
              <a:t> più rappresentative applicate da </a:t>
            </a:r>
            <a:r>
              <a:rPr lang="it-IT" dirty="0" err="1">
                <a:cs typeface="Times New Roman" panose="02020603050405020304" pitchFamily="18" charset="0"/>
              </a:rPr>
              <a:t>Montaña</a:t>
            </a:r>
            <a:r>
              <a:rPr lang="it-IT" dirty="0">
                <a:cs typeface="Times New Roman" panose="02020603050405020304" pitchFamily="18" charset="0"/>
              </a:rPr>
              <a:t> per spiegare sia il parallelismo tra le organizzazioni urbane e domestiche sia il funzionamento del corpo umano
</a:t>
            </a:r>
          </a:p>
          <a:p>
            <a:r>
              <a:rPr lang="it-IT" dirty="0">
                <a:cs typeface="Times New Roman" panose="02020603050405020304" pitchFamily="18" charset="0"/>
              </a:rPr>
              <a:t>Generalmente la prospettiva domestica e sociale del corpo umano è stata ampiamente utilizzata dai medici rinascimentali, allo stesso modo in cui un'immagine umana e organica dell'ordine sociale faceva parte della cultura degli architetti e degli urbanisti
</a:t>
            </a:r>
          </a:p>
        </p:txBody>
      </p:sp>
    </p:spTree>
    <p:extLst>
      <p:ext uri="{BB962C8B-B14F-4D97-AF65-F5344CB8AC3E}">
        <p14:creationId xmlns:p14="http://schemas.microsoft.com/office/powerpoint/2010/main" val="2120155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1473" y="628764"/>
            <a:ext cx="5640738" cy="1609344"/>
          </a:xfrm>
        </p:spPr>
        <p:txBody>
          <a:bodyPr>
            <a:normAutofit/>
          </a:bodyPr>
          <a:lstStyle/>
          <a:p>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Andrés</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Laguna</a:t>
            </a:r>
          </a:p>
        </p:txBody>
      </p:sp>
      <p:sp>
        <p:nvSpPr>
          <p:cNvPr id="6" name="Segnaposto numero diapositiva 5"/>
          <p:cNvSpPr>
            <a:spLocks noGrp="1"/>
          </p:cNvSpPr>
          <p:nvPr>
            <p:ph type="sldNum" sz="quarter" idx="12"/>
          </p:nvPr>
        </p:nvSpPr>
        <p:spPr/>
        <p:txBody>
          <a:bodyPr/>
          <a:lstStyle/>
          <a:p>
            <a:fld id="{4FAB73BC-B049-4115-A692-8D63A059BFB8}" type="slidenum">
              <a:rPr lang="en-US" smtClean="0"/>
              <a:t>36</a:t>
            </a:fld>
            <a:endParaRPr lang="en-US" dirty="0"/>
          </a:p>
        </p:txBody>
      </p:sp>
      <p:pic>
        <p:nvPicPr>
          <p:cNvPr id="4" name="Immagine 3"/>
          <p:cNvPicPr>
            <a:picLocks noChangeAspect="1"/>
          </p:cNvPicPr>
          <p:nvPr/>
        </p:nvPicPr>
        <p:blipFill>
          <a:blip r:embed="rId2"/>
          <a:stretch>
            <a:fillRect/>
          </a:stretch>
        </p:blipFill>
        <p:spPr>
          <a:xfrm>
            <a:off x="8320087" y="1113611"/>
            <a:ext cx="2389800" cy="3546852"/>
          </a:xfrm>
          <a:prstGeom prst="rect">
            <a:avLst/>
          </a:prstGeom>
          <a:ln w="88900" cap="sq" cmpd="thickThin">
            <a:solidFill>
              <a:srgbClr val="000000"/>
            </a:solidFill>
            <a:prstDash val="solid"/>
            <a:miter lim="800000"/>
          </a:ln>
          <a:effectLst>
            <a:innerShdw blurRad="76200">
              <a:srgbClr val="000000"/>
            </a:innerShdw>
          </a:effectLst>
        </p:spPr>
      </p:pic>
      <p:pic>
        <p:nvPicPr>
          <p:cNvPr id="5" name="Immagine 4"/>
          <p:cNvPicPr>
            <a:picLocks noChangeAspect="1"/>
          </p:cNvPicPr>
          <p:nvPr/>
        </p:nvPicPr>
        <p:blipFill>
          <a:blip r:embed="rId3"/>
          <a:stretch>
            <a:fillRect/>
          </a:stretch>
        </p:blipFill>
        <p:spPr>
          <a:xfrm>
            <a:off x="3524378" y="5852469"/>
            <a:ext cx="7769698" cy="342900"/>
          </a:xfrm>
          <a:prstGeom prst="rect">
            <a:avLst/>
          </a:prstGeom>
        </p:spPr>
      </p:pic>
      <p:sp>
        <p:nvSpPr>
          <p:cNvPr id="7" name="CasellaDiTesto 6"/>
          <p:cNvSpPr txBox="1"/>
          <p:nvPr/>
        </p:nvSpPr>
        <p:spPr>
          <a:xfrm>
            <a:off x="511121" y="1839550"/>
            <a:ext cx="6898106" cy="2862322"/>
          </a:xfrm>
          <a:prstGeom prst="rect">
            <a:avLst/>
          </a:prstGeom>
          <a:noFill/>
        </p:spPr>
        <p:txBody>
          <a:bodyPr wrap="square" rtlCol="0">
            <a:spAutoFit/>
          </a:bodyPr>
          <a:lstStyle/>
          <a:p>
            <a:pPr algn="just"/>
            <a:r>
              <a:rPr lang="it-IT" dirty="0">
                <a:cs typeface="Times New Roman" panose="02020603050405020304" pitchFamily="18" charset="0"/>
              </a:rPr>
              <a:t>L'influenza della filosofia naturale di Platone sul pensiero medico fu molto forte nella medicina spagnola durante la prima metà del XVI secolo
</a:t>
            </a:r>
          </a:p>
          <a:p>
            <a:pPr algn="just"/>
            <a:r>
              <a:rPr lang="it-IT" dirty="0">
                <a:cs typeface="Times New Roman" panose="02020603050405020304" pitchFamily="18" charset="0"/>
              </a:rPr>
              <a:t>Scomparve gradualmente nelle opere anatomiche pubblicate dagli autori spagnoli durante la seconda parte del secolo
</a:t>
            </a:r>
          </a:p>
          <a:p>
            <a:pPr algn="just"/>
            <a:r>
              <a:rPr lang="it-IT" dirty="0">
                <a:cs typeface="Times New Roman" panose="02020603050405020304" pitchFamily="18" charset="0"/>
              </a:rPr>
              <a:t>L'umanista </a:t>
            </a:r>
            <a:r>
              <a:rPr lang="it-IT" dirty="0" err="1">
                <a:cs typeface="Times New Roman" panose="02020603050405020304" pitchFamily="18" charset="0"/>
              </a:rPr>
              <a:t>Andrés</a:t>
            </a:r>
            <a:r>
              <a:rPr lang="it-IT" dirty="0">
                <a:cs typeface="Times New Roman" panose="02020603050405020304" pitchFamily="18" charset="0"/>
              </a:rPr>
              <a:t> Laguna lascia la filosofia naturale di Platone fuori dal suo Anatomica </a:t>
            </a:r>
            <a:r>
              <a:rPr lang="it-IT" dirty="0" err="1">
                <a:cs typeface="Times New Roman" panose="02020603050405020304" pitchFamily="18" charset="0"/>
              </a:rPr>
              <a:t>methodus</a:t>
            </a:r>
            <a:r>
              <a:rPr lang="it-IT" dirty="0">
                <a:cs typeface="Times New Roman" panose="02020603050405020304" pitchFamily="18" charset="0"/>
              </a:rPr>
              <a:t> (1535)
</a:t>
            </a:r>
          </a:p>
        </p:txBody>
      </p:sp>
      <p:sp>
        <p:nvSpPr>
          <p:cNvPr id="8" name="CasellaDiTesto 7"/>
          <p:cNvSpPr txBox="1"/>
          <p:nvPr/>
        </p:nvSpPr>
        <p:spPr>
          <a:xfrm>
            <a:off x="561473" y="4823590"/>
            <a:ext cx="11117180" cy="1200329"/>
          </a:xfrm>
          <a:prstGeom prst="rect">
            <a:avLst/>
          </a:prstGeom>
          <a:noFill/>
        </p:spPr>
        <p:txBody>
          <a:bodyPr wrap="square" rtlCol="0">
            <a:spAutoFit/>
          </a:bodyPr>
          <a:lstStyle/>
          <a:p>
            <a:pPr algn="just"/>
            <a:r>
              <a:rPr lang="it-IT" dirty="0">
                <a:cs typeface="Times New Roman" panose="02020603050405020304" pitchFamily="18" charset="0"/>
              </a:rPr>
              <a:t>Né Valverde, seguace della nuova riforma </a:t>
            </a:r>
            <a:r>
              <a:rPr lang="it-IT" dirty="0" err="1">
                <a:cs typeface="Times New Roman" panose="02020603050405020304" pitchFamily="18" charset="0"/>
              </a:rPr>
              <a:t>vesaliana</a:t>
            </a:r>
            <a:r>
              <a:rPr lang="it-IT" dirty="0">
                <a:cs typeface="Times New Roman" panose="02020603050405020304" pitchFamily="18" charset="0"/>
              </a:rPr>
              <a:t>, nella sua </a:t>
            </a:r>
            <a:r>
              <a:rPr lang="it-IT" dirty="0" err="1">
                <a:cs typeface="Times New Roman" panose="02020603050405020304" pitchFamily="18" charset="0"/>
              </a:rPr>
              <a:t>Historica</a:t>
            </a:r>
            <a:r>
              <a:rPr lang="it-IT" dirty="0">
                <a:cs typeface="Times New Roman" panose="02020603050405020304" pitchFamily="18" charset="0"/>
              </a:rPr>
              <a:t> de la </a:t>
            </a:r>
            <a:r>
              <a:rPr lang="it-IT" dirty="0" err="1">
                <a:cs typeface="Times New Roman" panose="02020603050405020304" pitchFamily="18" charset="0"/>
              </a:rPr>
              <a:t>composiciàn</a:t>
            </a:r>
            <a:r>
              <a:rPr lang="it-IT" dirty="0">
                <a:cs typeface="Times New Roman" panose="02020603050405020304" pitchFamily="18" charset="0"/>
              </a:rPr>
              <a:t> del </a:t>
            </a:r>
            <a:r>
              <a:rPr lang="it-IT" dirty="0" err="1">
                <a:cs typeface="Times New Roman" panose="02020603050405020304" pitchFamily="18" charset="0"/>
              </a:rPr>
              <a:t>cuerpo</a:t>
            </a:r>
            <a:r>
              <a:rPr lang="it-IT" dirty="0">
                <a:cs typeface="Times New Roman" panose="02020603050405020304" pitchFamily="18" charset="0"/>
              </a:rPr>
              <a:t> </a:t>
            </a:r>
            <a:r>
              <a:rPr lang="it-IT" dirty="0" err="1">
                <a:cs typeface="Times New Roman" panose="02020603050405020304" pitchFamily="18" charset="0"/>
              </a:rPr>
              <a:t>humano</a:t>
            </a:r>
            <a:r>
              <a:rPr lang="it-IT" dirty="0">
                <a:cs typeface="Times New Roman" panose="02020603050405020304" pitchFamily="18" charset="0"/>
              </a:rPr>
              <a:t> (1556), né le opere anatomiche di Pedro </a:t>
            </a:r>
            <a:r>
              <a:rPr lang="it-IT" dirty="0" err="1">
                <a:cs typeface="Times New Roman" panose="02020603050405020304" pitchFamily="18" charset="0"/>
              </a:rPr>
              <a:t>Jimeno</a:t>
            </a:r>
            <a:r>
              <a:rPr lang="it-IT" dirty="0">
                <a:cs typeface="Times New Roman" panose="02020603050405020304" pitchFamily="18" charset="0"/>
              </a:rPr>
              <a:t> mostrano alcuna traccia di platonismo. Ovviamente, le idee platoniche sono rimaste in altre opere teoriche
</a:t>
            </a:r>
          </a:p>
        </p:txBody>
      </p:sp>
    </p:spTree>
    <p:extLst>
      <p:ext uri="{BB962C8B-B14F-4D97-AF65-F5344CB8AC3E}">
        <p14:creationId xmlns:p14="http://schemas.microsoft.com/office/powerpoint/2010/main" val="104194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84879" y="818865"/>
            <a:ext cx="10946341" cy="160934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Lezioni di anatomia rinascimentale di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Vesalio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5" name="Segnaposto contenuto 4"/>
          <p:cNvSpPr>
            <a:spLocks noGrp="1"/>
          </p:cNvSpPr>
          <p:nvPr>
            <p:ph idx="1"/>
          </p:nvPr>
        </p:nvSpPr>
        <p:spPr>
          <a:xfrm>
            <a:off x="366514" y="1985091"/>
            <a:ext cx="7501299" cy="4050792"/>
          </a:xfrm>
        </p:spPr>
        <p:txBody>
          <a:bodyPr>
            <a:noAutofit/>
          </a:bodyPr>
          <a:lstStyle/>
          <a:p>
            <a:r>
              <a:rPr lang="en-US" sz="1800" dirty="0">
                <a:cs typeface="Times New Roman" panose="02020603050405020304" pitchFamily="18" charset="0"/>
              </a:rPr>
              <a:t>Andreas Vesalius (1514-64) è una </a:t>
            </a:r>
            <a:r>
              <a:rPr lang="en-US" sz="1800" dirty="0" err="1">
                <a:cs typeface="Times New Roman" panose="02020603050405020304" pitchFamily="18" charset="0"/>
              </a:rPr>
              <a:t>delle</a:t>
            </a:r>
            <a:r>
              <a:rPr lang="en-US" sz="1800" dirty="0">
                <a:cs typeface="Times New Roman" panose="02020603050405020304" pitchFamily="18" charset="0"/>
              </a:rPr>
              <a:t> figure </a:t>
            </a:r>
            <a:r>
              <a:rPr lang="en-US" sz="1800" dirty="0" err="1">
                <a:cs typeface="Times New Roman" panose="02020603050405020304" pitchFamily="18" charset="0"/>
              </a:rPr>
              <a:t>più</a:t>
            </a:r>
            <a:r>
              <a:rPr lang="en-US" sz="1800" dirty="0">
                <a:cs typeface="Times New Roman" panose="02020603050405020304" pitchFamily="18" charset="0"/>
              </a:rPr>
              <a:t> </a:t>
            </a:r>
            <a:r>
              <a:rPr lang="en-US" sz="1800" dirty="0" err="1">
                <a:cs typeface="Times New Roman" panose="02020603050405020304" pitchFamily="18" charset="0"/>
              </a:rPr>
              <a:t>importanti</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storia</a:t>
            </a:r>
            <a:r>
              <a:rPr lang="en-US" sz="1800" dirty="0">
                <a:cs typeface="Times New Roman" panose="02020603050405020304" pitchFamily="18" charset="0"/>
              </a:rPr>
              <a:t> </a:t>
            </a:r>
            <a:r>
              <a:rPr lang="en-US" sz="1800" dirty="0" err="1">
                <a:cs typeface="Times New Roman" panose="02020603050405020304" pitchFamily="18" charset="0"/>
              </a:rPr>
              <a:t>dell'anatomia</a:t>
            </a:r>
            <a:r>
              <a:rPr lang="en-US" sz="1800" dirty="0">
                <a:cs typeface="Times New Roman" panose="02020603050405020304" pitchFamily="18" charset="0"/>
              </a:rPr>
              <a:t>
È </a:t>
            </a:r>
            <a:r>
              <a:rPr lang="en-US" sz="1800" dirty="0" err="1">
                <a:cs typeface="Times New Roman" panose="02020603050405020304" pitchFamily="18" charset="0"/>
              </a:rPr>
              <a:t>stato</a:t>
            </a:r>
            <a:r>
              <a:rPr lang="en-US" sz="1800" dirty="0">
                <a:cs typeface="Times New Roman" panose="02020603050405020304" pitchFamily="18" charset="0"/>
              </a:rPr>
              <a:t> </a:t>
            </a:r>
            <a:r>
              <a:rPr lang="en-US" sz="1800" dirty="0" err="1">
                <a:cs typeface="Times New Roman" panose="02020603050405020304" pitchFamily="18" charset="0"/>
              </a:rPr>
              <a:t>autore</a:t>
            </a:r>
            <a:r>
              <a:rPr lang="en-US" sz="1800" dirty="0">
                <a:cs typeface="Times New Roman" panose="02020603050405020304" pitchFamily="18" charset="0"/>
              </a:rPr>
              <a:t> del De </a:t>
            </a:r>
            <a:r>
              <a:rPr lang="en-US" sz="1800" dirty="0" err="1">
                <a:cs typeface="Times New Roman" panose="02020603050405020304" pitchFamily="18" charset="0"/>
              </a:rPr>
              <a:t>Humani</a:t>
            </a:r>
            <a:r>
              <a:rPr lang="en-US" sz="1800" dirty="0">
                <a:cs typeface="Times New Roman" panose="02020603050405020304" pitchFamily="18" charset="0"/>
              </a:rPr>
              <a:t> </a:t>
            </a:r>
            <a:r>
              <a:rPr lang="en-US" sz="1800" dirty="0" err="1">
                <a:cs typeface="Times New Roman" panose="02020603050405020304" pitchFamily="18" charset="0"/>
              </a:rPr>
              <a:t>Corpis</a:t>
            </a:r>
            <a:r>
              <a:rPr lang="en-US" sz="1800" dirty="0">
                <a:cs typeface="Times New Roman" panose="02020603050405020304" pitchFamily="18" charset="0"/>
              </a:rPr>
              <a:t> </a:t>
            </a:r>
            <a:r>
              <a:rPr lang="en-US" sz="1800" dirty="0" err="1">
                <a:cs typeface="Times New Roman" panose="02020603050405020304" pitchFamily="18" charset="0"/>
              </a:rPr>
              <a:t>Fabrica</a:t>
            </a:r>
            <a:r>
              <a:rPr lang="en-US" sz="1800" dirty="0">
                <a:cs typeface="Times New Roman" panose="02020603050405020304" pitchFamily="18" charset="0"/>
              </a:rPr>
              <a:t> (Sul </a:t>
            </a:r>
            <a:r>
              <a:rPr lang="en-US" sz="1800" dirty="0" err="1">
                <a:cs typeface="Times New Roman" panose="02020603050405020304" pitchFamily="18" charset="0"/>
              </a:rPr>
              <a:t>tessuto</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uno studio </a:t>
            </a:r>
            <a:r>
              <a:rPr lang="en-US" sz="1800" dirty="0" err="1">
                <a:cs typeface="Times New Roman" panose="02020603050405020304" pitchFamily="18" charset="0"/>
              </a:rPr>
              <a:t>rinascimentale</a:t>
            </a:r>
            <a:r>
              <a:rPr lang="en-US" sz="1800" dirty="0">
                <a:cs typeface="Times New Roman" panose="02020603050405020304" pitchFamily="18" charset="0"/>
              </a:rPr>
              <a:t> bello e </a:t>
            </a:r>
            <a:r>
              <a:rPr lang="en-US" sz="1800" dirty="0" err="1">
                <a:cs typeface="Times New Roman" panose="02020603050405020304" pitchFamily="18" charset="0"/>
              </a:rPr>
              <a:t>rivoluzionario</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a:t>
            </a:r>
            <a:r>
              <a:rPr lang="en-US" sz="1800" dirty="0" err="1">
                <a:cs typeface="Times New Roman" panose="02020603050405020304" pitchFamily="18" charset="0"/>
              </a:rPr>
              <a:t>Nato</a:t>
            </a:r>
            <a:r>
              <a:rPr lang="en-US" sz="1800" dirty="0">
                <a:cs typeface="Times New Roman" panose="02020603050405020304" pitchFamily="18" charset="0"/>
              </a:rPr>
              <a:t> a </a:t>
            </a:r>
            <a:r>
              <a:rPr lang="en-US" sz="1800" dirty="0" err="1">
                <a:cs typeface="Times New Roman" panose="02020603050405020304" pitchFamily="18" charset="0"/>
              </a:rPr>
              <a:t>Bruxelles</a:t>
            </a:r>
            <a:r>
              <a:rPr lang="en-US" sz="1800" dirty="0">
                <a:cs typeface="Times New Roman" panose="02020603050405020304" pitchFamily="18" charset="0"/>
              </a:rPr>
              <a:t>, fu </a:t>
            </a:r>
            <a:r>
              <a:rPr lang="en-US" sz="1800" dirty="0" err="1">
                <a:cs typeface="Times New Roman" panose="02020603050405020304" pitchFamily="18" charset="0"/>
              </a:rPr>
              <a:t>educato</a:t>
            </a:r>
            <a:r>
              <a:rPr lang="en-US" sz="1800" dirty="0">
                <a:cs typeface="Times New Roman" panose="02020603050405020304" pitchFamily="18" charset="0"/>
              </a:rPr>
              <a:t> come medico e </a:t>
            </a:r>
            <a:r>
              <a:rPr lang="en-US" sz="1800" dirty="0" err="1">
                <a:cs typeface="Times New Roman" panose="02020603050405020304" pitchFamily="18" charset="0"/>
              </a:rPr>
              <a:t>divenne</a:t>
            </a:r>
            <a:r>
              <a:rPr lang="en-US" sz="1800" dirty="0">
                <a:cs typeface="Times New Roman" panose="02020603050405020304" pitchFamily="18" charset="0"/>
              </a:rPr>
              <a:t> </a:t>
            </a:r>
            <a:r>
              <a:rPr lang="en-US" sz="1800" dirty="0" err="1">
                <a:cs typeface="Times New Roman" panose="02020603050405020304" pitchFamily="18" charset="0"/>
              </a:rPr>
              <a:t>insegnante</a:t>
            </a:r>
            <a:r>
              <a:rPr lang="en-US" sz="1800" dirty="0">
                <a:cs typeface="Times New Roman" panose="02020603050405020304" pitchFamily="18" charset="0"/>
              </a:rPr>
              <a:t> di </a:t>
            </a:r>
            <a:r>
              <a:rPr lang="en-US" sz="1800" dirty="0" err="1">
                <a:cs typeface="Times New Roman" panose="02020603050405020304" pitchFamily="18" charset="0"/>
              </a:rPr>
              <a:t>chirurgia</a:t>
            </a:r>
            <a:r>
              <a:rPr lang="en-US" sz="1800" dirty="0">
                <a:cs typeface="Times New Roman" panose="02020603050405020304" pitchFamily="18" charset="0"/>
              </a:rPr>
              <a:t> e </a:t>
            </a:r>
            <a:r>
              <a:rPr lang="en-US" sz="1800" dirty="0" err="1">
                <a:cs typeface="Times New Roman" panose="02020603050405020304" pitchFamily="18" charset="0"/>
              </a:rPr>
              <a:t>anatomia</a:t>
            </a:r>
            <a:r>
              <a:rPr lang="en-US" sz="1800" dirty="0">
                <a:cs typeface="Times New Roman" panose="02020603050405020304" pitchFamily="18" charset="0"/>
              </a:rPr>
              <a:t>. Da </a:t>
            </a:r>
            <a:r>
              <a:rPr lang="en-US" sz="1800" dirty="0" err="1">
                <a:cs typeface="Times New Roman" panose="02020603050405020304" pitchFamily="18" charset="0"/>
              </a:rPr>
              <a:t>giovane</a:t>
            </a:r>
            <a:r>
              <a:rPr lang="en-US" sz="1800" dirty="0">
                <a:cs typeface="Times New Roman" panose="02020603050405020304" pitchFamily="18" charset="0"/>
              </a:rPr>
              <a:t> </a:t>
            </a:r>
            <a:r>
              <a:rPr lang="en-US" sz="1800" dirty="0" err="1">
                <a:cs typeface="Times New Roman" panose="02020603050405020304" pitchFamily="18" charset="0"/>
              </a:rPr>
              <a:t>studente</a:t>
            </a:r>
            <a:r>
              <a:rPr lang="en-US" sz="1800" dirty="0">
                <a:cs typeface="Times New Roman" panose="02020603050405020304" pitchFamily="18" charset="0"/>
              </a:rPr>
              <a:t>, </a:t>
            </a:r>
            <a:r>
              <a:rPr lang="en-US" sz="1800" dirty="0" err="1">
                <a:cs typeface="Times New Roman" panose="02020603050405020304" pitchFamily="18" charset="0"/>
              </a:rPr>
              <a:t>Vesalio</a:t>
            </a:r>
            <a:r>
              <a:rPr lang="en-US" sz="1800" dirty="0">
                <a:cs typeface="Times New Roman" panose="02020603050405020304" pitchFamily="18" charset="0"/>
              </a:rPr>
              <a:t> era </a:t>
            </a:r>
            <a:r>
              <a:rPr lang="en-US" sz="1800" dirty="0" err="1">
                <a:cs typeface="Times New Roman" panose="02020603050405020304" pitchFamily="18" charset="0"/>
              </a:rPr>
              <a:t>così</a:t>
            </a:r>
            <a:r>
              <a:rPr lang="en-US" sz="1800" dirty="0">
                <a:cs typeface="Times New Roman" panose="02020603050405020304" pitchFamily="18" charset="0"/>
              </a:rPr>
              <a:t> </a:t>
            </a:r>
            <a:r>
              <a:rPr lang="en-US" sz="1800" dirty="0" err="1">
                <a:cs typeface="Times New Roman" panose="02020603050405020304" pitchFamily="18" charset="0"/>
              </a:rPr>
              <a:t>affascinato</a:t>
            </a:r>
            <a:r>
              <a:rPr lang="en-US" sz="1800" dirty="0">
                <a:cs typeface="Times New Roman" panose="02020603050405020304" pitchFamily="18" charset="0"/>
              </a:rPr>
              <a:t> </a:t>
            </a:r>
            <a:r>
              <a:rPr lang="en-US" sz="1800" dirty="0" err="1">
                <a:cs typeface="Times New Roman" panose="02020603050405020304" pitchFamily="18" charset="0"/>
              </a:rPr>
              <a:t>dall'anatomia</a:t>
            </a:r>
            <a:r>
              <a:rPr lang="en-US" sz="1800" dirty="0">
                <a:cs typeface="Times New Roman" panose="02020603050405020304" pitchFamily="18" charset="0"/>
              </a:rPr>
              <a:t> </a:t>
            </a:r>
            <a:r>
              <a:rPr lang="en-US" sz="1800" dirty="0" err="1">
                <a:cs typeface="Times New Roman" panose="02020603050405020304" pitchFamily="18" charset="0"/>
              </a:rPr>
              <a:t>umana</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rubò</a:t>
            </a:r>
            <a:r>
              <a:rPr lang="en-US" sz="1800" dirty="0">
                <a:cs typeface="Times New Roman" panose="02020603050405020304" pitchFamily="18" charset="0"/>
              </a:rPr>
              <a:t> il </a:t>
            </a:r>
            <a:r>
              <a:rPr lang="en-US" sz="1800" dirty="0" err="1">
                <a:cs typeface="Times New Roman" panose="02020603050405020304" pitchFamily="18" charset="0"/>
              </a:rPr>
              <a:t>corpo</a:t>
            </a:r>
            <a:r>
              <a:rPr lang="en-US" sz="1800" dirty="0">
                <a:cs typeface="Times New Roman" panose="02020603050405020304" pitchFamily="18" charset="0"/>
              </a:rPr>
              <a:t> di un </a:t>
            </a:r>
            <a:r>
              <a:rPr lang="en-US" sz="1800" dirty="0" err="1">
                <a:cs typeface="Times New Roman" panose="02020603050405020304" pitchFamily="18" charset="0"/>
              </a:rPr>
              <a:t>criminale</a:t>
            </a:r>
            <a:r>
              <a:rPr lang="en-US" sz="1800" dirty="0">
                <a:cs typeface="Times New Roman" panose="02020603050405020304" pitchFamily="18" charset="0"/>
              </a:rPr>
              <a:t> </a:t>
            </a:r>
            <a:r>
              <a:rPr lang="en-US" sz="1800" dirty="0" err="1">
                <a:cs typeface="Times New Roman" panose="02020603050405020304" pitchFamily="18" charset="0"/>
              </a:rPr>
              <a:t>giustiziato</a:t>
            </a:r>
            <a:r>
              <a:rPr lang="en-US" sz="1800" dirty="0">
                <a:cs typeface="Times New Roman" panose="02020603050405020304" pitchFamily="18" charset="0"/>
              </a:rPr>
              <a:t> da </a:t>
            </a:r>
            <a:r>
              <a:rPr lang="en-US" sz="1800" dirty="0" err="1">
                <a:cs typeface="Times New Roman" panose="02020603050405020304" pitchFamily="18" charset="0"/>
              </a:rPr>
              <a:t>un'impalcatura</a:t>
            </a:r>
            <a:r>
              <a:rPr lang="en-US" sz="1800" dirty="0">
                <a:cs typeface="Times New Roman" panose="02020603050405020304" pitchFamily="18" charset="0"/>
              </a:rPr>
              <a:t>, </a:t>
            </a:r>
            <a:r>
              <a:rPr lang="en-US" sz="1800" dirty="0" err="1">
                <a:cs typeface="Times New Roman" panose="02020603050405020304" pitchFamily="18" charset="0"/>
              </a:rPr>
              <a:t>portandolo</a:t>
            </a:r>
            <a:r>
              <a:rPr lang="en-US" sz="1800" dirty="0">
                <a:cs typeface="Times New Roman" panose="02020603050405020304" pitchFamily="18" charset="0"/>
              </a:rPr>
              <a:t> a casa per </a:t>
            </a:r>
            <a:r>
              <a:rPr lang="en-US" sz="1800" dirty="0" err="1">
                <a:cs typeface="Times New Roman" panose="02020603050405020304" pitchFamily="18" charset="0"/>
              </a:rPr>
              <a:t>studiare</a:t>
            </a:r>
            <a:r>
              <a:rPr lang="en-US" sz="1800" dirty="0">
                <a:cs typeface="Times New Roman" panose="02020603050405020304" pitchFamily="18" charset="0"/>
              </a:rPr>
              <a:t> la </a:t>
            </a:r>
            <a:r>
              <a:rPr lang="en-US" sz="1800" dirty="0" err="1">
                <a:cs typeface="Times New Roman" panose="02020603050405020304" pitchFamily="18" charset="0"/>
              </a:rPr>
              <a:t>straordinaria</a:t>
            </a:r>
            <a:r>
              <a:rPr lang="en-US" sz="1800" dirty="0">
                <a:cs typeface="Times New Roman" panose="02020603050405020304" pitchFamily="18" charset="0"/>
              </a:rPr>
              <a:t> </a:t>
            </a:r>
            <a:r>
              <a:rPr lang="en-US" sz="1800" dirty="0" err="1">
                <a:cs typeface="Times New Roman" panose="02020603050405020304" pitchFamily="18" charset="0"/>
              </a:rPr>
              <a:t>struttura</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A </a:t>
            </a:r>
            <a:r>
              <a:rPr lang="en-US" sz="1800" dirty="0" err="1">
                <a:cs typeface="Times New Roman" panose="02020603050405020304" pitchFamily="18" charset="0"/>
              </a:rPr>
              <a:t>quel</a:t>
            </a:r>
            <a:r>
              <a:rPr lang="en-US" sz="1800" dirty="0">
                <a:cs typeface="Times New Roman" panose="02020603050405020304" pitchFamily="18" charset="0"/>
              </a:rPr>
              <a:t> tempo, </a:t>
            </a:r>
            <a:r>
              <a:rPr lang="en-US" sz="1800" dirty="0" err="1">
                <a:cs typeface="Times New Roman" panose="02020603050405020304" pitchFamily="18" charset="0"/>
              </a:rPr>
              <a:t>i</a:t>
            </a:r>
            <a:r>
              <a:rPr lang="en-US" sz="1800" dirty="0">
                <a:cs typeface="Times New Roman" panose="02020603050405020304" pitchFamily="18" charset="0"/>
              </a:rPr>
              <a:t> medici </a:t>
            </a:r>
            <a:r>
              <a:rPr lang="en-US" sz="1800" dirty="0" err="1">
                <a:cs typeface="Times New Roman" panose="02020603050405020304" pitchFamily="18" charset="0"/>
              </a:rPr>
              <a:t>studenti</a:t>
            </a:r>
            <a:r>
              <a:rPr lang="en-US" sz="1800" dirty="0">
                <a:cs typeface="Times New Roman" panose="02020603050405020304" pitchFamily="18" charset="0"/>
              </a:rPr>
              <a:t> non </a:t>
            </a:r>
            <a:r>
              <a:rPr lang="en-US" sz="1800" dirty="0" err="1">
                <a:cs typeface="Times New Roman" panose="02020603050405020304" pitchFamily="18" charset="0"/>
              </a:rPr>
              <a:t>hanno</a:t>
            </a:r>
            <a:r>
              <a:rPr lang="en-US" sz="1800" dirty="0">
                <a:cs typeface="Times New Roman" panose="02020603050405020304" pitchFamily="18" charset="0"/>
              </a:rPr>
              <a:t> </a:t>
            </a:r>
            <a:r>
              <a:rPr lang="en-US" sz="1800" dirty="0" err="1">
                <a:cs typeface="Times New Roman" panose="02020603050405020304" pitchFamily="18" charset="0"/>
              </a:rPr>
              <a:t>dovuto</a:t>
            </a:r>
            <a:r>
              <a:rPr lang="en-US" sz="1800" dirty="0">
                <a:cs typeface="Times New Roman" panose="02020603050405020304" pitchFamily="18" charset="0"/>
              </a:rPr>
              <a:t> </a:t>
            </a:r>
            <a:r>
              <a:rPr lang="en-US" sz="1800" dirty="0" err="1">
                <a:cs typeface="Times New Roman" panose="02020603050405020304" pitchFamily="18" charset="0"/>
              </a:rPr>
              <a:t>frequentare</a:t>
            </a:r>
            <a:r>
              <a:rPr lang="en-US" sz="1800" dirty="0">
                <a:cs typeface="Times New Roman" panose="02020603050405020304" pitchFamily="18" charset="0"/>
              </a:rPr>
              <a:t> le </a:t>
            </a:r>
            <a:r>
              <a:rPr lang="en-US" sz="1800" dirty="0" err="1">
                <a:cs typeface="Times New Roman" panose="02020603050405020304" pitchFamily="18" charset="0"/>
              </a:rPr>
              <a:t>dissezioni</a:t>
            </a:r>
            <a:r>
              <a:rPr lang="en-US" sz="1800" dirty="0">
                <a:cs typeface="Times New Roman" panose="02020603050405020304" pitchFamily="18" charset="0"/>
              </a:rPr>
              <a:t> come </a:t>
            </a:r>
            <a:r>
              <a:rPr lang="en-US" sz="1800" dirty="0" err="1">
                <a:cs typeface="Times New Roman" panose="02020603050405020304" pitchFamily="18" charset="0"/>
              </a:rPr>
              <a:t>fanno</a:t>
            </a:r>
            <a:r>
              <a:rPr lang="en-US" sz="1800" dirty="0">
                <a:cs typeface="Times New Roman" panose="02020603050405020304" pitchFamily="18" charset="0"/>
              </a:rPr>
              <a:t> </a:t>
            </a:r>
            <a:r>
              <a:rPr lang="en-US" sz="1800" dirty="0" err="1">
                <a:cs typeface="Times New Roman" panose="02020603050405020304" pitchFamily="18" charset="0"/>
              </a:rPr>
              <a:t>oggi</a:t>
            </a:r>
            <a:r>
              <a:rPr lang="en-US" sz="1800" dirty="0">
                <a:cs typeface="Times New Roman" panose="02020603050405020304" pitchFamily="18" charset="0"/>
              </a:rPr>
              <a:t>. </a:t>
            </a:r>
            <a:r>
              <a:rPr lang="en-US" sz="1800" dirty="0" err="1">
                <a:cs typeface="Times New Roman" panose="02020603050405020304" pitchFamily="18" charset="0"/>
              </a:rPr>
              <a:t>Invece</a:t>
            </a:r>
            <a:r>
              <a:rPr lang="en-US" sz="1800" dirty="0">
                <a:cs typeface="Times New Roman" panose="02020603050405020304" pitchFamily="18" charset="0"/>
              </a:rPr>
              <a:t>, ci </a:t>
            </a:r>
            <a:r>
              <a:rPr lang="en-US" sz="1800" dirty="0" err="1">
                <a:cs typeface="Times New Roman" panose="02020603050405020304" pitchFamily="18" charset="0"/>
              </a:rPr>
              <a:t>si</a:t>
            </a:r>
            <a:r>
              <a:rPr lang="en-US" sz="1800" dirty="0">
                <a:cs typeface="Times New Roman" panose="02020603050405020304" pitchFamily="18" charset="0"/>
              </a:rPr>
              <a:t> </a:t>
            </a:r>
            <a:r>
              <a:rPr lang="en-US" sz="1800" dirty="0" err="1">
                <a:cs typeface="Times New Roman" panose="02020603050405020304" pitchFamily="18" charset="0"/>
              </a:rPr>
              <a:t>aspettava</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imparassero</a:t>
            </a:r>
            <a:r>
              <a:rPr lang="en-US" sz="1800" dirty="0">
                <a:cs typeface="Times New Roman" panose="02020603050405020304" pitchFamily="18" charset="0"/>
              </a:rPr>
              <a:t> </a:t>
            </a:r>
            <a:r>
              <a:rPr lang="en-US" sz="1800" dirty="0" err="1">
                <a:cs typeface="Times New Roman" panose="02020603050405020304" pitchFamily="18" charset="0"/>
              </a:rPr>
              <a:t>dagli</a:t>
            </a:r>
            <a:r>
              <a:rPr lang="en-US" sz="1800" dirty="0">
                <a:cs typeface="Times New Roman" panose="02020603050405020304" pitchFamily="18" charset="0"/>
              </a:rPr>
              <a:t> </a:t>
            </a:r>
            <a:r>
              <a:rPr lang="en-US" sz="1800" dirty="0" err="1">
                <a:cs typeface="Times New Roman" panose="02020603050405020304" pitchFamily="18" charset="0"/>
              </a:rPr>
              <a:t>insegnamenti</a:t>
            </a:r>
            <a:r>
              <a:rPr lang="en-US" sz="1800" dirty="0">
                <a:cs typeface="Times New Roman" panose="02020603050405020304" pitchFamily="18" charset="0"/>
              </a:rPr>
              <a:t> del medico </a:t>
            </a:r>
            <a:r>
              <a:rPr lang="en-US" sz="1800" dirty="0" err="1">
                <a:cs typeface="Times New Roman" panose="02020603050405020304" pitchFamily="18" charset="0"/>
              </a:rPr>
              <a:t>greco</a:t>
            </a:r>
            <a:r>
              <a:rPr lang="en-US" sz="1800" dirty="0">
                <a:cs typeface="Times New Roman" panose="02020603050405020304" pitchFamily="18" charset="0"/>
              </a:rPr>
              <a:t> </a:t>
            </a:r>
            <a:r>
              <a:rPr lang="en-US" sz="1800" dirty="0" err="1">
                <a:cs typeface="Times New Roman" panose="02020603050405020304" pitchFamily="18" charset="0"/>
              </a:rPr>
              <a:t>Galeno</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visse</a:t>
            </a:r>
            <a:r>
              <a:rPr lang="en-US" sz="1800" dirty="0">
                <a:cs typeface="Times New Roman" panose="02020603050405020304" pitchFamily="18" charset="0"/>
              </a:rPr>
              <a:t> </a:t>
            </a:r>
            <a:r>
              <a:rPr lang="en-US" sz="1800" dirty="0" err="1">
                <a:cs typeface="Times New Roman" panose="02020603050405020304" pitchFamily="18" charset="0"/>
              </a:rPr>
              <a:t>tra</a:t>
            </a:r>
            <a:r>
              <a:rPr lang="en-US" sz="1800" dirty="0">
                <a:cs typeface="Times New Roman" panose="02020603050405020304" pitchFamily="18" charset="0"/>
              </a:rPr>
              <a:t> il 129 e il 216 </a:t>
            </a:r>
            <a:r>
              <a:rPr lang="en-US" sz="1800" dirty="0" err="1">
                <a:cs typeface="Times New Roman" panose="02020603050405020304" pitchFamily="18" charset="0"/>
              </a:rPr>
              <a:t>d.C.</a:t>
            </a:r>
            <a:r>
              <a:rPr lang="en-US" sz="1800" dirty="0">
                <a:cs typeface="Times New Roman" panose="02020603050405020304" pitchFamily="18" charset="0"/>
              </a:rPr>
              <a:t>
</a:t>
            </a:r>
          </a:p>
        </p:txBody>
      </p:sp>
      <p:sp>
        <p:nvSpPr>
          <p:cNvPr id="6" name="Segnaposto numero diapositiva 5"/>
          <p:cNvSpPr>
            <a:spLocks noGrp="1"/>
          </p:cNvSpPr>
          <p:nvPr>
            <p:ph type="sldNum" sz="quarter" idx="12"/>
          </p:nvPr>
        </p:nvSpPr>
        <p:spPr/>
        <p:txBody>
          <a:bodyPr/>
          <a:lstStyle/>
          <a:p>
            <a:fld id="{4FAB73BC-B049-4115-A692-8D63A059BFB8}" type="slidenum">
              <a:rPr lang="en-US" smtClean="0"/>
              <a:t>37</a:t>
            </a:fld>
            <a:endParaRPr lang="en-US" dirty="0"/>
          </a:p>
        </p:txBody>
      </p:sp>
      <p:pic>
        <p:nvPicPr>
          <p:cNvPr id="1028" name="Picture 4" descr="Vesalius's muscle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39" y="1398956"/>
            <a:ext cx="3338137" cy="44629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333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652" name="Picture 4" descr="Vesalius5"/>
          <p:cNvPicPr>
            <a:picLocks noChangeAspect="1" noChangeArrowheads="1"/>
          </p:cNvPicPr>
          <p:nvPr/>
        </p:nvPicPr>
        <p:blipFill>
          <a:blip r:embed="rId4">
            <a:extLst>
              <a:ext uri="{28A0092B-C50C-407E-A947-70E740481C1C}">
                <a14:useLocalDpi xmlns:a14="http://schemas.microsoft.com/office/drawing/2010/main" val="0"/>
              </a:ext>
            </a:extLst>
          </a:blip>
          <a:srcRect l="11833"/>
          <a:stretch>
            <a:fillRect/>
          </a:stretch>
        </p:blipFill>
        <p:spPr bwMode="auto">
          <a:xfrm>
            <a:off x="1114134" y="1140849"/>
            <a:ext cx="2413000"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653" name="Picture 5" descr="Vesalius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7420" y="1140849"/>
            <a:ext cx="2662237"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654" name="Picture 6" descr="I-B-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792" y="1140849"/>
            <a:ext cx="1979612"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655" name="Picture 7" descr="Fabrica Page"/>
          <p:cNvPicPr>
            <a:picLocks noChangeAspect="1" noChangeArrowheads="1"/>
          </p:cNvPicPr>
          <p:nvPr/>
        </p:nvPicPr>
        <p:blipFill>
          <a:blip r:embed="rId7">
            <a:extLst>
              <a:ext uri="{28A0092B-C50C-407E-A947-70E740481C1C}">
                <a14:useLocalDpi xmlns:a14="http://schemas.microsoft.com/office/drawing/2010/main" val="0"/>
              </a:ext>
            </a:extLst>
          </a:blip>
          <a:srcRect l="26454" t="4861" r="4260" b="6944"/>
          <a:stretch>
            <a:fillRect/>
          </a:stretch>
        </p:blipFill>
        <p:spPr bwMode="auto">
          <a:xfrm>
            <a:off x="6589943" y="1140849"/>
            <a:ext cx="2087563"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7656" name="Text Box 8"/>
          <p:cNvSpPr txBox="1">
            <a:spLocks noChangeArrowheads="1"/>
          </p:cNvSpPr>
          <p:nvPr/>
        </p:nvSpPr>
        <p:spPr bwMode="auto">
          <a:xfrm>
            <a:off x="1544387" y="5123031"/>
            <a:ext cx="9144000"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it-IT" dirty="0" err="1">
                <a:cs typeface="Times New Roman" panose="02020603050405020304" pitchFamily="18" charset="0"/>
              </a:rPr>
              <a:t>Perché</a:t>
            </a:r>
            <a:r>
              <a:rPr lang="en-GB" altLang="it-IT" dirty="0">
                <a:cs typeface="Times New Roman" panose="02020603050405020304" pitchFamily="18" charset="0"/>
              </a:rPr>
              <a:t> </a:t>
            </a:r>
            <a:r>
              <a:rPr lang="en-GB" altLang="it-IT" dirty="0" err="1">
                <a:cs typeface="Times New Roman" panose="02020603050405020304" pitchFamily="18" charset="0"/>
              </a:rPr>
              <a:t>illustrazioni</a:t>
            </a:r>
            <a:r>
              <a:rPr lang="en-GB" altLang="it-IT" dirty="0">
                <a:cs typeface="Times New Roman" panose="02020603050405020304" pitchFamily="18" charset="0"/>
              </a:rPr>
              <a:t> come </a:t>
            </a:r>
            <a:r>
              <a:rPr lang="en-GB" altLang="it-IT" dirty="0" err="1">
                <a:cs typeface="Times New Roman" panose="02020603050405020304" pitchFamily="18" charset="0"/>
              </a:rPr>
              <a:t>queste</a:t>
            </a:r>
            <a:r>
              <a:rPr lang="en-GB" altLang="it-IT" dirty="0">
                <a:cs typeface="Times New Roman" panose="02020603050405020304" pitchFamily="18" charset="0"/>
              </a:rPr>
              <a:t> </a:t>
            </a:r>
            <a:r>
              <a:rPr lang="en-GB" altLang="it-IT" dirty="0" err="1">
                <a:cs typeface="Times New Roman" panose="02020603050405020304" pitchFamily="18" charset="0"/>
              </a:rPr>
              <a:t>dovrebbero</a:t>
            </a:r>
            <a:r>
              <a:rPr lang="en-GB" altLang="it-IT" dirty="0">
                <a:cs typeface="Times New Roman" panose="02020603050405020304" pitchFamily="18" charset="0"/>
              </a:rPr>
              <a:t> </a:t>
            </a:r>
            <a:r>
              <a:rPr lang="en-GB" altLang="it-IT" dirty="0" err="1">
                <a:cs typeface="Times New Roman" panose="02020603050405020304" pitchFamily="18" charset="0"/>
              </a:rPr>
              <a:t>essere</a:t>
            </a:r>
            <a:r>
              <a:rPr lang="en-GB" altLang="it-IT" dirty="0">
                <a:cs typeface="Times New Roman" panose="02020603050405020304" pitchFamily="18" charset="0"/>
              </a:rPr>
              <a:t> considerate </a:t>
            </a:r>
            <a:r>
              <a:rPr lang="en-GB" altLang="it-IT" dirty="0" err="1">
                <a:cs typeface="Times New Roman" panose="02020603050405020304" pitchFamily="18" charset="0"/>
              </a:rPr>
              <a:t>così</a:t>
            </a:r>
            <a:r>
              <a:rPr lang="en-GB" altLang="it-IT" dirty="0">
                <a:cs typeface="Times New Roman" panose="02020603050405020304" pitchFamily="18" charset="0"/>
              </a:rPr>
              <a:t> </a:t>
            </a:r>
            <a:r>
              <a:rPr lang="en-GB" altLang="it-IT" dirty="0" err="1">
                <a:cs typeface="Times New Roman" panose="02020603050405020304" pitchFamily="18" charset="0"/>
              </a:rPr>
              <a:t>preziose</a:t>
            </a:r>
            <a:r>
              <a:rPr lang="en-GB" altLang="it-IT" dirty="0">
                <a:cs typeface="Times New Roman" panose="02020603050405020304" pitchFamily="18" charset="0"/>
              </a:rPr>
              <a:t> </a:t>
            </a:r>
            <a:r>
              <a:rPr lang="en-GB" altLang="it-IT" dirty="0" err="1">
                <a:cs typeface="Times New Roman" panose="02020603050405020304" pitchFamily="18" charset="0"/>
              </a:rPr>
              <a:t>dagli</a:t>
            </a:r>
            <a:r>
              <a:rPr lang="en-GB" altLang="it-IT" dirty="0">
                <a:cs typeface="Times New Roman" panose="02020603050405020304" pitchFamily="18" charset="0"/>
              </a:rPr>
              <a:t> </a:t>
            </a:r>
            <a:r>
              <a:rPr lang="en-GB" altLang="it-IT" dirty="0" err="1">
                <a:cs typeface="Times New Roman" panose="02020603050405020304" pitchFamily="18" charset="0"/>
              </a:rPr>
              <a:t>studenti</a:t>
            </a:r>
            <a:r>
              <a:rPr lang="en-GB" altLang="it-IT" dirty="0">
                <a:cs typeface="Times New Roman" panose="02020603050405020304" pitchFamily="18" charset="0"/>
              </a:rPr>
              <a:t> di </a:t>
            </a:r>
            <a:r>
              <a:rPr lang="en-GB" altLang="it-IT" dirty="0" err="1">
                <a:cs typeface="Times New Roman" panose="02020603050405020304" pitchFamily="18" charset="0"/>
              </a:rPr>
              <a:t>medicina</a:t>
            </a:r>
            <a:r>
              <a:rPr lang="en-GB" altLang="it-IT" dirty="0">
                <a:cs typeface="Times New Roman" panose="02020603050405020304" pitchFamily="18" charset="0"/>
              </a:rPr>
              <a:t> </a:t>
            </a:r>
            <a:r>
              <a:rPr lang="en-GB" altLang="it-IT" dirty="0" err="1">
                <a:cs typeface="Times New Roman" panose="02020603050405020304" pitchFamily="18" charset="0"/>
              </a:rPr>
              <a:t>durante</a:t>
            </a:r>
            <a:r>
              <a:rPr lang="en-GB" altLang="it-IT" dirty="0">
                <a:cs typeface="Times New Roman" panose="02020603050405020304" pitchFamily="18" charset="0"/>
              </a:rPr>
              <a:t> e dopo il </a:t>
            </a:r>
            <a:r>
              <a:rPr lang="en-GB" altLang="it-IT" dirty="0" err="1">
                <a:cs typeface="Times New Roman" panose="02020603050405020304" pitchFamily="18" charset="0"/>
              </a:rPr>
              <a:t>Rinascimento</a:t>
            </a:r>
            <a:r>
              <a:rPr lang="en-GB" altLang="it-IT" dirty="0">
                <a:cs typeface="Times New Roman" panose="02020603050405020304" pitchFamily="18" charset="0"/>
              </a:rPr>
              <a:t>?</a:t>
            </a:r>
          </a:p>
        </p:txBody>
      </p:sp>
      <p:sp>
        <p:nvSpPr>
          <p:cNvPr id="2" name="Segnaposto numero diapositiva 1"/>
          <p:cNvSpPr>
            <a:spLocks noGrp="1"/>
          </p:cNvSpPr>
          <p:nvPr>
            <p:ph type="sldNum" sz="quarter" idx="12"/>
          </p:nvPr>
        </p:nvSpPr>
        <p:spPr/>
        <p:txBody>
          <a:bodyPr/>
          <a:lstStyle/>
          <a:p>
            <a:fld id="{4FAB73BC-B049-4115-A692-8D63A059BFB8}" type="slidenum">
              <a:rPr lang="en-US" smtClean="0"/>
              <a:t>38</a:t>
            </a:fld>
            <a:endParaRPr lang="en-US" dirty="0"/>
          </a:p>
        </p:txBody>
      </p:sp>
    </p:spTree>
    <p:extLst>
      <p:ext uri="{BB962C8B-B14F-4D97-AF65-F5344CB8AC3E}">
        <p14:creationId xmlns:p14="http://schemas.microsoft.com/office/powerpoint/2010/main" val="135755154"/>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91826" y="570384"/>
            <a:ext cx="10946341" cy="160934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Lezioni di anatomia rinascimentale di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Vesalio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5" name="Segnaposto contenuto 4"/>
          <p:cNvSpPr>
            <a:spLocks noGrp="1"/>
          </p:cNvSpPr>
          <p:nvPr>
            <p:ph idx="1"/>
          </p:nvPr>
        </p:nvSpPr>
        <p:spPr>
          <a:xfrm>
            <a:off x="325887" y="1459468"/>
            <a:ext cx="11467121" cy="4050792"/>
          </a:xfrm>
        </p:spPr>
        <p:txBody>
          <a:bodyPr>
            <a:noAutofit/>
          </a:bodyPr>
          <a:lstStyle/>
          <a:p>
            <a:pPr marL="0" indent="0">
              <a:buNone/>
            </a:pPr>
            <a:endParaRPr lang="en-US" sz="1800" dirty="0"/>
          </a:p>
          <a:p>
            <a:r>
              <a:rPr lang="en-US" sz="1800" dirty="0">
                <a:cs typeface="Times New Roman" panose="02020603050405020304" pitchFamily="18" charset="0"/>
              </a:rPr>
              <a:t>Per 1000 anni dopo la </a:t>
            </a:r>
            <a:r>
              <a:rPr lang="en-US" sz="1800" dirty="0" err="1">
                <a:cs typeface="Times New Roman" panose="02020603050405020304" pitchFamily="18" charset="0"/>
              </a:rPr>
              <a:t>morte</a:t>
            </a:r>
            <a:r>
              <a:rPr lang="en-US" sz="1800" dirty="0">
                <a:cs typeface="Times New Roman" panose="02020603050405020304" pitchFamily="18" charset="0"/>
              </a:rPr>
              <a:t> di </a:t>
            </a:r>
            <a:r>
              <a:rPr lang="en-US" sz="1800" dirty="0" err="1">
                <a:cs typeface="Times New Roman" panose="02020603050405020304" pitchFamily="18" charset="0"/>
              </a:rPr>
              <a:t>Galeno</a:t>
            </a:r>
            <a:r>
              <a:rPr lang="en-US" sz="1800" dirty="0">
                <a:cs typeface="Times New Roman" panose="02020603050405020304" pitchFamily="18" charset="0"/>
              </a:rPr>
              <a:t> non </a:t>
            </a:r>
            <a:r>
              <a:rPr lang="en-US" sz="1800" dirty="0" err="1">
                <a:cs typeface="Times New Roman" panose="02020603050405020304" pitchFamily="18" charset="0"/>
              </a:rPr>
              <a:t>furono</a:t>
            </a:r>
            <a:r>
              <a:rPr lang="en-US" sz="1800" dirty="0">
                <a:cs typeface="Times New Roman" panose="02020603050405020304" pitchFamily="18" charset="0"/>
              </a:rPr>
              <a:t> </a:t>
            </a:r>
            <a:r>
              <a:rPr lang="en-US" sz="1800" dirty="0" err="1">
                <a:cs typeface="Times New Roman" panose="02020603050405020304" pitchFamily="18" charset="0"/>
              </a:rPr>
              <a:t>eseguite</a:t>
            </a:r>
            <a:r>
              <a:rPr lang="en-US" sz="1800" dirty="0">
                <a:cs typeface="Times New Roman" panose="02020603050405020304" pitchFamily="18" charset="0"/>
              </a:rPr>
              <a:t> quasi </a:t>
            </a:r>
            <a:r>
              <a:rPr lang="en-US" sz="1800" dirty="0" err="1">
                <a:cs typeface="Times New Roman" panose="02020603050405020304" pitchFamily="18" charset="0"/>
              </a:rPr>
              <a:t>inchieste</a:t>
            </a:r>
            <a:r>
              <a:rPr lang="en-US" sz="1800" dirty="0">
                <a:cs typeface="Times New Roman" panose="02020603050405020304" pitchFamily="18" charset="0"/>
              </a:rPr>
              <a:t> </a:t>
            </a:r>
            <a:r>
              <a:rPr lang="en-US" sz="1800" dirty="0" err="1">
                <a:cs typeface="Times New Roman" panose="02020603050405020304" pitchFamily="18" charset="0"/>
              </a:rPr>
              <a:t>anatomiche</a:t>
            </a:r>
            <a:r>
              <a:rPr lang="en-US" sz="1800" dirty="0">
                <a:cs typeface="Times New Roman" panose="02020603050405020304" pitchFamily="18" charset="0"/>
              </a:rPr>
              <a:t> </a:t>
            </a:r>
            <a:r>
              <a:rPr lang="en-US" sz="1800" dirty="0" err="1">
                <a:cs typeface="Times New Roman" panose="02020603050405020304" pitchFamily="18" charset="0"/>
              </a:rPr>
              <a:t>originali</a:t>
            </a:r>
            <a:r>
              <a:rPr lang="en-US" sz="1800" dirty="0">
                <a:cs typeface="Times New Roman" panose="02020603050405020304" pitchFamily="18" charset="0"/>
              </a:rPr>
              <a:t>, </a:t>
            </a:r>
            <a:r>
              <a:rPr lang="en-US" sz="1800" dirty="0" err="1">
                <a:cs typeface="Times New Roman" panose="02020603050405020304" pitchFamily="18" charset="0"/>
              </a:rPr>
              <a:t>soprattutto</a:t>
            </a:r>
            <a:r>
              <a:rPr lang="en-US" sz="1800" dirty="0">
                <a:cs typeface="Times New Roman" panose="02020603050405020304" pitchFamily="18" charset="0"/>
              </a:rPr>
              <a:t> </a:t>
            </a:r>
            <a:r>
              <a:rPr lang="en-US" sz="1800" dirty="0" err="1">
                <a:cs typeface="Times New Roman" panose="02020603050405020304" pitchFamily="18" charset="0"/>
              </a:rPr>
              <a:t>perché</a:t>
            </a:r>
            <a:r>
              <a:rPr lang="en-US" sz="1800" dirty="0">
                <a:cs typeface="Times New Roman" panose="02020603050405020304" pitchFamily="18" charset="0"/>
              </a:rPr>
              <a:t> la Chiesa era </a:t>
            </a:r>
            <a:r>
              <a:rPr lang="en-US" sz="1800" dirty="0" err="1">
                <a:cs typeface="Times New Roman" panose="02020603050405020304" pitchFamily="18" charset="0"/>
              </a:rPr>
              <a:t>contro</a:t>
            </a:r>
            <a:r>
              <a:rPr lang="en-US" sz="1800" dirty="0">
                <a:cs typeface="Times New Roman" panose="02020603050405020304" pitchFamily="18" charset="0"/>
              </a:rPr>
              <a:t> la </a:t>
            </a:r>
            <a:r>
              <a:rPr lang="en-US" sz="1800" dirty="0" err="1">
                <a:cs typeface="Times New Roman" panose="02020603050405020304" pitchFamily="18" charset="0"/>
              </a:rPr>
              <a:t>dissezione</a:t>
            </a:r>
            <a:r>
              <a:rPr lang="en-US" sz="1800" dirty="0">
                <a:cs typeface="Times New Roman" panose="02020603050405020304" pitchFamily="18" charset="0"/>
              </a:rPr>
              <a:t> </a:t>
            </a:r>
            <a:r>
              <a:rPr lang="en-US" sz="1800" dirty="0" err="1">
                <a:cs typeface="Times New Roman" panose="02020603050405020304" pitchFamily="18" charset="0"/>
              </a:rPr>
              <a:t>dei</a:t>
            </a:r>
            <a:r>
              <a:rPr lang="en-US" sz="1800" dirty="0">
                <a:cs typeface="Times New Roman" panose="02020603050405020304" pitchFamily="18" charset="0"/>
              </a:rPr>
              <a:t> </a:t>
            </a:r>
            <a:r>
              <a:rPr lang="en-US" sz="1800" dirty="0" err="1">
                <a:cs typeface="Times New Roman" panose="02020603050405020304" pitchFamily="18" charset="0"/>
              </a:rPr>
              <a:t>corpi</a:t>
            </a:r>
            <a:r>
              <a:rPr lang="en-US" sz="1800" dirty="0">
                <a:cs typeface="Times New Roman" panose="02020603050405020304" pitchFamily="18" charset="0"/>
              </a:rPr>
              <a:t> </a:t>
            </a:r>
            <a:r>
              <a:rPr lang="en-US" sz="1800" dirty="0" err="1">
                <a:cs typeface="Times New Roman" panose="02020603050405020304" pitchFamily="18" charset="0"/>
              </a:rPr>
              <a:t>umani</a:t>
            </a:r>
            <a:r>
              <a:rPr lang="en-US" sz="1800" dirty="0">
                <a:cs typeface="Times New Roman" panose="02020603050405020304" pitchFamily="18" charset="0"/>
              </a:rPr>
              <a:t>
Dal 1200 in poi, </a:t>
            </a:r>
            <a:r>
              <a:rPr lang="en-US" sz="1800" dirty="0" err="1">
                <a:cs typeface="Times New Roman" panose="02020603050405020304" pitchFamily="18" charset="0"/>
              </a:rPr>
              <a:t>alcune</a:t>
            </a:r>
            <a:r>
              <a:rPr lang="en-US" sz="1800" dirty="0">
                <a:cs typeface="Times New Roman" panose="02020603050405020304" pitchFamily="18" charset="0"/>
              </a:rPr>
              <a:t> </a:t>
            </a:r>
            <a:r>
              <a:rPr lang="en-US" sz="1800" dirty="0" err="1">
                <a:cs typeface="Times New Roman" panose="02020603050405020304" pitchFamily="18" charset="0"/>
              </a:rPr>
              <a:t>dissezioni</a:t>
            </a:r>
            <a:r>
              <a:rPr lang="en-US" sz="1800" dirty="0">
                <a:cs typeface="Times New Roman" panose="02020603050405020304" pitchFamily="18" charset="0"/>
              </a:rPr>
              <a:t> </a:t>
            </a:r>
            <a:r>
              <a:rPr lang="en-US" sz="1800" dirty="0" err="1">
                <a:cs typeface="Times New Roman" panose="02020603050405020304" pitchFamily="18" charset="0"/>
              </a:rPr>
              <a:t>sono</a:t>
            </a:r>
            <a:r>
              <a:rPr lang="en-US" sz="1800" dirty="0">
                <a:cs typeface="Times New Roman" panose="02020603050405020304" pitchFamily="18" charset="0"/>
              </a:rPr>
              <a:t> state </a:t>
            </a:r>
            <a:r>
              <a:rPr lang="en-US" sz="1800" dirty="0" err="1">
                <a:cs typeface="Times New Roman" panose="02020603050405020304" pitchFamily="18" charset="0"/>
              </a:rPr>
              <a:t>effettuate</a:t>
            </a:r>
            <a:r>
              <a:rPr lang="en-US" sz="1800" dirty="0">
                <a:cs typeface="Times New Roman" panose="02020603050405020304" pitchFamily="18" charset="0"/>
              </a:rPr>
              <a:t>, ma non </a:t>
            </a:r>
            <a:r>
              <a:rPr lang="en-US" sz="1800" dirty="0" err="1">
                <a:cs typeface="Times New Roman" panose="02020603050405020304" pitchFamily="18" charset="0"/>
              </a:rPr>
              <a:t>molti</a:t>
            </a:r>
            <a:r>
              <a:rPr lang="en-US" sz="1800" dirty="0">
                <a:cs typeface="Times New Roman" panose="02020603050405020304" pitchFamily="18" charset="0"/>
              </a:rPr>
              <a:t> –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chirurghi</a:t>
            </a:r>
            <a:r>
              <a:rPr lang="en-US" sz="1800" dirty="0">
                <a:cs typeface="Times New Roman" panose="02020603050405020304" pitchFamily="18" charset="0"/>
              </a:rPr>
              <a:t> </a:t>
            </a:r>
            <a:r>
              <a:rPr lang="en-US" sz="1800" dirty="0" err="1">
                <a:cs typeface="Times New Roman" panose="02020603050405020304" pitchFamily="18" charset="0"/>
              </a:rPr>
              <a:t>hanno</a:t>
            </a:r>
            <a:r>
              <a:rPr lang="en-US" sz="1800" dirty="0">
                <a:cs typeface="Times New Roman" panose="02020603050405020304" pitchFamily="18" charset="0"/>
              </a:rPr>
              <a:t> </a:t>
            </a:r>
            <a:r>
              <a:rPr lang="en-US" sz="1800" dirty="0" err="1">
                <a:cs typeface="Times New Roman" panose="02020603050405020304" pitchFamily="18" charset="0"/>
              </a:rPr>
              <a:t>dovuto</a:t>
            </a:r>
            <a:r>
              <a:rPr lang="en-US" sz="1800" dirty="0">
                <a:cs typeface="Times New Roman" panose="02020603050405020304" pitchFamily="18" charset="0"/>
              </a:rPr>
              <a:t> fare </a:t>
            </a:r>
            <a:r>
              <a:rPr lang="en-US" sz="1800" dirty="0" err="1">
                <a:cs typeface="Times New Roman" panose="02020603050405020304" pitchFamily="18" charset="0"/>
              </a:rPr>
              <a:t>affidamento</a:t>
            </a:r>
            <a:r>
              <a:rPr lang="en-US" sz="1800" dirty="0">
                <a:cs typeface="Times New Roman" panose="02020603050405020304" pitchFamily="18" charset="0"/>
              </a:rPr>
              <a:t> sui </a:t>
            </a:r>
            <a:r>
              <a:rPr lang="en-US" sz="1800" dirty="0" err="1">
                <a:cs typeface="Times New Roman" panose="02020603050405020304" pitchFamily="18" charset="0"/>
              </a:rPr>
              <a:t>cadaveri</a:t>
            </a:r>
            <a:r>
              <a:rPr lang="en-US" sz="1800" dirty="0">
                <a:cs typeface="Times New Roman" panose="02020603050405020304" pitchFamily="18" charset="0"/>
              </a:rPr>
              <a:t> di </a:t>
            </a:r>
            <a:r>
              <a:rPr lang="en-US" sz="1800" dirty="0" err="1">
                <a:cs typeface="Times New Roman" panose="02020603050405020304" pitchFamily="18" charset="0"/>
              </a:rPr>
              <a:t>criminali</a:t>
            </a:r>
            <a:r>
              <a:rPr lang="en-US" sz="1800" dirty="0">
                <a:cs typeface="Times New Roman" panose="02020603050405020304" pitchFamily="18" charset="0"/>
              </a:rPr>
              <a:t> </a:t>
            </a:r>
            <a:r>
              <a:rPr lang="en-US" sz="1800" dirty="0" err="1">
                <a:cs typeface="Times New Roman" panose="02020603050405020304" pitchFamily="18" charset="0"/>
              </a:rPr>
              <a:t>giustiziati</a:t>
            </a:r>
            <a:r>
              <a:rPr lang="en-US" sz="1800" dirty="0">
                <a:cs typeface="Times New Roman" panose="02020603050405020304" pitchFamily="18" charset="0"/>
              </a:rPr>
              <a:t>, e </a:t>
            </a:r>
            <a:r>
              <a:rPr lang="en-US" sz="1800" dirty="0" err="1">
                <a:cs typeface="Times New Roman" panose="02020603050405020304" pitchFamily="18" charset="0"/>
              </a:rPr>
              <a:t>questi</a:t>
            </a:r>
            <a:r>
              <a:rPr lang="en-US" sz="1800" dirty="0">
                <a:cs typeface="Times New Roman" panose="02020603050405020304" pitchFamily="18" charset="0"/>
              </a:rPr>
              <a:t> </a:t>
            </a:r>
            <a:r>
              <a:rPr lang="en-US" sz="1800" dirty="0" err="1">
                <a:cs typeface="Times New Roman" panose="02020603050405020304" pitchFamily="18" charset="0"/>
              </a:rPr>
              <a:t>erano</a:t>
            </a:r>
            <a:r>
              <a:rPr lang="en-US" sz="1800" dirty="0">
                <a:cs typeface="Times New Roman" panose="02020603050405020304" pitchFamily="18" charset="0"/>
              </a:rPr>
              <a:t> </a:t>
            </a:r>
            <a:r>
              <a:rPr lang="en-US" sz="1800" dirty="0" err="1">
                <a:cs typeface="Times New Roman" panose="02020603050405020304" pitchFamily="18" charset="0"/>
              </a:rPr>
              <a:t>scarsi</a:t>
            </a:r>
            <a:r>
              <a:rPr lang="en-US" sz="1800" dirty="0">
                <a:cs typeface="Times New Roman" panose="02020603050405020304" pitchFamily="18" charset="0"/>
              </a:rPr>
              <a:t>
</a:t>
            </a:r>
            <a:r>
              <a:rPr lang="en-US" sz="1800" dirty="0" err="1">
                <a:cs typeface="Times New Roman" panose="02020603050405020304" pitchFamily="18" charset="0"/>
              </a:rPr>
              <a:t>Inoltre</a:t>
            </a:r>
            <a:r>
              <a:rPr lang="en-US" sz="1800" dirty="0">
                <a:cs typeface="Times New Roman" panose="02020603050405020304" pitchFamily="18" charset="0"/>
              </a:rPr>
              <a:t>, senza </a:t>
            </a:r>
            <a:r>
              <a:rPr lang="en-US" sz="1800" dirty="0" err="1">
                <a:cs typeface="Times New Roman" panose="02020603050405020304" pitchFamily="18" charset="0"/>
              </a:rPr>
              <a:t>frigoriferi</a:t>
            </a:r>
            <a:r>
              <a:rPr lang="en-US" sz="1800" dirty="0">
                <a:cs typeface="Times New Roman" panose="02020603050405020304" pitchFamily="18" charset="0"/>
              </a:rPr>
              <a:t> non </a:t>
            </a:r>
            <a:r>
              <a:rPr lang="en-US" sz="1800" dirty="0" err="1">
                <a:cs typeface="Times New Roman" panose="02020603050405020304" pitchFamily="18" charset="0"/>
              </a:rPr>
              <a:t>c'era</a:t>
            </a:r>
            <a:r>
              <a:rPr lang="en-US" sz="1800" dirty="0">
                <a:cs typeface="Times New Roman" panose="02020603050405020304" pitchFamily="18" charset="0"/>
              </a:rPr>
              <a:t> modo di </a:t>
            </a:r>
            <a:r>
              <a:rPr lang="en-US" sz="1800" dirty="0" err="1">
                <a:cs typeface="Times New Roman" panose="02020603050405020304" pitchFamily="18" charset="0"/>
              </a:rPr>
              <a:t>preservare</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corpi</a:t>
            </a:r>
            <a:r>
              <a:rPr lang="en-US" sz="1800" dirty="0">
                <a:cs typeface="Times New Roman" panose="02020603050405020304" pitchFamily="18" charset="0"/>
              </a:rPr>
              <a:t>, </a:t>
            </a:r>
            <a:r>
              <a:rPr lang="en-US" sz="1800" dirty="0" err="1">
                <a:cs typeface="Times New Roman" panose="02020603050405020304" pitchFamily="18" charset="0"/>
              </a:rPr>
              <a:t>quindi</a:t>
            </a:r>
            <a:r>
              <a:rPr lang="en-US" sz="1800" dirty="0">
                <a:cs typeface="Times New Roman" panose="02020603050405020304" pitchFamily="18" charset="0"/>
              </a:rPr>
              <a:t> le </a:t>
            </a:r>
            <a:r>
              <a:rPr lang="en-US" sz="1800" dirty="0" err="1">
                <a:cs typeface="Times New Roman" panose="02020603050405020304" pitchFamily="18" charset="0"/>
              </a:rPr>
              <a:t>dissezioni</a:t>
            </a:r>
            <a:r>
              <a:rPr lang="en-US" sz="1800" dirty="0">
                <a:cs typeface="Times New Roman" panose="02020603050405020304" pitchFamily="18" charset="0"/>
              </a:rPr>
              <a:t> </a:t>
            </a:r>
            <a:r>
              <a:rPr lang="en-US" sz="1800" dirty="0" err="1">
                <a:cs typeface="Times New Roman" panose="02020603050405020304" pitchFamily="18" charset="0"/>
              </a:rPr>
              <a:t>potevano</a:t>
            </a:r>
            <a:r>
              <a:rPr lang="en-US" sz="1800" dirty="0">
                <a:cs typeface="Times New Roman" panose="02020603050405020304" pitchFamily="18" charset="0"/>
              </a:rPr>
              <a:t> </a:t>
            </a:r>
            <a:r>
              <a:rPr lang="en-US" sz="1800" dirty="0" err="1">
                <a:cs typeface="Times New Roman" panose="02020603050405020304" pitchFamily="18" charset="0"/>
              </a:rPr>
              <a:t>essere</a:t>
            </a:r>
            <a:r>
              <a:rPr lang="en-US" sz="1800" dirty="0">
                <a:cs typeface="Times New Roman" panose="02020603050405020304" pitchFamily="18" charset="0"/>
              </a:rPr>
              <a:t> </a:t>
            </a:r>
            <a:r>
              <a:rPr lang="en-US" sz="1800" dirty="0" err="1">
                <a:cs typeface="Times New Roman" panose="02020603050405020304" pitchFamily="18" charset="0"/>
              </a:rPr>
              <a:t>eseguite</a:t>
            </a:r>
            <a:r>
              <a:rPr lang="en-US" sz="1800" dirty="0">
                <a:cs typeface="Times New Roman" panose="02020603050405020304" pitchFamily="18" charset="0"/>
              </a:rPr>
              <a:t> solo </a:t>
            </a:r>
            <a:r>
              <a:rPr lang="en-US" sz="1800" dirty="0" err="1">
                <a:cs typeface="Times New Roman" panose="02020603050405020304" pitchFamily="18" charset="0"/>
              </a:rPr>
              <a:t>durante</a:t>
            </a:r>
            <a:r>
              <a:rPr lang="en-US" sz="1800" dirty="0">
                <a:cs typeface="Times New Roman" panose="02020603050405020304" pitchFamily="18" charset="0"/>
              </a:rPr>
              <a:t> </a:t>
            </a:r>
            <a:r>
              <a:rPr lang="en-US" sz="1800" dirty="0" err="1">
                <a:cs typeface="Times New Roman" panose="02020603050405020304" pitchFamily="18" charset="0"/>
              </a:rPr>
              <a:t>l'inverno</a:t>
            </a:r>
            <a:r>
              <a:rPr lang="en-US" sz="1800" dirty="0">
                <a:cs typeface="Times New Roman" panose="02020603050405020304" pitchFamily="18" charset="0"/>
              </a:rPr>
              <a:t> </a:t>
            </a:r>
            <a:r>
              <a:rPr lang="en-US" sz="1800" dirty="0" err="1">
                <a:cs typeface="Times New Roman" panose="02020603050405020304" pitchFamily="18" charset="0"/>
              </a:rPr>
              <a:t>quando</a:t>
            </a:r>
            <a:r>
              <a:rPr lang="en-US" sz="1800" dirty="0">
                <a:cs typeface="Times New Roman" panose="02020603050405020304" pitchFamily="18" charset="0"/>
              </a:rPr>
              <a:t> le temperature </a:t>
            </a:r>
            <a:r>
              <a:rPr lang="en-US" sz="1800" dirty="0" err="1">
                <a:cs typeface="Times New Roman" panose="02020603050405020304" pitchFamily="18" charset="0"/>
              </a:rPr>
              <a:t>erano</a:t>
            </a:r>
            <a:r>
              <a:rPr lang="en-US" sz="1800" dirty="0">
                <a:cs typeface="Times New Roman" panose="02020603050405020304" pitchFamily="18" charset="0"/>
              </a:rPr>
              <a:t> </a:t>
            </a:r>
            <a:r>
              <a:rPr lang="en-US" sz="1800" dirty="0" err="1">
                <a:cs typeface="Times New Roman" panose="02020603050405020304" pitchFamily="18" charset="0"/>
              </a:rPr>
              <a:t>ghiacciate</a:t>
            </a:r>
            <a:r>
              <a:rPr lang="en-US" sz="1800" dirty="0">
                <a:cs typeface="Times New Roman" panose="02020603050405020304" pitchFamily="18" charset="0"/>
              </a:rPr>
              <a:t>
</a:t>
            </a:r>
            <a:r>
              <a:rPr lang="en-US" sz="1800" dirty="0" err="1">
                <a:cs typeface="Times New Roman" panose="02020603050405020304" pitchFamily="18" charset="0"/>
              </a:rPr>
              <a:t>Pertanto</a:t>
            </a:r>
            <a:r>
              <a:rPr lang="en-US" sz="1800" dirty="0">
                <a:cs typeface="Times New Roman" panose="02020603050405020304" pitchFamily="18" charset="0"/>
              </a:rPr>
              <a:t>, solo un </a:t>
            </a:r>
            <a:r>
              <a:rPr lang="en-US" sz="1800" dirty="0" err="1">
                <a:cs typeface="Times New Roman" panose="02020603050405020304" pitchFamily="18" charset="0"/>
              </a:rPr>
              <a:t>numero</a:t>
            </a:r>
            <a:r>
              <a:rPr lang="en-US" sz="1800" dirty="0">
                <a:cs typeface="Times New Roman" panose="02020603050405020304" pitchFamily="18" charset="0"/>
              </a:rPr>
              <a:t> </a:t>
            </a:r>
            <a:r>
              <a:rPr lang="en-US" sz="1800" dirty="0" err="1">
                <a:cs typeface="Times New Roman" panose="02020603050405020304" pitchFamily="18" charset="0"/>
              </a:rPr>
              <a:t>limitato</a:t>
            </a:r>
            <a:r>
              <a:rPr lang="en-US" sz="1800" dirty="0">
                <a:cs typeface="Times New Roman" panose="02020603050405020304" pitchFamily="18" charset="0"/>
              </a:rPr>
              <a:t> di </a:t>
            </a:r>
            <a:r>
              <a:rPr lang="en-US" sz="1800" dirty="0" err="1">
                <a:cs typeface="Times New Roman" panose="02020603050405020304" pitchFamily="18" charset="0"/>
              </a:rPr>
              <a:t>studenti</a:t>
            </a:r>
            <a:r>
              <a:rPr lang="en-US" sz="1800" dirty="0">
                <a:cs typeface="Times New Roman" panose="02020603050405020304" pitchFamily="18" charset="0"/>
              </a:rPr>
              <a:t> </a:t>
            </a:r>
            <a:r>
              <a:rPr lang="en-US" sz="1800" dirty="0" err="1">
                <a:cs typeface="Times New Roman" panose="02020603050405020304" pitchFamily="18" charset="0"/>
              </a:rPr>
              <a:t>avrebbe</a:t>
            </a:r>
            <a:r>
              <a:rPr lang="en-US" sz="1800" dirty="0">
                <a:cs typeface="Times New Roman" panose="02020603050405020304" pitchFamily="18" charset="0"/>
              </a:rPr>
              <a:t> </a:t>
            </a:r>
            <a:r>
              <a:rPr lang="en-US" sz="1800" dirty="0" err="1">
                <a:cs typeface="Times New Roman" panose="02020603050405020304" pitchFamily="18" charset="0"/>
              </a:rPr>
              <a:t>avuto</a:t>
            </a:r>
            <a:r>
              <a:rPr lang="en-US" sz="1800" dirty="0">
                <a:cs typeface="Times New Roman" panose="02020603050405020304" pitchFamily="18" charset="0"/>
              </a:rPr>
              <a:t> </a:t>
            </a:r>
            <a:r>
              <a:rPr lang="en-US" sz="1800" dirty="0" err="1">
                <a:cs typeface="Times New Roman" panose="02020603050405020304" pitchFamily="18" charset="0"/>
              </a:rPr>
              <a:t>l'esperienza</a:t>
            </a:r>
            <a:r>
              <a:rPr lang="en-US" sz="1800" dirty="0">
                <a:cs typeface="Times New Roman" panose="02020603050405020304" pitchFamily="18" charset="0"/>
              </a:rPr>
              <a:t> di </a:t>
            </a:r>
            <a:r>
              <a:rPr lang="en-US" sz="1800" dirty="0" err="1">
                <a:cs typeface="Times New Roman" panose="02020603050405020304" pitchFamily="18" charset="0"/>
              </a:rPr>
              <a:t>frequentare</a:t>
            </a:r>
            <a:r>
              <a:rPr lang="en-US" sz="1800" dirty="0">
                <a:cs typeface="Times New Roman" panose="02020603050405020304" pitchFamily="18" charset="0"/>
              </a:rPr>
              <a:t> una </a:t>
            </a:r>
            <a:r>
              <a:rPr lang="en-US" sz="1800" dirty="0" err="1">
                <a:cs typeface="Times New Roman" panose="02020603050405020304" pitchFamily="18" charset="0"/>
              </a:rPr>
              <a:t>dissezione</a:t>
            </a:r>
            <a:r>
              <a:rPr lang="en-US" sz="1800" dirty="0">
                <a:cs typeface="Times New Roman" panose="02020603050405020304" pitchFamily="18" charset="0"/>
              </a:rPr>
              <a:t> di persona
Il </a:t>
            </a:r>
            <a:r>
              <a:rPr lang="en-US" sz="1800" dirty="0" err="1">
                <a:cs typeface="Times New Roman" panose="02020603050405020304" pitchFamily="18" charset="0"/>
              </a:rPr>
              <a:t>lavoro</a:t>
            </a:r>
            <a:r>
              <a:rPr lang="en-US" sz="1800" dirty="0">
                <a:cs typeface="Times New Roman" panose="02020603050405020304" pitchFamily="18" charset="0"/>
              </a:rPr>
              <a:t> di </a:t>
            </a:r>
            <a:r>
              <a:rPr lang="en-US" sz="1800" dirty="0" err="1">
                <a:cs typeface="Times New Roman" panose="02020603050405020304" pitchFamily="18" charset="0"/>
              </a:rPr>
              <a:t>Vesalio</a:t>
            </a:r>
            <a:r>
              <a:rPr lang="en-US" sz="1800" dirty="0">
                <a:cs typeface="Times New Roman" panose="02020603050405020304" pitchFamily="18" charset="0"/>
              </a:rPr>
              <a:t> ha </a:t>
            </a:r>
            <a:r>
              <a:rPr lang="en-US" sz="1800" dirty="0" err="1">
                <a:cs typeface="Times New Roman" panose="02020603050405020304" pitchFamily="18" charset="0"/>
              </a:rPr>
              <a:t>portato</a:t>
            </a:r>
            <a:r>
              <a:rPr lang="en-US" sz="1800" dirty="0">
                <a:cs typeface="Times New Roman" panose="02020603050405020304" pitchFamily="18" charset="0"/>
              </a:rPr>
              <a:t> una </a:t>
            </a:r>
            <a:r>
              <a:rPr lang="en-US" sz="1800" dirty="0" err="1">
                <a:cs typeface="Times New Roman" panose="02020603050405020304" pitchFamily="18" charset="0"/>
              </a:rPr>
              <a:t>serie</a:t>
            </a:r>
            <a:r>
              <a:rPr lang="en-US" sz="1800" dirty="0">
                <a:cs typeface="Times New Roman" panose="02020603050405020304" pitchFamily="18" charset="0"/>
              </a:rPr>
              <a:t> di </a:t>
            </a:r>
            <a:r>
              <a:rPr lang="en-US" sz="1800" dirty="0" err="1">
                <a:cs typeface="Times New Roman" panose="02020603050405020304" pitchFamily="18" charset="0"/>
              </a:rPr>
              <a:t>importanti</a:t>
            </a:r>
            <a:r>
              <a:rPr lang="en-US" sz="1800" dirty="0">
                <a:cs typeface="Times New Roman" panose="02020603050405020304" pitchFamily="18" charset="0"/>
              </a:rPr>
              <a:t> </a:t>
            </a:r>
            <a:r>
              <a:rPr lang="en-US" sz="1800" dirty="0" err="1">
                <a:cs typeface="Times New Roman" panose="02020603050405020304" pitchFamily="18" charset="0"/>
              </a:rPr>
              <a:t>cambiamenti</a:t>
            </a:r>
            <a:r>
              <a:rPr lang="en-US" sz="1800" dirty="0">
                <a:cs typeface="Times New Roman" panose="02020603050405020304" pitchFamily="18" charset="0"/>
              </a:rPr>
              <a:t> </a:t>
            </a:r>
            <a:r>
              <a:rPr lang="en-US" sz="1800" dirty="0" err="1">
                <a:cs typeface="Times New Roman" panose="02020603050405020304" pitchFamily="18" charset="0"/>
              </a:rPr>
              <a:t>allo</a:t>
            </a:r>
            <a:r>
              <a:rPr lang="en-US" sz="1800" dirty="0">
                <a:cs typeface="Times New Roman" panose="02020603050405020304" pitchFamily="18" charset="0"/>
              </a:rPr>
              <a:t> studio </a:t>
            </a:r>
            <a:r>
              <a:rPr lang="en-US" sz="1800" dirty="0" err="1">
                <a:cs typeface="Times New Roman" panose="02020603050405020304" pitchFamily="18" charset="0"/>
              </a:rPr>
              <a:t>dell'anatomia</a:t>
            </a:r>
            <a:r>
              <a:rPr lang="en-US" sz="1800" dirty="0">
                <a:cs typeface="Times New Roman" panose="02020603050405020304" pitchFamily="18" charset="0"/>
              </a:rPr>
              <a:t>
</a:t>
            </a:r>
            <a:r>
              <a:rPr lang="en-US" sz="1800" dirty="0" err="1">
                <a:cs typeface="Times New Roman" panose="02020603050405020304" pitchFamily="18" charset="0"/>
              </a:rPr>
              <a:t>Ancora</a:t>
            </a:r>
            <a:r>
              <a:rPr lang="en-US" sz="1800" dirty="0">
                <a:cs typeface="Times New Roman" panose="02020603050405020304" pitchFamily="18" charset="0"/>
              </a:rPr>
              <a:t> </a:t>
            </a:r>
            <a:r>
              <a:rPr lang="en-US" sz="1800" dirty="0" err="1">
                <a:cs typeface="Times New Roman" panose="02020603050405020304" pitchFamily="18" charset="0"/>
              </a:rPr>
              <a:t>più</a:t>
            </a:r>
            <a:r>
              <a:rPr lang="en-US" sz="1800" dirty="0">
                <a:cs typeface="Times New Roman" panose="02020603050405020304" pitchFamily="18" charset="0"/>
              </a:rPr>
              <a:t> </a:t>
            </a:r>
            <a:r>
              <a:rPr lang="en-US" sz="1800" dirty="0" err="1">
                <a:cs typeface="Times New Roman" panose="02020603050405020304" pitchFamily="18" charset="0"/>
              </a:rPr>
              <a:t>importante</a:t>
            </a:r>
            <a:r>
              <a:rPr lang="en-US" sz="1800" dirty="0">
                <a:cs typeface="Times New Roman" panose="02020603050405020304" pitchFamily="18" charset="0"/>
              </a:rPr>
              <a:t>, </a:t>
            </a:r>
            <a:r>
              <a:rPr lang="en-US" sz="1800" dirty="0" err="1">
                <a:cs typeface="Times New Roman" panose="02020603050405020304" pitchFamily="18" charset="0"/>
              </a:rPr>
              <a:t>Vesalio</a:t>
            </a:r>
            <a:r>
              <a:rPr lang="en-US" sz="1800" dirty="0">
                <a:cs typeface="Times New Roman" panose="02020603050405020304" pitchFamily="18" charset="0"/>
              </a:rPr>
              <a:t> ha </a:t>
            </a:r>
            <a:r>
              <a:rPr lang="en-US" sz="1800" dirty="0" err="1">
                <a:cs typeface="Times New Roman" panose="02020603050405020304" pitchFamily="18" charset="0"/>
              </a:rPr>
              <a:t>ripetutamente</a:t>
            </a:r>
            <a:r>
              <a:rPr lang="en-US" sz="1800" dirty="0">
                <a:cs typeface="Times New Roman" panose="02020603050405020304" pitchFamily="18" charset="0"/>
              </a:rPr>
              <a:t> </a:t>
            </a:r>
            <a:r>
              <a:rPr lang="en-US" sz="1800" dirty="0" err="1">
                <a:cs typeface="Times New Roman" panose="02020603050405020304" pitchFamily="18" charset="0"/>
              </a:rPr>
              <a:t>sottolineato</a:t>
            </a:r>
            <a:r>
              <a:rPr lang="en-US" sz="1800" dirty="0">
                <a:cs typeface="Times New Roman" panose="02020603050405020304" pitchFamily="18" charset="0"/>
              </a:rPr>
              <a:t> </a:t>
            </a:r>
            <a:r>
              <a:rPr lang="en-US" sz="1800" dirty="0" err="1">
                <a:cs typeface="Times New Roman" panose="02020603050405020304" pitchFamily="18" charset="0"/>
              </a:rPr>
              <a:t>l'idea</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gli</a:t>
            </a:r>
            <a:r>
              <a:rPr lang="en-US" sz="1800" dirty="0">
                <a:cs typeface="Times New Roman" panose="02020603050405020304" pitchFamily="18" charset="0"/>
              </a:rPr>
              <a:t> </a:t>
            </a:r>
            <a:r>
              <a:rPr lang="en-US" sz="1800" dirty="0" err="1">
                <a:cs typeface="Times New Roman" panose="02020603050405020304" pitchFamily="18" charset="0"/>
              </a:rPr>
              <a:t>studenti</a:t>
            </a:r>
            <a:r>
              <a:rPr lang="en-US" sz="1800" dirty="0">
                <a:cs typeface="Times New Roman" panose="02020603050405020304" pitchFamily="18" charset="0"/>
              </a:rPr>
              <a:t> non </a:t>
            </a:r>
            <a:r>
              <a:rPr lang="en-US" sz="1800" dirty="0" err="1">
                <a:cs typeface="Times New Roman" panose="02020603050405020304" pitchFamily="18" charset="0"/>
              </a:rPr>
              <a:t>devono</a:t>
            </a:r>
            <a:r>
              <a:rPr lang="en-US" sz="1800" dirty="0">
                <a:cs typeface="Times New Roman" panose="02020603050405020304" pitchFamily="18" charset="0"/>
              </a:rPr>
              <a:t> </a:t>
            </a:r>
            <a:r>
              <a:rPr lang="en-US" sz="1800" dirty="0" err="1">
                <a:cs typeface="Times New Roman" panose="02020603050405020304" pitchFamily="18" charset="0"/>
              </a:rPr>
              <a:t>dipendere</a:t>
            </a:r>
            <a:r>
              <a:rPr lang="en-US" sz="1800" dirty="0">
                <a:cs typeface="Times New Roman" panose="02020603050405020304" pitchFamily="18" charset="0"/>
              </a:rPr>
              <a:t> </a:t>
            </a:r>
            <a:r>
              <a:rPr lang="en-US" sz="1800" dirty="0" err="1">
                <a:cs typeface="Times New Roman" panose="02020603050405020304" pitchFamily="18" charset="0"/>
              </a:rPr>
              <a:t>dagli</a:t>
            </a:r>
            <a:r>
              <a:rPr lang="en-US" sz="1800" dirty="0">
                <a:cs typeface="Times New Roman" panose="02020603050405020304" pitchFamily="18" charset="0"/>
              </a:rPr>
              <a:t> </a:t>
            </a:r>
            <a:r>
              <a:rPr lang="en-US" sz="1800" dirty="0" err="1">
                <a:cs typeface="Times New Roman" panose="02020603050405020304" pitchFamily="18" charset="0"/>
              </a:rPr>
              <a:t>insegnamenti</a:t>
            </a:r>
            <a:r>
              <a:rPr lang="en-US" sz="1800" dirty="0">
                <a:cs typeface="Times New Roman" panose="02020603050405020304" pitchFamily="18" charset="0"/>
              </a:rPr>
              <a:t> </a:t>
            </a:r>
            <a:r>
              <a:rPr lang="en-US" sz="1800" dirty="0" err="1">
                <a:cs typeface="Times New Roman" panose="02020603050405020304" pitchFamily="18" charset="0"/>
              </a:rPr>
              <a:t>dei</a:t>
            </a:r>
            <a:r>
              <a:rPr lang="en-US" sz="1800" dirty="0">
                <a:cs typeface="Times New Roman" panose="02020603050405020304" pitchFamily="18" charset="0"/>
              </a:rPr>
              <a:t> </a:t>
            </a:r>
            <a:r>
              <a:rPr lang="en-US" sz="1800" dirty="0" err="1">
                <a:cs typeface="Times New Roman" panose="02020603050405020304" pitchFamily="18" charset="0"/>
              </a:rPr>
              <a:t>loro</a:t>
            </a:r>
            <a:r>
              <a:rPr lang="en-US" sz="1800" dirty="0">
                <a:cs typeface="Times New Roman" panose="02020603050405020304" pitchFamily="18" charset="0"/>
              </a:rPr>
              <a:t> anziani, ma </a:t>
            </a:r>
            <a:r>
              <a:rPr lang="en-US" sz="1800" dirty="0" err="1">
                <a:cs typeface="Times New Roman" panose="02020603050405020304" pitchFamily="18" charset="0"/>
              </a:rPr>
              <a:t>devono</a:t>
            </a:r>
            <a:r>
              <a:rPr lang="en-US" sz="1800" dirty="0">
                <a:cs typeface="Times New Roman" panose="02020603050405020304" pitchFamily="18" charset="0"/>
              </a:rPr>
              <a:t> </a:t>
            </a:r>
            <a:r>
              <a:rPr lang="en-US" sz="1800" dirty="0" err="1">
                <a:cs typeface="Times New Roman" panose="02020603050405020304" pitchFamily="18" charset="0"/>
              </a:rPr>
              <a:t>esplorare</a:t>
            </a:r>
            <a:r>
              <a:rPr lang="en-US" sz="1800" dirty="0">
                <a:cs typeface="Times New Roman" panose="02020603050405020304" pitchFamily="18" charset="0"/>
              </a:rPr>
              <a:t> il </a:t>
            </a:r>
            <a:r>
              <a:rPr lang="en-US" sz="1800" dirty="0" err="1">
                <a:cs typeface="Times New Roman" panose="02020603050405020304" pitchFamily="18" charset="0"/>
              </a:rPr>
              <a:t>funzionamento</a:t>
            </a:r>
            <a:r>
              <a:rPr lang="en-US" sz="1800" dirty="0">
                <a:cs typeface="Times New Roman" panose="02020603050405020304" pitchFamily="18" charset="0"/>
              </a:rPr>
              <a:t> </a:t>
            </a:r>
            <a:r>
              <a:rPr lang="en-US" sz="1800" dirty="0" err="1">
                <a:cs typeface="Times New Roman" panose="02020603050405020304" pitchFamily="18" charset="0"/>
              </a:rPr>
              <a:t>interno</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per se </a:t>
            </a:r>
            <a:r>
              <a:rPr lang="en-US" sz="1800" dirty="0" err="1">
                <a:cs typeface="Times New Roman" panose="02020603050405020304" pitchFamily="18" charset="0"/>
              </a:rPr>
              <a:t>stessi</a:t>
            </a:r>
            <a:r>
              <a:rPr lang="en-US" sz="1800" dirty="0">
                <a:cs typeface="Times New Roman" panose="02020603050405020304" pitchFamily="18" charset="0"/>
              </a:rPr>
              <a:t>. La </a:t>
            </a:r>
            <a:r>
              <a:rPr lang="en-US" sz="1800" dirty="0" err="1">
                <a:cs typeface="Times New Roman" panose="02020603050405020304" pitchFamily="18" charset="0"/>
              </a:rPr>
              <a:t>verità</a:t>
            </a:r>
            <a:r>
              <a:rPr lang="en-US" sz="1800" dirty="0">
                <a:cs typeface="Times New Roman" panose="02020603050405020304" pitchFamily="18" charset="0"/>
              </a:rPr>
              <a:t> </a:t>
            </a:r>
            <a:r>
              <a:rPr lang="en-US" sz="1800" dirty="0" err="1">
                <a:cs typeface="Times New Roman" panose="02020603050405020304" pitchFamily="18" charset="0"/>
              </a:rPr>
              <a:t>è</a:t>
            </a:r>
            <a:r>
              <a:rPr lang="en-US" sz="1800" dirty="0">
                <a:cs typeface="Times New Roman" panose="02020603050405020304" pitchFamily="18" charset="0"/>
              </a:rPr>
              <a:t> sotto la </a:t>
            </a:r>
            <a:r>
              <a:rPr lang="en-US" sz="1800" dirty="0" err="1">
                <a:cs typeface="Times New Roman" panose="02020603050405020304" pitchFamily="18" charset="0"/>
              </a:rPr>
              <a:t>pelle</a:t>
            </a:r>
            <a:r>
              <a:rPr lang="en-US" sz="1800" dirty="0">
                <a:cs typeface="Times New Roman" panose="02020603050405020304" pitchFamily="18" charset="0"/>
              </a:rPr>
              <a:t>, e non </a:t>
            </a:r>
            <a:r>
              <a:rPr lang="en-US" sz="1800" dirty="0" err="1">
                <a:cs typeface="Times New Roman" panose="02020603050405020304" pitchFamily="18" charset="0"/>
              </a:rPr>
              <a:t>è</a:t>
            </a:r>
            <a:r>
              <a:rPr lang="en-US" sz="1800" dirty="0">
                <a:cs typeface="Times New Roman" panose="02020603050405020304" pitchFamily="18" charset="0"/>
              </a:rPr>
              <a:t> </a:t>
            </a:r>
            <a:r>
              <a:rPr lang="en-US" sz="1800" dirty="0" err="1">
                <a:cs typeface="Times New Roman" panose="02020603050405020304" pitchFamily="18" charset="0"/>
              </a:rPr>
              <a:t>necessariamente</a:t>
            </a:r>
            <a:r>
              <a:rPr lang="en-US" sz="1800" dirty="0">
                <a:cs typeface="Times New Roman" panose="02020603050405020304" pitchFamily="18" charset="0"/>
              </a:rPr>
              <a:t> </a:t>
            </a:r>
            <a:r>
              <a:rPr lang="en-US" sz="1800" dirty="0" err="1">
                <a:cs typeface="Times New Roman" panose="02020603050405020304" pitchFamily="18" charset="0"/>
              </a:rPr>
              <a:t>nascosta</a:t>
            </a:r>
            <a:r>
              <a:rPr lang="en-US" sz="1800" dirty="0">
                <a:cs typeface="Times New Roman" panose="02020603050405020304" pitchFamily="18" charset="0"/>
              </a:rPr>
              <a:t> in libri </a:t>
            </a:r>
            <a:r>
              <a:rPr lang="en-US" sz="1800" dirty="0" err="1">
                <a:cs typeface="Times New Roman" panose="02020603050405020304" pitchFamily="18" charset="0"/>
              </a:rPr>
              <a:t>polverosi</a:t>
            </a:r>
            <a:r>
              <a:rPr lang="en-US" sz="1800" dirty="0">
                <a:cs typeface="Times New Roman" panose="02020603050405020304" pitchFamily="18" charset="0"/>
              </a:rPr>
              <a:t>
</a:t>
            </a:r>
          </a:p>
          <a:p>
            <a:endParaRPr lang="en-US" sz="1800" dirty="0">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39</a:t>
            </a:fld>
            <a:endParaRPr lang="en-US" dirty="0"/>
          </a:p>
        </p:txBody>
      </p:sp>
    </p:spTree>
    <p:extLst>
      <p:ext uri="{BB962C8B-B14F-4D97-AF65-F5344CB8AC3E}">
        <p14:creationId xmlns:p14="http://schemas.microsoft.com/office/powerpoint/2010/main" val="3034092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227483" y="991879"/>
            <a:ext cx="90607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None/>
            </a:pPr>
            <a:r>
              <a:rPr lang="en-US" altLang="en-US" sz="2000" b="1" dirty="0">
                <a:solidFill>
                  <a:schemeClr val="accent2"/>
                </a:solidFill>
                <a:effectLst>
                  <a:outerShdw blurRad="38100" dist="38100" dir="2700000" algn="tl">
                    <a:srgbClr val="000000">
                      <a:alpha val="43137"/>
                    </a:srgbClr>
                  </a:outerShdw>
                </a:effectLst>
                <a:latin typeface="+mn-lt"/>
              </a:rPr>
              <a:t>Il </a:t>
            </a:r>
            <a:r>
              <a:rPr lang="en-US" altLang="en-US" sz="2000" b="1" dirty="0" err="1">
                <a:solidFill>
                  <a:schemeClr val="accent2"/>
                </a:solidFill>
                <a:effectLst>
                  <a:outerShdw blurRad="38100" dist="38100" dir="2700000" algn="tl">
                    <a:srgbClr val="000000">
                      <a:alpha val="43137"/>
                    </a:srgbClr>
                  </a:outerShdw>
                </a:effectLst>
                <a:latin typeface="+mn-lt"/>
              </a:rPr>
              <a:t>periodo</a:t>
            </a:r>
            <a:r>
              <a:rPr lang="en-US" altLang="en-US" sz="2000" b="1" dirty="0">
                <a:solidFill>
                  <a:schemeClr val="accent2"/>
                </a:solidFill>
                <a:effectLst>
                  <a:outerShdw blurRad="38100" dist="38100" dir="2700000" algn="tl">
                    <a:srgbClr val="000000">
                      <a:alpha val="43137"/>
                    </a:srgbClr>
                  </a:outerShdw>
                </a:effectLst>
                <a:latin typeface="+mn-lt"/>
              </a:rPr>
              <a:t> </a:t>
            </a:r>
            <a:r>
              <a:rPr lang="en-US" altLang="en-US" sz="2000" b="1" dirty="0" err="1">
                <a:solidFill>
                  <a:schemeClr val="accent2"/>
                </a:solidFill>
                <a:effectLst>
                  <a:outerShdw blurRad="38100" dist="38100" dir="2700000" algn="tl">
                    <a:srgbClr val="000000">
                      <a:alpha val="43137"/>
                    </a:srgbClr>
                  </a:outerShdw>
                </a:effectLst>
                <a:latin typeface="+mn-lt"/>
              </a:rPr>
              <a:t>rinascimentale</a:t>
            </a:r>
            <a:r>
              <a:rPr lang="en-US" altLang="en-US" sz="2000" b="1" dirty="0">
                <a:solidFill>
                  <a:schemeClr val="accent2"/>
                </a:solidFill>
                <a:effectLst>
                  <a:outerShdw blurRad="38100" dist="38100" dir="2700000" algn="tl">
                    <a:srgbClr val="000000">
                      <a:alpha val="43137"/>
                    </a:srgbClr>
                  </a:outerShdw>
                </a:effectLst>
                <a:latin typeface="+mn-lt"/>
              </a:rPr>
              <a:t>
</a:t>
            </a:r>
            <a:endParaRPr lang="en-US" altLang="en-US" sz="2800" b="1" dirty="0">
              <a:latin typeface="+mn-lt"/>
              <a:ea typeface="+mj-ea"/>
              <a:cs typeface="Times New Roman" panose="02020603050405020304" pitchFamily="18" charset="0"/>
            </a:endParaRPr>
          </a:p>
        </p:txBody>
      </p:sp>
      <p:sp>
        <p:nvSpPr>
          <p:cNvPr id="3" name="Rectangle 3"/>
          <p:cNvSpPr txBox="1">
            <a:spLocks noChangeArrowheads="1"/>
          </p:cNvSpPr>
          <p:nvPr/>
        </p:nvSpPr>
        <p:spPr>
          <a:xfrm>
            <a:off x="1638941" y="2047131"/>
            <a:ext cx="8435501" cy="419100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lvl="1">
              <a:buClrTx/>
              <a:buFont typeface="Arial" panose="020B0604020202020204" pitchFamily="34" charset="0"/>
              <a:buChar char="•"/>
            </a:pPr>
            <a:r>
              <a:rPr lang="en-US" altLang="en-US" dirty="0" err="1">
                <a:cs typeface="Times New Roman" panose="02020603050405020304" pitchFamily="18" charset="0"/>
              </a:rPr>
              <a:t>Sono</a:t>
            </a:r>
            <a:r>
              <a:rPr lang="en-US" altLang="en-US" dirty="0">
                <a:cs typeface="Times New Roman" panose="02020603050405020304" pitchFamily="18" charset="0"/>
              </a:rPr>
              <a:t> state </a:t>
            </a:r>
            <a:r>
              <a:rPr lang="en-US" altLang="en-US" dirty="0" err="1">
                <a:cs typeface="Times New Roman" panose="02020603050405020304" pitchFamily="18" charset="0"/>
              </a:rPr>
              <a:t>fondate</a:t>
            </a:r>
            <a:r>
              <a:rPr lang="en-US" altLang="en-US" dirty="0">
                <a:cs typeface="Times New Roman" panose="02020603050405020304" pitchFamily="18" charset="0"/>
              </a:rPr>
              <a:t> </a:t>
            </a:r>
            <a:r>
              <a:rPr lang="en-US" altLang="en-US" dirty="0" err="1">
                <a:cs typeface="Times New Roman" panose="02020603050405020304" pitchFamily="18" charset="0"/>
              </a:rPr>
              <a:t>università</a:t>
            </a:r>
            <a:r>
              <a:rPr lang="en-US" altLang="en-US" dirty="0">
                <a:cs typeface="Times New Roman" panose="02020603050405020304" pitchFamily="18" charset="0"/>
              </a:rPr>
              <a:t> e </a:t>
            </a:r>
            <a:r>
              <a:rPr lang="en-US" altLang="en-US" dirty="0" err="1">
                <a:cs typeface="Times New Roman" panose="02020603050405020304" pitchFamily="18" charset="0"/>
              </a:rPr>
              <a:t>scuole</a:t>
            </a:r>
            <a:r>
              <a:rPr lang="en-US" altLang="en-US" dirty="0">
                <a:cs typeface="Times New Roman" panose="02020603050405020304" pitchFamily="18" charset="0"/>
              </a:rPr>
              <a:t> di </a:t>
            </a:r>
            <a:r>
              <a:rPr lang="en-US" altLang="en-US" dirty="0" err="1">
                <a:cs typeface="Times New Roman" panose="02020603050405020304" pitchFamily="18" charset="0"/>
              </a:rPr>
              <a:t>medicina</a:t>
            </a:r>
            <a:r>
              <a:rPr lang="en-US" altLang="en-US" dirty="0">
                <a:cs typeface="Times New Roman" panose="02020603050405020304" pitchFamily="18" charset="0"/>
              </a:rPr>
              <a:t>, </a:t>
            </a:r>
            <a:r>
              <a:rPr lang="en-US" altLang="en-US" dirty="0" err="1">
                <a:cs typeface="Times New Roman" panose="02020603050405020304" pitchFamily="18" charset="0"/>
              </a:rPr>
              <a:t>fornendo</a:t>
            </a:r>
            <a:r>
              <a:rPr lang="en-US" altLang="en-US" dirty="0">
                <a:cs typeface="Times New Roman" panose="02020603050405020304" pitchFamily="18" charset="0"/>
              </a:rPr>
              <a:t> un </a:t>
            </a:r>
            <a:r>
              <a:rPr lang="en-US" altLang="en-US" dirty="0" err="1">
                <a:cs typeface="Times New Roman" panose="02020603050405020304" pitchFamily="18" charset="0"/>
              </a:rPr>
              <a:t>ambiente</a:t>
            </a:r>
            <a:r>
              <a:rPr lang="en-US" altLang="en-US" dirty="0">
                <a:cs typeface="Times New Roman" panose="02020603050405020304" pitchFamily="18" charset="0"/>
              </a:rPr>
              <a:t> </a:t>
            </a:r>
            <a:r>
              <a:rPr lang="en-US" altLang="en-US" dirty="0" err="1">
                <a:cs typeface="Times New Roman" panose="02020603050405020304" pitchFamily="18" charset="0"/>
              </a:rPr>
              <a:t>formale</a:t>
            </a:r>
            <a:r>
              <a:rPr lang="en-US" altLang="en-US" dirty="0">
                <a:cs typeface="Times New Roman" panose="02020603050405020304" pitchFamily="18" charset="0"/>
              </a:rPr>
              <a:t> per la </a:t>
            </a:r>
            <a:r>
              <a:rPr lang="en-US" altLang="en-US" dirty="0" err="1">
                <a:cs typeface="Times New Roman" panose="02020603050405020304" pitchFamily="18" charset="0"/>
              </a:rPr>
              <a:t>ricerca</a:t>
            </a:r>
            <a:r>
              <a:rPr lang="en-US" altLang="en-US" dirty="0">
                <a:cs typeface="Times New Roman" panose="02020603050405020304" pitchFamily="18" charset="0"/>
              </a:rPr>
              <a:t> e </a:t>
            </a:r>
            <a:r>
              <a:rPr lang="en-US" altLang="en-US" dirty="0" err="1">
                <a:cs typeface="Times New Roman" panose="02020603050405020304" pitchFamily="18" charset="0"/>
              </a:rPr>
              <a:t>l'istruzione</a:t>
            </a:r>
            <a:r>
              <a:rPr lang="en-US" altLang="en-US" dirty="0">
                <a:cs typeface="Times New Roman" panose="02020603050405020304" pitchFamily="18" charset="0"/>
              </a:rPr>
              <a:t/>
            </a:r>
            <a:br>
              <a:rPr lang="en-US" altLang="en-US" dirty="0">
                <a:cs typeface="Times New Roman" panose="02020603050405020304" pitchFamily="18" charset="0"/>
              </a:rPr>
            </a:br>
            <a:endParaRPr lang="en-US" altLang="en-US" dirty="0">
              <a:cs typeface="Times New Roman" panose="02020603050405020304" pitchFamily="18" charset="0"/>
            </a:endParaRPr>
          </a:p>
          <a:p>
            <a:pPr lvl="1">
              <a:buClrTx/>
              <a:buFont typeface="Arial" panose="020B0604020202020204" pitchFamily="34" charset="0"/>
              <a:buChar char="•"/>
            </a:pPr>
            <a:r>
              <a:rPr lang="en-US" altLang="en-US" dirty="0">
                <a:cs typeface="Times New Roman" panose="02020603050405020304" pitchFamily="18" charset="0"/>
              </a:rPr>
              <a:t>In </a:t>
            </a:r>
            <a:r>
              <a:rPr lang="en-US" altLang="en-US" dirty="0" err="1">
                <a:cs typeface="Times New Roman" panose="02020603050405020304" pitchFamily="18" charset="0"/>
              </a:rPr>
              <a:t>precedenza</a:t>
            </a:r>
            <a:r>
              <a:rPr lang="en-US" altLang="en-US" dirty="0">
                <a:cs typeface="Times New Roman" panose="02020603050405020304" pitchFamily="18" charset="0"/>
              </a:rPr>
              <a:t> le </a:t>
            </a:r>
            <a:r>
              <a:rPr lang="en-US" altLang="en-US" dirty="0" err="1">
                <a:cs typeface="Times New Roman" panose="02020603050405020304" pitchFamily="18" charset="0"/>
              </a:rPr>
              <a:t>credenze</a:t>
            </a:r>
            <a:r>
              <a:rPr lang="en-US" altLang="en-US" dirty="0">
                <a:cs typeface="Times New Roman" panose="02020603050405020304" pitchFamily="18" charset="0"/>
              </a:rPr>
              <a:t> </a:t>
            </a:r>
            <a:r>
              <a:rPr lang="en-US" altLang="en-US" dirty="0" err="1">
                <a:cs typeface="Times New Roman" panose="02020603050405020304" pitchFamily="18" charset="0"/>
              </a:rPr>
              <a:t>esistenti</a:t>
            </a:r>
            <a:r>
              <a:rPr lang="en-US" altLang="en-US" dirty="0">
                <a:cs typeface="Times New Roman" panose="02020603050405020304" pitchFamily="18" charset="0"/>
              </a:rPr>
              <a:t> </a:t>
            </a:r>
            <a:r>
              <a:rPr lang="en-US" altLang="en-US" dirty="0" err="1">
                <a:cs typeface="Times New Roman" panose="02020603050405020304" pitchFamily="18" charset="0"/>
              </a:rPr>
              <a:t>erano</a:t>
            </a:r>
            <a:r>
              <a:rPr lang="en-US" altLang="en-US" dirty="0">
                <a:cs typeface="Times New Roman" panose="02020603050405020304" pitchFamily="18" charset="0"/>
              </a:rPr>
              <a:t> </a:t>
            </a:r>
            <a:r>
              <a:rPr lang="en-US" altLang="en-US" dirty="0" err="1">
                <a:cs typeface="Times New Roman" panose="02020603050405020304" pitchFamily="18" charset="0"/>
              </a:rPr>
              <a:t>messe</a:t>
            </a:r>
            <a:r>
              <a:rPr lang="en-US" altLang="en-US" dirty="0">
                <a:cs typeface="Times New Roman" panose="02020603050405020304" pitchFamily="18" charset="0"/>
              </a:rPr>
              <a:t> in </a:t>
            </a:r>
            <a:r>
              <a:rPr lang="en-US" altLang="en-US" dirty="0" err="1">
                <a:cs typeface="Times New Roman" panose="02020603050405020304" pitchFamily="18" charset="0"/>
              </a:rPr>
              <a:t>discussione</a:t>
            </a:r>
            <a:r>
              <a:rPr lang="en-US" altLang="en-US" dirty="0">
                <a:cs typeface="Times New Roman" panose="02020603050405020304" pitchFamily="18" charset="0"/>
              </a:rPr>
              <a:t> e </a:t>
            </a:r>
            <a:r>
              <a:rPr lang="en-US" altLang="en-US" dirty="0" err="1">
                <a:cs typeface="Times New Roman" panose="02020603050405020304" pitchFamily="18" charset="0"/>
              </a:rPr>
              <a:t>l'esplorazione</a:t>
            </a:r>
            <a:r>
              <a:rPr lang="en-US" altLang="en-US" dirty="0">
                <a:cs typeface="Times New Roman" panose="02020603050405020304" pitchFamily="18" charset="0"/>
              </a:rPr>
              <a:t> </a:t>
            </a:r>
            <a:r>
              <a:rPr lang="en-US" altLang="en-US" dirty="0" err="1">
                <a:cs typeface="Times New Roman" panose="02020603050405020304" pitchFamily="18" charset="0"/>
              </a:rPr>
              <a:t>è</a:t>
            </a:r>
            <a:r>
              <a:rPr lang="en-US" altLang="en-US" dirty="0">
                <a:cs typeface="Times New Roman" panose="02020603050405020304" pitchFamily="18" charset="0"/>
              </a:rPr>
              <a:t> </a:t>
            </a:r>
            <a:r>
              <a:rPr lang="en-US" altLang="en-US" dirty="0" err="1">
                <a:cs typeface="Times New Roman" panose="02020603050405020304" pitchFamily="18" charset="0"/>
              </a:rPr>
              <a:t>iniziata</a:t>
            </a:r>
            <a:r>
              <a:rPr lang="en-US" altLang="en-US" dirty="0">
                <a:cs typeface="Times New Roman" panose="02020603050405020304" pitchFamily="18" charset="0"/>
              </a:rPr>
              <a:t> </a:t>
            </a:r>
            <a:r>
              <a:rPr lang="en-US" altLang="en-US" dirty="0" err="1">
                <a:cs typeface="Times New Roman" panose="02020603050405020304" pitchFamily="18" charset="0"/>
              </a:rPr>
              <a:t>su</a:t>
            </a:r>
            <a:r>
              <a:rPr lang="en-US" altLang="en-US" dirty="0">
                <a:cs typeface="Times New Roman" panose="02020603050405020304" pitchFamily="18" charset="0"/>
              </a:rPr>
              <a:t> </a:t>
            </a:r>
            <a:r>
              <a:rPr lang="en-US" altLang="en-US" dirty="0" err="1">
                <a:cs typeface="Times New Roman" panose="02020603050405020304" pitchFamily="18" charset="0"/>
              </a:rPr>
              <a:t>nuovi</a:t>
            </a:r>
            <a:r>
              <a:rPr lang="en-US" altLang="en-US" dirty="0">
                <a:cs typeface="Times New Roman" panose="02020603050405020304" pitchFamily="18" charset="0"/>
              </a:rPr>
              <a:t> </a:t>
            </a:r>
            <a:r>
              <a:rPr lang="en-US" altLang="en-US" dirty="0" err="1">
                <a:cs typeface="Times New Roman" panose="02020603050405020304" pitchFamily="18" charset="0"/>
              </a:rPr>
              <a:t>orizzonti</a:t>
            </a:r>
            <a:r>
              <a:rPr lang="en-US" altLang="en-US" dirty="0">
                <a:cs typeface="Times New Roman" panose="02020603050405020304" pitchFamily="18" charset="0"/>
              </a:rPr>
              <a:t> </a:t>
            </a:r>
            <a:r>
              <a:rPr lang="en-US" altLang="en-US" dirty="0" err="1">
                <a:cs typeface="Times New Roman" panose="02020603050405020304" pitchFamily="18" charset="0"/>
              </a:rPr>
              <a:t>della</a:t>
            </a:r>
            <a:r>
              <a:rPr lang="en-US" altLang="en-US" dirty="0">
                <a:cs typeface="Times New Roman" panose="02020603050405020304" pitchFamily="18" charset="0"/>
              </a:rPr>
              <a:t> </a:t>
            </a:r>
            <a:r>
              <a:rPr lang="en-US" altLang="en-US" dirty="0" err="1">
                <a:cs typeface="Times New Roman" panose="02020603050405020304" pitchFamily="18" charset="0"/>
              </a:rPr>
              <a:t>comprensione</a:t>
            </a:r>
            <a:r>
              <a:rPr lang="en-US" altLang="en-US" dirty="0">
                <a:cs typeface="Times New Roman" panose="02020603050405020304" pitchFamily="18" charset="0"/>
              </a:rPr>
              <a:t> </a:t>
            </a:r>
            <a:r>
              <a:rPr lang="en-US" altLang="en-US" dirty="0" err="1">
                <a:cs typeface="Times New Roman" panose="02020603050405020304" pitchFamily="18" charset="0"/>
              </a:rPr>
              <a:t>umana</a:t>
            </a:r>
            <a:r>
              <a:rPr lang="en-US" altLang="en-US" dirty="0">
                <a:cs typeface="Times New Roman" panose="02020603050405020304" pitchFamily="18" charset="0"/>
              </a:rPr>
              <a:t/>
            </a:r>
            <a:br>
              <a:rPr lang="en-US" altLang="en-US" dirty="0">
                <a:cs typeface="Times New Roman" panose="02020603050405020304" pitchFamily="18" charset="0"/>
              </a:rPr>
            </a:br>
            <a:endParaRPr lang="en-US" altLang="en-US" dirty="0">
              <a:cs typeface="Times New Roman" panose="02020603050405020304" pitchFamily="18" charset="0"/>
            </a:endParaRPr>
          </a:p>
          <a:p>
            <a:pPr lvl="1">
              <a:buClrTx/>
              <a:buFont typeface="Arial" panose="020B0604020202020204" pitchFamily="34" charset="0"/>
              <a:buChar char="•"/>
            </a:pPr>
            <a:r>
              <a:rPr lang="en-US" altLang="en-US" dirty="0">
                <a:cs typeface="Times New Roman" panose="02020603050405020304" pitchFamily="18" charset="0"/>
              </a:rPr>
              <a:t>La </a:t>
            </a:r>
            <a:r>
              <a:rPr lang="en-US" altLang="en-US" dirty="0" err="1">
                <a:cs typeface="Times New Roman" panose="02020603050405020304" pitchFamily="18" charset="0"/>
              </a:rPr>
              <a:t>stampa</a:t>
            </a:r>
            <a:r>
              <a:rPr lang="en-US" altLang="en-US" dirty="0">
                <a:cs typeface="Times New Roman" panose="02020603050405020304" pitchFamily="18" charset="0"/>
              </a:rPr>
              <a:t> </a:t>
            </a:r>
            <a:r>
              <a:rPr lang="en-US" altLang="en-US" dirty="0" err="1">
                <a:cs typeface="Times New Roman" panose="02020603050405020304" pitchFamily="18" charset="0"/>
              </a:rPr>
              <a:t>è</a:t>
            </a:r>
            <a:r>
              <a:rPr lang="en-US" altLang="en-US" dirty="0">
                <a:cs typeface="Times New Roman" panose="02020603050405020304" pitchFamily="18" charset="0"/>
              </a:rPr>
              <a:t> </a:t>
            </a:r>
            <a:r>
              <a:rPr lang="en-US" altLang="en-US" dirty="0" err="1">
                <a:cs typeface="Times New Roman" panose="02020603050405020304" pitchFamily="18" charset="0"/>
              </a:rPr>
              <a:t>stata</a:t>
            </a:r>
            <a:r>
              <a:rPr lang="en-US" altLang="en-US" dirty="0">
                <a:cs typeface="Times New Roman" panose="02020603050405020304" pitchFamily="18" charset="0"/>
              </a:rPr>
              <a:t> </a:t>
            </a:r>
            <a:r>
              <a:rPr lang="en-US" altLang="en-US" dirty="0" err="1">
                <a:cs typeface="Times New Roman" panose="02020603050405020304" pitchFamily="18" charset="0"/>
              </a:rPr>
              <a:t>inventata</a:t>
            </a:r>
            <a:r>
              <a:rPr lang="en-US" altLang="en-US" dirty="0">
                <a:cs typeface="Times New Roman" panose="02020603050405020304" pitchFamily="18" charset="0"/>
              </a:rPr>
              <a:t>, </a:t>
            </a:r>
            <a:r>
              <a:rPr lang="en-US" altLang="en-US" dirty="0" err="1">
                <a:cs typeface="Times New Roman" panose="02020603050405020304" pitchFamily="18" charset="0"/>
              </a:rPr>
              <a:t>promuovendo</a:t>
            </a:r>
            <a:r>
              <a:rPr lang="en-US" altLang="en-US" dirty="0">
                <a:cs typeface="Times New Roman" panose="02020603050405020304" pitchFamily="18" charset="0"/>
              </a:rPr>
              <a:t> una </a:t>
            </a:r>
            <a:r>
              <a:rPr lang="en-US" altLang="en-US" dirty="0" err="1">
                <a:cs typeface="Times New Roman" panose="02020603050405020304" pitchFamily="18" charset="0"/>
              </a:rPr>
              <a:t>diffusione</a:t>
            </a:r>
            <a:r>
              <a:rPr lang="en-US" altLang="en-US" dirty="0">
                <a:cs typeface="Times New Roman" panose="02020603050405020304" pitchFamily="18" charset="0"/>
              </a:rPr>
              <a:t> molto </a:t>
            </a:r>
            <a:r>
              <a:rPr lang="en-US" altLang="en-US" dirty="0" err="1">
                <a:cs typeface="Times New Roman" panose="02020603050405020304" pitchFamily="18" charset="0"/>
              </a:rPr>
              <a:t>più</a:t>
            </a:r>
            <a:r>
              <a:rPr lang="en-US" altLang="en-US" dirty="0">
                <a:cs typeface="Times New Roman" panose="02020603050405020304" pitchFamily="18" charset="0"/>
              </a:rPr>
              <a:t> </a:t>
            </a:r>
            <a:r>
              <a:rPr lang="en-US" altLang="en-US" dirty="0" err="1">
                <a:cs typeface="Times New Roman" panose="02020603050405020304" pitchFamily="18" charset="0"/>
              </a:rPr>
              <a:t>rapida</a:t>
            </a:r>
            <a:r>
              <a:rPr lang="en-US" altLang="en-US" dirty="0">
                <a:cs typeface="Times New Roman" panose="02020603050405020304" pitchFamily="18" charset="0"/>
              </a:rPr>
              <a:t> </a:t>
            </a:r>
            <a:r>
              <a:rPr lang="en-US" altLang="en-US" dirty="0" err="1">
                <a:cs typeface="Times New Roman" panose="02020603050405020304" pitchFamily="18" charset="0"/>
              </a:rPr>
              <a:t>delle</a:t>
            </a:r>
            <a:r>
              <a:rPr lang="en-US" altLang="en-US" dirty="0">
                <a:cs typeface="Times New Roman" panose="02020603050405020304" pitchFamily="18" charset="0"/>
              </a:rPr>
              <a:t> </a:t>
            </a:r>
            <a:r>
              <a:rPr lang="en-US" altLang="en-US" dirty="0" err="1">
                <a:cs typeface="Times New Roman" panose="02020603050405020304" pitchFamily="18" charset="0"/>
              </a:rPr>
              <a:t>informazioni</a:t>
            </a:r>
            <a:r>
              <a:rPr lang="en-US" altLang="en-US" dirty="0">
                <a:cs typeface="Times New Roman" panose="02020603050405020304" pitchFamily="18" charset="0"/>
              </a:rPr>
              <a:t/>
            </a:r>
            <a:br>
              <a:rPr lang="en-US" altLang="en-US" dirty="0">
                <a:cs typeface="Times New Roman" panose="02020603050405020304" pitchFamily="18" charset="0"/>
              </a:rPr>
            </a:br>
            <a:endParaRPr lang="en-US" altLang="en-US" dirty="0">
              <a:cs typeface="Times New Roman" panose="02020603050405020304" pitchFamily="18" charset="0"/>
            </a:endParaRPr>
          </a:p>
          <a:p>
            <a:pPr lvl="1">
              <a:buClrTx/>
              <a:buFont typeface="Arial" panose="020B0604020202020204" pitchFamily="34" charset="0"/>
              <a:buChar char="•"/>
            </a:pPr>
            <a:r>
              <a:rPr lang="en-US" altLang="en-US" dirty="0">
                <a:cs typeface="Times New Roman" panose="02020603050405020304" pitchFamily="18" charset="0"/>
              </a:rPr>
              <a:t>Lo stigma </a:t>
            </a:r>
            <a:r>
              <a:rPr lang="en-US" altLang="en-US" dirty="0" err="1">
                <a:cs typeface="Times New Roman" panose="02020603050405020304" pitchFamily="18" charset="0"/>
              </a:rPr>
              <a:t>attaccato</a:t>
            </a:r>
            <a:r>
              <a:rPr lang="en-US" altLang="en-US" dirty="0">
                <a:cs typeface="Times New Roman" panose="02020603050405020304" pitchFamily="18" charset="0"/>
              </a:rPr>
              <a:t> </a:t>
            </a:r>
            <a:r>
              <a:rPr lang="en-US" altLang="en-US" dirty="0" err="1">
                <a:cs typeface="Times New Roman" panose="02020603050405020304" pitchFamily="18" charset="0"/>
              </a:rPr>
              <a:t>alla</a:t>
            </a:r>
            <a:r>
              <a:rPr lang="en-US" altLang="en-US" dirty="0">
                <a:cs typeface="Times New Roman" panose="02020603050405020304" pitchFamily="18" charset="0"/>
              </a:rPr>
              <a:t> </a:t>
            </a:r>
            <a:r>
              <a:rPr lang="en-US" altLang="en-US" dirty="0" err="1">
                <a:cs typeface="Times New Roman" panose="02020603050405020304" pitchFamily="18" charset="0"/>
              </a:rPr>
              <a:t>dissezione</a:t>
            </a:r>
            <a:r>
              <a:rPr lang="en-US" altLang="en-US" dirty="0">
                <a:cs typeface="Times New Roman" panose="02020603050405020304" pitchFamily="18" charset="0"/>
              </a:rPr>
              <a:t> </a:t>
            </a:r>
            <a:r>
              <a:rPr lang="en-US" altLang="en-US" dirty="0" err="1">
                <a:cs typeface="Times New Roman" panose="02020603050405020304" pitchFamily="18" charset="0"/>
              </a:rPr>
              <a:t>dei</a:t>
            </a:r>
            <a:r>
              <a:rPr lang="en-US" altLang="en-US" dirty="0">
                <a:cs typeface="Times New Roman" panose="02020603050405020304" pitchFamily="18" charset="0"/>
              </a:rPr>
              <a:t> </a:t>
            </a:r>
            <a:r>
              <a:rPr lang="en-US" altLang="en-US" dirty="0" err="1">
                <a:cs typeface="Times New Roman" panose="02020603050405020304" pitchFamily="18" charset="0"/>
              </a:rPr>
              <a:t>morti</a:t>
            </a:r>
            <a:r>
              <a:rPr lang="en-US" altLang="en-US" dirty="0">
                <a:cs typeface="Times New Roman" panose="02020603050405020304" pitchFamily="18" charset="0"/>
              </a:rPr>
              <a:t> è </a:t>
            </a:r>
            <a:r>
              <a:rPr lang="en-US" altLang="en-US" dirty="0" err="1">
                <a:cs typeface="Times New Roman" panose="02020603050405020304" pitchFamily="18" charset="0"/>
              </a:rPr>
              <a:t>stato</a:t>
            </a:r>
            <a:r>
              <a:rPr lang="en-US" altLang="en-US" dirty="0">
                <a:cs typeface="Times New Roman" panose="02020603050405020304" pitchFamily="18" charset="0"/>
              </a:rPr>
              <a:t> </a:t>
            </a:r>
            <a:r>
              <a:rPr lang="en-US" altLang="en-US" dirty="0" err="1">
                <a:cs typeface="Times New Roman" panose="02020603050405020304" pitchFamily="18" charset="0"/>
              </a:rPr>
              <a:t>superato</a:t>
            </a:r>
            <a:r>
              <a:rPr lang="en-US" altLang="en-US" dirty="0">
                <a:cs typeface="Times New Roman" panose="02020603050405020304" pitchFamily="18" charset="0"/>
              </a:rPr>
              <a:t>, </a:t>
            </a:r>
            <a:r>
              <a:rPr lang="en-US" altLang="en-US" dirty="0" err="1">
                <a:cs typeface="Times New Roman" panose="02020603050405020304" pitchFamily="18" charset="0"/>
              </a:rPr>
              <a:t>permettendo</a:t>
            </a:r>
            <a:r>
              <a:rPr lang="en-US" altLang="en-US" dirty="0">
                <a:cs typeface="Times New Roman" panose="02020603050405020304" pitchFamily="18" charset="0"/>
              </a:rPr>
              <a:t> il </a:t>
            </a:r>
            <a:r>
              <a:rPr lang="en-US" altLang="en-US" dirty="0" err="1">
                <a:cs typeface="Times New Roman" panose="02020603050405020304" pitchFamily="18" charset="0"/>
              </a:rPr>
              <a:t>progresso</a:t>
            </a:r>
            <a:r>
              <a:rPr lang="en-US" altLang="en-US" dirty="0">
                <a:cs typeface="Times New Roman" panose="02020603050405020304" pitchFamily="18" charset="0"/>
              </a:rPr>
              <a:t> </a:t>
            </a:r>
            <a:r>
              <a:rPr lang="en-US" altLang="en-US" dirty="0" err="1">
                <a:cs typeface="Times New Roman" panose="02020603050405020304" pitchFamily="18" charset="0"/>
              </a:rPr>
              <a:t>della</a:t>
            </a:r>
            <a:r>
              <a:rPr lang="en-US" altLang="en-US" dirty="0">
                <a:cs typeface="Times New Roman" panose="02020603050405020304" pitchFamily="18" charset="0"/>
              </a:rPr>
              <a:t> </a:t>
            </a:r>
            <a:r>
              <a:rPr lang="en-US" altLang="en-US" dirty="0" err="1">
                <a:cs typeface="Times New Roman" panose="02020603050405020304" pitchFamily="18" charset="0"/>
              </a:rPr>
              <a:t>conoscenza</a:t>
            </a:r>
            <a:r>
              <a:rPr lang="en-US" altLang="en-US" dirty="0">
                <a:cs typeface="Times New Roman" panose="02020603050405020304" pitchFamily="18" charset="0"/>
              </a:rPr>
              <a:t> in </a:t>
            </a:r>
            <a:r>
              <a:rPr lang="en-US" altLang="en-US" dirty="0" err="1">
                <a:cs typeface="Times New Roman" panose="02020603050405020304" pitchFamily="18" charset="0"/>
              </a:rPr>
              <a:t>anatomia</a:t>
            </a:r>
            <a:r>
              <a:rPr lang="en-US" altLang="en-US" dirty="0">
                <a:cs typeface="Times New Roman" panose="02020603050405020304" pitchFamily="18" charset="0"/>
              </a:rPr>
              <a:t> e </a:t>
            </a:r>
            <a:r>
              <a:rPr lang="en-US" altLang="en-US" dirty="0" err="1">
                <a:cs typeface="Times New Roman" panose="02020603050405020304" pitchFamily="18" charset="0"/>
              </a:rPr>
              <a:t>fisiologia</a:t>
            </a:r>
            <a:endParaRPr lang="en-US" altLang="en-US" dirty="0">
              <a:cs typeface="Times New Roman" panose="02020603050405020304" pitchFamily="18" charset="0"/>
            </a:endParaRPr>
          </a:p>
        </p:txBody>
      </p:sp>
      <p:sp>
        <p:nvSpPr>
          <p:cNvPr id="4" name="Segnaposto numero diapositiva 3"/>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155209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FAB73BC-B049-4115-A692-8D63A059BFB8}" type="slidenum">
              <a:rPr lang="en-US" smtClean="0"/>
              <a:t>40</a:t>
            </a:fld>
            <a:endParaRPr lang="en-US" dirty="0"/>
          </a:p>
        </p:txBody>
      </p:sp>
      <p:sp>
        <p:nvSpPr>
          <p:cNvPr id="5" name="Rettangolo 4"/>
          <p:cNvSpPr/>
          <p:nvPr/>
        </p:nvSpPr>
        <p:spPr>
          <a:xfrm>
            <a:off x="339697" y="1103230"/>
            <a:ext cx="11354998" cy="4801314"/>
          </a:xfrm>
          <a:prstGeom prst="rect">
            <a:avLst/>
          </a:prstGeom>
        </p:spPr>
        <p:txBody>
          <a:bodyPr wrap="square">
            <a:spAutoFit/>
          </a:bodyPr>
          <a:lstStyle/>
          <a:p>
            <a:pPr marL="342900" indent="-342900">
              <a:buFont typeface="Arial" panose="020B0604020202020204" pitchFamily="34" charset="0"/>
              <a:buChar char="•"/>
            </a:pPr>
            <a:r>
              <a:rPr lang="en-US" dirty="0" err="1">
                <a:cs typeface="Times New Roman" panose="02020603050405020304" pitchFamily="18" charset="0"/>
              </a:rPr>
              <a:t>Inoltre</a:t>
            </a:r>
            <a:r>
              <a:rPr lang="en-US" dirty="0">
                <a:cs typeface="Times New Roman" panose="02020603050405020304" pitchFamily="18" charset="0"/>
              </a:rPr>
              <a:t>, </a:t>
            </a:r>
            <a:r>
              <a:rPr lang="en-US" dirty="0" err="1">
                <a:cs typeface="Times New Roman" panose="02020603050405020304" pitchFamily="18" charset="0"/>
              </a:rPr>
              <a:t>mentre</a:t>
            </a:r>
            <a:r>
              <a:rPr lang="en-US" dirty="0">
                <a:cs typeface="Times New Roman" panose="02020603050405020304" pitchFamily="18" charset="0"/>
              </a:rPr>
              <a:t> </a:t>
            </a:r>
            <a:r>
              <a:rPr lang="en-US" dirty="0" err="1">
                <a:cs typeface="Times New Roman" panose="02020603050405020304" pitchFamily="18" charset="0"/>
              </a:rPr>
              <a:t>lavorava</a:t>
            </a:r>
            <a:r>
              <a:rPr lang="en-US" dirty="0">
                <a:cs typeface="Times New Roman" panose="02020603050405020304" pitchFamily="18" charset="0"/>
              </a:rPr>
              <a:t> al </a:t>
            </a:r>
            <a:r>
              <a:rPr lang="en-US" dirty="0" err="1">
                <a:cs typeface="Times New Roman" panose="02020603050405020304" pitchFamily="18" charset="0"/>
              </a:rPr>
              <a:t>suo</a:t>
            </a:r>
            <a:r>
              <a:rPr lang="en-US" dirty="0">
                <a:cs typeface="Times New Roman" panose="02020603050405020304" pitchFamily="18" charset="0"/>
              </a:rPr>
              <a:t> </a:t>
            </a:r>
            <a:r>
              <a:rPr lang="en-US" dirty="0" err="1">
                <a:cs typeface="Times New Roman" panose="02020603050405020304" pitchFamily="18" charset="0"/>
              </a:rPr>
              <a:t>capolavoro</a:t>
            </a:r>
            <a:r>
              <a:rPr lang="en-US" dirty="0">
                <a:cs typeface="Times New Roman" panose="02020603050405020304" pitchFamily="18" charset="0"/>
              </a:rPr>
              <a:t> </a:t>
            </a:r>
            <a:r>
              <a:rPr lang="en-US" dirty="0" err="1">
                <a:cs typeface="Times New Roman" panose="02020603050405020304" pitchFamily="18" charset="0"/>
              </a:rPr>
              <a:t>Fabrica</a:t>
            </a:r>
            <a:r>
              <a:rPr lang="en-US" dirty="0">
                <a:cs typeface="Times New Roman" panose="02020603050405020304" pitchFamily="18" charset="0"/>
              </a:rPr>
              <a:t> </a:t>
            </a:r>
            <a:r>
              <a:rPr lang="en-US" dirty="0" err="1">
                <a:cs typeface="Times New Roman" panose="02020603050405020304" pitchFamily="18" charset="0"/>
              </a:rPr>
              <a:t>scoprì</a:t>
            </a:r>
            <a:r>
              <a:rPr lang="en-US" dirty="0">
                <a:cs typeface="Times New Roman" panose="02020603050405020304" pitchFamily="18" charset="0"/>
              </a:rPr>
              <a:t> </a:t>
            </a:r>
            <a:r>
              <a:rPr lang="en-US" dirty="0" err="1">
                <a:cs typeface="Times New Roman" panose="02020603050405020304" pitchFamily="18" charset="0"/>
              </a:rPr>
              <a:t>che</a:t>
            </a:r>
            <a:r>
              <a:rPr lang="en-US" dirty="0">
                <a:cs typeface="Times New Roman" panose="02020603050405020304" pitchFamily="18" charset="0"/>
              </a:rPr>
              <a:t> un </a:t>
            </a:r>
            <a:r>
              <a:rPr lang="en-US" dirty="0" err="1">
                <a:cs typeface="Times New Roman" panose="02020603050405020304" pitchFamily="18" charset="0"/>
              </a:rPr>
              <a:t>certo</a:t>
            </a:r>
            <a:r>
              <a:rPr lang="en-US" dirty="0">
                <a:cs typeface="Times New Roman" panose="02020603050405020304" pitchFamily="18" charset="0"/>
              </a:rPr>
              <a:t> </a:t>
            </a:r>
            <a:r>
              <a:rPr lang="en-US" dirty="0" err="1">
                <a:cs typeface="Times New Roman" panose="02020603050405020304" pitchFamily="18" charset="0"/>
              </a:rPr>
              <a:t>numero</a:t>
            </a:r>
            <a:r>
              <a:rPr lang="en-US" dirty="0">
                <a:cs typeface="Times New Roman" panose="02020603050405020304" pitchFamily="18" charset="0"/>
              </a:rPr>
              <a:t> di </a:t>
            </a:r>
            <a:r>
              <a:rPr lang="en-US" dirty="0" err="1">
                <a:cs typeface="Times New Roman" panose="02020603050405020304" pitchFamily="18" charset="0"/>
              </a:rPr>
              <a:t>insegnamenti</a:t>
            </a:r>
            <a:r>
              <a:rPr lang="en-US" dirty="0">
                <a:cs typeface="Times New Roman" panose="02020603050405020304" pitchFamily="18" charset="0"/>
              </a:rPr>
              <a:t> di </a:t>
            </a:r>
            <a:r>
              <a:rPr lang="en-US" dirty="0" err="1">
                <a:cs typeface="Times New Roman" panose="02020603050405020304" pitchFamily="18" charset="0"/>
              </a:rPr>
              <a:t>Galeno</a:t>
            </a:r>
            <a:r>
              <a:rPr lang="en-US" dirty="0">
                <a:cs typeface="Times New Roman" panose="02020603050405020304" pitchFamily="18" charset="0"/>
              </a:rPr>
              <a:t> </a:t>
            </a:r>
            <a:r>
              <a:rPr lang="en-US" dirty="0" err="1">
                <a:cs typeface="Times New Roman" panose="02020603050405020304" pitchFamily="18" charset="0"/>
              </a:rPr>
              <a:t>erano</a:t>
            </a:r>
            <a:r>
              <a:rPr lang="en-US" dirty="0">
                <a:cs typeface="Times New Roman" panose="02020603050405020304" pitchFamily="18" charset="0"/>
              </a:rPr>
              <a:t> </a:t>
            </a:r>
            <a:r>
              <a:rPr lang="en-US" dirty="0" err="1">
                <a:cs typeface="Times New Roman" panose="02020603050405020304" pitchFamily="18" charset="0"/>
              </a:rPr>
              <a:t>sbagliati</a:t>
            </a:r>
            <a:r>
              <a:rPr lang="en-US" dirty="0">
                <a:cs typeface="Times New Roman" panose="02020603050405020304" pitchFamily="18" charset="0"/>
              </a:rPr>
              <a:t>. </a:t>
            </a:r>
            <a:r>
              <a:rPr lang="en-US" dirty="0" err="1">
                <a:cs typeface="Times New Roman" panose="02020603050405020304" pitchFamily="18" charset="0"/>
              </a:rPr>
              <a:t>Questo</a:t>
            </a:r>
            <a:r>
              <a:rPr lang="en-US" dirty="0">
                <a:cs typeface="Times New Roman" panose="02020603050405020304" pitchFamily="18" charset="0"/>
              </a:rPr>
              <a:t>, </a:t>
            </a:r>
            <a:r>
              <a:rPr lang="en-US" dirty="0" err="1">
                <a:cs typeface="Times New Roman" panose="02020603050405020304" pitchFamily="18" charset="0"/>
              </a:rPr>
              <a:t>si</a:t>
            </a:r>
            <a:r>
              <a:rPr lang="en-US" dirty="0">
                <a:cs typeface="Times New Roman" panose="02020603050405020304" pitchFamily="18" charset="0"/>
              </a:rPr>
              <a:t> rese </a:t>
            </a:r>
            <a:r>
              <a:rPr lang="en-US" dirty="0" err="1">
                <a:cs typeface="Times New Roman" panose="02020603050405020304" pitchFamily="18" charset="0"/>
              </a:rPr>
              <a:t>conto</a:t>
            </a:r>
            <a:r>
              <a:rPr lang="en-US" dirty="0">
                <a:cs typeface="Times New Roman" panose="02020603050405020304" pitchFamily="18" charset="0"/>
              </a:rPr>
              <a:t>, era </a:t>
            </a:r>
            <a:r>
              <a:rPr lang="en-US" dirty="0" err="1">
                <a:cs typeface="Times New Roman" panose="02020603050405020304" pitchFamily="18" charset="0"/>
              </a:rPr>
              <a:t>perché</a:t>
            </a:r>
            <a:r>
              <a:rPr lang="en-US" dirty="0">
                <a:cs typeface="Times New Roman" panose="02020603050405020304" pitchFamily="18" charset="0"/>
              </a:rPr>
              <a:t> </a:t>
            </a:r>
            <a:r>
              <a:rPr lang="en-US" dirty="0" err="1">
                <a:cs typeface="Times New Roman" panose="02020603050405020304" pitchFamily="18" charset="0"/>
              </a:rPr>
              <a:t>Galeno</a:t>
            </a:r>
            <a:r>
              <a:rPr lang="en-US" dirty="0">
                <a:cs typeface="Times New Roman" panose="02020603050405020304" pitchFamily="18" charset="0"/>
              </a:rPr>
              <a:t> </a:t>
            </a:r>
            <a:r>
              <a:rPr lang="en-US" dirty="0" err="1">
                <a:cs typeface="Times New Roman" panose="02020603050405020304" pitchFamily="18" charset="0"/>
              </a:rPr>
              <a:t>aveva</a:t>
            </a:r>
            <a:r>
              <a:rPr lang="en-US" dirty="0">
                <a:cs typeface="Times New Roman" panose="02020603050405020304" pitchFamily="18" charset="0"/>
              </a:rPr>
              <a:t> </a:t>
            </a:r>
            <a:r>
              <a:rPr lang="en-US" dirty="0" err="1">
                <a:cs typeface="Times New Roman" panose="02020603050405020304" pitchFamily="18" charset="0"/>
              </a:rPr>
              <a:t>preso</a:t>
            </a:r>
            <a:r>
              <a:rPr lang="en-US" dirty="0">
                <a:cs typeface="Times New Roman" panose="02020603050405020304" pitchFamily="18" charset="0"/>
              </a:rPr>
              <a:t> le sue prove da </a:t>
            </a:r>
            <a:r>
              <a:rPr lang="en-US" dirty="0" err="1">
                <a:cs typeface="Times New Roman" panose="02020603050405020304" pitchFamily="18" charset="0"/>
              </a:rPr>
              <a:t>corpi</a:t>
            </a:r>
            <a:r>
              <a:rPr lang="en-US" dirty="0">
                <a:cs typeface="Times New Roman" panose="02020603050405020304" pitchFamily="18" charset="0"/>
              </a:rPr>
              <a:t> </a:t>
            </a:r>
            <a:r>
              <a:rPr lang="en-US" dirty="0" err="1">
                <a:cs typeface="Times New Roman" panose="02020603050405020304" pitchFamily="18" charset="0"/>
              </a:rPr>
              <a:t>animali</a:t>
            </a:r>
            <a:r>
              <a:rPr lang="en-US" dirty="0">
                <a:cs typeface="Times New Roman" panose="02020603050405020304" pitchFamily="18" charset="0"/>
              </a:rPr>
              <a:t> e non </a:t>
            </a:r>
            <a:r>
              <a:rPr lang="en-US" dirty="0" err="1">
                <a:cs typeface="Times New Roman" panose="02020603050405020304" pitchFamily="18" charset="0"/>
              </a:rPr>
              <a:t>corpi</a:t>
            </a:r>
            <a:r>
              <a:rPr lang="en-US" dirty="0">
                <a:cs typeface="Times New Roman" panose="02020603050405020304" pitchFamily="18" charset="0"/>
              </a:rPr>
              <a:t> </a:t>
            </a:r>
            <a:r>
              <a:rPr lang="en-US" dirty="0" err="1">
                <a:cs typeface="Times New Roman" panose="02020603050405020304" pitchFamily="18" charset="0"/>
              </a:rPr>
              <a:t>umani</a:t>
            </a:r>
            <a:r>
              <a:rPr lang="en-US" dirty="0">
                <a:cs typeface="Times New Roman" panose="02020603050405020304" pitchFamily="18" charset="0"/>
              </a:rPr>
              <a:t>. </a:t>
            </a:r>
            <a:r>
              <a:rPr lang="en-US" dirty="0" err="1">
                <a:cs typeface="Times New Roman" panose="02020603050405020304" pitchFamily="18" charset="0"/>
              </a:rPr>
              <a:t>Approfondendo</a:t>
            </a:r>
            <a:r>
              <a:rPr lang="en-US" dirty="0">
                <a:cs typeface="Times New Roman" panose="02020603050405020304" pitchFamily="18" charset="0"/>
              </a:rPr>
              <a:t> il </a:t>
            </a:r>
            <a:r>
              <a:rPr lang="en-US" dirty="0" err="1">
                <a:cs typeface="Times New Roman" panose="02020603050405020304" pitchFamily="18" charset="0"/>
              </a:rPr>
              <a:t>funzionamento</a:t>
            </a:r>
            <a:r>
              <a:rPr lang="en-US" dirty="0">
                <a:cs typeface="Times New Roman" panose="02020603050405020304" pitchFamily="18" charset="0"/>
              </a:rPr>
              <a:t> del </a:t>
            </a:r>
            <a:r>
              <a:rPr lang="en-US" dirty="0" err="1">
                <a:cs typeface="Times New Roman" panose="02020603050405020304" pitchFamily="18" charset="0"/>
              </a:rPr>
              <a:t>corpo</a:t>
            </a:r>
            <a:r>
              <a:rPr lang="en-US" dirty="0">
                <a:cs typeface="Times New Roman" panose="02020603050405020304" pitchFamily="18" charset="0"/>
              </a:rPr>
              <a:t> </a:t>
            </a:r>
            <a:r>
              <a:rPr lang="en-US" dirty="0" err="1">
                <a:cs typeface="Times New Roman" panose="02020603050405020304" pitchFamily="18" charset="0"/>
              </a:rPr>
              <a:t>umano</a:t>
            </a:r>
            <a:r>
              <a:rPr lang="en-US" dirty="0">
                <a:cs typeface="Times New Roman" panose="02020603050405020304" pitchFamily="18" charset="0"/>
              </a:rPr>
              <a:t>, Vesalius è </a:t>
            </a:r>
            <a:r>
              <a:rPr lang="en-US" dirty="0" err="1">
                <a:cs typeface="Times New Roman" panose="02020603050405020304" pitchFamily="18" charset="0"/>
              </a:rPr>
              <a:t>stato</a:t>
            </a:r>
            <a:r>
              <a:rPr lang="en-US" dirty="0">
                <a:cs typeface="Times New Roman" panose="02020603050405020304" pitchFamily="18" charset="0"/>
              </a:rPr>
              <a:t> in </a:t>
            </a:r>
            <a:r>
              <a:rPr lang="en-US" dirty="0" err="1">
                <a:cs typeface="Times New Roman" panose="02020603050405020304" pitchFamily="18" charset="0"/>
              </a:rPr>
              <a:t>grado</a:t>
            </a:r>
            <a:r>
              <a:rPr lang="en-US" dirty="0">
                <a:cs typeface="Times New Roman" panose="02020603050405020304" pitchFamily="18" charset="0"/>
              </a:rPr>
              <a:t> di </a:t>
            </a:r>
            <a:r>
              <a:rPr lang="en-US" dirty="0" err="1">
                <a:cs typeface="Times New Roman" panose="02020603050405020304" pitchFamily="18" charset="0"/>
              </a:rPr>
              <a:t>correggere</a:t>
            </a:r>
            <a:r>
              <a:rPr lang="en-US" dirty="0">
                <a:cs typeface="Times New Roman" panose="02020603050405020304" pitchFamily="18" charset="0"/>
              </a:rPr>
              <a:t> 200 </a:t>
            </a:r>
            <a:r>
              <a:rPr lang="en-US" dirty="0" err="1">
                <a:cs typeface="Times New Roman" panose="02020603050405020304" pitchFamily="18" charset="0"/>
              </a:rPr>
              <a:t>teorie</a:t>
            </a:r>
            <a:r>
              <a:rPr lang="en-US" dirty="0">
                <a:cs typeface="Times New Roman" panose="02020603050405020304" pitchFamily="18" charset="0"/>
              </a:rPr>
              <a:t> </a:t>
            </a:r>
            <a:r>
              <a:rPr lang="en-US" dirty="0" err="1">
                <a:cs typeface="Times New Roman" panose="02020603050405020304" pitchFamily="18" charset="0"/>
              </a:rPr>
              <a:t>precedentemente</a:t>
            </a:r>
            <a:r>
              <a:rPr lang="en-US" dirty="0">
                <a:cs typeface="Times New Roman" panose="02020603050405020304" pitchFamily="18" charset="0"/>
              </a:rPr>
              <a:t> </a:t>
            </a:r>
            <a:r>
              <a:rPr lang="en-US" dirty="0" err="1">
                <a:cs typeface="Times New Roman" panose="02020603050405020304" pitchFamily="18" charset="0"/>
              </a:rPr>
              <a:t>indiscusse</a:t>
            </a:r>
            <a:r>
              <a:rPr lang="en-US" dirty="0">
                <a:cs typeface="Times New Roman" panose="02020603050405020304" pitchFamily="18" charset="0"/>
              </a:rPr>
              <a:t>, ad </a:t>
            </a:r>
            <a:r>
              <a:rPr lang="en-US" dirty="0" err="1">
                <a:cs typeface="Times New Roman" panose="02020603050405020304" pitchFamily="18" charset="0"/>
              </a:rPr>
              <a:t>esempio</a:t>
            </a:r>
            <a:r>
              <a:rPr lang="en-US" dirty="0">
                <a:cs typeface="Times New Roman" panose="02020603050405020304" pitchFamily="18" charset="0"/>
              </a:rPr>
              <a:t> </a:t>
            </a:r>
            <a:r>
              <a:rPr lang="en-US" dirty="0" err="1">
                <a:cs typeface="Times New Roman" panose="02020603050405020304" pitchFamily="18" charset="0"/>
              </a:rPr>
              <a:t>che</a:t>
            </a:r>
            <a:r>
              <a:rPr lang="en-US" dirty="0">
                <a:cs typeface="Times New Roman" panose="02020603050405020304" pitchFamily="18" charset="0"/>
              </a:rPr>
              <a:t> la </a:t>
            </a:r>
            <a:r>
              <a:rPr lang="en-US" dirty="0" err="1">
                <a:cs typeface="Times New Roman" panose="02020603050405020304" pitchFamily="18" charset="0"/>
              </a:rPr>
              <a:t>mascella</a:t>
            </a:r>
            <a:r>
              <a:rPr lang="en-US" dirty="0">
                <a:cs typeface="Times New Roman" panose="02020603050405020304" pitchFamily="18" charset="0"/>
              </a:rPr>
              <a:t> </a:t>
            </a:r>
            <a:r>
              <a:rPr lang="en-US" dirty="0" err="1">
                <a:cs typeface="Times New Roman" panose="02020603050405020304" pitchFamily="18" charset="0"/>
              </a:rPr>
              <a:t>inferiore</a:t>
            </a:r>
            <a:r>
              <a:rPr lang="en-US" dirty="0">
                <a:cs typeface="Times New Roman" panose="02020603050405020304" pitchFamily="18" charset="0"/>
              </a:rPr>
              <a:t> è </a:t>
            </a:r>
            <a:r>
              <a:rPr lang="en-US" dirty="0" err="1">
                <a:cs typeface="Times New Roman" panose="02020603050405020304" pitchFamily="18" charset="0"/>
              </a:rPr>
              <a:t>composta</a:t>
            </a:r>
            <a:r>
              <a:rPr lang="en-US" dirty="0">
                <a:cs typeface="Times New Roman" panose="02020603050405020304" pitchFamily="18" charset="0"/>
              </a:rPr>
              <a:t> da un osso, non due come </a:t>
            </a:r>
            <a:r>
              <a:rPr lang="en-US" dirty="0" err="1">
                <a:cs typeface="Times New Roman" panose="02020603050405020304" pitchFamily="18" charset="0"/>
              </a:rPr>
              <a:t>gli</a:t>
            </a:r>
            <a:r>
              <a:rPr lang="en-US" dirty="0">
                <a:cs typeface="Times New Roman" panose="02020603050405020304" pitchFamily="18" charset="0"/>
              </a:rPr>
              <a:t> </a:t>
            </a:r>
            <a:r>
              <a:rPr lang="en-US" dirty="0" err="1">
                <a:cs typeface="Times New Roman" panose="02020603050405020304" pitchFamily="18" charset="0"/>
              </a:rPr>
              <a:t>studi</a:t>
            </a:r>
            <a:r>
              <a:rPr lang="en-US" dirty="0">
                <a:cs typeface="Times New Roman" panose="02020603050405020304" pitchFamily="18" charset="0"/>
              </a:rPr>
              <a:t> </a:t>
            </a:r>
            <a:r>
              <a:rPr lang="en-US" dirty="0" err="1">
                <a:cs typeface="Times New Roman" panose="02020603050405020304" pitchFamily="18" charset="0"/>
              </a:rPr>
              <a:t>sugli</a:t>
            </a:r>
            <a:r>
              <a:rPr lang="en-US" dirty="0">
                <a:cs typeface="Times New Roman" panose="02020603050405020304" pitchFamily="18" charset="0"/>
              </a:rPr>
              <a:t> </a:t>
            </a:r>
            <a:r>
              <a:rPr lang="en-US" dirty="0" err="1">
                <a:cs typeface="Times New Roman" panose="02020603050405020304" pitchFamily="18" charset="0"/>
              </a:rPr>
              <a:t>animali</a:t>
            </a:r>
            <a:r>
              <a:rPr lang="en-US" dirty="0">
                <a:cs typeface="Times New Roman" panose="02020603050405020304" pitchFamily="18" charset="0"/>
              </a:rPr>
              <a:t> di </a:t>
            </a:r>
            <a:r>
              <a:rPr lang="en-US" dirty="0" err="1">
                <a:cs typeface="Times New Roman" panose="02020603050405020304" pitchFamily="18" charset="0"/>
              </a:rPr>
              <a:t>Galeno</a:t>
            </a:r>
            <a:r>
              <a:rPr lang="en-US" dirty="0">
                <a:cs typeface="Times New Roman" panose="02020603050405020304" pitchFamily="18" charset="0"/>
              </a:rPr>
              <a:t> lo </a:t>
            </a:r>
            <a:r>
              <a:rPr lang="en-US" dirty="0" err="1">
                <a:cs typeface="Times New Roman" panose="02020603050405020304" pitchFamily="18" charset="0"/>
              </a:rPr>
              <a:t>avevano</a:t>
            </a:r>
            <a:r>
              <a:rPr lang="en-US" dirty="0">
                <a:cs typeface="Times New Roman" panose="02020603050405020304" pitchFamily="18" charset="0"/>
              </a:rPr>
              <a:t> </a:t>
            </a:r>
            <a:r>
              <a:rPr lang="en-US" dirty="0" err="1">
                <a:cs typeface="Times New Roman" panose="02020603050405020304" pitchFamily="18" charset="0"/>
              </a:rPr>
              <a:t>portato</a:t>
            </a:r>
            <a:r>
              <a:rPr lang="en-US" dirty="0">
                <a:cs typeface="Times New Roman" panose="02020603050405020304" pitchFamily="18" charset="0"/>
              </a:rPr>
              <a:t> a </a:t>
            </a:r>
            <a:r>
              <a:rPr lang="en-US" dirty="0" err="1">
                <a:cs typeface="Times New Roman" panose="02020603050405020304" pitchFamily="18" charset="0"/>
              </a:rPr>
              <a:t>credere</a:t>
            </a:r>
            <a:endParaRPr lang="en-US" dirty="0">
              <a:cs typeface="Times New Roman" panose="02020603050405020304" pitchFamily="18" charset="0"/>
            </a:endParaRPr>
          </a:p>
          <a:p>
            <a:pPr marL="342900" indent="-342900">
              <a:buFont typeface="Arial" panose="020B0604020202020204" pitchFamily="34" charset="0"/>
              <a:buChar char="•"/>
            </a:pPr>
            <a:endParaRPr lang="en-US" dirty="0">
              <a:cs typeface="Times New Roman" panose="02020603050405020304" pitchFamily="18" charset="0"/>
            </a:endParaRPr>
          </a:p>
          <a:p>
            <a:endParaRPr lang="en-US" dirty="0">
              <a:cs typeface="Times New Roman" panose="02020603050405020304" pitchFamily="18" charset="0"/>
            </a:endParaRPr>
          </a:p>
          <a:p>
            <a:pPr marL="342900" indent="-342900">
              <a:buFont typeface="Arial" panose="020B0604020202020204" pitchFamily="34" charset="0"/>
              <a:buChar char="•"/>
            </a:pPr>
            <a:r>
              <a:rPr lang="en-US" dirty="0">
                <a:cs typeface="Times New Roman" panose="02020603050405020304" pitchFamily="18" charset="0"/>
              </a:rPr>
              <a:t>Il </a:t>
            </a:r>
            <a:r>
              <a:rPr lang="en-US" dirty="0" err="1">
                <a:cs typeface="Times New Roman" panose="02020603050405020304" pitchFamily="18" charset="0"/>
              </a:rPr>
              <a:t>lavoro</a:t>
            </a:r>
            <a:r>
              <a:rPr lang="en-US" dirty="0">
                <a:cs typeface="Times New Roman" panose="02020603050405020304" pitchFamily="18" charset="0"/>
              </a:rPr>
              <a:t> di </a:t>
            </a:r>
            <a:r>
              <a:rPr lang="en-US" dirty="0" err="1">
                <a:cs typeface="Times New Roman" panose="02020603050405020304" pitchFamily="18" charset="0"/>
              </a:rPr>
              <a:t>Vesalio</a:t>
            </a:r>
            <a:r>
              <a:rPr lang="en-US" dirty="0">
                <a:cs typeface="Times New Roman" panose="02020603050405020304" pitchFamily="18" charset="0"/>
              </a:rPr>
              <a:t> è </a:t>
            </a:r>
            <a:r>
              <a:rPr lang="en-US" dirty="0" err="1">
                <a:cs typeface="Times New Roman" panose="02020603050405020304" pitchFamily="18" charset="0"/>
              </a:rPr>
              <a:t>anche</a:t>
            </a:r>
            <a:r>
              <a:rPr lang="en-US" dirty="0">
                <a:cs typeface="Times New Roman" panose="02020603050405020304" pitchFamily="18" charset="0"/>
              </a:rPr>
              <a:t> </a:t>
            </a:r>
            <a:r>
              <a:rPr lang="en-US" dirty="0" err="1">
                <a:cs typeface="Times New Roman" panose="02020603050405020304" pitchFamily="18" charset="0"/>
              </a:rPr>
              <a:t>famoso</a:t>
            </a:r>
            <a:r>
              <a:rPr lang="en-US" dirty="0">
                <a:cs typeface="Times New Roman" panose="02020603050405020304" pitchFamily="18" charset="0"/>
              </a:rPr>
              <a:t> per le sue </a:t>
            </a:r>
            <a:r>
              <a:rPr lang="en-US" dirty="0" err="1">
                <a:cs typeface="Times New Roman" panose="02020603050405020304" pitchFamily="18" charset="0"/>
              </a:rPr>
              <a:t>illustrazioni</a:t>
            </a:r>
            <a:r>
              <a:rPr lang="en-US" dirty="0">
                <a:cs typeface="Times New Roman" panose="02020603050405020304" pitchFamily="18" charset="0"/>
              </a:rPr>
              <a:t> </a:t>
            </a:r>
            <a:r>
              <a:rPr lang="en-US" dirty="0" err="1">
                <a:cs typeface="Times New Roman" panose="02020603050405020304" pitchFamily="18" charset="0"/>
              </a:rPr>
              <a:t>dettagliate</a:t>
            </a:r>
            <a:r>
              <a:rPr lang="en-US" dirty="0">
                <a:cs typeface="Times New Roman" panose="02020603050405020304" pitchFamily="18" charset="0"/>
              </a:rPr>
              <a:t> e ben </a:t>
            </a:r>
            <a:r>
              <a:rPr lang="en-US" dirty="0" err="1">
                <a:cs typeface="Times New Roman" panose="02020603050405020304" pitchFamily="18" charset="0"/>
              </a:rPr>
              <a:t>redatte</a:t>
            </a:r>
            <a:r>
              <a:rPr lang="en-US" dirty="0">
                <a:cs typeface="Times New Roman" panose="02020603050405020304" pitchFamily="18" charset="0"/>
              </a:rPr>
              <a:t>. </a:t>
            </a:r>
            <a:r>
              <a:rPr lang="en-US" dirty="0" err="1">
                <a:cs typeface="Times New Roman" panose="02020603050405020304" pitchFamily="18" charset="0"/>
              </a:rPr>
              <a:t>L'Humani</a:t>
            </a:r>
            <a:r>
              <a:rPr lang="en-US" dirty="0">
                <a:cs typeface="Times New Roman" panose="02020603050405020304" pitchFamily="18" charset="0"/>
              </a:rPr>
              <a:t> </a:t>
            </a:r>
            <a:r>
              <a:rPr lang="en-US" dirty="0" err="1">
                <a:cs typeface="Times New Roman" panose="02020603050405020304" pitchFamily="18" charset="0"/>
              </a:rPr>
              <a:t>Corpis</a:t>
            </a:r>
            <a:r>
              <a:rPr lang="en-US" dirty="0">
                <a:cs typeface="Times New Roman" panose="02020603050405020304" pitchFamily="18" charset="0"/>
              </a:rPr>
              <a:t> </a:t>
            </a:r>
            <a:r>
              <a:rPr lang="en-US" dirty="0" err="1">
                <a:cs typeface="Times New Roman" panose="02020603050405020304" pitchFamily="18" charset="0"/>
              </a:rPr>
              <a:t>Fabrica</a:t>
            </a:r>
            <a:r>
              <a:rPr lang="en-US" dirty="0">
                <a:cs typeface="Times New Roman" panose="02020603050405020304" pitchFamily="18" charset="0"/>
              </a:rPr>
              <a:t> </a:t>
            </a:r>
            <a:r>
              <a:rPr lang="en-US" dirty="0" err="1">
                <a:cs typeface="Times New Roman" panose="02020603050405020304" pitchFamily="18" charset="0"/>
              </a:rPr>
              <a:t>è</a:t>
            </a:r>
            <a:r>
              <a:rPr lang="en-US" dirty="0">
                <a:cs typeface="Times New Roman" panose="02020603050405020304" pitchFamily="18" charset="0"/>
              </a:rPr>
              <a:t> un </a:t>
            </a:r>
            <a:r>
              <a:rPr lang="en-US" dirty="0" err="1">
                <a:cs typeface="Times New Roman" panose="02020603050405020304" pitchFamily="18" charset="0"/>
              </a:rPr>
              <a:t>meraviglioso</a:t>
            </a:r>
            <a:r>
              <a:rPr lang="en-US" dirty="0">
                <a:cs typeface="Times New Roman" panose="02020603050405020304" pitchFamily="18" charset="0"/>
              </a:rPr>
              <a:t> </a:t>
            </a:r>
            <a:r>
              <a:rPr lang="en-US" dirty="0" err="1">
                <a:cs typeface="Times New Roman" panose="02020603050405020304" pitchFamily="18" charset="0"/>
              </a:rPr>
              <a:t>esempio</a:t>
            </a:r>
            <a:r>
              <a:rPr lang="en-US" dirty="0">
                <a:cs typeface="Times New Roman" panose="02020603050405020304" pitchFamily="18" charset="0"/>
              </a:rPr>
              <a:t> di </a:t>
            </a:r>
            <a:r>
              <a:rPr lang="en-US" dirty="0" err="1">
                <a:cs typeface="Times New Roman" panose="02020603050405020304" pitchFamily="18" charset="0"/>
              </a:rPr>
              <a:t>arte</a:t>
            </a:r>
            <a:r>
              <a:rPr lang="en-US" dirty="0">
                <a:cs typeface="Times New Roman" panose="02020603050405020304" pitchFamily="18" charset="0"/>
              </a:rPr>
              <a:t> </a:t>
            </a:r>
            <a:r>
              <a:rPr lang="en-US" dirty="0" err="1">
                <a:cs typeface="Times New Roman" panose="02020603050405020304" pitchFamily="18" charset="0"/>
              </a:rPr>
              <a:t>rinascimentale</a:t>
            </a:r>
            <a:r>
              <a:rPr lang="en-US" dirty="0">
                <a:cs typeface="Times New Roman" panose="02020603050405020304" pitchFamily="18" charset="0"/>
              </a:rPr>
              <a:t>. Le sue </a:t>
            </a:r>
            <a:r>
              <a:rPr lang="en-US" dirty="0" err="1">
                <a:cs typeface="Times New Roman" panose="02020603050405020304" pitchFamily="18" charset="0"/>
              </a:rPr>
              <a:t>illustrazioni</a:t>
            </a:r>
            <a:r>
              <a:rPr lang="en-US" dirty="0">
                <a:cs typeface="Times New Roman" panose="02020603050405020304" pitchFamily="18" charset="0"/>
              </a:rPr>
              <a:t> </a:t>
            </a:r>
            <a:r>
              <a:rPr lang="en-US" dirty="0" err="1">
                <a:cs typeface="Times New Roman" panose="02020603050405020304" pitchFamily="18" charset="0"/>
              </a:rPr>
              <a:t>mostrano</a:t>
            </a:r>
            <a:r>
              <a:rPr lang="en-US" dirty="0">
                <a:cs typeface="Times New Roman" panose="02020603050405020304" pitchFamily="18" charset="0"/>
              </a:rPr>
              <a:t> le </a:t>
            </a:r>
            <a:r>
              <a:rPr lang="en-US" dirty="0" err="1">
                <a:cs typeface="Times New Roman" panose="02020603050405020304" pitchFamily="18" charset="0"/>
              </a:rPr>
              <a:t>complesse</a:t>
            </a:r>
            <a:r>
              <a:rPr lang="en-US" dirty="0">
                <a:cs typeface="Times New Roman" panose="02020603050405020304" pitchFamily="18" charset="0"/>
              </a:rPr>
              <a:t> </a:t>
            </a:r>
            <a:r>
              <a:rPr lang="en-US" dirty="0" err="1">
                <a:cs typeface="Times New Roman" panose="02020603050405020304" pitchFamily="18" charset="0"/>
              </a:rPr>
              <a:t>formazioni</a:t>
            </a:r>
            <a:r>
              <a:rPr lang="en-US" dirty="0">
                <a:cs typeface="Times New Roman" panose="02020603050405020304" pitchFamily="18" charset="0"/>
              </a:rPr>
              <a:t> </a:t>
            </a:r>
            <a:r>
              <a:rPr lang="en-US" dirty="0" err="1">
                <a:cs typeface="Times New Roman" panose="02020603050405020304" pitchFamily="18" charset="0"/>
              </a:rPr>
              <a:t>dei</a:t>
            </a:r>
            <a:r>
              <a:rPr lang="en-US" dirty="0">
                <a:cs typeface="Times New Roman" panose="02020603050405020304" pitchFamily="18" charset="0"/>
              </a:rPr>
              <a:t> </a:t>
            </a:r>
            <a:r>
              <a:rPr lang="en-US" dirty="0" err="1">
                <a:cs typeface="Times New Roman" panose="02020603050405020304" pitchFamily="18" charset="0"/>
              </a:rPr>
              <a:t>muscoli</a:t>
            </a:r>
            <a:r>
              <a:rPr lang="en-US" dirty="0">
                <a:cs typeface="Times New Roman" panose="02020603050405020304" pitchFamily="18" charset="0"/>
              </a:rPr>
              <a:t>, del </a:t>
            </a:r>
            <a:r>
              <a:rPr lang="en-US" dirty="0" err="1">
                <a:cs typeface="Times New Roman" panose="02020603050405020304" pitchFamily="18" charset="0"/>
              </a:rPr>
              <a:t>sistema</a:t>
            </a:r>
            <a:r>
              <a:rPr lang="en-US" dirty="0">
                <a:cs typeface="Times New Roman" panose="02020603050405020304" pitchFamily="18" charset="0"/>
              </a:rPr>
              <a:t> </a:t>
            </a:r>
            <a:r>
              <a:rPr lang="en-US" dirty="0" err="1">
                <a:cs typeface="Times New Roman" panose="02020603050405020304" pitchFamily="18" charset="0"/>
              </a:rPr>
              <a:t>nervoso</a:t>
            </a:r>
            <a:r>
              <a:rPr lang="en-US" dirty="0">
                <a:cs typeface="Times New Roman" panose="02020603050405020304" pitchFamily="18" charset="0"/>
              </a:rPr>
              <a:t>, </a:t>
            </a:r>
            <a:r>
              <a:rPr lang="en-US" dirty="0" err="1">
                <a:cs typeface="Times New Roman" panose="02020603050405020304" pitchFamily="18" charset="0"/>
              </a:rPr>
              <a:t>dei</a:t>
            </a:r>
            <a:r>
              <a:rPr lang="en-US" dirty="0">
                <a:cs typeface="Times New Roman" panose="02020603050405020304" pitchFamily="18" charset="0"/>
              </a:rPr>
              <a:t> </a:t>
            </a:r>
            <a:r>
              <a:rPr lang="en-US" dirty="0" err="1">
                <a:cs typeface="Times New Roman" panose="02020603050405020304" pitchFamily="18" charset="0"/>
              </a:rPr>
              <a:t>vasi</a:t>
            </a:r>
            <a:r>
              <a:rPr lang="en-US" dirty="0">
                <a:cs typeface="Times New Roman" panose="02020603050405020304" pitchFamily="18" charset="0"/>
              </a:rPr>
              <a:t> </a:t>
            </a:r>
            <a:r>
              <a:rPr lang="en-US" dirty="0" err="1">
                <a:cs typeface="Times New Roman" panose="02020603050405020304" pitchFamily="18" charset="0"/>
              </a:rPr>
              <a:t>sanguigni</a:t>
            </a:r>
            <a:r>
              <a:rPr lang="en-US" dirty="0">
                <a:cs typeface="Times New Roman" panose="02020603050405020304" pitchFamily="18" charset="0"/>
              </a:rPr>
              <a:t>, </a:t>
            </a:r>
            <a:r>
              <a:rPr lang="en-US" dirty="0" err="1">
                <a:cs typeface="Times New Roman" panose="02020603050405020304" pitchFamily="18" charset="0"/>
              </a:rPr>
              <a:t>delle</a:t>
            </a:r>
            <a:r>
              <a:rPr lang="en-US" dirty="0">
                <a:cs typeface="Times New Roman" panose="02020603050405020304" pitchFamily="18" charset="0"/>
              </a:rPr>
              <a:t> </a:t>
            </a:r>
            <a:r>
              <a:rPr lang="en-US" dirty="0" err="1">
                <a:cs typeface="Times New Roman" panose="02020603050405020304" pitchFamily="18" charset="0"/>
              </a:rPr>
              <a:t>viscere</a:t>
            </a:r>
            <a:r>
              <a:rPr lang="en-US" dirty="0">
                <a:cs typeface="Times New Roman" panose="02020603050405020304" pitchFamily="18" charset="0"/>
              </a:rPr>
              <a:t> e </a:t>
            </a:r>
            <a:r>
              <a:rPr lang="en-US" dirty="0" err="1">
                <a:cs typeface="Times New Roman" panose="02020603050405020304" pitchFamily="18" charset="0"/>
              </a:rPr>
              <a:t>dello</a:t>
            </a:r>
            <a:r>
              <a:rPr lang="en-US" dirty="0">
                <a:cs typeface="Times New Roman" panose="02020603050405020304" pitchFamily="18" charset="0"/>
              </a:rPr>
              <a:t> </a:t>
            </a:r>
            <a:r>
              <a:rPr lang="en-US" dirty="0" err="1">
                <a:cs typeface="Times New Roman" panose="02020603050405020304" pitchFamily="18" charset="0"/>
              </a:rPr>
              <a:t>scheletro</a:t>
            </a:r>
            <a:r>
              <a:rPr lang="en-US" dirty="0">
                <a:cs typeface="Times New Roman" panose="02020603050405020304" pitchFamily="18" charset="0"/>
              </a:rPr>
              <a:t>. Durante il </a:t>
            </a:r>
            <a:r>
              <a:rPr lang="en-US" dirty="0" err="1">
                <a:cs typeface="Times New Roman" panose="02020603050405020304" pitchFamily="18" charset="0"/>
              </a:rPr>
              <a:t>Rinascimento</a:t>
            </a:r>
            <a:r>
              <a:rPr lang="en-US" dirty="0">
                <a:cs typeface="Times New Roman" panose="02020603050405020304" pitchFamily="18" charset="0"/>
              </a:rPr>
              <a:t>, </a:t>
            </a:r>
            <a:r>
              <a:rPr lang="en-US" dirty="0" err="1">
                <a:cs typeface="Times New Roman" panose="02020603050405020304" pitchFamily="18" charset="0"/>
              </a:rPr>
              <a:t>studiosi</a:t>
            </a:r>
            <a:r>
              <a:rPr lang="en-US" dirty="0">
                <a:cs typeface="Times New Roman" panose="02020603050405020304" pitchFamily="18" charset="0"/>
              </a:rPr>
              <a:t> e </a:t>
            </a:r>
            <a:r>
              <a:rPr lang="en-US" dirty="0" err="1">
                <a:cs typeface="Times New Roman" panose="02020603050405020304" pitchFamily="18" charset="0"/>
              </a:rPr>
              <a:t>artisti</a:t>
            </a:r>
            <a:r>
              <a:rPr lang="en-US" dirty="0">
                <a:cs typeface="Times New Roman" panose="02020603050405020304" pitchFamily="18" charset="0"/>
              </a:rPr>
              <a:t> di </a:t>
            </a:r>
            <a:r>
              <a:rPr lang="en-US" dirty="0" err="1">
                <a:cs typeface="Times New Roman" panose="02020603050405020304" pitchFamily="18" charset="0"/>
              </a:rPr>
              <a:t>tutta</a:t>
            </a:r>
            <a:r>
              <a:rPr lang="en-US" dirty="0">
                <a:cs typeface="Times New Roman" panose="02020603050405020304" pitchFamily="18" charset="0"/>
              </a:rPr>
              <a:t> Europa </a:t>
            </a:r>
            <a:r>
              <a:rPr lang="en-US" dirty="0" err="1">
                <a:cs typeface="Times New Roman" panose="02020603050405020304" pitchFamily="18" charset="0"/>
              </a:rPr>
              <a:t>si</a:t>
            </a:r>
            <a:r>
              <a:rPr lang="en-US" dirty="0">
                <a:cs typeface="Times New Roman" panose="02020603050405020304" pitchFamily="18" charset="0"/>
              </a:rPr>
              <a:t> </a:t>
            </a:r>
            <a:r>
              <a:rPr lang="en-US" dirty="0" err="1">
                <a:cs typeface="Times New Roman" panose="02020603050405020304" pitchFamily="18" charset="0"/>
              </a:rPr>
              <a:t>interessavano</a:t>
            </a:r>
            <a:r>
              <a:rPr lang="en-US" dirty="0">
                <a:cs typeface="Times New Roman" panose="02020603050405020304" pitchFamily="18" charset="0"/>
              </a:rPr>
              <a:t> alle </a:t>
            </a:r>
            <a:r>
              <a:rPr lang="en-US" dirty="0" err="1">
                <a:cs typeface="Times New Roman" panose="02020603050405020304" pitchFamily="18" charset="0"/>
              </a:rPr>
              <a:t>sculture</a:t>
            </a:r>
            <a:r>
              <a:rPr lang="en-US" dirty="0">
                <a:cs typeface="Times New Roman" panose="02020603050405020304" pitchFamily="18" charset="0"/>
              </a:rPr>
              <a:t> </a:t>
            </a:r>
            <a:r>
              <a:rPr lang="en-US" dirty="0" err="1">
                <a:cs typeface="Times New Roman" panose="02020603050405020304" pitchFamily="18" charset="0"/>
              </a:rPr>
              <a:t>classiche</a:t>
            </a:r>
            <a:r>
              <a:rPr lang="en-US" dirty="0">
                <a:cs typeface="Times New Roman" panose="02020603050405020304" pitchFamily="18" charset="0"/>
              </a:rPr>
              <a:t> </a:t>
            </a:r>
            <a:r>
              <a:rPr lang="en-US" dirty="0" err="1">
                <a:cs typeface="Times New Roman" panose="02020603050405020304" pitchFamily="18" charset="0"/>
              </a:rPr>
              <a:t>dell'antica</a:t>
            </a:r>
            <a:r>
              <a:rPr lang="en-US" dirty="0">
                <a:cs typeface="Times New Roman" panose="02020603050405020304" pitchFamily="18" charset="0"/>
              </a:rPr>
              <a:t> Grecia e di Roma, e </a:t>
            </a:r>
            <a:r>
              <a:rPr lang="en-US" dirty="0" err="1">
                <a:cs typeface="Times New Roman" panose="02020603050405020304" pitchFamily="18" charset="0"/>
              </a:rPr>
              <a:t>così</a:t>
            </a:r>
            <a:r>
              <a:rPr lang="en-US" dirty="0">
                <a:cs typeface="Times New Roman" panose="02020603050405020304" pitchFamily="18" charset="0"/>
              </a:rPr>
              <a:t> </a:t>
            </a:r>
            <a:r>
              <a:rPr lang="en-US" dirty="0" err="1">
                <a:cs typeface="Times New Roman" panose="02020603050405020304" pitchFamily="18" charset="0"/>
              </a:rPr>
              <a:t>Vesalio</a:t>
            </a:r>
            <a:r>
              <a:rPr lang="en-US" dirty="0">
                <a:cs typeface="Times New Roman" panose="02020603050405020304" pitchFamily="18" charset="0"/>
              </a:rPr>
              <a:t> </a:t>
            </a:r>
            <a:r>
              <a:rPr lang="en-US" dirty="0" err="1">
                <a:cs typeface="Times New Roman" panose="02020603050405020304" pitchFamily="18" charset="0"/>
              </a:rPr>
              <a:t>stava</a:t>
            </a:r>
            <a:r>
              <a:rPr lang="en-US" dirty="0">
                <a:cs typeface="Times New Roman" panose="02020603050405020304" pitchFamily="18" charset="0"/>
              </a:rPr>
              <a:t> </a:t>
            </a:r>
            <a:r>
              <a:rPr lang="en-US" dirty="0" err="1">
                <a:cs typeface="Times New Roman" panose="02020603050405020304" pitchFamily="18" charset="0"/>
              </a:rPr>
              <a:t>attingendo</a:t>
            </a:r>
            <a:r>
              <a:rPr lang="en-US" dirty="0">
                <a:cs typeface="Times New Roman" panose="02020603050405020304" pitchFamily="18" charset="0"/>
              </a:rPr>
              <a:t> </a:t>
            </a:r>
            <a:r>
              <a:rPr lang="en-US" dirty="0" err="1">
                <a:cs typeface="Times New Roman" panose="02020603050405020304" pitchFamily="18" charset="0"/>
              </a:rPr>
              <a:t>allo</a:t>
            </a:r>
            <a:r>
              <a:rPr lang="en-US" dirty="0">
                <a:cs typeface="Times New Roman" panose="02020603050405020304" pitchFamily="18" charset="0"/>
              </a:rPr>
              <a:t> spirito </a:t>
            </a:r>
            <a:r>
              <a:rPr lang="en-US" dirty="0" err="1">
                <a:cs typeface="Times New Roman" panose="02020603050405020304" pitchFamily="18" charset="0"/>
              </a:rPr>
              <a:t>dei</a:t>
            </a:r>
            <a:r>
              <a:rPr lang="en-US" dirty="0">
                <a:cs typeface="Times New Roman" panose="02020603050405020304" pitchFamily="18" charset="0"/>
              </a:rPr>
              <a:t> tempi. Ha </a:t>
            </a:r>
            <a:r>
              <a:rPr lang="en-US" dirty="0" err="1">
                <a:cs typeface="Times New Roman" panose="02020603050405020304" pitchFamily="18" charset="0"/>
              </a:rPr>
              <a:t>impiegato</a:t>
            </a:r>
            <a:r>
              <a:rPr lang="en-US" dirty="0">
                <a:cs typeface="Times New Roman" panose="02020603050405020304" pitchFamily="18" charset="0"/>
              </a:rPr>
              <a:t> una </a:t>
            </a:r>
            <a:r>
              <a:rPr lang="en-US" dirty="0" err="1">
                <a:cs typeface="Times New Roman" panose="02020603050405020304" pitchFamily="18" charset="0"/>
              </a:rPr>
              <a:t>serie</a:t>
            </a:r>
            <a:r>
              <a:rPr lang="en-US" dirty="0">
                <a:cs typeface="Times New Roman" panose="02020603050405020304" pitchFamily="18" charset="0"/>
              </a:rPr>
              <a:t> di </a:t>
            </a:r>
            <a:r>
              <a:rPr lang="en-US" dirty="0" err="1">
                <a:cs typeface="Times New Roman" panose="02020603050405020304" pitchFamily="18" charset="0"/>
              </a:rPr>
              <a:t>abili</a:t>
            </a:r>
            <a:r>
              <a:rPr lang="en-US" dirty="0">
                <a:cs typeface="Times New Roman" panose="02020603050405020304" pitchFamily="18" charset="0"/>
              </a:rPr>
              <a:t> </a:t>
            </a:r>
            <a:r>
              <a:rPr lang="en-US" dirty="0" err="1">
                <a:cs typeface="Times New Roman" panose="02020603050405020304" pitchFamily="18" charset="0"/>
              </a:rPr>
              <a:t>disegnatori</a:t>
            </a:r>
            <a:r>
              <a:rPr lang="en-US" dirty="0">
                <a:cs typeface="Times New Roman" panose="02020603050405020304" pitchFamily="18" charset="0"/>
              </a:rPr>
              <a:t> per </a:t>
            </a:r>
            <a:r>
              <a:rPr lang="en-US" dirty="0" err="1">
                <a:cs typeface="Times New Roman" panose="02020603050405020304" pitchFamily="18" charset="0"/>
              </a:rPr>
              <a:t>lavorare</a:t>
            </a:r>
            <a:r>
              <a:rPr lang="en-US" dirty="0">
                <a:cs typeface="Times New Roman" panose="02020603050405020304" pitchFamily="18" charset="0"/>
              </a:rPr>
              <a:t> </a:t>
            </a:r>
            <a:r>
              <a:rPr lang="en-US" dirty="0" err="1">
                <a:cs typeface="Times New Roman" panose="02020603050405020304" pitchFamily="18" charset="0"/>
              </a:rPr>
              <a:t>sulle</a:t>
            </a:r>
            <a:r>
              <a:rPr lang="en-US" dirty="0">
                <a:cs typeface="Times New Roman" panose="02020603050405020304" pitchFamily="18" charset="0"/>
              </a:rPr>
              <a:t> </a:t>
            </a:r>
            <a:r>
              <a:rPr lang="en-US" dirty="0" err="1">
                <a:cs typeface="Times New Roman" panose="02020603050405020304" pitchFamily="18" charset="0"/>
              </a:rPr>
              <a:t>illustrazioni</a:t>
            </a:r>
            <a:r>
              <a:rPr lang="en-US" dirty="0">
                <a:cs typeface="Times New Roman" panose="02020603050405020304" pitchFamily="18" charset="0"/>
              </a:rPr>
              <a:t>, </a:t>
            </a:r>
            <a:r>
              <a:rPr lang="en-US" dirty="0" err="1">
                <a:cs typeface="Times New Roman" panose="02020603050405020304" pitchFamily="18" charset="0"/>
              </a:rPr>
              <a:t>tra</a:t>
            </a:r>
            <a:r>
              <a:rPr lang="en-US" dirty="0">
                <a:cs typeface="Times New Roman" panose="02020603050405020304" pitchFamily="18" charset="0"/>
              </a:rPr>
              <a:t> cui Jan Stephan Van Calcar, uno </a:t>
            </a:r>
            <a:r>
              <a:rPr lang="en-US" dirty="0" err="1">
                <a:cs typeface="Times New Roman" panose="02020603050405020304" pitchFamily="18" charset="0"/>
              </a:rPr>
              <a:t>studente</a:t>
            </a:r>
            <a:r>
              <a:rPr lang="en-US" dirty="0">
                <a:cs typeface="Times New Roman" panose="02020603050405020304" pitchFamily="18" charset="0"/>
              </a:rPr>
              <a:t> del </a:t>
            </a:r>
            <a:r>
              <a:rPr lang="en-US" dirty="0" err="1">
                <a:cs typeface="Times New Roman" panose="02020603050405020304" pitchFamily="18" charset="0"/>
              </a:rPr>
              <a:t>pittore</a:t>
            </a:r>
            <a:r>
              <a:rPr lang="en-US" dirty="0">
                <a:cs typeface="Times New Roman" panose="02020603050405020304" pitchFamily="18" charset="0"/>
              </a:rPr>
              <a:t> </a:t>
            </a:r>
            <a:r>
              <a:rPr lang="en-US" dirty="0" err="1">
                <a:cs typeface="Times New Roman" panose="02020603050405020304" pitchFamily="18" charset="0"/>
              </a:rPr>
              <a:t>Tiziano</a:t>
            </a:r>
            <a:r>
              <a:rPr lang="en-US" dirty="0">
                <a:cs typeface="Times New Roman" panose="02020603050405020304" pitchFamily="18" charset="0"/>
              </a:rPr>
              <a:t>. </a:t>
            </a:r>
            <a:r>
              <a:rPr lang="en-US" dirty="0" err="1">
                <a:cs typeface="Times New Roman" panose="02020603050405020304" pitchFamily="18" charset="0"/>
              </a:rPr>
              <a:t>Alcuni</a:t>
            </a:r>
            <a:r>
              <a:rPr lang="en-US" dirty="0">
                <a:cs typeface="Times New Roman" panose="02020603050405020304" pitchFamily="18" charset="0"/>
              </a:rPr>
              <a:t> </a:t>
            </a:r>
            <a:r>
              <a:rPr lang="en-US" dirty="0" err="1">
                <a:cs typeface="Times New Roman" panose="02020603050405020304" pitchFamily="18" charset="0"/>
              </a:rPr>
              <a:t>dei</a:t>
            </a:r>
            <a:r>
              <a:rPr lang="en-US" dirty="0">
                <a:cs typeface="Times New Roman" panose="02020603050405020304" pitchFamily="18" charset="0"/>
              </a:rPr>
              <a:t> </a:t>
            </a:r>
            <a:r>
              <a:rPr lang="en-US" dirty="0" err="1">
                <a:cs typeface="Times New Roman" panose="02020603050405020304" pitchFamily="18" charset="0"/>
              </a:rPr>
              <a:t>disegni</a:t>
            </a:r>
            <a:r>
              <a:rPr lang="en-US" dirty="0">
                <a:cs typeface="Times New Roman" panose="02020603050405020304" pitchFamily="18" charset="0"/>
              </a:rPr>
              <a:t> </a:t>
            </a:r>
            <a:r>
              <a:rPr lang="en-US" dirty="0" err="1">
                <a:cs typeface="Times New Roman" panose="02020603050405020304" pitchFamily="18" charset="0"/>
              </a:rPr>
              <a:t>della</a:t>
            </a:r>
            <a:r>
              <a:rPr lang="en-US" dirty="0">
                <a:cs typeface="Times New Roman" panose="02020603050405020304" pitchFamily="18" charset="0"/>
              </a:rPr>
              <a:t> </a:t>
            </a:r>
            <a:r>
              <a:rPr lang="en-US" dirty="0" err="1">
                <a:cs typeface="Times New Roman" panose="02020603050405020304" pitchFamily="18" charset="0"/>
              </a:rPr>
              <a:t>Fabrica</a:t>
            </a:r>
            <a:r>
              <a:rPr lang="en-US" dirty="0">
                <a:cs typeface="Times New Roman" panose="02020603050405020304" pitchFamily="18" charset="0"/>
              </a:rPr>
              <a:t> </a:t>
            </a:r>
            <a:r>
              <a:rPr lang="en-US" dirty="0" err="1">
                <a:cs typeface="Times New Roman" panose="02020603050405020304" pitchFamily="18" charset="0"/>
              </a:rPr>
              <a:t>hanno</a:t>
            </a:r>
            <a:r>
              <a:rPr lang="en-US" dirty="0">
                <a:cs typeface="Times New Roman" panose="02020603050405020304" pitchFamily="18" charset="0"/>
              </a:rPr>
              <a:t> </a:t>
            </a:r>
            <a:r>
              <a:rPr lang="en-US" dirty="0" err="1">
                <a:cs typeface="Times New Roman" panose="02020603050405020304" pitchFamily="18" charset="0"/>
              </a:rPr>
              <a:t>utilizzato</a:t>
            </a:r>
            <a:r>
              <a:rPr lang="en-US" dirty="0">
                <a:cs typeface="Times New Roman" panose="02020603050405020304" pitchFamily="18" charset="0"/>
              </a:rPr>
              <a:t> </a:t>
            </a:r>
            <a:r>
              <a:rPr lang="en-US" dirty="0" err="1">
                <a:cs typeface="Times New Roman" panose="02020603050405020304" pitchFamily="18" charset="0"/>
              </a:rPr>
              <a:t>sculture</a:t>
            </a:r>
            <a:r>
              <a:rPr lang="en-US" dirty="0">
                <a:cs typeface="Times New Roman" panose="02020603050405020304" pitchFamily="18" charset="0"/>
              </a:rPr>
              <a:t> </a:t>
            </a:r>
            <a:r>
              <a:rPr lang="en-US" dirty="0" err="1">
                <a:cs typeface="Times New Roman" panose="02020603050405020304" pitchFamily="18" charset="0"/>
              </a:rPr>
              <a:t>classiche</a:t>
            </a:r>
            <a:r>
              <a:rPr lang="en-US" dirty="0">
                <a:cs typeface="Times New Roman" panose="02020603050405020304" pitchFamily="18" charset="0"/>
              </a:rPr>
              <a:t>, come il Belvedere Torso, come </a:t>
            </a:r>
            <a:r>
              <a:rPr lang="en-US" dirty="0" err="1">
                <a:cs typeface="Times New Roman" panose="02020603050405020304" pitchFamily="18" charset="0"/>
              </a:rPr>
              <a:t>i</a:t>
            </a:r>
            <a:r>
              <a:rPr lang="en-US" dirty="0">
                <a:cs typeface="Times New Roman" panose="02020603050405020304" pitchFamily="18" charset="0"/>
              </a:rPr>
              <a:t> </a:t>
            </a:r>
            <a:r>
              <a:rPr lang="en-US" dirty="0" err="1">
                <a:cs typeface="Times New Roman" panose="02020603050405020304" pitchFamily="18" charset="0"/>
              </a:rPr>
              <a:t>modelli</a:t>
            </a:r>
            <a:r>
              <a:rPr lang="en-US" dirty="0">
                <a:cs typeface="Times New Roman" panose="02020603050405020304" pitchFamily="18" charset="0"/>
              </a:rPr>
              <a:t>. In </a:t>
            </a:r>
            <a:r>
              <a:rPr lang="en-US" dirty="0" err="1">
                <a:cs typeface="Times New Roman" panose="02020603050405020304" pitchFamily="18" charset="0"/>
              </a:rPr>
              <a:t>molte</a:t>
            </a:r>
            <a:r>
              <a:rPr lang="en-US" dirty="0">
                <a:cs typeface="Times New Roman" panose="02020603050405020304" pitchFamily="18" charset="0"/>
              </a:rPr>
              <a:t> </a:t>
            </a:r>
            <a:r>
              <a:rPr lang="en-US" dirty="0" err="1">
                <a:cs typeface="Times New Roman" panose="02020603050405020304" pitchFamily="18" charset="0"/>
              </a:rPr>
              <a:t>delle</a:t>
            </a:r>
            <a:r>
              <a:rPr lang="en-US" dirty="0">
                <a:cs typeface="Times New Roman" panose="02020603050405020304" pitchFamily="18" charset="0"/>
              </a:rPr>
              <a:t> </a:t>
            </a:r>
            <a:r>
              <a:rPr lang="en-US" dirty="0" err="1">
                <a:cs typeface="Times New Roman" panose="02020603050405020304" pitchFamily="18" charset="0"/>
              </a:rPr>
              <a:t>illustrazioni</a:t>
            </a:r>
            <a:r>
              <a:rPr lang="en-US" dirty="0">
                <a:cs typeface="Times New Roman" panose="02020603050405020304" pitchFamily="18" charset="0"/>
              </a:rPr>
              <a:t> le figure </a:t>
            </a:r>
            <a:r>
              <a:rPr lang="en-US" dirty="0" err="1">
                <a:cs typeface="Times New Roman" panose="02020603050405020304" pitchFamily="18" charset="0"/>
              </a:rPr>
              <a:t>sono</a:t>
            </a:r>
            <a:r>
              <a:rPr lang="en-US" dirty="0">
                <a:cs typeface="Times New Roman" panose="02020603050405020304" pitchFamily="18" charset="0"/>
              </a:rPr>
              <a:t> in </a:t>
            </a:r>
            <a:r>
              <a:rPr lang="en-US" dirty="0" err="1">
                <a:cs typeface="Times New Roman" panose="02020603050405020304" pitchFamily="18" charset="0"/>
              </a:rPr>
              <a:t>posa</a:t>
            </a:r>
            <a:r>
              <a:rPr lang="en-US" dirty="0">
                <a:cs typeface="Times New Roman" panose="02020603050405020304" pitchFamily="18" charset="0"/>
              </a:rPr>
              <a:t> in </a:t>
            </a:r>
            <a:r>
              <a:rPr lang="en-US" dirty="0" err="1">
                <a:cs typeface="Times New Roman" panose="02020603050405020304" pitchFamily="18" charset="0"/>
              </a:rPr>
              <a:t>posizioni</a:t>
            </a:r>
            <a:r>
              <a:rPr lang="en-US" dirty="0">
                <a:cs typeface="Times New Roman" panose="02020603050405020304" pitchFamily="18" charset="0"/>
              </a:rPr>
              <a:t>  </a:t>
            </a:r>
            <a:r>
              <a:rPr lang="en-US" dirty="0" err="1">
                <a:cs typeface="Times New Roman" panose="02020603050405020304" pitchFamily="18" charset="0"/>
              </a:rPr>
              <a:t>drammatiche</a:t>
            </a:r>
            <a:r>
              <a:rPr lang="en-US" dirty="0">
                <a:cs typeface="Times New Roman" panose="02020603050405020304" pitchFamily="18" charset="0"/>
              </a:rPr>
              <a:t>, e </a:t>
            </a:r>
            <a:r>
              <a:rPr lang="en-US" dirty="0" err="1">
                <a:cs typeface="Times New Roman" panose="02020603050405020304" pitchFamily="18" charset="0"/>
              </a:rPr>
              <a:t>spesso</a:t>
            </a:r>
            <a:r>
              <a:rPr lang="en-US" dirty="0">
                <a:cs typeface="Times New Roman" panose="02020603050405020304" pitchFamily="18" charset="0"/>
              </a:rPr>
              <a:t> </a:t>
            </a:r>
            <a:r>
              <a:rPr lang="en-US" dirty="0" err="1">
                <a:cs typeface="Times New Roman" panose="02020603050405020304" pitchFamily="18" charset="0"/>
              </a:rPr>
              <a:t>si</a:t>
            </a:r>
            <a:r>
              <a:rPr lang="en-US" dirty="0">
                <a:cs typeface="Times New Roman" panose="02020603050405020304" pitchFamily="18" charset="0"/>
              </a:rPr>
              <a:t> </a:t>
            </a:r>
            <a:r>
              <a:rPr lang="en-US" dirty="0" err="1">
                <a:cs typeface="Times New Roman" panose="02020603050405020304" pitchFamily="18" charset="0"/>
              </a:rPr>
              <a:t>trovano</a:t>
            </a:r>
            <a:r>
              <a:rPr lang="en-US" dirty="0">
                <a:cs typeface="Times New Roman" panose="02020603050405020304" pitchFamily="18" charset="0"/>
              </a:rPr>
              <a:t> </a:t>
            </a:r>
            <a:r>
              <a:rPr lang="en-US" dirty="0" err="1">
                <a:cs typeface="Times New Roman" panose="02020603050405020304" pitchFamily="18" charset="0"/>
              </a:rPr>
              <a:t>davanti</a:t>
            </a:r>
            <a:r>
              <a:rPr lang="en-US" dirty="0">
                <a:cs typeface="Times New Roman" panose="02020603050405020304" pitchFamily="18" charset="0"/>
              </a:rPr>
              <a:t> a </a:t>
            </a:r>
            <a:r>
              <a:rPr lang="en-US" dirty="0" err="1">
                <a:cs typeface="Times New Roman" panose="02020603050405020304" pitchFamily="18" charset="0"/>
              </a:rPr>
              <a:t>bei</a:t>
            </a:r>
            <a:r>
              <a:rPr lang="en-US" dirty="0">
                <a:cs typeface="Times New Roman" panose="02020603050405020304" pitchFamily="18" charset="0"/>
              </a:rPr>
              <a:t> </a:t>
            </a:r>
            <a:r>
              <a:rPr lang="en-US" dirty="0" err="1">
                <a:cs typeface="Times New Roman" panose="02020603050405020304" pitchFamily="18" charset="0"/>
              </a:rPr>
              <a:t>paesaggi</a:t>
            </a:r>
            <a:r>
              <a:rPr lang="en-US" dirty="0">
                <a:cs typeface="Times New Roman" panose="02020603050405020304" pitchFamily="18" charset="0"/>
              </a:rPr>
              <a:t>. Nelle </a:t>
            </a:r>
            <a:r>
              <a:rPr lang="en-US" dirty="0" err="1">
                <a:cs typeface="Times New Roman" panose="02020603050405020304" pitchFamily="18" charset="0"/>
              </a:rPr>
              <a:t>famose</a:t>
            </a:r>
            <a:r>
              <a:rPr lang="en-US" dirty="0">
                <a:cs typeface="Times New Roman" panose="02020603050405020304" pitchFamily="18" charset="0"/>
              </a:rPr>
              <a:t> </a:t>
            </a:r>
            <a:r>
              <a:rPr lang="en-US" dirty="0" err="1">
                <a:cs typeface="Times New Roman" panose="02020603050405020304" pitchFamily="18" charset="0"/>
              </a:rPr>
              <a:t>immagini</a:t>
            </a:r>
            <a:r>
              <a:rPr lang="en-US" dirty="0">
                <a:cs typeface="Times New Roman" panose="02020603050405020304" pitchFamily="18" charset="0"/>
              </a:rPr>
              <a:t> </a:t>
            </a:r>
            <a:r>
              <a:rPr lang="en-US" dirty="0" err="1">
                <a:cs typeface="Times New Roman" panose="02020603050405020304" pitchFamily="18" charset="0"/>
              </a:rPr>
              <a:t>degli</a:t>
            </a:r>
            <a:r>
              <a:rPr lang="en-US" dirty="0">
                <a:cs typeface="Times New Roman" panose="02020603050405020304" pitchFamily="18" charset="0"/>
              </a:rPr>
              <a:t> "</a:t>
            </a:r>
            <a:r>
              <a:rPr lang="en-US" dirty="0" err="1">
                <a:cs typeface="Times New Roman" panose="02020603050405020304" pitchFamily="18" charset="0"/>
              </a:rPr>
              <a:t>uomini</a:t>
            </a:r>
            <a:r>
              <a:rPr lang="en-US" dirty="0">
                <a:cs typeface="Times New Roman" panose="02020603050405020304" pitchFamily="18" charset="0"/>
              </a:rPr>
              <a:t> </a:t>
            </a:r>
            <a:r>
              <a:rPr lang="en-US" dirty="0" err="1">
                <a:cs typeface="Times New Roman" panose="02020603050405020304" pitchFamily="18" charset="0"/>
              </a:rPr>
              <a:t>muscolosi</a:t>
            </a:r>
            <a:r>
              <a:rPr lang="en-US" dirty="0">
                <a:cs typeface="Times New Roman" panose="02020603050405020304" pitchFamily="18" charset="0"/>
              </a:rPr>
              <a:t>" (una </a:t>
            </a:r>
            <a:r>
              <a:rPr lang="en-US" dirty="0" err="1">
                <a:cs typeface="Times New Roman" panose="02020603050405020304" pitchFamily="18" charset="0"/>
              </a:rPr>
              <a:t>delle</a:t>
            </a:r>
            <a:r>
              <a:rPr lang="en-US" dirty="0">
                <a:cs typeface="Times New Roman" panose="02020603050405020304" pitchFamily="18" charset="0"/>
              </a:rPr>
              <a:t> </a:t>
            </a:r>
            <a:r>
              <a:rPr lang="en-US" dirty="0" err="1">
                <a:cs typeface="Times New Roman" panose="02020603050405020304" pitchFamily="18" charset="0"/>
              </a:rPr>
              <a:t>quali</a:t>
            </a:r>
            <a:r>
              <a:rPr lang="en-US" dirty="0">
                <a:cs typeface="Times New Roman" panose="02020603050405020304" pitchFamily="18" charset="0"/>
              </a:rPr>
              <a:t> è </a:t>
            </a:r>
            <a:r>
              <a:rPr lang="en-US" dirty="0" err="1">
                <a:cs typeface="Times New Roman" panose="02020603050405020304" pitchFamily="18" charset="0"/>
              </a:rPr>
              <a:t>raffigurata</a:t>
            </a:r>
            <a:r>
              <a:rPr lang="en-US" dirty="0">
                <a:cs typeface="Times New Roman" panose="02020603050405020304" pitchFamily="18" charset="0"/>
              </a:rPr>
              <a:t> sopra), la </a:t>
            </a:r>
            <a:r>
              <a:rPr lang="en-US" dirty="0" err="1">
                <a:cs typeface="Times New Roman" panose="02020603050405020304" pitchFamily="18" charset="0"/>
              </a:rPr>
              <a:t>pelle</a:t>
            </a:r>
            <a:r>
              <a:rPr lang="en-US" dirty="0">
                <a:cs typeface="Times New Roman" panose="02020603050405020304" pitchFamily="18" charset="0"/>
              </a:rPr>
              <a:t> e </a:t>
            </a:r>
            <a:r>
              <a:rPr lang="en-US" dirty="0" err="1">
                <a:cs typeface="Times New Roman" panose="02020603050405020304" pitchFamily="18" charset="0"/>
              </a:rPr>
              <a:t>i</a:t>
            </a:r>
            <a:r>
              <a:rPr lang="en-US" dirty="0">
                <a:cs typeface="Times New Roman" panose="02020603050405020304" pitchFamily="18" charset="0"/>
              </a:rPr>
              <a:t> </a:t>
            </a:r>
            <a:r>
              <a:rPr lang="en-US" dirty="0" err="1">
                <a:cs typeface="Times New Roman" panose="02020603050405020304" pitchFamily="18" charset="0"/>
              </a:rPr>
              <a:t>muscoli</a:t>
            </a:r>
            <a:r>
              <a:rPr lang="en-US" dirty="0">
                <a:cs typeface="Times New Roman" panose="02020603050405020304" pitchFamily="18" charset="0"/>
              </a:rPr>
              <a:t> </a:t>
            </a:r>
            <a:r>
              <a:rPr lang="en-US" dirty="0" err="1">
                <a:cs typeface="Times New Roman" panose="02020603050405020304" pitchFamily="18" charset="0"/>
              </a:rPr>
              <a:t>sembrano</a:t>
            </a:r>
            <a:r>
              <a:rPr lang="en-US" dirty="0">
                <a:cs typeface="Times New Roman" panose="02020603050405020304" pitchFamily="18" charset="0"/>
              </a:rPr>
              <a:t> </a:t>
            </a:r>
            <a:r>
              <a:rPr lang="en-US" dirty="0" err="1">
                <a:cs typeface="Times New Roman" panose="02020603050405020304" pitchFamily="18" charset="0"/>
              </a:rPr>
              <a:t>scartarsi</a:t>
            </a:r>
            <a:r>
              <a:rPr lang="en-US" dirty="0">
                <a:cs typeface="Times New Roman" panose="02020603050405020304" pitchFamily="18" charset="0"/>
              </a:rPr>
              <a:t> </a:t>
            </a:r>
            <a:r>
              <a:rPr lang="en-US" dirty="0" err="1">
                <a:cs typeface="Times New Roman" panose="02020603050405020304" pitchFamily="18" charset="0"/>
              </a:rPr>
              <a:t>gradualmente</a:t>
            </a:r>
            <a:r>
              <a:rPr lang="en-US" dirty="0">
                <a:cs typeface="Times New Roman" panose="02020603050405020304" pitchFamily="18" charset="0"/>
              </a:rPr>
              <a:t>, </a:t>
            </a:r>
            <a:r>
              <a:rPr lang="en-US" dirty="0" err="1">
                <a:cs typeface="Times New Roman" panose="02020603050405020304" pitchFamily="18" charset="0"/>
              </a:rPr>
              <a:t>allontanandosi</a:t>
            </a:r>
            <a:r>
              <a:rPr lang="en-US" dirty="0">
                <a:cs typeface="Times New Roman" panose="02020603050405020304" pitchFamily="18" charset="0"/>
              </a:rPr>
              <a:t> </a:t>
            </a:r>
            <a:r>
              <a:rPr lang="en-US" dirty="0" err="1">
                <a:cs typeface="Times New Roman" panose="02020603050405020304" pitchFamily="18" charset="0"/>
              </a:rPr>
              <a:t>dai</a:t>
            </a:r>
            <a:r>
              <a:rPr lang="en-US" dirty="0">
                <a:cs typeface="Times New Roman" panose="02020603050405020304" pitchFamily="18" charset="0"/>
              </a:rPr>
              <a:t> </a:t>
            </a:r>
            <a:r>
              <a:rPr lang="en-US" dirty="0" err="1">
                <a:cs typeface="Times New Roman" panose="02020603050405020304" pitchFamily="18" charset="0"/>
              </a:rPr>
              <a:t>corpi</a:t>
            </a:r>
            <a:r>
              <a:rPr lang="en-US" dirty="0">
                <a:cs typeface="Times New Roman" panose="02020603050405020304" pitchFamily="18" charset="0"/>
              </a:rPr>
              <a:t> per </a:t>
            </a:r>
            <a:r>
              <a:rPr lang="en-US" dirty="0" err="1">
                <a:cs typeface="Times New Roman" panose="02020603050405020304" pitchFamily="18" charset="0"/>
              </a:rPr>
              <a:t>rivelare</a:t>
            </a:r>
            <a:r>
              <a:rPr lang="en-US" dirty="0">
                <a:cs typeface="Times New Roman" panose="02020603050405020304" pitchFamily="18" charset="0"/>
              </a:rPr>
              <a:t> il </a:t>
            </a:r>
            <a:r>
              <a:rPr lang="en-US" dirty="0" err="1">
                <a:cs typeface="Times New Roman" panose="02020603050405020304" pitchFamily="18" charset="0"/>
              </a:rPr>
              <a:t>complicato</a:t>
            </a:r>
            <a:r>
              <a:rPr lang="en-US" dirty="0">
                <a:cs typeface="Times New Roman" panose="02020603050405020304" pitchFamily="18" charset="0"/>
              </a:rPr>
              <a:t> </a:t>
            </a:r>
            <a:r>
              <a:rPr lang="en-US" dirty="0" err="1">
                <a:cs typeface="Times New Roman" panose="02020603050405020304" pitchFamily="18" charset="0"/>
              </a:rPr>
              <a:t>sistema</a:t>
            </a:r>
            <a:r>
              <a:rPr lang="en-US" dirty="0">
                <a:cs typeface="Times New Roman" panose="02020603050405020304" pitchFamily="18" charset="0"/>
              </a:rPr>
              <a:t> di </a:t>
            </a:r>
            <a:r>
              <a:rPr lang="en-US" dirty="0" err="1">
                <a:cs typeface="Times New Roman" panose="02020603050405020304" pitchFamily="18" charset="0"/>
              </a:rPr>
              <a:t>muscoli</a:t>
            </a:r>
            <a:r>
              <a:rPr lang="en-US" dirty="0">
                <a:cs typeface="Times New Roman" panose="02020603050405020304" pitchFamily="18" charset="0"/>
              </a:rPr>
              <a:t> sotto</a:t>
            </a:r>
            <a:endParaRPr lang="it-IT" dirty="0">
              <a:cs typeface="Times New Roman" panose="02020603050405020304" pitchFamily="18" charset="0"/>
            </a:endParaRPr>
          </a:p>
        </p:txBody>
      </p:sp>
    </p:spTree>
    <p:extLst>
      <p:ext uri="{BB962C8B-B14F-4D97-AF65-F5344CB8AC3E}">
        <p14:creationId xmlns:p14="http://schemas.microsoft.com/office/powerpoint/2010/main" val="1186575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Fabric of the Human Body"/>
          <p:cNvPicPr>
            <a:picLocks noChangeAspect="1" noChangeArrowheads="1"/>
          </p:cNvPicPr>
          <p:nvPr/>
        </p:nvPicPr>
        <p:blipFill>
          <a:blip r:embed="rId3">
            <a:extLst>
              <a:ext uri="{28A0092B-C50C-407E-A947-70E740481C1C}">
                <a14:useLocalDpi xmlns:a14="http://schemas.microsoft.com/office/drawing/2010/main" val="0"/>
              </a:ext>
            </a:extLst>
          </a:blip>
          <a:srcRect l="2835" t="64659" r="84314" b="24109"/>
          <a:stretch>
            <a:fillRect/>
          </a:stretch>
        </p:blipFill>
        <p:spPr bwMode="auto">
          <a:xfrm>
            <a:off x="497879" y="1137795"/>
            <a:ext cx="2332038" cy="28527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MCAN00586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8700" y="4692180"/>
            <a:ext cx="9715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0" descr="MCHM00251_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50667">
            <a:off x="9979261" y="2142389"/>
            <a:ext cx="5413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2" descr="MCHM00248_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1369" y="1192713"/>
            <a:ext cx="11890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MCAN00585_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666" y="4389762"/>
            <a:ext cx="14144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MCHM00265_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87165">
            <a:off x="10535004" y="2808248"/>
            <a:ext cx="706438"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5"/>
          <p:cNvSpPr txBox="1">
            <a:spLocks noChangeArrowheads="1"/>
          </p:cNvSpPr>
          <p:nvPr/>
        </p:nvSpPr>
        <p:spPr bwMode="auto">
          <a:xfrm>
            <a:off x="6888163" y="260351"/>
            <a:ext cx="352901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b="1" i="1" dirty="0">
                <a:solidFill>
                  <a:schemeClr val="bg1"/>
                </a:solidFill>
              </a:rPr>
              <a:t>Monkey’s and other animals had been dissected since Ancient times in an attempt to understand how the human body worked. Animal anatomy is different to human anatomy though and many mistakes were made.</a:t>
            </a:r>
            <a:endParaRPr lang="en-US" altLang="it-IT" b="1" i="1" dirty="0">
              <a:solidFill>
                <a:schemeClr val="bg1"/>
              </a:solidFill>
            </a:endParaRPr>
          </a:p>
        </p:txBody>
      </p:sp>
      <p:sp>
        <p:nvSpPr>
          <p:cNvPr id="15371" name="Text Box 16"/>
          <p:cNvSpPr txBox="1">
            <a:spLocks noChangeArrowheads="1"/>
          </p:cNvSpPr>
          <p:nvPr/>
        </p:nvSpPr>
        <p:spPr bwMode="auto">
          <a:xfrm>
            <a:off x="2829917" y="1192713"/>
            <a:ext cx="6588177" cy="463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914400">
              <a:lnSpc>
                <a:spcPct val="90000"/>
              </a:lnSpc>
              <a:spcBef>
                <a:spcPts val="1200"/>
              </a:spcBef>
              <a:buSzPct val="85000"/>
              <a:buFont typeface="Arial" panose="020B0604020202020204" pitchFamily="34" charset="0"/>
              <a:buChar char="•"/>
            </a:pPr>
            <a:r>
              <a:rPr lang="en-GB" altLang="it-IT" dirty="0" err="1">
                <a:latin typeface="+mn-lt"/>
                <a:cs typeface="Times New Roman" panose="02020603050405020304" pitchFamily="18" charset="0"/>
              </a:rPr>
              <a:t>Gli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antichi</a:t>
            </a:r>
            <a:r>
              <a:rPr lang="en-GB" altLang="it-IT" dirty="0">
                <a:latin typeface="+mn-lt"/>
                <a:cs typeface="Times New Roman" panose="02020603050405020304" pitchFamily="18" charset="0"/>
              </a:rPr>
              <a:t> medici </a:t>
            </a:r>
            <a:r>
              <a:rPr lang="en-GB" altLang="it-IT" dirty="0" err="1">
                <a:latin typeface="+mn-lt"/>
                <a:cs typeface="Times New Roman" panose="02020603050405020304" pitchFamily="18" charset="0"/>
              </a:rPr>
              <a:t>avevano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sezionato</a:t>
            </a:r>
            <a:r>
              <a:rPr lang="en-GB" altLang="it-IT" dirty="0">
                <a:latin typeface="+mn-lt"/>
                <a:cs typeface="Times New Roman" panose="02020603050405020304" pitchFamily="18" charset="0"/>
              </a:rPr>
              <a:t> le </a:t>
            </a:r>
            <a:r>
              <a:rPr lang="en-GB" altLang="it-IT" dirty="0" err="1">
                <a:latin typeface="+mn-lt"/>
                <a:cs typeface="Times New Roman" panose="02020603050405020304" pitchFamily="18" charset="0"/>
              </a:rPr>
              <a:t>scimmie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nella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convinzione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che</a:t>
            </a:r>
            <a:r>
              <a:rPr lang="en-GB" altLang="it-IT" dirty="0">
                <a:latin typeface="+mn-lt"/>
                <a:cs typeface="Times New Roman" panose="02020603050405020304" pitchFamily="18" charset="0"/>
              </a:rPr>
              <a:t> le </a:t>
            </a:r>
            <a:r>
              <a:rPr lang="en-GB" altLang="it-IT" dirty="0" err="1">
                <a:latin typeface="+mn-lt"/>
                <a:cs typeface="Times New Roman" panose="02020603050405020304" pitchFamily="18" charset="0"/>
              </a:rPr>
              <a:t>loro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anatomie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sarebbero</a:t>
            </a:r>
            <a:r>
              <a:rPr lang="en-GB" altLang="it-IT" dirty="0">
                <a:latin typeface="+mn-lt"/>
                <a:cs typeface="Times New Roman" panose="02020603050405020304" pitchFamily="18" charset="0"/>
              </a:rPr>
              <a:t> state le </a:t>
            </a:r>
            <a:r>
              <a:rPr lang="en-GB" altLang="it-IT" dirty="0" err="1">
                <a:latin typeface="+mn-lt"/>
                <a:cs typeface="Times New Roman" panose="02020603050405020304" pitchFamily="18" charset="0"/>
              </a:rPr>
              <a:t>stesse</a:t>
            </a:r>
            <a:r>
              <a:rPr lang="en-GB" altLang="it-IT" dirty="0">
                <a:latin typeface="+mn-lt"/>
                <a:cs typeface="Times New Roman" panose="02020603050405020304" pitchFamily="18" charset="0"/>
              </a:rPr>
              <a:t> di un </a:t>
            </a:r>
            <a:r>
              <a:rPr lang="en-GB" altLang="it-IT" dirty="0" err="1">
                <a:latin typeface="+mn-lt"/>
                <a:cs typeface="Times New Roman" panose="02020603050405020304" pitchFamily="18" charset="0"/>
              </a:rPr>
              <a:t>essere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umano</a:t>
            </a:r>
            <a:r>
              <a:rPr lang="en-GB" altLang="it-IT" dirty="0">
                <a:latin typeface="+mn-lt"/>
                <a:cs typeface="Times New Roman" panose="02020603050405020304" pitchFamily="18" charset="0"/>
              </a:rPr>
              <a:t>. Le </a:t>
            </a:r>
            <a:r>
              <a:rPr lang="en-GB" altLang="it-IT" dirty="0" err="1">
                <a:latin typeface="+mn-lt"/>
                <a:cs typeface="Times New Roman" panose="02020603050405020304" pitchFamily="18" charset="0"/>
              </a:rPr>
              <a:t>scimmie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hanno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fornito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loro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l'opportunità</a:t>
            </a:r>
            <a:r>
              <a:rPr lang="en-GB" altLang="it-IT" dirty="0">
                <a:latin typeface="+mn-lt"/>
                <a:cs typeface="Times New Roman" panose="02020603050405020304" pitchFamily="18" charset="0"/>
              </a:rPr>
              <a:t> di </a:t>
            </a:r>
            <a:r>
              <a:rPr lang="en-GB" altLang="it-IT" dirty="0" err="1">
                <a:latin typeface="+mn-lt"/>
                <a:cs typeface="Times New Roman" panose="02020603050405020304" pitchFamily="18" charset="0"/>
              </a:rPr>
              <a:t>studiare</a:t>
            </a:r>
            <a:r>
              <a:rPr lang="en-GB" altLang="it-IT" dirty="0">
                <a:latin typeface="+mn-lt"/>
                <a:cs typeface="Times New Roman" panose="02020603050405020304" pitchFamily="18" charset="0"/>
              </a:rPr>
              <a:t> le parti di </a:t>
            </a:r>
            <a:r>
              <a:rPr lang="en-GB" altLang="it-IT" dirty="0" err="1">
                <a:latin typeface="+mn-lt"/>
                <a:cs typeface="Times New Roman" panose="02020603050405020304" pitchFamily="18" charset="0"/>
              </a:rPr>
              <a:t>lavoro</a:t>
            </a:r>
            <a:r>
              <a:rPr lang="en-GB" altLang="it-IT" dirty="0">
                <a:latin typeface="+mn-lt"/>
                <a:cs typeface="Times New Roman" panose="02020603050405020304" pitchFamily="18" charset="0"/>
              </a:rPr>
              <a:t> di un </a:t>
            </a:r>
            <a:r>
              <a:rPr lang="en-GB" altLang="it-IT" dirty="0" err="1">
                <a:latin typeface="+mn-lt"/>
                <a:cs typeface="Times New Roman" panose="02020603050405020304" pitchFamily="18" charset="0"/>
              </a:rPr>
              <a:t>corpo</a:t>
            </a:r>
            <a:r>
              <a:rPr lang="en-GB" altLang="it-IT" dirty="0">
                <a:latin typeface="+mn-lt"/>
                <a:cs typeface="Times New Roman" panose="02020603050405020304" pitchFamily="18" charset="0"/>
              </a:rPr>
              <a:t> in </a:t>
            </a:r>
            <a:r>
              <a:rPr lang="en-GB" altLang="it-IT" dirty="0" err="1">
                <a:latin typeface="+mn-lt"/>
                <a:cs typeface="Times New Roman" panose="02020603050405020304" pitchFamily="18" charset="0"/>
              </a:rPr>
              <a:t>quanto</a:t>
            </a:r>
            <a:r>
              <a:rPr lang="en-GB" altLang="it-IT" dirty="0">
                <a:latin typeface="+mn-lt"/>
                <a:cs typeface="Times New Roman" panose="02020603050405020304" pitchFamily="18" charset="0"/>
              </a:rPr>
              <a:t> era </a:t>
            </a:r>
            <a:r>
              <a:rPr lang="en-GB" altLang="it-IT" dirty="0" err="1">
                <a:latin typeface="+mn-lt"/>
                <a:cs typeface="Times New Roman" panose="02020603050405020304" pitchFamily="18" charset="0"/>
              </a:rPr>
              <a:t>indesiderabile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sezionare</a:t>
            </a:r>
            <a:r>
              <a:rPr lang="en-GB" altLang="it-IT" dirty="0">
                <a:latin typeface="+mn-lt"/>
                <a:cs typeface="Times New Roman" panose="02020603050405020304" pitchFamily="18" charset="0"/>
              </a:rPr>
              <a:t> un </a:t>
            </a:r>
            <a:r>
              <a:rPr lang="en-GB" altLang="it-IT" dirty="0" err="1">
                <a:latin typeface="+mn-lt"/>
                <a:cs typeface="Times New Roman" panose="02020603050405020304" pitchFamily="18" charset="0"/>
              </a:rPr>
              <a:t>cadavere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umano</a:t>
            </a:r>
            <a:r>
              <a:rPr lang="en-GB" altLang="it-IT" dirty="0">
                <a:latin typeface="+mn-lt"/>
                <a:cs typeface="Times New Roman" panose="02020603050405020304" pitchFamily="18" charset="0"/>
              </a:rPr>
              <a:t> per </a:t>
            </a:r>
            <a:r>
              <a:rPr lang="en-GB" altLang="it-IT" dirty="0" err="1">
                <a:latin typeface="+mn-lt"/>
                <a:cs typeface="Times New Roman" panose="02020603050405020304" pitchFamily="18" charset="0"/>
              </a:rPr>
              <a:t>motivi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religiosi</a:t>
            </a:r>
            <a:r>
              <a:rPr lang="en-GB" altLang="it-IT" dirty="0">
                <a:latin typeface="+mn-lt"/>
                <a:cs typeface="Times New Roman" panose="02020603050405020304" pitchFamily="18" charset="0"/>
              </a:rPr>
              <a:t> – il </a:t>
            </a:r>
            <a:r>
              <a:rPr lang="en-GB" altLang="it-IT" dirty="0" err="1">
                <a:latin typeface="+mn-lt"/>
                <a:cs typeface="Times New Roman" panose="02020603050405020304" pitchFamily="18" charset="0"/>
              </a:rPr>
              <a:t>diritto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della</a:t>
            </a:r>
            <a:r>
              <a:rPr lang="en-GB" altLang="it-IT" dirty="0">
                <a:latin typeface="+mn-lt"/>
                <a:cs typeface="Times New Roman" panose="02020603050405020304" pitchFamily="18" charset="0"/>
              </a:rPr>
              <a:t> Chiesa </a:t>
            </a:r>
            <a:r>
              <a:rPr lang="en-GB" altLang="it-IT" dirty="0" err="1">
                <a:latin typeface="+mn-lt"/>
                <a:cs typeface="Times New Roman" panose="02020603050405020304" pitchFamily="18" charset="0"/>
              </a:rPr>
              <a:t>spesso</a:t>
            </a:r>
            <a:r>
              <a:rPr lang="en-GB" altLang="it-IT" dirty="0">
                <a:latin typeface="+mn-lt"/>
                <a:cs typeface="Times New Roman" panose="02020603050405020304" pitchFamily="18" charset="0"/>
              </a:rPr>
              <a:t> lo </a:t>
            </a:r>
            <a:r>
              <a:rPr lang="en-GB" altLang="it-IT" dirty="0" err="1">
                <a:latin typeface="+mn-lt"/>
                <a:cs typeface="Times New Roman" panose="02020603050405020304" pitchFamily="18" charset="0"/>
              </a:rPr>
              <a:t>vietava</a:t>
            </a:r>
            <a:r>
              <a:rPr lang="en-GB" altLang="it-IT" dirty="0">
                <a:latin typeface="+mn-lt"/>
                <a:cs typeface="Times New Roman" panose="02020603050405020304" pitchFamily="18" charset="0"/>
              </a:rPr>
              <a:t>. Ci </a:t>
            </a:r>
            <a:r>
              <a:rPr lang="en-GB" altLang="it-IT" dirty="0" err="1">
                <a:latin typeface="+mn-lt"/>
                <a:cs typeface="Times New Roman" panose="02020603050405020304" pitchFamily="18" charset="0"/>
              </a:rPr>
              <a:t>sono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stati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pochi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casi</a:t>
            </a:r>
            <a:r>
              <a:rPr lang="en-GB" altLang="it-IT" dirty="0">
                <a:latin typeface="+mn-lt"/>
                <a:cs typeface="Times New Roman" panose="02020603050405020304" pitchFamily="18" charset="0"/>
              </a:rPr>
              <a:t> in cui la </a:t>
            </a:r>
            <a:r>
              <a:rPr lang="en-GB" altLang="it-IT" dirty="0" err="1">
                <a:latin typeface="+mn-lt"/>
                <a:cs typeface="Times New Roman" panose="02020603050405020304" pitchFamily="18" charset="0"/>
              </a:rPr>
              <a:t>dissezione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umana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è</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stata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consentita</a:t>
            </a:r>
            <a:r>
              <a:rPr lang="en-GB" altLang="it-IT" dirty="0">
                <a:latin typeface="+mn-lt"/>
                <a:cs typeface="Times New Roman" panose="02020603050405020304" pitchFamily="18" charset="0"/>
              </a:rPr>
              <a:t>. Un </a:t>
            </a:r>
            <a:r>
              <a:rPr lang="en-GB" altLang="it-IT" dirty="0" err="1">
                <a:latin typeface="+mn-lt"/>
                <a:cs typeface="Times New Roman" panose="02020603050405020304" pitchFamily="18" charset="0"/>
              </a:rPr>
              <a:t>luogo</a:t>
            </a:r>
            <a:r>
              <a:rPr lang="en-GB" altLang="it-IT" dirty="0">
                <a:latin typeface="+mn-lt"/>
                <a:cs typeface="Times New Roman" panose="02020603050405020304" pitchFamily="18" charset="0"/>
              </a:rPr>
              <a:t> ha </a:t>
            </a:r>
            <a:r>
              <a:rPr lang="en-GB" altLang="it-IT" dirty="0" err="1">
                <a:latin typeface="+mn-lt"/>
                <a:cs typeface="Times New Roman" panose="02020603050405020304" pitchFamily="18" charset="0"/>
              </a:rPr>
              <a:t>permesso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apertamente</a:t>
            </a:r>
            <a:r>
              <a:rPr lang="en-GB" altLang="it-IT" dirty="0">
                <a:latin typeface="+mn-lt"/>
                <a:cs typeface="Times New Roman" panose="02020603050405020304" pitchFamily="18" charset="0"/>
              </a:rPr>
              <a:t> la </a:t>
            </a:r>
            <a:r>
              <a:rPr lang="en-GB" altLang="it-IT" dirty="0" err="1">
                <a:latin typeface="+mn-lt"/>
                <a:cs typeface="Times New Roman" panose="02020603050405020304" pitchFamily="18" charset="0"/>
              </a:rPr>
              <a:t>dissezione</a:t>
            </a:r>
            <a:r>
              <a:rPr lang="en-GB" altLang="it-IT" dirty="0">
                <a:latin typeface="+mn-lt"/>
                <a:cs typeface="Times New Roman" panose="02020603050405020304" pitchFamily="18" charset="0"/>
              </a:rPr>
              <a:t> per un </a:t>
            </a:r>
            <a:r>
              <a:rPr lang="en-GB" altLang="it-IT" dirty="0" err="1">
                <a:latin typeface="+mn-lt"/>
                <a:cs typeface="Times New Roman" panose="02020603050405020304" pitchFamily="18" charset="0"/>
              </a:rPr>
              <a:t>certo</a:t>
            </a:r>
            <a:r>
              <a:rPr lang="en-GB" altLang="it-IT" dirty="0">
                <a:latin typeface="+mn-lt"/>
                <a:cs typeface="Times New Roman" panose="02020603050405020304" pitchFamily="18" charset="0"/>
              </a:rPr>
              <a:t> tempo - Alessandria, in </a:t>
            </a:r>
            <a:r>
              <a:rPr lang="en-GB" altLang="it-IT" dirty="0" err="1">
                <a:latin typeface="+mn-lt"/>
                <a:cs typeface="Times New Roman" panose="02020603050405020304" pitchFamily="18" charset="0"/>
              </a:rPr>
              <a:t>Egitto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che</a:t>
            </a:r>
            <a:r>
              <a:rPr lang="en-GB" altLang="it-IT" dirty="0">
                <a:latin typeface="+mn-lt"/>
                <a:cs typeface="Times New Roman" panose="02020603050405020304" pitchFamily="18" charset="0"/>
              </a:rPr>
              <a:t> è </a:t>
            </a:r>
            <a:r>
              <a:rPr lang="en-GB" altLang="it-IT" dirty="0" err="1">
                <a:latin typeface="+mn-lt"/>
                <a:cs typeface="Times New Roman" panose="02020603050405020304" pitchFamily="18" charset="0"/>
              </a:rPr>
              <a:t>stata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fondata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nel</a:t>
            </a:r>
            <a:r>
              <a:rPr lang="en-GB" altLang="it-IT" dirty="0">
                <a:latin typeface="+mn-lt"/>
                <a:cs typeface="Times New Roman" panose="02020603050405020304" pitchFamily="18" charset="0"/>
              </a:rPr>
              <a:t> 332 </a:t>
            </a:r>
            <a:r>
              <a:rPr lang="en-GB" altLang="it-IT" dirty="0" err="1">
                <a:latin typeface="+mn-lt"/>
                <a:cs typeface="Times New Roman" panose="02020603050405020304" pitchFamily="18" charset="0"/>
              </a:rPr>
              <a:t>a.C</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Anche</a:t>
            </a:r>
            <a:r>
              <a:rPr lang="en-GB" altLang="it-IT" dirty="0">
                <a:latin typeface="+mn-lt"/>
                <a:cs typeface="Times New Roman" panose="02020603050405020304" pitchFamily="18" charset="0"/>
              </a:rPr>
              <a:t> la </a:t>
            </a:r>
            <a:r>
              <a:rPr lang="en-GB" altLang="it-IT" dirty="0" err="1">
                <a:latin typeface="+mn-lt"/>
                <a:cs typeface="Times New Roman" panose="02020603050405020304" pitchFamily="18" charset="0"/>
              </a:rPr>
              <a:t>dissezione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dei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criminali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vivi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è</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stata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consentita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Questo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atteggiamento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rilassato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divenne</a:t>
            </a:r>
            <a:r>
              <a:rPr lang="en-GB" altLang="it-IT" dirty="0">
                <a:latin typeface="+mn-lt"/>
                <a:cs typeface="Times New Roman" panose="02020603050405020304" pitchFamily="18" charset="0"/>
              </a:rPr>
              <a:t> sempre </a:t>
            </a:r>
            <a:r>
              <a:rPr lang="en-GB" altLang="it-IT" dirty="0" err="1">
                <a:latin typeface="+mn-lt"/>
                <a:cs typeface="Times New Roman" panose="02020603050405020304" pitchFamily="18" charset="0"/>
              </a:rPr>
              <a:t>più</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raro</a:t>
            </a:r>
            <a:r>
              <a:rPr lang="en-GB" altLang="it-IT" dirty="0">
                <a:latin typeface="+mn-lt"/>
                <a:cs typeface="Times New Roman" panose="02020603050405020304" pitchFamily="18" charset="0"/>
              </a:rPr>
              <a:t> ai tempi </a:t>
            </a:r>
            <a:r>
              <a:rPr lang="en-GB" altLang="it-IT" dirty="0" err="1">
                <a:latin typeface="+mn-lt"/>
                <a:cs typeface="Times New Roman" panose="02020603050405020304" pitchFamily="18" charset="0"/>
              </a:rPr>
              <a:t>dell'Impero</a:t>
            </a:r>
            <a:r>
              <a:rPr lang="en-GB" altLang="it-IT" dirty="0">
                <a:latin typeface="+mn-lt"/>
                <a:cs typeface="Times New Roman" panose="02020603050405020304" pitchFamily="18" charset="0"/>
              </a:rPr>
              <a:t> Romano
Al tempo di </a:t>
            </a:r>
            <a:r>
              <a:rPr lang="en-GB" altLang="it-IT" dirty="0" err="1">
                <a:latin typeface="+mn-lt"/>
                <a:cs typeface="Times New Roman" panose="02020603050405020304" pitchFamily="18" charset="0"/>
              </a:rPr>
              <a:t>Vesalio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però</a:t>
            </a:r>
            <a:r>
              <a:rPr lang="en-GB" altLang="it-IT" dirty="0">
                <a:latin typeface="+mn-lt"/>
                <a:cs typeface="Times New Roman" panose="02020603050405020304" pitchFamily="18" charset="0"/>
              </a:rPr>
              <a:t>, le </a:t>
            </a:r>
            <a:r>
              <a:rPr lang="en-GB" altLang="it-IT" dirty="0" err="1">
                <a:latin typeface="+mn-lt"/>
                <a:cs typeface="Times New Roman" panose="02020603050405020304" pitchFamily="18" charset="0"/>
              </a:rPr>
              <a:t>leggi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della</a:t>
            </a:r>
            <a:r>
              <a:rPr lang="en-GB" altLang="it-IT" dirty="0">
                <a:latin typeface="+mn-lt"/>
                <a:cs typeface="Times New Roman" panose="02020603050405020304" pitchFamily="18" charset="0"/>
              </a:rPr>
              <a:t> Chiesa </a:t>
            </a:r>
            <a:r>
              <a:rPr lang="en-GB" altLang="it-IT" dirty="0" err="1">
                <a:latin typeface="+mn-lt"/>
                <a:cs typeface="Times New Roman" panose="02020603050405020304" pitchFamily="18" charset="0"/>
              </a:rPr>
              <a:t>erano</a:t>
            </a:r>
            <a:r>
              <a:rPr lang="en-GB" altLang="it-IT" dirty="0">
                <a:latin typeface="+mn-lt"/>
                <a:cs typeface="Times New Roman" panose="02020603050405020304" pitchFamily="18" charset="0"/>
              </a:rPr>
              <a:t> state </a:t>
            </a:r>
            <a:r>
              <a:rPr lang="en-GB" altLang="it-IT" dirty="0" err="1">
                <a:latin typeface="+mn-lt"/>
                <a:cs typeface="Times New Roman" panose="02020603050405020304" pitchFamily="18" charset="0"/>
              </a:rPr>
              <a:t>rilassate</a:t>
            </a:r>
            <a:r>
              <a:rPr lang="en-GB" altLang="it-IT" dirty="0">
                <a:latin typeface="+mn-lt"/>
                <a:cs typeface="Times New Roman" panose="02020603050405020304" pitchFamily="18" charset="0"/>
              </a:rPr>
              <a:t> e </a:t>
            </a:r>
            <a:r>
              <a:rPr lang="en-GB" altLang="it-IT" dirty="0" err="1">
                <a:latin typeface="+mn-lt"/>
                <a:cs typeface="Times New Roman" panose="02020603050405020304" pitchFamily="18" charset="0"/>
              </a:rPr>
              <a:t>furono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consentite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dissezioni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limitate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Questo</a:t>
            </a:r>
            <a:r>
              <a:rPr lang="en-GB" altLang="it-IT" dirty="0">
                <a:latin typeface="+mn-lt"/>
                <a:cs typeface="Times New Roman" panose="02020603050405020304" pitchFamily="18" charset="0"/>
              </a:rPr>
              <a:t> ha </a:t>
            </a:r>
            <a:r>
              <a:rPr lang="en-GB" altLang="it-IT" dirty="0" err="1">
                <a:latin typeface="+mn-lt"/>
                <a:cs typeface="Times New Roman" panose="02020603050405020304" pitchFamily="18" charset="0"/>
              </a:rPr>
              <a:t>permesso</a:t>
            </a:r>
            <a:r>
              <a:rPr lang="en-GB" altLang="it-IT" dirty="0">
                <a:latin typeface="+mn-lt"/>
                <a:cs typeface="Times New Roman" panose="02020603050405020304" pitchFamily="18" charset="0"/>
              </a:rPr>
              <a:t> di </a:t>
            </a:r>
            <a:r>
              <a:rPr lang="en-GB" altLang="it-IT" dirty="0" err="1">
                <a:latin typeface="+mn-lt"/>
                <a:cs typeface="Times New Roman" panose="02020603050405020304" pitchFamily="18" charset="0"/>
              </a:rPr>
              <a:t>formare</a:t>
            </a:r>
            <a:r>
              <a:rPr lang="en-GB" altLang="it-IT" dirty="0">
                <a:latin typeface="+mn-lt"/>
                <a:cs typeface="Times New Roman" panose="02020603050405020304" pitchFamily="18" charset="0"/>
              </a:rPr>
              <a:t> un </a:t>
            </a:r>
            <a:r>
              <a:rPr lang="en-GB" altLang="it-IT" dirty="0" err="1">
                <a:latin typeface="+mn-lt"/>
                <a:cs typeface="Times New Roman" panose="02020603050405020304" pitchFamily="18" charset="0"/>
              </a:rPr>
              <a:t>quadro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molto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più</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completo</a:t>
            </a:r>
            <a:r>
              <a:rPr lang="en-GB" altLang="it-IT" dirty="0">
                <a:latin typeface="+mn-lt"/>
                <a:cs typeface="Times New Roman" panose="02020603050405020304" pitchFamily="18" charset="0"/>
              </a:rPr>
              <a:t> e </a:t>
            </a:r>
            <a:r>
              <a:rPr lang="en-GB" altLang="it-IT" dirty="0" err="1">
                <a:latin typeface="+mn-lt"/>
                <a:cs typeface="Times New Roman" panose="02020603050405020304" pitchFamily="18" charset="0"/>
              </a:rPr>
              <a:t>preciso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dell'anatomia</a:t>
            </a:r>
            <a:r>
              <a:rPr lang="en-GB" altLang="it-IT" dirty="0">
                <a:latin typeface="+mn-lt"/>
                <a:cs typeface="Times New Roman" panose="02020603050405020304" pitchFamily="18" charset="0"/>
              </a:rPr>
              <a:t> e </a:t>
            </a:r>
            <a:r>
              <a:rPr lang="en-GB" altLang="it-IT" dirty="0" err="1">
                <a:latin typeface="+mn-lt"/>
                <a:cs typeface="Times New Roman" panose="02020603050405020304" pitchFamily="18" charset="0"/>
              </a:rPr>
              <a:t>della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fisiologia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umana</a:t>
            </a:r>
            <a:r>
              <a:rPr lang="en-GB" altLang="it-IT" dirty="0">
                <a:latin typeface="+mn-lt"/>
                <a:cs typeface="Times New Roman" panose="02020603050405020304" pitchFamily="18" charset="0"/>
              </a:rPr>
              <a:t> (come </a:t>
            </a:r>
            <a:r>
              <a:rPr lang="en-GB" altLang="it-IT" dirty="0" err="1">
                <a:latin typeface="+mn-lt"/>
                <a:cs typeface="Times New Roman" panose="02020603050405020304" pitchFamily="18" charset="0"/>
              </a:rPr>
              <a:t>funziona</a:t>
            </a:r>
            <a:r>
              <a:rPr lang="en-GB" altLang="it-IT" dirty="0">
                <a:latin typeface="+mn-lt"/>
                <a:cs typeface="Times New Roman" panose="02020603050405020304" pitchFamily="18" charset="0"/>
              </a:rPr>
              <a:t> il </a:t>
            </a:r>
            <a:r>
              <a:rPr lang="en-GB" altLang="it-IT" dirty="0" err="1">
                <a:latin typeface="+mn-lt"/>
                <a:cs typeface="Times New Roman" panose="02020603050405020304" pitchFamily="18" charset="0"/>
              </a:rPr>
              <a:t>corpo</a:t>
            </a:r>
            <a:r>
              <a:rPr lang="en-GB" altLang="it-IT" dirty="0">
                <a:latin typeface="+mn-lt"/>
                <a:cs typeface="Times New Roman" panose="02020603050405020304" pitchFamily="18" charset="0"/>
              </a:rPr>
              <a:t>)
</a:t>
            </a:r>
          </a:p>
        </p:txBody>
      </p:sp>
      <p:sp>
        <p:nvSpPr>
          <p:cNvPr id="2" name="Segnaposto numero diapositiva 1"/>
          <p:cNvSpPr>
            <a:spLocks noGrp="1"/>
          </p:cNvSpPr>
          <p:nvPr>
            <p:ph type="sldNum" sz="quarter" idx="12"/>
          </p:nvPr>
        </p:nvSpPr>
        <p:spPr/>
        <p:txBody>
          <a:bodyPr/>
          <a:lstStyle/>
          <a:p>
            <a:fld id="{4FAB73BC-B049-4115-A692-8D63A059BFB8}" type="slidenum">
              <a:rPr lang="en-US" smtClean="0"/>
              <a:t>41</a:t>
            </a:fld>
            <a:endParaRPr lang="en-US" dirty="0"/>
          </a:p>
        </p:txBody>
      </p:sp>
    </p:spTree>
    <p:extLst>
      <p:ext uri="{BB962C8B-B14F-4D97-AF65-F5344CB8AC3E}">
        <p14:creationId xmlns:p14="http://schemas.microsoft.com/office/powerpoint/2010/main" val="329913529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abric of the Human Body"/>
          <p:cNvPicPr>
            <a:picLocks noChangeAspect="1" noChangeArrowheads="1"/>
          </p:cNvPicPr>
          <p:nvPr/>
        </p:nvPicPr>
        <p:blipFill>
          <a:blip r:embed="rId2">
            <a:extLst>
              <a:ext uri="{28A0092B-C50C-407E-A947-70E740481C1C}">
                <a14:useLocalDpi xmlns:a14="http://schemas.microsoft.com/office/drawing/2010/main" val="0"/>
              </a:ext>
            </a:extLst>
          </a:blip>
          <a:srcRect l="35686" t="54439" r="37164" b="27170"/>
          <a:stretch>
            <a:fillRect/>
          </a:stretch>
        </p:blipFill>
        <p:spPr bwMode="auto">
          <a:xfrm>
            <a:off x="717700" y="1066813"/>
            <a:ext cx="2794259" cy="2663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9" name="Picture 13" descr="Vesalius_Pg_235"/>
          <p:cNvPicPr>
            <a:picLocks noChangeAspect="1" noChangeArrowheads="1"/>
          </p:cNvPicPr>
          <p:nvPr/>
        </p:nvPicPr>
        <p:blipFill>
          <a:blip r:embed="rId3">
            <a:extLst>
              <a:ext uri="{28A0092B-C50C-407E-A947-70E740481C1C}">
                <a14:useLocalDpi xmlns:a14="http://schemas.microsoft.com/office/drawing/2010/main" val="0"/>
              </a:ext>
            </a:extLst>
          </a:blip>
          <a:srcRect l="4097" t="6139" r="28819" b="48833"/>
          <a:stretch>
            <a:fillRect/>
          </a:stretch>
        </p:blipFill>
        <p:spPr bwMode="auto">
          <a:xfrm>
            <a:off x="8575523" y="3908111"/>
            <a:ext cx="2642937" cy="23657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111" name="Text Box 15"/>
          <p:cNvSpPr txBox="1">
            <a:spLocks noChangeArrowheads="1"/>
          </p:cNvSpPr>
          <p:nvPr/>
        </p:nvSpPr>
        <p:spPr bwMode="auto">
          <a:xfrm>
            <a:off x="1524000" y="4404519"/>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it-IT"/>
          </a:p>
        </p:txBody>
      </p:sp>
      <p:sp>
        <p:nvSpPr>
          <p:cNvPr id="4112" name="Text Box 16"/>
          <p:cNvSpPr txBox="1">
            <a:spLocks noChangeArrowheads="1"/>
          </p:cNvSpPr>
          <p:nvPr/>
        </p:nvSpPr>
        <p:spPr bwMode="auto">
          <a:xfrm>
            <a:off x="3689381" y="1211429"/>
            <a:ext cx="7946939" cy="239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defTabSz="914400">
              <a:lnSpc>
                <a:spcPct val="90000"/>
              </a:lnSpc>
              <a:spcBef>
                <a:spcPts val="1200"/>
              </a:spcBef>
              <a:buSzPct val="85000"/>
              <a:buFont typeface="Arial" panose="020B0604020202020204" pitchFamily="34" charset="0"/>
              <a:buChar char="•"/>
            </a:pPr>
            <a:r>
              <a:rPr lang="en-GB" altLang="it-IT" dirty="0" err="1">
                <a:cs typeface="Times New Roman" panose="02020603050405020304" pitchFamily="18" charset="0"/>
              </a:rPr>
              <a:t>Molti</a:t>
            </a:r>
            <a:r>
              <a:rPr lang="en-GB" altLang="it-IT" dirty="0">
                <a:cs typeface="Times New Roman" panose="02020603050405020304" pitchFamily="18" charset="0"/>
              </a:rPr>
              <a:t> </a:t>
            </a:r>
            <a:r>
              <a:rPr lang="en-GB" altLang="it-IT" dirty="0" err="1">
                <a:cs typeface="Times New Roman" panose="02020603050405020304" pitchFamily="18" charset="0"/>
              </a:rPr>
              <a:t>strumenti</a:t>
            </a:r>
            <a:r>
              <a:rPr lang="en-GB" altLang="it-IT" dirty="0">
                <a:cs typeface="Times New Roman" panose="02020603050405020304" pitchFamily="18" charset="0"/>
              </a:rPr>
              <a:t> </a:t>
            </a:r>
            <a:r>
              <a:rPr lang="en-GB" altLang="it-IT" dirty="0" err="1">
                <a:cs typeface="Times New Roman" panose="02020603050405020304" pitchFamily="18" charset="0"/>
              </a:rPr>
              <a:t>chirurgici</a:t>
            </a:r>
            <a:r>
              <a:rPr lang="en-GB" altLang="it-IT" dirty="0">
                <a:cs typeface="Times New Roman" panose="02020603050405020304" pitchFamily="18" charset="0"/>
              </a:rPr>
              <a:t> </a:t>
            </a:r>
            <a:r>
              <a:rPr lang="en-GB" altLang="it-IT" dirty="0" err="1">
                <a:cs typeface="Times New Roman" panose="02020603050405020304" pitchFamily="18" charset="0"/>
              </a:rPr>
              <a:t>durante</a:t>
            </a:r>
            <a:r>
              <a:rPr lang="en-GB" altLang="it-IT" dirty="0">
                <a:cs typeface="Times New Roman" panose="02020603050405020304" pitchFamily="18" charset="0"/>
              </a:rPr>
              <a:t> il </a:t>
            </a:r>
            <a:r>
              <a:rPr lang="en-GB" altLang="it-IT" dirty="0" err="1">
                <a:cs typeface="Times New Roman" panose="02020603050405020304" pitchFamily="18" charset="0"/>
              </a:rPr>
              <a:t>Rinascimento</a:t>
            </a:r>
            <a:r>
              <a:rPr lang="en-GB" altLang="it-IT" dirty="0">
                <a:cs typeface="Times New Roman" panose="02020603050405020304" pitchFamily="18" charset="0"/>
              </a:rPr>
              <a:t> </a:t>
            </a:r>
            <a:r>
              <a:rPr lang="en-GB" altLang="it-IT" dirty="0" err="1">
                <a:cs typeface="Times New Roman" panose="02020603050405020304" pitchFamily="18" charset="0"/>
              </a:rPr>
              <a:t>erano</a:t>
            </a:r>
            <a:r>
              <a:rPr lang="en-GB" altLang="it-IT" dirty="0">
                <a:cs typeface="Times New Roman" panose="02020603050405020304" pitchFamily="18" charset="0"/>
              </a:rPr>
              <a:t> </a:t>
            </a:r>
            <a:r>
              <a:rPr lang="en-GB" altLang="it-IT" dirty="0" err="1">
                <a:cs typeface="Times New Roman" panose="02020603050405020304" pitchFamily="18" charset="0"/>
              </a:rPr>
              <a:t>simili</a:t>
            </a:r>
            <a:r>
              <a:rPr lang="en-GB" altLang="it-IT" dirty="0">
                <a:cs typeface="Times New Roman" panose="02020603050405020304" pitchFamily="18" charset="0"/>
              </a:rPr>
              <a:t> a </a:t>
            </a:r>
            <a:r>
              <a:rPr lang="en-GB" altLang="it-IT" dirty="0" err="1">
                <a:cs typeface="Times New Roman" panose="02020603050405020304" pitchFamily="18" charset="0"/>
              </a:rPr>
              <a:t>quelli</a:t>
            </a:r>
            <a:r>
              <a:rPr lang="en-GB" altLang="it-IT" dirty="0">
                <a:cs typeface="Times New Roman" panose="02020603050405020304" pitchFamily="18" charset="0"/>
              </a:rPr>
              <a:t> </a:t>
            </a:r>
            <a:r>
              <a:rPr lang="en-GB" altLang="it-IT" dirty="0" err="1">
                <a:cs typeface="Times New Roman" panose="02020603050405020304" pitchFamily="18" charset="0"/>
              </a:rPr>
              <a:t>utilizzati</a:t>
            </a:r>
            <a:r>
              <a:rPr lang="en-GB" altLang="it-IT" dirty="0">
                <a:cs typeface="Times New Roman" panose="02020603050405020304" pitchFamily="18" charset="0"/>
              </a:rPr>
              <a:t> </a:t>
            </a:r>
            <a:r>
              <a:rPr lang="en-GB" altLang="it-IT" dirty="0" err="1">
                <a:cs typeface="Times New Roman" panose="02020603050405020304" pitchFamily="18" charset="0"/>
              </a:rPr>
              <a:t>durante</a:t>
            </a:r>
            <a:r>
              <a:rPr lang="en-GB" altLang="it-IT" dirty="0">
                <a:cs typeface="Times New Roman" panose="02020603050405020304" pitchFamily="18" charset="0"/>
              </a:rPr>
              <a:t> il </a:t>
            </a:r>
            <a:r>
              <a:rPr lang="en-GB" altLang="it-IT" dirty="0" err="1">
                <a:cs typeface="Times New Roman" panose="02020603050405020304" pitchFamily="18" charset="0"/>
              </a:rPr>
              <a:t>Medioevo</a:t>
            </a:r>
            <a:r>
              <a:rPr lang="en-GB" altLang="it-IT" dirty="0">
                <a:cs typeface="Times New Roman" panose="02020603050405020304" pitchFamily="18" charset="0"/>
              </a:rPr>
              <a:t>. Ad </a:t>
            </a:r>
            <a:r>
              <a:rPr lang="en-GB" altLang="it-IT" dirty="0" err="1">
                <a:cs typeface="Times New Roman" panose="02020603050405020304" pitchFamily="18" charset="0"/>
              </a:rPr>
              <a:t>esempio</a:t>
            </a:r>
            <a:r>
              <a:rPr lang="en-GB" altLang="it-IT" dirty="0">
                <a:cs typeface="Times New Roman" panose="02020603050405020304" pitchFamily="18" charset="0"/>
              </a:rPr>
              <a:t>, il semplice </a:t>
            </a:r>
            <a:r>
              <a:rPr lang="en-GB" altLang="it-IT" dirty="0" err="1">
                <a:cs typeface="Times New Roman" panose="02020603050405020304" pitchFamily="18" charset="0"/>
              </a:rPr>
              <a:t>coltello</a:t>
            </a:r>
            <a:r>
              <a:rPr lang="en-GB" altLang="it-IT" dirty="0">
                <a:cs typeface="Times New Roman" panose="02020603050405020304" pitchFamily="18" charset="0"/>
              </a:rPr>
              <a:t> per </a:t>
            </a:r>
            <a:r>
              <a:rPr lang="en-GB" altLang="it-IT" dirty="0" err="1">
                <a:cs typeface="Times New Roman" panose="02020603050405020304" pitchFamily="18" charset="0"/>
              </a:rPr>
              <a:t>tagliare</a:t>
            </a:r>
            <a:r>
              <a:rPr lang="en-GB" altLang="it-IT" dirty="0">
                <a:cs typeface="Times New Roman" panose="02020603050405020304" pitchFamily="18" charset="0"/>
              </a:rPr>
              <a:t> la carne </a:t>
            </a:r>
            <a:r>
              <a:rPr lang="en-GB" altLang="it-IT" dirty="0" err="1">
                <a:cs typeface="Times New Roman" panose="02020603050405020304" pitchFamily="18" charset="0"/>
              </a:rPr>
              <a:t>ed</a:t>
            </a:r>
            <a:r>
              <a:rPr lang="en-GB" altLang="it-IT" dirty="0">
                <a:cs typeface="Times New Roman" panose="02020603050405020304" pitchFamily="18" charset="0"/>
              </a:rPr>
              <a:t> </a:t>
            </a:r>
            <a:r>
              <a:rPr lang="en-GB" altLang="it-IT" dirty="0" err="1">
                <a:cs typeface="Times New Roman" panose="02020603050405020304" pitchFamily="18" charset="0"/>
              </a:rPr>
              <a:t>il</a:t>
            </a:r>
            <a:r>
              <a:rPr lang="en-GB" altLang="it-IT" dirty="0">
                <a:cs typeface="Times New Roman" panose="02020603050405020304" pitchFamily="18" charset="0"/>
              </a:rPr>
              <a:t> forcipes per </a:t>
            </a:r>
            <a:r>
              <a:rPr lang="en-GB" altLang="it-IT" dirty="0" err="1">
                <a:cs typeface="Times New Roman" panose="02020603050405020304" pitchFamily="18" charset="0"/>
              </a:rPr>
              <a:t>tirarla</a:t>
            </a:r>
            <a:r>
              <a:rPr lang="en-GB" altLang="it-IT" dirty="0">
                <a:cs typeface="Times New Roman" panose="02020603050405020304" pitchFamily="18" charset="0"/>
              </a:rPr>
              <a:t> a parte. Le </a:t>
            </a:r>
            <a:r>
              <a:rPr lang="en-GB" altLang="it-IT" dirty="0" err="1">
                <a:cs typeface="Times New Roman" panose="02020603050405020304" pitchFamily="18" charset="0"/>
              </a:rPr>
              <a:t>seghe</a:t>
            </a:r>
            <a:r>
              <a:rPr lang="en-GB" altLang="it-IT" dirty="0">
                <a:cs typeface="Times New Roman" panose="02020603050405020304" pitchFamily="18" charset="0"/>
              </a:rPr>
              <a:t> </a:t>
            </a:r>
            <a:r>
              <a:rPr lang="en-GB" altLang="it-IT" dirty="0" err="1">
                <a:cs typeface="Times New Roman" panose="02020603050405020304" pitchFamily="18" charset="0"/>
              </a:rPr>
              <a:t>sono</a:t>
            </a:r>
            <a:r>
              <a:rPr lang="en-GB" altLang="it-IT" dirty="0">
                <a:cs typeface="Times New Roman" panose="02020603050405020304" pitchFamily="18" charset="0"/>
              </a:rPr>
              <a:t> state </a:t>
            </a:r>
            <a:r>
              <a:rPr lang="en-GB" altLang="it-IT" dirty="0" err="1">
                <a:cs typeface="Times New Roman" panose="02020603050405020304" pitchFamily="18" charset="0"/>
              </a:rPr>
              <a:t>usate</a:t>
            </a:r>
            <a:r>
              <a:rPr lang="en-GB" altLang="it-IT" dirty="0">
                <a:cs typeface="Times New Roman" panose="02020603050405020304" pitchFamily="18" charset="0"/>
              </a:rPr>
              <a:t> per </a:t>
            </a:r>
            <a:r>
              <a:rPr lang="en-GB" altLang="it-IT" dirty="0" err="1">
                <a:cs typeface="Times New Roman" panose="02020603050405020304" pitchFamily="18" charset="0"/>
              </a:rPr>
              <a:t>tagliare</a:t>
            </a:r>
            <a:r>
              <a:rPr lang="en-GB" altLang="it-IT" dirty="0">
                <a:cs typeface="Times New Roman" panose="02020603050405020304" pitchFamily="18" charset="0"/>
              </a:rPr>
              <a:t> ossa e </a:t>
            </a:r>
            <a:r>
              <a:rPr lang="en-GB" altLang="it-IT" dirty="0" err="1">
                <a:cs typeface="Times New Roman" panose="02020603050405020304" pitchFamily="18" charset="0"/>
              </a:rPr>
              <a:t>ganci</a:t>
            </a:r>
            <a:r>
              <a:rPr lang="en-GB" altLang="it-IT" dirty="0">
                <a:cs typeface="Times New Roman" panose="02020603050405020304" pitchFamily="18" charset="0"/>
              </a:rPr>
              <a:t> e </a:t>
            </a:r>
            <a:r>
              <a:rPr lang="en-GB" altLang="it-IT" dirty="0" err="1">
                <a:cs typeface="Times New Roman" panose="02020603050405020304" pitchFamily="18" charset="0"/>
              </a:rPr>
              <a:t>martelli</a:t>
            </a:r>
            <a:r>
              <a:rPr lang="en-GB" altLang="it-IT" dirty="0">
                <a:cs typeface="Times New Roman" panose="02020603050405020304" pitchFamily="18" charset="0"/>
              </a:rPr>
              <a:t> </a:t>
            </a:r>
            <a:r>
              <a:rPr lang="en-GB" altLang="it-IT" dirty="0" err="1">
                <a:cs typeface="Times New Roman" panose="02020603050405020304" pitchFamily="18" charset="0"/>
              </a:rPr>
              <a:t>hanno</a:t>
            </a:r>
            <a:r>
              <a:rPr lang="en-GB" altLang="it-IT" dirty="0">
                <a:cs typeface="Times New Roman" panose="02020603050405020304" pitchFamily="18" charset="0"/>
              </a:rPr>
              <a:t> </a:t>
            </a:r>
            <a:r>
              <a:rPr lang="en-GB" altLang="it-IT" dirty="0" err="1">
                <a:cs typeface="Times New Roman" panose="02020603050405020304" pitchFamily="18" charset="0"/>
              </a:rPr>
              <a:t>aiutato</a:t>
            </a:r>
            <a:r>
              <a:rPr lang="en-GB" altLang="it-IT" dirty="0">
                <a:cs typeface="Times New Roman" panose="02020603050405020304" pitchFamily="18" charset="0"/>
              </a:rPr>
              <a:t> il </a:t>
            </a:r>
            <a:r>
              <a:rPr lang="en-GB" altLang="it-IT" dirty="0" err="1">
                <a:cs typeface="Times New Roman" panose="02020603050405020304" pitchFamily="18" charset="0"/>
              </a:rPr>
              <a:t>chirurgo</a:t>
            </a:r>
            <a:r>
              <a:rPr lang="en-GB" altLang="it-IT" dirty="0">
                <a:cs typeface="Times New Roman" panose="02020603050405020304" pitchFamily="18" charset="0"/>
              </a:rPr>
              <a:t> a </a:t>
            </a:r>
            <a:r>
              <a:rPr lang="en-GB" altLang="it-IT" dirty="0" err="1">
                <a:cs typeface="Times New Roman" panose="02020603050405020304" pitchFamily="18" charset="0"/>
              </a:rPr>
              <a:t>distogliersi</a:t>
            </a:r>
            <a:r>
              <a:rPr lang="en-GB" altLang="it-IT" dirty="0">
                <a:cs typeface="Times New Roman" panose="02020603050405020304" pitchFamily="18" charset="0"/>
              </a:rPr>
              <a:t> </a:t>
            </a:r>
            <a:r>
              <a:rPr lang="en-GB" altLang="it-IT" dirty="0" err="1">
                <a:cs typeface="Times New Roman" panose="02020603050405020304" pitchFamily="18" charset="0"/>
              </a:rPr>
              <a:t>aree</a:t>
            </a:r>
            <a:r>
              <a:rPr lang="en-GB" altLang="it-IT" dirty="0">
                <a:cs typeface="Times New Roman" panose="02020603050405020304" pitchFamily="18" charset="0"/>
              </a:rPr>
              <a:t> </a:t>
            </a:r>
            <a:r>
              <a:rPr lang="en-GB" altLang="it-IT" dirty="0" err="1">
                <a:cs typeface="Times New Roman" panose="02020603050405020304" pitchFamily="18" charset="0"/>
              </a:rPr>
              <a:t>altrimenti</a:t>
            </a:r>
            <a:r>
              <a:rPr lang="en-GB" altLang="it-IT" dirty="0">
                <a:cs typeface="Times New Roman" panose="02020603050405020304" pitchFamily="18" charset="0"/>
              </a:rPr>
              <a:t> </a:t>
            </a:r>
            <a:r>
              <a:rPr lang="en-GB" altLang="it-IT" dirty="0" err="1">
                <a:cs typeface="Times New Roman" panose="02020603050405020304" pitchFamily="18" charset="0"/>
              </a:rPr>
              <a:t>inaccessibili</a:t>
            </a:r>
            <a:r>
              <a:rPr lang="en-GB" altLang="it-IT" dirty="0">
                <a:cs typeface="Times New Roman" panose="02020603050405020304" pitchFamily="18" charset="0"/>
              </a:rPr>
              <a:t>
Con il </a:t>
            </a:r>
            <a:r>
              <a:rPr lang="en-GB" altLang="it-IT" dirty="0" err="1">
                <a:cs typeface="Times New Roman" panose="02020603050405020304" pitchFamily="18" charset="0"/>
              </a:rPr>
              <a:t>progredire</a:t>
            </a:r>
            <a:r>
              <a:rPr lang="en-GB" altLang="it-IT" dirty="0">
                <a:cs typeface="Times New Roman" panose="02020603050405020304" pitchFamily="18" charset="0"/>
              </a:rPr>
              <a:t> del </a:t>
            </a:r>
            <a:r>
              <a:rPr lang="en-GB" altLang="it-IT" dirty="0" err="1">
                <a:cs typeface="Times New Roman" panose="02020603050405020304" pitchFamily="18" charset="0"/>
              </a:rPr>
              <a:t>Rinascimento</a:t>
            </a:r>
            <a:r>
              <a:rPr lang="en-GB" altLang="it-IT" dirty="0">
                <a:cs typeface="Times New Roman" panose="02020603050405020304" pitchFamily="18" charset="0"/>
              </a:rPr>
              <a:t> </a:t>
            </a:r>
            <a:r>
              <a:rPr lang="en-GB" altLang="it-IT" dirty="0" err="1">
                <a:cs typeface="Times New Roman" panose="02020603050405020304" pitchFamily="18" charset="0"/>
              </a:rPr>
              <a:t>furono</a:t>
            </a:r>
            <a:r>
              <a:rPr lang="en-GB" altLang="it-IT" dirty="0">
                <a:cs typeface="Times New Roman" panose="02020603050405020304" pitchFamily="18" charset="0"/>
              </a:rPr>
              <a:t> </a:t>
            </a:r>
            <a:r>
              <a:rPr lang="en-GB" altLang="it-IT" dirty="0" err="1">
                <a:cs typeface="Times New Roman" panose="02020603050405020304" pitchFamily="18" charset="0"/>
              </a:rPr>
              <a:t>sviluppati</a:t>
            </a:r>
            <a:r>
              <a:rPr lang="en-GB" altLang="it-IT" dirty="0">
                <a:cs typeface="Times New Roman" panose="02020603050405020304" pitchFamily="18" charset="0"/>
              </a:rPr>
              <a:t> </a:t>
            </a:r>
            <a:r>
              <a:rPr lang="en-GB" altLang="it-IT" dirty="0" err="1">
                <a:cs typeface="Times New Roman" panose="02020603050405020304" pitchFamily="18" charset="0"/>
              </a:rPr>
              <a:t>più</a:t>
            </a:r>
            <a:r>
              <a:rPr lang="en-GB" altLang="it-IT" dirty="0">
                <a:cs typeface="Times New Roman" panose="02020603050405020304" pitchFamily="18" charset="0"/>
              </a:rPr>
              <a:t> </a:t>
            </a:r>
            <a:r>
              <a:rPr lang="en-GB" altLang="it-IT" dirty="0" err="1">
                <a:cs typeface="Times New Roman" panose="02020603050405020304" pitchFamily="18" charset="0"/>
              </a:rPr>
              <a:t>strumenti</a:t>
            </a:r>
            <a:r>
              <a:rPr lang="en-GB" altLang="it-IT" dirty="0">
                <a:cs typeface="Times New Roman" panose="02020603050405020304" pitchFamily="18" charset="0"/>
              </a:rPr>
              <a:t>. </a:t>
            </a:r>
            <a:r>
              <a:rPr lang="en-GB" altLang="it-IT" dirty="0" err="1">
                <a:cs typeface="Times New Roman" panose="02020603050405020304" pitchFamily="18" charset="0"/>
              </a:rPr>
              <a:t>Divennero</a:t>
            </a:r>
            <a:r>
              <a:rPr lang="en-GB" altLang="it-IT" dirty="0">
                <a:cs typeface="Times New Roman" panose="02020603050405020304" pitchFamily="18" charset="0"/>
              </a:rPr>
              <a:t> </a:t>
            </a:r>
            <a:r>
              <a:rPr lang="en-GB" altLang="it-IT" dirty="0" err="1">
                <a:cs typeface="Times New Roman" panose="02020603050405020304" pitchFamily="18" charset="0"/>
              </a:rPr>
              <a:t>più</a:t>
            </a:r>
            <a:r>
              <a:rPr lang="en-GB" altLang="it-IT" dirty="0">
                <a:cs typeface="Times New Roman" panose="02020603050405020304" pitchFamily="18" charset="0"/>
              </a:rPr>
              <a:t> </a:t>
            </a:r>
            <a:r>
              <a:rPr lang="en-GB" altLang="it-IT" dirty="0" err="1">
                <a:cs typeface="Times New Roman" panose="02020603050405020304" pitchFamily="18" charset="0"/>
              </a:rPr>
              <a:t>sofisticati</a:t>
            </a:r>
            <a:r>
              <a:rPr lang="en-GB" altLang="it-IT" dirty="0">
                <a:cs typeface="Times New Roman" panose="02020603050405020304" pitchFamily="18" charset="0"/>
              </a:rPr>
              <a:t> </a:t>
            </a:r>
            <a:r>
              <a:rPr lang="en-GB" altLang="it-IT" dirty="0" err="1">
                <a:cs typeface="Times New Roman" panose="02020603050405020304" pitchFamily="18" charset="0"/>
              </a:rPr>
              <a:t>quando</a:t>
            </a:r>
            <a:r>
              <a:rPr lang="en-GB" altLang="it-IT" dirty="0">
                <a:cs typeface="Times New Roman" panose="02020603050405020304" pitchFamily="18" charset="0"/>
              </a:rPr>
              <a:t> </a:t>
            </a:r>
            <a:r>
              <a:rPr lang="en-GB" altLang="it-IT" dirty="0" err="1">
                <a:cs typeface="Times New Roman" panose="02020603050405020304" pitchFamily="18" charset="0"/>
              </a:rPr>
              <a:t>i</a:t>
            </a:r>
            <a:r>
              <a:rPr lang="en-GB" altLang="it-IT" dirty="0">
                <a:cs typeface="Times New Roman" panose="02020603050405020304" pitchFamily="18" charset="0"/>
              </a:rPr>
              <a:t> </a:t>
            </a:r>
            <a:r>
              <a:rPr lang="en-GB" altLang="it-IT" dirty="0" err="1">
                <a:cs typeface="Times New Roman" panose="02020603050405020304" pitchFamily="18" charset="0"/>
              </a:rPr>
              <a:t>chirurghi</a:t>
            </a:r>
            <a:r>
              <a:rPr lang="en-GB" altLang="it-IT" dirty="0">
                <a:cs typeface="Times New Roman" panose="02020603050405020304" pitchFamily="18" charset="0"/>
              </a:rPr>
              <a:t> </a:t>
            </a:r>
            <a:r>
              <a:rPr lang="en-GB" altLang="it-IT" dirty="0" err="1">
                <a:cs typeface="Times New Roman" panose="02020603050405020304" pitchFamily="18" charset="0"/>
              </a:rPr>
              <a:t>eseguirono</a:t>
            </a:r>
            <a:r>
              <a:rPr lang="en-GB" altLang="it-IT" dirty="0">
                <a:cs typeface="Times New Roman" panose="02020603050405020304" pitchFamily="18" charset="0"/>
              </a:rPr>
              <a:t> </a:t>
            </a:r>
            <a:r>
              <a:rPr lang="en-GB" altLang="it-IT" dirty="0" err="1">
                <a:cs typeface="Times New Roman" panose="02020603050405020304" pitchFamily="18" charset="0"/>
              </a:rPr>
              <a:t>dissezioni</a:t>
            </a:r>
            <a:r>
              <a:rPr lang="en-GB" altLang="it-IT" dirty="0">
                <a:cs typeface="Times New Roman" panose="02020603050405020304" pitchFamily="18" charset="0"/>
              </a:rPr>
              <a:t> e </a:t>
            </a:r>
            <a:r>
              <a:rPr lang="en-GB" altLang="it-IT" dirty="0" err="1">
                <a:cs typeface="Times New Roman" panose="02020603050405020304" pitchFamily="18" charset="0"/>
              </a:rPr>
              <a:t>operazioni</a:t>
            </a:r>
            <a:r>
              <a:rPr lang="en-GB" altLang="it-IT" dirty="0">
                <a:cs typeface="Times New Roman" panose="02020603050405020304" pitchFamily="18" charset="0"/>
              </a:rPr>
              <a:t> </a:t>
            </a:r>
            <a:r>
              <a:rPr lang="en-GB" altLang="it-IT" dirty="0" err="1">
                <a:cs typeface="Times New Roman" panose="02020603050405020304" pitchFamily="18" charset="0"/>
              </a:rPr>
              <a:t>più</a:t>
            </a:r>
            <a:r>
              <a:rPr lang="en-GB" altLang="it-IT" dirty="0">
                <a:cs typeface="Times New Roman" panose="02020603050405020304" pitchFamily="18" charset="0"/>
              </a:rPr>
              <a:t> complicate
</a:t>
            </a:r>
          </a:p>
        </p:txBody>
      </p:sp>
      <p:sp>
        <p:nvSpPr>
          <p:cNvPr id="2" name="Segnaposto numero diapositiva 1"/>
          <p:cNvSpPr>
            <a:spLocks noGrp="1"/>
          </p:cNvSpPr>
          <p:nvPr>
            <p:ph type="sldNum" sz="quarter" idx="12"/>
          </p:nvPr>
        </p:nvSpPr>
        <p:spPr/>
        <p:txBody>
          <a:bodyPr/>
          <a:lstStyle/>
          <a:p>
            <a:fld id="{4FAB73BC-B049-4115-A692-8D63A059BFB8}" type="slidenum">
              <a:rPr lang="en-US" smtClean="0"/>
              <a:t>42</a:t>
            </a:fld>
            <a:endParaRPr lang="en-US" dirty="0"/>
          </a:p>
        </p:txBody>
      </p:sp>
      <p:sp>
        <p:nvSpPr>
          <p:cNvPr id="3" name="CasellaDiTesto 2"/>
          <p:cNvSpPr txBox="1"/>
          <p:nvPr/>
        </p:nvSpPr>
        <p:spPr>
          <a:xfrm>
            <a:off x="1003649" y="4029480"/>
            <a:ext cx="7571874" cy="1991314"/>
          </a:xfrm>
          <a:prstGeom prst="rect">
            <a:avLst/>
          </a:prstGeom>
          <a:noFill/>
        </p:spPr>
        <p:txBody>
          <a:bodyPr wrap="square" rtlCol="0">
            <a:spAutoFit/>
          </a:bodyPr>
          <a:lstStyle/>
          <a:p>
            <a:pPr marL="342900" indent="-342900" defTabSz="914400">
              <a:lnSpc>
                <a:spcPct val="90000"/>
              </a:lnSpc>
              <a:spcBef>
                <a:spcPts val="1200"/>
              </a:spcBef>
              <a:buSzPct val="85000"/>
              <a:buFont typeface="Arial" panose="020B0604020202020204" pitchFamily="34" charset="0"/>
              <a:buChar char="•"/>
            </a:pPr>
            <a:r>
              <a:rPr lang="en-GB" altLang="it-IT" dirty="0" err="1">
                <a:cs typeface="Times New Roman" panose="02020603050405020304" pitchFamily="18" charset="0"/>
              </a:rPr>
              <a:t>Purtroppo</a:t>
            </a:r>
            <a:r>
              <a:rPr lang="en-GB" altLang="it-IT" dirty="0">
                <a:cs typeface="Times New Roman" panose="02020603050405020304" pitchFamily="18" charset="0"/>
              </a:rPr>
              <a:t>, </a:t>
            </a:r>
            <a:r>
              <a:rPr lang="en-GB" altLang="it-IT" dirty="0" err="1">
                <a:cs typeface="Times New Roman" panose="02020603050405020304" pitchFamily="18" charset="0"/>
              </a:rPr>
              <a:t>gli</a:t>
            </a:r>
            <a:r>
              <a:rPr lang="en-GB" altLang="it-IT" dirty="0">
                <a:cs typeface="Times New Roman" panose="02020603050405020304" pitchFamily="18" charset="0"/>
              </a:rPr>
              <a:t> </a:t>
            </a:r>
            <a:r>
              <a:rPr lang="en-GB" altLang="it-IT" dirty="0" err="1">
                <a:cs typeface="Times New Roman" panose="02020603050405020304" pitchFamily="18" charset="0"/>
              </a:rPr>
              <a:t>strumenti</a:t>
            </a:r>
            <a:r>
              <a:rPr lang="en-GB" altLang="it-IT" dirty="0">
                <a:cs typeface="Times New Roman" panose="02020603050405020304" pitchFamily="18" charset="0"/>
              </a:rPr>
              <a:t> non </a:t>
            </a:r>
            <a:r>
              <a:rPr lang="en-GB" altLang="it-IT" dirty="0" err="1">
                <a:cs typeface="Times New Roman" panose="02020603050405020304" pitchFamily="18" charset="0"/>
              </a:rPr>
              <a:t>sono</a:t>
            </a:r>
            <a:r>
              <a:rPr lang="en-GB" altLang="it-IT" dirty="0">
                <a:cs typeface="Times New Roman" panose="02020603050405020304" pitchFamily="18" charset="0"/>
              </a:rPr>
              <a:t> </a:t>
            </a:r>
            <a:r>
              <a:rPr lang="en-GB" altLang="it-IT" dirty="0" err="1">
                <a:cs typeface="Times New Roman" panose="02020603050405020304" pitchFamily="18" charset="0"/>
              </a:rPr>
              <a:t>stati</a:t>
            </a:r>
            <a:r>
              <a:rPr lang="en-GB" altLang="it-IT" dirty="0">
                <a:cs typeface="Times New Roman" panose="02020603050405020304" pitchFamily="18" charset="0"/>
              </a:rPr>
              <a:t> </a:t>
            </a:r>
            <a:r>
              <a:rPr lang="en-GB" altLang="it-IT" dirty="0" err="1">
                <a:cs typeface="Times New Roman" panose="02020603050405020304" pitchFamily="18" charset="0"/>
              </a:rPr>
              <a:t>progettati</a:t>
            </a:r>
            <a:r>
              <a:rPr lang="en-GB" altLang="it-IT" dirty="0">
                <a:cs typeface="Times New Roman" panose="02020603050405020304" pitchFamily="18" charset="0"/>
              </a:rPr>
              <a:t> per </a:t>
            </a:r>
            <a:r>
              <a:rPr lang="en-GB" altLang="it-IT" dirty="0" err="1">
                <a:cs typeface="Times New Roman" panose="02020603050405020304" pitchFamily="18" charset="0"/>
              </a:rPr>
              <a:t>essere</a:t>
            </a:r>
            <a:r>
              <a:rPr lang="en-GB" altLang="it-IT" dirty="0">
                <a:cs typeface="Times New Roman" panose="02020603050405020304" pitchFamily="18" charset="0"/>
              </a:rPr>
              <a:t> </a:t>
            </a:r>
            <a:r>
              <a:rPr lang="en-GB" altLang="it-IT" dirty="0" err="1">
                <a:cs typeface="Times New Roman" panose="02020603050405020304" pitchFamily="18" charset="0"/>
              </a:rPr>
              <a:t>facilmente</a:t>
            </a:r>
            <a:r>
              <a:rPr lang="en-GB" altLang="it-IT" dirty="0">
                <a:cs typeface="Times New Roman" panose="02020603050405020304" pitchFamily="18" charset="0"/>
              </a:rPr>
              <a:t> </a:t>
            </a:r>
            <a:r>
              <a:rPr lang="en-GB" altLang="it-IT" dirty="0" err="1">
                <a:cs typeface="Times New Roman" panose="02020603050405020304" pitchFamily="18" charset="0"/>
              </a:rPr>
              <a:t>puliti</a:t>
            </a:r>
            <a:r>
              <a:rPr lang="en-GB" altLang="it-IT" dirty="0">
                <a:cs typeface="Times New Roman" panose="02020603050405020304" pitchFamily="18" charset="0"/>
              </a:rPr>
              <a:t>, </a:t>
            </a:r>
            <a:r>
              <a:rPr lang="en-GB" altLang="it-IT" dirty="0" err="1">
                <a:cs typeface="Times New Roman" panose="02020603050405020304" pitchFamily="18" charset="0"/>
              </a:rPr>
              <a:t>spesso</a:t>
            </a:r>
            <a:r>
              <a:rPr lang="en-GB" altLang="it-IT" dirty="0">
                <a:cs typeface="Times New Roman" panose="02020603050405020304" pitchFamily="18" charset="0"/>
              </a:rPr>
              <a:t> con </a:t>
            </a:r>
            <a:r>
              <a:rPr lang="en-GB" altLang="it-IT" dirty="0" err="1">
                <a:cs typeface="Times New Roman" panose="02020603050405020304" pitchFamily="18" charset="0"/>
              </a:rPr>
              <a:t>maniglie</a:t>
            </a:r>
            <a:r>
              <a:rPr lang="en-GB" altLang="it-IT" dirty="0">
                <a:cs typeface="Times New Roman" panose="02020603050405020304" pitchFamily="18" charset="0"/>
              </a:rPr>
              <a:t> e </a:t>
            </a:r>
            <a:r>
              <a:rPr lang="en-GB" altLang="it-IT" dirty="0" err="1">
                <a:cs typeface="Times New Roman" panose="02020603050405020304" pitchFamily="18" charset="0"/>
              </a:rPr>
              <a:t>raccordi</a:t>
            </a:r>
            <a:r>
              <a:rPr lang="en-GB" altLang="it-IT" dirty="0">
                <a:cs typeface="Times New Roman" panose="02020603050405020304" pitchFamily="18" charset="0"/>
              </a:rPr>
              <a:t> </a:t>
            </a:r>
            <a:r>
              <a:rPr lang="en-GB" altLang="it-IT" dirty="0" err="1">
                <a:cs typeface="Times New Roman" panose="02020603050405020304" pitchFamily="18" charset="0"/>
              </a:rPr>
              <a:t>elaborati</a:t>
            </a:r>
            <a:r>
              <a:rPr lang="en-GB" altLang="it-IT" dirty="0">
                <a:cs typeface="Times New Roman" panose="02020603050405020304" pitchFamily="18" charset="0"/>
              </a:rPr>
              <a:t>. </a:t>
            </a:r>
            <a:r>
              <a:rPr lang="en-GB" altLang="it-IT" dirty="0" err="1">
                <a:cs typeface="Times New Roman" panose="02020603050405020304" pitchFamily="18" charset="0"/>
              </a:rPr>
              <a:t>Ciò</a:t>
            </a:r>
            <a:r>
              <a:rPr lang="en-GB" altLang="it-IT" dirty="0">
                <a:cs typeface="Times New Roman" panose="02020603050405020304" pitchFamily="18" charset="0"/>
              </a:rPr>
              <a:t> </a:t>
            </a:r>
            <a:r>
              <a:rPr lang="en-GB" altLang="it-IT" dirty="0" err="1">
                <a:cs typeface="Times New Roman" panose="02020603050405020304" pitchFamily="18" charset="0"/>
              </a:rPr>
              <a:t>significava</a:t>
            </a:r>
            <a:r>
              <a:rPr lang="en-GB" altLang="it-IT" dirty="0">
                <a:cs typeface="Times New Roman" panose="02020603050405020304" pitchFamily="18" charset="0"/>
              </a:rPr>
              <a:t> </a:t>
            </a:r>
            <a:r>
              <a:rPr lang="en-GB" altLang="it-IT" dirty="0" err="1">
                <a:cs typeface="Times New Roman" panose="02020603050405020304" pitchFamily="18" charset="0"/>
              </a:rPr>
              <a:t>che</a:t>
            </a:r>
            <a:r>
              <a:rPr lang="en-GB" altLang="it-IT" dirty="0">
                <a:cs typeface="Times New Roman" panose="02020603050405020304" pitchFamily="18" charset="0"/>
              </a:rPr>
              <a:t> la carne e il </a:t>
            </a:r>
            <a:r>
              <a:rPr lang="en-GB" altLang="it-IT" dirty="0" err="1">
                <a:cs typeface="Times New Roman" panose="02020603050405020304" pitchFamily="18" charset="0"/>
              </a:rPr>
              <a:t>sangue</a:t>
            </a:r>
            <a:r>
              <a:rPr lang="en-GB" altLang="it-IT" dirty="0">
                <a:cs typeface="Times New Roman" panose="02020603050405020304" pitchFamily="18" charset="0"/>
              </a:rPr>
              <a:t> </a:t>
            </a:r>
            <a:r>
              <a:rPr lang="en-GB" altLang="it-IT" dirty="0" err="1">
                <a:cs typeface="Times New Roman" panose="02020603050405020304" pitchFamily="18" charset="0"/>
              </a:rPr>
              <a:t>rimanevano</a:t>
            </a:r>
            <a:r>
              <a:rPr lang="en-GB" altLang="it-IT" dirty="0">
                <a:cs typeface="Times New Roman" panose="02020603050405020304" pitchFamily="18" charset="0"/>
              </a:rPr>
              <a:t> </a:t>
            </a:r>
            <a:r>
              <a:rPr lang="en-GB" altLang="it-IT" dirty="0" err="1">
                <a:cs typeface="Times New Roman" panose="02020603050405020304" pitchFamily="18" charset="0"/>
              </a:rPr>
              <a:t>sugli</a:t>
            </a:r>
            <a:r>
              <a:rPr lang="en-GB" altLang="it-IT" dirty="0">
                <a:cs typeface="Times New Roman" panose="02020603050405020304" pitchFamily="18" charset="0"/>
              </a:rPr>
              <a:t> </a:t>
            </a:r>
            <a:r>
              <a:rPr lang="en-GB" altLang="it-IT" dirty="0" err="1">
                <a:cs typeface="Times New Roman" panose="02020603050405020304" pitchFamily="18" charset="0"/>
              </a:rPr>
              <a:t>strumenti</a:t>
            </a:r>
            <a:r>
              <a:rPr lang="en-GB" altLang="it-IT" dirty="0">
                <a:cs typeface="Times New Roman" panose="02020603050405020304" pitchFamily="18" charset="0"/>
              </a:rPr>
              <a:t>, </a:t>
            </a:r>
            <a:r>
              <a:rPr lang="en-GB" altLang="it-IT" dirty="0" err="1">
                <a:cs typeface="Times New Roman" panose="02020603050405020304" pitchFamily="18" charset="0"/>
              </a:rPr>
              <a:t>aumentando</a:t>
            </a:r>
            <a:r>
              <a:rPr lang="en-GB" altLang="it-IT" dirty="0">
                <a:cs typeface="Times New Roman" panose="02020603050405020304" pitchFamily="18" charset="0"/>
              </a:rPr>
              <a:t> </a:t>
            </a:r>
            <a:r>
              <a:rPr lang="en-GB" altLang="it-IT" dirty="0" err="1">
                <a:cs typeface="Times New Roman" panose="02020603050405020304" pitchFamily="18" charset="0"/>
              </a:rPr>
              <a:t>così</a:t>
            </a:r>
            <a:r>
              <a:rPr lang="en-GB" altLang="it-IT" dirty="0">
                <a:cs typeface="Times New Roman" panose="02020603050405020304" pitchFamily="18" charset="0"/>
              </a:rPr>
              <a:t> il </a:t>
            </a:r>
            <a:r>
              <a:rPr lang="en-GB" altLang="it-IT" dirty="0" err="1">
                <a:cs typeface="Times New Roman" panose="02020603050405020304" pitchFamily="18" charset="0"/>
              </a:rPr>
              <a:t>rischio</a:t>
            </a:r>
            <a:r>
              <a:rPr lang="en-GB" altLang="it-IT" dirty="0">
                <a:cs typeface="Times New Roman" panose="02020603050405020304" pitchFamily="18" charset="0"/>
              </a:rPr>
              <a:t> di </a:t>
            </a:r>
            <a:r>
              <a:rPr lang="en-GB" altLang="it-IT" dirty="0" err="1">
                <a:cs typeface="Times New Roman" panose="02020603050405020304" pitchFamily="18" charset="0"/>
              </a:rPr>
              <a:t>diffusione</a:t>
            </a:r>
            <a:r>
              <a:rPr lang="en-GB" altLang="it-IT" dirty="0">
                <a:cs typeface="Times New Roman" panose="02020603050405020304" pitchFamily="18" charset="0"/>
              </a:rPr>
              <a:t> di </a:t>
            </a:r>
            <a:r>
              <a:rPr lang="en-GB" altLang="it-IT" dirty="0" err="1">
                <a:cs typeface="Times New Roman" panose="02020603050405020304" pitchFamily="18" charset="0"/>
              </a:rPr>
              <a:t>infezioni</a:t>
            </a:r>
            <a:r>
              <a:rPr lang="en-GB" altLang="it-IT" dirty="0">
                <a:cs typeface="Times New Roman" panose="02020603050405020304" pitchFamily="18" charset="0"/>
              </a:rPr>
              <a:t> da </a:t>
            </a:r>
            <a:r>
              <a:rPr lang="en-GB" altLang="it-IT" dirty="0" err="1">
                <a:cs typeface="Times New Roman" panose="02020603050405020304" pitchFamily="18" charset="0"/>
              </a:rPr>
              <a:t>paziente</a:t>
            </a:r>
            <a:r>
              <a:rPr lang="en-GB" altLang="it-IT" dirty="0">
                <a:cs typeface="Times New Roman" panose="02020603050405020304" pitchFamily="18" charset="0"/>
              </a:rPr>
              <a:t> a </a:t>
            </a:r>
            <a:r>
              <a:rPr lang="en-GB" altLang="it-IT" dirty="0" err="1">
                <a:cs typeface="Times New Roman" panose="02020603050405020304" pitchFamily="18" charset="0"/>
              </a:rPr>
              <a:t>paziente</a:t>
            </a:r>
            <a:r>
              <a:rPr lang="en-GB" altLang="it-IT" dirty="0">
                <a:cs typeface="Times New Roman" panose="02020603050405020304" pitchFamily="18" charset="0"/>
              </a:rPr>
              <a:t>. </a:t>
            </a:r>
            <a:r>
              <a:rPr lang="en-GB" altLang="it-IT" dirty="0" err="1">
                <a:cs typeface="Times New Roman" panose="02020603050405020304" pitchFamily="18" charset="0"/>
              </a:rPr>
              <a:t>Gli</a:t>
            </a:r>
            <a:r>
              <a:rPr lang="en-GB" altLang="it-IT" dirty="0">
                <a:cs typeface="Times New Roman" panose="02020603050405020304" pitchFamily="18" charset="0"/>
              </a:rPr>
              <a:t> </a:t>
            </a:r>
            <a:r>
              <a:rPr lang="en-GB" altLang="it-IT" dirty="0" err="1">
                <a:cs typeface="Times New Roman" panose="02020603050405020304" pitchFamily="18" charset="0"/>
              </a:rPr>
              <a:t>strumenti</a:t>
            </a:r>
            <a:r>
              <a:rPr lang="en-GB" altLang="it-IT" dirty="0">
                <a:cs typeface="Times New Roman" panose="02020603050405020304" pitchFamily="18" charset="0"/>
              </a:rPr>
              <a:t> </a:t>
            </a:r>
            <a:r>
              <a:rPr lang="en-GB" altLang="it-IT" dirty="0" err="1">
                <a:cs typeface="Times New Roman" panose="02020603050405020304" pitchFamily="18" charset="0"/>
              </a:rPr>
              <a:t>utilizzati</a:t>
            </a:r>
            <a:r>
              <a:rPr lang="en-GB" altLang="it-IT" dirty="0">
                <a:cs typeface="Times New Roman" panose="02020603050405020304" pitchFamily="18" charset="0"/>
              </a:rPr>
              <a:t> in una </a:t>
            </a:r>
            <a:r>
              <a:rPr lang="en-GB" altLang="it-IT" dirty="0" err="1">
                <a:cs typeface="Times New Roman" panose="02020603050405020304" pitchFamily="18" charset="0"/>
              </a:rPr>
              <a:t>dissezione</a:t>
            </a:r>
            <a:r>
              <a:rPr lang="en-GB" altLang="it-IT" dirty="0">
                <a:cs typeface="Times New Roman" panose="02020603050405020304" pitchFamily="18" charset="0"/>
              </a:rPr>
              <a:t> (come </a:t>
            </a:r>
            <a:r>
              <a:rPr lang="en-GB" altLang="it-IT" dirty="0" err="1">
                <a:cs typeface="Times New Roman" panose="02020603050405020304" pitchFamily="18" charset="0"/>
              </a:rPr>
              <a:t>quelli</a:t>
            </a:r>
            <a:r>
              <a:rPr lang="en-GB" altLang="it-IT" dirty="0">
                <a:cs typeface="Times New Roman" panose="02020603050405020304" pitchFamily="18" charset="0"/>
              </a:rPr>
              <a:t> </a:t>
            </a:r>
            <a:r>
              <a:rPr lang="en-GB" altLang="it-IT" dirty="0" err="1">
                <a:cs typeface="Times New Roman" panose="02020603050405020304" pitchFamily="18" charset="0"/>
              </a:rPr>
              <a:t>opposti</a:t>
            </a:r>
            <a:r>
              <a:rPr lang="en-GB" altLang="it-IT" dirty="0">
                <a:cs typeface="Times New Roman" panose="02020603050405020304" pitchFamily="18" charset="0"/>
              </a:rPr>
              <a:t>) </a:t>
            </a:r>
            <a:r>
              <a:rPr lang="en-GB" altLang="it-IT" dirty="0" err="1">
                <a:cs typeface="Times New Roman" panose="02020603050405020304" pitchFamily="18" charset="0"/>
              </a:rPr>
              <a:t>potrebbero</a:t>
            </a:r>
            <a:r>
              <a:rPr lang="en-GB" altLang="it-IT" dirty="0">
                <a:cs typeface="Times New Roman" panose="02020603050405020304" pitchFamily="18" charset="0"/>
              </a:rPr>
              <a:t> </a:t>
            </a:r>
            <a:r>
              <a:rPr lang="en-GB" altLang="it-IT" dirty="0" err="1">
                <a:cs typeface="Times New Roman" panose="02020603050405020304" pitchFamily="18" charset="0"/>
              </a:rPr>
              <a:t>essere</a:t>
            </a:r>
            <a:r>
              <a:rPr lang="en-GB" altLang="it-IT" dirty="0">
                <a:cs typeface="Times New Roman" panose="02020603050405020304" pitchFamily="18" charset="0"/>
              </a:rPr>
              <a:t> </a:t>
            </a:r>
            <a:r>
              <a:rPr lang="en-GB" altLang="it-IT" dirty="0" err="1">
                <a:cs typeface="Times New Roman" panose="02020603050405020304" pitchFamily="18" charset="0"/>
              </a:rPr>
              <a:t>stati</a:t>
            </a:r>
            <a:r>
              <a:rPr lang="en-GB" altLang="it-IT" dirty="0">
                <a:cs typeface="Times New Roman" panose="02020603050405020304" pitchFamily="18" charset="0"/>
              </a:rPr>
              <a:t> </a:t>
            </a:r>
            <a:r>
              <a:rPr lang="en-GB" altLang="it-IT" dirty="0" err="1">
                <a:cs typeface="Times New Roman" panose="02020603050405020304" pitchFamily="18" charset="0"/>
              </a:rPr>
              <a:t>successivamente</a:t>
            </a:r>
            <a:r>
              <a:rPr lang="en-GB" altLang="it-IT" dirty="0">
                <a:cs typeface="Times New Roman" panose="02020603050405020304" pitchFamily="18" charset="0"/>
              </a:rPr>
              <a:t> </a:t>
            </a:r>
            <a:r>
              <a:rPr lang="en-GB" altLang="it-IT" dirty="0" err="1">
                <a:cs typeface="Times New Roman" panose="02020603050405020304" pitchFamily="18" charset="0"/>
              </a:rPr>
              <a:t>utilizzati</a:t>
            </a:r>
            <a:r>
              <a:rPr lang="en-GB" altLang="it-IT" dirty="0">
                <a:cs typeface="Times New Roman" panose="02020603050405020304" pitchFamily="18" charset="0"/>
              </a:rPr>
              <a:t> per </a:t>
            </a:r>
            <a:r>
              <a:rPr lang="en-GB" altLang="it-IT" dirty="0" err="1">
                <a:cs typeface="Times New Roman" panose="02020603050405020304" pitchFamily="18" charset="0"/>
              </a:rPr>
              <a:t>operare</a:t>
            </a:r>
            <a:r>
              <a:rPr lang="en-GB" altLang="it-IT" dirty="0">
                <a:cs typeface="Times New Roman" panose="02020603050405020304" pitchFamily="18" charset="0"/>
              </a:rPr>
              <a:t> </a:t>
            </a:r>
            <a:r>
              <a:rPr lang="en-GB" altLang="it-IT" dirty="0" err="1">
                <a:cs typeface="Times New Roman" panose="02020603050405020304" pitchFamily="18" charset="0"/>
              </a:rPr>
              <a:t>su</a:t>
            </a:r>
            <a:r>
              <a:rPr lang="en-GB" altLang="it-IT" dirty="0">
                <a:cs typeface="Times New Roman" panose="02020603050405020304" pitchFamily="18" charset="0"/>
              </a:rPr>
              <a:t> un </a:t>
            </a:r>
            <a:r>
              <a:rPr lang="en-GB" altLang="it-IT" dirty="0" err="1">
                <a:cs typeface="Times New Roman" panose="02020603050405020304" pitchFamily="18" charset="0"/>
              </a:rPr>
              <a:t>paziente</a:t>
            </a:r>
            <a:r>
              <a:rPr lang="en-GB" altLang="it-IT" dirty="0">
                <a:cs typeface="Times New Roman" panose="02020603050405020304" pitchFamily="18" charset="0"/>
              </a:rPr>
              <a:t> in un </a:t>
            </a:r>
            <a:r>
              <a:rPr lang="en-GB" altLang="it-IT" dirty="0" err="1">
                <a:cs typeface="Times New Roman" panose="02020603050405020304" pitchFamily="18" charset="0"/>
              </a:rPr>
              <a:t>ospedale</a:t>
            </a:r>
            <a:r>
              <a:rPr lang="en-GB" altLang="it-IT" dirty="0">
                <a:cs typeface="Times New Roman" panose="02020603050405020304" pitchFamily="18" charset="0"/>
              </a:rPr>
              <a:t> 
Se solo </a:t>
            </a:r>
            <a:r>
              <a:rPr lang="en-GB" altLang="it-IT" dirty="0" err="1">
                <a:cs typeface="Times New Roman" panose="02020603050405020304" pitchFamily="18" charset="0"/>
              </a:rPr>
              <a:t>i</a:t>
            </a:r>
            <a:r>
              <a:rPr lang="en-GB" altLang="it-IT" dirty="0">
                <a:cs typeface="Times New Roman" panose="02020603050405020304" pitchFamily="18" charset="0"/>
              </a:rPr>
              <a:t> medici del </a:t>
            </a:r>
            <a:r>
              <a:rPr lang="en-GB" altLang="it-IT" dirty="0" err="1">
                <a:cs typeface="Times New Roman" panose="02020603050405020304" pitchFamily="18" charset="0"/>
              </a:rPr>
              <a:t>Rinascimento</a:t>
            </a:r>
            <a:r>
              <a:rPr lang="en-GB" altLang="it-IT" dirty="0">
                <a:cs typeface="Times New Roman" panose="02020603050405020304" pitchFamily="18" charset="0"/>
              </a:rPr>
              <a:t> </a:t>
            </a:r>
            <a:r>
              <a:rPr lang="en-GB" altLang="it-IT" dirty="0" err="1">
                <a:cs typeface="Times New Roman" panose="02020603050405020304" pitchFamily="18" charset="0"/>
              </a:rPr>
              <a:t>fossero</a:t>
            </a:r>
            <a:r>
              <a:rPr lang="en-GB" altLang="it-IT" dirty="0">
                <a:cs typeface="Times New Roman" panose="02020603050405020304" pitchFamily="18" charset="0"/>
              </a:rPr>
              <a:t> </a:t>
            </a:r>
            <a:r>
              <a:rPr lang="en-GB" altLang="it-IT" dirty="0" err="1">
                <a:cs typeface="Times New Roman" panose="02020603050405020304" pitchFamily="18" charset="0"/>
              </a:rPr>
              <a:t>stati</a:t>
            </a:r>
            <a:r>
              <a:rPr lang="en-GB" altLang="it-IT" dirty="0">
                <a:cs typeface="Times New Roman" panose="02020603050405020304" pitchFamily="18" charset="0"/>
              </a:rPr>
              <a:t> a </a:t>
            </a:r>
            <a:r>
              <a:rPr lang="en-GB" altLang="it-IT" dirty="0" err="1">
                <a:cs typeface="Times New Roman" panose="02020603050405020304" pitchFamily="18" charset="0"/>
              </a:rPr>
              <a:t>conoscenza</a:t>
            </a:r>
            <a:r>
              <a:rPr lang="en-GB" altLang="it-IT" dirty="0">
                <a:cs typeface="Times New Roman" panose="02020603050405020304" pitchFamily="18" charset="0"/>
              </a:rPr>
              <a:t> </a:t>
            </a:r>
            <a:r>
              <a:rPr lang="en-GB" altLang="it-IT" dirty="0" err="1">
                <a:cs typeface="Times New Roman" panose="02020603050405020304" pitchFamily="18" charset="0"/>
              </a:rPr>
              <a:t>dei</a:t>
            </a:r>
            <a:r>
              <a:rPr lang="en-GB" altLang="it-IT" dirty="0">
                <a:cs typeface="Times New Roman" panose="02020603050405020304" pitchFamily="18" charset="0"/>
              </a:rPr>
              <a:t> </a:t>
            </a:r>
            <a:r>
              <a:rPr lang="en-GB" altLang="it-IT" dirty="0" err="1">
                <a:cs typeface="Times New Roman" panose="02020603050405020304" pitchFamily="18" charset="0"/>
              </a:rPr>
              <a:t>germi</a:t>
            </a:r>
            <a:r>
              <a:rPr lang="en-GB" altLang="it-IT" dirty="0">
                <a:cs typeface="Times New Roman" panose="02020603050405020304" pitchFamily="18" charset="0"/>
              </a:rPr>
              <a:t>! </a:t>
            </a:r>
            <a:endParaRPr lang="it-IT" dirty="0">
              <a:cs typeface="Times New Roman" panose="02020603050405020304" pitchFamily="18" charset="0"/>
            </a:endParaRPr>
          </a:p>
        </p:txBody>
      </p:sp>
    </p:spTree>
    <p:extLst>
      <p:ext uri="{BB962C8B-B14F-4D97-AF65-F5344CB8AC3E}">
        <p14:creationId xmlns:p14="http://schemas.microsoft.com/office/powerpoint/2010/main" val="15595963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3020" y="611327"/>
            <a:ext cx="10946341" cy="160934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Lezioni di anatomia rinascimentale di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Vesalio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5" name="Segnaposto contenuto 4"/>
          <p:cNvSpPr>
            <a:spLocks noGrp="1"/>
          </p:cNvSpPr>
          <p:nvPr>
            <p:ph idx="1"/>
          </p:nvPr>
        </p:nvSpPr>
        <p:spPr>
          <a:xfrm>
            <a:off x="656392" y="1652003"/>
            <a:ext cx="6658808" cy="4050792"/>
          </a:xfrm>
        </p:spPr>
        <p:txBody>
          <a:bodyPr>
            <a:noAutofit/>
          </a:bodyPr>
          <a:lstStyle/>
          <a:p>
            <a:pPr marL="0" indent="0">
              <a:buNone/>
            </a:pPr>
            <a:endParaRPr lang="en-US" dirty="0"/>
          </a:p>
          <a:p>
            <a:r>
              <a:rPr lang="en-US" sz="1800" dirty="0" err="1">
                <a:cs typeface="Times New Roman" panose="02020603050405020304" pitchFamily="18" charset="0"/>
              </a:rPr>
              <a:t>Inoltre</a:t>
            </a:r>
            <a:r>
              <a:rPr lang="en-US" sz="1800" dirty="0">
                <a:cs typeface="Times New Roman" panose="02020603050405020304" pitchFamily="18" charset="0"/>
              </a:rPr>
              <a:t>, </a:t>
            </a:r>
            <a:r>
              <a:rPr lang="en-US" sz="1800" dirty="0" err="1">
                <a:cs typeface="Times New Roman" panose="02020603050405020304" pitchFamily="18" charset="0"/>
              </a:rPr>
              <a:t>mentre</a:t>
            </a:r>
            <a:r>
              <a:rPr lang="en-US" sz="1800" dirty="0">
                <a:cs typeface="Times New Roman" panose="02020603050405020304" pitchFamily="18" charset="0"/>
              </a:rPr>
              <a:t> </a:t>
            </a:r>
            <a:r>
              <a:rPr lang="en-US" sz="1800" dirty="0" err="1">
                <a:cs typeface="Times New Roman" panose="02020603050405020304" pitchFamily="18" charset="0"/>
              </a:rPr>
              <a:t>lavorava</a:t>
            </a:r>
            <a:r>
              <a:rPr lang="en-US" sz="1800" dirty="0">
                <a:cs typeface="Times New Roman" panose="02020603050405020304" pitchFamily="18" charset="0"/>
              </a:rPr>
              <a:t> al </a:t>
            </a:r>
            <a:r>
              <a:rPr lang="en-US" sz="1800" dirty="0" err="1">
                <a:cs typeface="Times New Roman" panose="02020603050405020304" pitchFamily="18" charset="0"/>
              </a:rPr>
              <a:t>suo</a:t>
            </a:r>
            <a:r>
              <a:rPr lang="en-US" sz="1800" dirty="0">
                <a:cs typeface="Times New Roman" panose="02020603050405020304" pitchFamily="18" charset="0"/>
              </a:rPr>
              <a:t> </a:t>
            </a:r>
            <a:r>
              <a:rPr lang="en-US" sz="1800" dirty="0" err="1">
                <a:cs typeface="Times New Roman" panose="02020603050405020304" pitchFamily="18" charset="0"/>
              </a:rPr>
              <a:t>capolavoro</a:t>
            </a:r>
            <a:r>
              <a:rPr lang="en-US" sz="1800" dirty="0">
                <a:cs typeface="Times New Roman" panose="02020603050405020304" pitchFamily="18" charset="0"/>
              </a:rPr>
              <a:t> </a:t>
            </a:r>
            <a:r>
              <a:rPr lang="en-US" sz="1800" dirty="0" err="1">
                <a:cs typeface="Times New Roman" panose="02020603050405020304" pitchFamily="18" charset="0"/>
              </a:rPr>
              <a:t>Fabrica</a:t>
            </a:r>
            <a:r>
              <a:rPr lang="en-US" sz="1800" dirty="0">
                <a:cs typeface="Times New Roman" panose="02020603050405020304" pitchFamily="18" charset="0"/>
              </a:rPr>
              <a:t> </a:t>
            </a:r>
            <a:r>
              <a:rPr lang="en-US" sz="1800" dirty="0" err="1">
                <a:cs typeface="Times New Roman" panose="02020603050405020304" pitchFamily="18" charset="0"/>
              </a:rPr>
              <a:t>scoprì</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un </a:t>
            </a:r>
            <a:r>
              <a:rPr lang="en-US" sz="1800" dirty="0" err="1">
                <a:cs typeface="Times New Roman" panose="02020603050405020304" pitchFamily="18" charset="0"/>
              </a:rPr>
              <a:t>certo</a:t>
            </a:r>
            <a:r>
              <a:rPr lang="en-US" sz="1800" dirty="0">
                <a:cs typeface="Times New Roman" panose="02020603050405020304" pitchFamily="18" charset="0"/>
              </a:rPr>
              <a:t> </a:t>
            </a:r>
            <a:r>
              <a:rPr lang="en-US" sz="1800" dirty="0" err="1">
                <a:cs typeface="Times New Roman" panose="02020603050405020304" pitchFamily="18" charset="0"/>
              </a:rPr>
              <a:t>numero</a:t>
            </a:r>
            <a:r>
              <a:rPr lang="en-US" sz="1800" dirty="0">
                <a:cs typeface="Times New Roman" panose="02020603050405020304" pitchFamily="18" charset="0"/>
              </a:rPr>
              <a:t> di </a:t>
            </a:r>
            <a:r>
              <a:rPr lang="en-US" sz="1800" dirty="0" err="1">
                <a:cs typeface="Times New Roman" panose="02020603050405020304" pitchFamily="18" charset="0"/>
              </a:rPr>
              <a:t>insegnamenti</a:t>
            </a:r>
            <a:r>
              <a:rPr lang="en-US" sz="1800" dirty="0">
                <a:cs typeface="Times New Roman" panose="02020603050405020304" pitchFamily="18" charset="0"/>
              </a:rPr>
              <a:t> di </a:t>
            </a:r>
            <a:r>
              <a:rPr lang="en-US" sz="1800" dirty="0" err="1">
                <a:cs typeface="Times New Roman" panose="02020603050405020304" pitchFamily="18" charset="0"/>
              </a:rPr>
              <a:t>Galeno</a:t>
            </a:r>
            <a:r>
              <a:rPr lang="en-US" sz="1800" dirty="0">
                <a:cs typeface="Times New Roman" panose="02020603050405020304" pitchFamily="18" charset="0"/>
              </a:rPr>
              <a:t> </a:t>
            </a:r>
            <a:r>
              <a:rPr lang="en-US" sz="1800" dirty="0" err="1">
                <a:cs typeface="Times New Roman" panose="02020603050405020304" pitchFamily="18" charset="0"/>
              </a:rPr>
              <a:t>erano</a:t>
            </a:r>
            <a:r>
              <a:rPr lang="en-US" sz="1800" dirty="0">
                <a:cs typeface="Times New Roman" panose="02020603050405020304" pitchFamily="18" charset="0"/>
              </a:rPr>
              <a:t> </a:t>
            </a:r>
            <a:r>
              <a:rPr lang="en-US" sz="1800" dirty="0" err="1">
                <a:cs typeface="Times New Roman" panose="02020603050405020304" pitchFamily="18" charset="0"/>
              </a:rPr>
              <a:t>sbagliati</a:t>
            </a:r>
            <a:r>
              <a:rPr lang="en-US" sz="1800" dirty="0">
                <a:cs typeface="Times New Roman" panose="02020603050405020304" pitchFamily="18" charset="0"/>
              </a:rPr>
              <a:t>. </a:t>
            </a:r>
            <a:r>
              <a:rPr lang="en-US" sz="1800" dirty="0" err="1">
                <a:cs typeface="Times New Roman" panose="02020603050405020304" pitchFamily="18" charset="0"/>
              </a:rPr>
              <a:t>Questo</a:t>
            </a:r>
            <a:r>
              <a:rPr lang="en-US" sz="1800" dirty="0">
                <a:cs typeface="Times New Roman" panose="02020603050405020304" pitchFamily="18" charset="0"/>
              </a:rPr>
              <a:t>, </a:t>
            </a:r>
            <a:r>
              <a:rPr lang="en-US" sz="1800" dirty="0" err="1">
                <a:cs typeface="Times New Roman" panose="02020603050405020304" pitchFamily="18" charset="0"/>
              </a:rPr>
              <a:t>si</a:t>
            </a:r>
            <a:r>
              <a:rPr lang="en-US" sz="1800" dirty="0">
                <a:cs typeface="Times New Roman" panose="02020603050405020304" pitchFamily="18" charset="0"/>
              </a:rPr>
              <a:t> rese </a:t>
            </a:r>
            <a:r>
              <a:rPr lang="en-US" sz="1800" dirty="0" err="1">
                <a:cs typeface="Times New Roman" panose="02020603050405020304" pitchFamily="18" charset="0"/>
              </a:rPr>
              <a:t>conto</a:t>
            </a:r>
            <a:r>
              <a:rPr lang="en-US" sz="1800" dirty="0">
                <a:cs typeface="Times New Roman" panose="02020603050405020304" pitchFamily="18" charset="0"/>
              </a:rPr>
              <a:t>, era </a:t>
            </a:r>
            <a:r>
              <a:rPr lang="en-US" sz="1800" dirty="0" err="1">
                <a:cs typeface="Times New Roman" panose="02020603050405020304" pitchFamily="18" charset="0"/>
              </a:rPr>
              <a:t>perché</a:t>
            </a:r>
            <a:r>
              <a:rPr lang="en-US" sz="1800" dirty="0">
                <a:cs typeface="Times New Roman" panose="02020603050405020304" pitchFamily="18" charset="0"/>
              </a:rPr>
              <a:t> </a:t>
            </a:r>
            <a:r>
              <a:rPr lang="en-US" sz="1800" dirty="0" err="1">
                <a:cs typeface="Times New Roman" panose="02020603050405020304" pitchFamily="18" charset="0"/>
              </a:rPr>
              <a:t>Galeno</a:t>
            </a:r>
            <a:r>
              <a:rPr lang="en-US" sz="1800" dirty="0">
                <a:cs typeface="Times New Roman" panose="02020603050405020304" pitchFamily="18" charset="0"/>
              </a:rPr>
              <a:t> </a:t>
            </a:r>
            <a:r>
              <a:rPr lang="en-US" sz="1800" dirty="0" err="1">
                <a:cs typeface="Times New Roman" panose="02020603050405020304" pitchFamily="18" charset="0"/>
              </a:rPr>
              <a:t>aveva</a:t>
            </a:r>
            <a:r>
              <a:rPr lang="en-US" sz="1800" dirty="0">
                <a:cs typeface="Times New Roman" panose="02020603050405020304" pitchFamily="18" charset="0"/>
              </a:rPr>
              <a:t> </a:t>
            </a:r>
            <a:r>
              <a:rPr lang="en-US" sz="1800" dirty="0" err="1">
                <a:cs typeface="Times New Roman" panose="02020603050405020304" pitchFamily="18" charset="0"/>
              </a:rPr>
              <a:t>preso</a:t>
            </a:r>
            <a:r>
              <a:rPr lang="en-US" sz="1800" dirty="0">
                <a:cs typeface="Times New Roman" panose="02020603050405020304" pitchFamily="18" charset="0"/>
              </a:rPr>
              <a:t> le sue prove da </a:t>
            </a:r>
            <a:r>
              <a:rPr lang="en-US" sz="1800" dirty="0" err="1">
                <a:cs typeface="Times New Roman" panose="02020603050405020304" pitchFamily="18" charset="0"/>
              </a:rPr>
              <a:t>corpi</a:t>
            </a:r>
            <a:r>
              <a:rPr lang="en-US" sz="1800" dirty="0">
                <a:cs typeface="Times New Roman" panose="02020603050405020304" pitchFamily="18" charset="0"/>
              </a:rPr>
              <a:t> </a:t>
            </a:r>
            <a:r>
              <a:rPr lang="en-US" sz="1800" dirty="0" err="1">
                <a:cs typeface="Times New Roman" panose="02020603050405020304" pitchFamily="18" charset="0"/>
              </a:rPr>
              <a:t>animali</a:t>
            </a:r>
            <a:r>
              <a:rPr lang="en-US" sz="1800" dirty="0">
                <a:cs typeface="Times New Roman" panose="02020603050405020304" pitchFamily="18" charset="0"/>
              </a:rPr>
              <a:t> e non </a:t>
            </a:r>
            <a:r>
              <a:rPr lang="en-US" sz="1800" dirty="0" err="1">
                <a:cs typeface="Times New Roman" panose="02020603050405020304" pitchFamily="18" charset="0"/>
              </a:rPr>
              <a:t>corpi</a:t>
            </a:r>
            <a:r>
              <a:rPr lang="en-US" sz="1800" dirty="0">
                <a:cs typeface="Times New Roman" panose="02020603050405020304" pitchFamily="18" charset="0"/>
              </a:rPr>
              <a:t> </a:t>
            </a:r>
            <a:r>
              <a:rPr lang="en-US" sz="1800" dirty="0" err="1">
                <a:cs typeface="Times New Roman" panose="02020603050405020304" pitchFamily="18" charset="0"/>
              </a:rPr>
              <a:t>umani</a:t>
            </a:r>
            <a:r>
              <a:rPr lang="en-US" sz="1800" dirty="0">
                <a:cs typeface="Times New Roman" panose="02020603050405020304" pitchFamily="18" charset="0"/>
              </a:rPr>
              <a:t>. </a:t>
            </a:r>
            <a:r>
              <a:rPr lang="en-US" sz="1800" dirty="0" err="1">
                <a:cs typeface="Times New Roman" panose="02020603050405020304" pitchFamily="18" charset="0"/>
              </a:rPr>
              <a:t>Approfondendo</a:t>
            </a:r>
            <a:r>
              <a:rPr lang="en-US" sz="1800" dirty="0">
                <a:cs typeface="Times New Roman" panose="02020603050405020304" pitchFamily="18" charset="0"/>
              </a:rPr>
              <a:t> il </a:t>
            </a:r>
            <a:r>
              <a:rPr lang="en-US" sz="1800" dirty="0" err="1">
                <a:cs typeface="Times New Roman" panose="02020603050405020304" pitchFamily="18" charset="0"/>
              </a:rPr>
              <a:t>funzionamento</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a:t>
            </a:r>
            <a:r>
              <a:rPr lang="en-US" sz="1800" dirty="0" err="1">
                <a:cs typeface="Times New Roman" panose="02020603050405020304" pitchFamily="18" charset="0"/>
              </a:rPr>
              <a:t>Vesalio</a:t>
            </a:r>
            <a:r>
              <a:rPr lang="en-US" sz="1800" dirty="0">
                <a:cs typeface="Times New Roman" panose="02020603050405020304" pitchFamily="18" charset="0"/>
              </a:rPr>
              <a:t> è </a:t>
            </a:r>
            <a:r>
              <a:rPr lang="en-US" sz="1800" dirty="0" err="1">
                <a:cs typeface="Times New Roman" panose="02020603050405020304" pitchFamily="18" charset="0"/>
              </a:rPr>
              <a:t>stato</a:t>
            </a:r>
            <a:r>
              <a:rPr lang="en-US" sz="1800" dirty="0">
                <a:cs typeface="Times New Roman" panose="02020603050405020304" pitchFamily="18" charset="0"/>
              </a:rPr>
              <a:t> in </a:t>
            </a:r>
            <a:r>
              <a:rPr lang="en-US" sz="1800" dirty="0" err="1">
                <a:cs typeface="Times New Roman" panose="02020603050405020304" pitchFamily="18" charset="0"/>
              </a:rPr>
              <a:t>grado</a:t>
            </a:r>
            <a:r>
              <a:rPr lang="en-US" sz="1800" dirty="0">
                <a:cs typeface="Times New Roman" panose="02020603050405020304" pitchFamily="18" charset="0"/>
              </a:rPr>
              <a:t> di </a:t>
            </a:r>
            <a:r>
              <a:rPr lang="en-US" sz="1800" dirty="0" err="1">
                <a:cs typeface="Times New Roman" panose="02020603050405020304" pitchFamily="18" charset="0"/>
              </a:rPr>
              <a:t>correggere</a:t>
            </a:r>
            <a:r>
              <a:rPr lang="en-US" sz="1800" dirty="0">
                <a:cs typeface="Times New Roman" panose="02020603050405020304" pitchFamily="18" charset="0"/>
              </a:rPr>
              <a:t> 200 </a:t>
            </a:r>
            <a:r>
              <a:rPr lang="en-US" sz="1800" dirty="0" err="1">
                <a:cs typeface="Times New Roman" panose="02020603050405020304" pitchFamily="18" charset="0"/>
              </a:rPr>
              <a:t>teorie</a:t>
            </a:r>
            <a:r>
              <a:rPr lang="en-US" sz="1800" dirty="0">
                <a:cs typeface="Times New Roman" panose="02020603050405020304" pitchFamily="18" charset="0"/>
              </a:rPr>
              <a:t> </a:t>
            </a:r>
            <a:r>
              <a:rPr lang="en-US" sz="1800" dirty="0" err="1">
                <a:cs typeface="Times New Roman" panose="02020603050405020304" pitchFamily="18" charset="0"/>
              </a:rPr>
              <a:t>precedentemente</a:t>
            </a:r>
            <a:r>
              <a:rPr lang="en-US" sz="1800" dirty="0">
                <a:cs typeface="Times New Roman" panose="02020603050405020304" pitchFamily="18" charset="0"/>
              </a:rPr>
              <a:t> </a:t>
            </a:r>
            <a:r>
              <a:rPr lang="en-US" sz="1800" dirty="0" err="1">
                <a:cs typeface="Times New Roman" panose="02020603050405020304" pitchFamily="18" charset="0"/>
              </a:rPr>
              <a:t>indiscusse</a:t>
            </a:r>
            <a:r>
              <a:rPr lang="en-US" sz="1800" dirty="0">
                <a:cs typeface="Times New Roman" panose="02020603050405020304" pitchFamily="18" charset="0"/>
              </a:rPr>
              <a:t>, ad </a:t>
            </a:r>
            <a:r>
              <a:rPr lang="en-US" sz="1800" dirty="0" err="1">
                <a:cs typeface="Times New Roman" panose="02020603050405020304" pitchFamily="18" charset="0"/>
              </a:rPr>
              <a:t>esempio</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la </a:t>
            </a:r>
            <a:r>
              <a:rPr lang="en-US" sz="1800" dirty="0" err="1">
                <a:cs typeface="Times New Roman" panose="02020603050405020304" pitchFamily="18" charset="0"/>
              </a:rPr>
              <a:t>mascella</a:t>
            </a:r>
            <a:r>
              <a:rPr lang="en-US" sz="1800" dirty="0">
                <a:cs typeface="Times New Roman" panose="02020603050405020304" pitchFamily="18" charset="0"/>
              </a:rPr>
              <a:t> </a:t>
            </a:r>
            <a:r>
              <a:rPr lang="en-US" sz="1800" dirty="0" err="1">
                <a:cs typeface="Times New Roman" panose="02020603050405020304" pitchFamily="18" charset="0"/>
              </a:rPr>
              <a:t>inferiore</a:t>
            </a:r>
            <a:r>
              <a:rPr lang="en-US" sz="1800" dirty="0">
                <a:cs typeface="Times New Roman" panose="02020603050405020304" pitchFamily="18" charset="0"/>
              </a:rPr>
              <a:t> è </a:t>
            </a:r>
            <a:r>
              <a:rPr lang="en-US" sz="1800" dirty="0" err="1">
                <a:cs typeface="Times New Roman" panose="02020603050405020304" pitchFamily="18" charset="0"/>
              </a:rPr>
              <a:t>composta</a:t>
            </a:r>
            <a:r>
              <a:rPr lang="en-US" sz="1800" dirty="0">
                <a:cs typeface="Times New Roman" panose="02020603050405020304" pitchFamily="18" charset="0"/>
              </a:rPr>
              <a:t> da un osso, non due come </a:t>
            </a:r>
            <a:r>
              <a:rPr lang="en-US" sz="1800" dirty="0" err="1">
                <a:cs typeface="Times New Roman" panose="02020603050405020304" pitchFamily="18" charset="0"/>
              </a:rPr>
              <a:t>gli</a:t>
            </a:r>
            <a:r>
              <a:rPr lang="en-US" sz="1800" dirty="0">
                <a:cs typeface="Times New Roman" panose="02020603050405020304" pitchFamily="18" charset="0"/>
              </a:rPr>
              <a:t> </a:t>
            </a:r>
            <a:r>
              <a:rPr lang="en-US" sz="1800" dirty="0" err="1">
                <a:cs typeface="Times New Roman" panose="02020603050405020304" pitchFamily="18" charset="0"/>
              </a:rPr>
              <a:t>studi</a:t>
            </a:r>
            <a:r>
              <a:rPr lang="en-US" sz="1800" dirty="0">
                <a:cs typeface="Times New Roman" panose="02020603050405020304" pitchFamily="18" charset="0"/>
              </a:rPr>
              <a:t> </a:t>
            </a:r>
            <a:r>
              <a:rPr lang="en-US" sz="1800" dirty="0" err="1">
                <a:cs typeface="Times New Roman" panose="02020603050405020304" pitchFamily="18" charset="0"/>
              </a:rPr>
              <a:t>sugli</a:t>
            </a:r>
            <a:r>
              <a:rPr lang="en-US" sz="1800" dirty="0">
                <a:cs typeface="Times New Roman" panose="02020603050405020304" pitchFamily="18" charset="0"/>
              </a:rPr>
              <a:t> </a:t>
            </a:r>
            <a:r>
              <a:rPr lang="en-US" sz="1800" dirty="0" err="1">
                <a:cs typeface="Times New Roman" panose="02020603050405020304" pitchFamily="18" charset="0"/>
              </a:rPr>
              <a:t>animali</a:t>
            </a:r>
            <a:r>
              <a:rPr lang="en-US" sz="1800" dirty="0">
                <a:cs typeface="Times New Roman" panose="02020603050405020304" pitchFamily="18" charset="0"/>
              </a:rPr>
              <a:t> di </a:t>
            </a:r>
            <a:r>
              <a:rPr lang="en-US" sz="1800" dirty="0" err="1">
                <a:cs typeface="Times New Roman" panose="02020603050405020304" pitchFamily="18" charset="0"/>
              </a:rPr>
              <a:t>Galeno</a:t>
            </a:r>
            <a:r>
              <a:rPr lang="en-US" sz="1800" dirty="0">
                <a:cs typeface="Times New Roman" panose="02020603050405020304" pitchFamily="18" charset="0"/>
              </a:rPr>
              <a:t> lo </a:t>
            </a:r>
            <a:r>
              <a:rPr lang="en-US" sz="1800" dirty="0" err="1">
                <a:cs typeface="Times New Roman" panose="02020603050405020304" pitchFamily="18" charset="0"/>
              </a:rPr>
              <a:t>avevano</a:t>
            </a:r>
            <a:r>
              <a:rPr lang="en-US" sz="1800" dirty="0">
                <a:cs typeface="Times New Roman" panose="02020603050405020304" pitchFamily="18" charset="0"/>
              </a:rPr>
              <a:t> </a:t>
            </a:r>
            <a:r>
              <a:rPr lang="en-US" sz="1800" dirty="0" err="1">
                <a:cs typeface="Times New Roman" panose="02020603050405020304" pitchFamily="18" charset="0"/>
              </a:rPr>
              <a:t>portato</a:t>
            </a:r>
            <a:r>
              <a:rPr lang="en-US" sz="1800" dirty="0">
                <a:cs typeface="Times New Roman" panose="02020603050405020304" pitchFamily="18" charset="0"/>
              </a:rPr>
              <a:t> a </a:t>
            </a:r>
            <a:r>
              <a:rPr lang="en-US" sz="1800" dirty="0" err="1">
                <a:cs typeface="Times New Roman" panose="02020603050405020304" pitchFamily="18" charset="0"/>
              </a:rPr>
              <a:t>credere</a:t>
            </a:r>
            <a:endParaRPr lang="en-US" sz="1800" dirty="0">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43</a:t>
            </a:fld>
            <a:endParaRPr lang="en-US"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82" y="1403075"/>
            <a:ext cx="3349898" cy="472126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62678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622077" y="578632"/>
            <a:ext cx="10946341" cy="1609344"/>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Lezioni di anatomia rinascimentale di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Vesalio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5" name="Segnaposto contenuto 4"/>
          <p:cNvSpPr>
            <a:spLocks noGrp="1"/>
          </p:cNvSpPr>
          <p:nvPr>
            <p:ph idx="1"/>
          </p:nvPr>
        </p:nvSpPr>
        <p:spPr>
          <a:xfrm>
            <a:off x="615306" y="1384725"/>
            <a:ext cx="10796108" cy="4050792"/>
          </a:xfrm>
        </p:spPr>
        <p:txBody>
          <a:bodyPr>
            <a:noAutofit/>
          </a:bodyPr>
          <a:lstStyle/>
          <a:p>
            <a:pPr marL="0" indent="0">
              <a:buNone/>
            </a:pPr>
            <a:endParaRPr lang="en-US" dirty="0"/>
          </a:p>
          <a:p>
            <a:r>
              <a:rPr lang="en-US" sz="1800" dirty="0">
                <a:cs typeface="Times New Roman" panose="02020603050405020304" pitchFamily="18" charset="0"/>
              </a:rPr>
              <a:t>Il </a:t>
            </a:r>
            <a:r>
              <a:rPr lang="en-US" sz="1800" dirty="0" err="1">
                <a:cs typeface="Times New Roman" panose="02020603050405020304" pitchFamily="18" charset="0"/>
              </a:rPr>
              <a:t>lavoro</a:t>
            </a:r>
            <a:r>
              <a:rPr lang="en-US" sz="1800" dirty="0">
                <a:cs typeface="Times New Roman" panose="02020603050405020304" pitchFamily="18" charset="0"/>
              </a:rPr>
              <a:t> di </a:t>
            </a:r>
            <a:r>
              <a:rPr lang="en-US" sz="1800" dirty="0" err="1">
                <a:cs typeface="Times New Roman" panose="02020603050405020304" pitchFamily="18" charset="0"/>
              </a:rPr>
              <a:t>Vesalio</a:t>
            </a:r>
            <a:r>
              <a:rPr lang="en-US" sz="1800" dirty="0">
                <a:cs typeface="Times New Roman" panose="02020603050405020304" pitchFamily="18" charset="0"/>
              </a:rPr>
              <a:t> è </a:t>
            </a:r>
            <a:r>
              <a:rPr lang="en-US" sz="1800" dirty="0" err="1">
                <a:cs typeface="Times New Roman" panose="02020603050405020304" pitchFamily="18" charset="0"/>
              </a:rPr>
              <a:t>anche</a:t>
            </a:r>
            <a:r>
              <a:rPr lang="en-US" sz="1800" dirty="0">
                <a:cs typeface="Times New Roman" panose="02020603050405020304" pitchFamily="18" charset="0"/>
              </a:rPr>
              <a:t> </a:t>
            </a:r>
            <a:r>
              <a:rPr lang="en-US" sz="1800" dirty="0" err="1">
                <a:cs typeface="Times New Roman" panose="02020603050405020304" pitchFamily="18" charset="0"/>
              </a:rPr>
              <a:t>famoso</a:t>
            </a:r>
            <a:r>
              <a:rPr lang="en-US" sz="1800" dirty="0">
                <a:cs typeface="Times New Roman" panose="02020603050405020304" pitchFamily="18" charset="0"/>
              </a:rPr>
              <a:t> per le sue </a:t>
            </a:r>
            <a:r>
              <a:rPr lang="en-US" sz="1800" dirty="0" err="1">
                <a:cs typeface="Times New Roman" panose="02020603050405020304" pitchFamily="18" charset="0"/>
              </a:rPr>
              <a:t>illustrazioni</a:t>
            </a:r>
            <a:r>
              <a:rPr lang="en-US" sz="1800" dirty="0">
                <a:cs typeface="Times New Roman" panose="02020603050405020304" pitchFamily="18" charset="0"/>
              </a:rPr>
              <a:t> </a:t>
            </a:r>
            <a:r>
              <a:rPr lang="en-US" sz="1800" dirty="0" err="1">
                <a:cs typeface="Times New Roman" panose="02020603050405020304" pitchFamily="18" charset="0"/>
              </a:rPr>
              <a:t>dettagliate</a:t>
            </a:r>
            <a:r>
              <a:rPr lang="en-US" sz="1800" dirty="0">
                <a:cs typeface="Times New Roman" panose="02020603050405020304" pitchFamily="18" charset="0"/>
              </a:rPr>
              <a:t> e ben </a:t>
            </a:r>
            <a:r>
              <a:rPr lang="en-US" sz="1800" dirty="0" err="1">
                <a:cs typeface="Times New Roman" panose="02020603050405020304" pitchFamily="18" charset="0"/>
              </a:rPr>
              <a:t>redatte</a:t>
            </a:r>
            <a:r>
              <a:rPr lang="en-US" sz="1800" dirty="0">
                <a:cs typeface="Times New Roman" panose="02020603050405020304" pitchFamily="18" charset="0"/>
              </a:rPr>
              <a:t>. </a:t>
            </a:r>
            <a:r>
              <a:rPr lang="en-US" sz="1800" dirty="0" err="1">
                <a:cs typeface="Times New Roman" panose="02020603050405020304" pitchFamily="18" charset="0"/>
              </a:rPr>
              <a:t>L'Humani</a:t>
            </a:r>
            <a:r>
              <a:rPr lang="en-US" sz="1800" dirty="0">
                <a:cs typeface="Times New Roman" panose="02020603050405020304" pitchFamily="18" charset="0"/>
              </a:rPr>
              <a:t> </a:t>
            </a:r>
            <a:r>
              <a:rPr lang="en-US" sz="1800" dirty="0" err="1">
                <a:cs typeface="Times New Roman" panose="02020603050405020304" pitchFamily="18" charset="0"/>
              </a:rPr>
              <a:t>Corpis</a:t>
            </a:r>
            <a:r>
              <a:rPr lang="en-US" sz="1800" dirty="0">
                <a:cs typeface="Times New Roman" panose="02020603050405020304" pitchFamily="18" charset="0"/>
              </a:rPr>
              <a:t> </a:t>
            </a:r>
            <a:r>
              <a:rPr lang="en-US" sz="1800" dirty="0" err="1">
                <a:cs typeface="Times New Roman" panose="02020603050405020304" pitchFamily="18" charset="0"/>
              </a:rPr>
              <a:t>Fabrica</a:t>
            </a:r>
            <a:r>
              <a:rPr lang="en-US" sz="1800" dirty="0">
                <a:cs typeface="Times New Roman" panose="02020603050405020304" pitchFamily="18" charset="0"/>
              </a:rPr>
              <a:t> </a:t>
            </a:r>
            <a:r>
              <a:rPr lang="en-US" sz="1800" dirty="0" err="1">
                <a:cs typeface="Times New Roman" panose="02020603050405020304" pitchFamily="18" charset="0"/>
              </a:rPr>
              <a:t>è</a:t>
            </a:r>
            <a:r>
              <a:rPr lang="en-US" sz="1800" dirty="0">
                <a:cs typeface="Times New Roman" panose="02020603050405020304" pitchFamily="18" charset="0"/>
              </a:rPr>
              <a:t> un </a:t>
            </a:r>
            <a:r>
              <a:rPr lang="en-US" sz="1800" dirty="0" err="1">
                <a:cs typeface="Times New Roman" panose="02020603050405020304" pitchFamily="18" charset="0"/>
              </a:rPr>
              <a:t>meraviglioso</a:t>
            </a:r>
            <a:r>
              <a:rPr lang="en-US" sz="1800" dirty="0">
                <a:cs typeface="Times New Roman" panose="02020603050405020304" pitchFamily="18" charset="0"/>
              </a:rPr>
              <a:t> </a:t>
            </a:r>
            <a:r>
              <a:rPr lang="en-US" sz="1800" dirty="0" err="1">
                <a:cs typeface="Times New Roman" panose="02020603050405020304" pitchFamily="18" charset="0"/>
              </a:rPr>
              <a:t>esempio</a:t>
            </a:r>
            <a:r>
              <a:rPr lang="en-US" sz="1800" dirty="0">
                <a:cs typeface="Times New Roman" panose="02020603050405020304" pitchFamily="18" charset="0"/>
              </a:rPr>
              <a:t> di </a:t>
            </a:r>
            <a:r>
              <a:rPr lang="en-US" sz="1800" dirty="0" err="1">
                <a:cs typeface="Times New Roman" panose="02020603050405020304" pitchFamily="18" charset="0"/>
              </a:rPr>
              <a:t>arte</a:t>
            </a:r>
            <a:r>
              <a:rPr lang="en-US" sz="1800" dirty="0">
                <a:cs typeface="Times New Roman" panose="02020603050405020304" pitchFamily="18" charset="0"/>
              </a:rPr>
              <a:t> </a:t>
            </a:r>
            <a:r>
              <a:rPr lang="en-US" sz="1800" dirty="0" err="1">
                <a:cs typeface="Times New Roman" panose="02020603050405020304" pitchFamily="18" charset="0"/>
              </a:rPr>
              <a:t>rinascimentale</a:t>
            </a:r>
            <a:r>
              <a:rPr lang="en-US" sz="1800" dirty="0">
                <a:cs typeface="Times New Roman" panose="02020603050405020304" pitchFamily="18" charset="0"/>
              </a:rPr>
              <a:t>
Le sue </a:t>
            </a:r>
            <a:r>
              <a:rPr lang="en-US" sz="1800" dirty="0" err="1">
                <a:cs typeface="Times New Roman" panose="02020603050405020304" pitchFamily="18" charset="0"/>
              </a:rPr>
              <a:t>illustrazioni</a:t>
            </a:r>
            <a:r>
              <a:rPr lang="en-US" sz="1800" dirty="0">
                <a:cs typeface="Times New Roman" panose="02020603050405020304" pitchFamily="18" charset="0"/>
              </a:rPr>
              <a:t> </a:t>
            </a:r>
            <a:r>
              <a:rPr lang="en-US" sz="1800" dirty="0" err="1">
                <a:cs typeface="Times New Roman" panose="02020603050405020304" pitchFamily="18" charset="0"/>
              </a:rPr>
              <a:t>mostrano</a:t>
            </a:r>
            <a:r>
              <a:rPr lang="en-US" sz="1800" dirty="0">
                <a:cs typeface="Times New Roman" panose="02020603050405020304" pitchFamily="18" charset="0"/>
              </a:rPr>
              <a:t> le </a:t>
            </a:r>
            <a:r>
              <a:rPr lang="en-US" sz="1800" dirty="0" err="1">
                <a:cs typeface="Times New Roman" panose="02020603050405020304" pitchFamily="18" charset="0"/>
              </a:rPr>
              <a:t>complesse</a:t>
            </a:r>
            <a:r>
              <a:rPr lang="en-US" sz="1800" dirty="0">
                <a:cs typeface="Times New Roman" panose="02020603050405020304" pitchFamily="18" charset="0"/>
              </a:rPr>
              <a:t> </a:t>
            </a:r>
            <a:r>
              <a:rPr lang="en-US" sz="1800" dirty="0" err="1">
                <a:cs typeface="Times New Roman" panose="02020603050405020304" pitchFamily="18" charset="0"/>
              </a:rPr>
              <a:t>formazioni</a:t>
            </a:r>
            <a:r>
              <a:rPr lang="en-US" sz="1800" dirty="0">
                <a:cs typeface="Times New Roman" panose="02020603050405020304" pitchFamily="18" charset="0"/>
              </a:rPr>
              <a:t> </a:t>
            </a:r>
            <a:r>
              <a:rPr lang="en-US" sz="1800" dirty="0" err="1">
                <a:cs typeface="Times New Roman" panose="02020603050405020304" pitchFamily="18" charset="0"/>
              </a:rPr>
              <a:t>dei</a:t>
            </a:r>
            <a:r>
              <a:rPr lang="en-US" sz="1800" dirty="0">
                <a:cs typeface="Times New Roman" panose="02020603050405020304" pitchFamily="18" charset="0"/>
              </a:rPr>
              <a:t> </a:t>
            </a:r>
            <a:r>
              <a:rPr lang="en-US" sz="1800" dirty="0" err="1">
                <a:cs typeface="Times New Roman" panose="02020603050405020304" pitchFamily="18" charset="0"/>
              </a:rPr>
              <a:t>muscoli</a:t>
            </a:r>
            <a:r>
              <a:rPr lang="en-US" sz="1800" dirty="0">
                <a:cs typeface="Times New Roman" panose="02020603050405020304" pitchFamily="18" charset="0"/>
              </a:rPr>
              <a:t>, del </a:t>
            </a:r>
            <a:r>
              <a:rPr lang="en-US" sz="1800" dirty="0" err="1">
                <a:cs typeface="Times New Roman" panose="02020603050405020304" pitchFamily="18" charset="0"/>
              </a:rPr>
              <a:t>sistema</a:t>
            </a:r>
            <a:r>
              <a:rPr lang="en-US" sz="1800" dirty="0">
                <a:cs typeface="Times New Roman" panose="02020603050405020304" pitchFamily="18" charset="0"/>
              </a:rPr>
              <a:t> </a:t>
            </a:r>
            <a:r>
              <a:rPr lang="en-US" sz="1800" dirty="0" err="1">
                <a:cs typeface="Times New Roman" panose="02020603050405020304" pitchFamily="18" charset="0"/>
              </a:rPr>
              <a:t>nervoso</a:t>
            </a:r>
            <a:r>
              <a:rPr lang="en-US" sz="1800" dirty="0">
                <a:cs typeface="Times New Roman" panose="02020603050405020304" pitchFamily="18" charset="0"/>
              </a:rPr>
              <a:t>, </a:t>
            </a:r>
            <a:r>
              <a:rPr lang="en-US" sz="1800" dirty="0" err="1">
                <a:cs typeface="Times New Roman" panose="02020603050405020304" pitchFamily="18" charset="0"/>
              </a:rPr>
              <a:t>dei</a:t>
            </a:r>
            <a:r>
              <a:rPr lang="en-US" sz="1800" dirty="0">
                <a:cs typeface="Times New Roman" panose="02020603050405020304" pitchFamily="18" charset="0"/>
              </a:rPr>
              <a:t> </a:t>
            </a:r>
            <a:r>
              <a:rPr lang="en-US" sz="1800" dirty="0" err="1">
                <a:cs typeface="Times New Roman" panose="02020603050405020304" pitchFamily="18" charset="0"/>
              </a:rPr>
              <a:t>vasi</a:t>
            </a:r>
            <a:r>
              <a:rPr lang="en-US" sz="1800" dirty="0">
                <a:cs typeface="Times New Roman" panose="02020603050405020304" pitchFamily="18" charset="0"/>
              </a:rPr>
              <a:t> </a:t>
            </a:r>
            <a:r>
              <a:rPr lang="en-US" sz="1800" dirty="0" err="1">
                <a:cs typeface="Times New Roman" panose="02020603050405020304" pitchFamily="18" charset="0"/>
              </a:rPr>
              <a:t>sanguigni</a:t>
            </a:r>
            <a:r>
              <a:rPr lang="en-US" sz="1800" dirty="0">
                <a:cs typeface="Times New Roman" panose="02020603050405020304" pitchFamily="18" charset="0"/>
              </a:rPr>
              <a:t>, </a:t>
            </a:r>
            <a:r>
              <a:rPr lang="en-US" sz="1800" dirty="0" err="1">
                <a:cs typeface="Times New Roman" panose="02020603050405020304" pitchFamily="18" charset="0"/>
              </a:rPr>
              <a:t>delle</a:t>
            </a:r>
            <a:r>
              <a:rPr lang="en-US" sz="1800" dirty="0">
                <a:cs typeface="Times New Roman" panose="02020603050405020304" pitchFamily="18" charset="0"/>
              </a:rPr>
              <a:t> </a:t>
            </a:r>
            <a:r>
              <a:rPr lang="en-US" sz="1800" dirty="0" err="1">
                <a:cs typeface="Times New Roman" panose="02020603050405020304" pitchFamily="18" charset="0"/>
              </a:rPr>
              <a:t>viscere</a:t>
            </a:r>
            <a:r>
              <a:rPr lang="en-US" sz="1800" dirty="0">
                <a:cs typeface="Times New Roman" panose="02020603050405020304" pitchFamily="18" charset="0"/>
              </a:rPr>
              <a:t> e </a:t>
            </a:r>
            <a:r>
              <a:rPr lang="en-US" sz="1800" dirty="0" err="1">
                <a:cs typeface="Times New Roman" panose="02020603050405020304" pitchFamily="18" charset="0"/>
              </a:rPr>
              <a:t>dello</a:t>
            </a:r>
            <a:r>
              <a:rPr lang="en-US" sz="1800" dirty="0">
                <a:cs typeface="Times New Roman" panose="02020603050405020304" pitchFamily="18" charset="0"/>
              </a:rPr>
              <a:t> </a:t>
            </a:r>
            <a:r>
              <a:rPr lang="en-US" sz="1800" dirty="0" err="1">
                <a:cs typeface="Times New Roman" panose="02020603050405020304" pitchFamily="18" charset="0"/>
              </a:rPr>
              <a:t>scheletro</a:t>
            </a:r>
            <a:r>
              <a:rPr lang="en-US" sz="1800" dirty="0">
                <a:cs typeface="Times New Roman" panose="02020603050405020304" pitchFamily="18" charset="0"/>
              </a:rPr>
              <a:t>
Durante il </a:t>
            </a:r>
            <a:r>
              <a:rPr lang="en-US" sz="1800" dirty="0" err="1">
                <a:cs typeface="Times New Roman" panose="02020603050405020304" pitchFamily="18" charset="0"/>
              </a:rPr>
              <a:t>Rinascimento</a:t>
            </a:r>
            <a:r>
              <a:rPr lang="en-US" sz="1800" dirty="0">
                <a:cs typeface="Times New Roman" panose="02020603050405020304" pitchFamily="18" charset="0"/>
              </a:rPr>
              <a:t>, </a:t>
            </a:r>
            <a:r>
              <a:rPr lang="en-US" sz="1800" dirty="0" err="1">
                <a:cs typeface="Times New Roman" panose="02020603050405020304" pitchFamily="18" charset="0"/>
              </a:rPr>
              <a:t>studiosi</a:t>
            </a:r>
            <a:r>
              <a:rPr lang="en-US" sz="1800" dirty="0">
                <a:cs typeface="Times New Roman" panose="02020603050405020304" pitchFamily="18" charset="0"/>
              </a:rPr>
              <a:t> e </a:t>
            </a:r>
            <a:r>
              <a:rPr lang="en-US" sz="1800" dirty="0" err="1">
                <a:cs typeface="Times New Roman" panose="02020603050405020304" pitchFamily="18" charset="0"/>
              </a:rPr>
              <a:t>artisti</a:t>
            </a:r>
            <a:r>
              <a:rPr lang="en-US" sz="1800" dirty="0">
                <a:cs typeface="Times New Roman" panose="02020603050405020304" pitchFamily="18" charset="0"/>
              </a:rPr>
              <a:t> di </a:t>
            </a:r>
            <a:r>
              <a:rPr lang="en-US" sz="1800" dirty="0" err="1">
                <a:cs typeface="Times New Roman" panose="02020603050405020304" pitchFamily="18" charset="0"/>
              </a:rPr>
              <a:t>tutta</a:t>
            </a:r>
            <a:r>
              <a:rPr lang="en-US" sz="1800" dirty="0">
                <a:cs typeface="Times New Roman" panose="02020603050405020304" pitchFamily="18" charset="0"/>
              </a:rPr>
              <a:t> Europa </a:t>
            </a:r>
            <a:r>
              <a:rPr lang="en-US" sz="1800" dirty="0" err="1">
                <a:cs typeface="Times New Roman" panose="02020603050405020304" pitchFamily="18" charset="0"/>
              </a:rPr>
              <a:t>si</a:t>
            </a:r>
            <a:r>
              <a:rPr lang="en-US" sz="1800" dirty="0">
                <a:cs typeface="Times New Roman" panose="02020603050405020304" pitchFamily="18" charset="0"/>
              </a:rPr>
              <a:t> </a:t>
            </a:r>
            <a:r>
              <a:rPr lang="en-US" sz="1800" dirty="0" err="1">
                <a:cs typeface="Times New Roman" panose="02020603050405020304" pitchFamily="18" charset="0"/>
              </a:rPr>
              <a:t>interessavano</a:t>
            </a:r>
            <a:r>
              <a:rPr lang="en-US" sz="1800" dirty="0">
                <a:cs typeface="Times New Roman" panose="02020603050405020304" pitchFamily="18" charset="0"/>
              </a:rPr>
              <a:t> alle </a:t>
            </a:r>
            <a:r>
              <a:rPr lang="en-US" sz="1800" dirty="0" err="1">
                <a:cs typeface="Times New Roman" panose="02020603050405020304" pitchFamily="18" charset="0"/>
              </a:rPr>
              <a:t>sculture</a:t>
            </a:r>
            <a:r>
              <a:rPr lang="en-US" sz="1800" dirty="0">
                <a:cs typeface="Times New Roman" panose="02020603050405020304" pitchFamily="18" charset="0"/>
              </a:rPr>
              <a:t> </a:t>
            </a:r>
            <a:r>
              <a:rPr lang="en-US" sz="1800" dirty="0" err="1">
                <a:cs typeface="Times New Roman" panose="02020603050405020304" pitchFamily="18" charset="0"/>
              </a:rPr>
              <a:t>classiche</a:t>
            </a:r>
            <a:r>
              <a:rPr lang="en-US" sz="1800" dirty="0">
                <a:cs typeface="Times New Roman" panose="02020603050405020304" pitchFamily="18" charset="0"/>
              </a:rPr>
              <a:t> </a:t>
            </a:r>
            <a:r>
              <a:rPr lang="en-US" sz="1800" dirty="0" err="1">
                <a:cs typeface="Times New Roman" panose="02020603050405020304" pitchFamily="18" charset="0"/>
              </a:rPr>
              <a:t>dell'antica</a:t>
            </a:r>
            <a:r>
              <a:rPr lang="en-US" sz="1800" dirty="0">
                <a:cs typeface="Times New Roman" panose="02020603050405020304" pitchFamily="18" charset="0"/>
              </a:rPr>
              <a:t> Grecia e di Roma, e </a:t>
            </a:r>
            <a:r>
              <a:rPr lang="en-US" sz="1800" dirty="0" err="1">
                <a:cs typeface="Times New Roman" panose="02020603050405020304" pitchFamily="18" charset="0"/>
              </a:rPr>
              <a:t>così</a:t>
            </a:r>
            <a:r>
              <a:rPr lang="en-US" sz="1800" dirty="0">
                <a:cs typeface="Times New Roman" panose="02020603050405020304" pitchFamily="18" charset="0"/>
              </a:rPr>
              <a:t> </a:t>
            </a:r>
            <a:r>
              <a:rPr lang="en-US" sz="1800" dirty="0" err="1">
                <a:cs typeface="Times New Roman" panose="02020603050405020304" pitchFamily="18" charset="0"/>
              </a:rPr>
              <a:t>Vesalio</a:t>
            </a:r>
            <a:r>
              <a:rPr lang="en-US" sz="1800" dirty="0">
                <a:cs typeface="Times New Roman" panose="02020603050405020304" pitchFamily="18" charset="0"/>
              </a:rPr>
              <a:t> </a:t>
            </a:r>
            <a:r>
              <a:rPr lang="en-US" sz="1800" dirty="0" err="1">
                <a:cs typeface="Times New Roman" panose="02020603050405020304" pitchFamily="18" charset="0"/>
              </a:rPr>
              <a:t>stava</a:t>
            </a:r>
            <a:r>
              <a:rPr lang="en-US" sz="1800" dirty="0">
                <a:cs typeface="Times New Roman" panose="02020603050405020304" pitchFamily="18" charset="0"/>
              </a:rPr>
              <a:t> </a:t>
            </a:r>
            <a:r>
              <a:rPr lang="en-US" sz="1800" dirty="0" err="1">
                <a:cs typeface="Times New Roman" panose="02020603050405020304" pitchFamily="18" charset="0"/>
              </a:rPr>
              <a:t>attingendo</a:t>
            </a:r>
            <a:r>
              <a:rPr lang="en-US" sz="1800" dirty="0">
                <a:cs typeface="Times New Roman" panose="02020603050405020304" pitchFamily="18" charset="0"/>
              </a:rPr>
              <a:t> </a:t>
            </a:r>
            <a:r>
              <a:rPr lang="en-US" sz="1800" dirty="0" err="1">
                <a:cs typeface="Times New Roman" panose="02020603050405020304" pitchFamily="18" charset="0"/>
              </a:rPr>
              <a:t>allo</a:t>
            </a:r>
            <a:r>
              <a:rPr lang="en-US" sz="1800" dirty="0">
                <a:cs typeface="Times New Roman" panose="02020603050405020304" pitchFamily="18" charset="0"/>
              </a:rPr>
              <a:t> spirito </a:t>
            </a:r>
            <a:r>
              <a:rPr lang="en-US" sz="1800" dirty="0" err="1">
                <a:cs typeface="Times New Roman" panose="02020603050405020304" pitchFamily="18" charset="0"/>
              </a:rPr>
              <a:t>dei</a:t>
            </a:r>
            <a:r>
              <a:rPr lang="en-US" sz="1800" dirty="0">
                <a:cs typeface="Times New Roman" panose="02020603050405020304" pitchFamily="18" charset="0"/>
              </a:rPr>
              <a:t> tempi. Ha </a:t>
            </a:r>
            <a:r>
              <a:rPr lang="en-US" sz="1800" dirty="0" err="1">
                <a:cs typeface="Times New Roman" panose="02020603050405020304" pitchFamily="18" charset="0"/>
              </a:rPr>
              <a:t>impiegato</a:t>
            </a:r>
            <a:r>
              <a:rPr lang="en-US" sz="1800" dirty="0">
                <a:cs typeface="Times New Roman" panose="02020603050405020304" pitchFamily="18" charset="0"/>
              </a:rPr>
              <a:t> una </a:t>
            </a:r>
            <a:r>
              <a:rPr lang="en-US" sz="1800" dirty="0" err="1">
                <a:cs typeface="Times New Roman" panose="02020603050405020304" pitchFamily="18" charset="0"/>
              </a:rPr>
              <a:t>serie</a:t>
            </a:r>
            <a:r>
              <a:rPr lang="en-US" sz="1800" dirty="0">
                <a:cs typeface="Times New Roman" panose="02020603050405020304" pitchFamily="18" charset="0"/>
              </a:rPr>
              <a:t> di </a:t>
            </a:r>
            <a:r>
              <a:rPr lang="en-US" sz="1800" dirty="0" err="1">
                <a:cs typeface="Times New Roman" panose="02020603050405020304" pitchFamily="18" charset="0"/>
              </a:rPr>
              <a:t>abili</a:t>
            </a:r>
            <a:r>
              <a:rPr lang="en-US" sz="1800" dirty="0">
                <a:cs typeface="Times New Roman" panose="02020603050405020304" pitchFamily="18" charset="0"/>
              </a:rPr>
              <a:t> </a:t>
            </a:r>
            <a:r>
              <a:rPr lang="en-US" sz="1800" dirty="0" err="1">
                <a:cs typeface="Times New Roman" panose="02020603050405020304" pitchFamily="18" charset="0"/>
              </a:rPr>
              <a:t>disegnatori</a:t>
            </a:r>
            <a:r>
              <a:rPr lang="en-US" sz="1800" dirty="0">
                <a:cs typeface="Times New Roman" panose="02020603050405020304" pitchFamily="18" charset="0"/>
              </a:rPr>
              <a:t> per </a:t>
            </a:r>
            <a:r>
              <a:rPr lang="en-US" sz="1800" dirty="0" err="1">
                <a:cs typeface="Times New Roman" panose="02020603050405020304" pitchFamily="18" charset="0"/>
              </a:rPr>
              <a:t>lavorare</a:t>
            </a:r>
            <a:r>
              <a:rPr lang="en-US" sz="1800" dirty="0">
                <a:cs typeface="Times New Roman" panose="02020603050405020304" pitchFamily="18" charset="0"/>
              </a:rPr>
              <a:t> </a:t>
            </a:r>
            <a:r>
              <a:rPr lang="en-US" sz="1800" dirty="0" err="1">
                <a:cs typeface="Times New Roman" panose="02020603050405020304" pitchFamily="18" charset="0"/>
              </a:rPr>
              <a:t>sulle</a:t>
            </a:r>
            <a:r>
              <a:rPr lang="en-US" sz="1800" dirty="0">
                <a:cs typeface="Times New Roman" panose="02020603050405020304" pitchFamily="18" charset="0"/>
              </a:rPr>
              <a:t> </a:t>
            </a:r>
            <a:r>
              <a:rPr lang="en-US" sz="1800" dirty="0" err="1">
                <a:cs typeface="Times New Roman" panose="02020603050405020304" pitchFamily="18" charset="0"/>
              </a:rPr>
              <a:t>illustrazioni</a:t>
            </a:r>
            <a:r>
              <a:rPr lang="en-US" sz="1800" dirty="0">
                <a:cs typeface="Times New Roman" panose="02020603050405020304" pitchFamily="18" charset="0"/>
              </a:rPr>
              <a:t>, </a:t>
            </a:r>
            <a:r>
              <a:rPr lang="en-US" sz="1800" dirty="0" err="1">
                <a:cs typeface="Times New Roman" panose="02020603050405020304" pitchFamily="18" charset="0"/>
              </a:rPr>
              <a:t>tra</a:t>
            </a:r>
            <a:r>
              <a:rPr lang="en-US" sz="1800" dirty="0">
                <a:cs typeface="Times New Roman" panose="02020603050405020304" pitchFamily="18" charset="0"/>
              </a:rPr>
              <a:t> cui Jan Stephan Van Calcar, uno </a:t>
            </a:r>
            <a:r>
              <a:rPr lang="en-US" sz="1800" dirty="0" err="1">
                <a:cs typeface="Times New Roman" panose="02020603050405020304" pitchFamily="18" charset="0"/>
              </a:rPr>
              <a:t>studente</a:t>
            </a:r>
            <a:r>
              <a:rPr lang="en-US" sz="1800" dirty="0">
                <a:cs typeface="Times New Roman" panose="02020603050405020304" pitchFamily="18" charset="0"/>
              </a:rPr>
              <a:t> del </a:t>
            </a:r>
            <a:r>
              <a:rPr lang="en-US" sz="1800" dirty="0" err="1">
                <a:cs typeface="Times New Roman" panose="02020603050405020304" pitchFamily="18" charset="0"/>
              </a:rPr>
              <a:t>pittore</a:t>
            </a:r>
            <a:r>
              <a:rPr lang="en-US" sz="1800" dirty="0">
                <a:cs typeface="Times New Roman" panose="02020603050405020304" pitchFamily="18" charset="0"/>
              </a:rPr>
              <a:t> </a:t>
            </a:r>
            <a:r>
              <a:rPr lang="en-US" sz="1800" dirty="0" err="1">
                <a:cs typeface="Times New Roman" panose="02020603050405020304" pitchFamily="18" charset="0"/>
              </a:rPr>
              <a:t>Tiziano</a:t>
            </a:r>
            <a:r>
              <a:rPr lang="en-US" sz="1800" dirty="0">
                <a:cs typeface="Times New Roman" panose="02020603050405020304" pitchFamily="18" charset="0"/>
              </a:rPr>
              <a:t>. </a:t>
            </a:r>
            <a:r>
              <a:rPr lang="en-US" sz="1800" dirty="0" err="1">
                <a:cs typeface="Times New Roman" panose="02020603050405020304" pitchFamily="18" charset="0"/>
              </a:rPr>
              <a:t>Alcuni</a:t>
            </a:r>
            <a:r>
              <a:rPr lang="en-US" sz="1800" dirty="0">
                <a:cs typeface="Times New Roman" panose="02020603050405020304" pitchFamily="18" charset="0"/>
              </a:rPr>
              <a:t> </a:t>
            </a:r>
            <a:r>
              <a:rPr lang="en-US" sz="1800" dirty="0" err="1">
                <a:cs typeface="Times New Roman" panose="02020603050405020304" pitchFamily="18" charset="0"/>
              </a:rPr>
              <a:t>dei</a:t>
            </a:r>
            <a:r>
              <a:rPr lang="en-US" sz="1800" dirty="0">
                <a:cs typeface="Times New Roman" panose="02020603050405020304" pitchFamily="18" charset="0"/>
              </a:rPr>
              <a:t> </a:t>
            </a:r>
            <a:r>
              <a:rPr lang="en-US" sz="1800" dirty="0" err="1">
                <a:cs typeface="Times New Roman" panose="02020603050405020304" pitchFamily="18" charset="0"/>
              </a:rPr>
              <a:t>disegni</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Fabrica</a:t>
            </a:r>
            <a:r>
              <a:rPr lang="en-US" sz="1800" dirty="0">
                <a:cs typeface="Times New Roman" panose="02020603050405020304" pitchFamily="18" charset="0"/>
              </a:rPr>
              <a:t> </a:t>
            </a:r>
            <a:r>
              <a:rPr lang="en-US" sz="1800" dirty="0" err="1">
                <a:cs typeface="Times New Roman" panose="02020603050405020304" pitchFamily="18" charset="0"/>
              </a:rPr>
              <a:t>hanno</a:t>
            </a:r>
            <a:r>
              <a:rPr lang="en-US" sz="1800" dirty="0">
                <a:cs typeface="Times New Roman" panose="02020603050405020304" pitchFamily="18" charset="0"/>
              </a:rPr>
              <a:t> </a:t>
            </a:r>
            <a:r>
              <a:rPr lang="en-US" sz="1800" dirty="0" err="1">
                <a:cs typeface="Times New Roman" panose="02020603050405020304" pitchFamily="18" charset="0"/>
              </a:rPr>
              <a:t>utilizzato</a:t>
            </a:r>
            <a:r>
              <a:rPr lang="en-US" sz="1800" dirty="0">
                <a:cs typeface="Times New Roman" panose="02020603050405020304" pitchFamily="18" charset="0"/>
              </a:rPr>
              <a:t> </a:t>
            </a:r>
            <a:r>
              <a:rPr lang="en-US" sz="1800" dirty="0" err="1">
                <a:cs typeface="Times New Roman" panose="02020603050405020304" pitchFamily="18" charset="0"/>
              </a:rPr>
              <a:t>sculture</a:t>
            </a:r>
            <a:r>
              <a:rPr lang="en-US" sz="1800" dirty="0">
                <a:cs typeface="Times New Roman" panose="02020603050405020304" pitchFamily="18" charset="0"/>
              </a:rPr>
              <a:t> </a:t>
            </a:r>
            <a:r>
              <a:rPr lang="en-US" sz="1800" dirty="0" err="1">
                <a:cs typeface="Times New Roman" panose="02020603050405020304" pitchFamily="18" charset="0"/>
              </a:rPr>
              <a:t>classiche</a:t>
            </a:r>
            <a:r>
              <a:rPr lang="en-US" sz="1800" dirty="0">
                <a:cs typeface="Times New Roman" panose="02020603050405020304" pitchFamily="18" charset="0"/>
              </a:rPr>
              <a:t>, come il Belvedere Torso, come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modelli</a:t>
            </a:r>
            <a:r>
              <a:rPr lang="en-US" sz="1800" dirty="0">
                <a:cs typeface="Times New Roman" panose="02020603050405020304" pitchFamily="18" charset="0"/>
              </a:rPr>
              <a:t>. In </a:t>
            </a:r>
            <a:r>
              <a:rPr lang="en-US" sz="1800" dirty="0" err="1">
                <a:cs typeface="Times New Roman" panose="02020603050405020304" pitchFamily="18" charset="0"/>
              </a:rPr>
              <a:t>molte</a:t>
            </a:r>
            <a:r>
              <a:rPr lang="en-US" sz="1800" dirty="0">
                <a:cs typeface="Times New Roman" panose="02020603050405020304" pitchFamily="18" charset="0"/>
              </a:rPr>
              <a:t> </a:t>
            </a:r>
            <a:r>
              <a:rPr lang="en-US" sz="1800" dirty="0" err="1">
                <a:cs typeface="Times New Roman" panose="02020603050405020304" pitchFamily="18" charset="0"/>
              </a:rPr>
              <a:t>delle</a:t>
            </a:r>
            <a:r>
              <a:rPr lang="en-US" sz="1800" dirty="0">
                <a:cs typeface="Times New Roman" panose="02020603050405020304" pitchFamily="18" charset="0"/>
              </a:rPr>
              <a:t> </a:t>
            </a:r>
            <a:r>
              <a:rPr lang="en-US" sz="1800" dirty="0" err="1">
                <a:cs typeface="Times New Roman" panose="02020603050405020304" pitchFamily="18" charset="0"/>
              </a:rPr>
              <a:t>illustrazioni</a:t>
            </a:r>
            <a:r>
              <a:rPr lang="en-US" sz="1800" dirty="0">
                <a:cs typeface="Times New Roman" panose="02020603050405020304" pitchFamily="18" charset="0"/>
              </a:rPr>
              <a:t> le figure </a:t>
            </a:r>
            <a:r>
              <a:rPr lang="en-US" sz="1800" dirty="0" err="1">
                <a:cs typeface="Times New Roman" panose="02020603050405020304" pitchFamily="18" charset="0"/>
              </a:rPr>
              <a:t>sono</a:t>
            </a:r>
            <a:r>
              <a:rPr lang="en-US" sz="1800" dirty="0">
                <a:cs typeface="Times New Roman" panose="02020603050405020304" pitchFamily="18" charset="0"/>
              </a:rPr>
              <a:t> in </a:t>
            </a:r>
            <a:r>
              <a:rPr lang="en-US" sz="1800" dirty="0" err="1">
                <a:cs typeface="Times New Roman" panose="02020603050405020304" pitchFamily="18" charset="0"/>
              </a:rPr>
              <a:t>posa</a:t>
            </a:r>
            <a:r>
              <a:rPr lang="en-US" sz="1800" dirty="0">
                <a:cs typeface="Times New Roman" panose="02020603050405020304" pitchFamily="18" charset="0"/>
              </a:rPr>
              <a:t> in </a:t>
            </a:r>
            <a:r>
              <a:rPr lang="en-US" sz="1800" dirty="0" err="1">
                <a:cs typeface="Times New Roman" panose="02020603050405020304" pitchFamily="18" charset="0"/>
              </a:rPr>
              <a:t>posizioni</a:t>
            </a:r>
            <a:r>
              <a:rPr lang="en-US" sz="1800" dirty="0">
                <a:cs typeface="Times New Roman" panose="02020603050405020304" pitchFamily="18" charset="0"/>
              </a:rPr>
              <a:t> </a:t>
            </a:r>
            <a:r>
              <a:rPr lang="en-US" sz="1800" dirty="0" err="1">
                <a:cs typeface="Times New Roman" panose="02020603050405020304" pitchFamily="18" charset="0"/>
              </a:rPr>
              <a:t>drammatiche</a:t>
            </a:r>
            <a:r>
              <a:rPr lang="en-US" sz="1800" dirty="0">
                <a:cs typeface="Times New Roman" panose="02020603050405020304" pitchFamily="18" charset="0"/>
              </a:rPr>
              <a:t>, e </a:t>
            </a:r>
            <a:r>
              <a:rPr lang="en-US" sz="1800" dirty="0" err="1">
                <a:cs typeface="Times New Roman" panose="02020603050405020304" pitchFamily="18" charset="0"/>
              </a:rPr>
              <a:t>spesso</a:t>
            </a:r>
            <a:r>
              <a:rPr lang="en-US" sz="1800" dirty="0">
                <a:cs typeface="Times New Roman" panose="02020603050405020304" pitchFamily="18" charset="0"/>
              </a:rPr>
              <a:t> </a:t>
            </a:r>
            <a:r>
              <a:rPr lang="en-US" sz="1800" dirty="0" err="1">
                <a:cs typeface="Times New Roman" panose="02020603050405020304" pitchFamily="18" charset="0"/>
              </a:rPr>
              <a:t>si</a:t>
            </a:r>
            <a:r>
              <a:rPr lang="en-US" sz="1800" dirty="0">
                <a:cs typeface="Times New Roman" panose="02020603050405020304" pitchFamily="18" charset="0"/>
              </a:rPr>
              <a:t> </a:t>
            </a:r>
            <a:r>
              <a:rPr lang="en-US" sz="1800" dirty="0" err="1">
                <a:cs typeface="Times New Roman" panose="02020603050405020304" pitchFamily="18" charset="0"/>
              </a:rPr>
              <a:t>trovano</a:t>
            </a:r>
            <a:r>
              <a:rPr lang="en-US" sz="1800" dirty="0">
                <a:cs typeface="Times New Roman" panose="02020603050405020304" pitchFamily="18" charset="0"/>
              </a:rPr>
              <a:t> </a:t>
            </a:r>
            <a:r>
              <a:rPr lang="en-US" sz="1800" dirty="0" err="1">
                <a:cs typeface="Times New Roman" panose="02020603050405020304" pitchFamily="18" charset="0"/>
              </a:rPr>
              <a:t>davanti</a:t>
            </a:r>
            <a:r>
              <a:rPr lang="en-US" sz="1800" dirty="0">
                <a:cs typeface="Times New Roman" panose="02020603050405020304" pitchFamily="18" charset="0"/>
              </a:rPr>
              <a:t> a </a:t>
            </a:r>
            <a:r>
              <a:rPr lang="en-US" sz="1800" dirty="0" err="1">
                <a:cs typeface="Times New Roman" panose="02020603050405020304" pitchFamily="18" charset="0"/>
              </a:rPr>
              <a:t>bei</a:t>
            </a:r>
            <a:r>
              <a:rPr lang="en-US" sz="1800" dirty="0">
                <a:cs typeface="Times New Roman" panose="02020603050405020304" pitchFamily="18" charset="0"/>
              </a:rPr>
              <a:t> </a:t>
            </a:r>
            <a:r>
              <a:rPr lang="en-US" sz="1800" dirty="0" err="1">
                <a:cs typeface="Times New Roman" panose="02020603050405020304" pitchFamily="18" charset="0"/>
              </a:rPr>
              <a:t>paesaggi</a:t>
            </a:r>
            <a:r>
              <a:rPr lang="en-US" sz="1800" dirty="0">
                <a:cs typeface="Times New Roman" panose="02020603050405020304" pitchFamily="18" charset="0"/>
              </a:rPr>
              <a:t>. Nelle </a:t>
            </a:r>
            <a:r>
              <a:rPr lang="en-US" sz="1800" dirty="0" err="1">
                <a:cs typeface="Times New Roman" panose="02020603050405020304" pitchFamily="18" charset="0"/>
              </a:rPr>
              <a:t>famose</a:t>
            </a:r>
            <a:r>
              <a:rPr lang="en-US" sz="1800" dirty="0">
                <a:cs typeface="Times New Roman" panose="02020603050405020304" pitchFamily="18" charset="0"/>
              </a:rPr>
              <a:t> </a:t>
            </a:r>
            <a:r>
              <a:rPr lang="en-US" sz="1800" dirty="0" err="1">
                <a:cs typeface="Times New Roman" panose="02020603050405020304" pitchFamily="18" charset="0"/>
              </a:rPr>
              <a:t>immagini</a:t>
            </a:r>
            <a:r>
              <a:rPr lang="en-US" sz="1800" dirty="0">
                <a:cs typeface="Times New Roman" panose="02020603050405020304" pitchFamily="18" charset="0"/>
              </a:rPr>
              <a:t> </a:t>
            </a:r>
            <a:r>
              <a:rPr lang="en-US" sz="1800" dirty="0" err="1">
                <a:cs typeface="Times New Roman" panose="02020603050405020304" pitchFamily="18" charset="0"/>
              </a:rPr>
              <a:t>degli</a:t>
            </a:r>
            <a:r>
              <a:rPr lang="en-US" sz="1800" dirty="0">
                <a:cs typeface="Times New Roman" panose="02020603050405020304" pitchFamily="18" charset="0"/>
              </a:rPr>
              <a:t> "</a:t>
            </a:r>
            <a:r>
              <a:rPr lang="en-US" sz="1800" dirty="0" err="1">
                <a:cs typeface="Times New Roman" panose="02020603050405020304" pitchFamily="18" charset="0"/>
              </a:rPr>
              <a:t>uomini</a:t>
            </a:r>
            <a:r>
              <a:rPr lang="en-US" sz="1800" dirty="0">
                <a:cs typeface="Times New Roman" panose="02020603050405020304" pitchFamily="18" charset="0"/>
              </a:rPr>
              <a:t> </a:t>
            </a:r>
            <a:r>
              <a:rPr lang="en-US" sz="1800" dirty="0" err="1">
                <a:cs typeface="Times New Roman" panose="02020603050405020304" pitchFamily="18" charset="0"/>
              </a:rPr>
              <a:t>muscolosi</a:t>
            </a:r>
            <a:r>
              <a:rPr lang="en-US" sz="1800" dirty="0">
                <a:cs typeface="Times New Roman" panose="02020603050405020304" pitchFamily="18" charset="0"/>
              </a:rPr>
              <a:t>" (una </a:t>
            </a:r>
            <a:r>
              <a:rPr lang="en-US" sz="1800" dirty="0" err="1">
                <a:cs typeface="Times New Roman" panose="02020603050405020304" pitchFamily="18" charset="0"/>
              </a:rPr>
              <a:t>delle</a:t>
            </a:r>
            <a:r>
              <a:rPr lang="en-US" sz="1800" dirty="0">
                <a:cs typeface="Times New Roman" panose="02020603050405020304" pitchFamily="18" charset="0"/>
              </a:rPr>
              <a:t> </a:t>
            </a:r>
            <a:r>
              <a:rPr lang="en-US" sz="1800" dirty="0" err="1">
                <a:cs typeface="Times New Roman" panose="02020603050405020304" pitchFamily="18" charset="0"/>
              </a:rPr>
              <a:t>quali</a:t>
            </a:r>
            <a:r>
              <a:rPr lang="en-US" sz="1800" dirty="0">
                <a:cs typeface="Times New Roman" panose="02020603050405020304" pitchFamily="18" charset="0"/>
              </a:rPr>
              <a:t> è </a:t>
            </a:r>
            <a:r>
              <a:rPr lang="en-US" sz="1800" dirty="0" err="1">
                <a:cs typeface="Times New Roman" panose="02020603050405020304" pitchFamily="18" charset="0"/>
              </a:rPr>
              <a:t>raffigurata</a:t>
            </a:r>
            <a:r>
              <a:rPr lang="en-US" sz="1800" dirty="0">
                <a:cs typeface="Times New Roman" panose="02020603050405020304" pitchFamily="18" charset="0"/>
              </a:rPr>
              <a:t> sopra), la </a:t>
            </a:r>
            <a:r>
              <a:rPr lang="en-US" sz="1800" dirty="0" err="1">
                <a:cs typeface="Times New Roman" panose="02020603050405020304" pitchFamily="18" charset="0"/>
              </a:rPr>
              <a:t>pelle</a:t>
            </a:r>
            <a:r>
              <a:rPr lang="en-US" sz="1800" dirty="0">
                <a:cs typeface="Times New Roman" panose="02020603050405020304" pitchFamily="18" charset="0"/>
              </a:rPr>
              <a:t> e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muscoli</a:t>
            </a:r>
            <a:r>
              <a:rPr lang="en-US" sz="1800" dirty="0">
                <a:cs typeface="Times New Roman" panose="02020603050405020304" pitchFamily="18" charset="0"/>
              </a:rPr>
              <a:t> </a:t>
            </a:r>
            <a:r>
              <a:rPr lang="en-US" sz="1800" dirty="0" err="1">
                <a:cs typeface="Times New Roman" panose="02020603050405020304" pitchFamily="18" charset="0"/>
              </a:rPr>
              <a:t>sembrano</a:t>
            </a:r>
            <a:r>
              <a:rPr lang="en-US" sz="1800" dirty="0">
                <a:cs typeface="Times New Roman" panose="02020603050405020304" pitchFamily="18" charset="0"/>
              </a:rPr>
              <a:t> </a:t>
            </a:r>
            <a:r>
              <a:rPr lang="en-US" sz="1800" dirty="0" err="1">
                <a:cs typeface="Times New Roman" panose="02020603050405020304" pitchFamily="18" charset="0"/>
              </a:rPr>
              <a:t>scartarsi</a:t>
            </a:r>
            <a:r>
              <a:rPr lang="en-US" sz="1800" dirty="0">
                <a:cs typeface="Times New Roman" panose="02020603050405020304" pitchFamily="18" charset="0"/>
              </a:rPr>
              <a:t> </a:t>
            </a:r>
            <a:r>
              <a:rPr lang="en-US" sz="1800" dirty="0" err="1">
                <a:cs typeface="Times New Roman" panose="02020603050405020304" pitchFamily="18" charset="0"/>
              </a:rPr>
              <a:t>gradualmente</a:t>
            </a:r>
            <a:r>
              <a:rPr lang="en-US" sz="1800" dirty="0">
                <a:cs typeface="Times New Roman" panose="02020603050405020304" pitchFamily="18" charset="0"/>
              </a:rPr>
              <a:t>, </a:t>
            </a:r>
            <a:r>
              <a:rPr lang="en-US" sz="1800" dirty="0" err="1">
                <a:cs typeface="Times New Roman" panose="02020603050405020304" pitchFamily="18" charset="0"/>
              </a:rPr>
              <a:t>allontanandosi</a:t>
            </a:r>
            <a:r>
              <a:rPr lang="en-US" sz="1800" dirty="0">
                <a:cs typeface="Times New Roman" panose="02020603050405020304" pitchFamily="18" charset="0"/>
              </a:rPr>
              <a:t> </a:t>
            </a:r>
            <a:r>
              <a:rPr lang="en-US" sz="1800" dirty="0" err="1">
                <a:cs typeface="Times New Roman" panose="02020603050405020304" pitchFamily="18" charset="0"/>
              </a:rPr>
              <a:t>dai</a:t>
            </a:r>
            <a:r>
              <a:rPr lang="en-US" sz="1800" dirty="0">
                <a:cs typeface="Times New Roman" panose="02020603050405020304" pitchFamily="18" charset="0"/>
              </a:rPr>
              <a:t> </a:t>
            </a:r>
            <a:r>
              <a:rPr lang="en-US" sz="1800" dirty="0" err="1">
                <a:cs typeface="Times New Roman" panose="02020603050405020304" pitchFamily="18" charset="0"/>
              </a:rPr>
              <a:t>corpi</a:t>
            </a:r>
            <a:r>
              <a:rPr lang="en-US" sz="1800" dirty="0">
                <a:cs typeface="Times New Roman" panose="02020603050405020304" pitchFamily="18" charset="0"/>
              </a:rPr>
              <a:t> per </a:t>
            </a:r>
            <a:r>
              <a:rPr lang="en-US" sz="1800" dirty="0" err="1">
                <a:cs typeface="Times New Roman" panose="02020603050405020304" pitchFamily="18" charset="0"/>
              </a:rPr>
              <a:t>rivelare</a:t>
            </a:r>
            <a:r>
              <a:rPr lang="en-US" sz="1800" dirty="0">
                <a:cs typeface="Times New Roman" panose="02020603050405020304" pitchFamily="18" charset="0"/>
              </a:rPr>
              <a:t> il </a:t>
            </a:r>
            <a:r>
              <a:rPr lang="en-US" sz="1800" dirty="0" err="1">
                <a:cs typeface="Times New Roman" panose="02020603050405020304" pitchFamily="18" charset="0"/>
              </a:rPr>
              <a:t>complicato</a:t>
            </a:r>
            <a:r>
              <a:rPr lang="en-US" sz="1800" dirty="0">
                <a:cs typeface="Times New Roman" panose="02020603050405020304" pitchFamily="18" charset="0"/>
              </a:rPr>
              <a:t> </a:t>
            </a:r>
            <a:r>
              <a:rPr lang="en-US" sz="1800" dirty="0" err="1">
                <a:cs typeface="Times New Roman" panose="02020603050405020304" pitchFamily="18" charset="0"/>
              </a:rPr>
              <a:t>sistema</a:t>
            </a:r>
            <a:r>
              <a:rPr lang="en-US" sz="1800" dirty="0">
                <a:cs typeface="Times New Roman" panose="02020603050405020304" pitchFamily="18" charset="0"/>
              </a:rPr>
              <a:t> di </a:t>
            </a:r>
            <a:r>
              <a:rPr lang="en-US" sz="1800" dirty="0" err="1">
                <a:cs typeface="Times New Roman" panose="02020603050405020304" pitchFamily="18" charset="0"/>
              </a:rPr>
              <a:t>muscoli</a:t>
            </a:r>
            <a:r>
              <a:rPr lang="en-US" sz="1800" dirty="0">
                <a:cs typeface="Times New Roman" panose="02020603050405020304" pitchFamily="18" charset="0"/>
              </a:rPr>
              <a:t> sotto
</a:t>
            </a:r>
            <a:endParaRPr lang="it-IT" sz="1800" dirty="0">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44</a:t>
            </a:fld>
            <a:endParaRPr lang="en-US" dirty="0"/>
          </a:p>
        </p:txBody>
      </p:sp>
    </p:spTree>
    <p:extLst>
      <p:ext uri="{BB962C8B-B14F-4D97-AF65-F5344CB8AC3E}">
        <p14:creationId xmlns:p14="http://schemas.microsoft.com/office/powerpoint/2010/main" val="3280242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Vesalius2"/>
          <p:cNvPicPr>
            <a:picLocks noChangeAspect="1" noChangeArrowheads="1"/>
          </p:cNvPicPr>
          <p:nvPr/>
        </p:nvPicPr>
        <p:blipFill>
          <a:blip r:embed="rId2">
            <a:extLst>
              <a:ext uri="{28A0092B-C50C-407E-A947-70E740481C1C}">
                <a14:useLocalDpi xmlns:a14="http://schemas.microsoft.com/office/drawing/2010/main" val="0"/>
              </a:ext>
            </a:extLst>
          </a:blip>
          <a:srcRect l="3636" t="8635" r="4198" b="6862"/>
          <a:stretch>
            <a:fillRect/>
          </a:stretch>
        </p:blipFill>
        <p:spPr bwMode="auto">
          <a:xfrm>
            <a:off x="1394435" y="1033851"/>
            <a:ext cx="3568289" cy="48858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6"/>
          <p:cNvSpPr txBox="1">
            <a:spLocks noChangeArrowheads="1"/>
          </p:cNvSpPr>
          <p:nvPr/>
        </p:nvSpPr>
        <p:spPr bwMode="auto">
          <a:xfrm>
            <a:off x="1031621" y="6038687"/>
            <a:ext cx="4621464" cy="2616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sz="1100" i="1" dirty="0">
                <a:latin typeface="+mn-lt"/>
              </a:rPr>
              <a:t>Image courtesy of The University of Glasgow (Special Collection)</a:t>
            </a:r>
            <a:endParaRPr lang="en-US" altLang="it-IT" sz="1100" i="1" dirty="0">
              <a:latin typeface="+mn-lt"/>
            </a:endParaRPr>
          </a:p>
        </p:txBody>
      </p:sp>
      <p:sp>
        <p:nvSpPr>
          <p:cNvPr id="18436" name="Text Box 7"/>
          <p:cNvSpPr txBox="1">
            <a:spLocks noChangeArrowheads="1"/>
          </p:cNvSpPr>
          <p:nvPr/>
        </p:nvSpPr>
        <p:spPr bwMode="auto">
          <a:xfrm>
            <a:off x="5556314" y="1796329"/>
            <a:ext cx="5947611" cy="369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914400">
              <a:lnSpc>
                <a:spcPct val="90000"/>
              </a:lnSpc>
              <a:spcBef>
                <a:spcPts val="1200"/>
              </a:spcBef>
              <a:buSzPct val="85000"/>
              <a:buFont typeface="Arial" panose="020B0604020202020204" pitchFamily="34" charset="0"/>
              <a:buChar char="•"/>
            </a:pPr>
            <a:r>
              <a:rPr lang="en-GB" altLang="it-IT" dirty="0">
                <a:latin typeface="+mn-lt"/>
                <a:cs typeface="Times New Roman" panose="02020603050405020304" pitchFamily="18" charset="0"/>
              </a:rPr>
              <a:t>Questa </a:t>
            </a:r>
            <a:r>
              <a:rPr lang="en-GB" altLang="it-IT" dirty="0" err="1">
                <a:latin typeface="+mn-lt"/>
                <a:cs typeface="Times New Roman" panose="02020603050405020304" pitchFamily="18" charset="0"/>
              </a:rPr>
              <a:t>pagina</a:t>
            </a:r>
            <a:r>
              <a:rPr lang="en-GB" altLang="it-IT" dirty="0">
                <a:latin typeface="+mn-lt"/>
                <a:cs typeface="Times New Roman" panose="02020603050405020304" pitchFamily="18" charset="0"/>
              </a:rPr>
              <a:t> di The Tabulae Sex </a:t>
            </a:r>
            <a:r>
              <a:rPr lang="en-GB" altLang="it-IT" dirty="0" err="1">
                <a:latin typeface="+mn-lt"/>
                <a:cs typeface="Times New Roman" panose="02020603050405020304" pitchFamily="18" charset="0"/>
              </a:rPr>
              <a:t>mostra</a:t>
            </a:r>
            <a:r>
              <a:rPr lang="en-GB" altLang="it-IT" dirty="0">
                <a:latin typeface="+mn-lt"/>
                <a:cs typeface="Times New Roman" panose="02020603050405020304" pitchFamily="18" charset="0"/>
              </a:rPr>
              <a:t> una </a:t>
            </a:r>
            <a:r>
              <a:rPr lang="en-GB" altLang="it-IT" dirty="0" err="1">
                <a:latin typeface="+mn-lt"/>
                <a:cs typeface="Times New Roman" panose="02020603050405020304" pitchFamily="18" charset="0"/>
              </a:rPr>
              <a:t>delle</a:t>
            </a:r>
            <a:r>
              <a:rPr lang="en-GB" altLang="it-IT" dirty="0">
                <a:latin typeface="+mn-lt"/>
                <a:cs typeface="Times New Roman" panose="02020603050405020304" pitchFamily="18" charset="0"/>
              </a:rPr>
              <a:t> idee di </a:t>
            </a:r>
            <a:r>
              <a:rPr lang="en-GB" altLang="it-IT" dirty="0" err="1">
                <a:latin typeface="+mn-lt"/>
                <a:cs typeface="Times New Roman" panose="02020603050405020304" pitchFamily="18" charset="0"/>
              </a:rPr>
              <a:t>Galeno</a:t>
            </a:r>
            <a:r>
              <a:rPr lang="en-GB" altLang="it-IT" dirty="0">
                <a:latin typeface="+mn-lt"/>
                <a:cs typeface="Times New Roman" panose="02020603050405020304" pitchFamily="18" charset="0"/>
              </a:rPr>
              <a:t>
Il </a:t>
            </a:r>
            <a:r>
              <a:rPr lang="en-GB" altLang="it-IT" dirty="0" err="1">
                <a:latin typeface="+mn-lt"/>
                <a:cs typeface="Times New Roman" panose="02020603050405020304" pitchFamily="18" charset="0"/>
              </a:rPr>
              <a:t>fegato</a:t>
            </a:r>
            <a:r>
              <a:rPr lang="en-GB" altLang="it-IT" dirty="0">
                <a:latin typeface="+mn-lt"/>
                <a:cs typeface="Times New Roman" panose="02020603050405020304" pitchFamily="18" charset="0"/>
              </a:rPr>
              <a:t> è </a:t>
            </a:r>
            <a:r>
              <a:rPr lang="en-GB" altLang="it-IT" dirty="0" err="1">
                <a:latin typeface="+mn-lt"/>
                <a:cs typeface="Times New Roman" panose="02020603050405020304" pitchFamily="18" charset="0"/>
              </a:rPr>
              <a:t>mostrato</a:t>
            </a:r>
            <a:r>
              <a:rPr lang="en-GB" altLang="it-IT" dirty="0">
                <a:latin typeface="+mn-lt"/>
                <a:cs typeface="Times New Roman" panose="02020603050405020304" pitchFamily="18" charset="0"/>
              </a:rPr>
              <a:t> come un </a:t>
            </a:r>
            <a:r>
              <a:rPr lang="en-GB" altLang="it-IT" dirty="0" err="1">
                <a:latin typeface="+mn-lt"/>
                <a:cs typeface="Times New Roman" panose="02020603050405020304" pitchFamily="18" charset="0"/>
              </a:rPr>
              <a:t>organo</a:t>
            </a:r>
            <a:r>
              <a:rPr lang="en-GB" altLang="it-IT" dirty="0">
                <a:latin typeface="+mn-lt"/>
                <a:cs typeface="Times New Roman" panose="02020603050405020304" pitchFamily="18" charset="0"/>
              </a:rPr>
              <a:t> di cinque </a:t>
            </a:r>
            <a:r>
              <a:rPr lang="en-GB" altLang="it-IT" dirty="0" err="1">
                <a:latin typeface="+mn-lt"/>
                <a:cs typeface="Times New Roman" panose="02020603050405020304" pitchFamily="18" charset="0"/>
              </a:rPr>
              <a:t>lobi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che</a:t>
            </a:r>
            <a:r>
              <a:rPr lang="en-GB" altLang="it-IT" dirty="0">
                <a:latin typeface="+mn-lt"/>
                <a:cs typeface="Times New Roman" panose="02020603050405020304" pitchFamily="18" charset="0"/>
              </a:rPr>
              <a:t> è come </a:t>
            </a:r>
            <a:r>
              <a:rPr lang="en-GB" altLang="it-IT" dirty="0" err="1">
                <a:latin typeface="+mn-lt"/>
                <a:cs typeface="Times New Roman" panose="02020603050405020304" pitchFamily="18" charset="0"/>
              </a:rPr>
              <a:t>Galeno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aveva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descritto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Negli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animali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questo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sarebbe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stato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vero</a:t>
            </a:r>
            <a:r>
              <a:rPr lang="en-GB" altLang="it-IT" dirty="0">
                <a:latin typeface="+mn-lt"/>
                <a:cs typeface="Times New Roman" panose="02020603050405020304" pitchFamily="18" charset="0"/>
              </a:rPr>
              <a:t>, ma un </a:t>
            </a:r>
            <a:r>
              <a:rPr lang="en-GB" altLang="it-IT" dirty="0" err="1">
                <a:latin typeface="+mn-lt"/>
                <a:cs typeface="Times New Roman" panose="02020603050405020304" pitchFamily="18" charset="0"/>
              </a:rPr>
              <a:t>fegato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umano</a:t>
            </a:r>
            <a:r>
              <a:rPr lang="en-GB" altLang="it-IT" dirty="0">
                <a:latin typeface="+mn-lt"/>
                <a:cs typeface="Times New Roman" panose="02020603050405020304" pitchFamily="18" charset="0"/>
              </a:rPr>
              <a:t> ha solo due </a:t>
            </a:r>
            <a:r>
              <a:rPr lang="en-GB" altLang="it-IT" dirty="0" err="1">
                <a:latin typeface="+mn-lt"/>
                <a:cs typeface="Times New Roman" panose="02020603050405020304" pitchFamily="18" charset="0"/>
              </a:rPr>
              <a:t>lobi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Mostrando</a:t>
            </a:r>
            <a:r>
              <a:rPr lang="en-GB" altLang="it-IT" dirty="0">
                <a:latin typeface="+mn-lt"/>
                <a:cs typeface="Times New Roman" panose="02020603050405020304" pitchFamily="18" charset="0"/>
              </a:rPr>
              <a:t> le idee di </a:t>
            </a:r>
            <a:r>
              <a:rPr lang="en-GB" altLang="it-IT" dirty="0" err="1">
                <a:latin typeface="+mn-lt"/>
                <a:cs typeface="Times New Roman" panose="02020603050405020304" pitchFamily="18" charset="0"/>
              </a:rPr>
              <a:t>Galeno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accanto</a:t>
            </a:r>
            <a:r>
              <a:rPr lang="en-GB" altLang="it-IT" dirty="0">
                <a:latin typeface="+mn-lt"/>
                <a:cs typeface="Times New Roman" panose="02020603050405020304" pitchFamily="18" charset="0"/>
              </a:rPr>
              <a:t> alle sue </a:t>
            </a:r>
            <a:r>
              <a:rPr lang="en-GB" altLang="it-IT" dirty="0" err="1">
                <a:latin typeface="+mn-lt"/>
                <a:cs typeface="Times New Roman" panose="02020603050405020304" pitchFamily="18" charset="0"/>
              </a:rPr>
              <a:t>osservazioni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all'interno</a:t>
            </a:r>
            <a:r>
              <a:rPr lang="en-GB" altLang="it-IT" dirty="0">
                <a:latin typeface="+mn-lt"/>
                <a:cs typeface="Times New Roman" panose="02020603050405020304" pitchFamily="18" charset="0"/>
              </a:rPr>
              <a:t> di The Tabulae Sex, </a:t>
            </a:r>
            <a:r>
              <a:rPr lang="en-GB" altLang="it-IT" dirty="0" err="1">
                <a:latin typeface="+mn-lt"/>
                <a:cs typeface="Times New Roman" panose="02020603050405020304" pitchFamily="18" charset="0"/>
              </a:rPr>
              <a:t>Vesalio</a:t>
            </a:r>
            <a:r>
              <a:rPr lang="en-GB" altLang="it-IT" dirty="0">
                <a:latin typeface="+mn-lt"/>
                <a:cs typeface="Times New Roman" panose="02020603050405020304" pitchFamily="18" charset="0"/>
              </a:rPr>
              <a:t> fu in </a:t>
            </a:r>
            <a:r>
              <a:rPr lang="en-GB" altLang="it-IT" dirty="0" err="1">
                <a:latin typeface="+mn-lt"/>
                <a:cs typeface="Times New Roman" panose="02020603050405020304" pitchFamily="18" charset="0"/>
              </a:rPr>
              <a:t>grado</a:t>
            </a:r>
            <a:r>
              <a:rPr lang="en-GB" altLang="it-IT" dirty="0">
                <a:latin typeface="+mn-lt"/>
                <a:cs typeface="Times New Roman" panose="02020603050405020304" pitchFamily="18" charset="0"/>
              </a:rPr>
              <a:t> di </a:t>
            </a:r>
            <a:r>
              <a:rPr lang="en-GB" altLang="it-IT" dirty="0" err="1">
                <a:latin typeface="+mn-lt"/>
                <a:cs typeface="Times New Roman" panose="02020603050405020304" pitchFamily="18" charset="0"/>
              </a:rPr>
              <a:t>attirare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l'attenzione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su</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alcuni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degli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errori</a:t>
            </a:r>
            <a:r>
              <a:rPr lang="en-GB" altLang="it-IT" dirty="0">
                <a:latin typeface="+mn-lt"/>
                <a:cs typeface="Times New Roman" panose="02020603050405020304" pitchFamily="18" charset="0"/>
              </a:rPr>
              <a:t> di </a:t>
            </a:r>
            <a:r>
              <a:rPr lang="en-GB" altLang="it-IT" dirty="0" err="1">
                <a:latin typeface="+mn-lt"/>
                <a:cs typeface="Times New Roman" panose="02020603050405020304" pitchFamily="18" charset="0"/>
              </a:rPr>
              <a:t>Galeno</a:t>
            </a:r>
            <a:r>
              <a:rPr lang="en-GB" altLang="it-IT" dirty="0">
                <a:latin typeface="+mn-lt"/>
                <a:cs typeface="Times New Roman" panose="02020603050405020304" pitchFamily="18" charset="0"/>
              </a:rPr>
              <a:t>
In </a:t>
            </a:r>
            <a:r>
              <a:rPr lang="en-GB" altLang="it-IT" dirty="0" err="1">
                <a:latin typeface="+mn-lt"/>
                <a:cs typeface="Times New Roman" panose="02020603050405020304" pitchFamily="18" charset="0"/>
              </a:rPr>
              <a:t>questa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fase</a:t>
            </a:r>
            <a:r>
              <a:rPr lang="en-GB" altLang="it-IT" dirty="0">
                <a:latin typeface="+mn-lt"/>
                <a:cs typeface="Times New Roman" panose="02020603050405020304" pitchFamily="18" charset="0"/>
              </a:rPr>
              <a:t> non </a:t>
            </a:r>
            <a:r>
              <a:rPr lang="en-GB" altLang="it-IT" dirty="0" err="1">
                <a:latin typeface="+mn-lt"/>
                <a:cs typeface="Times New Roman" panose="02020603050405020304" pitchFamily="18" charset="0"/>
              </a:rPr>
              <a:t>respinge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apertamente</a:t>
            </a:r>
            <a:r>
              <a:rPr lang="en-GB" altLang="it-IT" dirty="0">
                <a:latin typeface="+mn-lt"/>
                <a:cs typeface="Times New Roman" panose="02020603050405020304" pitchFamily="18" charset="0"/>
              </a:rPr>
              <a:t> le idee di </a:t>
            </a:r>
            <a:r>
              <a:rPr lang="en-GB" altLang="it-IT" dirty="0" err="1">
                <a:latin typeface="+mn-lt"/>
                <a:cs typeface="Times New Roman" panose="02020603050405020304" pitchFamily="18" charset="0"/>
              </a:rPr>
              <a:t>Galeno</a:t>
            </a:r>
            <a:r>
              <a:rPr lang="en-GB" altLang="it-IT" dirty="0">
                <a:latin typeface="+mn-lt"/>
                <a:cs typeface="Times New Roman" panose="02020603050405020304" pitchFamily="18" charset="0"/>
              </a:rPr>
              <a:t>, ma è </a:t>
            </a:r>
            <a:r>
              <a:rPr lang="en-GB" altLang="it-IT" dirty="0" err="1">
                <a:latin typeface="+mn-lt"/>
                <a:cs typeface="Times New Roman" panose="02020603050405020304" pitchFamily="18" charset="0"/>
              </a:rPr>
              <a:t>stato</a:t>
            </a:r>
            <a:r>
              <a:rPr lang="en-GB" altLang="it-IT" dirty="0">
                <a:latin typeface="+mn-lt"/>
                <a:cs typeface="Times New Roman" panose="02020603050405020304" pitchFamily="18" charset="0"/>
              </a:rPr>
              <a:t> in </a:t>
            </a:r>
            <a:r>
              <a:rPr lang="en-GB" altLang="it-IT" dirty="0" err="1">
                <a:latin typeface="+mn-lt"/>
                <a:cs typeface="Times New Roman" panose="02020603050405020304" pitchFamily="18" charset="0"/>
              </a:rPr>
              <a:t>grado</a:t>
            </a:r>
            <a:r>
              <a:rPr lang="en-GB" altLang="it-IT" dirty="0">
                <a:latin typeface="+mn-lt"/>
                <a:cs typeface="Times New Roman" panose="02020603050405020304" pitchFamily="18" charset="0"/>
              </a:rPr>
              <a:t> di </a:t>
            </a:r>
            <a:r>
              <a:rPr lang="en-GB" altLang="it-IT" dirty="0" err="1">
                <a:latin typeface="+mn-lt"/>
                <a:cs typeface="Times New Roman" panose="02020603050405020304" pitchFamily="18" charset="0"/>
              </a:rPr>
              <a:t>presentare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teorie</a:t>
            </a:r>
            <a:r>
              <a:rPr lang="en-GB" altLang="it-IT" dirty="0">
                <a:latin typeface="+mn-lt"/>
                <a:cs typeface="Times New Roman" panose="02020603050405020304" pitchFamily="18" charset="0"/>
              </a:rPr>
              <a:t> alternative per </a:t>
            </a:r>
            <a:r>
              <a:rPr lang="en-GB" altLang="it-IT" dirty="0" err="1">
                <a:latin typeface="+mn-lt"/>
                <a:cs typeface="Times New Roman" panose="02020603050405020304" pitchFamily="18" charset="0"/>
              </a:rPr>
              <a:t>gli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anatomisti</a:t>
            </a:r>
            <a:r>
              <a:rPr lang="en-GB" altLang="it-IT" dirty="0">
                <a:latin typeface="+mn-lt"/>
                <a:cs typeface="Times New Roman" panose="02020603050405020304" pitchFamily="18" charset="0"/>
              </a:rPr>
              <a:t> e </a:t>
            </a:r>
            <a:r>
              <a:rPr lang="en-GB" altLang="it-IT" dirty="0" err="1">
                <a:latin typeface="+mn-lt"/>
                <a:cs typeface="Times New Roman" panose="02020603050405020304" pitchFamily="18" charset="0"/>
              </a:rPr>
              <a:t>i</a:t>
            </a:r>
            <a:r>
              <a:rPr lang="en-GB" altLang="it-IT" dirty="0">
                <a:latin typeface="+mn-lt"/>
                <a:cs typeface="Times New Roman" panose="02020603050405020304" pitchFamily="18" charset="0"/>
              </a:rPr>
              <a:t> medici </a:t>
            </a:r>
            <a:r>
              <a:rPr lang="en-GB" altLang="it-IT" dirty="0" err="1">
                <a:latin typeface="+mn-lt"/>
                <a:cs typeface="Times New Roman" panose="02020603050405020304" pitchFamily="18" charset="0"/>
              </a:rPr>
              <a:t>su</a:t>
            </a:r>
            <a:r>
              <a:rPr lang="en-GB" altLang="it-IT" dirty="0">
                <a:latin typeface="+mn-lt"/>
                <a:cs typeface="Times New Roman" panose="02020603050405020304" pitchFamily="18" charset="0"/>
              </a:rPr>
              <a:t> cui </a:t>
            </a:r>
            <a:r>
              <a:rPr lang="en-GB" altLang="it-IT" dirty="0" err="1">
                <a:latin typeface="+mn-lt"/>
                <a:cs typeface="Times New Roman" panose="02020603050405020304" pitchFamily="18" charset="0"/>
              </a:rPr>
              <a:t>riflettere</a:t>
            </a:r>
            <a:r>
              <a:rPr lang="en-GB" altLang="it-IT" dirty="0">
                <a:latin typeface="+mn-lt"/>
                <a:cs typeface="Times New Roman" panose="02020603050405020304" pitchFamily="18" charset="0"/>
              </a:rPr>
              <a:t>
</a:t>
            </a:r>
          </a:p>
        </p:txBody>
      </p:sp>
      <p:sp>
        <p:nvSpPr>
          <p:cNvPr id="2" name="Segnaposto numero diapositiva 1"/>
          <p:cNvSpPr>
            <a:spLocks noGrp="1"/>
          </p:cNvSpPr>
          <p:nvPr>
            <p:ph type="sldNum" sz="quarter" idx="12"/>
          </p:nvPr>
        </p:nvSpPr>
        <p:spPr/>
        <p:txBody>
          <a:bodyPr/>
          <a:lstStyle/>
          <a:p>
            <a:fld id="{4FAB73BC-B049-4115-A692-8D63A059BFB8}" type="slidenum">
              <a:rPr lang="en-US" smtClean="0"/>
              <a:t>45</a:t>
            </a:fld>
            <a:endParaRPr lang="en-US" dirty="0"/>
          </a:p>
        </p:txBody>
      </p:sp>
    </p:spTree>
    <p:extLst>
      <p:ext uri="{BB962C8B-B14F-4D97-AF65-F5344CB8AC3E}">
        <p14:creationId xmlns:p14="http://schemas.microsoft.com/office/powerpoint/2010/main" val="281361915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Vesaliu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353" y="964487"/>
            <a:ext cx="3924390" cy="53278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6693568" y="6338339"/>
            <a:ext cx="5076825" cy="2616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sz="1100" i="1" dirty="0">
                <a:latin typeface="+mn-lt"/>
              </a:rPr>
              <a:t>Image courtesy of The University of Glasgow (Special Collection)</a:t>
            </a:r>
            <a:endParaRPr lang="en-US" altLang="it-IT" sz="1100" i="1" dirty="0">
              <a:latin typeface="+mn-lt"/>
            </a:endParaRPr>
          </a:p>
        </p:txBody>
      </p:sp>
      <p:sp>
        <p:nvSpPr>
          <p:cNvPr id="19460" name="Text Box 6"/>
          <p:cNvSpPr txBox="1">
            <a:spLocks noChangeArrowheads="1"/>
          </p:cNvSpPr>
          <p:nvPr/>
        </p:nvSpPr>
        <p:spPr bwMode="auto">
          <a:xfrm>
            <a:off x="677911" y="1688108"/>
            <a:ext cx="5018591"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it-IT" dirty="0">
                <a:latin typeface="+mn-lt"/>
                <a:cs typeface="Times New Roman" panose="02020603050405020304" pitchFamily="18" charset="0"/>
              </a:rPr>
              <a:t>In </a:t>
            </a:r>
            <a:r>
              <a:rPr lang="en-GB" altLang="it-IT" dirty="0" err="1">
                <a:latin typeface="+mn-lt"/>
                <a:cs typeface="Times New Roman" panose="02020603050405020304" pitchFamily="18" charset="0"/>
              </a:rPr>
              <a:t>questa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immagine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tratta</a:t>
            </a:r>
            <a:r>
              <a:rPr lang="en-GB" altLang="it-IT" dirty="0">
                <a:latin typeface="+mn-lt"/>
                <a:cs typeface="Times New Roman" panose="02020603050405020304" pitchFamily="18" charset="0"/>
              </a:rPr>
              <a:t> dal Tabulae Sex </a:t>
            </a:r>
            <a:r>
              <a:rPr lang="en-GB" altLang="it-IT" dirty="0" err="1">
                <a:latin typeface="+mn-lt"/>
                <a:cs typeface="Times New Roman" panose="02020603050405020304" pitchFamily="18" charset="0"/>
              </a:rPr>
              <a:t>si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possono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vedere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chiaramente</a:t>
            </a:r>
            <a:r>
              <a:rPr lang="en-GB" altLang="it-IT" dirty="0">
                <a:latin typeface="+mn-lt"/>
                <a:cs typeface="Times New Roman" panose="02020603050405020304" pitchFamily="18" charset="0"/>
              </a:rPr>
              <a:t> le </a:t>
            </a:r>
            <a:r>
              <a:rPr lang="en-GB" altLang="it-IT" dirty="0" err="1">
                <a:latin typeface="+mn-lt"/>
                <a:cs typeface="Times New Roman" panose="02020603050405020304" pitchFamily="18" charset="0"/>
              </a:rPr>
              <a:t>tecniche</a:t>
            </a:r>
            <a:r>
              <a:rPr lang="en-GB" altLang="it-IT" dirty="0">
                <a:latin typeface="+mn-lt"/>
                <a:cs typeface="Times New Roman" panose="02020603050405020304" pitchFamily="18" charset="0"/>
              </a:rPr>
              <a:t> di </a:t>
            </a:r>
            <a:r>
              <a:rPr lang="en-GB" altLang="it-IT" dirty="0" err="1">
                <a:latin typeface="+mn-lt"/>
                <a:cs typeface="Times New Roman" panose="02020603050405020304" pitchFamily="18" charset="0"/>
              </a:rPr>
              <a:t>etichettatura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utilizzate</a:t>
            </a:r>
            <a:r>
              <a:rPr lang="en-GB" altLang="it-IT" dirty="0">
                <a:latin typeface="+mn-lt"/>
                <a:cs typeface="Times New Roman" panose="02020603050405020304" pitchFamily="18" charset="0"/>
              </a:rPr>
              <a:t> da </a:t>
            </a:r>
            <a:r>
              <a:rPr lang="en-GB" altLang="it-IT" dirty="0" err="1">
                <a:latin typeface="+mn-lt"/>
                <a:cs typeface="Times New Roman" panose="02020603050405020304" pitchFamily="18" charset="0"/>
              </a:rPr>
              <a:t>Vesalio</a:t>
            </a:r>
            <a:r>
              <a:rPr lang="en-GB" altLang="it-IT" dirty="0">
                <a:latin typeface="+mn-lt"/>
                <a:cs typeface="Times New Roman" panose="02020603050405020304" pitchFamily="18" charset="0"/>
              </a:rPr>
              <a:t>. A </a:t>
            </a:r>
            <a:r>
              <a:rPr lang="en-GB" altLang="it-IT" dirty="0" err="1">
                <a:latin typeface="+mn-lt"/>
                <a:cs typeface="Times New Roman" panose="02020603050405020304" pitchFamily="18" charset="0"/>
              </a:rPr>
              <a:t>ogni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parte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dello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scheletro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è</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stata</a:t>
            </a:r>
            <a:r>
              <a:rPr lang="en-GB" altLang="it-IT" dirty="0">
                <a:latin typeface="+mn-lt"/>
                <a:cs typeface="Times New Roman" panose="02020603050405020304" pitchFamily="18" charset="0"/>
              </a:rPr>
              <a:t> data una </a:t>
            </a:r>
            <a:r>
              <a:rPr lang="en-GB" altLang="it-IT" dirty="0" err="1">
                <a:latin typeface="+mn-lt"/>
                <a:cs typeface="Times New Roman" panose="02020603050405020304" pitchFamily="18" charset="0"/>
              </a:rPr>
              <a:t>lettera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che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corrisponde</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alla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descrizione</a:t>
            </a:r>
            <a:r>
              <a:rPr lang="en-GB" altLang="it-IT" dirty="0">
                <a:latin typeface="+mn-lt"/>
                <a:cs typeface="Times New Roman" panose="02020603050405020304" pitchFamily="18" charset="0"/>
              </a:rPr>
              <a:t> di </a:t>
            </a:r>
            <a:r>
              <a:rPr lang="en-GB" altLang="it-IT" dirty="0" err="1">
                <a:latin typeface="+mn-lt"/>
                <a:cs typeface="Times New Roman" panose="02020603050405020304" pitchFamily="18" charset="0"/>
              </a:rPr>
              <a:t>quella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parte</a:t>
            </a:r>
            <a:r>
              <a:rPr lang="en-GB" altLang="it-IT" dirty="0">
                <a:latin typeface="+mn-lt"/>
                <a:cs typeface="Times New Roman" panose="02020603050405020304" pitchFamily="18" charset="0"/>
              </a:rPr>
              <a:t> del </a:t>
            </a:r>
            <a:r>
              <a:rPr lang="en-GB" altLang="it-IT" dirty="0" err="1">
                <a:latin typeface="+mn-lt"/>
                <a:cs typeface="Times New Roman" panose="02020603050405020304" pitchFamily="18" charset="0"/>
              </a:rPr>
              <a:t>corpo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nella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colonna</a:t>
            </a:r>
            <a:r>
              <a:rPr lang="en-GB" altLang="it-IT" dirty="0">
                <a:latin typeface="+mn-lt"/>
                <a:cs typeface="Times New Roman" panose="02020603050405020304" pitchFamily="18" charset="0"/>
              </a:rPr>
              <a:t> a sinistra del </a:t>
            </a:r>
            <a:r>
              <a:rPr lang="en-GB" altLang="it-IT" dirty="0" err="1">
                <a:latin typeface="+mn-lt"/>
                <a:cs typeface="Times New Roman" panose="02020603050405020304" pitchFamily="18" charset="0"/>
              </a:rPr>
              <a:t>diagramma</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Questo</a:t>
            </a:r>
            <a:r>
              <a:rPr lang="en-GB" altLang="it-IT" dirty="0">
                <a:latin typeface="+mn-lt"/>
                <a:cs typeface="Times New Roman" panose="02020603050405020304" pitchFamily="18" charset="0"/>
              </a:rPr>
              <a:t> ha </a:t>
            </a:r>
            <a:r>
              <a:rPr lang="en-GB" altLang="it-IT" dirty="0" err="1">
                <a:latin typeface="+mn-lt"/>
                <a:cs typeface="Times New Roman" panose="02020603050405020304" pitchFamily="18" charset="0"/>
              </a:rPr>
              <a:t>aiutato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anatomisti</a:t>
            </a:r>
            <a:r>
              <a:rPr lang="en-GB" altLang="it-IT" dirty="0">
                <a:latin typeface="+mn-lt"/>
                <a:cs typeface="Times New Roman" panose="02020603050405020304" pitchFamily="18" charset="0"/>
              </a:rPr>
              <a:t>, medici e </a:t>
            </a:r>
            <a:r>
              <a:rPr lang="en-GB" altLang="it-IT" dirty="0" err="1">
                <a:latin typeface="+mn-lt"/>
                <a:cs typeface="Times New Roman" panose="02020603050405020304" pitchFamily="18" charset="0"/>
              </a:rPr>
              <a:t>studenti</a:t>
            </a:r>
            <a:r>
              <a:rPr lang="en-GB" altLang="it-IT" dirty="0">
                <a:latin typeface="+mn-lt"/>
                <a:cs typeface="Times New Roman" panose="02020603050405020304" pitchFamily="18" charset="0"/>
              </a:rPr>
              <a:t> a </a:t>
            </a:r>
            <a:r>
              <a:rPr lang="en-GB" altLang="it-IT" dirty="0" err="1">
                <a:latin typeface="+mn-lt"/>
                <a:cs typeface="Times New Roman" panose="02020603050405020304" pitchFamily="18" charset="0"/>
              </a:rPr>
              <a:t>visualizzare</a:t>
            </a:r>
            <a:r>
              <a:rPr lang="en-GB" altLang="it-IT" dirty="0">
                <a:latin typeface="+mn-lt"/>
                <a:cs typeface="Times New Roman" panose="02020603050405020304" pitchFamily="18" charset="0"/>
              </a:rPr>
              <a:t> e </a:t>
            </a:r>
            <a:r>
              <a:rPr lang="en-GB" altLang="it-IT" dirty="0" err="1">
                <a:latin typeface="+mn-lt"/>
                <a:cs typeface="Times New Roman" panose="02020603050405020304" pitchFamily="18" charset="0"/>
              </a:rPr>
              <a:t>capire</a:t>
            </a:r>
            <a:r>
              <a:rPr lang="en-GB" altLang="it-IT" dirty="0">
                <a:latin typeface="+mn-lt"/>
                <a:cs typeface="Times New Roman" panose="02020603050405020304" pitchFamily="18" charset="0"/>
              </a:rPr>
              <a:t> come </a:t>
            </a:r>
            <a:r>
              <a:rPr lang="en-GB" altLang="it-IT" dirty="0" err="1">
                <a:latin typeface="+mn-lt"/>
                <a:cs typeface="Times New Roman" panose="02020603050405020304" pitchFamily="18" charset="0"/>
              </a:rPr>
              <a:t>ogni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parte</a:t>
            </a:r>
            <a:r>
              <a:rPr lang="en-GB" altLang="it-IT" dirty="0">
                <a:latin typeface="+mn-lt"/>
                <a:cs typeface="Times New Roman" panose="02020603050405020304" pitchFamily="18" charset="0"/>
              </a:rPr>
              <a:t> del </a:t>
            </a:r>
            <a:r>
              <a:rPr lang="en-GB" altLang="it-IT" dirty="0" err="1">
                <a:latin typeface="+mn-lt"/>
                <a:cs typeface="Times New Roman" panose="02020603050405020304" pitchFamily="18" charset="0"/>
              </a:rPr>
              <a:t>corpo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si</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è</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collegata</a:t>
            </a:r>
            <a:r>
              <a:rPr lang="en-GB" altLang="it-IT" dirty="0">
                <a:latin typeface="+mn-lt"/>
                <a:cs typeface="Times New Roman" panose="02020603050405020304" pitchFamily="18" charset="0"/>
              </a:rPr>
              <a:t> e ha </a:t>
            </a:r>
            <a:r>
              <a:rPr lang="en-GB" altLang="it-IT" dirty="0" err="1">
                <a:latin typeface="+mn-lt"/>
                <a:cs typeface="Times New Roman" panose="02020603050405020304" pitchFamily="18" charset="0"/>
              </a:rPr>
              <a:t>lavorato</a:t>
            </a:r>
            <a:r>
              <a:rPr lang="en-GB" altLang="it-IT" dirty="0">
                <a:latin typeface="+mn-lt"/>
                <a:cs typeface="Times New Roman" panose="02020603050405020304" pitchFamily="18" charset="0"/>
              </a:rPr>
              <a:t> </a:t>
            </a:r>
            <a:r>
              <a:rPr lang="en-GB" altLang="it-IT" dirty="0" err="1">
                <a:latin typeface="+mn-lt"/>
                <a:cs typeface="Times New Roman" panose="02020603050405020304" pitchFamily="18" charset="0"/>
              </a:rPr>
              <a:t>insieme</a:t>
            </a:r>
            <a:r>
              <a:rPr lang="en-GB" altLang="it-IT" dirty="0">
                <a:latin typeface="+mn-lt"/>
                <a:cs typeface="Times New Roman" panose="02020603050405020304" pitchFamily="18" charset="0"/>
              </a:rPr>
              <a:t>
</a:t>
            </a:r>
          </a:p>
        </p:txBody>
      </p:sp>
      <p:pic>
        <p:nvPicPr>
          <p:cNvPr id="19461" name="Picture 7" descr="Vesalius5"/>
          <p:cNvPicPr>
            <a:picLocks noChangeAspect="1" noChangeArrowheads="1"/>
          </p:cNvPicPr>
          <p:nvPr/>
        </p:nvPicPr>
        <p:blipFill>
          <a:blip r:embed="rId2">
            <a:extLst>
              <a:ext uri="{28A0092B-C50C-407E-A947-70E740481C1C}">
                <a14:useLocalDpi xmlns:a14="http://schemas.microsoft.com/office/drawing/2010/main" val="0"/>
              </a:ext>
            </a:extLst>
          </a:blip>
          <a:srcRect l="64865" t="5255" r="16624" b="79398"/>
          <a:stretch>
            <a:fillRect/>
          </a:stretch>
        </p:blipFill>
        <p:spPr bwMode="auto">
          <a:xfrm>
            <a:off x="773446" y="4687803"/>
            <a:ext cx="1344612" cy="15128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descr="Vesalius5"/>
          <p:cNvPicPr>
            <a:picLocks noChangeAspect="1" noChangeArrowheads="1"/>
          </p:cNvPicPr>
          <p:nvPr/>
        </p:nvPicPr>
        <p:blipFill>
          <a:blip r:embed="rId2">
            <a:extLst>
              <a:ext uri="{28A0092B-C50C-407E-A947-70E740481C1C}">
                <a14:useLocalDpi xmlns:a14="http://schemas.microsoft.com/office/drawing/2010/main" val="0"/>
              </a:ext>
            </a:extLst>
          </a:blip>
          <a:srcRect l="12099" t="10094" r="46544" b="81505"/>
          <a:stretch>
            <a:fillRect/>
          </a:stretch>
        </p:blipFill>
        <p:spPr bwMode="auto">
          <a:xfrm>
            <a:off x="2322094" y="4845758"/>
            <a:ext cx="4067175" cy="1196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fld id="{4FAB73BC-B049-4115-A692-8D63A059BFB8}" type="slidenum">
              <a:rPr lang="en-US" smtClean="0"/>
              <a:t>46</a:t>
            </a:fld>
            <a:endParaRPr lang="en-US" dirty="0"/>
          </a:p>
        </p:txBody>
      </p:sp>
    </p:spTree>
    <p:extLst>
      <p:ext uri="{BB962C8B-B14F-4D97-AF65-F5344CB8AC3E}">
        <p14:creationId xmlns:p14="http://schemas.microsoft.com/office/powerpoint/2010/main" val="953177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632020" y="5808575"/>
            <a:ext cx="241557" cy="200025"/>
          </a:xfrm>
          <a:prstGeom prst="rect">
            <a:avLst/>
          </a:prstGeom>
        </p:spPr>
      </p:pic>
      <p:pic>
        <p:nvPicPr>
          <p:cNvPr id="6" name="Immagine 5"/>
          <p:cNvPicPr>
            <a:picLocks noChangeAspect="1"/>
          </p:cNvPicPr>
          <p:nvPr/>
        </p:nvPicPr>
        <p:blipFill>
          <a:blip r:embed="rId2"/>
          <a:stretch>
            <a:fillRect/>
          </a:stretch>
        </p:blipFill>
        <p:spPr>
          <a:xfrm>
            <a:off x="3455429" y="4284576"/>
            <a:ext cx="260007" cy="200025"/>
          </a:xfrm>
          <a:prstGeom prst="rect">
            <a:avLst/>
          </a:prstGeom>
        </p:spPr>
      </p:pic>
      <p:pic>
        <p:nvPicPr>
          <p:cNvPr id="7" name="Immagine 6"/>
          <p:cNvPicPr>
            <a:picLocks noChangeAspect="1"/>
          </p:cNvPicPr>
          <p:nvPr/>
        </p:nvPicPr>
        <p:blipFill>
          <a:blip r:embed="rId3"/>
          <a:stretch>
            <a:fillRect/>
          </a:stretch>
        </p:blipFill>
        <p:spPr>
          <a:xfrm>
            <a:off x="8549938" y="1375161"/>
            <a:ext cx="2618114" cy="3832703"/>
          </a:xfrm>
          <a:prstGeom prst="rect">
            <a:avLst/>
          </a:prstGeom>
          <a:ln w="88900" cap="sq" cmpd="thickThin">
            <a:solidFill>
              <a:srgbClr val="000000"/>
            </a:solidFill>
            <a:prstDash val="solid"/>
            <a:miter lim="800000"/>
          </a:ln>
          <a:effectLst>
            <a:innerShdw blurRad="76200">
              <a:srgbClr val="000000"/>
            </a:innerShdw>
          </a:effectLst>
        </p:spPr>
      </p:pic>
      <p:pic>
        <p:nvPicPr>
          <p:cNvPr id="8" name="Immagine 7"/>
          <p:cNvPicPr>
            <a:picLocks noChangeAspect="1"/>
          </p:cNvPicPr>
          <p:nvPr/>
        </p:nvPicPr>
        <p:blipFill>
          <a:blip r:embed="rId2"/>
          <a:stretch>
            <a:fillRect/>
          </a:stretch>
        </p:blipFill>
        <p:spPr>
          <a:xfrm>
            <a:off x="769723" y="2891316"/>
            <a:ext cx="190500" cy="200025"/>
          </a:xfrm>
          <a:prstGeom prst="rect">
            <a:avLst/>
          </a:prstGeom>
        </p:spPr>
      </p:pic>
      <p:sp>
        <p:nvSpPr>
          <p:cNvPr id="10" name="Titolo 1"/>
          <p:cNvSpPr>
            <a:spLocks noGrp="1"/>
          </p:cNvSpPr>
          <p:nvPr>
            <p:ph type="title"/>
          </p:nvPr>
        </p:nvSpPr>
        <p:spPr>
          <a:xfrm>
            <a:off x="402887" y="1216759"/>
            <a:ext cx="5355666" cy="914527"/>
          </a:xfrm>
        </p:spPr>
        <p:txBody>
          <a:bodyPr>
            <a:normAutofit fontScale="90000"/>
          </a:bodyPr>
          <a:lstStyle/>
          <a:p>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Andrea </a:t>
            </a:r>
            <a:r>
              <a:rPr lang="it-IT" sz="22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Cesalpino</a:t>
            </a:r>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it-IT" dirty="0"/>
              <a:t/>
            </a:r>
            <a:br>
              <a:rPr lang="it-IT" dirty="0"/>
            </a:br>
            <a:endParaRPr lang="it-IT" dirty="0"/>
          </a:p>
        </p:txBody>
      </p:sp>
      <p:sp>
        <p:nvSpPr>
          <p:cNvPr id="2" name="Segnaposto numero diapositiva 1"/>
          <p:cNvSpPr>
            <a:spLocks noGrp="1"/>
          </p:cNvSpPr>
          <p:nvPr>
            <p:ph type="sldNum" sz="quarter" idx="12"/>
          </p:nvPr>
        </p:nvSpPr>
        <p:spPr/>
        <p:txBody>
          <a:bodyPr/>
          <a:lstStyle/>
          <a:p>
            <a:fld id="{4FAB73BC-B049-4115-A692-8D63A059BFB8}" type="slidenum">
              <a:rPr lang="en-US" smtClean="0"/>
              <a:t>47</a:t>
            </a:fld>
            <a:endParaRPr lang="en-US" dirty="0"/>
          </a:p>
        </p:txBody>
      </p:sp>
      <p:sp>
        <p:nvSpPr>
          <p:cNvPr id="11" name="CasellaDiTesto 10"/>
          <p:cNvSpPr txBox="1"/>
          <p:nvPr/>
        </p:nvSpPr>
        <p:spPr>
          <a:xfrm>
            <a:off x="402886" y="1721853"/>
            <a:ext cx="7780421" cy="3416320"/>
          </a:xfrm>
          <a:prstGeom prst="rect">
            <a:avLst/>
          </a:prstGeom>
          <a:noFill/>
        </p:spPr>
        <p:txBody>
          <a:bodyPr wrap="square" rtlCol="0">
            <a:spAutoFit/>
          </a:bodyPr>
          <a:lstStyle/>
          <a:p>
            <a:r>
              <a:rPr lang="it-IT" dirty="0">
                <a:cs typeface="Times New Roman" panose="02020603050405020304" pitchFamily="18" charset="0"/>
              </a:rPr>
              <a:t>Gli archetipi che dovevano giustificare il corpo umano come ordine naturale erano spesso strettamente collegati alla struttura sociale, all'ordine politico e all'organizzazione gerarchica della Chiesa cattolica. In questo senso, il medico italiano Andrea </a:t>
            </a:r>
            <a:r>
              <a:rPr lang="it-IT" dirty="0" err="1">
                <a:cs typeface="Times New Roman" panose="02020603050405020304" pitchFamily="18" charset="0"/>
              </a:rPr>
              <a:t>Cesalpino</a:t>
            </a:r>
            <a:r>
              <a:rPr lang="it-IT" dirty="0">
                <a:cs typeface="Times New Roman" panose="02020603050405020304" pitchFamily="18" charset="0"/>
              </a:rPr>
              <a:t> ha paragonato, in uno dei suoi famosi libri, il funzionamento del nostro corpo all'organizzazione della società. L'anima (anima) dovrebbe prendere il posto del re e il cuore sarebbe la sua sede: </a:t>
            </a:r>
            <a:br>
              <a:rPr lang="it-IT" dirty="0">
                <a:cs typeface="Times New Roman" panose="02020603050405020304" pitchFamily="18" charset="0"/>
              </a:rPr>
            </a:br>
            <a:endParaRPr lang="it-IT" dirty="0">
              <a:cs typeface="Times New Roman" panose="02020603050405020304" pitchFamily="18" charset="0"/>
            </a:endParaRPr>
          </a:p>
          <a:p>
            <a:r>
              <a:rPr lang="it-IT" i="1" dirty="0">
                <a:cs typeface="Times New Roman" panose="02020603050405020304" pitchFamily="18" charset="0"/>
              </a:rPr>
              <a:t>Bene </a:t>
            </a:r>
            <a:r>
              <a:rPr lang="it-IT" i="1" dirty="0" err="1">
                <a:cs typeface="Times New Roman" panose="02020603050405020304" pitchFamily="18" charset="0"/>
              </a:rPr>
              <a:t>igitur</a:t>
            </a:r>
            <a:r>
              <a:rPr lang="it-IT" i="1" dirty="0">
                <a:cs typeface="Times New Roman" panose="02020603050405020304" pitchFamily="18" charset="0"/>
              </a:rPr>
              <a:t> Aristoteles </a:t>
            </a:r>
            <a:r>
              <a:rPr lang="it-IT" i="1" dirty="0" err="1">
                <a:cs typeface="Times New Roman" panose="02020603050405020304" pitchFamily="18" charset="0"/>
              </a:rPr>
              <a:t>comparavit</a:t>
            </a:r>
            <a:r>
              <a:rPr lang="it-IT" i="1" dirty="0">
                <a:cs typeface="Times New Roman" panose="02020603050405020304" pitchFamily="18" charset="0"/>
              </a:rPr>
              <a:t> </a:t>
            </a:r>
            <a:r>
              <a:rPr lang="it-IT" i="1" dirty="0" err="1">
                <a:cs typeface="Times New Roman" panose="02020603050405020304" pitchFamily="18" charset="0"/>
              </a:rPr>
              <a:t>animal</a:t>
            </a:r>
            <a:r>
              <a:rPr lang="it-IT" i="1" dirty="0">
                <a:cs typeface="Times New Roman" panose="02020603050405020304" pitchFamily="18" charset="0"/>
              </a:rPr>
              <a:t> rei </a:t>
            </a:r>
            <a:r>
              <a:rPr lang="it-IT" i="1" dirty="0" err="1">
                <a:cs typeface="Times New Roman" panose="02020603050405020304" pitchFamily="18" charset="0"/>
              </a:rPr>
              <a:t>publicae</a:t>
            </a:r>
            <a:r>
              <a:rPr lang="it-IT" i="1" dirty="0">
                <a:cs typeface="Times New Roman" panose="02020603050405020304" pitchFamily="18" charset="0"/>
              </a:rPr>
              <a:t>, </a:t>
            </a:r>
            <a:r>
              <a:rPr lang="it-IT" i="1" dirty="0" err="1">
                <a:cs typeface="Times New Roman" panose="02020603050405020304" pitchFamily="18" charset="0"/>
              </a:rPr>
              <a:t>animam</a:t>
            </a:r>
            <a:r>
              <a:rPr lang="it-IT" i="1" dirty="0">
                <a:cs typeface="Times New Roman" panose="02020603050405020304" pitchFamily="18" charset="0"/>
              </a:rPr>
              <a:t> </a:t>
            </a:r>
            <a:r>
              <a:rPr lang="it-IT" i="1" dirty="0" err="1">
                <a:cs typeface="Times New Roman" panose="02020603050405020304" pitchFamily="18" charset="0"/>
              </a:rPr>
              <a:t>autem</a:t>
            </a:r>
            <a:r>
              <a:rPr lang="it-IT" i="1" dirty="0">
                <a:cs typeface="Times New Roman" panose="02020603050405020304" pitchFamily="18" charset="0"/>
              </a:rPr>
              <a:t> regi, &amp; </a:t>
            </a:r>
            <a:r>
              <a:rPr lang="it-IT" i="1" dirty="0" err="1">
                <a:cs typeface="Times New Roman" panose="02020603050405020304" pitchFamily="18" charset="0"/>
              </a:rPr>
              <a:t>cor</a:t>
            </a:r>
            <a:r>
              <a:rPr lang="it-IT" i="1" dirty="0">
                <a:cs typeface="Times New Roman" panose="02020603050405020304" pitchFamily="18" charset="0"/>
              </a:rPr>
              <a:t> </a:t>
            </a:r>
            <a:r>
              <a:rPr lang="it-IT" i="1" dirty="0" err="1">
                <a:cs typeface="Times New Roman" panose="02020603050405020304" pitchFamily="18" charset="0"/>
              </a:rPr>
              <a:t>regiae</a:t>
            </a:r>
            <a:r>
              <a:rPr lang="it-IT" i="1" dirty="0">
                <a:cs typeface="Times New Roman" panose="02020603050405020304" pitchFamily="18" charset="0"/>
              </a:rPr>
              <a:t>. </a:t>
            </a:r>
            <a:r>
              <a:rPr lang="it-IT" i="1" dirty="0" err="1">
                <a:cs typeface="Times New Roman" panose="02020603050405020304" pitchFamily="18" charset="0"/>
              </a:rPr>
              <a:t>Quemadmodum</a:t>
            </a:r>
            <a:r>
              <a:rPr lang="it-IT" i="1" dirty="0">
                <a:cs typeface="Times New Roman" panose="02020603050405020304" pitchFamily="18" charset="0"/>
              </a:rPr>
              <a:t> </a:t>
            </a:r>
            <a:r>
              <a:rPr lang="it-IT" i="1" dirty="0" err="1">
                <a:cs typeface="Times New Roman" panose="02020603050405020304" pitchFamily="18" charset="0"/>
              </a:rPr>
              <a:t>enim</a:t>
            </a:r>
            <a:r>
              <a:rPr lang="it-IT" i="1" dirty="0">
                <a:cs typeface="Times New Roman" panose="02020603050405020304" pitchFamily="18" charset="0"/>
              </a:rPr>
              <a:t> in </a:t>
            </a:r>
            <a:r>
              <a:rPr lang="it-IT" i="1" dirty="0" err="1">
                <a:cs typeface="Times New Roman" panose="02020603050405020304" pitchFamily="18" charset="0"/>
              </a:rPr>
              <a:t>republica</a:t>
            </a:r>
            <a:r>
              <a:rPr lang="it-IT" i="1" dirty="0">
                <a:cs typeface="Times New Roman" panose="02020603050405020304" pitchFamily="18" charset="0"/>
              </a:rPr>
              <a:t> </a:t>
            </a:r>
            <a:r>
              <a:rPr lang="it-IT" i="1" dirty="0" err="1">
                <a:cs typeface="Times New Roman" panose="02020603050405020304" pitchFamily="18" charset="0"/>
              </a:rPr>
              <a:t>administratione</a:t>
            </a:r>
            <a:r>
              <a:rPr lang="it-IT" i="1" dirty="0">
                <a:cs typeface="Times New Roman" panose="02020603050405020304" pitchFamily="18" charset="0"/>
              </a:rPr>
              <a:t> </a:t>
            </a:r>
            <a:r>
              <a:rPr lang="it-IT" i="1" dirty="0" err="1">
                <a:cs typeface="Times New Roman" panose="02020603050405020304" pitchFamily="18" charset="0"/>
              </a:rPr>
              <a:t>omnes</a:t>
            </a:r>
            <a:r>
              <a:rPr lang="it-IT" i="1" dirty="0">
                <a:cs typeface="Times New Roman" panose="02020603050405020304" pitchFamily="18" charset="0"/>
              </a:rPr>
              <a:t> ex </a:t>
            </a:r>
            <a:r>
              <a:rPr lang="it-IT" i="1" dirty="0" err="1">
                <a:cs typeface="Times New Roman" panose="02020603050405020304" pitchFamily="18" charset="0"/>
              </a:rPr>
              <a:t>regis</a:t>
            </a:r>
            <a:r>
              <a:rPr lang="it-IT" i="1" dirty="0">
                <a:cs typeface="Times New Roman" panose="02020603050405020304" pitchFamily="18" charset="0"/>
              </a:rPr>
              <a:t> decreto </a:t>
            </a:r>
            <a:r>
              <a:rPr lang="it-IT" i="1" dirty="0" err="1">
                <a:cs typeface="Times New Roman" panose="02020603050405020304" pitchFamily="18" charset="0"/>
              </a:rPr>
              <a:t>paraguntur</a:t>
            </a:r>
            <a:r>
              <a:rPr lang="it-IT" i="1" dirty="0">
                <a:cs typeface="Times New Roman" panose="02020603050405020304" pitchFamily="18" charset="0"/>
              </a:rPr>
              <a:t>, </a:t>
            </a:r>
            <a:r>
              <a:rPr lang="it-IT" i="1" dirty="0" err="1">
                <a:cs typeface="Times New Roman" panose="02020603050405020304" pitchFamily="18" charset="0"/>
              </a:rPr>
              <a:t>quanvis</a:t>
            </a:r>
            <a:r>
              <a:rPr lang="it-IT" i="1" dirty="0">
                <a:cs typeface="Times New Roman" panose="02020603050405020304" pitchFamily="18" charset="0"/>
              </a:rPr>
              <a:t> </a:t>
            </a:r>
            <a:r>
              <a:rPr lang="it-IT" i="1" dirty="0" err="1">
                <a:cs typeface="Times New Roman" panose="02020603050405020304" pitchFamily="18" charset="0"/>
              </a:rPr>
              <a:t>rex</a:t>
            </a:r>
            <a:r>
              <a:rPr lang="it-IT" i="1" dirty="0">
                <a:cs typeface="Times New Roman" panose="02020603050405020304" pitchFamily="18" charset="0"/>
              </a:rPr>
              <a:t> </a:t>
            </a:r>
            <a:r>
              <a:rPr lang="it-IT" i="1" dirty="0" err="1">
                <a:cs typeface="Times New Roman" panose="02020603050405020304" pitchFamily="18" charset="0"/>
              </a:rPr>
              <a:t>singulis</a:t>
            </a:r>
            <a:r>
              <a:rPr lang="it-IT" i="1" dirty="0">
                <a:cs typeface="Times New Roman" panose="02020603050405020304" pitchFamily="18" charset="0"/>
              </a:rPr>
              <a:t> </a:t>
            </a:r>
            <a:r>
              <a:rPr lang="it-IT" i="1" dirty="0" err="1">
                <a:cs typeface="Times New Roman" panose="02020603050405020304" pitchFamily="18" charset="0"/>
              </a:rPr>
              <a:t>operibus</a:t>
            </a:r>
            <a:r>
              <a:rPr lang="it-IT" i="1" dirty="0">
                <a:cs typeface="Times New Roman" panose="02020603050405020304" pitchFamily="18" charset="0"/>
              </a:rPr>
              <a:t> non </a:t>
            </a:r>
            <a:r>
              <a:rPr lang="it-IT" i="1" dirty="0" err="1">
                <a:cs typeface="Times New Roman" panose="02020603050405020304" pitchFamily="18" charset="0"/>
              </a:rPr>
              <a:t>intersit</a:t>
            </a:r>
            <a:r>
              <a:rPr lang="it-IT" i="1" dirty="0">
                <a:cs typeface="Times New Roman" panose="02020603050405020304" pitchFamily="18" charset="0"/>
              </a:rPr>
              <a:t>: sic </a:t>
            </a:r>
            <a:r>
              <a:rPr lang="it-IT" i="1" dirty="0" err="1">
                <a:cs typeface="Times New Roman" panose="02020603050405020304" pitchFamily="18" charset="0"/>
              </a:rPr>
              <a:t>vivunt</a:t>
            </a:r>
            <a:r>
              <a:rPr lang="it-IT" i="1" dirty="0">
                <a:cs typeface="Times New Roman" panose="02020603050405020304" pitchFamily="18" charset="0"/>
              </a:rPr>
              <a:t> </a:t>
            </a:r>
            <a:r>
              <a:rPr lang="it-IT" i="1" dirty="0" err="1">
                <a:cs typeface="Times New Roman" panose="02020603050405020304" pitchFamily="18" charset="0"/>
              </a:rPr>
              <a:t>caetera</a:t>
            </a:r>
            <a:r>
              <a:rPr lang="it-IT" i="1" dirty="0">
                <a:cs typeface="Times New Roman" panose="02020603050405020304" pitchFamily="18" charset="0"/>
              </a:rPr>
              <a:t> membra ex </a:t>
            </a:r>
            <a:r>
              <a:rPr lang="it-IT" i="1" dirty="0" err="1">
                <a:cs typeface="Times New Roman" panose="02020603050405020304" pitchFamily="18" charset="0"/>
              </a:rPr>
              <a:t>virtute</a:t>
            </a:r>
            <a:r>
              <a:rPr lang="it-IT" i="1" dirty="0">
                <a:cs typeface="Times New Roman" panose="02020603050405020304" pitchFamily="18" charset="0"/>
              </a:rPr>
              <a:t> </a:t>
            </a:r>
            <a:r>
              <a:rPr lang="it-IT" i="1" dirty="0" err="1">
                <a:cs typeface="Times New Roman" panose="02020603050405020304" pitchFamily="18" charset="0"/>
              </a:rPr>
              <a:t>cordis</a:t>
            </a:r>
            <a:r>
              <a:rPr lang="it-IT" i="1" dirty="0">
                <a:cs typeface="Times New Roman" panose="02020603050405020304" pitchFamily="18" charset="0"/>
              </a:rPr>
              <a:t> influente in </a:t>
            </a:r>
            <a:r>
              <a:rPr lang="it-IT" i="1" dirty="0" err="1">
                <a:cs typeface="Times New Roman" panose="02020603050405020304" pitchFamily="18" charset="0"/>
              </a:rPr>
              <a:t>ipsa</a:t>
            </a:r>
            <a:r>
              <a:rPr lang="it-IT" i="1" dirty="0">
                <a:cs typeface="Times New Roman" panose="02020603050405020304" pitchFamily="18" charset="0"/>
              </a:rPr>
              <a:t>…
</a:t>
            </a:r>
          </a:p>
        </p:txBody>
      </p:sp>
      <p:sp>
        <p:nvSpPr>
          <p:cNvPr id="12" name="CasellaDiTesto 11"/>
          <p:cNvSpPr txBox="1"/>
          <p:nvPr/>
        </p:nvSpPr>
        <p:spPr>
          <a:xfrm>
            <a:off x="402887" y="5402593"/>
            <a:ext cx="10635915" cy="1200329"/>
          </a:xfrm>
          <a:prstGeom prst="rect">
            <a:avLst/>
          </a:prstGeom>
          <a:noFill/>
        </p:spPr>
        <p:txBody>
          <a:bodyPr wrap="square" rtlCol="0">
            <a:spAutoFit/>
          </a:bodyPr>
          <a:lstStyle/>
          <a:p>
            <a:r>
              <a:rPr lang="it-IT" dirty="0">
                <a:cs typeface="Times New Roman" panose="02020603050405020304" pitchFamily="18" charset="0"/>
              </a:rPr>
              <a:t>Se traduciamo questa immagine in un contesto religioso, si può vedere l'identificazione dell'anima (anima) con Dio, l'origine e l'impulso di tutto ciò che esiste e, in quel caso, il cuore sarebbe la Chiesa, la rappresentazione terrestre e sede di questo impulso divino
</a:t>
            </a:r>
          </a:p>
        </p:txBody>
      </p:sp>
    </p:spTree>
    <p:extLst>
      <p:ext uri="{BB962C8B-B14F-4D97-AF65-F5344CB8AC3E}">
        <p14:creationId xmlns:p14="http://schemas.microsoft.com/office/powerpoint/2010/main" val="397020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8275" y="720807"/>
            <a:ext cx="4268271" cy="160934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Realdo Colombo</a:t>
            </a:r>
          </a:p>
        </p:txBody>
      </p:sp>
      <p:sp>
        <p:nvSpPr>
          <p:cNvPr id="9" name="Segnaposto numero diapositiva 8"/>
          <p:cNvSpPr>
            <a:spLocks noGrp="1"/>
          </p:cNvSpPr>
          <p:nvPr>
            <p:ph type="sldNum" sz="quarter" idx="12"/>
          </p:nvPr>
        </p:nvSpPr>
        <p:spPr/>
        <p:txBody>
          <a:bodyPr/>
          <a:lstStyle/>
          <a:p>
            <a:fld id="{4FAB73BC-B049-4115-A692-8D63A059BFB8}" type="slidenum">
              <a:rPr lang="en-US" smtClean="0"/>
              <a:t>48</a:t>
            </a:fld>
            <a:endParaRPr lang="en-US" dirty="0"/>
          </a:p>
        </p:txBody>
      </p:sp>
      <p:pic>
        <p:nvPicPr>
          <p:cNvPr id="5" name="Immagine 4"/>
          <p:cNvPicPr>
            <a:picLocks noChangeAspect="1"/>
          </p:cNvPicPr>
          <p:nvPr/>
        </p:nvPicPr>
        <p:blipFill>
          <a:blip r:embed="rId2"/>
          <a:stretch>
            <a:fillRect/>
          </a:stretch>
        </p:blipFill>
        <p:spPr>
          <a:xfrm>
            <a:off x="3739978" y="6370798"/>
            <a:ext cx="7018639" cy="371475"/>
          </a:xfrm>
          <a:prstGeom prst="rect">
            <a:avLst/>
          </a:prstGeom>
        </p:spPr>
      </p:pic>
      <p:pic>
        <p:nvPicPr>
          <p:cNvPr id="6" name="Immagine 5"/>
          <p:cNvPicPr>
            <a:picLocks noChangeAspect="1"/>
          </p:cNvPicPr>
          <p:nvPr/>
        </p:nvPicPr>
        <p:blipFill>
          <a:blip r:embed="rId3"/>
          <a:stretch>
            <a:fillRect/>
          </a:stretch>
        </p:blipFill>
        <p:spPr>
          <a:xfrm>
            <a:off x="6402859" y="1328280"/>
            <a:ext cx="4950941" cy="3344376"/>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4"/>
          <a:stretch>
            <a:fillRect/>
          </a:stretch>
        </p:blipFill>
        <p:spPr>
          <a:xfrm>
            <a:off x="2965858" y="5189838"/>
            <a:ext cx="238125" cy="247650"/>
          </a:xfrm>
          <a:prstGeom prst="rect">
            <a:avLst/>
          </a:prstGeom>
        </p:spPr>
      </p:pic>
      <p:pic>
        <p:nvPicPr>
          <p:cNvPr id="8" name="Immagine 7"/>
          <p:cNvPicPr>
            <a:picLocks noChangeAspect="1"/>
          </p:cNvPicPr>
          <p:nvPr/>
        </p:nvPicPr>
        <p:blipFill>
          <a:blip r:embed="rId4"/>
          <a:stretch>
            <a:fillRect/>
          </a:stretch>
        </p:blipFill>
        <p:spPr>
          <a:xfrm>
            <a:off x="5449716" y="4672656"/>
            <a:ext cx="238125" cy="247650"/>
          </a:xfrm>
          <a:prstGeom prst="rect">
            <a:avLst/>
          </a:prstGeom>
        </p:spPr>
      </p:pic>
      <p:sp>
        <p:nvSpPr>
          <p:cNvPr id="10" name="CasellaDiTesto 9"/>
          <p:cNvSpPr txBox="1"/>
          <p:nvPr/>
        </p:nvSpPr>
        <p:spPr>
          <a:xfrm>
            <a:off x="588275" y="2206153"/>
            <a:ext cx="5806416" cy="2308324"/>
          </a:xfrm>
          <a:prstGeom prst="rect">
            <a:avLst/>
          </a:prstGeom>
          <a:noFill/>
        </p:spPr>
        <p:txBody>
          <a:bodyPr wrap="square" rtlCol="0">
            <a:spAutoFit/>
          </a:bodyPr>
          <a:lstStyle/>
          <a:p>
            <a:r>
              <a:rPr lang="it-IT" dirty="0">
                <a:cs typeface="Times New Roman" panose="02020603050405020304" pitchFamily="18" charset="0"/>
              </a:rPr>
              <a:t>Forte come nella cultura medica rinascimentale, troviamo l'idea di un ordine naturale comune che comporta non solo l'organizzazione sociale, ma il cosmo e il corpo umano. Osserviamo anche l'esistenza e la comparsa di rappresentazioni dell'organismo in relazione a un'immagine fluviale o idraulica, possibilmente legata a società di natura essenzialmente agricola
</a:t>
            </a:r>
          </a:p>
        </p:txBody>
      </p:sp>
      <p:sp>
        <p:nvSpPr>
          <p:cNvPr id="11" name="CasellaDiTesto 10"/>
          <p:cNvSpPr txBox="1"/>
          <p:nvPr/>
        </p:nvSpPr>
        <p:spPr>
          <a:xfrm>
            <a:off x="529390" y="4933901"/>
            <a:ext cx="11277600" cy="1200329"/>
          </a:xfrm>
          <a:prstGeom prst="rect">
            <a:avLst/>
          </a:prstGeom>
          <a:noFill/>
        </p:spPr>
        <p:txBody>
          <a:bodyPr wrap="square" rtlCol="0">
            <a:spAutoFit/>
          </a:bodyPr>
          <a:lstStyle/>
          <a:p>
            <a:r>
              <a:rPr lang="it-IT" dirty="0">
                <a:cs typeface="Times New Roman" panose="02020603050405020304" pitchFamily="18" charset="0"/>
              </a:rPr>
              <a:t>Il riassunto fisiologico offerto dall'anatomista italiano Realdo Colombo nella sua opera De re anatomica, libri XV, è un esempio rappresentativo di questa immagine fluviale del corpo formata dal pensiero medico classico. Colombo, come erede della tradizione fisiologica galenica, considerava che i tre organi principali - cuore, cervello e fegato - "sono le tre fonti che irrigano, insieme agli umori, tutto il territorio della struttura umana (</a:t>
            </a:r>
            <a:r>
              <a:rPr lang="it-IT" dirty="0" err="1">
                <a:cs typeface="Times New Roman" panose="02020603050405020304" pitchFamily="18" charset="0"/>
              </a:rPr>
              <a:t>humani</a:t>
            </a:r>
            <a:r>
              <a:rPr lang="it-IT" dirty="0">
                <a:cs typeface="Times New Roman" panose="02020603050405020304" pitchFamily="18" charset="0"/>
              </a:rPr>
              <a:t> </a:t>
            </a:r>
            <a:r>
              <a:rPr lang="it-IT" dirty="0" err="1">
                <a:cs typeface="Times New Roman" panose="02020603050405020304" pitchFamily="18" charset="0"/>
              </a:rPr>
              <a:t>fabrica</a:t>
            </a:r>
            <a:r>
              <a:rPr lang="it-IT" dirty="0">
                <a:cs typeface="Times New Roman" panose="02020603050405020304" pitchFamily="18" charset="0"/>
              </a:rPr>
              <a:t>)"</a:t>
            </a:r>
          </a:p>
        </p:txBody>
      </p:sp>
    </p:spTree>
    <p:extLst>
      <p:ext uri="{BB962C8B-B14F-4D97-AF65-F5344CB8AC3E}">
        <p14:creationId xmlns:p14="http://schemas.microsoft.com/office/powerpoint/2010/main" val="1696455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908855" y="966396"/>
            <a:ext cx="8340614" cy="3353208"/>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49</a:t>
            </a:fld>
            <a:endParaRPr lang="en-US" dirty="0"/>
          </a:p>
        </p:txBody>
      </p:sp>
      <p:sp>
        <p:nvSpPr>
          <p:cNvPr id="7" name="CasellaDiTesto 6"/>
          <p:cNvSpPr txBox="1"/>
          <p:nvPr/>
        </p:nvSpPr>
        <p:spPr>
          <a:xfrm>
            <a:off x="1247274" y="4513428"/>
            <a:ext cx="10106526" cy="2031325"/>
          </a:xfrm>
          <a:prstGeom prst="rect">
            <a:avLst/>
          </a:prstGeom>
          <a:noFill/>
        </p:spPr>
        <p:txBody>
          <a:bodyPr wrap="square" rtlCol="0">
            <a:spAutoFit/>
          </a:bodyPr>
          <a:lstStyle/>
          <a:p>
            <a:r>
              <a:rPr lang="it-IT" dirty="0">
                <a:cs typeface="Times New Roman" panose="02020603050405020304" pitchFamily="18" charset="0"/>
              </a:rPr>
              <a:t>Ovviamente, l'origine dei tre fluidi generato dai tre organi è il cibo, consegnato al fegato dopo la prima trasformazione viene effettuata nello stomaco. Lì, il sangue viene </a:t>
            </a:r>
            <a:r>
              <a:rPr lang="it-IT" dirty="0" err="1">
                <a:cs typeface="Times New Roman" panose="02020603050405020304" pitchFamily="18" charset="0"/>
              </a:rPr>
              <a:t>gererato</a:t>
            </a:r>
            <a:r>
              <a:rPr lang="it-IT" dirty="0">
                <a:cs typeface="Times New Roman" panose="02020603050405020304" pitchFamily="18" charset="0"/>
              </a:rPr>
              <a:t> e, una volta vitalizzato nel cuore attraverso un processo calorifico, viene distribuito a tutte le parti attraverso sistemi idraulici formati da arterie, al fine di irrigare e vivificare/fertilizzare ogni parte del corpo. Come sappiamo, la stessa immagine si trova in relazione alla funzione nervosa. In questo caso, il cervello trasferisce gli spiriti animali, i portatori di sentimento e movimento, attraverso i nervi
</a:t>
            </a:r>
          </a:p>
        </p:txBody>
      </p:sp>
    </p:spTree>
    <p:extLst>
      <p:ext uri="{BB962C8B-B14F-4D97-AF65-F5344CB8AC3E}">
        <p14:creationId xmlns:p14="http://schemas.microsoft.com/office/powerpoint/2010/main" val="3632852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3639" y="622776"/>
            <a:ext cx="105156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ea typeface="+mn-ea"/>
                <a:cs typeface="+mn-cs"/>
              </a:rPr>
              <a:t>L'immagine del corpo umano nella medicina </a:t>
            </a:r>
            <a:r>
              <a:rPr lang="it-IT" sz="2000" b="1" dirty="0" err="1">
                <a:solidFill>
                  <a:schemeClr val="accent2"/>
                </a:solidFill>
                <a:effectLst>
                  <a:outerShdw blurRad="38100" dist="38100" dir="2700000" algn="tl">
                    <a:srgbClr val="000000">
                      <a:alpha val="43137"/>
                    </a:srgbClr>
                  </a:outerShdw>
                </a:effectLst>
                <a:latin typeface="+mn-lt"/>
                <a:ea typeface="+mn-ea"/>
                <a:cs typeface="+mn-cs"/>
              </a:rPr>
              <a:t>Reinaissance</a:t>
            </a:r>
            <a:r>
              <a:rPr lang="it-IT" sz="2000" b="1" dirty="0">
                <a:solidFill>
                  <a:schemeClr val="accent2"/>
                </a:solidFill>
                <a:effectLst>
                  <a:outerShdw blurRad="38100" dist="38100" dir="2700000" algn="tl">
                    <a:srgbClr val="000000">
                      <a:alpha val="43137"/>
                    </a:srgbClr>
                  </a:outerShdw>
                </a:effectLst>
                <a:latin typeface="+mn-lt"/>
                <a:ea typeface="+mn-ea"/>
                <a:cs typeface="+mn-cs"/>
              </a:rPr>
              <a:t>
</a:t>
            </a:r>
          </a:p>
        </p:txBody>
      </p:sp>
      <p:sp>
        <p:nvSpPr>
          <p:cNvPr id="3" name="Segnaposto numero diapositiva 2"/>
          <p:cNvSpPr>
            <a:spLocks noGrp="1"/>
          </p:cNvSpPr>
          <p:nvPr>
            <p:ph type="sldNum" sz="quarter" idx="12"/>
          </p:nvPr>
        </p:nvSpPr>
        <p:spPr/>
        <p:txBody>
          <a:bodyPr/>
          <a:lstStyle/>
          <a:p>
            <a:fld id="{4FAB73BC-B049-4115-A692-8D63A059BFB8}" type="slidenum">
              <a:rPr lang="en-US" smtClean="0"/>
              <a:t>5</a:t>
            </a:fld>
            <a:endParaRPr lang="en-US" dirty="0"/>
          </a:p>
        </p:txBody>
      </p:sp>
      <p:sp>
        <p:nvSpPr>
          <p:cNvPr id="4" name="CasellaDiTesto 3"/>
          <p:cNvSpPr txBox="1"/>
          <p:nvPr/>
        </p:nvSpPr>
        <p:spPr>
          <a:xfrm>
            <a:off x="1238250" y="3781168"/>
            <a:ext cx="184731" cy="369332"/>
          </a:xfrm>
          <a:prstGeom prst="rect">
            <a:avLst/>
          </a:prstGeom>
          <a:noFill/>
        </p:spPr>
        <p:txBody>
          <a:bodyPr wrap="none" rtlCol="0">
            <a:spAutoFit/>
          </a:bodyPr>
          <a:lstStyle/>
          <a:p>
            <a:endParaRPr lang="it-IT" dirty="0"/>
          </a:p>
        </p:txBody>
      </p:sp>
      <p:sp>
        <p:nvSpPr>
          <p:cNvPr id="8" name="CasellaDiTesto 7"/>
          <p:cNvSpPr txBox="1"/>
          <p:nvPr/>
        </p:nvSpPr>
        <p:spPr>
          <a:xfrm>
            <a:off x="1422981" y="1719065"/>
            <a:ext cx="9276916" cy="3693319"/>
          </a:xfrm>
          <a:prstGeom prst="rect">
            <a:avLst/>
          </a:prstGeom>
          <a:noFill/>
        </p:spPr>
        <p:txBody>
          <a:bodyPr wrap="square" rtlCol="0">
            <a:spAutoFit/>
          </a:bodyPr>
          <a:lstStyle/>
          <a:p>
            <a:r>
              <a:rPr lang="it-IT" dirty="0">
                <a:cs typeface="Times New Roman" panose="02020603050405020304" pitchFamily="18" charset="0"/>
              </a:rPr>
              <a:t>La rappresentazione del corpo umano costruito dalla medicina aveva riferimenti storici e relazioni analogiche con altri composti della cultura di ogni particolare periodo
</a:t>
            </a:r>
          </a:p>
          <a:p>
            <a:r>
              <a:rPr lang="it-IT" dirty="0">
                <a:cs typeface="Times New Roman" panose="02020603050405020304" pitchFamily="18" charset="0"/>
              </a:rPr>
              <a:t>Il modello organico, la dipendenza coordinata e gerarchica delle parti del corpo, la sua subordinazione ad un elemento prevalente (il cervello o il cuore, a seconda degli autori e dei tempi) guidato direttamente da un'anima infusa da Dio...
</a:t>
            </a:r>
          </a:p>
          <a:p>
            <a:r>
              <a:rPr lang="it-IT" dirty="0">
                <a:cs typeface="Times New Roman" panose="02020603050405020304" pitchFamily="18" charset="0"/>
              </a:rPr>
              <a:t>Questi sono alcuni degli aspetti che riflettono la relazione tra l'immagine del corpo e la giustificazione dell'ordine ideologico e sociale, come naturale
</a:t>
            </a:r>
          </a:p>
          <a:p>
            <a:r>
              <a:rPr lang="it-IT" dirty="0">
                <a:cs typeface="Times New Roman" panose="02020603050405020304" pitchFamily="18" charset="0"/>
              </a:rPr>
              <a:t>Tra le numerose fonti di medicina rinascimentale che potrebbero portare fatti significativi su questo tema
</a:t>
            </a:r>
          </a:p>
        </p:txBody>
      </p:sp>
    </p:spTree>
    <p:extLst>
      <p:ext uri="{BB962C8B-B14F-4D97-AF65-F5344CB8AC3E}">
        <p14:creationId xmlns:p14="http://schemas.microsoft.com/office/powerpoint/2010/main" val="696087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55592" y="732628"/>
            <a:ext cx="4309459" cy="1609344"/>
          </a:xfrm>
        </p:spPr>
        <p:txBody>
          <a:bodyPr>
            <a:normAutofit/>
          </a:bodyPr>
          <a:lstStyle/>
          <a:p>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Succus</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nervoso
</a:t>
            </a:r>
          </a:p>
        </p:txBody>
      </p:sp>
      <p:sp>
        <p:nvSpPr>
          <p:cNvPr id="6" name="Segnaposto numero diapositiva 5"/>
          <p:cNvSpPr>
            <a:spLocks noGrp="1"/>
          </p:cNvSpPr>
          <p:nvPr>
            <p:ph type="sldNum" sz="quarter" idx="12"/>
          </p:nvPr>
        </p:nvSpPr>
        <p:spPr/>
        <p:txBody>
          <a:bodyPr/>
          <a:lstStyle/>
          <a:p>
            <a:fld id="{4FAB73BC-B049-4115-A692-8D63A059BFB8}" type="slidenum">
              <a:rPr lang="en-US" smtClean="0"/>
              <a:t>50</a:t>
            </a:fld>
            <a:endParaRPr lang="en-US" dirty="0"/>
          </a:p>
        </p:txBody>
      </p:sp>
      <p:pic>
        <p:nvPicPr>
          <p:cNvPr id="4" name="Immagine 3"/>
          <p:cNvPicPr>
            <a:picLocks noChangeAspect="1"/>
          </p:cNvPicPr>
          <p:nvPr/>
        </p:nvPicPr>
        <p:blipFill>
          <a:blip r:embed="rId2"/>
          <a:stretch>
            <a:fillRect/>
          </a:stretch>
        </p:blipFill>
        <p:spPr>
          <a:xfrm>
            <a:off x="932786" y="1872027"/>
            <a:ext cx="4230258" cy="3805881"/>
          </a:xfrm>
          <a:prstGeom prst="rect">
            <a:avLst/>
          </a:prstGeom>
        </p:spPr>
      </p:pic>
      <p:pic>
        <p:nvPicPr>
          <p:cNvPr id="5" name="Immagine 4"/>
          <p:cNvPicPr>
            <a:picLocks noChangeAspect="1"/>
          </p:cNvPicPr>
          <p:nvPr/>
        </p:nvPicPr>
        <p:blipFill>
          <a:blip r:embed="rId3"/>
          <a:stretch>
            <a:fillRect/>
          </a:stretch>
        </p:blipFill>
        <p:spPr>
          <a:xfrm>
            <a:off x="9939079" y="5677908"/>
            <a:ext cx="1704975" cy="400050"/>
          </a:xfrm>
          <a:prstGeom prst="rect">
            <a:avLst/>
          </a:prstGeom>
        </p:spPr>
      </p:pic>
      <p:sp>
        <p:nvSpPr>
          <p:cNvPr id="7" name="CasellaDiTesto 6"/>
          <p:cNvSpPr txBox="1"/>
          <p:nvPr/>
        </p:nvSpPr>
        <p:spPr>
          <a:xfrm>
            <a:off x="5419717" y="2160344"/>
            <a:ext cx="6112042" cy="2308324"/>
          </a:xfrm>
          <a:prstGeom prst="rect">
            <a:avLst/>
          </a:prstGeom>
          <a:noFill/>
        </p:spPr>
        <p:txBody>
          <a:bodyPr wrap="square" rtlCol="0">
            <a:spAutoFit/>
          </a:bodyPr>
          <a:lstStyle/>
          <a:p>
            <a:r>
              <a:rPr lang="it-IT" dirty="0">
                <a:cs typeface="Times New Roman" panose="02020603050405020304" pitchFamily="18" charset="0"/>
              </a:rPr>
              <a:t>Alcuni autori rinascimentali cominciarono a formulare un'idea che sarebbe diventata più tangibile e avrebbe raggiunto una più ampia diffusione durante il XVI secolo: l'idea che la trasmissione dell'impulso nervoso (vale a dire il meccanismo di distribuzione degli spiriti animali, portatori di facoltà sensibili ed emotive dal cervello) sia compiuta per mezzo di un fluido nervoso, che in seguito riceverà il nome di </a:t>
            </a:r>
            <a:r>
              <a:rPr lang="it-IT" dirty="0" err="1">
                <a:cs typeface="Times New Roman" panose="02020603050405020304" pitchFamily="18" charset="0"/>
              </a:rPr>
              <a:t>succus</a:t>
            </a:r>
            <a:r>
              <a:rPr lang="it-IT" dirty="0">
                <a:cs typeface="Times New Roman" panose="02020603050405020304" pitchFamily="18" charset="0"/>
              </a:rPr>
              <a:t> </a:t>
            </a:r>
            <a:r>
              <a:rPr lang="it-IT" dirty="0" err="1">
                <a:cs typeface="Times New Roman" panose="02020603050405020304" pitchFamily="18" charset="0"/>
              </a:rPr>
              <a:t>nerveus</a:t>
            </a:r>
            <a:r>
              <a:rPr lang="it-IT" dirty="0">
                <a:cs typeface="Times New Roman" panose="02020603050405020304" pitchFamily="18" charset="0"/>
              </a:rPr>
              <a:t>
</a:t>
            </a:r>
          </a:p>
        </p:txBody>
      </p:sp>
    </p:spTree>
    <p:extLst>
      <p:ext uri="{BB962C8B-B14F-4D97-AF65-F5344CB8AC3E}">
        <p14:creationId xmlns:p14="http://schemas.microsoft.com/office/powerpoint/2010/main" val="4101935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867166" y="833621"/>
            <a:ext cx="1060294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b="1" dirty="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William Harvey (1578-1657)</a:t>
            </a:r>
            <a:r>
              <a:rPr lang="en-US" altLang="en-US" sz="5400" b="1" cap="all" dirty="0">
                <a:blipFill>
                  <a:blip r:embed="rId2">
                    <a:extLst>
                      <a:ext uri="{28A0092B-C50C-407E-A947-70E740481C1C}">
                        <a14:useLocalDpi xmlns:a14="http://schemas.microsoft.com/office/drawing/2010/main" val="0"/>
                      </a:ext>
                    </a:extLst>
                  </a:blip>
                  <a:tile tx="6350" ty="-127000" sx="65000" sy="64000" flip="none" algn="tl"/>
                </a:blipFill>
                <a:cs typeface="Times New Roman" panose="02020603050405020304" pitchFamily="18" charset="0"/>
              </a:rPr>
              <a:t> </a:t>
            </a:r>
          </a:p>
          <a:p>
            <a:pPr>
              <a:spcBef>
                <a:spcPct val="50000"/>
              </a:spcBef>
              <a:buFontTx/>
              <a:buNone/>
            </a:pPr>
            <a:endParaRPr lang="en-US" altLang="en-US" dirty="0">
              <a:solidFill>
                <a:prstClr val="black"/>
              </a:solidFill>
              <a:latin typeface="Arial" panose="020B0604020202020204" pitchFamily="34" charset="0"/>
            </a:endParaRPr>
          </a:p>
        </p:txBody>
      </p:sp>
      <p:sp>
        <p:nvSpPr>
          <p:cNvPr id="71683" name="Text Box 3"/>
          <p:cNvSpPr txBox="1">
            <a:spLocks noChangeArrowheads="1"/>
          </p:cNvSpPr>
          <p:nvPr/>
        </p:nvSpPr>
        <p:spPr bwMode="auto">
          <a:xfrm>
            <a:off x="1444012" y="2176564"/>
            <a:ext cx="4089400" cy="174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defTabSz="914400">
              <a:lnSpc>
                <a:spcPct val="90000"/>
              </a:lnSpc>
              <a:spcBef>
                <a:spcPts val="1200"/>
              </a:spcBef>
              <a:buSzPct val="85000"/>
              <a:buFont typeface="Arial" panose="020B0604020202020204" pitchFamily="34" charset="0"/>
              <a:buChar char="•"/>
            </a:pPr>
            <a:r>
              <a:rPr lang="en-US" altLang="en-US" sz="1800" dirty="0">
                <a:solidFill>
                  <a:prstClr val="black"/>
                </a:solidFill>
                <a:latin typeface="+mn-lt"/>
                <a:cs typeface="Times New Roman" panose="02020603050405020304" pitchFamily="18" charset="0"/>
              </a:rPr>
              <a:t>Ha </a:t>
            </a:r>
            <a:r>
              <a:rPr lang="en-US" altLang="en-US" sz="1800" dirty="0" err="1">
                <a:solidFill>
                  <a:prstClr val="black"/>
                </a:solidFill>
                <a:latin typeface="+mn-lt"/>
                <a:cs typeface="Times New Roman" panose="02020603050405020304" pitchFamily="18" charset="0"/>
              </a:rPr>
              <a:t>dimostrato</a:t>
            </a:r>
            <a:r>
              <a:rPr lang="en-US" altLang="en-US" sz="1800" dirty="0">
                <a:solidFill>
                  <a:prstClr val="black"/>
                </a:solidFill>
                <a:latin typeface="+mn-lt"/>
                <a:cs typeface="Times New Roman" panose="02020603050405020304" pitchFamily="18" charset="0"/>
              </a:rPr>
              <a:t> </a:t>
            </a:r>
            <a:r>
              <a:rPr lang="en-US" altLang="en-US" sz="1800" dirty="0" err="1">
                <a:solidFill>
                  <a:prstClr val="black"/>
                </a:solidFill>
                <a:latin typeface="+mn-lt"/>
                <a:cs typeface="Times New Roman" panose="02020603050405020304" pitchFamily="18" charset="0"/>
              </a:rPr>
              <a:t>che</a:t>
            </a:r>
            <a:r>
              <a:rPr lang="en-US" altLang="en-US" sz="1800" dirty="0">
                <a:solidFill>
                  <a:prstClr val="black"/>
                </a:solidFill>
                <a:latin typeface="+mn-lt"/>
                <a:cs typeface="Times New Roman" panose="02020603050405020304" pitchFamily="18" charset="0"/>
              </a:rPr>
              <a:t> il </a:t>
            </a:r>
            <a:r>
              <a:rPr lang="en-US" altLang="en-US" sz="1800" dirty="0" err="1">
                <a:solidFill>
                  <a:prstClr val="black"/>
                </a:solidFill>
                <a:latin typeface="+mn-lt"/>
                <a:cs typeface="Times New Roman" panose="02020603050405020304" pitchFamily="18" charset="0"/>
              </a:rPr>
              <a:t>cuore</a:t>
            </a:r>
            <a:r>
              <a:rPr lang="en-US" altLang="en-US" sz="1800" dirty="0">
                <a:solidFill>
                  <a:prstClr val="black"/>
                </a:solidFill>
                <a:latin typeface="+mn-lt"/>
                <a:cs typeface="Times New Roman" panose="02020603050405020304" pitchFamily="18" charset="0"/>
              </a:rPr>
              <a:t> è una doppia </a:t>
            </a:r>
            <a:r>
              <a:rPr lang="en-US" altLang="en-US" sz="1800" dirty="0" err="1">
                <a:solidFill>
                  <a:prstClr val="black"/>
                </a:solidFill>
                <a:latin typeface="+mn-lt"/>
                <a:cs typeface="Times New Roman" panose="02020603050405020304" pitchFamily="18" charset="0"/>
              </a:rPr>
              <a:t>pompa</a:t>
            </a:r>
            <a:r>
              <a:rPr lang="en-US" altLang="en-US" sz="1800" dirty="0">
                <a:solidFill>
                  <a:prstClr val="black"/>
                </a:solidFill>
                <a:latin typeface="+mn-lt"/>
                <a:cs typeface="Times New Roman" panose="02020603050405020304" pitchFamily="18" charset="0"/>
              </a:rPr>
              <a:t> e come il </a:t>
            </a:r>
            <a:r>
              <a:rPr lang="en-US" altLang="en-US" sz="1800" dirty="0" err="1">
                <a:solidFill>
                  <a:prstClr val="black"/>
                </a:solidFill>
                <a:latin typeface="+mn-lt"/>
                <a:cs typeface="Times New Roman" panose="02020603050405020304" pitchFamily="18" charset="0"/>
              </a:rPr>
              <a:t>sangue</a:t>
            </a:r>
            <a:r>
              <a:rPr lang="en-US" altLang="en-US" sz="1800" dirty="0">
                <a:solidFill>
                  <a:prstClr val="black"/>
                </a:solidFill>
                <a:latin typeface="+mn-lt"/>
                <a:cs typeface="Times New Roman" panose="02020603050405020304" pitchFamily="18" charset="0"/>
              </a:rPr>
              <a:t> </a:t>
            </a:r>
            <a:r>
              <a:rPr lang="en-US" altLang="en-US" sz="1800" dirty="0" err="1">
                <a:solidFill>
                  <a:prstClr val="black"/>
                </a:solidFill>
                <a:latin typeface="+mn-lt"/>
                <a:cs typeface="Times New Roman" panose="02020603050405020304" pitchFamily="18" charset="0"/>
              </a:rPr>
              <a:t>circola</a:t>
            </a:r>
            <a:r>
              <a:rPr lang="en-US" altLang="en-US" sz="1800" dirty="0">
                <a:solidFill>
                  <a:prstClr val="black"/>
                </a:solidFill>
                <a:latin typeface="+mn-lt"/>
                <a:cs typeface="Times New Roman" panose="02020603050405020304" pitchFamily="18" charset="0"/>
              </a:rPr>
              <a:t> </a:t>
            </a:r>
            <a:r>
              <a:rPr lang="en-US" altLang="en-US" sz="1800" dirty="0" err="1">
                <a:solidFill>
                  <a:prstClr val="black"/>
                </a:solidFill>
                <a:latin typeface="+mn-lt"/>
                <a:cs typeface="Times New Roman" panose="02020603050405020304" pitchFamily="18" charset="0"/>
              </a:rPr>
              <a:t>effettivamente</a:t>
            </a:r>
            <a:r>
              <a:rPr lang="en-US" altLang="en-US" sz="1800" dirty="0">
                <a:solidFill>
                  <a:prstClr val="black"/>
                </a:solidFill>
                <a:latin typeface="+mn-lt"/>
                <a:cs typeface="Times New Roman" panose="02020603050405020304" pitchFamily="18" charset="0"/>
              </a:rPr>
              <a:t>
Harvey è </a:t>
            </a:r>
            <a:r>
              <a:rPr lang="en-US" altLang="en-US" sz="1800" dirty="0" err="1">
                <a:solidFill>
                  <a:prstClr val="black"/>
                </a:solidFill>
                <a:latin typeface="+mn-lt"/>
                <a:cs typeface="Times New Roman" panose="02020603050405020304" pitchFamily="18" charset="0"/>
              </a:rPr>
              <a:t>accreditato</a:t>
            </a:r>
            <a:r>
              <a:rPr lang="en-US" altLang="en-US" sz="1800" dirty="0">
                <a:solidFill>
                  <a:prstClr val="black"/>
                </a:solidFill>
                <a:latin typeface="+mn-lt"/>
                <a:cs typeface="Times New Roman" panose="02020603050405020304" pitchFamily="18" charset="0"/>
              </a:rPr>
              <a:t> con </a:t>
            </a:r>
            <a:r>
              <a:rPr lang="en-US" altLang="en-US" sz="1800" dirty="0" err="1">
                <a:solidFill>
                  <a:prstClr val="black"/>
                </a:solidFill>
                <a:latin typeface="+mn-lt"/>
                <a:cs typeface="Times New Roman" panose="02020603050405020304" pitchFamily="18" charset="0"/>
              </a:rPr>
              <a:t>l'inizio</a:t>
            </a:r>
            <a:r>
              <a:rPr lang="en-US" altLang="en-US" sz="1800" dirty="0">
                <a:solidFill>
                  <a:prstClr val="black"/>
                </a:solidFill>
                <a:latin typeface="+mn-lt"/>
                <a:cs typeface="Times New Roman" panose="02020603050405020304" pitchFamily="18" charset="0"/>
              </a:rPr>
              <a:t> </a:t>
            </a:r>
            <a:r>
              <a:rPr lang="en-US" altLang="en-US" sz="1800" dirty="0" err="1">
                <a:solidFill>
                  <a:prstClr val="black"/>
                </a:solidFill>
                <a:latin typeface="+mn-lt"/>
                <a:cs typeface="Times New Roman" panose="02020603050405020304" pitchFamily="18" charset="0"/>
              </a:rPr>
              <a:t>della</a:t>
            </a:r>
            <a:r>
              <a:rPr lang="en-US" altLang="en-US" sz="1800" dirty="0">
                <a:solidFill>
                  <a:prstClr val="black"/>
                </a:solidFill>
                <a:latin typeface="+mn-lt"/>
                <a:cs typeface="Times New Roman" panose="02020603050405020304" pitchFamily="18" charset="0"/>
              </a:rPr>
              <a:t> </a:t>
            </a:r>
            <a:r>
              <a:rPr lang="en-US" altLang="en-US" sz="1800" dirty="0" err="1">
                <a:solidFill>
                  <a:prstClr val="black"/>
                </a:solidFill>
                <a:latin typeface="+mn-lt"/>
                <a:cs typeface="Times New Roman" panose="02020603050405020304" pitchFamily="18" charset="0"/>
              </a:rPr>
              <a:t>ricerca</a:t>
            </a:r>
            <a:r>
              <a:rPr lang="en-US" altLang="en-US" sz="1800" dirty="0">
                <a:solidFill>
                  <a:prstClr val="black"/>
                </a:solidFill>
                <a:latin typeface="+mn-lt"/>
                <a:cs typeface="Times New Roman" panose="02020603050405020304" pitchFamily="18" charset="0"/>
              </a:rPr>
              <a:t> </a:t>
            </a:r>
            <a:r>
              <a:rPr lang="en-US" altLang="en-US" sz="1800" dirty="0" err="1">
                <a:solidFill>
                  <a:prstClr val="black"/>
                </a:solidFill>
                <a:latin typeface="+mn-lt"/>
                <a:cs typeface="Times New Roman" panose="02020603050405020304" pitchFamily="18" charset="0"/>
              </a:rPr>
              <a:t>fisiologica</a:t>
            </a:r>
            <a:r>
              <a:rPr lang="en-US" altLang="en-US" sz="1800" dirty="0">
                <a:solidFill>
                  <a:prstClr val="black"/>
                </a:solidFill>
                <a:latin typeface="+mn-lt"/>
                <a:cs typeface="Times New Roman" panose="02020603050405020304" pitchFamily="18" charset="0"/>
              </a:rPr>
              <a:t> </a:t>
            </a:r>
            <a:r>
              <a:rPr lang="en-US" altLang="en-US" sz="1800" dirty="0" err="1">
                <a:solidFill>
                  <a:prstClr val="black"/>
                </a:solidFill>
                <a:latin typeface="+mn-lt"/>
                <a:cs typeface="Times New Roman" panose="02020603050405020304" pitchFamily="18" charset="0"/>
              </a:rPr>
              <a:t>moderna</a:t>
            </a:r>
            <a:r>
              <a:rPr lang="en-US" altLang="en-US" sz="1800" dirty="0">
                <a:solidFill>
                  <a:prstClr val="black"/>
                </a:solidFill>
                <a:latin typeface="+mn-lt"/>
                <a:cs typeface="Times New Roman" panose="02020603050405020304" pitchFamily="18" charset="0"/>
              </a:rPr>
              <a:t> e la </a:t>
            </a:r>
            <a:r>
              <a:rPr lang="en-US" altLang="en-US" sz="1800" dirty="0" err="1">
                <a:solidFill>
                  <a:prstClr val="black"/>
                </a:solidFill>
                <a:latin typeface="+mn-lt"/>
                <a:cs typeface="Times New Roman" panose="02020603050405020304" pitchFamily="18" charset="0"/>
              </a:rPr>
              <a:t>sperimentazione</a:t>
            </a:r>
            <a:r>
              <a:rPr lang="en-US" altLang="en-US" sz="1800" dirty="0">
                <a:solidFill>
                  <a:prstClr val="black"/>
                </a:solidFill>
                <a:latin typeface="+mn-lt"/>
                <a:cs typeface="Times New Roman" panose="02020603050405020304" pitchFamily="18" charset="0"/>
              </a:rPr>
              <a:t> </a:t>
            </a:r>
            <a:endParaRPr lang="en-US" altLang="en-US" sz="2400" dirty="0">
              <a:solidFill>
                <a:prstClr val="black"/>
              </a:solidFill>
              <a:latin typeface="+mn-lt"/>
            </a:endParaRPr>
          </a:p>
        </p:txBody>
      </p:sp>
      <p:pic>
        <p:nvPicPr>
          <p:cNvPr id="1026" name="Picture 2" descr="Image result for william harvey human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701" y="1664618"/>
            <a:ext cx="3452116" cy="437268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12"/>
          </p:nvPr>
        </p:nvSpPr>
        <p:spPr/>
        <p:txBody>
          <a:bodyPr/>
          <a:lstStyle/>
          <a:p>
            <a:fld id="{4FAB73BC-B049-4115-A692-8D63A059BFB8}" type="slidenum">
              <a:rPr lang="en-US" smtClean="0"/>
              <a:pPr/>
              <a:t>51</a:t>
            </a:fld>
            <a:endParaRPr lang="en-US" dirty="0"/>
          </a:p>
        </p:txBody>
      </p:sp>
    </p:spTree>
    <p:extLst>
      <p:ext uri="{BB962C8B-B14F-4D97-AF65-F5344CB8AC3E}">
        <p14:creationId xmlns:p14="http://schemas.microsoft.com/office/powerpoint/2010/main" val="143143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01853"/>
            <a:ext cx="105156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Mary G.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Winkler</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3" name="Segnaposto contenuto 2"/>
          <p:cNvSpPr>
            <a:spLocks noGrp="1"/>
          </p:cNvSpPr>
          <p:nvPr>
            <p:ph idx="1"/>
          </p:nvPr>
        </p:nvSpPr>
        <p:spPr>
          <a:xfrm>
            <a:off x="838200" y="1992228"/>
            <a:ext cx="10515600" cy="4351338"/>
          </a:xfrm>
        </p:spPr>
        <p:txBody>
          <a:bodyPr>
            <a:normAutofit/>
          </a:bodyPr>
          <a:lstStyle/>
          <a:p>
            <a:r>
              <a:rPr lang="it-IT" sz="1800" dirty="0">
                <a:cs typeface="Times New Roman" panose="02020603050405020304" pitchFamily="18" charset="0"/>
              </a:rPr>
              <a:t>Nel</a:t>
            </a:r>
            <a:r>
              <a:rPr lang="en-US" sz="1800" dirty="0">
                <a:cs typeface="Times New Roman" panose="02020603050405020304" pitchFamily="18" charset="0"/>
              </a:rPr>
              <a:t> </a:t>
            </a:r>
            <a:r>
              <a:rPr lang="en-US" sz="1800" dirty="0" err="1">
                <a:cs typeface="Times New Roman" panose="02020603050405020304" pitchFamily="18" charset="0"/>
              </a:rPr>
              <a:t>suo</a:t>
            </a:r>
            <a:r>
              <a:rPr lang="en-US" sz="1800" dirty="0">
                <a:cs typeface="Times New Roman" panose="02020603050405020304" pitchFamily="18" charset="0"/>
              </a:rPr>
              <a:t> </a:t>
            </a:r>
            <a:r>
              <a:rPr lang="en-US" sz="1800" dirty="0" err="1">
                <a:cs typeface="Times New Roman" panose="02020603050405020304" pitchFamily="18" charset="0"/>
              </a:rPr>
              <a:t>lavoro</a:t>
            </a:r>
            <a:r>
              <a:rPr lang="en-US" sz="1800" dirty="0">
                <a:cs typeface="Times New Roman" panose="02020603050405020304" pitchFamily="18" charset="0"/>
              </a:rPr>
              <a:t> </a:t>
            </a:r>
            <a:r>
              <a:rPr lang="en-US" sz="1800" dirty="0" err="1">
                <a:cs typeface="Times New Roman" panose="02020603050405020304" pitchFamily="18" charset="0"/>
              </a:rPr>
              <a:t>osserva</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resti</a:t>
            </a:r>
            <a:r>
              <a:rPr lang="en-US" sz="1800" dirty="0">
                <a:cs typeface="Times New Roman" panose="02020603050405020304" pitchFamily="18" charset="0"/>
              </a:rPr>
              <a:t> </a:t>
            </a:r>
            <a:r>
              <a:rPr lang="en-US" sz="1800" dirty="0" err="1">
                <a:cs typeface="Times New Roman" panose="02020603050405020304" pitchFamily="18" charset="0"/>
              </a:rPr>
              <a:t>degli</a:t>
            </a:r>
            <a:r>
              <a:rPr lang="en-US" sz="1800" dirty="0">
                <a:cs typeface="Times New Roman" panose="02020603050405020304" pitchFamily="18" charset="0"/>
              </a:rPr>
              <a:t> </a:t>
            </a:r>
            <a:r>
              <a:rPr lang="en-US" sz="1800" dirty="0" err="1">
                <a:cs typeface="Times New Roman" panose="02020603050405020304" pitchFamily="18" charset="0"/>
              </a:rPr>
              <a:t>elementi</a:t>
            </a:r>
            <a:r>
              <a:rPr lang="en-US" sz="1800" dirty="0">
                <a:cs typeface="Times New Roman" panose="02020603050405020304" pitchFamily="18" charset="0"/>
              </a:rPr>
              <a:t> </a:t>
            </a:r>
            <a:r>
              <a:rPr lang="en-US" sz="1800" dirty="0" err="1">
                <a:cs typeface="Times New Roman" panose="02020603050405020304" pitchFamily="18" charset="0"/>
              </a:rPr>
              <a:t>disparati</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hanno</a:t>
            </a:r>
            <a:r>
              <a:rPr lang="en-US" sz="1800" dirty="0">
                <a:cs typeface="Times New Roman" panose="02020603050405020304" pitchFamily="18" charset="0"/>
              </a:rPr>
              <a:t> </a:t>
            </a:r>
            <a:r>
              <a:rPr lang="en-US" sz="1800" dirty="0" err="1">
                <a:cs typeface="Times New Roman" panose="02020603050405020304" pitchFamily="18" charset="0"/>
              </a:rPr>
              <a:t>caratterizzato</a:t>
            </a:r>
            <a:r>
              <a:rPr lang="en-US" sz="1800" dirty="0">
                <a:cs typeface="Times New Roman" panose="02020603050405020304" pitchFamily="18" charset="0"/>
              </a:rPr>
              <a:t> </a:t>
            </a:r>
            <a:r>
              <a:rPr lang="en-US" sz="1800" dirty="0" err="1">
                <a:cs typeface="Times New Roman" panose="02020603050405020304" pitchFamily="18" charset="0"/>
              </a:rPr>
              <a:t>l'anatomia</a:t>
            </a:r>
            <a:r>
              <a:rPr lang="en-US" sz="1800" dirty="0">
                <a:cs typeface="Times New Roman" panose="02020603050405020304" pitchFamily="18" charset="0"/>
              </a:rPr>
              <a:t> </a:t>
            </a:r>
            <a:r>
              <a:rPr lang="en-US" sz="1800" dirty="0" err="1">
                <a:cs typeface="Times New Roman" panose="02020603050405020304" pitchFamily="18" charset="0"/>
              </a:rPr>
              <a:t>scientifica</a:t>
            </a:r>
            <a:r>
              <a:rPr lang="en-US" sz="1800" dirty="0">
                <a:cs typeface="Times New Roman" panose="02020603050405020304" pitchFamily="18" charset="0"/>
              </a:rPr>
              <a:t> fin </a:t>
            </a:r>
            <a:r>
              <a:rPr lang="en-US" sz="1800" dirty="0" err="1">
                <a:cs typeface="Times New Roman" panose="02020603050405020304" pitchFamily="18" charset="0"/>
              </a:rPr>
              <a:t>dalla</a:t>
            </a:r>
            <a:r>
              <a:rPr lang="en-US" sz="1800" dirty="0">
                <a:cs typeface="Times New Roman" panose="02020603050405020304" pitchFamily="18" charset="0"/>
              </a:rPr>
              <a:t> </a:t>
            </a:r>
            <a:r>
              <a:rPr lang="en-US" sz="1800" dirty="0" err="1">
                <a:cs typeface="Times New Roman" panose="02020603050405020304" pitchFamily="18" charset="0"/>
              </a:rPr>
              <a:t>sua</a:t>
            </a:r>
            <a:r>
              <a:rPr lang="en-US" sz="1800" dirty="0">
                <a:cs typeface="Times New Roman" panose="02020603050405020304" pitchFamily="18" charset="0"/>
              </a:rPr>
              <a:t> </a:t>
            </a:r>
            <a:r>
              <a:rPr lang="en-US" sz="1800" dirty="0" err="1">
                <a:cs typeface="Times New Roman" panose="02020603050405020304" pitchFamily="18" charset="0"/>
              </a:rPr>
              <a:t>infanzia</a:t>
            </a:r>
            <a:r>
              <a:rPr lang="en-US" sz="1800" dirty="0">
                <a:cs typeface="Times New Roman" panose="02020603050405020304" pitchFamily="18" charset="0"/>
              </a:rPr>
              <a:t>: </a:t>
            </a:r>
            <a:r>
              <a:rPr lang="en-US" sz="1800" dirty="0" err="1">
                <a:cs typeface="Times New Roman" panose="02020603050405020304" pitchFamily="18" charset="0"/>
              </a:rPr>
              <a:t>distacco</a:t>
            </a:r>
            <a:r>
              <a:rPr lang="en-US" sz="1800" dirty="0">
                <a:cs typeface="Times New Roman" panose="02020603050405020304" pitchFamily="18" charset="0"/>
              </a:rPr>
              <a:t> </a:t>
            </a:r>
            <a:r>
              <a:rPr lang="en-US" sz="1800" dirty="0" err="1">
                <a:cs typeface="Times New Roman" panose="02020603050405020304" pitchFamily="18" charset="0"/>
              </a:rPr>
              <a:t>scientifico</a:t>
            </a:r>
            <a:r>
              <a:rPr lang="en-US" sz="1800" dirty="0">
                <a:cs typeface="Times New Roman" panose="02020603050405020304" pitchFamily="18" charset="0"/>
              </a:rPr>
              <a:t>, </a:t>
            </a:r>
            <a:r>
              <a:rPr lang="en-US" sz="1800" dirty="0" err="1">
                <a:cs typeface="Times New Roman" panose="02020603050405020304" pitchFamily="18" charset="0"/>
              </a:rPr>
              <a:t>fascino</a:t>
            </a:r>
            <a:r>
              <a:rPr lang="en-US" sz="1800" dirty="0">
                <a:cs typeface="Times New Roman" panose="02020603050405020304" pitchFamily="18" charset="0"/>
              </a:rPr>
              <a:t> </a:t>
            </a:r>
            <a:r>
              <a:rPr lang="en-US" sz="1800" dirty="0" err="1">
                <a:cs typeface="Times New Roman" panose="02020603050405020304" pitchFamily="18" charset="0"/>
              </a:rPr>
              <a:t>estetico</a:t>
            </a:r>
            <a:r>
              <a:rPr lang="en-US" sz="1800" dirty="0">
                <a:cs typeface="Times New Roman" panose="02020603050405020304" pitchFamily="18" charset="0"/>
              </a:rPr>
              <a:t> e </a:t>
            </a:r>
            <a:r>
              <a:rPr lang="en-US" sz="1800" dirty="0" err="1">
                <a:cs typeface="Times New Roman" panose="02020603050405020304" pitchFamily="18" charset="0"/>
              </a:rPr>
              <a:t>agitazione</a:t>
            </a:r>
            <a:r>
              <a:rPr lang="en-US" sz="1800" dirty="0">
                <a:cs typeface="Times New Roman" panose="02020603050405020304" pitchFamily="18" charset="0"/>
              </a:rPr>
              <a:t> </a:t>
            </a:r>
            <a:r>
              <a:rPr lang="en-US" sz="1800" dirty="0" err="1">
                <a:cs typeface="Times New Roman" panose="02020603050405020304" pitchFamily="18" charset="0"/>
              </a:rPr>
              <a:t>voyeuristica</a:t>
            </a:r>
            <a:r>
              <a:rPr lang="en-US" sz="1800" dirty="0">
                <a:cs typeface="Times New Roman" panose="02020603050405020304" pitchFamily="18" charset="0"/>
              </a:rPr>
              <a:t>. </a:t>
            </a:r>
            <a:r>
              <a:rPr lang="en-US" sz="1800" dirty="0" err="1">
                <a:cs typeface="Times New Roman" panose="02020603050405020304" pitchFamily="18" charset="0"/>
              </a:rPr>
              <a:t>Armonizzare</a:t>
            </a:r>
            <a:r>
              <a:rPr lang="en-US" sz="1800" dirty="0">
                <a:cs typeface="Times New Roman" panose="02020603050405020304" pitchFamily="18" charset="0"/>
              </a:rPr>
              <a:t> </a:t>
            </a:r>
            <a:r>
              <a:rPr lang="en-US" sz="1800" dirty="0" err="1">
                <a:cs typeface="Times New Roman" panose="02020603050405020304" pitchFamily="18" charset="0"/>
              </a:rPr>
              <a:t>questi</a:t>
            </a:r>
            <a:r>
              <a:rPr lang="en-US" sz="1800" dirty="0">
                <a:cs typeface="Times New Roman" panose="02020603050405020304" pitchFamily="18" charset="0"/>
              </a:rPr>
              <a:t> </a:t>
            </a:r>
            <a:r>
              <a:rPr lang="en-US" sz="1800" dirty="0" err="1">
                <a:cs typeface="Times New Roman" panose="02020603050405020304" pitchFamily="18" charset="0"/>
              </a:rPr>
              <a:t>elementi</a:t>
            </a:r>
            <a:r>
              <a:rPr lang="en-US" sz="1800" dirty="0">
                <a:cs typeface="Times New Roman" panose="02020603050405020304" pitchFamily="18" charset="0"/>
              </a:rPr>
              <a:t> </a:t>
            </a:r>
            <a:r>
              <a:rPr lang="en-US" sz="1800" dirty="0" err="1">
                <a:cs typeface="Times New Roman" panose="02020603050405020304" pitchFamily="18" charset="0"/>
              </a:rPr>
              <a:t>sembra</a:t>
            </a:r>
            <a:r>
              <a:rPr lang="en-US" sz="1800" dirty="0">
                <a:cs typeface="Times New Roman" panose="02020603050405020304" pitchFamily="18" charset="0"/>
              </a:rPr>
              <a:t> </a:t>
            </a:r>
            <a:r>
              <a:rPr lang="en-US" sz="1800" dirty="0" err="1">
                <a:cs typeface="Times New Roman" panose="02020603050405020304" pitchFamily="18" charset="0"/>
              </a:rPr>
              <a:t>essere</a:t>
            </a:r>
            <a:r>
              <a:rPr lang="en-US" sz="1800" dirty="0">
                <a:cs typeface="Times New Roman" panose="02020603050405020304" pitchFamily="18" charset="0"/>
              </a:rPr>
              <a:t> sempre </a:t>
            </a:r>
            <a:r>
              <a:rPr lang="en-US" sz="1800" dirty="0" err="1">
                <a:cs typeface="Times New Roman" panose="02020603050405020304" pitchFamily="18" charset="0"/>
              </a:rPr>
              <a:t>stata</a:t>
            </a:r>
            <a:r>
              <a:rPr lang="en-US" sz="1800" dirty="0">
                <a:cs typeface="Times New Roman" panose="02020603050405020304" pitchFamily="18" charset="0"/>
              </a:rPr>
              <a:t> una </a:t>
            </a:r>
            <a:r>
              <a:rPr lang="en-US" sz="1800" dirty="0" err="1">
                <a:cs typeface="Times New Roman" panose="02020603050405020304" pitchFamily="18" charset="0"/>
              </a:rPr>
              <a:t>sfida</a:t>
            </a:r>
            <a:r>
              <a:rPr lang="en-US" sz="1800" dirty="0">
                <a:cs typeface="Times New Roman" panose="02020603050405020304" pitchFamily="18" charset="0"/>
              </a:rPr>
              <a:t/>
            </a:r>
            <a:br>
              <a:rPr lang="en-US" sz="1800" dirty="0">
                <a:cs typeface="Times New Roman" panose="02020603050405020304" pitchFamily="18" charset="0"/>
              </a:rPr>
            </a:br>
            <a:endParaRPr lang="en-US" sz="1800" dirty="0">
              <a:cs typeface="Times New Roman" panose="02020603050405020304" pitchFamily="18" charset="0"/>
            </a:endParaRPr>
          </a:p>
          <a:p>
            <a:r>
              <a:rPr lang="en-US" sz="1800" dirty="0">
                <a:cs typeface="Times New Roman" panose="02020603050405020304" pitchFamily="18" charset="0"/>
              </a:rPr>
              <a:t>La </a:t>
            </a:r>
            <a:r>
              <a:rPr lang="en-US" sz="1800" dirty="0" err="1">
                <a:cs typeface="Times New Roman" panose="02020603050405020304" pitchFamily="18" charset="0"/>
              </a:rPr>
              <a:t>dissezione</a:t>
            </a:r>
            <a:r>
              <a:rPr lang="en-US" sz="1800" dirty="0">
                <a:cs typeface="Times New Roman" panose="02020603050405020304" pitchFamily="18" charset="0"/>
              </a:rPr>
              <a:t> </a:t>
            </a:r>
            <a:r>
              <a:rPr lang="en-US" sz="1800" dirty="0" err="1">
                <a:cs typeface="Times New Roman" panose="02020603050405020304" pitchFamily="18" charset="0"/>
              </a:rPr>
              <a:t>anatomica</a:t>
            </a:r>
            <a:r>
              <a:rPr lang="en-US" sz="1800" dirty="0">
                <a:cs typeface="Times New Roman" panose="02020603050405020304" pitchFamily="18" charset="0"/>
              </a:rPr>
              <a:t> e </a:t>
            </a:r>
            <a:r>
              <a:rPr lang="en-US" sz="1800" dirty="0" err="1">
                <a:cs typeface="Times New Roman" panose="02020603050405020304" pitchFamily="18" charset="0"/>
              </a:rPr>
              <a:t>l'illustrazione</a:t>
            </a:r>
            <a:r>
              <a:rPr lang="en-US" sz="1800" dirty="0">
                <a:cs typeface="Times New Roman" panose="02020603050405020304" pitchFamily="18" charset="0"/>
              </a:rPr>
              <a:t> </a:t>
            </a:r>
            <a:r>
              <a:rPr lang="en-US" sz="1800" dirty="0" err="1">
                <a:cs typeface="Times New Roman" panose="02020603050405020304" pitchFamily="18" charset="0"/>
              </a:rPr>
              <a:t>anatomica</a:t>
            </a:r>
            <a:r>
              <a:rPr lang="en-US" sz="1800" dirty="0">
                <a:cs typeface="Times New Roman" panose="02020603050405020304" pitchFamily="18" charset="0"/>
              </a:rPr>
              <a:t> </a:t>
            </a:r>
            <a:r>
              <a:rPr lang="en-US" sz="1800" dirty="0" err="1">
                <a:cs typeface="Times New Roman" panose="02020603050405020304" pitchFamily="18" charset="0"/>
              </a:rPr>
              <a:t>si</a:t>
            </a:r>
            <a:r>
              <a:rPr lang="en-US" sz="1800" dirty="0">
                <a:cs typeface="Times New Roman" panose="02020603050405020304" pitchFamily="18" charset="0"/>
              </a:rPr>
              <a:t> </a:t>
            </a:r>
            <a:r>
              <a:rPr lang="en-US" sz="1800" dirty="0" err="1">
                <a:cs typeface="Times New Roman" panose="02020603050405020304" pitchFamily="18" charset="0"/>
              </a:rPr>
              <a:t>sono</a:t>
            </a:r>
            <a:r>
              <a:rPr lang="en-US" sz="1800" dirty="0">
                <a:cs typeface="Times New Roman" panose="02020603050405020304" pitchFamily="18" charset="0"/>
              </a:rPr>
              <a:t> evolute </a:t>
            </a:r>
            <a:r>
              <a:rPr lang="en-US" sz="1800" dirty="0" err="1">
                <a:cs typeface="Times New Roman" panose="02020603050405020304" pitchFamily="18" charset="0"/>
              </a:rPr>
              <a:t>nel</a:t>
            </a:r>
            <a:r>
              <a:rPr lang="en-US" sz="1800" dirty="0">
                <a:cs typeface="Times New Roman" panose="02020603050405020304" pitchFamily="18" charset="0"/>
              </a:rPr>
              <a:t> </a:t>
            </a:r>
            <a:r>
              <a:rPr lang="en-US" sz="1800" dirty="0" err="1">
                <a:cs typeface="Times New Roman" panose="02020603050405020304" pitchFamily="18" charset="0"/>
              </a:rPr>
              <a:t>contesto</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lunga</a:t>
            </a:r>
            <a:r>
              <a:rPr lang="en-US" sz="1800" dirty="0">
                <a:cs typeface="Times New Roman" panose="02020603050405020304" pitchFamily="18" charset="0"/>
              </a:rPr>
              <a:t> lotta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cultura</a:t>
            </a:r>
            <a:r>
              <a:rPr lang="en-US" sz="1800" dirty="0">
                <a:cs typeface="Times New Roman" panose="02020603050405020304" pitchFamily="18" charset="0"/>
              </a:rPr>
              <a:t> occidentale per </a:t>
            </a:r>
            <a:r>
              <a:rPr lang="en-US" sz="1800" dirty="0" err="1">
                <a:cs typeface="Times New Roman" panose="02020603050405020304" pitchFamily="18" charset="0"/>
              </a:rPr>
              <a:t>armonizzare</a:t>
            </a:r>
            <a:r>
              <a:rPr lang="en-US" sz="1800" dirty="0">
                <a:cs typeface="Times New Roman" panose="02020603050405020304" pitchFamily="18" charset="0"/>
              </a:rPr>
              <a:t> le </a:t>
            </a:r>
            <a:r>
              <a:rPr lang="en-US" sz="1800" dirty="0" err="1">
                <a:cs typeface="Times New Roman" panose="02020603050405020304" pitchFamily="18" charset="0"/>
              </a:rPr>
              <a:t>apparente</a:t>
            </a:r>
            <a:r>
              <a:rPr lang="en-US" sz="1800" dirty="0">
                <a:cs typeface="Times New Roman" panose="02020603050405020304" pitchFamily="18" charset="0"/>
              </a:rPr>
              <a:t> </a:t>
            </a:r>
            <a:r>
              <a:rPr lang="en-US" sz="1800" dirty="0" err="1">
                <a:cs typeface="Times New Roman" panose="02020603050405020304" pitchFamily="18" charset="0"/>
              </a:rPr>
              <a:t>dicotomie</a:t>
            </a:r>
            <a:r>
              <a:rPr lang="en-US" sz="1800" dirty="0">
                <a:cs typeface="Times New Roman" panose="02020603050405020304" pitchFamily="18" charset="0"/>
              </a:rPr>
              <a:t> del </a:t>
            </a:r>
            <a:r>
              <a:rPr lang="en-US" sz="1800" dirty="0" err="1">
                <a:cs typeface="Times New Roman" panose="02020603050405020304" pitchFamily="18" charset="0"/>
              </a:rPr>
              <a:t>corpo</a:t>
            </a:r>
            <a:r>
              <a:rPr lang="en-US" sz="1800" dirty="0">
                <a:cs typeface="Times New Roman" panose="02020603050405020304" pitchFamily="18" charset="0"/>
              </a:rPr>
              <a:t> e </a:t>
            </a:r>
            <a:r>
              <a:rPr lang="en-US" sz="1800" dirty="0" err="1">
                <a:cs typeface="Times New Roman" panose="02020603050405020304" pitchFamily="18" charset="0"/>
              </a:rPr>
              <a:t>dello</a:t>
            </a:r>
            <a:r>
              <a:rPr lang="en-US" sz="1800" dirty="0">
                <a:cs typeface="Times New Roman" panose="02020603050405020304" pitchFamily="18" charset="0"/>
              </a:rPr>
              <a:t> spirito, </a:t>
            </a:r>
            <a:r>
              <a:rPr lang="en-US" sz="1800" dirty="0" err="1">
                <a:cs typeface="Times New Roman" panose="02020603050405020304" pitchFamily="18" charset="0"/>
              </a:rPr>
              <a:t>dell'emozione</a:t>
            </a:r>
            <a:r>
              <a:rPr lang="en-US" sz="1800" dirty="0">
                <a:cs typeface="Times New Roman" panose="02020603050405020304" pitchFamily="18" charset="0"/>
              </a:rPr>
              <a:t> e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ragione</a:t>
            </a:r>
            <a:r>
              <a:rPr lang="en-US" sz="1800" dirty="0">
                <a:cs typeface="Times New Roman" panose="02020603050405020304" pitchFamily="18" charset="0"/>
              </a:rPr>
              <a:t>. Le </a:t>
            </a:r>
            <a:r>
              <a:rPr lang="en-US" sz="1800" dirty="0" err="1">
                <a:cs typeface="Times New Roman" panose="02020603050405020304" pitchFamily="18" charset="0"/>
              </a:rPr>
              <a:t>illustrazioni</a:t>
            </a:r>
            <a:r>
              <a:rPr lang="en-US" sz="1800" dirty="0">
                <a:cs typeface="Times New Roman" panose="02020603050405020304" pitchFamily="18" charset="0"/>
              </a:rPr>
              <a:t> </a:t>
            </a:r>
            <a:r>
              <a:rPr lang="en-US" sz="1800" dirty="0" err="1">
                <a:cs typeface="Times New Roman" panose="02020603050405020304" pitchFamily="18" charset="0"/>
              </a:rPr>
              <a:t>riflettono</a:t>
            </a:r>
            <a:r>
              <a:rPr lang="en-US" sz="1800" dirty="0">
                <a:cs typeface="Times New Roman" panose="02020603050405020304" pitchFamily="18" charset="0"/>
              </a:rPr>
              <a:t> </a:t>
            </a:r>
            <a:r>
              <a:rPr lang="en-US" sz="1800" dirty="0" err="1">
                <a:cs typeface="Times New Roman" panose="02020603050405020304" pitchFamily="18" charset="0"/>
              </a:rPr>
              <a:t>quella</a:t>
            </a:r>
            <a:r>
              <a:rPr lang="en-US" sz="1800" dirty="0">
                <a:cs typeface="Times New Roman" panose="02020603050405020304" pitchFamily="18" charset="0"/>
              </a:rPr>
              <a:t> lotta</a:t>
            </a:r>
            <a:br>
              <a:rPr lang="en-US" sz="1800" dirty="0">
                <a:cs typeface="Times New Roman" panose="02020603050405020304" pitchFamily="18" charset="0"/>
              </a:rPr>
            </a:br>
            <a:endParaRPr lang="it-IT" sz="1800" dirty="0">
              <a:cs typeface="Times New Roman" panose="02020603050405020304" pitchFamily="18" charset="0"/>
            </a:endParaRPr>
          </a:p>
          <a:p>
            <a:r>
              <a:rPr lang="it-IT" sz="1800" dirty="0">
                <a:cs typeface="Times New Roman" panose="02020603050405020304" pitchFamily="18" charset="0"/>
              </a:rPr>
              <a:t>Gli spettatori contemporanei possono leggere queste xilografie e incisioni del XVI, XVII e XVIII secolo con piacere estetico, in parte perché l'artista e l'anatomista hanno collaborato alla creazione di un'immagine di dissezione che sussunse ogni orrore di profanazione nella spinta per una conoscenza sempre crescente della natura umana e del potenziale umano.</a:t>
            </a:r>
            <a:endParaRPr lang="en-US" sz="1800" dirty="0"/>
          </a:p>
          <a:p>
            <a:endParaRPr lang="it-IT" sz="1800" dirty="0"/>
          </a:p>
        </p:txBody>
      </p:sp>
      <p:sp>
        <p:nvSpPr>
          <p:cNvPr id="4" name="Segnaposto numero diapositiva 3"/>
          <p:cNvSpPr>
            <a:spLocks noGrp="1"/>
          </p:cNvSpPr>
          <p:nvPr>
            <p:ph type="sldNum" sz="quarter" idx="12"/>
          </p:nvPr>
        </p:nvSpPr>
        <p:spPr/>
        <p:txBody>
          <a:bodyPr/>
          <a:lstStyle/>
          <a:p>
            <a:fld id="{4FAB73BC-B049-4115-A692-8D63A059BFB8}" type="slidenum">
              <a:rPr lang="en-US" smtClean="0"/>
              <a:t>52</a:t>
            </a:fld>
            <a:endParaRPr lang="en-US" dirty="0"/>
          </a:p>
        </p:txBody>
      </p:sp>
    </p:spTree>
    <p:extLst>
      <p:ext uri="{BB962C8B-B14F-4D97-AF65-F5344CB8AC3E}">
        <p14:creationId xmlns:p14="http://schemas.microsoft.com/office/powerpoint/2010/main" val="354468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38200" y="638080"/>
            <a:ext cx="10515600" cy="1325563"/>
          </a:xfrm>
        </p:spPr>
        <p:txBody>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a:t>
            </a:r>
            <a:r>
              <a:rPr lang="it-IT" b="1" dirty="0">
                <a:latin typeface="Times New Roman" panose="02020603050405020304" pitchFamily="18" charset="0"/>
                <a:cs typeface="Times New Roman" panose="02020603050405020304" pitchFamily="18" charset="0"/>
              </a:rPr>
              <a:t/>
            </a:r>
            <a:br>
              <a:rPr lang="it-IT" b="1" dirty="0">
                <a:latin typeface="Times New Roman" panose="02020603050405020304" pitchFamily="18" charset="0"/>
                <a:cs typeface="Times New Roman" panose="02020603050405020304" pitchFamily="18" charset="0"/>
              </a:rPr>
            </a:br>
            <a:endParaRPr lang="it-IT" b="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4967425" y="1756296"/>
            <a:ext cx="5995737" cy="4351338"/>
          </a:xfrm>
        </p:spPr>
        <p:txBody>
          <a:bodyPr>
            <a:noAutofit/>
          </a:bodyPr>
          <a:lstStyle/>
          <a:p>
            <a:r>
              <a:rPr lang="it-IT" sz="1800" dirty="0">
                <a:cs typeface="Times New Roman" panose="02020603050405020304" pitchFamily="18" charset="0"/>
              </a:rPr>
              <a:t>La dissezione degli esseri umani per lo studio anatomico è stata ripresa nel tardo Medioevo dopo una pausa secolare, la scienza moderna dell'anatomia è nata nel Rinascimento
La </a:t>
            </a:r>
            <a:r>
              <a:rPr lang="it-IT" sz="1800" dirty="0" err="1">
                <a:cs typeface="Times New Roman" panose="02020603050405020304" pitchFamily="18" charset="0"/>
              </a:rPr>
              <a:t>f</a:t>
            </a:r>
            <a:r>
              <a:rPr lang="en-US" sz="1800" dirty="0" err="1">
                <a:cs typeface="Times New Roman" panose="02020603050405020304" pitchFamily="18" charset="0"/>
              </a:rPr>
              <a:t>igura</a:t>
            </a:r>
            <a:r>
              <a:rPr lang="en-US" sz="1800" dirty="0">
                <a:cs typeface="Times New Roman" panose="02020603050405020304" pitchFamily="18" charset="0"/>
              </a:rPr>
              <a:t> </a:t>
            </a:r>
            <a:r>
              <a:rPr lang="en-US" sz="1800" dirty="0" err="1">
                <a:cs typeface="Times New Roman" panose="02020603050405020304" pitchFamily="18" charset="0"/>
              </a:rPr>
              <a:t>raffigura</a:t>
            </a:r>
            <a:r>
              <a:rPr lang="en-US" sz="1800" dirty="0">
                <a:cs typeface="Times New Roman" panose="02020603050405020304" pitchFamily="18" charset="0"/>
              </a:rPr>
              <a:t> la </a:t>
            </a:r>
            <a:r>
              <a:rPr lang="en-US" sz="1800" dirty="0" err="1">
                <a:cs typeface="Times New Roman" panose="02020603050405020304" pitchFamily="18" charset="0"/>
              </a:rPr>
              <a:t>pratica</a:t>
            </a:r>
            <a:r>
              <a:rPr lang="en-US" sz="1800" dirty="0">
                <a:cs typeface="Times New Roman" panose="02020603050405020304" pitchFamily="18" charset="0"/>
              </a:rPr>
              <a:t> </a:t>
            </a:r>
            <a:r>
              <a:rPr lang="en-US" sz="1800" dirty="0" err="1">
                <a:cs typeface="Times New Roman" panose="02020603050405020304" pitchFamily="18" charset="0"/>
              </a:rPr>
              <a:t>medievale</a:t>
            </a:r>
            <a:r>
              <a:rPr lang="en-US" sz="1800" dirty="0">
                <a:cs typeface="Times New Roman" panose="02020603050405020304" pitchFamily="18" charset="0"/>
              </a:rPr>
              <a:t> </a:t>
            </a:r>
            <a:r>
              <a:rPr lang="en-US" sz="1800" dirty="0" err="1">
                <a:cs typeface="Times New Roman" panose="02020603050405020304" pitchFamily="18" charset="0"/>
              </a:rPr>
              <a:t>tradizionale</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separava</a:t>
            </a:r>
            <a:r>
              <a:rPr lang="en-US" sz="1800" dirty="0">
                <a:cs typeface="Times New Roman" panose="02020603050405020304" pitchFamily="18" charset="0"/>
              </a:rPr>
              <a:t> il </a:t>
            </a:r>
            <a:r>
              <a:rPr lang="en-US" sz="1800" dirty="0" err="1">
                <a:cs typeface="Times New Roman" panose="02020603050405020304" pitchFamily="18" charset="0"/>
              </a:rPr>
              <a:t>professore</a:t>
            </a:r>
            <a:r>
              <a:rPr lang="en-US" sz="1800" dirty="0">
                <a:cs typeface="Times New Roman" panose="02020603050405020304" pitchFamily="18" charset="0"/>
              </a:rPr>
              <a:t> dal </a:t>
            </a:r>
            <a:r>
              <a:rPr lang="en-US" sz="1800" dirty="0" err="1">
                <a:cs typeface="Times New Roman" panose="02020603050405020304" pitchFamily="18" charset="0"/>
              </a:rPr>
              <a:t>lavoro</a:t>
            </a:r>
            <a:r>
              <a:rPr lang="en-US" sz="1800" dirty="0">
                <a:cs typeface="Times New Roman" panose="02020603050405020304" pitchFamily="18" charset="0"/>
              </a:rPr>
              <a:t> </a:t>
            </a:r>
            <a:r>
              <a:rPr lang="en-US" sz="1800" dirty="0" err="1">
                <a:cs typeface="Times New Roman" panose="02020603050405020304" pitchFamily="18" charset="0"/>
              </a:rPr>
              <a:t>effettivo</a:t>
            </a:r>
            <a:r>
              <a:rPr lang="en-US" sz="1800" dirty="0">
                <a:cs typeface="Times New Roman" panose="02020603050405020304" pitchFamily="18" charset="0"/>
              </a:rPr>
              <a:t> di </a:t>
            </a:r>
            <a:r>
              <a:rPr lang="en-US" sz="1800" dirty="0" err="1">
                <a:cs typeface="Times New Roman" panose="02020603050405020304" pitchFamily="18" charset="0"/>
              </a:rPr>
              <a:t>dissezione</a:t>
            </a:r>
            <a:r>
              <a:rPr lang="en-US" sz="1800" dirty="0">
                <a:cs typeface="Times New Roman" panose="02020603050405020304" pitchFamily="18" charset="0"/>
              </a:rPr>
              <a:t>. Fin dal XIII </a:t>
            </a:r>
            <a:r>
              <a:rPr lang="en-US" sz="1800" dirty="0" err="1">
                <a:cs typeface="Times New Roman" panose="02020603050405020304" pitchFamily="18" charset="0"/>
              </a:rPr>
              <a:t>secolo</a:t>
            </a:r>
            <a:r>
              <a:rPr lang="en-US" sz="1800" dirty="0">
                <a:cs typeface="Times New Roman" panose="02020603050405020304" pitchFamily="18" charset="0"/>
              </a:rPr>
              <a:t>, la </a:t>
            </a:r>
            <a:r>
              <a:rPr lang="en-US" sz="1800" dirty="0" err="1">
                <a:cs typeface="Times New Roman" panose="02020603050405020304" pitchFamily="18" charset="0"/>
              </a:rPr>
              <a:t>dissezione</a:t>
            </a:r>
            <a:r>
              <a:rPr lang="en-US" sz="1800" dirty="0">
                <a:cs typeface="Times New Roman" panose="02020603050405020304" pitchFamily="18" charset="0"/>
              </a:rPr>
              <a:t> era </a:t>
            </a:r>
            <a:r>
              <a:rPr lang="en-US" sz="1800" dirty="0" err="1">
                <a:cs typeface="Times New Roman" panose="02020603050405020304" pitchFamily="18" charset="0"/>
              </a:rPr>
              <a:t>stata</a:t>
            </a:r>
            <a:r>
              <a:rPr lang="en-US" sz="1800" dirty="0">
                <a:cs typeface="Times New Roman" panose="02020603050405020304" pitchFamily="18" charset="0"/>
              </a:rPr>
              <a:t> </a:t>
            </a:r>
            <a:r>
              <a:rPr lang="en-US" sz="1800" dirty="0" err="1">
                <a:cs typeface="Times New Roman" panose="02020603050405020304" pitchFamily="18" charset="0"/>
              </a:rPr>
              <a:t>praticata</a:t>
            </a:r>
            <a:r>
              <a:rPr lang="en-US" sz="1800" dirty="0">
                <a:cs typeface="Times New Roman" panose="02020603050405020304" pitchFamily="18" charset="0"/>
              </a:rPr>
              <a:t> in </a:t>
            </a:r>
            <a:r>
              <a:rPr lang="en-US" sz="1800" dirty="0" err="1">
                <a:cs typeface="Times New Roman" panose="02020603050405020304" pitchFamily="18" charset="0"/>
              </a:rPr>
              <a:t>alcune</a:t>
            </a:r>
            <a:r>
              <a:rPr lang="en-US" sz="1800" dirty="0">
                <a:cs typeface="Times New Roman" panose="02020603050405020304" pitchFamily="18" charset="0"/>
              </a:rPr>
              <a:t> </a:t>
            </a:r>
            <a:r>
              <a:rPr lang="en-US" sz="1800" dirty="0" err="1">
                <a:cs typeface="Times New Roman" panose="02020603050405020304" pitchFamily="18" charset="0"/>
              </a:rPr>
              <a:t>scuole</a:t>
            </a:r>
            <a:r>
              <a:rPr lang="en-US" sz="1800" dirty="0">
                <a:cs typeface="Times New Roman" panose="02020603050405020304" pitchFamily="18" charset="0"/>
              </a:rPr>
              <a:t> di </a:t>
            </a:r>
            <a:r>
              <a:rPr lang="en-US" sz="1800" dirty="0" err="1">
                <a:cs typeface="Times New Roman" panose="02020603050405020304" pitchFamily="18" charset="0"/>
              </a:rPr>
              <a:t>medicina</a:t>
            </a:r>
            <a:r>
              <a:rPr lang="en-US" sz="1800" dirty="0">
                <a:cs typeface="Times New Roman" panose="02020603050405020304" pitchFamily="18" charset="0"/>
              </a:rPr>
              <a:t>, e </a:t>
            </a:r>
            <a:r>
              <a:rPr lang="en-US" sz="1800" dirty="0" err="1">
                <a:cs typeface="Times New Roman" panose="02020603050405020304" pitchFamily="18" charset="0"/>
              </a:rPr>
              <a:t>all'inizio</a:t>
            </a:r>
            <a:r>
              <a:rPr lang="en-US" sz="1800" dirty="0">
                <a:cs typeface="Times New Roman" panose="02020603050405020304" pitchFamily="18" charset="0"/>
              </a:rPr>
              <a:t> del XIV </a:t>
            </a:r>
            <a:r>
              <a:rPr lang="en-US" sz="1800" dirty="0" err="1">
                <a:cs typeface="Times New Roman" panose="02020603050405020304" pitchFamily="18" charset="0"/>
              </a:rPr>
              <a:t>secolo</a:t>
            </a:r>
            <a:r>
              <a:rPr lang="en-US" sz="1800" dirty="0">
                <a:cs typeface="Times New Roman" panose="02020603050405020304" pitchFamily="18" charset="0"/>
              </a:rPr>
              <a:t>, era </a:t>
            </a:r>
            <a:r>
              <a:rPr lang="en-US" sz="1800" dirty="0" err="1">
                <a:cs typeface="Times New Roman" panose="02020603050405020304" pitchFamily="18" charset="0"/>
              </a:rPr>
              <a:t>diventata</a:t>
            </a:r>
            <a:r>
              <a:rPr lang="en-US" sz="1800" dirty="0">
                <a:cs typeface="Times New Roman" panose="02020603050405020304" pitchFamily="18" charset="0"/>
              </a:rPr>
              <a:t> una </a:t>
            </a:r>
            <a:r>
              <a:rPr lang="en-US" sz="1800" dirty="0" err="1">
                <a:cs typeface="Times New Roman" panose="02020603050405020304" pitchFamily="18" charset="0"/>
              </a:rPr>
              <a:t>caratteristica</a:t>
            </a:r>
            <a:r>
              <a:rPr lang="en-US" sz="1800" dirty="0">
                <a:cs typeface="Times New Roman" panose="02020603050405020304" pitchFamily="18" charset="0"/>
              </a:rPr>
              <a:t> </a:t>
            </a:r>
            <a:r>
              <a:rPr lang="en-US" sz="1800" dirty="0" err="1">
                <a:cs typeface="Times New Roman" panose="02020603050405020304" pitchFamily="18" charset="0"/>
              </a:rPr>
              <a:t>annuale</a:t>
            </a:r>
            <a:r>
              <a:rPr lang="en-US" sz="1800" dirty="0">
                <a:cs typeface="Times New Roman" panose="02020603050405020304" pitchFamily="18" charset="0"/>
              </a:rPr>
              <a:t> del curriculum </a:t>
            </a:r>
            <a:r>
              <a:rPr lang="en-US" sz="1800" dirty="0" err="1">
                <a:cs typeface="Times New Roman" panose="02020603050405020304" pitchFamily="18" charset="0"/>
              </a:rPr>
              <a:t>scolastico</a:t>
            </a:r>
            <a:r>
              <a:rPr lang="en-US" sz="1800" dirty="0">
                <a:cs typeface="Times New Roman" panose="02020603050405020304" pitchFamily="18" charset="0"/>
              </a:rPr>
              <a:t> </a:t>
            </a:r>
            <a:r>
              <a:rPr lang="en-US" sz="1800" dirty="0" err="1">
                <a:cs typeface="Times New Roman" panose="02020603050405020304" pitchFamily="18" charset="0"/>
              </a:rPr>
              <a:t>chirurgico</a:t>
            </a:r>
            <a:r>
              <a:rPr lang="en-US" sz="1800" dirty="0">
                <a:cs typeface="Times New Roman" panose="02020603050405020304" pitchFamily="18" charset="0"/>
              </a:rPr>
              <a:t> di Bologna</a:t>
            </a:r>
            <a:endParaRPr lang="it-IT" sz="1800" dirty="0">
              <a:cs typeface="Times New Roman" panose="02020603050405020304" pitchFamily="18" charset="0"/>
            </a:endParaRPr>
          </a:p>
        </p:txBody>
      </p:sp>
      <p:pic>
        <p:nvPicPr>
          <p:cNvPr id="7" name="Segnaposto contenuto 6"/>
          <p:cNvPicPr>
            <a:picLocks noGrp="1" noChangeAspect="1"/>
          </p:cNvPicPr>
          <p:nvPr>
            <p:ph sz="half" idx="2"/>
          </p:nvPr>
        </p:nvPicPr>
        <p:blipFill>
          <a:blip r:embed="rId2"/>
          <a:stretch>
            <a:fillRect/>
          </a:stretch>
        </p:blipFill>
        <p:spPr>
          <a:xfrm>
            <a:off x="1038287" y="1428751"/>
            <a:ext cx="3284920" cy="4521674"/>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53</a:t>
            </a:fld>
            <a:endParaRPr lang="en-US" dirty="0"/>
          </a:p>
        </p:txBody>
      </p:sp>
    </p:spTree>
    <p:extLst>
      <p:ext uri="{BB962C8B-B14F-4D97-AF65-F5344CB8AC3E}">
        <p14:creationId xmlns:p14="http://schemas.microsoft.com/office/powerpoint/2010/main" val="740728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83489"/>
            <a:ext cx="105156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idx="1"/>
          </p:nvPr>
        </p:nvSpPr>
        <p:spPr>
          <a:xfrm>
            <a:off x="1031483" y="1568123"/>
            <a:ext cx="10026317" cy="5289877"/>
          </a:xfrm>
        </p:spPr>
        <p:txBody>
          <a:bodyPr>
            <a:normAutofit/>
          </a:bodyPr>
          <a:lstStyle/>
          <a:p>
            <a:r>
              <a:rPr lang="en-US" sz="1800" dirty="0">
                <a:cs typeface="Times New Roman" panose="02020603050405020304" pitchFamily="18" charset="0"/>
              </a:rPr>
              <a:t>La </a:t>
            </a:r>
            <a:r>
              <a:rPr lang="en-US" sz="1800" dirty="0" err="1">
                <a:cs typeface="Times New Roman" panose="02020603050405020304" pitchFamily="18" charset="0"/>
              </a:rPr>
              <a:t>pratica</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dissezione</a:t>
            </a:r>
            <a:r>
              <a:rPr lang="en-US" sz="1800" dirty="0">
                <a:cs typeface="Times New Roman" panose="02020603050405020304" pitchFamily="18" charset="0"/>
              </a:rPr>
              <a:t> è </a:t>
            </a:r>
            <a:r>
              <a:rPr lang="en-US" sz="1800" dirty="0" err="1">
                <a:cs typeface="Times New Roman" panose="02020603050405020304" pitchFamily="18" charset="0"/>
              </a:rPr>
              <a:t>diventata</a:t>
            </a:r>
            <a:r>
              <a:rPr lang="en-US" sz="1800" dirty="0">
                <a:cs typeface="Times New Roman" panose="02020603050405020304" pitchFamily="18" charset="0"/>
              </a:rPr>
              <a:t> una </a:t>
            </a:r>
            <a:r>
              <a:rPr lang="en-US" sz="1800" dirty="0" err="1">
                <a:cs typeface="Times New Roman" panose="02020603050405020304" pitchFamily="18" charset="0"/>
              </a:rPr>
              <a:t>caratteristica</a:t>
            </a:r>
            <a:r>
              <a:rPr lang="en-US" sz="1800" dirty="0">
                <a:cs typeface="Times New Roman" panose="02020603050405020304" pitchFamily="18" charset="0"/>
              </a:rPr>
              <a:t> sempre </a:t>
            </a:r>
            <a:r>
              <a:rPr lang="en-US" sz="1800" dirty="0" err="1">
                <a:cs typeface="Times New Roman" panose="02020603050405020304" pitchFamily="18" charset="0"/>
              </a:rPr>
              <a:t>più</a:t>
            </a:r>
            <a:r>
              <a:rPr lang="en-US" sz="1800" dirty="0">
                <a:cs typeface="Times New Roman" panose="02020603050405020304" pitchFamily="18" charset="0"/>
              </a:rPr>
              <a:t> </a:t>
            </a:r>
            <a:r>
              <a:rPr lang="en-US" sz="1800" dirty="0" err="1">
                <a:cs typeface="Times New Roman" panose="02020603050405020304" pitchFamily="18" charset="0"/>
              </a:rPr>
              <a:t>consolidata</a:t>
            </a:r>
            <a:r>
              <a:rPr lang="en-US" sz="1800" dirty="0">
                <a:cs typeface="Times New Roman" panose="02020603050405020304" pitchFamily="18" charset="0"/>
              </a:rPr>
              <a:t> </a:t>
            </a:r>
            <a:r>
              <a:rPr lang="en-US" sz="1800" dirty="0" err="1">
                <a:cs typeface="Times New Roman" panose="02020603050405020304" pitchFamily="18" charset="0"/>
              </a:rPr>
              <a:t>dell'educazione</a:t>
            </a:r>
            <a:r>
              <a:rPr lang="en-US" sz="1800" dirty="0">
                <a:cs typeface="Times New Roman" panose="02020603050405020304" pitchFamily="18" charset="0"/>
              </a:rPr>
              <a:t> e, </a:t>
            </a:r>
            <a:r>
              <a:rPr lang="en-US" sz="1800" dirty="0" err="1">
                <a:cs typeface="Times New Roman" panose="02020603050405020304" pitchFamily="18" charset="0"/>
              </a:rPr>
              <a:t>poichè</a:t>
            </a:r>
            <a:r>
              <a:rPr lang="en-US" sz="1800" dirty="0">
                <a:cs typeface="Times New Roman" panose="02020603050405020304" pitchFamily="18" charset="0"/>
              </a:rPr>
              <a:t> I libri </a:t>
            </a:r>
            <a:r>
              <a:rPr lang="en-US" sz="1800" dirty="0" err="1">
                <a:cs typeface="Times New Roman" panose="02020603050405020304" pitchFamily="18" charset="0"/>
              </a:rPr>
              <a:t>illustrati</a:t>
            </a:r>
            <a:r>
              <a:rPr lang="en-US" sz="1800" dirty="0">
                <a:cs typeface="Times New Roman" panose="02020603050405020304" pitchFamily="18" charset="0"/>
              </a:rPr>
              <a:t> </a:t>
            </a:r>
            <a:r>
              <a:rPr lang="en-US" sz="1800" dirty="0" err="1">
                <a:cs typeface="Times New Roman" panose="02020603050405020304" pitchFamily="18" charset="0"/>
              </a:rPr>
              <a:t>stampati</a:t>
            </a:r>
            <a:r>
              <a:rPr lang="en-US" sz="1800" dirty="0">
                <a:cs typeface="Times New Roman" panose="02020603050405020304" pitchFamily="18" charset="0"/>
              </a:rPr>
              <a:t> </a:t>
            </a:r>
            <a:r>
              <a:rPr lang="en-US" sz="1800" dirty="0" err="1">
                <a:cs typeface="Times New Roman" panose="02020603050405020304" pitchFamily="18" charset="0"/>
              </a:rPr>
              <a:t>sono</a:t>
            </a:r>
            <a:r>
              <a:rPr lang="en-US" sz="1800" dirty="0">
                <a:cs typeface="Times New Roman" panose="02020603050405020304" pitchFamily="18" charset="0"/>
              </a:rPr>
              <a:t> </a:t>
            </a:r>
            <a:r>
              <a:rPr lang="en-US" sz="1800" dirty="0" err="1">
                <a:cs typeface="Times New Roman" panose="02020603050405020304" pitchFamily="18" charset="0"/>
              </a:rPr>
              <a:t>diventati</a:t>
            </a:r>
            <a:r>
              <a:rPr lang="en-US" sz="1800" dirty="0">
                <a:cs typeface="Times New Roman" panose="02020603050405020304" pitchFamily="18" charset="0"/>
              </a:rPr>
              <a:t> </a:t>
            </a:r>
            <a:r>
              <a:rPr lang="en-US" sz="1800" dirty="0" err="1">
                <a:cs typeface="Times New Roman" panose="02020603050405020304" pitchFamily="18" charset="0"/>
              </a:rPr>
              <a:t>sempre</a:t>
            </a:r>
            <a:r>
              <a:rPr lang="en-US" sz="1800" dirty="0">
                <a:cs typeface="Times New Roman" panose="02020603050405020304" pitchFamily="18" charset="0"/>
              </a:rPr>
              <a:t> </a:t>
            </a:r>
            <a:r>
              <a:rPr lang="en-US" sz="1800" dirty="0" err="1">
                <a:cs typeface="Times New Roman" panose="02020603050405020304" pitchFamily="18" charset="0"/>
              </a:rPr>
              <a:t>più</a:t>
            </a:r>
            <a:r>
              <a:rPr lang="en-US" sz="1800" dirty="0">
                <a:cs typeface="Times New Roman" panose="02020603050405020304" pitchFamily="18" charset="0"/>
              </a:rPr>
              <a:t> </a:t>
            </a:r>
            <a:r>
              <a:rPr lang="en-US" sz="1800" dirty="0" err="1">
                <a:cs typeface="Times New Roman" panose="02020603050405020304" pitchFamily="18" charset="0"/>
              </a:rPr>
              <a:t>strumentali</a:t>
            </a:r>
            <a:r>
              <a:rPr lang="en-US" sz="1800" dirty="0">
                <a:cs typeface="Times New Roman" panose="02020603050405020304" pitchFamily="18" charset="0"/>
              </a:rPr>
              <a:t> </a:t>
            </a:r>
            <a:r>
              <a:rPr lang="en-US" sz="1800" dirty="0" err="1">
                <a:cs typeface="Times New Roman" panose="02020603050405020304" pitchFamily="18" charset="0"/>
              </a:rPr>
              <a:t>nella</a:t>
            </a:r>
            <a:r>
              <a:rPr lang="en-US" sz="1800" dirty="0">
                <a:cs typeface="Times New Roman" panose="02020603050405020304" pitchFamily="18" charset="0"/>
              </a:rPr>
              <a:t> </a:t>
            </a:r>
            <a:r>
              <a:rPr lang="en-US" sz="1800" dirty="0" err="1">
                <a:cs typeface="Times New Roman" panose="02020603050405020304" pitchFamily="18" charset="0"/>
              </a:rPr>
              <a:t>diffusione</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conoscenza</a:t>
            </a:r>
            <a:r>
              <a:rPr lang="en-US" sz="1800" dirty="0">
                <a:cs typeface="Times New Roman" panose="02020603050405020304" pitchFamily="18" charset="0"/>
              </a:rPr>
              <a:t>, la </a:t>
            </a:r>
            <a:r>
              <a:rPr lang="en-US" sz="1800" dirty="0" err="1">
                <a:cs typeface="Times New Roman" panose="02020603050405020304" pitchFamily="18" charset="0"/>
              </a:rPr>
              <a:t>collaborazione</a:t>
            </a:r>
            <a:r>
              <a:rPr lang="en-US" sz="1800" dirty="0">
                <a:cs typeface="Times New Roman" panose="02020603050405020304" pitchFamily="18" charset="0"/>
              </a:rPr>
              <a:t> </a:t>
            </a:r>
            <a:r>
              <a:rPr lang="en-US" sz="1800" dirty="0" err="1">
                <a:cs typeface="Times New Roman" panose="02020603050405020304" pitchFamily="18" charset="0"/>
              </a:rPr>
              <a:t>tra</a:t>
            </a:r>
            <a:r>
              <a:rPr lang="en-US" sz="1800" dirty="0">
                <a:cs typeface="Times New Roman" panose="02020603050405020304" pitchFamily="18" charset="0"/>
              </a:rPr>
              <a:t> </a:t>
            </a:r>
            <a:r>
              <a:rPr lang="en-US" sz="1800" dirty="0" err="1">
                <a:cs typeface="Times New Roman" panose="02020603050405020304" pitchFamily="18" charset="0"/>
              </a:rPr>
              <a:t>anatomista</a:t>
            </a:r>
            <a:r>
              <a:rPr lang="en-US" sz="1800" dirty="0">
                <a:cs typeface="Times New Roman" panose="02020603050405020304" pitchFamily="18" charset="0"/>
              </a:rPr>
              <a:t> e </a:t>
            </a:r>
            <a:r>
              <a:rPr lang="en-US" sz="1800" dirty="0" err="1">
                <a:cs typeface="Times New Roman" panose="02020603050405020304" pitchFamily="18" charset="0"/>
              </a:rPr>
              <a:t>artista</a:t>
            </a:r>
            <a:r>
              <a:rPr lang="en-US" sz="1800" dirty="0">
                <a:cs typeface="Times New Roman" panose="02020603050405020304" pitchFamily="18" charset="0"/>
              </a:rPr>
              <a:t> è </a:t>
            </a:r>
            <a:r>
              <a:rPr lang="en-US" sz="1800" dirty="0" err="1">
                <a:cs typeface="Times New Roman" panose="02020603050405020304" pitchFamily="18" charset="0"/>
              </a:rPr>
              <a:t>cresciuta</a:t>
            </a:r>
            <a:r>
              <a:rPr lang="en-US" sz="1800" dirty="0">
                <a:cs typeface="Times New Roman" panose="02020603050405020304" pitchFamily="18" charset="0"/>
              </a:rPr>
              <a:t/>
            </a:r>
            <a:br>
              <a:rPr lang="en-US" sz="1800" dirty="0">
                <a:cs typeface="Times New Roman" panose="02020603050405020304" pitchFamily="18" charset="0"/>
              </a:rPr>
            </a:br>
            <a:endParaRPr lang="en-US" sz="1800" dirty="0">
              <a:cs typeface="Times New Roman" panose="02020603050405020304" pitchFamily="18" charset="0"/>
            </a:endParaRPr>
          </a:p>
          <a:p>
            <a:r>
              <a:rPr lang="en-US" sz="1800" dirty="0">
                <a:cs typeface="Times New Roman" panose="02020603050405020304" pitchFamily="18" charset="0"/>
              </a:rPr>
              <a:t>Con la </a:t>
            </a:r>
            <a:r>
              <a:rPr lang="en-US" sz="1800" dirty="0" err="1">
                <a:cs typeface="Times New Roman" panose="02020603050405020304" pitchFamily="18" charset="0"/>
              </a:rPr>
              <a:t>pubblicazione</a:t>
            </a:r>
            <a:r>
              <a:rPr lang="en-US" sz="1800" dirty="0">
                <a:cs typeface="Times New Roman" panose="02020603050405020304" pitchFamily="18" charset="0"/>
              </a:rPr>
              <a:t> </a:t>
            </a:r>
            <a:r>
              <a:rPr lang="en-US" sz="1800" dirty="0" err="1">
                <a:cs typeface="Times New Roman" panose="02020603050405020304" pitchFamily="18" charset="0"/>
              </a:rPr>
              <a:t>pittorica</a:t>
            </a:r>
            <a:r>
              <a:rPr lang="en-US" sz="1800" dirty="0">
                <a:cs typeface="Times New Roman" panose="02020603050405020304" pitchFamily="18" charset="0"/>
              </a:rPr>
              <a:t> di </a:t>
            </a:r>
            <a:r>
              <a:rPr lang="en-US" sz="1800" dirty="0" err="1">
                <a:cs typeface="Times New Roman" panose="02020603050405020304" pitchFamily="18" charset="0"/>
              </a:rPr>
              <a:t>scoperte</a:t>
            </a:r>
            <a:r>
              <a:rPr lang="en-US" sz="1800" dirty="0">
                <a:cs typeface="Times New Roman" panose="02020603050405020304" pitchFamily="18" charset="0"/>
              </a:rPr>
              <a:t> </a:t>
            </a:r>
            <a:r>
              <a:rPr lang="en-US" sz="1800" dirty="0" err="1">
                <a:cs typeface="Times New Roman" panose="02020603050405020304" pitchFamily="18" charset="0"/>
              </a:rPr>
              <a:t>anatomiche</a:t>
            </a:r>
            <a:r>
              <a:rPr lang="en-US" sz="1800" dirty="0">
                <a:cs typeface="Times New Roman" panose="02020603050405020304" pitchFamily="18" charset="0"/>
              </a:rPr>
              <a:t>, come la </a:t>
            </a:r>
            <a:r>
              <a:rPr lang="en-US" sz="1800" dirty="0" err="1">
                <a:cs typeface="Times New Roman" panose="02020603050405020304" pitchFamily="18" charset="0"/>
              </a:rPr>
              <a:t>famosa</a:t>
            </a:r>
            <a:r>
              <a:rPr lang="en-US" sz="1800" dirty="0">
                <a:cs typeface="Times New Roman" panose="02020603050405020304" pitchFamily="18" charset="0"/>
              </a:rPr>
              <a:t> De </a:t>
            </a:r>
            <a:r>
              <a:rPr lang="en-US" sz="1800" dirty="0" err="1">
                <a:cs typeface="Times New Roman" panose="02020603050405020304" pitchFamily="18" charset="0"/>
              </a:rPr>
              <a:t>humani</a:t>
            </a:r>
            <a:r>
              <a:rPr lang="en-US" sz="1800" dirty="0">
                <a:cs typeface="Times New Roman" panose="02020603050405020304" pitchFamily="18" charset="0"/>
              </a:rPr>
              <a:t> corporis </a:t>
            </a:r>
            <a:r>
              <a:rPr lang="en-US" sz="1800" dirty="0" err="1">
                <a:cs typeface="Times New Roman" panose="02020603050405020304" pitchFamily="18" charset="0"/>
              </a:rPr>
              <a:t>fabrica</a:t>
            </a:r>
            <a:r>
              <a:rPr lang="en-US" sz="1800" dirty="0">
                <a:cs typeface="Times New Roman" panose="02020603050405020304" pitchFamily="18" charset="0"/>
              </a:rPr>
              <a:t> di Andreas </a:t>
            </a:r>
            <a:r>
              <a:rPr lang="en-US" sz="1800" dirty="0" err="1">
                <a:cs typeface="Times New Roman" panose="02020603050405020304" pitchFamily="18" charset="0"/>
              </a:rPr>
              <a:t>Vesalio</a:t>
            </a:r>
            <a:r>
              <a:rPr lang="en-US" sz="1800" dirty="0">
                <a:cs typeface="Times New Roman" panose="02020603050405020304" pitchFamily="18" charset="0"/>
              </a:rPr>
              <a:t> (1543),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risultati</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dissezione</a:t>
            </a:r>
            <a:r>
              <a:rPr lang="en-US" sz="1800" dirty="0">
                <a:cs typeface="Times New Roman" panose="02020603050405020304" pitchFamily="18" charset="0"/>
              </a:rPr>
              <a:t> </a:t>
            </a:r>
            <a:r>
              <a:rPr lang="en-US" sz="1800" dirty="0" err="1">
                <a:cs typeface="Times New Roman" panose="02020603050405020304" pitchFamily="18" charset="0"/>
              </a:rPr>
              <a:t>divennero</a:t>
            </a:r>
            <a:r>
              <a:rPr lang="en-US" sz="1800" dirty="0">
                <a:cs typeface="Times New Roman" panose="02020603050405020304" pitchFamily="18" charset="0"/>
              </a:rPr>
              <a:t> sempre </a:t>
            </a:r>
            <a:r>
              <a:rPr lang="en-US" sz="1800" dirty="0" err="1">
                <a:cs typeface="Times New Roman" panose="02020603050405020304" pitchFamily="18" charset="0"/>
              </a:rPr>
              <a:t>più</a:t>
            </a:r>
            <a:r>
              <a:rPr lang="en-US" sz="1800" dirty="0">
                <a:cs typeface="Times New Roman" panose="02020603050405020304" pitchFamily="18" charset="0"/>
              </a:rPr>
              <a:t> </a:t>
            </a:r>
            <a:r>
              <a:rPr lang="en-US" sz="1800" dirty="0" err="1">
                <a:cs typeface="Times New Roman" panose="02020603050405020304" pitchFamily="18" charset="0"/>
              </a:rPr>
              <a:t>pubblici</a:t>
            </a:r>
            <a:r>
              <a:rPr lang="en-US" sz="1800" dirty="0">
                <a:cs typeface="Times New Roman" panose="02020603050405020304" pitchFamily="18" charset="0"/>
              </a:rPr>
              <a:t>; e, in secondo </a:t>
            </a:r>
            <a:r>
              <a:rPr lang="en-US" sz="1800" dirty="0" err="1">
                <a:cs typeface="Times New Roman" panose="02020603050405020304" pitchFamily="18" charset="0"/>
              </a:rPr>
              <a:t>luogo</a:t>
            </a:r>
            <a:r>
              <a:rPr lang="en-US" sz="1800" dirty="0">
                <a:cs typeface="Times New Roman" panose="02020603050405020304" pitchFamily="18" charset="0"/>
              </a:rPr>
              <a:t>, come </a:t>
            </a:r>
            <a:r>
              <a:rPr lang="en-US" sz="1800" dirty="0" err="1">
                <a:cs typeface="Times New Roman" panose="02020603050405020304" pitchFamily="18" charset="0"/>
              </a:rPr>
              <a:t>l'immaginazione</a:t>
            </a:r>
            <a:r>
              <a:rPr lang="en-US" sz="1800" dirty="0">
                <a:cs typeface="Times New Roman" panose="02020603050405020304" pitchFamily="18" charset="0"/>
              </a:rPr>
              <a:t> </a:t>
            </a:r>
            <a:r>
              <a:rPr lang="en-US" sz="1800" dirty="0" err="1">
                <a:cs typeface="Times New Roman" panose="02020603050405020304" pitchFamily="18" charset="0"/>
              </a:rPr>
              <a:t>dell'artista</a:t>
            </a:r>
            <a:r>
              <a:rPr lang="en-US" sz="1800" dirty="0">
                <a:cs typeface="Times New Roman" panose="02020603050405020304" pitchFamily="18" charset="0"/>
              </a:rPr>
              <a:t> è </a:t>
            </a:r>
            <a:r>
              <a:rPr lang="en-US" sz="1800" dirty="0" err="1">
                <a:cs typeface="Times New Roman" panose="02020603050405020304" pitchFamily="18" charset="0"/>
              </a:rPr>
              <a:t>stata</a:t>
            </a:r>
            <a:r>
              <a:rPr lang="en-US" sz="1800" dirty="0">
                <a:cs typeface="Times New Roman" panose="02020603050405020304" pitchFamily="18" charset="0"/>
              </a:rPr>
              <a:t> </a:t>
            </a:r>
            <a:r>
              <a:rPr lang="en-US" sz="1800" dirty="0" err="1">
                <a:cs typeface="Times New Roman" panose="02020603050405020304" pitchFamily="18" charset="0"/>
              </a:rPr>
              <a:t>impegnata</a:t>
            </a:r>
            <a:r>
              <a:rPr lang="en-US" sz="1800" dirty="0">
                <a:cs typeface="Times New Roman" panose="02020603050405020304" pitchFamily="18" charset="0"/>
              </a:rPr>
              <a:t> </a:t>
            </a:r>
            <a:r>
              <a:rPr lang="en-US" sz="1800" dirty="0" err="1">
                <a:cs typeface="Times New Roman" panose="02020603050405020304" pitchFamily="18" charset="0"/>
              </a:rPr>
              <a:t>nell'attività</a:t>
            </a:r>
            <a:r>
              <a:rPr lang="en-US" sz="1800" dirty="0">
                <a:cs typeface="Times New Roman" panose="02020603050405020304" pitchFamily="18" charset="0"/>
              </a:rPr>
              <a:t>, </a:t>
            </a:r>
            <a:r>
              <a:rPr lang="en-US" sz="1800" dirty="0" err="1">
                <a:cs typeface="Times New Roman" panose="02020603050405020304" pitchFamily="18" charset="0"/>
              </a:rPr>
              <a:t>nuove</a:t>
            </a:r>
            <a:r>
              <a:rPr lang="en-US" sz="1800" dirty="0">
                <a:cs typeface="Times New Roman" panose="02020603050405020304" pitchFamily="18" charset="0"/>
              </a:rPr>
              <a:t> </a:t>
            </a:r>
            <a:r>
              <a:rPr lang="en-US" sz="1800" dirty="0" err="1">
                <a:cs typeface="Times New Roman" panose="02020603050405020304" pitchFamily="18" charset="0"/>
              </a:rPr>
              <a:t>costruzioni</a:t>
            </a:r>
            <a:r>
              <a:rPr lang="en-US" sz="1800" dirty="0">
                <a:cs typeface="Times New Roman" panose="02020603050405020304" pitchFamily="18" charset="0"/>
              </a:rPr>
              <a:t> e </a:t>
            </a:r>
            <a:r>
              <a:rPr lang="en-US" sz="1800" dirty="0" err="1">
                <a:cs typeface="Times New Roman" panose="02020603050405020304" pitchFamily="18" charset="0"/>
              </a:rPr>
              <a:t>nuove</a:t>
            </a:r>
            <a:r>
              <a:rPr lang="en-US" sz="1800" dirty="0">
                <a:cs typeface="Times New Roman" panose="02020603050405020304" pitchFamily="18" charset="0"/>
              </a:rPr>
              <a:t> </a:t>
            </a:r>
            <a:r>
              <a:rPr lang="en-US" sz="1800" dirty="0" err="1">
                <a:cs typeface="Times New Roman" panose="02020603050405020304" pitchFamily="18" charset="0"/>
              </a:rPr>
              <a:t>metafore</a:t>
            </a:r>
            <a:r>
              <a:rPr lang="en-US" sz="1800" dirty="0">
                <a:cs typeface="Times New Roman" panose="02020603050405020304" pitchFamily="18" charset="0"/>
              </a:rPr>
              <a:t> visive </a:t>
            </a:r>
            <a:r>
              <a:rPr lang="en-US" sz="1800" dirty="0" err="1">
                <a:cs typeface="Times New Roman" panose="02020603050405020304" pitchFamily="18" charset="0"/>
              </a:rPr>
              <a:t>sono</a:t>
            </a:r>
            <a:r>
              <a:rPr lang="en-US" sz="1800" dirty="0">
                <a:cs typeface="Times New Roman" panose="02020603050405020304" pitchFamily="18" charset="0"/>
              </a:rPr>
              <a:t> </a:t>
            </a:r>
            <a:r>
              <a:rPr lang="en-US" sz="1800" dirty="0" err="1">
                <a:cs typeface="Times New Roman" panose="02020603050405020304" pitchFamily="18" charset="0"/>
              </a:rPr>
              <a:t>emerse</a:t>
            </a:r>
            <a:r>
              <a:rPr lang="en-US" sz="1800" dirty="0">
                <a:cs typeface="Times New Roman" panose="02020603050405020304" pitchFamily="18" charset="0"/>
              </a:rPr>
              <a:t/>
            </a:r>
            <a:br>
              <a:rPr lang="en-US" sz="1800" dirty="0">
                <a:cs typeface="Times New Roman" panose="02020603050405020304" pitchFamily="18" charset="0"/>
              </a:rPr>
            </a:br>
            <a:endParaRPr lang="en-US" sz="1800" dirty="0">
              <a:cs typeface="Times New Roman" panose="02020603050405020304" pitchFamily="18" charset="0"/>
            </a:endParaRPr>
          </a:p>
          <a:p>
            <a:r>
              <a:rPr lang="en-US" sz="1800" dirty="0">
                <a:cs typeface="Times New Roman" panose="02020603050405020304" pitchFamily="18" charset="0"/>
              </a:rPr>
              <a:t>In </a:t>
            </a:r>
            <a:r>
              <a:rPr lang="en-US" sz="1800" dirty="0" err="1">
                <a:cs typeface="Times New Roman" panose="02020603050405020304" pitchFamily="18" charset="0"/>
              </a:rPr>
              <a:t>un'interessante</a:t>
            </a:r>
            <a:r>
              <a:rPr lang="en-US" sz="1800" dirty="0">
                <a:cs typeface="Times New Roman" panose="02020603050405020304" pitchFamily="18" charset="0"/>
              </a:rPr>
              <a:t> </a:t>
            </a:r>
            <a:r>
              <a:rPr lang="en-US" sz="1800" dirty="0" err="1">
                <a:cs typeface="Times New Roman" panose="02020603050405020304" pitchFamily="18" charset="0"/>
              </a:rPr>
              <a:t>discussione</a:t>
            </a:r>
            <a:r>
              <a:rPr lang="en-US" sz="1800" dirty="0">
                <a:cs typeface="Times New Roman" panose="02020603050405020304" pitchFamily="18" charset="0"/>
              </a:rPr>
              <a:t> </a:t>
            </a:r>
            <a:r>
              <a:rPr lang="en-US" sz="1800" dirty="0" err="1">
                <a:cs typeface="Times New Roman" panose="02020603050405020304" pitchFamily="18" charset="0"/>
              </a:rPr>
              <a:t>sulle</a:t>
            </a:r>
            <a:r>
              <a:rPr lang="en-US" sz="1800" dirty="0">
                <a:cs typeface="Times New Roman" panose="02020603050405020304" pitchFamily="18" charset="0"/>
              </a:rPr>
              <a:t> prime </a:t>
            </a:r>
            <a:r>
              <a:rPr lang="en-US" sz="1800" dirty="0" err="1">
                <a:cs typeface="Times New Roman" panose="02020603050405020304" pitchFamily="18" charset="0"/>
              </a:rPr>
              <a:t>dissezioni</a:t>
            </a:r>
            <a:r>
              <a:rPr lang="en-US" sz="1800" dirty="0">
                <a:cs typeface="Times New Roman" panose="02020603050405020304" pitchFamily="18" charset="0"/>
              </a:rPr>
              <a:t>, Jonathan </a:t>
            </a:r>
            <a:r>
              <a:rPr lang="en-US" sz="1800" dirty="0" err="1">
                <a:cs typeface="Times New Roman" panose="02020603050405020304" pitchFamily="18" charset="0"/>
              </a:rPr>
              <a:t>Sawday</a:t>
            </a:r>
            <a:r>
              <a:rPr lang="en-US" sz="1800" dirty="0">
                <a:cs typeface="Times New Roman" panose="02020603050405020304" pitchFamily="18" charset="0"/>
              </a:rPr>
              <a:t>, </a:t>
            </a:r>
            <a:r>
              <a:rPr lang="en-US" sz="1800" dirty="0" err="1">
                <a:cs typeface="Times New Roman" panose="02020603050405020304" pitchFamily="18" charset="0"/>
              </a:rPr>
              <a:t>storico</a:t>
            </a:r>
            <a:r>
              <a:rPr lang="en-US" sz="1800" dirty="0">
                <a:cs typeface="Times New Roman" panose="02020603050405020304" pitchFamily="18" charset="0"/>
              </a:rPr>
              <a:t> e </a:t>
            </a:r>
            <a:r>
              <a:rPr lang="en-US" sz="1800" dirty="0" err="1">
                <a:cs typeface="Times New Roman" panose="02020603050405020304" pitchFamily="18" charset="0"/>
              </a:rPr>
              <a:t>autore</a:t>
            </a:r>
            <a:r>
              <a:rPr lang="en-US" sz="1800" dirty="0">
                <a:cs typeface="Times New Roman" panose="02020603050405020304" pitchFamily="18" charset="0"/>
              </a:rPr>
              <a:t> </a:t>
            </a:r>
            <a:r>
              <a:rPr lang="en-US" sz="1800" dirty="0" err="1">
                <a:cs typeface="Times New Roman" panose="02020603050405020304" pitchFamily="18" charset="0"/>
              </a:rPr>
              <a:t>britannico</a:t>
            </a:r>
            <a:r>
              <a:rPr lang="en-US" sz="1800" dirty="0">
                <a:cs typeface="Times New Roman" panose="02020603050405020304" pitchFamily="18" charset="0"/>
              </a:rPr>
              <a:t>, </a:t>
            </a:r>
            <a:r>
              <a:rPr lang="en-US" sz="1800" dirty="0" err="1">
                <a:cs typeface="Times New Roman" panose="02020603050405020304" pitchFamily="18" charset="0"/>
              </a:rPr>
              <a:t>suggerisce</a:t>
            </a:r>
            <a:r>
              <a:rPr lang="en-US" sz="1800" dirty="0">
                <a:cs typeface="Times New Roman" panose="02020603050405020304" pitchFamily="18" charset="0"/>
              </a:rPr>
              <a:t> </a:t>
            </a:r>
            <a:r>
              <a:rPr lang="en-US" sz="1800" dirty="0" err="1">
                <a:cs typeface="Times New Roman" panose="02020603050405020304" pitchFamily="18" charset="0"/>
              </a:rPr>
              <a:t>alcune</a:t>
            </a:r>
            <a:r>
              <a:rPr lang="en-US" sz="1800" dirty="0">
                <a:cs typeface="Times New Roman" panose="02020603050405020304" pitchFamily="18" charset="0"/>
              </a:rPr>
              <a:t> </a:t>
            </a:r>
            <a:r>
              <a:rPr lang="en-US" sz="1800" dirty="0" err="1">
                <a:cs typeface="Times New Roman" panose="02020603050405020304" pitchFamily="18" charset="0"/>
              </a:rPr>
              <a:t>delle</a:t>
            </a:r>
            <a:r>
              <a:rPr lang="en-US" sz="1800" dirty="0">
                <a:cs typeface="Times New Roman" panose="02020603050405020304" pitchFamily="18" charset="0"/>
              </a:rPr>
              <a:t> idee e </a:t>
            </a:r>
            <a:r>
              <a:rPr lang="en-US" sz="1800" dirty="0" err="1">
                <a:cs typeface="Times New Roman" panose="02020603050405020304" pitchFamily="18" charset="0"/>
              </a:rPr>
              <a:t>delle</a:t>
            </a:r>
            <a:r>
              <a:rPr lang="en-US" sz="1800" dirty="0">
                <a:cs typeface="Times New Roman" panose="02020603050405020304" pitchFamily="18" charset="0"/>
              </a:rPr>
              <a:t> </a:t>
            </a:r>
            <a:r>
              <a:rPr lang="en-US" sz="1800" dirty="0" err="1">
                <a:cs typeface="Times New Roman" panose="02020603050405020304" pitchFamily="18" charset="0"/>
              </a:rPr>
              <a:t>manovre</a:t>
            </a:r>
            <a:r>
              <a:rPr lang="en-US" sz="1800" dirty="0">
                <a:cs typeface="Times New Roman" panose="02020603050405020304" pitchFamily="18" charset="0"/>
              </a:rPr>
              <a:t> </a:t>
            </a:r>
            <a:r>
              <a:rPr lang="en-US" sz="1800" dirty="0" err="1">
                <a:cs typeface="Times New Roman" panose="02020603050405020304" pitchFamily="18" charset="0"/>
              </a:rPr>
              <a:t>psicologiche</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legittimavano</a:t>
            </a:r>
            <a:r>
              <a:rPr lang="en-US" sz="1800" dirty="0">
                <a:cs typeface="Times New Roman" panose="02020603050405020304" pitchFamily="18" charset="0"/>
              </a:rPr>
              <a:t> la </a:t>
            </a:r>
            <a:r>
              <a:rPr lang="en-US" sz="1800" dirty="0" err="1">
                <a:cs typeface="Times New Roman" panose="02020603050405020304" pitchFamily="18" charset="0"/>
              </a:rPr>
              <a:t>nuova</a:t>
            </a:r>
            <a:r>
              <a:rPr lang="en-US" sz="1800" dirty="0">
                <a:cs typeface="Times New Roman" panose="02020603050405020304" pitchFamily="18" charset="0"/>
              </a:rPr>
              <a:t> </a:t>
            </a:r>
            <a:r>
              <a:rPr lang="en-US" sz="1800" dirty="0" err="1">
                <a:cs typeface="Times New Roman" panose="02020603050405020304" pitchFamily="18" charset="0"/>
              </a:rPr>
              <a:t>scienza</a:t>
            </a:r>
            <a:r>
              <a:rPr lang="en-US" sz="1800" dirty="0">
                <a:cs typeface="Times New Roman" panose="02020603050405020304" pitchFamily="18" charset="0"/>
              </a:rPr>
              <a:t/>
            </a:r>
            <a:br>
              <a:rPr lang="en-US" sz="1800" dirty="0">
                <a:cs typeface="Times New Roman" panose="02020603050405020304" pitchFamily="18" charset="0"/>
              </a:rPr>
            </a:br>
            <a:endParaRPr lang="en-US" sz="1800" dirty="0">
              <a:cs typeface="Times New Roman" panose="02020603050405020304" pitchFamily="18" charset="0"/>
            </a:endParaRPr>
          </a:p>
          <a:p>
            <a:r>
              <a:rPr lang="en-US" sz="1800" dirty="0" err="1">
                <a:cs typeface="Times New Roman" panose="02020603050405020304" pitchFamily="18" charset="0"/>
              </a:rPr>
              <a:t>Egli</a:t>
            </a:r>
            <a:r>
              <a:rPr lang="en-US" sz="1800" dirty="0">
                <a:cs typeface="Times New Roman" panose="02020603050405020304" pitchFamily="18" charset="0"/>
              </a:rPr>
              <a:t> </a:t>
            </a:r>
            <a:r>
              <a:rPr lang="en-US" sz="1800" dirty="0" err="1">
                <a:cs typeface="Times New Roman" panose="02020603050405020304" pitchFamily="18" charset="0"/>
              </a:rPr>
              <a:t>basa</a:t>
            </a:r>
            <a:r>
              <a:rPr lang="en-US" sz="1800" dirty="0">
                <a:cs typeface="Times New Roman" panose="02020603050405020304" pitchFamily="18" charset="0"/>
              </a:rPr>
              <a:t> gran </a:t>
            </a:r>
            <a:r>
              <a:rPr lang="en-US" sz="1800" dirty="0" err="1">
                <a:cs typeface="Times New Roman" panose="02020603050405020304" pitchFamily="18" charset="0"/>
              </a:rPr>
              <a:t>parte</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sua</a:t>
            </a:r>
            <a:r>
              <a:rPr lang="en-US" sz="1800" dirty="0">
                <a:cs typeface="Times New Roman" panose="02020603050405020304" pitchFamily="18" charset="0"/>
              </a:rPr>
              <a:t> </a:t>
            </a:r>
            <a:r>
              <a:rPr lang="en-US" sz="1800" dirty="0" err="1">
                <a:cs typeface="Times New Roman" panose="02020603050405020304" pitchFamily="18" charset="0"/>
              </a:rPr>
              <a:t>argomentazione</a:t>
            </a:r>
            <a:r>
              <a:rPr lang="en-US" sz="1800" dirty="0">
                <a:cs typeface="Times New Roman" panose="02020603050405020304" pitchFamily="18" charset="0"/>
              </a:rPr>
              <a:t> </a:t>
            </a:r>
            <a:r>
              <a:rPr lang="en-US" sz="1800" dirty="0" err="1">
                <a:cs typeface="Times New Roman" panose="02020603050405020304" pitchFamily="18" charset="0"/>
              </a:rPr>
              <a:t>su</a:t>
            </a:r>
            <a:r>
              <a:rPr lang="en-US" sz="1800" dirty="0">
                <a:cs typeface="Times New Roman" panose="02020603050405020304" pitchFamily="18" charset="0"/>
              </a:rPr>
              <a:t> una </a:t>
            </a:r>
            <a:r>
              <a:rPr lang="en-US" sz="1800" dirty="0" err="1">
                <a:cs typeface="Times New Roman" panose="02020603050405020304" pitchFamily="18" charset="0"/>
              </a:rPr>
              <a:t>relazione</a:t>
            </a:r>
            <a:r>
              <a:rPr lang="en-US" sz="1800" dirty="0">
                <a:cs typeface="Times New Roman" panose="02020603050405020304" pitchFamily="18" charset="0"/>
              </a:rPr>
              <a:t> </a:t>
            </a:r>
            <a:r>
              <a:rPr lang="en-US" sz="1800" dirty="0" err="1">
                <a:cs typeface="Times New Roman" panose="02020603050405020304" pitchFamily="18" charset="0"/>
              </a:rPr>
              <a:t>dello</a:t>
            </a:r>
            <a:r>
              <a:rPr lang="en-US" sz="1800" dirty="0">
                <a:cs typeface="Times New Roman" panose="02020603050405020304" pitchFamily="18" charset="0"/>
              </a:rPr>
              <a:t> </a:t>
            </a:r>
            <a:r>
              <a:rPr lang="en-US" sz="1800" dirty="0" err="1">
                <a:cs typeface="Times New Roman" panose="02020603050405020304" pitchFamily="18" charset="0"/>
              </a:rPr>
              <a:t>studente</a:t>
            </a:r>
            <a:r>
              <a:rPr lang="en-US" sz="1800" dirty="0">
                <a:cs typeface="Times New Roman" panose="02020603050405020304" pitchFamily="18" charset="0"/>
              </a:rPr>
              <a:t> di </a:t>
            </a:r>
            <a:r>
              <a:rPr lang="en-US" sz="1800" dirty="0" err="1">
                <a:cs typeface="Times New Roman" panose="02020603050405020304" pitchFamily="18" charset="0"/>
              </a:rPr>
              <a:t>medicina</a:t>
            </a:r>
            <a:r>
              <a:rPr lang="en-US" sz="1800" dirty="0">
                <a:cs typeface="Times New Roman" panose="02020603050405020304" pitchFamily="18" charset="0"/>
              </a:rPr>
              <a:t> </a:t>
            </a:r>
            <a:r>
              <a:rPr lang="en-US" sz="1800" dirty="0" err="1">
                <a:cs typeface="Times New Roman" panose="02020603050405020304" pitchFamily="18" charset="0"/>
              </a:rPr>
              <a:t>Baldasar</a:t>
            </a:r>
            <a:r>
              <a:rPr lang="en-US" sz="1800" dirty="0">
                <a:cs typeface="Times New Roman" panose="02020603050405020304" pitchFamily="18" charset="0"/>
              </a:rPr>
              <a:t> </a:t>
            </a:r>
            <a:r>
              <a:rPr lang="en-US" sz="1800" dirty="0" err="1">
                <a:cs typeface="Times New Roman" panose="02020603050405020304" pitchFamily="18" charset="0"/>
              </a:rPr>
              <a:t>Heseler</a:t>
            </a:r>
            <a:r>
              <a:rPr lang="en-US" sz="1800" dirty="0">
                <a:cs typeface="Times New Roman" panose="02020603050405020304" pitchFamily="18" charset="0"/>
              </a:rPr>
              <a:t> di una </a:t>
            </a:r>
            <a:r>
              <a:rPr lang="en-US" sz="1800" dirty="0" err="1">
                <a:cs typeface="Times New Roman" panose="02020603050405020304" pitchFamily="18" charset="0"/>
              </a:rPr>
              <a:t>dissezione</a:t>
            </a:r>
            <a:r>
              <a:rPr lang="en-US" sz="1800" dirty="0">
                <a:cs typeface="Times New Roman" panose="02020603050405020304" pitchFamily="18" charset="0"/>
              </a:rPr>
              <a:t> </a:t>
            </a:r>
            <a:r>
              <a:rPr lang="en-US" sz="1800" dirty="0" err="1">
                <a:cs typeface="Times New Roman" panose="02020603050405020304" pitchFamily="18" charset="0"/>
              </a:rPr>
              <a:t>effettuata</a:t>
            </a:r>
            <a:r>
              <a:rPr lang="en-US" sz="1800" dirty="0">
                <a:cs typeface="Times New Roman" panose="02020603050405020304" pitchFamily="18" charset="0"/>
              </a:rPr>
              <a:t> dal </a:t>
            </a:r>
            <a:r>
              <a:rPr lang="en-US" sz="1800" dirty="0" err="1">
                <a:cs typeface="Times New Roman" panose="02020603050405020304" pitchFamily="18" charset="0"/>
              </a:rPr>
              <a:t>grande</a:t>
            </a:r>
            <a:r>
              <a:rPr lang="en-US" sz="1800" dirty="0">
                <a:cs typeface="Times New Roman" panose="02020603050405020304" pitchFamily="18" charset="0"/>
              </a:rPr>
              <a:t> </a:t>
            </a:r>
            <a:r>
              <a:rPr lang="en-US" sz="1800" dirty="0" err="1">
                <a:cs typeface="Times New Roman" panose="02020603050405020304" pitchFamily="18" charset="0"/>
              </a:rPr>
              <a:t>Vesalio</a:t>
            </a:r>
            <a:r>
              <a:rPr lang="en-US" sz="1800" dirty="0">
                <a:cs typeface="Times New Roman" panose="02020603050405020304" pitchFamily="18" charset="0"/>
              </a:rPr>
              <a:t> a Bologna </a:t>
            </a:r>
            <a:r>
              <a:rPr lang="en-US" sz="1800" dirty="0" err="1">
                <a:cs typeface="Times New Roman" panose="02020603050405020304" pitchFamily="18" charset="0"/>
              </a:rPr>
              <a:t>nel</a:t>
            </a:r>
            <a:r>
              <a:rPr lang="en-US" sz="1800" dirty="0">
                <a:cs typeface="Times New Roman" panose="02020603050405020304" pitchFamily="18" charset="0"/>
              </a:rPr>
              <a:t> 1540</a:t>
            </a:r>
          </a:p>
        </p:txBody>
      </p:sp>
      <p:sp>
        <p:nvSpPr>
          <p:cNvPr id="4" name="Segnaposto numero diapositiva 3"/>
          <p:cNvSpPr>
            <a:spLocks noGrp="1"/>
          </p:cNvSpPr>
          <p:nvPr>
            <p:ph type="sldNum" sz="quarter" idx="12"/>
          </p:nvPr>
        </p:nvSpPr>
        <p:spPr/>
        <p:txBody>
          <a:bodyPr/>
          <a:lstStyle/>
          <a:p>
            <a:fld id="{4FAB73BC-B049-4115-A692-8D63A059BFB8}" type="slidenum">
              <a:rPr lang="en-US" smtClean="0"/>
              <a:t>54</a:t>
            </a:fld>
            <a:endParaRPr lang="en-US" dirty="0"/>
          </a:p>
        </p:txBody>
      </p:sp>
    </p:spTree>
    <p:extLst>
      <p:ext uri="{BB962C8B-B14F-4D97-AF65-F5344CB8AC3E}">
        <p14:creationId xmlns:p14="http://schemas.microsoft.com/office/powerpoint/2010/main" val="2989742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0904" y="475161"/>
            <a:ext cx="105156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
</a:t>
            </a:r>
          </a:p>
        </p:txBody>
      </p:sp>
      <p:sp>
        <p:nvSpPr>
          <p:cNvPr id="3" name="Segnaposto contenuto 2"/>
          <p:cNvSpPr>
            <a:spLocks noGrp="1"/>
          </p:cNvSpPr>
          <p:nvPr>
            <p:ph idx="1"/>
          </p:nvPr>
        </p:nvSpPr>
        <p:spPr>
          <a:xfrm>
            <a:off x="1033937" y="1545964"/>
            <a:ext cx="10347158" cy="4351338"/>
          </a:xfrm>
        </p:spPr>
        <p:txBody>
          <a:bodyPr>
            <a:noAutofit/>
          </a:bodyPr>
          <a:lstStyle/>
          <a:p>
            <a:r>
              <a:rPr lang="en-US" sz="1800" dirty="0" err="1">
                <a:cs typeface="Times New Roman" panose="02020603050405020304" pitchFamily="18" charset="0"/>
              </a:rPr>
              <a:t>Sawday</a:t>
            </a:r>
            <a:r>
              <a:rPr lang="en-US" sz="1800" dirty="0">
                <a:cs typeface="Times New Roman" panose="02020603050405020304" pitchFamily="18" charset="0"/>
              </a:rPr>
              <a:t> </a:t>
            </a:r>
            <a:r>
              <a:rPr lang="en-US" sz="1800" dirty="0" err="1">
                <a:cs typeface="Times New Roman" panose="02020603050405020304" pitchFamily="18" charset="0"/>
              </a:rPr>
              <a:t>sostiene</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gli</a:t>
            </a:r>
            <a:r>
              <a:rPr lang="en-US" sz="1800" dirty="0">
                <a:cs typeface="Times New Roman" panose="02020603050405020304" pitchFamily="18" charset="0"/>
              </a:rPr>
              <a:t> </a:t>
            </a:r>
            <a:r>
              <a:rPr lang="en-US" sz="1800" dirty="0" err="1">
                <a:cs typeface="Times New Roman" panose="02020603050405020304" pitchFamily="18" charset="0"/>
              </a:rPr>
              <a:t>anatomisti</a:t>
            </a:r>
            <a:r>
              <a:rPr lang="en-US" sz="1800" dirty="0">
                <a:cs typeface="Times New Roman" panose="02020603050405020304" pitchFamily="18" charset="0"/>
              </a:rPr>
              <a:t> del XVI e XVII </a:t>
            </a:r>
            <a:r>
              <a:rPr lang="en-US" sz="1800" dirty="0" err="1">
                <a:cs typeface="Times New Roman" panose="02020603050405020304" pitchFamily="18" charset="0"/>
              </a:rPr>
              <a:t>secolo</a:t>
            </a:r>
            <a:r>
              <a:rPr lang="en-US" sz="1800" dirty="0">
                <a:cs typeface="Times New Roman" panose="02020603050405020304" pitchFamily="18" charset="0"/>
              </a:rPr>
              <a:t> </a:t>
            </a:r>
            <a:r>
              <a:rPr lang="en-US" sz="1800" dirty="0" err="1">
                <a:cs typeface="Times New Roman" panose="02020603050405020304" pitchFamily="18" charset="0"/>
              </a:rPr>
              <a:t>hanno</a:t>
            </a:r>
            <a:r>
              <a:rPr lang="en-US" sz="1800" dirty="0">
                <a:cs typeface="Times New Roman" panose="02020603050405020304" pitchFamily="18" charset="0"/>
              </a:rPr>
              <a:t> </a:t>
            </a:r>
            <a:r>
              <a:rPr lang="en-US" sz="1800" dirty="0" err="1">
                <a:cs typeface="Times New Roman" panose="02020603050405020304" pitchFamily="18" charset="0"/>
              </a:rPr>
              <a:t>guidato</a:t>
            </a:r>
            <a:r>
              <a:rPr lang="en-US" sz="1800" dirty="0">
                <a:cs typeface="Times New Roman" panose="02020603050405020304" pitchFamily="18" charset="0"/>
              </a:rPr>
              <a:t> una </a:t>
            </a:r>
            <a:r>
              <a:rPr lang="en-US" sz="1800" dirty="0" err="1">
                <a:cs typeface="Times New Roman" panose="02020603050405020304" pitchFamily="18" charset="0"/>
              </a:rPr>
              <a:t>tendenza</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ha </a:t>
            </a:r>
            <a:r>
              <a:rPr lang="en-US" sz="1800" dirty="0" err="1">
                <a:cs typeface="Times New Roman" panose="02020603050405020304" pitchFamily="18" charset="0"/>
              </a:rPr>
              <a:t>affermato</a:t>
            </a:r>
            <a:r>
              <a:rPr lang="en-US" sz="1800" dirty="0">
                <a:cs typeface="Times New Roman" panose="02020603050405020304" pitchFamily="18" charset="0"/>
              </a:rPr>
              <a:t> la </a:t>
            </a:r>
            <a:r>
              <a:rPr lang="en-US" sz="1800" dirty="0" err="1">
                <a:cs typeface="Times New Roman" panose="02020603050405020304" pitchFamily="18" charset="0"/>
              </a:rPr>
              <a:t>naturalezza</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dissezione</a:t>
            </a:r>
            <a:r>
              <a:rPr lang="en-US" sz="1800" dirty="0">
                <a:cs typeface="Times New Roman" panose="02020603050405020304" pitchFamily="18" charset="0"/>
              </a:rPr>
              <a:t>
Con la </a:t>
            </a:r>
            <a:r>
              <a:rPr lang="en-US" sz="1800" dirty="0" err="1">
                <a:cs typeface="Times New Roman" panose="02020603050405020304" pitchFamily="18" charset="0"/>
              </a:rPr>
              <a:t>collaborazione</a:t>
            </a:r>
            <a:r>
              <a:rPr lang="en-US" sz="1800" dirty="0">
                <a:cs typeface="Times New Roman" panose="02020603050405020304" pitchFamily="18" charset="0"/>
              </a:rPr>
              <a:t> di </a:t>
            </a:r>
            <a:r>
              <a:rPr lang="en-US" sz="1800" dirty="0" err="1">
                <a:cs typeface="Times New Roman" panose="02020603050405020304" pitchFamily="18" charset="0"/>
              </a:rPr>
              <a:t>numerosi</a:t>
            </a:r>
            <a:r>
              <a:rPr lang="en-US" sz="1800" dirty="0">
                <a:cs typeface="Times New Roman" panose="02020603050405020304" pitchFamily="18" charset="0"/>
              </a:rPr>
              <a:t> </a:t>
            </a:r>
            <a:r>
              <a:rPr lang="en-US" sz="1800" dirty="0" err="1">
                <a:cs typeface="Times New Roman" panose="02020603050405020304" pitchFamily="18" charset="0"/>
              </a:rPr>
              <a:t>artisti</a:t>
            </a:r>
            <a:r>
              <a:rPr lang="en-US" sz="1800" dirty="0">
                <a:cs typeface="Times New Roman" panose="02020603050405020304" pitchFamily="18" charset="0"/>
              </a:rPr>
              <a:t>, </a:t>
            </a:r>
            <a:r>
              <a:rPr lang="en-US" sz="1800" dirty="0" err="1">
                <a:cs typeface="Times New Roman" panose="02020603050405020304" pitchFamily="18" charset="0"/>
              </a:rPr>
              <a:t>gli</a:t>
            </a:r>
            <a:r>
              <a:rPr lang="en-US" sz="1800" dirty="0">
                <a:cs typeface="Times New Roman" panose="02020603050405020304" pitchFamily="18" charset="0"/>
              </a:rPr>
              <a:t> </a:t>
            </a:r>
            <a:r>
              <a:rPr lang="en-US" sz="1800" dirty="0" err="1">
                <a:cs typeface="Times New Roman" panose="02020603050405020304" pitchFamily="18" charset="0"/>
              </a:rPr>
              <a:t>anatomisti</a:t>
            </a:r>
            <a:r>
              <a:rPr lang="en-US" sz="1800" dirty="0">
                <a:cs typeface="Times New Roman" panose="02020603050405020304" pitchFamily="18" charset="0"/>
              </a:rPr>
              <a:t> </a:t>
            </a:r>
            <a:r>
              <a:rPr lang="en-US" sz="1800" dirty="0" err="1">
                <a:cs typeface="Times New Roman" panose="02020603050405020304" pitchFamily="18" charset="0"/>
              </a:rPr>
              <a:t>si</a:t>
            </a:r>
            <a:r>
              <a:rPr lang="en-US" sz="1800" dirty="0">
                <a:cs typeface="Times New Roman" panose="02020603050405020304" pitchFamily="18" charset="0"/>
              </a:rPr>
              <a:t> </a:t>
            </a:r>
            <a:r>
              <a:rPr lang="en-US" sz="1800" dirty="0" err="1">
                <a:cs typeface="Times New Roman" panose="02020603050405020304" pitchFamily="18" charset="0"/>
              </a:rPr>
              <a:t>spostarono</a:t>
            </a:r>
            <a:r>
              <a:rPr lang="en-US" sz="1800" dirty="0">
                <a:cs typeface="Times New Roman" panose="02020603050405020304" pitchFamily="18" charset="0"/>
              </a:rPr>
              <a:t> sempre </a:t>
            </a:r>
            <a:r>
              <a:rPr lang="en-US" sz="1800" dirty="0" err="1">
                <a:cs typeface="Times New Roman" panose="02020603050405020304" pitchFamily="18" charset="0"/>
              </a:rPr>
              <a:t>più</a:t>
            </a:r>
            <a:r>
              <a:rPr lang="en-US" sz="1800" dirty="0">
                <a:cs typeface="Times New Roman" panose="02020603050405020304" pitchFamily="18" charset="0"/>
              </a:rPr>
              <a:t> </a:t>
            </a:r>
            <a:r>
              <a:rPr lang="en-US" sz="1800" dirty="0" err="1">
                <a:cs typeface="Times New Roman" panose="02020603050405020304" pitchFamily="18" charset="0"/>
              </a:rPr>
              <a:t>lontano</a:t>
            </a:r>
            <a:r>
              <a:rPr lang="en-US" sz="1800" dirty="0">
                <a:cs typeface="Times New Roman" panose="02020603050405020304" pitchFamily="18" charset="0"/>
              </a:rPr>
              <a:t> </a:t>
            </a:r>
            <a:r>
              <a:rPr lang="en-US" sz="1800" dirty="0" err="1">
                <a:cs typeface="Times New Roman" panose="02020603050405020304" pitchFamily="18" charset="0"/>
              </a:rPr>
              <a:t>dalla</a:t>
            </a:r>
            <a:r>
              <a:rPr lang="en-US" sz="1800" dirty="0">
                <a:cs typeface="Times New Roman" panose="02020603050405020304" pitchFamily="18" charset="0"/>
              </a:rPr>
              <a:t> </a:t>
            </a:r>
            <a:r>
              <a:rPr lang="en-US" sz="1800" dirty="0" err="1">
                <a:cs typeface="Times New Roman" panose="02020603050405020304" pitchFamily="18" charset="0"/>
              </a:rPr>
              <a:t>loro</a:t>
            </a:r>
            <a:r>
              <a:rPr lang="en-US" sz="1800" dirty="0">
                <a:cs typeface="Times New Roman" panose="02020603050405020304" pitchFamily="18" charset="0"/>
              </a:rPr>
              <a:t> </a:t>
            </a:r>
            <a:r>
              <a:rPr lang="en-US" sz="1800" dirty="0" err="1">
                <a:cs typeface="Times New Roman" panose="02020603050405020304" pitchFamily="18" charset="0"/>
              </a:rPr>
              <a:t>connessione</a:t>
            </a:r>
            <a:r>
              <a:rPr lang="en-US" sz="1800" dirty="0">
                <a:cs typeface="Times New Roman" panose="02020603050405020304" pitchFamily="18" charset="0"/>
              </a:rPr>
              <a:t> </a:t>
            </a:r>
            <a:r>
              <a:rPr lang="en-US" sz="1800" dirty="0" err="1">
                <a:cs typeface="Times New Roman" panose="02020603050405020304" pitchFamily="18" charset="0"/>
              </a:rPr>
              <a:t>iniziale</a:t>
            </a:r>
            <a:r>
              <a:rPr lang="en-US" sz="1800" dirty="0">
                <a:cs typeface="Times New Roman" panose="02020603050405020304" pitchFamily="18" charset="0"/>
              </a:rPr>
              <a:t> con il </a:t>
            </a:r>
            <a:r>
              <a:rPr lang="en-US" sz="1800" dirty="0" err="1">
                <a:cs typeface="Times New Roman" panose="02020603050405020304" pitchFamily="18" charset="0"/>
              </a:rPr>
              <a:t>boia</a:t>
            </a:r>
            <a:r>
              <a:rPr lang="en-US" sz="1800" dirty="0">
                <a:cs typeface="Times New Roman" panose="02020603050405020304" pitchFamily="18" charset="0"/>
              </a:rPr>
              <a:t> verso un </a:t>
            </a:r>
            <a:r>
              <a:rPr lang="en-US" sz="1800" dirty="0" err="1">
                <a:cs typeface="Times New Roman" panose="02020603050405020304" pitchFamily="18" charset="0"/>
              </a:rPr>
              <a:t>ruolo</a:t>
            </a:r>
            <a:r>
              <a:rPr lang="en-US" sz="1800" dirty="0">
                <a:cs typeface="Times New Roman" panose="02020603050405020304" pitchFamily="18" charset="0"/>
              </a:rPr>
              <a:t> di </a:t>
            </a:r>
            <a:r>
              <a:rPr lang="en-US" sz="1800" dirty="0" err="1">
                <a:cs typeface="Times New Roman" panose="02020603050405020304" pitchFamily="18" charset="0"/>
              </a:rPr>
              <a:t>fautori</a:t>
            </a:r>
            <a:r>
              <a:rPr lang="en-US" sz="1800" dirty="0">
                <a:cs typeface="Times New Roman" panose="02020603050405020304" pitchFamily="18" charset="0"/>
              </a:rPr>
              <a:t> di una </a:t>
            </a:r>
            <a:r>
              <a:rPr lang="en-US" sz="1800" dirty="0" err="1">
                <a:cs typeface="Times New Roman" panose="02020603050405020304" pitchFamily="18" charset="0"/>
              </a:rPr>
              <a:t>nuova</a:t>
            </a:r>
            <a:r>
              <a:rPr lang="en-US" sz="1800" dirty="0">
                <a:cs typeface="Times New Roman" panose="02020603050405020304" pitchFamily="18" charset="0"/>
              </a:rPr>
              <a:t> </a:t>
            </a:r>
            <a:r>
              <a:rPr lang="en-US" sz="1800" dirty="0" err="1">
                <a:cs typeface="Times New Roman" panose="02020603050405020304" pitchFamily="18" charset="0"/>
              </a:rPr>
              <a:t>scienza</a:t>
            </a:r>
            <a:r>
              <a:rPr lang="en-US" sz="1800" dirty="0">
                <a:cs typeface="Times New Roman" panose="02020603050405020304" pitchFamily="18" charset="0"/>
              </a:rPr>
              <a:t> in cui </a:t>
            </a:r>
            <a:r>
              <a:rPr lang="en-US" sz="1800" dirty="0" err="1">
                <a:cs typeface="Times New Roman" panose="02020603050405020304" pitchFamily="18" charset="0"/>
              </a:rPr>
              <a:t>anatomista</a:t>
            </a:r>
            <a:r>
              <a:rPr lang="en-US" sz="1800" dirty="0">
                <a:cs typeface="Times New Roman" panose="02020603050405020304" pitchFamily="18" charset="0"/>
              </a:rPr>
              <a:t> e </a:t>
            </a:r>
            <a:r>
              <a:rPr lang="en-US" sz="1800" dirty="0" err="1">
                <a:cs typeface="Times New Roman" panose="02020603050405020304" pitchFamily="18" charset="0"/>
              </a:rPr>
              <a:t>cadavere</a:t>
            </a:r>
            <a:r>
              <a:rPr lang="en-US" sz="1800" dirty="0">
                <a:cs typeface="Times New Roman" panose="02020603050405020304" pitchFamily="18" charset="0"/>
              </a:rPr>
              <a:t> </a:t>
            </a:r>
            <a:r>
              <a:rPr lang="en-US" sz="1800" dirty="0" err="1">
                <a:cs typeface="Times New Roman" panose="02020603050405020304" pitchFamily="18" charset="0"/>
              </a:rPr>
              <a:t>avrebbero</a:t>
            </a:r>
            <a:r>
              <a:rPr lang="en-US" sz="1800" dirty="0">
                <a:cs typeface="Times New Roman" panose="02020603050405020304" pitchFamily="18" charset="0"/>
              </a:rPr>
              <a:t> </a:t>
            </a:r>
            <a:r>
              <a:rPr lang="en-US" sz="1800" dirty="0" err="1">
                <a:cs typeface="Times New Roman" panose="02020603050405020304" pitchFamily="18" charset="0"/>
              </a:rPr>
              <a:t>lavorato</a:t>
            </a:r>
            <a:r>
              <a:rPr lang="en-US" sz="1800" dirty="0">
                <a:cs typeface="Times New Roman" panose="02020603050405020304" pitchFamily="18" charset="0"/>
              </a:rPr>
              <a:t> </a:t>
            </a:r>
            <a:r>
              <a:rPr lang="en-US" sz="1800" dirty="0" err="1">
                <a:cs typeface="Times New Roman" panose="02020603050405020304" pitchFamily="18" charset="0"/>
              </a:rPr>
              <a:t>insieme</a:t>
            </a:r>
            <a:r>
              <a:rPr lang="en-US" sz="1800" dirty="0">
                <a:cs typeface="Times New Roman" panose="02020603050405020304" pitchFamily="18" charset="0"/>
              </a:rPr>
              <a:t> per </a:t>
            </a:r>
            <a:r>
              <a:rPr lang="en-US" sz="1800" dirty="0" err="1">
                <a:cs typeface="Times New Roman" panose="02020603050405020304" pitchFamily="18" charset="0"/>
              </a:rPr>
              <a:t>rivelare</a:t>
            </a:r>
            <a:r>
              <a:rPr lang="en-US" sz="1800" dirty="0">
                <a:cs typeface="Times New Roman" panose="02020603050405020304" pitchFamily="18" charset="0"/>
              </a:rPr>
              <a:t> la </a:t>
            </a:r>
            <a:r>
              <a:rPr lang="en-US" sz="1800" dirty="0" err="1">
                <a:cs typeface="Times New Roman" panose="02020603050405020304" pitchFamily="18" charset="0"/>
              </a:rPr>
              <a:t>conoscenza</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natura </a:t>
            </a:r>
            <a:r>
              <a:rPr lang="en-US" sz="1800" dirty="0" err="1">
                <a:cs typeface="Times New Roman" panose="02020603050405020304" pitchFamily="18" charset="0"/>
              </a:rPr>
              <a:t>dell'umanità</a:t>
            </a:r>
            <a:r>
              <a:rPr lang="en-US" sz="1800" dirty="0">
                <a:cs typeface="Times New Roman" panose="02020603050405020304" pitchFamily="18" charset="0"/>
              </a:rPr>
              <a:t>
In </a:t>
            </a:r>
            <a:r>
              <a:rPr lang="en-US" sz="1800" dirty="0" err="1">
                <a:cs typeface="Times New Roman" panose="02020603050405020304" pitchFamily="18" charset="0"/>
              </a:rPr>
              <a:t>questo</a:t>
            </a:r>
            <a:r>
              <a:rPr lang="en-US" sz="1800" dirty="0">
                <a:cs typeface="Times New Roman" panose="02020603050405020304" pitchFamily="18" charset="0"/>
              </a:rPr>
              <a:t> </a:t>
            </a:r>
            <a:r>
              <a:rPr lang="en-US" sz="1800" dirty="0" err="1">
                <a:cs typeface="Times New Roman" panose="02020603050405020304" pitchFamily="18" charset="0"/>
              </a:rPr>
              <a:t>ruolo</a:t>
            </a:r>
            <a:r>
              <a:rPr lang="en-US" sz="1800" dirty="0">
                <a:cs typeface="Times New Roman" panose="02020603050405020304" pitchFamily="18" charset="0"/>
              </a:rPr>
              <a:t>, </a:t>
            </a:r>
            <a:r>
              <a:rPr lang="en-US" sz="1800" dirty="0" err="1">
                <a:cs typeface="Times New Roman" panose="02020603050405020304" pitchFamily="18" charset="0"/>
              </a:rPr>
              <a:t>gli</a:t>
            </a:r>
            <a:r>
              <a:rPr lang="en-US" sz="1800" dirty="0">
                <a:cs typeface="Times New Roman" panose="02020603050405020304" pitchFamily="18" charset="0"/>
              </a:rPr>
              <a:t> </a:t>
            </a:r>
            <a:r>
              <a:rPr lang="en-US" sz="1800" dirty="0" err="1">
                <a:cs typeface="Times New Roman" panose="02020603050405020304" pitchFamily="18" charset="0"/>
              </a:rPr>
              <a:t>anatomisti</a:t>
            </a:r>
            <a:r>
              <a:rPr lang="en-US" sz="1800" dirty="0">
                <a:cs typeface="Times New Roman" panose="02020603050405020304" pitchFamily="18" charset="0"/>
              </a:rPr>
              <a:t> </a:t>
            </a:r>
            <a:r>
              <a:rPr lang="en-US" sz="1800" dirty="0" err="1">
                <a:cs typeface="Times New Roman" panose="02020603050405020304" pitchFamily="18" charset="0"/>
              </a:rPr>
              <a:t>avrebbero</a:t>
            </a:r>
            <a:r>
              <a:rPr lang="en-US" sz="1800" dirty="0">
                <a:cs typeface="Times New Roman" panose="02020603050405020304" pitchFamily="18" charset="0"/>
              </a:rPr>
              <a:t> </a:t>
            </a:r>
            <a:r>
              <a:rPr lang="en-US" sz="1800" dirty="0" err="1">
                <a:cs typeface="Times New Roman" panose="02020603050405020304" pitchFamily="18" charset="0"/>
              </a:rPr>
              <a:t>imparato</a:t>
            </a:r>
            <a:r>
              <a:rPr lang="en-US" sz="1800" dirty="0">
                <a:cs typeface="Times New Roman" panose="02020603050405020304" pitchFamily="18" charset="0"/>
              </a:rPr>
              <a:t> a </a:t>
            </a:r>
            <a:r>
              <a:rPr lang="en-US" sz="1800" dirty="0" err="1">
                <a:cs typeface="Times New Roman" panose="02020603050405020304" pitchFamily="18" charset="0"/>
              </a:rPr>
              <a:t>vedersi</a:t>
            </a:r>
            <a:r>
              <a:rPr lang="en-US" sz="1800" dirty="0">
                <a:cs typeface="Times New Roman" panose="02020603050405020304" pitchFamily="18" charset="0"/>
              </a:rPr>
              <a:t> come una </a:t>
            </a:r>
            <a:r>
              <a:rPr lang="en-US" sz="1800" dirty="0" err="1">
                <a:cs typeface="Times New Roman" panose="02020603050405020304" pitchFamily="18" charset="0"/>
              </a:rPr>
              <a:t>funzione</a:t>
            </a:r>
            <a:r>
              <a:rPr lang="en-US" sz="1800" dirty="0">
                <a:cs typeface="Times New Roman" panose="02020603050405020304" pitchFamily="18" charset="0"/>
              </a:rPr>
              <a:t> religiosa, quasi </a:t>
            </a:r>
            <a:r>
              <a:rPr lang="en-US" sz="1800" dirty="0" err="1">
                <a:cs typeface="Times New Roman" panose="02020603050405020304" pitchFamily="18" charset="0"/>
              </a:rPr>
              <a:t>sacerdotale</a:t>
            </a:r>
            <a:endParaRPr lang="en-US" sz="1800" dirty="0">
              <a:cs typeface="Times New Roman" panose="02020603050405020304" pitchFamily="18" charset="0"/>
            </a:endParaRPr>
          </a:p>
          <a:p>
            <a:r>
              <a:rPr lang="en-US" sz="1800" dirty="0">
                <a:cs typeface="Times New Roman" panose="02020603050405020304" pitchFamily="18" charset="0"/>
              </a:rPr>
              <a:t>Le prime </a:t>
            </a:r>
            <a:r>
              <a:rPr lang="en-US" sz="1800" dirty="0" err="1">
                <a:cs typeface="Times New Roman" panose="02020603050405020304" pitchFamily="18" charset="0"/>
              </a:rPr>
              <a:t>dissezioni</a:t>
            </a:r>
            <a:r>
              <a:rPr lang="en-US" sz="1800" dirty="0">
                <a:cs typeface="Times New Roman" panose="02020603050405020304" pitchFamily="18" charset="0"/>
              </a:rPr>
              <a:t> </a:t>
            </a:r>
            <a:r>
              <a:rPr lang="en-US" sz="1800" dirty="0" err="1">
                <a:cs typeface="Times New Roman" panose="02020603050405020304" pitchFamily="18" charset="0"/>
              </a:rPr>
              <a:t>anatomiche</a:t>
            </a:r>
            <a:r>
              <a:rPr lang="en-US" sz="1800" dirty="0">
                <a:cs typeface="Times New Roman" panose="02020603050405020304" pitchFamily="18" charset="0"/>
              </a:rPr>
              <a:t> </a:t>
            </a:r>
            <a:r>
              <a:rPr lang="en-US" sz="1800" dirty="0" err="1">
                <a:cs typeface="Times New Roman" panose="02020603050405020304" pitchFamily="18" charset="0"/>
              </a:rPr>
              <a:t>erano</a:t>
            </a:r>
            <a:r>
              <a:rPr lang="en-US" sz="1800" dirty="0">
                <a:cs typeface="Times New Roman" panose="02020603050405020304" pitchFamily="18" charset="0"/>
              </a:rPr>
              <a:t> </a:t>
            </a:r>
            <a:r>
              <a:rPr lang="en-US" sz="1800" dirty="0" err="1">
                <a:cs typeface="Times New Roman" panose="02020603050405020304" pitchFamily="18" charset="0"/>
              </a:rPr>
              <a:t>teatrali</a:t>
            </a:r>
            <a:r>
              <a:rPr lang="en-US" sz="1800" dirty="0">
                <a:cs typeface="Times New Roman" panose="02020603050405020304" pitchFamily="18" charset="0"/>
              </a:rPr>
              <a:t> </a:t>
            </a:r>
            <a:r>
              <a:rPr lang="en-US" sz="1800" dirty="0" err="1">
                <a:cs typeface="Times New Roman" panose="02020603050405020304" pitchFamily="18" charset="0"/>
              </a:rPr>
              <a:t>nel</a:t>
            </a:r>
            <a:r>
              <a:rPr lang="en-US" sz="1800" dirty="0">
                <a:cs typeface="Times New Roman" panose="02020603050405020304" pitchFamily="18" charset="0"/>
              </a:rPr>
              <a:t> </a:t>
            </a:r>
            <a:r>
              <a:rPr lang="en-US" sz="1800" dirty="0" err="1">
                <a:cs typeface="Times New Roman" panose="02020603050405020304" pitchFamily="18" charset="0"/>
              </a:rPr>
              <a:t>loro</a:t>
            </a:r>
            <a:r>
              <a:rPr lang="en-US" sz="1800" dirty="0">
                <a:cs typeface="Times New Roman" panose="02020603050405020304" pitchFamily="18" charset="0"/>
              </a:rPr>
              <a:t> interesse a </a:t>
            </a:r>
            <a:r>
              <a:rPr lang="en-US" sz="1800" dirty="0" err="1">
                <a:cs typeface="Times New Roman" panose="02020603050405020304" pitchFamily="18" charset="0"/>
              </a:rPr>
              <a:t>sondare</a:t>
            </a:r>
            <a:r>
              <a:rPr lang="en-US" sz="1800" dirty="0">
                <a:cs typeface="Times New Roman" panose="02020603050405020304" pitchFamily="18" charset="0"/>
              </a:rPr>
              <a:t> </a:t>
            </a:r>
            <a:r>
              <a:rPr lang="en-US" sz="1800" dirty="0" err="1">
                <a:cs typeface="Times New Roman" panose="02020603050405020304" pitchFamily="18" charset="0"/>
              </a:rPr>
              <a:t>l'essenza</a:t>
            </a:r>
            <a:r>
              <a:rPr lang="en-US" sz="1800" dirty="0">
                <a:cs typeface="Times New Roman" panose="02020603050405020304" pitchFamily="18" charset="0"/>
              </a:rPr>
              <a:t> </a:t>
            </a:r>
            <a:r>
              <a:rPr lang="en-US" sz="1800" dirty="0" err="1">
                <a:cs typeface="Times New Roman" panose="02020603050405020304" pitchFamily="18" charset="0"/>
              </a:rPr>
              <a:t>dell'umanità</a:t>
            </a:r>
            <a:r>
              <a:rPr lang="en-US" sz="1800" dirty="0">
                <a:cs typeface="Times New Roman" panose="02020603050405020304" pitchFamily="18" charset="0"/>
              </a:rPr>
              <a:t>
I </a:t>
            </a:r>
            <a:r>
              <a:rPr lang="en-US" sz="1800" dirty="0" err="1">
                <a:cs typeface="Times New Roman" panose="02020603050405020304" pitchFamily="18" charset="0"/>
              </a:rPr>
              <a:t>primi</a:t>
            </a:r>
            <a:r>
              <a:rPr lang="en-US" sz="1800" dirty="0">
                <a:cs typeface="Times New Roman" panose="02020603050405020304" pitchFamily="18" charset="0"/>
              </a:rPr>
              <a:t> </a:t>
            </a:r>
            <a:r>
              <a:rPr lang="en-US" sz="1800" dirty="0" err="1">
                <a:cs typeface="Times New Roman" panose="02020603050405020304" pitchFamily="18" charset="0"/>
              </a:rPr>
              <a:t>anatomisti</a:t>
            </a:r>
            <a:r>
              <a:rPr lang="en-US" sz="1800" dirty="0">
                <a:cs typeface="Times New Roman" panose="02020603050405020304" pitchFamily="18" charset="0"/>
              </a:rPr>
              <a:t> e il </a:t>
            </a:r>
            <a:r>
              <a:rPr lang="en-US" sz="1800" dirty="0" err="1">
                <a:cs typeface="Times New Roman" panose="02020603050405020304" pitchFamily="18" charset="0"/>
              </a:rPr>
              <a:t>loro</a:t>
            </a:r>
            <a:r>
              <a:rPr lang="en-US" sz="1800" dirty="0">
                <a:cs typeface="Times New Roman" panose="02020603050405020304" pitchFamily="18" charset="0"/>
              </a:rPr>
              <a:t> </a:t>
            </a:r>
            <a:r>
              <a:rPr lang="en-US" sz="1800" dirty="0" err="1">
                <a:cs typeface="Times New Roman" panose="02020603050405020304" pitchFamily="18" charset="0"/>
              </a:rPr>
              <a:t>pubblico</a:t>
            </a:r>
            <a:r>
              <a:rPr lang="en-US" sz="1800" dirty="0">
                <a:cs typeface="Times New Roman" panose="02020603050405020304" pitchFamily="18" charset="0"/>
              </a:rPr>
              <a:t> </a:t>
            </a:r>
            <a:r>
              <a:rPr lang="en-US" sz="1800" dirty="0" err="1">
                <a:cs typeface="Times New Roman" panose="02020603050405020304" pitchFamily="18" charset="0"/>
              </a:rPr>
              <a:t>hanno</a:t>
            </a:r>
            <a:r>
              <a:rPr lang="en-US" sz="1800" dirty="0">
                <a:cs typeface="Times New Roman" panose="02020603050405020304" pitchFamily="18" charset="0"/>
              </a:rPr>
              <a:t> </a:t>
            </a:r>
            <a:r>
              <a:rPr lang="en-US" sz="1800" dirty="0" err="1">
                <a:cs typeface="Times New Roman" panose="02020603050405020304" pitchFamily="18" charset="0"/>
              </a:rPr>
              <a:t>capito</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la </a:t>
            </a:r>
            <a:r>
              <a:rPr lang="en-US" sz="1800" dirty="0" err="1">
                <a:cs typeface="Times New Roman" panose="02020603050405020304" pitchFamily="18" charset="0"/>
              </a:rPr>
              <a:t>dissezione</a:t>
            </a:r>
            <a:r>
              <a:rPr lang="en-US" sz="1800" dirty="0">
                <a:cs typeface="Times New Roman" panose="02020603050405020304" pitchFamily="18" charset="0"/>
              </a:rPr>
              <a:t>, come il </a:t>
            </a:r>
            <a:r>
              <a:rPr lang="en-US" sz="1800" dirty="0" err="1">
                <a:cs typeface="Times New Roman" panose="02020603050405020304" pitchFamily="18" charset="0"/>
              </a:rPr>
              <a:t>teatro</a:t>
            </a:r>
            <a:r>
              <a:rPr lang="en-US" sz="1800" dirty="0">
                <a:cs typeface="Times New Roman" panose="02020603050405020304" pitchFamily="18" charset="0"/>
              </a:rPr>
              <a:t> </a:t>
            </a:r>
            <a:r>
              <a:rPr lang="en-US" sz="1800" dirty="0" err="1">
                <a:cs typeface="Times New Roman" panose="02020603050405020304" pitchFamily="18" charset="0"/>
              </a:rPr>
              <a:t>drammatico</a:t>
            </a:r>
            <a:r>
              <a:rPr lang="en-US" sz="1800" dirty="0">
                <a:cs typeface="Times New Roman" panose="02020603050405020304" pitchFamily="18" charset="0"/>
              </a:rPr>
              <a:t>, </a:t>
            </a:r>
            <a:r>
              <a:rPr lang="en-US" sz="1800" dirty="0" err="1">
                <a:cs typeface="Times New Roman" panose="02020603050405020304" pitchFamily="18" charset="0"/>
              </a:rPr>
              <a:t>offriva</a:t>
            </a:r>
            <a:r>
              <a:rPr lang="en-US" sz="1800" dirty="0">
                <a:cs typeface="Times New Roman" panose="02020603050405020304" pitchFamily="18" charset="0"/>
              </a:rPr>
              <a:t> </a:t>
            </a:r>
            <a:r>
              <a:rPr lang="en-US" sz="1800" dirty="0" err="1">
                <a:cs typeface="Times New Roman" panose="02020603050405020304" pitchFamily="18" charset="0"/>
              </a:rPr>
              <a:t>spettacolo</a:t>
            </a:r>
            <a:r>
              <a:rPr lang="en-US" sz="1800" dirty="0">
                <a:cs typeface="Times New Roman" panose="02020603050405020304" pitchFamily="18" charset="0"/>
              </a:rPr>
              <a:t> </a:t>
            </a:r>
            <a:r>
              <a:rPr lang="en-US" sz="1800" dirty="0" err="1">
                <a:cs typeface="Times New Roman" panose="02020603050405020304" pitchFamily="18" charset="0"/>
              </a:rPr>
              <a:t>visivo</a:t>
            </a:r>
            <a:r>
              <a:rPr lang="en-US" sz="1800" dirty="0">
                <a:cs typeface="Times New Roman" panose="02020603050405020304" pitchFamily="18" charset="0"/>
              </a:rPr>
              <a:t> con una </a:t>
            </a:r>
            <a:r>
              <a:rPr lang="en-US" sz="1800" dirty="0" err="1">
                <a:cs typeface="Times New Roman" panose="02020603050405020304" pitchFamily="18" charset="0"/>
              </a:rPr>
              <a:t>lezione</a:t>
            </a:r>
            <a:r>
              <a:rPr lang="en-US" sz="1800" dirty="0">
                <a:cs typeface="Times New Roman" panose="02020603050405020304" pitchFamily="18" charset="0"/>
              </a:rPr>
              <a:t> </a:t>
            </a:r>
            <a:r>
              <a:rPr lang="en-US" sz="1800" dirty="0" err="1">
                <a:cs typeface="Times New Roman" panose="02020603050405020304" pitchFamily="18" charset="0"/>
              </a:rPr>
              <a:t>verbale</a:t>
            </a:r>
            <a:r>
              <a:rPr lang="en-US" sz="1800" dirty="0">
                <a:cs typeface="Times New Roman" panose="02020603050405020304" pitchFamily="18" charset="0"/>
              </a:rPr>
              <a:t>: </a:t>
            </a:r>
            <a:r>
              <a:rPr lang="en-US" sz="1800" dirty="0" err="1">
                <a:cs typeface="Times New Roman" panose="02020603050405020304" pitchFamily="18" charset="0"/>
              </a:rPr>
              <a:t>Ascoltatore</a:t>
            </a:r>
            <a:r>
              <a:rPr lang="en-US" sz="1800" dirty="0">
                <a:cs typeface="Times New Roman" panose="02020603050405020304" pitchFamily="18" charset="0"/>
              </a:rPr>
              <a:t>, </a:t>
            </a:r>
            <a:r>
              <a:rPr lang="en-US" sz="1800" dirty="0" err="1">
                <a:cs typeface="Times New Roman" panose="02020603050405020304" pitchFamily="18" charset="0"/>
              </a:rPr>
              <a:t>impara</a:t>
            </a:r>
            <a:r>
              <a:rPr lang="en-US" sz="1800" dirty="0">
                <a:cs typeface="Times New Roman" panose="02020603050405020304" pitchFamily="18" charset="0"/>
              </a:rPr>
              <a:t> da solo! Le </a:t>
            </a:r>
            <a:r>
              <a:rPr lang="en-US" sz="1800" dirty="0" err="1">
                <a:cs typeface="Times New Roman" panose="02020603050405020304" pitchFamily="18" charset="0"/>
              </a:rPr>
              <a:t>illustrazioni</a:t>
            </a:r>
            <a:r>
              <a:rPr lang="en-US" sz="1800" dirty="0">
                <a:cs typeface="Times New Roman" panose="02020603050405020304" pitchFamily="18" charset="0"/>
              </a:rPr>
              <a:t> </a:t>
            </a:r>
            <a:r>
              <a:rPr lang="en-US" sz="1800" dirty="0" err="1">
                <a:cs typeface="Times New Roman" panose="02020603050405020304" pitchFamily="18" charset="0"/>
              </a:rPr>
              <a:t>miravano</a:t>
            </a:r>
            <a:r>
              <a:rPr lang="en-US" sz="1800" dirty="0">
                <a:cs typeface="Times New Roman" panose="02020603050405020304" pitchFamily="18" charset="0"/>
              </a:rPr>
              <a:t> a </a:t>
            </a:r>
            <a:r>
              <a:rPr lang="en-US" sz="1800" dirty="0" err="1">
                <a:cs typeface="Times New Roman" panose="02020603050405020304" pitchFamily="18" charset="0"/>
              </a:rPr>
              <a:t>dimostrare</a:t>
            </a:r>
            <a:r>
              <a:rPr lang="en-US" sz="1800" dirty="0">
                <a:cs typeface="Times New Roman" panose="02020603050405020304" pitchFamily="18" charset="0"/>
              </a:rPr>
              <a:t> il </a:t>
            </a:r>
            <a:r>
              <a:rPr lang="en-US" sz="1800" dirty="0" err="1">
                <a:cs typeface="Times New Roman" panose="02020603050405020304" pitchFamily="18" charset="0"/>
              </a:rPr>
              <a:t>compito</a:t>
            </a:r>
            <a:r>
              <a:rPr lang="en-US" sz="1800" dirty="0">
                <a:cs typeface="Times New Roman" panose="02020603050405020304" pitchFamily="18" charset="0"/>
              </a:rPr>
              <a:t> solenne </a:t>
            </a:r>
            <a:r>
              <a:rPr lang="en-US" sz="1800" dirty="0" err="1">
                <a:cs typeface="Times New Roman" panose="02020603050405020304" pitchFamily="18" charset="0"/>
              </a:rPr>
              <a:t>dell'anatomista</a:t>
            </a:r>
            <a:r>
              <a:rPr lang="en-US" sz="1800" dirty="0">
                <a:cs typeface="Times New Roman" panose="02020603050405020304" pitchFamily="18" charset="0"/>
              </a:rPr>
              <a:t>. Lui e il </a:t>
            </a:r>
            <a:r>
              <a:rPr lang="en-US" sz="1800" dirty="0" err="1">
                <a:cs typeface="Times New Roman" panose="02020603050405020304" pitchFamily="18" charset="0"/>
              </a:rPr>
              <a:t>suo</a:t>
            </a:r>
            <a:r>
              <a:rPr lang="en-US" sz="1800" dirty="0">
                <a:cs typeface="Times New Roman" panose="02020603050405020304" pitchFamily="18" charset="0"/>
              </a:rPr>
              <a:t> </a:t>
            </a:r>
            <a:r>
              <a:rPr lang="en-US" sz="1800" dirty="0" err="1">
                <a:cs typeface="Times New Roman" panose="02020603050405020304" pitchFamily="18" charset="0"/>
              </a:rPr>
              <a:t>cadavere</a:t>
            </a:r>
            <a:r>
              <a:rPr lang="en-US" sz="1800" dirty="0">
                <a:cs typeface="Times New Roman" panose="02020603050405020304" pitchFamily="18" charset="0"/>
              </a:rPr>
              <a:t> </a:t>
            </a:r>
            <a:r>
              <a:rPr lang="en-US" sz="1800" dirty="0" err="1">
                <a:cs typeface="Times New Roman" panose="02020603050405020304" pitchFamily="18" charset="0"/>
              </a:rPr>
              <a:t>avrebbero</a:t>
            </a:r>
            <a:r>
              <a:rPr lang="en-US" sz="1800" dirty="0">
                <a:cs typeface="Times New Roman" panose="02020603050405020304" pitchFamily="18" charset="0"/>
              </a:rPr>
              <a:t> </a:t>
            </a:r>
            <a:r>
              <a:rPr lang="en-US" sz="1800" dirty="0" err="1">
                <a:cs typeface="Times New Roman" panose="02020603050405020304" pitchFamily="18" charset="0"/>
              </a:rPr>
              <a:t>offerto</a:t>
            </a:r>
            <a:r>
              <a:rPr lang="en-US" sz="1800" dirty="0">
                <a:cs typeface="Times New Roman" panose="02020603050405020304" pitchFamily="18" charset="0"/>
              </a:rPr>
              <a:t> al </a:t>
            </a:r>
            <a:r>
              <a:rPr lang="en-US" sz="1800" dirty="0" err="1">
                <a:cs typeface="Times New Roman" panose="02020603050405020304" pitchFamily="18" charset="0"/>
              </a:rPr>
              <a:t>pubblico</a:t>
            </a:r>
            <a:r>
              <a:rPr lang="en-US" sz="1800" dirty="0">
                <a:cs typeface="Times New Roman" panose="02020603050405020304" pitchFamily="18" charset="0"/>
              </a:rPr>
              <a:t> la </a:t>
            </a:r>
            <a:r>
              <a:rPr lang="en-US" sz="1800" dirty="0" err="1">
                <a:cs typeface="Times New Roman" panose="02020603050405020304" pitchFamily="18" charset="0"/>
              </a:rPr>
              <a:t>conoscenza</a:t>
            </a:r>
            <a:r>
              <a:rPr lang="en-US" sz="1800" dirty="0">
                <a:cs typeface="Times New Roman" panose="02020603050405020304" pitchFamily="18" charset="0"/>
              </a:rPr>
              <a:t> di se </a:t>
            </a:r>
            <a:r>
              <a:rPr lang="en-US" sz="1800" dirty="0" err="1">
                <a:cs typeface="Times New Roman" panose="02020603050405020304" pitchFamily="18" charset="0"/>
              </a:rPr>
              <a:t>stessi</a:t>
            </a:r>
            <a:endParaRPr lang="it-IT" sz="1800" dirty="0">
              <a:cs typeface="Times New Roman" panose="02020603050405020304" pitchFamily="18" charset="0"/>
            </a:endParaRPr>
          </a:p>
        </p:txBody>
      </p:sp>
      <p:sp>
        <p:nvSpPr>
          <p:cNvPr id="4" name="Segnaposto numero diapositiva 3"/>
          <p:cNvSpPr>
            <a:spLocks noGrp="1"/>
          </p:cNvSpPr>
          <p:nvPr>
            <p:ph type="sldNum" sz="quarter" idx="12"/>
          </p:nvPr>
        </p:nvSpPr>
        <p:spPr/>
        <p:txBody>
          <a:bodyPr/>
          <a:lstStyle/>
          <a:p>
            <a:fld id="{4FAB73BC-B049-4115-A692-8D63A059BFB8}" type="slidenum">
              <a:rPr lang="en-US" smtClean="0"/>
              <a:t>55</a:t>
            </a:fld>
            <a:endParaRPr lang="en-US" dirty="0"/>
          </a:p>
        </p:txBody>
      </p:sp>
    </p:spTree>
    <p:extLst>
      <p:ext uri="{BB962C8B-B14F-4D97-AF65-F5344CB8AC3E}">
        <p14:creationId xmlns:p14="http://schemas.microsoft.com/office/powerpoint/2010/main" val="648283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olo 3"/>
          <p:cNvSpPr>
            <a:spLocks noGrp="1"/>
          </p:cNvSpPr>
          <p:nvPr>
            <p:ph type="title"/>
          </p:nvPr>
        </p:nvSpPr>
        <p:spPr>
          <a:xfrm>
            <a:off x="838200" y="500062"/>
            <a:ext cx="105156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sz="half" idx="1"/>
          </p:nvPr>
        </p:nvSpPr>
        <p:spPr>
          <a:xfrm>
            <a:off x="3333861" y="1654635"/>
            <a:ext cx="5305477" cy="4351338"/>
          </a:xfrm>
        </p:spPr>
        <p:txBody>
          <a:bodyPr>
            <a:normAutofit/>
          </a:bodyPr>
          <a:lstStyle/>
          <a:p>
            <a:r>
              <a:rPr lang="en-US" sz="1800" dirty="0">
                <a:cs typeface="Times New Roman" panose="02020603050405020304" pitchFamily="18" charset="0"/>
              </a:rPr>
              <a:t>Le </a:t>
            </a:r>
            <a:r>
              <a:rPr lang="en-US" sz="1800" dirty="0" err="1">
                <a:cs typeface="Times New Roman" panose="02020603050405020304" pitchFamily="18" charset="0"/>
              </a:rPr>
              <a:t>illustrazioni</a:t>
            </a:r>
            <a:r>
              <a:rPr lang="en-US" sz="1800" dirty="0">
                <a:cs typeface="Times New Roman" panose="02020603050405020304" pitchFamily="18" charset="0"/>
              </a:rPr>
              <a:t> </a:t>
            </a:r>
            <a:r>
              <a:rPr lang="en-US" sz="1800" dirty="0" err="1">
                <a:cs typeface="Times New Roman" panose="02020603050405020304" pitchFamily="18" charset="0"/>
              </a:rPr>
              <a:t>provengono</a:t>
            </a:r>
            <a:r>
              <a:rPr lang="en-US" sz="1800" dirty="0">
                <a:cs typeface="Times New Roman" panose="02020603050405020304" pitchFamily="18" charset="0"/>
              </a:rPr>
              <a:t> </a:t>
            </a:r>
            <a:r>
              <a:rPr lang="en-US" sz="1800" dirty="0" err="1">
                <a:cs typeface="Times New Roman" panose="02020603050405020304" pitchFamily="18" charset="0"/>
              </a:rPr>
              <a:t>tutte</a:t>
            </a:r>
            <a:r>
              <a:rPr lang="en-US" sz="1800" dirty="0">
                <a:cs typeface="Times New Roman" panose="02020603050405020304" pitchFamily="18" charset="0"/>
              </a:rPr>
              <a:t> da libri </a:t>
            </a:r>
            <a:r>
              <a:rPr lang="en-US" sz="1800" dirty="0" err="1">
                <a:cs typeface="Times New Roman" panose="02020603050405020304" pitchFamily="18" charset="0"/>
              </a:rPr>
              <a:t>anatomici</a:t>
            </a:r>
            <a:r>
              <a:rPr lang="en-US" sz="1800" dirty="0">
                <a:cs typeface="Times New Roman" panose="02020603050405020304" pitchFamily="18" charset="0"/>
              </a:rPr>
              <a:t> </a:t>
            </a:r>
            <a:r>
              <a:rPr lang="en-US" sz="1800" dirty="0" err="1">
                <a:cs typeface="Times New Roman" panose="02020603050405020304" pitchFamily="18" charset="0"/>
              </a:rPr>
              <a:t>nelle</a:t>
            </a:r>
            <a:r>
              <a:rPr lang="en-US" sz="1800" dirty="0">
                <a:cs typeface="Times New Roman" panose="02020603050405020304" pitchFamily="18" charset="0"/>
              </a:rPr>
              <a:t> Blocker Collections </a:t>
            </a:r>
            <a:r>
              <a:rPr lang="en-US" sz="1800" dirty="0" err="1">
                <a:cs typeface="Times New Roman" panose="02020603050405020304" pitchFamily="18" charset="0"/>
              </a:rPr>
              <a:t>della</a:t>
            </a:r>
            <a:r>
              <a:rPr lang="en-US" sz="1800" dirty="0">
                <a:cs typeface="Times New Roman" panose="02020603050405020304" pitchFamily="18" charset="0"/>
              </a:rPr>
              <a:t> Moody Medical Library </a:t>
            </a:r>
            <a:r>
              <a:rPr lang="en-US" sz="1800" dirty="0" err="1">
                <a:cs typeface="Times New Roman" panose="02020603050405020304" pitchFamily="18" charset="0"/>
              </a:rPr>
              <a:t>della</a:t>
            </a:r>
            <a:r>
              <a:rPr lang="en-US" sz="1800" dirty="0">
                <a:cs typeface="Times New Roman" panose="02020603050405020304" pitchFamily="18" charset="0"/>
              </a:rPr>
              <a:t> University of Texas Medical Branch a Galveston
Le </a:t>
            </a:r>
            <a:r>
              <a:rPr lang="en-US" sz="1800" dirty="0" err="1">
                <a:cs typeface="Times New Roman" panose="02020603050405020304" pitchFamily="18" charset="0"/>
              </a:rPr>
              <a:t>fotografie</a:t>
            </a:r>
            <a:r>
              <a:rPr lang="en-US" sz="1800" dirty="0">
                <a:cs typeface="Times New Roman" panose="02020603050405020304" pitchFamily="18" charset="0"/>
              </a:rPr>
              <a:t> di </a:t>
            </a:r>
            <a:r>
              <a:rPr lang="en-US" sz="1800" dirty="0" err="1">
                <a:cs typeface="Times New Roman" panose="02020603050405020304" pitchFamily="18" charset="0"/>
              </a:rPr>
              <a:t>frontespizi</a:t>
            </a:r>
            <a:r>
              <a:rPr lang="en-US" sz="1800" dirty="0">
                <a:cs typeface="Times New Roman" panose="02020603050405020304" pitchFamily="18" charset="0"/>
              </a:rPr>
              <a:t> e </a:t>
            </a:r>
            <a:r>
              <a:rPr lang="en-US" sz="1800" dirty="0" err="1">
                <a:cs typeface="Times New Roman" panose="02020603050405020304" pitchFamily="18" charset="0"/>
              </a:rPr>
              <a:t>tavole</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seguono</a:t>
            </a:r>
            <a:r>
              <a:rPr lang="en-US" sz="1800" dirty="0">
                <a:cs typeface="Times New Roman" panose="02020603050405020304" pitchFamily="18" charset="0"/>
              </a:rPr>
              <a:t> non </a:t>
            </a:r>
            <a:r>
              <a:rPr lang="en-US" sz="1800" dirty="0" err="1">
                <a:cs typeface="Times New Roman" panose="02020603050405020304" pitchFamily="18" charset="0"/>
              </a:rPr>
              <a:t>sono</a:t>
            </a:r>
            <a:r>
              <a:rPr lang="en-US" sz="1800" dirty="0">
                <a:cs typeface="Times New Roman" panose="02020603050405020304" pitchFamily="18" charset="0"/>
              </a:rPr>
              <a:t> </a:t>
            </a:r>
            <a:r>
              <a:rPr lang="en-US" sz="1800" dirty="0" err="1">
                <a:cs typeface="Times New Roman" panose="02020603050405020304" pitchFamily="18" charset="0"/>
              </a:rPr>
              <a:t>raffigurazioni</a:t>
            </a:r>
            <a:r>
              <a:rPr lang="en-US" sz="1800" dirty="0">
                <a:cs typeface="Times New Roman" panose="02020603050405020304" pitchFamily="18" charset="0"/>
              </a:rPr>
              <a:t> di </a:t>
            </a:r>
            <a:r>
              <a:rPr lang="en-US" sz="1800" dirty="0" err="1">
                <a:cs typeface="Times New Roman" panose="02020603050405020304" pitchFamily="18" charset="0"/>
              </a:rPr>
              <a:t>un'attività</a:t>
            </a:r>
            <a:r>
              <a:rPr lang="en-US" sz="1800" dirty="0">
                <a:cs typeface="Times New Roman" panose="02020603050405020304" pitchFamily="18" charset="0"/>
              </a:rPr>
              <a:t> </a:t>
            </a:r>
            <a:r>
              <a:rPr lang="en-US" sz="1800" dirty="0" err="1">
                <a:cs typeface="Times New Roman" panose="02020603050405020304" pitchFamily="18" charset="0"/>
              </a:rPr>
              <a:t>clandestina</a:t>
            </a:r>
            <a:r>
              <a:rPr lang="en-US" sz="1800" dirty="0">
                <a:cs typeface="Times New Roman" panose="02020603050405020304" pitchFamily="18" charset="0"/>
              </a:rPr>
              <a:t> </a:t>
            </a:r>
            <a:r>
              <a:rPr lang="en-US" sz="1800" dirty="0" err="1">
                <a:cs typeface="Times New Roman" panose="02020603050405020304" pitchFamily="18" charset="0"/>
              </a:rPr>
              <a:t>proibita</a:t>
            </a:r>
            <a:r>
              <a:rPr lang="en-US" sz="1800" dirty="0">
                <a:cs typeface="Times New Roman" panose="02020603050405020304" pitchFamily="18" charset="0"/>
              </a:rPr>
              <a:t>. Al </a:t>
            </a:r>
            <a:r>
              <a:rPr lang="en-US" sz="1800" dirty="0" err="1">
                <a:cs typeface="Times New Roman" panose="02020603050405020304" pitchFamily="18" charset="0"/>
              </a:rPr>
              <a:t>contrario</a:t>
            </a:r>
            <a:r>
              <a:rPr lang="en-US" sz="1800" dirty="0">
                <a:cs typeface="Times New Roman" panose="02020603050405020304" pitchFamily="18" charset="0"/>
              </a:rPr>
              <a:t>, </a:t>
            </a:r>
            <a:r>
              <a:rPr lang="en-US" sz="1800" dirty="0" err="1">
                <a:cs typeface="Times New Roman" panose="02020603050405020304" pitchFamily="18" charset="0"/>
              </a:rPr>
              <a:t>ognuno</a:t>
            </a:r>
            <a:r>
              <a:rPr lang="en-US" sz="1800" dirty="0">
                <a:cs typeface="Times New Roman" panose="02020603050405020304" pitchFamily="18" charset="0"/>
              </a:rPr>
              <a:t> a modo </a:t>
            </a:r>
            <a:r>
              <a:rPr lang="en-US" sz="1800" dirty="0" err="1">
                <a:cs typeface="Times New Roman" panose="02020603050405020304" pitchFamily="18" charset="0"/>
              </a:rPr>
              <a:t>suo</a:t>
            </a:r>
            <a:r>
              <a:rPr lang="en-US" sz="1800" dirty="0">
                <a:cs typeface="Times New Roman" panose="02020603050405020304" pitchFamily="18" charset="0"/>
              </a:rPr>
              <a:t> </a:t>
            </a:r>
            <a:r>
              <a:rPr lang="en-US" sz="1800" dirty="0" err="1">
                <a:cs typeface="Times New Roman" panose="02020603050405020304" pitchFamily="18" charset="0"/>
              </a:rPr>
              <a:t>presenta</a:t>
            </a:r>
            <a:r>
              <a:rPr lang="en-US" sz="1800" dirty="0">
                <a:cs typeface="Times New Roman" panose="02020603050405020304" pitchFamily="18" charset="0"/>
              </a:rPr>
              <a:t> un </a:t>
            </a:r>
            <a:r>
              <a:rPr lang="en-US" sz="1800" dirty="0" err="1">
                <a:cs typeface="Times New Roman" panose="02020603050405020304" pitchFamily="18" charset="0"/>
              </a:rPr>
              <a:t>evento</a:t>
            </a:r>
            <a:r>
              <a:rPr lang="en-US" sz="1800" dirty="0">
                <a:cs typeface="Times New Roman" panose="02020603050405020304" pitchFamily="18" charset="0"/>
              </a:rPr>
              <a:t> </a:t>
            </a:r>
            <a:r>
              <a:rPr lang="en-US" sz="1800" dirty="0" err="1">
                <a:cs typeface="Times New Roman" panose="02020603050405020304" pitchFamily="18" charset="0"/>
              </a:rPr>
              <a:t>aperto</a:t>
            </a:r>
            <a:r>
              <a:rPr lang="en-US" sz="1800" dirty="0">
                <a:cs typeface="Times New Roman" panose="02020603050405020304" pitchFamily="18" charset="0"/>
              </a:rPr>
              <a:t>, </a:t>
            </a:r>
            <a:r>
              <a:rPr lang="en-US" sz="1800" dirty="0" err="1">
                <a:cs typeface="Times New Roman" panose="02020603050405020304" pitchFamily="18" charset="0"/>
              </a:rPr>
              <a:t>drammatico</a:t>
            </a:r>
            <a:r>
              <a:rPr lang="en-US" sz="1800" dirty="0">
                <a:cs typeface="Times New Roman" panose="02020603050405020304" pitchFamily="18" charset="0"/>
              </a:rPr>
              <a:t> e </a:t>
            </a:r>
            <a:r>
              <a:rPr lang="en-US" sz="1800" dirty="0" err="1">
                <a:cs typeface="Times New Roman" panose="02020603050405020304" pitchFamily="18" charset="0"/>
              </a:rPr>
              <a:t>persino</a:t>
            </a:r>
            <a:r>
              <a:rPr lang="en-US" sz="1800" dirty="0">
                <a:cs typeface="Times New Roman" panose="02020603050405020304" pitchFamily="18" charset="0"/>
              </a:rPr>
              <a:t> </a:t>
            </a:r>
            <a:r>
              <a:rPr lang="en-US" sz="1800" dirty="0" err="1">
                <a:cs typeface="Times New Roman" panose="02020603050405020304" pitchFamily="18" charset="0"/>
              </a:rPr>
              <a:t>teatrale</a:t>
            </a:r>
            <a:r>
              <a:rPr lang="en-US" sz="1800" dirty="0">
                <a:cs typeface="Times New Roman" panose="02020603050405020304" pitchFamily="18" charset="0"/>
              </a:rPr>
              <a:t> (</a:t>
            </a:r>
            <a:r>
              <a:rPr lang="en-US" sz="1800" dirty="0" err="1">
                <a:cs typeface="Times New Roman" panose="02020603050405020304" pitchFamily="18" charset="0"/>
              </a:rPr>
              <a:t>vedi</a:t>
            </a:r>
            <a:r>
              <a:rPr lang="en-US" sz="1800" dirty="0">
                <a:cs typeface="Times New Roman" panose="02020603050405020304" pitchFamily="18" charset="0"/>
              </a:rPr>
              <a:t> Figure 1 e 2)</a:t>
            </a:r>
            <a:endParaRPr lang="it-IT" sz="1800" dirty="0">
              <a:cs typeface="Times New Roman" panose="02020603050405020304" pitchFamily="18" charset="0"/>
            </a:endParaRPr>
          </a:p>
        </p:txBody>
      </p:sp>
      <p:pic>
        <p:nvPicPr>
          <p:cNvPr id="6" name="Segnaposto contenuto 5"/>
          <p:cNvPicPr>
            <a:picLocks noGrp="1" noChangeAspect="1"/>
          </p:cNvPicPr>
          <p:nvPr>
            <p:ph sz="half" idx="2"/>
          </p:nvPr>
        </p:nvPicPr>
        <p:blipFill>
          <a:blip r:embed="rId3"/>
          <a:stretch>
            <a:fillRect/>
          </a:stretch>
        </p:blipFill>
        <p:spPr>
          <a:xfrm>
            <a:off x="716103" y="1645465"/>
            <a:ext cx="2498136" cy="3909512"/>
          </a:xfrm>
          <a:prstGeom prst="rect">
            <a:avLst/>
          </a:prstGeom>
          <a:ln w="88900" cap="sq" cmpd="thickThin">
            <a:solidFill>
              <a:srgbClr val="000000"/>
            </a:solidFill>
            <a:prstDash val="solid"/>
            <a:miter lim="800000"/>
          </a:ln>
          <a:effectLst>
            <a:innerShdw blurRad="76200">
              <a:srgbClr val="000000"/>
            </a:inn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56</a:t>
            </a:fld>
            <a:endParaRPr lang="en-US" dirty="0"/>
          </a:p>
        </p:txBody>
      </p:sp>
      <p:pic>
        <p:nvPicPr>
          <p:cNvPr id="7" name="Immagine 6"/>
          <p:cNvPicPr>
            <a:picLocks noChangeAspect="1"/>
          </p:cNvPicPr>
          <p:nvPr/>
        </p:nvPicPr>
        <p:blipFill>
          <a:blip r:embed="rId4"/>
          <a:stretch>
            <a:fillRect/>
          </a:stretch>
        </p:blipFill>
        <p:spPr>
          <a:xfrm>
            <a:off x="8797089" y="1534703"/>
            <a:ext cx="2972869" cy="38401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04175833"/>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106126" y="615904"/>
            <a:ext cx="10515600" cy="1325563"/>
          </a:xfrm>
        </p:spPr>
        <p:txBody>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a:t>
            </a:r>
            <a:r>
              <a:rPr lang="it-IT" dirty="0"/>
              <a:t/>
            </a:r>
            <a:br>
              <a:rPr lang="it-IT" dirty="0"/>
            </a:br>
            <a:endParaRPr lang="it-IT" dirty="0"/>
          </a:p>
        </p:txBody>
      </p:sp>
      <p:sp>
        <p:nvSpPr>
          <p:cNvPr id="3" name="Segnaposto contenuto 2"/>
          <p:cNvSpPr>
            <a:spLocks noGrp="1"/>
          </p:cNvSpPr>
          <p:nvPr>
            <p:ph sz="half" idx="1"/>
          </p:nvPr>
        </p:nvSpPr>
        <p:spPr>
          <a:xfrm>
            <a:off x="1540232" y="1683657"/>
            <a:ext cx="5033211" cy="4351338"/>
          </a:xfrm>
        </p:spPr>
        <p:txBody>
          <a:bodyPr>
            <a:normAutofit/>
          </a:bodyPr>
          <a:lstStyle/>
          <a:p>
            <a:r>
              <a:rPr lang="en-US" sz="1800" dirty="0">
                <a:cs typeface="Times New Roman" panose="02020603050405020304" pitchFamily="18" charset="0"/>
              </a:rPr>
              <a:t>Le </a:t>
            </a:r>
            <a:r>
              <a:rPr lang="en-US" sz="1800" dirty="0" err="1">
                <a:cs typeface="Times New Roman" panose="02020603050405020304" pitchFamily="18" charset="0"/>
              </a:rPr>
              <a:t>illustrazioni</a:t>
            </a:r>
            <a:r>
              <a:rPr lang="en-US" sz="1800" dirty="0">
                <a:cs typeface="Times New Roman" panose="02020603050405020304" pitchFamily="18" charset="0"/>
              </a:rPr>
              <a:t> </a:t>
            </a:r>
            <a:r>
              <a:rPr lang="en-US" sz="1800" dirty="0" err="1">
                <a:cs typeface="Times New Roman" panose="02020603050405020304" pitchFamily="18" charset="0"/>
              </a:rPr>
              <a:t>rispondono</a:t>
            </a:r>
            <a:r>
              <a:rPr lang="en-US" sz="1800" dirty="0">
                <a:cs typeface="Times New Roman" panose="02020603050405020304" pitchFamily="18" charset="0"/>
              </a:rPr>
              <a:t> </a:t>
            </a:r>
            <a:r>
              <a:rPr lang="en-US" sz="1800" dirty="0" err="1">
                <a:cs typeface="Times New Roman" panose="02020603050405020304" pitchFamily="18" charset="0"/>
              </a:rPr>
              <a:t>all'aumento</a:t>
            </a:r>
            <a:r>
              <a:rPr lang="en-US" sz="1800" dirty="0">
                <a:cs typeface="Times New Roman" panose="02020603050405020304" pitchFamily="18" charset="0"/>
              </a:rPr>
              <a:t> </a:t>
            </a:r>
            <a:r>
              <a:rPr lang="en-US" sz="1800" dirty="0" err="1">
                <a:cs typeface="Times New Roman" panose="02020603050405020304" pitchFamily="18" charset="0"/>
              </a:rPr>
              <a:t>delle</a:t>
            </a:r>
            <a:r>
              <a:rPr lang="en-US" sz="1800" dirty="0">
                <a:cs typeface="Times New Roman" panose="02020603050405020304" pitchFamily="18" charset="0"/>
              </a:rPr>
              <a:t> </a:t>
            </a:r>
            <a:r>
              <a:rPr lang="en-US" sz="1800" dirty="0" err="1">
                <a:cs typeface="Times New Roman" panose="02020603050405020304" pitchFamily="18" charset="0"/>
              </a:rPr>
              <a:t>strutture</a:t>
            </a:r>
            <a:r>
              <a:rPr lang="en-US" sz="1800" dirty="0">
                <a:cs typeface="Times New Roman" panose="02020603050405020304" pitchFamily="18" charset="0"/>
              </a:rPr>
              <a:t> </a:t>
            </a:r>
            <a:r>
              <a:rPr lang="en-US" sz="1800" dirty="0" err="1">
                <a:cs typeface="Times New Roman" panose="02020603050405020304" pitchFamily="18" charset="0"/>
              </a:rPr>
              <a:t>costruite</a:t>
            </a:r>
            <a:r>
              <a:rPr lang="en-US" sz="1800" dirty="0">
                <a:cs typeface="Times New Roman" panose="02020603050405020304" pitchFamily="18" charset="0"/>
              </a:rPr>
              <a:t> </a:t>
            </a:r>
            <a:r>
              <a:rPr lang="en-US" sz="1800" dirty="0" err="1">
                <a:cs typeface="Times New Roman" panose="02020603050405020304" pitchFamily="18" charset="0"/>
              </a:rPr>
              <a:t>espressamente</a:t>
            </a:r>
            <a:r>
              <a:rPr lang="en-US" sz="1800" dirty="0">
                <a:cs typeface="Times New Roman" panose="02020603050405020304" pitchFamily="18" charset="0"/>
              </a:rPr>
              <a:t> per la </a:t>
            </a:r>
            <a:r>
              <a:rPr lang="en-US" sz="1800" dirty="0" err="1">
                <a:cs typeface="Times New Roman" panose="02020603050405020304" pitchFamily="18" charset="0"/>
              </a:rPr>
              <a:t>dissezione</a:t>
            </a:r>
            <a:r>
              <a:rPr lang="en-US" sz="1800" dirty="0">
                <a:cs typeface="Times New Roman" panose="02020603050405020304" pitchFamily="18" charset="0"/>
              </a:rPr>
              <a:t> </a:t>
            </a:r>
            <a:r>
              <a:rPr lang="en-US" sz="1800" dirty="0" err="1">
                <a:cs typeface="Times New Roman" panose="02020603050405020304" pitchFamily="18" charset="0"/>
              </a:rPr>
              <a:t>anatomica</a:t>
            </a:r>
            <a:r>
              <a:rPr lang="en-US" sz="1800" dirty="0">
                <a:cs typeface="Times New Roman" panose="02020603050405020304" pitchFamily="18" charset="0"/>
              </a:rPr>
              <a:t>, come il </a:t>
            </a:r>
            <a:r>
              <a:rPr lang="en-US" sz="1800" dirty="0" err="1">
                <a:cs typeface="Times New Roman" panose="02020603050405020304" pitchFamily="18" charset="0"/>
              </a:rPr>
              <a:t>famoso</a:t>
            </a:r>
            <a:r>
              <a:rPr lang="en-US" sz="1800" dirty="0">
                <a:cs typeface="Times New Roman" panose="02020603050405020304" pitchFamily="18" charset="0"/>
              </a:rPr>
              <a:t> </a:t>
            </a:r>
            <a:r>
              <a:rPr lang="en-US" sz="1800" dirty="0" err="1">
                <a:cs typeface="Times New Roman" panose="02020603050405020304" pitchFamily="18" charset="0"/>
              </a:rPr>
              <a:t>teatro</a:t>
            </a:r>
            <a:r>
              <a:rPr lang="en-US" sz="1800" dirty="0">
                <a:cs typeface="Times New Roman" panose="02020603050405020304" pitchFamily="18" charset="0"/>
              </a:rPr>
              <a:t> di Padova (1594), ma </a:t>
            </a:r>
            <a:r>
              <a:rPr lang="en-US" sz="1800" dirty="0" err="1">
                <a:cs typeface="Times New Roman" panose="02020603050405020304" pitchFamily="18" charset="0"/>
              </a:rPr>
              <a:t>assomigliano</a:t>
            </a:r>
            <a:r>
              <a:rPr lang="en-US" sz="1800" dirty="0">
                <a:cs typeface="Times New Roman" panose="02020603050405020304" pitchFamily="18" charset="0"/>
              </a:rPr>
              <a:t> </a:t>
            </a:r>
            <a:r>
              <a:rPr lang="en-US" sz="1800" dirty="0" err="1">
                <a:cs typeface="Times New Roman" panose="02020603050405020304" pitchFamily="18" charset="0"/>
              </a:rPr>
              <a:t>anche</a:t>
            </a:r>
            <a:r>
              <a:rPr lang="en-US" sz="1800" dirty="0">
                <a:cs typeface="Times New Roman" panose="02020603050405020304" pitchFamily="18" charset="0"/>
              </a:rPr>
              <a:t> a </a:t>
            </a:r>
            <a:r>
              <a:rPr lang="en-US" sz="1800" dirty="0" err="1">
                <a:cs typeface="Times New Roman" panose="02020603050405020304" pitchFamily="18" charset="0"/>
              </a:rPr>
              <a:t>scenografie</a:t>
            </a:r>
            <a:r>
              <a:rPr lang="en-US" sz="1800" dirty="0">
                <a:cs typeface="Times New Roman" panose="02020603050405020304" pitchFamily="18" charset="0"/>
              </a:rPr>
              <a:t> come il </a:t>
            </a:r>
            <a:r>
              <a:rPr lang="en-US" sz="1800" dirty="0" err="1">
                <a:cs typeface="Times New Roman" panose="02020603050405020304" pitchFamily="18" charset="0"/>
              </a:rPr>
              <a:t>bellissimo</a:t>
            </a:r>
            <a:r>
              <a:rPr lang="en-US" sz="1800" dirty="0">
                <a:cs typeface="Times New Roman" panose="02020603050405020304" pitchFamily="18" charset="0"/>
              </a:rPr>
              <a:t> Teatro </a:t>
            </a:r>
            <a:r>
              <a:rPr lang="en-US" sz="1800" dirty="0" err="1">
                <a:cs typeface="Times New Roman" panose="02020603050405020304" pitchFamily="18" charset="0"/>
              </a:rPr>
              <a:t>Olimpico</a:t>
            </a:r>
            <a:r>
              <a:rPr lang="en-US" sz="1800" dirty="0">
                <a:cs typeface="Times New Roman" panose="02020603050405020304" pitchFamily="18" charset="0"/>
              </a:rPr>
              <a:t> di Andrea Palladio (</a:t>
            </a:r>
            <a:r>
              <a:rPr lang="en-US" sz="1800" dirty="0" err="1">
                <a:cs typeface="Times New Roman" panose="02020603050405020304" pitchFamily="18" charset="0"/>
              </a:rPr>
              <a:t>vedi</a:t>
            </a:r>
            <a:r>
              <a:rPr lang="en-US" sz="1800" dirty="0">
                <a:cs typeface="Times New Roman" panose="02020603050405020304" pitchFamily="18" charset="0"/>
              </a:rPr>
              <a:t> Figure 3 e 4, </a:t>
            </a:r>
            <a:r>
              <a:rPr lang="en-US" sz="1800" dirty="0" err="1">
                <a:cs typeface="Times New Roman" panose="02020603050405020304" pitchFamily="18" charset="0"/>
              </a:rPr>
              <a:t>nella</a:t>
            </a:r>
            <a:r>
              <a:rPr lang="en-US" sz="1800" dirty="0">
                <a:cs typeface="Times New Roman" panose="02020603050405020304" pitchFamily="18" charset="0"/>
              </a:rPr>
              <a:t> </a:t>
            </a:r>
            <a:r>
              <a:rPr lang="en-US" sz="1800" dirty="0" err="1">
                <a:cs typeface="Times New Roman" panose="02020603050405020304" pitchFamily="18" charset="0"/>
              </a:rPr>
              <a:t>seguente</a:t>
            </a:r>
            <a:r>
              <a:rPr lang="en-US" sz="1800" dirty="0">
                <a:cs typeface="Times New Roman" panose="02020603050405020304" pitchFamily="18" charset="0"/>
              </a:rPr>
              <a:t> slide)
Sia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teatri</a:t>
            </a:r>
            <a:r>
              <a:rPr lang="en-US" sz="1800" dirty="0">
                <a:cs typeface="Times New Roman" panose="02020603050405020304" pitchFamily="18" charset="0"/>
              </a:rPr>
              <a:t> </a:t>
            </a:r>
            <a:r>
              <a:rPr lang="en-US" sz="1800" dirty="0" err="1">
                <a:cs typeface="Times New Roman" panose="02020603050405020304" pitchFamily="18" charset="0"/>
              </a:rPr>
              <a:t>palladiani</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teatri</a:t>
            </a:r>
            <a:r>
              <a:rPr lang="en-US" sz="1800" dirty="0">
                <a:cs typeface="Times New Roman" panose="02020603050405020304" pitchFamily="18" charset="0"/>
              </a:rPr>
              <a:t> medici </a:t>
            </a:r>
            <a:r>
              <a:rPr lang="en-US" sz="1800" dirty="0" err="1">
                <a:cs typeface="Times New Roman" panose="02020603050405020304" pitchFamily="18" charset="0"/>
              </a:rPr>
              <a:t>rendono</a:t>
            </a:r>
            <a:r>
              <a:rPr lang="en-US" sz="1800" dirty="0">
                <a:cs typeface="Times New Roman" panose="02020603050405020304" pitchFamily="18" charset="0"/>
              </a:rPr>
              <a:t> </a:t>
            </a:r>
            <a:r>
              <a:rPr lang="en-US" sz="1800" dirty="0" err="1">
                <a:cs typeface="Times New Roman" panose="02020603050405020304" pitchFamily="18" charset="0"/>
              </a:rPr>
              <a:t>omaggio</a:t>
            </a:r>
            <a:r>
              <a:rPr lang="en-US" sz="1800" dirty="0">
                <a:cs typeface="Times New Roman" panose="02020603050405020304" pitchFamily="18" charset="0"/>
              </a:rPr>
              <a:t> </a:t>
            </a:r>
            <a:r>
              <a:rPr lang="en-US" sz="1800" dirty="0" err="1">
                <a:cs typeface="Times New Roman" panose="02020603050405020304" pitchFamily="18" charset="0"/>
              </a:rPr>
              <a:t>diretto</a:t>
            </a:r>
            <a:r>
              <a:rPr lang="en-US" sz="1800" dirty="0">
                <a:cs typeface="Times New Roman" panose="02020603050405020304" pitchFamily="18" charset="0"/>
              </a:rPr>
              <a:t> </a:t>
            </a:r>
            <a:r>
              <a:rPr lang="en-US" sz="1800" dirty="0" err="1">
                <a:cs typeface="Times New Roman" panose="02020603050405020304" pitchFamily="18" charset="0"/>
              </a:rPr>
              <a:t>agli</a:t>
            </a:r>
            <a:r>
              <a:rPr lang="en-US" sz="1800" dirty="0">
                <a:cs typeface="Times New Roman" panose="02020603050405020304" pitchFamily="18" charset="0"/>
              </a:rPr>
              <a:t> </a:t>
            </a:r>
            <a:r>
              <a:rPr lang="en-US" sz="1800" dirty="0" err="1">
                <a:cs typeface="Times New Roman" panose="02020603050405020304" pitchFamily="18" charset="0"/>
              </a:rPr>
              <a:t>anfiteatri</a:t>
            </a:r>
            <a:r>
              <a:rPr lang="en-US" sz="1800" dirty="0">
                <a:cs typeface="Times New Roman" panose="02020603050405020304" pitchFamily="18" charset="0"/>
              </a:rPr>
              <a:t> </a:t>
            </a:r>
            <a:r>
              <a:rPr lang="en-US" sz="1800" dirty="0" err="1">
                <a:cs typeface="Times New Roman" panose="02020603050405020304" pitchFamily="18" charset="0"/>
              </a:rPr>
              <a:t>dell'impero</a:t>
            </a:r>
            <a:r>
              <a:rPr lang="en-US" sz="1800" dirty="0">
                <a:cs typeface="Times New Roman" panose="02020603050405020304" pitchFamily="18" charset="0"/>
              </a:rPr>
              <a:t> </a:t>
            </a:r>
            <a:r>
              <a:rPr lang="en-US" sz="1800" dirty="0" err="1">
                <a:cs typeface="Times New Roman" panose="02020603050405020304" pitchFamily="18" charset="0"/>
              </a:rPr>
              <a:t>romano</a:t>
            </a:r>
            <a:endParaRPr lang="it-IT" sz="1800" dirty="0">
              <a:cs typeface="Times New Roman" panose="02020603050405020304" pitchFamily="18" charset="0"/>
            </a:endParaRPr>
          </a:p>
        </p:txBody>
      </p:sp>
      <p:pic>
        <p:nvPicPr>
          <p:cNvPr id="6" name="Segnaposto contenuto 5"/>
          <p:cNvPicPr>
            <a:picLocks noGrp="1" noChangeAspect="1"/>
          </p:cNvPicPr>
          <p:nvPr>
            <p:ph sz="half" idx="2"/>
          </p:nvPr>
        </p:nvPicPr>
        <p:blipFill>
          <a:blip r:embed="rId2"/>
          <a:stretch>
            <a:fillRect/>
          </a:stretch>
        </p:blipFill>
        <p:spPr>
          <a:xfrm>
            <a:off x="7116731" y="1699482"/>
            <a:ext cx="3151512" cy="4349088"/>
          </a:xfrm>
          <a:prstGeom prst="rect">
            <a:avLst/>
          </a:prstGeom>
          <a:ln w="88900" cap="sq" cmpd="thickThin">
            <a:solidFill>
              <a:srgbClr val="000000"/>
            </a:solidFill>
            <a:prstDash val="solid"/>
            <a:miter lim="800000"/>
          </a:ln>
          <a:effectLst>
            <a:innerShdw blurRad="76200">
              <a:srgbClr val="000000"/>
            </a:inn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57</a:t>
            </a:fld>
            <a:endParaRPr lang="en-US" dirty="0"/>
          </a:p>
        </p:txBody>
      </p:sp>
    </p:spTree>
    <p:extLst>
      <p:ext uri="{BB962C8B-B14F-4D97-AF65-F5344CB8AC3E}">
        <p14:creationId xmlns:p14="http://schemas.microsoft.com/office/powerpoint/2010/main" val="1656172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1848" y="583489"/>
            <a:ext cx="10515600" cy="1325563"/>
          </a:xfrm>
        </p:spPr>
        <p:txBody>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a:t>
            </a:r>
            <a:r>
              <a:rPr lang="it-IT" dirty="0"/>
              <a:t/>
            </a:r>
            <a:br>
              <a:rPr lang="it-IT" dirty="0"/>
            </a:br>
            <a:endParaRPr lang="it-IT" dirty="0"/>
          </a:p>
        </p:txBody>
      </p:sp>
      <p:pic>
        <p:nvPicPr>
          <p:cNvPr id="5" name="Segnaposto contenuto 4"/>
          <p:cNvPicPr>
            <a:picLocks noGrp="1" noChangeAspect="1"/>
          </p:cNvPicPr>
          <p:nvPr>
            <p:ph sz="half" idx="1"/>
          </p:nvPr>
        </p:nvPicPr>
        <p:blipFill>
          <a:blip r:embed="rId2"/>
          <a:stretch>
            <a:fillRect/>
          </a:stretch>
        </p:blipFill>
        <p:spPr>
          <a:xfrm>
            <a:off x="1638276" y="1467826"/>
            <a:ext cx="2782436" cy="4537190"/>
          </a:xfrm>
          <a:prstGeom prst="rect">
            <a:avLst/>
          </a:prstGeom>
          <a:ln>
            <a:noFill/>
          </a:ln>
          <a:effectLst>
            <a:outerShdw blurRad="292100" dist="139700" dir="2700000" algn="tl" rotWithShape="0">
              <a:srgbClr val="333333">
                <a:alpha val="65000"/>
              </a:srgbClr>
            </a:outerShdw>
          </a:effectLst>
        </p:spPr>
      </p:pic>
      <p:sp>
        <p:nvSpPr>
          <p:cNvPr id="4" name="Segnaposto contenuto 3"/>
          <p:cNvSpPr>
            <a:spLocks noGrp="1"/>
          </p:cNvSpPr>
          <p:nvPr>
            <p:ph sz="half" idx="2"/>
          </p:nvPr>
        </p:nvSpPr>
        <p:spPr>
          <a:xfrm>
            <a:off x="5436243" y="1690688"/>
            <a:ext cx="4754880" cy="3977640"/>
          </a:xfrm>
        </p:spPr>
        <p:txBody>
          <a:bodyPr>
            <a:normAutofit/>
          </a:bodyPr>
          <a:lstStyle/>
          <a:p>
            <a:r>
              <a:rPr lang="en-US" sz="1800" dirty="0">
                <a:cs typeface="Times New Roman" panose="02020603050405020304" pitchFamily="18" charset="0"/>
              </a:rPr>
              <a:t>Questa scena (</a:t>
            </a:r>
            <a:r>
              <a:rPr lang="en-US" sz="1800" dirty="0" err="1">
                <a:cs typeface="Times New Roman" panose="02020603050405020304" pitchFamily="18" charset="0"/>
              </a:rPr>
              <a:t>figura</a:t>
            </a:r>
            <a:r>
              <a:rPr lang="en-US" sz="1800" dirty="0">
                <a:cs typeface="Times New Roman" panose="02020603050405020304" pitchFamily="18" charset="0"/>
              </a:rPr>
              <a:t> 4) </a:t>
            </a:r>
            <a:r>
              <a:rPr lang="en-US" sz="1800" dirty="0" err="1">
                <a:cs typeface="Times New Roman" panose="02020603050405020304" pitchFamily="18" charset="0"/>
              </a:rPr>
              <a:t>mostra</a:t>
            </a:r>
            <a:r>
              <a:rPr lang="en-US" sz="1800" dirty="0">
                <a:cs typeface="Times New Roman" panose="02020603050405020304" pitchFamily="18" charset="0"/>
              </a:rPr>
              <a:t> una </a:t>
            </a:r>
            <a:r>
              <a:rPr lang="en-US" sz="1800" dirty="0" err="1">
                <a:cs typeface="Times New Roman" panose="02020603050405020304" pitchFamily="18" charset="0"/>
              </a:rPr>
              <a:t>struttura</a:t>
            </a:r>
            <a:r>
              <a:rPr lang="en-US" sz="1800" dirty="0">
                <a:cs typeface="Times New Roman" panose="02020603050405020304" pitchFamily="18" charset="0"/>
              </a:rPr>
              <a:t> </a:t>
            </a:r>
            <a:r>
              <a:rPr lang="en-US" sz="1800" dirty="0" err="1">
                <a:cs typeface="Times New Roman" panose="02020603050405020304" pitchFamily="18" charset="0"/>
              </a:rPr>
              <a:t>permanente</a:t>
            </a:r>
            <a:r>
              <a:rPr lang="en-US" sz="1800" dirty="0">
                <a:cs typeface="Times New Roman" panose="02020603050405020304" pitchFamily="18" charset="0"/>
              </a:rPr>
              <a:t> </a:t>
            </a:r>
            <a:r>
              <a:rPr lang="en-US" sz="1800" dirty="0" err="1">
                <a:cs typeface="Times New Roman" panose="02020603050405020304" pitchFamily="18" charset="0"/>
              </a:rPr>
              <a:t>dell'anfiteatro</a:t>
            </a:r>
            <a:r>
              <a:rPr lang="en-US" sz="1800" dirty="0">
                <a:cs typeface="Times New Roman" panose="02020603050405020304" pitchFamily="18" charset="0"/>
              </a:rPr>
              <a:t>
Come </a:t>
            </a:r>
            <a:r>
              <a:rPr lang="en-US" sz="1800" dirty="0" err="1">
                <a:cs typeface="Times New Roman" panose="02020603050405020304" pitchFamily="18" charset="0"/>
              </a:rPr>
              <a:t>nella</a:t>
            </a:r>
            <a:r>
              <a:rPr lang="en-US" sz="1800" dirty="0">
                <a:cs typeface="Times New Roman" panose="02020603050405020304" pitchFamily="18" charset="0"/>
              </a:rPr>
              <a:t> </a:t>
            </a:r>
            <a:r>
              <a:rPr lang="en-US" sz="1800" dirty="0" err="1">
                <a:cs typeface="Times New Roman" panose="02020603050405020304" pitchFamily="18" charset="0"/>
              </a:rPr>
              <a:t>Figura</a:t>
            </a:r>
            <a:r>
              <a:rPr lang="en-US" sz="1800" dirty="0">
                <a:cs typeface="Times New Roman" panose="02020603050405020304" pitchFamily="18" charset="0"/>
              </a:rPr>
              <a:t> 2, lo </a:t>
            </a:r>
            <a:r>
              <a:rPr lang="en-US" sz="1800" dirty="0" err="1">
                <a:cs typeface="Times New Roman" panose="02020603050405020304" pitchFamily="18" charset="0"/>
              </a:rPr>
              <a:t>scheletro</a:t>
            </a:r>
            <a:r>
              <a:rPr lang="en-US" sz="1800" dirty="0">
                <a:cs typeface="Times New Roman" panose="02020603050405020304" pitchFamily="18" charset="0"/>
              </a:rPr>
              <a:t> </a:t>
            </a:r>
            <a:r>
              <a:rPr lang="en-US" sz="1800" dirty="0" err="1">
                <a:cs typeface="Times New Roman" panose="02020603050405020304" pitchFamily="18" charset="0"/>
              </a:rPr>
              <a:t>presiede</a:t>
            </a:r>
            <a:r>
              <a:rPr lang="en-US" sz="1800" dirty="0">
                <a:cs typeface="Times New Roman" panose="02020603050405020304" pitchFamily="18" charset="0"/>
              </a:rPr>
              <a:t> la </a:t>
            </a:r>
            <a:r>
              <a:rPr lang="en-US" sz="1800" dirty="0" err="1">
                <a:cs typeface="Times New Roman" panose="02020603050405020304" pitchFamily="18" charset="0"/>
              </a:rPr>
              <a:t>dissezione</a:t>
            </a:r>
            <a:r>
              <a:rPr lang="en-US" sz="1800" dirty="0">
                <a:cs typeface="Times New Roman" panose="02020603050405020304" pitchFamily="18" charset="0"/>
              </a:rPr>
              <a:t>
</a:t>
            </a:r>
            <a:r>
              <a:rPr lang="en-US" sz="1800" dirty="0" err="1">
                <a:cs typeface="Times New Roman" panose="02020603050405020304" pitchFamily="18" charset="0"/>
              </a:rPr>
              <a:t>L'iscrizione</a:t>
            </a:r>
            <a:r>
              <a:rPr lang="en-US" sz="1800" dirty="0">
                <a:cs typeface="Times New Roman" panose="02020603050405020304" pitchFamily="18" charset="0"/>
              </a:rPr>
              <a:t> </a:t>
            </a:r>
            <a:r>
              <a:rPr lang="en-US" sz="1800" dirty="0" err="1">
                <a:cs typeface="Times New Roman" panose="02020603050405020304" pitchFamily="18" charset="0"/>
              </a:rPr>
              <a:t>alla</a:t>
            </a:r>
            <a:r>
              <a:rPr lang="en-US" sz="1800" dirty="0">
                <a:cs typeface="Times New Roman" panose="02020603050405020304" pitchFamily="18" charset="0"/>
              </a:rPr>
              <a:t> base del </a:t>
            </a:r>
            <a:r>
              <a:rPr lang="en-US" sz="1800" dirty="0" err="1">
                <a:cs typeface="Times New Roman" panose="02020603050405020304" pitchFamily="18" charset="0"/>
              </a:rPr>
              <a:t>suo</a:t>
            </a:r>
            <a:r>
              <a:rPr lang="en-US" sz="1800" dirty="0">
                <a:cs typeface="Times New Roman" panose="02020603050405020304" pitchFamily="18" charset="0"/>
              </a:rPr>
              <a:t> </a:t>
            </a:r>
            <a:r>
              <a:rPr lang="en-US" sz="1800" dirty="0" err="1">
                <a:cs typeface="Times New Roman" panose="02020603050405020304" pitchFamily="18" charset="0"/>
              </a:rPr>
              <a:t>podio</a:t>
            </a:r>
            <a:r>
              <a:rPr lang="en-US" sz="1800" dirty="0">
                <a:cs typeface="Times New Roman" panose="02020603050405020304" pitchFamily="18" charset="0"/>
              </a:rPr>
              <a:t> </a:t>
            </a:r>
            <a:r>
              <a:rPr lang="en-US" sz="1800" dirty="0" err="1">
                <a:cs typeface="Times New Roman" panose="02020603050405020304" pitchFamily="18" charset="0"/>
              </a:rPr>
              <a:t>suggerisce</a:t>
            </a:r>
            <a:r>
              <a:rPr lang="en-US" sz="1800" dirty="0">
                <a:cs typeface="Times New Roman" panose="02020603050405020304" pitchFamily="18" charset="0"/>
              </a:rPr>
              <a:t> la </a:t>
            </a:r>
            <a:r>
              <a:rPr lang="en-US" sz="1800" dirty="0" err="1">
                <a:cs typeface="Times New Roman" panose="02020603050405020304" pitchFamily="18" charset="0"/>
              </a:rPr>
              <a:t>sua</a:t>
            </a:r>
            <a:r>
              <a:rPr lang="en-US" sz="1800" dirty="0">
                <a:cs typeface="Times New Roman" panose="02020603050405020304" pitchFamily="18" charset="0"/>
              </a:rPr>
              <a:t> </a:t>
            </a:r>
            <a:r>
              <a:rPr lang="en-US" sz="1800" dirty="0" err="1">
                <a:cs typeface="Times New Roman" panose="02020603050405020304" pitchFamily="18" charset="0"/>
              </a:rPr>
              <a:t>funzione</a:t>
            </a:r>
            <a:r>
              <a:rPr lang="en-US" sz="1800" dirty="0">
                <a:cs typeface="Times New Roman" panose="02020603050405020304" pitchFamily="18" charset="0"/>
              </a:rPr>
              <a:t>: "</a:t>
            </a:r>
            <a:r>
              <a:rPr lang="en-US" sz="1800" dirty="0" err="1">
                <a:cs typeface="Times New Roman" panose="02020603050405020304" pitchFamily="18" charset="0"/>
              </a:rPr>
              <a:t>Laceros</a:t>
            </a:r>
            <a:r>
              <a:rPr lang="en-US" sz="1800" dirty="0">
                <a:cs typeface="Times New Roman" panose="02020603050405020304" pitchFamily="18" charset="0"/>
              </a:rPr>
              <a:t> </a:t>
            </a:r>
            <a:r>
              <a:rPr lang="en-US" sz="1800" dirty="0" err="1">
                <a:cs typeface="Times New Roman" panose="02020603050405020304" pitchFamily="18" charset="0"/>
              </a:rPr>
              <a:t>iuvat</a:t>
            </a:r>
            <a:r>
              <a:rPr lang="en-US" sz="1800" dirty="0">
                <a:cs typeface="Times New Roman" panose="02020603050405020304" pitchFamily="18" charset="0"/>
              </a:rPr>
              <a:t> ire per </a:t>
            </a:r>
            <a:r>
              <a:rPr lang="en-US" sz="1800" dirty="0" err="1">
                <a:cs typeface="Times New Roman" panose="02020603050405020304" pitchFamily="18" charset="0"/>
              </a:rPr>
              <a:t>artus</a:t>
            </a:r>
            <a:r>
              <a:rPr lang="en-US" sz="1800" dirty="0">
                <a:cs typeface="Times New Roman" panose="02020603050405020304" pitchFamily="18" charset="0"/>
              </a:rPr>
              <a:t>" [ '(lo </a:t>
            </a:r>
            <a:r>
              <a:rPr lang="en-US" sz="1800" dirty="0" err="1">
                <a:cs typeface="Times New Roman" panose="02020603050405020304" pitchFamily="18" charset="0"/>
              </a:rPr>
              <a:t>scheletro</a:t>
            </a:r>
            <a:r>
              <a:rPr lang="en-US" sz="1800" dirty="0">
                <a:cs typeface="Times New Roman" panose="02020603050405020304" pitchFamily="18" charset="0"/>
              </a:rPr>
              <a:t>) </a:t>
            </a:r>
            <a:r>
              <a:rPr lang="en-US" sz="1800" dirty="0" err="1">
                <a:cs typeface="Times New Roman" panose="02020603050405020304" pitchFamily="18" charset="0"/>
              </a:rPr>
              <a:t>aiuta</a:t>
            </a:r>
            <a:r>
              <a:rPr lang="en-US" sz="1800" dirty="0">
                <a:cs typeface="Times New Roman" panose="02020603050405020304" pitchFamily="18" charset="0"/>
              </a:rPr>
              <a:t> a </a:t>
            </a:r>
            <a:r>
              <a:rPr lang="en-US" sz="1800" dirty="0" err="1">
                <a:cs typeface="Times New Roman" panose="02020603050405020304" pitchFamily="18" charset="0"/>
              </a:rPr>
              <a:t>rintracciare</a:t>
            </a:r>
            <a:r>
              <a:rPr lang="en-US" sz="1800" dirty="0">
                <a:cs typeface="Times New Roman" panose="02020603050405020304" pitchFamily="18" charset="0"/>
              </a:rPr>
              <a:t> </a:t>
            </a:r>
            <a:r>
              <a:rPr lang="en-US" sz="1800" dirty="0" err="1">
                <a:cs typeface="Times New Roman" panose="02020603050405020304" pitchFamily="18" charset="0"/>
              </a:rPr>
              <a:t>gli</a:t>
            </a:r>
            <a:r>
              <a:rPr lang="en-US" sz="1800" dirty="0">
                <a:cs typeface="Times New Roman" panose="02020603050405020304" pitchFamily="18" charset="0"/>
              </a:rPr>
              <a:t> arti </a:t>
            </a:r>
            <a:r>
              <a:rPr lang="en-US" sz="1800" dirty="0" err="1">
                <a:cs typeface="Times New Roman" panose="02020603050405020304" pitchFamily="18" charset="0"/>
              </a:rPr>
              <a:t>lacerati</a:t>
            </a:r>
            <a:r>
              <a:rPr lang="en-US" sz="1800" dirty="0">
                <a:cs typeface="Times New Roman" panose="02020603050405020304" pitchFamily="18" charset="0"/>
              </a:rPr>
              <a:t> (</a:t>
            </a:r>
            <a:r>
              <a:rPr lang="en-US" sz="1800" dirty="0" err="1">
                <a:cs typeface="Times New Roman" panose="02020603050405020304" pitchFamily="18" charset="0"/>
              </a:rPr>
              <a:t>cioè</a:t>
            </a:r>
            <a:r>
              <a:rPr lang="en-US" sz="1800" dirty="0">
                <a:cs typeface="Times New Roman" panose="02020603050405020304" pitchFamily="18" charset="0"/>
              </a:rPr>
              <a:t>, </a:t>
            </a:r>
            <a:r>
              <a:rPr lang="en-US" sz="1800" dirty="0" err="1">
                <a:cs typeface="Times New Roman" panose="02020603050405020304" pitchFamily="18" charset="0"/>
              </a:rPr>
              <a:t>sezionati</a:t>
            </a:r>
            <a:r>
              <a:rPr lang="en-US" sz="1800" dirty="0">
                <a:cs typeface="Times New Roman" panose="02020603050405020304" pitchFamily="18" charset="0"/>
              </a:rPr>
              <a:t>)
</a:t>
            </a:r>
            <a:endParaRPr lang="it-IT" sz="1800" dirty="0"/>
          </a:p>
        </p:txBody>
      </p:sp>
      <p:sp>
        <p:nvSpPr>
          <p:cNvPr id="3" name="Segnaposto numero diapositiva 2"/>
          <p:cNvSpPr>
            <a:spLocks noGrp="1"/>
          </p:cNvSpPr>
          <p:nvPr>
            <p:ph type="sldNum" sz="quarter" idx="12"/>
          </p:nvPr>
        </p:nvSpPr>
        <p:spPr/>
        <p:txBody>
          <a:bodyPr/>
          <a:lstStyle/>
          <a:p>
            <a:fld id="{4FAB73BC-B049-4115-A692-8D63A059BFB8}" type="slidenum">
              <a:rPr lang="en-US" smtClean="0"/>
              <a:t>58</a:t>
            </a:fld>
            <a:endParaRPr lang="en-US" dirty="0"/>
          </a:p>
        </p:txBody>
      </p:sp>
    </p:spTree>
    <p:extLst>
      <p:ext uri="{BB962C8B-B14F-4D97-AF65-F5344CB8AC3E}">
        <p14:creationId xmlns:p14="http://schemas.microsoft.com/office/powerpoint/2010/main" val="2763037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789295" y="745722"/>
            <a:ext cx="105918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 anche dopo il Rinascimento</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sz="half" idx="1"/>
          </p:nvPr>
        </p:nvSpPr>
        <p:spPr>
          <a:xfrm>
            <a:off x="1549960" y="2133483"/>
            <a:ext cx="5187724" cy="3967833"/>
          </a:xfrm>
        </p:spPr>
        <p:txBody>
          <a:bodyPr>
            <a:normAutofit/>
          </a:bodyPr>
          <a:lstStyle/>
          <a:p>
            <a:r>
              <a:rPr lang="en-US" sz="1800" dirty="0">
                <a:cs typeface="Times New Roman" panose="02020603050405020304" pitchFamily="18" charset="0"/>
              </a:rPr>
              <a:t>In </a:t>
            </a:r>
            <a:r>
              <a:rPr lang="en-US" sz="1800" dirty="0" err="1">
                <a:cs typeface="Times New Roman" panose="02020603050405020304" pitchFamily="18" charset="0"/>
              </a:rPr>
              <a:t>alcune</a:t>
            </a:r>
            <a:r>
              <a:rPr lang="en-US" sz="1800" dirty="0">
                <a:cs typeface="Times New Roman" panose="02020603050405020304" pitchFamily="18" charset="0"/>
              </a:rPr>
              <a:t> </a:t>
            </a:r>
            <a:r>
              <a:rPr lang="en-US" sz="1800" dirty="0" err="1">
                <a:cs typeface="Times New Roman" panose="02020603050405020304" pitchFamily="18" charset="0"/>
              </a:rPr>
              <a:t>illustrazioni</a:t>
            </a:r>
            <a:r>
              <a:rPr lang="en-US" sz="1800" dirty="0">
                <a:cs typeface="Times New Roman" panose="02020603050405020304" pitchFamily="18" charset="0"/>
              </a:rPr>
              <a:t> la </a:t>
            </a:r>
            <a:r>
              <a:rPr lang="en-US" sz="1800" dirty="0" err="1">
                <a:cs typeface="Times New Roman" panose="02020603050405020304" pitchFamily="18" charset="0"/>
              </a:rPr>
              <a:t>dissezione</a:t>
            </a:r>
            <a:r>
              <a:rPr lang="en-US" sz="1800" dirty="0">
                <a:cs typeface="Times New Roman" panose="02020603050405020304" pitchFamily="18" charset="0"/>
              </a:rPr>
              <a:t> è </a:t>
            </a:r>
            <a:r>
              <a:rPr lang="en-US" sz="1800" dirty="0" err="1">
                <a:cs typeface="Times New Roman" panose="02020603050405020304" pitchFamily="18" charset="0"/>
              </a:rPr>
              <a:t>messa</a:t>
            </a:r>
            <a:r>
              <a:rPr lang="en-US" sz="1800" dirty="0">
                <a:cs typeface="Times New Roman" panose="02020603050405020304" pitchFamily="18" charset="0"/>
              </a:rPr>
              <a:t> in scena in modo da </a:t>
            </a:r>
            <a:r>
              <a:rPr lang="en-US" sz="1800" dirty="0" err="1">
                <a:cs typeface="Times New Roman" panose="02020603050405020304" pitchFamily="18" charset="0"/>
              </a:rPr>
              <a:t>trasformare</a:t>
            </a:r>
            <a:r>
              <a:rPr lang="en-US" sz="1800" dirty="0">
                <a:cs typeface="Times New Roman" panose="02020603050405020304" pitchFamily="18" charset="0"/>
              </a:rPr>
              <a:t> il </a:t>
            </a:r>
            <a:r>
              <a:rPr lang="en-US" sz="1800" dirty="0" err="1">
                <a:cs typeface="Times New Roman" panose="02020603050405020304" pitchFamily="18" charset="0"/>
              </a:rPr>
              <a:t>lettore</a:t>
            </a:r>
            <a:r>
              <a:rPr lang="en-US" sz="1800" dirty="0">
                <a:cs typeface="Times New Roman" panose="02020603050405020304" pitchFamily="18" charset="0"/>
              </a:rPr>
              <a:t> in uno </a:t>
            </a:r>
            <a:r>
              <a:rPr lang="en-US" sz="1800" dirty="0" err="1">
                <a:cs typeface="Times New Roman" panose="02020603050405020304" pitchFamily="18" charset="0"/>
              </a:rPr>
              <a:t>spettatore</a:t>
            </a:r>
            <a:r>
              <a:rPr lang="en-US" sz="1800" dirty="0">
                <a:cs typeface="Times New Roman" panose="02020603050405020304" pitchFamily="18" charset="0"/>
              </a:rPr>
              <a:t> o un </a:t>
            </a:r>
            <a:r>
              <a:rPr lang="en-US" sz="1800" dirty="0" err="1">
                <a:cs typeface="Times New Roman" panose="02020603050405020304" pitchFamily="18" charset="0"/>
              </a:rPr>
              <a:t>frequentatore</a:t>
            </a:r>
            <a:r>
              <a:rPr lang="en-US" sz="1800" dirty="0">
                <a:cs typeface="Times New Roman" panose="02020603050405020304" pitchFamily="18" charset="0"/>
              </a:rPr>
              <a:t> di </a:t>
            </a:r>
            <a:r>
              <a:rPr lang="en-US" sz="1800" dirty="0" err="1">
                <a:cs typeface="Times New Roman" panose="02020603050405020304" pitchFamily="18" charset="0"/>
              </a:rPr>
              <a:t>teatro</a:t>
            </a:r>
            <a:r>
              <a:rPr lang="en-US" sz="1800" dirty="0">
                <a:cs typeface="Times New Roman" panose="02020603050405020304" pitchFamily="18" charset="0"/>
              </a:rPr>
              <a:t>
</a:t>
            </a:r>
            <a:r>
              <a:rPr lang="en-US" sz="1800" dirty="0" err="1">
                <a:cs typeface="Times New Roman" panose="02020603050405020304" pitchFamily="18" charset="0"/>
              </a:rPr>
              <a:t>Degno</a:t>
            </a:r>
            <a:r>
              <a:rPr lang="en-US" sz="1800" dirty="0">
                <a:cs typeface="Times New Roman" panose="02020603050405020304" pitchFamily="18" charset="0"/>
              </a:rPr>
              <a:t> di nota qui è il </a:t>
            </a:r>
            <a:r>
              <a:rPr lang="en-US" sz="1800" dirty="0" err="1">
                <a:cs typeface="Times New Roman" panose="02020603050405020304" pitchFamily="18" charset="0"/>
              </a:rPr>
              <a:t>cadavere</a:t>
            </a:r>
            <a:r>
              <a:rPr lang="en-US" sz="1800" dirty="0">
                <a:cs typeface="Times New Roman" panose="02020603050405020304" pitchFamily="18" charset="0"/>
              </a:rPr>
              <a:t> </a:t>
            </a:r>
            <a:r>
              <a:rPr lang="en-US" sz="1800" dirty="0" err="1">
                <a:cs typeface="Times New Roman" panose="02020603050405020304" pitchFamily="18" charset="0"/>
              </a:rPr>
              <a:t>femminile</a:t>
            </a:r>
            <a:r>
              <a:rPr lang="en-US" sz="1800" dirty="0">
                <a:cs typeface="Times New Roman" panose="02020603050405020304" pitchFamily="18" charset="0"/>
              </a:rPr>
              <a:t>, </a:t>
            </a:r>
            <a:r>
              <a:rPr lang="en-US" sz="1800" dirty="0" err="1">
                <a:cs typeface="Times New Roman" panose="02020603050405020304" pitchFamily="18" charset="0"/>
              </a:rPr>
              <a:t>così</a:t>
            </a:r>
            <a:r>
              <a:rPr lang="en-US" sz="1800" dirty="0">
                <a:cs typeface="Times New Roman" panose="02020603050405020304" pitchFamily="18" charset="0"/>
              </a:rPr>
              <a:t> come lo </a:t>
            </a:r>
            <a:r>
              <a:rPr lang="en-US" sz="1800" dirty="0" err="1">
                <a:cs typeface="Times New Roman" panose="02020603050405020304" pitchFamily="18" charset="0"/>
              </a:rPr>
              <a:t>sfondo</a:t>
            </a:r>
            <a:r>
              <a:rPr lang="en-US" sz="1800" dirty="0">
                <a:cs typeface="Times New Roman" panose="02020603050405020304" pitchFamily="18" charset="0"/>
              </a:rPr>
              <a:t> </a:t>
            </a:r>
            <a:r>
              <a:rPr lang="en-US" sz="1800" dirty="0" err="1">
                <a:cs typeface="Times New Roman" panose="02020603050405020304" pitchFamily="18" charset="0"/>
              </a:rPr>
              <a:t>elaborato</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scena </a:t>
            </a:r>
            <a:r>
              <a:rPr lang="en-US" sz="1800" dirty="0" err="1">
                <a:cs typeface="Times New Roman" panose="02020603050405020304" pitchFamily="18" charset="0"/>
              </a:rPr>
              <a:t>accademica</a:t>
            </a:r>
            <a:r>
              <a:rPr lang="en-US" sz="1800" dirty="0">
                <a:cs typeface="Times New Roman" panose="02020603050405020304" pitchFamily="18" charset="0"/>
              </a:rPr>
              <a:t>
I putti con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loro</a:t>
            </a:r>
            <a:r>
              <a:rPr lang="en-US" sz="1800" dirty="0">
                <a:cs typeface="Times New Roman" panose="02020603050405020304" pitchFamily="18" charset="0"/>
              </a:rPr>
              <a:t> </a:t>
            </a:r>
            <a:r>
              <a:rPr lang="en-US" sz="1800" dirty="0" err="1">
                <a:cs typeface="Times New Roman" panose="02020603050405020304" pitchFamily="18" charset="0"/>
              </a:rPr>
              <a:t>tubi</a:t>
            </a:r>
            <a:r>
              <a:rPr lang="en-US" sz="1800" dirty="0">
                <a:cs typeface="Times New Roman" panose="02020603050405020304" pitchFamily="18" charset="0"/>
              </a:rPr>
              <a:t> a </a:t>
            </a:r>
            <a:r>
              <a:rPr lang="en-US" sz="1800" dirty="0" err="1">
                <a:cs typeface="Times New Roman" panose="02020603050405020304" pitchFamily="18" charset="0"/>
              </a:rPr>
              <a:t>bolla</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tulipani</a:t>
            </a:r>
            <a:r>
              <a:rPr lang="en-US" sz="1800" dirty="0">
                <a:cs typeface="Times New Roman" panose="02020603050405020304" pitchFamily="18" charset="0"/>
              </a:rPr>
              <a:t> e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teschi</a:t>
            </a:r>
            <a:r>
              <a:rPr lang="en-US" sz="1800" dirty="0">
                <a:cs typeface="Times New Roman" panose="02020603050405020304" pitchFamily="18" charset="0"/>
              </a:rPr>
              <a:t> </a:t>
            </a:r>
            <a:r>
              <a:rPr lang="en-US" sz="1800" dirty="0" err="1">
                <a:cs typeface="Times New Roman" panose="02020603050405020304" pitchFamily="18" charset="0"/>
              </a:rPr>
              <a:t>ricordano</a:t>
            </a:r>
            <a:r>
              <a:rPr lang="en-US" sz="1800" dirty="0">
                <a:cs typeface="Times New Roman" panose="02020603050405020304" pitchFamily="18" charset="0"/>
              </a:rPr>
              <a:t> tutti al </a:t>
            </a:r>
            <a:r>
              <a:rPr lang="en-US" sz="1800" dirty="0" err="1">
                <a:cs typeface="Times New Roman" panose="02020603050405020304" pitchFamily="18" charset="0"/>
              </a:rPr>
              <a:t>lettore</a:t>
            </a:r>
            <a:r>
              <a:rPr lang="en-US" sz="1800" dirty="0">
                <a:cs typeface="Times New Roman" panose="02020603050405020304" pitchFamily="18" charset="0"/>
              </a:rPr>
              <a:t> la </a:t>
            </a:r>
            <a:r>
              <a:rPr lang="en-US" sz="1800" dirty="0" err="1">
                <a:cs typeface="Times New Roman" panose="02020603050405020304" pitchFamily="18" charset="0"/>
              </a:rPr>
              <a:t>vanità</a:t>
            </a:r>
            <a:r>
              <a:rPr lang="en-US" sz="1800" dirty="0">
                <a:cs typeface="Times New Roman" panose="02020603050405020304" pitchFamily="18" charset="0"/>
              </a:rPr>
              <a:t> </a:t>
            </a:r>
            <a:r>
              <a:rPr lang="en-US" sz="1800" dirty="0" err="1">
                <a:cs typeface="Times New Roman" panose="02020603050405020304" pitchFamily="18" charset="0"/>
              </a:rPr>
              <a:t>dello</a:t>
            </a:r>
            <a:r>
              <a:rPr lang="en-US" sz="1800" dirty="0">
                <a:cs typeface="Times New Roman" panose="02020603050405020304" pitchFamily="18" charset="0"/>
              </a:rPr>
              <a:t> </a:t>
            </a:r>
            <a:r>
              <a:rPr lang="en-US" sz="1800" dirty="0" err="1">
                <a:cs typeface="Times New Roman" panose="02020603050405020304" pitchFamily="18" charset="0"/>
              </a:rPr>
              <a:t>sforzo</a:t>
            </a:r>
            <a:r>
              <a:rPr lang="en-US" sz="1800" dirty="0">
                <a:cs typeface="Times New Roman" panose="02020603050405020304" pitchFamily="18" charset="0"/>
              </a:rPr>
              <a:t> </a:t>
            </a:r>
            <a:r>
              <a:rPr lang="en-US" sz="1800" dirty="0" err="1">
                <a:cs typeface="Times New Roman" panose="02020603050405020304" pitchFamily="18" charset="0"/>
              </a:rPr>
              <a:t>umano</a:t>
            </a:r>
            <a:r>
              <a:rPr lang="en-US" sz="1800" dirty="0">
                <a:cs typeface="Times New Roman" panose="02020603050405020304" pitchFamily="18" charset="0"/>
              </a:rPr>
              <a:t> e la </a:t>
            </a:r>
            <a:r>
              <a:rPr lang="en-US" sz="1800" dirty="0" err="1">
                <a:cs typeface="Times New Roman" panose="02020603050405020304" pitchFamily="18" charset="0"/>
              </a:rPr>
              <a:t>fugacità</a:t>
            </a:r>
            <a:r>
              <a:rPr lang="en-US" sz="1800" dirty="0">
                <a:cs typeface="Times New Roman" panose="02020603050405020304" pitchFamily="18" charset="0"/>
              </a:rPr>
              <a:t> del tempo</a:t>
            </a:r>
            <a:endParaRPr lang="it-IT" sz="1800" dirty="0">
              <a:cs typeface="Times New Roman" panose="02020603050405020304" pitchFamily="18" charset="0"/>
            </a:endParaRPr>
          </a:p>
        </p:txBody>
      </p:sp>
      <p:pic>
        <p:nvPicPr>
          <p:cNvPr id="8" name="Segnaposto contenuto 7"/>
          <p:cNvPicPr>
            <a:picLocks noGrp="1" noChangeAspect="1"/>
          </p:cNvPicPr>
          <p:nvPr>
            <p:ph sz="half" idx="2"/>
          </p:nvPr>
        </p:nvPicPr>
        <p:blipFill>
          <a:blip r:embed="rId2"/>
          <a:stretch>
            <a:fillRect/>
          </a:stretch>
        </p:blipFill>
        <p:spPr>
          <a:xfrm>
            <a:off x="7519519" y="1784487"/>
            <a:ext cx="2474713" cy="3978275"/>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59</a:t>
            </a:fld>
            <a:endParaRPr lang="en-US" dirty="0"/>
          </a:p>
        </p:txBody>
      </p:sp>
      <p:sp>
        <p:nvSpPr>
          <p:cNvPr id="4" name="Rettangolo 3"/>
          <p:cNvSpPr/>
          <p:nvPr/>
        </p:nvSpPr>
        <p:spPr>
          <a:xfrm>
            <a:off x="8090645" y="5893567"/>
            <a:ext cx="1208985" cy="261610"/>
          </a:xfrm>
          <a:prstGeom prst="rect">
            <a:avLst/>
          </a:prstGeom>
        </p:spPr>
        <p:txBody>
          <a:bodyPr wrap="none">
            <a:spAutoFit/>
          </a:bodyPr>
          <a:lstStyle/>
          <a:p>
            <a:r>
              <a:rPr lang="en-US" sz="1100" dirty="0">
                <a:cs typeface="Times New Roman" panose="02020603050405020304" pitchFamily="18" charset="0"/>
              </a:rPr>
              <a:t>Amsterdam, 1642</a:t>
            </a:r>
            <a:endParaRPr lang="it-IT" sz="1100" dirty="0">
              <a:cs typeface="Times New Roman" panose="02020603050405020304" pitchFamily="18" charset="0"/>
            </a:endParaRPr>
          </a:p>
        </p:txBody>
      </p:sp>
    </p:spTree>
    <p:extLst>
      <p:ext uri="{BB962C8B-B14F-4D97-AF65-F5344CB8AC3E}">
        <p14:creationId xmlns:p14="http://schemas.microsoft.com/office/powerpoint/2010/main" val="70338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5033" y="620162"/>
            <a:ext cx="8309123" cy="1569750"/>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corpo umano e il cosmo
</a:t>
            </a:r>
          </a:p>
        </p:txBody>
      </p:sp>
      <p:sp>
        <p:nvSpPr>
          <p:cNvPr id="5" name="Segnaposto numero diapositiva 4"/>
          <p:cNvSpPr>
            <a:spLocks noGrp="1"/>
          </p:cNvSpPr>
          <p:nvPr>
            <p:ph type="sldNum" sz="quarter" idx="12"/>
          </p:nvPr>
        </p:nvSpPr>
        <p:spPr/>
        <p:txBody>
          <a:bodyPr/>
          <a:lstStyle/>
          <a:p>
            <a:fld id="{4FAB73BC-B049-4115-A692-8D63A059BFB8}" type="slidenum">
              <a:rPr lang="en-US" smtClean="0"/>
              <a:t>6</a:t>
            </a:fld>
            <a:endParaRPr lang="en-US" dirty="0"/>
          </a:p>
        </p:txBody>
      </p:sp>
      <p:pic>
        <p:nvPicPr>
          <p:cNvPr id="4" name="Immagine 3"/>
          <p:cNvPicPr>
            <a:picLocks noChangeAspect="1"/>
          </p:cNvPicPr>
          <p:nvPr/>
        </p:nvPicPr>
        <p:blipFill>
          <a:blip r:embed="rId2"/>
          <a:stretch>
            <a:fillRect/>
          </a:stretch>
        </p:blipFill>
        <p:spPr>
          <a:xfrm>
            <a:off x="7475602" y="1589060"/>
            <a:ext cx="3723503" cy="1968843"/>
          </a:xfrm>
          <a:prstGeom prst="rect">
            <a:avLst/>
          </a:prstGeom>
          <a:ln>
            <a:noFill/>
          </a:ln>
          <a:effectLst>
            <a:outerShdw blurRad="190500" algn="tl" rotWithShape="0">
              <a:srgbClr val="000000">
                <a:alpha val="70000"/>
              </a:srgbClr>
            </a:outerShdw>
          </a:effectLst>
        </p:spPr>
      </p:pic>
      <p:sp>
        <p:nvSpPr>
          <p:cNvPr id="6" name="CasellaDiTesto 5"/>
          <p:cNvSpPr txBox="1"/>
          <p:nvPr/>
        </p:nvSpPr>
        <p:spPr>
          <a:xfrm>
            <a:off x="925033" y="2333266"/>
            <a:ext cx="5752215" cy="1477328"/>
          </a:xfrm>
          <a:prstGeom prst="rect">
            <a:avLst/>
          </a:prstGeom>
          <a:noFill/>
        </p:spPr>
        <p:txBody>
          <a:bodyPr wrap="square" rtlCol="0">
            <a:spAutoFit/>
          </a:bodyPr>
          <a:lstStyle/>
          <a:p>
            <a:r>
              <a:rPr lang="it-IT" dirty="0">
                <a:cs typeface="Times New Roman" panose="02020603050405020304" pitchFamily="18" charset="0"/>
              </a:rPr>
              <a:t>L'immagine del corpo umano che è stata storicamente costruita dalla medicina e dalla biologia, ha spesso legami analogici e simbolici con i diversi aspetti che partecipano alla cultura di tutte le età
</a:t>
            </a:r>
            <a:endParaRPr lang="it-IT" sz="2200" i="1" dirty="0">
              <a:cs typeface="Times New Roman" panose="02020603050405020304" pitchFamily="18" charset="0"/>
            </a:endParaRPr>
          </a:p>
        </p:txBody>
      </p:sp>
      <p:sp>
        <p:nvSpPr>
          <p:cNvPr id="8" name="CasellaDiTesto 7"/>
          <p:cNvSpPr txBox="1"/>
          <p:nvPr/>
        </p:nvSpPr>
        <p:spPr>
          <a:xfrm>
            <a:off x="925033" y="4264214"/>
            <a:ext cx="8697144" cy="1477328"/>
          </a:xfrm>
          <a:prstGeom prst="rect">
            <a:avLst/>
          </a:prstGeom>
          <a:noFill/>
        </p:spPr>
        <p:txBody>
          <a:bodyPr wrap="square" rtlCol="0">
            <a:spAutoFit/>
          </a:bodyPr>
          <a:lstStyle/>
          <a:p>
            <a:r>
              <a:rPr lang="it-IT" dirty="0">
                <a:cs typeface="Times New Roman" panose="02020603050405020304" pitchFamily="18" charset="0"/>
              </a:rPr>
              <a:t>È noto che, fin dai tempi delle culture scientifiche classiche, è stata stabilita un'identificazione tra il corpo umano e il cosmo, nel quadro di una concezione unica e generale della Natura, in cui la cosmologia e la fisiologia umana condividevano un significato unico e identico come particolari realizzazioni di una </a:t>
            </a:r>
            <a:r>
              <a:rPr lang="it-IT" dirty="0" err="1">
                <a:cs typeface="Times New Roman" panose="02020603050405020304" pitchFamily="18" charset="0"/>
              </a:rPr>
              <a:t>fisie</a:t>
            </a:r>
            <a:r>
              <a:rPr lang="it-IT" dirty="0">
                <a:cs typeface="Times New Roman" panose="02020603050405020304" pitchFamily="18" charset="0"/>
              </a:rPr>
              <a:t> universale
</a:t>
            </a:r>
          </a:p>
        </p:txBody>
      </p:sp>
    </p:spTree>
    <p:extLst>
      <p:ext uri="{BB962C8B-B14F-4D97-AF65-F5344CB8AC3E}">
        <p14:creationId xmlns:p14="http://schemas.microsoft.com/office/powerpoint/2010/main" val="3412064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6048" y="793955"/>
            <a:ext cx="10058400" cy="1609344"/>
          </a:xfrm>
        </p:spPr>
        <p:txBody>
          <a:bodyPr>
            <a:normAutofit/>
          </a:bodyPr>
          <a:lstStyle/>
          <a:p>
            <a:pPr algn="ctr"/>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 anche dopo il Rinascimento</a:t>
            </a:r>
            <a:b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r>
              <a:rPr lang="it-IT" dirty="0"/>
              <a:t/>
            </a:r>
            <a:br>
              <a:rPr lang="it-IT" dirty="0"/>
            </a:br>
            <a:endParaRPr lang="it-IT" dirty="0"/>
          </a:p>
        </p:txBody>
      </p:sp>
      <p:pic>
        <p:nvPicPr>
          <p:cNvPr id="5" name="Segnaposto contenuto 4"/>
          <p:cNvPicPr>
            <a:picLocks noGrp="1" noChangeAspect="1"/>
          </p:cNvPicPr>
          <p:nvPr>
            <p:ph sz="half" idx="1"/>
          </p:nvPr>
        </p:nvPicPr>
        <p:blipFill>
          <a:blip r:embed="rId2"/>
          <a:stretch>
            <a:fillRect/>
          </a:stretch>
        </p:blipFill>
        <p:spPr>
          <a:xfrm>
            <a:off x="1146048" y="1387495"/>
            <a:ext cx="3156742" cy="4303621"/>
          </a:xfrm>
          <a:prstGeom prst="rect">
            <a:avLst/>
          </a:prstGeom>
          <a:ln>
            <a:noFill/>
          </a:ln>
          <a:effectLst>
            <a:outerShdw blurRad="190500" algn="tl" rotWithShape="0">
              <a:srgbClr val="000000">
                <a:alpha val="70000"/>
              </a:srgbClr>
            </a:outerShdw>
          </a:effectLst>
        </p:spPr>
      </p:pic>
      <p:sp>
        <p:nvSpPr>
          <p:cNvPr id="4" name="Segnaposto contenuto 3"/>
          <p:cNvSpPr>
            <a:spLocks noGrp="1"/>
          </p:cNvSpPr>
          <p:nvPr>
            <p:ph sz="half" idx="2"/>
          </p:nvPr>
        </p:nvSpPr>
        <p:spPr>
          <a:xfrm>
            <a:off x="5044077" y="1810592"/>
            <a:ext cx="5495587" cy="4743110"/>
          </a:xfrm>
        </p:spPr>
        <p:txBody>
          <a:bodyPr>
            <a:normAutofit/>
          </a:bodyPr>
          <a:lstStyle/>
          <a:p>
            <a:r>
              <a:rPr lang="en-US" sz="1800" dirty="0">
                <a:cs typeface="Times New Roman" panose="02020603050405020304" pitchFamily="18" charset="0"/>
              </a:rPr>
              <a:t>Stile del </a:t>
            </a:r>
            <a:r>
              <a:rPr lang="en-US" sz="1800" dirty="0" err="1">
                <a:cs typeface="Times New Roman" panose="02020603050405020304" pitchFamily="18" charset="0"/>
              </a:rPr>
              <a:t>classicismo</a:t>
            </a:r>
            <a:r>
              <a:rPr lang="en-US" sz="1800" dirty="0">
                <a:cs typeface="Times New Roman" panose="02020603050405020304" pitchFamily="18" charset="0"/>
              </a:rPr>
              <a:t> </a:t>
            </a:r>
            <a:r>
              <a:rPr lang="en-US" sz="1800" dirty="0" err="1">
                <a:cs typeface="Times New Roman" panose="02020603050405020304" pitchFamily="18" charset="0"/>
              </a:rPr>
              <a:t>rinascimentale</a:t>
            </a:r>
            <a:r>
              <a:rPr lang="en-US" sz="1800" dirty="0">
                <a:cs typeface="Times New Roman" panose="02020603050405020304" pitchFamily="18" charset="0"/>
              </a:rPr>
              <a:t> per dare </a:t>
            </a:r>
            <a:r>
              <a:rPr lang="en-US" sz="1800" dirty="0" err="1">
                <a:cs typeface="Times New Roman" panose="02020603050405020304" pitchFamily="18" charset="0"/>
              </a:rPr>
              <a:t>autorità</a:t>
            </a:r>
            <a:r>
              <a:rPr lang="en-US" sz="1800" dirty="0">
                <a:cs typeface="Times New Roman" panose="02020603050405020304" pitchFamily="18" charset="0"/>
              </a:rPr>
              <a:t> </a:t>
            </a:r>
            <a:r>
              <a:rPr lang="en-US" sz="1800" dirty="0" err="1">
                <a:cs typeface="Times New Roman" panose="02020603050405020304" pitchFamily="18" charset="0"/>
              </a:rPr>
              <a:t>all'atto</a:t>
            </a:r>
            <a:r>
              <a:rPr lang="en-US" sz="1800" dirty="0">
                <a:cs typeface="Times New Roman" panose="02020603050405020304" pitchFamily="18" charset="0"/>
              </a:rPr>
              <a:t> di </a:t>
            </a:r>
            <a:r>
              <a:rPr lang="en-US" sz="1800" dirty="0" err="1">
                <a:cs typeface="Times New Roman" panose="02020603050405020304" pitchFamily="18" charset="0"/>
              </a:rPr>
              <a:t>dissezione</a:t>
            </a:r>
            <a:r>
              <a:rPr lang="en-US" sz="1800" dirty="0">
                <a:cs typeface="Times New Roman" panose="02020603050405020304" pitchFamily="18" charset="0"/>
              </a:rPr>
              <a:t/>
            </a:r>
            <a:br>
              <a:rPr lang="en-US" sz="1800" dirty="0">
                <a:cs typeface="Times New Roman" panose="02020603050405020304" pitchFamily="18" charset="0"/>
              </a:rPr>
            </a:br>
            <a:r>
              <a:rPr lang="en-US" sz="1800" dirty="0">
                <a:cs typeface="Times New Roman" panose="02020603050405020304" pitchFamily="18" charset="0"/>
              </a:rPr>
              <a:t>
I </a:t>
            </a:r>
            <a:r>
              <a:rPr lang="en-US" sz="1800" dirty="0" err="1">
                <a:cs typeface="Times New Roman" panose="02020603050405020304" pitchFamily="18" charset="0"/>
              </a:rPr>
              <a:t>giocatori</a:t>
            </a:r>
            <a:r>
              <a:rPr lang="en-US" sz="1800" dirty="0">
                <a:cs typeface="Times New Roman" panose="02020603050405020304" pitchFamily="18" charset="0"/>
              </a:rPr>
              <a:t>, </a:t>
            </a:r>
            <a:r>
              <a:rPr lang="en-US" sz="1800" dirty="0" err="1">
                <a:cs typeface="Times New Roman" panose="02020603050405020304" pitchFamily="18" charset="0"/>
              </a:rPr>
              <a:t>vestiti</a:t>
            </a:r>
            <a:r>
              <a:rPr lang="en-US" sz="1800" dirty="0">
                <a:cs typeface="Times New Roman" panose="02020603050405020304" pitchFamily="18" charset="0"/>
              </a:rPr>
              <a:t> </a:t>
            </a:r>
            <a:r>
              <a:rPr lang="en-US" sz="1800" dirty="0" err="1">
                <a:cs typeface="Times New Roman" panose="02020603050405020304" pitchFamily="18" charset="0"/>
              </a:rPr>
              <a:t>nei</a:t>
            </a:r>
            <a:r>
              <a:rPr lang="en-US" sz="1800" dirty="0">
                <a:cs typeface="Times New Roman" panose="02020603050405020304" pitchFamily="18" charset="0"/>
              </a:rPr>
              <a:t> </a:t>
            </a:r>
            <a:r>
              <a:rPr lang="en-US" sz="1800" dirty="0" err="1">
                <a:cs typeface="Times New Roman" panose="02020603050405020304" pitchFamily="18" charset="0"/>
              </a:rPr>
              <a:t>tendaggi</a:t>
            </a:r>
            <a:r>
              <a:rPr lang="en-US" sz="1800" dirty="0">
                <a:cs typeface="Times New Roman" panose="02020603050405020304" pitchFamily="18" charset="0"/>
              </a:rPr>
              <a:t> </a:t>
            </a:r>
            <a:r>
              <a:rPr lang="en-US" sz="1800" dirty="0" err="1">
                <a:cs typeface="Times New Roman" panose="02020603050405020304" pitchFamily="18" charset="0"/>
              </a:rPr>
              <a:t>dell'antichità</a:t>
            </a:r>
            <a:r>
              <a:rPr lang="en-US" sz="1800" dirty="0">
                <a:cs typeface="Times New Roman" panose="02020603050405020304" pitchFamily="18" charset="0"/>
              </a:rPr>
              <a:t>, </a:t>
            </a:r>
            <a:r>
              <a:rPr lang="en-US" sz="1800" dirty="0" err="1">
                <a:cs typeface="Times New Roman" panose="02020603050405020304" pitchFamily="18" charset="0"/>
              </a:rPr>
              <a:t>sembrano</a:t>
            </a:r>
            <a:r>
              <a:rPr lang="en-US" sz="1800" dirty="0">
                <a:cs typeface="Times New Roman" panose="02020603050405020304" pitchFamily="18" charset="0"/>
              </a:rPr>
              <a:t> quasi </a:t>
            </a:r>
            <a:r>
              <a:rPr lang="en-US" sz="1800" dirty="0" err="1">
                <a:cs typeface="Times New Roman" panose="02020603050405020304" pitchFamily="18" charset="0"/>
              </a:rPr>
              <a:t>eseguire</a:t>
            </a:r>
            <a:r>
              <a:rPr lang="en-US" sz="1800" dirty="0">
                <a:cs typeface="Times New Roman" panose="02020603050405020304" pitchFamily="18" charset="0"/>
              </a:rPr>
              <a:t> un </a:t>
            </a:r>
            <a:r>
              <a:rPr lang="en-US" sz="1800" dirty="0" err="1">
                <a:cs typeface="Times New Roman" panose="02020603050405020304" pitchFamily="18" charset="0"/>
              </a:rPr>
              <a:t>rito</a:t>
            </a:r>
            <a:r>
              <a:rPr lang="en-US" sz="1800" dirty="0">
                <a:cs typeface="Times New Roman" panose="02020603050405020304" pitchFamily="18" charset="0"/>
              </a:rPr>
              <a:t/>
            </a:r>
            <a:br>
              <a:rPr lang="en-US" sz="1800" dirty="0">
                <a:cs typeface="Times New Roman" panose="02020603050405020304" pitchFamily="18" charset="0"/>
              </a:rPr>
            </a:br>
            <a:r>
              <a:rPr lang="en-US" sz="1800" dirty="0">
                <a:cs typeface="Times New Roman" panose="02020603050405020304" pitchFamily="18" charset="0"/>
              </a:rPr>
              <a:t>
Si </a:t>
            </a:r>
            <a:r>
              <a:rPr lang="en-US" sz="1800" dirty="0" err="1">
                <a:cs typeface="Times New Roman" panose="02020603050405020304" pitchFamily="18" charset="0"/>
              </a:rPr>
              <a:t>notano</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a:t>
            </a:r>
            <a:r>
              <a:rPr lang="en-US" sz="1800" dirty="0" err="1">
                <a:cs typeface="Times New Roman" panose="02020603050405020304" pitchFamily="18" charset="0"/>
              </a:rPr>
              <a:t>gesti</a:t>
            </a:r>
            <a:r>
              <a:rPr lang="en-US" sz="1800" dirty="0">
                <a:cs typeface="Times New Roman" panose="02020603050405020304" pitchFamily="18" charset="0"/>
              </a:rPr>
              <a:t> </a:t>
            </a:r>
            <a:r>
              <a:rPr lang="en-US" sz="1800" dirty="0" err="1">
                <a:cs typeface="Times New Roman" panose="02020603050405020304" pitchFamily="18" charset="0"/>
              </a:rPr>
              <a:t>teatrali</a:t>
            </a:r>
            <a:r>
              <a:rPr lang="en-US" sz="1800" dirty="0">
                <a:cs typeface="Times New Roman" panose="02020603050405020304" pitchFamily="18" charset="0"/>
              </a:rPr>
              <a:t> e la </a:t>
            </a:r>
            <a:r>
              <a:rPr lang="en-US" sz="1800" dirty="0" err="1">
                <a:cs typeface="Times New Roman" panose="02020603050405020304" pitchFamily="18" charset="0"/>
              </a:rPr>
              <a:t>presenza</a:t>
            </a:r>
            <a:r>
              <a:rPr lang="en-US" sz="1800" dirty="0">
                <a:cs typeface="Times New Roman" panose="02020603050405020304" pitchFamily="18" charset="0"/>
              </a:rPr>
              <a:t> in primo piano del </a:t>
            </a:r>
            <a:r>
              <a:rPr lang="en-US" sz="1800" dirty="0" err="1">
                <a:cs typeface="Times New Roman" panose="02020603050405020304" pitchFamily="18" charset="0"/>
              </a:rPr>
              <a:t>registratore</a:t>
            </a:r>
            <a:r>
              <a:rPr lang="en-US" sz="1800" dirty="0">
                <a:cs typeface="Times New Roman" panose="02020603050405020304" pitchFamily="18" charset="0"/>
              </a:rPr>
              <a:t> </a:t>
            </a:r>
            <a:r>
              <a:rPr lang="en-US" sz="1800" dirty="0" err="1">
                <a:cs typeface="Times New Roman" panose="02020603050405020304" pitchFamily="18" charset="0"/>
              </a:rPr>
              <a:t>accademico</a:t>
            </a:r>
            <a:r>
              <a:rPr lang="en-US" sz="1800" dirty="0">
                <a:cs typeface="Times New Roman" panose="02020603050405020304" pitchFamily="18" charset="0"/>
              </a:rPr>
              <a:t> </a:t>
            </a:r>
            <a:r>
              <a:rPr lang="en-US" sz="1800" dirty="0" err="1">
                <a:cs typeface="Times New Roman" panose="02020603050405020304" pitchFamily="18" charset="0"/>
              </a:rPr>
              <a:t>dell'anatomia</a:t>
            </a:r>
            <a:endParaRPr lang="it-IT"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t>60</a:t>
            </a:fld>
            <a:endParaRPr lang="en-US" dirty="0"/>
          </a:p>
        </p:txBody>
      </p:sp>
      <p:sp>
        <p:nvSpPr>
          <p:cNvPr id="6" name="Rettangolo 5"/>
          <p:cNvSpPr/>
          <p:nvPr/>
        </p:nvSpPr>
        <p:spPr>
          <a:xfrm>
            <a:off x="2098237" y="5826918"/>
            <a:ext cx="963725" cy="261610"/>
          </a:xfrm>
          <a:prstGeom prst="rect">
            <a:avLst/>
          </a:prstGeom>
        </p:spPr>
        <p:txBody>
          <a:bodyPr wrap="none">
            <a:spAutoFit/>
          </a:bodyPr>
          <a:lstStyle/>
          <a:p>
            <a:r>
              <a:rPr lang="en-US" sz="1100" dirty="0">
                <a:cs typeface="Times New Roman" panose="02020603050405020304" pitchFamily="18" charset="0"/>
              </a:rPr>
              <a:t>Leiden, 1673 </a:t>
            </a:r>
            <a:endParaRPr lang="it-IT" sz="1100" dirty="0">
              <a:cs typeface="Times New Roman" panose="02020603050405020304" pitchFamily="18" charset="0"/>
            </a:endParaRPr>
          </a:p>
        </p:txBody>
      </p:sp>
    </p:spTree>
    <p:extLst>
      <p:ext uri="{BB962C8B-B14F-4D97-AF65-F5344CB8AC3E}">
        <p14:creationId xmlns:p14="http://schemas.microsoft.com/office/powerpoint/2010/main" val="18258964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797257" y="569842"/>
            <a:ext cx="10515600" cy="1325563"/>
          </a:xfrm>
        </p:spPr>
        <p:txBody>
          <a:bodyPr>
            <a:normAutofit/>
          </a:bodyPr>
          <a:lstStyle/>
          <a:p>
            <a:pPr algn="ctr"/>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 anche dopo il Rinascimento
</a:t>
            </a:r>
          </a:p>
        </p:txBody>
      </p:sp>
      <p:sp>
        <p:nvSpPr>
          <p:cNvPr id="3" name="Segnaposto contenuto 2"/>
          <p:cNvSpPr>
            <a:spLocks noGrp="1"/>
          </p:cNvSpPr>
          <p:nvPr>
            <p:ph sz="half" idx="1"/>
          </p:nvPr>
        </p:nvSpPr>
        <p:spPr>
          <a:xfrm>
            <a:off x="1769611" y="1960989"/>
            <a:ext cx="5225716" cy="3320694"/>
          </a:xfrm>
        </p:spPr>
        <p:txBody>
          <a:bodyPr>
            <a:normAutofit/>
          </a:bodyPr>
          <a:lstStyle/>
          <a:p>
            <a:r>
              <a:rPr lang="it-IT" sz="1800" dirty="0">
                <a:cs typeface="Times New Roman" panose="02020603050405020304" pitchFamily="18" charset="0"/>
              </a:rPr>
              <a:t>Altri offrono un dramma emanato dietro una struttura proscenio ad arco 
Si tratta di un rendering insolito del soggetto. Tende ai lati per rivelare una prospettiva profonda. Sul grembiule del palco vengono visualizzati gli strumenti di dissezione. I principali attori sono un cadavere femminile e una figura femminile nel drappeggio classico. Manca la solita </a:t>
            </a:r>
            <a:r>
              <a:rPr lang="it-IT" sz="1800" dirty="0" err="1">
                <a:cs typeface="Times New Roman" panose="02020603050405020304" pitchFamily="18" charset="0"/>
              </a:rPr>
              <a:t>drammatis</a:t>
            </a:r>
            <a:r>
              <a:rPr lang="it-IT" sz="1800" dirty="0">
                <a:cs typeface="Times New Roman" panose="02020603050405020304" pitchFamily="18" charset="0"/>
              </a:rPr>
              <a:t> personae medica</a:t>
            </a:r>
          </a:p>
        </p:txBody>
      </p:sp>
      <p:pic>
        <p:nvPicPr>
          <p:cNvPr id="6" name="Segnaposto contenuto 5"/>
          <p:cNvPicPr>
            <a:picLocks noGrp="1" noChangeAspect="1"/>
          </p:cNvPicPr>
          <p:nvPr>
            <p:ph sz="half" idx="2"/>
          </p:nvPr>
        </p:nvPicPr>
        <p:blipFill>
          <a:blip r:embed="rId2"/>
          <a:stretch>
            <a:fillRect/>
          </a:stretch>
        </p:blipFill>
        <p:spPr>
          <a:xfrm>
            <a:off x="7873749" y="1723929"/>
            <a:ext cx="2723690" cy="4308382"/>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61</a:t>
            </a:fld>
            <a:endParaRPr lang="en-US" dirty="0"/>
          </a:p>
        </p:txBody>
      </p:sp>
      <p:sp>
        <p:nvSpPr>
          <p:cNvPr id="5" name="Rettangolo 4"/>
          <p:cNvSpPr/>
          <p:nvPr/>
        </p:nvSpPr>
        <p:spPr>
          <a:xfrm>
            <a:off x="8630010" y="6169580"/>
            <a:ext cx="1208985" cy="261610"/>
          </a:xfrm>
          <a:prstGeom prst="rect">
            <a:avLst/>
          </a:prstGeom>
        </p:spPr>
        <p:txBody>
          <a:bodyPr wrap="none">
            <a:spAutoFit/>
          </a:bodyPr>
          <a:lstStyle/>
          <a:p>
            <a:r>
              <a:rPr lang="it-IT" sz="1100" dirty="0">
                <a:cs typeface="Times New Roman" panose="02020603050405020304" pitchFamily="18" charset="0"/>
              </a:rPr>
              <a:t>Amsterdam,</a:t>
            </a:r>
            <a:r>
              <a:rPr lang="en-US" sz="1100" dirty="0">
                <a:cs typeface="Times New Roman" panose="02020603050405020304" pitchFamily="18" charset="0"/>
              </a:rPr>
              <a:t>1734 </a:t>
            </a:r>
            <a:endParaRPr lang="it-IT" sz="1100" dirty="0">
              <a:cs typeface="Times New Roman" panose="02020603050405020304" pitchFamily="18" charset="0"/>
            </a:endParaRPr>
          </a:p>
        </p:txBody>
      </p:sp>
    </p:spTree>
    <p:extLst>
      <p:ext uri="{BB962C8B-B14F-4D97-AF65-F5344CB8AC3E}">
        <p14:creationId xmlns:p14="http://schemas.microsoft.com/office/powerpoint/2010/main" val="2827262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4552" y="719967"/>
            <a:ext cx="10515600" cy="1325563"/>
          </a:xfrm>
        </p:spPr>
        <p:txBody>
          <a:bodyPr/>
          <a:lstStyle/>
          <a:p>
            <a:pPr algn="ctr"/>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a:t>
            </a:r>
            <a:r>
              <a:rPr lang="it-IT" b="1" dirty="0">
                <a:latin typeface="Times New Roman" panose="02020603050405020304" pitchFamily="18" charset="0"/>
                <a:cs typeface="Times New Roman" panose="02020603050405020304" pitchFamily="18" charset="0"/>
              </a:rPr>
              <a:t/>
            </a:r>
            <a:br>
              <a:rPr lang="it-IT" b="1" dirty="0">
                <a:latin typeface="Times New Roman" panose="02020603050405020304" pitchFamily="18" charset="0"/>
                <a:cs typeface="Times New Roman" panose="02020603050405020304" pitchFamily="18" charset="0"/>
              </a:rPr>
            </a:br>
            <a:endParaRPr lang="it-IT" b="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7308833" y="1835108"/>
            <a:ext cx="4626493" cy="3977640"/>
          </a:xfrm>
        </p:spPr>
        <p:txBody>
          <a:bodyPr>
            <a:normAutofit/>
          </a:bodyPr>
          <a:lstStyle/>
          <a:p>
            <a:r>
              <a:rPr lang="en-US" sz="1800" dirty="0">
                <a:cs typeface="Times New Roman" panose="02020603050405020304" pitchFamily="18" charset="0"/>
              </a:rPr>
              <a:t>In </a:t>
            </a:r>
            <a:r>
              <a:rPr lang="en-US" sz="1800" dirty="0" err="1">
                <a:cs typeface="Times New Roman" panose="02020603050405020304" pitchFamily="18" charset="0"/>
              </a:rPr>
              <a:t>questo</a:t>
            </a:r>
            <a:r>
              <a:rPr lang="en-US" sz="1800" dirty="0">
                <a:cs typeface="Times New Roman" panose="02020603050405020304" pitchFamily="18" charset="0"/>
              </a:rPr>
              <a:t> </a:t>
            </a:r>
            <a:r>
              <a:rPr lang="en-US" sz="1800" dirty="0" err="1">
                <a:cs typeface="Times New Roman" panose="02020603050405020304" pitchFamily="18" charset="0"/>
              </a:rPr>
              <a:t>caso</a:t>
            </a:r>
            <a:r>
              <a:rPr lang="en-US" sz="1800" dirty="0">
                <a:cs typeface="Times New Roman" panose="02020603050405020304" pitchFamily="18" charset="0"/>
              </a:rPr>
              <a:t> il </a:t>
            </a:r>
            <a:r>
              <a:rPr lang="en-US" sz="1800" dirty="0" err="1">
                <a:cs typeface="Times New Roman" panose="02020603050405020304" pitchFamily="18" charset="0"/>
              </a:rPr>
              <a:t>legame</a:t>
            </a:r>
            <a:r>
              <a:rPr lang="en-US" sz="1800" dirty="0">
                <a:cs typeface="Times New Roman" panose="02020603050405020304" pitchFamily="18" charset="0"/>
              </a:rPr>
              <a:t> con il </a:t>
            </a:r>
            <a:r>
              <a:rPr lang="en-US" sz="1800" dirty="0" err="1">
                <a:cs typeface="Times New Roman" panose="02020603050405020304" pitchFamily="18" charset="0"/>
              </a:rPr>
              <a:t>palcoscenico</a:t>
            </a:r>
            <a:r>
              <a:rPr lang="en-US" sz="1800" dirty="0">
                <a:cs typeface="Times New Roman" panose="02020603050405020304" pitchFamily="18" charset="0"/>
              </a:rPr>
              <a:t> e il </a:t>
            </a:r>
            <a:r>
              <a:rPr lang="en-US" sz="1800" dirty="0" err="1">
                <a:cs typeface="Times New Roman" panose="02020603050405020304" pitchFamily="18" charset="0"/>
              </a:rPr>
              <a:t>titolo</a:t>
            </a:r>
            <a:r>
              <a:rPr lang="en-US" sz="1800" dirty="0">
                <a:cs typeface="Times New Roman" panose="02020603050405020304" pitchFamily="18" charset="0"/>
              </a:rPr>
              <a:t> del </a:t>
            </a:r>
            <a:r>
              <a:rPr lang="en-US" sz="1800" dirty="0" err="1">
                <a:cs typeface="Times New Roman" panose="02020603050405020304" pitchFamily="18" charset="0"/>
              </a:rPr>
              <a:t>libro</a:t>
            </a:r>
            <a:r>
              <a:rPr lang="en-US" sz="1800" dirty="0">
                <a:cs typeface="Times New Roman" panose="02020603050405020304" pitchFamily="18" charset="0"/>
              </a:rPr>
              <a:t> </a:t>
            </a:r>
            <a:r>
              <a:rPr lang="en-US" sz="1800" dirty="0" err="1">
                <a:cs typeface="Times New Roman" panose="02020603050405020304" pitchFamily="18" charset="0"/>
              </a:rPr>
              <a:t>sono</a:t>
            </a:r>
            <a:r>
              <a:rPr lang="en-US" sz="1800" dirty="0">
                <a:cs typeface="Times New Roman" panose="02020603050405020304" pitchFamily="18" charset="0"/>
              </a:rPr>
              <a:t> </a:t>
            </a:r>
            <a:r>
              <a:rPr lang="en-US" sz="1800" dirty="0" err="1">
                <a:cs typeface="Times New Roman" panose="02020603050405020304" pitchFamily="18" charset="0"/>
              </a:rPr>
              <a:t>oggetto</a:t>
            </a:r>
            <a:r>
              <a:rPr lang="en-US" sz="1800" dirty="0">
                <a:cs typeface="Times New Roman" panose="02020603050405020304" pitchFamily="18" charset="0"/>
              </a:rPr>
              <a:t> di </a:t>
            </a:r>
            <a:r>
              <a:rPr lang="en-US" sz="1800" dirty="0" err="1">
                <a:cs typeface="Times New Roman" panose="02020603050405020304" pitchFamily="18" charset="0"/>
              </a:rPr>
              <a:t>invenzione</a:t>
            </a:r>
            <a:r>
              <a:rPr lang="en-US" sz="1800" dirty="0">
                <a:cs typeface="Times New Roman" panose="02020603050405020304" pitchFamily="18" charset="0"/>
              </a:rPr>
              <a:t> </a:t>
            </a:r>
            <a:r>
              <a:rPr lang="en-US" sz="1800" dirty="0" err="1">
                <a:cs typeface="Times New Roman" panose="02020603050405020304" pitchFamily="18" charset="0"/>
              </a:rPr>
              <a:t>artistica</a:t>
            </a:r>
            <a:r>
              <a:rPr lang="en-US" sz="1800" dirty="0">
                <a:cs typeface="Times New Roman" panose="02020603050405020304" pitchFamily="18" charset="0"/>
              </a:rPr>
              <a:t>
</a:t>
            </a:r>
            <a:r>
              <a:rPr lang="en-US" sz="1800" dirty="0" err="1">
                <a:cs typeface="Times New Roman" panose="02020603050405020304" pitchFamily="18" charset="0"/>
              </a:rPr>
              <a:t>L'artista</a:t>
            </a:r>
            <a:r>
              <a:rPr lang="en-US" sz="1800" dirty="0">
                <a:cs typeface="Times New Roman" panose="02020603050405020304" pitchFamily="18" charset="0"/>
              </a:rPr>
              <a:t> ha </a:t>
            </a:r>
            <a:r>
              <a:rPr lang="en-US" sz="1800" dirty="0" err="1">
                <a:cs typeface="Times New Roman" panose="02020603050405020304" pitchFamily="18" charset="0"/>
              </a:rPr>
              <a:t>creato</a:t>
            </a:r>
            <a:r>
              <a:rPr lang="en-US" sz="1800" dirty="0">
                <a:cs typeface="Times New Roman" panose="02020603050405020304" pitchFamily="18" charset="0"/>
              </a:rPr>
              <a:t> un tableau </a:t>
            </a:r>
            <a:r>
              <a:rPr lang="en-US" sz="1800" dirty="0" err="1">
                <a:cs typeface="Times New Roman" panose="02020603050405020304" pitchFamily="18" charset="0"/>
              </a:rPr>
              <a:t>teatrale</a:t>
            </a:r>
            <a:r>
              <a:rPr lang="en-US" sz="1800" dirty="0">
                <a:cs typeface="Times New Roman" panose="02020603050405020304" pitchFamily="18" charset="0"/>
              </a:rPr>
              <a:t> per </a:t>
            </a:r>
            <a:r>
              <a:rPr lang="en-US" sz="1800" dirty="0" err="1">
                <a:cs typeface="Times New Roman" panose="02020603050405020304" pitchFamily="18" charset="0"/>
              </a:rPr>
              <a:t>accompagnare</a:t>
            </a:r>
            <a:r>
              <a:rPr lang="en-US" sz="1800" dirty="0">
                <a:cs typeface="Times New Roman" panose="02020603050405020304" pitchFamily="18" charset="0"/>
              </a:rPr>
              <a:t> </a:t>
            </a:r>
            <a:r>
              <a:rPr lang="en-US" sz="1800" dirty="0" err="1">
                <a:cs typeface="Times New Roman" panose="02020603050405020304" pitchFamily="18" charset="0"/>
              </a:rPr>
              <a:t>i</a:t>
            </a:r>
            <a:r>
              <a:rPr lang="en-US" sz="1800" dirty="0">
                <a:cs typeface="Times New Roman" panose="02020603050405020304" pitchFamily="18" charset="0"/>
              </a:rPr>
              <a:t> "tableaux" </a:t>
            </a:r>
            <a:r>
              <a:rPr lang="en-US" sz="1800" dirty="0" err="1">
                <a:cs typeface="Times New Roman" panose="02020603050405020304" pitchFamily="18" charset="0"/>
              </a:rPr>
              <a:t>anatomici</a:t>
            </a:r>
            <a:endParaRPr lang="en-US" sz="1800" dirty="0">
              <a:cs typeface="Times New Roman" panose="02020603050405020304" pitchFamily="18" charset="0"/>
            </a:endParaRPr>
          </a:p>
        </p:txBody>
      </p:sp>
      <p:pic>
        <p:nvPicPr>
          <p:cNvPr id="5" name="Segnaposto contenuto 4"/>
          <p:cNvPicPr>
            <a:picLocks noGrp="1" noChangeAspect="1"/>
          </p:cNvPicPr>
          <p:nvPr>
            <p:ph sz="half" idx="2"/>
          </p:nvPr>
        </p:nvPicPr>
        <p:blipFill>
          <a:blip r:embed="rId2"/>
          <a:stretch>
            <a:fillRect/>
          </a:stretch>
        </p:blipFill>
        <p:spPr>
          <a:xfrm>
            <a:off x="767088" y="1621667"/>
            <a:ext cx="5974906" cy="3996063"/>
          </a:xfrm>
          <a:prstGeom prst="rect">
            <a:avLst/>
          </a:prstGeom>
          <a:ln>
            <a:noFill/>
          </a:ln>
          <a:effectLst>
            <a:outerShdw blurRad="190500" algn="tl" rotWithShape="0">
              <a:srgbClr val="000000">
                <a:alpha val="70000"/>
              </a:srgbClr>
            </a:outerShdw>
          </a:effectLst>
        </p:spPr>
      </p:pic>
      <p:sp>
        <p:nvSpPr>
          <p:cNvPr id="4" name="Segnaposto numero diapositiva 3"/>
          <p:cNvSpPr>
            <a:spLocks noGrp="1"/>
          </p:cNvSpPr>
          <p:nvPr>
            <p:ph type="sldNum" sz="quarter" idx="12"/>
          </p:nvPr>
        </p:nvSpPr>
        <p:spPr/>
        <p:txBody>
          <a:bodyPr/>
          <a:lstStyle/>
          <a:p>
            <a:fld id="{4FAB73BC-B049-4115-A692-8D63A059BFB8}" type="slidenum">
              <a:rPr lang="en-US" smtClean="0"/>
              <a:t>62</a:t>
            </a:fld>
            <a:endParaRPr lang="en-US" dirty="0"/>
          </a:p>
        </p:txBody>
      </p:sp>
      <p:sp>
        <p:nvSpPr>
          <p:cNvPr id="6" name="Rettangolo 5"/>
          <p:cNvSpPr/>
          <p:nvPr/>
        </p:nvSpPr>
        <p:spPr>
          <a:xfrm>
            <a:off x="3119080" y="5826363"/>
            <a:ext cx="816249" cy="261610"/>
          </a:xfrm>
          <a:prstGeom prst="rect">
            <a:avLst/>
          </a:prstGeom>
        </p:spPr>
        <p:txBody>
          <a:bodyPr wrap="none">
            <a:spAutoFit/>
          </a:bodyPr>
          <a:lstStyle/>
          <a:p>
            <a:r>
              <a:rPr lang="en-US" sz="1100" dirty="0">
                <a:cs typeface="Times New Roman" panose="02020603050405020304" pitchFamily="18" charset="0"/>
              </a:rPr>
              <a:t>Paris, 1758</a:t>
            </a:r>
            <a:endParaRPr lang="it-IT" sz="1100" dirty="0">
              <a:cs typeface="Times New Roman" panose="02020603050405020304" pitchFamily="18" charset="0"/>
            </a:endParaRPr>
          </a:p>
        </p:txBody>
      </p:sp>
    </p:spTree>
    <p:extLst>
      <p:ext uri="{BB962C8B-B14F-4D97-AF65-F5344CB8AC3E}">
        <p14:creationId xmlns:p14="http://schemas.microsoft.com/office/powerpoint/2010/main" val="1492703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624432"/>
            <a:ext cx="10515600" cy="1325563"/>
          </a:xfrm>
        </p:spPr>
        <p:txBody>
          <a:bodyPr/>
          <a:lstStyle/>
          <a:p>
            <a:pPr algn="ctr"/>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Il Teatro Anatomico</a:t>
            </a:r>
            <a:r>
              <a:rPr lang="it-IT" b="1" dirty="0">
                <a:latin typeface="Times New Roman" panose="02020603050405020304" pitchFamily="18" charset="0"/>
                <a:cs typeface="Times New Roman" panose="02020603050405020304" pitchFamily="18" charset="0"/>
              </a:rPr>
              <a:t/>
            </a:r>
            <a:br>
              <a:rPr lang="it-IT" b="1" dirty="0">
                <a:latin typeface="Times New Roman" panose="02020603050405020304" pitchFamily="18" charset="0"/>
                <a:cs typeface="Times New Roman" panose="02020603050405020304" pitchFamily="18" charset="0"/>
              </a:rPr>
            </a:br>
            <a:endParaRPr lang="it-IT" b="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1537933" y="1645566"/>
            <a:ext cx="4961448" cy="4486275"/>
          </a:xfrm>
        </p:spPr>
        <p:txBody>
          <a:bodyPr>
            <a:normAutofit/>
          </a:bodyPr>
          <a:lstStyle/>
          <a:p>
            <a:r>
              <a:rPr lang="en-US" sz="1800" dirty="0">
                <a:cs typeface="Times New Roman" panose="02020603050405020304" pitchFamily="18" charset="0"/>
              </a:rPr>
              <a:t>Un </a:t>
            </a:r>
            <a:r>
              <a:rPr lang="en-US" sz="1800" dirty="0" err="1">
                <a:cs typeface="Times New Roman" panose="02020603050405020304" pitchFamily="18" charset="0"/>
              </a:rPr>
              <a:t>artista</a:t>
            </a:r>
            <a:r>
              <a:rPr lang="en-US" sz="1800" dirty="0">
                <a:cs typeface="Times New Roman" panose="02020603050405020304" pitchFamily="18" charset="0"/>
              </a:rPr>
              <a:t> ha </a:t>
            </a:r>
            <a:r>
              <a:rPr lang="en-US" sz="1800" dirty="0" err="1">
                <a:cs typeface="Times New Roman" panose="02020603050405020304" pitchFamily="18" charset="0"/>
              </a:rPr>
              <a:t>anche</a:t>
            </a:r>
            <a:r>
              <a:rPr lang="en-US" sz="1800" dirty="0">
                <a:cs typeface="Times New Roman" panose="02020603050405020304" pitchFamily="18" charset="0"/>
              </a:rPr>
              <a:t> </a:t>
            </a:r>
            <a:r>
              <a:rPr lang="en-US" sz="1800" dirty="0" err="1">
                <a:cs typeface="Times New Roman" panose="02020603050405020304" pitchFamily="18" charset="0"/>
              </a:rPr>
              <a:t>incluso</a:t>
            </a:r>
            <a:r>
              <a:rPr lang="en-US" sz="1800" dirty="0">
                <a:cs typeface="Times New Roman" panose="02020603050405020304" pitchFamily="18" charset="0"/>
              </a:rPr>
              <a:t> le </a:t>
            </a:r>
            <a:r>
              <a:rPr lang="en-US" sz="1800" dirty="0" err="1">
                <a:cs typeface="Times New Roman" panose="02020603050405020304" pitchFamily="18" charset="0"/>
              </a:rPr>
              <a:t>maschere</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commedia e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tragedia</a:t>
            </a:r>
            <a:r>
              <a:rPr lang="en-US" sz="1800" dirty="0">
                <a:cs typeface="Times New Roman" panose="02020603050405020304" pitchFamily="18" charset="0"/>
              </a:rPr>
              <a:t> per </a:t>
            </a:r>
            <a:r>
              <a:rPr lang="en-US" sz="1800" dirty="0" err="1">
                <a:cs typeface="Times New Roman" panose="02020603050405020304" pitchFamily="18" charset="0"/>
              </a:rPr>
              <a:t>rendere</a:t>
            </a:r>
            <a:r>
              <a:rPr lang="en-US" sz="1800" dirty="0">
                <a:cs typeface="Times New Roman" panose="02020603050405020304" pitchFamily="18" charset="0"/>
              </a:rPr>
              <a:t> </a:t>
            </a:r>
            <a:r>
              <a:rPr lang="en-US" sz="1800" dirty="0" err="1">
                <a:cs typeface="Times New Roman" panose="02020603050405020304" pitchFamily="18" charset="0"/>
              </a:rPr>
              <a:t>evidente</a:t>
            </a:r>
            <a:r>
              <a:rPr lang="en-US" sz="1800" dirty="0">
                <a:cs typeface="Times New Roman" panose="02020603050405020304" pitchFamily="18" charset="0"/>
              </a:rPr>
              <a:t> </a:t>
            </a:r>
            <a:r>
              <a:rPr lang="en-US" sz="1800" dirty="0" err="1">
                <a:cs typeface="Times New Roman" panose="02020603050405020304" pitchFamily="18" charset="0"/>
              </a:rPr>
              <a:t>ciò</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gli</a:t>
            </a:r>
            <a:r>
              <a:rPr lang="en-US" sz="1800" dirty="0">
                <a:cs typeface="Times New Roman" panose="02020603050405020304" pitchFamily="18" charset="0"/>
              </a:rPr>
              <a:t> </a:t>
            </a:r>
            <a:r>
              <a:rPr lang="en-US" sz="1800" dirty="0" err="1">
                <a:cs typeface="Times New Roman" panose="02020603050405020304" pitchFamily="18" charset="0"/>
              </a:rPr>
              <a:t>altri</a:t>
            </a:r>
            <a:r>
              <a:rPr lang="en-US" sz="1800" dirty="0">
                <a:cs typeface="Times New Roman" panose="02020603050405020304" pitchFamily="18" charset="0"/>
              </a:rPr>
              <a:t> </a:t>
            </a:r>
            <a:r>
              <a:rPr lang="en-US" sz="1800" dirty="0" err="1">
                <a:cs typeface="Times New Roman" panose="02020603050405020304" pitchFamily="18" charset="0"/>
              </a:rPr>
              <a:t>hanno</a:t>
            </a:r>
            <a:r>
              <a:rPr lang="en-US" sz="1800" dirty="0">
                <a:cs typeface="Times New Roman" panose="02020603050405020304" pitchFamily="18" charset="0"/>
              </a:rPr>
              <a:t> solo </a:t>
            </a:r>
            <a:r>
              <a:rPr lang="en-US" sz="1800" dirty="0" err="1">
                <a:cs typeface="Times New Roman" panose="02020603050405020304" pitchFamily="18" charset="0"/>
              </a:rPr>
              <a:t>suggerito</a:t>
            </a:r>
            <a:r>
              <a:rPr lang="en-US" sz="1800" dirty="0">
                <a:cs typeface="Times New Roman" panose="02020603050405020304" pitchFamily="18" charset="0"/>
              </a:rPr>
              <a:t> 
Le </a:t>
            </a:r>
            <a:r>
              <a:rPr lang="en-US" sz="1800" dirty="0" err="1">
                <a:cs typeface="Times New Roman" panose="02020603050405020304" pitchFamily="18" charset="0"/>
              </a:rPr>
              <a:t>illustrazioni</a:t>
            </a:r>
            <a:r>
              <a:rPr lang="en-US" sz="1800" dirty="0">
                <a:cs typeface="Times New Roman" panose="02020603050405020304" pitchFamily="18" charset="0"/>
              </a:rPr>
              <a:t> </a:t>
            </a:r>
            <a:r>
              <a:rPr lang="en-US" sz="1800" dirty="0" err="1">
                <a:cs typeface="Times New Roman" panose="02020603050405020304" pitchFamily="18" charset="0"/>
              </a:rPr>
              <a:t>mescolano</a:t>
            </a:r>
            <a:r>
              <a:rPr lang="en-US" sz="1800" dirty="0">
                <a:cs typeface="Times New Roman" panose="02020603050405020304" pitchFamily="18" charset="0"/>
              </a:rPr>
              <a:t> </a:t>
            </a:r>
            <a:r>
              <a:rPr lang="en-US" sz="1800" dirty="0" err="1">
                <a:cs typeface="Times New Roman" panose="02020603050405020304" pitchFamily="18" charset="0"/>
              </a:rPr>
              <a:t>ideologia</a:t>
            </a:r>
            <a:r>
              <a:rPr lang="en-US" sz="1800" dirty="0">
                <a:cs typeface="Times New Roman" panose="02020603050405020304" pitchFamily="18" charset="0"/>
              </a:rPr>
              <a:t>, fantasia e </a:t>
            </a:r>
            <a:r>
              <a:rPr lang="en-US" sz="1800" dirty="0" err="1">
                <a:cs typeface="Times New Roman" panose="02020603050405020304" pitchFamily="18" charset="0"/>
              </a:rPr>
              <a:t>fatto</a:t>
            </a:r>
            <a:r>
              <a:rPr lang="en-US" sz="1800" dirty="0">
                <a:cs typeface="Times New Roman" panose="02020603050405020304" pitchFamily="18" charset="0"/>
              </a:rPr>
              <a:t>, ma </a:t>
            </a:r>
            <a:r>
              <a:rPr lang="en-US" sz="1800" dirty="0" err="1">
                <a:cs typeface="Times New Roman" panose="02020603050405020304" pitchFamily="18" charset="0"/>
              </a:rPr>
              <a:t>registrano</a:t>
            </a:r>
            <a:r>
              <a:rPr lang="en-US" sz="1800" dirty="0">
                <a:cs typeface="Times New Roman" panose="02020603050405020304" pitchFamily="18" charset="0"/>
              </a:rPr>
              <a:t> un </a:t>
            </a:r>
            <a:r>
              <a:rPr lang="en-US" sz="1800" dirty="0" err="1">
                <a:cs typeface="Times New Roman" panose="02020603050405020304" pitchFamily="18" charset="0"/>
              </a:rPr>
              <a:t>aspetto</a:t>
            </a:r>
            <a:r>
              <a:rPr lang="en-US" sz="1800" dirty="0">
                <a:cs typeface="Times New Roman" panose="02020603050405020304" pitchFamily="18" charset="0"/>
              </a:rPr>
              <a:t> </a:t>
            </a:r>
            <a:r>
              <a:rPr lang="en-US" sz="1800" dirty="0" err="1">
                <a:cs typeface="Times New Roman" panose="02020603050405020304" pitchFamily="18" charset="0"/>
              </a:rPr>
              <a:t>della</a:t>
            </a:r>
            <a:r>
              <a:rPr lang="en-US" sz="1800" dirty="0">
                <a:cs typeface="Times New Roman" panose="02020603050405020304" pitchFamily="18" charset="0"/>
              </a:rPr>
              <a:t> </a:t>
            </a:r>
            <a:r>
              <a:rPr lang="en-US" sz="1800" dirty="0" err="1">
                <a:cs typeface="Times New Roman" panose="02020603050405020304" pitchFamily="18" charset="0"/>
              </a:rPr>
              <a:t>pratica</a:t>
            </a:r>
            <a:r>
              <a:rPr lang="en-US" sz="1800" dirty="0">
                <a:cs typeface="Times New Roman" panose="02020603050405020304" pitchFamily="18" charset="0"/>
              </a:rPr>
              <a:t> </a:t>
            </a:r>
            <a:r>
              <a:rPr lang="en-US" sz="1800" dirty="0" err="1">
                <a:cs typeface="Times New Roman" panose="02020603050405020304" pitchFamily="18" charset="0"/>
              </a:rPr>
              <a:t>reale</a:t>
            </a:r>
            <a:r>
              <a:rPr lang="en-US" sz="1800" dirty="0">
                <a:cs typeface="Times New Roman" panose="02020603050405020304" pitchFamily="18" charset="0"/>
              </a:rPr>
              <a:t> </a:t>
            </a:r>
            <a:r>
              <a:rPr lang="en-US" sz="1800" dirty="0" err="1">
                <a:cs typeface="Times New Roman" panose="02020603050405020304" pitchFamily="18" charset="0"/>
              </a:rPr>
              <a:t>che</a:t>
            </a:r>
            <a:r>
              <a:rPr lang="en-US" sz="1800" dirty="0">
                <a:cs typeface="Times New Roman" panose="02020603050405020304" pitchFamily="18" charset="0"/>
              </a:rPr>
              <a:t> </a:t>
            </a:r>
            <a:r>
              <a:rPr lang="en-US" sz="1800" dirty="0" err="1">
                <a:cs typeface="Times New Roman" panose="02020603050405020304" pitchFamily="18" charset="0"/>
              </a:rPr>
              <a:t>oggi</a:t>
            </a:r>
            <a:r>
              <a:rPr lang="en-US" sz="1800" dirty="0">
                <a:cs typeface="Times New Roman" panose="02020603050405020304" pitchFamily="18" charset="0"/>
              </a:rPr>
              <a:t> </a:t>
            </a:r>
            <a:r>
              <a:rPr lang="en-US" sz="1800" dirty="0" err="1">
                <a:cs typeface="Times New Roman" panose="02020603050405020304" pitchFamily="18" charset="0"/>
              </a:rPr>
              <a:t>troveremo</a:t>
            </a:r>
            <a:r>
              <a:rPr lang="en-US" sz="1800" dirty="0">
                <a:cs typeface="Times New Roman" panose="02020603050405020304" pitchFamily="18" charset="0"/>
              </a:rPr>
              <a:t> </a:t>
            </a:r>
            <a:r>
              <a:rPr lang="en-US" sz="1800" dirty="0" err="1">
                <a:cs typeface="Times New Roman" panose="02020603050405020304" pitchFamily="18" charset="0"/>
              </a:rPr>
              <a:t>irrispettoso</a:t>
            </a:r>
            <a:r>
              <a:rPr lang="en-US" sz="1800" dirty="0">
                <a:cs typeface="Times New Roman" panose="02020603050405020304" pitchFamily="18" charset="0"/>
              </a:rPr>
              <a:t> o </a:t>
            </a:r>
            <a:r>
              <a:rPr lang="en-US" sz="1800" dirty="0" err="1">
                <a:cs typeface="Times New Roman" panose="02020603050405020304" pitchFamily="18" charset="0"/>
              </a:rPr>
              <a:t>addirittura</a:t>
            </a:r>
            <a:r>
              <a:rPr lang="en-US" sz="1800" dirty="0">
                <a:cs typeface="Times New Roman" panose="02020603050405020304" pitchFamily="18" charset="0"/>
              </a:rPr>
              <a:t> </a:t>
            </a:r>
            <a:r>
              <a:rPr lang="en-US" sz="1800" dirty="0" err="1">
                <a:cs typeface="Times New Roman" panose="02020603050405020304" pitchFamily="18" charset="0"/>
              </a:rPr>
              <a:t>ripugnante</a:t>
            </a:r>
            <a:r>
              <a:rPr lang="en-US" sz="1800" dirty="0">
                <a:cs typeface="Times New Roman" panose="02020603050405020304" pitchFamily="18" charset="0"/>
              </a:rPr>
              <a:t>: le </a:t>
            </a:r>
            <a:r>
              <a:rPr lang="en-US" sz="1800" dirty="0" err="1">
                <a:cs typeface="Times New Roman" panose="02020603050405020304" pitchFamily="18" charset="0"/>
              </a:rPr>
              <a:t>dissezioni</a:t>
            </a:r>
            <a:r>
              <a:rPr lang="en-US" sz="1800" dirty="0">
                <a:cs typeface="Times New Roman" panose="02020603050405020304" pitchFamily="18" charset="0"/>
              </a:rPr>
              <a:t> </a:t>
            </a:r>
            <a:r>
              <a:rPr lang="en-US" sz="1800" dirty="0" err="1">
                <a:cs typeface="Times New Roman" panose="02020603050405020304" pitchFamily="18" charset="0"/>
              </a:rPr>
              <a:t>anatomiche</a:t>
            </a:r>
            <a:r>
              <a:rPr lang="en-US" sz="1800" dirty="0">
                <a:cs typeface="Times New Roman" panose="02020603050405020304" pitchFamily="18" charset="0"/>
              </a:rPr>
              <a:t> </a:t>
            </a:r>
            <a:r>
              <a:rPr lang="en-US" sz="1800" dirty="0" err="1">
                <a:cs typeface="Times New Roman" panose="02020603050405020304" pitchFamily="18" charset="0"/>
              </a:rPr>
              <a:t>erano</a:t>
            </a:r>
            <a:r>
              <a:rPr lang="en-US" sz="1800" dirty="0">
                <a:cs typeface="Times New Roman" panose="02020603050405020304" pitchFamily="18" charset="0"/>
              </a:rPr>
              <a:t> </a:t>
            </a:r>
            <a:r>
              <a:rPr lang="en-US" sz="1800" dirty="0" err="1">
                <a:cs typeface="Times New Roman" panose="02020603050405020304" pitchFamily="18" charset="0"/>
              </a:rPr>
              <a:t>spesso</a:t>
            </a:r>
            <a:r>
              <a:rPr lang="en-US" sz="1800" dirty="0">
                <a:cs typeface="Times New Roman" panose="02020603050405020304" pitchFamily="18" charset="0"/>
              </a:rPr>
              <a:t> </a:t>
            </a:r>
            <a:r>
              <a:rPr lang="en-US" sz="1800" dirty="0" err="1">
                <a:cs typeface="Times New Roman" panose="02020603050405020304" pitchFamily="18" charset="0"/>
              </a:rPr>
              <a:t>eventi</a:t>
            </a:r>
            <a:r>
              <a:rPr lang="en-US" sz="1800" dirty="0">
                <a:cs typeface="Times New Roman" panose="02020603050405020304" pitchFamily="18" charset="0"/>
              </a:rPr>
              <a:t> </a:t>
            </a:r>
            <a:r>
              <a:rPr lang="en-US" sz="1800" dirty="0" err="1">
                <a:cs typeface="Times New Roman" panose="02020603050405020304" pitchFamily="18" charset="0"/>
              </a:rPr>
              <a:t>pubblici</a:t>
            </a:r>
            <a:r>
              <a:rPr lang="en-US" sz="1800" dirty="0">
                <a:cs typeface="Times New Roman" panose="02020603050405020304" pitchFamily="18" charset="0"/>
              </a:rPr>
              <a:t> e </a:t>
            </a:r>
            <a:r>
              <a:rPr lang="en-US" sz="1800" dirty="0" err="1">
                <a:cs typeface="Times New Roman" panose="02020603050405020304" pitchFamily="18" charset="0"/>
              </a:rPr>
              <a:t>cerimoniali</a:t>
            </a:r>
            <a:endParaRPr lang="it-IT" sz="1800" dirty="0">
              <a:cs typeface="Times New Roman" panose="02020603050405020304" pitchFamily="18" charset="0"/>
            </a:endParaRPr>
          </a:p>
        </p:txBody>
      </p:sp>
      <p:pic>
        <p:nvPicPr>
          <p:cNvPr id="6" name="Segnaposto contenuto 5"/>
          <p:cNvPicPr>
            <a:picLocks noGrp="1" noChangeAspect="1"/>
          </p:cNvPicPr>
          <p:nvPr>
            <p:ph sz="half" idx="2"/>
          </p:nvPr>
        </p:nvPicPr>
        <p:blipFill>
          <a:blip r:embed="rId2"/>
          <a:stretch>
            <a:fillRect/>
          </a:stretch>
        </p:blipFill>
        <p:spPr>
          <a:xfrm>
            <a:off x="7079494" y="1475652"/>
            <a:ext cx="3436196" cy="4706786"/>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63</a:t>
            </a:fld>
            <a:endParaRPr lang="en-US" dirty="0"/>
          </a:p>
        </p:txBody>
      </p:sp>
    </p:spTree>
    <p:extLst>
      <p:ext uri="{BB962C8B-B14F-4D97-AF65-F5344CB8AC3E}">
        <p14:creationId xmlns:p14="http://schemas.microsoft.com/office/powerpoint/2010/main" val="4275772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9535426" y="6162003"/>
            <a:ext cx="1692748" cy="447675"/>
          </a:xfrm>
          <a:prstGeom prst="rect">
            <a:avLst/>
          </a:prstGeom>
        </p:spPr>
      </p:pic>
      <p:pic>
        <p:nvPicPr>
          <p:cNvPr id="6" name="Immagine 5"/>
          <p:cNvPicPr>
            <a:picLocks noChangeAspect="1"/>
          </p:cNvPicPr>
          <p:nvPr/>
        </p:nvPicPr>
        <p:blipFill>
          <a:blip r:embed="rId3"/>
          <a:stretch>
            <a:fillRect/>
          </a:stretch>
        </p:blipFill>
        <p:spPr>
          <a:xfrm>
            <a:off x="6180321" y="1299916"/>
            <a:ext cx="4873591" cy="2603104"/>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7</a:t>
            </a:fld>
            <a:endParaRPr lang="en-US" dirty="0"/>
          </a:p>
        </p:txBody>
      </p:sp>
      <p:sp>
        <p:nvSpPr>
          <p:cNvPr id="7" name="CasellaDiTesto 6"/>
          <p:cNvSpPr txBox="1"/>
          <p:nvPr/>
        </p:nvSpPr>
        <p:spPr>
          <a:xfrm>
            <a:off x="640721" y="4197206"/>
            <a:ext cx="10413192" cy="1477328"/>
          </a:xfrm>
          <a:prstGeom prst="rect">
            <a:avLst/>
          </a:prstGeom>
          <a:noFill/>
        </p:spPr>
        <p:txBody>
          <a:bodyPr wrap="square" rtlCol="0">
            <a:spAutoFit/>
          </a:bodyPr>
          <a:lstStyle/>
          <a:p>
            <a:endParaRPr lang="it-IT" dirty="0">
              <a:latin typeface="Times New Roman" panose="02020603050405020304" pitchFamily="18" charset="0"/>
              <a:cs typeface="Times New Roman" panose="02020603050405020304" pitchFamily="18" charset="0"/>
            </a:endParaRPr>
          </a:p>
          <a:p>
            <a:r>
              <a:rPr lang="it-IT" dirty="0">
                <a:cs typeface="Times New Roman" panose="02020603050405020304" pitchFamily="18" charset="0"/>
              </a:rPr>
              <a:t>L'influenza delle idee di Platone sul pensiero medico è stata ben studiata. Le sue idee in relazione all'ordine naturale hanno trovato espressione principalmente nella Repubblica e Timeo è stato utilizzato dai gruppi intellettuali dominanti per rafforzare l'ordine sociale e giustificare la monarchia come un potere assoluto
</a:t>
            </a:r>
          </a:p>
        </p:txBody>
      </p:sp>
      <p:sp>
        <p:nvSpPr>
          <p:cNvPr id="8" name="CasellaDiTesto 7"/>
          <p:cNvSpPr txBox="1"/>
          <p:nvPr/>
        </p:nvSpPr>
        <p:spPr>
          <a:xfrm>
            <a:off x="640721" y="1299916"/>
            <a:ext cx="5318220" cy="3139321"/>
          </a:xfrm>
          <a:prstGeom prst="rect">
            <a:avLst/>
          </a:prstGeom>
          <a:noFill/>
        </p:spPr>
        <p:txBody>
          <a:bodyPr wrap="square" rtlCol="0">
            <a:spAutoFit/>
          </a:bodyPr>
          <a:lstStyle/>
          <a:p>
            <a:r>
              <a:rPr lang="it-IT" dirty="0">
                <a:cs typeface="Times New Roman" panose="02020603050405020304" pitchFamily="18" charset="0"/>
              </a:rPr>
              <a:t>Questo è ben lungi dall'essere l'unica costruzione culturale che ha un'influenza diretta sul quadro del corpo umano creato dalla biologia e dalla medicina. Oltre all'ascendente indiscutibile di alcuni concetti filosofici particolarmente legati alla tradizione aristotelica e alla filosofia naturale platonica, i concetti medici di solito trovavano un senso figurativo in altri modelli culturali o scientifici
</a:t>
            </a:r>
          </a:p>
          <a:p>
            <a:endParaRPr lang="it-IT" dirty="0">
              <a:cs typeface="Times New Roman" panose="02020603050405020304" pitchFamily="18" charset="0"/>
            </a:endParaRPr>
          </a:p>
          <a:p>
            <a:endParaRPr lang="it-IT" dirty="0">
              <a:cs typeface="Times New Roman" panose="02020603050405020304" pitchFamily="18" charset="0"/>
            </a:endParaRPr>
          </a:p>
        </p:txBody>
      </p:sp>
    </p:spTree>
    <p:extLst>
      <p:ext uri="{BB962C8B-B14F-4D97-AF65-F5344CB8AC3E}">
        <p14:creationId xmlns:p14="http://schemas.microsoft.com/office/powerpoint/2010/main" val="1241512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997146" y="6405174"/>
            <a:ext cx="4703805" cy="452826"/>
          </a:xfrm>
          <a:prstGeom prst="rect">
            <a:avLst/>
          </a:prstGeom>
        </p:spPr>
      </p:pic>
      <p:pic>
        <p:nvPicPr>
          <p:cNvPr id="6" name="Immagine 5"/>
          <p:cNvPicPr>
            <a:picLocks noChangeAspect="1"/>
          </p:cNvPicPr>
          <p:nvPr/>
        </p:nvPicPr>
        <p:blipFill>
          <a:blip r:embed="rId3"/>
          <a:stretch>
            <a:fillRect/>
          </a:stretch>
        </p:blipFill>
        <p:spPr>
          <a:xfrm>
            <a:off x="9262190" y="2410832"/>
            <a:ext cx="2300545" cy="3105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magine 7"/>
          <p:cNvPicPr>
            <a:picLocks noChangeAspect="1"/>
          </p:cNvPicPr>
          <p:nvPr/>
        </p:nvPicPr>
        <p:blipFill>
          <a:blip r:embed="rId4"/>
          <a:stretch>
            <a:fillRect/>
          </a:stretch>
        </p:blipFill>
        <p:spPr>
          <a:xfrm>
            <a:off x="579590" y="1010255"/>
            <a:ext cx="4110829" cy="2834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egnaposto numero diapositiva 1"/>
          <p:cNvSpPr>
            <a:spLocks noGrp="1"/>
          </p:cNvSpPr>
          <p:nvPr>
            <p:ph type="sldNum" sz="quarter" idx="12"/>
          </p:nvPr>
        </p:nvSpPr>
        <p:spPr/>
        <p:txBody>
          <a:bodyPr/>
          <a:lstStyle/>
          <a:p>
            <a:fld id="{4FAB73BC-B049-4115-A692-8D63A059BFB8}" type="slidenum">
              <a:rPr lang="en-US" smtClean="0"/>
              <a:t>8</a:t>
            </a:fld>
            <a:endParaRPr lang="en-US" dirty="0"/>
          </a:p>
        </p:txBody>
      </p:sp>
      <p:sp>
        <p:nvSpPr>
          <p:cNvPr id="7" name="CasellaDiTesto 6"/>
          <p:cNvSpPr txBox="1"/>
          <p:nvPr/>
        </p:nvSpPr>
        <p:spPr>
          <a:xfrm>
            <a:off x="395980" y="3940592"/>
            <a:ext cx="8588879" cy="2308324"/>
          </a:xfrm>
          <a:prstGeom prst="rect">
            <a:avLst/>
          </a:prstGeom>
          <a:noFill/>
        </p:spPr>
        <p:txBody>
          <a:bodyPr wrap="square" rtlCol="0">
            <a:spAutoFit/>
          </a:bodyPr>
          <a:lstStyle/>
          <a:p>
            <a:r>
              <a:rPr lang="it-IT" dirty="0">
                <a:cs typeface="Times New Roman" panose="02020603050405020304" pitchFamily="18" charset="0"/>
              </a:rPr>
              <a:t>Infatti, non era raro, all'inizio dei tempi moderni, utilizzare analogie mitologiche, politiche o religiose per spiegare il funzionamento dell'organismo umano, vale a dire per elaborare un discorso razionale sulla vita umana
Per esempio, la descrizione della circolazione sanguigna del polmone di </a:t>
            </a:r>
            <a:r>
              <a:rPr lang="it-IT" dirty="0" err="1">
                <a:cs typeface="Times New Roman" panose="02020603050405020304" pitchFamily="18" charset="0"/>
              </a:rPr>
              <a:t>Serveto</a:t>
            </a:r>
            <a:r>
              <a:rPr lang="it-IT" dirty="0">
                <a:cs typeface="Times New Roman" panose="02020603050405020304" pitchFamily="18" charset="0"/>
              </a:rPr>
              <a:t> nel quinto libro della sua </a:t>
            </a:r>
            <a:r>
              <a:rPr lang="it-IT" i="1" dirty="0" err="1">
                <a:cs typeface="Times New Roman" panose="02020603050405020304" pitchFamily="18" charset="0"/>
              </a:rPr>
              <a:t>Christianismi</a:t>
            </a:r>
            <a:r>
              <a:rPr lang="it-IT" i="1" dirty="0">
                <a:cs typeface="Times New Roman" panose="02020603050405020304" pitchFamily="18" charset="0"/>
              </a:rPr>
              <a:t> </a:t>
            </a:r>
            <a:r>
              <a:rPr lang="it-IT" i="1" dirty="0" err="1">
                <a:cs typeface="Times New Roman" panose="02020603050405020304" pitchFamily="18" charset="0"/>
              </a:rPr>
              <a:t>restitutio</a:t>
            </a:r>
            <a:r>
              <a:rPr lang="it-IT" i="1" dirty="0">
                <a:cs typeface="Times New Roman" panose="02020603050405020304" pitchFamily="18" charset="0"/>
              </a:rPr>
              <a:t> </a:t>
            </a:r>
            <a:r>
              <a:rPr lang="it-IT" dirty="0">
                <a:cs typeface="Times New Roman" panose="02020603050405020304" pitchFamily="18" charset="0"/>
              </a:rPr>
              <a:t>è stata inserita in un trattato religioso in cui l'organismo umano era utilizzato come modello analogico per illustrare la discussione sulla dottrina cristiana della Trinità
</a:t>
            </a:r>
            <a:endParaRPr lang="it-IT" i="1" dirty="0">
              <a:cs typeface="Times New Roman" panose="02020603050405020304" pitchFamily="18" charset="0"/>
            </a:endParaRPr>
          </a:p>
        </p:txBody>
      </p:sp>
      <p:sp>
        <p:nvSpPr>
          <p:cNvPr id="9" name="CasellaDiTesto 8"/>
          <p:cNvSpPr txBox="1"/>
          <p:nvPr/>
        </p:nvSpPr>
        <p:spPr>
          <a:xfrm>
            <a:off x="5235778" y="1010255"/>
            <a:ext cx="5176684" cy="1200329"/>
          </a:xfrm>
          <a:prstGeom prst="rect">
            <a:avLst/>
          </a:prstGeom>
          <a:noFill/>
        </p:spPr>
        <p:txBody>
          <a:bodyPr wrap="square" rtlCol="0">
            <a:spAutoFit/>
          </a:bodyPr>
          <a:lstStyle/>
          <a:p>
            <a:r>
              <a:rPr lang="it-IT" dirty="0">
                <a:cs typeface="Times New Roman" panose="02020603050405020304" pitchFamily="18" charset="0"/>
              </a:rPr>
              <a:t>Il corpo umano come massima espressione dell'ordine naturale rappresentava un incrocio di interessi
</a:t>
            </a:r>
            <a:endParaRPr lang="it-IT" dirty="0"/>
          </a:p>
        </p:txBody>
      </p:sp>
    </p:spTree>
    <p:extLst>
      <p:ext uri="{BB962C8B-B14F-4D97-AF65-F5344CB8AC3E}">
        <p14:creationId xmlns:p14="http://schemas.microsoft.com/office/powerpoint/2010/main" val="3144602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7185970" y="2375716"/>
            <a:ext cx="3619500" cy="2590800"/>
          </a:xfrm>
          <a:prstGeom prst="rect">
            <a:avLst/>
          </a:prstGeom>
          <a:ln>
            <a:noFill/>
          </a:ln>
          <a:effectLst>
            <a:softEdge rad="112500"/>
          </a:effectLst>
        </p:spPr>
      </p:pic>
      <p:sp>
        <p:nvSpPr>
          <p:cNvPr id="7" name="Titolo 1"/>
          <p:cNvSpPr>
            <a:spLocks noGrp="1"/>
          </p:cNvSpPr>
          <p:nvPr>
            <p:ph type="title"/>
          </p:nvPr>
        </p:nvSpPr>
        <p:spPr>
          <a:xfrm>
            <a:off x="1334529" y="550535"/>
            <a:ext cx="8171935" cy="160934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Lingua medica nel Rinascimento 
</a:t>
            </a:r>
          </a:p>
        </p:txBody>
      </p:sp>
      <p:sp>
        <p:nvSpPr>
          <p:cNvPr id="2" name="Segnaposto numero diapositiva 1"/>
          <p:cNvSpPr>
            <a:spLocks noGrp="1"/>
          </p:cNvSpPr>
          <p:nvPr>
            <p:ph type="sldNum" sz="quarter" idx="12"/>
          </p:nvPr>
        </p:nvSpPr>
        <p:spPr/>
        <p:txBody>
          <a:bodyPr/>
          <a:lstStyle/>
          <a:p>
            <a:fld id="{4FAB73BC-B049-4115-A692-8D63A059BFB8}" type="slidenum">
              <a:rPr lang="en-US" smtClean="0"/>
              <a:t>9</a:t>
            </a:fld>
            <a:endParaRPr lang="en-US" dirty="0"/>
          </a:p>
        </p:txBody>
      </p:sp>
      <p:sp>
        <p:nvSpPr>
          <p:cNvPr id="6" name="CasellaDiTesto 5"/>
          <p:cNvSpPr txBox="1"/>
          <p:nvPr/>
        </p:nvSpPr>
        <p:spPr>
          <a:xfrm>
            <a:off x="1029730" y="2504303"/>
            <a:ext cx="6013622" cy="2308324"/>
          </a:xfrm>
          <a:prstGeom prst="rect">
            <a:avLst/>
          </a:prstGeom>
          <a:noFill/>
        </p:spPr>
        <p:txBody>
          <a:bodyPr wrap="square" rtlCol="0">
            <a:spAutoFit/>
          </a:bodyPr>
          <a:lstStyle/>
          <a:p>
            <a:r>
              <a:rPr lang="it-IT" dirty="0">
                <a:cs typeface="Times New Roman" panose="02020603050405020304" pitchFamily="18" charset="0"/>
              </a:rPr>
              <a:t>Un corpo umano che, dotato di un'organizzazione interna e di un'ovvia gerarchia funzionale, potrebbe essere un riferimento all'ordine sociale e, talvolta, un modello di comparizione per giustificare, come naturale, la struttura gerarchica della Chiesa
</a:t>
            </a:r>
          </a:p>
          <a:p>
            <a:r>
              <a:rPr lang="it-IT" dirty="0">
                <a:cs typeface="Times New Roman" panose="02020603050405020304" pitchFamily="18" charset="0"/>
              </a:rPr>
              <a:t>In questo quadro intellettuale il corpo umano doveva essere sacralizzato
</a:t>
            </a:r>
          </a:p>
        </p:txBody>
      </p:sp>
    </p:spTree>
    <p:extLst>
      <p:ext uri="{BB962C8B-B14F-4D97-AF65-F5344CB8AC3E}">
        <p14:creationId xmlns:p14="http://schemas.microsoft.com/office/powerpoint/2010/main" val="37560190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11976</TotalTime>
  <Words>3206</Words>
  <Application>Microsoft Office PowerPoint</Application>
  <PresentationFormat>Custom</PresentationFormat>
  <Paragraphs>261</Paragraphs>
  <Slides>63</Slides>
  <Notes>15</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Tema di Office</vt:lpstr>
      <vt:lpstr>
</vt:lpstr>
      <vt:lpstr>COS'È L'ANATOMIA?</vt:lpstr>
      <vt:lpstr>Tre livelli di anatomia
</vt:lpstr>
      <vt:lpstr>PowerPoint Presentation</vt:lpstr>
      <vt:lpstr>L'immagine del corpo umano nella medicina Reinaissance
</vt:lpstr>
      <vt:lpstr>Il corpo umano e il cosmo
</vt:lpstr>
      <vt:lpstr>PowerPoint Presentation</vt:lpstr>
      <vt:lpstr>PowerPoint Presentation</vt:lpstr>
      <vt:lpstr>Lingua medica nel Rinascimento 
</vt:lpstr>
      <vt:lpstr>PowerPoint Presentation</vt:lpstr>
      <vt:lpstr>Il concetto di krisis 
</vt:lpstr>
      <vt:lpstr>L'ORDINE SOCIALE E CAPORALE
</vt:lpstr>
      <vt:lpstr>Corpo umano e sociale nel Rinascimento
</vt:lpstr>
      <vt:lpstr>L'INFLUENZA DELLE IDEE PLATONICHE 
</vt:lpstr>
      <vt:lpstr>MONDINO DE LUZZI</vt:lpstr>
      <vt:lpstr>MONDINO DE LUZZI</vt:lpstr>
      <vt:lpstr>ANTONIO POLLAIUOLO</vt:lpstr>
      <vt:lpstr>Johannes Ketham</vt:lpstr>
      <vt:lpstr>Leonardo da Vinci  </vt:lpstr>
      <vt:lpstr>PowerPoint Presentation</vt:lpstr>
      <vt:lpstr>Anatomical Study</vt:lpstr>
      <vt:lpstr>Studio anatomico
</vt:lpstr>
      <vt:lpstr>Studio anatomico
</vt:lpstr>
      <vt:lpstr>Studio anatomico
</vt:lpstr>
      <vt:lpstr>Studio anatomico
</vt:lpstr>
      <vt:lpstr>Studio anatomico
</vt:lpstr>
      <vt:lpstr>Alcune delle opere sul cranio
</vt:lpstr>
      <vt:lpstr>Bernardino Montaña de Monserrate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Andrés Laguna</vt:lpstr>
      <vt:lpstr>Lezioni di anatomia rinascimentale di Vesalio
</vt:lpstr>
      <vt:lpstr>PowerPoint Presentation</vt:lpstr>
      <vt:lpstr>Lezioni di anatomia rinascimentale di Vesalio
</vt:lpstr>
      <vt:lpstr>PowerPoint Presentation</vt:lpstr>
      <vt:lpstr>PowerPoint Presentation</vt:lpstr>
      <vt:lpstr>PowerPoint Presentation</vt:lpstr>
      <vt:lpstr>Lezioni di anatomia rinascimentale di Vesalio
</vt:lpstr>
      <vt:lpstr>Lezioni di anatomia rinascimentale di Vesalio
</vt:lpstr>
      <vt:lpstr>PowerPoint Presentation</vt:lpstr>
      <vt:lpstr>PowerPoint Presentation</vt:lpstr>
      <vt:lpstr>Andrea Cesalpino  </vt:lpstr>
      <vt:lpstr>Realdo Colombo</vt:lpstr>
      <vt:lpstr>PowerPoint Presentation</vt:lpstr>
      <vt:lpstr>Succus nervoso
</vt:lpstr>
      <vt:lpstr>PowerPoint Presentation</vt:lpstr>
      <vt:lpstr>Il Teatro Anatomico Mary G. Winkler
</vt:lpstr>
      <vt:lpstr>Il Teatro Anatomico </vt:lpstr>
      <vt:lpstr>Il Teatro Anatomico </vt:lpstr>
      <vt:lpstr>Il Teatro Anatomico
</vt:lpstr>
      <vt:lpstr>Il Teatro Anatomico </vt:lpstr>
      <vt:lpstr>Il Teatro Anatomico </vt:lpstr>
      <vt:lpstr>Il Teatro Anatomico </vt:lpstr>
      <vt:lpstr>Il Teatro Anatomico anche dopo il Rinascimento </vt:lpstr>
      <vt:lpstr>Il Teatro Anatomico anche dopo il Rinascimento  </vt:lpstr>
      <vt:lpstr>Il Teatro Anatomico anche dopo il Rinascimento
</vt:lpstr>
      <vt:lpstr>Il teatro anatomico </vt:lpstr>
      <vt:lpstr>Il Teatro Anatomico </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books in the renaissance</dc:title>
  <dc:creator>Stefano Eleuteri</dc:creator>
  <cp:lastModifiedBy>Andrea Nozzoli</cp:lastModifiedBy>
  <cp:revision>180</cp:revision>
  <dcterms:created xsi:type="dcterms:W3CDTF">2019-07-02T11:51:51Z</dcterms:created>
  <dcterms:modified xsi:type="dcterms:W3CDTF">2021-06-18T10:57:15Z</dcterms:modified>
</cp:coreProperties>
</file>