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1" r:id="rId1"/>
  </p:sldMasterIdLst>
  <p:notesMasterIdLst>
    <p:notesMasterId r:id="rId64"/>
  </p:notesMasterIdLst>
  <p:sldIdLst>
    <p:sldId id="256" r:id="rId2"/>
    <p:sldId id="269" r:id="rId3"/>
    <p:sldId id="270" r:id="rId4"/>
    <p:sldId id="271" r:id="rId5"/>
    <p:sldId id="293" r:id="rId6"/>
    <p:sldId id="294" r:id="rId7"/>
    <p:sldId id="295" r:id="rId8"/>
    <p:sldId id="296" r:id="rId9"/>
    <p:sldId id="297" r:id="rId10"/>
    <p:sldId id="298" r:id="rId11"/>
    <p:sldId id="299" r:id="rId12"/>
    <p:sldId id="300" r:id="rId13"/>
    <p:sldId id="316" r:id="rId14"/>
    <p:sldId id="301" r:id="rId15"/>
    <p:sldId id="276" r:id="rId16"/>
    <p:sldId id="274" r:id="rId17"/>
    <p:sldId id="275" r:id="rId18"/>
    <p:sldId id="272" r:id="rId19"/>
    <p:sldId id="266" r:id="rId20"/>
    <p:sldId id="267" r:id="rId21"/>
    <p:sldId id="268" r:id="rId22"/>
    <p:sldId id="332" r:id="rId23"/>
    <p:sldId id="333" r:id="rId24"/>
    <p:sldId id="336" r:id="rId25"/>
    <p:sldId id="334" r:id="rId26"/>
    <p:sldId id="337" r:id="rId27"/>
    <p:sldId id="335" r:id="rId28"/>
    <p:sldId id="317" r:id="rId29"/>
    <p:sldId id="318" r:id="rId30"/>
    <p:sldId id="319" r:id="rId31"/>
    <p:sldId id="320" r:id="rId32"/>
    <p:sldId id="321" r:id="rId33"/>
    <p:sldId id="322" r:id="rId34"/>
    <p:sldId id="323" r:id="rId35"/>
    <p:sldId id="324" r:id="rId36"/>
    <p:sldId id="325" r:id="rId37"/>
    <p:sldId id="257" r:id="rId38"/>
    <p:sldId id="261" r:id="rId39"/>
    <p:sldId id="258" r:id="rId40"/>
    <p:sldId id="338" r:id="rId41"/>
    <p:sldId id="263" r:id="rId42"/>
    <p:sldId id="262" r:id="rId43"/>
    <p:sldId id="260" r:id="rId44"/>
    <p:sldId id="264" r:id="rId45"/>
    <p:sldId id="265" r:id="rId46"/>
    <p:sldId id="326" r:id="rId47"/>
    <p:sldId id="327" r:id="rId48"/>
    <p:sldId id="328" r:id="rId49"/>
    <p:sldId id="329" r:id="rId50"/>
    <p:sldId id="330" r:id="rId51"/>
    <p:sldId id="277" r:id="rId52"/>
    <p:sldId id="290" r:id="rId53"/>
    <p:sldId id="291" r:id="rId54"/>
    <p:sldId id="292" r:id="rId55"/>
    <p:sldId id="278" r:id="rId56"/>
    <p:sldId id="279" r:id="rId57"/>
    <p:sldId id="280" r:id="rId58"/>
    <p:sldId id="281" r:id="rId59"/>
    <p:sldId id="282" r:id="rId60"/>
    <p:sldId id="283" r:id="rId61"/>
    <p:sldId id="284" r:id="rId62"/>
    <p:sldId id="285"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1" autoAdjust="0"/>
    <p:restoredTop sz="94660"/>
  </p:normalViewPr>
  <p:slideViewPr>
    <p:cSldViewPr snapToGrid="0">
      <p:cViewPr>
        <p:scale>
          <a:sx n="80" d="100"/>
          <a:sy n="80" d="100"/>
        </p:scale>
        <p:origin x="-576"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CDBEF-9830-4982-979F-13FEED22284A}" type="datetimeFigureOut">
              <a:rPr lang="it-IT" smtClean="0"/>
              <a:t>28/08/2021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3CB6B-2BBC-4D4C-B81A-E40426A47249}" type="slidenum">
              <a:rPr lang="it-IT" smtClean="0"/>
              <a:t>‹Nº›</a:t>
            </a:fld>
            <a:endParaRPr lang="it-IT"/>
          </a:p>
        </p:txBody>
      </p:sp>
    </p:spTree>
    <p:extLst>
      <p:ext uri="{BB962C8B-B14F-4D97-AF65-F5344CB8AC3E}">
        <p14:creationId xmlns:p14="http://schemas.microsoft.com/office/powerpoint/2010/main" val="157832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a:t>
            </a:fld>
            <a:endParaRPr lang="it-IT"/>
          </a:p>
        </p:txBody>
      </p:sp>
    </p:spTree>
    <p:extLst>
      <p:ext uri="{BB962C8B-B14F-4D97-AF65-F5344CB8AC3E}">
        <p14:creationId xmlns:p14="http://schemas.microsoft.com/office/powerpoint/2010/main" val="2334480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38</a:t>
            </a:fld>
            <a:endParaRPr lang="it-IT"/>
          </a:p>
        </p:txBody>
      </p:sp>
    </p:spTree>
    <p:extLst>
      <p:ext uri="{BB962C8B-B14F-4D97-AF65-F5344CB8AC3E}">
        <p14:creationId xmlns:p14="http://schemas.microsoft.com/office/powerpoint/2010/main" val="407771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39</a:t>
            </a:fld>
            <a:endParaRPr lang="it-IT"/>
          </a:p>
        </p:txBody>
      </p:sp>
    </p:spTree>
    <p:extLst>
      <p:ext uri="{BB962C8B-B14F-4D97-AF65-F5344CB8AC3E}">
        <p14:creationId xmlns:p14="http://schemas.microsoft.com/office/powerpoint/2010/main" val="353517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41</a:t>
            </a:fld>
            <a:endParaRPr lang="it-IT"/>
          </a:p>
        </p:txBody>
      </p:sp>
    </p:spTree>
    <p:extLst>
      <p:ext uri="{BB962C8B-B14F-4D97-AF65-F5344CB8AC3E}">
        <p14:creationId xmlns:p14="http://schemas.microsoft.com/office/powerpoint/2010/main" val="332521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43</a:t>
            </a:fld>
            <a:endParaRPr lang="it-IT"/>
          </a:p>
        </p:txBody>
      </p:sp>
    </p:spTree>
    <p:extLst>
      <p:ext uri="{BB962C8B-B14F-4D97-AF65-F5344CB8AC3E}">
        <p14:creationId xmlns:p14="http://schemas.microsoft.com/office/powerpoint/2010/main" val="335881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54</a:t>
            </a:fld>
            <a:endParaRPr lang="it-IT"/>
          </a:p>
        </p:txBody>
      </p:sp>
    </p:spTree>
    <p:extLst>
      <p:ext uri="{BB962C8B-B14F-4D97-AF65-F5344CB8AC3E}">
        <p14:creationId xmlns:p14="http://schemas.microsoft.com/office/powerpoint/2010/main" val="141273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2</a:t>
            </a:fld>
            <a:endParaRPr lang="it-IT"/>
          </a:p>
        </p:txBody>
      </p:sp>
    </p:spTree>
    <p:extLst>
      <p:ext uri="{BB962C8B-B14F-4D97-AF65-F5344CB8AC3E}">
        <p14:creationId xmlns:p14="http://schemas.microsoft.com/office/powerpoint/2010/main" val="71791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13</a:t>
            </a:fld>
            <a:endParaRPr lang="it-IT"/>
          </a:p>
        </p:txBody>
      </p:sp>
    </p:spTree>
    <p:extLst>
      <p:ext uri="{BB962C8B-B14F-4D97-AF65-F5344CB8AC3E}">
        <p14:creationId xmlns:p14="http://schemas.microsoft.com/office/powerpoint/2010/main" val="245950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14</a:t>
            </a:fld>
            <a:endParaRPr lang="it-IT"/>
          </a:p>
        </p:txBody>
      </p:sp>
    </p:spTree>
    <p:extLst>
      <p:ext uri="{BB962C8B-B14F-4D97-AF65-F5344CB8AC3E}">
        <p14:creationId xmlns:p14="http://schemas.microsoft.com/office/powerpoint/2010/main" val="21753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16</a:t>
            </a:fld>
            <a:endParaRPr lang="it-IT"/>
          </a:p>
        </p:txBody>
      </p:sp>
    </p:spTree>
    <p:extLst>
      <p:ext uri="{BB962C8B-B14F-4D97-AF65-F5344CB8AC3E}">
        <p14:creationId xmlns:p14="http://schemas.microsoft.com/office/powerpoint/2010/main" val="262611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17</a:t>
            </a:fld>
            <a:endParaRPr lang="it-IT"/>
          </a:p>
        </p:txBody>
      </p:sp>
    </p:spTree>
    <p:extLst>
      <p:ext uri="{BB962C8B-B14F-4D97-AF65-F5344CB8AC3E}">
        <p14:creationId xmlns:p14="http://schemas.microsoft.com/office/powerpoint/2010/main" val="50772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20</a:t>
            </a:fld>
            <a:endParaRPr lang="it-IT"/>
          </a:p>
        </p:txBody>
      </p:sp>
    </p:spTree>
    <p:extLst>
      <p:ext uri="{BB962C8B-B14F-4D97-AF65-F5344CB8AC3E}">
        <p14:creationId xmlns:p14="http://schemas.microsoft.com/office/powerpoint/2010/main" val="299792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30</a:t>
            </a:fld>
            <a:endParaRPr lang="it-IT"/>
          </a:p>
        </p:txBody>
      </p:sp>
    </p:spTree>
    <p:extLst>
      <p:ext uri="{BB962C8B-B14F-4D97-AF65-F5344CB8AC3E}">
        <p14:creationId xmlns:p14="http://schemas.microsoft.com/office/powerpoint/2010/main" val="78830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37</a:t>
            </a:fld>
            <a:endParaRPr lang="it-IT"/>
          </a:p>
        </p:txBody>
      </p:sp>
    </p:spTree>
    <p:extLst>
      <p:ext uri="{BB962C8B-B14F-4D97-AF65-F5344CB8AC3E}">
        <p14:creationId xmlns:p14="http://schemas.microsoft.com/office/powerpoint/2010/main" val="328318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39074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81079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21645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697134" y="1766888"/>
            <a:ext cx="5077884" cy="4113212"/>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6CA96FD-56E3-4B41-8FC7-0332E5A7AA91}" type="slidenum">
              <a:rPr lang="en-US" altLang="en-US"/>
              <a:pPr>
                <a:defRPr/>
              </a:pPr>
              <a:t>‹Nº›</a:t>
            </a:fld>
            <a:endParaRPr lang="en-US" altLang="en-US"/>
          </a:p>
        </p:txBody>
      </p:sp>
    </p:spTree>
    <p:extLst>
      <p:ext uri="{BB962C8B-B14F-4D97-AF65-F5344CB8AC3E}">
        <p14:creationId xmlns:p14="http://schemas.microsoft.com/office/powerpoint/2010/main" val="29549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DE2C42-4055-4350-B63D-07BBFA355FFB}" type="slidenum">
              <a:rPr lang="en-US" altLang="en-US"/>
              <a:pPr>
                <a:defRPr/>
              </a:pPr>
              <a:t>‹Nº›</a:t>
            </a:fld>
            <a:endParaRPr lang="en-US" altLang="en-US"/>
          </a:p>
        </p:txBody>
      </p:sp>
    </p:spTree>
    <p:extLst>
      <p:ext uri="{BB962C8B-B14F-4D97-AF65-F5344CB8AC3E}">
        <p14:creationId xmlns:p14="http://schemas.microsoft.com/office/powerpoint/2010/main" val="283286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69358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86012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915729970"/>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23401860"/>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60031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35374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699135318"/>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1431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creativecommons.org/licenses/by-nc/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‹Nº›</a:t>
            </a:fld>
            <a:endParaRPr lang="en-US" dirty="0"/>
          </a:p>
        </p:txBody>
      </p:sp>
      <p:pic>
        <p:nvPicPr>
          <p:cNvPr id="7"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510458" cy="95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userDrawn="1"/>
        </p:nvPicPr>
        <p:blipFill>
          <a:blip r:embed="rId16"/>
          <a:stretch>
            <a:fillRect/>
          </a:stretch>
        </p:blipFill>
        <p:spPr>
          <a:xfrm>
            <a:off x="11170024" y="0"/>
            <a:ext cx="1021976" cy="952454"/>
          </a:xfrm>
          <a:prstGeom prst="rect">
            <a:avLst/>
          </a:prstGeom>
        </p:spPr>
      </p:pic>
      <p:pic>
        <p:nvPicPr>
          <p:cNvPr id="9" name="Picture 8"/>
          <p:cNvPicPr/>
          <p:nvPr userDrawn="1"/>
        </p:nvPicPr>
        <p:blipFill rotWithShape="1">
          <a:blip r:embed="rId17" cstate="print">
            <a:extLst>
              <a:ext uri="{28A0092B-C50C-407E-A947-70E740481C1C}">
                <a14:useLocalDpi xmlns:a14="http://schemas.microsoft.com/office/drawing/2010/main" val="0"/>
              </a:ext>
            </a:extLst>
          </a:blip>
          <a:srcRect t="12638"/>
          <a:stretch/>
        </p:blipFill>
        <p:spPr bwMode="auto">
          <a:xfrm>
            <a:off x="101598" y="6312649"/>
            <a:ext cx="3402106" cy="443753"/>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8323729" y="6409468"/>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8"/>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775428" y="6361950"/>
            <a:ext cx="1057244" cy="368880"/>
          </a:xfrm>
          <a:prstGeom prst="rect">
            <a:avLst/>
          </a:prstGeom>
          <a:noFill/>
          <a:ln>
            <a:noFill/>
          </a:ln>
        </p:spPr>
      </p:pic>
    </p:spTree>
    <p:extLst>
      <p:ext uri="{BB962C8B-B14F-4D97-AF65-F5344CB8AC3E}">
        <p14:creationId xmlns:p14="http://schemas.microsoft.com/office/powerpoint/2010/main" val="4070323953"/>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jpeg"/><Relationship Id="rId7" Type="http://schemas.openxmlformats.org/officeDocument/2006/relationships/image" Target="../media/image55.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3998" y="5297940"/>
            <a:ext cx="9144000" cy="657581"/>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ea typeface="+mn-ea"/>
                <a:cs typeface="+mn-cs"/>
              </a:rPr>
              <a:t>
</a:t>
            </a:r>
          </a:p>
        </p:txBody>
      </p:sp>
      <p:sp>
        <p:nvSpPr>
          <p:cNvPr id="3" name="Sottotitolo 2"/>
          <p:cNvSpPr>
            <a:spLocks noGrp="1"/>
          </p:cNvSpPr>
          <p:nvPr>
            <p:ph type="subTitle" idx="1"/>
          </p:nvPr>
        </p:nvSpPr>
        <p:spPr>
          <a:xfrm>
            <a:off x="1771609" y="5407405"/>
            <a:ext cx="9144000" cy="546881"/>
          </a:xfrm>
        </p:spPr>
        <p:txBody>
          <a:bodyPr>
            <a:noAutofit/>
          </a:bodyPr>
          <a:lstStyle/>
          <a:p>
            <a:r>
              <a:rPr lang="it-IT" sz="1600" b="1" dirty="0" smtClean="0"/>
              <a:t>Sapienza </a:t>
            </a:r>
            <a:r>
              <a:rPr lang="it-IT" sz="1600" b="1" dirty="0"/>
              <a:t>Universidad de Roma, Italia
</a:t>
            </a:r>
          </a:p>
        </p:txBody>
      </p:sp>
      <p:sp>
        <p:nvSpPr>
          <p:cNvPr id="4" name="Segnaposto numero diapositiva 3"/>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Picture 2" descr="Image result for mondino de luzzi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382" y="2126004"/>
            <a:ext cx="6237233" cy="297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918831" y="1106776"/>
            <a:ext cx="5514651" cy="400110"/>
          </a:xfrm>
          <a:prstGeom prst="rect">
            <a:avLst/>
          </a:prstGeom>
        </p:spPr>
        <p:txBody>
          <a:bodyPr wrap="none">
            <a:spAutoFit/>
          </a:bodyPr>
          <a:lstStyle/>
          <a:p>
            <a:r>
              <a:rPr lang="it-IT" sz="2000" b="1" dirty="0" smtClean="0">
                <a:solidFill>
                  <a:schemeClr val="accent2"/>
                </a:solidFill>
                <a:effectLst>
                  <a:outerShdw blurRad="38100" dist="38100" dir="2700000" algn="tl">
                    <a:srgbClr val="000000">
                      <a:alpha val="43137"/>
                    </a:srgbClr>
                  </a:outerShdw>
                </a:effectLst>
              </a:rPr>
              <a:t>Unidad </a:t>
            </a:r>
            <a:r>
              <a:rPr lang="it-IT" sz="2000" b="1" dirty="0">
                <a:solidFill>
                  <a:schemeClr val="accent2"/>
                </a:solidFill>
                <a:effectLst>
                  <a:outerShdw blurRad="38100" dist="38100" dir="2700000" algn="tl">
                    <a:srgbClr val="000000">
                      <a:alpha val="43137"/>
                    </a:srgbClr>
                  </a:outerShdw>
                </a:effectLst>
              </a:rPr>
              <a:t>7 </a:t>
            </a:r>
            <a:r>
              <a:rPr lang="it-IT" sz="2000" b="1" dirty="0" smtClean="0">
                <a:solidFill>
                  <a:schemeClr val="accent2"/>
                </a:solidFill>
                <a:effectLst>
                  <a:outerShdw blurRad="38100" dist="38100" dir="2700000" algn="tl">
                    <a:srgbClr val="000000">
                      <a:alpha val="43137"/>
                    </a:srgbClr>
                  </a:outerShdw>
                </a:effectLst>
              </a:rPr>
              <a:t>– Libros de anatomía en el Renacimieto</a:t>
            </a:r>
            <a:endParaRPr lang="it-IT" sz="2000" dirty="0"/>
          </a:p>
        </p:txBody>
      </p:sp>
    </p:spTree>
    <p:extLst>
      <p:ext uri="{BB962C8B-B14F-4D97-AF65-F5344CB8AC3E}">
        <p14:creationId xmlns:p14="http://schemas.microsoft.com/office/powerpoint/2010/main" val="2714711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39412" y="653143"/>
            <a:ext cx="6894593" cy="3288093"/>
          </a:xfrm>
          <a:prstGeom prst="rect">
            <a:avLst/>
          </a:prstGeom>
          <a:ln>
            <a:noFill/>
          </a:ln>
          <a:effectLst>
            <a:outerShdw blurRad="190500" algn="tl" rotWithShape="0">
              <a:srgbClr val="000000">
                <a:alpha val="70000"/>
              </a:srgbClr>
            </a:outerShdw>
          </a:effectLst>
        </p:spPr>
      </p:pic>
      <p:pic>
        <p:nvPicPr>
          <p:cNvPr id="6" name="Immagine 5"/>
          <p:cNvPicPr>
            <a:picLocks noChangeAspect="1"/>
          </p:cNvPicPr>
          <p:nvPr/>
        </p:nvPicPr>
        <p:blipFill>
          <a:blip r:embed="rId3"/>
          <a:stretch>
            <a:fillRect/>
          </a:stretch>
        </p:blipFill>
        <p:spPr>
          <a:xfrm>
            <a:off x="10501698" y="5677285"/>
            <a:ext cx="876300" cy="295275"/>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10</a:t>
            </a:fld>
            <a:endParaRPr lang="en-US" dirty="0"/>
          </a:p>
        </p:txBody>
      </p:sp>
      <p:sp>
        <p:nvSpPr>
          <p:cNvPr id="5" name="CasellaDiTesto 4"/>
          <p:cNvSpPr txBox="1"/>
          <p:nvPr/>
        </p:nvSpPr>
        <p:spPr>
          <a:xfrm>
            <a:off x="1070827" y="3941235"/>
            <a:ext cx="10058401" cy="2031325"/>
          </a:xfrm>
          <a:prstGeom prst="rect">
            <a:avLst/>
          </a:prstGeom>
          <a:noFill/>
        </p:spPr>
        <p:txBody>
          <a:bodyPr wrap="square" rtlCol="0">
            <a:spAutoFit/>
          </a:bodyPr>
          <a:lstStyle/>
          <a:p>
            <a:r>
              <a:rPr lang="es-ES" dirty="0"/>
              <a:t>Los conceptos médicos han sido construidos </a:t>
            </a:r>
            <a:r>
              <a:rPr lang="es-ES" dirty="0" smtClean="0"/>
              <a:t>culturalmente en </a:t>
            </a:r>
            <a:r>
              <a:rPr lang="es-ES" dirty="0"/>
              <a:t>las sociedades donde prevalecían formas míticas de pensamiento, </a:t>
            </a:r>
            <a:r>
              <a:rPr lang="es-ES" dirty="0" smtClean="0"/>
              <a:t>pero también desde </a:t>
            </a:r>
            <a:r>
              <a:rPr lang="es-ES" dirty="0"/>
              <a:t>el comienzo mismo del pensamiento clásico</a:t>
            </a:r>
            <a:r>
              <a:rPr lang="es-ES" dirty="0" smtClean="0"/>
              <a:t>.</a:t>
            </a:r>
            <a:endParaRPr lang="it-IT" dirty="0" smtClean="0">
              <a:cs typeface="Times New Roman" panose="02020603050405020304" pitchFamily="18" charset="0"/>
            </a:endParaRPr>
          </a:p>
          <a:p>
            <a:endParaRPr lang="es-ES" dirty="0" smtClean="0">
              <a:cs typeface="Times New Roman" panose="02020603050405020304" pitchFamily="18" charset="0"/>
            </a:endParaRPr>
          </a:p>
          <a:p>
            <a:r>
              <a:rPr lang="es-ES" dirty="0" smtClean="0">
                <a:cs typeface="Times New Roman" panose="02020603050405020304" pitchFamily="18" charset="0"/>
              </a:rPr>
              <a:t>Si analizamos </a:t>
            </a:r>
            <a:r>
              <a:rPr lang="es-ES" dirty="0">
                <a:cs typeface="Times New Roman" panose="02020603050405020304" pitchFamily="18" charset="0"/>
              </a:rPr>
              <a:t>el contenido de la medicina </a:t>
            </a:r>
            <a:r>
              <a:rPr lang="es-ES" dirty="0" smtClean="0">
                <a:cs typeface="Times New Roman" panose="02020603050405020304" pitchFamily="18" charset="0"/>
              </a:rPr>
              <a:t>hipocrática podríamos reconocer, </a:t>
            </a:r>
            <a:r>
              <a:rPr lang="es-ES" dirty="0">
                <a:cs typeface="Times New Roman" panose="02020603050405020304" pitchFamily="18" charset="0"/>
              </a:rPr>
              <a:t>en el lenguaje </a:t>
            </a:r>
            <a:r>
              <a:rPr lang="es-ES" dirty="0" smtClean="0">
                <a:cs typeface="Times New Roman" panose="02020603050405020304" pitchFamily="18" charset="0"/>
              </a:rPr>
              <a:t>médico y en los </a:t>
            </a:r>
            <a:r>
              <a:rPr lang="es-ES" dirty="0">
                <a:cs typeface="Times New Roman" panose="02020603050405020304" pitchFamily="18" charset="0"/>
              </a:rPr>
              <a:t>conceptos </a:t>
            </a:r>
            <a:r>
              <a:rPr lang="es-ES" dirty="0" smtClean="0">
                <a:cs typeface="Times New Roman" panose="02020603050405020304" pitchFamily="18" charset="0"/>
              </a:rPr>
              <a:t>empleados para describir la patología, la </a:t>
            </a:r>
            <a:r>
              <a:rPr lang="es-ES" dirty="0">
                <a:cs typeface="Times New Roman" panose="02020603050405020304" pitchFamily="18" charset="0"/>
              </a:rPr>
              <a:t>presencia </a:t>
            </a:r>
            <a:r>
              <a:rPr lang="es-ES" dirty="0" smtClean="0">
                <a:cs typeface="Times New Roman" panose="02020603050405020304" pitchFamily="18" charset="0"/>
              </a:rPr>
              <a:t>del modelo </a:t>
            </a:r>
            <a:r>
              <a:rPr lang="es-ES" dirty="0">
                <a:cs typeface="Times New Roman" panose="02020603050405020304" pitchFamily="18" charset="0"/>
              </a:rPr>
              <a:t>social e </a:t>
            </a:r>
            <a:r>
              <a:rPr lang="es-ES" dirty="0" smtClean="0">
                <a:cs typeface="Times New Roman" panose="02020603050405020304" pitchFamily="18" charset="0"/>
              </a:rPr>
              <a:t>ideológico de </a:t>
            </a:r>
            <a:r>
              <a:rPr lang="es-ES" dirty="0">
                <a:cs typeface="Times New Roman" panose="02020603050405020304" pitchFamily="18" charset="0"/>
              </a:rPr>
              <a:t>la polis </a:t>
            </a:r>
            <a:r>
              <a:rPr lang="es-ES" dirty="0" smtClean="0">
                <a:cs typeface="Times New Roman" panose="02020603050405020304" pitchFamily="18" charset="0"/>
              </a:rPr>
              <a:t>.</a:t>
            </a:r>
            <a:endParaRPr lang="es-ES" dirty="0">
              <a:cs typeface="Times New Roman" panose="02020603050405020304" pitchFamily="18" charset="0"/>
            </a:endParaRPr>
          </a:p>
          <a:p>
            <a:r>
              <a:rPr lang="it-IT" dirty="0" smtClean="0">
                <a:cs typeface="Times New Roman" panose="02020603050405020304" pitchFamily="18" charset="0"/>
              </a:rPr>
              <a:t>
</a:t>
            </a:r>
            <a:endParaRPr lang="it-IT" i="1" dirty="0">
              <a:cs typeface="Times New Roman" panose="02020603050405020304" pitchFamily="18" charset="0"/>
            </a:endParaRPr>
          </a:p>
        </p:txBody>
      </p:sp>
    </p:spTree>
    <p:extLst>
      <p:ext uri="{BB962C8B-B14F-4D97-AF65-F5344CB8AC3E}">
        <p14:creationId xmlns:p14="http://schemas.microsoft.com/office/powerpoint/2010/main" val="944813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357" y="750627"/>
            <a:ext cx="6277233"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 concepto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de </a:t>
            </a:r>
            <a:r>
              <a:rPr lang="it-IT" sz="2000" b="1" i="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krísis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 name="Segnaposto numero diapositiva 8"/>
          <p:cNvSpPr>
            <a:spLocks noGrp="1"/>
          </p:cNvSpPr>
          <p:nvPr>
            <p:ph type="sldNum" sz="quarter" idx="12"/>
          </p:nvPr>
        </p:nvSpPr>
        <p:spPr/>
        <p:txBody>
          <a:bodyPr/>
          <a:lstStyle/>
          <a:p>
            <a:fld id="{4FAB73BC-B049-4115-A692-8D63A059BFB8}" type="slidenum">
              <a:rPr lang="en-US" smtClean="0"/>
              <a:t>11</a:t>
            </a:fld>
            <a:endParaRPr lang="en-US" dirty="0"/>
          </a:p>
        </p:txBody>
      </p:sp>
      <p:pic>
        <p:nvPicPr>
          <p:cNvPr id="5" name="Immagine 4"/>
          <p:cNvPicPr>
            <a:picLocks noChangeAspect="1"/>
          </p:cNvPicPr>
          <p:nvPr/>
        </p:nvPicPr>
        <p:blipFill>
          <a:blip r:embed="rId2"/>
          <a:stretch>
            <a:fillRect/>
          </a:stretch>
        </p:blipFill>
        <p:spPr>
          <a:xfrm>
            <a:off x="7099500" y="2120387"/>
            <a:ext cx="4581848" cy="3037851"/>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3"/>
          <a:stretch>
            <a:fillRect/>
          </a:stretch>
        </p:blipFill>
        <p:spPr>
          <a:xfrm>
            <a:off x="5219442" y="6157139"/>
            <a:ext cx="171450" cy="161925"/>
          </a:xfrm>
          <a:prstGeom prst="rect">
            <a:avLst/>
          </a:prstGeom>
        </p:spPr>
      </p:pic>
      <p:pic>
        <p:nvPicPr>
          <p:cNvPr id="8" name="Immagine 7"/>
          <p:cNvPicPr>
            <a:picLocks noChangeAspect="1"/>
          </p:cNvPicPr>
          <p:nvPr/>
        </p:nvPicPr>
        <p:blipFill>
          <a:blip r:embed="rId3"/>
          <a:stretch>
            <a:fillRect/>
          </a:stretch>
        </p:blipFill>
        <p:spPr>
          <a:xfrm>
            <a:off x="5158430" y="6037626"/>
            <a:ext cx="171450" cy="161925"/>
          </a:xfrm>
          <a:prstGeom prst="rect">
            <a:avLst/>
          </a:prstGeom>
        </p:spPr>
      </p:pic>
      <p:sp>
        <p:nvSpPr>
          <p:cNvPr id="10" name="CasellaDiTesto 9"/>
          <p:cNvSpPr txBox="1"/>
          <p:nvPr/>
        </p:nvSpPr>
        <p:spPr>
          <a:xfrm>
            <a:off x="565357" y="2025385"/>
            <a:ext cx="6277233" cy="4093428"/>
          </a:xfrm>
          <a:prstGeom prst="rect">
            <a:avLst/>
          </a:prstGeom>
          <a:noFill/>
        </p:spPr>
        <p:txBody>
          <a:bodyPr wrap="square" rtlCol="0">
            <a:spAutoFit/>
          </a:bodyPr>
          <a:lstStyle/>
          <a:p>
            <a:r>
              <a:rPr lang="es-ES" sz="1600" dirty="0" smtClean="0">
                <a:cs typeface="Times New Roman" panose="02020603050405020304" pitchFamily="18" charset="0"/>
              </a:rPr>
              <a:t>Por </a:t>
            </a:r>
            <a:r>
              <a:rPr lang="es-ES" sz="1600" dirty="0">
                <a:cs typeface="Times New Roman" panose="02020603050405020304" pitchFamily="18" charset="0"/>
              </a:rPr>
              <a:t>ejemplo, consideremos el concepto de </a:t>
            </a:r>
            <a:r>
              <a:rPr lang="es-ES" sz="1600" i="1" dirty="0" err="1" smtClean="0">
                <a:cs typeface="Times New Roman" panose="02020603050405020304" pitchFamily="18" charset="0"/>
              </a:rPr>
              <a:t>krísis</a:t>
            </a:r>
            <a:r>
              <a:rPr lang="es-ES" sz="1600" dirty="0">
                <a:cs typeface="Times New Roman" panose="02020603050405020304" pitchFamily="18" charset="0"/>
              </a:rPr>
              <a:t> </a:t>
            </a:r>
            <a:r>
              <a:rPr lang="es-ES" sz="1600" dirty="0" smtClean="0">
                <a:cs typeface="Times New Roman" panose="02020603050405020304" pitchFamily="18" charset="0"/>
              </a:rPr>
              <a:t>aplicado </a:t>
            </a:r>
            <a:r>
              <a:rPr lang="es-ES" sz="1600" dirty="0">
                <a:cs typeface="Times New Roman" panose="02020603050405020304" pitchFamily="18" charset="0"/>
              </a:rPr>
              <a:t>por los médicos hipocráticos </a:t>
            </a:r>
            <a:r>
              <a:rPr lang="es-ES" sz="1600" dirty="0" smtClean="0">
                <a:cs typeface="Times New Roman" panose="02020603050405020304" pitchFamily="18" charset="0"/>
              </a:rPr>
              <a:t>en </a:t>
            </a:r>
            <a:r>
              <a:rPr lang="es-ES" sz="1600" dirty="0">
                <a:cs typeface="Times New Roman" panose="02020603050405020304" pitchFamily="18" charset="0"/>
              </a:rPr>
              <a:t>la evolución final de algunas enfermedades. </a:t>
            </a:r>
            <a:r>
              <a:rPr lang="es-ES" sz="1600" dirty="0" smtClean="0">
                <a:cs typeface="Times New Roman" panose="02020603050405020304" pitchFamily="18" charset="0"/>
              </a:rPr>
              <a:t>Según los estudios filológicos de Mario </a:t>
            </a:r>
            <a:r>
              <a:rPr lang="es-ES" sz="1600" dirty="0" err="1" smtClean="0">
                <a:cs typeface="Times New Roman" panose="02020603050405020304" pitchFamily="18" charset="0"/>
              </a:rPr>
              <a:t>Vegetti</a:t>
            </a:r>
            <a:r>
              <a:rPr lang="es-ES" sz="1600" dirty="0" smtClean="0">
                <a:cs typeface="Times New Roman" panose="02020603050405020304" pitchFamily="18" charset="0"/>
              </a:rPr>
              <a:t>, los médicos observaron conexiones entre el </a:t>
            </a:r>
            <a:r>
              <a:rPr lang="es-ES" sz="1600" dirty="0">
                <a:cs typeface="Times New Roman" panose="02020603050405020304" pitchFamily="18" charset="0"/>
              </a:rPr>
              <a:t>sentido original de </a:t>
            </a:r>
            <a:r>
              <a:rPr lang="es-ES" sz="1600" i="1" dirty="0" err="1" smtClean="0">
                <a:cs typeface="Times New Roman" panose="02020603050405020304" pitchFamily="18" charset="0"/>
              </a:rPr>
              <a:t>krísis</a:t>
            </a:r>
            <a:r>
              <a:rPr lang="es-ES" sz="1600" dirty="0" smtClean="0">
                <a:cs typeface="Times New Roman" panose="02020603050405020304" pitchFamily="18" charset="0"/>
              </a:rPr>
              <a:t> </a:t>
            </a:r>
            <a:r>
              <a:rPr lang="es-ES" sz="1600" dirty="0">
                <a:cs typeface="Times New Roman" panose="02020603050405020304" pitchFamily="18" charset="0"/>
              </a:rPr>
              <a:t>y la sentencia judicial de culpabilidad o inocencia del acusado.</a:t>
            </a:r>
            <a:endParaRPr lang="es-ES" sz="1600" dirty="0" smtClean="0">
              <a:cs typeface="Times New Roman" panose="02020603050405020304" pitchFamily="18" charset="0"/>
            </a:endParaRPr>
          </a:p>
          <a:p>
            <a:endParaRPr lang="it-IT" sz="1600" dirty="0" smtClean="0">
              <a:cs typeface="Times New Roman" panose="02020603050405020304" pitchFamily="18" charset="0"/>
            </a:endParaRPr>
          </a:p>
          <a:p>
            <a:r>
              <a:rPr lang="es-ES" sz="1600" dirty="0"/>
              <a:t>Para </a:t>
            </a:r>
            <a:r>
              <a:rPr lang="es-ES" sz="1600" dirty="0" err="1"/>
              <a:t>Alcmeón</a:t>
            </a:r>
            <a:r>
              <a:rPr lang="es-ES" sz="1600" dirty="0"/>
              <a:t> de Crotona la salud consistía en el equilibrio o armonía de los cuatro elementos. Y se refería a ello con el concepto de </a:t>
            </a:r>
            <a:r>
              <a:rPr lang="es-ES" sz="1600" dirty="0" err="1"/>
              <a:t>isonomía</a:t>
            </a:r>
            <a:r>
              <a:rPr lang="es-ES" sz="1600" dirty="0"/>
              <a:t>. Este concepto tenía su equivalencia en la política para señalar a la democracia como la mejor forma de gobierno. Por el contrario, la enfermedad estaba causada por el desequilibrio, en el que uno de los elementos predominaba sobre el resto. </a:t>
            </a:r>
            <a:r>
              <a:rPr lang="es-ES" sz="1600" dirty="0" err="1"/>
              <a:t>Alcmeón</a:t>
            </a:r>
            <a:r>
              <a:rPr lang="es-ES" sz="1600" dirty="0"/>
              <a:t> </a:t>
            </a:r>
            <a:r>
              <a:rPr lang="es-ES" sz="1600" dirty="0" smtClean="0"/>
              <a:t>hizo referencia e </a:t>
            </a:r>
            <a:r>
              <a:rPr lang="es-ES" sz="1600" dirty="0"/>
              <a:t>ello con el concepto de monarquía. Este concepto tenía su equivalencia en la política para describir </a:t>
            </a:r>
            <a:r>
              <a:rPr lang="es-ES" sz="1600" dirty="0" smtClean="0"/>
              <a:t>a la </a:t>
            </a:r>
            <a:r>
              <a:rPr lang="es-ES" sz="1600" dirty="0"/>
              <a:t>tiranía como una forma de gobierno no deseable.</a:t>
            </a:r>
          </a:p>
          <a:p>
            <a:r>
              <a:rPr lang="es-ES" dirty="0"/>
              <a:t/>
            </a:r>
            <a:br>
              <a:rPr lang="es-ES" dirty="0"/>
            </a:br>
            <a:endParaRPr lang="it-IT" dirty="0">
              <a:cs typeface="Times New Roman" panose="02020603050405020304" pitchFamily="18" charset="0"/>
            </a:endParaRPr>
          </a:p>
        </p:txBody>
      </p:sp>
    </p:spTree>
    <p:extLst>
      <p:ext uri="{BB962C8B-B14F-4D97-AF65-F5344CB8AC3E}">
        <p14:creationId xmlns:p14="http://schemas.microsoft.com/office/powerpoint/2010/main" val="1578616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8011" y="802734"/>
            <a:ext cx="9508524" cy="1381297"/>
          </a:xfrm>
        </p:spPr>
        <p:txBody>
          <a:bodyPr>
            <a:normAutofit/>
          </a:bodyPr>
          <a:lstStyle/>
          <a:p>
            <a:pPr algn="ct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ORDEN SOCIAL Y CORPORAL</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12</a:t>
            </a:fld>
            <a:endParaRPr lang="en-US" dirty="0"/>
          </a:p>
        </p:txBody>
      </p:sp>
      <p:sp>
        <p:nvSpPr>
          <p:cNvPr id="5" name="CasellaDiTesto 4"/>
          <p:cNvSpPr txBox="1"/>
          <p:nvPr/>
        </p:nvSpPr>
        <p:spPr>
          <a:xfrm>
            <a:off x="1253067" y="2054362"/>
            <a:ext cx="9838266" cy="3416320"/>
          </a:xfrm>
          <a:prstGeom prst="rect">
            <a:avLst/>
          </a:prstGeom>
          <a:noFill/>
        </p:spPr>
        <p:txBody>
          <a:bodyPr wrap="square" rtlCol="0">
            <a:spAutoFit/>
          </a:bodyPr>
          <a:lstStyle/>
          <a:p>
            <a:r>
              <a:rPr lang="es-ES" dirty="0">
                <a:cs typeface="Times New Roman" panose="02020603050405020304" pitchFamily="18" charset="0"/>
              </a:rPr>
              <a:t>En todos estos casos, las relaciones entre orden social y orden corporal son evidentes</a:t>
            </a:r>
          </a:p>
          <a:p>
            <a:endParaRPr lang="it-IT" dirty="0">
              <a:cs typeface="Times New Roman" panose="02020603050405020304" pitchFamily="18" charset="0"/>
            </a:endParaRPr>
          </a:p>
          <a:p>
            <a:r>
              <a:rPr lang="es-ES" dirty="0" smtClean="0">
                <a:cs typeface="Times New Roman" panose="02020603050405020304" pitchFamily="18" charset="0"/>
              </a:rPr>
              <a:t>La </a:t>
            </a:r>
            <a:r>
              <a:rPr lang="es-ES" dirty="0">
                <a:cs typeface="Times New Roman" panose="02020603050405020304" pitchFamily="18" charset="0"/>
              </a:rPr>
              <a:t>misma idea también surge cuando se considera la noción hipocrática </a:t>
            </a:r>
            <a:r>
              <a:rPr lang="es-ES" dirty="0" smtClean="0">
                <a:cs typeface="Times New Roman" panose="02020603050405020304" pitchFamily="18" charset="0"/>
              </a:rPr>
              <a:t>de </a:t>
            </a:r>
            <a:r>
              <a:rPr lang="es-ES" dirty="0">
                <a:cs typeface="Times New Roman" panose="02020603050405020304" pitchFamily="18" charset="0"/>
              </a:rPr>
              <a:t>ambiente como un factor condicionante para la salud</a:t>
            </a:r>
          </a:p>
          <a:p>
            <a:r>
              <a:rPr lang="it-IT" dirty="0" smtClean="0">
                <a:cs typeface="Times New Roman" panose="02020603050405020304" pitchFamily="18" charset="0"/>
              </a:rPr>
              <a:t>
</a:t>
            </a:r>
            <a:r>
              <a:rPr lang="es-ES" dirty="0" smtClean="0"/>
              <a:t>Los </a:t>
            </a:r>
            <a:r>
              <a:rPr lang="es-ES" dirty="0"/>
              <a:t>médicos hipocráticos consideraban saludable el clima en el que ningún elemento o cualidad </a:t>
            </a:r>
            <a:r>
              <a:rPr lang="es-ES" dirty="0" smtClean="0"/>
              <a:t>predominaba sobre los demás </a:t>
            </a:r>
            <a:r>
              <a:rPr lang="es-ES" dirty="0"/>
              <a:t>(calor, seco, frío, humedad, etc</a:t>
            </a:r>
            <a:r>
              <a:rPr lang="es-ES" dirty="0" smtClean="0"/>
              <a:t>.)</a:t>
            </a:r>
            <a:endParaRPr lang="es-ES" dirty="0"/>
          </a:p>
          <a:p>
            <a:r>
              <a:rPr lang="es-ES" dirty="0"/>
              <a:t/>
            </a:r>
            <a:br>
              <a:rPr lang="es-ES" dirty="0"/>
            </a:br>
            <a:r>
              <a:rPr lang="es-ES" dirty="0" smtClean="0">
                <a:cs typeface="Times New Roman" panose="02020603050405020304" pitchFamily="18" charset="0"/>
              </a:rPr>
              <a:t>Por </a:t>
            </a:r>
            <a:r>
              <a:rPr lang="es-ES" dirty="0">
                <a:cs typeface="Times New Roman" panose="02020603050405020304" pitchFamily="18" charset="0"/>
              </a:rPr>
              <a:t>tanto, existe una clara función análoga entre el lenguaje político y algunos conceptos generales de la medicina en la antigüedad clásica.</a:t>
            </a:r>
          </a:p>
          <a:p>
            <a:r>
              <a:rPr lang="it-IT" dirty="0" smtClean="0">
                <a:cs typeface="Times New Roman" panose="02020603050405020304" pitchFamily="18" charset="0"/>
              </a:rPr>
              <a:t>
</a:t>
            </a:r>
            <a:endParaRPr lang="it-IT" dirty="0">
              <a:cs typeface="Times New Roman" panose="02020603050405020304" pitchFamily="18" charset="0"/>
            </a:endParaRPr>
          </a:p>
        </p:txBody>
      </p:sp>
    </p:spTree>
    <p:extLst>
      <p:ext uri="{BB962C8B-B14F-4D97-AF65-F5344CB8AC3E}">
        <p14:creationId xmlns:p14="http://schemas.microsoft.com/office/powerpoint/2010/main" val="386795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356" y="580592"/>
            <a:ext cx="5533387" cy="1676133"/>
          </a:xfrm>
        </p:spPr>
        <p:txBody>
          <a:bodyPr>
            <a:normAutofit/>
          </a:bodyPr>
          <a:lstStyle/>
          <a:p>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Cuerpo humano y social en el Renacimiento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13</a:t>
            </a:fld>
            <a:endParaRPr lang="en-US" dirty="0"/>
          </a:p>
        </p:txBody>
      </p:sp>
      <p:pic>
        <p:nvPicPr>
          <p:cNvPr id="6" name="Immagine 5"/>
          <p:cNvPicPr>
            <a:picLocks noChangeAspect="1"/>
          </p:cNvPicPr>
          <p:nvPr/>
        </p:nvPicPr>
        <p:blipFill>
          <a:blip r:embed="rId3"/>
          <a:stretch>
            <a:fillRect/>
          </a:stretch>
        </p:blipFill>
        <p:spPr>
          <a:xfrm>
            <a:off x="6743742" y="1130706"/>
            <a:ext cx="4174467" cy="2575520"/>
          </a:xfrm>
          <a:prstGeom prst="rect">
            <a:avLst/>
          </a:prstGeom>
          <a:ln>
            <a:noFill/>
          </a:ln>
          <a:effectLst>
            <a:outerShdw blurRad="190500" algn="tl" rotWithShape="0">
              <a:srgbClr val="000000">
                <a:alpha val="70000"/>
              </a:srgbClr>
            </a:outerShdw>
          </a:effectLst>
        </p:spPr>
      </p:pic>
      <p:sp>
        <p:nvSpPr>
          <p:cNvPr id="8" name="CasellaDiTesto 7"/>
          <p:cNvSpPr txBox="1"/>
          <p:nvPr/>
        </p:nvSpPr>
        <p:spPr>
          <a:xfrm>
            <a:off x="304356" y="1850326"/>
            <a:ext cx="5739226" cy="1538883"/>
          </a:xfrm>
          <a:prstGeom prst="rect">
            <a:avLst/>
          </a:prstGeom>
          <a:noFill/>
        </p:spPr>
        <p:txBody>
          <a:bodyPr wrap="square" rtlCol="0">
            <a:spAutoFit/>
          </a:bodyPr>
          <a:lstStyle/>
          <a:p>
            <a:r>
              <a:rPr lang="es-ES" dirty="0" smtClean="0">
                <a:cs typeface="Times New Roman" panose="02020603050405020304" pitchFamily="18" charset="0"/>
              </a:rPr>
              <a:t>La medicina consideraba que la naturaleza tenía una influencia directa en la salud, de tal modo que gobernaba  el cuerpo humano, e incluso el social.</a:t>
            </a:r>
            <a:r>
              <a:rPr lang="it-IT" dirty="0" smtClean="0">
                <a:cs typeface="Times New Roman" panose="02020603050405020304" pitchFamily="18" charset="0"/>
              </a:rPr>
              <a:t>
</a:t>
            </a:r>
            <a:endParaRPr lang="it-IT" sz="2200" i="1" dirty="0" smtClean="0">
              <a:latin typeface="Times New Roman" panose="02020603050405020304" pitchFamily="18" charset="0"/>
              <a:cs typeface="Times New Roman" panose="02020603050405020304" pitchFamily="18" charset="0"/>
            </a:endParaRPr>
          </a:p>
          <a:p>
            <a:endParaRPr lang="it-IT" sz="2200" i="1"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04356" y="3780234"/>
            <a:ext cx="10106525" cy="2092881"/>
          </a:xfrm>
          <a:prstGeom prst="rect">
            <a:avLst/>
          </a:prstGeom>
          <a:noFill/>
        </p:spPr>
        <p:txBody>
          <a:bodyPr wrap="square" rtlCol="0">
            <a:spAutoFit/>
          </a:bodyPr>
          <a:lstStyle/>
          <a:p>
            <a:endParaRPr lang="it-IT" sz="2200" dirty="0">
              <a:latin typeface="Times New Roman" panose="02020603050405020304" pitchFamily="18" charset="0"/>
              <a:cs typeface="Times New Roman" panose="02020603050405020304" pitchFamily="18" charset="0"/>
            </a:endParaRPr>
          </a:p>
          <a:p>
            <a:r>
              <a:rPr lang="es-ES" dirty="0" smtClean="0">
                <a:cs typeface="Times New Roman" panose="02020603050405020304" pitchFamily="18" charset="0"/>
              </a:rPr>
              <a:t>Durante la </a:t>
            </a:r>
            <a:r>
              <a:rPr lang="es-ES" dirty="0">
                <a:cs typeface="Times New Roman" panose="02020603050405020304" pitchFamily="18" charset="0"/>
              </a:rPr>
              <a:t>restauración de la cultura clásica </a:t>
            </a:r>
            <a:r>
              <a:rPr lang="es-ES" dirty="0" smtClean="0">
                <a:cs typeface="Times New Roman" panose="02020603050405020304" pitchFamily="18" charset="0"/>
              </a:rPr>
              <a:t>se dio </a:t>
            </a:r>
            <a:r>
              <a:rPr lang="es-ES" dirty="0">
                <a:cs typeface="Times New Roman" panose="02020603050405020304" pitchFamily="18" charset="0"/>
              </a:rPr>
              <a:t>un nuevo impulso al ideal platónico de la república y se fortaleció el papel de la polis como unidad social y política.</a:t>
            </a:r>
          </a:p>
          <a:p>
            <a:endParaRPr lang="es-ES" dirty="0">
              <a:cs typeface="Times New Roman" panose="02020603050405020304" pitchFamily="18" charset="0"/>
            </a:endParaRPr>
          </a:p>
          <a:p>
            <a:r>
              <a:rPr lang="es-ES" dirty="0" smtClean="0">
                <a:cs typeface="Times New Roman" panose="02020603050405020304" pitchFamily="18" charset="0"/>
              </a:rPr>
              <a:t>La </a:t>
            </a:r>
            <a:r>
              <a:rPr lang="es-ES" dirty="0">
                <a:cs typeface="Times New Roman" panose="02020603050405020304" pitchFamily="18" charset="0"/>
              </a:rPr>
              <a:t>posición central de la ciudad en la cultura renacentista, burguesa y </a:t>
            </a:r>
            <a:r>
              <a:rPr lang="es-ES" dirty="0" smtClean="0">
                <a:cs typeface="Times New Roman" panose="02020603050405020304" pitchFamily="18" charset="0"/>
              </a:rPr>
              <a:t>comercial influyó a la medicina a la hora de representar el cuerpo humano</a:t>
            </a:r>
            <a:r>
              <a:rPr lang="it-IT" dirty="0" smtClean="0">
                <a:cs typeface="Times New Roman" panose="02020603050405020304" pitchFamily="18" charset="0"/>
              </a:rPr>
              <a:t>
</a:t>
            </a:r>
            <a:endParaRPr lang="it-IT" dirty="0"/>
          </a:p>
        </p:txBody>
      </p:sp>
    </p:spTree>
    <p:extLst>
      <p:ext uri="{BB962C8B-B14F-4D97-AF65-F5344CB8AC3E}">
        <p14:creationId xmlns:p14="http://schemas.microsoft.com/office/powerpoint/2010/main" val="394475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911" y="761021"/>
            <a:ext cx="8255926" cy="1097584"/>
          </a:xfrm>
        </p:spPr>
        <p:txBody>
          <a:bodyPr>
            <a:normAutofit/>
          </a:bodyPr>
          <a:lstStyle/>
          <a:p>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LA INFLENCIA DE LAS IDEAS PLATÓNICAS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6" name="Segnaposto numero diapositiva 5"/>
          <p:cNvSpPr>
            <a:spLocks noGrp="1"/>
          </p:cNvSpPr>
          <p:nvPr>
            <p:ph type="sldNum" sz="quarter" idx="12"/>
          </p:nvPr>
        </p:nvSpPr>
        <p:spPr/>
        <p:txBody>
          <a:bodyPr/>
          <a:lstStyle/>
          <a:p>
            <a:fld id="{4FAB73BC-B049-4115-A692-8D63A059BFB8}" type="slidenum">
              <a:rPr lang="en-US" smtClean="0"/>
              <a:t>14</a:t>
            </a:fld>
            <a:endParaRPr lang="en-US" dirty="0"/>
          </a:p>
        </p:txBody>
      </p:sp>
      <p:pic>
        <p:nvPicPr>
          <p:cNvPr id="4" name="Immagine 3"/>
          <p:cNvPicPr>
            <a:picLocks noChangeAspect="1"/>
          </p:cNvPicPr>
          <p:nvPr/>
        </p:nvPicPr>
        <p:blipFill>
          <a:blip r:embed="rId3"/>
          <a:stretch>
            <a:fillRect/>
          </a:stretch>
        </p:blipFill>
        <p:spPr>
          <a:xfrm>
            <a:off x="8742752" y="968991"/>
            <a:ext cx="2410941" cy="2931838"/>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8190341" y="6302074"/>
            <a:ext cx="276225" cy="247650"/>
          </a:xfrm>
          <a:prstGeom prst="rect">
            <a:avLst/>
          </a:prstGeom>
        </p:spPr>
      </p:pic>
      <p:sp>
        <p:nvSpPr>
          <p:cNvPr id="7" name="CasellaDiTesto 6"/>
          <p:cNvSpPr txBox="1"/>
          <p:nvPr/>
        </p:nvSpPr>
        <p:spPr>
          <a:xfrm>
            <a:off x="169911" y="1592505"/>
            <a:ext cx="8296655" cy="2862322"/>
          </a:xfrm>
          <a:prstGeom prst="rect">
            <a:avLst/>
          </a:prstGeom>
          <a:noFill/>
        </p:spPr>
        <p:txBody>
          <a:bodyPr wrap="square" rtlCol="0">
            <a:spAutoFit/>
          </a:bodyPr>
          <a:lstStyle/>
          <a:p>
            <a:r>
              <a:rPr lang="es-ES" dirty="0" smtClean="0">
                <a:cs typeface="Times New Roman" panose="02020603050405020304" pitchFamily="18" charset="0"/>
              </a:rPr>
              <a:t>El </a:t>
            </a:r>
            <a:r>
              <a:rPr lang="es-ES" dirty="0">
                <a:cs typeface="Times New Roman" panose="02020603050405020304" pitchFamily="18" charset="0"/>
              </a:rPr>
              <a:t>Renacimiento sentó las bases para el desarrollo de un largo proceso de secularización, en el que la representación y el funcionamiento del cuerpo humano estuvieron vinculados al orden social, político y </a:t>
            </a:r>
            <a:r>
              <a:rPr lang="es-ES" dirty="0" smtClean="0">
                <a:cs typeface="Times New Roman" panose="02020603050405020304" pitchFamily="18" charset="0"/>
              </a:rPr>
              <a:t>familiar </a:t>
            </a:r>
            <a:r>
              <a:rPr lang="es-ES" dirty="0">
                <a:cs typeface="Times New Roman" panose="02020603050405020304" pitchFamily="18" charset="0"/>
              </a:rPr>
              <a:t>de gran trascendencia </a:t>
            </a:r>
            <a:r>
              <a:rPr lang="es-ES" dirty="0" smtClean="0">
                <a:cs typeface="Times New Roman" panose="02020603050405020304" pitchFamily="18" charset="0"/>
              </a:rPr>
              <a:t>para </a:t>
            </a:r>
            <a:r>
              <a:rPr lang="es-ES" dirty="0">
                <a:cs typeface="Times New Roman" panose="02020603050405020304" pitchFamily="18" charset="0"/>
              </a:rPr>
              <a:t>la medicina.</a:t>
            </a:r>
            <a:r>
              <a:rPr lang="it-IT" dirty="0" smtClean="0">
                <a:cs typeface="Times New Roman" panose="02020603050405020304" pitchFamily="18" charset="0"/>
              </a:rPr>
              <a:t>
</a:t>
            </a:r>
          </a:p>
          <a:p>
            <a:r>
              <a:rPr lang="es-ES" dirty="0">
                <a:cs typeface="Times New Roman" panose="02020603050405020304" pitchFamily="18" charset="0"/>
              </a:rPr>
              <a:t>La influencia de las ideas platónicas </a:t>
            </a:r>
            <a:r>
              <a:rPr lang="es-ES" dirty="0" smtClean="0">
                <a:cs typeface="Times New Roman" panose="02020603050405020304" pitchFamily="18" charset="0"/>
              </a:rPr>
              <a:t>tuvieron una gran repercusión en algunas tendencias humanísticas durante </a:t>
            </a:r>
            <a:r>
              <a:rPr lang="es-ES" dirty="0">
                <a:cs typeface="Times New Roman" panose="02020603050405020304" pitchFamily="18" charset="0"/>
              </a:rPr>
              <a:t>la primera mitad del siglo </a:t>
            </a:r>
            <a:r>
              <a:rPr lang="es-ES" dirty="0" smtClean="0">
                <a:cs typeface="Times New Roman" panose="02020603050405020304" pitchFamily="18" charset="0"/>
              </a:rPr>
              <a:t>XVI.</a:t>
            </a:r>
            <a:endParaRPr lang="es-ES" dirty="0">
              <a:cs typeface="Times New Roman" panose="02020603050405020304" pitchFamily="18" charset="0"/>
            </a:endParaRPr>
          </a:p>
          <a:p>
            <a:endParaRPr lang="es-ES" dirty="0">
              <a:cs typeface="Times New Roman" panose="02020603050405020304" pitchFamily="18" charset="0"/>
            </a:endParaRPr>
          </a:p>
          <a:p>
            <a:r>
              <a:rPr lang="es-ES" dirty="0">
                <a:cs typeface="Times New Roman" panose="02020603050405020304" pitchFamily="18" charset="0"/>
              </a:rPr>
              <a:t>Sin embargo, también </a:t>
            </a:r>
            <a:r>
              <a:rPr lang="es-ES" dirty="0" smtClean="0">
                <a:cs typeface="Times New Roman" panose="02020603050405020304" pitchFamily="18" charset="0"/>
              </a:rPr>
              <a:t>hubo </a:t>
            </a:r>
            <a:r>
              <a:rPr lang="es-ES" dirty="0">
                <a:cs typeface="Times New Roman" panose="02020603050405020304" pitchFamily="18" charset="0"/>
              </a:rPr>
              <a:t>otros factores:</a:t>
            </a:r>
            <a:r>
              <a:rPr lang="it-IT" dirty="0" smtClean="0">
                <a:cs typeface="Times New Roman" panose="02020603050405020304" pitchFamily="18" charset="0"/>
              </a:rPr>
              <a:t>
</a:t>
            </a:r>
            <a:endParaRPr lang="it-IT" dirty="0">
              <a:cs typeface="Times New Roman" panose="02020603050405020304" pitchFamily="18" charset="0"/>
            </a:endParaRPr>
          </a:p>
        </p:txBody>
      </p:sp>
      <p:sp>
        <p:nvSpPr>
          <p:cNvPr id="8" name="CasellaDiTesto 7"/>
          <p:cNvSpPr txBox="1"/>
          <p:nvPr/>
        </p:nvSpPr>
        <p:spPr>
          <a:xfrm>
            <a:off x="169911" y="4069260"/>
            <a:ext cx="11131734" cy="2031325"/>
          </a:xfrm>
          <a:prstGeom prst="rect">
            <a:avLst/>
          </a:prstGeom>
          <a:noFill/>
        </p:spPr>
        <p:txBody>
          <a:bodyPr wrap="square" rtlCol="0">
            <a:spAutoFit/>
          </a:bodyPr>
          <a:lstStyle/>
          <a:p>
            <a:pPr marL="342900" indent="-342900">
              <a:buAutoNum type="arabicParenR"/>
            </a:pPr>
            <a:r>
              <a:rPr lang="es-ES" dirty="0" smtClean="0">
                <a:cs typeface="Times New Roman" panose="02020603050405020304" pitchFamily="18" charset="0"/>
              </a:rPr>
              <a:t>El alejamiento del </a:t>
            </a:r>
            <a:r>
              <a:rPr lang="es-ES" dirty="0" err="1" smtClean="0">
                <a:cs typeface="Times New Roman" panose="02020603050405020304" pitchFamily="18" charset="0"/>
              </a:rPr>
              <a:t>teocentrísmo</a:t>
            </a:r>
            <a:r>
              <a:rPr lang="es-ES" dirty="0" smtClean="0">
                <a:cs typeface="Times New Roman" panose="02020603050405020304" pitchFamily="18" charset="0"/>
              </a:rPr>
              <a:t> </a:t>
            </a:r>
            <a:r>
              <a:rPr lang="es-ES" dirty="0">
                <a:cs typeface="Times New Roman" panose="02020603050405020304" pitchFamily="18" charset="0"/>
              </a:rPr>
              <a:t>(común a finales de la Edad Media) en favor de un pensamiento </a:t>
            </a:r>
            <a:r>
              <a:rPr lang="es-ES" dirty="0" smtClean="0">
                <a:cs typeface="Times New Roman" panose="02020603050405020304" pitchFamily="18" charset="0"/>
              </a:rPr>
              <a:t>próximo al </a:t>
            </a:r>
            <a:r>
              <a:rPr lang="es-ES" dirty="0">
                <a:cs typeface="Times New Roman" panose="02020603050405020304" pitchFamily="18" charset="0"/>
              </a:rPr>
              <a:t>hombre</a:t>
            </a:r>
            <a:r>
              <a:rPr lang="it-IT" dirty="0">
                <a:cs typeface="Times New Roman" panose="02020603050405020304" pitchFamily="18" charset="0"/>
              </a:rPr>
              <a:t>
</a:t>
            </a:r>
            <a:r>
              <a:rPr lang="es-ES" dirty="0">
                <a:cs typeface="Times New Roman" panose="02020603050405020304" pitchFamily="18" charset="0"/>
              </a:rPr>
              <a:t>La influencia de las transformaciones sociales y urbanas ocurridas al inicio de la </a:t>
            </a:r>
            <a:r>
              <a:rPr lang="es-ES" dirty="0" smtClean="0">
                <a:cs typeface="Times New Roman" panose="02020603050405020304" pitchFamily="18" charset="0"/>
              </a:rPr>
              <a:t>Era Moderna</a:t>
            </a:r>
          </a:p>
          <a:p>
            <a:pPr marL="342900" indent="-342900">
              <a:buAutoNum type="arabicParenR"/>
            </a:pPr>
            <a:endParaRPr lang="it-IT" dirty="0" smtClean="0">
              <a:cs typeface="Times New Roman" panose="02020603050405020304" pitchFamily="18" charset="0"/>
            </a:endParaRPr>
          </a:p>
          <a:p>
            <a:r>
              <a:rPr lang="es-ES" dirty="0" smtClean="0">
                <a:cs typeface="Times New Roman" panose="02020603050405020304" pitchFamily="18" charset="0"/>
              </a:rPr>
              <a:t>Numerosos </a:t>
            </a:r>
            <a:r>
              <a:rPr lang="es-ES" dirty="0">
                <a:cs typeface="Times New Roman" panose="02020603050405020304" pitchFamily="18" charset="0"/>
              </a:rPr>
              <a:t>autores han considerado la estructura social, el orden político o el funcionamiento </a:t>
            </a:r>
            <a:r>
              <a:rPr lang="es-ES" dirty="0" smtClean="0">
                <a:cs typeface="Times New Roman" panose="02020603050405020304" pitchFamily="18" charset="0"/>
              </a:rPr>
              <a:t>familiar </a:t>
            </a:r>
            <a:r>
              <a:rPr lang="es-ES" dirty="0">
                <a:cs typeface="Times New Roman" panose="02020603050405020304" pitchFamily="18" charset="0"/>
              </a:rPr>
              <a:t>para explicar el dinamismo interno del organismo.</a:t>
            </a:r>
            <a:r>
              <a:rPr lang="it-IT" dirty="0">
                <a:cs typeface="Times New Roman" panose="02020603050405020304" pitchFamily="18" charset="0"/>
              </a:rPr>
              <a:t>
</a:t>
            </a:r>
            <a:endParaRPr lang="it-IT" dirty="0"/>
          </a:p>
        </p:txBody>
      </p:sp>
    </p:spTree>
    <p:extLst>
      <p:ext uri="{BB962C8B-B14F-4D97-AF65-F5344CB8AC3E}">
        <p14:creationId xmlns:p14="http://schemas.microsoft.com/office/powerpoint/2010/main" val="3848815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53904" y="830597"/>
            <a:ext cx="7772400" cy="1143000"/>
          </a:xfrm>
        </p:spPr>
        <p:txBody>
          <a:bodyPr>
            <a:normAutofit/>
          </a:bodyPr>
          <a:lstStyle/>
          <a:p>
            <a:pPr algn="ctr" eaLnBrk="1" hangingPunct="1"/>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MONDINO </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DEI </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LUZZI</a:t>
            </a:r>
          </a:p>
        </p:txBody>
      </p:sp>
      <p:sp>
        <p:nvSpPr>
          <p:cNvPr id="63491" name="Rectangle 3"/>
          <p:cNvSpPr>
            <a:spLocks noGrp="1" noChangeArrowheads="1"/>
          </p:cNvSpPr>
          <p:nvPr>
            <p:ph type="body" sz="half" idx="2"/>
          </p:nvPr>
        </p:nvSpPr>
        <p:spPr>
          <a:xfrm>
            <a:off x="1600200" y="2039523"/>
            <a:ext cx="8534400" cy="4682067"/>
          </a:xfrm>
        </p:spPr>
        <p:txBody>
          <a:bodyPr>
            <a:normAutofit/>
          </a:bodyPr>
          <a:lstStyle/>
          <a:p>
            <a:r>
              <a:rPr lang="es-ES" sz="1800" dirty="0"/>
              <a:t>Erudito italiano conocido como el restaurador de la anatomía</a:t>
            </a:r>
            <a:r>
              <a:rPr lang="en-US" altLang="en-US" sz="1800" dirty="0">
                <a:cs typeface="Times New Roman" panose="02020603050405020304" pitchFamily="18" charset="0"/>
              </a:rPr>
              <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r>
              <a:rPr lang="es-ES" altLang="en-US" sz="1800" dirty="0">
                <a:cs typeface="Times New Roman" panose="02020603050405020304" pitchFamily="18" charset="0"/>
              </a:rPr>
              <a:t>Escribió </a:t>
            </a:r>
            <a:r>
              <a:rPr lang="es-ES" altLang="en-US" sz="1800" i="1" dirty="0" err="1" smtClean="0">
                <a:cs typeface="Times New Roman" panose="02020603050405020304" pitchFamily="18" charset="0"/>
              </a:rPr>
              <a:t>Anathomía</a:t>
            </a:r>
            <a:r>
              <a:rPr lang="es-ES" altLang="en-US" sz="1800" dirty="0">
                <a:cs typeface="Times New Roman" panose="02020603050405020304" pitchFamily="18" charset="0"/>
              </a:rPr>
              <a:t>, considerado el mejor trabajo sobre anatomía en ese momento, terminado alrededor de </a:t>
            </a:r>
            <a:r>
              <a:rPr lang="es-ES" altLang="en-US" sz="1800" dirty="0" smtClean="0">
                <a:cs typeface="Times New Roman" panose="02020603050405020304" pitchFamily="18" charset="0"/>
              </a:rPr>
              <a:t>1316</a:t>
            </a:r>
            <a:r>
              <a:rPr lang="en-US" altLang="en-US" sz="1800" dirty="0">
                <a:cs typeface="Times New Roman" panose="02020603050405020304" pitchFamily="18" charset="0"/>
              </a:rPr>
              <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r>
              <a:rPr lang="es-ES" altLang="en-US" sz="1800" dirty="0" smtClean="0">
                <a:cs typeface="Times New Roman" panose="02020603050405020304" pitchFamily="18" charset="0"/>
              </a:rPr>
              <a:t>Se utilizó como </a:t>
            </a:r>
            <a:r>
              <a:rPr lang="es-ES" altLang="en-US" sz="1800" dirty="0">
                <a:cs typeface="Times New Roman" panose="02020603050405020304" pitchFamily="18" charset="0"/>
              </a:rPr>
              <a:t>un libro </a:t>
            </a:r>
            <a:r>
              <a:rPr lang="es-ES" altLang="en-US" sz="1800" dirty="0" smtClean="0">
                <a:cs typeface="Times New Roman" panose="02020603050405020304" pitchFamily="18" charset="0"/>
              </a:rPr>
              <a:t>de referencia en todas </a:t>
            </a:r>
            <a:r>
              <a:rPr lang="es-ES" altLang="en-US" sz="1800" dirty="0">
                <a:cs typeface="Times New Roman" panose="02020603050405020304" pitchFamily="18" charset="0"/>
              </a:rPr>
              <a:t>las universidades </a:t>
            </a:r>
            <a:r>
              <a:rPr lang="es-ES" altLang="en-US" sz="1800" dirty="0" smtClean="0">
                <a:cs typeface="Times New Roman" panose="02020603050405020304" pitchFamily="18" charset="0"/>
              </a:rPr>
              <a:t>europeas durante </a:t>
            </a:r>
            <a:r>
              <a:rPr lang="es-ES" altLang="en-US" sz="1800" dirty="0">
                <a:cs typeface="Times New Roman" panose="02020603050405020304" pitchFamily="18" charset="0"/>
              </a:rPr>
              <a:t>aproximadamente dos </a:t>
            </a:r>
            <a:r>
              <a:rPr lang="es-ES" altLang="en-US" sz="1800" dirty="0" smtClean="0">
                <a:cs typeface="Times New Roman" panose="02020603050405020304" pitchFamily="18" charset="0"/>
              </a:rPr>
              <a:t>siglos</a:t>
            </a:r>
            <a:r>
              <a:rPr lang="en-US" altLang="en-US" sz="1800" dirty="0">
                <a:cs typeface="Times New Roman" panose="02020603050405020304" pitchFamily="18" charset="0"/>
              </a:rPr>
              <a:t/>
            </a:r>
            <a:br>
              <a:rPr lang="en-US" altLang="en-US" sz="1800" dirty="0">
                <a:cs typeface="Times New Roman" panose="02020603050405020304" pitchFamily="18" charset="0"/>
              </a:rPr>
            </a:br>
            <a:endParaRPr lang="en-US" altLang="en-US" sz="1800" dirty="0">
              <a:cs typeface="Times New Roman" panose="02020603050405020304" pitchFamily="18" charset="0"/>
            </a:endParaRPr>
          </a:p>
          <a:p>
            <a:r>
              <a:rPr lang="es-ES" sz="1800" dirty="0"/>
              <a:t>El libro es un tratado de anatomía humana y constituye </a:t>
            </a:r>
            <a:r>
              <a:rPr lang="es-ES" sz="1800" dirty="0" smtClean="0"/>
              <a:t>un manual  </a:t>
            </a:r>
            <a:r>
              <a:rPr lang="es-ES" sz="1800" dirty="0"/>
              <a:t>práctico </a:t>
            </a:r>
            <a:r>
              <a:rPr lang="es-ES" sz="1800" dirty="0" smtClean="0"/>
              <a:t>de disección </a:t>
            </a:r>
            <a:r>
              <a:rPr lang="es-ES" sz="1800" dirty="0"/>
              <a:t>que </a:t>
            </a:r>
            <a:r>
              <a:rPr lang="es-ES" sz="1800" dirty="0" smtClean="0"/>
              <a:t>incluye también información </a:t>
            </a:r>
            <a:r>
              <a:rPr lang="es-ES" sz="1800" dirty="0"/>
              <a:t>fisiológica.</a:t>
            </a:r>
            <a:endParaRPr lang="en-US" altLang="en-US" dirty="0">
              <a:latin typeface="Arial" panose="020B0604020202020204" pitchFamily="34" charset="0"/>
            </a:endParaRPr>
          </a:p>
        </p:txBody>
      </p:sp>
      <p:sp>
        <p:nvSpPr>
          <p:cNvPr id="2" name="Segnaposto numero diapositiva 1"/>
          <p:cNvSpPr>
            <a:spLocks noGrp="1"/>
          </p:cNvSpPr>
          <p:nvPr>
            <p:ph type="sldNum" sz="quarter" idx="12"/>
          </p:nvPr>
        </p:nvSpPr>
        <p:spPr/>
        <p:txBody>
          <a:bodyPr/>
          <a:lstStyle/>
          <a:p>
            <a:pPr>
              <a:defRPr/>
            </a:pPr>
            <a:fld id="{FBDE2C42-4055-4350-B63D-07BBFA355FFB}" type="slidenum">
              <a:rPr lang="en-US" altLang="en-US" smtClean="0"/>
              <a:pPr>
                <a:defRPr/>
              </a:pPr>
              <a:t>15</a:t>
            </a:fld>
            <a:endParaRPr lang="en-US" altLang="en-US"/>
          </a:p>
        </p:txBody>
      </p:sp>
    </p:spTree>
    <p:extLst>
      <p:ext uri="{BB962C8B-B14F-4D97-AF65-F5344CB8AC3E}">
        <p14:creationId xmlns:p14="http://schemas.microsoft.com/office/powerpoint/2010/main" val="2392262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73935" y="1030485"/>
            <a:ext cx="7772400" cy="1143000"/>
          </a:xfrm>
        </p:spPr>
        <p:txBody>
          <a:bodyPr>
            <a:norm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MONDINO </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DEI </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LUZZI</a:t>
            </a:r>
          </a:p>
        </p:txBody>
      </p:sp>
      <p:sp>
        <p:nvSpPr>
          <p:cNvPr id="63491" name="Rectangle 3"/>
          <p:cNvSpPr>
            <a:spLocks noGrp="1" noChangeArrowheads="1"/>
          </p:cNvSpPr>
          <p:nvPr>
            <p:ph type="body" sz="half" idx="2"/>
          </p:nvPr>
        </p:nvSpPr>
        <p:spPr>
          <a:xfrm>
            <a:off x="288815" y="2159838"/>
            <a:ext cx="5659967" cy="5503333"/>
          </a:xfrm>
        </p:spPr>
        <p:txBody>
          <a:bodyPr>
            <a:normAutofit/>
          </a:bodyPr>
          <a:lstStyle/>
          <a:p>
            <a:pPr algn="just"/>
            <a:r>
              <a:rPr lang="es-ES" sz="1800" dirty="0">
                <a:cs typeface="Times New Roman" panose="02020603050405020304" pitchFamily="18" charset="0"/>
              </a:rPr>
              <a:t>Innovaciones: especificación de los elementos básicos de la anatomía </a:t>
            </a:r>
            <a:r>
              <a:rPr lang="es-ES" sz="1800" dirty="0" smtClean="0">
                <a:cs typeface="Times New Roman" panose="02020603050405020304" pitchFamily="18" charset="0"/>
              </a:rPr>
              <a:t>orgánica, </a:t>
            </a:r>
            <a:r>
              <a:rPr lang="es-ES" sz="1800" dirty="0">
                <a:cs typeface="Times New Roman" panose="02020603050405020304" pitchFamily="18" charset="0"/>
              </a:rPr>
              <a:t>la posición en una región topográfica del cuerpo, la relación con las estructuras circundantes, la forma, el tamaño, la textura, las partes, la fisiología y la </a:t>
            </a:r>
            <a:r>
              <a:rPr lang="es-ES" sz="1800" dirty="0" smtClean="0">
                <a:cs typeface="Times New Roman" panose="02020603050405020304" pitchFamily="18" charset="0"/>
              </a:rPr>
              <a:t>patología</a:t>
            </a:r>
          </a:p>
          <a:p>
            <a:pPr algn="just"/>
            <a:r>
              <a:rPr lang="es-ES" sz="1800" dirty="0" smtClean="0">
                <a:cs typeface="Times New Roman" panose="02020603050405020304" pitchFamily="18" charset="0"/>
              </a:rPr>
              <a:t>Los términos anatómicos estaban en </a:t>
            </a:r>
            <a:r>
              <a:rPr lang="es-ES" sz="1800" dirty="0">
                <a:cs typeface="Times New Roman" panose="02020603050405020304" pitchFamily="18" charset="0"/>
              </a:rPr>
              <a:t>latín acompañados </a:t>
            </a:r>
            <a:r>
              <a:rPr lang="es-ES" sz="1800" dirty="0" smtClean="0">
                <a:cs typeface="Times New Roman" panose="02020603050405020304" pitchFamily="18" charset="0"/>
              </a:rPr>
              <a:t>del </a:t>
            </a:r>
            <a:r>
              <a:rPr lang="es-ES" sz="1800" dirty="0">
                <a:cs typeface="Times New Roman" panose="02020603050405020304" pitchFamily="18" charset="0"/>
              </a:rPr>
              <a:t>árabe</a:t>
            </a:r>
          </a:p>
          <a:p>
            <a:r>
              <a:rPr lang="es-ES" sz="1800" dirty="0"/>
              <a:t>La estructura del libro sigue el orden de </a:t>
            </a:r>
            <a:r>
              <a:rPr lang="es-ES" sz="1800" dirty="0" smtClean="0"/>
              <a:t>la disección</a:t>
            </a:r>
            <a:r>
              <a:rPr lang="es-ES" sz="1800" dirty="0"/>
              <a:t>, comenzando por la cavidad abdominal y terminando </a:t>
            </a:r>
            <a:r>
              <a:rPr lang="es-ES" sz="1800" dirty="0" smtClean="0"/>
              <a:t>por </a:t>
            </a:r>
            <a:r>
              <a:rPr lang="es-ES" sz="1800" dirty="0"/>
              <a:t>la </a:t>
            </a:r>
            <a:r>
              <a:rPr lang="es-ES" sz="1800" dirty="0" smtClean="0"/>
              <a:t>cabeza</a:t>
            </a:r>
            <a:r>
              <a:rPr lang="en-US" sz="1800" dirty="0" smtClean="0">
                <a:cs typeface="Times New Roman" panose="02020603050405020304" pitchFamily="18" charset="0"/>
              </a:rPr>
              <a:t/>
            </a:r>
            <a:br>
              <a:rPr lang="en-US" sz="1800" dirty="0" smtClean="0">
                <a:cs typeface="Times New Roman" panose="02020603050405020304" pitchFamily="18" charset="0"/>
              </a:rPr>
            </a:br>
            <a:endParaRPr lang="en-US" alt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FBDE2C42-4055-4350-B63D-07BBFA355FFB}" type="slidenum">
              <a:rPr lang="en-US" altLang="en-US" smtClean="0"/>
              <a:pPr>
                <a:defRPr/>
              </a:pPr>
              <a:t>16</a:t>
            </a:fld>
            <a:endParaRPr lang="en-US" altLang="en-US"/>
          </a:p>
        </p:txBody>
      </p:sp>
      <p:pic>
        <p:nvPicPr>
          <p:cNvPr id="4098" name="Picture 2" descr="Image result for mondino de luzzi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639" y="1898401"/>
            <a:ext cx="5606692" cy="3154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12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21507" y="1114567"/>
            <a:ext cx="7772400" cy="1143000"/>
          </a:xfrm>
        </p:spPr>
        <p:txBody>
          <a:bodyPr>
            <a:norm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ANTONIO POLLAIUOLO</a:t>
            </a:r>
          </a:p>
        </p:txBody>
      </p:sp>
      <p:sp>
        <p:nvSpPr>
          <p:cNvPr id="63491" name="Rectangle 3"/>
          <p:cNvSpPr>
            <a:spLocks noGrp="1" noChangeArrowheads="1"/>
          </p:cNvSpPr>
          <p:nvPr>
            <p:ph type="body" sz="half" idx="2"/>
          </p:nvPr>
        </p:nvSpPr>
        <p:spPr>
          <a:xfrm>
            <a:off x="1075936" y="2563422"/>
            <a:ext cx="5132359" cy="3115483"/>
          </a:xfrm>
        </p:spPr>
        <p:txBody>
          <a:bodyPr>
            <a:normAutofit/>
          </a:bodyPr>
          <a:lstStyle/>
          <a:p>
            <a:pPr marL="0" indent="0" algn="just">
              <a:buNone/>
            </a:pPr>
            <a:r>
              <a:rPr lang="es-ES" sz="1800" dirty="0" err="1" smtClean="0">
                <a:cs typeface="Times New Roman" panose="02020603050405020304" pitchFamily="18" charset="0"/>
              </a:rPr>
              <a:t>Pollaiuolo</a:t>
            </a:r>
            <a:r>
              <a:rPr lang="es-ES" sz="1800" dirty="0" smtClean="0">
                <a:cs typeface="Times New Roman" panose="02020603050405020304" pitchFamily="18" charset="0"/>
              </a:rPr>
              <a:t> </a:t>
            </a:r>
            <a:r>
              <a:rPr lang="es-ES" sz="1800" dirty="0">
                <a:cs typeface="Times New Roman" panose="02020603050405020304" pitchFamily="18" charset="0"/>
              </a:rPr>
              <a:t>fue el primer artista, en 1472, en diseccionar el cuerpo humano para comprender mejor los músculos y la forma desnuda.</a:t>
            </a:r>
            <a:r>
              <a:rPr lang="en-US" sz="1800" dirty="0">
                <a:cs typeface="Times New Roman" panose="02020603050405020304" pitchFamily="18" charset="0"/>
              </a:rPr>
              <a:t>
</a:t>
            </a:r>
            <a:endParaRPr lang="en-US" alt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FBDE2C42-4055-4350-B63D-07BBFA355FFB}" type="slidenum">
              <a:rPr lang="en-US" altLang="en-US" smtClean="0"/>
              <a:pPr>
                <a:defRPr/>
              </a:pPr>
              <a:t>17</a:t>
            </a:fld>
            <a:endParaRPr lang="en-US" altLang="en-US"/>
          </a:p>
        </p:txBody>
      </p:sp>
      <p:pic>
        <p:nvPicPr>
          <p:cNvPr id="2" name="Immagine 1"/>
          <p:cNvPicPr>
            <a:picLocks noChangeAspect="1"/>
          </p:cNvPicPr>
          <p:nvPr/>
        </p:nvPicPr>
        <p:blipFill>
          <a:blip r:embed="rId3"/>
          <a:stretch>
            <a:fillRect/>
          </a:stretch>
        </p:blipFill>
        <p:spPr>
          <a:xfrm>
            <a:off x="6524063" y="1836193"/>
            <a:ext cx="4958055" cy="3671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6131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81200" y="482221"/>
            <a:ext cx="7772400" cy="1143000"/>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Johannes de Ketham</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pic>
        <p:nvPicPr>
          <p:cNvPr id="63492" name="Picture 4" descr="Dissection"/>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53256" y="1731433"/>
            <a:ext cx="2655888" cy="4114800"/>
          </a:xfrm>
          <a:prstGeom prst="rect">
            <a:avLst/>
          </a:prstGeom>
          <a:ln>
            <a:noFill/>
          </a:ln>
          <a:effectLst>
            <a:outerShdw blurRad="190500" algn="tl" rotWithShape="0">
              <a:srgbClr val="000000">
                <a:alpha val="70000"/>
              </a:srgbClr>
            </a:outerShdw>
          </a:effectLst>
        </p:spPr>
      </p:pic>
      <p:sp>
        <p:nvSpPr>
          <p:cNvPr id="63491" name="Rectangle 3"/>
          <p:cNvSpPr>
            <a:spLocks noGrp="1" noChangeArrowheads="1"/>
          </p:cNvSpPr>
          <p:nvPr>
            <p:ph type="body" sz="half" idx="2"/>
          </p:nvPr>
        </p:nvSpPr>
        <p:spPr>
          <a:xfrm>
            <a:off x="3397029" y="1611572"/>
            <a:ext cx="8534400" cy="4682067"/>
          </a:xfrm>
        </p:spPr>
        <p:txBody>
          <a:bodyPr>
            <a:noAutofit/>
          </a:bodyPr>
          <a:lstStyle/>
          <a:p>
            <a:r>
              <a:rPr lang="en-US" sz="1800" dirty="0">
                <a:cs typeface="Times New Roman" panose="02020603050405020304" pitchFamily="18" charset="0"/>
              </a:rPr>
              <a:t>El </a:t>
            </a:r>
            <a:r>
              <a:rPr lang="en-US" sz="1800" i="1" dirty="0">
                <a:cs typeface="Times New Roman" panose="02020603050405020304" pitchFamily="18" charset="0"/>
              </a:rPr>
              <a:t>Fasciculus </a:t>
            </a:r>
            <a:r>
              <a:rPr lang="en-US" sz="1800" i="1" dirty="0" err="1" smtClean="0">
                <a:cs typeface="Times New Roman" panose="02020603050405020304" pitchFamily="18" charset="0"/>
              </a:rPr>
              <a:t>Medicinae</a:t>
            </a:r>
            <a:r>
              <a:rPr lang="en-US" sz="1800" dirty="0" smtClean="0">
                <a:cs typeface="Times New Roman" panose="02020603050405020304" pitchFamily="18" charset="0"/>
              </a:rPr>
              <a:t>, </a:t>
            </a:r>
            <a:r>
              <a:rPr lang="en-US" sz="1800" dirty="0" err="1">
                <a:cs typeface="Times New Roman" panose="02020603050405020304" pitchFamily="18" charset="0"/>
              </a:rPr>
              <a:t>impreso</a:t>
            </a:r>
            <a:r>
              <a:rPr lang="en-US" sz="1800" dirty="0">
                <a:cs typeface="Times New Roman" panose="02020603050405020304" pitchFamily="18" charset="0"/>
              </a:rPr>
              <a:t> en 1491, se </a:t>
            </a:r>
            <a:r>
              <a:rPr lang="en-US" sz="1800" dirty="0" err="1">
                <a:cs typeface="Times New Roman" panose="02020603050405020304" pitchFamily="18" charset="0"/>
              </a:rPr>
              <a:t>considera</a:t>
            </a:r>
            <a:r>
              <a:rPr lang="en-US" sz="1800" dirty="0">
                <a:cs typeface="Times New Roman" panose="02020603050405020304" pitchFamily="18" charset="0"/>
              </a:rPr>
              <a:t> el primer </a:t>
            </a:r>
            <a:r>
              <a:rPr lang="en-US" sz="1800" dirty="0" err="1">
                <a:cs typeface="Times New Roman" panose="02020603050405020304" pitchFamily="18" charset="0"/>
              </a:rPr>
              <a:t>libro</a:t>
            </a:r>
            <a:r>
              <a:rPr lang="en-US" sz="1800" dirty="0">
                <a:cs typeface="Times New Roman" panose="02020603050405020304" pitchFamily="18" charset="0"/>
              </a:rPr>
              <a:t> </a:t>
            </a:r>
            <a:r>
              <a:rPr lang="en-US" sz="1800" dirty="0" err="1">
                <a:cs typeface="Times New Roman" panose="02020603050405020304" pitchFamily="18" charset="0"/>
              </a:rPr>
              <a:t>médico</a:t>
            </a:r>
            <a:r>
              <a:rPr lang="en-US" sz="1800" dirty="0">
                <a:cs typeface="Times New Roman" panose="02020603050405020304" pitchFamily="18" charset="0"/>
              </a:rPr>
              <a:t> </a:t>
            </a:r>
            <a:r>
              <a:rPr lang="en-US" sz="1800" dirty="0" err="1">
                <a:cs typeface="Times New Roman" panose="02020603050405020304" pitchFamily="18" charset="0"/>
              </a:rPr>
              <a:t>ilustrado</a:t>
            </a:r>
            <a:r>
              <a:rPr lang="en-US" sz="1800" dirty="0">
                <a:cs typeface="Times New Roman" panose="02020603050405020304" pitchFamily="18" charset="0"/>
              </a:rPr>
              <a:t>
</a:t>
            </a:r>
            <a:r>
              <a:rPr lang="es-ES" sz="1800" dirty="0" smtClean="0"/>
              <a:t>El texto </a:t>
            </a:r>
            <a:r>
              <a:rPr lang="es-ES" sz="1800" dirty="0"/>
              <a:t>e ilustraciones latinos de este volumen proporcionan información sobre el conocimiento médico de </a:t>
            </a:r>
            <a:r>
              <a:rPr lang="es-ES" sz="1800" dirty="0" smtClean="0"/>
              <a:t>la Europa occidental. También se </a:t>
            </a:r>
            <a:r>
              <a:rPr lang="es-ES" sz="1800" dirty="0" err="1" smtClean="0"/>
              <a:t>publicació</a:t>
            </a:r>
            <a:r>
              <a:rPr lang="es-ES" sz="1800" dirty="0" smtClean="0"/>
              <a:t> una versión en italiano en 1493 en la que se </a:t>
            </a:r>
            <a:r>
              <a:rPr lang="es-ES" sz="1800" dirty="0"/>
              <a:t>vislumbra la cultura médica de finales del siglo </a:t>
            </a:r>
            <a:r>
              <a:rPr lang="es-ES" sz="1800" dirty="0" smtClean="0"/>
              <a:t>XV. </a:t>
            </a:r>
          </a:p>
          <a:p>
            <a:r>
              <a:rPr lang="es-ES" sz="1800" dirty="0" smtClean="0"/>
              <a:t>El artista del Fascículo de 1493 fue testigo de un cambio de paradigma.</a:t>
            </a:r>
            <a:endParaRPr lang="en-US" sz="1800" dirty="0" smtClean="0">
              <a:cs typeface="Times New Roman" panose="02020603050405020304" pitchFamily="18" charset="0"/>
            </a:endParaRPr>
          </a:p>
          <a:p>
            <a:r>
              <a:rPr lang="es-ES" sz="1800" dirty="0" smtClean="0">
                <a:cs typeface="Times New Roman" panose="02020603050405020304" pitchFamily="18" charset="0"/>
              </a:rPr>
              <a:t>El </a:t>
            </a:r>
            <a:r>
              <a:rPr lang="es-ES" sz="1800" dirty="0">
                <a:cs typeface="Times New Roman" panose="02020603050405020304" pitchFamily="18" charset="0"/>
              </a:rPr>
              <a:t>artista </a:t>
            </a:r>
            <a:r>
              <a:rPr lang="es-ES" sz="1800" dirty="0" smtClean="0">
                <a:cs typeface="Times New Roman" panose="02020603050405020304" pitchFamily="18" charset="0"/>
              </a:rPr>
              <a:t>capturo en las cuatro </a:t>
            </a:r>
            <a:r>
              <a:rPr lang="en-US" sz="1800" dirty="0" err="1" smtClean="0">
                <a:cs typeface="Times New Roman" panose="02020603050405020304" pitchFamily="18" charset="0"/>
              </a:rPr>
              <a:t>xilografías</a:t>
            </a:r>
            <a:r>
              <a:rPr lang="en-US" sz="1800" dirty="0" smtClean="0">
                <a:cs typeface="Times New Roman" panose="02020603050405020304" pitchFamily="18" charset="0"/>
              </a:rPr>
              <a:t> de</a:t>
            </a:r>
            <a:r>
              <a:rPr lang="es-ES" sz="1800" dirty="0" smtClean="0">
                <a:cs typeface="Times New Roman" panose="02020603050405020304" pitchFamily="18" charset="0"/>
              </a:rPr>
              <a:t> madera: </a:t>
            </a:r>
            <a:r>
              <a:rPr lang="es-ES" sz="1800" dirty="0">
                <a:cs typeface="Times New Roman" panose="02020603050405020304" pitchFamily="18" charset="0"/>
              </a:rPr>
              <a:t>la importancia de la medicina basada en el conocimiento, </a:t>
            </a:r>
            <a:r>
              <a:rPr lang="es-ES" sz="1800" dirty="0" smtClean="0">
                <a:cs typeface="Times New Roman" panose="02020603050405020304" pitchFamily="18" charset="0"/>
              </a:rPr>
              <a:t>el auge de la apoteca, </a:t>
            </a:r>
            <a:r>
              <a:rPr lang="es-ES" sz="1800" dirty="0">
                <a:cs typeface="Times New Roman" panose="02020603050405020304" pitchFamily="18" charset="0"/>
              </a:rPr>
              <a:t>las </a:t>
            </a:r>
            <a:r>
              <a:rPr lang="es-ES" sz="1800" dirty="0" smtClean="0">
                <a:cs typeface="Times New Roman" panose="02020603050405020304" pitchFamily="18" charset="0"/>
              </a:rPr>
              <a:t>lecciones </a:t>
            </a:r>
            <a:r>
              <a:rPr lang="es-ES" sz="1800" dirty="0">
                <a:cs typeface="Times New Roman" panose="02020603050405020304" pitchFamily="18" charset="0"/>
              </a:rPr>
              <a:t>de Hipócrates sobre la observación del paciente y </a:t>
            </a:r>
            <a:r>
              <a:rPr lang="es-ES" sz="1800" dirty="0" smtClean="0">
                <a:cs typeface="Times New Roman" panose="02020603050405020304" pitchFamily="18" charset="0"/>
              </a:rPr>
              <a:t>una lección de anatomía tradicional.</a:t>
            </a:r>
            <a:endParaRPr lang="es-ES" sz="1800" dirty="0">
              <a:cs typeface="Times New Roman" panose="02020603050405020304" pitchFamily="18" charset="0"/>
            </a:endParaRPr>
          </a:p>
          <a:p>
            <a:endParaRPr lang="en-US" sz="1800" dirty="0" smtClean="0">
              <a:cs typeface="Times New Roman" panose="02020603050405020304" pitchFamily="18" charset="0"/>
            </a:endParaRPr>
          </a:p>
          <a:p>
            <a:endParaRPr lang="en-US" altLang="en-US" sz="2600" dirty="0">
              <a:latin typeface="Times New Roman" panose="02020603050405020304" pitchFamily="18" charset="0"/>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pPr>
              <a:defRPr/>
            </a:pPr>
            <a:fld id="{FBDE2C42-4055-4350-B63D-07BBFA355FFB}" type="slidenum">
              <a:rPr lang="en-US" altLang="en-US" smtClean="0"/>
              <a:pPr>
                <a:defRPr/>
              </a:pPr>
              <a:t>18</a:t>
            </a:fld>
            <a:endParaRPr lang="en-US" altLang="en-US"/>
          </a:p>
        </p:txBody>
      </p:sp>
    </p:spTree>
    <p:extLst>
      <p:ext uri="{BB962C8B-B14F-4D97-AF65-F5344CB8AC3E}">
        <p14:creationId xmlns:p14="http://schemas.microsoft.com/office/powerpoint/2010/main" val="2835416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88355" y="991875"/>
            <a:ext cx="8651597" cy="758909"/>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Leonardo da Vinci </a:t>
            </a:r>
            <a:b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4099" name="Rectangle 3"/>
          <p:cNvSpPr>
            <a:spLocks noGrp="1" noChangeArrowheads="1"/>
          </p:cNvSpPr>
          <p:nvPr>
            <p:ph type="body" sz="half" idx="1"/>
          </p:nvPr>
        </p:nvSpPr>
        <p:spPr>
          <a:xfrm>
            <a:off x="4855137" y="1900559"/>
            <a:ext cx="5897257" cy="3663848"/>
          </a:xfrm>
        </p:spPr>
        <p:txBody>
          <a:bodyPr>
            <a:normAutofit/>
          </a:bodyPr>
          <a:lstStyle/>
          <a:p>
            <a:endParaRPr lang="es-ES" altLang="en-US" sz="1800" dirty="0">
              <a:cs typeface="Times New Roman" panose="02020603050405020304" pitchFamily="18" charset="0"/>
            </a:endParaRPr>
          </a:p>
          <a:p>
            <a:r>
              <a:rPr lang="es-ES" altLang="en-US" sz="1800" dirty="0" smtClean="0">
                <a:cs typeface="Times New Roman" panose="02020603050405020304" pitchFamily="18" charset="0"/>
              </a:rPr>
              <a:t>Nace </a:t>
            </a:r>
            <a:r>
              <a:rPr lang="es-ES" altLang="en-US" sz="1800" dirty="0">
                <a:cs typeface="Times New Roman" panose="02020603050405020304" pitchFamily="18" charset="0"/>
              </a:rPr>
              <a:t>el 15 de abril de 1452 en Vinci, Italia.</a:t>
            </a:r>
            <a:r>
              <a:rPr lang="en-US" altLang="en-US" sz="1800" dirty="0">
                <a:cs typeface="Times New Roman" panose="02020603050405020304" pitchFamily="18" charset="0"/>
              </a:rPr>
              <a:t>
</a:t>
            </a:r>
            <a:r>
              <a:rPr lang="es-ES" altLang="en-US" sz="1800" dirty="0">
                <a:cs typeface="Times New Roman" panose="02020603050405020304" pitchFamily="18" charset="0"/>
              </a:rPr>
              <a:t>A medida que crecía, Leonardo estaba fascinado por los animales y los insectos</a:t>
            </a:r>
            <a:r>
              <a:rPr lang="en-US" altLang="en-US" sz="1800" dirty="0">
                <a:cs typeface="Times New Roman" panose="02020603050405020304" pitchFamily="18" charset="0"/>
              </a:rPr>
              <a:t>
</a:t>
            </a:r>
            <a:r>
              <a:rPr lang="es-ES" altLang="en-US" sz="1800" dirty="0">
                <a:cs typeface="Times New Roman" panose="02020603050405020304" pitchFamily="18" charset="0"/>
              </a:rPr>
              <a:t>A lo largo de su dilatada vida, nunca dejó de estudiar la naturaleza, las plantas, la anatomía, el movimiento del agua, la mecánica del vuelo y la aplicación de sus observaciones a su </a:t>
            </a:r>
            <a:r>
              <a:rPr lang="es-ES" altLang="en-US" sz="1800" dirty="0" smtClean="0">
                <a:cs typeface="Times New Roman" panose="02020603050405020304" pitchFamily="18" charset="0"/>
              </a:rPr>
              <a:t>arte.</a:t>
            </a:r>
            <a:endParaRPr lang="en-US" altLang="en-US" sz="1800" dirty="0">
              <a:cs typeface="Times New Roman" panose="02020603050405020304" pitchFamily="18" charset="0"/>
            </a:endParaRPr>
          </a:p>
        </p:txBody>
      </p:sp>
      <p:pic>
        <p:nvPicPr>
          <p:cNvPr id="4100" name="Picture 6" descr="C:\Documents and Settings\ssnipes\Desktop\Da Vinci\leonardo_self-portrait.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414214" y="1615149"/>
            <a:ext cx="2848195" cy="4382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pPr>
              <a:defRPr/>
            </a:pPr>
            <a:fld id="{C6CA96FD-56E3-4B41-8FC7-0332E5A7AA91}" type="slidenum">
              <a:rPr lang="en-US" altLang="en-US" smtClean="0"/>
              <a:pPr>
                <a:defRPr/>
              </a:pPr>
              <a:t>19</a:t>
            </a:fld>
            <a:endParaRPr lang="en-US" altLang="en-US"/>
          </a:p>
        </p:txBody>
      </p:sp>
    </p:spTree>
    <p:extLst>
      <p:ext uri="{BB962C8B-B14F-4D97-AF65-F5344CB8AC3E}">
        <p14:creationId xmlns:p14="http://schemas.microsoft.com/office/powerpoint/2010/main" val="4148416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4917" y="679448"/>
            <a:ext cx="10515600" cy="1325563"/>
          </a:xfrm>
        </p:spPr>
        <p:txBody>
          <a:bodyPr>
            <a:normAutofit/>
          </a:bodyPr>
          <a:lstStyle/>
          <a:p>
            <a:pPr algn="ctr"/>
            <a:r>
              <a:rPr lang="en-US" altLang="en-US" sz="2000" b="1" dirty="0" smtClean="0">
                <a:solidFill>
                  <a:schemeClr val="accent2"/>
                </a:solidFill>
                <a:effectLst>
                  <a:outerShdw blurRad="38100" dist="38100" dir="2700000" algn="tl">
                    <a:srgbClr val="000000">
                      <a:alpha val="43137"/>
                    </a:srgbClr>
                  </a:outerShdw>
                </a:effectLst>
                <a:latin typeface="+mn-lt"/>
                <a:ea typeface="+mn-ea"/>
                <a:cs typeface="+mn-cs"/>
              </a:rPr>
              <a:t>¿QUÉ ES LA ANATOMÍA</a:t>
            </a:r>
            <a:r>
              <a:rPr lang="en-US" altLang="en-US" sz="2000" b="1" dirty="0">
                <a:solidFill>
                  <a:schemeClr val="accent2"/>
                </a:solidFill>
                <a:effectLst>
                  <a:outerShdw blurRad="38100" dist="38100" dir="2700000" algn="tl">
                    <a:srgbClr val="000000">
                      <a:alpha val="43137"/>
                    </a:srgbClr>
                  </a:outerShdw>
                </a:effectLst>
                <a:latin typeface="+mn-lt"/>
                <a:ea typeface="+mn-ea"/>
                <a:cs typeface="+mn-cs"/>
              </a:rPr>
              <a:t>?</a:t>
            </a:r>
          </a:p>
        </p:txBody>
      </p:sp>
      <p:sp>
        <p:nvSpPr>
          <p:cNvPr id="8195" name="Rectangle 3"/>
          <p:cNvSpPr>
            <a:spLocks noGrp="1" noChangeArrowheads="1"/>
          </p:cNvSpPr>
          <p:nvPr>
            <p:ph idx="1"/>
          </p:nvPr>
        </p:nvSpPr>
        <p:spPr>
          <a:xfrm>
            <a:off x="2459466" y="2216301"/>
            <a:ext cx="7125586" cy="4351338"/>
          </a:xfrm>
        </p:spPr>
        <p:txBody>
          <a:bodyPr>
            <a:normAutofit/>
          </a:bodyPr>
          <a:lstStyle/>
          <a:p>
            <a:pPr marL="0" indent="0" algn="ctr">
              <a:buNone/>
            </a:pPr>
            <a:r>
              <a:rPr lang="en-US" altLang="en-US" sz="2000" dirty="0" err="1" smtClean="0">
                <a:cs typeface="Times New Roman" panose="02020603050405020304" pitchFamily="18" charset="0"/>
              </a:rPr>
              <a:t>AnatomÍa</a:t>
            </a:r>
            <a:r>
              <a:rPr lang="en-US" altLang="en-US" sz="2000" dirty="0" smtClean="0">
                <a:cs typeface="Times New Roman" panose="02020603050405020304" pitchFamily="18" charset="0"/>
              </a:rPr>
              <a:t> </a:t>
            </a:r>
            <a:r>
              <a:rPr lang="en-US" altLang="en-US" sz="2000" dirty="0">
                <a:cs typeface="Times New Roman" panose="02020603050405020304" pitchFamily="18" charset="0"/>
              </a:rPr>
              <a:t>- </a:t>
            </a:r>
            <a:r>
              <a:rPr lang="en-US" altLang="en-US" sz="2000" dirty="0" smtClean="0">
                <a:cs typeface="Times New Roman" panose="02020603050405020304" pitchFamily="18" charset="0"/>
              </a:rPr>
              <a:t>“</a:t>
            </a:r>
            <a:r>
              <a:rPr lang="en-US" altLang="en-US" sz="2000" dirty="0" err="1" smtClean="0">
                <a:cs typeface="Times New Roman" panose="02020603050405020304" pitchFamily="18" charset="0"/>
              </a:rPr>
              <a:t>cortar</a:t>
            </a:r>
            <a:r>
              <a:rPr lang="en-US" altLang="en-US" sz="2000" dirty="0" smtClean="0">
                <a:cs typeface="Times New Roman" panose="02020603050405020304" pitchFamily="18" charset="0"/>
              </a:rPr>
              <a:t>" </a:t>
            </a:r>
            <a:r>
              <a:rPr lang="en-US" altLang="en-US" sz="2000" dirty="0">
                <a:cs typeface="Times New Roman" panose="02020603050405020304" pitchFamily="18" charset="0"/>
              </a:rPr>
              <a:t>(</a:t>
            </a:r>
            <a:r>
              <a:rPr lang="en-US" altLang="en-US" sz="2000" dirty="0" err="1" smtClean="0">
                <a:cs typeface="Times New Roman" panose="02020603050405020304" pitchFamily="18" charset="0"/>
              </a:rPr>
              <a:t>griego</a:t>
            </a:r>
            <a:r>
              <a:rPr lang="en-US" altLang="en-US" sz="2000" dirty="0" smtClean="0">
                <a:cs typeface="Times New Roman" panose="02020603050405020304" pitchFamily="18" charset="0"/>
              </a:rPr>
              <a:t>)</a:t>
            </a:r>
            <a:r>
              <a:rPr lang="en-US" altLang="en-US" sz="2000" dirty="0">
                <a:cs typeface="Times New Roman" panose="02020603050405020304" pitchFamily="18" charset="0"/>
              </a:rPr>
              <a:t>
</a:t>
            </a:r>
            <a:endParaRPr lang="en-US" altLang="en-US" sz="1800" dirty="0">
              <a:cs typeface="Times New Roman" panose="02020603050405020304" pitchFamily="18" charset="0"/>
            </a:endParaRPr>
          </a:p>
          <a:p>
            <a:pPr lvl="1"/>
            <a:r>
              <a:rPr lang="en-US" altLang="en-US" sz="1800" dirty="0" smtClean="0">
                <a:cs typeface="Times New Roman" panose="02020603050405020304" pitchFamily="18" charset="0"/>
              </a:rPr>
              <a:t>El </a:t>
            </a:r>
            <a:r>
              <a:rPr lang="en-US" altLang="en-US" sz="1800" dirty="0" err="1" smtClean="0">
                <a:cs typeface="Times New Roman" panose="02020603050405020304" pitchFamily="18" charset="0"/>
              </a:rPr>
              <a:t>estudio</a:t>
            </a:r>
            <a:r>
              <a:rPr lang="en-US" altLang="en-US" sz="1800" dirty="0" smtClean="0">
                <a:cs typeface="Times New Roman" panose="02020603050405020304" pitchFamily="18" charset="0"/>
              </a:rPr>
              <a:t> de la </a:t>
            </a:r>
            <a:r>
              <a:rPr lang="en-US" altLang="en-US" sz="1800" dirty="0" err="1" smtClean="0">
                <a:cs typeface="Times New Roman" panose="02020603050405020304" pitchFamily="18" charset="0"/>
              </a:rPr>
              <a:t>estructura</a:t>
            </a:r>
            <a:r>
              <a:rPr lang="en-US" altLang="en-US" sz="1800" dirty="0" smtClean="0">
                <a:cs typeface="Times New Roman" panose="02020603050405020304" pitchFamily="18" charset="0"/>
              </a:rPr>
              <a:t> y la forma de </a:t>
            </a:r>
            <a:r>
              <a:rPr lang="en-US" altLang="en-US" sz="1800" dirty="0" err="1" smtClean="0">
                <a:cs typeface="Times New Roman" panose="02020603050405020304" pitchFamily="18" charset="0"/>
              </a:rPr>
              <a:t>las</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partes</a:t>
            </a:r>
            <a:r>
              <a:rPr lang="en-US" altLang="en-US" sz="1800" dirty="0" smtClean="0">
                <a:cs typeface="Times New Roman" panose="02020603050405020304" pitchFamily="18" charset="0"/>
              </a:rPr>
              <a:t> de un </a:t>
            </a:r>
            <a:r>
              <a:rPr lang="en-US" altLang="en-US" sz="1800" dirty="0" err="1" smtClean="0">
                <a:cs typeface="Times New Roman" panose="02020603050405020304" pitchFamily="18" charset="0"/>
              </a:rPr>
              <a:t>organismo</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viviente</a:t>
            </a:r>
            <a:r>
              <a:rPr lang="en-US" altLang="en-US" sz="1800" dirty="0" smtClean="0">
                <a:cs typeface="Times New Roman" panose="02020603050405020304" pitchFamily="18" charset="0"/>
              </a:rPr>
              <a:t> </a:t>
            </a:r>
          </a:p>
          <a:p>
            <a:pPr lvl="1"/>
            <a:r>
              <a:rPr lang="en-US" altLang="en-US" sz="1800" dirty="0" err="1" smtClean="0">
                <a:cs typeface="Times New Roman" panose="02020603050405020304" pitchFamily="18" charset="0"/>
              </a:rPr>
              <a:t>Ejemplo</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Qué</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aspecto</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tiene</a:t>
            </a:r>
            <a:r>
              <a:rPr lang="en-US" altLang="en-US" sz="1800" dirty="0" smtClean="0">
                <a:cs typeface="Times New Roman" panose="02020603050405020304" pitchFamily="18" charset="0"/>
              </a:rPr>
              <a:t> el </a:t>
            </a:r>
            <a:r>
              <a:rPr lang="en-US" altLang="en-US" sz="1800" dirty="0" err="1" smtClean="0">
                <a:cs typeface="Times New Roman" panose="02020603050405020304" pitchFamily="18" charset="0"/>
              </a:rPr>
              <a:t>corazón</a:t>
            </a:r>
            <a:r>
              <a:rPr lang="en-US" altLang="en-US" sz="1800" dirty="0" smtClean="0">
                <a:cs typeface="Times New Roman" panose="02020603050405020304" pitchFamily="18" charset="0"/>
              </a:rPr>
              <a:t> y </a:t>
            </a:r>
            <a:r>
              <a:rPr lang="en-US" altLang="en-US" sz="1800" dirty="0" err="1" smtClean="0">
                <a:cs typeface="Times New Roman" panose="02020603050405020304" pitchFamily="18" charset="0"/>
              </a:rPr>
              <a:t>cuales</a:t>
            </a:r>
            <a:r>
              <a:rPr lang="en-US" altLang="en-US" sz="1800" dirty="0" smtClean="0">
                <a:cs typeface="Times New Roman" panose="02020603050405020304" pitchFamily="18" charset="0"/>
              </a:rPr>
              <a:t> son </a:t>
            </a:r>
            <a:r>
              <a:rPr lang="en-US" altLang="en-US" sz="1800" dirty="0" err="1" smtClean="0">
                <a:cs typeface="Times New Roman" panose="02020603050405020304" pitchFamily="18" charset="0"/>
              </a:rPr>
              <a:t>algunas</a:t>
            </a:r>
            <a:r>
              <a:rPr lang="en-US" altLang="en-US" sz="1800" dirty="0" smtClean="0">
                <a:cs typeface="Times New Roman" panose="02020603050405020304" pitchFamily="18" charset="0"/>
              </a:rPr>
              <a:t> de </a:t>
            </a:r>
            <a:r>
              <a:rPr lang="en-US" altLang="en-US" sz="1800" dirty="0" err="1" smtClean="0">
                <a:cs typeface="Times New Roman" panose="02020603050405020304" pitchFamily="18" charset="0"/>
              </a:rPr>
              <a:t>sus</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partes</a:t>
            </a:r>
            <a:r>
              <a:rPr lang="en-US" altLang="en-US" sz="1800" dirty="0" smtClean="0">
                <a:cs typeface="Times New Roman" panose="02020603050405020304" pitchFamily="18" charset="0"/>
              </a:rPr>
              <a:t>?</a:t>
            </a:r>
            <a:endParaRPr lang="en-US" alt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2631885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1"/>
          </p:nvPr>
        </p:nvSpPr>
        <p:spPr>
          <a:xfrm>
            <a:off x="5727032" y="2245895"/>
            <a:ext cx="4604084" cy="3096125"/>
          </a:xfrm>
        </p:spPr>
        <p:txBody>
          <a:bodyPr>
            <a:normAutofit/>
          </a:bodyPr>
          <a:lstStyle/>
          <a:p>
            <a:r>
              <a:rPr lang="es-ES" altLang="en-US" sz="1800" dirty="0" smtClean="0">
                <a:cs typeface="Times New Roman" panose="02020603050405020304" pitchFamily="18" charset="0"/>
              </a:rPr>
              <a:t>Al </a:t>
            </a:r>
            <a:r>
              <a:rPr lang="es-ES" altLang="en-US" sz="1800" dirty="0">
                <a:cs typeface="Times New Roman" panose="02020603050405020304" pitchFamily="18" charset="0"/>
              </a:rPr>
              <a:t>principio, Leonardo tenía la intención de </a:t>
            </a:r>
            <a:r>
              <a:rPr lang="es-ES" altLang="en-US" sz="1800" dirty="0" smtClean="0">
                <a:cs typeface="Times New Roman" panose="02020603050405020304" pitchFamily="18" charset="0"/>
              </a:rPr>
              <a:t>conocer el </a:t>
            </a:r>
            <a:r>
              <a:rPr lang="es-ES" altLang="en-US" sz="1800" dirty="0">
                <a:cs typeface="Times New Roman" panose="02020603050405020304" pitchFamily="18" charset="0"/>
              </a:rPr>
              <a:t>cuerpo humano para poder pintar de manera más realista.</a:t>
            </a:r>
            <a:r>
              <a:rPr lang="en-US" altLang="en-US" sz="1800" dirty="0">
                <a:cs typeface="Times New Roman" panose="02020603050405020304" pitchFamily="18" charset="0"/>
              </a:rPr>
              <a:t>
</a:t>
            </a:r>
            <a:r>
              <a:rPr lang="es-ES" altLang="en-US" sz="1800" dirty="0" smtClean="0">
                <a:cs typeface="Times New Roman" panose="02020603050405020304" pitchFamily="18" charset="0"/>
              </a:rPr>
              <a:t>Pero </a:t>
            </a:r>
            <a:r>
              <a:rPr lang="es-ES" altLang="en-US" sz="1800" dirty="0">
                <a:cs typeface="Times New Roman" panose="02020603050405020304" pitchFamily="18" charset="0"/>
              </a:rPr>
              <a:t>pronto comenzó a tener la esperanza de que lo llevaría a </a:t>
            </a:r>
            <a:r>
              <a:rPr lang="es-ES" altLang="en-US" sz="1800" dirty="0" smtClean="0">
                <a:cs typeface="Times New Roman" panose="02020603050405020304" pitchFamily="18" charset="0"/>
              </a:rPr>
              <a:t>resolver el enigma de la </a:t>
            </a:r>
            <a:r>
              <a:rPr lang="es-ES" altLang="en-US" sz="1800" dirty="0">
                <a:cs typeface="Times New Roman" panose="02020603050405020304" pitchFamily="18" charset="0"/>
              </a:rPr>
              <a:t>creación.</a:t>
            </a:r>
            <a:endParaRPr lang="en-US" altLang="en-US" sz="1800" dirty="0">
              <a:cs typeface="Times New Roman" panose="02020603050405020304" pitchFamily="18" charset="0"/>
            </a:endParaRPr>
          </a:p>
        </p:txBody>
      </p:sp>
      <p:pic>
        <p:nvPicPr>
          <p:cNvPr id="8195" name="Picture 9" descr="C:\Documents and Settings\ssnipes\Desktop\Da Vinci\skeletons.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960318" y="1097647"/>
            <a:ext cx="3420613" cy="51343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pPr>
              <a:defRPr/>
            </a:pPr>
            <a:fld id="{C6CA96FD-56E3-4B41-8FC7-0332E5A7AA91}" type="slidenum">
              <a:rPr lang="en-US" altLang="en-US" smtClean="0"/>
              <a:pPr>
                <a:defRPr/>
              </a:pPr>
              <a:t>20</a:t>
            </a:fld>
            <a:endParaRPr lang="en-US" altLang="en-US"/>
          </a:p>
        </p:txBody>
      </p:sp>
      <p:sp>
        <p:nvSpPr>
          <p:cNvPr id="8196" name="Text Box 12"/>
          <p:cNvSpPr txBox="1">
            <a:spLocks noChangeArrowheads="1"/>
          </p:cNvSpPr>
          <p:nvPr/>
        </p:nvSpPr>
        <p:spPr bwMode="auto">
          <a:xfrm>
            <a:off x="5734454" y="1097647"/>
            <a:ext cx="6689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4"/>
              </a:buBlip>
              <a:defRPr sz="3200">
                <a:solidFill>
                  <a:schemeClr val="tx1"/>
                </a:solidFill>
                <a:latin typeface="Times New Roman" panose="02020603050405020304" pitchFamily="18" charset="0"/>
              </a:defRPr>
            </a:lvl1pPr>
            <a:lvl2pPr marL="742950" indent="-285750">
              <a:spcBef>
                <a:spcPct val="20000"/>
              </a:spcBef>
              <a:buClr>
                <a:schemeClr val="accent2"/>
              </a:buClr>
              <a:buFont typeface="Wingdings" panose="05000000000000000000" pitchFamily="2" charset="2"/>
              <a:buBlip>
                <a:blip r:embed="rId5"/>
              </a:buBlip>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defTabSz="914400">
              <a:lnSpc>
                <a:spcPct val="90000"/>
              </a:lnSpc>
              <a:spcBef>
                <a:spcPct val="0"/>
              </a:spcBef>
              <a:buNone/>
            </a:pPr>
            <a:r>
              <a:rPr lang="en-US" altLang="en-US" sz="2000" b="1" dirty="0" smtClean="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Hombre y Dios</a:t>
            </a:r>
            <a:r>
              <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
</a:t>
            </a:r>
          </a:p>
        </p:txBody>
      </p:sp>
    </p:spTree>
    <p:extLst>
      <p:ext uri="{BB962C8B-B14F-4D97-AF65-F5344CB8AC3E}">
        <p14:creationId xmlns:p14="http://schemas.microsoft.com/office/powerpoint/2010/main" val="3939962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C:\Documents and Settings\ssnipes\Desktop\Da Vinci\fem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038" y="1025654"/>
            <a:ext cx="4275801" cy="52445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a:xfrm>
            <a:off x="743205" y="384618"/>
            <a:ext cx="5245769" cy="1820333"/>
          </a:xfrm>
        </p:spPr>
        <p:txBody>
          <a:bodyPr>
            <a:noAutofit/>
          </a:bodyPr>
          <a:lstStyle/>
          <a:p>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Estudios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anatómicos</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9220" name="Rectangle 3"/>
          <p:cNvSpPr>
            <a:spLocks noGrp="1" noChangeArrowheads="1"/>
          </p:cNvSpPr>
          <p:nvPr>
            <p:ph type="body" sz="half" idx="1"/>
          </p:nvPr>
        </p:nvSpPr>
        <p:spPr>
          <a:xfrm>
            <a:off x="550333" y="2057400"/>
            <a:ext cx="4902199" cy="4038600"/>
          </a:xfrm>
        </p:spPr>
        <p:txBody>
          <a:bodyPr>
            <a:normAutofit/>
          </a:bodyPr>
          <a:lstStyle/>
          <a:p>
            <a:r>
              <a:rPr lang="es-ES" sz="1800" dirty="0" smtClean="0"/>
              <a:t>A menudo </a:t>
            </a:r>
            <a:r>
              <a:rPr lang="es-ES" sz="1800" dirty="0"/>
              <a:t>observaba a los médicos realizar autopsias para poder estudiar la anatomía humana.</a:t>
            </a:r>
            <a:r>
              <a:rPr lang="en-US" altLang="en-US" sz="1800" dirty="0">
                <a:cs typeface="Times New Roman" panose="02020603050405020304" pitchFamily="18" charset="0"/>
              </a:rPr>
              <a:t>
</a:t>
            </a:r>
            <a:r>
              <a:rPr lang="es-ES" altLang="en-US" sz="1800" dirty="0">
                <a:cs typeface="Times New Roman" panose="02020603050405020304" pitchFamily="18" charset="0"/>
              </a:rPr>
              <a:t>Más tarde comenzó las disecciones por su </a:t>
            </a:r>
            <a:r>
              <a:rPr lang="es-ES" altLang="en-US" sz="1800" dirty="0" smtClean="0">
                <a:cs typeface="Times New Roman" panose="02020603050405020304" pitchFamily="18" charset="0"/>
              </a:rPr>
              <a:t>propia cuenta </a:t>
            </a:r>
            <a:r>
              <a:rPr lang="es-ES" altLang="en-US" sz="1800" dirty="0">
                <a:cs typeface="Times New Roman" panose="02020603050405020304" pitchFamily="18" charset="0"/>
              </a:rPr>
              <a:t>y esbozó cuidadosamente todo lo que vio.</a:t>
            </a:r>
            <a:r>
              <a:rPr lang="en-US" altLang="en-US" sz="1800" dirty="0">
                <a:cs typeface="Times New Roman" panose="02020603050405020304" pitchFamily="18" charset="0"/>
              </a:rPr>
              <a:t>
</a:t>
            </a:r>
            <a:r>
              <a:rPr lang="es-ES" sz="1800" dirty="0" smtClean="0">
                <a:cs typeface="Times New Roman" panose="02020603050405020304" pitchFamily="18" charset="0"/>
              </a:rPr>
              <a:t>No </a:t>
            </a:r>
            <a:r>
              <a:rPr lang="es-ES" sz="1800" dirty="0">
                <a:cs typeface="Times New Roman" panose="02020603050405020304" pitchFamily="18" charset="0"/>
              </a:rPr>
              <a:t>es posible determinar exactamente cuándo Leonardo comenzó a diseccionar, pero pueden haber sido varios años después de su primer traslado a </a:t>
            </a:r>
            <a:r>
              <a:rPr lang="es-ES" sz="1800" dirty="0" smtClean="0">
                <a:cs typeface="Times New Roman" panose="02020603050405020304" pitchFamily="18" charset="0"/>
              </a:rPr>
              <a:t>Milán</a:t>
            </a:r>
            <a:endParaRPr lang="en-US" altLang="en-US" sz="2000" dirty="0">
              <a:latin typeface="Times New Roman" panose="02020603050405020304" pitchFamily="18" charset="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21</a:t>
            </a:fld>
            <a:endParaRPr lang="en-US" altLang="en-US" dirty="0"/>
          </a:p>
        </p:txBody>
      </p:sp>
    </p:spTree>
    <p:extLst>
      <p:ext uri="{BB962C8B-B14F-4D97-AF65-F5344CB8AC3E}">
        <p14:creationId xmlns:p14="http://schemas.microsoft.com/office/powerpoint/2010/main" val="267824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960903" y="491320"/>
            <a:ext cx="11108267" cy="1187116"/>
          </a:xfrm>
        </p:spPr>
        <p:txBody>
          <a:bodyPr>
            <a:noAutofit/>
          </a:bodyPr>
          <a:lstStyle/>
          <a:p>
            <a:pPr algn="ct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Estudios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anatómicos</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220" name="Rectangle 3"/>
          <p:cNvSpPr>
            <a:spLocks noGrp="1" noChangeArrowheads="1"/>
          </p:cNvSpPr>
          <p:nvPr>
            <p:ph type="body" sz="half" idx="1"/>
          </p:nvPr>
        </p:nvSpPr>
        <p:spPr>
          <a:xfrm>
            <a:off x="5217190" y="1507207"/>
            <a:ext cx="6650344" cy="5893663"/>
          </a:xfrm>
        </p:spPr>
        <p:txBody>
          <a:bodyPr>
            <a:noAutofit/>
          </a:bodyPr>
          <a:lstStyle/>
          <a:p>
            <a:r>
              <a:rPr lang="es-ES" sz="1800" dirty="0"/>
              <a:t>Aunque al comienzo su interés por la anatomía estuvo relacionado con la aspiración a convertirse en un artista más </a:t>
            </a:r>
            <a:r>
              <a:rPr lang="es-ES" sz="1800" dirty="0" smtClean="0"/>
              <a:t>perfecto, pronto </a:t>
            </a:r>
            <a:r>
              <a:rPr lang="es-ES" sz="1800" dirty="0"/>
              <a:t>se </a:t>
            </a:r>
            <a:r>
              <a:rPr lang="es-ES" sz="1800" dirty="0" smtClean="0"/>
              <a:t>convirtió, en la década de 1490, </a:t>
            </a:r>
            <a:r>
              <a:rPr lang="es-ES" sz="1800" dirty="0"/>
              <a:t>en un campo de investigación </a:t>
            </a:r>
            <a:r>
              <a:rPr lang="es-ES" sz="1800" dirty="0" smtClean="0"/>
              <a:t>independiente.</a:t>
            </a:r>
            <a:r>
              <a:rPr lang="en-US" sz="1800" dirty="0">
                <a:cs typeface="Times New Roman" panose="02020603050405020304" pitchFamily="18" charset="0"/>
              </a:rPr>
              <a:t>
</a:t>
            </a:r>
            <a:r>
              <a:rPr lang="es-ES" sz="1800" dirty="0" smtClean="0"/>
              <a:t>Cuando </a:t>
            </a:r>
            <a:r>
              <a:rPr lang="es-ES" sz="1800" dirty="0"/>
              <a:t>su ojo agudo descubrió la estructura del cuerpo humano, Leonardo quedó fascinado por la </a:t>
            </a:r>
            <a:r>
              <a:rPr lang="es-ES" sz="1800" i="1" dirty="0"/>
              <a:t>figura instrumental del </a:t>
            </a:r>
            <a:r>
              <a:rPr lang="es-ES" sz="1800" i="1" dirty="0" smtClean="0"/>
              <a:t>hombre</a:t>
            </a:r>
            <a:r>
              <a:rPr lang="es-ES" sz="1800" dirty="0" smtClean="0"/>
              <a:t>, e intentó comprender su </a:t>
            </a:r>
            <a:r>
              <a:rPr lang="es-ES" sz="1800" dirty="0"/>
              <a:t>trabajo físico como una creación de la naturaleza.</a:t>
            </a:r>
            <a:endParaRPr lang="en-US" sz="1800" dirty="0">
              <a:cs typeface="Times New Roman" panose="02020603050405020304" pitchFamily="18" charset="0"/>
            </a:endParaRPr>
          </a:p>
          <a:p>
            <a:r>
              <a:rPr lang="es-ES" sz="1800" dirty="0" smtClean="0">
                <a:cs typeface="Times New Roman" panose="02020603050405020304" pitchFamily="18" charset="0"/>
              </a:rPr>
              <a:t>Durante </a:t>
            </a:r>
            <a:r>
              <a:rPr lang="es-ES" sz="1800" dirty="0">
                <a:cs typeface="Times New Roman" panose="02020603050405020304" pitchFamily="18" charset="0"/>
              </a:rPr>
              <a:t>las siguientes dos </a:t>
            </a:r>
            <a:r>
              <a:rPr lang="es-ES" sz="1800" dirty="0" smtClean="0">
                <a:cs typeface="Times New Roman" panose="02020603050405020304" pitchFamily="18" charset="0"/>
              </a:rPr>
              <a:t>décadas realizó </a:t>
            </a:r>
            <a:r>
              <a:rPr lang="es-ES" sz="1800" dirty="0">
                <a:cs typeface="Times New Roman" panose="02020603050405020304" pitchFamily="18" charset="0"/>
              </a:rPr>
              <a:t>trabajos </a:t>
            </a:r>
            <a:r>
              <a:rPr lang="es-ES" sz="1800" dirty="0" smtClean="0">
                <a:cs typeface="Times New Roman" panose="02020603050405020304" pitchFamily="18" charset="0"/>
              </a:rPr>
              <a:t>sobre </a:t>
            </a:r>
            <a:r>
              <a:rPr lang="es-ES" sz="1800" dirty="0">
                <a:cs typeface="Times New Roman" panose="02020603050405020304" pitchFamily="18" charset="0"/>
              </a:rPr>
              <a:t>la mesa de disección en Milán, luego en los hospitales de </a:t>
            </a:r>
            <a:r>
              <a:rPr lang="es-ES" sz="1800" dirty="0" smtClean="0">
                <a:cs typeface="Times New Roman" panose="02020603050405020304" pitchFamily="18" charset="0"/>
              </a:rPr>
              <a:t>Florencia, </a:t>
            </a:r>
            <a:r>
              <a:rPr lang="es-ES" sz="1800" dirty="0">
                <a:cs typeface="Times New Roman" panose="02020603050405020304" pitchFamily="18" charset="0"/>
              </a:rPr>
              <a:t>Roma, y </a:t>
            </a:r>
            <a:r>
              <a:rPr lang="es-ES" sz="1800" dirty="0" smtClean="0">
                <a:cs typeface="Times New Roman" panose="02020603050405020304" pitchFamily="18" charset="0"/>
              </a:rPr>
              <a:t>​​Pavía</a:t>
            </a:r>
            <a:r>
              <a:rPr lang="es-ES" sz="1800" dirty="0">
                <a:cs typeface="Times New Roman" panose="02020603050405020304" pitchFamily="18" charset="0"/>
              </a:rPr>
              <a:t>, donde colaboró ​​con </a:t>
            </a:r>
            <a:r>
              <a:rPr lang="es-ES" sz="1800" dirty="0" smtClean="0">
                <a:cs typeface="Times New Roman" panose="02020603050405020304" pitchFamily="18" charset="0"/>
              </a:rPr>
              <a:t>el anatomista </a:t>
            </a:r>
            <a:r>
              <a:rPr lang="es-ES" sz="1800" dirty="0" err="1">
                <a:cs typeface="Times New Roman" panose="02020603050405020304" pitchFamily="18" charset="0"/>
              </a:rPr>
              <a:t>Marcantonio</a:t>
            </a:r>
            <a:r>
              <a:rPr lang="es-ES" sz="1800" dirty="0">
                <a:cs typeface="Times New Roman" panose="02020603050405020304" pitchFamily="18" charset="0"/>
              </a:rPr>
              <a:t> della Torre.</a:t>
            </a:r>
            <a:r>
              <a:rPr lang="en-US" sz="1800" dirty="0">
                <a:cs typeface="Times New Roman" panose="02020603050405020304" pitchFamily="18" charset="0"/>
              </a:rPr>
              <a:t>
</a:t>
            </a:r>
            <a:r>
              <a:rPr lang="es-ES" sz="1800" dirty="0">
                <a:cs typeface="Times New Roman" panose="02020603050405020304" pitchFamily="18" charset="0"/>
              </a:rPr>
              <a:t>Leonardo solo diseccionó 30 cadáveres a lo largo de su vida</a:t>
            </a:r>
            <a:endParaRPr lang="en-US" altLang="en-US" sz="1800" i="1"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22</a:t>
            </a:fld>
            <a:endParaRPr lang="en-US" altLang="en-US"/>
          </a:p>
        </p:txBody>
      </p:sp>
      <p:pic>
        <p:nvPicPr>
          <p:cNvPr id="1030" name="Picture 6" descr="Study of a nude man, sepia drawing by Leonardo da Vinci; in the Biblioteca Ambrosiana, Mi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50" y="1114189"/>
            <a:ext cx="3809892" cy="492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92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762919" y="591085"/>
            <a:ext cx="4526188" cy="1280417"/>
          </a:xfrm>
        </p:spPr>
        <p:txBody>
          <a:bodyPr>
            <a:noAutofit/>
          </a:bodyPr>
          <a:lstStyle/>
          <a:p>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Estudios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anatómicos</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220" name="Rectangle 3"/>
          <p:cNvSpPr>
            <a:spLocks noGrp="1" noChangeArrowheads="1"/>
          </p:cNvSpPr>
          <p:nvPr>
            <p:ph type="body" sz="half" idx="1"/>
          </p:nvPr>
        </p:nvSpPr>
        <p:spPr>
          <a:xfrm>
            <a:off x="528137" y="1676400"/>
            <a:ext cx="6353925" cy="5181600"/>
          </a:xfrm>
        </p:spPr>
        <p:txBody>
          <a:bodyPr>
            <a:noAutofit/>
          </a:bodyPr>
          <a:lstStyle/>
          <a:p>
            <a:r>
              <a:rPr lang="es-ES" sz="1800" dirty="0" smtClean="0">
                <a:cs typeface="Times New Roman" panose="02020603050405020304" pitchFamily="18" charset="0"/>
              </a:rPr>
              <a:t>Los primeros estudios anatómicos de Leonardo se ocuparon principalmente del esqueleto y los músculos. Pero incluso al principio, Leonardo combinó la anatomía con la investigación fisiológica</a:t>
            </a:r>
            <a:r>
              <a:rPr lang="en-US" sz="1800" dirty="0" smtClean="0">
                <a:cs typeface="Times New Roman" panose="02020603050405020304" pitchFamily="18" charset="0"/>
              </a:rPr>
              <a:t>
</a:t>
            </a:r>
            <a:r>
              <a:rPr lang="es-ES" sz="1800" dirty="0">
                <a:cs typeface="Times New Roman" panose="02020603050405020304" pitchFamily="18" charset="0"/>
              </a:rPr>
              <a:t>Al observar la estructura estática del cuerpo, Leonardo procedió a estudiar el papel de las partes individuales del cuerpo en la actividad mecánica</a:t>
            </a:r>
            <a:r>
              <a:rPr lang="es-ES" sz="1800" dirty="0" smtClean="0">
                <a:cs typeface="Times New Roman" panose="02020603050405020304" pitchFamily="18" charset="0"/>
              </a:rPr>
              <a:t>.</a:t>
            </a:r>
            <a:r>
              <a:rPr lang="en-US" sz="1800" dirty="0" smtClean="0">
                <a:cs typeface="Times New Roman" panose="02020603050405020304" pitchFamily="18" charset="0"/>
              </a:rPr>
              <a:t>
</a:t>
            </a:r>
            <a:r>
              <a:rPr lang="es-ES" sz="1800" dirty="0" smtClean="0">
                <a:cs typeface="Times New Roman" panose="02020603050405020304" pitchFamily="18" charset="0"/>
              </a:rPr>
              <a:t>Esto </a:t>
            </a:r>
            <a:r>
              <a:rPr lang="es-ES" sz="1800" dirty="0">
                <a:cs typeface="Times New Roman" panose="02020603050405020304" pitchFamily="18" charset="0"/>
              </a:rPr>
              <a:t>finalmente lo llevó al estudio de los órganos </a:t>
            </a:r>
            <a:r>
              <a:rPr lang="es-ES" sz="1800" dirty="0" smtClean="0">
                <a:cs typeface="Times New Roman" panose="02020603050405020304" pitchFamily="18" charset="0"/>
              </a:rPr>
              <a:t>internos. Entre </a:t>
            </a:r>
            <a:r>
              <a:rPr lang="es-ES" sz="1800" dirty="0">
                <a:cs typeface="Times New Roman" panose="02020603050405020304" pitchFamily="18" charset="0"/>
              </a:rPr>
              <a:t>ellos, </a:t>
            </a:r>
            <a:r>
              <a:rPr lang="es-ES" sz="1800" dirty="0" smtClean="0">
                <a:cs typeface="Times New Roman" panose="02020603050405020304" pitchFamily="18" charset="0"/>
              </a:rPr>
              <a:t>investigó </a:t>
            </a:r>
            <a:r>
              <a:rPr lang="es-ES" sz="1800" dirty="0">
                <a:cs typeface="Times New Roman" panose="02020603050405020304" pitchFamily="18" charset="0"/>
              </a:rPr>
              <a:t>más </a:t>
            </a:r>
            <a:r>
              <a:rPr lang="es-ES" sz="1800" dirty="0" smtClean="0">
                <a:cs typeface="Times New Roman" panose="02020603050405020304" pitchFamily="18" charset="0"/>
              </a:rPr>
              <a:t>profundamente </a:t>
            </a:r>
            <a:r>
              <a:rPr lang="es-ES" sz="1800" dirty="0">
                <a:cs typeface="Times New Roman" panose="02020603050405020304" pitchFamily="18" charset="0"/>
              </a:rPr>
              <a:t>el cerebro, el corazón y los pulmones como los "motores" de los sentidos </a:t>
            </a:r>
            <a:r>
              <a:rPr lang="es-ES" sz="1800" dirty="0" smtClean="0">
                <a:cs typeface="Times New Roman" panose="02020603050405020304" pitchFamily="18" charset="0"/>
              </a:rPr>
              <a:t>y de </a:t>
            </a:r>
            <a:r>
              <a:rPr lang="es-ES" sz="1800" dirty="0">
                <a:cs typeface="Times New Roman" panose="02020603050405020304" pitchFamily="18" charset="0"/>
              </a:rPr>
              <a:t>la </a:t>
            </a:r>
            <a:r>
              <a:rPr lang="es-ES" sz="1800" dirty="0" smtClean="0">
                <a:cs typeface="Times New Roman" panose="02020603050405020304" pitchFamily="18" charset="0"/>
              </a:rPr>
              <a:t>vida</a:t>
            </a:r>
          </a:p>
          <a:p>
            <a:r>
              <a:rPr lang="es-ES" sz="1800" dirty="0">
                <a:cs typeface="Times New Roman" panose="02020603050405020304" pitchFamily="18" charset="0"/>
              </a:rPr>
              <a:t>Sus hallazgos se han registrado en los famosos dibujos anatómicos, que se encuentran entre los logros más importantes de la ciencia del </a:t>
            </a:r>
            <a:r>
              <a:rPr lang="es-ES" sz="1800" dirty="0" smtClean="0">
                <a:cs typeface="Times New Roman" panose="02020603050405020304" pitchFamily="18" charset="0"/>
              </a:rPr>
              <a:t>Renacimiento</a:t>
            </a:r>
            <a:endParaRPr 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23</a:t>
            </a:fld>
            <a:endParaRPr lang="en-US" altLang="en-US"/>
          </a:p>
        </p:txBody>
      </p:sp>
      <p:pic>
        <p:nvPicPr>
          <p:cNvPr id="1026" name="Picture 2" descr="Leonardo da Vinci: pen-and-ink studies of human fe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548" y="1078173"/>
            <a:ext cx="3875157" cy="5159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46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a:defRPr/>
            </a:pPr>
            <a:fld id="{C6CA96FD-56E3-4B41-8FC7-0332E5A7AA91}" type="slidenum">
              <a:rPr lang="en-US" altLang="en-US" smtClean="0"/>
              <a:pPr>
                <a:defRPr/>
              </a:pPr>
              <a:t>24</a:t>
            </a:fld>
            <a:endParaRPr lang="en-US" altLang="en-US"/>
          </a:p>
        </p:txBody>
      </p:sp>
      <p:sp>
        <p:nvSpPr>
          <p:cNvPr id="6" name="Rectangle 2"/>
          <p:cNvSpPr>
            <a:spLocks noGrp="1" noChangeArrowheads="1"/>
          </p:cNvSpPr>
          <p:nvPr>
            <p:ph type="title"/>
          </p:nvPr>
        </p:nvSpPr>
        <p:spPr>
          <a:xfrm>
            <a:off x="3870211" y="694469"/>
            <a:ext cx="4575119" cy="937995"/>
          </a:xfrm>
        </p:spPr>
        <p:txBody>
          <a:bodyPr>
            <a:noAutofit/>
          </a:bodyPr>
          <a:lstStyle/>
          <a:p>
            <a:pPr algn="ct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Estudios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anatómicos</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7" name="CasellaDiTesto 6"/>
          <p:cNvSpPr txBox="1"/>
          <p:nvPr/>
        </p:nvSpPr>
        <p:spPr>
          <a:xfrm>
            <a:off x="930443" y="1632464"/>
            <a:ext cx="10150642" cy="3970318"/>
          </a:xfrm>
          <a:prstGeom prst="rect">
            <a:avLst/>
          </a:prstGeom>
          <a:noFill/>
        </p:spPr>
        <p:txBody>
          <a:bodyPr wrap="square" rtlCol="0">
            <a:spAutoFit/>
          </a:bodyPr>
          <a:lstStyle/>
          <a:p>
            <a:pPr marL="285750" indent="-285750">
              <a:buFont typeface="Arial" panose="020B0604020202020204" pitchFamily="34" charset="0"/>
              <a:buChar char="•"/>
            </a:pPr>
            <a:r>
              <a:rPr lang="es-ES" dirty="0" smtClean="0">
                <a:cs typeface="Times New Roman" panose="02020603050405020304" pitchFamily="18" charset="0"/>
              </a:rPr>
              <a:t>Los </a:t>
            </a:r>
            <a:r>
              <a:rPr lang="es-ES" dirty="0">
                <a:cs typeface="Times New Roman" panose="02020603050405020304" pitchFamily="18" charset="0"/>
              </a:rPr>
              <a:t>dibujos se basan en una conexión entre la representación natural y </a:t>
            </a:r>
            <a:r>
              <a:rPr lang="es-ES" dirty="0" smtClean="0">
                <a:cs typeface="Times New Roman" panose="02020603050405020304" pitchFamily="18" charset="0"/>
              </a:rPr>
              <a:t>abstracta. El artista a representado partes del </a:t>
            </a:r>
            <a:r>
              <a:rPr lang="es-ES" dirty="0">
                <a:cs typeface="Times New Roman" panose="02020603050405020304" pitchFamily="18" charset="0"/>
              </a:rPr>
              <a:t>cuerpo en capas transparentes que ofrecen una "visión" del órgano utilizando secciones en perspectiva, reproduciendo los músculos como "cuerdas", indicando las partes ocultas mediante líneas de puntos y diseñando un sistema de sombreado.</a:t>
            </a:r>
            <a:r>
              <a:rPr lang="en-US" dirty="0">
                <a:cs typeface="Times New Roman" panose="02020603050405020304" pitchFamily="18" charset="0"/>
              </a:rPr>
              <a:t/>
            </a:r>
            <a:br>
              <a:rPr lang="en-US" dirty="0">
                <a:cs typeface="Times New Roman" panose="02020603050405020304" pitchFamily="18" charset="0"/>
              </a:rPr>
            </a:br>
            <a:endParaRPr lang="en-US" dirty="0">
              <a:cs typeface="Times New Roman" panose="02020603050405020304" pitchFamily="18" charset="0"/>
            </a:endParaRPr>
          </a:p>
          <a:p>
            <a:pPr marL="285750" indent="-285750">
              <a:buFont typeface="Arial" panose="020B0604020202020204" pitchFamily="34" charset="0"/>
              <a:buChar char="•"/>
            </a:pPr>
            <a:r>
              <a:rPr lang="es-ES" dirty="0" smtClean="0">
                <a:cs typeface="Times New Roman" panose="02020603050405020304" pitchFamily="18" charset="0"/>
              </a:rPr>
              <a:t>El </a:t>
            </a:r>
            <a:r>
              <a:rPr lang="es-ES" dirty="0">
                <a:cs typeface="Times New Roman" panose="02020603050405020304" pitchFamily="18" charset="0"/>
              </a:rPr>
              <a:t>valor genuino de estas obras reside en su capacidad para sintetizar una multiplicidad de experiencias individuales en la mesa de disección y hacer que los datos sean visibles de manera inmediata y precisa; como Leonardo señaló con orgullo, estos dibujos eran superiores a las </a:t>
            </a:r>
            <a:r>
              <a:rPr lang="es-ES" dirty="0" smtClean="0">
                <a:cs typeface="Times New Roman" panose="02020603050405020304" pitchFamily="18" charset="0"/>
              </a:rPr>
              <a:t>palabras</a:t>
            </a:r>
            <a:endParaRPr lang="es-ES" dirty="0">
              <a:cs typeface="Times New Roman" panose="02020603050405020304" pitchFamily="18" charset="0"/>
            </a:endParaRPr>
          </a:p>
          <a:p>
            <a:pPr marL="285750" indent="-285750">
              <a:buFont typeface="Arial" panose="020B0604020202020204" pitchFamily="34" charset="0"/>
              <a:buChar char="•"/>
            </a:pPr>
            <a:endParaRPr lang="en-US" dirty="0" smtClean="0">
              <a:cs typeface="Times New Roman" panose="02020603050405020304" pitchFamily="18" charset="0"/>
            </a:endParaRPr>
          </a:p>
          <a:p>
            <a:pPr marL="285750" indent="-285750">
              <a:buFont typeface="Arial" panose="020B0604020202020204" pitchFamily="34" charset="0"/>
              <a:buChar char="•"/>
            </a:pPr>
            <a:r>
              <a:rPr lang="es-ES" dirty="0" smtClean="0">
                <a:cs typeface="Times New Roman" panose="02020603050405020304" pitchFamily="18" charset="0"/>
              </a:rPr>
              <a:t>La </a:t>
            </a:r>
            <a:r>
              <a:rPr lang="es-ES" dirty="0">
                <a:cs typeface="Times New Roman" panose="02020603050405020304" pitchFamily="18" charset="0"/>
              </a:rPr>
              <a:t>riqueza de los estudios anatómicos de Leonardo que han sobrevivido </a:t>
            </a:r>
            <a:r>
              <a:rPr lang="es-ES" dirty="0" smtClean="0">
                <a:cs typeface="Times New Roman" panose="02020603050405020304" pitchFamily="18" charset="0"/>
              </a:rPr>
              <a:t>son un testimonio de la ciencia moderna</a:t>
            </a:r>
            <a:r>
              <a:rPr lang="es-ES" dirty="0">
                <a:cs typeface="Times New Roman" panose="02020603050405020304" pitchFamily="18" charset="0"/>
              </a:rPr>
              <a:t>. Sin embargo, vale la pena señalar </a:t>
            </a:r>
            <a:r>
              <a:rPr lang="es-ES" dirty="0" smtClean="0">
                <a:cs typeface="Times New Roman" panose="02020603050405020304" pitchFamily="18" charset="0"/>
              </a:rPr>
              <a:t>que sus </a:t>
            </a:r>
            <a:r>
              <a:rPr lang="es-ES" dirty="0">
                <a:cs typeface="Times New Roman" panose="02020603050405020304" pitchFamily="18" charset="0"/>
              </a:rPr>
              <a:t>investigaciones </a:t>
            </a:r>
            <a:r>
              <a:rPr lang="es-ES" dirty="0" smtClean="0">
                <a:cs typeface="Times New Roman" panose="02020603050405020304" pitchFamily="18" charset="0"/>
              </a:rPr>
              <a:t>anatómicas no se dieron a conocer en vida de su autor. Leonardo no </a:t>
            </a:r>
            <a:r>
              <a:rPr lang="es-ES" dirty="0">
                <a:cs typeface="Times New Roman" panose="02020603050405020304" pitchFamily="18" charset="0"/>
              </a:rPr>
              <a:t>se consideraba un profesional </a:t>
            </a:r>
            <a:r>
              <a:rPr lang="es-ES" dirty="0" smtClean="0">
                <a:cs typeface="Times New Roman" panose="02020603050405020304" pitchFamily="18" charset="0"/>
              </a:rPr>
              <a:t>del </a:t>
            </a:r>
            <a:r>
              <a:rPr lang="es-ES" dirty="0">
                <a:cs typeface="Times New Roman" panose="02020603050405020304" pitchFamily="18" charset="0"/>
              </a:rPr>
              <a:t>campo de la anatomía, y no enseñó ni publicó </a:t>
            </a:r>
            <a:r>
              <a:rPr lang="es-ES" dirty="0" smtClean="0">
                <a:cs typeface="Times New Roman" panose="02020603050405020304" pitchFamily="18" charset="0"/>
              </a:rPr>
              <a:t>sus descubrimientos.</a:t>
            </a:r>
            <a:endParaRPr lang="es-ES" dirty="0">
              <a:cs typeface="Times New Roman" panose="02020603050405020304" pitchFamily="18" charset="0"/>
            </a:endParaRPr>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431597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67241" y="429080"/>
            <a:ext cx="11062759" cy="1370988"/>
          </a:xfrm>
        </p:spPr>
        <p:txBody>
          <a:bodyPr>
            <a:noAutofit/>
          </a:bodyPr>
          <a:lstStyle/>
          <a:p>
            <a:pPr algn="ct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Estudios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anatómicos</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9220" name="Rectangle 3"/>
          <p:cNvSpPr>
            <a:spLocks noGrp="1" noChangeArrowheads="1"/>
          </p:cNvSpPr>
          <p:nvPr>
            <p:ph type="body" sz="half" idx="1"/>
          </p:nvPr>
        </p:nvSpPr>
        <p:spPr>
          <a:xfrm>
            <a:off x="5240528" y="1947333"/>
            <a:ext cx="6429658" cy="3539067"/>
          </a:xfrm>
        </p:spPr>
        <p:txBody>
          <a:bodyPr>
            <a:noAutofit/>
          </a:bodyPr>
          <a:lstStyle/>
          <a:p>
            <a:r>
              <a:rPr lang="es-ES" sz="1800" dirty="0" smtClean="0">
                <a:cs typeface="Times New Roman" panose="02020603050405020304" pitchFamily="18" charset="0"/>
              </a:rPr>
              <a:t>Aunque </a:t>
            </a:r>
            <a:r>
              <a:rPr lang="es-ES" sz="1800" dirty="0">
                <a:cs typeface="Times New Roman" panose="02020603050405020304" pitchFamily="18" charset="0"/>
              </a:rPr>
              <a:t>se guardó sus estudios anatómicos para sí mismo, Leonardo publicó algunas de sus observaciones sobre la proporción humana</a:t>
            </a:r>
          </a:p>
          <a:p>
            <a:r>
              <a:rPr lang="es-ES" sz="1800" dirty="0" smtClean="0">
                <a:cs typeface="Times New Roman" panose="02020603050405020304" pitchFamily="18" charset="0"/>
              </a:rPr>
              <a:t>Trabajando con el matemático Luca </a:t>
            </a:r>
            <a:r>
              <a:rPr lang="es-ES" sz="1800" dirty="0" err="1" smtClean="0">
                <a:cs typeface="Times New Roman" panose="02020603050405020304" pitchFamily="18" charset="0"/>
              </a:rPr>
              <a:t>Pacioli</a:t>
            </a:r>
            <a:r>
              <a:rPr lang="es-ES" sz="1800" dirty="0" smtClean="0">
                <a:cs typeface="Times New Roman" panose="02020603050405020304" pitchFamily="18" charset="0"/>
              </a:rPr>
              <a:t>, Leonardo consideró las teorías proporcionales de Vitruvio, el arquitecto romano del siglo I a.C., tal como las presentó en su tratado </a:t>
            </a:r>
            <a:r>
              <a:rPr lang="es-ES" sz="1800" i="1" dirty="0" smtClean="0">
                <a:cs typeface="Times New Roman" panose="02020603050405020304" pitchFamily="18" charset="0"/>
              </a:rPr>
              <a:t>De </a:t>
            </a:r>
            <a:r>
              <a:rPr lang="es-ES" sz="1800" i="1" dirty="0" err="1" smtClean="0">
                <a:cs typeface="Times New Roman" panose="02020603050405020304" pitchFamily="18" charset="0"/>
              </a:rPr>
              <a:t>architectura</a:t>
            </a:r>
            <a:r>
              <a:rPr lang="es-ES" sz="1800" i="1" dirty="0" smtClean="0">
                <a:cs typeface="Times New Roman" panose="02020603050405020304" pitchFamily="18" charset="0"/>
              </a:rPr>
              <a:t> </a:t>
            </a:r>
            <a:r>
              <a:rPr lang="es-ES" sz="1800" dirty="0" smtClean="0">
                <a:cs typeface="Times New Roman" panose="02020603050405020304" pitchFamily="18" charset="0"/>
              </a:rPr>
              <a:t>("Sobre la arquitectura")</a:t>
            </a:r>
            <a:r>
              <a:rPr lang="en-US" sz="1800" dirty="0" smtClean="0">
                <a:cs typeface="Times New Roman" panose="02020603050405020304" pitchFamily="18" charset="0"/>
              </a:rPr>
              <a:t>
</a:t>
            </a:r>
            <a:r>
              <a:rPr lang="es-ES" sz="1800" dirty="0">
                <a:cs typeface="Times New Roman" panose="02020603050405020304" pitchFamily="18" charset="0"/>
              </a:rPr>
              <a:t>Al imponer los principios de la geometría a la configuración del cuerpo humano, Leonardo demostró que la proporción ideal de la figura humana corresponde a las formas del círculo y el cuadrado.</a:t>
            </a: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25</a:t>
            </a:fld>
            <a:endParaRPr lang="en-US" altLang="en-US"/>
          </a:p>
        </p:txBody>
      </p:sp>
      <p:pic>
        <p:nvPicPr>
          <p:cNvPr id="3074" name="Picture 2" descr="Leonardo da Vinci: Vitruvian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41" y="1947333"/>
            <a:ext cx="4484511" cy="4037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2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1"/>
          </p:nvPr>
        </p:nvSpPr>
        <p:spPr>
          <a:xfrm>
            <a:off x="1123283" y="1949450"/>
            <a:ext cx="10230517" cy="4589462"/>
          </a:xfrm>
        </p:spPr>
        <p:txBody>
          <a:bodyPr>
            <a:normAutofit/>
          </a:bodyPr>
          <a:lstStyle/>
          <a:p>
            <a:r>
              <a:rPr lang="es-ES" sz="1800" dirty="0" smtClean="0">
                <a:cs typeface="Times New Roman" panose="02020603050405020304" pitchFamily="18" charset="0"/>
              </a:rPr>
              <a:t>En el llamado Hombre de Vitruvio Leonardo mostró que cuando un hombre coloca sus pies firmemente en el suelo y extiende sus brazos, puede estar contenido dentro de las cuatro líneas de un cuadrado. Pero cuando sus brazos se colocan en posición del águila, se puede inscribir en un círculo.</a:t>
            </a:r>
            <a:r>
              <a:rPr lang="en-US" sz="1800" dirty="0" smtClean="0">
                <a:cs typeface="Times New Roman" panose="02020603050405020304" pitchFamily="18" charset="0"/>
              </a:rPr>
              <a:t>
</a:t>
            </a:r>
            <a:r>
              <a:rPr lang="es-ES" sz="1800" dirty="0" smtClean="0">
                <a:cs typeface="Times New Roman" panose="02020603050405020304" pitchFamily="18" charset="0"/>
              </a:rPr>
              <a:t>Leonardo </a:t>
            </a:r>
            <a:r>
              <a:rPr lang="es-ES" sz="1800" dirty="0">
                <a:cs typeface="Times New Roman" panose="02020603050405020304" pitchFamily="18" charset="0"/>
              </a:rPr>
              <a:t>imaginó </a:t>
            </a:r>
            <a:r>
              <a:rPr lang="es-ES" sz="1800" dirty="0" smtClean="0">
                <a:cs typeface="Times New Roman" panose="02020603050405020304" pitchFamily="18" charset="0"/>
              </a:rPr>
              <a:t>la cartografía </a:t>
            </a:r>
            <a:r>
              <a:rPr lang="es-ES" sz="1800" dirty="0">
                <a:cs typeface="Times New Roman" panose="02020603050405020304" pitchFamily="18" charset="0"/>
              </a:rPr>
              <a:t>del cuerpo humano que había producido a través de sus dibujos anatómicos y </a:t>
            </a:r>
            <a:r>
              <a:rPr lang="es-ES" sz="1800" dirty="0" smtClean="0">
                <a:cs typeface="Times New Roman" panose="02020603050405020304" pitchFamily="18" charset="0"/>
              </a:rPr>
              <a:t>del </a:t>
            </a:r>
            <a:r>
              <a:rPr lang="es-ES" sz="1800" dirty="0">
                <a:cs typeface="Times New Roman" panose="02020603050405020304" pitchFamily="18" charset="0"/>
              </a:rPr>
              <a:t>hombre de Vitruvio como una cosmografía del mundo menor ("cosmografía del microcosmos")</a:t>
            </a:r>
            <a:r>
              <a:rPr lang="en-US" sz="1800" dirty="0" smtClean="0">
                <a:cs typeface="Times New Roman" panose="02020603050405020304" pitchFamily="18" charset="0"/>
              </a:rPr>
              <a:t>
</a:t>
            </a:r>
            <a:r>
              <a:rPr lang="es-ES" sz="1800" dirty="0" smtClean="0"/>
              <a:t>Empleando </a:t>
            </a:r>
            <a:r>
              <a:rPr lang="es-ES" sz="1800" dirty="0"/>
              <a:t>una analogía </a:t>
            </a:r>
            <a:r>
              <a:rPr lang="es-ES" sz="1800" dirty="0" smtClean="0"/>
              <a:t>el artista </a:t>
            </a:r>
            <a:r>
              <a:rPr lang="es-ES" sz="1800" dirty="0"/>
              <a:t>pensaba que el cuerpo humano era un </a:t>
            </a:r>
            <a:r>
              <a:rPr lang="es-ES" sz="1800" dirty="0" smtClean="0"/>
              <a:t>microcosmos. Leonardo </a:t>
            </a:r>
            <a:r>
              <a:rPr lang="es-ES" sz="1800" dirty="0"/>
              <a:t>escribió: "El hombre fue llamado por los antiguos un mundo menor, y de hecho el nombre está bien aplicado; porque, como el hombre está compuesto de tierra, agua, aire y fuego ... este cuerpo de la tierra es similar".</a:t>
            </a:r>
          </a:p>
          <a:p>
            <a:r>
              <a:rPr lang="es-ES" sz="1800" dirty="0"/>
              <a:t>Comparó el esqueleto humano con las rocas ("soportes de la tierra") y la expansión de los pulmones al respirar con el </a:t>
            </a:r>
            <a:r>
              <a:rPr lang="es-ES" sz="1800" dirty="0" smtClean="0"/>
              <a:t>flujo y reflujo de </a:t>
            </a:r>
            <a:r>
              <a:rPr lang="es-ES" sz="1800" dirty="0"/>
              <a:t>los océanos</a:t>
            </a:r>
            <a:r>
              <a:rPr lang="es-ES" sz="1800" dirty="0" smtClean="0"/>
              <a:t>.</a:t>
            </a:r>
            <a:endParaRPr lang="es-ES" sz="1800" dirty="0"/>
          </a:p>
        </p:txBody>
      </p:sp>
      <p:sp>
        <p:nvSpPr>
          <p:cNvPr id="5" name="Segnaposto numero diapositiva 4"/>
          <p:cNvSpPr>
            <a:spLocks noGrp="1"/>
          </p:cNvSpPr>
          <p:nvPr>
            <p:ph type="sldNum" sz="quarter" idx="12"/>
          </p:nvPr>
        </p:nvSpPr>
        <p:spPr/>
        <p:txBody>
          <a:bodyPr/>
          <a:lstStyle/>
          <a:p>
            <a:pPr>
              <a:defRPr/>
            </a:pPr>
            <a:fld id="{C6CA96FD-56E3-4B41-8FC7-0332E5A7AA91}" type="slidenum">
              <a:rPr lang="en-US" altLang="en-US" smtClean="0"/>
              <a:pPr>
                <a:defRPr/>
              </a:pPr>
              <a:t>26</a:t>
            </a:fld>
            <a:endParaRPr lang="en-US" altLang="en-US"/>
          </a:p>
        </p:txBody>
      </p:sp>
      <p:sp>
        <p:nvSpPr>
          <p:cNvPr id="6" name="Rectangle 2"/>
          <p:cNvSpPr>
            <a:spLocks noGrp="1" noChangeArrowheads="1"/>
          </p:cNvSpPr>
          <p:nvPr>
            <p:ph type="title"/>
          </p:nvPr>
        </p:nvSpPr>
        <p:spPr>
          <a:xfrm>
            <a:off x="2691403" y="381000"/>
            <a:ext cx="6005095" cy="1385887"/>
          </a:xfrm>
        </p:spPr>
        <p:txBody>
          <a:bodyPr>
            <a:noAutofit/>
          </a:bodyPr>
          <a:lstStyle/>
          <a:p>
            <a:pPr algn="ct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Estudios</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anatómicos</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Tree>
    <p:extLst>
      <p:ext uri="{BB962C8B-B14F-4D97-AF65-F5344CB8AC3E}">
        <p14:creationId xmlns:p14="http://schemas.microsoft.com/office/powerpoint/2010/main" val="2425302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232012"/>
            <a:ext cx="12124267" cy="1447800"/>
          </a:xfrm>
        </p:spPr>
        <p:txBody>
          <a:bodyPr>
            <a:noAutofit/>
          </a:bodyPr>
          <a:lstStyle/>
          <a:p>
            <a:pPr algn="ct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Algunos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de los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trabajos</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sobre</a:t>
            </a:r>
            <a:r>
              <a:rPr lang="en-US"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el </a:t>
            </a:r>
            <a:r>
              <a:rPr lang="en-US" altLang="en-US"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cráneo</a:t>
            </a: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27</a:t>
            </a:fld>
            <a:endParaRPr lang="en-US" altLang="en-US"/>
          </a:p>
        </p:txBody>
      </p:sp>
      <p:pic>
        <p:nvPicPr>
          <p:cNvPr id="2" name="Immagine 1"/>
          <p:cNvPicPr>
            <a:picLocks noChangeAspect="1"/>
          </p:cNvPicPr>
          <p:nvPr/>
        </p:nvPicPr>
        <p:blipFill>
          <a:blip r:embed="rId2"/>
          <a:stretch>
            <a:fillRect/>
          </a:stretch>
        </p:blipFill>
        <p:spPr>
          <a:xfrm>
            <a:off x="259195" y="1313910"/>
            <a:ext cx="3180042" cy="4502014"/>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4134638" y="1313910"/>
            <a:ext cx="3206946" cy="4416893"/>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a:stretch>
            <a:fillRect/>
          </a:stretch>
        </p:blipFill>
        <p:spPr>
          <a:xfrm>
            <a:off x="8044480" y="1313909"/>
            <a:ext cx="3273076" cy="4416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5553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8296" y="707482"/>
            <a:ext cx="10058400" cy="1112108"/>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Bernardino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Montaña</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de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Monserrate</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28</a:t>
            </a:fld>
            <a:endParaRPr lang="en-US" dirty="0"/>
          </a:p>
        </p:txBody>
      </p:sp>
      <p:sp>
        <p:nvSpPr>
          <p:cNvPr id="7" name="CasellaDiTesto 6"/>
          <p:cNvSpPr txBox="1"/>
          <p:nvPr/>
        </p:nvSpPr>
        <p:spPr>
          <a:xfrm>
            <a:off x="776354" y="1819590"/>
            <a:ext cx="10727329" cy="4524315"/>
          </a:xfrm>
          <a:prstGeom prst="rect">
            <a:avLst/>
          </a:prstGeom>
          <a:noFill/>
        </p:spPr>
        <p:txBody>
          <a:bodyPr wrap="square" rtlCol="0">
            <a:spAutoFit/>
          </a:bodyPr>
          <a:lstStyle/>
          <a:p>
            <a:r>
              <a:rPr lang="es-ES" dirty="0" smtClean="0"/>
              <a:t>Un </a:t>
            </a:r>
            <a:r>
              <a:rPr lang="es-ES" dirty="0"/>
              <a:t>caso paradigmático es el del anatomista español Bernardino </a:t>
            </a:r>
            <a:r>
              <a:rPr lang="es-ES" dirty="0" smtClean="0"/>
              <a:t>Montaña </a:t>
            </a:r>
            <a:r>
              <a:rPr lang="es-ES" dirty="0"/>
              <a:t>de Monserrate, autor del primer tratado </a:t>
            </a:r>
            <a:r>
              <a:rPr lang="es-ES" dirty="0" smtClean="0"/>
              <a:t>de anatomía </a:t>
            </a:r>
            <a:r>
              <a:rPr lang="es-ES" dirty="0"/>
              <a:t>escrito en español, el </a:t>
            </a:r>
            <a:r>
              <a:rPr lang="it-IT" i="1" dirty="0">
                <a:cs typeface="Times New Roman" panose="02020603050405020304" pitchFamily="18" charset="0"/>
              </a:rPr>
              <a:t>Libro de la Anathomia del Hombre</a:t>
            </a:r>
            <a:r>
              <a:rPr lang="es-ES" dirty="0" smtClean="0"/>
              <a:t>. Montaña </a:t>
            </a:r>
            <a:r>
              <a:rPr lang="es-ES" dirty="0"/>
              <a:t>utiliza una construcción simbólica, particularmente en la segunda parte del libro, dedicada al sueño de Don </a:t>
            </a:r>
            <a:r>
              <a:rPr lang="es-ES" dirty="0" smtClean="0"/>
              <a:t>Luis </a:t>
            </a:r>
            <a:r>
              <a:rPr lang="es-ES" dirty="0"/>
              <a:t>Hurtado de Mendoza, Marqués de </a:t>
            </a:r>
            <a:r>
              <a:rPr lang="es-ES" dirty="0" err="1"/>
              <a:t>Mondéjar</a:t>
            </a:r>
            <a:r>
              <a:rPr lang="es-ES" dirty="0"/>
              <a:t>. En la primera parte, que es una descripción sistemática de la anatomía humana, encontramos frases similares a las siguientes</a:t>
            </a:r>
            <a:r>
              <a:rPr lang="es-ES" dirty="0" smtClean="0"/>
              <a:t>:</a:t>
            </a:r>
            <a:r>
              <a:rPr lang="it-IT" dirty="0">
                <a:cs typeface="Times New Roman" panose="02020603050405020304" pitchFamily="18" charset="0"/>
              </a:rPr>
              <a:t>
</a:t>
            </a:r>
            <a:endParaRPr lang="it-IT" i="1" dirty="0">
              <a:cs typeface="Times New Roman" panose="02020603050405020304" pitchFamily="18" charset="0"/>
            </a:endParaRPr>
          </a:p>
          <a:p>
            <a:pPr algn="ctr"/>
            <a:r>
              <a:rPr lang="es-ES" i="1" dirty="0">
                <a:cs typeface="Times New Roman" panose="02020603050405020304" pitchFamily="18" charset="0"/>
              </a:rPr>
              <a:t>La primera cosa que se ha de considerar generalmente en la cabeza es el sitio, que es más alto que el sitio de todas las otras partes: lo cual fue ordenado de naturaleza porque cumplía que estuviesen juntos con él los tres sentidos, es saber, el sentido de la vista, del oído, y del oler: los cuales sentido son como atalayas principales que sienten y dan aviso al entendimiento todas las cosas de fuera del cuerpo que se puede sentir o dañar, para que pueda aprovecharse de ellas, y convenía que el lugar </a:t>
            </a:r>
            <a:r>
              <a:rPr lang="es-ES" i="1" dirty="0" smtClean="0">
                <a:cs typeface="Times New Roman" panose="02020603050405020304" pitchFamily="18" charset="0"/>
              </a:rPr>
              <a:t>de </a:t>
            </a:r>
            <a:r>
              <a:rPr lang="es-ES" i="1" dirty="0">
                <a:cs typeface="Times New Roman" panose="02020603050405020304" pitchFamily="18" charset="0"/>
              </a:rPr>
              <a:t>las dichas atalayas estuviese en lo más que se puede porque desde allí puede muy mejor y más lejos hacer su oficio, en especial el sentido de la vista: y por esta razón decía Galeno que la cabeza fue más hecha para el servicio de los ojos que del cerebro, como </a:t>
            </a:r>
            <a:r>
              <a:rPr lang="es-ES" i="1" dirty="0" smtClean="0">
                <a:cs typeface="Times New Roman" panose="02020603050405020304" pitchFamily="18" charset="0"/>
              </a:rPr>
              <a:t>quien </a:t>
            </a:r>
            <a:r>
              <a:rPr lang="es-ES" i="1" dirty="0">
                <a:cs typeface="Times New Roman" panose="02020603050405020304" pitchFamily="18" charset="0"/>
              </a:rPr>
              <a:t>dice que el cerebro no tenía necesidad de estar en lugar alto, y que si la cabeza fue situada de naturaleza en el lugar más alto, aquello fue por beneficio especial de los ojos.</a:t>
            </a:r>
            <a:r>
              <a:rPr lang="it-IT" i="1" dirty="0" smtClean="0">
                <a:cs typeface="Times New Roman" panose="02020603050405020304" pitchFamily="18" charset="0"/>
              </a:rPr>
              <a:t>
</a:t>
            </a:r>
            <a:endParaRPr lang="it-IT" i="1" dirty="0">
              <a:cs typeface="Times New Roman" panose="02020603050405020304" pitchFamily="18" charset="0"/>
            </a:endParaRPr>
          </a:p>
        </p:txBody>
      </p:sp>
    </p:spTree>
    <p:extLst>
      <p:ext uri="{BB962C8B-B14F-4D97-AF65-F5344CB8AC3E}">
        <p14:creationId xmlns:p14="http://schemas.microsoft.com/office/powerpoint/2010/main" val="1280540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032731" y="2103517"/>
            <a:ext cx="3268822" cy="2912777"/>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29</a:t>
            </a:fld>
            <a:endParaRPr lang="en-US" dirty="0"/>
          </a:p>
        </p:txBody>
      </p:sp>
      <p:sp>
        <p:nvSpPr>
          <p:cNvPr id="6" name="CasellaDiTesto 5"/>
          <p:cNvSpPr txBox="1"/>
          <p:nvPr/>
        </p:nvSpPr>
        <p:spPr>
          <a:xfrm>
            <a:off x="705851" y="1087773"/>
            <a:ext cx="10844463" cy="1200329"/>
          </a:xfrm>
          <a:prstGeom prst="rect">
            <a:avLst/>
          </a:prstGeom>
          <a:noFill/>
        </p:spPr>
        <p:txBody>
          <a:bodyPr wrap="square" rtlCol="0">
            <a:spAutoFit/>
          </a:bodyPr>
          <a:lstStyle/>
          <a:p>
            <a:r>
              <a:rPr lang="es-ES" dirty="0" smtClean="0">
                <a:cs typeface="Times New Roman" panose="02020603050405020304" pitchFamily="18" charset="0"/>
              </a:rPr>
              <a:t>Montaña </a:t>
            </a:r>
            <a:r>
              <a:rPr lang="es-ES" dirty="0">
                <a:cs typeface="Times New Roman" panose="02020603050405020304" pitchFamily="18" charset="0"/>
              </a:rPr>
              <a:t>consideraba que el cerebro era el órgano principal de la cabeza, porque la naturaleza había hecho que todas las demás partes dependieran de él.</a:t>
            </a:r>
          </a:p>
          <a:p>
            <a:r>
              <a:rPr lang="it-IT" dirty="0" smtClean="0">
                <a:cs typeface="Times New Roman" panose="02020603050405020304" pitchFamily="18" charset="0"/>
              </a:rPr>
              <a:t>
</a:t>
            </a:r>
            <a:endParaRPr lang="it-IT" dirty="0">
              <a:cs typeface="Times New Roman" panose="02020603050405020304" pitchFamily="18" charset="0"/>
            </a:endParaRPr>
          </a:p>
        </p:txBody>
      </p:sp>
      <p:sp>
        <p:nvSpPr>
          <p:cNvPr id="7" name="CasellaDiTesto 6"/>
          <p:cNvSpPr txBox="1"/>
          <p:nvPr/>
        </p:nvSpPr>
        <p:spPr>
          <a:xfrm>
            <a:off x="705853" y="5365099"/>
            <a:ext cx="10844463" cy="1200329"/>
          </a:xfrm>
          <a:prstGeom prst="rect">
            <a:avLst/>
          </a:prstGeom>
          <a:noFill/>
        </p:spPr>
        <p:txBody>
          <a:bodyPr wrap="square" rtlCol="0">
            <a:spAutoFit/>
          </a:bodyPr>
          <a:lstStyle/>
          <a:p>
            <a:r>
              <a:rPr lang="es-ES" dirty="0">
                <a:cs typeface="Times New Roman" panose="02020603050405020304" pitchFamily="18" charset="0"/>
              </a:rPr>
              <a:t>El cerebro no solo es la fuente de los espíritus animales, el principio efectivo de todas las acciones del sentimiento y el movimiento, sino también el asiento de las tres </a:t>
            </a:r>
            <a:r>
              <a:rPr lang="es-ES" dirty="0" smtClean="0">
                <a:cs typeface="Times New Roman" panose="02020603050405020304" pitchFamily="18" charset="0"/>
              </a:rPr>
              <a:t>facultades: </a:t>
            </a:r>
            <a:r>
              <a:rPr lang="es-ES" dirty="0">
                <a:cs typeface="Times New Roman" panose="02020603050405020304" pitchFamily="18" charset="0"/>
              </a:rPr>
              <a:t>imaginativa, racional y </a:t>
            </a:r>
            <a:r>
              <a:rPr lang="es-ES" dirty="0" smtClean="0">
                <a:cs typeface="Times New Roman" panose="02020603050405020304" pitchFamily="18" charset="0"/>
              </a:rPr>
              <a:t>memorativa.</a:t>
            </a:r>
            <a:endParaRPr lang="es-ES" dirty="0">
              <a:cs typeface="Times New Roman" panose="02020603050405020304" pitchFamily="18" charset="0"/>
            </a:endParaRPr>
          </a:p>
          <a:p>
            <a:r>
              <a:rPr lang="it-IT" dirty="0" smtClean="0">
                <a:cs typeface="Times New Roman" panose="02020603050405020304" pitchFamily="18" charset="0"/>
              </a:rPr>
              <a:t>
</a:t>
            </a:r>
            <a:endParaRPr lang="it-IT" dirty="0">
              <a:cs typeface="Times New Roman" panose="02020603050405020304" pitchFamily="18" charset="0"/>
            </a:endParaRPr>
          </a:p>
        </p:txBody>
      </p:sp>
    </p:spTree>
    <p:extLst>
      <p:ext uri="{BB962C8B-B14F-4D97-AF65-F5344CB8AC3E}">
        <p14:creationId xmlns:p14="http://schemas.microsoft.com/office/powerpoint/2010/main" val="379424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63898" y="740008"/>
            <a:ext cx="6353432" cy="1200064"/>
          </a:xfrm>
        </p:spPr>
        <p:txBody>
          <a:bodyPr>
            <a:normAutofit/>
          </a:bodyPr>
          <a:lstStyle/>
          <a:p>
            <a:pPr algn="ctr"/>
            <a:r>
              <a:rPr lang="en-US" altLang="en-US" sz="2000" b="1" dirty="0" err="1" smtClean="0">
                <a:solidFill>
                  <a:schemeClr val="accent2"/>
                </a:solidFill>
                <a:effectLst>
                  <a:outerShdw blurRad="38100" dist="38100" dir="2700000" algn="tl">
                    <a:srgbClr val="000000">
                      <a:alpha val="43137"/>
                    </a:srgbClr>
                  </a:outerShdw>
                </a:effectLst>
                <a:latin typeface="+mn-lt"/>
                <a:ea typeface="+mn-ea"/>
                <a:cs typeface="+mn-cs"/>
              </a:rPr>
              <a:t>Tres</a:t>
            </a:r>
            <a:r>
              <a:rPr lang="en-US" altLang="en-US" sz="2000" b="1" dirty="0" smtClean="0">
                <a:solidFill>
                  <a:schemeClr val="accent2"/>
                </a:solidFill>
                <a:effectLst>
                  <a:outerShdw blurRad="38100" dist="38100" dir="2700000" algn="tl">
                    <a:srgbClr val="000000">
                      <a:alpha val="43137"/>
                    </a:srgbClr>
                  </a:outerShdw>
                </a:effectLst>
                <a:latin typeface="+mn-lt"/>
                <a:ea typeface="+mn-ea"/>
                <a:cs typeface="+mn-cs"/>
              </a:rPr>
              <a:t> </a:t>
            </a:r>
            <a:r>
              <a:rPr lang="en-US" altLang="en-US" sz="2000" b="1" dirty="0" err="1" smtClean="0">
                <a:solidFill>
                  <a:schemeClr val="accent2"/>
                </a:solidFill>
                <a:effectLst>
                  <a:outerShdw blurRad="38100" dist="38100" dir="2700000" algn="tl">
                    <a:srgbClr val="000000">
                      <a:alpha val="43137"/>
                    </a:srgbClr>
                  </a:outerShdw>
                </a:effectLst>
                <a:latin typeface="+mn-lt"/>
                <a:ea typeface="+mn-ea"/>
                <a:cs typeface="+mn-cs"/>
              </a:rPr>
              <a:t>niveles</a:t>
            </a:r>
            <a:r>
              <a:rPr lang="en-US" altLang="en-US" sz="2000" b="1" dirty="0" smtClean="0">
                <a:solidFill>
                  <a:schemeClr val="accent2"/>
                </a:solidFill>
                <a:effectLst>
                  <a:outerShdw blurRad="38100" dist="38100" dir="2700000" algn="tl">
                    <a:srgbClr val="000000">
                      <a:alpha val="43137"/>
                    </a:srgbClr>
                  </a:outerShdw>
                </a:effectLst>
                <a:latin typeface="+mn-lt"/>
                <a:ea typeface="+mn-ea"/>
                <a:cs typeface="+mn-cs"/>
              </a:rPr>
              <a:t> de </a:t>
            </a:r>
            <a:r>
              <a:rPr lang="en-US" altLang="en-US" sz="2000" b="1" dirty="0" err="1" smtClean="0">
                <a:solidFill>
                  <a:schemeClr val="accent2"/>
                </a:solidFill>
                <a:effectLst>
                  <a:outerShdw blurRad="38100" dist="38100" dir="2700000" algn="tl">
                    <a:srgbClr val="000000">
                      <a:alpha val="43137"/>
                    </a:srgbClr>
                  </a:outerShdw>
                </a:effectLst>
                <a:latin typeface="+mn-lt"/>
                <a:ea typeface="+mn-ea"/>
                <a:cs typeface="+mn-cs"/>
              </a:rPr>
              <a:t>anatomía</a:t>
            </a:r>
            <a:r>
              <a:rPr lang="en-US" altLang="en-US" sz="2000" b="1" dirty="0">
                <a:solidFill>
                  <a:schemeClr val="accent2"/>
                </a:solidFill>
                <a:effectLst>
                  <a:outerShdw blurRad="38100" dist="38100" dir="2700000" algn="tl">
                    <a:srgbClr val="000000">
                      <a:alpha val="43137"/>
                    </a:srgbClr>
                  </a:outerShdw>
                </a:effectLst>
                <a:latin typeface="+mn-lt"/>
                <a:ea typeface="+mn-ea"/>
                <a:cs typeface="+mn-cs"/>
              </a:rPr>
              <a:t>
</a:t>
            </a:r>
          </a:p>
        </p:txBody>
      </p:sp>
      <p:sp>
        <p:nvSpPr>
          <p:cNvPr id="9219" name="Rectangle 3"/>
          <p:cNvSpPr>
            <a:spLocks noGrp="1" noChangeArrowheads="1"/>
          </p:cNvSpPr>
          <p:nvPr>
            <p:ph idx="1"/>
          </p:nvPr>
        </p:nvSpPr>
        <p:spPr>
          <a:xfrm>
            <a:off x="1379838" y="1909849"/>
            <a:ext cx="8357286" cy="4446501"/>
          </a:xfrm>
        </p:spPr>
        <p:txBody>
          <a:bodyPr>
            <a:normAutofit/>
          </a:bodyPr>
          <a:lstStyle/>
          <a:p>
            <a:pPr lvl="1"/>
            <a:r>
              <a:rPr lang="en-US" altLang="en-US" sz="1800" dirty="0" err="1" smtClean="0">
                <a:cs typeface="Times New Roman" panose="02020603050405020304" pitchFamily="18" charset="0"/>
              </a:rPr>
              <a:t>Macroscópica</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anatomía</a:t>
            </a:r>
            <a:r>
              <a:rPr lang="en-US" altLang="en-US" sz="1800" dirty="0" smtClean="0">
                <a:cs typeface="Times New Roman" panose="02020603050405020304" pitchFamily="18" charset="0"/>
              </a:rPr>
              <a:t> a gran </a:t>
            </a:r>
            <a:r>
              <a:rPr lang="en-US" altLang="en-US" sz="1800" dirty="0" err="1" smtClean="0">
                <a:cs typeface="Times New Roman" panose="02020603050405020304" pitchFamily="18" charset="0"/>
              </a:rPr>
              <a:t>escala</a:t>
            </a:r>
            <a:endParaRPr lang="en-US" altLang="en-US" sz="1800" dirty="0">
              <a:cs typeface="Times New Roman" panose="02020603050405020304" pitchFamily="18" charset="0"/>
            </a:endParaRPr>
          </a:p>
          <a:p>
            <a:pPr marL="274320" lvl="1" indent="0">
              <a:buNone/>
            </a:pPr>
            <a:r>
              <a:rPr lang="en-US" altLang="en-US" sz="1800" dirty="0" err="1" smtClean="0">
                <a:cs typeface="Times New Roman" panose="02020603050405020304" pitchFamily="18" charset="0"/>
              </a:rPr>
              <a:t>Ejemplo</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muestra</a:t>
            </a:r>
            <a:r>
              <a:rPr lang="en-US" altLang="en-US" sz="1800" dirty="0" smtClean="0">
                <a:cs typeface="Times New Roman" panose="02020603050405020304" pitchFamily="18" charset="0"/>
              </a:rPr>
              <a:t> el </a:t>
            </a:r>
            <a:r>
              <a:rPr lang="en-US" altLang="en-US" sz="1800" dirty="0" err="1" smtClean="0">
                <a:cs typeface="Times New Roman" panose="02020603050405020304" pitchFamily="18" charset="0"/>
              </a:rPr>
              <a:t>nombre</a:t>
            </a:r>
            <a:r>
              <a:rPr lang="en-US" altLang="en-US" sz="1800" dirty="0" smtClean="0">
                <a:cs typeface="Times New Roman" panose="02020603050405020304" pitchFamily="18" charset="0"/>
              </a:rPr>
              <a:t> de los </a:t>
            </a:r>
            <a:r>
              <a:rPr lang="en-US" altLang="en-US" sz="1800" dirty="0" err="1" smtClean="0">
                <a:cs typeface="Times New Roman" panose="02020603050405020304" pitchFamily="18" charset="0"/>
              </a:rPr>
              <a:t>huesos</a:t>
            </a:r>
            <a:r>
              <a:rPr lang="en-US" altLang="en-US" sz="1800" dirty="0" smtClean="0">
                <a:cs typeface="Times New Roman" panose="02020603050405020304" pitchFamily="18" charset="0"/>
              </a:rPr>
              <a:t> y de </a:t>
            </a:r>
            <a:r>
              <a:rPr lang="en-US" altLang="en-US" sz="1800" dirty="0" err="1" smtClean="0">
                <a:cs typeface="Times New Roman" panose="02020603050405020304" pitchFamily="18" charset="0"/>
              </a:rPr>
              <a:t>algunas</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regiones</a:t>
            </a:r>
            <a:endParaRPr lang="en-US" altLang="en-US" sz="1800" dirty="0">
              <a:cs typeface="Times New Roman" panose="02020603050405020304" pitchFamily="18" charset="0"/>
            </a:endParaRPr>
          </a:p>
          <a:p>
            <a:pPr lvl="1"/>
            <a:r>
              <a:rPr lang="en-US" altLang="en-US" sz="1800" dirty="0" err="1" smtClean="0">
                <a:cs typeface="Times New Roman" panose="02020603050405020304" pitchFamily="18" charset="0"/>
              </a:rPr>
              <a:t>Histología</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anatomía</a:t>
            </a:r>
            <a:r>
              <a:rPr lang="en-US" altLang="en-US" sz="1800" dirty="0" smtClean="0">
                <a:cs typeface="Times New Roman" panose="02020603050405020304" pitchFamily="18" charset="0"/>
              </a:rPr>
              <a:t> a </a:t>
            </a:r>
            <a:r>
              <a:rPr lang="en-US" altLang="en-US" sz="1800" dirty="0" err="1" smtClean="0">
                <a:cs typeface="Times New Roman" panose="02020603050405020304" pitchFamily="18" charset="0"/>
              </a:rPr>
              <a:t>nivel</a:t>
            </a:r>
            <a:r>
              <a:rPr lang="en-US" altLang="en-US" sz="1800" dirty="0" smtClean="0">
                <a:cs typeface="Times New Roman" panose="02020603050405020304" pitchFamily="18" charset="0"/>
              </a:rPr>
              <a:t> de </a:t>
            </a:r>
            <a:r>
              <a:rPr lang="en-US" altLang="en-US" sz="1800" dirty="0" err="1" smtClean="0">
                <a:cs typeface="Times New Roman" panose="02020603050405020304" pitchFamily="18" charset="0"/>
              </a:rPr>
              <a:t>tejidos</a:t>
            </a:r>
            <a:endParaRPr lang="en-US" altLang="en-US" sz="1800" dirty="0">
              <a:cs typeface="Times New Roman" panose="02020603050405020304" pitchFamily="18" charset="0"/>
            </a:endParaRPr>
          </a:p>
          <a:p>
            <a:pPr marL="274320" lvl="1" indent="0">
              <a:buNone/>
            </a:pPr>
            <a:r>
              <a:rPr lang="en-US" altLang="en-US" sz="1800" dirty="0" err="1" smtClean="0">
                <a:cs typeface="Times New Roman" panose="02020603050405020304" pitchFamily="18" charset="0"/>
              </a:rPr>
              <a:t>Ejemplo</a:t>
            </a:r>
            <a:r>
              <a:rPr lang="en-US" altLang="en-US" sz="1800" dirty="0" smtClean="0">
                <a:cs typeface="Times New Roman" panose="02020603050405020304" pitchFamily="18" charset="0"/>
              </a:rPr>
              <a:t>: </a:t>
            </a:r>
            <a:r>
              <a:rPr lang="es-ES" sz="1800" dirty="0"/>
              <a:t>¿De qué está hecho el tejido óseo</a:t>
            </a:r>
            <a:r>
              <a:rPr lang="es-ES" sz="1800" dirty="0" smtClean="0"/>
              <a:t>?</a:t>
            </a:r>
            <a:endParaRPr lang="en-US" altLang="en-US" sz="1800" dirty="0">
              <a:cs typeface="Times New Roman" panose="02020603050405020304" pitchFamily="18" charset="0"/>
            </a:endParaRPr>
          </a:p>
          <a:p>
            <a:pPr lvl="1"/>
            <a:r>
              <a:rPr lang="en-US" altLang="en-US" sz="1800" dirty="0" err="1" smtClean="0">
                <a:cs typeface="Times New Roman" panose="02020603050405020304" pitchFamily="18" charset="0"/>
              </a:rPr>
              <a:t>Citología</a:t>
            </a:r>
            <a:r>
              <a:rPr lang="en-US" altLang="en-US" sz="1800" dirty="0" smtClean="0">
                <a:cs typeface="Times New Roman" panose="02020603050405020304" pitchFamily="18" charset="0"/>
              </a:rPr>
              <a:t> </a:t>
            </a:r>
            <a:r>
              <a:rPr lang="en-US" altLang="en-US" sz="1800" dirty="0">
                <a:cs typeface="Times New Roman" panose="02020603050405020304" pitchFamily="18" charset="0"/>
              </a:rPr>
              <a:t>– </a:t>
            </a:r>
            <a:r>
              <a:rPr lang="en-US" altLang="en-US" sz="1800" dirty="0" err="1" smtClean="0">
                <a:cs typeface="Times New Roman" panose="02020603050405020304" pitchFamily="18" charset="0"/>
              </a:rPr>
              <a:t>anatomía</a:t>
            </a:r>
            <a:r>
              <a:rPr lang="en-US" altLang="en-US" sz="1800" dirty="0" smtClean="0">
                <a:cs typeface="Times New Roman" panose="02020603050405020304" pitchFamily="18" charset="0"/>
              </a:rPr>
              <a:t> a </a:t>
            </a:r>
            <a:r>
              <a:rPr lang="en-US" altLang="en-US" sz="1800" dirty="0" err="1" smtClean="0">
                <a:cs typeface="Times New Roman" panose="02020603050405020304" pitchFamily="18" charset="0"/>
              </a:rPr>
              <a:t>nivel</a:t>
            </a:r>
            <a:r>
              <a:rPr lang="en-US" altLang="en-US" sz="1800" dirty="0" smtClean="0">
                <a:cs typeface="Times New Roman" panose="02020603050405020304" pitchFamily="18" charset="0"/>
              </a:rPr>
              <a:t> </a:t>
            </a:r>
            <a:r>
              <a:rPr lang="en-US" altLang="en-US" sz="1800" dirty="0" err="1" smtClean="0">
                <a:cs typeface="Times New Roman" panose="02020603050405020304" pitchFamily="18" charset="0"/>
              </a:rPr>
              <a:t>celular</a:t>
            </a:r>
            <a:endParaRPr lang="en-US" altLang="en-US" sz="1800" dirty="0">
              <a:cs typeface="Times New Roman" panose="02020603050405020304" pitchFamily="18" charset="0"/>
            </a:endParaRPr>
          </a:p>
          <a:p>
            <a:pPr marL="274320" lvl="1" indent="0">
              <a:buNone/>
            </a:pPr>
            <a:r>
              <a:rPr lang="en-US" altLang="en-US" sz="1800" dirty="0" err="1" smtClean="0">
                <a:cs typeface="Times New Roman" panose="02020603050405020304" pitchFamily="18" charset="0"/>
              </a:rPr>
              <a:t>Ejemplo</a:t>
            </a:r>
            <a:r>
              <a:rPr lang="en-US" altLang="en-US" sz="1800" dirty="0" smtClean="0">
                <a:cs typeface="Times New Roman" panose="02020603050405020304" pitchFamily="18" charset="0"/>
              </a:rPr>
              <a:t>: </a:t>
            </a:r>
            <a:r>
              <a:rPr lang="es-ES" altLang="en-US" sz="1800" dirty="0">
                <a:cs typeface="Times New Roman" panose="02020603050405020304" pitchFamily="18" charset="0"/>
              </a:rPr>
              <a:t>¿Qué tipos de células componen el tejido óseo?</a:t>
            </a:r>
            <a:r>
              <a:rPr lang="en-US" altLang="en-US" sz="1800" dirty="0">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413513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089564" y="1154910"/>
            <a:ext cx="3182185" cy="4510747"/>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4832264" y="3626836"/>
            <a:ext cx="171450" cy="180975"/>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30</a:t>
            </a:fld>
            <a:endParaRPr lang="en-US" dirty="0"/>
          </a:p>
        </p:txBody>
      </p:sp>
      <p:sp>
        <p:nvSpPr>
          <p:cNvPr id="6" name="CasellaDiTesto 5"/>
          <p:cNvSpPr txBox="1"/>
          <p:nvPr/>
        </p:nvSpPr>
        <p:spPr>
          <a:xfrm>
            <a:off x="5154778" y="1652338"/>
            <a:ext cx="6514518" cy="2031325"/>
          </a:xfrm>
          <a:prstGeom prst="rect">
            <a:avLst/>
          </a:prstGeom>
          <a:noFill/>
        </p:spPr>
        <p:txBody>
          <a:bodyPr wrap="square" rtlCol="0">
            <a:spAutoFit/>
          </a:bodyPr>
          <a:lstStyle/>
          <a:p>
            <a:r>
              <a:rPr lang="es-ES" dirty="0">
                <a:cs typeface="Times New Roman" panose="02020603050405020304" pitchFamily="18" charset="0"/>
              </a:rPr>
              <a:t>Esto se debe a la acción de los espíritus animales (creados por el cerebro) sobre su propia sustancia. Además, la naturaleza ha colocado al cerebro en el lugar más alto de la organización humana para que pueda </a:t>
            </a:r>
            <a:r>
              <a:rPr lang="es-ES" dirty="0" smtClean="0">
                <a:cs typeface="Times New Roman" panose="02020603050405020304" pitchFamily="18" charset="0"/>
              </a:rPr>
              <a:t>ser </a:t>
            </a:r>
            <a:r>
              <a:rPr lang="es-ES" dirty="0">
                <a:cs typeface="Times New Roman" panose="02020603050405020304" pitchFamily="18" charset="0"/>
              </a:rPr>
              <a:t>junto con la nuca, su lugarteniente, el origen de los nervios, a través de los cuales los espíritus animales se esparcen por el cuerpo. Por supuesto, todo está estructurado en relación con el órgano principal: el cerebro.</a:t>
            </a:r>
          </a:p>
        </p:txBody>
      </p:sp>
    </p:spTree>
    <p:extLst>
      <p:ext uri="{BB962C8B-B14F-4D97-AF65-F5344CB8AC3E}">
        <p14:creationId xmlns:p14="http://schemas.microsoft.com/office/powerpoint/2010/main" val="3700608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239125" y="1157930"/>
            <a:ext cx="3207565" cy="4986624"/>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31</a:t>
            </a:fld>
            <a:endParaRPr lang="en-US" dirty="0"/>
          </a:p>
        </p:txBody>
      </p:sp>
      <p:sp>
        <p:nvSpPr>
          <p:cNvPr id="6" name="CasellaDiTesto 5"/>
          <p:cNvSpPr txBox="1"/>
          <p:nvPr/>
        </p:nvSpPr>
        <p:spPr>
          <a:xfrm>
            <a:off x="301954" y="1157930"/>
            <a:ext cx="7732294" cy="4247317"/>
          </a:xfrm>
          <a:prstGeom prst="rect">
            <a:avLst/>
          </a:prstGeom>
          <a:noFill/>
        </p:spPr>
        <p:txBody>
          <a:bodyPr wrap="square" rtlCol="0">
            <a:spAutoFit/>
          </a:bodyPr>
          <a:lstStyle/>
          <a:p>
            <a:r>
              <a:rPr lang="es-ES" dirty="0" smtClean="0"/>
              <a:t>Las </a:t>
            </a:r>
            <a:r>
              <a:rPr lang="es-ES" dirty="0"/>
              <a:t>analogías relativas al </a:t>
            </a:r>
            <a:r>
              <a:rPr lang="es-ES" dirty="0" smtClean="0"/>
              <a:t>orden doméstico eran </a:t>
            </a:r>
            <a:r>
              <a:rPr lang="es-ES" dirty="0"/>
              <a:t>habituales en el pensamiento anatómico de Montaña. Por ejemplo, </a:t>
            </a:r>
            <a:r>
              <a:rPr lang="es-ES" dirty="0" smtClean="0"/>
              <a:t>comparó </a:t>
            </a:r>
            <a:r>
              <a:rPr lang="es-ES" dirty="0"/>
              <a:t>las válvulas cardíacas con las puertas que se abren y se cierran y, lo que es más significativo, el estómago se ve como la cocina donde se </a:t>
            </a:r>
            <a:r>
              <a:rPr lang="es-ES" dirty="0" smtClean="0"/>
              <a:t>cuecen </a:t>
            </a:r>
            <a:r>
              <a:rPr lang="es-ES" dirty="0"/>
              <a:t>los alimentos</a:t>
            </a:r>
            <a:r>
              <a:rPr lang="es-ES" dirty="0" smtClean="0"/>
              <a:t>.</a:t>
            </a:r>
            <a:r>
              <a:rPr lang="it-IT" dirty="0">
                <a:cs typeface="Times New Roman" panose="02020603050405020304" pitchFamily="18" charset="0"/>
              </a:rPr>
              <a:t>
</a:t>
            </a:r>
          </a:p>
          <a:p>
            <a:r>
              <a:rPr lang="es-ES" dirty="0" smtClean="0"/>
              <a:t>De </a:t>
            </a:r>
            <a:r>
              <a:rPr lang="es-ES" dirty="0"/>
              <a:t>acuerdo con la tradición galénica, Montaña dice que la segunda </a:t>
            </a:r>
            <a:r>
              <a:rPr lang="es-ES" dirty="0" smtClean="0"/>
              <a:t>cocción </a:t>
            </a:r>
            <a:r>
              <a:rPr lang="es-ES" dirty="0"/>
              <a:t>se realiza en el </a:t>
            </a:r>
            <a:r>
              <a:rPr lang="es-ES" dirty="0" smtClean="0"/>
              <a:t>hígado, </a:t>
            </a:r>
            <a:r>
              <a:rPr lang="es-ES" dirty="0"/>
              <a:t>y da como resultado los cuatro humores. El bazo tiene una función depurativa junto con los riñones</a:t>
            </a:r>
            <a:r>
              <a:rPr lang="es-ES" dirty="0" smtClean="0"/>
              <a:t>, y </a:t>
            </a:r>
            <a:r>
              <a:rPr lang="es-ES" dirty="0"/>
              <a:t>ambos considerados por Montaña como servidores de la naturaleza que mantienen limpia la sangre.</a:t>
            </a:r>
          </a:p>
          <a:p>
            <a:r>
              <a:rPr lang="es-ES" dirty="0"/>
              <a:t/>
            </a:r>
            <a:br>
              <a:rPr lang="es-ES" dirty="0"/>
            </a:br>
            <a:r>
              <a:rPr lang="es-ES" dirty="0"/>
              <a:t> </a:t>
            </a:r>
            <a:r>
              <a:rPr lang="es-ES" dirty="0" smtClean="0"/>
              <a:t>Creía</a:t>
            </a:r>
            <a:r>
              <a:rPr lang="es-ES" dirty="0"/>
              <a:t>, como Galeno, que la organización interna del cuerpo humano pertenece a un orden jerárquico estructurado teológicamente, en el que la cavidad más baja, el abdomen, tiene el propósito de generar sangre.</a:t>
            </a:r>
          </a:p>
          <a:p>
            <a:r>
              <a:rPr lang="es-ES" dirty="0"/>
              <a:t/>
            </a:r>
            <a:br>
              <a:rPr lang="es-ES" dirty="0"/>
            </a:br>
            <a:endParaRPr lang="it-IT" dirty="0">
              <a:cs typeface="Times New Roman" panose="02020603050405020304" pitchFamily="18" charset="0"/>
            </a:endParaRPr>
          </a:p>
        </p:txBody>
      </p:sp>
    </p:spTree>
    <p:extLst>
      <p:ext uri="{BB962C8B-B14F-4D97-AF65-F5344CB8AC3E}">
        <p14:creationId xmlns:p14="http://schemas.microsoft.com/office/powerpoint/2010/main" val="1794611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85421" y="1186528"/>
            <a:ext cx="3743325" cy="4495157"/>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32</a:t>
            </a:fld>
            <a:endParaRPr lang="en-US" dirty="0"/>
          </a:p>
        </p:txBody>
      </p:sp>
      <p:sp>
        <p:nvSpPr>
          <p:cNvPr id="5" name="CasellaDiTesto 4"/>
          <p:cNvSpPr txBox="1"/>
          <p:nvPr/>
        </p:nvSpPr>
        <p:spPr>
          <a:xfrm>
            <a:off x="946484" y="1682644"/>
            <a:ext cx="6352674" cy="3693319"/>
          </a:xfrm>
          <a:prstGeom prst="rect">
            <a:avLst/>
          </a:prstGeom>
          <a:noFill/>
        </p:spPr>
        <p:txBody>
          <a:bodyPr wrap="square" rtlCol="0">
            <a:spAutoFit/>
          </a:bodyPr>
          <a:lstStyle/>
          <a:p>
            <a:r>
              <a:rPr lang="es-ES" dirty="0" smtClean="0"/>
              <a:t>Otras </a:t>
            </a:r>
            <a:r>
              <a:rPr lang="es-ES" dirty="0"/>
              <a:t>partes superiores del cuerpo 'depuran' la sangre, que inicialmente no es </a:t>
            </a:r>
            <a:r>
              <a:rPr lang="es-ES" dirty="0" err="1" smtClean="0"/>
              <a:t>ténue</a:t>
            </a:r>
            <a:r>
              <a:rPr lang="es-ES" dirty="0" smtClean="0"/>
              <a:t>, </a:t>
            </a:r>
            <a:r>
              <a:rPr lang="es-ES" dirty="0"/>
              <a:t>en dos lugares específicos, como postula la doctrina galénica: la cavidad torácica donde el corazón juega el papel principal (para calentar y vivificar la sangre) y el cerebro, donde tiene lugar un proceso de purificación superior en los ventrículos</a:t>
            </a:r>
          </a:p>
          <a:p>
            <a:endParaRPr lang="it-IT" dirty="0">
              <a:cs typeface="Times New Roman" panose="02020603050405020304" pitchFamily="18" charset="0"/>
            </a:endParaRPr>
          </a:p>
          <a:p>
            <a:r>
              <a:rPr lang="es-ES" dirty="0"/>
              <a:t>Allí, la recepción de espíritus animales le da a la sangre el más alto grado de sutileza. </a:t>
            </a:r>
            <a:r>
              <a:rPr lang="it-IT" dirty="0">
                <a:cs typeface="Times New Roman" panose="02020603050405020304" pitchFamily="18" charset="0"/>
              </a:rPr>
              <a:t>
</a:t>
            </a:r>
          </a:p>
          <a:p>
            <a:r>
              <a:rPr lang="es-ES" dirty="0"/>
              <a:t>Obviamente, el cerebro es considerado el órgano superior y más </a:t>
            </a:r>
            <a:r>
              <a:rPr lang="es-ES" dirty="0" smtClean="0"/>
              <a:t>espiritual, siguiendo al sistema </a:t>
            </a:r>
            <a:r>
              <a:rPr lang="es-ES" dirty="0"/>
              <a:t>galénico. </a:t>
            </a:r>
            <a:r>
              <a:rPr lang="it-IT" dirty="0">
                <a:cs typeface="Times New Roman" panose="02020603050405020304" pitchFamily="18" charset="0"/>
              </a:rPr>
              <a:t>
</a:t>
            </a:r>
          </a:p>
        </p:txBody>
      </p:sp>
    </p:spTree>
    <p:extLst>
      <p:ext uri="{BB962C8B-B14F-4D97-AF65-F5344CB8AC3E}">
        <p14:creationId xmlns:p14="http://schemas.microsoft.com/office/powerpoint/2010/main" val="258718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072816" y="6252522"/>
            <a:ext cx="1139911" cy="329254"/>
          </a:xfrm>
          <a:prstGeom prst="rect">
            <a:avLst/>
          </a:prstGeom>
        </p:spPr>
      </p:pic>
      <p:pic>
        <p:nvPicPr>
          <p:cNvPr id="6" name="Immagine 5"/>
          <p:cNvPicPr>
            <a:picLocks noChangeAspect="1"/>
          </p:cNvPicPr>
          <p:nvPr/>
        </p:nvPicPr>
        <p:blipFill>
          <a:blip r:embed="rId3"/>
          <a:stretch>
            <a:fillRect/>
          </a:stretch>
        </p:blipFill>
        <p:spPr>
          <a:xfrm>
            <a:off x="6142081" y="4620524"/>
            <a:ext cx="171450" cy="133350"/>
          </a:xfrm>
          <a:prstGeom prst="rect">
            <a:avLst/>
          </a:prstGeom>
        </p:spPr>
      </p:pic>
      <p:pic>
        <p:nvPicPr>
          <p:cNvPr id="7" name="Immagine 6"/>
          <p:cNvPicPr>
            <a:picLocks noChangeAspect="1"/>
          </p:cNvPicPr>
          <p:nvPr/>
        </p:nvPicPr>
        <p:blipFill>
          <a:blip r:embed="rId3"/>
          <a:stretch>
            <a:fillRect/>
          </a:stretch>
        </p:blipFill>
        <p:spPr>
          <a:xfrm>
            <a:off x="5277107" y="6047860"/>
            <a:ext cx="171450" cy="133350"/>
          </a:xfrm>
          <a:prstGeom prst="rect">
            <a:avLst/>
          </a:prstGeom>
        </p:spPr>
      </p:pic>
      <p:pic>
        <p:nvPicPr>
          <p:cNvPr id="8" name="Immagine 7"/>
          <p:cNvPicPr>
            <a:picLocks noChangeAspect="1"/>
          </p:cNvPicPr>
          <p:nvPr/>
        </p:nvPicPr>
        <p:blipFill>
          <a:blip r:embed="rId4"/>
          <a:stretch>
            <a:fillRect/>
          </a:stretch>
        </p:blipFill>
        <p:spPr>
          <a:xfrm>
            <a:off x="3078987" y="332510"/>
            <a:ext cx="4567690" cy="2753764"/>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33</a:t>
            </a:fld>
            <a:endParaRPr lang="en-US" dirty="0"/>
          </a:p>
        </p:txBody>
      </p:sp>
      <p:sp>
        <p:nvSpPr>
          <p:cNvPr id="9" name="CasellaDiTesto 8"/>
          <p:cNvSpPr txBox="1"/>
          <p:nvPr/>
        </p:nvSpPr>
        <p:spPr>
          <a:xfrm>
            <a:off x="541361" y="3123940"/>
            <a:ext cx="11372890" cy="3046988"/>
          </a:xfrm>
          <a:prstGeom prst="rect">
            <a:avLst/>
          </a:prstGeom>
          <a:noFill/>
        </p:spPr>
        <p:txBody>
          <a:bodyPr wrap="square" rtlCol="0">
            <a:spAutoFit/>
          </a:bodyPr>
          <a:lstStyle/>
          <a:p>
            <a:r>
              <a:rPr lang="es-ES" sz="1600" dirty="0" smtClean="0"/>
              <a:t>Aunque basado en el galenismo fisiológico, el sistema corporal arquetípico que ofrece Montaña carece de originalidad, especialmente en lo que respecta al simbolismo del sueño dedicado al marqués de </a:t>
            </a:r>
            <a:r>
              <a:rPr lang="es-ES" sz="1600" dirty="0" err="1" smtClean="0"/>
              <a:t>Mondéjar</a:t>
            </a:r>
            <a:r>
              <a:rPr lang="es-ES" sz="1600" dirty="0" smtClean="0"/>
              <a:t> (el sueño se concibe como una parte independiente del libro de anatomía).</a:t>
            </a:r>
            <a:r>
              <a:rPr lang="it-IT" sz="1600" dirty="0" smtClean="0">
                <a:cs typeface="Times New Roman" panose="02020603050405020304" pitchFamily="18" charset="0"/>
              </a:rPr>
              <a:t>
</a:t>
            </a:r>
            <a:r>
              <a:rPr lang="es-ES" sz="1600" dirty="0" smtClean="0"/>
              <a:t/>
            </a:r>
            <a:br>
              <a:rPr lang="es-ES" sz="1600" dirty="0" smtClean="0"/>
            </a:br>
            <a:r>
              <a:rPr lang="es-ES" sz="1600" dirty="0" smtClean="0"/>
              <a:t>El punto de partida del sueño es una metáfora en la que el cuerpo femenino está representado por una casa con tres estancias o cámaras principales. </a:t>
            </a:r>
            <a:r>
              <a:rPr lang="it-IT" sz="1600" dirty="0" smtClean="0">
                <a:cs typeface="Times New Roman" panose="02020603050405020304" pitchFamily="18" charset="0"/>
              </a:rPr>
              <a:t>
</a:t>
            </a:r>
            <a:r>
              <a:rPr lang="es-ES" sz="1600" dirty="0">
                <a:cs typeface="Times New Roman" panose="02020603050405020304" pitchFamily="18" charset="0"/>
              </a:rPr>
              <a:t>Los restos nutricionales de los que viven en la casa salen por la cámara baja (el útero) todos los meses. Su puerta siempre está cerrada y adentro, en el lado derecho, vive un arquitecto </a:t>
            </a:r>
            <a:r>
              <a:rPr lang="es-ES" sz="1600" dirty="0" smtClean="0">
                <a:cs typeface="Times New Roman" panose="02020603050405020304" pitchFamily="18" charset="0"/>
              </a:rPr>
              <a:t>que </a:t>
            </a:r>
            <a:r>
              <a:rPr lang="es-ES" sz="1600" dirty="0">
                <a:cs typeface="Times New Roman" panose="02020603050405020304" pitchFamily="18" charset="0"/>
              </a:rPr>
              <a:t>lucha por construir una nueva fortificación (un hijo) dentro de la habitación. Para ello, toma los materiales de trabajo necesarios ('los materiales son figuras de la sangre venal y arterial de la mujer, de la que con el simiente del varón se forma la criatura...'). La bóveda (placenta) </a:t>
            </a:r>
            <a:r>
              <a:rPr lang="es-ES" sz="1600" dirty="0" smtClean="0">
                <a:cs typeface="Times New Roman" panose="02020603050405020304" pitchFamily="18" charset="0"/>
              </a:rPr>
              <a:t>y cubiertas de </a:t>
            </a:r>
            <a:r>
              <a:rPr lang="es-ES" sz="1600" dirty="0">
                <a:cs typeface="Times New Roman" panose="02020603050405020304" pitchFamily="18" charset="0"/>
              </a:rPr>
              <a:t>la nueva fortificación están hechos de estos materiales.</a:t>
            </a:r>
            <a:r>
              <a:rPr lang="it-IT" sz="1600" dirty="0" smtClean="0">
                <a:cs typeface="Times New Roman" panose="02020603050405020304" pitchFamily="18" charset="0"/>
              </a:rPr>
              <a:t>
</a:t>
            </a:r>
            <a:endParaRPr lang="it-IT" sz="1600" dirty="0">
              <a:cs typeface="Times New Roman" panose="02020603050405020304" pitchFamily="18" charset="0"/>
            </a:endParaRPr>
          </a:p>
        </p:txBody>
      </p:sp>
    </p:spTree>
    <p:extLst>
      <p:ext uri="{BB962C8B-B14F-4D97-AF65-F5344CB8AC3E}">
        <p14:creationId xmlns:p14="http://schemas.microsoft.com/office/powerpoint/2010/main" val="570519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423189" y="1195011"/>
            <a:ext cx="2713384" cy="4775199"/>
          </a:xfrm>
          <a:prstGeom prst="rect">
            <a:avLst/>
          </a:prstGeom>
          <a:ln>
            <a:noFill/>
          </a:ln>
          <a:effectLst>
            <a:outerShdw blurRad="190500" algn="tl" rotWithShape="0">
              <a:srgbClr val="000000">
                <a:alpha val="70000"/>
              </a:srgbClr>
            </a:outerShdw>
          </a:effectLst>
        </p:spPr>
      </p:pic>
      <p:pic>
        <p:nvPicPr>
          <p:cNvPr id="5" name="Immagine 4"/>
          <p:cNvPicPr>
            <a:picLocks noChangeAspect="1"/>
          </p:cNvPicPr>
          <p:nvPr/>
        </p:nvPicPr>
        <p:blipFill>
          <a:blip r:embed="rId3"/>
          <a:stretch>
            <a:fillRect/>
          </a:stretch>
        </p:blipFill>
        <p:spPr>
          <a:xfrm>
            <a:off x="7384707" y="4117632"/>
            <a:ext cx="190500" cy="171450"/>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34</a:t>
            </a:fld>
            <a:endParaRPr lang="en-US" dirty="0"/>
          </a:p>
        </p:txBody>
      </p:sp>
      <p:sp>
        <p:nvSpPr>
          <p:cNvPr id="7" name="CasellaDiTesto 6"/>
          <p:cNvSpPr txBox="1"/>
          <p:nvPr/>
        </p:nvSpPr>
        <p:spPr>
          <a:xfrm>
            <a:off x="606254" y="1195011"/>
            <a:ext cx="7273238" cy="5078313"/>
          </a:xfrm>
          <a:prstGeom prst="rect">
            <a:avLst/>
          </a:prstGeom>
          <a:noFill/>
        </p:spPr>
        <p:txBody>
          <a:bodyPr wrap="square" rtlCol="0">
            <a:spAutoFit/>
          </a:bodyPr>
          <a:lstStyle/>
          <a:p>
            <a:r>
              <a:rPr lang="es-ES" dirty="0" smtClean="0"/>
              <a:t>El arquitecto </a:t>
            </a:r>
            <a:r>
              <a:rPr lang="es-ES" dirty="0"/>
              <a:t>continúa </a:t>
            </a:r>
            <a:r>
              <a:rPr lang="es-ES" dirty="0" smtClean="0"/>
              <a:t>la construcción de </a:t>
            </a:r>
            <a:r>
              <a:rPr lang="es-ES" dirty="0"/>
              <a:t>las otras habitaciones, de modo que toda </a:t>
            </a:r>
            <a:r>
              <a:rPr lang="es-ES" dirty="0" smtClean="0"/>
              <a:t>la atalaya se </a:t>
            </a:r>
            <a:r>
              <a:rPr lang="es-ES" dirty="0"/>
              <a:t>puede completar al mismo tiempo. </a:t>
            </a:r>
            <a:r>
              <a:rPr lang="it-IT" dirty="0">
                <a:cs typeface="Times New Roman" panose="02020603050405020304" pitchFamily="18" charset="0"/>
              </a:rPr>
              <a:t>
</a:t>
            </a:r>
          </a:p>
          <a:p>
            <a:r>
              <a:rPr lang="es-ES" dirty="0" smtClean="0"/>
              <a:t>En </a:t>
            </a:r>
            <a:r>
              <a:rPr lang="es-ES" dirty="0"/>
              <a:t>la cámara inferior (abdomen</a:t>
            </a:r>
            <a:r>
              <a:rPr lang="es-ES" dirty="0" smtClean="0"/>
              <a:t>) </a:t>
            </a:r>
            <a:r>
              <a:rPr lang="es-ES" dirty="0"/>
              <a:t>hay una cocina (estómago) donde primero se cuecen todos los alimentos de la </a:t>
            </a:r>
            <a:r>
              <a:rPr lang="es-ES" dirty="0" smtClean="0"/>
              <a:t>fortificación. En </a:t>
            </a:r>
            <a:r>
              <a:rPr lang="es-ES" dirty="0"/>
              <a:t>el lado derecho hay una alacena de cobre (el hígado) donde se vuelve a cocinar la comida blanca </a:t>
            </a:r>
            <a:r>
              <a:rPr lang="es-ES" dirty="0" smtClean="0"/>
              <a:t>(quilo)</a:t>
            </a:r>
            <a:endParaRPr lang="es-ES" dirty="0"/>
          </a:p>
          <a:p>
            <a:r>
              <a:rPr lang="es-ES" dirty="0"/>
              <a:t/>
            </a:r>
            <a:br>
              <a:rPr lang="es-ES" dirty="0"/>
            </a:br>
            <a:r>
              <a:rPr lang="es-ES" dirty="0" smtClean="0"/>
              <a:t>Allí </a:t>
            </a:r>
            <a:r>
              <a:rPr lang="es-ES" dirty="0"/>
              <a:t>se preparan cuatro sabrosos guisos (los cuatro humores) y se envían </a:t>
            </a:r>
            <a:r>
              <a:rPr lang="es-ES" dirty="0" smtClean="0"/>
              <a:t>juntos </a:t>
            </a:r>
            <a:r>
              <a:rPr lang="es-ES" dirty="0"/>
              <a:t>a través de ciertos </a:t>
            </a:r>
            <a:r>
              <a:rPr lang="es-ES" dirty="0" smtClean="0"/>
              <a:t>conductos </a:t>
            </a:r>
            <a:r>
              <a:rPr lang="es-ES" dirty="0"/>
              <a:t>para sostener toda la </a:t>
            </a:r>
            <a:r>
              <a:rPr lang="es-ES" dirty="0" smtClean="0"/>
              <a:t>fortificación</a:t>
            </a:r>
            <a:endParaRPr lang="es-ES" dirty="0"/>
          </a:p>
          <a:p>
            <a:endParaRPr lang="it-IT" dirty="0">
              <a:cs typeface="Times New Roman" panose="02020603050405020304" pitchFamily="18" charset="0"/>
            </a:endParaRPr>
          </a:p>
          <a:p>
            <a:r>
              <a:rPr lang="es-ES" dirty="0" smtClean="0"/>
              <a:t>En </a:t>
            </a:r>
            <a:r>
              <a:rPr lang="es-ES" dirty="0"/>
              <a:t>la parte inferior del armario (el hígado) hay dos </a:t>
            </a:r>
            <a:r>
              <a:rPr lang="es-ES" dirty="0" smtClean="0"/>
              <a:t>recipientes </a:t>
            </a:r>
            <a:r>
              <a:rPr lang="es-ES" dirty="0"/>
              <a:t>correspondientes a la vesícula y al </a:t>
            </a:r>
            <a:r>
              <a:rPr lang="es-ES" dirty="0" smtClean="0"/>
              <a:t>bazo. Sus </a:t>
            </a:r>
            <a:r>
              <a:rPr lang="es-ES" dirty="0"/>
              <a:t>principales funciones son </a:t>
            </a:r>
            <a:r>
              <a:rPr lang="es-ES" dirty="0" smtClean="0"/>
              <a:t>recibir el </a:t>
            </a:r>
            <a:r>
              <a:rPr lang="es-ES" dirty="0"/>
              <a:t>cólera </a:t>
            </a:r>
            <a:r>
              <a:rPr lang="es-ES" dirty="0" smtClean="0"/>
              <a:t>sobrante y el </a:t>
            </a:r>
            <a:r>
              <a:rPr lang="es-ES" dirty="0"/>
              <a:t>humor </a:t>
            </a:r>
            <a:r>
              <a:rPr lang="es-ES" dirty="0" smtClean="0"/>
              <a:t>melancólico; materias residuales </a:t>
            </a:r>
            <a:r>
              <a:rPr lang="es-ES" dirty="0"/>
              <a:t>y espuma de quilo </a:t>
            </a:r>
            <a:r>
              <a:rPr lang="es-ES" dirty="0" smtClean="0"/>
              <a:t>blanco.</a:t>
            </a:r>
            <a:endParaRPr lang="es-ES" dirty="0"/>
          </a:p>
          <a:p>
            <a:r>
              <a:rPr lang="es-ES" dirty="0"/>
              <a:t/>
            </a:r>
            <a:br>
              <a:rPr lang="es-ES" dirty="0"/>
            </a:br>
            <a:r>
              <a:rPr lang="es-ES" dirty="0"/>
              <a:t> </a:t>
            </a:r>
            <a:r>
              <a:rPr lang="it-IT" dirty="0" smtClean="0">
                <a:cs typeface="Times New Roman" panose="02020603050405020304" pitchFamily="18" charset="0"/>
              </a:rPr>
              <a:t>
</a:t>
            </a:r>
            <a:endParaRPr lang="it-IT" dirty="0">
              <a:cs typeface="Times New Roman" panose="02020603050405020304" pitchFamily="18" charset="0"/>
            </a:endParaRPr>
          </a:p>
        </p:txBody>
      </p:sp>
    </p:spTree>
    <p:extLst>
      <p:ext uri="{BB962C8B-B14F-4D97-AF65-F5344CB8AC3E}">
        <p14:creationId xmlns:p14="http://schemas.microsoft.com/office/powerpoint/2010/main" val="696304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54242" y="534391"/>
            <a:ext cx="8005214" cy="3788228"/>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35</a:t>
            </a:fld>
            <a:endParaRPr lang="en-US" dirty="0"/>
          </a:p>
        </p:txBody>
      </p:sp>
      <p:sp>
        <p:nvSpPr>
          <p:cNvPr id="5" name="CasellaDiTesto 4"/>
          <p:cNvSpPr txBox="1"/>
          <p:nvPr/>
        </p:nvSpPr>
        <p:spPr>
          <a:xfrm>
            <a:off x="1089128" y="4466900"/>
            <a:ext cx="10040334" cy="1754326"/>
          </a:xfrm>
          <a:prstGeom prst="rect">
            <a:avLst/>
          </a:prstGeom>
          <a:noFill/>
        </p:spPr>
        <p:txBody>
          <a:bodyPr wrap="square" rtlCol="0">
            <a:spAutoFit/>
          </a:bodyPr>
          <a:lstStyle/>
          <a:p>
            <a:r>
              <a:rPr lang="es-ES" dirty="0" smtClean="0"/>
              <a:t>Estos </a:t>
            </a:r>
            <a:r>
              <a:rPr lang="es-ES" dirty="0"/>
              <a:t>son </a:t>
            </a:r>
            <a:r>
              <a:rPr lang="es-ES" dirty="0" smtClean="0"/>
              <a:t>algunas simbologías más representativas aplicadas </a:t>
            </a:r>
            <a:r>
              <a:rPr lang="es-ES" dirty="0"/>
              <a:t>por Montaña para explicar tanto el paralelismo entre las organizaciones urbanas y domésticas como el funcionamiento del cuerpo </a:t>
            </a:r>
            <a:r>
              <a:rPr lang="es-ES" dirty="0" smtClean="0"/>
              <a:t>humano.</a:t>
            </a:r>
            <a:endParaRPr lang="it-IT" dirty="0">
              <a:cs typeface="Times New Roman" panose="02020603050405020304" pitchFamily="18" charset="0"/>
            </a:endParaRPr>
          </a:p>
          <a:p>
            <a:r>
              <a:rPr lang="es-ES" dirty="0"/>
              <a:t>Generalmente, la perspectiva doméstica y social del cuerpo humano fue ampliamente utilizada por los médicos del Renacimiento, de la misma manera que una imagen humana y orgánica del orden social fue parte de la cultura de los arquitectos y urbanistas. </a:t>
            </a:r>
            <a:r>
              <a:rPr lang="it-IT" dirty="0">
                <a:cs typeface="Times New Roman" panose="02020603050405020304" pitchFamily="18" charset="0"/>
              </a:rPr>
              <a:t>
</a:t>
            </a:r>
          </a:p>
        </p:txBody>
      </p:sp>
    </p:spTree>
    <p:extLst>
      <p:ext uri="{BB962C8B-B14F-4D97-AF65-F5344CB8AC3E}">
        <p14:creationId xmlns:p14="http://schemas.microsoft.com/office/powerpoint/2010/main" val="2120155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1473" y="628764"/>
            <a:ext cx="5640738" cy="1609344"/>
          </a:xfrm>
        </p:spPr>
        <p:txBody>
          <a:bodyPr>
            <a:normAutofit/>
          </a:bodyPr>
          <a:lstStyle/>
          <a:p>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Andrés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Laguna</a:t>
            </a:r>
          </a:p>
        </p:txBody>
      </p:sp>
      <p:sp>
        <p:nvSpPr>
          <p:cNvPr id="6" name="Segnaposto numero diapositiva 5"/>
          <p:cNvSpPr>
            <a:spLocks noGrp="1"/>
          </p:cNvSpPr>
          <p:nvPr>
            <p:ph type="sldNum" sz="quarter" idx="12"/>
          </p:nvPr>
        </p:nvSpPr>
        <p:spPr/>
        <p:txBody>
          <a:bodyPr/>
          <a:lstStyle/>
          <a:p>
            <a:fld id="{4FAB73BC-B049-4115-A692-8D63A059BFB8}" type="slidenum">
              <a:rPr lang="en-US" smtClean="0"/>
              <a:t>36</a:t>
            </a:fld>
            <a:endParaRPr lang="en-US" dirty="0"/>
          </a:p>
        </p:txBody>
      </p:sp>
      <p:pic>
        <p:nvPicPr>
          <p:cNvPr id="4" name="Immagine 3"/>
          <p:cNvPicPr>
            <a:picLocks noChangeAspect="1"/>
          </p:cNvPicPr>
          <p:nvPr/>
        </p:nvPicPr>
        <p:blipFill>
          <a:blip r:embed="rId2"/>
          <a:stretch>
            <a:fillRect/>
          </a:stretch>
        </p:blipFill>
        <p:spPr>
          <a:xfrm>
            <a:off x="8320087" y="1113611"/>
            <a:ext cx="2389800" cy="3546852"/>
          </a:xfrm>
          <a:prstGeom prst="rect">
            <a:avLst/>
          </a:prstGeom>
          <a:ln w="88900" cap="sq" cmpd="thickThin">
            <a:solidFill>
              <a:srgbClr val="000000"/>
            </a:solidFill>
            <a:prstDash val="solid"/>
            <a:miter lim="800000"/>
          </a:ln>
          <a:effectLst>
            <a:innerShdw blurRad="76200">
              <a:srgbClr val="000000"/>
            </a:innerShdw>
          </a:effectLst>
        </p:spPr>
      </p:pic>
      <p:pic>
        <p:nvPicPr>
          <p:cNvPr id="5" name="Immagine 4"/>
          <p:cNvPicPr>
            <a:picLocks noChangeAspect="1"/>
          </p:cNvPicPr>
          <p:nvPr/>
        </p:nvPicPr>
        <p:blipFill>
          <a:blip r:embed="rId3"/>
          <a:stretch>
            <a:fillRect/>
          </a:stretch>
        </p:blipFill>
        <p:spPr>
          <a:xfrm>
            <a:off x="3524378" y="5852469"/>
            <a:ext cx="7769698" cy="342900"/>
          </a:xfrm>
          <a:prstGeom prst="rect">
            <a:avLst/>
          </a:prstGeom>
        </p:spPr>
      </p:pic>
      <p:sp>
        <p:nvSpPr>
          <p:cNvPr id="7" name="CasellaDiTesto 6"/>
          <p:cNvSpPr txBox="1"/>
          <p:nvPr/>
        </p:nvSpPr>
        <p:spPr>
          <a:xfrm>
            <a:off x="511121" y="1839550"/>
            <a:ext cx="6898106" cy="3416320"/>
          </a:xfrm>
          <a:prstGeom prst="rect">
            <a:avLst/>
          </a:prstGeom>
          <a:noFill/>
        </p:spPr>
        <p:txBody>
          <a:bodyPr wrap="square" rtlCol="0">
            <a:spAutoFit/>
          </a:bodyPr>
          <a:lstStyle/>
          <a:p>
            <a:pPr algn="just"/>
            <a:r>
              <a:rPr lang="es-ES" dirty="0"/>
              <a:t>La influencia de la filosofía natural de Platón en el pensamiento médico fue muy fuerte en la medicina española durante la primera mitad del siglo XVI. </a:t>
            </a:r>
            <a:r>
              <a:rPr lang="it-IT" dirty="0">
                <a:cs typeface="Times New Roman" panose="02020603050405020304" pitchFamily="18" charset="0"/>
              </a:rPr>
              <a:t>
</a:t>
            </a:r>
          </a:p>
          <a:p>
            <a:pPr algn="just"/>
            <a:r>
              <a:rPr lang="es-ES" dirty="0"/>
              <a:t>Paulatinamente desapareció en las obras anatómicas publicadas por autores españoles durante la segunda parte del siglo. </a:t>
            </a:r>
            <a:r>
              <a:rPr lang="it-IT" dirty="0">
                <a:cs typeface="Times New Roman" panose="02020603050405020304" pitchFamily="18" charset="0"/>
              </a:rPr>
              <a:t>
</a:t>
            </a:r>
          </a:p>
          <a:p>
            <a:r>
              <a:rPr lang="es-ES" dirty="0"/>
              <a:t>El humanista Andrés Laguna </a:t>
            </a:r>
            <a:r>
              <a:rPr lang="es-ES" dirty="0" smtClean="0"/>
              <a:t>dejó </a:t>
            </a:r>
            <a:r>
              <a:rPr lang="es-ES" dirty="0"/>
              <a:t>fuera de su </a:t>
            </a:r>
            <a:r>
              <a:rPr lang="es-ES" i="1" dirty="0" err="1"/>
              <a:t>Anatomica</a:t>
            </a:r>
            <a:r>
              <a:rPr lang="es-ES" i="1" dirty="0"/>
              <a:t> </a:t>
            </a:r>
            <a:r>
              <a:rPr lang="es-ES" i="1" dirty="0" err="1"/>
              <a:t>methodus</a:t>
            </a:r>
            <a:r>
              <a:rPr lang="es-ES" i="1" dirty="0"/>
              <a:t> </a:t>
            </a:r>
            <a:r>
              <a:rPr lang="es-ES" dirty="0"/>
              <a:t>la filosofía natural de Platón (1535)</a:t>
            </a:r>
          </a:p>
          <a:p>
            <a:r>
              <a:rPr lang="es-ES" dirty="0"/>
              <a:t/>
            </a:r>
            <a:br>
              <a:rPr lang="es-ES" dirty="0"/>
            </a:br>
            <a:r>
              <a:rPr lang="es-ES" dirty="0"/>
              <a:t> </a:t>
            </a:r>
            <a:r>
              <a:rPr lang="it-IT" dirty="0">
                <a:cs typeface="Times New Roman" panose="02020603050405020304" pitchFamily="18" charset="0"/>
              </a:rPr>
              <a:t>
</a:t>
            </a:r>
          </a:p>
        </p:txBody>
      </p:sp>
      <p:sp>
        <p:nvSpPr>
          <p:cNvPr id="8" name="CasellaDiTesto 7"/>
          <p:cNvSpPr txBox="1"/>
          <p:nvPr/>
        </p:nvSpPr>
        <p:spPr>
          <a:xfrm>
            <a:off x="561473" y="4823590"/>
            <a:ext cx="11117180" cy="1754326"/>
          </a:xfrm>
          <a:prstGeom prst="rect">
            <a:avLst/>
          </a:prstGeom>
          <a:noFill/>
        </p:spPr>
        <p:txBody>
          <a:bodyPr wrap="square" rtlCol="0">
            <a:spAutoFit/>
          </a:bodyPr>
          <a:lstStyle/>
          <a:p>
            <a:r>
              <a:rPr lang="es-ES" dirty="0" smtClean="0"/>
              <a:t>Tampoco muestra </a:t>
            </a:r>
            <a:r>
              <a:rPr lang="es-ES" dirty="0"/>
              <a:t>ningún rastro de </a:t>
            </a:r>
            <a:r>
              <a:rPr lang="es-ES" dirty="0" smtClean="0"/>
              <a:t>platonismo la </a:t>
            </a:r>
            <a:r>
              <a:rPr lang="es-ES" i="1" dirty="0"/>
              <a:t>Historia de la composición del cuerpo humano </a:t>
            </a:r>
            <a:r>
              <a:rPr lang="es-ES" dirty="0"/>
              <a:t>(1556</a:t>
            </a:r>
            <a:r>
              <a:rPr lang="es-ES" dirty="0" smtClean="0"/>
              <a:t>) de Juan Valverde de Amusco, o las </a:t>
            </a:r>
            <a:r>
              <a:rPr lang="es-ES" dirty="0"/>
              <a:t>obras anatómicas de Pedro </a:t>
            </a:r>
            <a:r>
              <a:rPr lang="es-ES" dirty="0" smtClean="0"/>
              <a:t>Jimeno. Obviamente, las </a:t>
            </a:r>
            <a:r>
              <a:rPr lang="es-ES" dirty="0"/>
              <a:t>ideas platónicas quedaron </a:t>
            </a:r>
            <a:r>
              <a:rPr lang="es-ES" dirty="0" smtClean="0"/>
              <a:t>reflejadas en otros </a:t>
            </a:r>
            <a:r>
              <a:rPr lang="es-ES" dirty="0"/>
              <a:t>trabajos </a:t>
            </a:r>
            <a:r>
              <a:rPr lang="es-ES" dirty="0" smtClean="0"/>
              <a:t>teóricos.</a:t>
            </a:r>
            <a:endParaRPr lang="es-ES" dirty="0"/>
          </a:p>
          <a:p>
            <a:r>
              <a:rPr lang="es-ES" dirty="0"/>
              <a:t/>
            </a:r>
            <a:br>
              <a:rPr lang="es-ES" dirty="0"/>
            </a:br>
            <a:r>
              <a:rPr lang="es-ES" dirty="0"/>
              <a:t> </a:t>
            </a:r>
            <a:r>
              <a:rPr lang="it-IT" dirty="0">
                <a:cs typeface="Times New Roman" panose="02020603050405020304" pitchFamily="18" charset="0"/>
              </a:rPr>
              <a:t>
</a:t>
            </a:r>
          </a:p>
        </p:txBody>
      </p:sp>
    </p:spTree>
    <p:extLst>
      <p:ext uri="{BB962C8B-B14F-4D97-AF65-F5344CB8AC3E}">
        <p14:creationId xmlns:p14="http://schemas.microsoft.com/office/powerpoint/2010/main" val="104194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84879" y="818865"/>
            <a:ext cx="10946341" cy="1609344"/>
          </a:xfrm>
        </p:spPr>
        <p:txBody>
          <a:bodyPr>
            <a:normAutofit/>
          </a:bodyPr>
          <a:lstStyle/>
          <a:p>
            <a:r>
              <a:rPr lang="es-E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Lecciones de anatomía renacentista de 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366514" y="1985091"/>
            <a:ext cx="7501299" cy="4050792"/>
          </a:xfrm>
        </p:spPr>
        <p:txBody>
          <a:bodyPr>
            <a:noAutofit/>
          </a:bodyPr>
          <a:lstStyle/>
          <a:p>
            <a:r>
              <a:rPr lang="en-US" sz="1800" dirty="0" smtClean="0">
                <a:cs typeface="Times New Roman" panose="02020603050405020304" pitchFamily="18" charset="0"/>
              </a:rPr>
              <a:t>Andrés Vesalio </a:t>
            </a:r>
            <a:r>
              <a:rPr lang="en-US" sz="1800" dirty="0">
                <a:cs typeface="Times New Roman" panose="02020603050405020304" pitchFamily="18" charset="0"/>
              </a:rPr>
              <a:t>(</a:t>
            </a:r>
            <a:r>
              <a:rPr lang="en-US" sz="1800" dirty="0" smtClean="0">
                <a:cs typeface="Times New Roman" panose="02020603050405020304" pitchFamily="18" charset="0"/>
              </a:rPr>
              <a:t>1514-1564</a:t>
            </a:r>
            <a:r>
              <a:rPr lang="en-US" sz="1800" dirty="0">
                <a:cs typeface="Times New Roman" panose="02020603050405020304" pitchFamily="18" charset="0"/>
              </a:rPr>
              <a:t>) </a:t>
            </a:r>
            <a:r>
              <a:rPr lang="es-ES" sz="1800" dirty="0"/>
              <a:t>es una de las figuras más importantes de la historia de la anatomía </a:t>
            </a:r>
            <a:r>
              <a:rPr lang="en-US" sz="1800" dirty="0">
                <a:cs typeface="Times New Roman" panose="02020603050405020304" pitchFamily="18" charset="0"/>
              </a:rPr>
              <a:t>
</a:t>
            </a:r>
            <a:r>
              <a:rPr lang="es-ES" sz="1800" dirty="0" smtClean="0"/>
              <a:t>Escribió </a:t>
            </a:r>
            <a:r>
              <a:rPr lang="es-ES" sz="1800" i="1" dirty="0" smtClean="0"/>
              <a:t>De </a:t>
            </a:r>
            <a:r>
              <a:rPr lang="es-ES" sz="1800" i="1" dirty="0" err="1" smtClean="0"/>
              <a:t>humani</a:t>
            </a:r>
            <a:r>
              <a:rPr lang="es-ES" sz="1800" i="1" dirty="0" smtClean="0"/>
              <a:t> </a:t>
            </a:r>
            <a:r>
              <a:rPr lang="es-ES" sz="1800" i="1" dirty="0" err="1" smtClean="0"/>
              <a:t>corpis</a:t>
            </a:r>
            <a:r>
              <a:rPr lang="es-ES" sz="1800" i="1" dirty="0" smtClean="0"/>
              <a:t> fabrica </a:t>
            </a:r>
            <a:r>
              <a:rPr lang="es-ES" sz="1800" dirty="0" smtClean="0"/>
              <a:t>(</a:t>
            </a:r>
            <a:r>
              <a:rPr lang="es-ES" sz="1800" i="1" dirty="0" smtClean="0"/>
              <a:t>De la estructura del cuerpo </a:t>
            </a:r>
            <a:r>
              <a:rPr lang="es-ES" sz="1800" i="1" dirty="0"/>
              <a:t>humano</a:t>
            </a:r>
            <a:r>
              <a:rPr lang="es-ES" sz="1800" dirty="0"/>
              <a:t>), un bello y revolucionario estudio renacentista del cuerpo humano. </a:t>
            </a:r>
            <a:r>
              <a:rPr lang="en-US" sz="1800" dirty="0">
                <a:cs typeface="Times New Roman" panose="02020603050405020304" pitchFamily="18" charset="0"/>
              </a:rPr>
              <a:t>
</a:t>
            </a:r>
            <a:r>
              <a:rPr lang="es-ES" sz="1800" dirty="0"/>
              <a:t> Nacido en Bruselas, se formó como médico y se convirtió en profesor de cirugía y anatomía. Cuando era un joven </a:t>
            </a:r>
            <a:r>
              <a:rPr lang="es-ES" sz="1800" dirty="0" smtClean="0"/>
              <a:t>estudiante </a:t>
            </a:r>
            <a:r>
              <a:rPr lang="es-ES" sz="1800" dirty="0"/>
              <a:t>estaba tan fascinado por la anatomía humana que robó el cuerpo de un criminal </a:t>
            </a:r>
            <a:r>
              <a:rPr lang="es-ES" sz="1800" dirty="0" smtClean="0"/>
              <a:t>ajusticiado, </a:t>
            </a:r>
            <a:r>
              <a:rPr lang="es-ES" sz="1800" dirty="0"/>
              <a:t>llevándolo a casa para estudiar la extraordinaria estructura del cuerpo</a:t>
            </a:r>
            <a:r>
              <a:rPr lang="es-ES" sz="1800" dirty="0" smtClean="0"/>
              <a:t>.</a:t>
            </a:r>
            <a:r>
              <a:rPr lang="en-US" sz="1800" dirty="0">
                <a:cs typeface="Times New Roman" panose="02020603050405020304" pitchFamily="18" charset="0"/>
              </a:rPr>
              <a:t>
</a:t>
            </a:r>
            <a:r>
              <a:rPr lang="es-ES" sz="1800" dirty="0"/>
              <a:t> En ese momento, los estudiantes de </a:t>
            </a:r>
            <a:r>
              <a:rPr lang="es-ES" sz="1800" dirty="0" smtClean="0"/>
              <a:t>medicina de la mayoría de las universidades </a:t>
            </a:r>
            <a:r>
              <a:rPr lang="es-ES" sz="1800" dirty="0"/>
              <a:t>no tenían que asistir a las disecciones como lo hacen hoy. En cambio</a:t>
            </a:r>
            <a:r>
              <a:rPr lang="es-ES" sz="1800" dirty="0" smtClean="0"/>
              <a:t>, aprendían anatomía del </a:t>
            </a:r>
            <a:r>
              <a:rPr lang="es-ES" sz="1800" dirty="0"/>
              <a:t>médico griego Galeno, que vivió entre el 129 y el 216 d.C.</a:t>
            </a:r>
          </a:p>
          <a:p>
            <a:r>
              <a:rPr lang="es-ES" sz="1800" dirty="0"/>
              <a:t/>
            </a:r>
            <a:br>
              <a:rPr lang="es-ES" sz="1800" dirty="0"/>
            </a:br>
            <a:r>
              <a:rPr lang="es-ES" sz="1800" dirty="0"/>
              <a:t> </a:t>
            </a:r>
            <a:r>
              <a:rPr lang="en-US" sz="1800" dirty="0">
                <a:cs typeface="Times New Roman" panose="02020603050405020304" pitchFamily="18" charset="0"/>
              </a:rPr>
              <a:t>
</a:t>
            </a:r>
          </a:p>
        </p:txBody>
      </p:sp>
      <p:sp>
        <p:nvSpPr>
          <p:cNvPr id="6" name="Segnaposto numero diapositiva 5"/>
          <p:cNvSpPr>
            <a:spLocks noGrp="1"/>
          </p:cNvSpPr>
          <p:nvPr>
            <p:ph type="sldNum" sz="quarter" idx="12"/>
          </p:nvPr>
        </p:nvSpPr>
        <p:spPr/>
        <p:txBody>
          <a:bodyPr/>
          <a:lstStyle/>
          <a:p>
            <a:fld id="{4FAB73BC-B049-4115-A692-8D63A059BFB8}" type="slidenum">
              <a:rPr lang="en-US" smtClean="0"/>
              <a:t>37</a:t>
            </a:fld>
            <a:endParaRPr lang="en-US" dirty="0"/>
          </a:p>
        </p:txBody>
      </p:sp>
      <p:pic>
        <p:nvPicPr>
          <p:cNvPr id="1028" name="Picture 4" descr="Vesalius's muscle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39" y="1398956"/>
            <a:ext cx="3338137" cy="4462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33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652" name="Picture 4" descr="Vesalius5"/>
          <p:cNvPicPr>
            <a:picLocks noChangeAspect="1" noChangeArrowheads="1"/>
          </p:cNvPicPr>
          <p:nvPr/>
        </p:nvPicPr>
        <p:blipFill>
          <a:blip r:embed="rId4">
            <a:extLst>
              <a:ext uri="{28A0092B-C50C-407E-A947-70E740481C1C}">
                <a14:useLocalDpi xmlns:a14="http://schemas.microsoft.com/office/drawing/2010/main" val="0"/>
              </a:ext>
            </a:extLst>
          </a:blip>
          <a:srcRect l="11833"/>
          <a:stretch>
            <a:fillRect/>
          </a:stretch>
        </p:blipFill>
        <p:spPr bwMode="auto">
          <a:xfrm>
            <a:off x="1114134" y="1140849"/>
            <a:ext cx="2413000"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3" name="Picture 5" descr="Vesalius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420" y="1140849"/>
            <a:ext cx="2662237"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4" name="Picture 6" descr="I-B-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792" y="1140849"/>
            <a:ext cx="1979612"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5" name="Picture 7" descr="Fabrica Page"/>
          <p:cNvPicPr>
            <a:picLocks noChangeAspect="1" noChangeArrowheads="1"/>
          </p:cNvPicPr>
          <p:nvPr/>
        </p:nvPicPr>
        <p:blipFill>
          <a:blip r:embed="rId7">
            <a:extLst>
              <a:ext uri="{28A0092B-C50C-407E-A947-70E740481C1C}">
                <a14:useLocalDpi xmlns:a14="http://schemas.microsoft.com/office/drawing/2010/main" val="0"/>
              </a:ext>
            </a:extLst>
          </a:blip>
          <a:srcRect l="26454" t="4861" r="4260" b="6944"/>
          <a:stretch>
            <a:fillRect/>
          </a:stretch>
        </p:blipFill>
        <p:spPr bwMode="auto">
          <a:xfrm>
            <a:off x="6589943" y="1140849"/>
            <a:ext cx="2087563"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7656" name="Text Box 8"/>
          <p:cNvSpPr txBox="1">
            <a:spLocks noChangeArrowheads="1"/>
          </p:cNvSpPr>
          <p:nvPr/>
        </p:nvSpPr>
        <p:spPr bwMode="auto">
          <a:xfrm>
            <a:off x="1544387" y="5123031"/>
            <a:ext cx="914400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it-IT" dirty="0">
                <a:cs typeface="Times New Roman" panose="02020603050405020304" pitchFamily="18" charset="0"/>
              </a:rPr>
              <a:t>¿Por </a:t>
            </a:r>
            <a:r>
              <a:rPr lang="es-ES" altLang="it-IT" dirty="0" smtClean="0">
                <a:cs typeface="Times New Roman" panose="02020603050405020304" pitchFamily="18" charset="0"/>
              </a:rPr>
              <a:t>qué </a:t>
            </a:r>
            <a:r>
              <a:rPr lang="es-ES" altLang="it-IT" dirty="0">
                <a:cs typeface="Times New Roman" panose="02020603050405020304" pitchFamily="18" charset="0"/>
              </a:rPr>
              <a:t>ilustraciones como estas </a:t>
            </a:r>
            <a:r>
              <a:rPr lang="es-ES" altLang="it-IT" dirty="0" smtClean="0">
                <a:cs typeface="Times New Roman" panose="02020603050405020304" pitchFamily="18" charset="0"/>
              </a:rPr>
              <a:t>fueron consideradas </a:t>
            </a:r>
            <a:r>
              <a:rPr lang="es-ES" altLang="it-IT" dirty="0">
                <a:cs typeface="Times New Roman" panose="02020603050405020304" pitchFamily="18" charset="0"/>
              </a:rPr>
              <a:t>tan valiosas por los estudiantes de medicina durante y después del Renacimiento?</a:t>
            </a:r>
          </a:p>
        </p:txBody>
      </p:sp>
      <p:sp>
        <p:nvSpPr>
          <p:cNvPr id="2" name="Segnaposto numero diapositiva 1"/>
          <p:cNvSpPr>
            <a:spLocks noGrp="1"/>
          </p:cNvSpPr>
          <p:nvPr>
            <p:ph type="sldNum" sz="quarter" idx="12"/>
          </p:nvPr>
        </p:nvSpPr>
        <p:spPr/>
        <p:txBody>
          <a:bodyPr/>
          <a:lstStyle/>
          <a:p>
            <a:fld id="{4FAB73BC-B049-4115-A692-8D63A059BFB8}" type="slidenum">
              <a:rPr lang="en-US" smtClean="0"/>
              <a:t>38</a:t>
            </a:fld>
            <a:endParaRPr lang="en-US" dirty="0"/>
          </a:p>
        </p:txBody>
      </p:sp>
    </p:spTree>
    <p:extLst>
      <p:ext uri="{BB962C8B-B14F-4D97-AF65-F5344CB8AC3E}">
        <p14:creationId xmlns:p14="http://schemas.microsoft.com/office/powerpoint/2010/main" val="1357551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91826" y="570384"/>
            <a:ext cx="10946341" cy="1609344"/>
          </a:xfrm>
        </p:spPr>
        <p:txBody>
          <a:bodyPr>
            <a:normAutofit/>
          </a:bodyPr>
          <a:lstStyle/>
          <a:p>
            <a:r>
              <a:rPr lang="es-E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Lecciones de anatomía renacentista de 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325887" y="1459468"/>
            <a:ext cx="11467121" cy="4050792"/>
          </a:xfrm>
        </p:spPr>
        <p:txBody>
          <a:bodyPr>
            <a:noAutofit/>
          </a:bodyPr>
          <a:lstStyle/>
          <a:p>
            <a:pPr marL="0" indent="0">
              <a:buNone/>
            </a:pPr>
            <a:endParaRPr lang="en-US" sz="1800" dirty="0"/>
          </a:p>
          <a:p>
            <a:r>
              <a:rPr lang="es-ES" sz="1800" dirty="0">
                <a:cs typeface="Times New Roman" panose="02020603050405020304" pitchFamily="18" charset="0"/>
              </a:rPr>
              <a:t>C</a:t>
            </a:r>
            <a:r>
              <a:rPr lang="es-ES" sz="1800" dirty="0" smtClean="0">
                <a:cs typeface="Times New Roman" panose="02020603050405020304" pitchFamily="18" charset="0"/>
              </a:rPr>
              <a:t>asi </a:t>
            </a:r>
            <a:r>
              <a:rPr lang="es-ES" sz="1800" dirty="0">
                <a:cs typeface="Times New Roman" panose="02020603050405020304" pitchFamily="18" charset="0"/>
              </a:rPr>
              <a:t>no se realizaron investigaciones anatómicas </a:t>
            </a:r>
            <a:r>
              <a:rPr lang="es-ES" sz="1800" dirty="0" smtClean="0">
                <a:cs typeface="Times New Roman" panose="02020603050405020304" pitchFamily="18" charset="0"/>
              </a:rPr>
              <a:t>originales durante </a:t>
            </a:r>
            <a:r>
              <a:rPr lang="es-ES" sz="1800" dirty="0">
                <a:cs typeface="Times New Roman" panose="02020603050405020304" pitchFamily="18" charset="0"/>
              </a:rPr>
              <a:t>1000 años después de la muerte de </a:t>
            </a:r>
            <a:r>
              <a:rPr lang="es-ES" sz="1800" dirty="0" smtClean="0">
                <a:cs typeface="Times New Roman" panose="02020603050405020304" pitchFamily="18" charset="0"/>
              </a:rPr>
              <a:t>Galeno </a:t>
            </a:r>
            <a:r>
              <a:rPr lang="en-US" sz="1800" dirty="0">
                <a:cs typeface="Times New Roman" panose="02020603050405020304" pitchFamily="18" charset="0"/>
              </a:rPr>
              <a:t>
</a:t>
            </a:r>
            <a:r>
              <a:rPr lang="es-ES" sz="1800" dirty="0"/>
              <a:t> A partir </a:t>
            </a:r>
            <a:r>
              <a:rPr lang="es-ES" sz="1800" dirty="0" smtClean="0"/>
              <a:t>del </a:t>
            </a:r>
            <a:r>
              <a:rPr lang="es-ES" sz="1800" dirty="0"/>
              <a:t>1200 en </a:t>
            </a:r>
            <a:r>
              <a:rPr lang="es-ES" sz="1800" dirty="0" smtClean="0"/>
              <a:t>adelante se </a:t>
            </a:r>
            <a:r>
              <a:rPr lang="es-ES" sz="1800" dirty="0"/>
              <a:t>realizaron algunas disecciones, pero no </a:t>
            </a:r>
            <a:r>
              <a:rPr lang="es-ES" sz="1800" dirty="0" smtClean="0"/>
              <a:t>muchas, porque los </a:t>
            </a:r>
            <a:r>
              <a:rPr lang="es-ES" sz="1800" dirty="0"/>
              <a:t>cirujanos </a:t>
            </a:r>
            <a:r>
              <a:rPr lang="es-ES" sz="1800" dirty="0" smtClean="0"/>
              <a:t>dependían de </a:t>
            </a:r>
            <a:r>
              <a:rPr lang="es-ES" sz="1800" dirty="0"/>
              <a:t>los cadáveres de los </a:t>
            </a:r>
            <a:r>
              <a:rPr lang="es-ES" sz="1800" dirty="0" smtClean="0"/>
              <a:t>criminales ejecutados</a:t>
            </a:r>
            <a:r>
              <a:rPr lang="es-ES" sz="1800" dirty="0"/>
              <a:t>, y estos eran </a:t>
            </a:r>
            <a:r>
              <a:rPr lang="es-ES" sz="1800" dirty="0" smtClean="0"/>
              <a:t>escasos.</a:t>
            </a:r>
          </a:p>
          <a:p>
            <a:r>
              <a:rPr lang="es-ES" sz="1800" dirty="0" smtClean="0"/>
              <a:t>Además</a:t>
            </a:r>
            <a:r>
              <a:rPr lang="es-ES" sz="1800" dirty="0"/>
              <a:t>, </a:t>
            </a:r>
            <a:r>
              <a:rPr lang="es-ES" sz="1800" dirty="0" smtClean="0"/>
              <a:t>no </a:t>
            </a:r>
            <a:r>
              <a:rPr lang="es-ES" sz="1800" dirty="0"/>
              <a:t>había forma de preservar los cuerpos, por lo que las disecciones solo se podían hacer durante el </a:t>
            </a:r>
            <a:r>
              <a:rPr lang="es-ES" sz="1800" dirty="0" smtClean="0"/>
              <a:t>invierno, </a:t>
            </a:r>
            <a:r>
              <a:rPr lang="es-ES" sz="1800" dirty="0"/>
              <a:t>cuando las temperaturas eran </a:t>
            </a:r>
            <a:r>
              <a:rPr lang="es-ES" sz="1800" dirty="0" smtClean="0"/>
              <a:t>bajas.</a:t>
            </a:r>
            <a:r>
              <a:rPr lang="en-US" sz="1800" dirty="0" smtClean="0">
                <a:cs typeface="Times New Roman" panose="02020603050405020304" pitchFamily="18" charset="0"/>
              </a:rPr>
              <a:t>
</a:t>
            </a:r>
            <a:r>
              <a:rPr lang="es-ES" sz="1800" dirty="0">
                <a:cs typeface="Times New Roman" panose="02020603050405020304" pitchFamily="18" charset="0"/>
              </a:rPr>
              <a:t>Por lo tanto, solo un número limitado de estudiantes habría tenido la experiencia de asistir a una </a:t>
            </a:r>
            <a:r>
              <a:rPr lang="es-ES" sz="1800" dirty="0" smtClean="0">
                <a:cs typeface="Times New Roman" panose="02020603050405020304" pitchFamily="18" charset="0"/>
              </a:rPr>
              <a:t>disección.</a:t>
            </a:r>
            <a:r>
              <a:rPr lang="en-US" sz="1800" dirty="0" smtClean="0">
                <a:cs typeface="Times New Roman" panose="02020603050405020304" pitchFamily="18" charset="0"/>
              </a:rPr>
              <a:t>
</a:t>
            </a:r>
            <a:r>
              <a:rPr lang="es-ES" sz="1800" dirty="0">
                <a:cs typeface="Times New Roman" panose="02020603050405020304" pitchFamily="18" charset="0"/>
              </a:rPr>
              <a:t>El trabajo de </a:t>
            </a:r>
            <a:r>
              <a:rPr lang="es-ES" sz="1800" dirty="0" smtClean="0">
                <a:cs typeface="Times New Roman" panose="02020603050405020304" pitchFamily="18" charset="0"/>
              </a:rPr>
              <a:t>Vesalio </a:t>
            </a:r>
            <a:r>
              <a:rPr lang="es-ES" sz="1800" dirty="0">
                <a:cs typeface="Times New Roman" panose="02020603050405020304" pitchFamily="18" charset="0"/>
              </a:rPr>
              <a:t>trajo una serie de cambios importantes </a:t>
            </a:r>
            <a:r>
              <a:rPr lang="es-ES" sz="1800" dirty="0" smtClean="0">
                <a:cs typeface="Times New Roman" panose="02020603050405020304" pitchFamily="18" charset="0"/>
              </a:rPr>
              <a:t>en el </a:t>
            </a:r>
            <a:r>
              <a:rPr lang="es-ES" sz="1800" dirty="0">
                <a:cs typeface="Times New Roman" panose="02020603050405020304" pitchFamily="18" charset="0"/>
              </a:rPr>
              <a:t>estudio de la anatomía.</a:t>
            </a:r>
          </a:p>
          <a:p>
            <a:r>
              <a:rPr lang="es-ES" sz="1800" dirty="0" smtClean="0"/>
              <a:t>Más </a:t>
            </a:r>
            <a:r>
              <a:rPr lang="es-ES" sz="1800" dirty="0"/>
              <a:t>importante aún, </a:t>
            </a:r>
            <a:r>
              <a:rPr lang="es-ES" sz="1800" dirty="0" smtClean="0"/>
              <a:t>Vesalio enfatizó </a:t>
            </a:r>
            <a:r>
              <a:rPr lang="es-ES" sz="1800" dirty="0"/>
              <a:t>repetidamente </a:t>
            </a:r>
            <a:r>
              <a:rPr lang="es-ES" sz="1800" dirty="0" smtClean="0"/>
              <a:t>a sus estudiantes la </a:t>
            </a:r>
            <a:r>
              <a:rPr lang="es-ES" sz="1800" dirty="0"/>
              <a:t>idea de que </a:t>
            </a:r>
            <a:r>
              <a:rPr lang="es-ES" sz="1800" dirty="0" smtClean="0"/>
              <a:t>no deben depender de las enseñanzas de los maestros de la antigüedad, </a:t>
            </a:r>
            <a:r>
              <a:rPr lang="es-ES" sz="1800" dirty="0"/>
              <a:t>sino que deben explorar el funcionamiento interno del cuerpo humano por sí mismos. La verdad está debajo de la piel y </a:t>
            </a:r>
            <a:r>
              <a:rPr lang="es-ES" sz="1800" dirty="0" smtClean="0"/>
              <a:t>no </a:t>
            </a:r>
            <a:r>
              <a:rPr lang="es-ES" sz="1800" dirty="0"/>
              <a:t>escondida en libros polvorientos</a:t>
            </a:r>
            <a:r>
              <a:rPr lang="es-ES" sz="1800" dirty="0" smtClean="0"/>
              <a:t>.</a:t>
            </a:r>
            <a:endParaRPr lang="en-US" sz="1800" dirty="0" smtClean="0">
              <a:cs typeface="Times New Roman" panose="02020603050405020304" pitchFamily="18" charset="0"/>
            </a:endParaRPr>
          </a:p>
          <a:p>
            <a:endParaRPr lang="en-US" sz="1800" dirty="0">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39</a:t>
            </a:fld>
            <a:endParaRPr lang="en-US" dirty="0"/>
          </a:p>
        </p:txBody>
      </p:sp>
    </p:spTree>
    <p:extLst>
      <p:ext uri="{BB962C8B-B14F-4D97-AF65-F5344CB8AC3E}">
        <p14:creationId xmlns:p14="http://schemas.microsoft.com/office/powerpoint/2010/main" val="3034092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227483" y="991879"/>
            <a:ext cx="90607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en-US" altLang="en-US" sz="2000" b="1" dirty="0" smtClean="0">
                <a:solidFill>
                  <a:schemeClr val="accent2"/>
                </a:solidFill>
                <a:effectLst>
                  <a:outerShdw blurRad="38100" dist="38100" dir="2700000" algn="tl">
                    <a:srgbClr val="000000">
                      <a:alpha val="43137"/>
                    </a:srgbClr>
                  </a:outerShdw>
                </a:effectLst>
                <a:latin typeface="+mn-lt"/>
              </a:rPr>
              <a:t>El </a:t>
            </a:r>
            <a:r>
              <a:rPr lang="en-US" altLang="en-US" sz="2000" b="1" dirty="0" err="1" smtClean="0">
                <a:solidFill>
                  <a:schemeClr val="accent2"/>
                </a:solidFill>
                <a:effectLst>
                  <a:outerShdw blurRad="38100" dist="38100" dir="2700000" algn="tl">
                    <a:srgbClr val="000000">
                      <a:alpha val="43137"/>
                    </a:srgbClr>
                  </a:outerShdw>
                </a:effectLst>
                <a:latin typeface="+mn-lt"/>
              </a:rPr>
              <a:t>período</a:t>
            </a:r>
            <a:r>
              <a:rPr lang="en-US" altLang="en-US" sz="2000" b="1" dirty="0" smtClean="0">
                <a:solidFill>
                  <a:schemeClr val="accent2"/>
                </a:solidFill>
                <a:effectLst>
                  <a:outerShdw blurRad="38100" dist="38100" dir="2700000" algn="tl">
                    <a:srgbClr val="000000">
                      <a:alpha val="43137"/>
                    </a:srgbClr>
                  </a:outerShdw>
                </a:effectLst>
                <a:latin typeface="+mn-lt"/>
              </a:rPr>
              <a:t> del </a:t>
            </a:r>
            <a:r>
              <a:rPr lang="en-US" altLang="en-US" sz="2000" b="1" dirty="0" err="1" smtClean="0">
                <a:solidFill>
                  <a:schemeClr val="accent2"/>
                </a:solidFill>
                <a:effectLst>
                  <a:outerShdw blurRad="38100" dist="38100" dir="2700000" algn="tl">
                    <a:srgbClr val="000000">
                      <a:alpha val="43137"/>
                    </a:srgbClr>
                  </a:outerShdw>
                </a:effectLst>
                <a:latin typeface="+mn-lt"/>
              </a:rPr>
              <a:t>Renacimiento</a:t>
            </a:r>
            <a:r>
              <a:rPr lang="en-US" altLang="en-US" sz="2000" b="1" dirty="0">
                <a:solidFill>
                  <a:schemeClr val="accent2"/>
                </a:solidFill>
                <a:effectLst>
                  <a:outerShdw blurRad="38100" dist="38100" dir="2700000" algn="tl">
                    <a:srgbClr val="000000">
                      <a:alpha val="43137"/>
                    </a:srgbClr>
                  </a:outerShdw>
                </a:effectLst>
                <a:latin typeface="+mn-lt"/>
              </a:rPr>
              <a:t>
</a:t>
            </a:r>
            <a:endParaRPr lang="en-US" altLang="en-US" sz="2800" b="1" dirty="0">
              <a:latin typeface="+mn-lt"/>
              <a:ea typeface="+mj-ea"/>
              <a:cs typeface="Times New Roman" panose="02020603050405020304" pitchFamily="18" charset="0"/>
            </a:endParaRPr>
          </a:p>
        </p:txBody>
      </p:sp>
      <p:sp>
        <p:nvSpPr>
          <p:cNvPr id="3" name="Rectangle 3"/>
          <p:cNvSpPr txBox="1">
            <a:spLocks noChangeArrowheads="1"/>
          </p:cNvSpPr>
          <p:nvPr/>
        </p:nvSpPr>
        <p:spPr>
          <a:xfrm>
            <a:off x="1638941" y="2047131"/>
            <a:ext cx="8435501" cy="419100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a:buClrTx/>
              <a:buFont typeface="Arial" panose="020B0604020202020204" pitchFamily="34" charset="0"/>
              <a:buChar char="•"/>
            </a:pPr>
            <a:r>
              <a:rPr lang="es-ES" altLang="en-US" dirty="0">
                <a:cs typeface="Times New Roman" panose="02020603050405020304" pitchFamily="18" charset="0"/>
              </a:rPr>
              <a:t>Se han establecido universidades y escuelas de medicina que proporcionan un entorno formal para la investigación y la educación.</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a:p>
            <a:pPr lvl="1">
              <a:buClrTx/>
              <a:buFont typeface="Arial" panose="020B0604020202020204" pitchFamily="34" charset="0"/>
              <a:buChar char="•"/>
            </a:pPr>
            <a:r>
              <a:rPr lang="es-ES" dirty="0"/>
              <a:t>Se cuestionaron las creencias previamente existentes y se inició la exploración de nuevos horizontes de comprensión humana.</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a:p>
            <a:pPr lvl="1">
              <a:buClrTx/>
              <a:buFont typeface="Arial" panose="020B0604020202020204" pitchFamily="34" charset="0"/>
              <a:buChar char="•"/>
            </a:pPr>
            <a:r>
              <a:rPr lang="es-ES" dirty="0"/>
              <a:t>Se inventó la </a:t>
            </a:r>
            <a:r>
              <a:rPr lang="es-ES" dirty="0" smtClean="0"/>
              <a:t>imprenta, </a:t>
            </a:r>
            <a:r>
              <a:rPr lang="es-ES" dirty="0"/>
              <a:t>promoviendo una difusión </a:t>
            </a:r>
            <a:r>
              <a:rPr lang="es-ES" dirty="0" smtClean="0"/>
              <a:t>del conocimiento mucho </a:t>
            </a:r>
            <a:r>
              <a:rPr lang="es-ES" dirty="0"/>
              <a:t>más </a:t>
            </a:r>
            <a:r>
              <a:rPr lang="es-ES" dirty="0" smtClean="0"/>
              <a:t>rápido.</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a:p>
            <a:pPr lvl="1">
              <a:buClrTx/>
              <a:buFont typeface="Arial" panose="020B0604020202020204" pitchFamily="34" charset="0"/>
              <a:buChar char="•"/>
            </a:pPr>
            <a:r>
              <a:rPr lang="es-ES" altLang="en-US" dirty="0">
                <a:cs typeface="Times New Roman" panose="02020603050405020304" pitchFamily="18" charset="0"/>
              </a:rPr>
              <a:t>Se ha superado el estigma asociado a la disección de los muertos, permitiendo el avance del conocimiento en anatomía y </a:t>
            </a:r>
            <a:r>
              <a:rPr lang="es-ES" altLang="en-US" dirty="0" smtClean="0">
                <a:cs typeface="Times New Roman" panose="02020603050405020304" pitchFamily="18" charset="0"/>
              </a:rPr>
              <a:t>fisiología.</a:t>
            </a:r>
            <a:endParaRPr lang="en-US" altLang="en-US" dirty="0">
              <a:cs typeface="Times New Roman" panose="02020603050405020304" pitchFamily="18" charset="0"/>
            </a:endParaRPr>
          </a:p>
        </p:txBody>
      </p:sp>
      <p:sp>
        <p:nvSpPr>
          <p:cNvPr id="4" name="Segnaposto numero diapositiva 3"/>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1552097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FAB73BC-B049-4115-A692-8D63A059BFB8}" type="slidenum">
              <a:rPr lang="en-US" smtClean="0"/>
              <a:t>40</a:t>
            </a:fld>
            <a:endParaRPr lang="en-US" dirty="0"/>
          </a:p>
        </p:txBody>
      </p:sp>
      <p:sp>
        <p:nvSpPr>
          <p:cNvPr id="5" name="Rettangolo 4"/>
          <p:cNvSpPr/>
          <p:nvPr/>
        </p:nvSpPr>
        <p:spPr>
          <a:xfrm>
            <a:off x="339697" y="1103230"/>
            <a:ext cx="11354998" cy="3139321"/>
          </a:xfrm>
          <a:prstGeom prst="rect">
            <a:avLst/>
          </a:prstGeom>
        </p:spPr>
        <p:txBody>
          <a:bodyPr wrap="square">
            <a:spAutoFit/>
          </a:bodyPr>
          <a:lstStyle/>
          <a:p>
            <a:pPr marL="342900" indent="-342900">
              <a:buFont typeface="Arial" panose="020B0604020202020204" pitchFamily="34" charset="0"/>
              <a:buChar char="•"/>
            </a:pPr>
            <a:r>
              <a:rPr lang="es-ES" dirty="0" smtClean="0">
                <a:cs typeface="Times New Roman" panose="02020603050405020304" pitchFamily="18" charset="0"/>
              </a:rPr>
              <a:t>La </a:t>
            </a:r>
            <a:r>
              <a:rPr lang="es-ES" dirty="0">
                <a:cs typeface="Times New Roman" panose="02020603050405020304" pitchFamily="18" charset="0"/>
              </a:rPr>
              <a:t>obra de Vesalio también es famosa por sus ilustraciones detalladas y su lenguaje ciceroniano. </a:t>
            </a:r>
            <a:r>
              <a:rPr lang="es-ES" i="1" dirty="0">
                <a:cs typeface="Times New Roman" panose="02020603050405020304" pitchFamily="18" charset="0"/>
              </a:rPr>
              <a:t>De </a:t>
            </a:r>
            <a:r>
              <a:rPr lang="es-ES" i="1" dirty="0" err="1">
                <a:cs typeface="Times New Roman" panose="02020603050405020304" pitchFamily="18" charset="0"/>
              </a:rPr>
              <a:t>humani</a:t>
            </a:r>
            <a:r>
              <a:rPr lang="es-ES" i="1" dirty="0">
                <a:cs typeface="Times New Roman" panose="02020603050405020304" pitchFamily="18" charset="0"/>
              </a:rPr>
              <a:t> </a:t>
            </a:r>
            <a:r>
              <a:rPr lang="es-ES" i="1" dirty="0" err="1">
                <a:cs typeface="Times New Roman" panose="02020603050405020304" pitchFamily="18" charset="0"/>
              </a:rPr>
              <a:t>corpis</a:t>
            </a:r>
            <a:r>
              <a:rPr lang="es-ES" i="1" dirty="0">
                <a:cs typeface="Times New Roman" panose="02020603050405020304" pitchFamily="18" charset="0"/>
              </a:rPr>
              <a:t> fabrica </a:t>
            </a:r>
            <a:r>
              <a:rPr lang="es-ES" dirty="0">
                <a:cs typeface="Times New Roman" panose="02020603050405020304" pitchFamily="18" charset="0"/>
              </a:rPr>
              <a:t>es un maravilloso ejemplo del arte renacentista. Sus ilustraciones muestran las complejas formas de los músculos, el sistema nervioso, los vasos sanguíneos, los intestinos y el esqueleto. Durante el Renacimiento, eruditos y artistas de toda Europa se interesaron por las esculturas clásicas de la antigua Grecia y Roma, por lo que Vesalio aprovechó el espíritu de la época. Así contrató a varios dibujantes expertos para trabajar en las ilustraciones, incluido </a:t>
            </a:r>
            <a:r>
              <a:rPr lang="es-ES" dirty="0" err="1">
                <a:cs typeface="Times New Roman" panose="02020603050405020304" pitchFamily="18" charset="0"/>
              </a:rPr>
              <a:t>Jan</a:t>
            </a:r>
            <a:r>
              <a:rPr lang="es-ES" dirty="0">
                <a:cs typeface="Times New Roman" panose="02020603050405020304" pitchFamily="18" charset="0"/>
              </a:rPr>
              <a:t> Stephan Van Calcar, alumno del pintor Tiziano. Algunos de los diseños de la </a:t>
            </a:r>
            <a:r>
              <a:rPr lang="es-ES" i="1" dirty="0">
                <a:cs typeface="Times New Roman" panose="02020603050405020304" pitchFamily="18" charset="0"/>
              </a:rPr>
              <a:t>Fabrica</a:t>
            </a:r>
            <a:r>
              <a:rPr lang="es-ES" dirty="0">
                <a:cs typeface="Times New Roman" panose="02020603050405020304" pitchFamily="18" charset="0"/>
              </a:rPr>
              <a:t> han utilizado esculturas clásicas como modelos, como el Torso del Belvedere. En muchas de las ilustraciones, las figuras están colocadas en posiciones dramáticas y, a menudo, se encuentran frente a hermosos paisajes. En las famosas imágenes dedicadas al "hombre muscular" (una de las cuales se muestra arriba), la piel y los músculos parecen relajarse gradualmente para revelar el complicado sistema.</a:t>
            </a:r>
            <a:r>
              <a:rPr lang="es-ES" dirty="0"/>
              <a:t/>
            </a:r>
            <a:br>
              <a:rPr lang="es-ES" dirty="0"/>
            </a:br>
            <a:endParaRPr lang="it-IT" dirty="0">
              <a:cs typeface="Times New Roman" panose="02020603050405020304" pitchFamily="18" charset="0"/>
            </a:endParaRPr>
          </a:p>
        </p:txBody>
      </p:sp>
    </p:spTree>
    <p:extLst>
      <p:ext uri="{BB962C8B-B14F-4D97-AF65-F5344CB8AC3E}">
        <p14:creationId xmlns:p14="http://schemas.microsoft.com/office/powerpoint/2010/main" val="1186575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abric of the Human Body"/>
          <p:cNvPicPr>
            <a:picLocks noChangeAspect="1" noChangeArrowheads="1"/>
          </p:cNvPicPr>
          <p:nvPr/>
        </p:nvPicPr>
        <p:blipFill>
          <a:blip r:embed="rId3">
            <a:extLst>
              <a:ext uri="{28A0092B-C50C-407E-A947-70E740481C1C}">
                <a14:useLocalDpi xmlns:a14="http://schemas.microsoft.com/office/drawing/2010/main" val="0"/>
              </a:ext>
            </a:extLst>
          </a:blip>
          <a:srcRect l="2835" t="64659" r="84314" b="24109"/>
          <a:stretch>
            <a:fillRect/>
          </a:stretch>
        </p:blipFill>
        <p:spPr bwMode="auto">
          <a:xfrm>
            <a:off x="497879" y="1137795"/>
            <a:ext cx="2332038" cy="28527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MCAN00586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700" y="4692180"/>
            <a:ext cx="9715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MCHM00251_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0667">
            <a:off x="9979261" y="2142389"/>
            <a:ext cx="5413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MCHM00248_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1369" y="1192713"/>
            <a:ext cx="11890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MCAN00585_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666" y="4389762"/>
            <a:ext cx="14144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MCHM00265_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87165">
            <a:off x="10535004" y="2808248"/>
            <a:ext cx="706438"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5"/>
          <p:cNvSpPr txBox="1">
            <a:spLocks noChangeArrowheads="1"/>
          </p:cNvSpPr>
          <p:nvPr/>
        </p:nvSpPr>
        <p:spPr bwMode="auto">
          <a:xfrm>
            <a:off x="6888163" y="260351"/>
            <a:ext cx="35290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b="1" i="1" dirty="0">
                <a:solidFill>
                  <a:schemeClr val="bg1"/>
                </a:solidFill>
              </a:rPr>
              <a:t>Monkey’s and other animals had been dissected since Ancient times in an attempt to understand how the human body worked. Animal anatomy is different to human anatomy though and many mistakes were made.</a:t>
            </a:r>
            <a:endParaRPr lang="en-US" altLang="it-IT" b="1" i="1" dirty="0">
              <a:solidFill>
                <a:schemeClr val="bg1"/>
              </a:solidFill>
            </a:endParaRPr>
          </a:p>
        </p:txBody>
      </p:sp>
      <p:sp>
        <p:nvSpPr>
          <p:cNvPr id="15371" name="Text Box 16"/>
          <p:cNvSpPr txBox="1">
            <a:spLocks noChangeArrowheads="1"/>
          </p:cNvSpPr>
          <p:nvPr/>
        </p:nvSpPr>
        <p:spPr bwMode="auto">
          <a:xfrm>
            <a:off x="2829917" y="1192713"/>
            <a:ext cx="6588177" cy="364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90000"/>
              </a:lnSpc>
              <a:spcBef>
                <a:spcPts val="1200"/>
              </a:spcBef>
              <a:buSzPct val="85000"/>
              <a:buFont typeface="Arial" panose="020B0604020202020204" pitchFamily="34" charset="0"/>
              <a:buChar char="•"/>
            </a:pPr>
            <a:r>
              <a:rPr lang="es-ES" altLang="it-IT" dirty="0">
                <a:latin typeface="+mn-lt"/>
                <a:cs typeface="Times New Roman" panose="02020603050405020304" pitchFamily="18" charset="0"/>
              </a:rPr>
              <a:t>Los médicos antiguos diseccionaron simios creyendo que su anatomía sería la misma que las de los humanos. </a:t>
            </a:r>
          </a:p>
          <a:p>
            <a:pPr marL="342900" indent="-342900" defTabSz="914400">
              <a:lnSpc>
                <a:spcPct val="90000"/>
              </a:lnSpc>
              <a:spcBef>
                <a:spcPts val="1200"/>
              </a:spcBef>
              <a:buSzPct val="85000"/>
              <a:buFont typeface="Arial" panose="020B0604020202020204" pitchFamily="34" charset="0"/>
              <a:buChar char="•"/>
            </a:pPr>
            <a:r>
              <a:rPr lang="es-ES" altLang="it-IT" dirty="0">
                <a:latin typeface="+mn-lt"/>
                <a:cs typeface="Times New Roman" panose="02020603050405020304" pitchFamily="18" charset="0"/>
              </a:rPr>
              <a:t>Los simios ofrecieron la oportunidad de estudiar las partes activas de un cuerpo. A menudo se ha sostenido que la iglesia prohibía esta práctica. Pero no hay documentos que respalden esta creencia, por lo que se debe de creer que los motivos son mucho más </a:t>
            </a:r>
            <a:r>
              <a:rPr lang="es-ES" altLang="it-IT" dirty="0" smtClean="0">
                <a:latin typeface="+mn-lt"/>
                <a:cs typeface="Times New Roman" panose="02020603050405020304" pitchFamily="18" charset="0"/>
              </a:rPr>
              <a:t>complejos, y van más allá de una supuesta prohibición.</a:t>
            </a:r>
            <a:endParaRPr lang="es-ES" altLang="it-IT" dirty="0">
              <a:latin typeface="+mn-lt"/>
              <a:cs typeface="Times New Roman" panose="02020603050405020304" pitchFamily="18" charset="0"/>
            </a:endParaRPr>
          </a:p>
          <a:p>
            <a:pPr marL="342900" indent="-342900" defTabSz="914400">
              <a:lnSpc>
                <a:spcPct val="90000"/>
              </a:lnSpc>
              <a:spcBef>
                <a:spcPts val="1200"/>
              </a:spcBef>
              <a:buSzPct val="85000"/>
              <a:buFont typeface="Arial" panose="020B0604020202020204" pitchFamily="34" charset="0"/>
              <a:buChar char="•"/>
            </a:pPr>
            <a:r>
              <a:rPr lang="es-ES" altLang="it-IT" dirty="0" smtClean="0">
                <a:latin typeface="+mn-lt"/>
                <a:cs typeface="Times New Roman" panose="02020603050405020304" pitchFamily="18" charset="0"/>
              </a:rPr>
              <a:t>Ha habido pocos lugares en los que se realizó anatomías. Uno de ellos fue Alejandría, en Egipto, fundada en el 332 a.C. En Alejandría también se realizaron experimentos de vivisección en criminales. Pero esta práctica fue cada vez menos común hasta llegar a los días del Imperio Romano.</a:t>
            </a:r>
            <a:endParaRPr lang="en-GB" altLang="it-IT" dirty="0">
              <a:latin typeface="+mn-lt"/>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41</a:t>
            </a:fld>
            <a:endParaRPr lang="en-US" dirty="0"/>
          </a:p>
        </p:txBody>
      </p:sp>
    </p:spTree>
    <p:extLst>
      <p:ext uri="{BB962C8B-B14F-4D97-AF65-F5344CB8AC3E}">
        <p14:creationId xmlns:p14="http://schemas.microsoft.com/office/powerpoint/2010/main" val="32991352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abric of the Human Body"/>
          <p:cNvPicPr>
            <a:picLocks noChangeAspect="1" noChangeArrowheads="1"/>
          </p:cNvPicPr>
          <p:nvPr/>
        </p:nvPicPr>
        <p:blipFill>
          <a:blip r:embed="rId2">
            <a:extLst>
              <a:ext uri="{28A0092B-C50C-407E-A947-70E740481C1C}">
                <a14:useLocalDpi xmlns:a14="http://schemas.microsoft.com/office/drawing/2010/main" val="0"/>
              </a:ext>
            </a:extLst>
          </a:blip>
          <a:srcRect l="35686" t="54439" r="37164" b="27170"/>
          <a:stretch>
            <a:fillRect/>
          </a:stretch>
        </p:blipFill>
        <p:spPr bwMode="auto">
          <a:xfrm>
            <a:off x="717700" y="1066813"/>
            <a:ext cx="2794259" cy="2663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9" name="Picture 13" descr="Vesalius_Pg_235"/>
          <p:cNvPicPr>
            <a:picLocks noChangeAspect="1" noChangeArrowheads="1"/>
          </p:cNvPicPr>
          <p:nvPr/>
        </p:nvPicPr>
        <p:blipFill>
          <a:blip r:embed="rId3">
            <a:extLst>
              <a:ext uri="{28A0092B-C50C-407E-A947-70E740481C1C}">
                <a14:useLocalDpi xmlns:a14="http://schemas.microsoft.com/office/drawing/2010/main" val="0"/>
              </a:ext>
            </a:extLst>
          </a:blip>
          <a:srcRect l="4097" t="6139" r="28819" b="48833"/>
          <a:stretch>
            <a:fillRect/>
          </a:stretch>
        </p:blipFill>
        <p:spPr bwMode="auto">
          <a:xfrm>
            <a:off x="8575523" y="3908111"/>
            <a:ext cx="2642937" cy="2365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111" name="Text Box 15"/>
          <p:cNvSpPr txBox="1">
            <a:spLocks noChangeArrowheads="1"/>
          </p:cNvSpPr>
          <p:nvPr/>
        </p:nvSpPr>
        <p:spPr bwMode="auto">
          <a:xfrm>
            <a:off x="1524000" y="4404519"/>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it-IT"/>
          </a:p>
        </p:txBody>
      </p:sp>
      <p:sp>
        <p:nvSpPr>
          <p:cNvPr id="4112" name="Text Box 16"/>
          <p:cNvSpPr txBox="1">
            <a:spLocks noChangeArrowheads="1"/>
          </p:cNvSpPr>
          <p:nvPr/>
        </p:nvSpPr>
        <p:spPr bwMode="auto">
          <a:xfrm>
            <a:off x="3689381" y="1211429"/>
            <a:ext cx="7946939" cy="22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defTabSz="914400">
              <a:lnSpc>
                <a:spcPct val="90000"/>
              </a:lnSpc>
              <a:spcBef>
                <a:spcPts val="1200"/>
              </a:spcBef>
              <a:buSzPct val="85000"/>
              <a:buFont typeface="Arial" panose="020B0604020202020204" pitchFamily="34" charset="0"/>
              <a:buChar char="•"/>
            </a:pPr>
            <a:r>
              <a:rPr lang="es-ES" altLang="it-IT" dirty="0" smtClean="0">
                <a:cs typeface="Times New Roman" panose="02020603050405020304" pitchFamily="18" charset="0"/>
              </a:rPr>
              <a:t>Muchos </a:t>
            </a:r>
            <a:r>
              <a:rPr lang="es-ES" altLang="it-IT" dirty="0">
                <a:cs typeface="Times New Roman" panose="02020603050405020304" pitchFamily="18" charset="0"/>
              </a:rPr>
              <a:t>instrumentos quirúrgicos durante el Renacimiento fueron similares a los utilizados durante la Edad Media. Por ejemplo, el simple cuchillo para cortar la carne y </a:t>
            </a:r>
            <a:r>
              <a:rPr lang="es-ES" altLang="it-IT" dirty="0" smtClean="0">
                <a:cs typeface="Times New Roman" panose="02020603050405020304" pitchFamily="18" charset="0"/>
              </a:rPr>
              <a:t>pinzas para apartarla. </a:t>
            </a:r>
            <a:r>
              <a:rPr lang="es-ES" altLang="it-IT" dirty="0">
                <a:cs typeface="Times New Roman" panose="02020603050405020304" pitchFamily="18" charset="0"/>
              </a:rPr>
              <a:t>Las sierras se usaron para cortar huesos y los ganchos y martillos ayudaron al cirujano a </a:t>
            </a:r>
            <a:r>
              <a:rPr lang="es-ES" altLang="it-IT" dirty="0" smtClean="0">
                <a:cs typeface="Times New Roman" panose="02020603050405020304" pitchFamily="18" charset="0"/>
              </a:rPr>
              <a:t>descubrir </a:t>
            </a:r>
            <a:r>
              <a:rPr lang="es-ES" altLang="it-IT" dirty="0">
                <a:cs typeface="Times New Roman" panose="02020603050405020304" pitchFamily="18" charset="0"/>
              </a:rPr>
              <a:t>áreas que de otro modo serían inaccesibles</a:t>
            </a:r>
            <a:r>
              <a:rPr lang="es-ES" altLang="it-IT" dirty="0" smtClean="0">
                <a:cs typeface="Times New Roman" panose="02020603050405020304" pitchFamily="18" charset="0"/>
              </a:rPr>
              <a:t>.</a:t>
            </a:r>
          </a:p>
          <a:p>
            <a:pPr marL="342900" indent="-342900" defTabSz="914400">
              <a:lnSpc>
                <a:spcPct val="90000"/>
              </a:lnSpc>
              <a:spcBef>
                <a:spcPts val="1200"/>
              </a:spcBef>
              <a:buSzPct val="85000"/>
              <a:buFont typeface="Arial" panose="020B0604020202020204" pitchFamily="34" charset="0"/>
              <a:buChar char="•"/>
            </a:pPr>
            <a:r>
              <a:rPr lang="es-ES" altLang="it-IT" dirty="0">
                <a:cs typeface="Times New Roman" panose="02020603050405020304" pitchFamily="18" charset="0"/>
              </a:rPr>
              <a:t>A medida que avanzaba el </a:t>
            </a:r>
            <a:r>
              <a:rPr lang="es-ES" altLang="it-IT" dirty="0" smtClean="0">
                <a:cs typeface="Times New Roman" panose="02020603050405020304" pitchFamily="18" charset="0"/>
              </a:rPr>
              <a:t>Renacimiento se </a:t>
            </a:r>
            <a:r>
              <a:rPr lang="es-ES" altLang="it-IT" dirty="0">
                <a:cs typeface="Times New Roman" panose="02020603050405020304" pitchFamily="18" charset="0"/>
              </a:rPr>
              <a:t>desarrollaron más herramientas. </a:t>
            </a:r>
            <a:r>
              <a:rPr lang="es-ES" altLang="it-IT" dirty="0" smtClean="0">
                <a:cs typeface="Times New Roman" panose="02020603050405020304" pitchFamily="18" charset="0"/>
              </a:rPr>
              <a:t>Y se </a:t>
            </a:r>
            <a:r>
              <a:rPr lang="es-ES" altLang="it-IT" dirty="0">
                <a:cs typeface="Times New Roman" panose="02020603050405020304" pitchFamily="18" charset="0"/>
              </a:rPr>
              <a:t>volvieron más sofisticados a medida que los cirujanos </a:t>
            </a:r>
            <a:r>
              <a:rPr lang="es-ES" altLang="it-IT" dirty="0" smtClean="0">
                <a:cs typeface="Times New Roman" panose="02020603050405020304" pitchFamily="18" charset="0"/>
              </a:rPr>
              <a:t>realizaron </a:t>
            </a:r>
            <a:r>
              <a:rPr lang="es-ES" altLang="it-IT" dirty="0">
                <a:cs typeface="Times New Roman" panose="02020603050405020304" pitchFamily="18" charset="0"/>
              </a:rPr>
              <a:t>disecciones y operaciones más </a:t>
            </a:r>
            <a:r>
              <a:rPr lang="es-ES" altLang="it-IT" dirty="0" smtClean="0">
                <a:cs typeface="Times New Roman" panose="02020603050405020304" pitchFamily="18" charset="0"/>
              </a:rPr>
              <a:t>complicadas. </a:t>
            </a:r>
            <a:endParaRPr lang="en-GB" altLang="it-IT" dirty="0">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42</a:t>
            </a:fld>
            <a:endParaRPr lang="en-US" dirty="0"/>
          </a:p>
        </p:txBody>
      </p:sp>
      <p:sp>
        <p:nvSpPr>
          <p:cNvPr id="3" name="CasellaDiTesto 2"/>
          <p:cNvSpPr txBox="1"/>
          <p:nvPr/>
        </p:nvSpPr>
        <p:spPr>
          <a:xfrm>
            <a:off x="1003649" y="4029480"/>
            <a:ext cx="7571874" cy="2240613"/>
          </a:xfrm>
          <a:prstGeom prst="rect">
            <a:avLst/>
          </a:prstGeom>
          <a:noFill/>
        </p:spPr>
        <p:txBody>
          <a:bodyPr wrap="square" rtlCol="0">
            <a:spAutoFit/>
          </a:bodyPr>
          <a:lstStyle/>
          <a:p>
            <a:pPr marL="342900" indent="-342900" defTabSz="914400">
              <a:lnSpc>
                <a:spcPct val="90000"/>
              </a:lnSpc>
              <a:spcBef>
                <a:spcPts val="1200"/>
              </a:spcBef>
              <a:buSzPct val="85000"/>
              <a:buFont typeface="Arial" panose="020B0604020202020204" pitchFamily="34" charset="0"/>
              <a:buChar char="•"/>
            </a:pPr>
            <a:r>
              <a:rPr lang="es-ES" altLang="it-IT" dirty="0">
                <a:cs typeface="Times New Roman" panose="02020603050405020304" pitchFamily="18" charset="0"/>
              </a:rPr>
              <a:t>Desafortunadamente, las herramientas no fueron diseñadas para limpiarse fácilmente, a menudo con mangos y accesorios elaborados. Esto significaba que la carne y la sangre permanecían en los instrumentos, lo que aumentaba el riesgo de propagar la infección de un paciente a otro. Las herramientas utilizadas en una disección (como </a:t>
            </a:r>
            <a:r>
              <a:rPr lang="es-ES" altLang="it-IT" dirty="0" smtClean="0">
                <a:cs typeface="Times New Roman" panose="02020603050405020304" pitchFamily="18" charset="0"/>
              </a:rPr>
              <a:t>las </a:t>
            </a:r>
            <a:r>
              <a:rPr lang="es-ES" altLang="it-IT" dirty="0">
                <a:cs typeface="Times New Roman" panose="02020603050405020304" pitchFamily="18" charset="0"/>
              </a:rPr>
              <a:t>expuestas) podrían haber sido utilizadas posteriormente para operar a un paciente en un hospital.</a:t>
            </a:r>
            <a:r>
              <a:rPr lang="en-GB" altLang="it-IT" dirty="0" smtClean="0">
                <a:cs typeface="Times New Roman" panose="02020603050405020304" pitchFamily="18" charset="0"/>
              </a:rPr>
              <a:t>
</a:t>
            </a:r>
            <a:r>
              <a:rPr lang="es-ES" dirty="0"/>
              <a:t> ¡Si </a:t>
            </a:r>
            <a:r>
              <a:rPr lang="es-ES" dirty="0" smtClean="0"/>
              <a:t>los </a:t>
            </a:r>
            <a:r>
              <a:rPr lang="es-ES" dirty="0"/>
              <a:t>médicos del </a:t>
            </a:r>
            <a:r>
              <a:rPr lang="es-ES" dirty="0" smtClean="0"/>
              <a:t>Renacimiento hubieran </a:t>
            </a:r>
            <a:r>
              <a:rPr lang="es-ES" dirty="0"/>
              <a:t>sabido acerca de los gérmenes!</a:t>
            </a:r>
            <a:endParaRPr lang="it-IT" dirty="0">
              <a:cs typeface="Times New Roman" panose="02020603050405020304" pitchFamily="18" charset="0"/>
            </a:endParaRPr>
          </a:p>
        </p:txBody>
      </p:sp>
    </p:spTree>
    <p:extLst>
      <p:ext uri="{BB962C8B-B14F-4D97-AF65-F5344CB8AC3E}">
        <p14:creationId xmlns:p14="http://schemas.microsoft.com/office/powerpoint/2010/main" val="155959639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3020" y="611327"/>
            <a:ext cx="10946341" cy="1609344"/>
          </a:xfrm>
        </p:spPr>
        <p:txBody>
          <a:bodyPr>
            <a:normAutofit/>
          </a:bodyPr>
          <a:lstStyle/>
          <a:p>
            <a:r>
              <a:rPr lang="es-E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Lecciones de anatomía renacentista de Vesalio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contenuto 4"/>
          <p:cNvSpPr>
            <a:spLocks noGrp="1"/>
          </p:cNvSpPr>
          <p:nvPr>
            <p:ph idx="1"/>
          </p:nvPr>
        </p:nvSpPr>
        <p:spPr>
          <a:xfrm>
            <a:off x="656392" y="1652003"/>
            <a:ext cx="6658808" cy="4050792"/>
          </a:xfrm>
        </p:spPr>
        <p:txBody>
          <a:bodyPr>
            <a:noAutofit/>
          </a:bodyPr>
          <a:lstStyle/>
          <a:p>
            <a:pPr marL="0" indent="0">
              <a:buNone/>
            </a:pPr>
            <a:endParaRPr lang="en-US" dirty="0"/>
          </a:p>
          <a:p>
            <a:r>
              <a:rPr lang="es-ES" sz="1800" dirty="0" smtClean="0"/>
              <a:t>Mientras </a:t>
            </a:r>
            <a:r>
              <a:rPr lang="es-ES" sz="1800" dirty="0"/>
              <a:t>trabajaba en su obra maestra, la </a:t>
            </a:r>
            <a:r>
              <a:rPr lang="es-ES" sz="1800" i="1" dirty="0"/>
              <a:t>Fabrica</a:t>
            </a:r>
            <a:r>
              <a:rPr lang="es-ES" sz="1800" dirty="0"/>
              <a:t>, descubrió que varias de las enseñanzas de Galeno estaban equivocadas. Se dio cuenta de que Galeno había tomado sus evidencias de cuerpos de animales y no de humanos. Al profundizar en el funcionamiento del cuerpo humano, Vesalio pudo corregir teorías previamente indiscutibles, como que la mandíbula inferior está formada por un hueso, no dos, como lo habían hecho creer los estudios en animales de Galeno.</a:t>
            </a:r>
            <a:endParaRPr lang="en-US" sz="1800" dirty="0">
              <a:cs typeface="Times New Roman" panose="02020603050405020304" pitchFamily="18" charset="0"/>
            </a:endParaRPr>
          </a:p>
          <a:p>
            <a:endParaRPr lang="en-US" sz="1800" dirty="0" smtClean="0">
              <a:cs typeface="Times New Roman" panose="02020603050405020304" pitchFamily="18" charset="0"/>
            </a:endParaRPr>
          </a:p>
          <a:p>
            <a:endParaRPr lang="en-US" sz="1800" dirty="0">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43</a:t>
            </a:fld>
            <a:endParaRPr lang="en-US"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82" y="1403075"/>
            <a:ext cx="3349898" cy="47212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2678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Vesalius2"/>
          <p:cNvPicPr>
            <a:picLocks noChangeAspect="1" noChangeArrowheads="1"/>
          </p:cNvPicPr>
          <p:nvPr/>
        </p:nvPicPr>
        <p:blipFill>
          <a:blip r:embed="rId2">
            <a:extLst>
              <a:ext uri="{28A0092B-C50C-407E-A947-70E740481C1C}">
                <a14:useLocalDpi xmlns:a14="http://schemas.microsoft.com/office/drawing/2010/main" val="0"/>
              </a:ext>
            </a:extLst>
          </a:blip>
          <a:srcRect l="3636" t="8635" r="4198" b="6862"/>
          <a:stretch>
            <a:fillRect/>
          </a:stretch>
        </p:blipFill>
        <p:spPr bwMode="auto">
          <a:xfrm>
            <a:off x="1394435" y="1033851"/>
            <a:ext cx="3568289" cy="48858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p:cNvSpPr txBox="1">
            <a:spLocks noChangeArrowheads="1"/>
          </p:cNvSpPr>
          <p:nvPr/>
        </p:nvSpPr>
        <p:spPr bwMode="auto">
          <a:xfrm>
            <a:off x="1031621" y="6038687"/>
            <a:ext cx="4621464"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1100" i="1" dirty="0">
                <a:latin typeface="+mn-lt"/>
              </a:rPr>
              <a:t>Image courtesy of The University of Glasgow (Special Collection)</a:t>
            </a:r>
            <a:endParaRPr lang="en-US" altLang="it-IT" sz="1100" i="1" dirty="0">
              <a:latin typeface="+mn-lt"/>
            </a:endParaRPr>
          </a:p>
        </p:txBody>
      </p:sp>
      <p:sp>
        <p:nvSpPr>
          <p:cNvPr id="18436" name="Text Box 7"/>
          <p:cNvSpPr txBox="1">
            <a:spLocks noChangeArrowheads="1"/>
          </p:cNvSpPr>
          <p:nvPr/>
        </p:nvSpPr>
        <p:spPr bwMode="auto">
          <a:xfrm>
            <a:off x="5556314" y="1796329"/>
            <a:ext cx="5947611" cy="35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90000"/>
              </a:lnSpc>
              <a:spcBef>
                <a:spcPts val="1200"/>
              </a:spcBef>
              <a:buSzPct val="85000"/>
              <a:buFont typeface="Arial" panose="020B0604020202020204" pitchFamily="34" charset="0"/>
              <a:buChar char="•"/>
            </a:pPr>
            <a:r>
              <a:rPr lang="es-ES" altLang="it-IT" dirty="0" smtClean="0">
                <a:latin typeface="+mn-lt"/>
                <a:cs typeface="Times New Roman" panose="02020603050405020304" pitchFamily="18" charset="0"/>
              </a:rPr>
              <a:t>Esta diapositiva correspondiente a una de las </a:t>
            </a:r>
            <a:r>
              <a:rPr lang="es-ES" altLang="it-IT" i="1" dirty="0" err="1" smtClean="0">
                <a:latin typeface="+mn-lt"/>
                <a:cs typeface="Times New Roman" panose="02020603050405020304" pitchFamily="18" charset="0"/>
              </a:rPr>
              <a:t>Tabulae</a:t>
            </a:r>
            <a:r>
              <a:rPr lang="es-ES" altLang="it-IT" i="1" dirty="0" smtClean="0">
                <a:latin typeface="+mn-lt"/>
                <a:cs typeface="Times New Roman" panose="02020603050405020304" pitchFamily="18" charset="0"/>
              </a:rPr>
              <a:t> </a:t>
            </a:r>
            <a:r>
              <a:rPr lang="es-ES" altLang="it-IT" i="1" dirty="0" err="1" smtClean="0">
                <a:latin typeface="+mn-lt"/>
                <a:cs typeface="Times New Roman" panose="02020603050405020304" pitchFamily="18" charset="0"/>
              </a:rPr>
              <a:t>Anatomicae</a:t>
            </a:r>
            <a:r>
              <a:rPr lang="es-ES" altLang="it-IT" dirty="0" smtClean="0">
                <a:latin typeface="+mn-lt"/>
                <a:cs typeface="Times New Roman" panose="02020603050405020304" pitchFamily="18" charset="0"/>
              </a:rPr>
              <a:t> muestra una de las ideas de Galeno</a:t>
            </a:r>
            <a:r>
              <a:rPr lang="en-GB" altLang="it-IT" dirty="0" smtClean="0">
                <a:latin typeface="+mn-lt"/>
                <a:cs typeface="Times New Roman" panose="02020603050405020304" pitchFamily="18" charset="0"/>
              </a:rPr>
              <a:t>
</a:t>
            </a:r>
            <a:r>
              <a:rPr lang="es-ES" altLang="it-IT" dirty="0">
                <a:latin typeface="+mn-lt"/>
                <a:cs typeface="Times New Roman" panose="02020603050405020304" pitchFamily="18" charset="0"/>
              </a:rPr>
              <a:t>El hígado se muestra como un órgano de cinco lóbulos, que es como lo había descrito Galeno. En los animales, esto habría sido cierto, pero un hígado humano tiene solo dos lóbulos</a:t>
            </a:r>
            <a:r>
              <a:rPr lang="es-ES" altLang="it-IT" dirty="0" smtClean="0">
                <a:latin typeface="+mn-lt"/>
                <a:cs typeface="Times New Roman" panose="02020603050405020304" pitchFamily="18" charset="0"/>
              </a:rPr>
              <a:t>.</a:t>
            </a:r>
            <a:r>
              <a:rPr lang="en-GB" altLang="it-IT" dirty="0" smtClean="0">
                <a:latin typeface="+mn-lt"/>
                <a:cs typeface="Times New Roman" panose="02020603050405020304" pitchFamily="18" charset="0"/>
              </a:rPr>
              <a:t>
</a:t>
            </a:r>
            <a:r>
              <a:rPr lang="es-ES" altLang="it-IT" dirty="0">
                <a:latin typeface="+mn-lt"/>
                <a:cs typeface="Times New Roman" panose="02020603050405020304" pitchFamily="18" charset="0"/>
              </a:rPr>
              <a:t>Vesalio pudo llamar la atención sobre algunos de los errores de </a:t>
            </a:r>
            <a:r>
              <a:rPr lang="es-ES" altLang="it-IT" dirty="0" smtClean="0">
                <a:latin typeface="+mn-lt"/>
                <a:cs typeface="Times New Roman" panose="02020603050405020304" pitchFamily="18" charset="0"/>
              </a:rPr>
              <a:t>Galeno al </a:t>
            </a:r>
            <a:r>
              <a:rPr lang="es-ES" altLang="it-IT" dirty="0">
                <a:latin typeface="+mn-lt"/>
                <a:cs typeface="Times New Roman" panose="02020603050405020304" pitchFamily="18" charset="0"/>
              </a:rPr>
              <a:t>mostrar </a:t>
            </a:r>
            <a:r>
              <a:rPr lang="es-ES" altLang="it-IT" dirty="0" smtClean="0">
                <a:latin typeface="+mn-lt"/>
                <a:cs typeface="Times New Roman" panose="02020603050405020304" pitchFamily="18" charset="0"/>
              </a:rPr>
              <a:t>sus </a:t>
            </a:r>
            <a:r>
              <a:rPr lang="es-ES" altLang="it-IT" dirty="0">
                <a:latin typeface="+mn-lt"/>
                <a:cs typeface="Times New Roman" panose="02020603050405020304" pitchFamily="18" charset="0"/>
              </a:rPr>
              <a:t>ideas </a:t>
            </a:r>
            <a:r>
              <a:rPr lang="es-ES" altLang="it-IT" dirty="0" smtClean="0">
                <a:latin typeface="+mn-lt"/>
                <a:cs typeface="Times New Roman" panose="02020603050405020304" pitchFamily="18" charset="0"/>
              </a:rPr>
              <a:t>junto a las de Galeno en las </a:t>
            </a:r>
            <a:r>
              <a:rPr lang="es-ES" altLang="it-IT" i="1" dirty="0" err="1">
                <a:latin typeface="+mn-lt"/>
                <a:cs typeface="Times New Roman" panose="02020603050405020304" pitchFamily="18" charset="0"/>
              </a:rPr>
              <a:t>Tabulae</a:t>
            </a:r>
            <a:r>
              <a:rPr lang="es-ES" altLang="it-IT" i="1" dirty="0">
                <a:latin typeface="+mn-lt"/>
                <a:cs typeface="Times New Roman" panose="02020603050405020304" pitchFamily="18" charset="0"/>
              </a:rPr>
              <a:t> </a:t>
            </a:r>
            <a:r>
              <a:rPr lang="es-ES" altLang="it-IT" i="1" dirty="0" err="1" smtClean="0">
                <a:latin typeface="+mn-lt"/>
                <a:cs typeface="Times New Roman" panose="02020603050405020304" pitchFamily="18" charset="0"/>
              </a:rPr>
              <a:t>Anatomicae</a:t>
            </a:r>
            <a:r>
              <a:rPr lang="es-ES" altLang="it-IT" i="1" dirty="0" smtClean="0">
                <a:latin typeface="+mn-lt"/>
                <a:cs typeface="Times New Roman" panose="02020603050405020304" pitchFamily="18" charset="0"/>
              </a:rPr>
              <a:t> Sex</a:t>
            </a:r>
            <a:endParaRPr lang="es-ES" altLang="it-IT" dirty="0">
              <a:latin typeface="+mn-lt"/>
              <a:cs typeface="Times New Roman" panose="02020603050405020304" pitchFamily="18" charset="0"/>
            </a:endParaRPr>
          </a:p>
          <a:p>
            <a:pPr marL="342900" indent="-342900" defTabSz="914400">
              <a:lnSpc>
                <a:spcPct val="90000"/>
              </a:lnSpc>
              <a:spcBef>
                <a:spcPts val="1200"/>
              </a:spcBef>
              <a:buSzPct val="85000"/>
              <a:buFont typeface="Arial" panose="020B0604020202020204" pitchFamily="34" charset="0"/>
              <a:buChar char="•"/>
            </a:pPr>
            <a:r>
              <a:rPr lang="es-ES" altLang="it-IT" dirty="0" smtClean="0">
                <a:latin typeface="+mn-lt"/>
                <a:cs typeface="Times New Roman" panose="02020603050405020304" pitchFamily="18" charset="0"/>
              </a:rPr>
              <a:t>No </a:t>
            </a:r>
            <a:r>
              <a:rPr lang="es-ES" altLang="it-IT" dirty="0">
                <a:latin typeface="+mn-lt"/>
                <a:cs typeface="Times New Roman" panose="02020603050405020304" pitchFamily="18" charset="0"/>
              </a:rPr>
              <a:t>rechaza abiertamente las ideas de Galeno en esta etapa, pero ha podido presentar teorías alternativas para que </a:t>
            </a:r>
            <a:r>
              <a:rPr lang="es-ES" altLang="it-IT" dirty="0" smtClean="0">
                <a:latin typeface="+mn-lt"/>
                <a:cs typeface="Times New Roman" panose="02020603050405020304" pitchFamily="18" charset="0"/>
              </a:rPr>
              <a:t>reflexionen </a:t>
            </a:r>
            <a:r>
              <a:rPr lang="es-ES" altLang="it-IT" dirty="0">
                <a:latin typeface="+mn-lt"/>
                <a:cs typeface="Times New Roman" panose="02020603050405020304" pitchFamily="18" charset="0"/>
              </a:rPr>
              <a:t>anatomistas y </a:t>
            </a:r>
            <a:r>
              <a:rPr lang="es-ES" altLang="it-IT" dirty="0" smtClean="0">
                <a:latin typeface="+mn-lt"/>
                <a:cs typeface="Times New Roman" panose="02020603050405020304" pitchFamily="18" charset="0"/>
              </a:rPr>
              <a:t>médicos.</a:t>
            </a:r>
            <a:endParaRPr lang="es-ES" altLang="it-IT" dirty="0">
              <a:latin typeface="+mn-lt"/>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44</a:t>
            </a:fld>
            <a:endParaRPr lang="en-US" dirty="0"/>
          </a:p>
        </p:txBody>
      </p:sp>
    </p:spTree>
    <p:extLst>
      <p:ext uri="{BB962C8B-B14F-4D97-AF65-F5344CB8AC3E}">
        <p14:creationId xmlns:p14="http://schemas.microsoft.com/office/powerpoint/2010/main" val="281361915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Vesaliu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353" y="964487"/>
            <a:ext cx="3924390" cy="53278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6693568" y="6338339"/>
            <a:ext cx="5076825"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1100" i="1" dirty="0">
                <a:latin typeface="+mn-lt"/>
              </a:rPr>
              <a:t>Image courtesy of The University of Glasgow (Special Collection)</a:t>
            </a:r>
            <a:endParaRPr lang="en-US" altLang="it-IT" sz="1100" i="1" dirty="0">
              <a:latin typeface="+mn-lt"/>
            </a:endParaRPr>
          </a:p>
        </p:txBody>
      </p:sp>
      <p:sp>
        <p:nvSpPr>
          <p:cNvPr id="19460" name="Text Box 6"/>
          <p:cNvSpPr txBox="1">
            <a:spLocks noChangeArrowheads="1"/>
          </p:cNvSpPr>
          <p:nvPr/>
        </p:nvSpPr>
        <p:spPr bwMode="auto">
          <a:xfrm>
            <a:off x="677911" y="1688108"/>
            <a:ext cx="501859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s-ES" altLang="it-IT" dirty="0">
                <a:latin typeface="+mn-lt"/>
                <a:cs typeface="Times New Roman" panose="02020603050405020304" pitchFamily="18" charset="0"/>
              </a:rPr>
              <a:t>En esta imagen tomada </a:t>
            </a:r>
            <a:r>
              <a:rPr lang="es-ES" altLang="it-IT" dirty="0" smtClean="0">
                <a:latin typeface="+mn-lt"/>
                <a:cs typeface="Times New Roman" panose="02020603050405020304" pitchFamily="18" charset="0"/>
              </a:rPr>
              <a:t>de las </a:t>
            </a:r>
            <a:r>
              <a:rPr lang="es-ES" altLang="it-IT" i="1" dirty="0" err="1" smtClean="0">
                <a:latin typeface="+mn-lt"/>
                <a:cs typeface="Times New Roman" panose="02020603050405020304" pitchFamily="18" charset="0"/>
              </a:rPr>
              <a:t>Tabulae</a:t>
            </a:r>
            <a:r>
              <a:rPr lang="es-ES" altLang="it-IT" i="1" dirty="0" smtClean="0">
                <a:latin typeface="+mn-lt"/>
                <a:cs typeface="Times New Roman" panose="02020603050405020304" pitchFamily="18" charset="0"/>
              </a:rPr>
              <a:t> </a:t>
            </a:r>
            <a:r>
              <a:rPr lang="es-ES" altLang="it-IT" i="1" dirty="0" err="1" smtClean="0">
                <a:latin typeface="+mn-lt"/>
                <a:cs typeface="Times New Roman" panose="02020603050405020304" pitchFamily="18" charset="0"/>
              </a:rPr>
              <a:t>anatomicae</a:t>
            </a:r>
            <a:r>
              <a:rPr lang="es-ES" altLang="it-IT" i="1" dirty="0" smtClean="0">
                <a:latin typeface="+mn-lt"/>
                <a:cs typeface="Times New Roman" panose="02020603050405020304" pitchFamily="18" charset="0"/>
              </a:rPr>
              <a:t> </a:t>
            </a:r>
            <a:r>
              <a:rPr lang="es-ES" altLang="it-IT" i="1" dirty="0">
                <a:latin typeface="+mn-lt"/>
                <a:cs typeface="Times New Roman" panose="02020603050405020304" pitchFamily="18" charset="0"/>
              </a:rPr>
              <a:t>Sex </a:t>
            </a:r>
            <a:r>
              <a:rPr lang="es-ES" altLang="it-IT" dirty="0">
                <a:latin typeface="+mn-lt"/>
                <a:cs typeface="Times New Roman" panose="02020603050405020304" pitchFamily="18" charset="0"/>
              </a:rPr>
              <a:t>se pueden </a:t>
            </a:r>
            <a:r>
              <a:rPr lang="es-ES" altLang="it-IT" dirty="0" smtClean="0">
                <a:latin typeface="+mn-lt"/>
                <a:cs typeface="Times New Roman" panose="02020603050405020304" pitchFamily="18" charset="0"/>
              </a:rPr>
              <a:t>observar las </a:t>
            </a:r>
            <a:r>
              <a:rPr lang="es-ES" altLang="it-IT" dirty="0">
                <a:latin typeface="+mn-lt"/>
                <a:cs typeface="Times New Roman" panose="02020603050405020304" pitchFamily="18" charset="0"/>
              </a:rPr>
              <a:t>técnicas de etiquetado utilizadas por </a:t>
            </a:r>
            <a:r>
              <a:rPr lang="es-ES" altLang="it-IT" dirty="0" smtClean="0">
                <a:latin typeface="+mn-lt"/>
                <a:cs typeface="Times New Roman" panose="02020603050405020304" pitchFamily="18" charset="0"/>
              </a:rPr>
              <a:t>Vesalio. </a:t>
            </a:r>
            <a:r>
              <a:rPr lang="es-ES" altLang="it-IT" dirty="0">
                <a:latin typeface="+mn-lt"/>
                <a:cs typeface="Times New Roman" panose="02020603050405020304" pitchFamily="18" charset="0"/>
              </a:rPr>
              <a:t>A cada parte del esqueleto se le </a:t>
            </a:r>
            <a:r>
              <a:rPr lang="es-ES" altLang="it-IT" dirty="0" smtClean="0">
                <a:latin typeface="+mn-lt"/>
                <a:cs typeface="Times New Roman" panose="02020603050405020304" pitchFamily="18" charset="0"/>
              </a:rPr>
              <a:t>da </a:t>
            </a:r>
            <a:r>
              <a:rPr lang="es-ES" altLang="it-IT" dirty="0">
                <a:latin typeface="+mn-lt"/>
                <a:cs typeface="Times New Roman" panose="02020603050405020304" pitchFamily="18" charset="0"/>
              </a:rPr>
              <a:t>una letra que coincide con la descripción de esa parte del cuerpo en la columna izquierda del diagrama. Esto ha ayudado a anatomistas, médicos y estudiantes a visualizar y comprender cómo cada parte del cuerpo se conecta y trabaja en conjunto.</a:t>
            </a:r>
          </a:p>
          <a:p>
            <a:pPr>
              <a:spcBef>
                <a:spcPct val="50000"/>
              </a:spcBef>
            </a:pPr>
            <a:r>
              <a:rPr lang="en-GB" altLang="it-IT" dirty="0" smtClean="0">
                <a:latin typeface="+mn-lt"/>
                <a:cs typeface="Times New Roman" panose="02020603050405020304" pitchFamily="18" charset="0"/>
              </a:rPr>
              <a:t>
</a:t>
            </a:r>
            <a:endParaRPr lang="en-GB" altLang="it-IT" dirty="0">
              <a:latin typeface="+mn-lt"/>
              <a:cs typeface="Times New Roman" panose="02020603050405020304" pitchFamily="18" charset="0"/>
            </a:endParaRPr>
          </a:p>
        </p:txBody>
      </p:sp>
      <p:pic>
        <p:nvPicPr>
          <p:cNvPr id="19461" name="Picture 7" descr="Vesalius5"/>
          <p:cNvPicPr>
            <a:picLocks noChangeAspect="1" noChangeArrowheads="1"/>
          </p:cNvPicPr>
          <p:nvPr/>
        </p:nvPicPr>
        <p:blipFill>
          <a:blip r:embed="rId2">
            <a:extLst>
              <a:ext uri="{28A0092B-C50C-407E-A947-70E740481C1C}">
                <a14:useLocalDpi xmlns:a14="http://schemas.microsoft.com/office/drawing/2010/main" val="0"/>
              </a:ext>
            </a:extLst>
          </a:blip>
          <a:srcRect l="64865" t="5255" r="16624" b="79398"/>
          <a:stretch>
            <a:fillRect/>
          </a:stretch>
        </p:blipFill>
        <p:spPr bwMode="auto">
          <a:xfrm>
            <a:off x="773446" y="4687803"/>
            <a:ext cx="1344612" cy="1512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Vesalius5"/>
          <p:cNvPicPr>
            <a:picLocks noChangeAspect="1" noChangeArrowheads="1"/>
          </p:cNvPicPr>
          <p:nvPr/>
        </p:nvPicPr>
        <p:blipFill>
          <a:blip r:embed="rId2">
            <a:extLst>
              <a:ext uri="{28A0092B-C50C-407E-A947-70E740481C1C}">
                <a14:useLocalDpi xmlns:a14="http://schemas.microsoft.com/office/drawing/2010/main" val="0"/>
              </a:ext>
            </a:extLst>
          </a:blip>
          <a:srcRect l="12099" t="10094" r="46544" b="81505"/>
          <a:stretch>
            <a:fillRect/>
          </a:stretch>
        </p:blipFill>
        <p:spPr bwMode="auto">
          <a:xfrm>
            <a:off x="2322094" y="4845758"/>
            <a:ext cx="4067175" cy="1196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fld id="{4FAB73BC-B049-4115-A692-8D63A059BFB8}" type="slidenum">
              <a:rPr lang="en-US" smtClean="0"/>
              <a:t>45</a:t>
            </a:fld>
            <a:endParaRPr lang="en-US" dirty="0"/>
          </a:p>
        </p:txBody>
      </p:sp>
    </p:spTree>
    <p:extLst>
      <p:ext uri="{BB962C8B-B14F-4D97-AF65-F5344CB8AC3E}">
        <p14:creationId xmlns:p14="http://schemas.microsoft.com/office/powerpoint/2010/main" val="9531774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632020" y="5808575"/>
            <a:ext cx="241557" cy="200025"/>
          </a:xfrm>
          <a:prstGeom prst="rect">
            <a:avLst/>
          </a:prstGeom>
        </p:spPr>
      </p:pic>
      <p:pic>
        <p:nvPicPr>
          <p:cNvPr id="6" name="Immagine 5"/>
          <p:cNvPicPr>
            <a:picLocks noChangeAspect="1"/>
          </p:cNvPicPr>
          <p:nvPr/>
        </p:nvPicPr>
        <p:blipFill>
          <a:blip r:embed="rId2"/>
          <a:stretch>
            <a:fillRect/>
          </a:stretch>
        </p:blipFill>
        <p:spPr>
          <a:xfrm>
            <a:off x="3455429" y="4284576"/>
            <a:ext cx="260007" cy="200025"/>
          </a:xfrm>
          <a:prstGeom prst="rect">
            <a:avLst/>
          </a:prstGeom>
        </p:spPr>
      </p:pic>
      <p:pic>
        <p:nvPicPr>
          <p:cNvPr id="7" name="Immagine 6"/>
          <p:cNvPicPr>
            <a:picLocks noChangeAspect="1"/>
          </p:cNvPicPr>
          <p:nvPr/>
        </p:nvPicPr>
        <p:blipFill>
          <a:blip r:embed="rId3"/>
          <a:stretch>
            <a:fillRect/>
          </a:stretch>
        </p:blipFill>
        <p:spPr>
          <a:xfrm>
            <a:off x="8549938" y="1174989"/>
            <a:ext cx="2618114" cy="3832703"/>
          </a:xfrm>
          <a:prstGeom prst="rect">
            <a:avLst/>
          </a:prstGeom>
          <a:ln w="88900" cap="sq" cmpd="thickThin">
            <a:solidFill>
              <a:srgbClr val="000000"/>
            </a:solidFill>
            <a:prstDash val="solid"/>
            <a:miter lim="800000"/>
          </a:ln>
          <a:effectLst>
            <a:innerShdw blurRad="76200">
              <a:srgbClr val="000000"/>
            </a:innerShdw>
          </a:effectLst>
        </p:spPr>
      </p:pic>
      <p:pic>
        <p:nvPicPr>
          <p:cNvPr id="8" name="Immagine 7"/>
          <p:cNvPicPr>
            <a:picLocks noChangeAspect="1"/>
          </p:cNvPicPr>
          <p:nvPr/>
        </p:nvPicPr>
        <p:blipFill>
          <a:blip r:embed="rId2"/>
          <a:stretch>
            <a:fillRect/>
          </a:stretch>
        </p:blipFill>
        <p:spPr>
          <a:xfrm>
            <a:off x="769723" y="2891316"/>
            <a:ext cx="190500" cy="200025"/>
          </a:xfrm>
          <a:prstGeom prst="rect">
            <a:avLst/>
          </a:prstGeom>
        </p:spPr>
      </p:pic>
      <p:sp>
        <p:nvSpPr>
          <p:cNvPr id="10" name="Titolo 1"/>
          <p:cNvSpPr>
            <a:spLocks noGrp="1"/>
          </p:cNvSpPr>
          <p:nvPr>
            <p:ph type="title"/>
          </p:nvPr>
        </p:nvSpPr>
        <p:spPr>
          <a:xfrm>
            <a:off x="402887" y="1216759"/>
            <a:ext cx="5355666" cy="914527"/>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Andrea </a:t>
            </a:r>
            <a:r>
              <a:rPr lang="it-IT" sz="22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Cesalpino</a:t>
            </a: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it-IT" dirty="0"/>
              <a:t/>
            </a:r>
            <a:br>
              <a:rPr lang="it-IT" dirty="0"/>
            </a:br>
            <a:endParaRPr lang="it-IT" dirty="0"/>
          </a:p>
        </p:txBody>
      </p:sp>
      <p:sp>
        <p:nvSpPr>
          <p:cNvPr id="2" name="Segnaposto numero diapositiva 1"/>
          <p:cNvSpPr>
            <a:spLocks noGrp="1"/>
          </p:cNvSpPr>
          <p:nvPr>
            <p:ph type="sldNum" sz="quarter" idx="12"/>
          </p:nvPr>
        </p:nvSpPr>
        <p:spPr/>
        <p:txBody>
          <a:bodyPr/>
          <a:lstStyle/>
          <a:p>
            <a:fld id="{4FAB73BC-B049-4115-A692-8D63A059BFB8}" type="slidenum">
              <a:rPr lang="en-US" smtClean="0"/>
              <a:t>46</a:t>
            </a:fld>
            <a:endParaRPr lang="en-US" dirty="0"/>
          </a:p>
        </p:txBody>
      </p:sp>
      <p:sp>
        <p:nvSpPr>
          <p:cNvPr id="11" name="CasellaDiTesto 10"/>
          <p:cNvSpPr txBox="1"/>
          <p:nvPr/>
        </p:nvSpPr>
        <p:spPr>
          <a:xfrm>
            <a:off x="402886" y="1721853"/>
            <a:ext cx="7780421" cy="3416320"/>
          </a:xfrm>
          <a:prstGeom prst="rect">
            <a:avLst/>
          </a:prstGeom>
          <a:noFill/>
        </p:spPr>
        <p:txBody>
          <a:bodyPr wrap="square" rtlCol="0">
            <a:spAutoFit/>
          </a:bodyPr>
          <a:lstStyle/>
          <a:p>
            <a:r>
              <a:rPr lang="es-ES" dirty="0"/>
              <a:t>Los arquetipos que justificaban el orden natural del cuerpo humano estaban estrechamente vinculados a la estructura social, el orden político y la organización jerárquica de la Iglesia católica. En este sentido, el médico italiano Andrea </a:t>
            </a:r>
            <a:r>
              <a:rPr lang="es-ES" dirty="0" err="1"/>
              <a:t>Cesalpino</a:t>
            </a:r>
            <a:r>
              <a:rPr lang="es-ES" dirty="0"/>
              <a:t> comparó, en uno de sus famosos libros, el funcionamiento de nuestro cuerpo con la organización de la sociedad. El ánima (alma) debería ser el rey y el corazón su sede:</a:t>
            </a:r>
          </a:p>
          <a:p>
            <a:endParaRPr lang="it-IT" dirty="0">
              <a:cs typeface="Times New Roman" panose="02020603050405020304" pitchFamily="18" charset="0"/>
            </a:endParaRPr>
          </a:p>
          <a:p>
            <a:r>
              <a:rPr lang="it-IT" i="1" dirty="0">
                <a:cs typeface="Times New Roman" panose="02020603050405020304" pitchFamily="18" charset="0"/>
              </a:rPr>
              <a:t>Bene </a:t>
            </a:r>
            <a:r>
              <a:rPr lang="it-IT" i="1" dirty="0" err="1">
                <a:cs typeface="Times New Roman" panose="02020603050405020304" pitchFamily="18" charset="0"/>
              </a:rPr>
              <a:t>igitur</a:t>
            </a:r>
            <a:r>
              <a:rPr lang="it-IT" i="1" dirty="0">
                <a:cs typeface="Times New Roman" panose="02020603050405020304" pitchFamily="18" charset="0"/>
              </a:rPr>
              <a:t> Aristoteles </a:t>
            </a:r>
            <a:r>
              <a:rPr lang="it-IT" i="1" dirty="0" err="1">
                <a:cs typeface="Times New Roman" panose="02020603050405020304" pitchFamily="18" charset="0"/>
              </a:rPr>
              <a:t>comparavit</a:t>
            </a:r>
            <a:r>
              <a:rPr lang="it-IT" i="1" dirty="0">
                <a:cs typeface="Times New Roman" panose="02020603050405020304" pitchFamily="18" charset="0"/>
              </a:rPr>
              <a:t> </a:t>
            </a:r>
            <a:r>
              <a:rPr lang="it-IT" i="1" dirty="0" err="1">
                <a:cs typeface="Times New Roman" panose="02020603050405020304" pitchFamily="18" charset="0"/>
              </a:rPr>
              <a:t>animal</a:t>
            </a:r>
            <a:r>
              <a:rPr lang="it-IT" i="1" dirty="0">
                <a:cs typeface="Times New Roman" panose="02020603050405020304" pitchFamily="18" charset="0"/>
              </a:rPr>
              <a:t> rei </a:t>
            </a:r>
            <a:r>
              <a:rPr lang="it-IT" i="1" dirty="0" err="1">
                <a:cs typeface="Times New Roman" panose="02020603050405020304" pitchFamily="18" charset="0"/>
              </a:rPr>
              <a:t>publicae</a:t>
            </a:r>
            <a:r>
              <a:rPr lang="it-IT" i="1" dirty="0">
                <a:cs typeface="Times New Roman" panose="02020603050405020304" pitchFamily="18" charset="0"/>
              </a:rPr>
              <a:t>, </a:t>
            </a:r>
            <a:r>
              <a:rPr lang="it-IT" i="1" dirty="0" err="1">
                <a:cs typeface="Times New Roman" panose="02020603050405020304" pitchFamily="18" charset="0"/>
              </a:rPr>
              <a:t>animam</a:t>
            </a:r>
            <a:r>
              <a:rPr lang="it-IT" i="1" dirty="0">
                <a:cs typeface="Times New Roman" panose="02020603050405020304" pitchFamily="18" charset="0"/>
              </a:rPr>
              <a:t> </a:t>
            </a:r>
            <a:r>
              <a:rPr lang="it-IT" i="1" dirty="0" err="1">
                <a:cs typeface="Times New Roman" panose="02020603050405020304" pitchFamily="18" charset="0"/>
              </a:rPr>
              <a:t>autem</a:t>
            </a:r>
            <a:r>
              <a:rPr lang="it-IT" i="1" dirty="0">
                <a:cs typeface="Times New Roman" panose="02020603050405020304" pitchFamily="18" charset="0"/>
              </a:rPr>
              <a:t> regi, &amp; </a:t>
            </a:r>
            <a:r>
              <a:rPr lang="it-IT" i="1" dirty="0" err="1">
                <a:cs typeface="Times New Roman" panose="02020603050405020304" pitchFamily="18" charset="0"/>
              </a:rPr>
              <a:t>cor</a:t>
            </a:r>
            <a:r>
              <a:rPr lang="it-IT" i="1" dirty="0">
                <a:cs typeface="Times New Roman" panose="02020603050405020304" pitchFamily="18" charset="0"/>
              </a:rPr>
              <a:t> </a:t>
            </a:r>
            <a:r>
              <a:rPr lang="it-IT" i="1" dirty="0" err="1">
                <a:cs typeface="Times New Roman" panose="02020603050405020304" pitchFamily="18" charset="0"/>
              </a:rPr>
              <a:t>regiae</a:t>
            </a:r>
            <a:r>
              <a:rPr lang="it-IT" i="1" dirty="0">
                <a:cs typeface="Times New Roman" panose="02020603050405020304" pitchFamily="18" charset="0"/>
              </a:rPr>
              <a:t>. </a:t>
            </a:r>
            <a:r>
              <a:rPr lang="it-IT" i="1" dirty="0" err="1">
                <a:cs typeface="Times New Roman" panose="02020603050405020304" pitchFamily="18" charset="0"/>
              </a:rPr>
              <a:t>Quemadmodum</a:t>
            </a:r>
            <a:r>
              <a:rPr lang="it-IT" i="1" dirty="0">
                <a:cs typeface="Times New Roman" panose="02020603050405020304" pitchFamily="18" charset="0"/>
              </a:rPr>
              <a:t> </a:t>
            </a:r>
            <a:r>
              <a:rPr lang="it-IT" i="1" dirty="0" err="1">
                <a:cs typeface="Times New Roman" panose="02020603050405020304" pitchFamily="18" charset="0"/>
              </a:rPr>
              <a:t>enim</a:t>
            </a:r>
            <a:r>
              <a:rPr lang="it-IT" i="1" dirty="0">
                <a:cs typeface="Times New Roman" panose="02020603050405020304" pitchFamily="18" charset="0"/>
              </a:rPr>
              <a:t> in </a:t>
            </a:r>
            <a:r>
              <a:rPr lang="it-IT" i="1" dirty="0" err="1">
                <a:cs typeface="Times New Roman" panose="02020603050405020304" pitchFamily="18" charset="0"/>
              </a:rPr>
              <a:t>republica</a:t>
            </a:r>
            <a:r>
              <a:rPr lang="it-IT" i="1" dirty="0">
                <a:cs typeface="Times New Roman" panose="02020603050405020304" pitchFamily="18" charset="0"/>
              </a:rPr>
              <a:t> </a:t>
            </a:r>
            <a:r>
              <a:rPr lang="it-IT" i="1" dirty="0" err="1">
                <a:cs typeface="Times New Roman" panose="02020603050405020304" pitchFamily="18" charset="0"/>
              </a:rPr>
              <a:t>administratione</a:t>
            </a:r>
            <a:r>
              <a:rPr lang="it-IT" i="1" dirty="0">
                <a:cs typeface="Times New Roman" panose="02020603050405020304" pitchFamily="18" charset="0"/>
              </a:rPr>
              <a:t> </a:t>
            </a:r>
            <a:r>
              <a:rPr lang="it-IT" i="1" dirty="0" err="1">
                <a:cs typeface="Times New Roman" panose="02020603050405020304" pitchFamily="18" charset="0"/>
              </a:rPr>
              <a:t>omnes</a:t>
            </a:r>
            <a:r>
              <a:rPr lang="it-IT" i="1" dirty="0">
                <a:cs typeface="Times New Roman" panose="02020603050405020304" pitchFamily="18" charset="0"/>
              </a:rPr>
              <a:t> ex </a:t>
            </a:r>
            <a:r>
              <a:rPr lang="it-IT" i="1" dirty="0" err="1">
                <a:cs typeface="Times New Roman" panose="02020603050405020304" pitchFamily="18" charset="0"/>
              </a:rPr>
              <a:t>regis</a:t>
            </a:r>
            <a:r>
              <a:rPr lang="it-IT" i="1" dirty="0">
                <a:cs typeface="Times New Roman" panose="02020603050405020304" pitchFamily="18" charset="0"/>
              </a:rPr>
              <a:t> decreto </a:t>
            </a:r>
            <a:r>
              <a:rPr lang="it-IT" i="1" dirty="0" err="1">
                <a:cs typeface="Times New Roman" panose="02020603050405020304" pitchFamily="18" charset="0"/>
              </a:rPr>
              <a:t>paraguntur</a:t>
            </a:r>
            <a:r>
              <a:rPr lang="it-IT" i="1" dirty="0">
                <a:cs typeface="Times New Roman" panose="02020603050405020304" pitchFamily="18" charset="0"/>
              </a:rPr>
              <a:t>, </a:t>
            </a:r>
            <a:r>
              <a:rPr lang="it-IT" i="1" dirty="0" err="1">
                <a:cs typeface="Times New Roman" panose="02020603050405020304" pitchFamily="18" charset="0"/>
              </a:rPr>
              <a:t>quanvis</a:t>
            </a:r>
            <a:r>
              <a:rPr lang="it-IT" i="1" dirty="0">
                <a:cs typeface="Times New Roman" panose="02020603050405020304" pitchFamily="18" charset="0"/>
              </a:rPr>
              <a:t> </a:t>
            </a:r>
            <a:r>
              <a:rPr lang="it-IT" i="1" dirty="0" err="1">
                <a:cs typeface="Times New Roman" panose="02020603050405020304" pitchFamily="18" charset="0"/>
              </a:rPr>
              <a:t>rex</a:t>
            </a:r>
            <a:r>
              <a:rPr lang="it-IT" i="1" dirty="0">
                <a:cs typeface="Times New Roman" panose="02020603050405020304" pitchFamily="18" charset="0"/>
              </a:rPr>
              <a:t> </a:t>
            </a:r>
            <a:r>
              <a:rPr lang="it-IT" i="1" dirty="0" err="1">
                <a:cs typeface="Times New Roman" panose="02020603050405020304" pitchFamily="18" charset="0"/>
              </a:rPr>
              <a:t>singulis</a:t>
            </a:r>
            <a:r>
              <a:rPr lang="it-IT" i="1" dirty="0">
                <a:cs typeface="Times New Roman" panose="02020603050405020304" pitchFamily="18" charset="0"/>
              </a:rPr>
              <a:t> </a:t>
            </a:r>
            <a:r>
              <a:rPr lang="it-IT" i="1" dirty="0" err="1">
                <a:cs typeface="Times New Roman" panose="02020603050405020304" pitchFamily="18" charset="0"/>
              </a:rPr>
              <a:t>operibus</a:t>
            </a:r>
            <a:r>
              <a:rPr lang="it-IT" i="1" dirty="0">
                <a:cs typeface="Times New Roman" panose="02020603050405020304" pitchFamily="18" charset="0"/>
              </a:rPr>
              <a:t> non </a:t>
            </a:r>
            <a:r>
              <a:rPr lang="it-IT" i="1" dirty="0" err="1">
                <a:cs typeface="Times New Roman" panose="02020603050405020304" pitchFamily="18" charset="0"/>
              </a:rPr>
              <a:t>intersit</a:t>
            </a:r>
            <a:r>
              <a:rPr lang="it-IT" i="1" dirty="0">
                <a:cs typeface="Times New Roman" panose="02020603050405020304" pitchFamily="18" charset="0"/>
              </a:rPr>
              <a:t>: sic </a:t>
            </a:r>
            <a:r>
              <a:rPr lang="it-IT" i="1" dirty="0" err="1">
                <a:cs typeface="Times New Roman" panose="02020603050405020304" pitchFamily="18" charset="0"/>
              </a:rPr>
              <a:t>vivunt</a:t>
            </a:r>
            <a:r>
              <a:rPr lang="it-IT" i="1" dirty="0">
                <a:cs typeface="Times New Roman" panose="02020603050405020304" pitchFamily="18" charset="0"/>
              </a:rPr>
              <a:t> </a:t>
            </a:r>
            <a:r>
              <a:rPr lang="it-IT" i="1" dirty="0" err="1">
                <a:cs typeface="Times New Roman" panose="02020603050405020304" pitchFamily="18" charset="0"/>
              </a:rPr>
              <a:t>caetera</a:t>
            </a:r>
            <a:r>
              <a:rPr lang="it-IT" i="1" dirty="0">
                <a:cs typeface="Times New Roman" panose="02020603050405020304" pitchFamily="18" charset="0"/>
              </a:rPr>
              <a:t> membra ex </a:t>
            </a:r>
            <a:r>
              <a:rPr lang="it-IT" i="1" dirty="0" err="1">
                <a:cs typeface="Times New Roman" panose="02020603050405020304" pitchFamily="18" charset="0"/>
              </a:rPr>
              <a:t>virtute</a:t>
            </a:r>
            <a:r>
              <a:rPr lang="it-IT" i="1" dirty="0">
                <a:cs typeface="Times New Roman" panose="02020603050405020304" pitchFamily="18" charset="0"/>
              </a:rPr>
              <a:t> </a:t>
            </a:r>
            <a:r>
              <a:rPr lang="it-IT" i="1" dirty="0" err="1">
                <a:cs typeface="Times New Roman" panose="02020603050405020304" pitchFamily="18" charset="0"/>
              </a:rPr>
              <a:t>cordis</a:t>
            </a:r>
            <a:r>
              <a:rPr lang="it-IT" i="1" dirty="0">
                <a:cs typeface="Times New Roman" panose="02020603050405020304" pitchFamily="18" charset="0"/>
              </a:rPr>
              <a:t> influente in </a:t>
            </a:r>
            <a:r>
              <a:rPr lang="it-IT" i="1" dirty="0" err="1">
                <a:cs typeface="Times New Roman" panose="02020603050405020304" pitchFamily="18" charset="0"/>
              </a:rPr>
              <a:t>ipsa</a:t>
            </a:r>
            <a:r>
              <a:rPr lang="it-IT" i="1" dirty="0">
                <a:cs typeface="Times New Roman" panose="02020603050405020304" pitchFamily="18" charset="0"/>
              </a:rPr>
              <a:t>…
</a:t>
            </a:r>
          </a:p>
        </p:txBody>
      </p:sp>
      <p:sp>
        <p:nvSpPr>
          <p:cNvPr id="12" name="CasellaDiTesto 11"/>
          <p:cNvSpPr txBox="1"/>
          <p:nvPr/>
        </p:nvSpPr>
        <p:spPr>
          <a:xfrm>
            <a:off x="402887" y="5131437"/>
            <a:ext cx="10635915" cy="1754326"/>
          </a:xfrm>
          <a:prstGeom prst="rect">
            <a:avLst/>
          </a:prstGeom>
          <a:noFill/>
        </p:spPr>
        <p:txBody>
          <a:bodyPr wrap="square" rtlCol="0">
            <a:spAutoFit/>
          </a:bodyPr>
          <a:lstStyle/>
          <a:p>
            <a:r>
              <a:rPr lang="es-ES" dirty="0"/>
              <a:t>Si traducimos esta imagen a un contexto religioso, podemos ver la identificación del alma (alma) con Dios, origen e impulso de todo lo que existe y, en ese caso, el corazón sería la Iglesia, la representación terrestre y </a:t>
            </a:r>
            <a:r>
              <a:rPr lang="es-ES" dirty="0" smtClean="0"/>
              <a:t>sede del impulso </a:t>
            </a:r>
            <a:r>
              <a:rPr lang="es-ES" dirty="0"/>
              <a:t>divino</a:t>
            </a:r>
          </a:p>
          <a:p>
            <a:r>
              <a:rPr lang="es-ES" dirty="0"/>
              <a:t/>
            </a:r>
            <a:br>
              <a:rPr lang="es-ES" dirty="0"/>
            </a:br>
            <a:r>
              <a:rPr lang="es-ES" dirty="0"/>
              <a:t> </a:t>
            </a:r>
            <a:r>
              <a:rPr lang="it-IT" dirty="0">
                <a:cs typeface="Times New Roman" panose="02020603050405020304" pitchFamily="18" charset="0"/>
              </a:rPr>
              <a:t>
</a:t>
            </a:r>
          </a:p>
        </p:txBody>
      </p:sp>
    </p:spTree>
    <p:extLst>
      <p:ext uri="{BB962C8B-B14F-4D97-AF65-F5344CB8AC3E}">
        <p14:creationId xmlns:p14="http://schemas.microsoft.com/office/powerpoint/2010/main" val="3970206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8275" y="720807"/>
            <a:ext cx="4268271"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Realdo Colombo</a:t>
            </a:r>
          </a:p>
        </p:txBody>
      </p:sp>
      <p:sp>
        <p:nvSpPr>
          <p:cNvPr id="9" name="Segnaposto numero diapositiva 8"/>
          <p:cNvSpPr>
            <a:spLocks noGrp="1"/>
          </p:cNvSpPr>
          <p:nvPr>
            <p:ph type="sldNum" sz="quarter" idx="12"/>
          </p:nvPr>
        </p:nvSpPr>
        <p:spPr/>
        <p:txBody>
          <a:bodyPr/>
          <a:lstStyle/>
          <a:p>
            <a:fld id="{4FAB73BC-B049-4115-A692-8D63A059BFB8}" type="slidenum">
              <a:rPr lang="en-US" smtClean="0"/>
              <a:t>47</a:t>
            </a:fld>
            <a:endParaRPr lang="en-US" dirty="0"/>
          </a:p>
        </p:txBody>
      </p:sp>
      <p:pic>
        <p:nvPicPr>
          <p:cNvPr id="5" name="Immagine 4"/>
          <p:cNvPicPr>
            <a:picLocks noChangeAspect="1"/>
          </p:cNvPicPr>
          <p:nvPr/>
        </p:nvPicPr>
        <p:blipFill>
          <a:blip r:embed="rId2"/>
          <a:stretch>
            <a:fillRect/>
          </a:stretch>
        </p:blipFill>
        <p:spPr>
          <a:xfrm>
            <a:off x="3739978" y="6370798"/>
            <a:ext cx="7018639" cy="371475"/>
          </a:xfrm>
          <a:prstGeom prst="rect">
            <a:avLst/>
          </a:prstGeom>
        </p:spPr>
      </p:pic>
      <p:pic>
        <p:nvPicPr>
          <p:cNvPr id="6" name="Immagine 5"/>
          <p:cNvPicPr>
            <a:picLocks noChangeAspect="1"/>
          </p:cNvPicPr>
          <p:nvPr/>
        </p:nvPicPr>
        <p:blipFill>
          <a:blip r:embed="rId3"/>
          <a:stretch>
            <a:fillRect/>
          </a:stretch>
        </p:blipFill>
        <p:spPr>
          <a:xfrm>
            <a:off x="7348091" y="257941"/>
            <a:ext cx="3410525" cy="4597515"/>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4"/>
          <a:stretch>
            <a:fillRect/>
          </a:stretch>
        </p:blipFill>
        <p:spPr>
          <a:xfrm>
            <a:off x="2965858" y="5189838"/>
            <a:ext cx="238125" cy="247650"/>
          </a:xfrm>
          <a:prstGeom prst="rect">
            <a:avLst/>
          </a:prstGeom>
        </p:spPr>
      </p:pic>
      <p:pic>
        <p:nvPicPr>
          <p:cNvPr id="8" name="Immagine 7"/>
          <p:cNvPicPr>
            <a:picLocks noChangeAspect="1"/>
          </p:cNvPicPr>
          <p:nvPr/>
        </p:nvPicPr>
        <p:blipFill>
          <a:blip r:embed="rId4"/>
          <a:stretch>
            <a:fillRect/>
          </a:stretch>
        </p:blipFill>
        <p:spPr>
          <a:xfrm>
            <a:off x="5449716" y="4672656"/>
            <a:ext cx="238125" cy="247650"/>
          </a:xfrm>
          <a:prstGeom prst="rect">
            <a:avLst/>
          </a:prstGeom>
        </p:spPr>
      </p:pic>
      <p:sp>
        <p:nvSpPr>
          <p:cNvPr id="10" name="CasellaDiTesto 9"/>
          <p:cNvSpPr txBox="1"/>
          <p:nvPr/>
        </p:nvSpPr>
        <p:spPr>
          <a:xfrm>
            <a:off x="588275" y="2206153"/>
            <a:ext cx="5806416" cy="1754326"/>
          </a:xfrm>
          <a:prstGeom prst="rect">
            <a:avLst/>
          </a:prstGeom>
          <a:noFill/>
        </p:spPr>
        <p:txBody>
          <a:bodyPr wrap="square" rtlCol="0">
            <a:spAutoFit/>
          </a:bodyPr>
          <a:lstStyle/>
          <a:p>
            <a:r>
              <a:rPr lang="es-ES" dirty="0">
                <a:cs typeface="Times New Roman" panose="02020603050405020304" pitchFamily="18" charset="0"/>
              </a:rPr>
              <a:t>En la cultura médica del Renacimiento también encontramos representaciones de imágenes fluviales o hidráulicas utilizadas para la representación del organismo, posiblemente provenientes de sociedades de carácter agrícola.</a:t>
            </a:r>
            <a:r>
              <a:rPr lang="it-IT" dirty="0" smtClean="0">
                <a:cs typeface="Times New Roman" panose="02020603050405020304" pitchFamily="18" charset="0"/>
              </a:rPr>
              <a:t>
</a:t>
            </a:r>
            <a:endParaRPr lang="it-IT" dirty="0">
              <a:cs typeface="Times New Roman" panose="02020603050405020304" pitchFamily="18" charset="0"/>
            </a:endParaRPr>
          </a:p>
        </p:txBody>
      </p:sp>
      <p:sp>
        <p:nvSpPr>
          <p:cNvPr id="11" name="CasellaDiTesto 10"/>
          <p:cNvSpPr txBox="1"/>
          <p:nvPr/>
        </p:nvSpPr>
        <p:spPr>
          <a:xfrm>
            <a:off x="529390" y="4933901"/>
            <a:ext cx="11277600" cy="1200329"/>
          </a:xfrm>
          <a:prstGeom prst="rect">
            <a:avLst/>
          </a:prstGeom>
          <a:noFill/>
        </p:spPr>
        <p:txBody>
          <a:bodyPr wrap="square" rtlCol="0">
            <a:spAutoFit/>
          </a:bodyPr>
          <a:lstStyle/>
          <a:p>
            <a:r>
              <a:rPr lang="es-ES" dirty="0"/>
              <a:t>El anatomista italiano Realdo Colombo ofrece en su </a:t>
            </a:r>
            <a:r>
              <a:rPr lang="es-ES" i="1" dirty="0"/>
              <a:t>De re </a:t>
            </a:r>
            <a:r>
              <a:rPr lang="es-ES" i="1" dirty="0" err="1"/>
              <a:t>anatomica</a:t>
            </a:r>
            <a:r>
              <a:rPr lang="es-ES" i="1" dirty="0"/>
              <a:t> </a:t>
            </a:r>
            <a:r>
              <a:rPr lang="es-ES" dirty="0"/>
              <a:t>un ejemplo representativo de esta imagen fluvial del cuerpo proveniente del pensamiento médico clásico. Colombo, heredero de la tradición fisiológica galénica, consideró que los tres órganos principales - corazón, cerebro e hígado - "son las tres fuentes que irrigan, junto con los humores, todo el territorio de </a:t>
            </a:r>
            <a:r>
              <a:rPr lang="es-ES" dirty="0" smtClean="0"/>
              <a:t>la humana fabrica.</a:t>
            </a:r>
            <a:endParaRPr lang="es-ES" dirty="0"/>
          </a:p>
        </p:txBody>
      </p:sp>
    </p:spTree>
    <p:extLst>
      <p:ext uri="{BB962C8B-B14F-4D97-AF65-F5344CB8AC3E}">
        <p14:creationId xmlns:p14="http://schemas.microsoft.com/office/powerpoint/2010/main" val="16964554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170284" y="966396"/>
            <a:ext cx="7521043" cy="3403723"/>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48</a:t>
            </a:fld>
            <a:endParaRPr lang="en-US" dirty="0"/>
          </a:p>
        </p:txBody>
      </p:sp>
      <p:sp>
        <p:nvSpPr>
          <p:cNvPr id="7" name="CasellaDiTesto 6"/>
          <p:cNvSpPr txBox="1"/>
          <p:nvPr/>
        </p:nvSpPr>
        <p:spPr>
          <a:xfrm>
            <a:off x="1247274" y="4513428"/>
            <a:ext cx="10106526" cy="2031325"/>
          </a:xfrm>
          <a:prstGeom prst="rect">
            <a:avLst/>
          </a:prstGeom>
          <a:noFill/>
        </p:spPr>
        <p:txBody>
          <a:bodyPr wrap="square" rtlCol="0">
            <a:spAutoFit/>
          </a:bodyPr>
          <a:lstStyle/>
          <a:p>
            <a:r>
              <a:rPr lang="es-ES" dirty="0" smtClean="0">
                <a:cs typeface="Times New Roman" panose="02020603050405020304" pitchFamily="18" charset="0"/>
              </a:rPr>
              <a:t>El </a:t>
            </a:r>
            <a:r>
              <a:rPr lang="es-ES" dirty="0">
                <a:cs typeface="Times New Roman" panose="02020603050405020304" pitchFamily="18" charset="0"/>
              </a:rPr>
              <a:t>origen de </a:t>
            </a:r>
            <a:r>
              <a:rPr lang="es-ES" dirty="0" smtClean="0">
                <a:cs typeface="Times New Roman" panose="02020603050405020304" pitchFamily="18" charset="0"/>
              </a:rPr>
              <a:t>los tres </a:t>
            </a:r>
            <a:r>
              <a:rPr lang="es-ES" dirty="0">
                <a:cs typeface="Times New Roman" panose="02020603050405020304" pitchFamily="18" charset="0"/>
              </a:rPr>
              <a:t>fluidos </a:t>
            </a:r>
            <a:r>
              <a:rPr lang="es-ES" dirty="0" smtClean="0">
                <a:cs typeface="Times New Roman" panose="02020603050405020304" pitchFamily="18" charset="0"/>
              </a:rPr>
              <a:t>generados por los </a:t>
            </a:r>
            <a:r>
              <a:rPr lang="es-ES" dirty="0">
                <a:cs typeface="Times New Roman" panose="02020603050405020304" pitchFamily="18" charset="0"/>
              </a:rPr>
              <a:t>tres órganos </a:t>
            </a:r>
            <a:r>
              <a:rPr lang="es-ES" dirty="0" smtClean="0">
                <a:cs typeface="Times New Roman" panose="02020603050405020304" pitchFamily="18" charset="0"/>
              </a:rPr>
              <a:t>es la comida, </a:t>
            </a:r>
            <a:r>
              <a:rPr lang="es-ES" dirty="0">
                <a:cs typeface="Times New Roman" panose="02020603050405020304" pitchFamily="18" charset="0"/>
              </a:rPr>
              <a:t>que llega al hígado después de que se lleva a cabo la primera transformación en el estómago. Allí se genera la sangre y, una vez vitalizada en el corazón mediante un proceso calorífico, se distribuye a todas las partes a través de sistemas hidráulicos formados </a:t>
            </a:r>
            <a:r>
              <a:rPr lang="es-ES" dirty="0" smtClean="0">
                <a:cs typeface="Times New Roman" panose="02020603050405020304" pitchFamily="18" charset="0"/>
              </a:rPr>
              <a:t>por las </a:t>
            </a:r>
            <a:r>
              <a:rPr lang="es-ES" dirty="0">
                <a:cs typeface="Times New Roman" panose="02020603050405020304" pitchFamily="18" charset="0"/>
              </a:rPr>
              <a:t>arterias, con el fin de irrigar y </a:t>
            </a:r>
            <a:r>
              <a:rPr lang="es-ES" dirty="0" smtClean="0">
                <a:cs typeface="Times New Roman" panose="02020603050405020304" pitchFamily="18" charset="0"/>
              </a:rPr>
              <a:t>vivificar/fertilizar </a:t>
            </a:r>
            <a:r>
              <a:rPr lang="es-ES" dirty="0">
                <a:cs typeface="Times New Roman" panose="02020603050405020304" pitchFamily="18" charset="0"/>
              </a:rPr>
              <a:t>cada parte del cuerpo. Como sabemos, el mismo cuadro se encuentra en relación con la función nerviosa. En este caso, el cerebro transfiere los espíritus animales, los portadores </a:t>
            </a:r>
            <a:r>
              <a:rPr lang="es-ES" dirty="0" smtClean="0">
                <a:cs typeface="Times New Roman" panose="02020603050405020304" pitchFamily="18" charset="0"/>
              </a:rPr>
              <a:t>se los sentidos y </a:t>
            </a:r>
            <a:r>
              <a:rPr lang="es-ES" dirty="0">
                <a:cs typeface="Times New Roman" panose="02020603050405020304" pitchFamily="18" charset="0"/>
              </a:rPr>
              <a:t>el movimiento, a través de los nervios.</a:t>
            </a:r>
            <a:r>
              <a:rPr lang="it-IT" dirty="0" smtClean="0">
                <a:cs typeface="Times New Roman" panose="02020603050405020304" pitchFamily="18" charset="0"/>
              </a:rPr>
              <a:t>
</a:t>
            </a:r>
            <a:endParaRPr lang="it-IT" dirty="0">
              <a:cs typeface="Times New Roman" panose="02020603050405020304" pitchFamily="18" charset="0"/>
            </a:endParaRPr>
          </a:p>
        </p:txBody>
      </p:sp>
    </p:spTree>
    <p:extLst>
      <p:ext uri="{BB962C8B-B14F-4D97-AF65-F5344CB8AC3E}">
        <p14:creationId xmlns:p14="http://schemas.microsoft.com/office/powerpoint/2010/main" val="3632852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5592" y="732628"/>
            <a:ext cx="4309459" cy="1609344"/>
          </a:xfrm>
        </p:spPr>
        <p:txBody>
          <a:bodyPr>
            <a:normAutofit/>
          </a:bodyPr>
          <a:lstStyle/>
          <a:p>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Suco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nérveo</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6" name="Segnaposto numero diapositiva 5"/>
          <p:cNvSpPr>
            <a:spLocks noGrp="1"/>
          </p:cNvSpPr>
          <p:nvPr>
            <p:ph type="sldNum" sz="quarter" idx="12"/>
          </p:nvPr>
        </p:nvSpPr>
        <p:spPr/>
        <p:txBody>
          <a:bodyPr/>
          <a:lstStyle/>
          <a:p>
            <a:fld id="{4FAB73BC-B049-4115-A692-8D63A059BFB8}" type="slidenum">
              <a:rPr lang="en-US" smtClean="0"/>
              <a:t>49</a:t>
            </a:fld>
            <a:endParaRPr lang="en-US" dirty="0"/>
          </a:p>
        </p:txBody>
      </p:sp>
      <p:pic>
        <p:nvPicPr>
          <p:cNvPr id="4" name="Immagine 3"/>
          <p:cNvPicPr>
            <a:picLocks noChangeAspect="1"/>
          </p:cNvPicPr>
          <p:nvPr/>
        </p:nvPicPr>
        <p:blipFill>
          <a:blip r:embed="rId2"/>
          <a:stretch>
            <a:fillRect/>
          </a:stretch>
        </p:blipFill>
        <p:spPr>
          <a:xfrm>
            <a:off x="843148" y="1614692"/>
            <a:ext cx="3583483" cy="4263241"/>
          </a:xfrm>
          <a:prstGeom prst="rect">
            <a:avLst/>
          </a:prstGeom>
        </p:spPr>
      </p:pic>
      <p:pic>
        <p:nvPicPr>
          <p:cNvPr id="5" name="Immagine 4"/>
          <p:cNvPicPr>
            <a:picLocks noChangeAspect="1"/>
          </p:cNvPicPr>
          <p:nvPr/>
        </p:nvPicPr>
        <p:blipFill>
          <a:blip r:embed="rId3"/>
          <a:stretch>
            <a:fillRect/>
          </a:stretch>
        </p:blipFill>
        <p:spPr>
          <a:xfrm>
            <a:off x="9939079" y="5677908"/>
            <a:ext cx="1704975" cy="400050"/>
          </a:xfrm>
          <a:prstGeom prst="rect">
            <a:avLst/>
          </a:prstGeom>
        </p:spPr>
      </p:pic>
      <p:sp>
        <p:nvSpPr>
          <p:cNvPr id="7" name="CasellaDiTesto 6"/>
          <p:cNvSpPr txBox="1"/>
          <p:nvPr/>
        </p:nvSpPr>
        <p:spPr>
          <a:xfrm>
            <a:off x="5419717" y="2160344"/>
            <a:ext cx="6112042" cy="2031325"/>
          </a:xfrm>
          <a:prstGeom prst="rect">
            <a:avLst/>
          </a:prstGeom>
          <a:noFill/>
        </p:spPr>
        <p:txBody>
          <a:bodyPr wrap="square" rtlCol="0">
            <a:spAutoFit/>
          </a:bodyPr>
          <a:lstStyle/>
          <a:p>
            <a:r>
              <a:rPr lang="es-ES" dirty="0"/>
              <a:t>Algunos autores del </a:t>
            </a:r>
            <a:r>
              <a:rPr lang="es-ES" dirty="0" smtClean="0"/>
              <a:t>Renacimiento (Olivia Sabuco) </a:t>
            </a:r>
            <a:r>
              <a:rPr lang="es-ES" dirty="0"/>
              <a:t>comenzaron a </a:t>
            </a:r>
            <a:r>
              <a:rPr lang="es-ES" dirty="0" smtClean="0"/>
              <a:t>pensar que </a:t>
            </a:r>
            <a:r>
              <a:rPr lang="es-ES" dirty="0"/>
              <a:t>la transmisión del impulso nervioso (es decir, el mecanismo de distribución de los espíritus animales, portadores de facultades sensitivas y emocionales del cerebro) </a:t>
            </a:r>
            <a:r>
              <a:rPr lang="es-ES" dirty="0" smtClean="0"/>
              <a:t>era posible </a:t>
            </a:r>
            <a:r>
              <a:rPr lang="es-ES" dirty="0" smtClean="0"/>
              <a:t>gracias a un </a:t>
            </a:r>
            <a:r>
              <a:rPr lang="es-ES" dirty="0" smtClean="0"/>
              <a:t>fluido denominado </a:t>
            </a:r>
            <a:r>
              <a:rPr lang="es-ES" i="1" dirty="0" smtClean="0"/>
              <a:t>suco </a:t>
            </a:r>
            <a:r>
              <a:rPr lang="es-ES" i="1" dirty="0"/>
              <a:t>nérveo</a:t>
            </a:r>
          </a:p>
          <a:p>
            <a:r>
              <a:rPr lang="it-IT" dirty="0">
                <a:cs typeface="Times New Roman" panose="02020603050405020304" pitchFamily="18" charset="0"/>
              </a:rPr>
              <a:t>
</a:t>
            </a:r>
          </a:p>
        </p:txBody>
      </p:sp>
    </p:spTree>
    <p:extLst>
      <p:ext uri="{BB962C8B-B14F-4D97-AF65-F5344CB8AC3E}">
        <p14:creationId xmlns:p14="http://schemas.microsoft.com/office/powerpoint/2010/main" val="4101935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639" y="622776"/>
            <a:ext cx="10515600" cy="1325563"/>
          </a:xfrm>
        </p:spPr>
        <p:txBody>
          <a:bodyPr>
            <a:normAutofit/>
          </a:bodyPr>
          <a:lstStyle/>
          <a:p>
            <a:pPr algn="ctr"/>
            <a:r>
              <a:rPr lang="it-IT" sz="2000" b="1" dirty="0" smtClean="0">
                <a:solidFill>
                  <a:schemeClr val="accent2"/>
                </a:solidFill>
                <a:effectLst>
                  <a:outerShdw blurRad="38100" dist="38100" dir="2700000" algn="tl">
                    <a:srgbClr val="000000">
                      <a:alpha val="43137"/>
                    </a:srgbClr>
                  </a:outerShdw>
                </a:effectLst>
                <a:latin typeface="+mn-lt"/>
                <a:ea typeface="+mn-ea"/>
                <a:cs typeface="+mn-cs"/>
              </a:rPr>
              <a:t>La imagen del cuerpo human en la medicina renacentista</a:t>
            </a:r>
            <a:r>
              <a:rPr lang="it-IT" sz="2000" b="1" dirty="0">
                <a:solidFill>
                  <a:schemeClr val="accent2"/>
                </a:solidFill>
                <a:effectLst>
                  <a:outerShdw blurRad="38100" dist="38100" dir="2700000" algn="tl">
                    <a:srgbClr val="000000">
                      <a:alpha val="43137"/>
                    </a:srgbClr>
                  </a:outerShdw>
                </a:effectLst>
                <a:latin typeface="+mn-lt"/>
                <a:ea typeface="+mn-ea"/>
                <a:cs typeface="+mn-cs"/>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5</a:t>
            </a:fld>
            <a:endParaRPr lang="en-US" dirty="0"/>
          </a:p>
        </p:txBody>
      </p:sp>
      <p:sp>
        <p:nvSpPr>
          <p:cNvPr id="4" name="CasellaDiTesto 3"/>
          <p:cNvSpPr txBox="1"/>
          <p:nvPr/>
        </p:nvSpPr>
        <p:spPr>
          <a:xfrm>
            <a:off x="1238250" y="3781168"/>
            <a:ext cx="184731" cy="369332"/>
          </a:xfrm>
          <a:prstGeom prst="rect">
            <a:avLst/>
          </a:prstGeom>
          <a:noFill/>
        </p:spPr>
        <p:txBody>
          <a:bodyPr wrap="none" rtlCol="0">
            <a:spAutoFit/>
          </a:bodyPr>
          <a:lstStyle/>
          <a:p>
            <a:endParaRPr lang="it-IT" dirty="0"/>
          </a:p>
        </p:txBody>
      </p:sp>
      <p:sp>
        <p:nvSpPr>
          <p:cNvPr id="8" name="CasellaDiTesto 7"/>
          <p:cNvSpPr txBox="1"/>
          <p:nvPr/>
        </p:nvSpPr>
        <p:spPr>
          <a:xfrm>
            <a:off x="1422981" y="1719065"/>
            <a:ext cx="9276916" cy="4247317"/>
          </a:xfrm>
          <a:prstGeom prst="rect">
            <a:avLst/>
          </a:prstGeom>
          <a:noFill/>
        </p:spPr>
        <p:txBody>
          <a:bodyPr wrap="square" rtlCol="0">
            <a:spAutoFit/>
          </a:bodyPr>
          <a:lstStyle/>
          <a:p>
            <a:r>
              <a:rPr lang="es-ES" dirty="0">
                <a:cs typeface="Times New Roman" panose="02020603050405020304" pitchFamily="18" charset="0"/>
              </a:rPr>
              <a:t>La representación del cuerpo humano construido por la medicina en cada período </a:t>
            </a:r>
            <a:r>
              <a:rPr lang="es-ES" dirty="0" smtClean="0">
                <a:cs typeface="Times New Roman" panose="02020603050405020304" pitchFamily="18" charset="0"/>
              </a:rPr>
              <a:t>tuvo </a:t>
            </a:r>
            <a:r>
              <a:rPr lang="es-ES" dirty="0">
                <a:cs typeface="Times New Roman" panose="02020603050405020304" pitchFamily="18" charset="0"/>
              </a:rPr>
              <a:t>referencias históricas y relaciones analógicas con otros </a:t>
            </a:r>
            <a:r>
              <a:rPr lang="es-ES" dirty="0" smtClean="0">
                <a:cs typeface="Times New Roman" panose="02020603050405020304" pitchFamily="18" charset="0"/>
              </a:rPr>
              <a:t>elementos culturales.</a:t>
            </a:r>
            <a:r>
              <a:rPr lang="it-IT" dirty="0" smtClean="0">
                <a:cs typeface="Times New Roman" panose="02020603050405020304" pitchFamily="18" charset="0"/>
              </a:rPr>
              <a:t>
</a:t>
            </a:r>
          </a:p>
          <a:p>
            <a:r>
              <a:rPr lang="es-ES" dirty="0">
                <a:cs typeface="Times New Roman" panose="02020603050405020304" pitchFamily="18" charset="0"/>
              </a:rPr>
              <a:t>El modelo orgánico, la dependencia coordinada y jerárquica de </a:t>
            </a:r>
            <a:r>
              <a:rPr lang="es-ES" dirty="0" smtClean="0">
                <a:cs typeface="Times New Roman" panose="02020603050405020304" pitchFamily="18" charset="0"/>
              </a:rPr>
              <a:t>las distintas partes, </a:t>
            </a:r>
            <a:r>
              <a:rPr lang="es-ES" dirty="0">
                <a:cs typeface="Times New Roman" panose="02020603050405020304" pitchFamily="18" charset="0"/>
              </a:rPr>
              <a:t>su subordinación a un elemento predominante (el cerebro o el corazón, según los autores y los </a:t>
            </a:r>
            <a:r>
              <a:rPr lang="es-ES" dirty="0" smtClean="0">
                <a:cs typeface="Times New Roman" panose="02020603050405020304" pitchFamily="18" charset="0"/>
              </a:rPr>
              <a:t>períodos) eran guiados </a:t>
            </a:r>
            <a:r>
              <a:rPr lang="es-ES" dirty="0">
                <a:cs typeface="Times New Roman" panose="02020603050405020304" pitchFamily="18" charset="0"/>
              </a:rPr>
              <a:t>directamente por un alma infundida por Dios ...</a:t>
            </a:r>
          </a:p>
          <a:p>
            <a:endParaRPr lang="it-IT" dirty="0" smtClean="0">
              <a:cs typeface="Times New Roman" panose="02020603050405020304" pitchFamily="18" charset="0"/>
            </a:endParaRPr>
          </a:p>
          <a:p>
            <a:r>
              <a:rPr lang="es-ES" dirty="0" smtClean="0">
                <a:cs typeface="Times New Roman" panose="02020603050405020304" pitchFamily="18" charset="0"/>
              </a:rPr>
              <a:t>E</a:t>
            </a:r>
            <a:r>
              <a:rPr lang="es-ES" dirty="0" smtClean="0"/>
              <a:t>ntre </a:t>
            </a:r>
            <a:r>
              <a:rPr lang="es-ES" dirty="0"/>
              <a:t>las numerosas fuentes de la medicina renacentista que podrían aportar datos significativos sobre este </a:t>
            </a:r>
            <a:r>
              <a:rPr lang="es-ES" dirty="0" smtClean="0"/>
              <a:t>tema e</a:t>
            </a:r>
            <a:r>
              <a:rPr lang="es-ES" dirty="0" smtClean="0">
                <a:cs typeface="Times New Roman" panose="02020603050405020304" pitchFamily="18" charset="0"/>
              </a:rPr>
              <a:t>stos </a:t>
            </a:r>
            <a:r>
              <a:rPr lang="es-ES" dirty="0">
                <a:cs typeface="Times New Roman" panose="02020603050405020304" pitchFamily="18" charset="0"/>
              </a:rPr>
              <a:t>son </a:t>
            </a:r>
            <a:r>
              <a:rPr lang="es-ES" dirty="0" smtClean="0">
                <a:cs typeface="Times New Roman" panose="02020603050405020304" pitchFamily="18" charset="0"/>
              </a:rPr>
              <a:t>sólo algunos </a:t>
            </a:r>
            <a:r>
              <a:rPr lang="es-ES" dirty="0">
                <a:cs typeface="Times New Roman" panose="02020603050405020304" pitchFamily="18" charset="0"/>
              </a:rPr>
              <a:t>de los aspectos que reflejan la relación </a:t>
            </a:r>
            <a:r>
              <a:rPr lang="es-ES" dirty="0" smtClean="0">
                <a:cs typeface="Times New Roman" panose="02020603050405020304" pitchFamily="18" charset="0"/>
              </a:rPr>
              <a:t>natural entre </a:t>
            </a:r>
            <a:r>
              <a:rPr lang="es-ES" dirty="0">
                <a:cs typeface="Times New Roman" panose="02020603050405020304" pitchFamily="18" charset="0"/>
              </a:rPr>
              <a:t>la imagen del cuerpo y la justificación del orden ideológico y </a:t>
            </a:r>
            <a:r>
              <a:rPr lang="es-ES" dirty="0" smtClean="0">
                <a:cs typeface="Times New Roman" panose="02020603050405020304" pitchFamily="18" charset="0"/>
              </a:rPr>
              <a:t>social.</a:t>
            </a:r>
            <a:r>
              <a:rPr lang="es-ES" dirty="0"/>
              <a:t/>
            </a:r>
            <a:br>
              <a:rPr lang="es-ES" dirty="0"/>
            </a:br>
            <a:r>
              <a:rPr lang="es-ES" dirty="0"/>
              <a:t> </a:t>
            </a:r>
            <a:r>
              <a:rPr lang="it-IT" dirty="0" smtClean="0">
                <a:cs typeface="Times New Roman" panose="02020603050405020304" pitchFamily="18" charset="0"/>
              </a:rPr>
              <a:t>
</a:t>
            </a:r>
          </a:p>
          <a:p>
            <a:r>
              <a:rPr lang="es-ES" dirty="0"/>
              <a:t/>
            </a:r>
            <a:br>
              <a:rPr lang="es-ES" dirty="0"/>
            </a:br>
            <a:r>
              <a:rPr lang="es-ES" dirty="0"/>
              <a:t> </a:t>
            </a:r>
            <a:r>
              <a:rPr lang="it-IT" dirty="0">
                <a:cs typeface="Times New Roman" panose="02020603050405020304" pitchFamily="18" charset="0"/>
              </a:rPr>
              <a:t>
</a:t>
            </a:r>
          </a:p>
        </p:txBody>
      </p:sp>
    </p:spTree>
    <p:extLst>
      <p:ext uri="{BB962C8B-B14F-4D97-AF65-F5344CB8AC3E}">
        <p14:creationId xmlns:p14="http://schemas.microsoft.com/office/powerpoint/2010/main" val="6960875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867166" y="833621"/>
            <a:ext cx="1060294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William Harvey (1578-1657)</a:t>
            </a:r>
            <a:r>
              <a:rPr lang="en-US" altLang="en-US" sz="5400" b="1" cap="all" dirty="0">
                <a:blipFill>
                  <a:blip r:embed="rId2">
                    <a:extLst>
                      <a:ext uri="{28A0092B-C50C-407E-A947-70E740481C1C}">
                        <a14:useLocalDpi xmlns:a14="http://schemas.microsoft.com/office/drawing/2010/main" val="0"/>
                      </a:ext>
                    </a:extLst>
                  </a:blip>
                  <a:tile tx="6350" ty="-127000" sx="65000" sy="64000" flip="none" algn="tl"/>
                </a:blipFill>
                <a:cs typeface="Times New Roman" panose="02020603050405020304" pitchFamily="18" charset="0"/>
              </a:rPr>
              <a:t> </a:t>
            </a:r>
          </a:p>
          <a:p>
            <a:pPr>
              <a:spcBef>
                <a:spcPct val="50000"/>
              </a:spcBef>
              <a:buFontTx/>
              <a:buNone/>
            </a:pPr>
            <a:endParaRPr lang="en-US" altLang="en-US" dirty="0">
              <a:solidFill>
                <a:prstClr val="black"/>
              </a:solidFill>
              <a:latin typeface="Arial" panose="020B0604020202020204" pitchFamily="34" charset="0"/>
            </a:endParaRPr>
          </a:p>
        </p:txBody>
      </p:sp>
      <p:sp>
        <p:nvSpPr>
          <p:cNvPr id="71683" name="Text Box 3"/>
          <p:cNvSpPr txBox="1">
            <a:spLocks noChangeArrowheads="1"/>
          </p:cNvSpPr>
          <p:nvPr/>
        </p:nvSpPr>
        <p:spPr bwMode="auto">
          <a:xfrm>
            <a:off x="1444012" y="2176564"/>
            <a:ext cx="40894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defTabSz="914400">
              <a:lnSpc>
                <a:spcPct val="90000"/>
              </a:lnSpc>
              <a:spcBef>
                <a:spcPts val="1200"/>
              </a:spcBef>
              <a:buSzPct val="85000"/>
              <a:buFont typeface="Arial" panose="020B0604020202020204" pitchFamily="34" charset="0"/>
              <a:buChar char="•"/>
            </a:pPr>
            <a:r>
              <a:rPr lang="es-ES" altLang="en-US" sz="1800" dirty="0" smtClean="0">
                <a:solidFill>
                  <a:prstClr val="black"/>
                </a:solidFill>
                <a:latin typeface="+mn-lt"/>
              </a:rPr>
              <a:t>Mostró </a:t>
            </a:r>
            <a:r>
              <a:rPr lang="es-ES" altLang="en-US" sz="1800" dirty="0">
                <a:solidFill>
                  <a:prstClr val="black"/>
                </a:solidFill>
                <a:latin typeface="+mn-lt"/>
              </a:rPr>
              <a:t>que el corazón </a:t>
            </a:r>
            <a:r>
              <a:rPr lang="es-ES" altLang="en-US" sz="1800" dirty="0" smtClean="0">
                <a:solidFill>
                  <a:prstClr val="black"/>
                </a:solidFill>
                <a:latin typeface="+mn-lt"/>
              </a:rPr>
              <a:t>actúa como una </a:t>
            </a:r>
            <a:r>
              <a:rPr lang="es-ES" altLang="en-US" sz="1800" dirty="0">
                <a:solidFill>
                  <a:prstClr val="black"/>
                </a:solidFill>
                <a:latin typeface="+mn-lt"/>
              </a:rPr>
              <a:t>bomba </a:t>
            </a:r>
            <a:r>
              <a:rPr lang="es-ES" altLang="en-US" sz="1800" dirty="0" smtClean="0">
                <a:solidFill>
                  <a:prstClr val="black"/>
                </a:solidFill>
                <a:latin typeface="+mn-lt"/>
              </a:rPr>
              <a:t>y describió la circulación mayor de la sangre.</a:t>
            </a:r>
            <a:endParaRPr lang="es-ES" altLang="en-US" sz="1800" dirty="0">
              <a:solidFill>
                <a:prstClr val="black"/>
              </a:solidFill>
              <a:latin typeface="+mn-lt"/>
            </a:endParaRPr>
          </a:p>
          <a:p>
            <a:pPr marL="342900" indent="-342900" defTabSz="914400">
              <a:lnSpc>
                <a:spcPct val="90000"/>
              </a:lnSpc>
              <a:spcBef>
                <a:spcPts val="1200"/>
              </a:spcBef>
              <a:buSzPct val="85000"/>
              <a:buFont typeface="Arial" panose="020B0604020202020204" pitchFamily="34" charset="0"/>
              <a:buChar char="•"/>
            </a:pPr>
            <a:r>
              <a:rPr lang="es-ES" altLang="en-US" sz="1800" dirty="0" smtClean="0">
                <a:solidFill>
                  <a:prstClr val="black"/>
                </a:solidFill>
                <a:latin typeface="+mn-lt"/>
              </a:rPr>
              <a:t>Se </a:t>
            </a:r>
            <a:r>
              <a:rPr lang="es-ES" altLang="en-US" sz="1800" dirty="0">
                <a:solidFill>
                  <a:prstClr val="black"/>
                </a:solidFill>
                <a:latin typeface="+mn-lt"/>
              </a:rPr>
              <a:t>le atribuye el inicio de </a:t>
            </a:r>
            <a:r>
              <a:rPr lang="es-ES" altLang="en-US" sz="1800" dirty="0" smtClean="0">
                <a:solidFill>
                  <a:prstClr val="black"/>
                </a:solidFill>
                <a:latin typeface="+mn-lt"/>
              </a:rPr>
              <a:t>la experimentación fisiológica moderna.</a:t>
            </a:r>
            <a:endParaRPr lang="en-US" altLang="en-US" sz="1800" dirty="0">
              <a:solidFill>
                <a:prstClr val="black"/>
              </a:solidFill>
              <a:latin typeface="+mn-lt"/>
            </a:endParaRPr>
          </a:p>
        </p:txBody>
      </p:sp>
      <p:pic>
        <p:nvPicPr>
          <p:cNvPr id="1026" name="Picture 2" descr="Image result for william harvey human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701" y="1664618"/>
            <a:ext cx="3452116" cy="43726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12"/>
          </p:nvPr>
        </p:nvSpPr>
        <p:spPr/>
        <p:txBody>
          <a:bodyPr/>
          <a:lstStyle/>
          <a:p>
            <a:fld id="{4FAB73BC-B049-4115-A692-8D63A059BFB8}" type="slidenum">
              <a:rPr lang="en-US" smtClean="0"/>
              <a:pPr/>
              <a:t>50</a:t>
            </a:fld>
            <a:endParaRPr lang="en-US" dirty="0"/>
          </a:p>
        </p:txBody>
      </p:sp>
    </p:spTree>
    <p:extLst>
      <p:ext uri="{BB962C8B-B14F-4D97-AF65-F5344CB8AC3E}">
        <p14:creationId xmlns:p14="http://schemas.microsoft.com/office/powerpoint/2010/main" val="1431431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01853"/>
            <a:ext cx="10515600" cy="1325563"/>
          </a:xfrm>
        </p:spPr>
        <p:txBody>
          <a:bodyPr>
            <a:normAutofit/>
          </a:bodyPr>
          <a:lstStyle/>
          <a:p>
            <a:pPr algn="ct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Teatro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Mary G.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Winkler</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contenuto 2"/>
          <p:cNvSpPr>
            <a:spLocks noGrp="1"/>
          </p:cNvSpPr>
          <p:nvPr>
            <p:ph idx="1"/>
          </p:nvPr>
        </p:nvSpPr>
        <p:spPr>
          <a:xfrm>
            <a:off x="838200" y="1992228"/>
            <a:ext cx="10515600" cy="4351338"/>
          </a:xfrm>
        </p:spPr>
        <p:txBody>
          <a:bodyPr>
            <a:normAutofit/>
          </a:bodyPr>
          <a:lstStyle/>
          <a:p>
            <a:r>
              <a:rPr lang="es-ES" sz="1800" dirty="0"/>
              <a:t>En su obra se observan </a:t>
            </a:r>
            <a:r>
              <a:rPr lang="es-ES" sz="1800" dirty="0" smtClean="0"/>
              <a:t>elementos que </a:t>
            </a:r>
            <a:r>
              <a:rPr lang="es-ES" sz="1800" dirty="0"/>
              <a:t>han caracterizado a la anatomía científica: filantropía, atractivo estético y agitación voyerista. Armonizar estos elementos parece haber sido siempre un desafío desde su infancia</a:t>
            </a:r>
            <a:r>
              <a:rPr lang="es-ES" sz="1800" dirty="0" smtClean="0"/>
              <a:t>.</a:t>
            </a:r>
            <a:r>
              <a:rPr lang="en-US" sz="1800" dirty="0">
                <a:cs typeface="Times New Roman" panose="02020603050405020304" pitchFamily="18" charset="0"/>
              </a:rPr>
              <a:t/>
            </a:r>
            <a:br>
              <a:rPr lang="en-US" sz="1800" dirty="0">
                <a:cs typeface="Times New Roman" panose="02020603050405020304" pitchFamily="18" charset="0"/>
              </a:rPr>
            </a:br>
            <a:endParaRPr lang="en-US" sz="1800" dirty="0">
              <a:cs typeface="Times New Roman" panose="02020603050405020304" pitchFamily="18" charset="0"/>
            </a:endParaRPr>
          </a:p>
          <a:p>
            <a:r>
              <a:rPr lang="es-ES" sz="1800" dirty="0" smtClean="0">
                <a:cs typeface="Times New Roman" panose="02020603050405020304" pitchFamily="18" charset="0"/>
              </a:rPr>
              <a:t>Las ilustraciones anatómicas reflejan la lucha </a:t>
            </a:r>
            <a:r>
              <a:rPr lang="es-ES" sz="1800" dirty="0">
                <a:cs typeface="Times New Roman" panose="02020603050405020304" pitchFamily="18" charset="0"/>
              </a:rPr>
              <a:t>por armonizar las aparentes dicotomías entre el cuerpo y el espíritu, la emoción y la razón. </a:t>
            </a:r>
          </a:p>
          <a:p>
            <a:r>
              <a:rPr lang="es-ES" sz="1800" dirty="0" smtClean="0">
                <a:cs typeface="Times New Roman" panose="02020603050405020304" pitchFamily="18" charset="0"/>
              </a:rPr>
              <a:t>Los </a:t>
            </a:r>
            <a:r>
              <a:rPr lang="es-ES" sz="1800" dirty="0">
                <a:cs typeface="Times New Roman" panose="02020603050405020304" pitchFamily="18" charset="0"/>
              </a:rPr>
              <a:t>espectadores contemporáneos pueden leer estos </a:t>
            </a:r>
            <a:r>
              <a:rPr lang="es-ES" sz="1800" dirty="0" smtClean="0">
                <a:cs typeface="Times New Roman" panose="02020603050405020304" pitchFamily="18" charset="0"/>
              </a:rPr>
              <a:t>xilografías y aguafuertes en madera </a:t>
            </a:r>
            <a:r>
              <a:rPr lang="es-ES" sz="1800" dirty="0">
                <a:cs typeface="Times New Roman" panose="02020603050405020304" pitchFamily="18" charset="0"/>
              </a:rPr>
              <a:t>de los siglos XVI, XVII y XVIII con deleite estético, en parte porque el artista y el anatomista colaboraron en la creación de una imagen </a:t>
            </a:r>
            <a:r>
              <a:rPr lang="es-ES" sz="1800" dirty="0" smtClean="0">
                <a:cs typeface="Times New Roman" panose="02020603050405020304" pitchFamily="18" charset="0"/>
              </a:rPr>
              <a:t>que </a:t>
            </a:r>
            <a:r>
              <a:rPr lang="es-ES" sz="1800" dirty="0">
                <a:cs typeface="Times New Roman" panose="02020603050405020304" pitchFamily="18" charset="0"/>
              </a:rPr>
              <a:t>subsumió cada horror de profanación en la necesidad de un conocimiento cada vez mayor de la naturaleza humana y </a:t>
            </a:r>
            <a:r>
              <a:rPr lang="es-ES" sz="1800" dirty="0" smtClean="0">
                <a:cs typeface="Times New Roman" panose="02020603050405020304" pitchFamily="18" charset="0"/>
              </a:rPr>
              <a:t>del potencial humano. </a:t>
            </a:r>
            <a:endParaRPr lang="it-IT" sz="1800"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t>51</a:t>
            </a:fld>
            <a:endParaRPr lang="en-US" dirty="0"/>
          </a:p>
        </p:txBody>
      </p:sp>
    </p:spTree>
    <p:extLst>
      <p:ext uri="{BB962C8B-B14F-4D97-AF65-F5344CB8AC3E}">
        <p14:creationId xmlns:p14="http://schemas.microsoft.com/office/powerpoint/2010/main" val="354468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38200" y="638080"/>
            <a:ext cx="10515600" cy="1325563"/>
          </a:xfrm>
        </p:spPr>
        <p:txBody>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Teatro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4967425" y="1756296"/>
            <a:ext cx="5995737" cy="4351338"/>
          </a:xfrm>
        </p:spPr>
        <p:txBody>
          <a:bodyPr>
            <a:noAutofit/>
          </a:bodyPr>
          <a:lstStyle/>
          <a:p>
            <a:r>
              <a:rPr lang="es-ES" sz="1800" dirty="0">
                <a:cs typeface="Times New Roman" panose="02020603050405020304" pitchFamily="18" charset="0"/>
              </a:rPr>
              <a:t>La disección de humanos para el estudio anatómico se reanudó a finales de la Edad Media después de un paréntesis de </a:t>
            </a:r>
            <a:r>
              <a:rPr lang="es-ES" sz="1800" dirty="0" smtClean="0">
                <a:cs typeface="Times New Roman" panose="02020603050405020304" pitchFamily="18" charset="0"/>
              </a:rPr>
              <a:t>siglos.</a:t>
            </a:r>
            <a:r>
              <a:rPr lang="it-IT" sz="1800" dirty="0" smtClean="0">
                <a:cs typeface="Times New Roman" panose="02020603050405020304" pitchFamily="18" charset="0"/>
              </a:rPr>
              <a:t>
</a:t>
            </a:r>
            <a:r>
              <a:rPr lang="es-ES" sz="1800" dirty="0" smtClean="0">
                <a:cs typeface="Times New Roman" panose="02020603050405020304" pitchFamily="18" charset="0"/>
              </a:rPr>
              <a:t>Esta imagen representa </a:t>
            </a:r>
            <a:r>
              <a:rPr lang="es-ES" sz="1800" dirty="0">
                <a:cs typeface="Times New Roman" panose="02020603050405020304" pitchFamily="18" charset="0"/>
              </a:rPr>
              <a:t>la práctica medieval </a:t>
            </a:r>
            <a:r>
              <a:rPr lang="es-ES" sz="1800" dirty="0" smtClean="0">
                <a:cs typeface="Times New Roman" panose="02020603050405020304" pitchFamily="18" charset="0"/>
              </a:rPr>
              <a:t>tradicional de la anatomía. En ella se presenta al profesor alejado </a:t>
            </a:r>
            <a:r>
              <a:rPr lang="es-ES" sz="1800" dirty="0">
                <a:cs typeface="Times New Roman" panose="02020603050405020304" pitchFamily="18" charset="0"/>
              </a:rPr>
              <a:t>del trabajo de disección real. Desde el siglo XIII, la disección se practicaba en algunas escuelas de medicina y, a principios del siglo XIV, se había convertido en </a:t>
            </a:r>
            <a:r>
              <a:rPr lang="es-ES" sz="1800" dirty="0" smtClean="0">
                <a:cs typeface="Times New Roman" panose="02020603050405020304" pitchFamily="18" charset="0"/>
              </a:rPr>
              <a:t>una práctica anual </a:t>
            </a:r>
            <a:r>
              <a:rPr lang="es-ES" sz="1800" dirty="0">
                <a:cs typeface="Times New Roman" panose="02020603050405020304" pitchFamily="18" charset="0"/>
              </a:rPr>
              <a:t>del plan de estudios de la escuela de cirugía de Bolonia.</a:t>
            </a:r>
          </a:p>
        </p:txBody>
      </p:sp>
      <p:pic>
        <p:nvPicPr>
          <p:cNvPr id="7" name="Segnaposto contenuto 6"/>
          <p:cNvPicPr>
            <a:picLocks noGrp="1" noChangeAspect="1"/>
          </p:cNvPicPr>
          <p:nvPr>
            <p:ph sz="half" idx="2"/>
          </p:nvPr>
        </p:nvPicPr>
        <p:blipFill>
          <a:blip r:embed="rId2"/>
          <a:stretch>
            <a:fillRect/>
          </a:stretch>
        </p:blipFill>
        <p:spPr>
          <a:xfrm>
            <a:off x="1038287" y="1428751"/>
            <a:ext cx="3284920" cy="4521674"/>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52</a:t>
            </a:fld>
            <a:endParaRPr lang="en-US" dirty="0"/>
          </a:p>
        </p:txBody>
      </p:sp>
    </p:spTree>
    <p:extLst>
      <p:ext uri="{BB962C8B-B14F-4D97-AF65-F5344CB8AC3E}">
        <p14:creationId xmlns:p14="http://schemas.microsoft.com/office/powerpoint/2010/main" val="7407283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83489"/>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cs typeface="Times New Roman" panose="02020603050405020304" pitchFamily="18" charset="0"/>
              </a:rPr>
              <a:t>El Teatro Anatómico</a:t>
            </a:r>
            <a:br>
              <a:rPr lang="it-IT" sz="2000" b="1" dirty="0">
                <a:solidFill>
                  <a:schemeClr val="accent2"/>
                </a:solidFill>
                <a:effectLst>
                  <a:outerShdw blurRad="38100" dist="38100" dir="2700000" algn="tl">
                    <a:srgbClr val="000000">
                      <a:alpha val="43137"/>
                    </a:srgbClr>
                  </a:outerShdw>
                </a:effectLs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idx="1"/>
          </p:nvPr>
        </p:nvSpPr>
        <p:spPr>
          <a:xfrm>
            <a:off x="1031483" y="1568123"/>
            <a:ext cx="10026317" cy="5289877"/>
          </a:xfrm>
        </p:spPr>
        <p:txBody>
          <a:bodyPr>
            <a:normAutofit/>
          </a:bodyPr>
          <a:lstStyle/>
          <a:p>
            <a:r>
              <a:rPr lang="es-ES" sz="1800" dirty="0">
                <a:cs typeface="Times New Roman" panose="02020603050405020304" pitchFamily="18" charset="0"/>
              </a:rPr>
              <a:t>La práctica de la disección se ha </a:t>
            </a:r>
            <a:r>
              <a:rPr lang="es-ES" sz="1800" dirty="0" smtClean="0">
                <a:cs typeface="Times New Roman" panose="02020603050405020304" pitchFamily="18" charset="0"/>
              </a:rPr>
              <a:t>ido consolidando a lo largo del tiempo. Y la colaboración</a:t>
            </a:r>
            <a:r>
              <a:rPr lang="es-ES" sz="1800" dirty="0">
                <a:cs typeface="Times New Roman" panose="02020603050405020304" pitchFamily="18" charset="0"/>
              </a:rPr>
              <a:t> entre el anatomista y el artista ha </a:t>
            </a:r>
            <a:r>
              <a:rPr lang="es-ES" sz="1800" dirty="0" smtClean="0">
                <a:cs typeface="Times New Roman" panose="02020603050405020304" pitchFamily="18" charset="0"/>
              </a:rPr>
              <a:t>ido aumentado. Fruto de esta colaboración han sido los libros ilustrados que se han convertido en imprescindibles para la difusión del conocimiento.</a:t>
            </a:r>
            <a:endParaRPr lang="es-ES" sz="1800" dirty="0">
              <a:cs typeface="Times New Roman" panose="02020603050405020304" pitchFamily="18" charset="0"/>
            </a:endParaRPr>
          </a:p>
          <a:p>
            <a:r>
              <a:rPr lang="es-ES" sz="1800" dirty="0" smtClean="0"/>
              <a:t>La publicación de las imágenes anatómicas como las del famoso </a:t>
            </a:r>
            <a:r>
              <a:rPr lang="es-ES" sz="1800" i="1" dirty="0" smtClean="0"/>
              <a:t>De </a:t>
            </a:r>
            <a:r>
              <a:rPr lang="es-ES" sz="1800" i="1" dirty="0" err="1"/>
              <a:t>humani</a:t>
            </a:r>
            <a:r>
              <a:rPr lang="es-ES" sz="1800" i="1" dirty="0"/>
              <a:t> corporis fabrica </a:t>
            </a:r>
            <a:r>
              <a:rPr lang="es-ES" sz="1800" dirty="0"/>
              <a:t>de </a:t>
            </a:r>
            <a:r>
              <a:rPr lang="es-ES" sz="1800" dirty="0" smtClean="0"/>
              <a:t>Andrés </a:t>
            </a:r>
            <a:r>
              <a:rPr lang="es-ES" sz="1800" dirty="0"/>
              <a:t>Vesalio (1543</a:t>
            </a:r>
            <a:r>
              <a:rPr lang="es-ES" sz="1800" dirty="0" smtClean="0"/>
              <a:t>), reunidas años después en el </a:t>
            </a:r>
            <a:r>
              <a:rPr lang="es-ES" sz="1800" i="1" dirty="0" smtClean="0"/>
              <a:t>Epitome</a:t>
            </a:r>
            <a:r>
              <a:rPr lang="es-ES" sz="1800" dirty="0" smtClean="0"/>
              <a:t>, se hicieron cada vez más conocidas.</a:t>
            </a:r>
            <a:endParaRPr lang="es-ES" sz="1800" dirty="0"/>
          </a:p>
          <a:p>
            <a:r>
              <a:rPr lang="es-ES" sz="1800" dirty="0" smtClean="0"/>
              <a:t>La </a:t>
            </a:r>
            <a:r>
              <a:rPr lang="es-ES" sz="1800" dirty="0"/>
              <a:t>imaginación del artista </a:t>
            </a:r>
            <a:r>
              <a:rPr lang="es-ES" sz="1800" dirty="0" smtClean="0"/>
              <a:t>involucrado </a:t>
            </a:r>
            <a:r>
              <a:rPr lang="es-ES" sz="1800" dirty="0"/>
              <a:t>en la </a:t>
            </a:r>
            <a:r>
              <a:rPr lang="es-ES" sz="1800" dirty="0" smtClean="0"/>
              <a:t>actividad anatómica favoreció la aparición de nuevas metáforas y construcciones visuales.</a:t>
            </a:r>
          </a:p>
          <a:p>
            <a:r>
              <a:rPr lang="es-ES" sz="1800" dirty="0" smtClean="0">
                <a:cs typeface="Times New Roman" panose="02020603050405020304" pitchFamily="18" charset="0"/>
              </a:rPr>
              <a:t>El </a:t>
            </a:r>
            <a:r>
              <a:rPr lang="es-ES" sz="1800" dirty="0">
                <a:cs typeface="Times New Roman" panose="02020603050405020304" pitchFamily="18" charset="0"/>
              </a:rPr>
              <a:t>historiador </a:t>
            </a:r>
            <a:r>
              <a:rPr lang="es-ES" sz="1800" dirty="0" smtClean="0">
                <a:cs typeface="Times New Roman" panose="02020603050405020304" pitchFamily="18" charset="0"/>
              </a:rPr>
              <a:t>británico </a:t>
            </a:r>
            <a:r>
              <a:rPr lang="es-ES" sz="1800" dirty="0">
                <a:cs typeface="Times New Roman" panose="02020603050405020304" pitchFamily="18" charset="0"/>
              </a:rPr>
              <a:t>Jonathan </a:t>
            </a:r>
            <a:r>
              <a:rPr lang="es-ES" sz="1800" dirty="0" err="1">
                <a:cs typeface="Times New Roman" panose="02020603050405020304" pitchFamily="18" charset="0"/>
              </a:rPr>
              <a:t>Sawday</a:t>
            </a:r>
            <a:r>
              <a:rPr lang="es-ES" sz="1800" dirty="0">
                <a:cs typeface="Times New Roman" panose="02020603050405020304" pitchFamily="18" charset="0"/>
              </a:rPr>
              <a:t> sugiere algunas de las ideas y maniobras psicológicas que legitimaron la nueva </a:t>
            </a:r>
            <a:r>
              <a:rPr lang="es-ES" sz="1800" dirty="0" smtClean="0">
                <a:cs typeface="Times New Roman" panose="02020603050405020304" pitchFamily="18" charset="0"/>
              </a:rPr>
              <a:t>ciencia anatómica. Su argumento está basado en el testimonio del </a:t>
            </a:r>
            <a:r>
              <a:rPr lang="es-ES" sz="1800" dirty="0">
                <a:cs typeface="Times New Roman" panose="02020603050405020304" pitchFamily="18" charset="0"/>
              </a:rPr>
              <a:t>estudiante de medicina </a:t>
            </a:r>
            <a:r>
              <a:rPr lang="es-ES" sz="1800" dirty="0" err="1">
                <a:cs typeface="Times New Roman" panose="02020603050405020304" pitchFamily="18" charset="0"/>
              </a:rPr>
              <a:t>Baldasar</a:t>
            </a:r>
            <a:r>
              <a:rPr lang="es-ES" sz="1800" dirty="0">
                <a:cs typeface="Times New Roman" panose="02020603050405020304" pitchFamily="18" charset="0"/>
              </a:rPr>
              <a:t> </a:t>
            </a:r>
            <a:r>
              <a:rPr lang="es-ES" sz="1800" dirty="0" err="1">
                <a:cs typeface="Times New Roman" panose="02020603050405020304" pitchFamily="18" charset="0"/>
              </a:rPr>
              <a:t>Heseler</a:t>
            </a:r>
            <a:r>
              <a:rPr lang="es-ES" sz="1800" dirty="0">
                <a:cs typeface="Times New Roman" panose="02020603050405020304" pitchFamily="18" charset="0"/>
              </a:rPr>
              <a:t> sobre una disección realizada por </a:t>
            </a:r>
            <a:r>
              <a:rPr lang="es-ES" sz="1800" dirty="0" smtClean="0">
                <a:cs typeface="Times New Roman" panose="02020603050405020304" pitchFamily="18" charset="0"/>
              </a:rPr>
              <a:t>Vesalio </a:t>
            </a:r>
            <a:r>
              <a:rPr lang="es-ES" sz="1800" dirty="0">
                <a:cs typeface="Times New Roman" panose="02020603050405020304" pitchFamily="18" charset="0"/>
              </a:rPr>
              <a:t>en Bolonia en 1540.</a:t>
            </a:r>
          </a:p>
        </p:txBody>
      </p:sp>
      <p:sp>
        <p:nvSpPr>
          <p:cNvPr id="4" name="Segnaposto numero diapositiva 3"/>
          <p:cNvSpPr>
            <a:spLocks noGrp="1"/>
          </p:cNvSpPr>
          <p:nvPr>
            <p:ph type="sldNum" sz="quarter" idx="12"/>
          </p:nvPr>
        </p:nvSpPr>
        <p:spPr/>
        <p:txBody>
          <a:bodyPr/>
          <a:lstStyle/>
          <a:p>
            <a:fld id="{4FAB73BC-B049-4115-A692-8D63A059BFB8}" type="slidenum">
              <a:rPr lang="en-US" smtClean="0"/>
              <a:t>53</a:t>
            </a:fld>
            <a:endParaRPr lang="en-US" dirty="0"/>
          </a:p>
        </p:txBody>
      </p:sp>
    </p:spTree>
    <p:extLst>
      <p:ext uri="{BB962C8B-B14F-4D97-AF65-F5344CB8AC3E}">
        <p14:creationId xmlns:p14="http://schemas.microsoft.com/office/powerpoint/2010/main" val="29897421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904" y="475161"/>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3" name="Segnaposto contenuto 2"/>
          <p:cNvSpPr>
            <a:spLocks noGrp="1"/>
          </p:cNvSpPr>
          <p:nvPr>
            <p:ph idx="1"/>
          </p:nvPr>
        </p:nvSpPr>
        <p:spPr>
          <a:xfrm>
            <a:off x="1033937" y="1545964"/>
            <a:ext cx="10347158" cy="4351338"/>
          </a:xfrm>
        </p:spPr>
        <p:txBody>
          <a:bodyPr>
            <a:noAutofit/>
          </a:bodyPr>
          <a:lstStyle/>
          <a:p>
            <a:r>
              <a:rPr lang="es-ES" sz="1800" dirty="0" err="1">
                <a:cs typeface="Times New Roman" panose="02020603050405020304" pitchFamily="18" charset="0"/>
              </a:rPr>
              <a:t>Sawday</a:t>
            </a:r>
            <a:r>
              <a:rPr lang="es-ES" sz="1800" dirty="0">
                <a:cs typeface="Times New Roman" panose="02020603050405020304" pitchFamily="18" charset="0"/>
              </a:rPr>
              <a:t> sostiene que los anatomistas de los siglos XVI y XVII lideraron una tendencia que afirmaba la naturalidad de la disección</a:t>
            </a:r>
            <a:r>
              <a:rPr lang="es-ES" sz="1800" dirty="0" smtClean="0">
                <a:cs typeface="Times New Roman" panose="02020603050405020304" pitchFamily="18" charset="0"/>
              </a:rPr>
              <a:t>.</a:t>
            </a:r>
            <a:r>
              <a:rPr lang="en-US" sz="1800" dirty="0" smtClean="0">
                <a:cs typeface="Times New Roman" panose="02020603050405020304" pitchFamily="18" charset="0"/>
              </a:rPr>
              <a:t>
</a:t>
            </a:r>
            <a:r>
              <a:rPr lang="es-ES" sz="1800" dirty="0" smtClean="0">
                <a:cs typeface="Times New Roman" panose="02020603050405020304" pitchFamily="18" charset="0"/>
              </a:rPr>
              <a:t>En </a:t>
            </a:r>
            <a:r>
              <a:rPr lang="es-ES" sz="1800" dirty="0">
                <a:cs typeface="Times New Roman" panose="02020603050405020304" pitchFamily="18" charset="0"/>
              </a:rPr>
              <a:t>colaboración </a:t>
            </a:r>
            <a:r>
              <a:rPr lang="es-ES" sz="1800" dirty="0" smtClean="0">
                <a:cs typeface="Times New Roman" panose="02020603050405020304" pitchFamily="18" charset="0"/>
              </a:rPr>
              <a:t>con </a:t>
            </a:r>
            <a:r>
              <a:rPr lang="es-ES" sz="1800" dirty="0">
                <a:cs typeface="Times New Roman" panose="02020603050405020304" pitchFamily="18" charset="0"/>
              </a:rPr>
              <a:t>numerosos artistas, los anatomistas se alejaron cada vez más de su </a:t>
            </a:r>
            <a:r>
              <a:rPr lang="es-ES" sz="1800" dirty="0" smtClean="0">
                <a:cs typeface="Times New Roman" panose="02020603050405020304" pitchFamily="18" charset="0"/>
              </a:rPr>
              <a:t>conexión inicial </a:t>
            </a:r>
            <a:r>
              <a:rPr lang="es-ES" sz="1800" dirty="0">
                <a:cs typeface="Times New Roman" panose="02020603050405020304" pitchFamily="18" charset="0"/>
              </a:rPr>
              <a:t>con el </a:t>
            </a:r>
            <a:r>
              <a:rPr lang="es-ES" sz="1800" dirty="0" smtClean="0">
                <a:cs typeface="Times New Roman" panose="02020603050405020304" pitchFamily="18" charset="0"/>
              </a:rPr>
              <a:t>verdugo, </a:t>
            </a:r>
            <a:r>
              <a:rPr lang="es-ES" sz="1800" dirty="0">
                <a:cs typeface="Times New Roman" panose="02020603050405020304" pitchFamily="18" charset="0"/>
              </a:rPr>
              <a:t>y adoptaron </a:t>
            </a:r>
            <a:r>
              <a:rPr lang="es-ES" sz="1800" dirty="0" smtClean="0">
                <a:cs typeface="Times New Roman" panose="02020603050405020304" pitchFamily="18" charset="0"/>
              </a:rPr>
              <a:t>el papel de defensores de una </a:t>
            </a:r>
            <a:r>
              <a:rPr lang="es-ES" sz="1800" dirty="0">
                <a:cs typeface="Times New Roman" panose="02020603050405020304" pitchFamily="18" charset="0"/>
              </a:rPr>
              <a:t>nueva ciencia en la que </a:t>
            </a:r>
            <a:r>
              <a:rPr lang="es-ES" sz="1800" dirty="0" smtClean="0">
                <a:cs typeface="Times New Roman" panose="02020603050405020304" pitchFamily="18" charset="0"/>
              </a:rPr>
              <a:t>trabajarían junto al cadáver </a:t>
            </a:r>
            <a:r>
              <a:rPr lang="es-ES" sz="1800" dirty="0">
                <a:cs typeface="Times New Roman" panose="02020603050405020304" pitchFamily="18" charset="0"/>
              </a:rPr>
              <a:t>para revelar el conocimiento de la naturaleza </a:t>
            </a:r>
            <a:r>
              <a:rPr lang="es-ES" sz="1800" dirty="0" smtClean="0">
                <a:cs typeface="Times New Roman" panose="02020603050405020304" pitchFamily="18" charset="0"/>
              </a:rPr>
              <a:t>a </a:t>
            </a:r>
            <a:r>
              <a:rPr lang="es-ES" sz="1800" dirty="0">
                <a:cs typeface="Times New Roman" panose="02020603050405020304" pitchFamily="18" charset="0"/>
              </a:rPr>
              <a:t>la humanidad.</a:t>
            </a:r>
          </a:p>
          <a:p>
            <a:r>
              <a:rPr lang="es-ES" sz="1800" dirty="0">
                <a:cs typeface="Times New Roman" panose="02020603050405020304" pitchFamily="18" charset="0"/>
              </a:rPr>
              <a:t>Los anatomistas </a:t>
            </a:r>
            <a:r>
              <a:rPr lang="es-ES" sz="1800" dirty="0" smtClean="0">
                <a:cs typeface="Times New Roman" panose="02020603050405020304" pitchFamily="18" charset="0"/>
              </a:rPr>
              <a:t>se atribuyeron un rol religioso </a:t>
            </a:r>
            <a:r>
              <a:rPr lang="es-ES" sz="1800" dirty="0">
                <a:cs typeface="Times New Roman" panose="02020603050405020304" pitchFamily="18" charset="0"/>
              </a:rPr>
              <a:t>o </a:t>
            </a:r>
            <a:r>
              <a:rPr lang="es-ES" sz="1800" dirty="0" smtClean="0">
                <a:cs typeface="Times New Roman" panose="02020603050405020304" pitchFamily="18" charset="0"/>
              </a:rPr>
              <a:t>cuasi sacerdotal.</a:t>
            </a:r>
            <a:endParaRPr lang="en-US" sz="1800" dirty="0" smtClean="0">
              <a:cs typeface="Times New Roman" panose="02020603050405020304" pitchFamily="18" charset="0"/>
            </a:endParaRPr>
          </a:p>
          <a:p>
            <a:r>
              <a:rPr lang="es-ES" sz="1800" dirty="0" smtClean="0"/>
              <a:t>Las primeras disecciones públicas por sondear la esencia de la humanidad fueron teatrales.</a:t>
            </a:r>
            <a:r>
              <a:rPr lang="en-US" sz="1800" dirty="0" smtClean="0">
                <a:cs typeface="Times New Roman" panose="02020603050405020304" pitchFamily="18" charset="0"/>
              </a:rPr>
              <a:t>
</a:t>
            </a:r>
            <a:r>
              <a:rPr lang="es-ES" sz="1800" dirty="0">
                <a:cs typeface="Times New Roman" panose="02020603050405020304" pitchFamily="18" charset="0"/>
              </a:rPr>
              <a:t>Los primeros anatomistas y sus audiencias entendieron que la disección, como el teatro dramático, ofrecía un espectáculo visual con una lección verbal: ¡Oyente, aprende por ti mismo! Las ilustraciones tenían como objetivo demostrar la solemne tarea del anatomista. Él y su cadáver ofrecerían al público conocimiento de sí mismos.</a:t>
            </a:r>
          </a:p>
        </p:txBody>
      </p:sp>
      <p:sp>
        <p:nvSpPr>
          <p:cNvPr id="4" name="Segnaposto numero diapositiva 3"/>
          <p:cNvSpPr>
            <a:spLocks noGrp="1"/>
          </p:cNvSpPr>
          <p:nvPr>
            <p:ph type="sldNum" sz="quarter" idx="12"/>
          </p:nvPr>
        </p:nvSpPr>
        <p:spPr/>
        <p:txBody>
          <a:bodyPr/>
          <a:lstStyle/>
          <a:p>
            <a:fld id="{4FAB73BC-B049-4115-A692-8D63A059BFB8}" type="slidenum">
              <a:rPr lang="en-US" smtClean="0"/>
              <a:t>54</a:t>
            </a:fld>
            <a:endParaRPr lang="en-US" dirty="0"/>
          </a:p>
        </p:txBody>
      </p:sp>
    </p:spTree>
    <p:extLst>
      <p:ext uri="{BB962C8B-B14F-4D97-AF65-F5344CB8AC3E}">
        <p14:creationId xmlns:p14="http://schemas.microsoft.com/office/powerpoint/2010/main" val="6482835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olo 3"/>
          <p:cNvSpPr>
            <a:spLocks noGrp="1"/>
          </p:cNvSpPr>
          <p:nvPr>
            <p:ph type="title"/>
          </p:nvPr>
        </p:nvSpPr>
        <p:spPr>
          <a:xfrm>
            <a:off x="838200" y="500062"/>
            <a:ext cx="105156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3333861" y="1654635"/>
            <a:ext cx="5305477" cy="4351338"/>
          </a:xfrm>
        </p:spPr>
        <p:txBody>
          <a:bodyPr>
            <a:normAutofit/>
          </a:bodyPr>
          <a:lstStyle/>
          <a:p>
            <a:r>
              <a:rPr lang="es-ES" sz="1800" dirty="0">
                <a:cs typeface="Times New Roman" panose="02020603050405020304" pitchFamily="18" charset="0"/>
              </a:rPr>
              <a:t>Las ilustraciones son todas de libros anatómicos de las colecciones </a:t>
            </a:r>
            <a:r>
              <a:rPr lang="es-ES" sz="1800" dirty="0" err="1">
                <a:cs typeface="Times New Roman" panose="02020603050405020304" pitchFamily="18" charset="0"/>
              </a:rPr>
              <a:t>Blocker</a:t>
            </a:r>
            <a:r>
              <a:rPr lang="es-ES" sz="1800" dirty="0">
                <a:cs typeface="Times New Roman" panose="02020603050405020304" pitchFamily="18" charset="0"/>
              </a:rPr>
              <a:t> de la biblioteca médica </a:t>
            </a:r>
            <a:r>
              <a:rPr lang="es-ES" sz="1800" dirty="0" err="1">
                <a:cs typeface="Times New Roman" panose="02020603050405020304" pitchFamily="18" charset="0"/>
              </a:rPr>
              <a:t>Moody</a:t>
            </a:r>
            <a:r>
              <a:rPr lang="es-ES" sz="1800" dirty="0">
                <a:cs typeface="Times New Roman" panose="02020603050405020304" pitchFamily="18" charset="0"/>
              </a:rPr>
              <a:t> de la rama médica de la Universidad de </a:t>
            </a:r>
            <a:r>
              <a:rPr lang="es-ES" sz="1800" dirty="0" smtClean="0">
                <a:cs typeface="Times New Roman" panose="02020603050405020304" pitchFamily="18" charset="0"/>
              </a:rPr>
              <a:t>Texas, </a:t>
            </a:r>
            <a:r>
              <a:rPr lang="es-ES" sz="1800" dirty="0">
                <a:cs typeface="Times New Roman" panose="02020603050405020304" pitchFamily="18" charset="0"/>
              </a:rPr>
              <a:t>en Galveston</a:t>
            </a:r>
            <a:r>
              <a:rPr lang="es-ES" sz="1800" dirty="0" smtClean="0">
                <a:cs typeface="Times New Roman" panose="02020603050405020304" pitchFamily="18" charset="0"/>
              </a:rPr>
              <a:t>.</a:t>
            </a:r>
            <a:r>
              <a:rPr lang="en-US" sz="1800" dirty="0" smtClean="0">
                <a:cs typeface="Times New Roman" panose="02020603050405020304" pitchFamily="18" charset="0"/>
              </a:rPr>
              <a:t>
</a:t>
            </a:r>
            <a:r>
              <a:rPr lang="es-ES" sz="1800" dirty="0">
                <a:cs typeface="Times New Roman" panose="02020603050405020304" pitchFamily="18" charset="0"/>
              </a:rPr>
              <a:t>Las </a:t>
            </a:r>
            <a:r>
              <a:rPr lang="es-ES" sz="1800" dirty="0" smtClean="0">
                <a:cs typeface="Times New Roman" panose="02020603050405020304" pitchFamily="18" charset="0"/>
              </a:rPr>
              <a:t>imágenes </a:t>
            </a:r>
            <a:r>
              <a:rPr lang="es-ES" sz="1800" dirty="0">
                <a:cs typeface="Times New Roman" panose="02020603050405020304" pitchFamily="18" charset="0"/>
              </a:rPr>
              <a:t>de </a:t>
            </a:r>
            <a:r>
              <a:rPr lang="es-ES" sz="1800" dirty="0" smtClean="0">
                <a:cs typeface="Times New Roman" panose="02020603050405020304" pitchFamily="18" charset="0"/>
              </a:rPr>
              <a:t>esta diapositiva </a:t>
            </a:r>
            <a:r>
              <a:rPr lang="es-ES" sz="1800" dirty="0">
                <a:cs typeface="Times New Roman" panose="02020603050405020304" pitchFamily="18" charset="0"/>
              </a:rPr>
              <a:t>y las tablas que </a:t>
            </a:r>
            <a:r>
              <a:rPr lang="es-ES" sz="1800" dirty="0" smtClean="0">
                <a:cs typeface="Times New Roman" panose="02020603050405020304" pitchFamily="18" charset="0"/>
              </a:rPr>
              <a:t>siguen a continuación </a:t>
            </a:r>
            <a:r>
              <a:rPr lang="es-ES" sz="1800" dirty="0">
                <a:cs typeface="Times New Roman" panose="02020603050405020304" pitchFamily="18" charset="0"/>
              </a:rPr>
              <a:t>no son representaciones de una actividad clandestina </a:t>
            </a:r>
            <a:r>
              <a:rPr lang="es-ES" sz="1800" dirty="0" smtClean="0">
                <a:cs typeface="Times New Roman" panose="02020603050405020304" pitchFamily="18" charset="0"/>
              </a:rPr>
              <a:t>o prohibida</a:t>
            </a:r>
            <a:r>
              <a:rPr lang="es-ES" sz="1800" dirty="0">
                <a:cs typeface="Times New Roman" panose="02020603050405020304" pitchFamily="18" charset="0"/>
              </a:rPr>
              <a:t>. Por el contrario, cada </a:t>
            </a:r>
            <a:r>
              <a:rPr lang="es-ES" sz="1800" dirty="0" smtClean="0">
                <a:cs typeface="Times New Roman" panose="02020603050405020304" pitchFamily="18" charset="0"/>
              </a:rPr>
              <a:t>una, </a:t>
            </a:r>
            <a:r>
              <a:rPr lang="es-ES" sz="1800" dirty="0">
                <a:cs typeface="Times New Roman" panose="02020603050405020304" pitchFamily="18" charset="0"/>
              </a:rPr>
              <a:t>a su </a:t>
            </a:r>
            <a:r>
              <a:rPr lang="es-ES" sz="1800" dirty="0" smtClean="0">
                <a:cs typeface="Times New Roman" panose="02020603050405020304" pitchFamily="18" charset="0"/>
              </a:rPr>
              <a:t>manera, representa </a:t>
            </a:r>
            <a:r>
              <a:rPr lang="es-ES" sz="1800" dirty="0">
                <a:cs typeface="Times New Roman" panose="02020603050405020304" pitchFamily="18" charset="0"/>
              </a:rPr>
              <a:t>un </a:t>
            </a:r>
            <a:r>
              <a:rPr lang="es-ES" sz="1800" dirty="0" smtClean="0">
                <a:cs typeface="Times New Roman" panose="02020603050405020304" pitchFamily="18" charset="0"/>
              </a:rPr>
              <a:t>acto público, </a:t>
            </a:r>
            <a:r>
              <a:rPr lang="es-ES" sz="1800" dirty="0">
                <a:cs typeface="Times New Roman" panose="02020603050405020304" pitchFamily="18" charset="0"/>
              </a:rPr>
              <a:t>dramático e incluso teatral (ver Figuras 1 y 2).</a:t>
            </a:r>
          </a:p>
        </p:txBody>
      </p:sp>
      <p:pic>
        <p:nvPicPr>
          <p:cNvPr id="6" name="Segnaposto contenuto 5"/>
          <p:cNvPicPr>
            <a:picLocks noGrp="1" noChangeAspect="1"/>
          </p:cNvPicPr>
          <p:nvPr>
            <p:ph sz="half" idx="2"/>
          </p:nvPr>
        </p:nvPicPr>
        <p:blipFill>
          <a:blip r:embed="rId3"/>
          <a:stretch>
            <a:fillRect/>
          </a:stretch>
        </p:blipFill>
        <p:spPr>
          <a:xfrm>
            <a:off x="716103" y="1645465"/>
            <a:ext cx="2498136" cy="3909512"/>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55</a:t>
            </a:fld>
            <a:endParaRPr lang="en-US" dirty="0"/>
          </a:p>
        </p:txBody>
      </p:sp>
      <p:pic>
        <p:nvPicPr>
          <p:cNvPr id="7" name="Immagine 6"/>
          <p:cNvPicPr>
            <a:picLocks noChangeAspect="1"/>
          </p:cNvPicPr>
          <p:nvPr/>
        </p:nvPicPr>
        <p:blipFill>
          <a:blip r:embed="rId4"/>
          <a:stretch>
            <a:fillRect/>
          </a:stretch>
        </p:blipFill>
        <p:spPr>
          <a:xfrm>
            <a:off x="8797089" y="1534703"/>
            <a:ext cx="2972869" cy="38401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041758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06126" y="615904"/>
            <a:ext cx="10515600" cy="1325563"/>
          </a:xfrm>
        </p:spPr>
        <p:txBody>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a:t>
            </a:r>
            <a:r>
              <a:rPr lang="it-IT" dirty="0"/>
              <a:t/>
            </a:r>
            <a:br>
              <a:rPr lang="it-IT" dirty="0"/>
            </a:br>
            <a:endParaRPr lang="it-IT" dirty="0"/>
          </a:p>
        </p:txBody>
      </p:sp>
      <p:sp>
        <p:nvSpPr>
          <p:cNvPr id="3" name="Segnaposto contenuto 2"/>
          <p:cNvSpPr>
            <a:spLocks noGrp="1"/>
          </p:cNvSpPr>
          <p:nvPr>
            <p:ph sz="half" idx="1"/>
          </p:nvPr>
        </p:nvSpPr>
        <p:spPr>
          <a:xfrm>
            <a:off x="1540232" y="1683657"/>
            <a:ext cx="5033211" cy="4351338"/>
          </a:xfrm>
        </p:spPr>
        <p:txBody>
          <a:bodyPr>
            <a:normAutofit/>
          </a:bodyPr>
          <a:lstStyle/>
          <a:p>
            <a:r>
              <a:rPr lang="es-ES" sz="1800" dirty="0">
                <a:cs typeface="Times New Roman" panose="02020603050405020304" pitchFamily="18" charset="0"/>
              </a:rPr>
              <a:t>Las ilustraciones responden al aumento de estructuras construidas específicamente para la disección anatómica, como el famoso teatro de Padua (1594), pero también se asemejan a </a:t>
            </a:r>
            <a:r>
              <a:rPr lang="es-ES" sz="1800" dirty="0" smtClean="0">
                <a:cs typeface="Times New Roman" panose="02020603050405020304" pitchFamily="18" charset="0"/>
              </a:rPr>
              <a:t>decorados, </a:t>
            </a:r>
            <a:r>
              <a:rPr lang="es-ES" sz="1800" dirty="0">
                <a:cs typeface="Times New Roman" panose="02020603050405020304" pitchFamily="18" charset="0"/>
              </a:rPr>
              <a:t>como el hermoso Teatro Olímpico </a:t>
            </a:r>
            <a:r>
              <a:rPr lang="es-ES" sz="1800" dirty="0" smtClean="0">
                <a:cs typeface="Times New Roman" panose="02020603050405020304" pitchFamily="18" charset="0"/>
              </a:rPr>
              <a:t>en Vicenza de Andrea </a:t>
            </a:r>
            <a:r>
              <a:rPr lang="es-ES" sz="1800" dirty="0" err="1">
                <a:cs typeface="Times New Roman" panose="02020603050405020304" pitchFamily="18" charset="0"/>
              </a:rPr>
              <a:t>Palladio</a:t>
            </a:r>
            <a:r>
              <a:rPr lang="es-ES" sz="1800" dirty="0">
                <a:cs typeface="Times New Roman" panose="02020603050405020304" pitchFamily="18" charset="0"/>
              </a:rPr>
              <a:t> (ver Figuras 3 y 4, en la siguiente diapositiva</a:t>
            </a:r>
            <a:r>
              <a:rPr lang="es-ES" sz="1800" dirty="0" smtClean="0">
                <a:cs typeface="Times New Roman" panose="02020603050405020304" pitchFamily="18" charset="0"/>
              </a:rPr>
              <a:t>).</a:t>
            </a:r>
            <a:r>
              <a:rPr lang="en-US" sz="1800" dirty="0" smtClean="0">
                <a:cs typeface="Times New Roman" panose="02020603050405020304" pitchFamily="18" charset="0"/>
              </a:rPr>
              <a:t>
</a:t>
            </a:r>
            <a:r>
              <a:rPr lang="es-ES" sz="1800" dirty="0">
                <a:cs typeface="Times New Roman" panose="02020603050405020304" pitchFamily="18" charset="0"/>
              </a:rPr>
              <a:t>Tanto los teatros </a:t>
            </a:r>
            <a:r>
              <a:rPr lang="es-ES" sz="1800" dirty="0" err="1">
                <a:cs typeface="Times New Roman" panose="02020603050405020304" pitchFamily="18" charset="0"/>
              </a:rPr>
              <a:t>palladianos</a:t>
            </a:r>
            <a:r>
              <a:rPr lang="es-ES" sz="1800" dirty="0">
                <a:cs typeface="Times New Roman" panose="02020603050405020304" pitchFamily="18" charset="0"/>
              </a:rPr>
              <a:t> como los teatros médicos rinden homenaje directo a los anfiteatros del Imperio Romano.</a:t>
            </a:r>
          </a:p>
        </p:txBody>
      </p:sp>
      <p:pic>
        <p:nvPicPr>
          <p:cNvPr id="6" name="Segnaposto contenuto 5"/>
          <p:cNvPicPr>
            <a:picLocks noGrp="1" noChangeAspect="1"/>
          </p:cNvPicPr>
          <p:nvPr>
            <p:ph sz="half" idx="2"/>
          </p:nvPr>
        </p:nvPicPr>
        <p:blipFill>
          <a:blip r:embed="rId2"/>
          <a:stretch>
            <a:fillRect/>
          </a:stretch>
        </p:blipFill>
        <p:spPr>
          <a:xfrm>
            <a:off x="7116731" y="1699482"/>
            <a:ext cx="3151512" cy="4349088"/>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56</a:t>
            </a:fld>
            <a:endParaRPr lang="en-US" dirty="0"/>
          </a:p>
        </p:txBody>
      </p:sp>
    </p:spTree>
    <p:extLst>
      <p:ext uri="{BB962C8B-B14F-4D97-AF65-F5344CB8AC3E}">
        <p14:creationId xmlns:p14="http://schemas.microsoft.com/office/powerpoint/2010/main" val="16561721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1848" y="583489"/>
            <a:ext cx="10515600" cy="1325563"/>
          </a:xfrm>
        </p:spPr>
        <p:txBody>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a:t>
            </a:r>
            <a:r>
              <a:rPr lang="it-IT" dirty="0"/>
              <a:t/>
            </a:r>
            <a:br>
              <a:rPr lang="it-IT" dirty="0"/>
            </a:br>
            <a:endParaRPr lang="it-IT" dirty="0"/>
          </a:p>
        </p:txBody>
      </p:sp>
      <p:pic>
        <p:nvPicPr>
          <p:cNvPr id="5" name="Segnaposto contenuto 4"/>
          <p:cNvPicPr>
            <a:picLocks noGrp="1" noChangeAspect="1"/>
          </p:cNvPicPr>
          <p:nvPr>
            <p:ph sz="half" idx="1"/>
          </p:nvPr>
        </p:nvPicPr>
        <p:blipFill>
          <a:blip r:embed="rId2"/>
          <a:stretch>
            <a:fillRect/>
          </a:stretch>
        </p:blipFill>
        <p:spPr>
          <a:xfrm>
            <a:off x="1638276" y="1467826"/>
            <a:ext cx="2782436" cy="4537190"/>
          </a:xfrm>
          <a:prstGeom prst="rect">
            <a:avLst/>
          </a:prstGeom>
          <a:ln>
            <a:noFill/>
          </a:ln>
          <a:effectLst>
            <a:outerShdw blurRad="292100" dist="139700" dir="2700000" algn="tl" rotWithShape="0">
              <a:srgbClr val="333333">
                <a:alpha val="65000"/>
              </a:srgbClr>
            </a:outerShdw>
          </a:effectLst>
        </p:spPr>
      </p:pic>
      <p:sp>
        <p:nvSpPr>
          <p:cNvPr id="4" name="Segnaposto contenuto 3"/>
          <p:cNvSpPr>
            <a:spLocks noGrp="1"/>
          </p:cNvSpPr>
          <p:nvPr>
            <p:ph sz="half" idx="2"/>
          </p:nvPr>
        </p:nvSpPr>
        <p:spPr>
          <a:xfrm>
            <a:off x="5436243" y="1690688"/>
            <a:ext cx="4754880" cy="3977640"/>
          </a:xfrm>
        </p:spPr>
        <p:txBody>
          <a:bodyPr>
            <a:normAutofit/>
          </a:bodyPr>
          <a:lstStyle/>
          <a:p>
            <a:r>
              <a:rPr lang="en-US" sz="1800" dirty="0" err="1" smtClean="0">
                <a:cs typeface="Times New Roman" panose="02020603050405020304" pitchFamily="18" charset="0"/>
              </a:rPr>
              <a:t>Esta</a:t>
            </a:r>
            <a:r>
              <a:rPr lang="en-US" sz="1800" dirty="0" smtClean="0">
                <a:cs typeface="Times New Roman" panose="02020603050405020304" pitchFamily="18" charset="0"/>
              </a:rPr>
              <a:t> </a:t>
            </a:r>
            <a:r>
              <a:rPr lang="en-US" sz="1800" dirty="0" err="1" smtClean="0">
                <a:cs typeface="Times New Roman" panose="02020603050405020304" pitchFamily="18" charset="0"/>
              </a:rPr>
              <a:t>escena</a:t>
            </a:r>
            <a:r>
              <a:rPr lang="en-US" sz="1800" dirty="0" smtClean="0">
                <a:cs typeface="Times New Roman" panose="02020603050405020304" pitchFamily="18" charset="0"/>
              </a:rPr>
              <a:t> (</a:t>
            </a:r>
            <a:r>
              <a:rPr lang="en-US" sz="1800" dirty="0" err="1" smtClean="0">
                <a:cs typeface="Times New Roman" panose="02020603050405020304" pitchFamily="18" charset="0"/>
              </a:rPr>
              <a:t>figura</a:t>
            </a:r>
            <a:r>
              <a:rPr lang="en-US" sz="1800" dirty="0" smtClean="0">
                <a:cs typeface="Times New Roman" panose="02020603050405020304" pitchFamily="18" charset="0"/>
              </a:rPr>
              <a:t> 4) </a:t>
            </a:r>
            <a:r>
              <a:rPr lang="en-US" sz="1800" dirty="0" err="1" smtClean="0">
                <a:cs typeface="Times New Roman" panose="02020603050405020304" pitchFamily="18" charset="0"/>
              </a:rPr>
              <a:t>muestra</a:t>
            </a:r>
            <a:r>
              <a:rPr lang="en-US" sz="1800" dirty="0" smtClean="0">
                <a:cs typeface="Times New Roman" panose="02020603050405020304" pitchFamily="18" charset="0"/>
              </a:rPr>
              <a:t> </a:t>
            </a:r>
            <a:r>
              <a:rPr lang="en-US" sz="1800" dirty="0" err="1" smtClean="0">
                <a:cs typeface="Times New Roman" panose="02020603050405020304" pitchFamily="18" charset="0"/>
              </a:rPr>
              <a:t>una</a:t>
            </a:r>
            <a:r>
              <a:rPr lang="en-US" sz="1800" dirty="0" smtClean="0">
                <a:cs typeface="Times New Roman" panose="02020603050405020304" pitchFamily="18" charset="0"/>
              </a:rPr>
              <a:t> </a:t>
            </a:r>
            <a:r>
              <a:rPr lang="en-US" sz="1800" dirty="0" err="1" smtClean="0">
                <a:cs typeface="Times New Roman" panose="02020603050405020304" pitchFamily="18" charset="0"/>
              </a:rPr>
              <a:t>estructura</a:t>
            </a:r>
            <a:r>
              <a:rPr lang="en-US" sz="1800" dirty="0" smtClean="0">
                <a:cs typeface="Times New Roman" panose="02020603050405020304" pitchFamily="18" charset="0"/>
              </a:rPr>
              <a:t> de un </a:t>
            </a:r>
            <a:r>
              <a:rPr lang="en-US" sz="1800" dirty="0" err="1" smtClean="0">
                <a:cs typeface="Times New Roman" panose="02020603050405020304" pitchFamily="18" charset="0"/>
              </a:rPr>
              <a:t>anfiteatro</a:t>
            </a:r>
            <a:r>
              <a:rPr lang="en-US" sz="1800" dirty="0" smtClean="0">
                <a:cs typeface="Times New Roman" panose="02020603050405020304" pitchFamily="18" charset="0"/>
              </a:rPr>
              <a:t> </a:t>
            </a:r>
            <a:r>
              <a:rPr lang="en-US" sz="1800" dirty="0" err="1" smtClean="0">
                <a:cs typeface="Times New Roman" panose="02020603050405020304" pitchFamily="18" charset="0"/>
              </a:rPr>
              <a:t>permanente</a:t>
            </a:r>
            <a:r>
              <a:rPr lang="en-US" sz="1800" dirty="0" smtClean="0">
                <a:cs typeface="Times New Roman" panose="02020603050405020304" pitchFamily="18" charset="0"/>
              </a:rPr>
              <a:t> 
</a:t>
            </a:r>
            <a:r>
              <a:rPr lang="es-ES" sz="1800" dirty="0">
                <a:cs typeface="Times New Roman" panose="02020603050405020304" pitchFamily="18" charset="0"/>
              </a:rPr>
              <a:t>Como en la Figura 2, el esqueleto preside la disección</a:t>
            </a:r>
            <a:r>
              <a:rPr lang="en-US" sz="1800" dirty="0" smtClean="0">
                <a:cs typeface="Times New Roman" panose="02020603050405020304" pitchFamily="18" charset="0"/>
              </a:rPr>
              <a:t>
</a:t>
            </a:r>
            <a:r>
              <a:rPr lang="es-ES" sz="1800" dirty="0" smtClean="0">
                <a:cs typeface="Times New Roman" panose="02020603050405020304" pitchFamily="18" charset="0"/>
              </a:rPr>
              <a:t>La </a:t>
            </a:r>
            <a:r>
              <a:rPr lang="es-ES" sz="1800" dirty="0">
                <a:cs typeface="Times New Roman" panose="02020603050405020304" pitchFamily="18" charset="0"/>
              </a:rPr>
              <a:t>inscripción en la base </a:t>
            </a:r>
            <a:r>
              <a:rPr lang="es-ES" sz="1800" dirty="0" smtClean="0">
                <a:cs typeface="Times New Roman" panose="02020603050405020304" pitchFamily="18" charset="0"/>
              </a:rPr>
              <a:t>del </a:t>
            </a:r>
            <a:r>
              <a:rPr lang="es-ES" sz="1800" dirty="0">
                <a:cs typeface="Times New Roman" panose="02020603050405020304" pitchFamily="18" charset="0"/>
              </a:rPr>
              <a:t>podio sugiere su función: "Laceros </a:t>
            </a:r>
            <a:r>
              <a:rPr lang="es-ES" sz="1800" dirty="0" err="1">
                <a:cs typeface="Times New Roman" panose="02020603050405020304" pitchFamily="18" charset="0"/>
              </a:rPr>
              <a:t>iuvat</a:t>
            </a:r>
            <a:r>
              <a:rPr lang="es-ES" sz="1800" dirty="0">
                <a:cs typeface="Times New Roman" panose="02020603050405020304" pitchFamily="18" charset="0"/>
              </a:rPr>
              <a:t> </a:t>
            </a:r>
            <a:r>
              <a:rPr lang="es-ES" sz="1800" dirty="0" err="1">
                <a:cs typeface="Times New Roman" panose="02020603050405020304" pitchFamily="18" charset="0"/>
              </a:rPr>
              <a:t>ire</a:t>
            </a:r>
            <a:r>
              <a:rPr lang="es-ES" sz="1800" dirty="0">
                <a:cs typeface="Times New Roman" panose="02020603050405020304" pitchFamily="18" charset="0"/>
              </a:rPr>
              <a:t> per </a:t>
            </a:r>
            <a:r>
              <a:rPr lang="es-ES" sz="1800" dirty="0" err="1">
                <a:cs typeface="Times New Roman" panose="02020603050405020304" pitchFamily="18" charset="0"/>
              </a:rPr>
              <a:t>artus</a:t>
            </a:r>
            <a:r>
              <a:rPr lang="es-ES" sz="1800" dirty="0">
                <a:cs typeface="Times New Roman" panose="02020603050405020304" pitchFamily="18" charset="0"/>
              </a:rPr>
              <a:t>" " </a:t>
            </a:r>
            <a:r>
              <a:rPr lang="es-ES" sz="1800" dirty="0" smtClean="0">
                <a:cs typeface="Times New Roman" panose="02020603050405020304" pitchFamily="18" charset="0"/>
              </a:rPr>
              <a:t>Le gusta andar sobre sus miembros desgarrados</a:t>
            </a:r>
            <a:r>
              <a:rPr lang="es-ES" sz="1800" dirty="0">
                <a:cs typeface="Times New Roman" panose="02020603050405020304" pitchFamily="18" charset="0"/>
              </a:rPr>
              <a:t> </a:t>
            </a:r>
            <a:r>
              <a:rPr lang="es-ES" sz="1800" dirty="0" smtClean="0">
                <a:cs typeface="Times New Roman" panose="02020603050405020304" pitchFamily="18" charset="0"/>
              </a:rPr>
              <a:t>"</a:t>
            </a:r>
            <a:r>
              <a:rPr lang="es-ES" sz="1800" dirty="0"/>
              <a:t> ['(el esqueleto) ayuda a </a:t>
            </a:r>
            <a:r>
              <a:rPr lang="es-ES" sz="1800" dirty="0" smtClean="0"/>
              <a:t>conocer </a:t>
            </a:r>
            <a:r>
              <a:rPr lang="es-ES" sz="1800" dirty="0"/>
              <a:t>las extremidades laceradas (es decir, disecadas</a:t>
            </a:r>
            <a:r>
              <a:rPr lang="es-ES" sz="1800" dirty="0" smtClean="0"/>
              <a:t>).</a:t>
            </a:r>
            <a:r>
              <a:rPr lang="es-ES" sz="1800" dirty="0" smtClean="0">
                <a:cs typeface="Times New Roman" panose="02020603050405020304" pitchFamily="18" charset="0"/>
              </a:rPr>
              <a:t> </a:t>
            </a:r>
          </a:p>
        </p:txBody>
      </p:sp>
      <p:sp>
        <p:nvSpPr>
          <p:cNvPr id="3" name="Segnaposto numero diapositiva 2"/>
          <p:cNvSpPr>
            <a:spLocks noGrp="1"/>
          </p:cNvSpPr>
          <p:nvPr>
            <p:ph type="sldNum" sz="quarter" idx="12"/>
          </p:nvPr>
        </p:nvSpPr>
        <p:spPr/>
        <p:txBody>
          <a:bodyPr/>
          <a:lstStyle/>
          <a:p>
            <a:fld id="{4FAB73BC-B049-4115-A692-8D63A059BFB8}" type="slidenum">
              <a:rPr lang="en-US" smtClean="0"/>
              <a:t>57</a:t>
            </a:fld>
            <a:endParaRPr lang="en-US" dirty="0"/>
          </a:p>
        </p:txBody>
      </p:sp>
    </p:spTree>
    <p:extLst>
      <p:ext uri="{BB962C8B-B14F-4D97-AF65-F5344CB8AC3E}">
        <p14:creationId xmlns:p14="http://schemas.microsoft.com/office/powerpoint/2010/main" val="2763037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789295" y="745722"/>
            <a:ext cx="10591800" cy="1325563"/>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Anatómico después del Renacimiento</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1549960" y="2133483"/>
            <a:ext cx="5187724" cy="3967833"/>
          </a:xfrm>
        </p:spPr>
        <p:txBody>
          <a:bodyPr>
            <a:normAutofit/>
          </a:bodyPr>
          <a:lstStyle/>
          <a:p>
            <a:endParaRPr lang="es-ES" sz="1800" dirty="0">
              <a:cs typeface="Times New Roman" panose="02020603050405020304" pitchFamily="18" charset="0"/>
            </a:endParaRPr>
          </a:p>
          <a:p>
            <a:r>
              <a:rPr lang="es-ES" sz="1800" dirty="0">
                <a:cs typeface="Times New Roman" panose="02020603050405020304" pitchFamily="18" charset="0"/>
              </a:rPr>
              <a:t>En algunas ilustraciones, la disección se escenifica de tal manera que convierte al lector en un espectador o un aficionado al </a:t>
            </a:r>
            <a:r>
              <a:rPr lang="es-ES" sz="1800" dirty="0" smtClean="0">
                <a:cs typeface="Times New Roman" panose="02020603050405020304" pitchFamily="18" charset="0"/>
              </a:rPr>
              <a:t>teatro.</a:t>
            </a:r>
            <a:endParaRPr lang="en-US" sz="1800" dirty="0">
              <a:cs typeface="Times New Roman" panose="02020603050405020304" pitchFamily="18" charset="0"/>
            </a:endParaRPr>
          </a:p>
          <a:p>
            <a:r>
              <a:rPr lang="en-US" sz="1800" dirty="0">
                <a:cs typeface="Times New Roman" panose="02020603050405020304" pitchFamily="18" charset="0"/>
              </a:rPr>
              <a:t>E</a:t>
            </a:r>
            <a:r>
              <a:rPr lang="es-ES" sz="1800" dirty="0" smtClean="0">
                <a:cs typeface="Times New Roman" panose="02020603050405020304" pitchFamily="18" charset="0"/>
              </a:rPr>
              <a:t>s </a:t>
            </a:r>
            <a:r>
              <a:rPr lang="es-ES" sz="1800" dirty="0">
                <a:cs typeface="Times New Roman" panose="02020603050405020304" pitchFamily="18" charset="0"/>
              </a:rPr>
              <a:t>digno de mención el cadáver femenino, así como el elaborado telón de fondo </a:t>
            </a:r>
            <a:r>
              <a:rPr lang="es-ES" sz="1800" dirty="0" smtClean="0">
                <a:cs typeface="Times New Roman" panose="02020603050405020304" pitchFamily="18" charset="0"/>
              </a:rPr>
              <a:t>del acto académico.</a:t>
            </a:r>
            <a:r>
              <a:rPr lang="en-US" sz="1800" dirty="0">
                <a:cs typeface="Times New Roman" panose="02020603050405020304" pitchFamily="18" charset="0"/>
              </a:rPr>
              <a:t>
</a:t>
            </a:r>
            <a:r>
              <a:rPr lang="es-ES" sz="1800" dirty="0">
                <a:cs typeface="Times New Roman" panose="02020603050405020304" pitchFamily="18" charset="0"/>
              </a:rPr>
              <a:t>Los querubines con sus tubos de burbujas, tulipanes y calaveras recuerdan al lector la vanidad del esfuerzo humano y la fugacidad del tiempo.</a:t>
            </a:r>
            <a:endParaRPr lang="it-IT" sz="1800" dirty="0">
              <a:cs typeface="Times New Roman" panose="02020603050405020304" pitchFamily="18" charset="0"/>
            </a:endParaRPr>
          </a:p>
        </p:txBody>
      </p:sp>
      <p:pic>
        <p:nvPicPr>
          <p:cNvPr id="8" name="Segnaposto contenuto 7"/>
          <p:cNvPicPr>
            <a:picLocks noGrp="1" noChangeAspect="1"/>
          </p:cNvPicPr>
          <p:nvPr>
            <p:ph sz="half" idx="2"/>
          </p:nvPr>
        </p:nvPicPr>
        <p:blipFill>
          <a:blip r:embed="rId2"/>
          <a:stretch>
            <a:fillRect/>
          </a:stretch>
        </p:blipFill>
        <p:spPr>
          <a:xfrm>
            <a:off x="7519519" y="1784487"/>
            <a:ext cx="2474713" cy="3978275"/>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58</a:t>
            </a:fld>
            <a:endParaRPr lang="en-US" dirty="0"/>
          </a:p>
        </p:txBody>
      </p:sp>
      <p:sp>
        <p:nvSpPr>
          <p:cNvPr id="4" name="Rettangolo 3"/>
          <p:cNvSpPr/>
          <p:nvPr/>
        </p:nvSpPr>
        <p:spPr>
          <a:xfrm>
            <a:off x="8090645" y="5893567"/>
            <a:ext cx="1208985" cy="261610"/>
          </a:xfrm>
          <a:prstGeom prst="rect">
            <a:avLst/>
          </a:prstGeom>
        </p:spPr>
        <p:txBody>
          <a:bodyPr wrap="none">
            <a:spAutoFit/>
          </a:bodyPr>
          <a:lstStyle/>
          <a:p>
            <a:r>
              <a:rPr lang="en-US" sz="1100" dirty="0">
                <a:cs typeface="Times New Roman" panose="02020603050405020304" pitchFamily="18" charset="0"/>
              </a:rPr>
              <a:t>Amsterdam, 1642</a:t>
            </a:r>
            <a:endParaRPr lang="it-IT" sz="1100" dirty="0">
              <a:cs typeface="Times New Roman" panose="02020603050405020304" pitchFamily="18" charset="0"/>
            </a:endParaRPr>
          </a:p>
        </p:txBody>
      </p:sp>
    </p:spTree>
    <p:extLst>
      <p:ext uri="{BB962C8B-B14F-4D97-AF65-F5344CB8AC3E}">
        <p14:creationId xmlns:p14="http://schemas.microsoft.com/office/powerpoint/2010/main" val="7033832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6048" y="793955"/>
            <a:ext cx="10058400" cy="1609344"/>
          </a:xfrm>
        </p:spPr>
        <p:txBody>
          <a:bodyPr>
            <a:normAutofit/>
          </a:bodyPr>
          <a:lstStyle/>
          <a:p>
            <a:pPr algn="ctr"/>
            <a: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 después del Renacimiento</a:t>
            </a: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dirty="0"/>
              <a:t/>
            </a:r>
            <a:br>
              <a:rPr lang="it-IT" dirty="0"/>
            </a:br>
            <a:endParaRPr lang="it-IT" dirty="0"/>
          </a:p>
        </p:txBody>
      </p:sp>
      <p:pic>
        <p:nvPicPr>
          <p:cNvPr id="5" name="Segnaposto contenuto 4"/>
          <p:cNvPicPr>
            <a:picLocks noGrp="1" noChangeAspect="1"/>
          </p:cNvPicPr>
          <p:nvPr>
            <p:ph sz="half" idx="1"/>
          </p:nvPr>
        </p:nvPicPr>
        <p:blipFill>
          <a:blip r:embed="rId2"/>
          <a:stretch>
            <a:fillRect/>
          </a:stretch>
        </p:blipFill>
        <p:spPr>
          <a:xfrm>
            <a:off x="1146048" y="1387495"/>
            <a:ext cx="3156742" cy="4303621"/>
          </a:xfrm>
          <a:prstGeom prst="rect">
            <a:avLst/>
          </a:prstGeom>
          <a:ln>
            <a:noFill/>
          </a:ln>
          <a:effectLst>
            <a:outerShdw blurRad="190500" algn="tl" rotWithShape="0">
              <a:srgbClr val="000000">
                <a:alpha val="70000"/>
              </a:srgbClr>
            </a:outerShdw>
          </a:effectLst>
        </p:spPr>
      </p:pic>
      <p:sp>
        <p:nvSpPr>
          <p:cNvPr id="4" name="Segnaposto contenuto 3"/>
          <p:cNvSpPr>
            <a:spLocks noGrp="1"/>
          </p:cNvSpPr>
          <p:nvPr>
            <p:ph sz="half" idx="2"/>
          </p:nvPr>
        </p:nvSpPr>
        <p:spPr>
          <a:xfrm>
            <a:off x="5044077" y="1810592"/>
            <a:ext cx="5495587" cy="4743110"/>
          </a:xfrm>
        </p:spPr>
        <p:txBody>
          <a:bodyPr>
            <a:normAutofit/>
          </a:bodyPr>
          <a:lstStyle/>
          <a:p>
            <a:r>
              <a:rPr lang="es-ES" sz="1800" dirty="0" smtClean="0">
                <a:cs typeface="Times New Roman" panose="02020603050405020304" pitchFamily="18" charset="0"/>
              </a:rPr>
              <a:t>Estilo </a:t>
            </a:r>
            <a:r>
              <a:rPr lang="es-ES" sz="1800" dirty="0">
                <a:cs typeface="Times New Roman" panose="02020603050405020304" pitchFamily="18" charset="0"/>
              </a:rPr>
              <a:t>del clasicismo renacentista para dar autoridad </a:t>
            </a:r>
            <a:r>
              <a:rPr lang="es-ES" sz="1800" dirty="0" smtClean="0">
                <a:cs typeface="Times New Roman" panose="02020603050405020304" pitchFamily="18" charset="0"/>
              </a:rPr>
              <a:t>a la lección anatómica</a:t>
            </a:r>
            <a:r>
              <a:rPr lang="en-US" sz="1800" dirty="0">
                <a:cs typeface="Times New Roman" panose="02020603050405020304" pitchFamily="18" charset="0"/>
              </a:rPr>
              <a:t/>
            </a:r>
            <a:br>
              <a:rPr lang="en-US" sz="1800" dirty="0">
                <a:cs typeface="Times New Roman" panose="02020603050405020304" pitchFamily="18" charset="0"/>
              </a:rPr>
            </a:br>
            <a:r>
              <a:rPr lang="en-US" sz="1800" dirty="0">
                <a:cs typeface="Times New Roman" panose="02020603050405020304" pitchFamily="18" charset="0"/>
              </a:rPr>
              <a:t>
</a:t>
            </a:r>
            <a:r>
              <a:rPr lang="es-ES" sz="1800" dirty="0" smtClean="0">
                <a:cs typeface="Times New Roman" panose="02020603050405020304" pitchFamily="18" charset="0"/>
              </a:rPr>
              <a:t>Los personajes</a:t>
            </a:r>
            <a:r>
              <a:rPr lang="es-ES" sz="1800" dirty="0">
                <a:cs typeface="Times New Roman" panose="02020603050405020304" pitchFamily="18" charset="0"/>
              </a:rPr>
              <a:t>, vestidos </a:t>
            </a:r>
            <a:r>
              <a:rPr lang="es-ES" sz="1800" dirty="0" smtClean="0">
                <a:cs typeface="Times New Roman" panose="02020603050405020304" pitchFamily="18" charset="0"/>
              </a:rPr>
              <a:t>como en </a:t>
            </a:r>
            <a:r>
              <a:rPr lang="es-ES" sz="1800" dirty="0">
                <a:cs typeface="Times New Roman" panose="02020603050405020304" pitchFamily="18" charset="0"/>
              </a:rPr>
              <a:t>la antigüedad, </a:t>
            </a:r>
            <a:r>
              <a:rPr lang="es-ES" sz="1800" dirty="0" smtClean="0">
                <a:cs typeface="Times New Roman" panose="02020603050405020304" pitchFamily="18" charset="0"/>
              </a:rPr>
              <a:t>con gestos teatrales, casi </a:t>
            </a:r>
            <a:r>
              <a:rPr lang="es-ES" sz="1800" dirty="0">
                <a:cs typeface="Times New Roman" panose="02020603050405020304" pitchFamily="18" charset="0"/>
              </a:rPr>
              <a:t>parecen realizar un ritual</a:t>
            </a:r>
            <a:r>
              <a:rPr lang="en-US" sz="1800" dirty="0">
                <a:cs typeface="Times New Roman" panose="02020603050405020304" pitchFamily="18" charset="0"/>
              </a:rPr>
              <a:t/>
            </a:r>
            <a:br>
              <a:rPr lang="en-US" sz="1800" dirty="0">
                <a:cs typeface="Times New Roman" panose="02020603050405020304" pitchFamily="18" charset="0"/>
              </a:rPr>
            </a:br>
            <a:endParaRPr lang="it-IT"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59</a:t>
            </a:fld>
            <a:endParaRPr lang="en-US" dirty="0"/>
          </a:p>
        </p:txBody>
      </p:sp>
      <p:sp>
        <p:nvSpPr>
          <p:cNvPr id="6" name="Rettangolo 5"/>
          <p:cNvSpPr/>
          <p:nvPr/>
        </p:nvSpPr>
        <p:spPr>
          <a:xfrm>
            <a:off x="2098237" y="5826918"/>
            <a:ext cx="963725" cy="261610"/>
          </a:xfrm>
          <a:prstGeom prst="rect">
            <a:avLst/>
          </a:prstGeom>
        </p:spPr>
        <p:txBody>
          <a:bodyPr wrap="none">
            <a:spAutoFit/>
          </a:bodyPr>
          <a:lstStyle/>
          <a:p>
            <a:r>
              <a:rPr lang="en-US" sz="1100" dirty="0">
                <a:cs typeface="Times New Roman" panose="02020603050405020304" pitchFamily="18" charset="0"/>
              </a:rPr>
              <a:t>Leiden, 1673 </a:t>
            </a:r>
            <a:endParaRPr lang="it-IT" sz="1100" dirty="0">
              <a:cs typeface="Times New Roman" panose="02020603050405020304" pitchFamily="18" charset="0"/>
            </a:endParaRPr>
          </a:p>
        </p:txBody>
      </p:sp>
    </p:spTree>
    <p:extLst>
      <p:ext uri="{BB962C8B-B14F-4D97-AF65-F5344CB8AC3E}">
        <p14:creationId xmlns:p14="http://schemas.microsoft.com/office/powerpoint/2010/main" val="1825896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5033" y="620162"/>
            <a:ext cx="8309123" cy="1569750"/>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 cuerpo humano y el cosmos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5" name="Segnaposto numero diapositiva 4"/>
          <p:cNvSpPr>
            <a:spLocks noGrp="1"/>
          </p:cNvSpPr>
          <p:nvPr>
            <p:ph type="sldNum" sz="quarter" idx="12"/>
          </p:nvPr>
        </p:nvSpPr>
        <p:spPr/>
        <p:txBody>
          <a:bodyPr/>
          <a:lstStyle/>
          <a:p>
            <a:fld id="{4FAB73BC-B049-4115-A692-8D63A059BFB8}" type="slidenum">
              <a:rPr lang="en-US" smtClean="0"/>
              <a:t>6</a:t>
            </a:fld>
            <a:endParaRPr lang="en-US" dirty="0"/>
          </a:p>
        </p:txBody>
      </p:sp>
      <p:pic>
        <p:nvPicPr>
          <p:cNvPr id="4" name="Immagine 3"/>
          <p:cNvPicPr>
            <a:picLocks noChangeAspect="1"/>
          </p:cNvPicPr>
          <p:nvPr/>
        </p:nvPicPr>
        <p:blipFill>
          <a:blip r:embed="rId2"/>
          <a:stretch>
            <a:fillRect/>
          </a:stretch>
        </p:blipFill>
        <p:spPr>
          <a:xfrm>
            <a:off x="7475602" y="1589060"/>
            <a:ext cx="3723503" cy="1968843"/>
          </a:xfrm>
          <a:prstGeom prst="rect">
            <a:avLst/>
          </a:prstGeom>
          <a:ln>
            <a:noFill/>
          </a:ln>
          <a:effectLst>
            <a:outerShdw blurRad="190500" algn="tl" rotWithShape="0">
              <a:srgbClr val="000000">
                <a:alpha val="70000"/>
              </a:srgbClr>
            </a:outerShdw>
          </a:effectLst>
        </p:spPr>
      </p:pic>
      <p:sp>
        <p:nvSpPr>
          <p:cNvPr id="6" name="CasellaDiTesto 5"/>
          <p:cNvSpPr txBox="1"/>
          <p:nvPr/>
        </p:nvSpPr>
        <p:spPr>
          <a:xfrm>
            <a:off x="925033" y="2333266"/>
            <a:ext cx="5752215" cy="1477328"/>
          </a:xfrm>
          <a:prstGeom prst="rect">
            <a:avLst/>
          </a:prstGeom>
          <a:noFill/>
        </p:spPr>
        <p:txBody>
          <a:bodyPr wrap="square" rtlCol="0">
            <a:spAutoFit/>
          </a:bodyPr>
          <a:lstStyle/>
          <a:p>
            <a:r>
              <a:rPr lang="es-ES" dirty="0">
                <a:cs typeface="Times New Roman" panose="02020603050405020304" pitchFamily="18" charset="0"/>
              </a:rPr>
              <a:t>La imagen del cuerpo humano que históricamente ha sido construida por la medicina y la biología suele tener vínculos analógicos y simbólicos </a:t>
            </a:r>
            <a:r>
              <a:rPr lang="es-ES" dirty="0" smtClean="0">
                <a:cs typeface="Times New Roman" panose="02020603050405020304" pitchFamily="18" charset="0"/>
              </a:rPr>
              <a:t>con diferentes aspectos culturales.</a:t>
            </a:r>
            <a:endParaRPr lang="es-ES" dirty="0">
              <a:cs typeface="Times New Roman" panose="02020603050405020304" pitchFamily="18" charset="0"/>
            </a:endParaRPr>
          </a:p>
          <a:p>
            <a:r>
              <a:rPr lang="it-IT" dirty="0" smtClean="0">
                <a:cs typeface="Times New Roman" panose="02020603050405020304" pitchFamily="18" charset="0"/>
              </a:rPr>
              <a:t>
</a:t>
            </a:r>
            <a:endParaRPr lang="it-IT" sz="2200" i="1" dirty="0">
              <a:cs typeface="Times New Roman" panose="02020603050405020304" pitchFamily="18" charset="0"/>
            </a:endParaRPr>
          </a:p>
        </p:txBody>
      </p:sp>
      <p:sp>
        <p:nvSpPr>
          <p:cNvPr id="8" name="CasellaDiTesto 7"/>
          <p:cNvSpPr txBox="1"/>
          <p:nvPr/>
        </p:nvSpPr>
        <p:spPr>
          <a:xfrm>
            <a:off x="925033" y="4264214"/>
            <a:ext cx="8697144" cy="1200329"/>
          </a:xfrm>
          <a:prstGeom prst="rect">
            <a:avLst/>
          </a:prstGeom>
          <a:noFill/>
        </p:spPr>
        <p:txBody>
          <a:bodyPr wrap="square" rtlCol="0">
            <a:spAutoFit/>
          </a:bodyPr>
          <a:lstStyle/>
          <a:p>
            <a:r>
              <a:rPr lang="es-ES" dirty="0" smtClean="0">
                <a:cs typeface="Times New Roman" panose="02020603050405020304" pitchFamily="18" charset="0"/>
              </a:rPr>
              <a:t>Desde la antigüedad el </a:t>
            </a:r>
            <a:r>
              <a:rPr lang="es-ES" dirty="0">
                <a:cs typeface="Times New Roman" panose="02020603050405020304" pitchFamily="18" charset="0"/>
              </a:rPr>
              <a:t>cuerpo </a:t>
            </a:r>
            <a:r>
              <a:rPr lang="es-ES" dirty="0" smtClean="0">
                <a:cs typeface="Times New Roman" panose="02020603050405020304" pitchFamily="18" charset="0"/>
              </a:rPr>
              <a:t>humano se identificó con el cosmos </a:t>
            </a:r>
            <a:r>
              <a:rPr lang="es-ES" dirty="0">
                <a:cs typeface="Times New Roman" panose="02020603050405020304" pitchFamily="18" charset="0"/>
              </a:rPr>
              <a:t>en el marco de una concepción única y general de la </a:t>
            </a:r>
            <a:r>
              <a:rPr lang="it-IT" i="1" dirty="0">
                <a:cs typeface="Times New Roman" panose="02020603050405020304" pitchFamily="18" charset="0"/>
              </a:rPr>
              <a:t>physis</a:t>
            </a:r>
            <a:r>
              <a:rPr lang="es-ES" dirty="0" smtClean="0">
                <a:cs typeface="Times New Roman" panose="02020603050405020304" pitchFamily="18" charset="0"/>
              </a:rPr>
              <a:t>, </a:t>
            </a:r>
            <a:r>
              <a:rPr lang="es-ES" dirty="0">
                <a:cs typeface="Times New Roman" panose="02020603050405020304" pitchFamily="18" charset="0"/>
              </a:rPr>
              <a:t>en la que la cosmología y la fisiología humana </a:t>
            </a:r>
            <a:r>
              <a:rPr lang="es-ES" dirty="0" smtClean="0">
                <a:cs typeface="Times New Roman" panose="02020603050405020304" pitchFamily="18" charset="0"/>
              </a:rPr>
              <a:t>compartían </a:t>
            </a:r>
            <a:r>
              <a:rPr lang="es-ES" dirty="0">
                <a:cs typeface="Times New Roman" panose="02020603050405020304" pitchFamily="18" charset="0"/>
              </a:rPr>
              <a:t>un significado único e </a:t>
            </a:r>
            <a:r>
              <a:rPr lang="es-ES" dirty="0" smtClean="0">
                <a:cs typeface="Times New Roman" panose="02020603050405020304" pitchFamily="18" charset="0"/>
              </a:rPr>
              <a:t>idéntico.</a:t>
            </a:r>
            <a:r>
              <a:rPr lang="it-IT" dirty="0" smtClean="0">
                <a:cs typeface="Times New Roman" panose="02020603050405020304" pitchFamily="18" charset="0"/>
              </a:rPr>
              <a:t>
</a:t>
            </a:r>
            <a:endParaRPr lang="it-IT" dirty="0">
              <a:cs typeface="Times New Roman" panose="02020603050405020304" pitchFamily="18" charset="0"/>
            </a:endParaRPr>
          </a:p>
        </p:txBody>
      </p:sp>
    </p:spTree>
    <p:extLst>
      <p:ext uri="{BB962C8B-B14F-4D97-AF65-F5344CB8AC3E}">
        <p14:creationId xmlns:p14="http://schemas.microsoft.com/office/powerpoint/2010/main" val="3412064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97257" y="569842"/>
            <a:ext cx="10515600" cy="1325563"/>
          </a:xfrm>
        </p:spPr>
        <p:txBody>
          <a:bodyPr>
            <a:normAutofit/>
          </a:bodyPr>
          <a:lstStyle/>
          <a:p>
            <a:pPr algn="ctr"/>
            <a: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 después del Renacimiento</a:t>
            </a:r>
            <a:b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1769611" y="1960989"/>
            <a:ext cx="5225716" cy="3320694"/>
          </a:xfrm>
        </p:spPr>
        <p:txBody>
          <a:bodyPr>
            <a:normAutofit/>
          </a:bodyPr>
          <a:lstStyle/>
          <a:p>
            <a:r>
              <a:rPr lang="es-ES" sz="1800" dirty="0" smtClean="0"/>
              <a:t/>
            </a:r>
            <a:br>
              <a:rPr lang="es-ES" sz="1800" dirty="0" smtClean="0"/>
            </a:br>
            <a:r>
              <a:rPr lang="es-ES" sz="1800" dirty="0" smtClean="0"/>
              <a:t>Otros ofrecen un acto dramático que se representa desde un proscenio. </a:t>
            </a:r>
            <a:r>
              <a:rPr lang="it-IT" sz="1800" dirty="0" smtClean="0">
                <a:cs typeface="Times New Roman" panose="02020603050405020304" pitchFamily="18" charset="0"/>
              </a:rPr>
              <a:t>
</a:t>
            </a:r>
            <a:r>
              <a:rPr lang="es-ES" sz="1800" dirty="0">
                <a:cs typeface="Times New Roman" panose="02020603050405020304" pitchFamily="18" charset="0"/>
              </a:rPr>
              <a:t>Se trata de una interpretación inusual del tema. Cortinas a los lados para crear una perspectiva de profundidad. Las herramientas de disección se muestran delante del escenario. Los actores principales son un cadáver y una figura femenina con ropaje clásico. </a:t>
            </a:r>
            <a:endParaRPr lang="it-IT" sz="1800" dirty="0">
              <a:cs typeface="Times New Roman" panose="02020603050405020304" pitchFamily="18" charset="0"/>
            </a:endParaRPr>
          </a:p>
        </p:txBody>
      </p:sp>
      <p:pic>
        <p:nvPicPr>
          <p:cNvPr id="6" name="Segnaposto contenuto 5"/>
          <p:cNvPicPr>
            <a:picLocks noGrp="1" noChangeAspect="1"/>
          </p:cNvPicPr>
          <p:nvPr>
            <p:ph sz="half" idx="2"/>
          </p:nvPr>
        </p:nvPicPr>
        <p:blipFill>
          <a:blip r:embed="rId2"/>
          <a:stretch>
            <a:fillRect/>
          </a:stretch>
        </p:blipFill>
        <p:spPr>
          <a:xfrm>
            <a:off x="7873749" y="1723929"/>
            <a:ext cx="2723690" cy="4308382"/>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60</a:t>
            </a:fld>
            <a:endParaRPr lang="en-US" dirty="0"/>
          </a:p>
        </p:txBody>
      </p:sp>
      <p:sp>
        <p:nvSpPr>
          <p:cNvPr id="5" name="Rettangolo 4"/>
          <p:cNvSpPr/>
          <p:nvPr/>
        </p:nvSpPr>
        <p:spPr>
          <a:xfrm>
            <a:off x="8630010" y="6169580"/>
            <a:ext cx="1208985" cy="261610"/>
          </a:xfrm>
          <a:prstGeom prst="rect">
            <a:avLst/>
          </a:prstGeom>
        </p:spPr>
        <p:txBody>
          <a:bodyPr wrap="none">
            <a:spAutoFit/>
          </a:bodyPr>
          <a:lstStyle/>
          <a:p>
            <a:r>
              <a:rPr lang="it-IT" sz="1100" dirty="0">
                <a:cs typeface="Times New Roman" panose="02020603050405020304" pitchFamily="18" charset="0"/>
              </a:rPr>
              <a:t>Amsterdam,</a:t>
            </a:r>
            <a:r>
              <a:rPr lang="en-US" sz="1100" dirty="0">
                <a:cs typeface="Times New Roman" panose="02020603050405020304" pitchFamily="18" charset="0"/>
              </a:rPr>
              <a:t>1734 </a:t>
            </a:r>
            <a:endParaRPr lang="it-IT" sz="1100" dirty="0">
              <a:cs typeface="Times New Roman" panose="02020603050405020304" pitchFamily="18" charset="0"/>
            </a:endParaRPr>
          </a:p>
        </p:txBody>
      </p:sp>
    </p:spTree>
    <p:extLst>
      <p:ext uri="{BB962C8B-B14F-4D97-AF65-F5344CB8AC3E}">
        <p14:creationId xmlns:p14="http://schemas.microsoft.com/office/powerpoint/2010/main" val="28272624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4552" y="719967"/>
            <a:ext cx="10515600" cy="1325563"/>
          </a:xfrm>
        </p:spPr>
        <p:txBody>
          <a:bodyPr/>
          <a:lstStyle/>
          <a:p>
            <a:pPr algn="ctr"/>
            <a: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Teatro Anatómico después del Renacimiento</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7308833" y="1835108"/>
            <a:ext cx="4626493" cy="3977640"/>
          </a:xfrm>
        </p:spPr>
        <p:txBody>
          <a:bodyPr>
            <a:normAutofit/>
          </a:bodyPr>
          <a:lstStyle/>
          <a:p>
            <a:r>
              <a:rPr lang="es-ES" sz="1800" dirty="0" smtClean="0"/>
              <a:t>En </a:t>
            </a:r>
            <a:r>
              <a:rPr lang="es-ES" sz="1800" dirty="0"/>
              <a:t>este caso, </a:t>
            </a:r>
            <a:r>
              <a:rPr lang="es-ES" sz="1800" dirty="0" smtClean="0"/>
              <a:t>el </a:t>
            </a:r>
            <a:r>
              <a:rPr lang="es-ES" sz="1800" dirty="0"/>
              <a:t>escenario y el título del libro son objetos de invención artística.</a:t>
            </a:r>
            <a:r>
              <a:rPr lang="en-US" sz="1800" dirty="0">
                <a:cs typeface="Times New Roman" panose="02020603050405020304" pitchFamily="18" charset="0"/>
              </a:rPr>
              <a:t>
</a:t>
            </a:r>
            <a:r>
              <a:rPr lang="es-ES" sz="1800" dirty="0"/>
              <a:t>El artista ha creado un cuadro teatral para acompañar </a:t>
            </a:r>
            <a:r>
              <a:rPr lang="es-ES" sz="1800" dirty="0" smtClean="0"/>
              <a:t>las imágenes anatómicas</a:t>
            </a:r>
            <a:endParaRPr lang="en-US" sz="1800" i="1" dirty="0">
              <a:cs typeface="Times New Roman" panose="02020603050405020304" pitchFamily="18" charset="0"/>
            </a:endParaRPr>
          </a:p>
        </p:txBody>
      </p:sp>
      <p:pic>
        <p:nvPicPr>
          <p:cNvPr id="5" name="Segnaposto contenuto 4"/>
          <p:cNvPicPr>
            <a:picLocks noGrp="1" noChangeAspect="1"/>
          </p:cNvPicPr>
          <p:nvPr>
            <p:ph sz="half" idx="2"/>
          </p:nvPr>
        </p:nvPicPr>
        <p:blipFill>
          <a:blip r:embed="rId2"/>
          <a:stretch>
            <a:fillRect/>
          </a:stretch>
        </p:blipFill>
        <p:spPr>
          <a:xfrm>
            <a:off x="767088" y="1621667"/>
            <a:ext cx="5974906" cy="3996063"/>
          </a:xfrm>
          <a:prstGeom prst="rect">
            <a:avLst/>
          </a:prstGeom>
          <a:ln>
            <a:noFill/>
          </a:ln>
          <a:effectLst>
            <a:outerShdw blurRad="190500" algn="tl" rotWithShape="0">
              <a:srgbClr val="000000">
                <a:alpha val="70000"/>
              </a:srgbClr>
            </a:outerShdw>
          </a:effectLst>
        </p:spPr>
      </p:pic>
      <p:sp>
        <p:nvSpPr>
          <p:cNvPr id="4" name="Segnaposto numero diapositiva 3"/>
          <p:cNvSpPr>
            <a:spLocks noGrp="1"/>
          </p:cNvSpPr>
          <p:nvPr>
            <p:ph type="sldNum" sz="quarter" idx="12"/>
          </p:nvPr>
        </p:nvSpPr>
        <p:spPr/>
        <p:txBody>
          <a:bodyPr/>
          <a:lstStyle/>
          <a:p>
            <a:fld id="{4FAB73BC-B049-4115-A692-8D63A059BFB8}" type="slidenum">
              <a:rPr lang="en-US" smtClean="0"/>
              <a:t>61</a:t>
            </a:fld>
            <a:endParaRPr lang="en-US" dirty="0"/>
          </a:p>
        </p:txBody>
      </p:sp>
      <p:sp>
        <p:nvSpPr>
          <p:cNvPr id="6" name="Rettangolo 5"/>
          <p:cNvSpPr/>
          <p:nvPr/>
        </p:nvSpPr>
        <p:spPr>
          <a:xfrm>
            <a:off x="3119080" y="5826363"/>
            <a:ext cx="816249" cy="261610"/>
          </a:xfrm>
          <a:prstGeom prst="rect">
            <a:avLst/>
          </a:prstGeom>
        </p:spPr>
        <p:txBody>
          <a:bodyPr wrap="none">
            <a:spAutoFit/>
          </a:bodyPr>
          <a:lstStyle/>
          <a:p>
            <a:r>
              <a:rPr lang="en-US" sz="1100" dirty="0" err="1" smtClean="0">
                <a:cs typeface="Times New Roman" panose="02020603050405020304" pitchFamily="18" charset="0"/>
              </a:rPr>
              <a:t>París</a:t>
            </a:r>
            <a:r>
              <a:rPr lang="en-US" sz="1100" dirty="0">
                <a:cs typeface="Times New Roman" panose="02020603050405020304" pitchFamily="18" charset="0"/>
              </a:rPr>
              <a:t>, 1758</a:t>
            </a:r>
            <a:endParaRPr lang="it-IT" sz="1100" dirty="0">
              <a:cs typeface="Times New Roman" panose="02020603050405020304" pitchFamily="18" charset="0"/>
            </a:endParaRPr>
          </a:p>
        </p:txBody>
      </p:sp>
    </p:spTree>
    <p:extLst>
      <p:ext uri="{BB962C8B-B14F-4D97-AF65-F5344CB8AC3E}">
        <p14:creationId xmlns:p14="http://schemas.microsoft.com/office/powerpoint/2010/main" val="1492703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624432"/>
            <a:ext cx="10515600" cy="1325563"/>
          </a:xfrm>
        </p:spPr>
        <p:txBody>
          <a:bodyPr>
            <a:normAutofit fontScale="90000"/>
          </a:bodyPr>
          <a:lstStyle/>
          <a:p>
            <a:pPr algn="ctr"/>
            <a:r>
              <a:rPr lang="es-ES" sz="22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es-ES" sz="22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es-ES" sz="22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El </a:t>
            </a:r>
            <a: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Teatro Anatómico después del Renacimiento</a:t>
            </a:r>
            <a:br>
              <a:rPr lang="es-ES"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1537933" y="1645566"/>
            <a:ext cx="4961448" cy="4486275"/>
          </a:xfrm>
        </p:spPr>
        <p:txBody>
          <a:bodyPr>
            <a:normAutofit/>
          </a:bodyPr>
          <a:lstStyle/>
          <a:p>
            <a:r>
              <a:rPr lang="es-ES" sz="1800" dirty="0" smtClean="0"/>
              <a:t>Un </a:t>
            </a:r>
            <a:r>
              <a:rPr lang="es-ES" sz="1800" dirty="0"/>
              <a:t>artista incluso incluyó máscaras de comedia y tragedia para hacer evidente lo que otros </a:t>
            </a:r>
            <a:r>
              <a:rPr lang="es-ES" sz="1800" dirty="0" smtClean="0"/>
              <a:t>solo sugirieron</a:t>
            </a:r>
            <a:r>
              <a:rPr lang="en-US" sz="1800" dirty="0">
                <a:cs typeface="Times New Roman" panose="02020603050405020304" pitchFamily="18" charset="0"/>
              </a:rPr>
              <a:t>
</a:t>
            </a:r>
            <a:r>
              <a:rPr lang="es-ES" sz="1800" dirty="0" smtClean="0"/>
              <a:t>Las </a:t>
            </a:r>
            <a:r>
              <a:rPr lang="es-ES" sz="1800" dirty="0"/>
              <a:t>ilustraciones mezclan ideología, fantasía y realidad, pero registran un aspecto de la práctica real </a:t>
            </a:r>
            <a:r>
              <a:rPr lang="es-ES" sz="1800" dirty="0" smtClean="0"/>
              <a:t>que hoy podríamos encontrar irrespetuoso </a:t>
            </a:r>
            <a:r>
              <a:rPr lang="es-ES" sz="1800" dirty="0"/>
              <a:t>o incluso </a:t>
            </a:r>
            <a:r>
              <a:rPr lang="es-ES" sz="1800" dirty="0" smtClean="0"/>
              <a:t>repugnante por haber sido </a:t>
            </a:r>
            <a:r>
              <a:rPr lang="es-ES" sz="1800" dirty="0"/>
              <a:t>eventos públicos y </a:t>
            </a:r>
            <a:r>
              <a:rPr lang="es-ES" sz="1800" dirty="0" smtClean="0"/>
              <a:t>ceremoniales.</a:t>
            </a:r>
            <a:endParaRPr lang="it-IT" sz="1800" dirty="0">
              <a:cs typeface="Times New Roman" panose="02020603050405020304" pitchFamily="18" charset="0"/>
            </a:endParaRPr>
          </a:p>
        </p:txBody>
      </p:sp>
      <p:pic>
        <p:nvPicPr>
          <p:cNvPr id="6" name="Segnaposto contenuto 5"/>
          <p:cNvPicPr>
            <a:picLocks noGrp="1" noChangeAspect="1"/>
          </p:cNvPicPr>
          <p:nvPr>
            <p:ph sz="half" idx="2"/>
          </p:nvPr>
        </p:nvPicPr>
        <p:blipFill>
          <a:blip r:embed="rId2"/>
          <a:stretch>
            <a:fillRect/>
          </a:stretch>
        </p:blipFill>
        <p:spPr>
          <a:xfrm>
            <a:off x="7079494" y="1475652"/>
            <a:ext cx="3436196" cy="4706786"/>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62</a:t>
            </a:fld>
            <a:endParaRPr lang="en-US" dirty="0"/>
          </a:p>
        </p:txBody>
      </p:sp>
    </p:spTree>
    <p:extLst>
      <p:ext uri="{BB962C8B-B14F-4D97-AF65-F5344CB8AC3E}">
        <p14:creationId xmlns:p14="http://schemas.microsoft.com/office/powerpoint/2010/main" val="4275772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535426" y="6162003"/>
            <a:ext cx="1692748" cy="447675"/>
          </a:xfrm>
          <a:prstGeom prst="rect">
            <a:avLst/>
          </a:prstGeom>
        </p:spPr>
      </p:pic>
      <p:pic>
        <p:nvPicPr>
          <p:cNvPr id="6" name="Immagine 5"/>
          <p:cNvPicPr>
            <a:picLocks noChangeAspect="1"/>
          </p:cNvPicPr>
          <p:nvPr/>
        </p:nvPicPr>
        <p:blipFill>
          <a:blip r:embed="rId3"/>
          <a:stretch>
            <a:fillRect/>
          </a:stretch>
        </p:blipFill>
        <p:spPr>
          <a:xfrm>
            <a:off x="6180321" y="641267"/>
            <a:ext cx="4873591" cy="3797969"/>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7</a:t>
            </a:fld>
            <a:endParaRPr lang="en-US" dirty="0"/>
          </a:p>
        </p:txBody>
      </p:sp>
      <p:sp>
        <p:nvSpPr>
          <p:cNvPr id="7" name="CasellaDiTesto 6"/>
          <p:cNvSpPr txBox="1"/>
          <p:nvPr/>
        </p:nvSpPr>
        <p:spPr>
          <a:xfrm>
            <a:off x="640721" y="4197206"/>
            <a:ext cx="10413192" cy="1754326"/>
          </a:xfrm>
          <a:prstGeom prst="rect">
            <a:avLst/>
          </a:prstGeom>
          <a:noFill/>
        </p:spPr>
        <p:txBody>
          <a:bodyPr wrap="square" rtlCol="0">
            <a:spAutoFit/>
          </a:bodyPr>
          <a:lstStyle/>
          <a:p>
            <a:endParaRPr lang="it-IT" dirty="0">
              <a:latin typeface="Times New Roman" panose="02020603050405020304" pitchFamily="18" charset="0"/>
              <a:cs typeface="Times New Roman" panose="02020603050405020304" pitchFamily="18" charset="0"/>
            </a:endParaRPr>
          </a:p>
          <a:p>
            <a:r>
              <a:rPr lang="es-ES" dirty="0">
                <a:cs typeface="Times New Roman" panose="02020603050405020304" pitchFamily="18" charset="0"/>
              </a:rPr>
              <a:t>La influencia de las ideas de Platón en el pensamiento médico ha sido bien estudiada. Sus ideas en relación al orden natural </a:t>
            </a:r>
            <a:r>
              <a:rPr lang="es-ES" dirty="0" smtClean="0">
                <a:cs typeface="Times New Roman" panose="02020603050405020304" pitchFamily="18" charset="0"/>
              </a:rPr>
              <a:t>se encuentran principalmente en </a:t>
            </a:r>
            <a:r>
              <a:rPr lang="es-ES" dirty="0">
                <a:cs typeface="Times New Roman" panose="02020603050405020304" pitchFamily="18" charset="0"/>
              </a:rPr>
              <a:t>la </a:t>
            </a:r>
            <a:r>
              <a:rPr lang="es-ES" i="1" dirty="0">
                <a:cs typeface="Times New Roman" panose="02020603050405020304" pitchFamily="18" charset="0"/>
              </a:rPr>
              <a:t>República</a:t>
            </a:r>
            <a:r>
              <a:rPr lang="es-ES" dirty="0">
                <a:cs typeface="Times New Roman" panose="02020603050405020304" pitchFamily="18" charset="0"/>
              </a:rPr>
              <a:t> y </a:t>
            </a:r>
            <a:r>
              <a:rPr lang="es-ES" dirty="0" smtClean="0">
                <a:cs typeface="Times New Roman" panose="02020603050405020304" pitchFamily="18" charset="0"/>
              </a:rPr>
              <a:t>en el </a:t>
            </a:r>
            <a:r>
              <a:rPr lang="es-ES" i="1" dirty="0" err="1" smtClean="0">
                <a:cs typeface="Times New Roman" panose="02020603050405020304" pitchFamily="18" charset="0"/>
              </a:rPr>
              <a:t>Timeo</a:t>
            </a:r>
            <a:r>
              <a:rPr lang="es-ES" dirty="0" smtClean="0">
                <a:cs typeface="Times New Roman" panose="02020603050405020304" pitchFamily="18" charset="0"/>
              </a:rPr>
              <a:t>. Estas ideas fueron utilizadas </a:t>
            </a:r>
            <a:r>
              <a:rPr lang="es-ES" dirty="0">
                <a:cs typeface="Times New Roman" panose="02020603050405020304" pitchFamily="18" charset="0"/>
              </a:rPr>
              <a:t>por </a:t>
            </a:r>
            <a:r>
              <a:rPr lang="es-ES" dirty="0" smtClean="0">
                <a:cs typeface="Times New Roman" panose="02020603050405020304" pitchFamily="18" charset="0"/>
              </a:rPr>
              <a:t>los grupos intelectuales para </a:t>
            </a:r>
            <a:r>
              <a:rPr lang="es-ES" dirty="0">
                <a:cs typeface="Times New Roman" panose="02020603050405020304" pitchFamily="18" charset="0"/>
              </a:rPr>
              <a:t>fortalecer el orden social y justificar la monarquía como un poder absoluto.</a:t>
            </a:r>
          </a:p>
          <a:p>
            <a:r>
              <a:rPr lang="it-IT" dirty="0" smtClean="0">
                <a:cs typeface="Times New Roman" panose="02020603050405020304" pitchFamily="18" charset="0"/>
              </a:rPr>
              <a:t>
</a:t>
            </a:r>
            <a:endParaRPr lang="it-IT" dirty="0">
              <a:cs typeface="Times New Roman" panose="02020603050405020304" pitchFamily="18" charset="0"/>
            </a:endParaRPr>
          </a:p>
        </p:txBody>
      </p:sp>
      <p:sp>
        <p:nvSpPr>
          <p:cNvPr id="8" name="CasellaDiTesto 7"/>
          <p:cNvSpPr txBox="1"/>
          <p:nvPr/>
        </p:nvSpPr>
        <p:spPr>
          <a:xfrm>
            <a:off x="640721" y="1299916"/>
            <a:ext cx="5318220" cy="2862322"/>
          </a:xfrm>
          <a:prstGeom prst="rect">
            <a:avLst/>
          </a:prstGeom>
          <a:noFill/>
        </p:spPr>
        <p:txBody>
          <a:bodyPr wrap="square" rtlCol="0">
            <a:spAutoFit/>
          </a:bodyPr>
          <a:lstStyle/>
          <a:p>
            <a:r>
              <a:rPr lang="es-ES" dirty="0" smtClean="0">
                <a:cs typeface="Times New Roman" panose="02020603050405020304" pitchFamily="18" charset="0"/>
              </a:rPr>
              <a:t>La </a:t>
            </a:r>
            <a:r>
              <a:rPr lang="es-ES" dirty="0">
                <a:cs typeface="Times New Roman" panose="02020603050405020304" pitchFamily="18" charset="0"/>
              </a:rPr>
              <a:t>biología y la </a:t>
            </a:r>
            <a:r>
              <a:rPr lang="es-ES" dirty="0" smtClean="0">
                <a:cs typeface="Times New Roman" panose="02020603050405020304" pitchFamily="18" charset="0"/>
              </a:rPr>
              <a:t>medicina están lejos </a:t>
            </a:r>
            <a:r>
              <a:rPr lang="es-ES" dirty="0">
                <a:cs typeface="Times New Roman" panose="02020603050405020304" pitchFamily="18" charset="0"/>
              </a:rPr>
              <a:t>de ser </a:t>
            </a:r>
            <a:r>
              <a:rPr lang="es-ES" dirty="0" smtClean="0">
                <a:cs typeface="Times New Roman" panose="02020603050405020304" pitchFamily="18" charset="0"/>
              </a:rPr>
              <a:t>los únicos elementos que tienen una influencia directa </a:t>
            </a:r>
            <a:r>
              <a:rPr lang="es-ES" dirty="0">
                <a:cs typeface="Times New Roman" panose="02020603050405020304" pitchFamily="18" charset="0"/>
              </a:rPr>
              <a:t>en la imagen del cuerpo </a:t>
            </a:r>
            <a:r>
              <a:rPr lang="es-ES" dirty="0" smtClean="0">
                <a:cs typeface="Times New Roman" panose="02020603050405020304" pitchFamily="18" charset="0"/>
              </a:rPr>
              <a:t>humano. Además, existió un </a:t>
            </a:r>
            <a:r>
              <a:rPr lang="es-ES" dirty="0">
                <a:cs typeface="Times New Roman" panose="02020603050405020304" pitchFamily="18" charset="0"/>
              </a:rPr>
              <a:t>indiscutible predominio de algunos conceptos </a:t>
            </a:r>
            <a:r>
              <a:rPr lang="es-ES" dirty="0" smtClean="0">
                <a:cs typeface="Times New Roman" panose="02020603050405020304" pitchFamily="18" charset="0"/>
              </a:rPr>
              <a:t>filosóficos, </a:t>
            </a:r>
            <a:r>
              <a:rPr lang="es-ES" dirty="0">
                <a:cs typeface="Times New Roman" panose="02020603050405020304" pitchFamily="18" charset="0"/>
              </a:rPr>
              <a:t>particularmente vinculados a la tradición aristotélica y a la filosofía natural </a:t>
            </a:r>
            <a:r>
              <a:rPr lang="es-ES" dirty="0" smtClean="0">
                <a:cs typeface="Times New Roman" panose="02020603050405020304" pitchFamily="18" charset="0"/>
              </a:rPr>
              <a:t>platónica.</a:t>
            </a:r>
            <a:endParaRPr lang="es-ES" dirty="0">
              <a:cs typeface="Times New Roman" panose="02020603050405020304" pitchFamily="18" charset="0"/>
            </a:endParaRPr>
          </a:p>
          <a:p>
            <a:r>
              <a:rPr lang="it-IT" dirty="0" smtClean="0">
                <a:cs typeface="Times New Roman" panose="02020603050405020304" pitchFamily="18" charset="0"/>
              </a:rPr>
              <a:t>
</a:t>
            </a:r>
          </a:p>
          <a:p>
            <a:endParaRPr lang="it-IT" dirty="0">
              <a:cs typeface="Times New Roman" panose="02020603050405020304" pitchFamily="18" charset="0"/>
            </a:endParaRPr>
          </a:p>
          <a:p>
            <a:endParaRPr lang="it-IT" dirty="0">
              <a:cs typeface="Times New Roman" panose="02020603050405020304" pitchFamily="18" charset="0"/>
            </a:endParaRPr>
          </a:p>
        </p:txBody>
      </p:sp>
    </p:spTree>
    <p:extLst>
      <p:ext uri="{BB962C8B-B14F-4D97-AF65-F5344CB8AC3E}">
        <p14:creationId xmlns:p14="http://schemas.microsoft.com/office/powerpoint/2010/main" val="1241512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997146" y="6405174"/>
            <a:ext cx="4703805" cy="452826"/>
          </a:xfrm>
          <a:prstGeom prst="rect">
            <a:avLst/>
          </a:prstGeom>
        </p:spPr>
      </p:pic>
      <p:pic>
        <p:nvPicPr>
          <p:cNvPr id="6" name="Immagine 5"/>
          <p:cNvPicPr>
            <a:picLocks noChangeAspect="1"/>
          </p:cNvPicPr>
          <p:nvPr/>
        </p:nvPicPr>
        <p:blipFill>
          <a:blip r:embed="rId3"/>
          <a:stretch>
            <a:fillRect/>
          </a:stretch>
        </p:blipFill>
        <p:spPr>
          <a:xfrm>
            <a:off x="9262190" y="2410832"/>
            <a:ext cx="2300545" cy="310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p:cNvPicPr>
            <a:picLocks noChangeAspect="1"/>
          </p:cNvPicPr>
          <p:nvPr/>
        </p:nvPicPr>
        <p:blipFill>
          <a:blip r:embed="rId4"/>
          <a:stretch>
            <a:fillRect/>
          </a:stretch>
        </p:blipFill>
        <p:spPr>
          <a:xfrm>
            <a:off x="584051" y="1010255"/>
            <a:ext cx="3766131" cy="3503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egnaposto numero diapositiva 1"/>
          <p:cNvSpPr>
            <a:spLocks noGrp="1"/>
          </p:cNvSpPr>
          <p:nvPr>
            <p:ph type="sldNum" sz="quarter" idx="12"/>
          </p:nvPr>
        </p:nvSpPr>
        <p:spPr/>
        <p:txBody>
          <a:bodyPr/>
          <a:lstStyle/>
          <a:p>
            <a:fld id="{4FAB73BC-B049-4115-A692-8D63A059BFB8}" type="slidenum">
              <a:rPr lang="en-US" smtClean="0"/>
              <a:t>8</a:t>
            </a:fld>
            <a:endParaRPr lang="en-US" dirty="0"/>
          </a:p>
        </p:txBody>
      </p:sp>
      <p:sp>
        <p:nvSpPr>
          <p:cNvPr id="7" name="CasellaDiTesto 6"/>
          <p:cNvSpPr txBox="1"/>
          <p:nvPr/>
        </p:nvSpPr>
        <p:spPr>
          <a:xfrm>
            <a:off x="312958" y="4549676"/>
            <a:ext cx="8949232" cy="2031325"/>
          </a:xfrm>
          <a:prstGeom prst="rect">
            <a:avLst/>
          </a:prstGeom>
          <a:noFill/>
        </p:spPr>
        <p:txBody>
          <a:bodyPr wrap="square" rtlCol="0">
            <a:spAutoFit/>
          </a:bodyPr>
          <a:lstStyle/>
          <a:p>
            <a:r>
              <a:rPr lang="es-ES" dirty="0"/>
              <a:t>En efecto, </a:t>
            </a:r>
            <a:r>
              <a:rPr lang="es-ES" dirty="0" smtClean="0"/>
              <a:t>al </a:t>
            </a:r>
            <a:r>
              <a:rPr lang="es-ES" dirty="0"/>
              <a:t>comienzo de la época </a:t>
            </a:r>
            <a:r>
              <a:rPr lang="es-ES" dirty="0" smtClean="0"/>
              <a:t>moderna era habitual utilizar </a:t>
            </a:r>
            <a:r>
              <a:rPr lang="es-ES" dirty="0"/>
              <a:t>analogías mitológicas, políticas o religiosas para explicar el </a:t>
            </a:r>
            <a:r>
              <a:rPr lang="es-ES" dirty="0" smtClean="0"/>
              <a:t>funcionamiento del organismo. </a:t>
            </a:r>
            <a:r>
              <a:rPr lang="es-ES" dirty="0"/>
              <a:t>Por ejemplo, la descripción de Servet de la circulación </a:t>
            </a:r>
            <a:r>
              <a:rPr lang="es-ES" dirty="0" smtClean="0"/>
              <a:t>pulmonar apareció en </a:t>
            </a:r>
            <a:r>
              <a:rPr lang="es-ES" dirty="0"/>
              <a:t>el quinto libro </a:t>
            </a:r>
            <a:r>
              <a:rPr lang="es-ES" dirty="0" smtClean="0"/>
              <a:t>de la </a:t>
            </a:r>
            <a:r>
              <a:rPr lang="es-ES" i="1" dirty="0" err="1" smtClean="0"/>
              <a:t>Christianismi</a:t>
            </a:r>
            <a:r>
              <a:rPr lang="es-ES" i="1" dirty="0" smtClean="0"/>
              <a:t> </a:t>
            </a:r>
            <a:r>
              <a:rPr lang="es-ES" i="1" dirty="0" err="1" smtClean="0"/>
              <a:t>restitutio</a:t>
            </a:r>
            <a:r>
              <a:rPr lang="es-ES" i="1" dirty="0" smtClean="0"/>
              <a:t>. </a:t>
            </a:r>
            <a:r>
              <a:rPr lang="es-ES" dirty="0" smtClean="0"/>
              <a:t>En este libro religioso se </a:t>
            </a:r>
            <a:r>
              <a:rPr lang="es-ES" dirty="0"/>
              <a:t>utilizó el organismo humano como modelo analógico para </a:t>
            </a:r>
            <a:r>
              <a:rPr lang="es-ES" dirty="0" smtClean="0"/>
              <a:t>explicar la </a:t>
            </a:r>
            <a:r>
              <a:rPr lang="es-ES" dirty="0"/>
              <a:t>doctrina cristiana de la Trinidad.</a:t>
            </a:r>
            <a:br>
              <a:rPr lang="es-ES" dirty="0"/>
            </a:br>
            <a:r>
              <a:rPr lang="es-ES" dirty="0"/>
              <a:t> </a:t>
            </a:r>
            <a:r>
              <a:rPr lang="it-IT" dirty="0">
                <a:cs typeface="Times New Roman" panose="02020603050405020304" pitchFamily="18" charset="0"/>
              </a:rPr>
              <a:t>
</a:t>
            </a:r>
            <a:endParaRPr lang="it-IT" i="1" dirty="0">
              <a:cs typeface="Times New Roman" panose="02020603050405020304" pitchFamily="18" charset="0"/>
            </a:endParaRPr>
          </a:p>
        </p:txBody>
      </p:sp>
      <p:sp>
        <p:nvSpPr>
          <p:cNvPr id="9" name="CasellaDiTesto 8"/>
          <p:cNvSpPr txBox="1"/>
          <p:nvPr/>
        </p:nvSpPr>
        <p:spPr>
          <a:xfrm>
            <a:off x="5235778" y="1010255"/>
            <a:ext cx="5176684" cy="1200329"/>
          </a:xfrm>
          <a:prstGeom prst="rect">
            <a:avLst/>
          </a:prstGeom>
          <a:noFill/>
        </p:spPr>
        <p:txBody>
          <a:bodyPr wrap="square" rtlCol="0">
            <a:spAutoFit/>
          </a:bodyPr>
          <a:lstStyle/>
          <a:p>
            <a:r>
              <a:rPr lang="es-ES" dirty="0">
                <a:cs typeface="Times New Roman" panose="02020603050405020304" pitchFamily="18" charset="0"/>
              </a:rPr>
              <a:t>El cuerpo humano como máxima expresión del orden natural representó una encrucijada de intereses</a:t>
            </a:r>
          </a:p>
          <a:p>
            <a:r>
              <a:rPr lang="it-IT" dirty="0" smtClean="0">
                <a:cs typeface="Times New Roman" panose="02020603050405020304" pitchFamily="18" charset="0"/>
              </a:rPr>
              <a:t>
</a:t>
            </a:r>
            <a:endParaRPr lang="it-IT" dirty="0"/>
          </a:p>
        </p:txBody>
      </p:sp>
    </p:spTree>
    <p:extLst>
      <p:ext uri="{BB962C8B-B14F-4D97-AF65-F5344CB8AC3E}">
        <p14:creationId xmlns:p14="http://schemas.microsoft.com/office/powerpoint/2010/main" val="3144602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185970" y="2375716"/>
            <a:ext cx="3619500" cy="2590800"/>
          </a:xfrm>
          <a:prstGeom prst="rect">
            <a:avLst/>
          </a:prstGeom>
          <a:ln>
            <a:noFill/>
          </a:ln>
          <a:effectLst>
            <a:softEdge rad="112500"/>
          </a:effectLst>
        </p:spPr>
      </p:pic>
      <p:sp>
        <p:nvSpPr>
          <p:cNvPr id="7" name="Titolo 1"/>
          <p:cNvSpPr>
            <a:spLocks noGrp="1"/>
          </p:cNvSpPr>
          <p:nvPr>
            <p:ph type="title"/>
          </p:nvPr>
        </p:nvSpPr>
        <p:spPr>
          <a:xfrm>
            <a:off x="1334529" y="550535"/>
            <a:ext cx="8171935" cy="1609344"/>
          </a:xfrm>
        </p:spPr>
        <p:txBody>
          <a:bodyPr>
            <a:normAutofit/>
          </a:bodyPr>
          <a:lstStyle/>
          <a:p>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Lenguaje médico en el Renacimiento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p>
        </p:txBody>
      </p:sp>
      <p:sp>
        <p:nvSpPr>
          <p:cNvPr id="2" name="Segnaposto numero diapositiva 1"/>
          <p:cNvSpPr>
            <a:spLocks noGrp="1"/>
          </p:cNvSpPr>
          <p:nvPr>
            <p:ph type="sldNum" sz="quarter" idx="12"/>
          </p:nvPr>
        </p:nvSpPr>
        <p:spPr/>
        <p:txBody>
          <a:bodyPr/>
          <a:lstStyle/>
          <a:p>
            <a:fld id="{4FAB73BC-B049-4115-A692-8D63A059BFB8}" type="slidenum">
              <a:rPr lang="en-US" smtClean="0"/>
              <a:t>9</a:t>
            </a:fld>
            <a:endParaRPr lang="en-US" dirty="0"/>
          </a:p>
        </p:txBody>
      </p:sp>
      <p:sp>
        <p:nvSpPr>
          <p:cNvPr id="6" name="CasellaDiTesto 5"/>
          <p:cNvSpPr txBox="1"/>
          <p:nvPr/>
        </p:nvSpPr>
        <p:spPr>
          <a:xfrm>
            <a:off x="1029730" y="2504303"/>
            <a:ext cx="6013622" cy="2308324"/>
          </a:xfrm>
          <a:prstGeom prst="rect">
            <a:avLst/>
          </a:prstGeom>
          <a:noFill/>
        </p:spPr>
        <p:txBody>
          <a:bodyPr wrap="square" rtlCol="0">
            <a:spAutoFit/>
          </a:bodyPr>
          <a:lstStyle/>
          <a:p>
            <a:r>
              <a:rPr lang="es-ES" dirty="0" smtClean="0">
                <a:cs typeface="Times New Roman" panose="02020603050405020304" pitchFamily="18" charset="0"/>
              </a:rPr>
              <a:t>La </a:t>
            </a:r>
            <a:r>
              <a:rPr lang="es-ES" dirty="0">
                <a:cs typeface="Times New Roman" panose="02020603050405020304" pitchFamily="18" charset="0"/>
              </a:rPr>
              <a:t>organización interna del cuerpo </a:t>
            </a:r>
            <a:r>
              <a:rPr lang="es-ES" dirty="0" smtClean="0">
                <a:cs typeface="Times New Roman" panose="02020603050405020304" pitchFamily="18" charset="0"/>
              </a:rPr>
              <a:t>humano y su </a:t>
            </a:r>
            <a:r>
              <a:rPr lang="es-ES" dirty="0">
                <a:cs typeface="Times New Roman" panose="02020603050405020304" pitchFamily="18" charset="0"/>
              </a:rPr>
              <a:t>jerarquía </a:t>
            </a:r>
            <a:r>
              <a:rPr lang="es-ES" dirty="0" smtClean="0">
                <a:cs typeface="Times New Roman" panose="02020603050405020304" pitchFamily="18" charset="0"/>
              </a:rPr>
              <a:t>funcional sirvieron para establecer ciertas similitudes con el orden social existente. Y en ocasiones, para justificar </a:t>
            </a:r>
            <a:r>
              <a:rPr lang="es-ES" dirty="0">
                <a:cs typeface="Times New Roman" panose="02020603050405020304" pitchFamily="18" charset="0"/>
              </a:rPr>
              <a:t>la estructura jerárquica de la Iglesia.</a:t>
            </a:r>
          </a:p>
          <a:p>
            <a:endParaRPr lang="it-IT" dirty="0" smtClean="0">
              <a:cs typeface="Times New Roman" panose="02020603050405020304" pitchFamily="18" charset="0"/>
            </a:endParaRPr>
          </a:p>
          <a:p>
            <a:r>
              <a:rPr lang="es-ES" dirty="0">
                <a:cs typeface="Times New Roman" panose="02020603050405020304" pitchFamily="18" charset="0"/>
              </a:rPr>
              <a:t>En este marco intelectual, el cuerpo humano tenía que ser sacralizado.</a:t>
            </a:r>
            <a:r>
              <a:rPr lang="it-IT" dirty="0">
                <a:cs typeface="Times New Roman" panose="02020603050405020304" pitchFamily="18" charset="0"/>
              </a:rPr>
              <a:t>
</a:t>
            </a:r>
          </a:p>
        </p:txBody>
      </p:sp>
    </p:spTree>
    <p:extLst>
      <p:ext uri="{BB962C8B-B14F-4D97-AF65-F5344CB8AC3E}">
        <p14:creationId xmlns:p14="http://schemas.microsoft.com/office/powerpoint/2010/main" val="375601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12836</TotalTime>
  <Words>3687</Words>
  <Application>Microsoft Office PowerPoint</Application>
  <PresentationFormat>Personalizado</PresentationFormat>
  <Paragraphs>298</Paragraphs>
  <Slides>62</Slides>
  <Notes>14</Notes>
  <HiddenSlides>0</HiddenSlides>
  <MMClips>0</MMClips>
  <ScaleCrop>false</ScaleCrop>
  <HeadingPairs>
    <vt:vector size="4" baseType="variant">
      <vt:variant>
        <vt:lpstr>Tema</vt:lpstr>
      </vt:variant>
      <vt:variant>
        <vt:i4>1</vt:i4>
      </vt:variant>
      <vt:variant>
        <vt:lpstr>Títulos de diapositiva</vt:lpstr>
      </vt:variant>
      <vt:variant>
        <vt:i4>62</vt:i4>
      </vt:variant>
    </vt:vector>
  </HeadingPairs>
  <TitlesOfParts>
    <vt:vector size="63" baseType="lpstr">
      <vt:lpstr>Tema di Office</vt:lpstr>
      <vt:lpstr>
</vt:lpstr>
      <vt:lpstr>¿QUÉ ES LA ANATOMÍA?</vt:lpstr>
      <vt:lpstr>Tres niveles de anatomía
</vt:lpstr>
      <vt:lpstr>Presentación de PowerPoint</vt:lpstr>
      <vt:lpstr>La imagen del cuerpo human en la medicina renacentista
</vt:lpstr>
      <vt:lpstr>El cuerpo humano y el cosmos
</vt:lpstr>
      <vt:lpstr>Presentación de PowerPoint</vt:lpstr>
      <vt:lpstr>Presentación de PowerPoint</vt:lpstr>
      <vt:lpstr>Lenguaje médico en el Renacimiento 
</vt:lpstr>
      <vt:lpstr>Presentación de PowerPoint</vt:lpstr>
      <vt:lpstr>El concepto de krísis 
</vt:lpstr>
      <vt:lpstr>EL ORDEN SOCIAL Y CORPORAL
</vt:lpstr>
      <vt:lpstr>Cuerpo humano y social en el Renacimiento
</vt:lpstr>
      <vt:lpstr>LA INFLENCIA DE LAS IDEAS PLATÓNICAS 
</vt:lpstr>
      <vt:lpstr>MONDINO DEI LUZZI</vt:lpstr>
      <vt:lpstr>MONDINO DEI LUZZI</vt:lpstr>
      <vt:lpstr>ANTONIO POLLAIUOLO</vt:lpstr>
      <vt:lpstr>Johannes de Ketham</vt:lpstr>
      <vt:lpstr>Leonardo da Vinci  </vt:lpstr>
      <vt:lpstr>Presentación de PowerPoint</vt:lpstr>
      <vt:lpstr>Estudios anatómicos</vt:lpstr>
      <vt:lpstr>Estudios anatómicos
</vt:lpstr>
      <vt:lpstr>Estudios anatómicos
</vt:lpstr>
      <vt:lpstr>Estudios anatómicos
</vt:lpstr>
      <vt:lpstr>Estudios anatómicos
</vt:lpstr>
      <vt:lpstr>Estudios anatómicos
</vt:lpstr>
      <vt:lpstr>Algunos de los trabajos sobre el cráneo
</vt:lpstr>
      <vt:lpstr>Bernardino Montaña de Monserrate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Andrés Laguna</vt:lpstr>
      <vt:lpstr>Lecciones de anatomía renacentista de Vesalio
</vt:lpstr>
      <vt:lpstr>Presentación de PowerPoint</vt:lpstr>
      <vt:lpstr>Lecciones de anatomía renacentista de Vesalio
</vt:lpstr>
      <vt:lpstr>Presentación de PowerPoint</vt:lpstr>
      <vt:lpstr>Presentación de PowerPoint</vt:lpstr>
      <vt:lpstr>Presentación de PowerPoint</vt:lpstr>
      <vt:lpstr>Lecciones de anatomía renacentista de Vesalio
</vt:lpstr>
      <vt:lpstr>Presentación de PowerPoint</vt:lpstr>
      <vt:lpstr>Presentación de PowerPoint</vt:lpstr>
      <vt:lpstr>Andrea Cesalpino  </vt:lpstr>
      <vt:lpstr>Realdo Colombo</vt:lpstr>
      <vt:lpstr>Presentación de PowerPoint</vt:lpstr>
      <vt:lpstr>Suco nérveo 
</vt:lpstr>
      <vt:lpstr>Presentación de PowerPoint</vt:lpstr>
      <vt:lpstr>El Teatro Anatómico Mary G. Winkler
</vt:lpstr>
      <vt:lpstr>El Teatro Anatómico </vt:lpstr>
      <vt:lpstr>El Teatro Anatómico </vt:lpstr>
      <vt:lpstr>El Teatro Anatómico
</vt:lpstr>
      <vt:lpstr>El Teatro Anatómico </vt:lpstr>
      <vt:lpstr>El Teatro Anatómico </vt:lpstr>
      <vt:lpstr>El Teatro Anatómico </vt:lpstr>
      <vt:lpstr>El Teatro Anatómico después del Renacimiento </vt:lpstr>
      <vt:lpstr>El Teatro Anatómico después del Renacimiento  </vt:lpstr>
      <vt:lpstr>El Teatro Anatómico después del Renacimiento  </vt:lpstr>
      <vt:lpstr>El Teatro Anatómico después del Renacimiento </vt:lpstr>
      <vt:lpstr> El Teatro Anatómico después del Renacimiento  </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books in the renaissance</dc:title>
  <dc:creator>Stefano Eleuteri</dc:creator>
  <cp:lastModifiedBy>Malte </cp:lastModifiedBy>
  <cp:revision>264</cp:revision>
  <dcterms:created xsi:type="dcterms:W3CDTF">2019-07-02T11:51:51Z</dcterms:created>
  <dcterms:modified xsi:type="dcterms:W3CDTF">2021-08-28T16:05:07Z</dcterms:modified>
</cp:coreProperties>
</file>