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6.xml"/><Relationship Id="rId10" Type="http://schemas.openxmlformats.org/officeDocument/2006/relationships/slideLayout" Target="../slideLayouts/slideLayout5.xml"/><Relationship Id="rId13" Type="http://schemas.openxmlformats.org/officeDocument/2006/relationships/slideLayout" Target="../slideLayouts/slideLayout8.xml"/><Relationship Id="rId12" Type="http://schemas.openxmlformats.org/officeDocument/2006/relationships/slideLayout" Target="../slideLayouts/slideLayout7.xml"/><Relationship Id="rId1" Type="http://schemas.openxmlformats.org/officeDocument/2006/relationships/image" Target="../media/image7.png"/><Relationship Id="rId2" Type="http://schemas.openxmlformats.org/officeDocument/2006/relationships/image" Target="../media/image15.png"/><Relationship Id="rId3" Type="http://schemas.openxmlformats.org/officeDocument/2006/relationships/image" Target="../media/image4.png"/><Relationship Id="rId4" Type="http://schemas.openxmlformats.org/officeDocument/2006/relationships/hyperlink" Target="http://creativecommons.org/licenses/by-nc/4.0/" TargetMode="External"/><Relationship Id="rId9" Type="http://schemas.openxmlformats.org/officeDocument/2006/relationships/slideLayout" Target="../slideLayouts/slideLayout4.xml"/><Relationship Id="rId15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9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510458" cy="952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170024" y="0"/>
            <a:ext cx="1021976" cy="952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"/>
          <p:cNvPicPr preferRelativeResize="0"/>
          <p:nvPr/>
        </p:nvPicPr>
        <p:blipFill rotWithShape="1">
          <a:blip r:embed="rId3">
            <a:alphaModFix/>
          </a:blip>
          <a:srcRect b="0" l="0" r="0" t="12638"/>
          <a:stretch/>
        </p:blipFill>
        <p:spPr>
          <a:xfrm>
            <a:off x="87084" y="6312649"/>
            <a:ext cx="3402106" cy="44375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"/>
          <p:cNvSpPr txBox="1"/>
          <p:nvPr/>
        </p:nvSpPr>
        <p:spPr>
          <a:xfrm>
            <a:off x="8323729" y="6409468"/>
            <a:ext cx="2451699" cy="321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r>
              <a:rPr b="0" i="0" lang="en-GB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This work is licensed under a </a:t>
            </a:r>
            <a:r>
              <a:rPr b="0" i="0" lang="en-GB" sz="900" u="sng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 - Non-commercial 4.0 International</a:t>
            </a:r>
            <a:r>
              <a:rPr b="0" i="0" lang="en-GB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icenza Creative Commons" id="19" name="Google Shape;1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775428" y="6361950"/>
            <a:ext cx="1057244" cy="36888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6"/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16.gif"/><Relationship Id="rId5" Type="http://schemas.openxmlformats.org/officeDocument/2006/relationships/image" Target="../media/image18.png"/><Relationship Id="rId6" Type="http://schemas.openxmlformats.org/officeDocument/2006/relationships/image" Target="../media/image10.jpg"/><Relationship Id="rId7" Type="http://schemas.openxmlformats.org/officeDocument/2006/relationships/image" Target="../media/image1.jpg"/><Relationship Id="rId8" Type="http://schemas.openxmlformats.org/officeDocument/2006/relationships/image" Target="../media/image1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Relationship Id="rId4" Type="http://schemas.openxmlformats.org/officeDocument/2006/relationships/image" Target="../media/image5.jpg"/><Relationship Id="rId5" Type="http://schemas.openxmlformats.org/officeDocument/2006/relationships/hyperlink" Target="https://www.bing.com/images/search?view=detailV2&amp;ccid=lpJB6lUA&amp;id=1FE45A8D525FEC3C5DB1AED39283FE84353F84DC&amp;thid=OIP.lpJB6lUAebJNuiK5SJMe5AAAAA&amp;mediaurl=https://biblicisminstitute.files.wordpress.com/2015/03/jesus-sick-bed.jpg&amp;exph=334&amp;expw=467&amp;q=Jesus+and+sick&amp;simid=608045842059821347&amp;selectedIndex=7" TargetMode="External"/><Relationship Id="rId6" Type="http://schemas.openxmlformats.org/officeDocument/2006/relationships/image" Target="../media/image1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bing.com/images/search?view=detailV2&amp;ccid=yB/SD6Cf&amp;id=1F46D0D34E76943C10A496AF42D78DB76EC8D465&amp;thid=OIP.yB_SD6CfCcWx4lx7mIPnvwHaE7&amp;mediaurl=http://media.ldscdn.org/images/media-library/jesus-christ/resurrected-christ-with-people-1103021-print.jpg&amp;exph=1066&amp;expw=1600&amp;q=Jesus+and+sick&amp;simid=608012307000593951&amp;selectedIndex=34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s://www.bing.com/images/search?view=detailV2&amp;ccid=1G34u1eL&amp;id=5DC10F9F63BA05810CC0578C6D79A7C4951831E7&amp;thid=OIP.1G34u1eLIKU2Dw89toWkqAHaFj&amp;mediaurl=https://cde.peru.com/ima/0/0/9/3/3/933094/611x458/peste-guerra-peloponeso.jpg&amp;exph=458&amp;expw=611&amp;q=Levitico+y+la+peste&amp;simid=608011727181186537&amp;selectedIndex=142" TargetMode="External"/><Relationship Id="rId6" Type="http://schemas.openxmlformats.org/officeDocument/2006/relationships/image" Target="../media/image1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g"/><Relationship Id="rId4" Type="http://schemas.openxmlformats.org/officeDocument/2006/relationships/image" Target="../media/image1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Relationship Id="rId4" Type="http://schemas.openxmlformats.org/officeDocument/2006/relationships/image" Target="../media/image1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ctrTitle"/>
          </p:nvPr>
        </p:nvSpPr>
        <p:spPr>
          <a:xfrm>
            <a:off x="1320800" y="4648200"/>
            <a:ext cx="10363200" cy="8877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100000"/>
              <a:buFont typeface="Calibri"/>
              <a:buNone/>
            </a:pPr>
            <a:br>
              <a:rPr b="1" lang="en-GB" sz="2900">
                <a:solidFill>
                  <a:srgbClr val="548135"/>
                </a:solidFill>
              </a:rPr>
            </a:br>
            <a:br>
              <a:rPr b="1" lang="en-GB" sz="2900">
                <a:solidFill>
                  <a:srgbClr val="548135"/>
                </a:solidFill>
              </a:rPr>
            </a:br>
            <a:br>
              <a:rPr b="1" lang="en-GB" sz="2900">
                <a:solidFill>
                  <a:srgbClr val="548135"/>
                </a:solidFill>
              </a:rPr>
            </a:br>
            <a:br>
              <a:rPr b="1" lang="en-GB" sz="2900">
                <a:solidFill>
                  <a:srgbClr val="548135"/>
                </a:solidFill>
              </a:rPr>
            </a:br>
            <a:br>
              <a:rPr b="1" lang="en-GB" sz="2900">
                <a:solidFill>
                  <a:srgbClr val="548135"/>
                </a:solidFill>
              </a:rPr>
            </a:br>
            <a:br>
              <a:rPr b="1" lang="en-GB" sz="2900">
                <a:solidFill>
                  <a:srgbClr val="548135"/>
                </a:solidFill>
              </a:rPr>
            </a:br>
            <a:br>
              <a:rPr b="1" lang="en-GB" sz="4800">
                <a:solidFill>
                  <a:srgbClr val="548135"/>
                </a:solidFill>
              </a:rPr>
            </a:br>
            <a:br>
              <a:rPr b="1" lang="en-GB" sz="4800">
                <a:solidFill>
                  <a:srgbClr val="548135"/>
                </a:solidFill>
              </a:rPr>
            </a:br>
            <a:endParaRPr b="1" sz="4800">
              <a:solidFill>
                <a:srgbClr val="548135"/>
              </a:solidFill>
            </a:endParaRPr>
          </a:p>
        </p:txBody>
      </p:sp>
      <p:sp>
        <p:nvSpPr>
          <p:cNvPr id="94" name="Google Shape;94;p13"/>
          <p:cNvSpPr txBox="1"/>
          <p:nvPr>
            <p:ph idx="1" type="subTitle"/>
          </p:nvPr>
        </p:nvSpPr>
        <p:spPr>
          <a:xfrm>
            <a:off x="2235200" y="5004638"/>
            <a:ext cx="8534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GB" sz="6400"/>
              <a:t>Universidad Complutense de Madrid, España</a:t>
            </a:r>
            <a:br>
              <a:rPr b="1" lang="en-GB" sz="7500"/>
            </a:br>
            <a:endParaRPr b="1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/>
              <a:t>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2807772" y="4190454"/>
            <a:ext cx="7389256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1" i="0" lang="en-GB" sz="20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GB" sz="3200" u="none" cap="none" strike="noStrik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GB" sz="3200" u="none" cap="none" strike="noStrik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large white building&#10;&#10;Description automatically generated" id="96" name="Google Shape;9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41440" y="2171985"/>
            <a:ext cx="4715520" cy="237313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/>
          <p:nvPr/>
        </p:nvSpPr>
        <p:spPr>
          <a:xfrm>
            <a:off x="3189921" y="1254896"/>
            <a:ext cx="581216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Unidad 5 – La medicina árabe en Oriente y Occidente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/>
          <p:nvPr>
            <p:ph type="title"/>
          </p:nvPr>
        </p:nvSpPr>
        <p:spPr>
          <a:xfrm>
            <a:off x="838200" y="70433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Medicina bizantina y cultura supersticiosa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67" name="Google Shape;167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Gran influencia de la medicina popular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Medicina prehipocratica: incubatio, poder curativo de la imposición de las manos, libación</a:t>
            </a:r>
            <a:br>
              <a:rPr lang="en-GB" sz="1600"/>
            </a:br>
            <a:r>
              <a:rPr lang="en-GB" sz="1600"/>
              <a:t>Influencia de la Cábala hebrea</a:t>
            </a:r>
            <a:br>
              <a:rPr lang="en-GB" sz="1600"/>
            </a:br>
            <a:r>
              <a:rPr lang="en-GB" sz="1600"/>
              <a:t>Influencia de la medicina egipcia: El divino Thot, Hermes Trismegisto, etc.</a:t>
            </a:r>
            <a:br>
              <a:rPr lang="en-GB" sz="1600"/>
            </a:br>
            <a:r>
              <a:rPr lang="en-GB" sz="1600"/>
              <a:t>Astrología, Alquimia</a:t>
            </a:r>
            <a:br>
              <a:rPr lang="en-GB" sz="1600"/>
            </a:br>
            <a:r>
              <a:rPr lang="en-GB" sz="1600"/>
              <a:t>Superposición de la cultura pagana y la cristiana en materia de rituales religiosos</a:t>
            </a:r>
            <a:endParaRPr sz="1600"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San Ciro y San Juan : Santos anárgiros  (que no aceptan pagos por sus obras)</a:t>
            </a:r>
            <a:br>
              <a:rPr lang="en-GB" sz="1600"/>
            </a:br>
            <a:r>
              <a:rPr i="1" lang="en-GB" sz="1600"/>
              <a:t>Incubatio </a:t>
            </a:r>
            <a:r>
              <a:rPr lang="en-GB" sz="1600"/>
              <a:t>cristiana</a:t>
            </a:r>
            <a:endParaRPr sz="2400"/>
          </a:p>
        </p:txBody>
      </p:sp>
      <p:pic>
        <p:nvPicPr>
          <p:cNvPr descr="A picture containing text, book&#10;&#10;Description automatically generated" id="168" name="Google Shape;16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9886" y="2772230"/>
            <a:ext cx="2801258" cy="3143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/>
          <p:nvPr>
            <p:ph type="title"/>
          </p:nvPr>
        </p:nvSpPr>
        <p:spPr>
          <a:xfrm>
            <a:off x="808703" y="71908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Islam</a:t>
            </a:r>
            <a:endParaRPr/>
          </a:p>
        </p:txBody>
      </p:sp>
      <p:sp>
        <p:nvSpPr>
          <p:cNvPr id="174" name="Google Shape;174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Mahoma (570-632), miembro de la tribu Quraysh gobernante de La Meca </a:t>
            </a:r>
            <a:br>
              <a:rPr lang="en-GB" sz="1800"/>
            </a:br>
            <a:r>
              <a:rPr lang="en-GB" sz="1800"/>
              <a:t>Huérfano pobre que se convierte en un mercante rico</a:t>
            </a:r>
            <a:br>
              <a:rPr lang="en-GB" sz="1800"/>
            </a:br>
            <a:r>
              <a:rPr lang="en-GB" sz="1800"/>
              <a:t>A los 40 años recibe la revelación de Alá sobre el Corán </a:t>
            </a:r>
            <a:br>
              <a:rPr lang="en-GB" sz="1800"/>
            </a:br>
            <a:r>
              <a:rPr lang="en-GB" sz="1800"/>
              <a:t>El último profeta descendiente directo de Adán y Noé.</a:t>
            </a:r>
            <a:br>
              <a:rPr lang="en-GB" sz="1800"/>
            </a:br>
            <a:r>
              <a:rPr lang="en-GB" sz="1800"/>
              <a:t>En el año 622 d.C. se produce La Hégira (migración de Mahoma desde su ciudad natal, La Meca a la ciudad de Medina</a:t>
            </a:r>
            <a:br>
              <a:rPr lang="en-GB" sz="1800"/>
            </a:br>
            <a:r>
              <a:rPr lang="en-GB" sz="1800"/>
              <a:t>En el momento de su muerte, el Islam conquistó toda Arabia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/>
          <p:nvPr>
            <p:ph type="title"/>
          </p:nvPr>
        </p:nvSpPr>
        <p:spPr>
          <a:xfrm>
            <a:off x="867697" y="77807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Medicina árabe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80" name="Google Shape;180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Síntesis entre la medicina mágica y empírica de las tribus árabes y la cultura griega como consecuencia de la expansión del Islam en el Imperio Bizantino y Oriente Medio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Helenismo</a:t>
            </a:r>
            <a:endParaRPr sz="16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Monoteísmo islámico</a:t>
            </a:r>
            <a:endParaRPr sz="1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Las traducciones de la ciencia y la medicina griegas a la cultura islámica son producidas por el credo religioso: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“ir incluso a China si es necesario  para encontrar el conocimiento"</a:t>
            </a:r>
            <a:br>
              <a:rPr lang="en-GB" sz="1600"/>
            </a:br>
            <a:r>
              <a:rPr lang="en-GB" sz="1600"/>
              <a:t>"quien abandone su hogar para encontrar conocimiento encontrará el camino de Alá"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/>
          <p:nvPr>
            <p:ph type="title"/>
          </p:nvPr>
        </p:nvSpPr>
        <p:spPr>
          <a:xfrm>
            <a:off x="838200" y="837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Las traducciones de la medicina griega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87" name="Google Shape;187;p25"/>
          <p:cNvSpPr txBox="1"/>
          <p:nvPr>
            <p:ph idx="1" type="body"/>
          </p:nvPr>
        </p:nvSpPr>
        <p:spPr>
          <a:xfrm>
            <a:off x="852948" y="194361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800"/>
              <a:t>Hunayan Ibn Ishaq (Iohannitius) 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Obras de hipócrates y Galeno en siriaco</a:t>
            </a:r>
            <a:br>
              <a:rPr lang="en-GB" sz="1600"/>
            </a:br>
            <a:r>
              <a:rPr lang="en-GB" sz="1600"/>
              <a:t>Manuscritos giregos y persas en siriaco y árabe de tradición hipocrática </a:t>
            </a:r>
            <a:br>
              <a:rPr lang="en-GB" sz="1600"/>
            </a:br>
            <a:r>
              <a:rPr lang="en-GB" sz="1600"/>
              <a:t>Cristiano nestoriano que vive en Bagdad</a:t>
            </a:r>
            <a:endParaRPr sz="1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Mosué el viejo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Director del hospital de Bagdad</a:t>
            </a:r>
            <a:br>
              <a:rPr lang="en-GB" sz="1600"/>
            </a:br>
            <a:r>
              <a:rPr lang="en-GB" sz="1600"/>
              <a:t>Tradución de la medicina girega de Alejandría al árabe</a:t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6"/>
          <p:cNvSpPr txBox="1"/>
          <p:nvPr>
            <p:ph type="title"/>
          </p:nvPr>
        </p:nvSpPr>
        <p:spPr>
          <a:xfrm>
            <a:off x="838200" y="7928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Isagoge de Iohannitius 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93" name="Google Shape;193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Libro de referencia para la medicina árabe, traducción de una obra de la Escuela de Alejandría, síntesis de la medicina galénica en el mundo árabe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El movimiento de traducción representa una aproximación innovadora para la enseñanza y el aprendizaje de la medicina</a:t>
            </a:r>
            <a:endParaRPr sz="1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Iohannitius escribió un libro de texto para estudiantes con preguntas y respuestas, siguiendo la división entre la organización natural del cuerpo y las enfermedades (no naturales y contranaturales).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/>
          <p:nvPr>
            <p:ph type="title"/>
          </p:nvPr>
        </p:nvSpPr>
        <p:spPr>
          <a:xfrm>
            <a:off x="823452" y="89606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Rhazes (854-925 d.C.)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99" name="Google Shape;199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El médico más importante del mundo árabe</a:t>
            </a:r>
            <a:br>
              <a:rPr lang="en-GB" sz="1800"/>
            </a:br>
            <a:r>
              <a:rPr i="1" lang="en-GB" sz="1800"/>
              <a:t>El libro integral de medicina </a:t>
            </a:r>
            <a:r>
              <a:rPr lang="en-GB" sz="1800"/>
              <a:t>(Continens Liber)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Introducción a la medicina, anatomía, fisiología y patología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Diferencia su experiencia clínica de las teoría de Galeno.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i="1" lang="en-GB" sz="1800"/>
              <a:t>Tratado sobre la viruela y el sarampión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La primera monografía clínica sobre la viruela centrada en la observación clínica de la enfermedad</a:t>
            </a:r>
            <a:endParaRPr sz="32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/>
          <p:nvPr>
            <p:ph type="title"/>
          </p:nvPr>
        </p:nvSpPr>
        <p:spPr>
          <a:xfrm>
            <a:off x="823451" y="7928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Avicena (980-1037 d.C.)</a:t>
            </a:r>
            <a:endParaRPr b="1" sz="2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El médico y filósofo más influyente de la Edad Media (nacido en la actual Uzbequistán)</a:t>
            </a:r>
            <a:endParaRPr sz="1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 </a:t>
            </a:r>
            <a:r>
              <a:rPr i="1" lang="en-GB" sz="1800"/>
              <a:t>El Canon de la medicina es una encicolpedia medica que se ha convertido en un manual de consulta durante la Edad Media y Moderna</a:t>
            </a:r>
            <a:r>
              <a:rPr lang="en-GB" sz="1800"/>
              <a:t>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Todos los eventos clínicos tienen un motivo causal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i="1" lang="en-GB" sz="1800"/>
              <a:t>Ha aplicado en medicina  la teoría artistotélica de la causalidad en orden a describir las cuatro causas de la enfermedad:</a:t>
            </a:r>
            <a:endParaRPr i="1"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i="1" lang="en-GB" sz="1600"/>
              <a:t>Causa material: las condiciones del cuerpo en circunstáncias específicas</a:t>
            </a:r>
            <a:br>
              <a:rPr i="1" lang="en-GB" sz="1600"/>
            </a:br>
            <a:r>
              <a:rPr i="1" lang="en-GB" sz="1600"/>
              <a:t>Causa eficiente: hábitos ambientales o culturales</a:t>
            </a:r>
            <a:br>
              <a:rPr i="1" lang="en-GB" sz="1600"/>
            </a:br>
            <a:r>
              <a:rPr i="1" lang="en-GB" sz="1600"/>
              <a:t>Causa formal: la constitución del organismo</a:t>
            </a:r>
            <a:br>
              <a:rPr i="1" lang="en-GB" sz="1600"/>
            </a:br>
            <a:r>
              <a:rPr i="1" lang="en-GB" sz="1600"/>
              <a:t>Causa final: el funcionamiento del cuerpo</a:t>
            </a:r>
            <a:endParaRPr i="1" sz="1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9"/>
          <p:cNvSpPr txBox="1"/>
          <p:nvPr>
            <p:ph type="title"/>
          </p:nvPr>
        </p:nvSpPr>
        <p:spPr>
          <a:xfrm>
            <a:off x="793954" y="95506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Medicina medieval en Europa (siglos V-XV d.C.)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211" name="Google Shape;211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Medicina Monástica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El sacerdote-médico responde al deber cristiano de ayudar a los enfermos</a:t>
            </a:r>
            <a:br>
              <a:rPr lang="en-GB" sz="1600"/>
            </a:br>
            <a:r>
              <a:rPr lang="en-GB" sz="1600"/>
              <a:t>Es considerada filosofía antes que ciencia</a:t>
            </a:r>
            <a:br>
              <a:rPr lang="en-GB" sz="1600"/>
            </a:br>
            <a:r>
              <a:rPr lang="en-GB" sz="1600"/>
              <a:t>Está influenciada por la teoría humoral y los escritos hipocráticos, pero no por todo el corpus hipocrático.</a:t>
            </a:r>
            <a:br>
              <a:rPr lang="en-GB" sz="1600"/>
            </a:br>
            <a:r>
              <a:rPr lang="en-GB" sz="1600"/>
              <a:t>Contiene algunas obras de Rufo de Éfeso, Dioscórides y Galeno y fragmentos de la medicina bizantina</a:t>
            </a:r>
            <a:endParaRPr sz="1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Medicina no-monástica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Médicos hebreos</a:t>
            </a:r>
            <a:br>
              <a:rPr lang="en-GB" sz="1600"/>
            </a:br>
            <a:r>
              <a:rPr lang="en-GB" sz="1600"/>
              <a:t>Médicos bizantinos</a:t>
            </a:r>
            <a:br>
              <a:rPr lang="en-GB" sz="1600"/>
            </a:br>
            <a:r>
              <a:rPr lang="en-GB" sz="1600"/>
              <a:t>Médicos del reino de los bárbaros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0"/>
          <p:cNvSpPr txBox="1"/>
          <p:nvPr>
            <p:ph type="title"/>
          </p:nvPr>
        </p:nvSpPr>
        <p:spPr>
          <a:xfrm>
            <a:off x="793955" y="89606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La Escuela de Salerno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217" name="Google Shape;217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Inaugurada en el siglo X d.C. en Salerno (Sur de Italia)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Fase Primitiva</a:t>
            </a:r>
            <a:endParaRPr sz="1800"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Influencia de la medicina bizantina</a:t>
            </a:r>
            <a:br>
              <a:rPr lang="en-GB" sz="1600"/>
            </a:br>
            <a:r>
              <a:rPr lang="en-GB" sz="1600"/>
              <a:t>La patología se ve influenciada por la teoría hipocrática de los humores</a:t>
            </a:r>
            <a:endParaRPr sz="16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Fase alta</a:t>
            </a:r>
            <a:endParaRPr sz="1800"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Traducción del árabe al latin por parte de Costantino el Africano</a:t>
            </a:r>
            <a:endParaRPr sz="1600"/>
          </a:p>
          <a:p>
            <a:pPr indent="-228600" lvl="3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i="1" lang="en-GB" sz="1400"/>
              <a:t>Método de curación de Galeno</a:t>
            </a:r>
            <a:endParaRPr i="1" sz="1400"/>
          </a:p>
          <a:p>
            <a:pPr indent="-228600" lvl="3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i="1" lang="en-GB" sz="1400"/>
              <a:t>Isagoge de Iohannitius </a:t>
            </a:r>
            <a:br>
              <a:rPr lang="en-GB" sz="1400"/>
            </a:br>
            <a:r>
              <a:rPr i="1" lang="en-GB" sz="1400"/>
              <a:t>Aforismos hipocráticos</a:t>
            </a:r>
            <a:endParaRPr sz="14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Fase baja</a:t>
            </a:r>
            <a:endParaRPr sz="1800"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Nacimiento de la universidad</a:t>
            </a:r>
            <a:br>
              <a:rPr lang="en-GB" sz="1600"/>
            </a:br>
            <a:r>
              <a:rPr lang="en-GB" sz="1600"/>
              <a:t>Decadencia de la escuela</a:t>
            </a:r>
            <a:endParaRPr/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/>
          <p:nvPr>
            <p:ph type="title"/>
          </p:nvPr>
        </p:nvSpPr>
        <p:spPr>
          <a:xfrm>
            <a:off x="867696" y="7780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Universidad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223" name="Google Shape;223;p3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Desde el XII d.C. las universidades asumen progresivamente el monopolio del conocimiento y definen un estándar en la educación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Escolasticismo come método standard de enseñanza de la medicina</a:t>
            </a:r>
            <a:endParaRPr sz="16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Aproximación enciclopédica a las ciencias naturales</a:t>
            </a:r>
            <a:endParaRPr sz="16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/>
              <a:t>Método experimental</a:t>
            </a:r>
            <a:endParaRPr sz="1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Las escuelas de medicina más importantes: Montpellier, Bolonia, Pádua, Florencia, Salamanca</a:t>
            </a:r>
            <a:endParaRPr sz="1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Enseñanza basada en casos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i="1" lang="en-GB" sz="1600"/>
              <a:t>Consilium </a:t>
            </a:r>
            <a:r>
              <a:rPr lang="en-GB" sz="1600"/>
              <a:t>de Tadeo Alderotti: focalizados en casos clínicos particulares (caso de estudio) y útil para el paciente (medicina centrada en el paciente) y el estudiante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/>
          <p:nvPr>
            <p:ph type="title"/>
          </p:nvPr>
        </p:nvSpPr>
        <p:spPr>
          <a:xfrm>
            <a:off x="940059" y="58635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Etdad Media: siglos V-XV 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838200" y="182232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La medicina es una síntesis entre la tradición griega mediada por las obras de Galeno y las tres culturas predominantes: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Imperio Bizantino: cristianismo ortodoxo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Mundo islámico: Islam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Europa occidental: cristianismo romano</a:t>
            </a:r>
            <a:endParaRPr sz="1800"/>
          </a:p>
        </p:txBody>
      </p:sp>
      <p:pic>
        <p:nvPicPr>
          <p:cNvPr descr="Cruz cristiana" id="104" name="Google Shape;10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97859" y="4637121"/>
            <a:ext cx="1294622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ciente y estrella" id="105" name="Google Shape;10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64818" y="4748213"/>
            <a:ext cx="1677566" cy="142544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ismón" id="106" name="Google Shape;106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93846" y="4637121"/>
            <a:ext cx="1677566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large building in the background&#10;&#10;Description automatically generated" id="107" name="Google Shape;107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281627" y="2376179"/>
            <a:ext cx="2556198" cy="10528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large white building&#10;&#10;Description automatically generated"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918900" y="4393649"/>
            <a:ext cx="2255482" cy="14254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large white building&#10;&#10;Description automatically generated" id="109" name="Google Shape;109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705602" y="3005452"/>
            <a:ext cx="2092000" cy="1052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title"/>
          </p:nvPr>
        </p:nvSpPr>
        <p:spPr>
          <a:xfrm>
            <a:off x="867697" y="6177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Cristianismo y Medicina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15" name="Google Shape;115;p15"/>
          <p:cNvSpPr txBox="1"/>
          <p:nvPr>
            <p:ph idx="1" type="body"/>
          </p:nvPr>
        </p:nvSpPr>
        <p:spPr>
          <a:xfrm>
            <a:off x="823452" y="163910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El Evangelio y el deber de cuidar a los enfermos (Fuente: </a:t>
            </a:r>
            <a:r>
              <a:rPr i="1" lang="en-GB" sz="1800"/>
              <a:t>Biblia de Jerusalén</a:t>
            </a:r>
            <a:r>
              <a:rPr lang="en-GB" sz="1800"/>
              <a:t>)</a:t>
            </a:r>
            <a:br>
              <a:rPr lang="en-GB" sz="1800"/>
            </a:br>
            <a:r>
              <a:rPr i="1" lang="en-GB" sz="1800"/>
              <a:t>"Mas él, al oírlo, dijo: «No necesitan médico los que están fuertes sino los que están mal" (Mateo. 9, 12)</a:t>
            </a:r>
            <a:br>
              <a:rPr i="1" lang="en-GB" sz="1800"/>
            </a:br>
            <a:r>
              <a:rPr i="1" lang="en-GB" sz="1800"/>
              <a:t>"Al oír esto Jesús, les dice: «No necesitan médico los que están fuertes, sino los que están mal; no he venido a llamar a justos, sino a pecadores»" (Marcos. 2, 17)</a:t>
            </a:r>
            <a:br>
              <a:rPr i="1" lang="en-GB" sz="1800"/>
            </a:br>
            <a:r>
              <a:rPr i="1" lang="en-GB" sz="1800"/>
              <a:t>"Les respondió Jesús: «No necesitan médico los que están sanos, sino los que están mal." (Lucas. 5, 31)</a:t>
            </a:r>
            <a:endParaRPr i="1"/>
          </a:p>
        </p:txBody>
      </p:sp>
      <p:pic>
        <p:nvPicPr>
          <p:cNvPr descr="A close up of a street&#10;&#10;Description automatically generated" id="116" name="Google Shape;11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82755" y="3901426"/>
            <a:ext cx="2235294" cy="223529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tone wall&#10;&#10;Description automatically generated" id="117" name="Google Shape;11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919" y="3830313"/>
            <a:ext cx="2990850" cy="2276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Jesus and sick" id="118" name="Google Shape;118;p15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58986" y="3901426"/>
            <a:ext cx="3432673" cy="2205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>
            <p:ph type="title"/>
          </p:nvPr>
        </p:nvSpPr>
        <p:spPr>
          <a:xfrm>
            <a:off x="823452" y="74858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La enfermedad como cólera de Dios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24" name="Google Shape;124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Jesús rompe con los puntos de vista tradicionales de la religión precristiana: Mesopotamia y Egipto y la elaboración hebrea relacionada en el Antiguo Testamento (Deuteronomio, Levítico) y el Talmud.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i="1" lang="en-GB" sz="1800"/>
              <a:t>	"Vio, al pasar, a un hombre ciego de nacimiento. Y le preguntaron sus discípulos: «Rabbí, ¿quién pecó, 	él o sus padres, para que haya nacido ciego?» .Respondió Jesús: «Ni él pecó ni sus padres; es para 	que se manifiesten en él las obras de Dios." (Juan, 9, 1-3)</a:t>
            </a:r>
            <a:endParaRPr/>
          </a:p>
        </p:txBody>
      </p:sp>
      <p:pic>
        <p:nvPicPr>
          <p:cNvPr descr="Image result for Jesus and sick" id="125" name="Google Shape;125;p1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7281" y="3747541"/>
            <a:ext cx="4038600" cy="23038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Levitico y la peste" id="126" name="Google Shape;126;p16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6119" y="3747540"/>
            <a:ext cx="3750906" cy="2303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/>
          <p:nvPr>
            <p:ph type="title"/>
          </p:nvPr>
        </p:nvSpPr>
        <p:spPr>
          <a:xfrm>
            <a:off x="882445" y="74858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El deber ético cristiano de cuidar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32" name="Google Shape;132;p17"/>
          <p:cNvSpPr txBox="1"/>
          <p:nvPr>
            <p:ph idx="1" type="body"/>
          </p:nvPr>
        </p:nvSpPr>
        <p:spPr>
          <a:xfrm>
            <a:off x="751115" y="2017215"/>
            <a:ext cx="10515600" cy="2633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i="1" lang="en-GB" sz="1800"/>
              <a:t>El amor a la humanidad como condición para el amor al arte de curar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800"/>
              <a:t>		</a:t>
            </a:r>
            <a:r>
              <a:rPr i="1" lang="en-GB" sz="1800"/>
              <a:t>Filantropía	 		Philotekhnía</a:t>
            </a:r>
            <a:endParaRPr i="1" sz="1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i="1" lang="en-GB" sz="1800"/>
              <a:t>El nacimiento de la caridad médica integra la asistencia clínica y ética y es el inicio de un complejo proceso que concluye con la construcción de los primeros hospitales</a:t>
            </a:r>
            <a:endParaRPr/>
          </a:p>
        </p:txBody>
      </p:sp>
      <p:sp>
        <p:nvSpPr>
          <p:cNvPr id="133" name="Google Shape;133;p17"/>
          <p:cNvSpPr/>
          <p:nvPr/>
        </p:nvSpPr>
        <p:spPr>
          <a:xfrm>
            <a:off x="4524101" y="2503487"/>
            <a:ext cx="862149" cy="13933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extrema uncion" id="134" name="Google Shape;13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15220" y="3971951"/>
            <a:ext cx="2246811" cy="19650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kitchen area with a building in the background&#10;&#10;Description automatically generated" id="135" name="Google Shape;13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60190" y="3971951"/>
            <a:ext cx="6017623" cy="1965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>
            <p:ph type="title"/>
          </p:nvPr>
        </p:nvSpPr>
        <p:spPr>
          <a:xfrm>
            <a:off x="764458" y="99930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El declive del galenismo</a:t>
            </a:r>
            <a:endParaRPr b="1" sz="2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8"/>
          <p:cNvSpPr txBox="1"/>
          <p:nvPr>
            <p:ph idx="1" type="body"/>
          </p:nvPr>
        </p:nvSpPr>
        <p:spPr>
          <a:xfrm>
            <a:off x="852949" y="225332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Al final del período helenístico hay dos tipos de médicos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Médicos griegos:</a:t>
            </a:r>
            <a:r>
              <a:rPr i="1" lang="en-GB" sz="1800"/>
              <a:t> iatrosofoi </a:t>
            </a:r>
            <a:r>
              <a:rPr lang="en-GB" sz="1800"/>
              <a:t>que utilizan el método interpretativo alejandríno para leer y comentar los trabajos médicos hipocráticos </a:t>
            </a:r>
            <a:r>
              <a:rPr i="1" lang="en-GB" sz="1800"/>
              <a:t>bajo la influencia de la filosofía de la Academia de Atenas</a:t>
            </a:r>
            <a:br>
              <a:rPr lang="en-GB" sz="1800"/>
            </a:br>
            <a:r>
              <a:rPr lang="en-GB" sz="1800"/>
              <a:t>Médicos latinos: </a:t>
            </a:r>
            <a:r>
              <a:rPr i="1" lang="en-GB" sz="1800"/>
              <a:t>los traductores de médicos griegos y seguidores de la medicina de Galeno</a:t>
            </a:r>
            <a:endParaRPr i="1" sz="1800"/>
          </a:p>
        </p:txBody>
      </p:sp>
      <p:pic>
        <p:nvPicPr>
          <p:cNvPr descr="A picture containing text&#10;&#10;Description automatically generated" id="142" name="Google Shape;14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00388" y="3687445"/>
            <a:ext cx="2277929" cy="22302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book&#10;&#10;Description automatically generated" id="143" name="Google Shape;14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21661" y="3879173"/>
            <a:ext cx="3166946" cy="2230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/>
          <p:nvPr>
            <p:ph type="title"/>
          </p:nvPr>
        </p:nvSpPr>
        <p:spPr>
          <a:xfrm>
            <a:off x="852948" y="68958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Medicina bizantina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49" name="Google Shape;149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El Imperio Romano se dividió en la parte Occidental y Oriental. En Oriente la capital fue Bizancio (Costantinopla) desde el 330 a.C hasta 1453.</a:t>
            </a:r>
            <a:br>
              <a:rPr lang="en-GB" sz="1800"/>
            </a:br>
            <a:r>
              <a:rPr lang="en-GB" sz="1800"/>
              <a:t>La división provocó una nueva realidad en la parte oriental con las siguientes características: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800"/>
              <a:t>Lengua griega</a:t>
            </a:r>
            <a:br>
              <a:rPr lang="en-GB" sz="1800"/>
            </a:br>
            <a:r>
              <a:rPr lang="en-GB" sz="1800"/>
              <a:t>Cristianismo</a:t>
            </a:r>
            <a:br>
              <a:rPr lang="en-GB" sz="1800"/>
            </a:br>
            <a:r>
              <a:rPr lang="en-GB" sz="1800"/>
              <a:t>Economía feuda</a:t>
            </a:r>
            <a:br>
              <a:rPr lang="en-GB" sz="1800"/>
            </a:br>
            <a:r>
              <a:rPr lang="en-GB" sz="1800"/>
              <a:t>Helenismo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>
            <p:ph type="title"/>
          </p:nvPr>
        </p:nvSpPr>
        <p:spPr>
          <a:xfrm>
            <a:off x="852948" y="70433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La medicina en la sociedad bizantina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>
            <a:off x="823451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El médico tiene un rol social de prestigio</a:t>
            </a:r>
            <a:br>
              <a:rPr lang="en-GB" sz="2000"/>
            </a:br>
            <a:r>
              <a:rPr lang="en-GB" sz="2000"/>
              <a:t>Exenciones fiscales </a:t>
            </a:r>
            <a:br>
              <a:rPr lang="en-GB" sz="2000"/>
            </a:br>
            <a:r>
              <a:rPr lang="en-GB" sz="2000"/>
              <a:t>Construcción de hospitales</a:t>
            </a:r>
            <a:br>
              <a:rPr lang="en-GB" sz="2000"/>
            </a:br>
            <a:r>
              <a:rPr lang="en-GB" sz="2000"/>
              <a:t>Existencia de dos prácticas diferentes:</a:t>
            </a:r>
            <a:endParaRPr sz="20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/>
              <a:t>Uno en continuidad con la medicina hipocrática</a:t>
            </a:r>
            <a:br>
              <a:rPr lang="en-GB" sz="1800"/>
            </a:br>
            <a:r>
              <a:rPr lang="en-GB" sz="1800"/>
              <a:t>Otra con carácter supersticioso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>
            <p:ph type="title"/>
          </p:nvPr>
        </p:nvSpPr>
        <p:spPr>
          <a:xfrm>
            <a:off x="852948" y="70433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Medicina bizantina y tradicción hipocrática</a:t>
            </a:r>
            <a:br>
              <a:rPr b="1"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61" name="Google Shape;161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Gran influencia de las obras de Galeno a causa del uso de la lengua griega</a:t>
            </a:r>
            <a:br>
              <a:rPr lang="en-GB" sz="2000"/>
            </a:br>
            <a:r>
              <a:rPr lang="en-GB" sz="2000"/>
              <a:t>Decadencia del galenismo</a:t>
            </a:r>
            <a:br>
              <a:rPr lang="en-GB" sz="2000"/>
            </a:br>
            <a:r>
              <a:rPr lang="en-GB" sz="2000"/>
              <a:t>	Agotamiento de la cultura griega</a:t>
            </a:r>
            <a:endParaRPr/>
          </a:p>
          <a:p>
            <a:pPr indent="-228600" lvl="3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La diferencia entre la "polis" e "imperium" como organizaciones políticas</a:t>
            </a:r>
            <a:endParaRPr/>
          </a:p>
          <a:p>
            <a:pPr indent="-228600" lvl="3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Las influencia de la cultura oriental</a:t>
            </a:r>
            <a:br>
              <a:rPr lang="en-GB"/>
            </a:br>
            <a:r>
              <a:rPr lang="en-GB"/>
              <a:t>El papel de la fe y la religión en toda forma de conocimiento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La decadencia del imperio y la civilización romana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Debilitamiento de la racionalidad fisiológica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