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2"/>
  </p:notesMasterIdLst>
  <p:sldIdLst>
    <p:sldId id="398" r:id="rId2"/>
    <p:sldId id="378" r:id="rId3"/>
    <p:sldId id="379" r:id="rId4"/>
    <p:sldId id="380" r:id="rId5"/>
    <p:sldId id="381" r:id="rId6"/>
    <p:sldId id="382" r:id="rId7"/>
    <p:sldId id="383" r:id="rId8"/>
    <p:sldId id="384" r:id="rId9"/>
    <p:sldId id="385" r:id="rId10"/>
    <p:sldId id="307" r:id="rId11"/>
    <p:sldId id="386" r:id="rId12"/>
    <p:sldId id="358" r:id="rId13"/>
    <p:sldId id="387" r:id="rId14"/>
    <p:sldId id="388" r:id="rId15"/>
    <p:sldId id="359" r:id="rId16"/>
    <p:sldId id="260" r:id="rId17"/>
    <p:sldId id="281" r:id="rId18"/>
    <p:sldId id="263" r:id="rId19"/>
    <p:sldId id="264" r:id="rId20"/>
    <p:sldId id="368" r:id="rId21"/>
    <p:sldId id="372" r:id="rId22"/>
    <p:sldId id="389" r:id="rId23"/>
    <p:sldId id="390" r:id="rId24"/>
    <p:sldId id="391" r:id="rId25"/>
    <p:sldId id="325" r:id="rId26"/>
    <p:sldId id="338" r:id="rId27"/>
    <p:sldId id="334" r:id="rId28"/>
    <p:sldId id="392" r:id="rId29"/>
    <p:sldId id="336" r:id="rId30"/>
    <p:sldId id="394" r:id="rId31"/>
    <p:sldId id="312" r:id="rId32"/>
    <p:sldId id="393" r:id="rId33"/>
    <p:sldId id="269" r:id="rId34"/>
    <p:sldId id="328" r:id="rId35"/>
    <p:sldId id="360" r:id="rId36"/>
    <p:sldId id="282" r:id="rId37"/>
    <p:sldId id="270" r:id="rId38"/>
    <p:sldId id="272" r:id="rId39"/>
    <p:sldId id="283" r:id="rId40"/>
    <p:sldId id="273" r:id="rId41"/>
    <p:sldId id="274" r:id="rId42"/>
    <p:sldId id="298" r:id="rId43"/>
    <p:sldId id="299" r:id="rId44"/>
    <p:sldId id="300" r:id="rId45"/>
    <p:sldId id="275" r:id="rId46"/>
    <p:sldId id="395" r:id="rId47"/>
    <p:sldId id="396" r:id="rId48"/>
    <p:sldId id="397" r:id="rId49"/>
    <p:sldId id="277" r:id="rId50"/>
    <p:sldId id="278" r:id="rId51"/>
    <p:sldId id="276" r:id="rId52"/>
    <p:sldId id="279" r:id="rId53"/>
    <p:sldId id="319" r:id="rId54"/>
    <p:sldId id="322" r:id="rId55"/>
    <p:sldId id="332" r:id="rId56"/>
    <p:sldId id="337" r:id="rId57"/>
    <p:sldId id="304" r:id="rId58"/>
    <p:sldId id="342" r:id="rId59"/>
    <p:sldId id="341" r:id="rId60"/>
    <p:sldId id="355" r:id="rId61"/>
    <p:sldId id="256" r:id="rId62"/>
    <p:sldId id="345" r:id="rId63"/>
    <p:sldId id="346" r:id="rId64"/>
    <p:sldId id="347" r:id="rId65"/>
    <p:sldId id="354" r:id="rId66"/>
    <p:sldId id="343" r:id="rId67"/>
    <p:sldId id="344" r:id="rId68"/>
    <p:sldId id="348" r:id="rId69"/>
    <p:sldId id="349" r:id="rId70"/>
    <p:sldId id="356"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8F2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5256" autoAdjust="0"/>
  </p:normalViewPr>
  <p:slideViewPr>
    <p:cSldViewPr snapToGrid="0">
      <p:cViewPr>
        <p:scale>
          <a:sx n="75" d="100"/>
          <a:sy n="75" d="100"/>
        </p:scale>
        <p:origin x="-12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D394A-148D-4825-9DB0-1464BF1F1EEA}" type="datetimeFigureOut">
              <a:rPr lang="ro-RO" smtClean="0"/>
              <a:t>09.09.2021</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113FC-3414-4949-BDAC-204D68660619}" type="slidenum">
              <a:rPr lang="ro-RO" smtClean="0"/>
              <a:t>‹#›</a:t>
            </a:fld>
            <a:endParaRPr lang="ro-RO"/>
          </a:p>
        </p:txBody>
      </p:sp>
    </p:spTree>
    <p:extLst>
      <p:ext uri="{BB962C8B-B14F-4D97-AF65-F5344CB8AC3E}">
        <p14:creationId xmlns:p14="http://schemas.microsoft.com/office/powerpoint/2010/main" val="3372539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370113FC-3414-4949-BDAC-204D68660619}" type="slidenum">
              <a:rPr lang="ro-RO" smtClean="0"/>
              <a:t>51</a:t>
            </a:fld>
            <a:endParaRPr lang="ro-RO"/>
          </a:p>
        </p:txBody>
      </p:sp>
    </p:spTree>
    <p:extLst>
      <p:ext uri="{BB962C8B-B14F-4D97-AF65-F5344CB8AC3E}">
        <p14:creationId xmlns:p14="http://schemas.microsoft.com/office/powerpoint/2010/main" val="387035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913795" y="2912232"/>
            <a:ext cx="5107208" cy="287896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172200" y="2912232"/>
            <a:ext cx="5095357" cy="287896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creativecommons.org/licenses/by-nc/4.0/"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9/9/2021</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pic>
        <p:nvPicPr>
          <p:cNvPr id="7" name="Picture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1351924" cy="8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 xmlns:a16="http://schemas.microsoft.com/office/drawing/2014/main" id="{8B6A8ECA-B75A-451B-A2C5-40BEE89E90B8}"/>
              </a:ext>
            </a:extLst>
          </p:cNvPr>
          <p:cNvPicPr>
            <a:picLocks noChangeAspect="1"/>
          </p:cNvPicPr>
          <p:nvPr userDrawn="1"/>
        </p:nvPicPr>
        <p:blipFill>
          <a:blip r:embed="rId20"/>
          <a:stretch>
            <a:fillRect/>
          </a:stretch>
        </p:blipFill>
        <p:spPr>
          <a:xfrm>
            <a:off x="11161059" y="-1"/>
            <a:ext cx="1030941" cy="960809"/>
          </a:xfrm>
          <a:prstGeom prst="rect">
            <a:avLst/>
          </a:prstGeom>
        </p:spPr>
      </p:pic>
      <p:pic>
        <p:nvPicPr>
          <p:cNvPr id="9" name="Picture 8"/>
          <p:cNvPicPr/>
          <p:nvPr userDrawn="1"/>
        </p:nvPicPr>
        <p:blipFill rotWithShape="1">
          <a:blip r:embed="rId21" cstate="print">
            <a:extLst>
              <a:ext uri="{28A0092B-C50C-407E-A947-70E740481C1C}">
                <a14:useLocalDpi xmlns:a14="http://schemas.microsoft.com/office/drawing/2010/main" val="0"/>
              </a:ext>
            </a:extLst>
          </a:blip>
          <a:srcRect t="12638"/>
          <a:stretch/>
        </p:blipFill>
        <p:spPr bwMode="auto">
          <a:xfrm>
            <a:off x="126999" y="6223000"/>
            <a:ext cx="3276595" cy="457200"/>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 xmlns:a16="http://schemas.microsoft.com/office/drawing/2014/main" id="{3DAAC168-ED9D-461E-9448-6949F35F33E3}"/>
              </a:ext>
            </a:extLst>
          </p:cNvPr>
          <p:cNvSpPr txBox="1">
            <a:spLocks/>
          </p:cNvSpPr>
          <p:nvPr userDrawn="1"/>
        </p:nvSpPr>
        <p:spPr>
          <a:xfrm>
            <a:off x="8192986" y="6367119"/>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22"/>
              </a:rPr>
              <a:t>Creative Commons Attribution - Non-commercial 4.0 International</a:t>
            </a:r>
            <a:r>
              <a:rPr lang="en-GB" sz="900" dirty="0" smtClean="0"/>
              <a:t>   </a:t>
            </a:r>
          </a:p>
          <a:p>
            <a:endParaRPr lang="en-GB" sz="900" dirty="0"/>
          </a:p>
        </p:txBody>
      </p:sp>
      <p:pic>
        <p:nvPicPr>
          <p:cNvPr id="11" name="Picture 10" descr="Licenza Creative Commons"/>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0644685" y="6319601"/>
            <a:ext cx="1057244" cy="36888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0800" y="5336274"/>
            <a:ext cx="10363200" cy="1167605"/>
          </a:xfrm>
        </p:spPr>
        <p:txBody>
          <a:bodyPr>
            <a:normAutofit fontScale="90000"/>
          </a:bodyPr>
          <a:lstStyle/>
          <a:p>
            <a:r>
              <a:rPr lang="en-US" sz="2900" dirty="0">
                <a:solidFill>
                  <a:schemeClr val="accent6">
                    <a:lumMod val="75000"/>
                  </a:schemeClr>
                </a:solidFill>
                <a:effectLst>
                  <a:outerShdw blurRad="38100" dist="38100" dir="2700000" algn="tl">
                    <a:srgbClr val="000000">
                      <a:alpha val="43137"/>
                    </a:srgbClr>
                  </a:outerShdw>
                </a:effectLst>
              </a:rPr>
              <a:t/>
            </a:r>
            <a:br>
              <a:rPr lang="en-US" sz="2900" dirty="0">
                <a:solidFill>
                  <a:schemeClr val="accent6">
                    <a:lumMod val="75000"/>
                  </a:schemeClr>
                </a:solidFill>
                <a:effectLst>
                  <a:outerShdw blurRad="38100" dist="38100" dir="2700000" algn="tl">
                    <a:srgbClr val="000000">
                      <a:alpha val="43137"/>
                    </a:srgbClr>
                  </a:outerShdw>
                </a:effectLst>
              </a:rPr>
            </a:br>
            <a:r>
              <a:rPr lang="en-US" sz="2900" dirty="0">
                <a:solidFill>
                  <a:schemeClr val="accent6">
                    <a:lumMod val="75000"/>
                  </a:schemeClr>
                </a:solidFill>
                <a:effectLst>
                  <a:outerShdw blurRad="38100" dist="38100" dir="2700000" algn="tl">
                    <a:srgbClr val="000000">
                      <a:alpha val="43137"/>
                    </a:srgbClr>
                  </a:outerShdw>
                </a:effectLst>
              </a:rPr>
              <a:t/>
            </a:r>
            <a:br>
              <a:rPr lang="en-US" sz="2900" dirty="0">
                <a:solidFill>
                  <a:schemeClr val="accent6">
                    <a:lumMod val="75000"/>
                  </a:schemeClr>
                </a:solidFill>
                <a:effectLst>
                  <a:outerShdw blurRad="38100" dist="38100" dir="2700000" algn="tl">
                    <a:srgbClr val="000000">
                      <a:alpha val="43137"/>
                    </a:srgbClr>
                  </a:outerShdw>
                </a:effectLst>
              </a:rPr>
            </a:br>
            <a:r>
              <a:rPr lang="en-US" sz="2900" dirty="0">
                <a:solidFill>
                  <a:schemeClr val="accent6">
                    <a:lumMod val="75000"/>
                  </a:schemeClr>
                </a:solidFill>
                <a:effectLst>
                  <a:outerShdw blurRad="38100" dist="38100" dir="2700000" algn="tl">
                    <a:srgbClr val="000000">
                      <a:alpha val="43137"/>
                    </a:srgbClr>
                  </a:outerShdw>
                </a:effectLst>
              </a:rPr>
              <a:t/>
            </a:r>
            <a:br>
              <a:rPr lang="en-US" sz="2900" dirty="0">
                <a:solidFill>
                  <a:schemeClr val="accent6">
                    <a:lumMod val="75000"/>
                  </a:schemeClr>
                </a:solidFill>
                <a:effectLst>
                  <a:outerShdw blurRad="38100" dist="38100" dir="2700000" algn="tl">
                    <a:srgbClr val="000000">
                      <a:alpha val="43137"/>
                    </a:srgbClr>
                  </a:outerShdw>
                </a:effectLst>
              </a:rPr>
            </a:br>
            <a:r>
              <a:rPr lang="en-US" dirty="0">
                <a:solidFill>
                  <a:schemeClr val="accent6">
                    <a:lumMod val="75000"/>
                  </a:schemeClr>
                </a:solidFill>
                <a:effectLst>
                  <a:outerShdw blurRad="38100" dist="38100" dir="2700000" algn="tl">
                    <a:srgbClr val="000000">
                      <a:alpha val="43137"/>
                    </a:srgbClr>
                  </a:outerShdw>
                </a:effectLst>
              </a:rPr>
              <a:t/>
            </a:r>
            <a:br>
              <a:rPr lang="en-US" dirty="0">
                <a:solidFill>
                  <a:schemeClr val="accent6">
                    <a:lumMod val="75000"/>
                  </a:schemeClr>
                </a:solidFill>
                <a:effectLst>
                  <a:outerShdw blurRad="38100" dist="38100" dir="2700000" algn="tl">
                    <a:srgbClr val="000000">
                      <a:alpha val="43137"/>
                    </a:srgbClr>
                  </a:outerShdw>
                </a:effectLst>
              </a:rPr>
            </a:br>
            <a:r>
              <a:rPr lang="en-US" dirty="0">
                <a:solidFill>
                  <a:schemeClr val="accent6">
                    <a:lumMod val="75000"/>
                  </a:schemeClr>
                </a:solidFill>
                <a:effectLst>
                  <a:outerShdw blurRad="38100" dist="38100" dir="2700000" algn="tl">
                    <a:srgbClr val="000000">
                      <a:alpha val="43137"/>
                    </a:srgbClr>
                  </a:outerShdw>
                </a:effectLst>
              </a:rPr>
              <a:t/>
            </a:r>
            <a:br>
              <a:rPr lang="en-US" dirty="0">
                <a:solidFill>
                  <a:schemeClr val="accent6">
                    <a:lumMod val="75000"/>
                  </a:schemeClr>
                </a:solidFill>
                <a:effectLst>
                  <a:outerShdw blurRad="38100" dist="38100" dir="2700000" algn="tl">
                    <a:srgbClr val="000000">
                      <a:alpha val="43137"/>
                    </a:srgbClr>
                  </a:outerShdw>
                </a:effectLst>
              </a:rPr>
            </a:br>
            <a:r>
              <a:rPr lang="en-US" dirty="0">
                <a:solidFill>
                  <a:schemeClr val="accent6">
                    <a:lumMod val="75000"/>
                  </a:schemeClr>
                </a:solidFill>
                <a:effectLst>
                  <a:outerShdw blurRad="38100" dist="38100" dir="2700000" algn="tl">
                    <a:srgbClr val="000000">
                      <a:alpha val="43137"/>
                    </a:srgbClr>
                  </a:outerShdw>
                </a:effectLst>
              </a:rPr>
              <a:t/>
            </a:r>
            <a:br>
              <a:rPr lang="en-US" dirty="0">
                <a:solidFill>
                  <a:schemeClr val="accent6">
                    <a:lumMod val="75000"/>
                  </a:schemeClr>
                </a:solidFill>
                <a:effectLst>
                  <a:outerShdw blurRad="38100" dist="38100" dir="2700000" algn="tl">
                    <a:srgbClr val="000000">
                      <a:alpha val="43137"/>
                    </a:srgbClr>
                  </a:outerShdw>
                </a:effectLst>
              </a:rPr>
            </a:br>
            <a:r>
              <a:rPr lang="en-US" dirty="0">
                <a:solidFill>
                  <a:schemeClr val="accent6">
                    <a:lumMod val="75000"/>
                  </a:schemeClr>
                </a:solidFill>
                <a:effectLst>
                  <a:outerShdw blurRad="38100" dist="38100" dir="2700000" algn="tl">
                    <a:srgbClr val="000000">
                      <a:alpha val="43137"/>
                    </a:srgbClr>
                  </a:outerShdw>
                </a:effectLst>
              </a:rPr>
              <a:t/>
            </a:r>
            <a:br>
              <a:rPr lang="en-US" dirty="0">
                <a:solidFill>
                  <a:schemeClr val="accent6">
                    <a:lumMod val="75000"/>
                  </a:schemeClr>
                </a:solidFill>
                <a:effectLst>
                  <a:outerShdw blurRad="38100" dist="38100" dir="2700000" algn="tl">
                    <a:srgbClr val="000000">
                      <a:alpha val="43137"/>
                    </a:srgbClr>
                  </a:outerShdw>
                </a:effectLst>
              </a:rPr>
            </a:br>
            <a:endParaRPr lang="en-US" dirty="0">
              <a:solidFill>
                <a:schemeClr val="accent6">
                  <a:lumMod val="75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5300470"/>
            <a:ext cx="12192000" cy="685800"/>
          </a:xfrm>
        </p:spPr>
        <p:txBody>
          <a:bodyPr>
            <a:noAutofit/>
          </a:bodyPr>
          <a:lstStyle/>
          <a:p>
            <a:r>
              <a:rPr lang="en-US" sz="1900" b="1" dirty="0" err="1"/>
              <a:t>Universitatea</a:t>
            </a:r>
            <a:r>
              <a:rPr lang="en-US" sz="1900" b="1" dirty="0"/>
              <a:t> </a:t>
            </a:r>
            <a:r>
              <a:rPr lang="en-US" sz="1900" b="1" dirty="0" err="1"/>
              <a:t>Aristotel</a:t>
            </a:r>
            <a:r>
              <a:rPr lang="en-US" sz="1900" b="1" dirty="0"/>
              <a:t> din </a:t>
            </a:r>
            <a:r>
              <a:rPr lang="en-US" sz="1900" b="1" dirty="0" err="1"/>
              <a:t>Salonic</a:t>
            </a:r>
            <a:r>
              <a:rPr lang="ro-RO" sz="1900" b="1" dirty="0"/>
              <a:t> </a:t>
            </a:r>
          </a:p>
          <a:p>
            <a:endParaRPr lang="ro-RO" sz="1400" b="1" dirty="0">
              <a:solidFill>
                <a:schemeClr val="tx1"/>
              </a:solidFill>
              <a:latin typeface="Calibri" panose="020F0502020204030204" pitchFamily="34" charset="0"/>
              <a:cs typeface="Calibri" panose="020F0502020204030204" pitchFamily="34" charset="0"/>
            </a:endParaRPr>
          </a:p>
          <a:p>
            <a:endParaRPr lang="en-US" sz="1400" b="1" dirty="0">
              <a:solidFill>
                <a:schemeClr val="tx1"/>
              </a:solidFill>
              <a:latin typeface="Calibri" panose="020F0502020204030204" pitchFamily="34" charset="0"/>
              <a:cs typeface="Calibri" panose="020F0502020204030204" pitchFamily="34" charset="0"/>
            </a:endParaRPr>
          </a:p>
          <a:p>
            <a:r>
              <a:rPr lang="ro-RO" sz="1400" dirty="0">
                <a:latin typeface="Calibri" panose="020F0502020204030204" pitchFamily="34" charset="0"/>
                <a:cs typeface="Calibri" panose="020F0502020204030204" pitchFamily="34" charset="0"/>
              </a:rPr>
              <a:t> </a:t>
            </a:r>
            <a:endParaRPr lang="it-IT" sz="1400" dirty="0">
              <a:latin typeface="Calibri" panose="020F0502020204030204" pitchFamily="34" charset="0"/>
              <a:cs typeface="Calibri" panose="020F0502020204030204" pitchFamily="34" charset="0"/>
            </a:endParaRPr>
          </a:p>
          <a:p>
            <a:endParaRPr lang="ro-RO"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sp>
        <p:nvSpPr>
          <p:cNvPr id="4" name="Rectangle 3"/>
          <p:cNvSpPr/>
          <p:nvPr/>
        </p:nvSpPr>
        <p:spPr>
          <a:xfrm>
            <a:off x="2797588" y="1165840"/>
            <a:ext cx="6002792" cy="400110"/>
          </a:xfrm>
          <a:prstGeom prst="rect">
            <a:avLst/>
          </a:prstGeom>
        </p:spPr>
        <p:txBody>
          <a:bodyPr wrap="square">
            <a:spAutoFit/>
          </a:bodyPr>
          <a:lstStyle/>
          <a:p>
            <a:pPr algn="ctr"/>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Unitatea </a:t>
            </a:r>
            <a:r>
              <a:rPr lang="it-IT" sz="2000" b="1" dirty="0" smtClean="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Practica medicală în antichitate</a:t>
            </a:r>
            <a:endParaRPr lang="en-GB" sz="2000" b="1" dirty="0">
              <a:solidFill>
                <a:srgbClr val="FF9900"/>
              </a:solidFill>
              <a:latin typeface="Calibri" panose="020F0502020204030204" pitchFamily="34" charset="0"/>
              <a:cs typeface="Calibri" panose="020F0502020204030204" pitchFamily="34" charset="0"/>
            </a:endParaRPr>
          </a:p>
        </p:txBody>
      </p:sp>
      <p:pic>
        <p:nvPicPr>
          <p:cNvPr id="7" name="Picture 12" descr="homer">
            <a:extLst>
              <a:ext uri="{FF2B5EF4-FFF2-40B4-BE49-F238E27FC236}">
                <a16:creationId xmlns="" xmlns:a16="http://schemas.microsoft.com/office/drawing/2014/main" id="{D6FB93BB-167B-4A5C-867F-D3A5B4DDF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706" y="1955682"/>
            <a:ext cx="2508556" cy="30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805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444500" y="1011262"/>
            <a:ext cx="11531600" cy="5262979"/>
          </a:xfrm>
          <a:prstGeom prst="rect">
            <a:avLst/>
          </a:prstGeom>
          <a:noFill/>
        </p:spPr>
        <p:txBody>
          <a:bodyPr wrap="square" rtlCol="0">
            <a:spAutoFit/>
          </a:bodyPr>
          <a:lstStyle/>
          <a:p>
            <a:r>
              <a:rPr lang="en-US"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Asclepius</a:t>
            </a:r>
            <a:endPar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solidFill>
                <a:srgbClr val="F8F2AE"/>
              </a:solidFill>
              <a:latin typeface="Garamond" panose="02020404030301010803" pitchFamily="18" charset="0"/>
              <a:sym typeface="Wingdings" panose="05000000000000000000" pitchFamily="2" charset="2"/>
            </a:endParaRPr>
          </a:p>
          <a:p>
            <a:r>
              <a:rPr lang="en-US" b="1" dirty="0" err="1">
                <a:latin typeface="Calibri" panose="020F0502020204030204" pitchFamily="34" charset="0"/>
                <a:cs typeface="Calibri" panose="020F0502020204030204" pitchFamily="34" charset="0"/>
                <a:sym typeface="Wingdings" panose="05000000000000000000" pitchFamily="2" charset="2"/>
              </a:rPr>
              <a:t>Terapeutică</a:t>
            </a:r>
            <a:r>
              <a:rPr lang="en-US" b="1" dirty="0">
                <a:latin typeface="Calibri" panose="020F0502020204030204" pitchFamily="34" charset="0"/>
                <a:cs typeface="Calibri" panose="020F0502020204030204" pitchFamily="34" charset="0"/>
                <a:sym typeface="Wingdings" panose="05000000000000000000" pitchFamily="2" charset="2"/>
              </a:rPr>
              <a:t>:</a:t>
            </a:r>
          </a:p>
          <a:p>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err="1">
                <a:latin typeface="Calibri" panose="020F0502020204030204" pitchFamily="34" charset="0"/>
                <a:cs typeface="Calibri" panose="020F0502020204030204" pitchFamily="34" charset="0"/>
                <a:sym typeface="Wingdings" panose="05000000000000000000" pitchFamily="2" charset="2"/>
              </a:rPr>
              <a:t>Apariția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vindecătorului</a:t>
            </a:r>
            <a:r>
              <a:rPr lang="en-US" b="1" dirty="0">
                <a:latin typeface="Calibri" panose="020F0502020204030204" pitchFamily="34" charset="0"/>
                <a:cs typeface="Calibri" panose="020F0502020204030204" pitchFamily="34" charset="0"/>
                <a:sym typeface="Wingdings" panose="05000000000000000000" pitchFamily="2" charset="2"/>
              </a:rPr>
              <a:t> / </a:t>
            </a:r>
            <a:r>
              <a:rPr lang="en-US" b="1" dirty="0" err="1">
                <a:latin typeface="Calibri" panose="020F0502020204030204" pitchFamily="34" charset="0"/>
                <a:cs typeface="Calibri" panose="020F0502020204030204" pitchFamily="34" charset="0"/>
                <a:sym typeface="Wingdings" panose="05000000000000000000" pitchFamily="2" charset="2"/>
              </a:rPr>
              <a:t>zeului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însoțită</a:t>
            </a:r>
            <a:r>
              <a:rPr lang="en-US" b="1" dirty="0">
                <a:latin typeface="Calibri" panose="020F0502020204030204" pitchFamily="34" charset="0"/>
                <a:cs typeface="Calibri" panose="020F0502020204030204" pitchFamily="34" charset="0"/>
                <a:sym typeface="Wingdings" panose="05000000000000000000" pitchFamily="2" charset="2"/>
              </a:rPr>
              <a:t> de un </a:t>
            </a:r>
            <a:r>
              <a:rPr lang="en-US" b="1" dirty="0" err="1">
                <a:latin typeface="Calibri" panose="020F0502020204030204" pitchFamily="34" charset="0"/>
                <a:cs typeface="Calibri" panose="020F0502020204030204" pitchFamily="34" charset="0"/>
                <a:sym typeface="Wingdings" panose="05000000000000000000" pitchFamily="2" charset="2"/>
              </a:rPr>
              <a:t>șarpe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sau</a:t>
            </a:r>
            <a:r>
              <a:rPr lang="en-US" b="1" dirty="0">
                <a:latin typeface="Calibri" panose="020F0502020204030204" pitchFamily="34" charset="0"/>
                <a:cs typeface="Calibri" panose="020F0502020204030204" pitchFamily="34" charset="0"/>
                <a:sym typeface="Wingdings" panose="05000000000000000000" pitchFamily="2" charset="2"/>
              </a:rPr>
              <a:t> un </a:t>
            </a:r>
            <a:r>
              <a:rPr lang="en-US" b="1" dirty="0" err="1">
                <a:latin typeface="Calibri" panose="020F0502020204030204" pitchFamily="34" charset="0"/>
                <a:cs typeface="Calibri" panose="020F0502020204030204" pitchFamily="34" charset="0"/>
                <a:sym typeface="Wingdings" panose="05000000000000000000" pitchFamily="2" charset="2"/>
              </a:rPr>
              <a:t>câine</a:t>
            </a:r>
            <a:endParaRPr lang="en-US" b="1" dirty="0">
              <a:latin typeface="Calibri" panose="020F0502020204030204" pitchFamily="34" charset="0"/>
              <a:cs typeface="Calibri" panose="020F0502020204030204" pitchFamily="34" charset="0"/>
              <a:sym typeface="Wingdings" panose="05000000000000000000" pitchFamily="2" charset="2"/>
            </a:endParaRPr>
          </a:p>
          <a:p>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err="1">
                <a:latin typeface="Calibri" panose="020F0502020204030204" pitchFamily="34" charset="0"/>
                <a:cs typeface="Calibri" panose="020F0502020204030204" pitchFamily="34" charset="0"/>
                <a:sym typeface="Wingdings" panose="05000000000000000000" pitchFamily="2" charset="2"/>
              </a:rPr>
              <a:t>Cura</a:t>
            </a:r>
            <a:r>
              <a:rPr lang="en-US" b="1" dirty="0">
                <a:latin typeface="Calibri" panose="020F0502020204030204" pitchFamily="34" charset="0"/>
                <a:cs typeface="Calibri" panose="020F0502020204030204" pitchFamily="34" charset="0"/>
                <a:sym typeface="Wingdings" panose="05000000000000000000" pitchFamily="2" charset="2"/>
              </a:rPr>
              <a:t> cu</a:t>
            </a: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atingere</a:t>
            </a:r>
            <a:endParaRPr lang="en-US" b="1"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sym typeface="Wingdings" panose="05000000000000000000" pitchFamily="2" charset="2"/>
              </a:rPr>
              <a:t>medicament</a:t>
            </a: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interventie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chirurgicala</a:t>
            </a:r>
            <a:endParaRPr lang="en-US" b="1"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bandați</a:t>
            </a:r>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err="1">
                <a:latin typeface="Calibri" panose="020F0502020204030204" pitchFamily="34" charset="0"/>
                <a:cs typeface="Calibri" panose="020F0502020204030204" pitchFamily="34" charset="0"/>
                <a:sym typeface="Wingdings" panose="05000000000000000000" pitchFamily="2" charset="2"/>
              </a:rPr>
              <a:t>Câinele</a:t>
            </a:r>
            <a:r>
              <a:rPr lang="en-US" b="1" dirty="0">
                <a:latin typeface="Calibri" panose="020F0502020204030204" pitchFamily="34" charset="0"/>
                <a:cs typeface="Calibri" panose="020F0502020204030204" pitchFamily="34" charset="0"/>
                <a:sym typeface="Wingdings" panose="05000000000000000000" pitchFamily="2" charset="2"/>
              </a:rPr>
              <a:t> a </a:t>
            </a:r>
            <a:r>
              <a:rPr lang="en-US" b="1" dirty="0" err="1">
                <a:latin typeface="Calibri" panose="020F0502020204030204" pitchFamily="34" charset="0"/>
                <a:cs typeface="Calibri" panose="020F0502020204030204" pitchFamily="34" charset="0"/>
                <a:sym typeface="Wingdings" panose="05000000000000000000" pitchFamily="2" charset="2"/>
              </a:rPr>
              <a:t>lins</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adesea</a:t>
            </a:r>
            <a:r>
              <a:rPr lang="en-US" b="1" dirty="0">
                <a:latin typeface="Calibri" panose="020F0502020204030204" pitchFamily="34" charset="0"/>
                <a:cs typeface="Calibri" panose="020F0502020204030204" pitchFamily="34" charset="0"/>
                <a:sym typeface="Wingdings" panose="05000000000000000000" pitchFamily="2" charset="2"/>
              </a:rPr>
              <a:t> </a:t>
            </a:r>
            <a:r>
              <a:rPr lang="ro-RO" b="1" dirty="0">
                <a:latin typeface="Calibri" panose="020F0502020204030204" pitchFamily="34" charset="0"/>
                <a:cs typeface="Calibri" panose="020F0502020204030204" pitchFamily="34" charset="0"/>
                <a:sym typeface="Wingdings" panose="05000000000000000000" pitchFamily="2" charset="2"/>
              </a:rPr>
              <a:t>rana.</a:t>
            </a:r>
            <a:endParaRPr lang="en-US" b="1" dirty="0">
              <a:latin typeface="Calibri" panose="020F0502020204030204" pitchFamily="34" charset="0"/>
              <a:cs typeface="Calibri" panose="020F0502020204030204" pitchFamily="34" charset="0"/>
              <a:sym typeface="Wingdings" panose="05000000000000000000" pitchFamily="2" charset="2"/>
            </a:endParaRPr>
          </a:p>
          <a:p>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err="1">
                <a:latin typeface="Calibri" panose="020F0502020204030204" pitchFamily="34" charset="0"/>
                <a:cs typeface="Calibri" panose="020F0502020204030204" pitchFamily="34" charset="0"/>
                <a:sym typeface="Wingdings" panose="05000000000000000000" pitchFamily="2" charset="2"/>
              </a:rPr>
              <a:t>Cel</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mai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adesea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vindecat</a:t>
            </a:r>
            <a:r>
              <a:rPr lang="en-US" b="1" dirty="0">
                <a:latin typeface="Calibri" panose="020F0502020204030204" pitchFamily="34" charset="0"/>
                <a:cs typeface="Calibri" panose="020F0502020204030204" pitchFamily="34" charset="0"/>
                <a:sym typeface="Wingdings" panose="05000000000000000000" pitchFamily="2" charset="2"/>
              </a:rPr>
              <a:t>:</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sym typeface="Wingdings" panose="05000000000000000000" pitchFamily="2" charset="2"/>
              </a:rPr>
              <a:t>orb</a:t>
            </a:r>
          </a:p>
          <a:p>
            <a:pPr marL="285750" indent="-285750">
              <a:buFont typeface="Arial" panose="020B0604020202020204" pitchFamily="34" charset="0"/>
              <a:buChar char="•"/>
            </a:pPr>
            <a:r>
              <a:rPr lang="ro-RO" b="1" dirty="0">
                <a:latin typeface="Calibri" panose="020F0502020204030204" pitchFamily="34" charset="0"/>
                <a:cs typeface="Calibri" panose="020F0502020204030204" pitchFamily="34" charset="0"/>
                <a:sym typeface="Wingdings" panose="05000000000000000000" pitchFamily="2" charset="2"/>
              </a:rPr>
              <a:t>s</a:t>
            </a:r>
            <a:r>
              <a:rPr lang="en-US" b="1" dirty="0">
                <a:latin typeface="Calibri" panose="020F0502020204030204" pitchFamily="34" charset="0"/>
                <a:cs typeface="Calibri" panose="020F0502020204030204" pitchFamily="34" charset="0"/>
                <a:sym typeface="Wingdings" panose="05000000000000000000" pitchFamily="2" charset="2"/>
              </a:rPr>
              <a:t>urd</a:t>
            </a: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paralizat</a:t>
            </a:r>
            <a:endParaRPr lang="en-US" b="1"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suf</a:t>
            </a:r>
            <a:r>
              <a:rPr lang="ro-RO" b="1" dirty="0">
                <a:latin typeface="Calibri" panose="020F0502020204030204" pitchFamily="34" charset="0"/>
                <a:cs typeface="Calibri" panose="020F0502020204030204" pitchFamily="34" charset="0"/>
                <a:sym typeface="Wingdings" panose="05000000000000000000" pitchFamily="2" charset="2"/>
              </a:rPr>
              <a:t>e</a:t>
            </a:r>
            <a:r>
              <a:rPr lang="en-US" b="1" dirty="0">
                <a:latin typeface="Calibri" panose="020F0502020204030204" pitchFamily="34" charset="0"/>
                <a:cs typeface="Calibri" panose="020F0502020204030204" pitchFamily="34" charset="0"/>
                <a:sym typeface="Wingdings" panose="05000000000000000000" pitchFamily="2" charset="2"/>
              </a:rPr>
              <a:t>r</a:t>
            </a:r>
            <a:r>
              <a:rPr lang="ro-RO" b="1" dirty="0">
                <a:latin typeface="Calibri" panose="020F0502020204030204" pitchFamily="34" charset="0"/>
                <a:cs typeface="Calibri" panose="020F0502020204030204" pitchFamily="34" charset="0"/>
                <a:sym typeface="Wingdings" panose="05000000000000000000" pitchFamily="2" charset="2"/>
              </a:rPr>
              <a:t>ă</a:t>
            </a:r>
            <a:r>
              <a:rPr lang="en-US" b="1" dirty="0">
                <a:latin typeface="Calibri" panose="020F0502020204030204" pitchFamily="34" charset="0"/>
                <a:cs typeface="Calibri" panose="020F0502020204030204" pitchFamily="34" charset="0"/>
                <a:sym typeface="Wingdings" panose="05000000000000000000" pitchFamily="2" charset="2"/>
              </a:rPr>
              <a:t> de </a:t>
            </a:r>
            <a:r>
              <a:rPr lang="en-US" b="1" dirty="0" err="1">
                <a:latin typeface="Calibri" panose="020F0502020204030204" pitchFamily="34" charset="0"/>
                <a:cs typeface="Calibri" panose="020F0502020204030204" pitchFamily="34" charset="0"/>
                <a:sym typeface="Wingdings" panose="05000000000000000000" pitchFamily="2" charset="2"/>
              </a:rPr>
              <a:t>insomnie</a:t>
            </a:r>
            <a:endParaRPr lang="el-GR" b="1" dirty="0">
              <a:latin typeface="Calibri" panose="020F0502020204030204" pitchFamily="34" charset="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3978157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asklip-5">
            <a:extLst>
              <a:ext uri="{FF2B5EF4-FFF2-40B4-BE49-F238E27FC236}">
                <a16:creationId xmlns="" xmlns:a16="http://schemas.microsoft.com/office/drawing/2014/main" id="{939E64FD-E3A3-4ABC-83F0-4B58B3690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090" y="1632732"/>
            <a:ext cx="3572278" cy="283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5" descr="Χάλκινα ιατρικά εργαλεία στο Ιερό του Ασκληπιού">
            <a:extLst>
              <a:ext uri="{FF2B5EF4-FFF2-40B4-BE49-F238E27FC236}">
                <a16:creationId xmlns="" xmlns:a16="http://schemas.microsoft.com/office/drawing/2014/main" id="{DFC85F7D-8C2B-49E8-9D7A-33F50C469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251" y="476250"/>
            <a:ext cx="3286172" cy="231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7" descr="230151876_7866e2c8ab">
            <a:extLst>
              <a:ext uri="{FF2B5EF4-FFF2-40B4-BE49-F238E27FC236}">
                <a16:creationId xmlns="" xmlns:a16="http://schemas.microsoft.com/office/drawing/2014/main" id="{673E81D7-4F5E-41F9-93C5-B53328216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408" y="3296397"/>
            <a:ext cx="2133470" cy="314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 xmlns:a16="http://schemas.microsoft.com/office/drawing/2014/main" id="{F9116C89-C70B-45AD-9DBA-EDA28F8DFF2D}"/>
              </a:ext>
            </a:extLst>
          </p:cNvPr>
          <p:cNvSpPr txBox="1">
            <a:spLocks noChangeArrowheads="1"/>
          </p:cNvSpPr>
          <p:nvPr/>
        </p:nvSpPr>
        <p:spPr bwMode="auto">
          <a:xfrm>
            <a:off x="396875" y="1023267"/>
            <a:ext cx="112204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400" b="1" dirty="0" err="1">
                <a:solidFill>
                  <a:srgbClr val="FF9900"/>
                </a:solidFill>
                <a:effectLst>
                  <a:outerShdw blurRad="38100" dist="38100" dir="2700000" algn="tl">
                    <a:srgbClr val="000000">
                      <a:alpha val="43137"/>
                    </a:srgbClr>
                  </a:outerShdw>
                </a:effectLst>
                <a:cs typeface="Calibri" panose="020F0502020204030204" pitchFamily="34" charset="0"/>
              </a:rPr>
              <a:t>Filozofii</a:t>
            </a:r>
            <a:r>
              <a:rPr lang="en-US" altLang="el-GR" sz="2400" b="1" dirty="0">
                <a:solidFill>
                  <a:srgbClr val="FF9900"/>
                </a:solidFill>
                <a:effectLst>
                  <a:outerShdw blurRad="38100" dist="38100" dir="2700000" algn="tl">
                    <a:srgbClr val="000000">
                      <a:alpha val="43137"/>
                    </a:srgbClr>
                  </a:outerShdw>
                </a:effectLst>
                <a:cs typeface="Calibri" panose="020F0502020204030204" pitchFamily="34" charset="0"/>
              </a:rPr>
              <a:t> presocratic</a:t>
            </a:r>
            <a:endParaRPr lang="ro-RO" altLang="el-GR" sz="2400" b="1" dirty="0">
              <a:solidFill>
                <a:srgbClr val="FF9900"/>
              </a:solidFill>
              <a:effectLst>
                <a:outerShdw blurRad="38100" dist="38100" dir="2700000" algn="tl">
                  <a:srgbClr val="000000">
                    <a:alpha val="43137"/>
                  </a:srgbClr>
                </a:outerShdw>
              </a:effectLst>
              <a:cs typeface="Calibri" panose="020F0502020204030204" pitchFamily="34" charset="0"/>
            </a:endParaRPr>
          </a:p>
          <a:p>
            <a:pPr algn="ctr" eaLnBrk="1" hangingPunct="1">
              <a:spcBef>
                <a:spcPct val="0"/>
              </a:spcBef>
              <a:buFontTx/>
              <a:buNone/>
            </a:pPr>
            <a:endParaRPr lang="ro-RO" sz="2400" b="1" dirty="0">
              <a:solidFill>
                <a:srgbClr val="FF9900"/>
              </a:solidFill>
              <a:effectLst>
                <a:outerShdw blurRad="38100" dist="38100" dir="2700000" algn="tl">
                  <a:srgbClr val="000000">
                    <a:alpha val="43137"/>
                  </a:srgbClr>
                </a:outerShdw>
              </a:effectLst>
              <a:cs typeface="Calibri" panose="020F0502020204030204" pitchFamily="34" charset="0"/>
            </a:endParaRPr>
          </a:p>
          <a:p>
            <a:pPr eaLnBrk="1" hangingPunct="1">
              <a:spcBef>
                <a:spcPct val="0"/>
              </a:spcBef>
              <a:buFontTx/>
              <a:buNone/>
            </a:pPr>
            <a:r>
              <a:rPr lang="en-US" sz="1800" b="1" dirty="0" err="1">
                <a:cs typeface="Calibri" panose="020F0502020204030204" pitchFamily="34" charset="0"/>
              </a:rPr>
              <a:t>Nimeni</a:t>
            </a:r>
            <a:r>
              <a:rPr lang="en-US" sz="1800" b="1" dirty="0">
                <a:cs typeface="Calibri" panose="020F0502020204030204" pitchFamily="34" charset="0"/>
              </a:rPr>
              <a:t> nu era medic</a:t>
            </a:r>
          </a:p>
          <a:p>
            <a:pPr eaLnBrk="1" hangingPunct="1">
              <a:spcBef>
                <a:spcPct val="0"/>
              </a:spcBef>
              <a:buFontTx/>
              <a:buNone/>
            </a:pPr>
            <a:r>
              <a:rPr lang="en-US" sz="1800" b="1" dirty="0" err="1">
                <a:cs typeface="Calibri" panose="020F0502020204030204" pitchFamily="34" charset="0"/>
              </a:rPr>
              <a:t>Explorarea</a:t>
            </a:r>
            <a:r>
              <a:rPr lang="en-US" sz="1800" b="1" dirty="0">
                <a:cs typeface="Calibri" panose="020F0502020204030204" pitchFamily="34" charset="0"/>
              </a:rPr>
              <a:t> </a:t>
            </a:r>
            <a:r>
              <a:rPr lang="en-US" sz="1800" b="1" dirty="0" err="1">
                <a:cs typeface="Calibri" panose="020F0502020204030204" pitchFamily="34" charset="0"/>
              </a:rPr>
              <a:t>lumii</a:t>
            </a:r>
            <a:endParaRPr lang="en-US" sz="1800" b="1" dirty="0">
              <a:cs typeface="Calibri" panose="020F0502020204030204" pitchFamily="34" charset="0"/>
            </a:endParaRPr>
          </a:p>
          <a:p>
            <a:pPr eaLnBrk="1" hangingPunct="1">
              <a:spcBef>
                <a:spcPct val="0"/>
              </a:spcBef>
              <a:buFontTx/>
              <a:buNone/>
            </a:pPr>
            <a:r>
              <a:rPr lang="en-US" sz="1800" b="1" dirty="0" err="1">
                <a:cs typeface="Calibri" panose="020F0502020204030204" pitchFamily="34" charset="0"/>
              </a:rPr>
              <a:t>Utilizarea</a:t>
            </a:r>
            <a:r>
              <a:rPr lang="en-US" sz="1800" b="1" dirty="0">
                <a:cs typeface="Calibri" panose="020F0502020204030204" pitchFamily="34" charset="0"/>
              </a:rPr>
              <a:t> </a:t>
            </a:r>
            <a:r>
              <a:rPr lang="en-US" sz="1800" b="1" dirty="0" err="1">
                <a:cs typeface="Calibri" panose="020F0502020204030204" pitchFamily="34" charset="0"/>
              </a:rPr>
              <a:t>observației</a:t>
            </a:r>
            <a:r>
              <a:rPr lang="en-US" sz="1800" b="1" dirty="0">
                <a:cs typeface="Calibri" panose="020F0502020204030204" pitchFamily="34" charset="0"/>
              </a:rPr>
              <a:t> </a:t>
            </a:r>
            <a:r>
              <a:rPr lang="en-US" sz="1800" b="1" dirty="0" err="1">
                <a:cs typeface="Calibri" panose="020F0502020204030204" pitchFamily="34" charset="0"/>
              </a:rPr>
              <a:t>și</a:t>
            </a:r>
            <a:r>
              <a:rPr lang="en-US" sz="1800" b="1" dirty="0">
                <a:cs typeface="Calibri" panose="020F0502020204030204" pitchFamily="34" charset="0"/>
              </a:rPr>
              <a:t> a </a:t>
            </a:r>
            <a:r>
              <a:rPr lang="en-US" sz="1800" b="1" dirty="0" err="1">
                <a:cs typeface="Calibri" panose="020F0502020204030204" pitchFamily="34" charset="0"/>
              </a:rPr>
              <a:t>logicii</a:t>
            </a:r>
            <a:endParaRPr lang="en-US" sz="1800" b="1" dirty="0">
              <a:cs typeface="Calibri" panose="020F0502020204030204" pitchFamily="34" charset="0"/>
            </a:endParaRPr>
          </a:p>
          <a:p>
            <a:pPr eaLnBrk="1" hangingPunct="1">
              <a:spcBef>
                <a:spcPct val="0"/>
              </a:spcBef>
              <a:buFontTx/>
              <a:buNone/>
            </a:pPr>
            <a:endParaRPr lang="en-US" sz="1800" b="1" dirty="0">
              <a:cs typeface="Calibri" panose="020F0502020204030204" pitchFamily="34" charset="0"/>
            </a:endParaRPr>
          </a:p>
          <a:p>
            <a:pPr eaLnBrk="1" hangingPunct="1">
              <a:spcBef>
                <a:spcPct val="0"/>
              </a:spcBef>
              <a:buFontTx/>
              <a:buNone/>
            </a:pPr>
            <a:r>
              <a:rPr lang="en-US" sz="1800" b="1" dirty="0" err="1">
                <a:cs typeface="Calibri" panose="020F0502020204030204" pitchFamily="34" charset="0"/>
              </a:rPr>
              <a:t>Întrebare</a:t>
            </a:r>
            <a:r>
              <a:rPr lang="en-US" sz="1800" b="1" dirty="0">
                <a:cs typeface="Calibri" panose="020F0502020204030204" pitchFamily="34" charset="0"/>
              </a:rPr>
              <a:t>: </a:t>
            </a:r>
            <a:r>
              <a:rPr lang="ro-RO" sz="1800" b="1" dirty="0">
                <a:cs typeface="Calibri" panose="020F0502020204030204" pitchFamily="34" charset="0"/>
              </a:rPr>
              <a:t>	</a:t>
            </a:r>
            <a:r>
              <a:rPr lang="en-US" sz="1800" b="1" dirty="0">
                <a:cs typeface="Calibri" panose="020F0502020204030204" pitchFamily="34" charset="0"/>
              </a:rPr>
              <a:t>care </a:t>
            </a:r>
            <a:r>
              <a:rPr lang="en-US" sz="1800" b="1" dirty="0" err="1">
                <a:cs typeface="Calibri" panose="020F0502020204030204" pitchFamily="34" charset="0"/>
              </a:rPr>
              <a:t>este</a:t>
            </a:r>
            <a:r>
              <a:rPr lang="en-US" sz="1800" b="1" dirty="0">
                <a:cs typeface="Calibri" panose="020F0502020204030204" pitchFamily="34" charset="0"/>
              </a:rPr>
              <a:t> </a:t>
            </a:r>
            <a:r>
              <a:rPr lang="en-US" sz="1800" b="1" dirty="0" err="1">
                <a:cs typeface="Calibri" panose="020F0502020204030204" pitchFamily="34" charset="0"/>
              </a:rPr>
              <a:t>substanța</a:t>
            </a:r>
            <a:r>
              <a:rPr lang="en-US" sz="1800" b="1" dirty="0">
                <a:cs typeface="Calibri" panose="020F0502020204030204" pitchFamily="34" charset="0"/>
              </a:rPr>
              <a:t> </a:t>
            </a:r>
            <a:r>
              <a:rPr lang="en-US" sz="1800" b="1" dirty="0" err="1">
                <a:cs typeface="Calibri" panose="020F0502020204030204" pitchFamily="34" charset="0"/>
              </a:rPr>
              <a:t>primară</a:t>
            </a:r>
            <a:r>
              <a:rPr lang="en-US" sz="1800" b="1" dirty="0">
                <a:cs typeface="Calibri" panose="020F0502020204030204" pitchFamily="34" charset="0"/>
              </a:rPr>
              <a:t>?</a:t>
            </a:r>
          </a:p>
          <a:p>
            <a:pPr eaLnBrk="1" hangingPunct="1">
              <a:spcBef>
                <a:spcPct val="0"/>
              </a:spcBef>
              <a:buFontTx/>
              <a:buNone/>
            </a:pPr>
            <a:r>
              <a:rPr lang="en-US" sz="1800" b="1" dirty="0" err="1">
                <a:cs typeface="Calibri" panose="020F0502020204030204" pitchFamily="34" charset="0"/>
              </a:rPr>
              <a:t>Empedocle</a:t>
            </a:r>
            <a:r>
              <a:rPr lang="en-US" sz="1800" b="1" dirty="0">
                <a:cs typeface="Calibri" panose="020F0502020204030204" pitchFamily="34" charset="0"/>
              </a:rPr>
              <a:t>: </a:t>
            </a:r>
            <a:r>
              <a:rPr lang="ro-RO" sz="1800" b="1" dirty="0">
                <a:cs typeface="Calibri" panose="020F0502020204030204" pitchFamily="34" charset="0"/>
              </a:rPr>
              <a:t>	</a:t>
            </a:r>
            <a:r>
              <a:rPr lang="en-US" sz="1800" b="1" dirty="0">
                <a:cs typeface="Calibri" panose="020F0502020204030204" pitchFamily="34" charset="0"/>
              </a:rPr>
              <a:t>4 </a:t>
            </a:r>
            <a:r>
              <a:rPr lang="en-US" sz="1800" b="1" dirty="0" err="1">
                <a:cs typeface="Calibri" panose="020F0502020204030204" pitchFamily="34" charset="0"/>
              </a:rPr>
              <a:t>elemente</a:t>
            </a:r>
            <a:r>
              <a:rPr lang="en-US" sz="1800" b="1" dirty="0">
                <a:cs typeface="Calibri" panose="020F0502020204030204" pitchFamily="34" charset="0"/>
              </a:rPr>
              <a:t>: </a:t>
            </a:r>
            <a:r>
              <a:rPr lang="en-US" sz="1800" b="1" dirty="0" err="1">
                <a:cs typeface="Calibri" panose="020F0502020204030204" pitchFamily="34" charset="0"/>
              </a:rPr>
              <a:t>aer</a:t>
            </a:r>
            <a:r>
              <a:rPr lang="en-US" sz="1800" b="1" dirty="0">
                <a:cs typeface="Calibri" panose="020F0502020204030204" pitchFamily="34" charset="0"/>
              </a:rPr>
              <a:t>, </a:t>
            </a:r>
            <a:r>
              <a:rPr lang="en-US" sz="1800" b="1" dirty="0" err="1">
                <a:cs typeface="Calibri" panose="020F0502020204030204" pitchFamily="34" charset="0"/>
              </a:rPr>
              <a:t>apă</a:t>
            </a:r>
            <a:r>
              <a:rPr lang="en-US" sz="1800" b="1" dirty="0">
                <a:cs typeface="Calibri" panose="020F0502020204030204" pitchFamily="34" charset="0"/>
              </a:rPr>
              <a:t>, </a:t>
            </a:r>
            <a:r>
              <a:rPr lang="en-US" sz="1800" b="1" dirty="0" err="1">
                <a:cs typeface="Calibri" panose="020F0502020204030204" pitchFamily="34" charset="0"/>
              </a:rPr>
              <a:t>pământ</a:t>
            </a:r>
            <a:r>
              <a:rPr lang="en-US" sz="1800" b="1" dirty="0">
                <a:cs typeface="Calibri" panose="020F0502020204030204" pitchFamily="34" charset="0"/>
              </a:rPr>
              <a:t> </a:t>
            </a:r>
            <a:r>
              <a:rPr lang="en-US" sz="1800" b="1" dirty="0" err="1">
                <a:cs typeface="Calibri" panose="020F0502020204030204" pitchFamily="34" charset="0"/>
              </a:rPr>
              <a:t>și</a:t>
            </a:r>
            <a:r>
              <a:rPr lang="en-US" sz="1800" b="1" dirty="0">
                <a:cs typeface="Calibri" panose="020F0502020204030204" pitchFamily="34" charset="0"/>
              </a:rPr>
              <a:t> </a:t>
            </a:r>
            <a:r>
              <a:rPr lang="en-US" sz="1800" b="1" dirty="0" err="1">
                <a:cs typeface="Calibri" panose="020F0502020204030204" pitchFamily="34" charset="0"/>
              </a:rPr>
              <a:t>foc</a:t>
            </a:r>
            <a:endParaRPr lang="en-US" sz="1800" b="1" dirty="0">
              <a:cs typeface="Calibri" panose="020F0502020204030204" pitchFamily="34" charset="0"/>
            </a:endParaRPr>
          </a:p>
          <a:p>
            <a:pPr eaLnBrk="1" hangingPunct="1">
              <a:spcBef>
                <a:spcPct val="0"/>
              </a:spcBef>
              <a:buFontTx/>
              <a:buNone/>
            </a:pPr>
            <a:r>
              <a:rPr lang="ro-RO" sz="1800" b="1" dirty="0">
                <a:cs typeface="Calibri" panose="020F0502020204030204" pitchFamily="34" charset="0"/>
              </a:rPr>
              <a:t>			</a:t>
            </a:r>
            <a:r>
              <a:rPr lang="en-US" sz="1800" b="1" dirty="0">
                <a:cs typeface="Calibri" panose="020F0502020204030204" pitchFamily="34" charset="0"/>
              </a:rPr>
              <a:t>4 </a:t>
            </a:r>
            <a:r>
              <a:rPr lang="en-US" sz="1800" b="1" dirty="0" err="1">
                <a:cs typeface="Calibri" panose="020F0502020204030204" pitchFamily="34" charset="0"/>
              </a:rPr>
              <a:t>puteri</a:t>
            </a:r>
            <a:r>
              <a:rPr lang="en-US" sz="1800" b="1" dirty="0">
                <a:cs typeface="Calibri" panose="020F0502020204030204" pitchFamily="34" charset="0"/>
              </a:rPr>
              <a:t> </a:t>
            </a:r>
            <a:r>
              <a:rPr lang="en-US" sz="1800" b="1" dirty="0" err="1">
                <a:cs typeface="Calibri" panose="020F0502020204030204" pitchFamily="34" charset="0"/>
              </a:rPr>
              <a:t>sau</a:t>
            </a:r>
            <a:r>
              <a:rPr lang="en-US" sz="1800" b="1" dirty="0">
                <a:cs typeface="Calibri" panose="020F0502020204030204" pitchFamily="34" charset="0"/>
              </a:rPr>
              <a:t> </a:t>
            </a:r>
            <a:r>
              <a:rPr lang="en-US" sz="1800" b="1" dirty="0" err="1">
                <a:cs typeface="Calibri" panose="020F0502020204030204" pitchFamily="34" charset="0"/>
              </a:rPr>
              <a:t>calități</a:t>
            </a:r>
            <a:r>
              <a:rPr lang="en-US" sz="1800" b="1" dirty="0">
                <a:cs typeface="Calibri" panose="020F0502020204030204" pitchFamily="34" charset="0"/>
              </a:rPr>
              <a:t> </a:t>
            </a:r>
            <a:r>
              <a:rPr lang="en-US" sz="1800" b="1" dirty="0" err="1">
                <a:cs typeface="Calibri" panose="020F0502020204030204" pitchFamily="34" charset="0"/>
              </a:rPr>
              <a:t>corespunzătoare</a:t>
            </a:r>
            <a:r>
              <a:rPr lang="en-US" sz="1800" b="1" dirty="0">
                <a:cs typeface="Calibri" panose="020F0502020204030204" pitchFamily="34" charset="0"/>
              </a:rPr>
              <a:t> (</a:t>
            </a:r>
            <a:r>
              <a:rPr lang="en-US" sz="1800" b="1" dirty="0" err="1">
                <a:cs typeface="Calibri" panose="020F0502020204030204" pitchFamily="34" charset="0"/>
              </a:rPr>
              <a:t>rece</a:t>
            </a:r>
            <a:r>
              <a:rPr lang="en-US" sz="1800" b="1" dirty="0">
                <a:cs typeface="Calibri" panose="020F0502020204030204" pitchFamily="34" charset="0"/>
              </a:rPr>
              <a:t>, </a:t>
            </a:r>
            <a:r>
              <a:rPr lang="en-US" sz="1800" b="1" dirty="0" err="1">
                <a:cs typeface="Calibri" panose="020F0502020204030204" pitchFamily="34" charset="0"/>
              </a:rPr>
              <a:t>umed</a:t>
            </a:r>
            <a:r>
              <a:rPr lang="en-US" sz="1800" b="1" dirty="0">
                <a:cs typeface="Calibri" panose="020F0502020204030204" pitchFamily="34" charset="0"/>
              </a:rPr>
              <a:t>, </a:t>
            </a:r>
            <a:r>
              <a:rPr lang="en-US" sz="1800" b="1" dirty="0" err="1">
                <a:cs typeface="Calibri" panose="020F0502020204030204" pitchFamily="34" charset="0"/>
              </a:rPr>
              <a:t>uscat</a:t>
            </a:r>
            <a:r>
              <a:rPr lang="en-US" sz="1800" b="1" dirty="0">
                <a:cs typeface="Calibri" panose="020F0502020204030204" pitchFamily="34" charset="0"/>
              </a:rPr>
              <a:t> </a:t>
            </a:r>
            <a:r>
              <a:rPr lang="en-US" sz="1800" b="1" dirty="0" err="1">
                <a:cs typeface="Calibri" panose="020F0502020204030204" pitchFamily="34" charset="0"/>
              </a:rPr>
              <a:t>și</a:t>
            </a:r>
            <a:r>
              <a:rPr lang="en-US" sz="1800" b="1" dirty="0">
                <a:cs typeface="Calibri" panose="020F0502020204030204" pitchFamily="34" charset="0"/>
              </a:rPr>
              <a:t> </a:t>
            </a:r>
            <a:r>
              <a:rPr lang="en-US" sz="1800" b="1" dirty="0" err="1">
                <a:cs typeface="Calibri" panose="020F0502020204030204" pitchFamily="34" charset="0"/>
              </a:rPr>
              <a:t>cald</a:t>
            </a:r>
            <a:r>
              <a:rPr lang="en-US" sz="1800" b="1" dirty="0">
                <a:cs typeface="Calibri" panose="020F0502020204030204" pitchFamily="34" charset="0"/>
              </a:rPr>
              <a:t>)</a:t>
            </a:r>
          </a:p>
          <a:p>
            <a:pPr eaLnBrk="1" hangingPunct="1">
              <a:spcBef>
                <a:spcPct val="0"/>
              </a:spcBef>
              <a:buFontTx/>
              <a:buNone/>
            </a:pPr>
            <a:r>
              <a:rPr lang="en-US" sz="1800" b="1" dirty="0" err="1">
                <a:cs typeface="Calibri" panose="020F0502020204030204" pitchFamily="34" charset="0"/>
              </a:rPr>
              <a:t>Prin</a:t>
            </a:r>
            <a:r>
              <a:rPr lang="en-US" sz="1800" b="1" dirty="0">
                <a:cs typeface="Calibri" panose="020F0502020204030204" pitchFamily="34" charset="0"/>
              </a:rPr>
              <a:t> </a:t>
            </a:r>
            <a:r>
              <a:rPr lang="en-US" sz="1800" b="1" dirty="0" err="1">
                <a:cs typeface="Calibri" panose="020F0502020204030204" pitchFamily="34" charset="0"/>
              </a:rPr>
              <a:t>urmare</a:t>
            </a:r>
            <a:r>
              <a:rPr lang="en-US" sz="1800" b="1" dirty="0">
                <a:cs typeface="Calibri" panose="020F0502020204030204" pitchFamily="34" charset="0"/>
              </a:rPr>
              <a:t>:</a:t>
            </a:r>
          </a:p>
          <a:p>
            <a:pPr eaLnBrk="1" hangingPunct="1">
              <a:spcBef>
                <a:spcPct val="0"/>
              </a:spcBef>
              <a:buFontTx/>
              <a:buNone/>
            </a:pPr>
            <a:r>
              <a:rPr lang="ro-RO" sz="1800" b="1" dirty="0">
                <a:cs typeface="Calibri" panose="020F0502020204030204" pitchFamily="34" charset="0"/>
              </a:rPr>
              <a:t>		</a:t>
            </a:r>
            <a:r>
              <a:rPr lang="en-US" sz="1800" b="1" dirty="0" err="1">
                <a:cs typeface="Calibri" panose="020F0502020204030204" pitchFamily="34" charset="0"/>
              </a:rPr>
              <a:t>Cald</a:t>
            </a:r>
            <a:r>
              <a:rPr lang="en-US" sz="1800" b="1" dirty="0">
                <a:cs typeface="Calibri" panose="020F0502020204030204" pitchFamily="34" charset="0"/>
              </a:rPr>
              <a:t> + </a:t>
            </a:r>
            <a:r>
              <a:rPr lang="en-US" sz="1800" b="1" dirty="0" err="1">
                <a:cs typeface="Calibri" panose="020F0502020204030204" pitchFamily="34" charset="0"/>
              </a:rPr>
              <a:t>umed</a:t>
            </a:r>
            <a:r>
              <a:rPr lang="en-US" sz="1800" b="1" dirty="0">
                <a:cs typeface="Calibri" panose="020F0502020204030204" pitchFamily="34" charset="0"/>
              </a:rPr>
              <a:t> </a:t>
            </a:r>
            <a:r>
              <a:rPr lang="ro-RO" sz="1800" b="1" dirty="0">
                <a:cs typeface="Calibri" panose="020F0502020204030204" pitchFamily="34" charset="0"/>
              </a:rPr>
              <a:t>	</a:t>
            </a:r>
            <a:r>
              <a:rPr lang="en-US" sz="1800" b="1" dirty="0">
                <a:cs typeface="Calibri" panose="020F0502020204030204" pitchFamily="34" charset="0"/>
              </a:rPr>
              <a:t>= Aer</a:t>
            </a:r>
          </a:p>
          <a:p>
            <a:pPr eaLnBrk="1" hangingPunct="1">
              <a:spcBef>
                <a:spcPct val="0"/>
              </a:spcBef>
              <a:buFontTx/>
              <a:buNone/>
            </a:pPr>
            <a:r>
              <a:rPr lang="ro-RO" sz="1800" b="1" dirty="0">
                <a:cs typeface="Calibri" panose="020F0502020204030204" pitchFamily="34" charset="0"/>
              </a:rPr>
              <a:t>		</a:t>
            </a:r>
            <a:r>
              <a:rPr lang="en-US" sz="1800" b="1" dirty="0" err="1">
                <a:cs typeface="Calibri" panose="020F0502020204030204" pitchFamily="34" charset="0"/>
              </a:rPr>
              <a:t>Rece</a:t>
            </a:r>
            <a:r>
              <a:rPr lang="en-US" sz="1800" b="1" dirty="0">
                <a:cs typeface="Calibri" panose="020F0502020204030204" pitchFamily="34" charset="0"/>
              </a:rPr>
              <a:t> + </a:t>
            </a:r>
            <a:r>
              <a:rPr lang="en-US" sz="1800" b="1" dirty="0" err="1">
                <a:cs typeface="Calibri" panose="020F0502020204030204" pitchFamily="34" charset="0"/>
              </a:rPr>
              <a:t>umed</a:t>
            </a:r>
            <a:r>
              <a:rPr lang="en-US" sz="1800" b="1" dirty="0">
                <a:cs typeface="Calibri" panose="020F0502020204030204" pitchFamily="34" charset="0"/>
              </a:rPr>
              <a:t> </a:t>
            </a:r>
            <a:r>
              <a:rPr lang="ro-RO" sz="1800" b="1" dirty="0">
                <a:cs typeface="Calibri" panose="020F0502020204030204" pitchFamily="34" charset="0"/>
              </a:rPr>
              <a:t>	</a:t>
            </a:r>
            <a:r>
              <a:rPr lang="en-US" sz="1800" b="1" dirty="0">
                <a:cs typeface="Calibri" panose="020F0502020204030204" pitchFamily="34" charset="0"/>
              </a:rPr>
              <a:t>= </a:t>
            </a:r>
            <a:r>
              <a:rPr lang="en-US" sz="1800" b="1" dirty="0" err="1">
                <a:cs typeface="Calibri" panose="020F0502020204030204" pitchFamily="34" charset="0"/>
              </a:rPr>
              <a:t>Apă</a:t>
            </a:r>
            <a:endParaRPr lang="en-US" sz="1800" b="1" dirty="0">
              <a:cs typeface="Calibri" panose="020F0502020204030204" pitchFamily="34" charset="0"/>
            </a:endParaRPr>
          </a:p>
          <a:p>
            <a:pPr eaLnBrk="1" hangingPunct="1">
              <a:spcBef>
                <a:spcPct val="0"/>
              </a:spcBef>
              <a:buFontTx/>
              <a:buNone/>
            </a:pPr>
            <a:r>
              <a:rPr lang="ro-RO" sz="1800" b="1" dirty="0">
                <a:cs typeface="Calibri" panose="020F0502020204030204" pitchFamily="34" charset="0"/>
              </a:rPr>
              <a:t>		</a:t>
            </a:r>
            <a:r>
              <a:rPr lang="en-US" sz="1800" b="1" dirty="0" err="1">
                <a:cs typeface="Calibri" panose="020F0502020204030204" pitchFamily="34" charset="0"/>
              </a:rPr>
              <a:t>Cald</a:t>
            </a:r>
            <a:r>
              <a:rPr lang="en-US" sz="1800" b="1" dirty="0">
                <a:cs typeface="Calibri" panose="020F0502020204030204" pitchFamily="34" charset="0"/>
              </a:rPr>
              <a:t> + </a:t>
            </a:r>
            <a:r>
              <a:rPr lang="en-US" sz="1800" b="1" dirty="0" err="1">
                <a:cs typeface="Calibri" panose="020F0502020204030204" pitchFamily="34" charset="0"/>
              </a:rPr>
              <a:t>uscat</a:t>
            </a:r>
            <a:r>
              <a:rPr lang="en-US" sz="1800" b="1" dirty="0">
                <a:cs typeface="Calibri" panose="020F0502020204030204" pitchFamily="34" charset="0"/>
              </a:rPr>
              <a:t> </a:t>
            </a:r>
            <a:r>
              <a:rPr lang="ro-RO" sz="1800" b="1" dirty="0">
                <a:cs typeface="Calibri" panose="020F0502020204030204" pitchFamily="34" charset="0"/>
              </a:rPr>
              <a:t>	</a:t>
            </a:r>
            <a:r>
              <a:rPr lang="en-US" sz="1800" b="1" dirty="0">
                <a:cs typeface="Calibri" panose="020F0502020204030204" pitchFamily="34" charset="0"/>
              </a:rPr>
              <a:t>= </a:t>
            </a:r>
            <a:r>
              <a:rPr lang="en-US" sz="1800" b="1" dirty="0" err="1">
                <a:cs typeface="Calibri" panose="020F0502020204030204" pitchFamily="34" charset="0"/>
              </a:rPr>
              <a:t>Foc</a:t>
            </a:r>
            <a:endParaRPr lang="en-US" sz="1800" b="1" dirty="0">
              <a:cs typeface="Calibri" panose="020F0502020204030204" pitchFamily="34" charset="0"/>
            </a:endParaRPr>
          </a:p>
          <a:p>
            <a:pPr eaLnBrk="1" hangingPunct="1">
              <a:spcBef>
                <a:spcPct val="0"/>
              </a:spcBef>
              <a:buFontTx/>
              <a:buNone/>
            </a:pPr>
            <a:r>
              <a:rPr lang="ro-RO" sz="1800" b="1" dirty="0">
                <a:cs typeface="Calibri" panose="020F0502020204030204" pitchFamily="34" charset="0"/>
              </a:rPr>
              <a:t>		</a:t>
            </a:r>
            <a:r>
              <a:rPr lang="en-US" sz="1800" b="1" dirty="0" err="1">
                <a:cs typeface="Calibri" panose="020F0502020204030204" pitchFamily="34" charset="0"/>
              </a:rPr>
              <a:t>Rece</a:t>
            </a:r>
            <a:r>
              <a:rPr lang="en-US" sz="1800" b="1" dirty="0">
                <a:cs typeface="Calibri" panose="020F0502020204030204" pitchFamily="34" charset="0"/>
              </a:rPr>
              <a:t> + </a:t>
            </a:r>
            <a:r>
              <a:rPr lang="en-US" sz="1800" b="1" dirty="0" err="1">
                <a:cs typeface="Calibri" panose="020F0502020204030204" pitchFamily="34" charset="0"/>
              </a:rPr>
              <a:t>uscat</a:t>
            </a:r>
            <a:r>
              <a:rPr lang="en-US" sz="1800" b="1" dirty="0">
                <a:cs typeface="Calibri" panose="020F0502020204030204" pitchFamily="34" charset="0"/>
              </a:rPr>
              <a:t> </a:t>
            </a:r>
            <a:r>
              <a:rPr lang="ro-RO" sz="1800" b="1" dirty="0">
                <a:cs typeface="Calibri" panose="020F0502020204030204" pitchFamily="34" charset="0"/>
              </a:rPr>
              <a:t>	</a:t>
            </a:r>
            <a:r>
              <a:rPr lang="en-US" sz="1800" b="1" dirty="0">
                <a:cs typeface="Calibri" panose="020F0502020204030204" pitchFamily="34" charset="0"/>
              </a:rPr>
              <a:t>= </a:t>
            </a:r>
            <a:r>
              <a:rPr lang="en-US" sz="1800" b="1" dirty="0" err="1">
                <a:cs typeface="Calibri" panose="020F0502020204030204" pitchFamily="34" charset="0"/>
              </a:rPr>
              <a:t>Pământ</a:t>
            </a:r>
            <a:endParaRPr lang="el-GR" altLang="el-GR" sz="1800" b="1" dirty="0">
              <a:cs typeface="Calibri" panose="020F0502020204030204" pitchFamily="34" charset="0"/>
            </a:endParaRPr>
          </a:p>
        </p:txBody>
      </p:sp>
    </p:spTree>
    <p:extLst>
      <p:ext uri="{BB962C8B-B14F-4D97-AF65-F5344CB8AC3E}">
        <p14:creationId xmlns:p14="http://schemas.microsoft.com/office/powerpoint/2010/main" val="195359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 xmlns:a16="http://schemas.microsoft.com/office/drawing/2014/main" id="{0082074D-271B-4F5C-9420-4A4A44393330}"/>
              </a:ext>
            </a:extLst>
          </p:cNvPr>
          <p:cNvSpPr txBox="1">
            <a:spLocks noChangeArrowheads="1"/>
          </p:cNvSpPr>
          <p:nvPr/>
        </p:nvSpPr>
        <p:spPr bwMode="auto">
          <a:xfrm>
            <a:off x="1828801" y="115889"/>
            <a:ext cx="8353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pt-B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Epoca hipocratică</a:t>
            </a:r>
          </a:p>
          <a:p>
            <a:pPr algn="ctr" eaLnBrk="1" hangingPunct="1">
              <a:spcBef>
                <a:spcPct val="0"/>
              </a:spcBef>
              <a:buFontTx/>
              <a:buNone/>
            </a:pPr>
            <a:endParaRPr lang="pt-B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spcBef>
                <a:spcPct val="0"/>
              </a:spcBef>
              <a:buFontTx/>
              <a:buNone/>
            </a:pPr>
            <a:r>
              <a:rPr lang="pt-B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Școlile medicale existente</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 xmlns:a16="http://schemas.microsoft.com/office/drawing/2014/main" id="{2B93734E-A0F9-4616-A180-9C8FAEC1888D}"/>
              </a:ext>
            </a:extLst>
          </p:cNvPr>
          <p:cNvGraphicFramePr>
            <a:graphicFrameLocks noGrp="1"/>
          </p:cNvGraphicFramePr>
          <p:nvPr>
            <p:extLst>
              <p:ext uri="{D42A27DB-BD31-4B8C-83A1-F6EECF244321}">
                <p14:modId xmlns:p14="http://schemas.microsoft.com/office/powerpoint/2010/main" val="1202638069"/>
              </p:ext>
            </p:extLst>
          </p:nvPr>
        </p:nvGraphicFramePr>
        <p:xfrm>
          <a:off x="1828801" y="1317626"/>
          <a:ext cx="8588376" cy="4878458"/>
        </p:xfrm>
        <a:graphic>
          <a:graphicData uri="http://schemas.openxmlformats.org/drawingml/2006/table">
            <a:tbl>
              <a:tblPr firstRow="1" bandRow="1">
                <a:tableStyleId>{5C22544A-7EE6-4342-B048-85BDC9FD1C3A}</a:tableStyleId>
              </a:tblPr>
              <a:tblGrid>
                <a:gridCol w="4285397">
                  <a:extLst>
                    <a:ext uri="{9D8B030D-6E8A-4147-A177-3AD203B41FA5}">
                      <a16:colId xmlns="" xmlns:a16="http://schemas.microsoft.com/office/drawing/2014/main" val="20000"/>
                    </a:ext>
                  </a:extLst>
                </a:gridCol>
                <a:gridCol w="4302979">
                  <a:extLst>
                    <a:ext uri="{9D8B030D-6E8A-4147-A177-3AD203B41FA5}">
                      <a16:colId xmlns="" xmlns:a16="http://schemas.microsoft.com/office/drawing/2014/main" val="20001"/>
                    </a:ext>
                  </a:extLst>
                </a:gridCol>
              </a:tblGrid>
              <a:tr h="4878458">
                <a:tc>
                  <a:txBody>
                    <a:bodyPr/>
                    <a:lstStyle/>
                    <a:p>
                      <a:pPr algn="ctr"/>
                      <a:r>
                        <a:rPr lang="en-US" sz="1800" b="1" dirty="0" err="1">
                          <a:solidFill>
                            <a:schemeClr val="tx1"/>
                          </a:solidFill>
                          <a:latin typeface="Calibri" panose="020F0502020204030204" pitchFamily="34" charset="0"/>
                          <a:cs typeface="Calibri" panose="020F0502020204030204" pitchFamily="34" charset="0"/>
                        </a:rPr>
                        <a:t>Școala</a:t>
                      </a:r>
                      <a:r>
                        <a:rPr lang="en-US" sz="1800" b="1" dirty="0">
                          <a:solidFill>
                            <a:schemeClr val="tx1"/>
                          </a:solidFill>
                          <a:latin typeface="Calibri" panose="020F0502020204030204" pitchFamily="34" charset="0"/>
                          <a:cs typeface="Calibri" panose="020F0502020204030204" pitchFamily="34" charset="0"/>
                        </a:rPr>
                        <a:t> Knidos</a:t>
                      </a:r>
                    </a:p>
                    <a:p>
                      <a:pPr algn="ctr"/>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a:solidFill>
                            <a:schemeClr val="tx1"/>
                          </a:solidFill>
                          <a:latin typeface="Calibri" panose="020F0502020204030204" pitchFamily="34" charset="0"/>
                          <a:cs typeface="Calibri" panose="020F0502020204030204" pitchFamily="34" charset="0"/>
                        </a:rPr>
                        <a:t>Mai in </a:t>
                      </a:r>
                      <a:r>
                        <a:rPr lang="en-US" sz="1800" b="1" dirty="0" err="1">
                          <a:solidFill>
                            <a:schemeClr val="tx1"/>
                          </a:solidFill>
                          <a:latin typeface="Calibri" panose="020F0502020204030204" pitchFamily="34" charset="0"/>
                          <a:cs typeface="Calibri" panose="020F0502020204030204" pitchFamily="34" charset="0"/>
                        </a:rPr>
                        <a:t>varsta</a:t>
                      </a:r>
                      <a:endParaRPr lang="en-US" sz="1800" b="1" dirty="0">
                        <a:solidFill>
                          <a:schemeClr val="tx1"/>
                        </a:solidFill>
                        <a:latin typeface="Calibri" panose="020F0502020204030204" pitchFamily="34" charset="0"/>
                        <a:cs typeface="Calibri" panose="020F0502020204030204" pitchFamily="34" charset="0"/>
                      </a:endParaRPr>
                    </a:p>
                    <a:p>
                      <a:pPr algn="l"/>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err="1">
                          <a:solidFill>
                            <a:schemeClr val="tx1"/>
                          </a:solidFill>
                          <a:latin typeface="Calibri" panose="020F0502020204030204" pitchFamily="34" charset="0"/>
                          <a:cs typeface="Calibri" panose="020F0502020204030204" pitchFamily="34" charset="0"/>
                        </a:rPr>
                        <a:t>Clasificarea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bolilor</a:t>
                      </a:r>
                      <a:r>
                        <a:rPr lang="en-US" sz="1800" b="1" dirty="0">
                          <a:solidFill>
                            <a:schemeClr val="tx1"/>
                          </a:solidFill>
                          <a:latin typeface="Calibri" panose="020F0502020204030204" pitchFamily="34" charset="0"/>
                          <a:cs typeface="Calibri" panose="020F0502020204030204" pitchFamily="34" charset="0"/>
                        </a:rPr>
                        <a:t>:</a:t>
                      </a:r>
                    </a:p>
                    <a:p>
                      <a:pPr algn="l"/>
                      <a:r>
                        <a:rPr lang="en-US" sz="1800" b="1" dirty="0">
                          <a:solidFill>
                            <a:schemeClr val="tx1"/>
                          </a:solidFill>
                          <a:latin typeface="Calibri" panose="020F0502020204030204" pitchFamily="34" charset="0"/>
                          <a:cs typeface="Calibri" panose="020F0502020204030204" pitchFamily="34" charset="0"/>
                        </a:rPr>
                        <a:t>               7 </a:t>
                      </a:r>
                      <a:r>
                        <a:rPr lang="en-US" sz="1800" b="1" dirty="0" err="1">
                          <a:solidFill>
                            <a:schemeClr val="tx1"/>
                          </a:solidFill>
                          <a:latin typeface="Calibri" panose="020F0502020204030204" pitchFamily="34" charset="0"/>
                          <a:cs typeface="Calibri" panose="020F0502020204030204" pitchFamily="34" charset="0"/>
                        </a:rPr>
                        <a:t>boli</a:t>
                      </a:r>
                      <a:r>
                        <a:rPr lang="en-US" sz="1800" b="1" dirty="0">
                          <a:solidFill>
                            <a:schemeClr val="tx1"/>
                          </a:solidFill>
                          <a:latin typeface="Calibri" panose="020F0502020204030204" pitchFamily="34" charset="0"/>
                          <a:cs typeface="Calibri" panose="020F0502020204030204" pitchFamily="34" charset="0"/>
                        </a:rPr>
                        <a:t> ale </a:t>
                      </a:r>
                      <a:r>
                        <a:rPr lang="en-US" sz="1800" b="1" dirty="0" err="1">
                          <a:solidFill>
                            <a:schemeClr val="tx1"/>
                          </a:solidFill>
                          <a:latin typeface="Calibri" panose="020F0502020204030204" pitchFamily="34" charset="0"/>
                          <a:cs typeface="Calibri" panose="020F0502020204030204" pitchFamily="34" charset="0"/>
                        </a:rPr>
                        <a:t>bilei</a:t>
                      </a:r>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a:solidFill>
                            <a:schemeClr val="tx1"/>
                          </a:solidFill>
                          <a:latin typeface="Calibri" panose="020F0502020204030204" pitchFamily="34" charset="0"/>
                          <a:cs typeface="Calibri" panose="020F0502020204030204" pitchFamily="34" charset="0"/>
                        </a:rPr>
                        <a:t>               12 </a:t>
                      </a:r>
                      <a:r>
                        <a:rPr lang="en-US" sz="1800" b="1" dirty="0" err="1">
                          <a:solidFill>
                            <a:schemeClr val="tx1"/>
                          </a:solidFill>
                          <a:latin typeface="Calibri" panose="020F0502020204030204" pitchFamily="34" charset="0"/>
                          <a:cs typeface="Calibri" panose="020F0502020204030204" pitchFamily="34" charset="0"/>
                        </a:rPr>
                        <a:t>boli</a:t>
                      </a:r>
                      <a:r>
                        <a:rPr lang="en-US" sz="1800" b="1" dirty="0">
                          <a:solidFill>
                            <a:schemeClr val="tx1"/>
                          </a:solidFill>
                          <a:latin typeface="Calibri" panose="020F0502020204030204" pitchFamily="34" charset="0"/>
                          <a:cs typeface="Calibri" panose="020F0502020204030204" pitchFamily="34" charset="0"/>
                        </a:rPr>
                        <a:t> ale </a:t>
                      </a:r>
                      <a:r>
                        <a:rPr lang="en-US" sz="1800" b="1" dirty="0" err="1">
                          <a:solidFill>
                            <a:schemeClr val="tx1"/>
                          </a:solidFill>
                          <a:latin typeface="Calibri" panose="020F0502020204030204" pitchFamily="34" charset="0"/>
                          <a:cs typeface="Calibri" panose="020F0502020204030204" pitchFamily="34" charset="0"/>
                        </a:rPr>
                        <a:t>vezicii</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urinare</a:t>
                      </a:r>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a:solidFill>
                            <a:schemeClr val="tx1"/>
                          </a:solidFill>
                          <a:latin typeface="Calibri" panose="020F0502020204030204" pitchFamily="34" charset="0"/>
                          <a:cs typeface="Calibri" panose="020F0502020204030204" pitchFamily="34" charset="0"/>
                        </a:rPr>
                        <a:t>               4 </a:t>
                      </a:r>
                      <a:r>
                        <a:rPr lang="en-US" sz="1800" b="1" dirty="0" err="1">
                          <a:solidFill>
                            <a:schemeClr val="tx1"/>
                          </a:solidFill>
                          <a:latin typeface="Calibri" panose="020F0502020204030204" pitchFamily="34" charset="0"/>
                          <a:cs typeface="Calibri" panose="020F0502020204030204" pitchFamily="34" charset="0"/>
                        </a:rPr>
                        <a:t>boli</a:t>
                      </a:r>
                      <a:r>
                        <a:rPr lang="en-US" sz="1800" b="1" dirty="0">
                          <a:solidFill>
                            <a:schemeClr val="tx1"/>
                          </a:solidFill>
                          <a:latin typeface="Calibri" panose="020F0502020204030204" pitchFamily="34" charset="0"/>
                          <a:cs typeface="Calibri" panose="020F0502020204030204" pitchFamily="34" charset="0"/>
                        </a:rPr>
                        <a:t> ale </a:t>
                      </a:r>
                      <a:r>
                        <a:rPr lang="en-US" sz="1800" b="1" dirty="0" err="1">
                          <a:solidFill>
                            <a:schemeClr val="tx1"/>
                          </a:solidFill>
                          <a:latin typeface="Calibri" panose="020F0502020204030204" pitchFamily="34" charset="0"/>
                          <a:cs typeface="Calibri" panose="020F0502020204030204" pitchFamily="34" charset="0"/>
                        </a:rPr>
                        <a:t>rinichilor</a:t>
                      </a:r>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a:solidFill>
                            <a:schemeClr val="tx1"/>
                          </a:solidFill>
                          <a:latin typeface="Calibri" panose="020F0502020204030204" pitchFamily="34" charset="0"/>
                          <a:cs typeface="Calibri" panose="020F0502020204030204" pitchFamily="34" charset="0"/>
                        </a:rPr>
                        <a:t>               4 </a:t>
                      </a:r>
                      <a:r>
                        <a:rPr lang="en-US" sz="1800" b="1" dirty="0" err="1">
                          <a:solidFill>
                            <a:schemeClr val="tx1"/>
                          </a:solidFill>
                          <a:latin typeface="Calibri" panose="020F0502020204030204" pitchFamily="34" charset="0"/>
                          <a:cs typeface="Calibri" panose="020F0502020204030204" pitchFamily="34" charset="0"/>
                        </a:rPr>
                        <a:t>ciudățenii</a:t>
                      </a:r>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a:solidFill>
                            <a:schemeClr val="tx1"/>
                          </a:solidFill>
                          <a:latin typeface="Calibri" panose="020F0502020204030204" pitchFamily="34" charset="0"/>
                          <a:cs typeface="Calibri" panose="020F0502020204030204" pitchFamily="34" charset="0"/>
                        </a:rPr>
                        <a:t>               3 tetani</a:t>
                      </a:r>
                    </a:p>
                    <a:p>
                      <a:pPr algn="l"/>
                      <a:r>
                        <a:rPr lang="en-US" sz="1800" b="1" dirty="0">
                          <a:solidFill>
                            <a:schemeClr val="tx1"/>
                          </a:solidFill>
                          <a:latin typeface="Calibri" panose="020F0502020204030204" pitchFamily="34" charset="0"/>
                          <a:cs typeface="Calibri" panose="020F0502020204030204" pitchFamily="34" charset="0"/>
                        </a:rPr>
                        <a:t>               4 </a:t>
                      </a:r>
                      <a:r>
                        <a:rPr lang="en-US" sz="1800" b="1" dirty="0" err="1">
                          <a:solidFill>
                            <a:schemeClr val="tx1"/>
                          </a:solidFill>
                          <a:latin typeface="Calibri" panose="020F0502020204030204" pitchFamily="34" charset="0"/>
                          <a:cs typeface="Calibri" panose="020F0502020204030204" pitchFamily="34" charset="0"/>
                        </a:rPr>
                        <a:t>icter</a:t>
                      </a:r>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a:solidFill>
                            <a:schemeClr val="tx1"/>
                          </a:solidFill>
                          <a:latin typeface="Calibri" panose="020F0502020204030204" pitchFamily="34" charset="0"/>
                          <a:cs typeface="Calibri" panose="020F0502020204030204" pitchFamily="34" charset="0"/>
                        </a:rPr>
                        <a:t>               3 </a:t>
                      </a:r>
                      <a:r>
                        <a:rPr lang="en-US" sz="1800" b="1" dirty="0" err="1">
                          <a:solidFill>
                            <a:schemeClr val="tx1"/>
                          </a:solidFill>
                          <a:latin typeface="Calibri" panose="020F0502020204030204" pitchFamily="34" charset="0"/>
                          <a:cs typeface="Calibri" panose="020F0502020204030204" pitchFamily="34" charset="0"/>
                        </a:rPr>
                        <a:t>ftise</a:t>
                      </a:r>
                      <a:endParaRPr lang="en-US" sz="1800" b="1" dirty="0">
                        <a:solidFill>
                          <a:schemeClr val="tx1"/>
                        </a:solidFill>
                        <a:latin typeface="Calibri" panose="020F0502020204030204" pitchFamily="34" charset="0"/>
                        <a:cs typeface="Calibri" panose="020F0502020204030204" pitchFamily="34" charset="0"/>
                      </a:endParaRPr>
                    </a:p>
                    <a:p>
                      <a:pPr algn="l"/>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err="1">
                          <a:solidFill>
                            <a:schemeClr val="tx1"/>
                          </a:solidFill>
                          <a:latin typeface="Calibri" panose="020F0502020204030204" pitchFamily="34" charset="0"/>
                          <a:cs typeface="Calibri" panose="020F0502020204030204" pitchFamily="34" charset="0"/>
                        </a:rPr>
                        <a:t>Observație</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simplă</a:t>
                      </a:r>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err="1">
                          <a:solidFill>
                            <a:schemeClr val="tx1"/>
                          </a:solidFill>
                          <a:latin typeface="Calibri" panose="020F0502020204030204" pitchFamily="34" charset="0"/>
                          <a:cs typeface="Calibri" panose="020F0502020204030204" pitchFamily="34" charset="0"/>
                        </a:rPr>
                        <a:t>Descrierea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simplă</a:t>
                      </a:r>
                      <a:r>
                        <a:rPr lang="en-US" sz="1800" b="1" dirty="0">
                          <a:solidFill>
                            <a:schemeClr val="tx1"/>
                          </a:solidFill>
                          <a:latin typeface="Calibri" panose="020F0502020204030204" pitchFamily="34" charset="0"/>
                          <a:cs typeface="Calibri" panose="020F0502020204030204" pitchFamily="34" charset="0"/>
                        </a:rPr>
                        <a:t> a </a:t>
                      </a:r>
                      <a:r>
                        <a:rPr lang="en-US" sz="1800" b="1" dirty="0" err="1">
                          <a:solidFill>
                            <a:schemeClr val="tx1"/>
                          </a:solidFill>
                          <a:latin typeface="Calibri" panose="020F0502020204030204" pitchFamily="34" charset="0"/>
                          <a:cs typeface="Calibri" panose="020F0502020204030204" pitchFamily="34" charset="0"/>
                        </a:rPr>
                        <a:t>simptomelor</a:t>
                      </a:r>
                      <a:endParaRPr lang="el-GR" sz="1800" dirty="0">
                        <a:solidFill>
                          <a:schemeClr val="tx1"/>
                        </a:solidFill>
                        <a:latin typeface="Calibri" panose="020F0502020204030204" pitchFamily="34" charset="0"/>
                        <a:cs typeface="Calibri" panose="020F0502020204030204" pitchFamily="34" charset="0"/>
                      </a:endParaRPr>
                    </a:p>
                  </a:txBody>
                  <a:tcPr marL="91451" marR="91451" marT="45726" marB="45726">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latin typeface="Calibri" panose="020F0502020204030204" pitchFamily="34" charset="0"/>
                          <a:cs typeface="Calibri" panose="020F0502020204030204" pitchFamily="34" charset="0"/>
                        </a:rPr>
                        <a:t>Școala</a:t>
                      </a:r>
                      <a:r>
                        <a:rPr lang="en-US" sz="1800" b="1" dirty="0">
                          <a:solidFill>
                            <a:schemeClr val="tx1"/>
                          </a:solidFill>
                          <a:latin typeface="Calibri" panose="020F0502020204030204" pitchFamily="34" charset="0"/>
                          <a:cs typeface="Calibri" panose="020F0502020204030204" pitchFamily="34" charset="0"/>
                        </a:rPr>
                        <a:t> din Cos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latin typeface="Calibri" panose="020F0502020204030204" pitchFamily="34" charset="0"/>
                          <a:cs typeface="Calibri" panose="020F0502020204030204" pitchFamily="34" charset="0"/>
                        </a:rPr>
                        <a:t>Evidențierea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caracteristicilor</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comune</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în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boli</a:t>
                      </a:r>
                      <a:endParaRPr lang="en-US" sz="1800" b="1"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latin typeface="Calibri" panose="020F0502020204030204" pitchFamily="34" charset="0"/>
                          <a:cs typeface="Calibri" panose="020F0502020204030204" pitchFamily="34" charset="0"/>
                        </a:rPr>
                        <a:t>Descrierea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exactă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și</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sistematică</a:t>
                      </a:r>
                      <a:r>
                        <a:rPr lang="en-US" sz="1800" b="1" dirty="0">
                          <a:solidFill>
                            <a:schemeClr val="tx1"/>
                          </a:solidFill>
                          <a:latin typeface="Calibri" panose="020F0502020204030204" pitchFamily="34" charset="0"/>
                          <a:cs typeface="Calibri" panose="020F0502020204030204" pitchFamily="34" charset="0"/>
                        </a:rPr>
                        <a:t> a </a:t>
                      </a:r>
                      <a:r>
                        <a:rPr lang="en-US" sz="1800" b="1" dirty="0" err="1">
                          <a:solidFill>
                            <a:schemeClr val="tx1"/>
                          </a:solidFill>
                          <a:latin typeface="Calibri" panose="020F0502020204030204" pitchFamily="34" charset="0"/>
                          <a:cs typeface="Calibri" panose="020F0502020204030204" pitchFamily="34" charset="0"/>
                        </a:rPr>
                        <a:t>simptomelor</a:t>
                      </a:r>
                      <a:endParaRPr lang="en-US" sz="1800" b="1"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latin typeface="Calibri" panose="020F0502020204030204" pitchFamily="34" charset="0"/>
                          <a:cs typeface="Calibri" panose="020F0502020204030204" pitchFamily="34" charset="0"/>
                        </a:rPr>
                        <a:t>Prognoză</a:t>
                      </a:r>
                      <a:endParaRPr lang="en-US" sz="1800" b="1"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HIPPOCRATE</a:t>
                      </a:r>
                      <a:endParaRPr lang="el-GR" sz="1800" dirty="0">
                        <a:solidFill>
                          <a:schemeClr val="tx1"/>
                        </a:solidFill>
                        <a:latin typeface="Calibri" panose="020F0502020204030204" pitchFamily="34" charset="0"/>
                        <a:cs typeface="Calibri" panose="020F0502020204030204" pitchFamily="34" charset="0"/>
                      </a:endParaRPr>
                    </a:p>
                    <a:p>
                      <a:endParaRPr lang="el-GR" sz="1800" dirty="0">
                        <a:solidFill>
                          <a:schemeClr val="tx1"/>
                        </a:solidFill>
                        <a:latin typeface="Calibri" panose="020F0502020204030204" pitchFamily="34" charset="0"/>
                        <a:cs typeface="Calibri" panose="020F0502020204030204" pitchFamily="34" charset="0"/>
                      </a:endParaRPr>
                    </a:p>
                  </a:txBody>
                  <a:tcPr marL="91451" marR="91451" marT="45726" marB="45726">
                    <a:noFill/>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025F7EF-F11A-42FA-AA39-B5F80D32F6C5}"/>
              </a:ext>
            </a:extLst>
          </p:cNvPr>
          <p:cNvSpPr txBox="1"/>
          <p:nvPr/>
        </p:nvSpPr>
        <p:spPr>
          <a:xfrm>
            <a:off x="323528" y="1373655"/>
            <a:ext cx="11169972" cy="2708434"/>
          </a:xfrm>
          <a:prstGeom prst="rect">
            <a:avLst/>
          </a:prstGeom>
          <a:noFill/>
        </p:spPr>
        <p:txBody>
          <a:bodyPr wrap="square" rtlCol="0">
            <a:spAutoFit/>
          </a:bodyPr>
          <a:lstStyle/>
          <a:p>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Principalele caracteristici ale medicinei hipocratice</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chemeClr val="bg1"/>
              </a:solidFill>
              <a:latin typeface="Garamond" panose="02020404030301010803" pitchFamily="18" charset="0"/>
            </a:endParaRPr>
          </a:p>
          <a:p>
            <a:r>
              <a:rPr lang="ro-RO" b="1" dirty="0">
                <a:latin typeface="Calibri" panose="020F0502020204030204" pitchFamily="34" charset="0"/>
                <a:cs typeface="Calibri" panose="020F0502020204030204" pitchFamily="34" charset="0"/>
              </a:rPr>
              <a:t>1) </a:t>
            </a:r>
            <a:r>
              <a:rPr lang="en-US" b="1" dirty="0" err="1">
                <a:latin typeface="Calibri" panose="020F0502020204030204" pitchFamily="34" charset="0"/>
                <a:cs typeface="Calibri" panose="020F0502020204030204" pitchFamily="34" charset="0"/>
              </a:rPr>
              <a:t>Împotriva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oricărei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explicații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supranaturale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cauza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cauze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naturale</a:t>
            </a:r>
            <a:r>
              <a:rPr lang="en-US" b="1" dirty="0">
                <a:latin typeface="Calibri" panose="020F0502020204030204" pitchFamily="34" charset="0"/>
                <a:cs typeface="Calibri" panose="020F0502020204030204" pitchFamily="34" charset="0"/>
              </a:rPr>
              <a:t> ale </a:t>
            </a:r>
            <a:r>
              <a:rPr lang="en-US" b="1" dirty="0" err="1">
                <a:latin typeface="Calibri" panose="020F0502020204030204" pitchFamily="34" charset="0"/>
                <a:cs typeface="Calibri" panose="020F0502020204030204" pitchFamily="34" charset="0"/>
              </a:rPr>
              <a:t>fiecărei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2) Natura = </a:t>
            </a:r>
            <a:r>
              <a:rPr lang="en-US" b="1" dirty="0" err="1">
                <a:latin typeface="Calibri" panose="020F0502020204030204" pitchFamily="34" charset="0"/>
                <a:cs typeface="Calibri" panose="020F0502020204030204" pitchFamily="34" charset="0"/>
              </a:rPr>
              <a:t>principalul</a:t>
            </a:r>
            <a:r>
              <a:rPr lang="en-US" b="1" dirty="0">
                <a:latin typeface="Calibri" panose="020F0502020204030204" pitchFamily="34" charset="0"/>
                <a:cs typeface="Calibri" panose="020F0502020204030204" pitchFamily="34" charset="0"/>
              </a:rPr>
              <a:t> factor </a:t>
            </a:r>
            <a:r>
              <a:rPr lang="en-US" b="1" dirty="0" err="1">
                <a:latin typeface="Calibri" panose="020F0502020204030204" pitchFamily="34" charset="0"/>
                <a:cs typeface="Calibri" panose="020F0502020204030204" pitchFamily="34" charset="0"/>
              </a:rPr>
              <a:t>terapeutic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bună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metodă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utilizarea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contrariilor</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3) „</a:t>
            </a:r>
            <a:r>
              <a:rPr lang="en-US" b="1" dirty="0" err="1">
                <a:latin typeface="Calibri" panose="020F0502020204030204" pitchFamily="34" charset="0"/>
                <a:cs typeface="Calibri" panose="020F0502020204030204" pitchFamily="34" charset="0"/>
              </a:rPr>
              <a:t>Dieta</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modul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care o </a:t>
            </a:r>
            <a:r>
              <a:rPr lang="en-US" b="1" dirty="0" err="1">
                <a:latin typeface="Calibri" panose="020F0502020204030204" pitchFamily="34" charset="0"/>
                <a:cs typeface="Calibri" panose="020F0502020204030204" pitchFamily="34" charset="0"/>
              </a:rPr>
              <a:t>persoană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organizeze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viața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mâncare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somn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exerciții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fizice</a:t>
            </a:r>
            <a:r>
              <a:rPr lang="en-US" b="1" dirty="0">
                <a:latin typeface="Calibri" panose="020F0502020204030204" pitchFamily="34" charset="0"/>
                <a:cs typeface="Calibri" panose="020F0502020204030204" pitchFamily="34" charset="0"/>
              </a:rPr>
              <a:t>, sex etc.)</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4) </a:t>
            </a:r>
            <a:r>
              <a:rPr lang="en-US" b="1" dirty="0" err="1">
                <a:latin typeface="Calibri" panose="020F0502020204030204" pitchFamily="34" charset="0"/>
                <a:cs typeface="Calibri" panose="020F0502020204030204" pitchFamily="34" charset="0"/>
              </a:rPr>
              <a:t>Observare</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principala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metodă</a:t>
            </a:r>
            <a:r>
              <a:rPr lang="en-US" b="1" dirty="0">
                <a:latin typeface="Calibri" panose="020F0502020204030204" pitchFamily="34" charset="0"/>
                <a:cs typeface="Calibri" panose="020F0502020204030204" pitchFamily="34" charset="0"/>
              </a:rPr>
              <a:t> de diagnostic</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998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025F7EF-F11A-42FA-AA39-B5F80D32F6C5}"/>
              </a:ext>
            </a:extLst>
          </p:cNvPr>
          <p:cNvSpPr txBox="1"/>
          <p:nvPr/>
        </p:nvSpPr>
        <p:spPr>
          <a:xfrm>
            <a:off x="323528" y="1073404"/>
            <a:ext cx="11169972" cy="4093428"/>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Principalele</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învățături</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hipocratice</a:t>
            </a:r>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sym typeface="Wingdings" panose="05000000000000000000" pitchFamily="2" charset="2"/>
            </a:endParaRPr>
          </a:p>
          <a:p>
            <a:pPr marL="342900" indent="-342900">
              <a:buFontTx/>
              <a:buChar char="-"/>
            </a:pPr>
            <a:r>
              <a:rPr lang="en-US" b="1" dirty="0" err="1">
                <a:latin typeface="Calibri" panose="020F0502020204030204" pitchFamily="34" charset="0"/>
                <a:cs typeface="Calibri" panose="020F0502020204030204" pitchFamily="34" charset="0"/>
              </a:rPr>
              <a:t>Începutul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decuplării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medicinii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credințele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teocratice</a:t>
            </a:r>
            <a:r>
              <a:rPr lang="en-US" b="1" dirty="0">
                <a:latin typeface="Calibri" panose="020F0502020204030204" pitchFamily="34" charset="0"/>
                <a:cs typeface="Calibri" panose="020F0502020204030204" pitchFamily="34" charset="0"/>
              </a:rPr>
              <a:t>:</a:t>
            </a:r>
          </a:p>
          <a:p>
            <a:pPr marL="342900" indent="-342900">
              <a:buFontTx/>
              <a:buChar char="-"/>
            </a:pPr>
            <a:r>
              <a:rPr lang="en-US" b="1" dirty="0">
                <a:latin typeface="Calibri" panose="020F0502020204030204" pitchFamily="34" charset="0"/>
                <a:cs typeface="Calibri" panose="020F0502020204030204" pitchFamily="34" charset="0"/>
              </a:rPr>
              <a:t>«Cu </a:t>
            </a:r>
            <a:r>
              <a:rPr lang="en-US" b="1" dirty="0" err="1">
                <a:latin typeface="Calibri" panose="020F0502020204030204" pitchFamily="34" charset="0"/>
                <a:cs typeface="Calibri" panose="020F0502020204030204" pitchFamily="34" charset="0"/>
              </a:rPr>
              <a:t>boala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numită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sacră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iată</a:t>
            </a:r>
            <a:r>
              <a:rPr lang="en-US" b="1" dirty="0">
                <a:latin typeface="Calibri" panose="020F0502020204030204" pitchFamily="34" charset="0"/>
                <a:cs typeface="Calibri" panose="020F0502020204030204" pitchFamily="34" charset="0"/>
              </a:rPr>
              <a:t> cum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nu cred </a:t>
            </a:r>
            <a:r>
              <a:rPr lang="en-US" b="1" dirty="0" err="1">
                <a:latin typeface="Calibri" panose="020F0502020204030204" pitchFamily="34" charset="0"/>
                <a:cs typeface="Calibri" panose="020F0502020204030204" pitchFamily="34" charset="0"/>
              </a:rPr>
              <a:t>deloc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această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divină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decât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restul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sacră</a:t>
            </a:r>
            <a:r>
              <a:rPr lang="en-US" b="1" dirty="0">
                <a:latin typeface="Calibri" panose="020F0502020204030204" pitchFamily="34" charset="0"/>
                <a:cs typeface="Calibri" panose="020F0502020204030204" pitchFamily="34" charset="0"/>
              </a:rPr>
              <a:t>. Cred </a:t>
            </a:r>
            <a:r>
              <a:rPr lang="en-US" b="1" dirty="0" err="1">
                <a:latin typeface="Calibri" panose="020F0502020204030204" pitchFamily="34" charset="0"/>
                <a:cs typeface="Calibri" panose="020F0502020204030204" pitchFamily="34" charset="0"/>
              </a:rPr>
              <a:t>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aceasta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există</a:t>
            </a:r>
            <a:r>
              <a:rPr lang="en-US" b="1" dirty="0">
                <a:latin typeface="Calibri" panose="020F0502020204030204" pitchFamily="34" charset="0"/>
                <a:cs typeface="Calibri" panose="020F0502020204030204" pitchFamily="34" charset="0"/>
              </a:rPr>
              <a:t> o </a:t>
            </a:r>
            <a:r>
              <a:rPr lang="en-US" b="1" dirty="0" err="1">
                <a:latin typeface="Calibri" panose="020F0502020204030204" pitchFamily="34" charset="0"/>
                <a:cs typeface="Calibri" panose="020F0502020204030204" pitchFamily="34" charset="0"/>
              </a:rPr>
              <a:t>cauză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naturală</a:t>
            </a:r>
            <a:r>
              <a:rPr lang="en-US" b="1" dirty="0">
                <a:latin typeface="Calibri" panose="020F0502020204030204" pitchFamily="34" charset="0"/>
                <a:cs typeface="Calibri" panose="020F0502020204030204" pitchFamily="34" charset="0"/>
              </a:rPr>
              <a:t> ca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restul</a:t>
            </a:r>
            <a:r>
              <a:rPr lang="en-US" b="1" dirty="0">
                <a:latin typeface="Calibri" panose="020F0502020204030204" pitchFamily="34" charset="0"/>
                <a:cs typeface="Calibri" panose="020F0502020204030204" pitchFamily="34" charset="0"/>
              </a:rPr>
              <a:t>»</a:t>
            </a:r>
            <a:endParaRPr lang="ro-RO" b="1" dirty="0">
              <a:latin typeface="Calibri" panose="020F0502020204030204" pitchFamily="34" charset="0"/>
              <a:cs typeface="Calibri" panose="020F0502020204030204" pitchFamily="34" charset="0"/>
            </a:endParaRPr>
          </a:p>
          <a:p>
            <a:pPr marL="342900" indent="-342900">
              <a:buFontTx/>
              <a:buChar char="-"/>
            </a:pPr>
            <a:endParaRPr lang="el-GR" b="1" dirty="0">
              <a:solidFill>
                <a:srgbClr val="F8F2AE"/>
              </a:solidFill>
              <a:latin typeface="Calibri" panose="020F0502020204030204" pitchFamily="34" charset="0"/>
              <a:cs typeface="Calibri" panose="020F0502020204030204" pitchFamily="34" charset="0"/>
            </a:endParaRPr>
          </a:p>
          <a:p>
            <a:endParaRPr lang="en-US" b="1" dirty="0">
              <a:solidFill>
                <a:srgbClr val="F8F2AE"/>
              </a:solidFill>
              <a:latin typeface="Calibri" panose="020F0502020204030204" pitchFamily="34" charset="0"/>
              <a:cs typeface="Calibri" panose="020F0502020204030204" pitchFamily="34" charset="0"/>
            </a:endParaRPr>
          </a:p>
          <a:p>
            <a:endParaRPr lang="en-US" b="1" dirty="0">
              <a:solidFill>
                <a:srgbClr val="F8F2AE"/>
              </a:solidFill>
              <a:latin typeface="Calibri" panose="020F0502020204030204" pitchFamily="34" charset="0"/>
              <a:cs typeface="Calibri" panose="020F0502020204030204" pitchFamily="34" charset="0"/>
            </a:endParaRPr>
          </a:p>
          <a:p>
            <a:endParaRPr lang="en-US" b="1" dirty="0">
              <a:solidFill>
                <a:srgbClr val="F8F2AE"/>
              </a:solidFill>
              <a:latin typeface="Calibri" panose="020F0502020204030204" pitchFamily="34" charset="0"/>
              <a:cs typeface="Calibri" panose="020F0502020204030204" pitchFamily="34" charset="0"/>
            </a:endParaRPr>
          </a:p>
          <a:p>
            <a:endParaRPr lang="el-GR" b="1" dirty="0">
              <a:solidFill>
                <a:srgbClr val="F8F2AE"/>
              </a:solidFill>
              <a:latin typeface="Calibri" panose="020F0502020204030204" pitchFamily="34" charset="0"/>
              <a:cs typeface="Calibri" panose="020F0502020204030204" pitchFamily="34" charset="0"/>
            </a:endParaRPr>
          </a:p>
          <a:p>
            <a:pPr algn="ctr"/>
            <a:endParaRPr lang="en-US" b="1" dirty="0">
              <a:solidFill>
                <a:srgbClr val="F8F2AE"/>
              </a:solidFill>
              <a:latin typeface="Calibri" panose="020F0502020204030204" pitchFamily="34" charset="0"/>
              <a:cs typeface="Calibri" panose="020F0502020204030204" pitchFamily="34" charset="0"/>
            </a:endParaRPr>
          </a:p>
          <a:p>
            <a:pPr algn="ctr"/>
            <a:endParaRPr lang="en-US" b="1" dirty="0">
              <a:solidFill>
                <a:srgbClr val="F8F2AE"/>
              </a:solidFill>
              <a:latin typeface="Calibri" panose="020F0502020204030204" pitchFamily="34" charset="0"/>
              <a:cs typeface="Calibri" panose="020F0502020204030204" pitchFamily="34" charset="0"/>
            </a:endParaRPr>
          </a:p>
          <a:p>
            <a:pPr algn="ctr"/>
            <a:r>
              <a:rPr lang="en-US" b="1" dirty="0" err="1">
                <a:latin typeface="Calibri" panose="020F0502020204030204" pitchFamily="34" charset="0"/>
                <a:cs typeface="Calibri" panose="020F0502020204030204" pitchFamily="34" charset="0"/>
              </a:rPr>
              <a:t>Necesitatea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interpretări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logice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etiologia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bolilor</a:t>
            </a:r>
            <a:r>
              <a:rPr lang="en-US" b="1" dirty="0">
                <a:latin typeface="Calibri" panose="020F0502020204030204" pitchFamily="34" charset="0"/>
                <a:cs typeface="Calibri" panose="020F0502020204030204" pitchFamily="34" charset="0"/>
              </a:rPr>
              <a:t></a:t>
            </a:r>
          </a:p>
          <a:p>
            <a:pPr algn="ctr"/>
            <a:r>
              <a:rPr lang="en-US" b="1" dirty="0" err="1">
                <a:latin typeface="Calibri" panose="020F0502020204030204" pitchFamily="34" charset="0"/>
                <a:cs typeface="Calibri" panose="020F0502020204030204" pitchFamily="34" charset="0"/>
              </a:rPr>
              <a:t>Noul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sistem</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fiziologie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medicină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internă</a:t>
            </a:r>
            <a:r>
              <a:rPr lang="en-US" b="1" dirty="0">
                <a:latin typeface="Calibri" panose="020F0502020204030204" pitchFamily="34" charset="0"/>
                <a:cs typeface="Calibri" panose="020F0502020204030204" pitchFamily="34" charset="0"/>
              </a:rPr>
              <a:t>”</a:t>
            </a:r>
            <a:endParaRPr lang="el-GR" b="1" dirty="0">
              <a:solidFill>
                <a:srgbClr val="F8F2AE"/>
              </a:solidFill>
              <a:latin typeface="Calibri" panose="020F0502020204030204" pitchFamily="34" charset="0"/>
              <a:cs typeface="Calibri" panose="020F0502020204030204" pitchFamily="34" charset="0"/>
            </a:endParaRPr>
          </a:p>
        </p:txBody>
      </p:sp>
      <p:sp>
        <p:nvSpPr>
          <p:cNvPr id="2" name="Βέλος: Κάτω 1">
            <a:extLst>
              <a:ext uri="{FF2B5EF4-FFF2-40B4-BE49-F238E27FC236}">
                <a16:creationId xmlns="" xmlns:a16="http://schemas.microsoft.com/office/drawing/2014/main" id="{115F345A-112E-4D39-B24E-DC41AE5CF6F1}"/>
              </a:ext>
            </a:extLst>
          </p:cNvPr>
          <p:cNvSpPr/>
          <p:nvPr/>
        </p:nvSpPr>
        <p:spPr>
          <a:xfrm>
            <a:off x="4686300" y="3429000"/>
            <a:ext cx="200025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92741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CCC51C6-4DCD-49CD-8C6E-E5E41046F397}"/>
              </a:ext>
            </a:extLst>
          </p:cNvPr>
          <p:cNvSpPr txBox="1"/>
          <p:nvPr/>
        </p:nvSpPr>
        <p:spPr>
          <a:xfrm>
            <a:off x="196947" y="14067"/>
            <a:ext cx="12506359" cy="6463308"/>
          </a:xfrm>
          <a:prstGeom prst="rect">
            <a:avLst/>
          </a:prstGeom>
          <a:noFill/>
        </p:spPr>
        <p:txBody>
          <a:bodyPr wrap="square" rtlCol="0">
            <a:spAutoFit/>
          </a:bodyPr>
          <a:lstStyle/>
          <a:p>
            <a:pPr marL="342900" indent="-342900">
              <a:buFontTx/>
              <a:buChar char="-"/>
            </a:pPr>
            <a:endParaRPr lang="en-GB" b="1" dirty="0">
              <a:solidFill>
                <a:schemeClr val="bg1"/>
              </a:solidFill>
              <a:latin typeface="Calibri" panose="020F0502020204030204" pitchFamily="34" charset="0"/>
              <a:cs typeface="Calibri" panose="020F0502020204030204" pitchFamily="34" charset="0"/>
            </a:endParaRPr>
          </a:p>
          <a:p>
            <a:pPr marL="342900" indent="-342900">
              <a:buFontTx/>
              <a:buChar char="-"/>
            </a:pPr>
            <a:endParaRPr lang="en-GB" b="1" dirty="0">
              <a:solidFill>
                <a:schemeClr val="bg1"/>
              </a:solidFill>
              <a:latin typeface="Calibri" panose="020F0502020204030204" pitchFamily="34" charset="0"/>
              <a:cs typeface="Calibri" panose="020F0502020204030204" pitchFamily="34" charset="0"/>
            </a:endParaRPr>
          </a:p>
          <a:p>
            <a:pPr marL="342900" indent="-342900">
              <a:buFontTx/>
              <a:buChar char="-"/>
            </a:pPr>
            <a:endParaRPr lang="en-GB" b="1" dirty="0">
              <a:solidFill>
                <a:schemeClr val="bg1"/>
              </a:solidFill>
              <a:latin typeface="Calibri" panose="020F0502020204030204" pitchFamily="34" charset="0"/>
              <a:cs typeface="Calibri" panose="020F0502020204030204" pitchFamily="34" charset="0"/>
            </a:endParaRPr>
          </a:p>
          <a:p>
            <a:pPr marL="342900" indent="-342900">
              <a:buFontTx/>
              <a:buChar char="-"/>
            </a:pPr>
            <a:r>
              <a:rPr lang="ro-RO" b="1" dirty="0">
                <a:latin typeface="Calibri" panose="020F0502020204030204" pitchFamily="34" charset="0"/>
                <a:cs typeface="Calibri" panose="020F0502020204030204" pitchFamily="34" charset="0"/>
              </a:rPr>
              <a:t>4 elemente de bază (aer, foc, pământ, apă)</a:t>
            </a:r>
          </a:p>
          <a:p>
            <a:pPr marL="342900" indent="-342900">
              <a:buFontTx/>
              <a:buChar char="-"/>
            </a:pPr>
            <a:r>
              <a:rPr lang="ro-RO" b="1" dirty="0">
                <a:latin typeface="Calibri" panose="020F0502020204030204" pitchFamily="34" charset="0"/>
                <a:cs typeface="Calibri" panose="020F0502020204030204" pitchFamily="34" charset="0"/>
              </a:rPr>
              <a:t>4 umori (sânge, bilă galbenă, bilă neagră, flegmă)</a:t>
            </a:r>
          </a:p>
          <a:p>
            <a:pPr marL="342900" indent="-342900">
              <a:buFontTx/>
              <a:buChar char="-"/>
            </a:pPr>
            <a:r>
              <a:rPr lang="ro-RO" b="1" dirty="0">
                <a:latin typeface="Calibri" panose="020F0502020204030204" pitchFamily="34" charset="0"/>
                <a:cs typeface="Calibri" panose="020F0502020204030204" pitchFamily="34" charset="0"/>
              </a:rPr>
              <a:t>4 organe legate de cele 4 umori (inimă, ficat, splină, creier)</a:t>
            </a:r>
          </a:p>
          <a:p>
            <a:pPr marL="342900" indent="-342900">
              <a:buFontTx/>
              <a:buChar char="-"/>
            </a:pPr>
            <a:r>
              <a:rPr lang="ro-RO" b="1" dirty="0">
                <a:latin typeface="Calibri" panose="020F0502020204030204" pitchFamily="34" charset="0"/>
                <a:cs typeface="Calibri" panose="020F0502020204030204" pitchFamily="34" charset="0"/>
              </a:rPr>
              <a:t>4 calități legate de umor (cald, uscat, rece, umed) </a:t>
            </a:r>
            <a:r>
              <a:rPr lang="el-GR" b="1" dirty="0">
                <a:latin typeface="Calibri" panose="020F0502020204030204" pitchFamily="34" charset="0"/>
                <a:cs typeface="Calibri" panose="020F0502020204030204" pitchFamily="34" charset="0"/>
              </a:rPr>
              <a:t>		</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ro-RO" b="1">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Bilă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galbenă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Foc</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Ficat-Vară</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Cald 								</a:t>
            </a:r>
            <a:r>
              <a:rPr lang="en-US" b="1" dirty="0" err="1">
                <a:latin typeface="Calibri" panose="020F0502020204030204" pitchFamily="34" charset="0"/>
                <a:cs typeface="Calibri" panose="020F0502020204030204" pitchFamily="34" charset="0"/>
              </a:rPr>
              <a:t>Uscat</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 Aer - </a:t>
            </a:r>
            <a:r>
              <a:rPr lang="en-US" b="1" dirty="0" err="1">
                <a:latin typeface="Calibri" panose="020F0502020204030204" pitchFamily="34" charset="0"/>
                <a:cs typeface="Calibri" panose="020F0502020204030204" pitchFamily="34" charset="0"/>
              </a:rPr>
              <a:t>Inimă</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Bilă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neagră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Pământ</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Splină</a:t>
            </a:r>
            <a:r>
              <a:rPr lang="en-US" b="1" dirty="0">
                <a:latin typeface="Calibri" panose="020F0502020204030204" pitchFamily="34" charset="0"/>
                <a:cs typeface="Calibri" panose="020F0502020204030204" pitchFamily="34" charset="0"/>
              </a:rPr>
              <a:t>-</a:t>
            </a:r>
            <a:endParaRPr lang="ro-RO"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Toamnă</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P</a:t>
            </a:r>
            <a:r>
              <a:rPr lang="en-US" b="1" dirty="0" err="1">
                <a:latin typeface="Calibri" panose="020F0502020204030204" pitchFamily="34" charset="0"/>
                <a:cs typeface="Calibri" panose="020F0502020204030204" pitchFamily="34" charset="0"/>
              </a:rPr>
              <a:t>rimăvară</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Umed</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Rece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Flegmă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Apă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Creier-Iarnă</a:t>
            </a:r>
            <a:endParaRPr lang="en-US" b="1" dirty="0">
              <a:latin typeface="Calibri" panose="020F0502020204030204" pitchFamily="34" charset="0"/>
              <a:cs typeface="Calibri" panose="020F0502020204030204" pitchFamily="34" charset="0"/>
            </a:endParaRPr>
          </a:p>
        </p:txBody>
      </p:sp>
      <p:sp>
        <p:nvSpPr>
          <p:cNvPr id="3" name="Diamond 2">
            <a:extLst>
              <a:ext uri="{FF2B5EF4-FFF2-40B4-BE49-F238E27FC236}">
                <a16:creationId xmlns="" xmlns:a16="http://schemas.microsoft.com/office/drawing/2014/main" id="{26E3CAC8-F89B-4D37-A4D0-4A8F2E523F60}"/>
              </a:ext>
            </a:extLst>
          </p:cNvPr>
          <p:cNvSpPr/>
          <p:nvPr/>
        </p:nvSpPr>
        <p:spPr>
          <a:xfrm>
            <a:off x="4211102" y="2704750"/>
            <a:ext cx="3165834" cy="3361724"/>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4">
            <a:extLst>
              <a:ext uri="{FF2B5EF4-FFF2-40B4-BE49-F238E27FC236}">
                <a16:creationId xmlns="" xmlns:a16="http://schemas.microsoft.com/office/drawing/2014/main" id="{D0C6900A-F27E-49F8-8D61-B4E478895A1B}"/>
              </a:ext>
            </a:extLst>
          </p:cNvPr>
          <p:cNvSpPr/>
          <p:nvPr/>
        </p:nvSpPr>
        <p:spPr>
          <a:xfrm>
            <a:off x="5037935" y="3515330"/>
            <a:ext cx="1512168"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0324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ED8F725-B924-4F62-9252-2CB15BD54AC2}"/>
              </a:ext>
            </a:extLst>
          </p:cNvPr>
          <p:cNvSpPr txBox="1"/>
          <p:nvPr/>
        </p:nvSpPr>
        <p:spPr>
          <a:xfrm>
            <a:off x="323528" y="1114348"/>
            <a:ext cx="11639872" cy="3785652"/>
          </a:xfrm>
          <a:prstGeom prst="rect">
            <a:avLst/>
          </a:prstGeom>
          <a:noFill/>
        </p:spPr>
        <p:txBody>
          <a:bodyPr wrap="square" rtlCol="0">
            <a:spAutoFit/>
          </a:bodyPr>
          <a:lstStyle/>
          <a:p>
            <a:r>
              <a:rPr lang="en-US" sz="2000" b="1" dirty="0" err="1">
                <a:latin typeface="Calibri" panose="020F0502020204030204" pitchFamily="34" charset="0"/>
                <a:cs typeface="Calibri" panose="020F0502020204030204" pitchFamily="34" charset="0"/>
              </a:rPr>
              <a:t>Căldură</a:t>
            </a:r>
            <a:r>
              <a:rPr lang="en-US" sz="2000" b="1" dirty="0">
                <a:latin typeface="Calibri" panose="020F0502020204030204" pitchFamily="34" charset="0"/>
                <a:cs typeface="Calibri" panose="020F0502020204030204" pitchFamily="34" charset="0"/>
              </a:rPr>
              <a:t> = agent vital</a:t>
            </a:r>
          </a:p>
          <a:p>
            <a:endParaRPr lang="en-US" sz="2000" b="1" dirty="0">
              <a:latin typeface="Calibri" panose="020F0502020204030204" pitchFamily="34" charset="0"/>
              <a:cs typeface="Calibri" panose="020F0502020204030204" pitchFamily="34" charset="0"/>
            </a:endParaRPr>
          </a:p>
          <a:p>
            <a:r>
              <a:rPr lang="en-US" sz="2000" b="1" dirty="0" err="1">
                <a:latin typeface="Calibri" panose="020F0502020204030204" pitchFamily="34" charset="0"/>
                <a:cs typeface="Calibri" panose="020F0502020204030204" pitchFamily="34" charset="0"/>
              </a:rPr>
              <a:t>Pneumă</a:t>
            </a:r>
            <a:r>
              <a:rPr lang="en-US" sz="2000" b="1" dirty="0">
                <a:latin typeface="Calibri" panose="020F0502020204030204" pitchFamily="34" charset="0"/>
                <a:cs typeface="Calibri" panose="020F0502020204030204" pitchFamily="34" charset="0"/>
              </a:rPr>
              <a:t> = </a:t>
            </a:r>
            <a:r>
              <a:rPr lang="en-US" sz="2000" b="1" dirty="0" err="1">
                <a:latin typeface="Calibri" panose="020F0502020204030204" pitchFamily="34" charset="0"/>
                <a:cs typeface="Calibri" panose="020F0502020204030204" pitchFamily="34" charset="0"/>
              </a:rPr>
              <a:t>necesară</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pentru</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fiziologie</a:t>
            </a:r>
            <a:endParaRPr lang="en-US" sz="2000" b="1" dirty="0">
              <a:latin typeface="Calibri" panose="020F0502020204030204" pitchFamily="34" charset="0"/>
              <a:cs typeface="Calibri" panose="020F0502020204030204" pitchFamily="34" charset="0"/>
            </a:endParaRPr>
          </a:p>
          <a:p>
            <a:endParaRPr lang="en-US" sz="2000" b="1" dirty="0">
              <a:latin typeface="Calibri" panose="020F0502020204030204" pitchFamily="34" charset="0"/>
              <a:cs typeface="Calibri" panose="020F0502020204030204" pitchFamily="34" charset="0"/>
            </a:endParaRPr>
          </a:p>
          <a:p>
            <a:r>
              <a:rPr lang="en-US" sz="2000" b="1" dirty="0" err="1">
                <a:latin typeface="Calibri" panose="020F0502020204030204" pitchFamily="34" charset="0"/>
                <a:cs typeface="Calibri" panose="020F0502020204030204" pitchFamily="34" charset="0"/>
              </a:rPr>
              <a:t>Ficatul</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creează</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sânge</a:t>
            </a:r>
            <a:r>
              <a:rPr lang="ro-RO"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vivificat</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în</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inimă</a:t>
            </a:r>
            <a:r>
              <a:rPr lang="en-US" sz="2000" b="1" dirty="0">
                <a:latin typeface="Calibri" panose="020F0502020204030204" pitchFamily="34" charset="0"/>
                <a:cs typeface="Calibri" panose="020F0502020204030204" pitchFamily="34" charset="0"/>
              </a:rPr>
              <a:t> cu „</a:t>
            </a:r>
            <a:r>
              <a:rPr lang="en-US" sz="2000" b="1" dirty="0" err="1">
                <a:latin typeface="Calibri" panose="020F0502020204030204" pitchFamily="34" charset="0"/>
                <a:cs typeface="Calibri" panose="020F0502020204030204" pitchFamily="34" charset="0"/>
              </a:rPr>
              <a:t>căldura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înnăscută</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existentă</a:t>
            </a:r>
            <a:endParaRPr lang="en-US" sz="2000" b="1" dirty="0">
              <a:latin typeface="Calibri" panose="020F0502020204030204" pitchFamily="34" charset="0"/>
              <a:cs typeface="Calibri" panose="020F0502020204030204" pitchFamily="34" charset="0"/>
            </a:endParaRPr>
          </a:p>
          <a:p>
            <a:endParaRPr lang="en-US" sz="2000" b="1" dirty="0">
              <a:latin typeface="Calibri" panose="020F0502020204030204" pitchFamily="34" charset="0"/>
              <a:cs typeface="Calibri" panose="020F0502020204030204" pitchFamily="34" charset="0"/>
            </a:endParaRPr>
          </a:p>
          <a:p>
            <a:r>
              <a:rPr lang="en-US" sz="2000" b="1" dirty="0" err="1">
                <a:latin typeface="Calibri" panose="020F0502020204030204" pitchFamily="34" charset="0"/>
                <a:cs typeface="Calibri" panose="020F0502020204030204" pitchFamily="34" charset="0"/>
              </a:rPr>
              <a:t>Pneumă</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vivificată</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în</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inimă</a:t>
            </a:r>
            <a:r>
              <a:rPr lang="ro-RO"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pentru</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funcții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senzoriale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și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motorii</a:t>
            </a:r>
            <a:endParaRPr lang="en-US" sz="2000" b="1" dirty="0">
              <a:latin typeface="Calibri" panose="020F0502020204030204" pitchFamily="34" charset="0"/>
              <a:cs typeface="Calibri" panose="020F0502020204030204" pitchFamily="34" charset="0"/>
            </a:endParaRPr>
          </a:p>
          <a:p>
            <a:endParaRPr lang="en-US" sz="2000" b="1" dirty="0">
              <a:latin typeface="Calibri" panose="020F0502020204030204" pitchFamily="34" charset="0"/>
              <a:cs typeface="Calibri" panose="020F0502020204030204" pitchFamily="34" charset="0"/>
            </a:endParaRPr>
          </a:p>
          <a:p>
            <a:r>
              <a:rPr lang="en-US" sz="2000" b="1" dirty="0" err="1">
                <a:latin typeface="Calibri" panose="020F0502020204030204" pitchFamily="34" charset="0"/>
                <a:cs typeface="Calibri" panose="020F0502020204030204" pitchFamily="34" charset="0"/>
              </a:rPr>
              <a:t>Creierul</a:t>
            </a:r>
            <a:r>
              <a:rPr lang="en-US" sz="2000" b="1" dirty="0">
                <a:latin typeface="Calibri" panose="020F0502020204030204" pitchFamily="34" charset="0"/>
                <a:cs typeface="Calibri" panose="020F0502020204030204" pitchFamily="34" charset="0"/>
              </a:rPr>
              <a:t> = </a:t>
            </a:r>
            <a:r>
              <a:rPr lang="en-US" sz="2000" b="1" dirty="0" err="1">
                <a:latin typeface="Calibri" panose="020F0502020204030204" pitchFamily="34" charset="0"/>
                <a:cs typeface="Calibri" panose="020F0502020204030204" pitchFamily="34" charset="0"/>
              </a:rPr>
              <a:t>centrul</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gândirii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mișcării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și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simțului</a:t>
            </a:r>
            <a:endParaRPr lang="en-US" sz="2000" b="1" dirty="0">
              <a:latin typeface="Calibri" panose="020F0502020204030204" pitchFamily="34" charset="0"/>
              <a:cs typeface="Calibri" panose="020F0502020204030204" pitchFamily="34" charset="0"/>
            </a:endParaRPr>
          </a:p>
          <a:p>
            <a:endParaRPr lang="en-US" sz="2000" b="1" dirty="0">
              <a:latin typeface="Calibri" panose="020F0502020204030204" pitchFamily="34" charset="0"/>
              <a:cs typeface="Calibri" panose="020F0502020204030204" pitchFamily="34" charset="0"/>
            </a:endParaRPr>
          </a:p>
          <a:p>
            <a:endParaRPr lang="en-US" sz="2000" b="1" dirty="0">
              <a:latin typeface="Calibri" panose="020F0502020204030204" pitchFamily="34" charset="0"/>
              <a:cs typeface="Calibri" panose="020F0502020204030204" pitchFamily="34" charset="0"/>
            </a:endParaRPr>
          </a:p>
          <a:p>
            <a:r>
              <a:rPr lang="en-US" sz="2000" b="1" dirty="0" err="1">
                <a:latin typeface="Calibri" panose="020F0502020204030204" pitchFamily="34" charset="0"/>
                <a:cs typeface="Calibri" panose="020F0502020204030204" pitchFamily="34" charset="0"/>
              </a:rPr>
              <a:t>Cauza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bolilor</a:t>
            </a:r>
            <a:r>
              <a:rPr lang="en-US" sz="2000" b="1" dirty="0">
                <a:latin typeface="Calibri" panose="020F0502020204030204" pitchFamily="34" charset="0"/>
                <a:cs typeface="Calibri" panose="020F0502020204030204" pitchFamily="34" charset="0"/>
              </a:rPr>
              <a:t> = </a:t>
            </a:r>
            <a:r>
              <a:rPr lang="en-US" sz="2000" b="1" dirty="0" err="1">
                <a:latin typeface="Calibri" panose="020F0502020204030204" pitchFamily="34" charset="0"/>
                <a:cs typeface="Calibri" panose="020F0502020204030204" pitchFamily="34" charset="0"/>
              </a:rPr>
              <a:t>Dezechilibru</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umoral</a:t>
            </a:r>
            <a:endParaRPr lang="el-GR"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4202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6825D05-806D-4816-82F2-DE6417B59763}"/>
              </a:ext>
            </a:extLst>
          </p:cNvPr>
          <p:cNvSpPr txBox="1"/>
          <p:nvPr/>
        </p:nvSpPr>
        <p:spPr>
          <a:xfrm>
            <a:off x="323528" y="1212222"/>
            <a:ext cx="11423972" cy="4093428"/>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Etiologia</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dezechilibrului</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umoral</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u="sng" dirty="0">
              <a:solidFill>
                <a:srgbClr val="F8E8AE"/>
              </a:solidFill>
              <a:latin typeface="Garamond" panose="02020404030301010803" pitchFamily="18" charset="0"/>
            </a:endParaRPr>
          </a:p>
          <a:p>
            <a:pPr marL="342900" indent="-342900">
              <a:buFontTx/>
              <a:buChar char="-"/>
            </a:pPr>
            <a:r>
              <a:rPr lang="en-US" b="1" dirty="0" err="1">
                <a:latin typeface="Calibri" panose="020F0502020204030204" pitchFamily="34" charset="0"/>
                <a:cs typeface="Calibri" panose="020F0502020204030204" pitchFamily="34" charset="0"/>
              </a:rPr>
              <a:t>Cauza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principală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mediu</a:t>
            </a:r>
            <a:endParaRPr lang="en-US" b="1" dirty="0">
              <a:latin typeface="Calibri" panose="020F0502020204030204" pitchFamily="34" charset="0"/>
              <a:cs typeface="Calibri" panose="020F0502020204030204" pitchFamily="34" charset="0"/>
            </a:endParaRPr>
          </a:p>
          <a:p>
            <a:pPr marL="342900" indent="-342900">
              <a:buFontTx/>
              <a:buChar char="-"/>
            </a:pPr>
            <a:r>
              <a:rPr lang="en-US" b="1" dirty="0" err="1">
                <a:latin typeface="Calibri" panose="020F0502020204030204" pitchFamily="34" charset="0"/>
                <a:cs typeface="Calibri" panose="020F0502020204030204" pitchFamily="34" charset="0"/>
              </a:rPr>
              <a:t>Temperamentul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fizică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mentală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fiecărei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persoane</a:t>
            </a:r>
            <a:r>
              <a:rPr lang="en-US" b="1" dirty="0">
                <a:latin typeface="Calibri" panose="020F0502020204030204" pitchFamily="34" charset="0"/>
                <a:cs typeface="Calibri" panose="020F0502020204030204" pitchFamily="34" charset="0"/>
              </a:rPr>
              <a:t>)</a:t>
            </a:r>
          </a:p>
          <a:p>
            <a:pPr marL="342900" indent="-342900">
              <a:buFontTx/>
              <a:buChar char="-"/>
            </a:pPr>
            <a:r>
              <a:rPr lang="en-US" b="1" dirty="0" err="1">
                <a:latin typeface="Calibri" panose="020F0502020204030204" pitchFamily="34" charset="0"/>
                <a:cs typeface="Calibri" panose="020F0502020204030204" pitchFamily="34" charset="0"/>
              </a:rPr>
              <a:t>Ereditate</a:t>
            </a:r>
            <a:r>
              <a:rPr lang="en-US" b="1" dirty="0">
                <a:latin typeface="Calibri" panose="020F0502020204030204" pitchFamily="34" charset="0"/>
                <a:cs typeface="Calibri" panose="020F0502020204030204" pitchFamily="34" charset="0"/>
              </a:rPr>
              <a:t> (!!)</a:t>
            </a:r>
          </a:p>
          <a:p>
            <a:pPr marL="342900" indent="-342900">
              <a:buFontTx/>
              <a:buChar char="-"/>
            </a:pPr>
            <a:endParaRPr lang="en-US" b="1" dirty="0">
              <a:latin typeface="Calibri" panose="020F0502020204030204" pitchFamily="34" charset="0"/>
              <a:cs typeface="Calibri" panose="020F0502020204030204" pitchFamily="34" charset="0"/>
            </a:endParaRPr>
          </a:p>
          <a:p>
            <a:pPr marL="342900" indent="-342900">
              <a:buFontTx/>
              <a:buChar char="-"/>
            </a:pPr>
            <a:endParaRPr lang="el-GR" b="1" dirty="0">
              <a:latin typeface="Calibri" panose="020F0502020204030204" pitchFamily="34" charset="0"/>
              <a:cs typeface="Calibri" panose="020F0502020204030204" pitchFamily="34" charset="0"/>
            </a:endParaRPr>
          </a:p>
          <a:p>
            <a:r>
              <a:rPr lang="en-US" b="1" u="sng" dirty="0" err="1">
                <a:latin typeface="Calibri" panose="020F0502020204030204" pitchFamily="34" charset="0"/>
                <a:cs typeface="Calibri" panose="020F0502020204030204" pitchFamily="34" charset="0"/>
              </a:rPr>
              <a:t>Mediu</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climă</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lumina </a:t>
            </a:r>
            <a:r>
              <a:rPr lang="en-US" b="1" dirty="0" err="1">
                <a:latin typeface="Calibri" panose="020F0502020204030204" pitchFamily="34" charset="0"/>
                <a:cs typeface="Calibri" panose="020F0502020204030204" pitchFamily="34" charset="0"/>
              </a:rPr>
              <a:t>soarelui</a:t>
            </a:r>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sol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apă</a:t>
            </a:r>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anotimp</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obiceiuri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alimentare</a:t>
            </a:r>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vânturi</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Ereditate</a:t>
            </a:r>
            <a:r>
              <a:rPr lang="en-US" b="1" dirty="0">
                <a:latin typeface="Calibri" panose="020F0502020204030204" pitchFamily="34" charset="0"/>
                <a:cs typeface="Calibri" panose="020F0502020204030204" pitchFamily="34" charset="0"/>
              </a:rPr>
              <a:t>: prima </a:t>
            </a:r>
            <a:r>
              <a:rPr lang="en-US" b="1" dirty="0" err="1">
                <a:latin typeface="Calibri" panose="020F0502020204030204" pitchFamily="34" charset="0"/>
                <a:cs typeface="Calibri" panose="020F0502020204030204" pitchFamily="34" charset="0"/>
              </a:rPr>
              <a:t>apariție</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factorului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ereditar</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exemplu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epilepsie</a:t>
            </a:r>
            <a:r>
              <a:rPr lang="en-US" b="1" dirty="0">
                <a:latin typeface="Calibri" panose="020F0502020204030204" pitchFamily="34" charset="0"/>
                <a:cs typeface="Calibri" panose="020F0502020204030204" pitchFamily="34" charset="0"/>
              </a:rPr>
              <a:t> = o </a:t>
            </a:r>
            <a:r>
              <a:rPr lang="en-US" b="1" dirty="0" err="1">
                <a:latin typeface="Calibri" panose="020F0502020204030204" pitchFamily="34" charset="0"/>
                <a:cs typeface="Calibri" panose="020F0502020204030204" pitchFamily="34" charset="0"/>
              </a:rPr>
              <a:t>boală</a:t>
            </a:r>
            <a:r>
              <a:rPr lang="en-US" b="1" dirty="0">
                <a:latin typeface="Calibri" panose="020F0502020204030204" pitchFamily="34" charset="0"/>
                <a:cs typeface="Calibri" panose="020F0502020204030204" pitchFamily="34" charset="0"/>
              </a:rPr>
              <a:t> care </a:t>
            </a:r>
            <a:r>
              <a:rPr lang="en-US" b="1" dirty="0" err="1">
                <a:latin typeface="Calibri" panose="020F0502020204030204" pitchFamily="34" charset="0"/>
                <a:cs typeface="Calibri" panose="020F0502020204030204" pitchFamily="34" charset="0"/>
              </a:rPr>
              <a:t>trece</a:t>
            </a:r>
            <a:r>
              <a:rPr lang="en-US" b="1" dirty="0">
                <a:latin typeface="Calibri" panose="020F0502020204030204" pitchFamily="34" charset="0"/>
                <a:cs typeface="Calibri" panose="020F0502020204030204" pitchFamily="34" charset="0"/>
              </a:rPr>
              <a:t> de la o </a:t>
            </a:r>
            <a:r>
              <a:rPr lang="en-US" b="1" dirty="0" err="1">
                <a:latin typeface="Calibri" panose="020F0502020204030204" pitchFamily="34" charset="0"/>
                <a:cs typeface="Calibri" panose="020F0502020204030204" pitchFamily="34" charset="0"/>
              </a:rPr>
              <a:t>generație</a:t>
            </a:r>
            <a:r>
              <a:rPr lang="en-US" b="1" dirty="0">
                <a:latin typeface="Calibri" panose="020F0502020204030204" pitchFamily="34" charset="0"/>
                <a:cs typeface="Calibri" panose="020F0502020204030204" pitchFamily="34" charset="0"/>
              </a:rPr>
              <a:t> la </a:t>
            </a:r>
            <a:r>
              <a:rPr lang="en-US" b="1" dirty="0" err="1">
                <a:latin typeface="Calibri" panose="020F0502020204030204" pitchFamily="34" charset="0"/>
                <a:cs typeface="Calibri" panose="020F0502020204030204" pitchFamily="34" charset="0"/>
              </a:rPr>
              <a:t>alta</a:t>
            </a:r>
            <a:r>
              <a:rPr lang="en-US" b="1" dirty="0">
                <a:latin typeface="Calibri" panose="020F0502020204030204" pitchFamily="34" charset="0"/>
                <a:cs typeface="Calibri" panose="020F0502020204030204" pitchFamily="34" charset="0"/>
              </a:rPr>
              <a:t>) </a:t>
            </a:r>
            <a:r>
              <a:rPr lang="el-GR" b="1" dirty="0">
                <a:solidFill>
                  <a:srgbClr val="F8E8AE"/>
                </a:solidFill>
                <a:latin typeface="Calibri" panose="020F0502020204030204" pitchFamily="34" charset="0"/>
                <a:cs typeface="Calibri" panose="020F0502020204030204" pitchFamily="34" charset="0"/>
              </a:rPr>
              <a:t>	</a:t>
            </a:r>
            <a:endParaRPr lang="en-US" b="1" dirty="0">
              <a:solidFill>
                <a:srgbClr val="F8E8A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8740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7BF62A9-A3FC-4012-AAA5-E139DA2696E3}"/>
              </a:ext>
            </a:extLst>
          </p:cNvPr>
          <p:cNvSpPr txBox="1"/>
          <p:nvPr/>
        </p:nvSpPr>
        <p:spPr>
          <a:xfrm>
            <a:off x="279400" y="1362348"/>
            <a:ext cx="11589072" cy="4862870"/>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Metoda</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clinică</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hipocratică</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Clasificarea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bolilor</a:t>
            </a:r>
            <a:r>
              <a:rPr lang="en-US" b="1" dirty="0">
                <a:latin typeface="Calibri" panose="020F0502020204030204" pitchFamily="34" charset="0"/>
                <a:cs typeface="Calibri" panose="020F0502020204030204" pitchFamily="34" charset="0"/>
              </a:rPr>
              <a:t>:</a:t>
            </a:r>
          </a:p>
          <a:p>
            <a:r>
              <a:rPr lang="en-US" b="1" dirty="0" err="1">
                <a:latin typeface="Calibri" panose="020F0502020204030204" pitchFamily="34" charset="0"/>
                <a:cs typeface="Calibri" panose="020F0502020204030204" pitchFamily="34" charset="0"/>
              </a:rPr>
              <a:t>După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distribuție</a:t>
            </a:r>
            <a:r>
              <a:rPr lang="en-US" b="1" dirty="0">
                <a:latin typeface="Calibri" panose="020F0502020204030204" pitchFamily="34" charset="0"/>
                <a:cs typeface="Calibri" panose="020F0502020204030204" pitchFamily="34" charset="0"/>
              </a:rPr>
              <a:t>: epidemic / endemic / sporadic</a:t>
            </a:r>
          </a:p>
          <a:p>
            <a:r>
              <a:rPr lang="en-US" b="1" dirty="0" err="1">
                <a:latin typeface="Calibri" panose="020F0502020204030204" pitchFamily="34" charset="0"/>
                <a:cs typeface="Calibri" panose="020F0502020204030204" pitchFamily="34" charset="0"/>
              </a:rPr>
              <a:t>După</a:t>
            </a:r>
            <a:r>
              <a:rPr lang="en-US" b="1" dirty="0">
                <a:latin typeface="Calibri" panose="020F0502020204030204" pitchFamily="34" charset="0"/>
                <a:cs typeface="Calibri" panose="020F0502020204030204" pitchFamily="34" charset="0"/>
              </a:rPr>
              <a:t> curs: </a:t>
            </a:r>
            <a:r>
              <a:rPr lang="en-US" b="1" dirty="0" err="1">
                <a:latin typeface="Calibri" panose="020F0502020204030204" pitchFamily="34" charset="0"/>
                <a:cs typeface="Calibri" panose="020F0502020204030204" pitchFamily="34" charset="0"/>
              </a:rPr>
              <a:t>acut</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cronic</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"Protocol"</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Istoricul</a:t>
            </a:r>
            <a:r>
              <a:rPr lang="en-US" b="1" dirty="0">
                <a:latin typeface="Calibri" panose="020F0502020204030204" pitchFamily="34" charset="0"/>
                <a:cs typeface="Calibri" panose="020F0502020204030204" pitchFamily="34" charset="0"/>
              </a:rPr>
              <a:t> medical</a:t>
            </a:r>
          </a:p>
          <a:p>
            <a:r>
              <a:rPr lang="ro-RO" b="1" dirty="0">
                <a:latin typeface="Calibri" panose="020F0502020204030204" pitchFamily="34" charset="0"/>
                <a:cs typeface="Calibri" panose="020F0502020204030204" pitchFamily="34" charset="0"/>
              </a:rPr>
              <a:t>1) </a:t>
            </a:r>
            <a:r>
              <a:rPr lang="en-US" b="1" dirty="0" err="1">
                <a:latin typeface="Calibri" panose="020F0502020204030204" pitchFamily="34" charset="0"/>
                <a:cs typeface="Calibri" panose="020F0502020204030204" pitchFamily="34" charset="0"/>
              </a:rPr>
              <a:t>Examinare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clinică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cercetare</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corpului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inclusiv</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postură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hrană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culoarea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feței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miros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digestie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modificări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evidente</a:t>
            </a:r>
            <a:r>
              <a:rPr lang="en-US" b="1" dirty="0">
                <a:latin typeface="Calibri" panose="020F0502020204030204" pitchFamily="34" charset="0"/>
                <a:cs typeface="Calibri" panose="020F0502020204030204" pitchFamily="34" charset="0"/>
              </a:rPr>
              <a:t> ale </a:t>
            </a:r>
            <a:r>
              <a:rPr lang="en-US" b="1" dirty="0" err="1">
                <a:latin typeface="Calibri" panose="020F0502020204030204" pitchFamily="34" charset="0"/>
                <a:cs typeface="Calibri" panose="020F0502020204030204" pitchFamily="34" charset="0"/>
              </a:rPr>
              <a:t>viscerelor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excreții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transpirație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fecale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vărsături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expectorații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urină</a:t>
            </a:r>
            <a:r>
              <a:rPr lang="en-US" b="1" dirty="0">
                <a:latin typeface="Calibri" panose="020F0502020204030204" pitchFamily="34" charset="0"/>
                <a:cs typeface="Calibri" panose="020F0502020204030204" pitchFamily="34" charset="0"/>
              </a:rPr>
              <a:t>). </a:t>
            </a:r>
            <a:endParaRPr lang="ro-RO"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2)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urină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verificați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cantitatea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culoarea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mirosul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existența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reziduurilor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nebuloasei</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3) </a:t>
            </a:r>
            <a:r>
              <a:rPr lang="en-US" b="1" dirty="0" err="1">
                <a:latin typeface="Calibri" panose="020F0502020204030204" pitchFamily="34" charset="0"/>
                <a:cs typeface="Calibri" panose="020F0502020204030204" pitchFamily="34" charset="0"/>
              </a:rPr>
              <a:t>Verificarea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temperaturii</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mâna</a:t>
            </a:r>
            <a:r>
              <a:rPr lang="en-US" b="1" dirty="0">
                <a:latin typeface="Calibri" panose="020F0502020204030204" pitchFamily="34" charset="0"/>
                <a:cs typeface="Calibri" panose="020F0502020204030204" pitchFamily="34" charset="0"/>
              </a:rPr>
              <a:t> pe </a:t>
            </a:r>
            <a:r>
              <a:rPr lang="en-US" b="1" dirty="0" err="1">
                <a:latin typeface="Calibri" panose="020F0502020204030204" pitchFamily="34" charset="0"/>
                <a:cs typeface="Calibri" panose="020F0502020204030204" pitchFamily="34" charset="0"/>
              </a:rPr>
              <a:t>piept</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4) </a:t>
            </a:r>
            <a:r>
              <a:rPr lang="en-US" b="1" dirty="0" err="1">
                <a:latin typeface="Calibri" panose="020F0502020204030204" pitchFamily="34" charset="0"/>
                <a:cs typeface="Calibri" panose="020F0502020204030204" pitchFamily="34" charset="0"/>
              </a:rPr>
              <a:t>Verificarea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pulsului</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5) </a:t>
            </a:r>
            <a:r>
              <a:rPr lang="en-US" b="1" dirty="0" err="1">
                <a:latin typeface="Calibri" panose="020F0502020204030204" pitchFamily="34" charset="0"/>
                <a:cs typeface="Calibri" panose="020F0502020204030204" pitchFamily="34" charset="0"/>
              </a:rPr>
              <a:t>Palparea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pacientului</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6) </a:t>
            </a:r>
            <a:r>
              <a:rPr lang="en-US" b="1" dirty="0" err="1">
                <a:latin typeface="Calibri" panose="020F0502020204030204" pitchFamily="34" charset="0"/>
                <a:cs typeface="Calibri" panose="020F0502020204030204" pitchFamily="34" charset="0"/>
              </a:rPr>
              <a:t>Auscultație</a:t>
            </a:r>
            <a:r>
              <a:rPr lang="en-US" b="1"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de </a:t>
            </a:r>
            <a:r>
              <a:rPr lang="en-US" b="1" dirty="0" err="1">
                <a:latin typeface="Calibri" panose="020F0502020204030204" pitchFamily="34" charset="0"/>
                <a:cs typeface="Calibri" panose="020F0502020204030204" pitchFamily="34" charset="0"/>
              </a:rPr>
              <a:t>exemplu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pleurită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sunet</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frecare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acumularea</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secreție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plămâni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zgomot</a:t>
            </a:r>
            <a:endParaRPr lang="en-US" b="1" dirty="0">
              <a:latin typeface="Calibri" panose="020F0502020204030204" pitchFamily="34" charset="0"/>
              <a:cs typeface="Calibri" panose="020F0502020204030204" pitchFamily="34" charset="0"/>
            </a:endParaRPr>
          </a:p>
        </p:txBody>
      </p:sp>
      <p:pic>
        <p:nvPicPr>
          <p:cNvPr id="3" name="Picture 6" descr="urinoscopyab">
            <a:extLst>
              <a:ext uri="{FF2B5EF4-FFF2-40B4-BE49-F238E27FC236}">
                <a16:creationId xmlns="" xmlns:a16="http://schemas.microsoft.com/office/drawing/2014/main" id="{90EBAECD-F108-4A36-BD9D-FCD3F52A6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2835" y="1362348"/>
            <a:ext cx="1487196" cy="216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844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E0F169D-918E-48D5-8682-A55148610129}"/>
              </a:ext>
            </a:extLst>
          </p:cNvPr>
          <p:cNvSpPr txBox="1"/>
          <p:nvPr/>
        </p:nvSpPr>
        <p:spPr>
          <a:xfrm>
            <a:off x="275508" y="1127859"/>
            <a:ext cx="11640984" cy="3939540"/>
          </a:xfrm>
          <a:prstGeom prst="rect">
            <a:avLst/>
          </a:prstGeom>
          <a:noFill/>
        </p:spPr>
        <p:txBody>
          <a:bodyPr wrap="square">
            <a:spAutoFit/>
          </a:bodyPr>
          <a:lstStyle/>
          <a:p>
            <a:pPr algn="ctr" eaLnBrk="1" fontAlgn="auto" hangingPunct="1">
              <a:spcBef>
                <a:spcPts val="0"/>
              </a:spcBef>
              <a:spcAft>
                <a:spcPts val="0"/>
              </a:spcAft>
              <a:defRPr/>
            </a:pPr>
            <a:r>
              <a:rPr lang="it-IT"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Medicina în vremurile lui Homer</a:t>
            </a:r>
            <a:endParaRPr lang="ro-RO"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fontAlgn="auto" hangingPunct="1">
              <a:spcBef>
                <a:spcPts val="0"/>
              </a:spcBef>
              <a:spcAft>
                <a:spcPts val="0"/>
              </a:spcAft>
              <a:defRPr/>
            </a:pPr>
            <a:endParaRPr lang="el-GR" sz="1400" b="1" dirty="0">
              <a:solidFill>
                <a:schemeClr val="bg1"/>
              </a:solidFill>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b="1" dirty="0">
                <a:latin typeface="Calibri" panose="020F0502020204030204" pitchFamily="34" charset="0"/>
                <a:cs typeface="Calibri" panose="020F0502020204030204" pitchFamily="34" charset="0"/>
              </a:rPr>
              <a:t>Homer </a:t>
            </a:r>
            <a:r>
              <a:rPr lang="en-US" b="1" dirty="0" err="1">
                <a:latin typeface="Calibri" panose="020F0502020204030204" pitchFamily="34" charset="0"/>
                <a:cs typeface="Calibri" panose="020F0502020204030204" pitchFamily="34" charset="0"/>
              </a:rPr>
              <a:t>despre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medicină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arăta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capacitatea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poetică</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capacitatea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medicală</a:t>
            </a:r>
            <a:endParaRPr lang="en-US" b="1" dirty="0">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b="1" dirty="0" err="1">
                <a:latin typeface="Calibri" panose="020F0502020204030204" pitchFamily="34" charset="0"/>
                <a:cs typeface="Calibri" panose="020F0502020204030204" pitchFamily="34" charset="0"/>
              </a:rPr>
              <a:t>Civilizația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miceniană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descrisă</a:t>
            </a:r>
            <a:r>
              <a:rPr lang="en-US" b="1" dirty="0">
                <a:latin typeface="Calibri" panose="020F0502020204030204" pitchFamily="34" charset="0"/>
                <a:cs typeface="Calibri" panose="020F0502020204030204" pitchFamily="34" charset="0"/>
              </a:rPr>
              <a:t> (1580-1200 </a:t>
            </a:r>
            <a:r>
              <a:rPr lang="en-US" b="1" dirty="0" err="1">
                <a:latin typeface="Calibri" panose="020F0502020204030204" pitchFamily="34" charset="0"/>
                <a:cs typeface="Calibri" panose="020F0502020204030204" pitchFamily="34" charset="0"/>
              </a:rPr>
              <a:t>î.Hr</a:t>
            </a:r>
            <a:r>
              <a:rPr lang="en-US" b="1" dirty="0">
                <a:latin typeface="Calibri" panose="020F0502020204030204" pitchFamily="34" charset="0"/>
                <a:cs typeface="Calibri" panose="020F0502020204030204" pitchFamily="34" charset="0"/>
              </a:rPr>
              <a:t>.) elements cu </a:t>
            </a:r>
            <a:r>
              <a:rPr lang="en-US" b="1" dirty="0" err="1">
                <a:latin typeface="Calibri" panose="020F0502020204030204" pitchFamily="34" charset="0"/>
                <a:cs typeface="Calibri" panose="020F0502020204030204" pitchFamily="34" charset="0"/>
              </a:rPr>
              <a:t>elemente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culturale</a:t>
            </a:r>
            <a:r>
              <a:rPr lang="en-US" b="1" dirty="0">
                <a:latin typeface="Calibri" panose="020F0502020204030204" pitchFamily="34" charset="0"/>
                <a:cs typeface="Calibri" panose="020F0502020204030204" pitchFamily="34" charset="0"/>
              </a:rPr>
              <a:t> din </a:t>
            </a:r>
            <a:r>
              <a:rPr lang="en-US" b="1" dirty="0" err="1">
                <a:latin typeface="Calibri" panose="020F0502020204030204" pitchFamily="34" charset="0"/>
                <a:cs typeface="Calibri" panose="020F0502020204030204" pitchFamily="34" charset="0"/>
              </a:rPr>
              <a:t>epoca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lui</a:t>
            </a:r>
            <a:r>
              <a:rPr lang="en-US" b="1" dirty="0">
                <a:latin typeface="Calibri" panose="020F0502020204030204" pitchFamily="34" charset="0"/>
                <a:cs typeface="Calibri" panose="020F0502020204030204" pitchFamily="34" charset="0"/>
              </a:rPr>
              <a:t> Homer era </a:t>
            </a:r>
            <a:r>
              <a:rPr lang="en-US" b="1" dirty="0" err="1">
                <a:latin typeface="Calibri" panose="020F0502020204030204" pitchFamily="34" charset="0"/>
                <a:cs typeface="Calibri" panose="020F0502020204030204" pitchFamily="34" charset="0"/>
              </a:rPr>
              <a:t>era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necunoscută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informațiilor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medicale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descrise</a:t>
            </a:r>
            <a:endParaRPr lang="en-US" b="1" dirty="0">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b="1" dirty="0" err="1">
                <a:latin typeface="Calibri" panose="020F0502020204030204" pitchFamily="34" charset="0"/>
                <a:cs typeface="Calibri" panose="020F0502020204030204" pitchFamily="34" charset="0"/>
              </a:rPr>
              <a:t>Totul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posibil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chiar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minuni</a:t>
            </a:r>
            <a:endParaRPr lang="en-US" b="1" dirty="0">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endParaRPr lang="en-US" b="1" dirty="0">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en-US" b="1" dirty="0" err="1">
                <a:latin typeface="Calibri" panose="020F0502020204030204" pitchFamily="34" charset="0"/>
                <a:cs typeface="Calibri" panose="020F0502020204030204" pitchFamily="34" charset="0"/>
              </a:rPr>
              <a:t>Medicină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religioasă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teocratică</a:t>
            </a:r>
            <a:r>
              <a:rPr lang="en-US" b="1" dirty="0">
                <a:latin typeface="Calibri" panose="020F0502020204030204" pitchFamily="34" charset="0"/>
                <a:cs typeface="Calibri" panose="020F0502020204030204" pitchFamily="34" charset="0"/>
              </a:rPr>
              <a:t>:</a:t>
            </a:r>
          </a:p>
          <a:p>
            <a:pPr marL="457200" indent="-457200" eaLnBrk="1" fontAlgn="auto" hangingPunct="1">
              <a:spcBef>
                <a:spcPts val="0"/>
              </a:spcBef>
              <a:spcAft>
                <a:spcPts val="0"/>
              </a:spcAft>
              <a:buFont typeface="Arial" panose="020B0604020202020204" pitchFamily="34" charset="0"/>
              <a:buChar char="•"/>
              <a:defRPr/>
            </a:pPr>
            <a:r>
              <a:rPr lang="en-US" b="1" dirty="0" err="1">
                <a:latin typeface="Calibri" panose="020F0502020204030204" pitchFamily="34" charset="0"/>
                <a:cs typeface="Calibri" panose="020F0502020204030204" pitchFamily="34" charset="0"/>
              </a:rPr>
              <a:t>furia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zeilor</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cauza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bolii</a:t>
            </a:r>
            <a:endParaRPr lang="en-US" b="1" dirty="0">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b="1" dirty="0" err="1">
                <a:latin typeface="Calibri" panose="020F0502020204030204" pitchFamily="34" charset="0"/>
                <a:cs typeface="Calibri" panose="020F0502020204030204" pitchFamily="34" charset="0"/>
              </a:rPr>
              <a:t>zeii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vindecă</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ritualuri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 le </a:t>
            </a:r>
            <a:r>
              <a:rPr lang="en-US" b="1" dirty="0" err="1">
                <a:latin typeface="Calibri" panose="020F0502020204030204" pitchFamily="34" charset="0"/>
                <a:cs typeface="Calibri" panose="020F0502020204030204" pitchFamily="34" charset="0"/>
              </a:rPr>
              <a:t>potoli</a:t>
            </a:r>
            <a:endParaRPr lang="en-US" b="1" dirty="0">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endParaRPr lang="en-US" b="1" dirty="0">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endParaRPr lang="en-US" b="1" dirty="0">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b="1" dirty="0" err="1">
                <a:latin typeface="Calibri" panose="020F0502020204030204" pitchFamily="34" charset="0"/>
                <a:cs typeface="Calibri" panose="020F0502020204030204" pitchFamily="34" charset="0"/>
              </a:rPr>
              <a:t>Presupunerea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că</a:t>
            </a:r>
            <a:r>
              <a:rPr lang="en-US" b="1" dirty="0">
                <a:latin typeface="Calibri" panose="020F0502020204030204" pitchFamily="34" charset="0"/>
                <a:cs typeface="Calibri" panose="020F0502020204030204" pitchFamily="34" charset="0"/>
              </a:rPr>
              <a:t> Homer a </a:t>
            </a:r>
            <a:r>
              <a:rPr lang="en-US" b="1" dirty="0" err="1">
                <a:latin typeface="Calibri" panose="020F0502020204030204" pitchFamily="34" charset="0"/>
                <a:cs typeface="Calibri" panose="020F0502020204030204" pitchFamily="34" charset="0"/>
              </a:rPr>
              <a:t>fost</a:t>
            </a:r>
            <a:r>
              <a:rPr lang="en-US" b="1" dirty="0">
                <a:latin typeface="Calibri" panose="020F0502020204030204" pitchFamily="34" charset="0"/>
                <a:cs typeface="Calibri" panose="020F0502020204030204" pitchFamily="34" charset="0"/>
              </a:rPr>
              <a:t> medic - </a:t>
            </a:r>
            <a:r>
              <a:rPr lang="en-US" b="1" dirty="0" err="1">
                <a:latin typeface="Calibri" panose="020F0502020204030204" pitchFamily="34" charset="0"/>
                <a:cs typeface="Calibri" panose="020F0502020204030204" pitchFamily="34" charset="0"/>
              </a:rPr>
              <a:t>nicio</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dovadă</a:t>
            </a:r>
            <a:endParaRPr lang="el-GR" sz="1400" b="1" dirty="0">
              <a:solidFill>
                <a:srgbClr val="F8F2AE"/>
              </a:solidFill>
              <a:latin typeface="Calibri" panose="020F0502020204030204" pitchFamily="34" charset="0"/>
              <a:cs typeface="Calibri" panose="020F0502020204030204" pitchFamily="34" charset="0"/>
              <a:sym typeface="Wingdings" panose="05000000000000000000" pitchFamily="2" charset="2"/>
            </a:endParaRPr>
          </a:p>
          <a:p>
            <a:pPr algn="ctr" eaLnBrk="1" fontAlgn="auto" hangingPunct="1">
              <a:spcBef>
                <a:spcPts val="0"/>
              </a:spcBef>
              <a:spcAft>
                <a:spcPts val="0"/>
              </a:spcAft>
              <a:defRPr/>
            </a:pPr>
            <a:endParaRPr lang="el-GR" altLang="el-GR" sz="1400" b="1" dirty="0">
              <a:solidFill>
                <a:srgbClr val="F8F2AE"/>
              </a:solidFill>
              <a:latin typeface="Calibri" panose="020F0502020204030204" pitchFamily="34" charset="0"/>
              <a:cs typeface="Calibri" panose="020F0502020204030204" pitchFamily="34" charset="0"/>
              <a:sym typeface="Wingdings" pitchFamily="2" charset="2"/>
            </a:endParaRPr>
          </a:p>
        </p:txBody>
      </p:sp>
    </p:spTree>
    <p:extLst>
      <p:ext uri="{BB962C8B-B14F-4D97-AF65-F5344CB8AC3E}">
        <p14:creationId xmlns:p14="http://schemas.microsoft.com/office/powerpoint/2010/main" val="42775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609599" y="909092"/>
            <a:ext cx="11077575" cy="5570756"/>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Factori</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diagnostic / prognostic</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ro-R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Frecvente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influențând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toți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locuitorii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unei</a:t>
            </a:r>
            <a:r>
              <a:rPr lang="en-US" b="1" dirty="0">
                <a:latin typeface="Calibri" panose="020F0502020204030204" pitchFamily="34" charset="0"/>
                <a:cs typeface="Calibri" panose="020F0502020204030204" pitchFamily="34" charset="0"/>
              </a:rPr>
              <a:t> zone)</a:t>
            </a:r>
          </a:p>
          <a:p>
            <a:pPr marL="285750" indent="-285750">
              <a:buFont typeface="Arial" panose="020B0604020202020204" pitchFamily="34" charset="0"/>
              <a:buChar char="•"/>
            </a:pPr>
            <a:endParaRPr lang="ro-R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Personal (</a:t>
            </a:r>
            <a:r>
              <a:rPr lang="en-US" b="1" dirty="0" err="1">
                <a:latin typeface="Calibri" panose="020F0502020204030204" pitchFamily="34" charset="0"/>
                <a:cs typeface="Calibri" panose="020F0502020204030204" pitchFamily="34" charset="0"/>
              </a:rPr>
              <a:t>influențând</a:t>
            </a:r>
            <a:r>
              <a:rPr lang="en-US" b="1" dirty="0">
                <a:latin typeface="Calibri" panose="020F0502020204030204" pitchFamily="34" charset="0"/>
                <a:cs typeface="Calibri" panose="020F0502020204030204" pitchFamily="34" charset="0"/>
              </a:rPr>
              <a:t> un </a:t>
            </a:r>
            <a:r>
              <a:rPr lang="en-US" b="1" dirty="0" err="1">
                <a:latin typeface="Calibri" panose="020F0502020204030204" pitchFamily="34" charset="0"/>
                <a:cs typeface="Calibri" panose="020F0502020204030204" pitchFamily="34" charset="0"/>
              </a:rPr>
              <a:t>anumit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pacient</a:t>
            </a:r>
            <a:r>
              <a:rPr lang="en-US" b="1"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Uzual</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Α) </a:t>
            </a:r>
            <a:r>
              <a:rPr lang="en-US" b="1" dirty="0" err="1">
                <a:latin typeface="Calibri" panose="020F0502020204030204" pitchFamily="34" charset="0"/>
                <a:cs typeface="Calibri" panose="020F0502020204030204" pitchFamily="34" charset="0"/>
              </a:rPr>
              <a:t>Corpuri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stelare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Pleiade</a:t>
            </a:r>
            <a:r>
              <a:rPr lang="en-US" b="1" dirty="0">
                <a:latin typeface="Calibri" panose="020F0502020204030204" pitchFamily="34" charset="0"/>
                <a:cs typeface="Calibri" panose="020F0502020204030204" pitchFamily="34" charset="0"/>
              </a:rPr>
              <a:t>, Arcturus etc.)</a:t>
            </a:r>
          </a:p>
          <a:p>
            <a:r>
              <a:rPr lang="en-US" b="1" dirty="0" err="1">
                <a:latin typeface="Calibri" panose="020F0502020204030204" pitchFamily="34" charset="0"/>
                <a:cs typeface="Calibri" panose="020F0502020204030204" pitchFamily="34" charset="0"/>
              </a:rPr>
              <a:t>Cunoștințe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bază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astronomice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meteorologice</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necesară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localizarea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stelelor</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metoda</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definire</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anotimpurilor</a:t>
            </a:r>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Β) </a:t>
            </a:r>
            <a:r>
              <a:rPr lang="en-US" b="1" dirty="0" err="1">
                <a:latin typeface="Calibri" panose="020F0502020204030204" pitchFamily="34" charset="0"/>
                <a:cs typeface="Calibri" panose="020F0502020204030204" pitchFamily="34" charset="0"/>
              </a:rPr>
              <a:t>Anotimpuri</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Fiecare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sezon</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avut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condiții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meteo</a:t>
            </a:r>
            <a:r>
              <a:rPr lang="en-US" b="1" dirty="0">
                <a:latin typeface="Calibri" panose="020F0502020204030204" pitchFamily="34" charset="0"/>
                <a:cs typeface="Calibri" panose="020F0502020204030204" pitchFamily="34" charset="0"/>
              </a:rPr>
              <a:t> standard. </a:t>
            </a:r>
            <a:r>
              <a:rPr lang="en-US" b="1" dirty="0" err="1">
                <a:latin typeface="Calibri" panose="020F0502020204030204" pitchFamily="34" charset="0"/>
                <a:cs typeface="Calibri" panose="020F0502020204030204" pitchFamily="34" charset="0"/>
              </a:rPr>
              <a:t>Regularitatea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favorizează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sănătatea</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neregularitatea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favorizează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boala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Regularitatea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vremii</a:t>
            </a:r>
            <a:r>
              <a:rPr lang="ro-RO" b="1" dirty="0">
                <a:latin typeface="Calibri" panose="020F0502020204030204" pitchFamily="34" charset="0"/>
                <a:cs typeface="Calibri" panose="020F0502020204030204" pitchFamily="34" charset="0"/>
              </a:rPr>
              <a:t>, rezulta </a:t>
            </a:r>
            <a:r>
              <a:rPr lang="en-US" b="1" dirty="0" err="1">
                <a:latin typeface="Calibri" panose="020F0502020204030204" pitchFamily="34" charset="0"/>
                <a:cs typeface="Calibri" panose="020F0502020204030204" pitchFamily="34" charset="0"/>
              </a:rPr>
              <a:t>boli</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progresul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așteptat</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ușor</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gestionat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crize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previzibile</a:t>
            </a:r>
            <a:r>
              <a:rPr lang="en-US" b="1" dirty="0">
                <a:latin typeface="Calibri" panose="020F0502020204030204" pitchFamily="34" charset="0"/>
                <a:cs typeface="Calibri" panose="020F0502020204030204" pitchFamily="34" charset="0"/>
              </a:rPr>
              <a:t>) prog prognostic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precis</a:t>
            </a:r>
          </a:p>
          <a:p>
            <a:r>
              <a:rPr lang="en-US" b="1" dirty="0" err="1">
                <a:latin typeface="Calibri" panose="020F0502020204030204" pitchFamily="34" charset="0"/>
                <a:cs typeface="Calibri" panose="020F0502020204030204" pitchFamily="34" charset="0"/>
              </a:rPr>
              <a:t>Tipologia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anotimpurilor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iarna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ridică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flegma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primăvara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crește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vara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ridică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bila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galbenă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toamna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ridică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bila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neagră</a:t>
            </a:r>
            <a:r>
              <a:rPr lang="ro-RO" b="1" dirty="0">
                <a:latin typeface="Calibri" panose="020F0502020204030204" pitchFamily="34" charset="0"/>
                <a:cs typeface="Calibri" panose="020F0502020204030204" pitchFamily="34" charset="0"/>
              </a:rPr>
              <a:t>, rezulta </a:t>
            </a:r>
            <a:r>
              <a:rPr lang="en-US" b="1" dirty="0" err="1">
                <a:latin typeface="Calibri" panose="020F0502020204030204" pitchFamily="34" charset="0"/>
                <a:cs typeface="Calibri" panose="020F0502020204030204" pitchFamily="34" charset="0"/>
              </a:rPr>
              <a:t>regularitatea</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întărit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tipologia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timp</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neregularitatea</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complicat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mult</a:t>
            </a:r>
            <a:endParaRPr lang="el-GR" sz="2400" b="1" dirty="0">
              <a:latin typeface="Garamond" panose="02020404030301010803" pitchFamily="18" charset="0"/>
            </a:endParaRPr>
          </a:p>
          <a:p>
            <a:endParaRPr lang="el-GR" sz="2400" b="1" dirty="0">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1369790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240633" y="1685161"/>
            <a:ext cx="11670630" cy="2708434"/>
          </a:xfrm>
          <a:prstGeom prst="rect">
            <a:avLst/>
          </a:prstGeom>
          <a:noFill/>
        </p:spPr>
        <p:txBody>
          <a:bodyPr wrap="square" rtlCol="0">
            <a:spAutoFit/>
          </a:bodyPr>
          <a:lstStyle/>
          <a:p>
            <a:pPr marL="457200" indent="-457200">
              <a:buAutoNum type="arabicPeriod"/>
            </a:pPr>
            <a:r>
              <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Comune</a:t>
            </a:r>
            <a:endParaRPr lang="el-GR" sz="2400" b="1" dirty="0">
              <a:solidFill>
                <a:srgbClr val="F8F2AE"/>
              </a:solidFill>
              <a:latin typeface="Garamond" panose="02020404030301010803" pitchFamily="18" charset="0"/>
            </a:endParaRPr>
          </a:p>
          <a:p>
            <a:endParaRPr lang="en-US" sz="2400" b="1" dirty="0">
              <a:solidFill>
                <a:srgbClr val="F8F2AE"/>
              </a:solidFill>
              <a:latin typeface="Garamond" panose="02020404030301010803" pitchFamily="18" charset="0"/>
            </a:endParaRPr>
          </a:p>
          <a:p>
            <a:r>
              <a:rPr lang="en-US" b="1" dirty="0">
                <a:latin typeface="Calibri" panose="020F0502020204030204" pitchFamily="34" charset="0"/>
                <a:cs typeface="Calibri" panose="020F0502020204030204" pitchFamily="34" charset="0"/>
              </a:rPr>
              <a:t>C) Zona de </a:t>
            </a:r>
            <a:r>
              <a:rPr lang="en-US" b="1" dirty="0" err="1">
                <a:latin typeface="Calibri" panose="020F0502020204030204" pitchFamily="34" charset="0"/>
                <a:cs typeface="Calibri" panose="020F0502020204030204" pitchFamily="34" charset="0"/>
              </a:rPr>
              <a:t>reședință</a:t>
            </a:r>
            <a:endParaRPr lang="ro-RO"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Fiecare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zonă</a:t>
            </a:r>
            <a:r>
              <a:rPr lang="en-US" b="1" dirty="0">
                <a:latin typeface="Calibri" panose="020F0502020204030204" pitchFamily="34" charset="0"/>
                <a:cs typeface="Calibri" panose="020F0502020204030204" pitchFamily="34" charset="0"/>
              </a:rPr>
              <a:t> are </a:t>
            </a:r>
            <a:r>
              <a:rPr lang="en-US" b="1" dirty="0" err="1">
                <a:latin typeface="Calibri" panose="020F0502020204030204" pitchFamily="34" charset="0"/>
                <a:cs typeface="Calibri" panose="020F0502020204030204" pitchFamily="34" charset="0"/>
              </a:rPr>
              <a:t>trăsături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specifice</a:t>
            </a:r>
            <a:r>
              <a:rPr lang="en-US" b="1" dirty="0">
                <a:latin typeface="Calibri" panose="020F0502020204030204" pitchFamily="34" charset="0"/>
                <a:cs typeface="Calibri" panose="020F0502020204030204" pitchFamily="34" charset="0"/>
              </a:rPr>
              <a:t> cu impact </a:t>
            </a:r>
            <a:r>
              <a:rPr lang="en-US" b="1" dirty="0" err="1">
                <a:latin typeface="Calibri" panose="020F0502020204030204" pitchFamily="34" charset="0"/>
                <a:cs typeface="Calibri" panose="020F0502020204030204" pitchFamily="34" charset="0"/>
              </a:rPr>
              <a:t>asupra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temperamentului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rezidenților</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Exemplu</a:t>
            </a:r>
            <a:r>
              <a:rPr lang="en-US" b="1"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Locuitorii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dintr</a:t>
            </a:r>
            <a:r>
              <a:rPr lang="en-US" b="1" dirty="0">
                <a:latin typeface="Calibri" panose="020F0502020204030204" pitchFamily="34" charset="0"/>
                <a:cs typeface="Calibri" panose="020F0502020204030204" pitchFamily="34" charset="0"/>
              </a:rPr>
              <a:t>-o </a:t>
            </a:r>
            <a:r>
              <a:rPr lang="en-US" b="1" dirty="0" err="1">
                <a:latin typeface="Calibri" panose="020F0502020204030204" pitchFamily="34" charset="0"/>
                <a:cs typeface="Calibri" panose="020F0502020204030204" pitchFamily="34" charset="0"/>
              </a:rPr>
              <a:t>regiune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muntoasă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accidentată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înaltă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udată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care </a:t>
            </a:r>
            <a:r>
              <a:rPr lang="en-US" b="1" dirty="0" err="1">
                <a:latin typeface="Calibri" panose="020F0502020204030204" pitchFamily="34" charset="0"/>
                <a:cs typeface="Calibri" panose="020F0502020204030204" pitchFamily="34" charset="0"/>
              </a:rPr>
              <a:t>schimbările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anotimpurilor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prezintă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contraste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puternice</a:t>
            </a:r>
            <a:r>
              <a:rPr lang="en-US" b="1" dirty="0">
                <a:latin typeface="Calibri" panose="020F0502020204030204" pitchFamily="34" charset="0"/>
                <a:cs typeface="Calibri" panose="020F0502020204030204" pitchFamily="34" charset="0"/>
              </a:rPr>
              <a:t>, sunt </a:t>
            </a:r>
            <a:r>
              <a:rPr lang="en-US" b="1" dirty="0" err="1">
                <a:latin typeface="Calibri" panose="020F0502020204030204" pitchFamily="34" charset="0"/>
                <a:cs typeface="Calibri" panose="020F0502020204030204" pitchFamily="34" charset="0"/>
              </a:rPr>
              <a:t>probabil</a:t>
            </a:r>
            <a:r>
              <a:rPr lang="en-US" b="1" dirty="0">
                <a:latin typeface="Calibri" panose="020F0502020204030204" pitchFamily="34" charset="0"/>
                <a:cs typeface="Calibri" panose="020F0502020204030204" pitchFamily="34" charset="0"/>
              </a:rPr>
              <a:t> de mare </a:t>
            </a:r>
            <a:r>
              <a:rPr lang="en-US" b="1" dirty="0" err="1">
                <a:latin typeface="Calibri" panose="020F0502020204030204" pitchFamily="34" charset="0"/>
                <a:cs typeface="Calibri" panose="020F0502020204030204" pitchFamily="34" charset="0"/>
              </a:rPr>
              <a:t>fizic</a:t>
            </a:r>
            <a:r>
              <a:rPr lang="en-US" b="1" dirty="0">
                <a:latin typeface="Calibri" panose="020F0502020204030204" pitchFamily="34" charset="0"/>
                <a:cs typeface="Calibri" panose="020F0502020204030204" pitchFamily="34" charset="0"/>
              </a:rPr>
              <a:t>, cu o </a:t>
            </a:r>
            <a:r>
              <a:rPr lang="en-US" b="1" dirty="0" err="1">
                <a:latin typeface="Calibri" panose="020F0502020204030204" pitchFamily="34" charset="0"/>
                <a:cs typeface="Calibri" panose="020F0502020204030204" pitchFamily="34" charset="0"/>
              </a:rPr>
              <a:t>natură</a:t>
            </a:r>
            <a:r>
              <a:rPr lang="en-US" b="1" dirty="0">
                <a:latin typeface="Calibri" panose="020F0502020204030204" pitchFamily="34" charset="0"/>
                <a:cs typeface="Calibri" panose="020F0502020204030204" pitchFamily="34" charset="0"/>
              </a:rPr>
              <a:t> bine </a:t>
            </a:r>
            <a:r>
              <a:rPr lang="en-US" b="1" dirty="0" err="1">
                <a:latin typeface="Calibri" panose="020F0502020204030204" pitchFamily="34" charset="0"/>
                <a:cs typeface="Calibri" panose="020F0502020204030204" pitchFamily="34" charset="0"/>
              </a:rPr>
              <a:t>adoptată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rezistență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curaj</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aceștia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posedă</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puțin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sălbăticie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ferocitate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Aeruri</a:t>
            </a:r>
            <a:r>
              <a:rPr lang="en-US" b="1" dirty="0">
                <a:latin typeface="Calibri" panose="020F0502020204030204" pitchFamily="34" charset="0"/>
                <a:cs typeface="Calibri" panose="020F0502020204030204" pitchFamily="34" charset="0"/>
              </a:rPr>
              <a:t>, ape, </a:t>
            </a:r>
            <a:r>
              <a:rPr lang="en-US" b="1" dirty="0" err="1">
                <a:latin typeface="Calibri" panose="020F0502020204030204" pitchFamily="34" charset="0"/>
                <a:cs typeface="Calibri" panose="020F0502020204030204" pitchFamily="34" charset="0"/>
              </a:rPr>
              <a:t>locuri</a:t>
            </a:r>
            <a:r>
              <a:rPr lang="en-US" b="1" dirty="0">
                <a:latin typeface="Calibri" panose="020F0502020204030204" pitchFamily="34" charset="0"/>
                <a:cs typeface="Calibri" panose="020F0502020204030204" pitchFamily="34" charset="0"/>
              </a:rPr>
              <a:t> 24)</a:t>
            </a:r>
            <a:endParaRPr lang="el-GR" sz="2400" b="1" dirty="0">
              <a:latin typeface="Garamond" panose="02020404030301010803" pitchFamily="18" charset="0"/>
              <a:sym typeface="Wingdings" panose="05000000000000000000" pitchFamily="2" charset="2"/>
            </a:endParaRPr>
          </a:p>
        </p:txBody>
      </p:sp>
    </p:spTree>
    <p:extLst>
      <p:ext uri="{BB962C8B-B14F-4D97-AF65-F5344CB8AC3E}">
        <p14:creationId xmlns:p14="http://schemas.microsoft.com/office/powerpoint/2010/main" val="852562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240633" y="922740"/>
            <a:ext cx="11670630" cy="4647426"/>
          </a:xfrm>
          <a:prstGeom prst="rect">
            <a:avLst/>
          </a:prstGeom>
          <a:noFill/>
        </p:spPr>
        <p:txBody>
          <a:bodyPr wrap="square" rtlCol="0">
            <a:spAutoFit/>
          </a:bodyPr>
          <a:lstStyle/>
          <a:p>
            <a:pPr marL="457200" indent="-457200">
              <a:buFont typeface="+mj-lt"/>
              <a:buAutoNum type="arabicPeriod" startAt="2"/>
            </a:pP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a:t>
            </a:r>
            <a:r>
              <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endParaRPr lang="en-US" sz="2400" b="1" dirty="0">
              <a:solidFill>
                <a:srgbClr val="F8F2AE"/>
              </a:solidFill>
              <a:latin typeface="Garamond" panose="02020404030301010803" pitchFamily="18" charset="0"/>
            </a:endParaRPr>
          </a:p>
          <a:p>
            <a:r>
              <a:rPr lang="ro-RO" b="1" u="sng" dirty="0">
                <a:latin typeface="Calibri" panose="020F0502020204030204" pitchFamily="34" charset="0"/>
                <a:cs typeface="Calibri" panose="020F0502020204030204" pitchFamily="34" charset="0"/>
              </a:rPr>
              <a:t>A) </a:t>
            </a:r>
            <a:r>
              <a:rPr lang="en-US" b="1" u="sng" dirty="0" err="1">
                <a:latin typeface="Calibri" panose="020F0502020204030204" pitchFamily="34" charset="0"/>
                <a:cs typeface="Calibri" panose="020F0502020204030204" pitchFamily="34" charset="0"/>
              </a:rPr>
              <a:t>Vârstă</a:t>
            </a:r>
            <a:endParaRPr lang="en-US" b="1" u="sng" dirty="0">
              <a:latin typeface="Calibri" panose="020F0502020204030204" pitchFamily="34" charset="0"/>
              <a:cs typeface="Calibri" panose="020F0502020204030204" pitchFamily="34" charset="0"/>
            </a:endParaRPr>
          </a:p>
          <a:p>
            <a:r>
              <a:rPr lang="en-US" b="1" u="sng" dirty="0" err="1">
                <a:latin typeface="Calibri" panose="020F0502020204030204" pitchFamily="34" charset="0"/>
                <a:cs typeface="Calibri" panose="020F0502020204030204" pitchFamily="34" charset="0"/>
              </a:rPr>
              <a:t>Bolile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specifice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preferă</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vârste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specifice</a:t>
            </a:r>
            <a:r>
              <a:rPr lang="en-US" b="1" u="sng" dirty="0">
                <a:latin typeface="Calibri" panose="020F0502020204030204" pitchFamily="34" charset="0"/>
                <a:cs typeface="Calibri" panose="020F0502020204030204" pitchFamily="34" charset="0"/>
              </a:rPr>
              <a:t>.</a:t>
            </a:r>
          </a:p>
          <a:p>
            <a:r>
              <a:rPr lang="en-US" b="1" u="sng" dirty="0" err="1">
                <a:latin typeface="Calibri" panose="020F0502020204030204" pitchFamily="34" charset="0"/>
                <a:cs typeface="Calibri" panose="020F0502020204030204" pitchFamily="34" charset="0"/>
              </a:rPr>
              <a:t>Reacție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diferită</a:t>
            </a:r>
            <a:r>
              <a:rPr lang="en-US" b="1" u="sng" dirty="0">
                <a:latin typeface="Calibri" panose="020F0502020204030204" pitchFamily="34" charset="0"/>
                <a:cs typeface="Calibri" panose="020F0502020204030204" pitchFamily="34" charset="0"/>
              </a:rPr>
              <a:t> la </a:t>
            </a:r>
            <a:r>
              <a:rPr lang="en-US" b="1" u="sng" dirty="0" err="1">
                <a:latin typeface="Calibri" panose="020F0502020204030204" pitchFamily="34" charset="0"/>
                <a:cs typeface="Calibri" panose="020F0502020204030204" pitchFamily="34" charset="0"/>
              </a:rPr>
              <a:t>aceeași</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boală</a:t>
            </a:r>
            <a:r>
              <a:rPr lang="en-US" b="1" u="sng" dirty="0">
                <a:latin typeface="Calibri" panose="020F0502020204030204" pitchFamily="34" charset="0"/>
                <a:cs typeface="Calibri" panose="020F0502020204030204" pitchFamily="34" charset="0"/>
              </a:rPr>
              <a:t> de </a:t>
            </a:r>
            <a:r>
              <a:rPr lang="en-US" b="1" u="sng" dirty="0" err="1">
                <a:latin typeface="Calibri" panose="020F0502020204030204" pitchFamily="34" charset="0"/>
                <a:cs typeface="Calibri" panose="020F0502020204030204" pitchFamily="34" charset="0"/>
              </a:rPr>
              <a:t>către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pacienți</a:t>
            </a:r>
            <a:r>
              <a:rPr lang="en-US" b="1" u="sng" dirty="0">
                <a:latin typeface="Calibri" panose="020F0502020204030204" pitchFamily="34" charset="0"/>
                <a:cs typeface="Calibri" panose="020F0502020204030204" pitchFamily="34" charset="0"/>
              </a:rPr>
              <a:t> de </a:t>
            </a:r>
            <a:r>
              <a:rPr lang="en-US" b="1" u="sng" dirty="0" err="1">
                <a:latin typeface="Calibri" panose="020F0502020204030204" pitchFamily="34" charset="0"/>
                <a:cs typeface="Calibri" panose="020F0502020204030204" pitchFamily="34" charset="0"/>
              </a:rPr>
              <a:t>vârstă</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diferită</a:t>
            </a:r>
            <a:r>
              <a:rPr lang="en-US" b="1" u="sng" dirty="0">
                <a:latin typeface="Calibri" panose="020F0502020204030204" pitchFamily="34" charset="0"/>
                <a:cs typeface="Calibri" panose="020F0502020204030204" pitchFamily="34" charset="0"/>
              </a:rPr>
              <a:t> </a:t>
            </a:r>
            <a:r>
              <a:rPr lang="ro-RO" b="1" u="sng" dirty="0">
                <a:latin typeface="Calibri" panose="020F0502020204030204" pitchFamily="34" charset="0"/>
                <a:cs typeface="Calibri" panose="020F0502020204030204" pitchFamily="34" charset="0"/>
              </a:rPr>
              <a:t>î</a:t>
            </a:r>
            <a:r>
              <a:rPr lang="en-US" b="1" u="sng" dirty="0">
                <a:latin typeface="Calibri" panose="020F0502020204030204" pitchFamily="34" charset="0"/>
                <a:cs typeface="Calibri" panose="020F0502020204030204" pitchFamily="34" charset="0"/>
              </a:rPr>
              <a:t>n prognostic </a:t>
            </a:r>
            <a:r>
              <a:rPr lang="en-US" b="1" u="sng" dirty="0" err="1">
                <a:latin typeface="Calibri" panose="020F0502020204030204" pitchFamily="34" charset="0"/>
                <a:cs typeface="Calibri" panose="020F0502020204030204" pitchFamily="34" charset="0"/>
              </a:rPr>
              <a:t>diferit</a:t>
            </a:r>
            <a:endParaRPr lang="en-US" b="1" u="sng" dirty="0">
              <a:latin typeface="Calibri" panose="020F0502020204030204" pitchFamily="34" charset="0"/>
              <a:cs typeface="Calibri" panose="020F0502020204030204" pitchFamily="34" charset="0"/>
            </a:endParaRPr>
          </a:p>
          <a:p>
            <a:r>
              <a:rPr lang="en-US" b="1" u="sng" dirty="0" err="1">
                <a:latin typeface="Calibri" panose="020F0502020204030204" pitchFamily="34" charset="0"/>
                <a:cs typeface="Calibri" panose="020F0502020204030204" pitchFamily="34" charset="0"/>
              </a:rPr>
              <a:t>Copii</a:t>
            </a:r>
            <a:r>
              <a:rPr lang="en-US" b="1" u="sng" dirty="0">
                <a:latin typeface="Calibri" panose="020F0502020204030204" pitchFamily="34" charset="0"/>
                <a:cs typeface="Calibri" panose="020F0502020204030204" pitchFamily="34" charset="0"/>
              </a:rPr>
              <a:t> = </a:t>
            </a:r>
            <a:r>
              <a:rPr lang="en-US" b="1" u="sng" dirty="0" err="1">
                <a:latin typeface="Calibri" panose="020F0502020204030204" pitchFamily="34" charset="0"/>
                <a:cs typeface="Calibri" panose="020F0502020204030204" pitchFamily="34" charset="0"/>
              </a:rPr>
              <a:t>mai</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vulnerabili</a:t>
            </a:r>
            <a:endParaRPr lang="en-US" b="1" u="sng" dirty="0">
              <a:latin typeface="Calibri" panose="020F0502020204030204" pitchFamily="34" charset="0"/>
              <a:cs typeface="Calibri" panose="020F0502020204030204" pitchFamily="34" charset="0"/>
            </a:endParaRPr>
          </a:p>
          <a:p>
            <a:endParaRPr lang="en-US" b="1" u="sng" dirty="0">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B) </a:t>
            </a:r>
            <a:r>
              <a:rPr lang="en-US" b="1" u="sng" dirty="0" err="1">
                <a:latin typeface="Calibri" panose="020F0502020204030204" pitchFamily="34" charset="0"/>
                <a:cs typeface="Calibri" panose="020F0502020204030204" pitchFamily="34" charset="0"/>
              </a:rPr>
              <a:t>Sexul</a:t>
            </a:r>
            <a:endParaRPr lang="en-US" b="1" u="sng" dirty="0">
              <a:latin typeface="Calibri" panose="020F0502020204030204" pitchFamily="34" charset="0"/>
              <a:cs typeface="Calibri" panose="020F0502020204030204" pitchFamily="34" charset="0"/>
            </a:endParaRPr>
          </a:p>
          <a:p>
            <a:r>
              <a:rPr lang="en-US" b="1" u="sng" dirty="0" err="1">
                <a:latin typeface="Calibri" panose="020F0502020204030204" pitchFamily="34" charset="0"/>
                <a:cs typeface="Calibri" panose="020F0502020204030204" pitchFamily="34" charset="0"/>
              </a:rPr>
              <a:t>Femeile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reacționează</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în</a:t>
            </a:r>
            <a:r>
              <a:rPr lang="en-US" b="1" u="sng" dirty="0">
                <a:latin typeface="Calibri" panose="020F0502020204030204" pitchFamily="34" charset="0"/>
                <a:cs typeface="Calibri" panose="020F0502020204030204" pitchFamily="34" charset="0"/>
              </a:rPr>
              <a:t> mod </a:t>
            </a:r>
            <a:r>
              <a:rPr lang="en-US" b="1" u="sng" dirty="0" err="1">
                <a:latin typeface="Calibri" panose="020F0502020204030204" pitchFamily="34" charset="0"/>
                <a:cs typeface="Calibri" panose="020F0502020204030204" pitchFamily="34" charset="0"/>
              </a:rPr>
              <a:t>diferit</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față</a:t>
            </a:r>
            <a:r>
              <a:rPr lang="en-US" b="1" u="sng" dirty="0">
                <a:latin typeface="Calibri" panose="020F0502020204030204" pitchFamily="34" charset="0"/>
                <a:cs typeface="Calibri" panose="020F0502020204030204" pitchFamily="34" charset="0"/>
              </a:rPr>
              <a:t> de </a:t>
            </a:r>
            <a:r>
              <a:rPr lang="en-US" b="1" u="sng" dirty="0" err="1">
                <a:latin typeface="Calibri" panose="020F0502020204030204" pitchFamily="34" charset="0"/>
                <a:cs typeface="Calibri" panose="020F0502020204030204" pitchFamily="34" charset="0"/>
              </a:rPr>
              <a:t>anumite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boli</a:t>
            </a:r>
            <a:r>
              <a:rPr lang="en-US" b="1" u="sng" dirty="0">
                <a:latin typeface="Calibri" panose="020F0502020204030204" pitchFamily="34" charset="0"/>
                <a:cs typeface="Calibri" panose="020F0502020204030204" pitchFamily="34" charset="0"/>
              </a:rPr>
              <a:t>.</a:t>
            </a:r>
          </a:p>
          <a:p>
            <a:r>
              <a:rPr lang="en-US" b="1" u="sng" dirty="0" err="1">
                <a:latin typeface="Calibri" panose="020F0502020204030204" pitchFamily="34" charset="0"/>
                <a:cs typeface="Calibri" panose="020F0502020204030204" pitchFamily="34" charset="0"/>
              </a:rPr>
              <a:t>Anumite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boli</a:t>
            </a:r>
            <a:r>
              <a:rPr lang="en-US" b="1" u="sng" dirty="0">
                <a:latin typeface="Calibri" panose="020F0502020204030204" pitchFamily="34" charset="0"/>
                <a:cs typeface="Calibri" panose="020F0502020204030204" pitchFamily="34" charset="0"/>
              </a:rPr>
              <a:t> apar </a:t>
            </a:r>
            <a:r>
              <a:rPr lang="en-US" b="1" u="sng" dirty="0" err="1">
                <a:latin typeface="Calibri" panose="020F0502020204030204" pitchFamily="34" charset="0"/>
                <a:cs typeface="Calibri" panose="020F0502020204030204" pitchFamily="34" charset="0"/>
              </a:rPr>
              <a:t>doar</a:t>
            </a:r>
            <a:r>
              <a:rPr lang="en-US" b="1" u="sng" dirty="0">
                <a:latin typeface="Calibri" panose="020F0502020204030204" pitchFamily="34" charset="0"/>
                <a:cs typeface="Calibri" panose="020F0502020204030204" pitchFamily="34" charset="0"/>
              </a:rPr>
              <a:t> la </a:t>
            </a:r>
            <a:r>
              <a:rPr lang="en-US" b="1" u="sng" dirty="0" err="1">
                <a:latin typeface="Calibri" panose="020F0502020204030204" pitchFamily="34" charset="0"/>
                <a:cs typeface="Calibri" panose="020F0502020204030204" pitchFamily="34" charset="0"/>
              </a:rPr>
              <a:t>femei</a:t>
            </a:r>
            <a:r>
              <a:rPr lang="en-US" b="1" u="sng" dirty="0">
                <a:latin typeface="Calibri" panose="020F0502020204030204" pitchFamily="34" charset="0"/>
                <a:cs typeface="Calibri" panose="020F0502020204030204" pitchFamily="34" charset="0"/>
              </a:rPr>
              <a:t> (de </a:t>
            </a:r>
            <a:r>
              <a:rPr lang="en-US" b="1" u="sng" dirty="0" err="1">
                <a:latin typeface="Calibri" panose="020F0502020204030204" pitchFamily="34" charset="0"/>
                <a:cs typeface="Calibri" panose="020F0502020204030204" pitchFamily="34" charset="0"/>
              </a:rPr>
              <a:t>exemplu</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isterie</a:t>
            </a:r>
            <a:r>
              <a:rPr lang="en-US" b="1" u="sng" dirty="0">
                <a:latin typeface="Calibri" panose="020F0502020204030204" pitchFamily="34" charset="0"/>
                <a:cs typeface="Calibri" panose="020F0502020204030204" pitchFamily="34" charset="0"/>
              </a:rPr>
              <a:t>)</a:t>
            </a:r>
          </a:p>
          <a:p>
            <a:endParaRPr lang="en-US" b="1" u="sng" dirty="0">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C) </a:t>
            </a:r>
            <a:r>
              <a:rPr lang="en-US" b="1" u="sng" dirty="0" err="1">
                <a:latin typeface="Calibri" panose="020F0502020204030204" pitchFamily="34" charset="0"/>
                <a:cs typeface="Calibri" panose="020F0502020204030204" pitchFamily="34" charset="0"/>
              </a:rPr>
              <a:t>Istoria</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familiei</a:t>
            </a:r>
            <a:endParaRPr lang="en-US" b="1" u="sng" dirty="0">
              <a:latin typeface="Calibri" panose="020F0502020204030204" pitchFamily="34" charset="0"/>
              <a:cs typeface="Calibri" panose="020F0502020204030204" pitchFamily="34" charset="0"/>
            </a:endParaRPr>
          </a:p>
          <a:p>
            <a:r>
              <a:rPr lang="en-US" b="1" u="sng" dirty="0" err="1">
                <a:latin typeface="Calibri" panose="020F0502020204030204" pitchFamily="34" charset="0"/>
                <a:cs typeface="Calibri" panose="020F0502020204030204" pitchFamily="34" charset="0"/>
              </a:rPr>
              <a:t>Unele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boli</a:t>
            </a:r>
            <a:r>
              <a:rPr lang="en-US" b="1" u="sng" dirty="0">
                <a:latin typeface="Calibri" panose="020F0502020204030204" pitchFamily="34" charset="0"/>
                <a:cs typeface="Calibri" panose="020F0502020204030204" pitchFamily="34" charset="0"/>
              </a:rPr>
              <a:t> au </a:t>
            </a:r>
            <a:r>
              <a:rPr lang="en-US" b="1" u="sng" dirty="0" err="1">
                <a:latin typeface="Calibri" panose="020F0502020204030204" pitchFamily="34" charset="0"/>
                <a:cs typeface="Calibri" panose="020F0502020204030204" pitchFamily="34" charset="0"/>
              </a:rPr>
              <a:t>fost</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moștenite</a:t>
            </a:r>
            <a:r>
              <a:rPr lang="en-US" b="1" u="sng" dirty="0">
                <a:latin typeface="Calibri" panose="020F0502020204030204" pitchFamily="34" charset="0"/>
                <a:cs typeface="Calibri" panose="020F0502020204030204" pitchFamily="34" charset="0"/>
              </a:rPr>
              <a:t> de la o </a:t>
            </a:r>
            <a:r>
              <a:rPr lang="en-US" b="1" u="sng" dirty="0" err="1">
                <a:latin typeface="Calibri" panose="020F0502020204030204" pitchFamily="34" charset="0"/>
                <a:cs typeface="Calibri" panose="020F0502020204030204" pitchFamily="34" charset="0"/>
              </a:rPr>
              <a:t>generație</a:t>
            </a:r>
            <a:r>
              <a:rPr lang="en-US" b="1" u="sng" dirty="0">
                <a:latin typeface="Calibri" panose="020F0502020204030204" pitchFamily="34" charset="0"/>
                <a:cs typeface="Calibri" panose="020F0502020204030204" pitchFamily="34" charset="0"/>
              </a:rPr>
              <a:t> la </a:t>
            </a:r>
            <a:r>
              <a:rPr lang="en-US" b="1" u="sng" dirty="0" err="1">
                <a:latin typeface="Calibri" panose="020F0502020204030204" pitchFamily="34" charset="0"/>
                <a:cs typeface="Calibri" panose="020F0502020204030204" pitchFamily="34" charset="0"/>
              </a:rPr>
              <a:t>alta</a:t>
            </a:r>
            <a:endParaRPr lang="en-US" b="1" u="sng" dirty="0">
              <a:latin typeface="Calibri" panose="020F0502020204030204" pitchFamily="34" charset="0"/>
              <a:cs typeface="Calibri" panose="020F0502020204030204" pitchFamily="34" charset="0"/>
            </a:endParaRPr>
          </a:p>
          <a:p>
            <a:endParaRPr lang="en-US" b="1" u="sng" dirty="0">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D) „</a:t>
            </a:r>
            <a:r>
              <a:rPr lang="en-US" b="1" u="sng" dirty="0" err="1">
                <a:latin typeface="Calibri" panose="020F0502020204030204" pitchFamily="34" charset="0"/>
                <a:cs typeface="Calibri" panose="020F0502020204030204" pitchFamily="34" charset="0"/>
              </a:rPr>
              <a:t>Dieta</a:t>
            </a:r>
            <a:r>
              <a:rPr lang="en-US" b="1" u="sng" dirty="0">
                <a:latin typeface="Calibri" panose="020F0502020204030204" pitchFamily="34" charset="0"/>
                <a:cs typeface="Calibri" panose="020F0502020204030204" pitchFamily="34" charset="0"/>
              </a:rPr>
              <a:t>”</a:t>
            </a:r>
          </a:p>
          <a:p>
            <a:r>
              <a:rPr lang="en-US" b="1" u="sng" dirty="0" err="1">
                <a:latin typeface="Calibri" panose="020F0502020204030204" pitchFamily="34" charset="0"/>
                <a:cs typeface="Calibri" panose="020F0502020204030204" pitchFamily="34" charset="0"/>
              </a:rPr>
              <a:t>Planul</a:t>
            </a:r>
            <a:r>
              <a:rPr lang="en-US" b="1" u="sng" dirty="0">
                <a:latin typeface="Calibri" panose="020F0502020204030204" pitchFamily="34" charset="0"/>
                <a:cs typeface="Calibri" panose="020F0502020204030204" pitchFamily="34" charset="0"/>
              </a:rPr>
              <a:t> dietetic, </a:t>
            </a:r>
            <a:r>
              <a:rPr lang="en-US" b="1" u="sng" dirty="0" err="1">
                <a:latin typeface="Calibri" panose="020F0502020204030204" pitchFamily="34" charset="0"/>
                <a:cs typeface="Calibri" panose="020F0502020204030204" pitchFamily="34" charset="0"/>
              </a:rPr>
              <a:t>exercițiile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fizice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băile</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obiceiurile</a:t>
            </a:r>
            <a:r>
              <a:rPr lang="en-US" b="1" u="sng" dirty="0">
                <a:latin typeface="Calibri" panose="020F0502020204030204" pitchFamily="34" charset="0"/>
                <a:cs typeface="Calibri" panose="020F0502020204030204" pitchFamily="34" charset="0"/>
              </a:rPr>
              <a:t> de </a:t>
            </a:r>
            <a:r>
              <a:rPr lang="en-US" b="1" u="sng" dirty="0" err="1">
                <a:latin typeface="Calibri" panose="020F0502020204030204" pitchFamily="34" charset="0"/>
                <a:cs typeface="Calibri" panose="020F0502020204030204" pitchFamily="34" charset="0"/>
              </a:rPr>
              <a:t>somn</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activitatea</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sexuală</a:t>
            </a:r>
            <a:r>
              <a:rPr lang="en-US" b="1" u="sng" dirty="0">
                <a:latin typeface="Calibri" panose="020F0502020204030204" pitchFamily="34" charset="0"/>
                <a:cs typeface="Calibri" panose="020F0502020204030204" pitchFamily="34" charset="0"/>
              </a:rPr>
              <a:t> etc.  </a:t>
            </a:r>
            <a:r>
              <a:rPr lang="en-US" b="1" u="sng" dirty="0" err="1">
                <a:latin typeface="Calibri" panose="020F0502020204030204" pitchFamily="34" charset="0"/>
                <a:cs typeface="Calibri" panose="020F0502020204030204" pitchFamily="34" charset="0"/>
              </a:rPr>
              <a:t>afectează</a:t>
            </a:r>
            <a:r>
              <a:rPr lang="en-US" b="1" u="sng"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temperamentul</a:t>
            </a:r>
            <a:endParaRPr lang="el-GR" sz="2400" b="1" dirty="0">
              <a:latin typeface="Comic Sans MS" panose="030F0702030302020204" pitchFamily="66" charset="0"/>
            </a:endParaRPr>
          </a:p>
        </p:txBody>
      </p:sp>
    </p:spTree>
    <p:extLst>
      <p:ext uri="{BB962C8B-B14F-4D97-AF65-F5344CB8AC3E}">
        <p14:creationId xmlns:p14="http://schemas.microsoft.com/office/powerpoint/2010/main" val="2075719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240633" y="895445"/>
            <a:ext cx="11670630" cy="5386090"/>
          </a:xfrm>
          <a:prstGeom prst="rect">
            <a:avLst/>
          </a:prstGeom>
          <a:noFill/>
        </p:spPr>
        <p:txBody>
          <a:bodyPr wrap="square" rtlCol="0">
            <a:spAutoFit/>
          </a:bodyPr>
          <a:lstStyle/>
          <a:p>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Instrumentele antice de diagnostic / prognostic</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chemeClr val="bg1"/>
              </a:solidFill>
              <a:latin typeface="Garamond" panose="02020404030301010803" pitchFamily="18" charset="0"/>
            </a:endParaRPr>
          </a:p>
          <a:p>
            <a:r>
              <a:rPr lang="en-US" b="1" u="sng" dirty="0">
                <a:latin typeface="Calibri" panose="020F0502020204030204" pitchFamily="34" charset="0"/>
                <a:cs typeface="Calibri" panose="020F0502020204030204" pitchFamily="34" charset="0"/>
              </a:rPr>
              <a:t>Cele 5 </a:t>
            </a:r>
            <a:r>
              <a:rPr lang="en-US" b="1" u="sng" dirty="0" err="1">
                <a:latin typeface="Calibri" panose="020F0502020204030204" pitchFamily="34" charset="0"/>
                <a:cs typeface="Calibri" panose="020F0502020204030204" pitchFamily="34" charset="0"/>
              </a:rPr>
              <a:t>simțuri</a:t>
            </a:r>
            <a:endParaRPr lang="en-US" b="1" u="sng" dirty="0">
              <a:latin typeface="Calibri" panose="020F0502020204030204" pitchFamily="34" charset="0"/>
              <a:cs typeface="Calibri" panose="020F0502020204030204" pitchFamily="34" charset="0"/>
            </a:endParaRPr>
          </a:p>
          <a:p>
            <a:endParaRPr lang="en-US" b="1" u="sng" dirty="0">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1) </a:t>
            </a:r>
            <a:r>
              <a:rPr lang="en-US" b="1" u="sng" dirty="0" err="1">
                <a:latin typeface="Calibri" panose="020F0502020204030204" pitchFamily="34" charset="0"/>
                <a:cs typeface="Calibri" panose="020F0502020204030204" pitchFamily="34" charset="0"/>
              </a:rPr>
              <a:t>Olfacție</a:t>
            </a:r>
            <a:endParaRPr lang="en-US" b="1" u="sng"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Imposibil</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descris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mirosul</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urină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fecale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ulcere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respirație</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utilizați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numai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verificarea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faptului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ceva</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regulă</a:t>
            </a:r>
            <a:endParaRPr lang="en-US" b="1" dirty="0">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2) Gust</a:t>
            </a:r>
          </a:p>
          <a:p>
            <a:r>
              <a:rPr lang="en-US" b="1" dirty="0" err="1">
                <a:latin typeface="Calibri" panose="020F0502020204030204" pitchFamily="34" charset="0"/>
                <a:cs typeface="Calibri" panose="020F0502020204030204" pitchFamily="34" charset="0"/>
              </a:rPr>
              <a:t>Șapte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tipuri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diferite</a:t>
            </a:r>
            <a:r>
              <a:rPr lang="en-US" b="1" dirty="0">
                <a:latin typeface="Calibri" panose="020F0502020204030204" pitchFamily="34" charset="0"/>
                <a:cs typeface="Calibri" panose="020F0502020204030204" pitchFamily="34" charset="0"/>
              </a:rPr>
              <a:t> de gust 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diferenția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transpirația</a:t>
            </a:r>
            <a:endParaRPr lang="en-US" b="1" dirty="0">
              <a:latin typeface="Calibri" panose="020F0502020204030204" pitchFamily="34" charset="0"/>
              <a:cs typeface="Calibri" panose="020F0502020204030204" pitchFamily="34" charset="0"/>
            </a:endParaRPr>
          </a:p>
          <a:p>
            <a:r>
              <a:rPr lang="en-US" b="1" u="sng" dirty="0">
                <a:latin typeface="Calibri" panose="020F0502020204030204" pitchFamily="34" charset="0"/>
                <a:cs typeface="Calibri" panose="020F0502020204030204" pitchFamily="34" charset="0"/>
              </a:rPr>
              <a:t>3) </a:t>
            </a:r>
            <a:r>
              <a:rPr lang="en-US" b="1" u="sng" dirty="0" err="1">
                <a:latin typeface="Calibri" panose="020F0502020204030204" pitchFamily="34" charset="0"/>
                <a:cs typeface="Calibri" panose="020F0502020204030204" pitchFamily="34" charset="0"/>
              </a:rPr>
              <a:t>Audierea</a:t>
            </a:r>
            <a:endParaRPr lang="en-US" b="1" u="sng"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evaluarea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respirației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tusei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flatulenței</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Auscultația</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mică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importanță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Galen)</a:t>
            </a:r>
          </a:p>
          <a:p>
            <a:r>
              <a:rPr lang="en-US" b="1" dirty="0" err="1">
                <a:latin typeface="Calibri" panose="020F0502020204030204" pitchFamily="34" charset="0"/>
                <a:cs typeface="Calibri" panose="020F0502020204030204" pitchFamily="34" charset="0"/>
              </a:rPr>
              <a:t>Utilizare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principală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timpul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conversației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dintre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pacient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medic (</a:t>
            </a:r>
            <a:r>
              <a:rPr lang="en-US" b="1" dirty="0" err="1">
                <a:latin typeface="Calibri" panose="020F0502020204030204" pitchFamily="34" charset="0"/>
                <a:cs typeface="Calibri" panose="020F0502020204030204" pitchFamily="34" charset="0"/>
              </a:rPr>
              <a:t>evaluați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capacitatea</a:t>
            </a:r>
            <a:r>
              <a:rPr lang="en-US" b="1" dirty="0">
                <a:latin typeface="Calibri" panose="020F0502020204030204" pitchFamily="34" charset="0"/>
                <a:cs typeface="Calibri" panose="020F0502020204030204" pitchFamily="34" charset="0"/>
              </a:rPr>
              <a:t> de a </a:t>
            </a:r>
            <a:r>
              <a:rPr lang="en-US" b="1" dirty="0" err="1">
                <a:latin typeface="Calibri" panose="020F0502020204030204" pitchFamily="34" charset="0"/>
                <a:cs typeface="Calibri" panose="020F0502020204030204" pitchFamily="34" charset="0"/>
              </a:rPr>
              <a:t>articula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nuanța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calitatea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vocii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voința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a:t>
            </a:r>
            <a:r>
              <a:rPr lang="en-US" b="1" dirty="0">
                <a:latin typeface="Calibri" panose="020F0502020204030204" pitchFamily="34" charset="0"/>
                <a:cs typeface="Calibri" panose="020F0502020204030204" pitchFamily="34" charset="0"/>
              </a:rPr>
              <a:t> de a </a:t>
            </a:r>
            <a:r>
              <a:rPr lang="en-US" b="1" dirty="0" err="1">
                <a:latin typeface="Calibri" panose="020F0502020204030204" pitchFamily="34" charset="0"/>
                <a:cs typeface="Calibri" panose="020F0502020204030204" pitchFamily="34" charset="0"/>
              </a:rPr>
              <a:t>răspunde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sincer</a:t>
            </a:r>
            <a:r>
              <a:rPr lang="en-US" b="1" dirty="0">
                <a:latin typeface="Calibri" panose="020F0502020204030204" pitchFamily="34" charset="0"/>
                <a:cs typeface="Calibri" panose="020F0502020204030204" pitchFamily="34" charset="0"/>
              </a:rPr>
              <a:t>)</a:t>
            </a:r>
          </a:p>
          <a:p>
            <a:r>
              <a:rPr lang="en-US" b="1" u="sng" dirty="0">
                <a:latin typeface="Calibri" panose="020F0502020204030204" pitchFamily="34" charset="0"/>
                <a:cs typeface="Calibri" panose="020F0502020204030204" pitchFamily="34" charset="0"/>
              </a:rPr>
              <a:t>4) </a:t>
            </a:r>
            <a:r>
              <a:rPr lang="en-US" b="1" u="sng" dirty="0" err="1">
                <a:latin typeface="Calibri" panose="020F0502020204030204" pitchFamily="34" charset="0"/>
                <a:cs typeface="Calibri" panose="020F0502020204030204" pitchFamily="34" charset="0"/>
              </a:rPr>
              <a:t>Atingeți</a:t>
            </a:r>
            <a:endParaRPr lang="en-US" b="1" u="sng"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Utilizare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sfigmologie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verificarea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temperaturii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palparea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zonei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toracice</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abdominale</a:t>
            </a:r>
            <a:endParaRPr lang="el-GR" b="1" dirty="0">
              <a:solidFill>
                <a:srgbClr val="F8F2AE"/>
              </a:solidFill>
              <a:latin typeface="Calibri" panose="020F0502020204030204" pitchFamily="34" charset="0"/>
              <a:cs typeface="Calibri" panose="020F0502020204030204" pitchFamily="34" charset="0"/>
            </a:endParaRPr>
          </a:p>
          <a:p>
            <a:endParaRPr lang="en-US"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2120728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371522" y="983850"/>
            <a:ext cx="11670630" cy="4647426"/>
          </a:xfrm>
          <a:prstGeom prst="rect">
            <a:avLst/>
          </a:prstGeom>
          <a:noFill/>
        </p:spPr>
        <p:txBody>
          <a:bodyPr wrap="square" rtlCol="0">
            <a:spAutoFit/>
          </a:bodyPr>
          <a:lstStyle/>
          <a:p>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Instrumentele antice de diagnostic / prognostic</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chemeClr val="bg1"/>
              </a:solidFill>
              <a:latin typeface="Garamond" panose="02020404030301010803" pitchFamily="18" charset="0"/>
            </a:endParaRPr>
          </a:p>
          <a:p>
            <a:r>
              <a:rPr lang="en-US" b="1" u="sng" dirty="0">
                <a:latin typeface="Calibri" panose="020F0502020204030204" pitchFamily="34" charset="0"/>
                <a:cs typeface="Calibri" panose="020F0502020204030204" pitchFamily="34" charset="0"/>
              </a:rPr>
              <a:t>Cele 5 </a:t>
            </a:r>
            <a:r>
              <a:rPr lang="en-US" b="1" u="sng" dirty="0" err="1">
                <a:latin typeface="Calibri" panose="020F0502020204030204" pitchFamily="34" charset="0"/>
                <a:cs typeface="Calibri" panose="020F0502020204030204" pitchFamily="34" charset="0"/>
              </a:rPr>
              <a:t>simțuri</a:t>
            </a:r>
            <a:endParaRPr lang="en-US" b="1" u="sng" dirty="0">
              <a:latin typeface="Calibri" panose="020F0502020204030204" pitchFamily="34" charset="0"/>
              <a:cs typeface="Calibri" panose="020F0502020204030204" pitchFamily="34" charset="0"/>
            </a:endParaRPr>
          </a:p>
          <a:p>
            <a:endParaRPr lang="en-US" b="1" u="sng"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5) </a:t>
            </a:r>
            <a:r>
              <a:rPr lang="en-US" b="1" dirty="0" err="1">
                <a:latin typeface="Calibri" panose="020F0502020204030204" pitchFamily="34" charset="0"/>
                <a:cs typeface="Calibri" panose="020F0502020204030204" pitchFamily="34" charset="0"/>
              </a:rPr>
              <a:t>Vedere</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Utilizați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examina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pacientul</a:t>
            </a:r>
            <a:r>
              <a:rPr lang="en-US" b="1" dirty="0">
                <a:latin typeface="Calibri" panose="020F0502020204030204" pitchFamily="34" charset="0"/>
                <a:cs typeface="Calibri" panose="020F0502020204030204" pitchFamily="34" charset="0"/>
              </a:rPr>
              <a:t>:</a:t>
            </a:r>
          </a:p>
          <a:p>
            <a:r>
              <a:rPr lang="en-US" b="1" dirty="0" err="1">
                <a:latin typeface="Calibri" panose="020F0502020204030204" pitchFamily="34" charset="0"/>
                <a:cs typeface="Calibri" panose="020F0502020204030204" pitchFamily="34" charset="0"/>
              </a:rPr>
              <a:t>Examinați</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urină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fecale</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pupile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ochi</a:t>
            </a:r>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postura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adormita</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culoarea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obrajilor</a:t>
            </a:r>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unghii</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culoare</a:t>
            </a:r>
            <a:r>
              <a:rPr lang="en-US" b="1" dirty="0">
                <a:latin typeface="Calibri" panose="020F0502020204030204" pitchFamily="34" charset="0"/>
                <a:cs typeface="Calibri" panose="020F0502020204030204" pitchFamily="34" charset="0"/>
              </a:rPr>
              <a:t> &amp; </a:t>
            </a:r>
            <a:r>
              <a:rPr lang="en-US" b="1" dirty="0" err="1">
                <a:latin typeface="Calibri" panose="020F0502020204030204" pitchFamily="34" charset="0"/>
                <a:cs typeface="Calibri" panose="020F0502020204030204" pitchFamily="34" charset="0"/>
              </a:rPr>
              <a:t>uscarea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pielii</a:t>
            </a:r>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osecarea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ochilor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limbii</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prezența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sângelui</a:t>
            </a:r>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amigdalele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pasajele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nasului</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Utilizați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studia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pacientului</a:t>
            </a:r>
            <a:r>
              <a:rPr lang="en-US" b="1" dirty="0">
                <a:latin typeface="Calibri" panose="020F0502020204030204" pitchFamily="34" charset="0"/>
                <a:cs typeface="Calibri" panose="020F0502020204030204" pitchFamily="34" charset="0"/>
              </a:rPr>
              <a:t>:</a:t>
            </a:r>
          </a:p>
          <a:p>
            <a:r>
              <a:rPr lang="en-US" b="1" dirty="0" err="1">
                <a:latin typeface="Calibri" panose="020F0502020204030204" pitchFamily="34" charset="0"/>
                <a:cs typeface="Calibri" panose="020F0502020204030204" pitchFamily="34" charset="0"/>
              </a:rPr>
              <a:t>Examinați</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camera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casa </a:t>
            </a:r>
            <a:r>
              <a:rPr lang="en-US" b="1" dirty="0" err="1">
                <a:latin typeface="Calibri" panose="020F0502020204030204" pitchFamily="34" charset="0"/>
                <a:cs typeface="Calibri" panose="020F0502020204030204" pitchFamily="34" charset="0"/>
              </a:rPr>
              <a:t>pacientului</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orașul</a:t>
            </a:r>
            <a:endParaRPr lang="en-US"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zona de </a:t>
            </a:r>
            <a:r>
              <a:rPr lang="en-US" b="1" dirty="0" err="1">
                <a:latin typeface="Calibri" panose="020F0502020204030204" pitchFamily="34" charset="0"/>
                <a:cs typeface="Calibri" panose="020F0502020204030204" pitchFamily="34" charset="0"/>
              </a:rPr>
              <a:t>reședință</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ro-RO"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vânt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apă</a:t>
            </a:r>
            <a:r>
              <a:rPr lang="en-US" b="1" dirty="0">
                <a:latin typeface="Calibri" panose="020F0502020204030204" pitchFamily="34" charset="0"/>
                <a:cs typeface="Calibri" panose="020F0502020204030204" pitchFamily="34" charset="0"/>
              </a:rPr>
              <a:t>, sol etc.</a:t>
            </a:r>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2694243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240633" y="1031923"/>
            <a:ext cx="11670630" cy="3816429"/>
          </a:xfrm>
          <a:prstGeom prst="rect">
            <a:avLst/>
          </a:prstGeom>
          <a:noFill/>
        </p:spPr>
        <p:txBody>
          <a:bodyPr wrap="square" rtlCol="0">
            <a:spAutoFit/>
          </a:bodyPr>
          <a:lstStyle/>
          <a:p>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Instrumentele antice de diagnostic / prognostic</a:t>
            </a:r>
          </a:p>
          <a:p>
            <a:endPar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Palpare</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Medici </a:t>
            </a:r>
            <a:r>
              <a:rPr lang="en-US" b="1" dirty="0" err="1">
                <a:latin typeface="Calibri" panose="020F0502020204030204" pitchFamily="34" charset="0"/>
                <a:cs typeface="Calibri" panose="020F0502020204030204" pitchFamily="34" charset="0"/>
              </a:rPr>
              <a:t>hipocrati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diferențierea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viscerelor</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Aretaeus</a:t>
            </a:r>
            <a:r>
              <a:rPr lang="en-US" b="1" dirty="0">
                <a:latin typeface="Calibri" panose="020F0502020204030204" pitchFamily="34" charset="0"/>
                <a:cs typeface="Calibri" panose="020F0502020204030204" pitchFamily="34" charset="0"/>
              </a:rPr>
              <a:t> din </a:t>
            </a:r>
            <a:r>
              <a:rPr lang="en-US" b="1" dirty="0" err="1">
                <a:latin typeface="Calibri" panose="020F0502020204030204" pitchFamily="34" charset="0"/>
                <a:cs typeface="Calibri" panose="020F0502020204030204" pitchFamily="34" charset="0"/>
              </a:rPr>
              <a:t>Capadocia</a:t>
            </a:r>
            <a:r>
              <a:rPr lang="en-US" b="1" dirty="0">
                <a:latin typeface="Calibri" panose="020F0502020204030204" pitchFamily="34" charset="0"/>
                <a:cs typeface="Calibri" panose="020F0502020204030204" pitchFamily="34" charset="0"/>
              </a:rPr>
              <a:t> (sec. II </a:t>
            </a:r>
            <a:r>
              <a:rPr lang="en-US" b="1" dirty="0" err="1">
                <a:latin typeface="Calibri" panose="020F0502020204030204" pitchFamily="34" charset="0"/>
                <a:cs typeface="Calibri" panose="020F0502020204030204" pitchFamily="34" charset="0"/>
              </a:rPr>
              <a:t>d.Hr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diagnosticarea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ascitei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abcesului</a:t>
            </a:r>
            <a:r>
              <a:rPr lang="en-US" b="1" dirty="0">
                <a:latin typeface="Calibri" panose="020F0502020204030204" pitchFamily="34" charset="0"/>
                <a:cs typeface="Calibri" panose="020F0502020204030204" pitchFamily="34" charset="0"/>
              </a:rPr>
              <a:t> peritoneal</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Diagnosticul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ascitei</a:t>
            </a:r>
            <a:r>
              <a:rPr lang="en-US" b="1" dirty="0">
                <a:latin typeface="Calibri" panose="020F0502020204030204" pitchFamily="34" charset="0"/>
                <a:cs typeface="Calibri" panose="020F0502020204030204" pitchFamily="34" charset="0"/>
              </a:rPr>
              <a:t> la </a:t>
            </a:r>
            <a:r>
              <a:rPr lang="en-US" b="1" dirty="0" err="1">
                <a:latin typeface="Calibri" panose="020F0502020204030204" pitchFamily="34" charset="0"/>
                <a:cs typeface="Calibri" panose="020F0502020204030204" pitchFamily="34" charset="0"/>
              </a:rPr>
              <a:t>Aretaeus</a:t>
            </a:r>
            <a:r>
              <a:rPr lang="en-US" b="1"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Prin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aplicarea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mâinii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împingerea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părții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inferioare</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abdomenului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deoarece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fluidul</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va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deplasa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părți</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Diagnosticul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abcesului</a:t>
            </a:r>
            <a:r>
              <a:rPr lang="en-US" b="1" dirty="0">
                <a:latin typeface="Calibri" panose="020F0502020204030204" pitchFamily="34" charset="0"/>
                <a:cs typeface="Calibri" panose="020F0502020204030204" pitchFamily="34" charset="0"/>
              </a:rPr>
              <a:t> peritoneal la </a:t>
            </a:r>
            <a:r>
              <a:rPr lang="en-US" b="1" dirty="0" err="1">
                <a:latin typeface="Calibri" panose="020F0502020204030204" pitchFamily="34" charset="0"/>
                <a:cs typeface="Calibri" panose="020F0502020204030204" pitchFamily="34" charset="0"/>
              </a:rPr>
              <a:t>Aretaeus</a:t>
            </a:r>
            <a:r>
              <a:rPr lang="en-US" b="1"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Dacă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colecția</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poate</a:t>
            </a:r>
            <a:r>
              <a:rPr lang="en-US" b="1" dirty="0">
                <a:latin typeface="Calibri" panose="020F0502020204030204" pitchFamily="34" charset="0"/>
                <a:cs typeface="Calibri" panose="020F0502020204030204" pitchFamily="34" charset="0"/>
              </a:rPr>
              <a:t> fi </a:t>
            </a:r>
            <a:r>
              <a:rPr lang="en-US" b="1" dirty="0" err="1">
                <a:latin typeface="Calibri" panose="020F0502020204030204" pitchFamily="34" charset="0"/>
                <a:cs typeface="Calibri" panose="020F0502020204030204" pitchFamily="34" charset="0"/>
              </a:rPr>
              <a:t>găsită</a:t>
            </a:r>
            <a:r>
              <a:rPr lang="en-US" b="1" dirty="0">
                <a:latin typeface="Calibri" panose="020F0502020204030204" pitchFamily="34" charset="0"/>
                <a:cs typeface="Calibri" panose="020F0502020204030204" pitchFamily="34" charset="0"/>
              </a:rPr>
              <a:t> sub </a:t>
            </a:r>
            <a:r>
              <a:rPr lang="en-US" b="1" dirty="0" err="1">
                <a:latin typeface="Calibri" panose="020F0502020204030204" pitchFamily="34" charset="0"/>
                <a:cs typeface="Calibri" panose="020F0502020204030204" pitchFamily="34" charset="0"/>
              </a:rPr>
              <a:t>pleură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aceasta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înseamnă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peritoneul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suferă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Dacă</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aplică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palparea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mâna</a:t>
            </a:r>
            <a:r>
              <a:rPr lang="en-US" b="1" dirty="0">
                <a:latin typeface="Calibri" panose="020F0502020204030204" pitchFamily="34" charset="0"/>
                <a:cs typeface="Calibri" panose="020F0502020204030204" pitchFamily="34" charset="0"/>
              </a:rPr>
              <a:t> s-a </a:t>
            </a:r>
            <a:r>
              <a:rPr lang="en-US" b="1" dirty="0" err="1">
                <a:latin typeface="Calibri" panose="020F0502020204030204" pitchFamily="34" charset="0"/>
                <a:cs typeface="Calibri" panose="020F0502020204030204" pitchFamily="34" charset="0"/>
              </a:rPr>
              <a:t>scufundat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corp</a:t>
            </a:r>
            <a:r>
              <a:rPr lang="en-US" b="1" dirty="0">
                <a:latin typeface="Calibri" panose="020F0502020204030204" pitchFamily="34" charset="0"/>
                <a:cs typeface="Calibri" panose="020F0502020204030204" pitchFamily="34" charset="0"/>
              </a:rPr>
              <a:t> ”</a:t>
            </a:r>
            <a:endParaRPr lang="en-US"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1179298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222E0CF1-DB7C-4424-89FC-BC15ED1B131D}"/>
              </a:ext>
            </a:extLst>
          </p:cNvPr>
          <p:cNvPicPr>
            <a:picLocks noChangeAspect="1"/>
          </p:cNvPicPr>
          <p:nvPr/>
        </p:nvPicPr>
        <p:blipFill>
          <a:blip r:embed="rId2"/>
          <a:stretch>
            <a:fillRect/>
          </a:stretch>
        </p:blipFill>
        <p:spPr>
          <a:xfrm>
            <a:off x="3504602" y="472630"/>
            <a:ext cx="3756008" cy="5634012"/>
          </a:xfrm>
          <a:prstGeom prst="rect">
            <a:avLst/>
          </a:prstGeom>
        </p:spPr>
      </p:pic>
    </p:spTree>
    <p:extLst>
      <p:ext uri="{BB962C8B-B14F-4D97-AF65-F5344CB8AC3E}">
        <p14:creationId xmlns:p14="http://schemas.microsoft.com/office/powerpoint/2010/main" val="2713508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6D1B7E5-6E0C-4618-B9F8-ADFD40988DEE}"/>
              </a:ext>
            </a:extLst>
          </p:cNvPr>
          <p:cNvSpPr txBox="1"/>
          <p:nvPr/>
        </p:nvSpPr>
        <p:spPr>
          <a:xfrm>
            <a:off x="260685" y="1053472"/>
            <a:ext cx="11670630" cy="4585871"/>
          </a:xfrm>
          <a:prstGeom prst="rect">
            <a:avLst/>
          </a:prstGeom>
          <a:noFill/>
        </p:spPr>
        <p:txBody>
          <a:bodyPr wrap="square" rtlCol="0">
            <a:spAutoFit/>
          </a:bodyPr>
          <a:lstStyle/>
          <a:p>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Instrumentele antice de diagnostic / prognostic</a:t>
            </a:r>
            <a:endParaRPr lang="el-GR" sz="2400" b="1" dirty="0">
              <a:solidFill>
                <a:srgbClr val="F8F2AE"/>
              </a:solidFill>
              <a:latin typeface="Garamond" panose="02020404030301010803" pitchFamily="18" charset="0"/>
            </a:endParaRPr>
          </a:p>
          <a:p>
            <a:pPr algn="ct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Auscultația</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ro-RO" b="1" dirty="0">
              <a:solidFill>
                <a:srgbClr val="F8F2AE"/>
              </a:solidFill>
              <a:latin typeface="Calibri" panose="020F0502020204030204" pitchFamily="34" charset="0"/>
              <a:cs typeface="Calibri" panose="020F0502020204030204" pitchFamily="34" charset="0"/>
            </a:endParaRPr>
          </a:p>
          <a:p>
            <a:endParaRPr lang="el-GR" b="1" dirty="0">
              <a:solidFill>
                <a:srgbClr val="F8F2AE"/>
              </a:solidFill>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Utilizare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hipocratică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diagnosticarea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empiemului</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«Empyema» = </a:t>
            </a:r>
            <a:r>
              <a:rPr lang="en-US" b="1" dirty="0" err="1">
                <a:latin typeface="Calibri" panose="020F0502020204030204" pitchFamily="34" charset="0"/>
                <a:cs typeface="Calibri" panose="020F0502020204030204" pitchFamily="34" charset="0"/>
              </a:rPr>
              <a:t>colecție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puroi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torace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frecvent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uter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vezică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urinară</a:t>
            </a:r>
            <a:r>
              <a:rPr lang="en-US" b="1" dirty="0">
                <a:latin typeface="Calibri" panose="020F0502020204030204" pitchFamily="34" charset="0"/>
                <a:cs typeface="Calibri" panose="020F0502020204030204" pitchFamily="34" charset="0"/>
              </a:rPr>
              <a:t> etc.</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Cauza</a:t>
            </a:r>
            <a:r>
              <a:rPr lang="en-US" b="1" dirty="0">
                <a:latin typeface="Calibri" panose="020F0502020204030204" pitchFamily="34" charset="0"/>
                <a:cs typeface="Calibri" panose="020F0502020204030204" pitchFamily="34" charset="0"/>
              </a:rPr>
              <a:t>: </a:t>
            </a:r>
            <a:endParaRPr lang="ro-R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datorită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introducerii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corp</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străin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plămâni</a:t>
            </a: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datorită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peripneumoniei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pleuritei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preexistente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Simptome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preliminare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febră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frisoane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durere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torace</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senzație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povară</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Simptome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febră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mare </a:t>
            </a:r>
            <a:r>
              <a:rPr lang="en-US" b="1" dirty="0" err="1">
                <a:latin typeface="Calibri" panose="020F0502020204030204" pitchFamily="34" charset="0"/>
                <a:cs typeface="Calibri" panose="020F0502020204030204" pitchFamily="34" charset="0"/>
              </a:rPr>
              <a:t>noaptea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ochi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roșii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transpirație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tuse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unghii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convexe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edem</a:t>
            </a:r>
            <a:r>
              <a:rPr lang="en-US" b="1" dirty="0">
                <a:latin typeface="Calibri" panose="020F0502020204030204" pitchFamily="34" charset="0"/>
                <a:cs typeface="Calibri" panose="020F0502020204030204" pitchFamily="34" charset="0"/>
              </a:rPr>
              <a:t> la </a:t>
            </a:r>
            <a:r>
              <a:rPr lang="en-US" b="1" dirty="0" err="1">
                <a:latin typeface="Calibri" panose="020F0502020204030204" pitchFamily="34" charset="0"/>
                <a:cs typeface="Calibri" panose="020F0502020204030204" pitchFamily="34" charset="0"/>
              </a:rPr>
              <a:t>extremitățile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inferioare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anorexie</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7231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6D1B7E5-6E0C-4618-B9F8-ADFD40988DEE}"/>
              </a:ext>
            </a:extLst>
          </p:cNvPr>
          <p:cNvSpPr txBox="1"/>
          <p:nvPr/>
        </p:nvSpPr>
        <p:spPr>
          <a:xfrm>
            <a:off x="247038" y="1192543"/>
            <a:ext cx="11670630" cy="3262432"/>
          </a:xfrm>
          <a:prstGeom prst="rect">
            <a:avLst/>
          </a:prstGeom>
          <a:noFill/>
        </p:spPr>
        <p:txBody>
          <a:bodyPr wrap="square" rtlCol="0">
            <a:spAutoFit/>
          </a:bodyPr>
          <a:lstStyle/>
          <a:p>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Instrumentele antice de diagnostic / prognostic</a:t>
            </a:r>
            <a:endParaRPr lang="el-GR" sz="2400" b="1" dirty="0">
              <a:solidFill>
                <a:srgbClr val="F8F2AE"/>
              </a:solidFill>
              <a:latin typeface="Garamond" panose="02020404030301010803" pitchFamily="18" charset="0"/>
            </a:endParaRPr>
          </a:p>
          <a:p>
            <a:pPr algn="ctr"/>
            <a:r>
              <a:rPr lang="en-US"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Auscultația</a:t>
            </a:r>
            <a:endParaRPr lang="ro-RO"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l-GR" sz="2400" b="1" dirty="0">
              <a:solidFill>
                <a:srgbClr val="F8F2AE"/>
              </a:solidFill>
              <a:latin typeface="Garamond" panose="02020404030301010803" pitchFamily="18" charset="0"/>
            </a:endParaRPr>
          </a:p>
          <a:p>
            <a:r>
              <a:rPr lang="en-US" b="1" dirty="0" err="1">
                <a:latin typeface="Calibri" panose="020F0502020204030204" pitchFamily="34" charset="0"/>
                <a:cs typeface="Calibri" panose="020F0502020204030204" pitchFamily="34" charset="0"/>
              </a:rPr>
              <a:t>Utilizare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hipocratică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diagnosticarea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empiemului</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Tehnici</a:t>
            </a:r>
            <a:r>
              <a:rPr lang="en-US" b="1" dirty="0">
                <a:latin typeface="Calibri" panose="020F0502020204030204" pitchFamily="34" charset="0"/>
                <a:cs typeface="Calibri" panose="020F0502020204030204" pitchFamily="34" charset="0"/>
              </a:rPr>
              <a:t> de diagnostic:</a:t>
            </a: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Scuturare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auscultație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sunet</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renunțare</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lichid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hemitorax</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Dacă</a:t>
            </a:r>
            <a:r>
              <a:rPr lang="en-US" b="1" dirty="0">
                <a:latin typeface="Calibri" panose="020F0502020204030204" pitchFamily="34" charset="0"/>
                <a:cs typeface="Calibri" panose="020F0502020204030204" pitchFamily="34" charset="0"/>
              </a:rPr>
              <a:t> nu se </a:t>
            </a:r>
            <a:r>
              <a:rPr lang="en-US" b="1" dirty="0" err="1">
                <a:latin typeface="Calibri" panose="020F0502020204030204" pitchFamily="34" charset="0"/>
                <a:cs typeface="Calibri" panose="020F0502020204030204" pitchFamily="34" charset="0"/>
              </a:rPr>
              <a:t>aude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sunet</a:t>
            </a:r>
            <a:r>
              <a:rPr lang="en-US" b="1" dirty="0">
                <a:latin typeface="Calibri" panose="020F0502020204030204" pitchFamily="34" charset="0"/>
                <a:cs typeface="Calibri" panose="020F0502020204030204" pitchFamily="34" charset="0"/>
              </a:rPr>
              <a:t> la </a:t>
            </a:r>
            <a:r>
              <a:rPr lang="en-US" b="1" dirty="0" err="1">
                <a:latin typeface="Calibri" panose="020F0502020204030204" pitchFamily="34" charset="0"/>
                <a:cs typeface="Calibri" panose="020F0502020204030204" pitchFamily="34" charset="0"/>
              </a:rPr>
              <a:t>agitare</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palparea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toracelui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empiemul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există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partea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umflată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dureroasă</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Tratament</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Toracostomie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drenaj</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ajutorul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tubului</a:t>
            </a:r>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2630434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DE0BABED-DB1E-41A2-877A-5E6F1B5BB5CB}"/>
              </a:ext>
            </a:extLst>
          </p:cNvPr>
          <p:cNvPicPr>
            <a:picLocks noChangeAspect="1"/>
          </p:cNvPicPr>
          <p:nvPr/>
        </p:nvPicPr>
        <p:blipFill>
          <a:blip r:embed="rId2"/>
          <a:stretch>
            <a:fillRect/>
          </a:stretch>
        </p:blipFill>
        <p:spPr>
          <a:xfrm>
            <a:off x="1473958" y="1031459"/>
            <a:ext cx="2857282" cy="4630927"/>
          </a:xfrm>
          <a:prstGeom prst="rect">
            <a:avLst/>
          </a:prstGeom>
        </p:spPr>
      </p:pic>
      <p:pic>
        <p:nvPicPr>
          <p:cNvPr id="3" name="Εικόνα 2">
            <a:extLst>
              <a:ext uri="{FF2B5EF4-FFF2-40B4-BE49-F238E27FC236}">
                <a16:creationId xmlns="" xmlns:a16="http://schemas.microsoft.com/office/drawing/2014/main" id="{83202412-1C51-4172-BA54-7D196A119194}"/>
              </a:ext>
            </a:extLst>
          </p:cNvPr>
          <p:cNvPicPr>
            <a:picLocks noChangeAspect="1"/>
          </p:cNvPicPr>
          <p:nvPr/>
        </p:nvPicPr>
        <p:blipFill>
          <a:blip r:embed="rId3"/>
          <a:stretch>
            <a:fillRect/>
          </a:stretch>
        </p:blipFill>
        <p:spPr>
          <a:xfrm>
            <a:off x="7301611" y="928048"/>
            <a:ext cx="3378269" cy="4837751"/>
          </a:xfrm>
          <a:prstGeom prst="rect">
            <a:avLst/>
          </a:prstGeom>
        </p:spPr>
      </p:pic>
    </p:spTree>
    <p:extLst>
      <p:ext uri="{BB962C8B-B14F-4D97-AF65-F5344CB8AC3E}">
        <p14:creationId xmlns:p14="http://schemas.microsoft.com/office/powerpoint/2010/main" val="1954938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 xmlns:a16="http://schemas.microsoft.com/office/drawing/2014/main" id="{CE95292F-62F9-408A-991C-5A16724DDF39}"/>
              </a:ext>
            </a:extLst>
          </p:cNvPr>
          <p:cNvSpPr txBox="1">
            <a:spLocks noChangeArrowheads="1"/>
          </p:cNvSpPr>
          <p:nvPr/>
        </p:nvSpPr>
        <p:spPr bwMode="auto">
          <a:xfrm>
            <a:off x="2926556" y="5665788"/>
            <a:ext cx="6553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l-GR" altLang="el-GR" sz="2000" b="1" dirty="0">
                <a:solidFill>
                  <a:srgbClr val="F8F2AE"/>
                </a:solidFill>
                <a:latin typeface="Garamond" panose="02020404030301010803" pitchFamily="18" charset="0"/>
              </a:rPr>
              <a:t> </a:t>
            </a:r>
            <a:r>
              <a:rPr lang="en-US" altLang="el-GR" sz="1600" b="1" dirty="0" err="1">
                <a:latin typeface="Calibri" panose="020F0502020204030204" pitchFamily="34" charset="0"/>
                <a:cs typeface="Calibri" panose="020F0502020204030204" pitchFamily="34" charset="0"/>
              </a:rPr>
              <a:t>Manuscris</a:t>
            </a:r>
            <a:r>
              <a:rPr lang="en-US" altLang="el-GR" sz="1600" b="1" dirty="0">
                <a:latin typeface="Calibri" panose="020F0502020204030204" pitchFamily="34" charset="0"/>
                <a:cs typeface="Calibri" panose="020F0502020204030204" pitchFamily="34" charset="0"/>
              </a:rPr>
              <a:t> al </a:t>
            </a:r>
            <a:r>
              <a:rPr lang="en-US" altLang="el-GR" sz="1600" b="1" dirty="0" err="1">
                <a:latin typeface="Calibri" panose="020F0502020204030204" pitchFamily="34" charset="0"/>
                <a:cs typeface="Calibri" panose="020F0502020204030204" pitchFamily="34" charset="0"/>
              </a:rPr>
              <a:t>Iliadei</a:t>
            </a:r>
            <a:r>
              <a:rPr lang="en-US" altLang="el-GR" sz="1600" b="1" dirty="0">
                <a:latin typeface="Calibri" panose="020F0502020204030204" pitchFamily="34" charset="0"/>
                <a:cs typeface="Calibri" panose="020F0502020204030204" pitchFamily="34" charset="0"/>
              </a:rPr>
              <a:t> </a:t>
            </a:r>
            <a:r>
              <a:rPr lang="en-US" altLang="el-GR" sz="1600" b="1" dirty="0" err="1">
                <a:latin typeface="Calibri" panose="020F0502020204030204" pitchFamily="34" charset="0"/>
                <a:cs typeface="Calibri" panose="020F0502020204030204" pitchFamily="34" charset="0"/>
              </a:rPr>
              <a:t>în</a:t>
            </a:r>
            <a:r>
              <a:rPr lang="en-US" altLang="el-GR" sz="1600" b="1" dirty="0">
                <a:latin typeface="Calibri" panose="020F0502020204030204" pitchFamily="34" charset="0"/>
                <a:cs typeface="Calibri" panose="020F0502020204030204" pitchFamily="34" charset="0"/>
              </a:rPr>
              <a:t> </a:t>
            </a:r>
            <a:r>
              <a:rPr lang="en-US" altLang="el-GR" sz="1600" b="1" dirty="0" err="1">
                <a:latin typeface="Calibri" panose="020F0502020204030204" pitchFamily="34" charset="0"/>
                <a:cs typeface="Calibri" panose="020F0502020204030204" pitchFamily="34" charset="0"/>
              </a:rPr>
              <a:t>papirus</a:t>
            </a:r>
            <a:r>
              <a:rPr lang="en-US" altLang="el-GR" sz="1600" b="1" dirty="0">
                <a:latin typeface="Calibri" panose="020F0502020204030204" pitchFamily="34" charset="0"/>
                <a:cs typeface="Calibri" panose="020F0502020204030204" pitchFamily="34" charset="0"/>
              </a:rPr>
              <a:t> (sec. I </a:t>
            </a:r>
            <a:r>
              <a:rPr lang="en-US" altLang="el-GR" sz="1600" b="1" dirty="0" err="1">
                <a:latin typeface="Calibri" panose="020F0502020204030204" pitchFamily="34" charset="0"/>
                <a:cs typeface="Calibri" panose="020F0502020204030204" pitchFamily="34" charset="0"/>
              </a:rPr>
              <a:t>î.e.n</a:t>
            </a:r>
            <a:r>
              <a:rPr lang="en-US" altLang="el-GR" sz="1600" b="1" dirty="0">
                <a:latin typeface="Calibri" panose="020F0502020204030204" pitchFamily="34" charset="0"/>
                <a:cs typeface="Calibri" panose="020F0502020204030204" pitchFamily="34" charset="0"/>
              </a:rPr>
              <a:t>. - sec. I </a:t>
            </a:r>
            <a:r>
              <a:rPr lang="en-US" altLang="el-GR" sz="1600" b="1" dirty="0" err="1">
                <a:latin typeface="Calibri" panose="020F0502020204030204" pitchFamily="34" charset="0"/>
                <a:cs typeface="Calibri" panose="020F0502020204030204" pitchFamily="34" charset="0"/>
              </a:rPr>
              <a:t>d.Hr</a:t>
            </a:r>
            <a:r>
              <a:rPr lang="en-US" altLang="el-GR" sz="1600" b="1" dirty="0">
                <a:latin typeface="Calibri" panose="020F0502020204030204" pitchFamily="34" charset="0"/>
                <a:cs typeface="Calibri" panose="020F0502020204030204" pitchFamily="34" charset="0"/>
              </a:rPr>
              <a:t>.) </a:t>
            </a:r>
            <a:r>
              <a:rPr lang="en-US" altLang="el-GR" sz="1600" b="1" dirty="0" err="1">
                <a:latin typeface="Calibri" panose="020F0502020204030204" pitchFamily="34" charset="0"/>
                <a:cs typeface="Calibri" panose="020F0502020204030204" pitchFamily="34" charset="0"/>
              </a:rPr>
              <a:t>găsit</a:t>
            </a:r>
            <a:r>
              <a:rPr lang="en-US" altLang="el-GR" sz="1600" b="1" dirty="0">
                <a:latin typeface="Calibri" panose="020F0502020204030204" pitchFamily="34" charset="0"/>
                <a:cs typeface="Calibri" panose="020F0502020204030204" pitchFamily="34" charset="0"/>
              </a:rPr>
              <a:t> </a:t>
            </a:r>
            <a:r>
              <a:rPr lang="en-US" altLang="el-GR" sz="1600" b="1" dirty="0" err="1">
                <a:latin typeface="Calibri" panose="020F0502020204030204" pitchFamily="34" charset="0"/>
                <a:cs typeface="Calibri" panose="020F0502020204030204" pitchFamily="34" charset="0"/>
              </a:rPr>
              <a:t>în</a:t>
            </a:r>
            <a:r>
              <a:rPr lang="en-US" altLang="el-GR" sz="1600" b="1" dirty="0">
                <a:latin typeface="Calibri" panose="020F0502020204030204" pitchFamily="34" charset="0"/>
                <a:cs typeface="Calibri" panose="020F0502020204030204" pitchFamily="34" charset="0"/>
              </a:rPr>
              <a:t> </a:t>
            </a:r>
            <a:r>
              <a:rPr lang="en-US" altLang="el-GR" sz="1600" b="1" dirty="0" err="1">
                <a:latin typeface="Calibri" panose="020F0502020204030204" pitchFamily="34" charset="0"/>
                <a:cs typeface="Calibri" panose="020F0502020204030204" pitchFamily="34" charset="0"/>
              </a:rPr>
              <a:t>Egipt</a:t>
            </a:r>
            <a:r>
              <a:rPr lang="en-US" altLang="el-GR" sz="1600" b="1" dirty="0">
                <a:latin typeface="Calibri" panose="020F0502020204030204" pitchFamily="34" charset="0"/>
                <a:cs typeface="Calibri" panose="020F0502020204030204" pitchFamily="34" charset="0"/>
              </a:rPr>
              <a:t>, </a:t>
            </a:r>
            <a:r>
              <a:rPr lang="en-US" altLang="el-GR" sz="1600" b="1" dirty="0" err="1">
                <a:latin typeface="Calibri" panose="020F0502020204030204" pitchFamily="34" charset="0"/>
                <a:cs typeface="Calibri" panose="020F0502020204030204" pitchFamily="34" charset="0"/>
              </a:rPr>
              <a:t>situat</a:t>
            </a:r>
            <a:r>
              <a:rPr lang="en-US" altLang="el-GR" sz="1600" b="1" dirty="0">
                <a:latin typeface="Calibri" panose="020F0502020204030204" pitchFamily="34" charset="0"/>
                <a:cs typeface="Calibri" panose="020F0502020204030204" pitchFamily="34" charset="0"/>
              </a:rPr>
              <a:t> </a:t>
            </a:r>
            <a:r>
              <a:rPr lang="en-US" altLang="el-GR" sz="1600" b="1" dirty="0" err="1">
                <a:latin typeface="Calibri" panose="020F0502020204030204" pitchFamily="34" charset="0"/>
                <a:cs typeface="Calibri" panose="020F0502020204030204" pitchFamily="34" charset="0"/>
              </a:rPr>
              <a:t>acum</a:t>
            </a:r>
            <a:r>
              <a:rPr lang="en-US" altLang="el-GR" sz="1600" b="1" dirty="0">
                <a:latin typeface="Calibri" panose="020F0502020204030204" pitchFamily="34" charset="0"/>
                <a:cs typeface="Calibri" panose="020F0502020204030204" pitchFamily="34" charset="0"/>
              </a:rPr>
              <a:t> </a:t>
            </a:r>
            <a:r>
              <a:rPr lang="en-US" altLang="el-GR" sz="1600" b="1" dirty="0" err="1">
                <a:latin typeface="Calibri" panose="020F0502020204030204" pitchFamily="34" charset="0"/>
                <a:cs typeface="Calibri" panose="020F0502020204030204" pitchFamily="34" charset="0"/>
              </a:rPr>
              <a:t>în</a:t>
            </a:r>
            <a:r>
              <a:rPr lang="en-US" altLang="el-GR" sz="1600" b="1" dirty="0">
                <a:latin typeface="Calibri" panose="020F0502020204030204" pitchFamily="34" charset="0"/>
                <a:cs typeface="Calibri" panose="020F0502020204030204" pitchFamily="34" charset="0"/>
              </a:rPr>
              <a:t> </a:t>
            </a:r>
            <a:r>
              <a:rPr lang="en-US" altLang="el-GR" sz="1600" b="1" dirty="0" err="1">
                <a:latin typeface="Calibri" panose="020F0502020204030204" pitchFamily="34" charset="0"/>
                <a:cs typeface="Calibri" panose="020F0502020204030204" pitchFamily="34" charset="0"/>
              </a:rPr>
              <a:t>Bibelmuseum</a:t>
            </a:r>
            <a:r>
              <a:rPr lang="en-US" altLang="el-GR" sz="1600" b="1" dirty="0">
                <a:latin typeface="Calibri" panose="020F0502020204030204" pitchFamily="34" charset="0"/>
                <a:cs typeface="Calibri" panose="020F0502020204030204" pitchFamily="34" charset="0"/>
              </a:rPr>
              <a:t>, Münster, Germania</a:t>
            </a:r>
            <a:endParaRPr lang="el-GR" altLang="el-GR" sz="2000" b="1" dirty="0">
              <a:latin typeface="Calibri" panose="020F0502020204030204" pitchFamily="34" charset="0"/>
              <a:cs typeface="Calibri" panose="020F0502020204030204" pitchFamily="34" charset="0"/>
            </a:endParaRPr>
          </a:p>
        </p:txBody>
      </p:sp>
      <p:pic>
        <p:nvPicPr>
          <p:cNvPr id="3" name="Picture 8" descr="ms2628">
            <a:extLst>
              <a:ext uri="{FF2B5EF4-FFF2-40B4-BE49-F238E27FC236}">
                <a16:creationId xmlns="" xmlns:a16="http://schemas.microsoft.com/office/drawing/2014/main" id="{66628989-8905-46F6-800A-BD5E30629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243" y="177800"/>
            <a:ext cx="6767513"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427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F0C0401-E279-4419-8FA0-17E7BC6C2051}"/>
              </a:ext>
            </a:extLst>
          </p:cNvPr>
          <p:cNvSpPr txBox="1"/>
          <p:nvPr/>
        </p:nvSpPr>
        <p:spPr>
          <a:xfrm>
            <a:off x="323528" y="810327"/>
            <a:ext cx="11462072" cy="5570756"/>
          </a:xfrm>
          <a:prstGeom prst="rect">
            <a:avLst/>
          </a:prstGeom>
          <a:noFill/>
        </p:spPr>
        <p:txBody>
          <a:bodyPr wrap="square" rtlCol="0">
            <a:spAutoFit/>
          </a:bodyPr>
          <a:lstStyle/>
          <a:p>
            <a:r>
              <a:rPr lang="it-IT"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Instrumentele antice de diagnostic / prognostic</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b="1" dirty="0">
                <a:solidFill>
                  <a:srgbClr val="F8F2AE"/>
                </a:solidFill>
                <a:latin typeface="Garamond" panose="02020404030301010803" pitchFamily="18" charset="0"/>
              </a:rPr>
              <a:t> </a:t>
            </a:r>
          </a:p>
          <a:p>
            <a:pPr algn="ctr"/>
            <a:r>
              <a:rPr lang="en-US"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Uroscopie</a:t>
            </a:r>
            <a:endParaRPr lang="ro-RO"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ro-RO"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Surse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Hipocratic</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urinis</a:t>
            </a: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Galen De </a:t>
            </a:r>
            <a:r>
              <a:rPr lang="en-US" b="1" dirty="0" err="1">
                <a:latin typeface="Calibri" panose="020F0502020204030204" pitchFamily="34" charset="0"/>
                <a:cs typeface="Calibri" panose="020F0502020204030204" pitchFamily="34" charset="0"/>
              </a:rPr>
              <a:t>urinis</a:t>
            </a: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De </a:t>
            </a:r>
            <a:r>
              <a:rPr lang="en-US" b="1" dirty="0" err="1">
                <a:latin typeface="Calibri" panose="020F0502020204030204" pitchFamily="34" charset="0"/>
                <a:cs typeface="Calibri" panose="020F0502020204030204" pitchFamily="34" charset="0"/>
              </a:rPr>
              <a:t>semnis</a:t>
            </a:r>
            <a:r>
              <a:rPr lang="en-US" b="1" dirty="0">
                <a:latin typeface="Calibri" panose="020F0502020204030204" pitchFamily="34" charset="0"/>
                <a:cs typeface="Calibri" panose="020F0502020204030204" pitchFamily="34" charset="0"/>
              </a:rPr>
              <a:t> ex </a:t>
            </a:r>
            <a:r>
              <a:rPr lang="en-US" b="1" dirty="0" err="1">
                <a:latin typeface="Calibri" panose="020F0502020204030204" pitchFamily="34" charset="0"/>
                <a:cs typeface="Calibri" panose="020F0502020204030204" pitchFamily="34" charset="0"/>
              </a:rPr>
              <a:t>urinis</a:t>
            </a: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Magnus of </a:t>
            </a:r>
            <a:r>
              <a:rPr lang="en-US" b="1" dirty="0" err="1">
                <a:latin typeface="Calibri" panose="020F0502020204030204" pitchFamily="34" charset="0"/>
                <a:cs typeface="Calibri" panose="020F0502020204030204" pitchFamily="34" charset="0"/>
              </a:rPr>
              <a:t>Emesa</a:t>
            </a:r>
            <a:r>
              <a:rPr lang="en-US" b="1" dirty="0">
                <a:latin typeface="Calibri" panose="020F0502020204030204" pitchFamily="34" charset="0"/>
                <a:cs typeface="Calibri" panose="020F0502020204030204" pitchFamily="34" charset="0"/>
              </a:rPr>
              <a:t> (III-IV c. AD) De </a:t>
            </a:r>
            <a:r>
              <a:rPr lang="en-US" b="1" dirty="0" err="1">
                <a:latin typeface="Calibri" panose="020F0502020204030204" pitchFamily="34" charset="0"/>
                <a:cs typeface="Calibri" panose="020F0502020204030204" pitchFamily="34" charset="0"/>
              </a:rPr>
              <a:t>urinis</a:t>
            </a: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Stephanus </a:t>
            </a:r>
            <a:r>
              <a:rPr lang="en-US" b="1" dirty="0" err="1">
                <a:latin typeface="Calibri" panose="020F0502020204030204" pitchFamily="34" charset="0"/>
                <a:cs typeface="Calibri" panose="020F0502020204030204" pitchFamily="34" charset="0"/>
              </a:rPr>
              <a:t>Athenaeus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Alexandrinus</a:t>
            </a:r>
            <a:r>
              <a:rPr lang="en-US" b="1" dirty="0">
                <a:latin typeface="Calibri" panose="020F0502020204030204" pitchFamily="34" charset="0"/>
                <a:cs typeface="Calibri" panose="020F0502020204030204" pitchFamily="34" charset="0"/>
              </a:rPr>
              <a:t> (~ 550-620)</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De </a:t>
            </a:r>
            <a:r>
              <a:rPr lang="en-US" b="1" dirty="0" err="1">
                <a:latin typeface="Calibri" panose="020F0502020204030204" pitchFamily="34" charset="0"/>
                <a:cs typeface="Calibri" panose="020F0502020204030204" pitchFamily="34" charset="0"/>
              </a:rPr>
              <a:t>urinis</a:t>
            </a: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Scholia in </a:t>
            </a:r>
            <a:r>
              <a:rPr lang="en-US" b="1" dirty="0" err="1">
                <a:latin typeface="Calibri" panose="020F0502020204030204" pitchFamily="34" charset="0"/>
                <a:cs typeface="Calibri" panose="020F0502020204030204" pitchFamily="34" charset="0"/>
              </a:rPr>
              <a:t>Magni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sophistae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librum</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urinis</a:t>
            </a: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Theophilus </a:t>
            </a:r>
            <a:r>
              <a:rPr lang="en-US" b="1" dirty="0" err="1">
                <a:latin typeface="Calibri" panose="020F0502020204030204" pitchFamily="34" charset="0"/>
                <a:cs typeface="Calibri" panose="020F0502020204030204" pitchFamily="34" charset="0"/>
              </a:rPr>
              <a:t>Protospatharius</a:t>
            </a:r>
            <a:r>
              <a:rPr lang="en-US" b="1" dirty="0">
                <a:latin typeface="Calibri" panose="020F0502020204030204" pitchFamily="34" charset="0"/>
                <a:cs typeface="Calibri" panose="020F0502020204030204" pitchFamily="34" charset="0"/>
              </a:rPr>
              <a:t> (sec. VII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IX </a:t>
            </a:r>
            <a:r>
              <a:rPr lang="en-US" b="1" dirty="0" err="1">
                <a:latin typeface="Calibri" panose="020F0502020204030204" pitchFamily="34" charset="0"/>
                <a:cs typeface="Calibri" panose="020F0502020204030204" pitchFamily="34" charset="0"/>
              </a:rPr>
              <a:t>d.Hr</a:t>
            </a:r>
            <a:r>
              <a:rPr lang="en-US" b="1"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De </a:t>
            </a:r>
            <a:r>
              <a:rPr lang="en-US" b="1" dirty="0" err="1">
                <a:latin typeface="Calibri" panose="020F0502020204030204" pitchFamily="34" charset="0"/>
                <a:cs typeface="Calibri" panose="020F0502020204030204" pitchFamily="34" charset="0"/>
              </a:rPr>
              <a:t>urinis</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Si </a:t>
            </a:r>
            <a:r>
              <a:rPr lang="en-US" b="1" dirty="0" err="1">
                <a:latin typeface="Calibri" panose="020F0502020204030204" pitchFamily="34" charset="0"/>
                <a:cs typeface="Calibri" panose="020F0502020204030204" pitchFamily="34" charset="0"/>
              </a:rPr>
              <a:t>multe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altele</a:t>
            </a:r>
            <a:r>
              <a:rPr lang="en-US" b="1" dirty="0">
                <a:latin typeface="Calibri" panose="020F0502020204030204" pitchFamily="34" charset="0"/>
                <a:cs typeface="Calibri" panose="020F0502020204030204" pitchFamily="34" charset="0"/>
              </a:rPr>
              <a:t>…</a:t>
            </a:r>
            <a:endParaRPr lang="en-US" sz="2400" b="1" dirty="0">
              <a:solidFill>
                <a:srgbClr val="F8F2AE"/>
              </a:solidFill>
              <a:latin typeface="Garamond" panose="02020404030301010803" pitchFamily="18" charset="0"/>
            </a:endParaRPr>
          </a:p>
          <a:p>
            <a:endParaRPr lang="en-US" sz="2400" b="1" dirty="0">
              <a:solidFill>
                <a:srgbClr val="F8F2AE"/>
              </a:solidFill>
              <a:latin typeface="Garamond" panose="02020404030301010803" pitchFamily="18" charset="0"/>
            </a:endParaRPr>
          </a:p>
        </p:txBody>
      </p:sp>
      <p:pic>
        <p:nvPicPr>
          <p:cNvPr id="3" name="Εικόνα 2">
            <a:extLst>
              <a:ext uri="{FF2B5EF4-FFF2-40B4-BE49-F238E27FC236}">
                <a16:creationId xmlns="" xmlns:a16="http://schemas.microsoft.com/office/drawing/2014/main" id="{19ECA4AA-7326-42DE-A4AF-090530FE81D0}"/>
              </a:ext>
            </a:extLst>
          </p:cNvPr>
          <p:cNvPicPr>
            <a:picLocks noChangeAspect="1"/>
          </p:cNvPicPr>
          <p:nvPr/>
        </p:nvPicPr>
        <p:blipFill>
          <a:blip r:embed="rId2"/>
          <a:stretch>
            <a:fillRect/>
          </a:stretch>
        </p:blipFill>
        <p:spPr>
          <a:xfrm>
            <a:off x="9040599" y="1403496"/>
            <a:ext cx="2781300" cy="4476750"/>
          </a:xfrm>
          <a:prstGeom prst="rect">
            <a:avLst/>
          </a:prstGeom>
        </p:spPr>
      </p:pic>
    </p:spTree>
    <p:extLst>
      <p:ext uri="{BB962C8B-B14F-4D97-AF65-F5344CB8AC3E}">
        <p14:creationId xmlns:p14="http://schemas.microsoft.com/office/powerpoint/2010/main" val="2098042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69EACB33-7E1C-44AE-9839-FB73D16FE526}"/>
              </a:ext>
            </a:extLst>
          </p:cNvPr>
          <p:cNvPicPr>
            <a:picLocks noChangeAspect="1"/>
          </p:cNvPicPr>
          <p:nvPr/>
        </p:nvPicPr>
        <p:blipFill>
          <a:blip r:embed="rId2"/>
          <a:stretch>
            <a:fillRect/>
          </a:stretch>
        </p:blipFill>
        <p:spPr>
          <a:xfrm>
            <a:off x="824252" y="1074518"/>
            <a:ext cx="3031346" cy="4002450"/>
          </a:xfrm>
          <a:prstGeom prst="rect">
            <a:avLst/>
          </a:prstGeom>
        </p:spPr>
      </p:pic>
      <p:pic>
        <p:nvPicPr>
          <p:cNvPr id="4" name="Εικόνα 3">
            <a:extLst>
              <a:ext uri="{FF2B5EF4-FFF2-40B4-BE49-F238E27FC236}">
                <a16:creationId xmlns="" xmlns:a16="http://schemas.microsoft.com/office/drawing/2014/main" id="{B6415D13-551B-4E32-ABE2-FBC82D54EB15}"/>
              </a:ext>
            </a:extLst>
          </p:cNvPr>
          <p:cNvPicPr>
            <a:picLocks noChangeAspect="1"/>
          </p:cNvPicPr>
          <p:nvPr/>
        </p:nvPicPr>
        <p:blipFill>
          <a:blip r:embed="rId3"/>
          <a:stretch>
            <a:fillRect/>
          </a:stretch>
        </p:blipFill>
        <p:spPr>
          <a:xfrm>
            <a:off x="5912464" y="1074518"/>
            <a:ext cx="3982163" cy="3939190"/>
          </a:xfrm>
          <a:prstGeom prst="rect">
            <a:avLst/>
          </a:prstGeom>
        </p:spPr>
      </p:pic>
    </p:spTree>
    <p:extLst>
      <p:ext uri="{BB962C8B-B14F-4D97-AF65-F5344CB8AC3E}">
        <p14:creationId xmlns:p14="http://schemas.microsoft.com/office/powerpoint/2010/main" val="2556334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F0C0401-E279-4419-8FA0-17E7BC6C2051}"/>
              </a:ext>
            </a:extLst>
          </p:cNvPr>
          <p:cNvSpPr txBox="1"/>
          <p:nvPr/>
        </p:nvSpPr>
        <p:spPr>
          <a:xfrm>
            <a:off x="323528" y="979210"/>
            <a:ext cx="11462072" cy="4185761"/>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Terapie</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hipocratică</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latin typeface="Garamond" panose="02020404030301010803" pitchFamily="18" charset="0"/>
            </a:endParaRPr>
          </a:p>
          <a:p>
            <a:pPr algn="just"/>
            <a:r>
              <a:rPr lang="en-US" b="1" dirty="0">
                <a:latin typeface="Calibri" panose="020F0502020204030204" pitchFamily="34" charset="0"/>
                <a:cs typeface="Calibri" panose="020F0502020204030204" pitchFamily="34" charset="0"/>
              </a:rPr>
              <a:t>„Mai </a:t>
            </a:r>
            <a:r>
              <a:rPr lang="en-US" b="1" dirty="0" err="1">
                <a:latin typeface="Calibri" panose="020F0502020204030204" pitchFamily="34" charset="0"/>
                <a:cs typeface="Calibri" panose="020F0502020204030204" pitchFamily="34" charset="0"/>
              </a:rPr>
              <a:t>întâi</a:t>
            </a:r>
            <a:r>
              <a:rPr lang="en-US" b="1" dirty="0">
                <a:latin typeface="Calibri" panose="020F0502020204030204" pitchFamily="34" charset="0"/>
                <a:cs typeface="Calibri" panose="020F0502020204030204" pitchFamily="34" charset="0"/>
              </a:rPr>
              <a:t>, nu face </a:t>
            </a:r>
            <a:r>
              <a:rPr lang="en-US" b="1" dirty="0" err="1">
                <a:latin typeface="Calibri" panose="020F0502020204030204" pitchFamily="34" charset="0"/>
                <a:cs typeface="Calibri" panose="020F0502020204030204" pitchFamily="34" charset="0"/>
              </a:rPr>
              <a:t>rău</a:t>
            </a:r>
            <a:r>
              <a:rPr lang="en-US" b="1" dirty="0">
                <a:latin typeface="Calibri" panose="020F0502020204030204" pitchFamily="34" charset="0"/>
                <a:cs typeface="Calibri" panose="020F0502020204030204" pitchFamily="34" charset="0"/>
              </a:rPr>
              <a:t>”</a:t>
            </a:r>
          </a:p>
          <a:p>
            <a:pPr algn="just"/>
            <a:endParaRPr lang="en-US" b="1" dirty="0">
              <a:latin typeface="Calibri" panose="020F0502020204030204" pitchFamily="34" charset="0"/>
              <a:cs typeface="Calibri" panose="020F0502020204030204" pitchFamily="34" charset="0"/>
            </a:endParaRPr>
          </a:p>
          <a:p>
            <a:pPr algn="just"/>
            <a:r>
              <a:rPr lang="en-US" b="1" dirty="0">
                <a:latin typeface="Calibri" panose="020F0502020204030204" pitchFamily="34" charset="0"/>
                <a:cs typeface="Calibri" panose="020F0502020204030204" pitchFamily="34" charset="0"/>
              </a:rPr>
              <a:t>«Ce </a:t>
            </a:r>
            <a:r>
              <a:rPr lang="en-US" b="1" dirty="0" err="1">
                <a:latin typeface="Calibri" panose="020F0502020204030204" pitchFamily="34" charset="0"/>
                <a:cs typeface="Calibri" panose="020F0502020204030204" pitchFamily="34" charset="0"/>
              </a:rPr>
              <a:t>medicamente</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vindecă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bisturiul</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poate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vindeca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bisturiu</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vindecă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focul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vindeca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focul</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vindecă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considerat</a:t>
            </a:r>
            <a:r>
              <a:rPr lang="en-US" b="1" dirty="0">
                <a:latin typeface="Calibri" panose="020F0502020204030204" pitchFamily="34" charset="0"/>
                <a:cs typeface="Calibri" panose="020F0502020204030204" pitchFamily="34" charset="0"/>
              </a:rPr>
              <a:t> ca </a:t>
            </a:r>
            <a:r>
              <a:rPr lang="en-US" b="1" dirty="0" err="1">
                <a:latin typeface="Calibri" panose="020F0502020204030204" pitchFamily="34" charset="0"/>
                <a:cs typeface="Calibri" panose="020F0502020204030204" pitchFamily="34" charset="0"/>
              </a:rPr>
              <a:t>fiind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incurabil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Aforisme</a:t>
            </a:r>
            <a:r>
              <a:rPr lang="en-US" b="1" dirty="0">
                <a:latin typeface="Calibri" panose="020F0502020204030204" pitchFamily="34" charset="0"/>
                <a:cs typeface="Calibri" panose="020F0502020204030204" pitchFamily="34" charset="0"/>
              </a:rPr>
              <a:t> VII, 87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IV, 608</a:t>
            </a:r>
          </a:p>
          <a:p>
            <a:pPr algn="just"/>
            <a:endParaRPr lang="en-US" b="1" dirty="0">
              <a:latin typeface="Calibri" panose="020F0502020204030204" pitchFamily="34" charset="0"/>
              <a:cs typeface="Calibri" panose="020F0502020204030204" pitchFamily="34" charset="0"/>
            </a:endParaRPr>
          </a:p>
          <a:p>
            <a:pPr algn="just"/>
            <a:endParaRPr lang="en-US" b="1" dirty="0">
              <a:latin typeface="Calibri" panose="020F0502020204030204" pitchFamily="34" charset="0"/>
              <a:cs typeface="Calibri" panose="020F0502020204030204" pitchFamily="34" charset="0"/>
            </a:endParaRPr>
          </a:p>
          <a:p>
            <a:pPr algn="just"/>
            <a:endParaRPr lang="en-US" b="1" dirty="0">
              <a:latin typeface="Calibri" panose="020F0502020204030204" pitchFamily="34" charset="0"/>
              <a:cs typeface="Calibri" panose="020F0502020204030204" pitchFamily="34" charset="0"/>
            </a:endParaRPr>
          </a:p>
          <a:p>
            <a:pPr algn="just"/>
            <a:r>
              <a:rPr lang="en-US" b="1" dirty="0" err="1">
                <a:latin typeface="Calibri" panose="020F0502020204030204" pitchFamily="34" charset="0"/>
                <a:cs typeface="Calibri" panose="020F0502020204030204" pitchFamily="34" charset="0"/>
              </a:rPr>
              <a:t>Trei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factori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un </a:t>
            </a:r>
            <a:r>
              <a:rPr lang="en-US" b="1" dirty="0" err="1">
                <a:latin typeface="Calibri" panose="020F0502020204030204" pitchFamily="34" charset="0"/>
                <a:cs typeface="Calibri" panose="020F0502020204030204" pitchFamily="34" charset="0"/>
              </a:rPr>
              <a:t>tratament</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succes</a:t>
            </a:r>
            <a:r>
              <a:rPr lang="en-US" b="1" dirty="0">
                <a:latin typeface="Calibri" panose="020F0502020204030204" pitchFamily="34" charset="0"/>
                <a:cs typeface="Calibri" panose="020F0502020204030204" pitchFamily="34" charset="0"/>
              </a:rPr>
              <a:t>:</a:t>
            </a:r>
          </a:p>
          <a:p>
            <a:pPr algn="just"/>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vindecabilă</a:t>
            </a:r>
            <a:endParaRPr lang="en-US" b="1" dirty="0">
              <a:latin typeface="Calibri" panose="020F0502020204030204" pitchFamily="34" charset="0"/>
              <a:cs typeface="Calibri" panose="020F0502020204030204" pitchFamily="34" charset="0"/>
            </a:endParaRPr>
          </a:p>
          <a:p>
            <a:pPr algn="just"/>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pacient</a:t>
            </a:r>
            <a:r>
              <a:rPr lang="en-US" b="1" dirty="0">
                <a:latin typeface="Calibri" panose="020F0502020204030204" pitchFamily="34" charset="0"/>
                <a:cs typeface="Calibri" panose="020F0502020204030204" pitchFamily="34" charset="0"/>
              </a:rPr>
              <a:t> cooperant</a:t>
            </a:r>
          </a:p>
          <a:p>
            <a:pPr algn="just"/>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medicul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recunoscut</a:t>
            </a:r>
            <a:endParaRPr lang="en-US" sz="2400" b="1" dirty="0">
              <a:latin typeface="Garamond" panose="02020404030301010803" pitchFamily="18" charset="0"/>
            </a:endParaRPr>
          </a:p>
          <a:p>
            <a:pPr algn="just"/>
            <a:endParaRPr lang="en-US" sz="2400" b="1" dirty="0">
              <a:latin typeface="Garamond" panose="02020404030301010803" pitchFamily="18" charset="0"/>
            </a:endParaRPr>
          </a:p>
        </p:txBody>
      </p:sp>
    </p:spTree>
    <p:extLst>
      <p:ext uri="{BB962C8B-B14F-4D97-AF65-F5344CB8AC3E}">
        <p14:creationId xmlns:p14="http://schemas.microsoft.com/office/powerpoint/2010/main" val="3047724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BF3883C-EEFC-4D67-B05C-5C31B6D44301}"/>
              </a:ext>
            </a:extLst>
          </p:cNvPr>
          <p:cNvSpPr/>
          <p:nvPr/>
        </p:nvSpPr>
        <p:spPr>
          <a:xfrm>
            <a:off x="204972" y="1444233"/>
            <a:ext cx="11593328" cy="4154984"/>
          </a:xfrm>
          <a:prstGeom prst="rect">
            <a:avLst/>
          </a:prstGeom>
        </p:spPr>
        <p:txBody>
          <a:bodyPr wrap="square">
            <a:spAutoFit/>
          </a:bodyPr>
          <a:lstStyle/>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Dieta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hrană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ameliorarea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digestiei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facilitarea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evacuărilor</a:t>
            </a:r>
            <a:r>
              <a:rPr lang="en-US" b="1"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Utilizarea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rezonabilă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medicamentelor</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Interventie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chirurgicala</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Trepanări</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Paracenteza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toracică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drenajul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abcesului</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Hemoroizi</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Amputări</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Ortopedie</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Embriotomie</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Operații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ginecologice</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Operații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oftalmologice</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Boli</a:t>
            </a:r>
            <a:r>
              <a:rPr lang="en-US" b="1" dirty="0">
                <a:latin typeface="Calibri" panose="020F0502020204030204" pitchFamily="34" charset="0"/>
                <a:cs typeface="Calibri" panose="020F0502020204030204" pitchFamily="34" charset="0"/>
              </a:rPr>
              <a:t> ale </a:t>
            </a:r>
            <a:r>
              <a:rPr lang="en-US" b="1" dirty="0" err="1">
                <a:latin typeface="Calibri" panose="020F0502020204030204" pitchFamily="34" charset="0"/>
                <a:cs typeface="Calibri" panose="020F0502020204030204" pitchFamily="34" charset="0"/>
              </a:rPr>
              <a:t>nasului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exemplu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polipi</a:t>
            </a:r>
            <a:r>
              <a:rPr lang="en-US" b="1" dirty="0">
                <a:latin typeface="Calibri" panose="020F0502020204030204" pitchFamily="34" charset="0"/>
                <a:cs typeface="Calibri" panose="020F0502020204030204" pitchFamily="34" charset="0"/>
              </a:rPr>
              <a:t>)</a:t>
            </a:r>
            <a:endParaRPr lang="el-GR" sz="2400" b="1" dirty="0">
              <a:solidFill>
                <a:srgbClr val="F8E8AE"/>
              </a:solidFill>
              <a:latin typeface="Garamond" panose="02020404030301010803" pitchFamily="18" charset="0"/>
            </a:endParaRPr>
          </a:p>
          <a:p>
            <a:r>
              <a:rPr lang="el-GR" sz="2400" b="1" dirty="0">
                <a:solidFill>
                  <a:srgbClr val="F8E8AE"/>
                </a:solidFill>
                <a:latin typeface="Garamond" panose="02020404030301010803" pitchFamily="18" charset="0"/>
              </a:rPr>
              <a:t>		</a:t>
            </a:r>
          </a:p>
          <a:p>
            <a:endParaRPr lang="en-US" sz="2400" b="1" dirty="0">
              <a:solidFill>
                <a:srgbClr val="F8E8AE"/>
              </a:solidFill>
              <a:latin typeface="Garamond" panose="02020404030301010803" pitchFamily="18" charset="0"/>
            </a:endParaRPr>
          </a:p>
        </p:txBody>
      </p:sp>
      <p:pic>
        <p:nvPicPr>
          <p:cNvPr id="3" name="Picture 8" descr="Hemorrhoid">
            <a:extLst>
              <a:ext uri="{FF2B5EF4-FFF2-40B4-BE49-F238E27FC236}">
                <a16:creationId xmlns="" xmlns:a16="http://schemas.microsoft.com/office/drawing/2014/main" id="{3A263F0D-F1A2-4B53-AEB7-31C923BA2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446" y="1762918"/>
            <a:ext cx="4572000"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4105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241300" y="1195696"/>
            <a:ext cx="6362700" cy="4062651"/>
          </a:xfrm>
          <a:prstGeom prst="rect">
            <a:avLst/>
          </a:prstGeom>
          <a:noFill/>
        </p:spPr>
        <p:txBody>
          <a:bodyPr wrap="square" rtlCol="0">
            <a:spAutoFit/>
          </a:bodyPr>
          <a:lstStyle/>
          <a:p>
            <a:endParaRPr lang="el-GR" sz="2400" b="1" dirty="0">
              <a:solidFill>
                <a:srgbClr val="F8F2AE"/>
              </a:solidFill>
              <a:latin typeface="Garamond" panose="02020404030301010803" pitchFamily="18" charset="0"/>
            </a:endParaRPr>
          </a:p>
          <a:p>
            <a:r>
              <a:rPr lang="en-US" b="1" dirty="0" err="1">
                <a:latin typeface="Calibri" panose="020F0502020204030204" pitchFamily="34" charset="0"/>
                <a:cs typeface="Calibri" panose="020F0502020204030204" pitchFamily="34" charset="0"/>
              </a:rPr>
              <a:t>Hemostaza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utilizarea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plantelor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medicinale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tencuieli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reci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ridicarea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membrelor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bandaj</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presante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cauter</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Traumatism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chirurgie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osoasă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dezvoltare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Suturi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pansamente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uscate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Dacă</a:t>
            </a:r>
            <a:r>
              <a:rPr lang="en-US" b="1" dirty="0">
                <a:latin typeface="Calibri" panose="020F0502020204030204" pitchFamily="34" charset="0"/>
                <a:cs typeface="Calibri" panose="020F0502020204030204" pitchFamily="34" charset="0"/>
              </a:rPr>
              <a:t> s-</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fi </a:t>
            </a:r>
            <a:r>
              <a:rPr lang="en-US" b="1" dirty="0" err="1">
                <a:latin typeface="Calibri" panose="020F0502020204030204" pitchFamily="34" charset="0"/>
                <a:cs typeface="Calibri" panose="020F0502020204030204" pitchFamily="34" charset="0"/>
              </a:rPr>
              <a:t>produs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ruptura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supurarea</a:t>
            </a:r>
            <a:r>
              <a:rPr lang="en-US" b="1" dirty="0">
                <a:latin typeface="Calibri" panose="020F0502020204030204" pitchFamily="34" charset="0"/>
                <a:cs typeface="Calibri" panose="020F0502020204030204" pitchFamily="34" charset="0"/>
              </a:rPr>
              <a:t> era de </a:t>
            </a:r>
            <a:r>
              <a:rPr lang="en-US" b="1" dirty="0" err="1">
                <a:latin typeface="Calibri" panose="020F0502020204030204" pitchFamily="34" charset="0"/>
                <a:cs typeface="Calibri" panose="020F0502020204030204" pitchFamily="34" charset="0"/>
              </a:rPr>
              <a:t>dorit</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Cunostinte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bune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osteologie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Tehnică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excelentă</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bandajare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resetare</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unui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os</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„Nu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așa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ceva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grozav</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descurci</a:t>
            </a:r>
            <a:r>
              <a:rPr lang="en-US" b="1" dirty="0">
                <a:latin typeface="Calibri" panose="020F0502020204030204" pitchFamily="34" charset="0"/>
                <a:cs typeface="Calibri" panose="020F0502020204030204" pitchFamily="34" charset="0"/>
              </a:rPr>
              <a:t> cu o </a:t>
            </a:r>
            <a:r>
              <a:rPr lang="en-US" b="1" dirty="0" err="1">
                <a:latin typeface="Calibri" panose="020F0502020204030204" pitchFamily="34" charset="0"/>
                <a:cs typeface="Calibri" panose="020F0502020204030204" pitchFamily="34" charset="0"/>
              </a:rPr>
              <a:t>mână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spartă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spunem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meseria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fiecărui</a:t>
            </a:r>
            <a:r>
              <a:rPr lang="en-US" b="1" dirty="0">
                <a:latin typeface="Calibri" panose="020F0502020204030204" pitchFamily="34" charset="0"/>
                <a:cs typeface="Calibri" panose="020F0502020204030204" pitchFamily="34" charset="0"/>
              </a:rPr>
              <a:t> medic”</a:t>
            </a:r>
          </a:p>
        </p:txBody>
      </p:sp>
      <p:pic>
        <p:nvPicPr>
          <p:cNvPr id="3" name="Εικόνα 2">
            <a:extLst>
              <a:ext uri="{FF2B5EF4-FFF2-40B4-BE49-F238E27FC236}">
                <a16:creationId xmlns="" xmlns:a16="http://schemas.microsoft.com/office/drawing/2014/main" id="{0C272E30-D778-429E-B14B-F9851E5F9273}"/>
              </a:ext>
            </a:extLst>
          </p:cNvPr>
          <p:cNvPicPr>
            <a:picLocks noChangeAspect="1"/>
          </p:cNvPicPr>
          <p:nvPr/>
        </p:nvPicPr>
        <p:blipFill>
          <a:blip r:embed="rId2"/>
          <a:stretch>
            <a:fillRect/>
          </a:stretch>
        </p:blipFill>
        <p:spPr>
          <a:xfrm rot="5400000">
            <a:off x="7846967" y="319622"/>
            <a:ext cx="3175000" cy="5172808"/>
          </a:xfrm>
          <a:prstGeom prst="rect">
            <a:avLst/>
          </a:prstGeom>
        </p:spPr>
      </p:pic>
    </p:spTree>
    <p:extLst>
      <p:ext uri="{BB962C8B-B14F-4D97-AF65-F5344CB8AC3E}">
        <p14:creationId xmlns:p14="http://schemas.microsoft.com/office/powerpoint/2010/main" val="2519600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BF3883C-EEFC-4D67-B05C-5C31B6D44301}"/>
              </a:ext>
            </a:extLst>
          </p:cNvPr>
          <p:cNvSpPr/>
          <p:nvPr/>
        </p:nvSpPr>
        <p:spPr>
          <a:xfrm>
            <a:off x="204972" y="1048449"/>
            <a:ext cx="11593328" cy="4047262"/>
          </a:xfrm>
          <a:prstGeom prst="rect">
            <a:avLst/>
          </a:prstGeom>
        </p:spPr>
        <p:txBody>
          <a:bodyPr wrap="square">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Perioada</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elenistică</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u="sng" dirty="0">
              <a:solidFill>
                <a:srgbClr val="F8F2AE"/>
              </a:solidFill>
              <a:latin typeface="Garamond" panose="02020404030301010803" pitchFamily="18" charset="0"/>
            </a:endParaRPr>
          </a:p>
          <a:p>
            <a:pPr>
              <a:spcBef>
                <a:spcPct val="50000"/>
              </a:spcBef>
            </a:pPr>
            <a:r>
              <a:rPr lang="en-US" altLang="el-GR" b="1" dirty="0">
                <a:latin typeface="Calibri" panose="020F0502020204030204" pitchFamily="34" charset="0"/>
                <a:cs typeface="Calibri" panose="020F0502020204030204" pitchFamily="34" charset="0"/>
              </a:rPr>
              <a:t>Alexandria: </a:t>
            </a:r>
            <a:r>
              <a:rPr lang="en-US" altLang="el-GR" b="1" dirty="0" err="1">
                <a:latin typeface="Calibri" panose="020F0502020204030204" pitchFamily="34" charset="0"/>
                <a:cs typeface="Calibri" panose="020F0502020204030204" pitchFamily="34" charset="0"/>
              </a:rPr>
              <a:t>înființată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a:t>
            </a:r>
            <a:r>
              <a:rPr lang="en-US" altLang="el-GR" b="1" dirty="0">
                <a:latin typeface="Calibri" panose="020F0502020204030204" pitchFamily="34" charset="0"/>
                <a:cs typeface="Calibri" panose="020F0502020204030204" pitchFamily="34" charset="0"/>
              </a:rPr>
              <a:t> 332 </a:t>
            </a:r>
            <a:r>
              <a:rPr lang="en-US" altLang="el-GR" b="1" dirty="0" err="1">
                <a:latin typeface="Calibri" panose="020F0502020204030204" pitchFamily="34" charset="0"/>
                <a:cs typeface="Calibri" panose="020F0502020204030204" pitchFamily="34" charset="0"/>
              </a:rPr>
              <a:t>î.Hr</a:t>
            </a:r>
            <a:r>
              <a:rPr lang="en-US" altLang="el-GR" b="1" dirty="0">
                <a:latin typeface="Calibri" panose="020F0502020204030204" pitchFamily="34" charset="0"/>
                <a:cs typeface="Calibri" panose="020F0502020204030204" pitchFamily="34" charset="0"/>
              </a:rPr>
              <a:t>. de </a:t>
            </a:r>
            <a:r>
              <a:rPr lang="en-US" altLang="el-GR" b="1" dirty="0" err="1">
                <a:latin typeface="Calibri" panose="020F0502020204030204" pitchFamily="34" charset="0"/>
                <a:cs typeface="Calibri" panose="020F0502020204030204" pitchFamily="34" charset="0"/>
              </a:rPr>
              <a:t>Alexandru</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cel</a:t>
            </a:r>
            <a:r>
              <a:rPr lang="en-US" altLang="el-GR" b="1" dirty="0">
                <a:latin typeface="Calibri" panose="020F0502020204030204" pitchFamily="34" charset="0"/>
                <a:cs typeface="Calibri" panose="020F0502020204030204" pitchFamily="34" charset="0"/>
              </a:rPr>
              <a:t> Mare</a:t>
            </a: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Sub </a:t>
            </a:r>
            <a:r>
              <a:rPr lang="en-US" altLang="el-GR" b="1" dirty="0" err="1">
                <a:latin typeface="Calibri" panose="020F0502020204030204" pitchFamily="34" charset="0"/>
                <a:cs typeface="Calibri" panose="020F0502020204030204" pitchFamily="34" charset="0"/>
              </a:rPr>
              <a:t>Ptolemeile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succesorii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lui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Alexandru</a:t>
            </a:r>
            <a:r>
              <a:rPr lang="en-US" altLang="el-GR" b="1" dirty="0">
                <a:latin typeface="Calibri" panose="020F0502020204030204" pitchFamily="34" charset="0"/>
                <a:cs typeface="Calibri" panose="020F0502020204030204" pitchFamily="34" charset="0"/>
              </a:rPr>
              <a:t>): economic, </a:t>
            </a:r>
            <a:r>
              <a:rPr lang="en-US" altLang="el-GR" b="1" dirty="0" err="1">
                <a:latin typeface="Calibri" panose="020F0502020204030204" pitchFamily="34" charset="0"/>
                <a:cs typeface="Calibri" panose="020F0502020204030204" pitchFamily="34" charset="0"/>
              </a:rPr>
              <a:t>artizanal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centru</a:t>
            </a:r>
            <a:r>
              <a:rPr lang="en-US" altLang="el-GR" b="1" dirty="0">
                <a:latin typeface="Calibri" panose="020F0502020204030204" pitchFamily="34" charset="0"/>
                <a:cs typeface="Calibri" panose="020F0502020204030204" pitchFamily="34" charset="0"/>
              </a:rPr>
              <a:t> de </a:t>
            </a:r>
            <a:r>
              <a:rPr lang="en-US" altLang="el-GR" b="1" dirty="0" err="1">
                <a:latin typeface="Calibri" panose="020F0502020204030204" pitchFamily="34" charset="0"/>
                <a:cs typeface="Calibri" panose="020F0502020204030204" pitchFamily="34" charset="0"/>
              </a:rPr>
              <a:t>afaceri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adăpost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pentru</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filozofi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artiști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cărturari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medici)</a:t>
            </a: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Permisiunea</a:t>
            </a:r>
            <a:r>
              <a:rPr lang="en-US" altLang="el-GR" b="1" dirty="0">
                <a:latin typeface="Calibri" panose="020F0502020204030204" pitchFamily="34" charset="0"/>
                <a:cs typeface="Calibri" panose="020F0502020204030204" pitchFamily="34" charset="0"/>
              </a:rPr>
              <a:t> de a </a:t>
            </a:r>
            <a:r>
              <a:rPr lang="en-US" altLang="el-GR" b="1" dirty="0" err="1">
                <a:latin typeface="Calibri" panose="020F0502020204030204" pitchFamily="34" charset="0"/>
                <a:cs typeface="Calibri" panose="020F0502020204030204" pitchFamily="34" charset="0"/>
              </a:rPr>
              <a:t>efectua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disecții</a:t>
            </a:r>
            <a:endParaRPr lang="el-GR" altLang="el-GR" sz="2400" b="1" dirty="0">
              <a:solidFill>
                <a:srgbClr val="F8F2AE"/>
              </a:solidFill>
              <a:latin typeface="Garamond" panose="02020404030301010803" pitchFamily="18" charset="0"/>
            </a:endParaRPr>
          </a:p>
          <a:p>
            <a:pPr>
              <a:spcBef>
                <a:spcPct val="50000"/>
              </a:spcBef>
            </a:pPr>
            <a:endParaRPr lang="el-GR" alt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3339481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BF3883C-EEFC-4D67-B05C-5C31B6D44301}"/>
              </a:ext>
            </a:extLst>
          </p:cNvPr>
          <p:cNvSpPr/>
          <p:nvPr/>
        </p:nvSpPr>
        <p:spPr>
          <a:xfrm>
            <a:off x="299336" y="1387511"/>
            <a:ext cx="11593328" cy="2662267"/>
          </a:xfrm>
          <a:prstGeom prst="rect">
            <a:avLst/>
          </a:prstGeom>
        </p:spPr>
        <p:txBody>
          <a:bodyPr wrap="square">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Perioada</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elenistică</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u="sng" dirty="0">
              <a:solidFill>
                <a:schemeClr val="bg1"/>
              </a:solidFill>
              <a:latin typeface="Garamond" panose="02020404030301010803" pitchFamily="18" charset="0"/>
            </a:endParaRPr>
          </a:p>
          <a:p>
            <a:pPr>
              <a:spcBef>
                <a:spcPct val="50000"/>
              </a:spcBef>
            </a:pPr>
            <a:r>
              <a:rPr lang="en-US" altLang="el-GR" b="1" dirty="0" err="1">
                <a:latin typeface="Calibri" panose="020F0502020204030204" pitchFamily="34" charset="0"/>
                <a:cs typeface="Calibri" panose="020F0502020204030204" pitchFamily="34" charset="0"/>
              </a:rPr>
              <a:t>Herodot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Egiptul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este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plin</a:t>
            </a:r>
            <a:r>
              <a:rPr lang="en-US" altLang="el-GR" b="1" dirty="0">
                <a:latin typeface="Calibri" panose="020F0502020204030204" pitchFamily="34" charset="0"/>
                <a:cs typeface="Calibri" panose="020F0502020204030204" pitchFamily="34" charset="0"/>
              </a:rPr>
              <a:t> de medici”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Egiptenii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împreună</a:t>
            </a:r>
            <a:r>
              <a:rPr lang="en-US" altLang="el-GR" b="1" dirty="0">
                <a:latin typeface="Calibri" panose="020F0502020204030204" pitchFamily="34" charset="0"/>
                <a:cs typeface="Calibri" panose="020F0502020204030204" pitchFamily="34" charset="0"/>
              </a:rPr>
              <a:t> cu </a:t>
            </a:r>
            <a:r>
              <a:rPr lang="en-US" altLang="el-GR" b="1" dirty="0" err="1">
                <a:latin typeface="Calibri" panose="020F0502020204030204" pitchFamily="34" charset="0"/>
                <a:cs typeface="Calibri" panose="020F0502020204030204" pitchFamily="34" charset="0"/>
              </a:rPr>
              <a:t>libienii</a:t>
            </a:r>
            <a:r>
              <a:rPr lang="en-US" altLang="el-GR" b="1" dirty="0">
                <a:latin typeface="Calibri" panose="020F0502020204030204" pitchFamily="34" charset="0"/>
                <a:cs typeface="Calibri" panose="020F0502020204030204" pitchFamily="34" charset="0"/>
              </a:rPr>
              <a:t>, sunt </a:t>
            </a:r>
            <a:r>
              <a:rPr lang="en-US" altLang="el-GR" b="1" dirty="0" err="1">
                <a:latin typeface="Calibri" panose="020F0502020204030204" pitchFamily="34" charset="0"/>
                <a:cs typeface="Calibri" panose="020F0502020204030204" pitchFamily="34" charset="0"/>
              </a:rPr>
              <a:t>cei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mai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sănătoși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oameni</a:t>
            </a:r>
            <a:r>
              <a:rPr lang="en-US" altLang="el-GR" b="1" dirty="0">
                <a:latin typeface="Calibri" panose="020F0502020204030204" pitchFamily="34" charset="0"/>
                <a:cs typeface="Calibri" panose="020F0502020204030204" pitchFamily="34" charset="0"/>
              </a:rPr>
              <a:t>)</a:t>
            </a: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Permisiunea</a:t>
            </a:r>
            <a:r>
              <a:rPr lang="en-US" altLang="el-GR" b="1" dirty="0">
                <a:latin typeface="Calibri" panose="020F0502020204030204" pitchFamily="34" charset="0"/>
                <a:cs typeface="Calibri" panose="020F0502020204030204" pitchFamily="34" charset="0"/>
              </a:rPr>
              <a:t> de a </a:t>
            </a:r>
            <a:r>
              <a:rPr lang="en-US" altLang="el-GR" b="1" dirty="0" err="1">
                <a:latin typeface="Calibri" panose="020F0502020204030204" pitchFamily="34" charset="0"/>
                <a:cs typeface="Calibri" panose="020F0502020204030204" pitchFamily="34" charset="0"/>
              </a:rPr>
              <a:t>efectua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disecții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poate</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asupra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oamenilor</a:t>
            </a:r>
            <a:r>
              <a:rPr lang="en-US" altLang="el-GR" b="1" dirty="0">
                <a:latin typeface="Calibri" panose="020F0502020204030204" pitchFamily="34" charset="0"/>
                <a:cs typeface="Calibri" panose="020F0502020204030204" pitchFamily="34" charset="0"/>
              </a:rPr>
              <a:t> vii: „</a:t>
            </a:r>
            <a:r>
              <a:rPr lang="en-US" altLang="el-GR" b="1" dirty="0" err="1">
                <a:latin typeface="Calibri" panose="020F0502020204030204" pitchFamily="34" charset="0"/>
                <a:cs typeface="Calibri" panose="020F0502020204030204" pitchFamily="34" charset="0"/>
              </a:rPr>
              <a:t>în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realitate</a:t>
            </a:r>
            <a:r>
              <a:rPr lang="en-US" altLang="el-GR" b="1" dirty="0">
                <a:latin typeface="Calibri" panose="020F0502020204030204" pitchFamily="34" charset="0"/>
                <a:cs typeface="Calibri" panose="020F0502020204030204" pitchFamily="34" charset="0"/>
              </a:rPr>
              <a:t> nu </a:t>
            </a:r>
            <a:r>
              <a:rPr lang="en-US" altLang="el-GR" b="1" dirty="0" err="1">
                <a:latin typeface="Calibri" panose="020F0502020204030204" pitchFamily="34" charset="0"/>
                <a:cs typeface="Calibri" panose="020F0502020204030204" pitchFamily="34" charset="0"/>
              </a:rPr>
              <a:t>este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inuman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sacrifici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câțiva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infractori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pentru</a:t>
            </a:r>
            <a:r>
              <a:rPr lang="en-US" altLang="el-GR" b="1" dirty="0">
                <a:latin typeface="Calibri" panose="020F0502020204030204" pitchFamily="34" charset="0"/>
                <a:cs typeface="Calibri" panose="020F0502020204030204" pitchFamily="34" charset="0"/>
              </a:rPr>
              <a:t> a </a:t>
            </a:r>
            <a:r>
              <a:rPr lang="en-US" altLang="el-GR" b="1" dirty="0" err="1">
                <a:latin typeface="Calibri" panose="020F0502020204030204" pitchFamily="34" charset="0"/>
                <a:cs typeface="Calibri" panose="020F0502020204030204" pitchFamily="34" charset="0"/>
              </a:rPr>
              <a:t>găsi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remedii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pentru</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oamenii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nevinovați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Celsus</a:t>
            </a:r>
            <a:r>
              <a:rPr lang="en-US" altLang="el-GR" b="1" dirty="0">
                <a:latin typeface="Calibri" panose="020F0502020204030204" pitchFamily="34" charset="0"/>
                <a:cs typeface="Calibri" panose="020F0502020204030204" pitchFamily="34" charset="0"/>
              </a:rPr>
              <a:t>)</a:t>
            </a:r>
            <a:endParaRPr lang="el-GR" altLang="el-GR" sz="2400" b="1" dirty="0">
              <a:latin typeface="Garamond" panose="02020404030301010803" pitchFamily="18" charset="0"/>
            </a:endParaRPr>
          </a:p>
          <a:p>
            <a:endParaRPr lang="el-GR" sz="24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946727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B7251918-D244-42E2-B16E-A912EB9F5CB2}"/>
              </a:ext>
            </a:extLst>
          </p:cNvPr>
          <p:cNvSpPr txBox="1">
            <a:spLocks noChangeArrowheads="1"/>
          </p:cNvSpPr>
          <p:nvPr/>
        </p:nvSpPr>
        <p:spPr bwMode="auto">
          <a:xfrm>
            <a:off x="323850" y="961172"/>
            <a:ext cx="1118235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l-GR" altLang="el-GR" sz="2400" b="1" dirty="0">
              <a:solidFill>
                <a:srgbClr val="F8F2AE"/>
              </a:solidFill>
              <a:latin typeface="Garamond" panose="02020404030301010803" pitchFamily="18" charset="0"/>
            </a:endParaRPr>
          </a:p>
          <a:p>
            <a:pPr algn="ctr">
              <a:spcBef>
                <a:spcPct val="50000"/>
              </a:spcBef>
            </a:pP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Herophilus</a:t>
            </a: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endParaRPr lang="el-GR" altLang="el-GR" sz="2400" b="1" dirty="0">
              <a:solidFill>
                <a:srgbClr val="F8F2AE"/>
              </a:solidFill>
              <a:latin typeface="Garamond" panose="02020404030301010803" pitchFamily="18" charset="0"/>
            </a:endParaRPr>
          </a:p>
          <a:p>
            <a:pPr>
              <a:spcBef>
                <a:spcPct val="50000"/>
              </a:spcBef>
            </a:pPr>
            <a:r>
              <a:rPr lang="en-US" altLang="el-GR" b="1" dirty="0">
                <a:latin typeface="Calibri" panose="020F0502020204030204" pitchFamily="34" charset="0"/>
                <a:cs typeface="Calibri" panose="020F0502020204030204" pitchFamily="34" charset="0"/>
              </a:rPr>
              <a:t>Anatomist (</a:t>
            </a:r>
            <a:r>
              <a:rPr lang="en-US" altLang="el-GR" b="1" dirty="0" err="1">
                <a:latin typeface="Calibri" panose="020F0502020204030204" pitchFamily="34" charset="0"/>
                <a:cs typeface="Calibri" panose="020F0502020204030204" pitchFamily="34" charset="0"/>
              </a:rPr>
              <a:t>doar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fragmenta</a:t>
            </a:r>
            <a:r>
              <a:rPr lang="en-US" altLang="el-GR" b="1" dirty="0">
                <a:latin typeface="Calibri" panose="020F0502020204030204" pitchFamily="34" charset="0"/>
                <a:cs typeface="Calibri" panose="020F0502020204030204" pitchFamily="34" charset="0"/>
              </a:rPr>
              <a:t> din </a:t>
            </a:r>
            <a:r>
              <a:rPr lang="en-US" altLang="el-GR" b="1" dirty="0" err="1">
                <a:latin typeface="Calibri" panose="020F0502020204030204" pitchFamily="34" charset="0"/>
                <a:cs typeface="Calibri" panose="020F0502020204030204" pitchFamily="34" charset="0"/>
              </a:rPr>
              <a:t>textele</a:t>
            </a:r>
            <a:r>
              <a:rPr lang="en-US" altLang="el-GR" b="1" dirty="0">
                <a:latin typeface="Calibri" panose="020F0502020204030204" pitchFamily="34" charset="0"/>
                <a:cs typeface="Calibri" panose="020F0502020204030204" pitchFamily="34" charset="0"/>
              </a:rPr>
              <a:t> sale)</a:t>
            </a:r>
          </a:p>
          <a:p>
            <a:pPr>
              <a:spcBef>
                <a:spcPct val="50000"/>
              </a:spcBef>
            </a:pPr>
            <a:r>
              <a:rPr lang="en-US" altLang="el-GR" b="1" dirty="0" err="1">
                <a:latin typeface="Calibri" panose="020F0502020204030204" pitchFamily="34" charset="0"/>
                <a:cs typeface="Calibri" panose="020F0502020204030204" pitchFamily="34" charset="0"/>
              </a:rPr>
              <a:t>Discernământ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între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nervi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vase de </a:t>
            </a:r>
            <a:r>
              <a:rPr lang="en-US" altLang="el-GR" b="1" dirty="0" err="1">
                <a:latin typeface="Calibri" panose="020F0502020204030204" pitchFamily="34" charset="0"/>
                <a:cs typeface="Calibri" panose="020F0502020204030204" pitchFamily="34" charset="0"/>
              </a:rPr>
              <a:t>sânge</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Discernământul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vaselor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limfatice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acestea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conțin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sânge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lapte</a:t>
            </a:r>
            <a:r>
              <a:rPr lang="en-US" altLang="el-GR" b="1" dirty="0">
                <a:latin typeface="Calibri" panose="020F0502020204030204" pitchFamily="34" charset="0"/>
                <a:cs typeface="Calibri" panose="020F0502020204030204" pitchFamily="34" charset="0"/>
              </a:rPr>
              <a:t>)</a:t>
            </a:r>
          </a:p>
          <a:p>
            <a:pPr>
              <a:spcBef>
                <a:spcPct val="50000"/>
              </a:spcBef>
            </a:pPr>
            <a:r>
              <a:rPr lang="en-US" altLang="el-GR" b="1" dirty="0" err="1">
                <a:latin typeface="Calibri" panose="020F0502020204030204" pitchFamily="34" charset="0"/>
                <a:cs typeface="Calibri" panose="020F0502020204030204" pitchFamily="34" charset="0"/>
              </a:rPr>
              <a:t>Discernământ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între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artere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vene</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Discernământ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între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creier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cerebel</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Creierul</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organul</a:t>
            </a:r>
            <a:r>
              <a:rPr lang="en-US" altLang="el-GR" b="1" dirty="0">
                <a:latin typeface="Calibri" panose="020F0502020204030204" pitchFamily="34" charset="0"/>
                <a:cs typeface="Calibri" panose="020F0502020204030204" pitchFamily="34" charset="0"/>
              </a:rPr>
              <a:t> principal al </a:t>
            </a:r>
            <a:r>
              <a:rPr lang="en-US" altLang="el-GR" b="1" dirty="0" err="1">
                <a:latin typeface="Calibri" panose="020F0502020204030204" pitchFamily="34" charset="0"/>
                <a:cs typeface="Calibri" panose="020F0502020204030204" pitchFamily="34" charset="0"/>
              </a:rPr>
              <a:t>sistemului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nervos</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6872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 xmlns:a16="http://schemas.microsoft.com/office/drawing/2014/main" id="{601F16A2-4108-442D-953F-94E5B4DFB754}"/>
              </a:ext>
            </a:extLst>
          </p:cNvPr>
          <p:cNvSpPr txBox="1">
            <a:spLocks noChangeArrowheads="1"/>
          </p:cNvSpPr>
          <p:nvPr/>
        </p:nvSpPr>
        <p:spPr bwMode="auto">
          <a:xfrm>
            <a:off x="373632" y="1834986"/>
            <a:ext cx="1163580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l-GR" b="1" dirty="0" err="1">
                <a:latin typeface="Calibri" panose="020F0502020204030204" pitchFamily="34" charset="0"/>
                <a:cs typeface="Calibri" panose="020F0502020204030204" pitchFamily="34" charset="0"/>
              </a:rPr>
              <a:t>Medicina</a:t>
            </a:r>
            <a:r>
              <a:rPr lang="en-US" altLang="el-GR" b="1" dirty="0">
                <a:latin typeface="Calibri" panose="020F0502020204030204" pitchFamily="34" charset="0"/>
                <a:cs typeface="Calibri" panose="020F0502020204030204" pitchFamily="34" charset="0"/>
              </a:rPr>
              <a:t> are </a:t>
            </a:r>
            <a:r>
              <a:rPr lang="en-US" altLang="el-GR" b="1" dirty="0" err="1">
                <a:latin typeface="Calibri" panose="020F0502020204030204" pitchFamily="34" charset="0"/>
                <a:cs typeface="Calibri" panose="020F0502020204030204" pitchFamily="34" charset="0"/>
              </a:rPr>
              <a:t>nevoie</a:t>
            </a:r>
            <a:r>
              <a:rPr lang="en-US" altLang="el-GR" b="1" dirty="0">
                <a:latin typeface="Calibri" panose="020F0502020204030204" pitchFamily="34" charset="0"/>
                <a:cs typeface="Calibri" panose="020F0502020204030204" pitchFamily="34" charset="0"/>
              </a:rPr>
              <a:t> de </a:t>
            </a:r>
            <a:r>
              <a:rPr lang="en-US" altLang="el-GR" b="1" dirty="0" err="1">
                <a:latin typeface="Calibri" panose="020F0502020204030204" pitchFamily="34" charset="0"/>
                <a:cs typeface="Calibri" panose="020F0502020204030204" pitchFamily="34" charset="0"/>
              </a:rPr>
              <a:t>trei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tipuri</a:t>
            </a:r>
            <a:r>
              <a:rPr lang="en-US" altLang="el-GR" b="1" dirty="0">
                <a:latin typeface="Calibri" panose="020F0502020204030204" pitchFamily="34" charset="0"/>
                <a:cs typeface="Calibri" panose="020F0502020204030204" pitchFamily="34" charset="0"/>
              </a:rPr>
              <a:t> de </a:t>
            </a:r>
            <a:r>
              <a:rPr lang="en-US" altLang="el-GR" b="1" dirty="0" err="1">
                <a:latin typeface="Calibri" panose="020F0502020204030204" pitchFamily="34" charset="0"/>
                <a:cs typeface="Calibri" panose="020F0502020204030204" pitchFamily="34" charset="0"/>
              </a:rPr>
              <a:t>cunoștințe</a:t>
            </a:r>
            <a:r>
              <a:rPr lang="en-US" altLang="el-GR" b="1" dirty="0">
                <a:latin typeface="Calibri" panose="020F0502020204030204" pitchFamily="34" charset="0"/>
                <a:cs typeface="Calibri" panose="020F0502020204030204" pitchFamily="34" charset="0"/>
              </a:rPr>
              <a:t>:</a:t>
            </a:r>
          </a:p>
          <a:p>
            <a:pPr>
              <a:spcBef>
                <a:spcPct val="50000"/>
              </a:spcBef>
            </a:pPr>
            <a:endParaRPr lang="en-US" altLang="el-GR" b="1" dirty="0">
              <a:latin typeface="Calibri" panose="020F0502020204030204" pitchFamily="34" charset="0"/>
              <a:cs typeface="Calibri" panose="020F0502020204030204" pitchFamily="34" charset="0"/>
            </a:endParaRPr>
          </a:p>
          <a:p>
            <a:pPr marL="285750" indent="-285750">
              <a:spcBef>
                <a:spcPct val="50000"/>
              </a:spcBef>
              <a:buFont typeface="Arial" panose="020B0604020202020204" pitchFamily="34" charset="0"/>
              <a:buChar char="•"/>
            </a:pPr>
            <a:r>
              <a:rPr lang="en-US" altLang="el-GR" b="1" dirty="0" err="1">
                <a:latin typeface="Calibri" panose="020F0502020204030204" pitchFamily="34" charset="0"/>
                <a:cs typeface="Calibri" panose="020F0502020204030204" pitchFamily="34" charset="0"/>
              </a:rPr>
              <a:t>cunoștințe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despre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sănătate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anatomie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fiziologie</a:t>
            </a:r>
            <a:endParaRPr lang="en-US" altLang="el-GR" b="1" dirty="0">
              <a:latin typeface="Calibri" panose="020F0502020204030204" pitchFamily="34" charset="0"/>
              <a:cs typeface="Calibri" panose="020F0502020204030204" pitchFamily="34" charset="0"/>
            </a:endParaRPr>
          </a:p>
          <a:p>
            <a:pPr marL="285750" indent="-285750">
              <a:spcBef>
                <a:spcPct val="50000"/>
              </a:spcBef>
              <a:buFont typeface="Arial" panose="020B0604020202020204" pitchFamily="34" charset="0"/>
              <a:buChar char="•"/>
            </a:pPr>
            <a:r>
              <a:rPr lang="en-US" altLang="el-GR" b="1" dirty="0" err="1">
                <a:latin typeface="Calibri" panose="020F0502020204030204" pitchFamily="34" charset="0"/>
                <a:cs typeface="Calibri" panose="020F0502020204030204" pitchFamily="34" charset="0"/>
              </a:rPr>
              <a:t>cunoștințe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despre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boli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medicină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internă</a:t>
            </a:r>
            <a:endParaRPr lang="en-US" altLang="el-GR" b="1" dirty="0">
              <a:latin typeface="Calibri" panose="020F0502020204030204" pitchFamily="34" charset="0"/>
              <a:cs typeface="Calibri" panose="020F0502020204030204" pitchFamily="34" charset="0"/>
            </a:endParaRPr>
          </a:p>
          <a:p>
            <a:pPr marL="285750" indent="-285750">
              <a:spcBef>
                <a:spcPct val="50000"/>
              </a:spcBef>
              <a:buFont typeface="Arial" panose="020B0604020202020204" pitchFamily="34" charset="0"/>
              <a:buChar char="•"/>
            </a:pPr>
            <a:r>
              <a:rPr lang="en-US" altLang="el-GR" b="1" dirty="0" err="1">
                <a:latin typeface="Calibri" panose="020F0502020204030204" pitchFamily="34" charset="0"/>
                <a:cs typeface="Calibri" panose="020F0502020204030204" pitchFamily="34" charset="0"/>
              </a:rPr>
              <a:t>cunoașterea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elementelor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generice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terapeutică</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369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 xmlns:a16="http://schemas.microsoft.com/office/drawing/2014/main" id="{601F16A2-4108-442D-953F-94E5B4DFB754}"/>
              </a:ext>
            </a:extLst>
          </p:cNvPr>
          <p:cNvSpPr txBox="1">
            <a:spLocks noChangeArrowheads="1"/>
          </p:cNvSpPr>
          <p:nvPr/>
        </p:nvSpPr>
        <p:spPr bwMode="auto">
          <a:xfrm>
            <a:off x="278098" y="1228757"/>
            <a:ext cx="11635804"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l-GR" altLang="el-GR" sz="2400" b="1" dirty="0">
              <a:solidFill>
                <a:srgbClr val="F8F2AE"/>
              </a:solidFill>
              <a:latin typeface="Garamond" panose="02020404030301010803" pitchFamily="18" charset="0"/>
            </a:endParaRPr>
          </a:p>
          <a:p>
            <a:pPr>
              <a:spcBef>
                <a:spcPct val="50000"/>
              </a:spcBef>
            </a:pPr>
            <a:r>
              <a:rPr lang="en-US" altLang="el-GR" b="1" dirty="0" err="1">
                <a:latin typeface="Calibri" panose="020F0502020204030204" pitchFamily="34" charset="0"/>
                <a:cs typeface="Calibri" panose="020F0502020204030204" pitchFamily="34" charset="0"/>
              </a:rPr>
              <a:t>Utilizarea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pulsului</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dietei</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Tratament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bazat</a:t>
            </a:r>
            <a:r>
              <a:rPr lang="en-US" altLang="el-GR" b="1" dirty="0">
                <a:latin typeface="Calibri" panose="020F0502020204030204" pitchFamily="34" charset="0"/>
                <a:cs typeface="Calibri" panose="020F0502020204030204" pitchFamily="34" charset="0"/>
              </a:rPr>
              <a:t> pe </a:t>
            </a:r>
            <a:r>
              <a:rPr lang="en-US" altLang="el-GR" b="1" dirty="0" err="1">
                <a:latin typeface="Calibri" panose="020F0502020204030204" pitchFamily="34" charset="0"/>
                <a:cs typeface="Calibri" panose="020F0502020204030204" pitchFamily="34" charset="0"/>
              </a:rPr>
              <a:t>experiență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observație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clinică</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Numeroase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medicamente</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Un medic bun </a:t>
            </a:r>
            <a:r>
              <a:rPr lang="en-US" altLang="el-GR" b="1" dirty="0" err="1">
                <a:latin typeface="Calibri" panose="020F0502020204030204" pitchFamily="34" charset="0"/>
                <a:cs typeface="Calibri" panose="020F0502020204030204" pitchFamily="34" charset="0"/>
              </a:rPr>
              <a:t>este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calificat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atât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teorie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cât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practică</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Un medic </a:t>
            </a:r>
            <a:r>
              <a:rPr lang="en-US" altLang="el-GR" b="1" dirty="0" err="1">
                <a:latin typeface="Calibri" panose="020F0502020204030204" pitchFamily="34" charset="0"/>
                <a:cs typeface="Calibri" panose="020F0502020204030204" pitchFamily="34" charset="0"/>
              </a:rPr>
              <a:t>excelent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este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cel</a:t>
            </a:r>
            <a:r>
              <a:rPr lang="en-US" altLang="el-GR" b="1" dirty="0">
                <a:latin typeface="Calibri" panose="020F0502020204030204" pitchFamily="34" charset="0"/>
                <a:cs typeface="Calibri" panose="020F0502020204030204" pitchFamily="34" charset="0"/>
              </a:rPr>
              <a:t> care </a:t>
            </a:r>
            <a:r>
              <a:rPr lang="en-US" altLang="el-GR" b="1" dirty="0" err="1">
                <a:latin typeface="Calibri" panose="020F0502020204030204" pitchFamily="34" charset="0"/>
                <a:cs typeface="Calibri" panose="020F0502020204030204" pitchFamily="34" charset="0"/>
              </a:rPr>
              <a:t>spune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diferența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dintre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posibil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imposibil</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5909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332FFD2-EE25-4577-9162-639CE2B1F16D}"/>
              </a:ext>
            </a:extLst>
          </p:cNvPr>
          <p:cNvSpPr txBox="1">
            <a:spLocks noChangeArrowheads="1"/>
          </p:cNvSpPr>
          <p:nvPr/>
        </p:nvSpPr>
        <p:spPr bwMode="auto">
          <a:xfrm>
            <a:off x="539750" y="777318"/>
            <a:ext cx="654685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24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Eroi</a:t>
            </a:r>
            <a:r>
              <a:rPr lang="en-US"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 </a:t>
            </a:r>
            <a:r>
              <a:rPr lang="en-US" altLang="el-GR" sz="24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abilități</a:t>
            </a:r>
            <a:r>
              <a:rPr lang="en-US"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l-GR" sz="24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medicale</a:t>
            </a:r>
            <a:endParaRPr lang="el-GR" altLang="el-GR" sz="2400" b="1" dirty="0">
              <a:solidFill>
                <a:srgbClr val="F8F2AE"/>
              </a:solidFill>
              <a:latin typeface="Garamond" panose="02020404030301010803" pitchFamily="18" charset="0"/>
            </a:endParaRPr>
          </a:p>
          <a:p>
            <a:pPr algn="ctr" eaLnBrk="1" hangingPunct="1">
              <a:spcBef>
                <a:spcPct val="0"/>
              </a:spcBef>
              <a:buFontTx/>
              <a:buNone/>
            </a:pPr>
            <a:endParaRPr lang="el-GR" altLang="el-GR" sz="2400" b="1" dirty="0">
              <a:solidFill>
                <a:srgbClr val="F8F2AE"/>
              </a:solidFill>
              <a:latin typeface="Garamond" panose="02020404030301010803" pitchFamily="18" charset="0"/>
            </a:endParaRP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Machaon </a:t>
            </a:r>
            <a:r>
              <a:rPr lang="en-US" altLang="el-GR" sz="1800" b="1" dirty="0" err="1">
                <a:latin typeface="Calibri" panose="020F0502020204030204" pitchFamily="34" charset="0"/>
                <a:cs typeface="Calibri" panose="020F0502020204030204" pitchFamily="34" charset="0"/>
              </a:rPr>
              <a:t>și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Podalirius</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copiii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lui</a:t>
            </a:r>
            <a:r>
              <a:rPr lang="en-US" altLang="el-GR" sz="1800" b="1" dirty="0">
                <a:latin typeface="Calibri" panose="020F0502020204030204" pitchFamily="34" charset="0"/>
                <a:cs typeface="Calibri" panose="020F0502020204030204" pitchFamily="34" charset="0"/>
              </a:rPr>
              <a:t> Asclepius</a:t>
            </a:r>
          </a:p>
          <a:p>
            <a:pPr marL="285750" indent="-285750">
              <a:spcBef>
                <a:spcPct val="0"/>
              </a:spcBef>
            </a:pPr>
            <a:r>
              <a:rPr lang="en-US" altLang="el-GR" sz="1800" b="1" dirty="0">
                <a:latin typeface="Calibri" panose="020F0502020204030204" pitchFamily="34" charset="0"/>
                <a:cs typeface="Calibri" panose="020F0502020204030204" pitchFamily="34" charset="0"/>
              </a:rPr>
              <a:t>nu sunt </a:t>
            </a:r>
            <a:r>
              <a:rPr lang="en-US" altLang="el-GR" sz="1800" b="1" dirty="0" err="1">
                <a:latin typeface="Calibri" panose="020F0502020204030204" pitchFamily="34" charset="0"/>
                <a:cs typeface="Calibri" panose="020F0502020204030204" pitchFamily="34" charset="0"/>
              </a:rPr>
              <a:t>menționate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virtuți</a:t>
            </a:r>
            <a:r>
              <a:rPr lang="en-US" altLang="el-GR" sz="1800" b="1" dirty="0">
                <a:latin typeface="Calibri" panose="020F0502020204030204" pitchFamily="34" charset="0"/>
                <a:cs typeface="Calibri" panose="020F0502020204030204" pitchFamily="34" charset="0"/>
              </a:rPr>
              <a:t> de </a:t>
            </a:r>
            <a:r>
              <a:rPr lang="en-US" altLang="el-GR" sz="1800" b="1" dirty="0" err="1">
                <a:latin typeface="Calibri" panose="020F0502020204030204" pitchFamily="34" charset="0"/>
                <a:cs typeface="Calibri" panose="020F0502020204030204" pitchFamily="34" charset="0"/>
              </a:rPr>
              <a:t>război</a:t>
            </a:r>
            <a:endParaRPr lang="ro-RO" altLang="el-GR" sz="1800" b="1" dirty="0">
              <a:latin typeface="Calibri" panose="020F0502020204030204" pitchFamily="34" charset="0"/>
              <a:cs typeface="Calibri" panose="020F0502020204030204" pitchFamily="34" charset="0"/>
            </a:endParaRPr>
          </a:p>
          <a:p>
            <a:pPr marL="285750" indent="-285750">
              <a:spcBef>
                <a:spcPct val="0"/>
              </a:spcBef>
            </a:pPr>
            <a:r>
              <a:rPr lang="en-US" altLang="el-GR" sz="1800" b="1" dirty="0">
                <a:latin typeface="Calibri" panose="020F0502020204030204" pitchFamily="34" charset="0"/>
                <a:cs typeface="Calibri" panose="020F0502020204030204" pitchFamily="34" charset="0"/>
              </a:rPr>
              <a:t>„</a:t>
            </a:r>
            <a:r>
              <a:rPr lang="en-US" altLang="el-GR" sz="1800" b="1" dirty="0" err="1">
                <a:latin typeface="Calibri" panose="020F0502020204030204" pitchFamily="34" charset="0"/>
                <a:cs typeface="Calibri" panose="020F0502020204030204" pitchFamily="34" charset="0"/>
              </a:rPr>
              <a:t>vindecători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buni</a:t>
            </a:r>
            <a:r>
              <a:rPr lang="en-US" altLang="el-GR" sz="1800" b="1" dirty="0">
                <a:latin typeface="Calibri" panose="020F0502020204030204" pitchFamily="34" charset="0"/>
                <a:cs typeface="Calibri" panose="020F0502020204030204" pitchFamily="34" charset="0"/>
              </a:rPr>
              <a:t>”: au </a:t>
            </a:r>
            <a:r>
              <a:rPr lang="en-US" altLang="el-GR" sz="1800" b="1" dirty="0" err="1">
                <a:latin typeface="Calibri" panose="020F0502020204030204" pitchFamily="34" charset="0"/>
                <a:cs typeface="Calibri" panose="020F0502020204030204" pitchFamily="34" charset="0"/>
              </a:rPr>
              <a:t>învățat</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arta</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medicală</a:t>
            </a:r>
            <a:r>
              <a:rPr lang="en-US" altLang="el-GR" sz="1800" b="1" dirty="0">
                <a:latin typeface="Calibri" panose="020F0502020204030204" pitchFamily="34" charset="0"/>
                <a:cs typeface="Calibri" panose="020F0502020204030204" pitchFamily="34" charset="0"/>
              </a:rPr>
              <a:t> de la </a:t>
            </a:r>
            <a:r>
              <a:rPr lang="en-US" altLang="el-GR" sz="1800" b="1" dirty="0" err="1">
                <a:latin typeface="Calibri" panose="020F0502020204030204" pitchFamily="34" charset="0"/>
                <a:cs typeface="Calibri" panose="020F0502020204030204" pitchFamily="34" charset="0"/>
              </a:rPr>
              <a:t>tatăl</a:t>
            </a:r>
            <a:r>
              <a:rPr lang="en-US" altLang="el-GR" sz="1800" b="1" dirty="0">
                <a:latin typeface="Calibri" panose="020F0502020204030204" pitchFamily="34" charset="0"/>
                <a:cs typeface="Calibri" panose="020F0502020204030204" pitchFamily="34" charset="0"/>
              </a:rPr>
              <a:t> lor</a:t>
            </a:r>
            <a:endParaRPr lang="el-GR" altLang="el-GR" sz="1800" b="1" dirty="0">
              <a:latin typeface="Calibri" panose="020F0502020204030204" pitchFamily="34" charset="0"/>
              <a:cs typeface="Calibri" panose="020F0502020204030204" pitchFamily="34" charset="0"/>
            </a:endParaRPr>
          </a:p>
        </p:txBody>
      </p:sp>
      <p:pic>
        <p:nvPicPr>
          <p:cNvPr id="3" name="Picture 5" descr="Machaon">
            <a:extLst>
              <a:ext uri="{FF2B5EF4-FFF2-40B4-BE49-F238E27FC236}">
                <a16:creationId xmlns="" xmlns:a16="http://schemas.microsoft.com/office/drawing/2014/main" id="{6F9EFE86-7776-4847-825D-A9588232C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207962"/>
            <a:ext cx="4179887"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02B0EE0D-D87C-40F3-B6D1-138F2F779471}"/>
              </a:ext>
            </a:extLst>
          </p:cNvPr>
          <p:cNvSpPr txBox="1">
            <a:spLocks noChangeArrowheads="1"/>
          </p:cNvSpPr>
          <p:nvPr/>
        </p:nvSpPr>
        <p:spPr bwMode="auto">
          <a:xfrm>
            <a:off x="539750" y="3789502"/>
            <a:ext cx="107346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marL="285750" indent="-285750">
              <a:lnSpc>
                <a:spcPct val="150000"/>
              </a:lnSpc>
              <a:spcBef>
                <a:spcPct val="0"/>
              </a:spcBef>
            </a:pPr>
            <a:r>
              <a:rPr lang="en-US" altLang="el-GR" sz="1800" b="1" dirty="0" err="1">
                <a:latin typeface="Calibri" panose="020F0502020204030204" pitchFamily="34" charset="0"/>
                <a:cs typeface="Calibri" panose="020F0502020204030204" pitchFamily="34" charset="0"/>
              </a:rPr>
              <a:t>Arctinus</a:t>
            </a:r>
            <a:r>
              <a:rPr lang="en-US" altLang="el-GR" sz="1800" b="1" dirty="0">
                <a:latin typeface="Calibri" panose="020F0502020204030204" pitchFamily="34" charset="0"/>
                <a:cs typeface="Calibri" panose="020F0502020204030204" pitchFamily="34" charset="0"/>
              </a:rPr>
              <a:t>: “To one of them, his father gave lighter hands, to extract arrows from the flesh, to cut flesh and to heal wounds. To the other one, he granted the ability to recognize and understand the unseen within the human body and to heal the incurable”</a:t>
            </a:r>
            <a:endParaRPr lang="el-GR" altLang="el-GR" sz="1800" b="1" dirty="0">
              <a:latin typeface="Calibri" panose="020F0502020204030204" pitchFamily="34" charset="0"/>
              <a:cs typeface="Calibri" panose="020F0502020204030204" pitchFamily="34" charset="0"/>
            </a:endParaRPr>
          </a:p>
          <a:p>
            <a:pPr marL="285750" indent="-285750">
              <a:lnSpc>
                <a:spcPct val="150000"/>
              </a:lnSpc>
              <a:spcBef>
                <a:spcPct val="0"/>
              </a:spcBef>
            </a:pPr>
            <a:r>
              <a:rPr lang="en-US" altLang="el-GR" sz="1800" b="1" dirty="0">
                <a:latin typeface="Calibri" panose="020F0502020204030204" pitchFamily="34" charset="0"/>
                <a:cs typeface="Calibri" panose="020F0502020204030204" pitchFamily="34" charset="0"/>
              </a:rPr>
              <a:t>Machaon = “surgeon”, </a:t>
            </a:r>
            <a:r>
              <a:rPr lang="en-US" altLang="el-GR" sz="1800" b="1" dirty="0" err="1">
                <a:latin typeface="Calibri" panose="020F0502020204030204" pitchFamily="34" charset="0"/>
                <a:cs typeface="Calibri" panose="020F0502020204030204" pitchFamily="34" charset="0"/>
              </a:rPr>
              <a:t>Podalirius</a:t>
            </a:r>
            <a:r>
              <a:rPr lang="en-US" altLang="el-GR" sz="1800" b="1" dirty="0">
                <a:latin typeface="Calibri" panose="020F0502020204030204" pitchFamily="34" charset="0"/>
                <a:cs typeface="Calibri" panose="020F0502020204030204" pitchFamily="34" charset="0"/>
              </a:rPr>
              <a:t> = “internal medicine”</a:t>
            </a:r>
            <a:endParaRPr lang="el-GR" altLang="el-GR" sz="18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F78883BC-760F-4DF2-A741-B434E752B505}"/>
              </a:ext>
            </a:extLst>
          </p:cNvPr>
          <p:cNvSpPr txBox="1">
            <a:spLocks noChangeArrowheads="1"/>
          </p:cNvSpPr>
          <p:nvPr/>
        </p:nvSpPr>
        <p:spPr bwMode="auto">
          <a:xfrm>
            <a:off x="7599362" y="3013869"/>
            <a:ext cx="403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1800" b="1" dirty="0">
                <a:solidFill>
                  <a:schemeClr val="bg1"/>
                </a:solidFill>
                <a:latin typeface="Calibri" panose="020F0502020204030204" pitchFamily="34" charset="0"/>
                <a:cs typeface="Calibri" panose="020F0502020204030204" pitchFamily="34" charset="0"/>
              </a:rPr>
              <a:t>Machaon treating Menelaus</a:t>
            </a:r>
            <a:endParaRPr lang="el-GR" altLang="el-GR" sz="1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9455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6263245A-3DDE-4CFB-92C7-FA1CFFCC4DF8}"/>
              </a:ext>
            </a:extLst>
          </p:cNvPr>
          <p:cNvSpPr txBox="1">
            <a:spLocks noChangeArrowheads="1"/>
          </p:cNvSpPr>
          <p:nvPr/>
        </p:nvSpPr>
        <p:spPr bwMode="auto">
          <a:xfrm>
            <a:off x="179388" y="1147454"/>
            <a:ext cx="11733212" cy="358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Erasistratus </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Fiziolog</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Studiul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nervilor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vaselor</a:t>
            </a:r>
            <a:r>
              <a:rPr lang="en-US" altLang="el-GR" b="1" dirty="0">
                <a:latin typeface="Calibri" panose="020F0502020204030204" pitchFamily="34" charset="0"/>
                <a:cs typeface="Calibri" panose="020F0502020204030204" pitchFamily="34" charset="0"/>
              </a:rPr>
              <a:t> de </a:t>
            </a:r>
            <a:r>
              <a:rPr lang="en-US" altLang="el-GR" b="1" dirty="0" err="1">
                <a:latin typeface="Calibri" panose="020F0502020204030204" pitchFamily="34" charset="0"/>
                <a:cs typeface="Calibri" panose="020F0502020204030204" pitchFamily="34" charset="0"/>
              </a:rPr>
              <a:t>sânge</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„Triple-web” (</a:t>
            </a:r>
            <a:r>
              <a:rPr lang="en-US" altLang="el-GR" b="1" dirty="0" err="1">
                <a:latin typeface="Calibri" panose="020F0502020204030204" pitchFamily="34" charset="0"/>
                <a:cs typeface="Calibri" panose="020F0502020204030204" pitchFamily="34" charset="0"/>
              </a:rPr>
              <a:t>triplokia</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prezența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relația</a:t>
            </a:r>
            <a:r>
              <a:rPr lang="en-US" altLang="el-GR" b="1" dirty="0">
                <a:latin typeface="Calibri" panose="020F0502020204030204" pitchFamily="34" charset="0"/>
                <a:cs typeface="Calibri" panose="020F0502020204030204" pitchFamily="34" charset="0"/>
              </a:rPr>
              <a:t> a </a:t>
            </a:r>
            <a:r>
              <a:rPr lang="en-US" altLang="el-GR" b="1" dirty="0" err="1">
                <a:latin typeface="Calibri" panose="020F0502020204030204" pitchFamily="34" charset="0"/>
                <a:cs typeface="Calibri" panose="020F0502020204030204" pitchFamily="34" charset="0"/>
              </a:rPr>
              <a:t>trei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elemente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fiecare</a:t>
            </a:r>
            <a:r>
              <a:rPr lang="en-US" altLang="el-GR" b="1" dirty="0">
                <a:latin typeface="Calibri" panose="020F0502020204030204" pitchFamily="34" charset="0"/>
                <a:cs typeface="Calibri" panose="020F0502020204030204" pitchFamily="34" charset="0"/>
              </a:rPr>
              <a:t> organ (</a:t>
            </a:r>
            <a:r>
              <a:rPr lang="en-US" altLang="el-GR" b="1" dirty="0" err="1">
                <a:latin typeface="Calibri" panose="020F0502020204030204" pitchFamily="34" charset="0"/>
                <a:cs typeface="Calibri" panose="020F0502020204030204" pitchFamily="34" charset="0"/>
              </a:rPr>
              <a:t>nervi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artere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vene</a:t>
            </a:r>
            <a:r>
              <a:rPr lang="en-US" altLang="el-GR" b="1" dirty="0">
                <a:latin typeface="Calibri" panose="020F0502020204030204" pitchFamily="34" charset="0"/>
                <a:cs typeface="Calibri" panose="020F0502020204030204" pitchFamily="34" charset="0"/>
              </a:rPr>
              <a:t>)</a:t>
            </a:r>
          </a:p>
          <a:p>
            <a:pPr>
              <a:spcBef>
                <a:spcPct val="50000"/>
              </a:spcBef>
            </a:pPr>
            <a:r>
              <a:rPr lang="en-US" altLang="el-GR" b="1" dirty="0" err="1">
                <a:latin typeface="Calibri" panose="020F0502020204030204" pitchFamily="34" charset="0"/>
                <a:cs typeface="Calibri" panose="020F0502020204030204" pitchFamily="34" charset="0"/>
              </a:rPr>
              <a:t>Descrierea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inimii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 </a:t>
            </a:r>
            <a:r>
              <a:rPr lang="en-US" altLang="el-GR" b="1" dirty="0" err="1">
                <a:latin typeface="Calibri" panose="020F0502020204030204" pitchFamily="34" charset="0"/>
                <a:cs typeface="Calibri" panose="020F0502020204030204" pitchFamily="34" charset="0"/>
              </a:rPr>
              <a:t>supapelor</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Descrierea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ficatului</a:t>
            </a:r>
            <a:endParaRPr lang="en-US" altLang="el-GR" b="1" dirty="0">
              <a:latin typeface="Calibri" panose="020F0502020204030204" pitchFamily="34" charset="0"/>
              <a:cs typeface="Calibri" panose="020F0502020204030204" pitchFamily="34" charset="0"/>
            </a:endParaRP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Teoria pneuma = </a:t>
            </a:r>
            <a:r>
              <a:rPr lang="en-US" altLang="el-GR" b="1" dirty="0" err="1">
                <a:latin typeface="Calibri" panose="020F0502020204030204" pitchFamily="34" charset="0"/>
                <a:cs typeface="Calibri" panose="020F0502020204030204" pitchFamily="34" charset="0"/>
              </a:rPr>
              <a:t>inhalare</a:t>
            </a:r>
            <a:r>
              <a:rPr lang="en-US" altLang="el-GR" b="1" dirty="0">
                <a:latin typeface="Calibri" panose="020F0502020204030204" pitchFamily="34" charset="0"/>
                <a:cs typeface="Calibri" panose="020F0502020204030204" pitchFamily="34" charset="0"/>
              </a:rPr>
              <a:t>-&gt; </a:t>
            </a:r>
            <a:r>
              <a:rPr lang="en-US" altLang="el-GR" b="1" dirty="0" err="1">
                <a:latin typeface="Calibri" panose="020F0502020204030204" pitchFamily="34" charset="0"/>
                <a:cs typeface="Calibri" panose="020F0502020204030204" pitchFamily="34" charset="0"/>
              </a:rPr>
              <a:t>aer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către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partea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stângă</a:t>
            </a:r>
            <a:r>
              <a:rPr lang="en-US" altLang="el-GR" b="1" dirty="0">
                <a:latin typeface="Calibri" panose="020F0502020204030204" pitchFamily="34" charset="0"/>
                <a:cs typeface="Calibri" panose="020F0502020204030204" pitchFamily="34" charset="0"/>
              </a:rPr>
              <a:t> a </a:t>
            </a:r>
            <a:r>
              <a:rPr lang="en-US" altLang="el-GR" b="1" dirty="0" err="1">
                <a:latin typeface="Calibri" panose="020F0502020204030204" pitchFamily="34" charset="0"/>
                <a:cs typeface="Calibri" panose="020F0502020204030204" pitchFamily="34" charset="0"/>
              </a:rPr>
              <a:t>inimii</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transmis</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către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întregul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corp</a:t>
            </a:r>
            <a:r>
              <a:rPr lang="en-US" altLang="el-GR" b="1" dirty="0">
                <a:latin typeface="Calibri" panose="020F0502020204030204" pitchFamily="34" charset="0"/>
                <a:cs typeface="Calibri" panose="020F0502020204030204" pitchFamily="34" charset="0"/>
              </a:rPr>
              <a:t> ca „spirit vital” / </a:t>
            </a:r>
            <a:r>
              <a:rPr lang="en-US" altLang="el-GR" b="1" dirty="0" err="1">
                <a:latin typeface="Calibri" panose="020F0502020204030204" pitchFamily="34" charset="0"/>
                <a:cs typeface="Calibri" panose="020F0502020204030204" pitchFamily="34" charset="0"/>
              </a:rPr>
              <a:t>aer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către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creier</a:t>
            </a:r>
            <a:r>
              <a:rPr lang="en-US" altLang="el-GR" b="1" dirty="0">
                <a:latin typeface="Calibri" panose="020F0502020204030204" pitchFamily="34" charset="0"/>
                <a:cs typeface="Calibri" panose="020F0502020204030204" pitchFamily="34" charset="0"/>
              </a:rPr>
              <a:t>, ca „pneuma </a:t>
            </a:r>
            <a:r>
              <a:rPr lang="en-US" altLang="el-GR" b="1" dirty="0" err="1">
                <a:latin typeface="Calibri" panose="020F0502020204030204" pitchFamily="34" charset="0"/>
                <a:cs typeface="Calibri" panose="020F0502020204030204" pitchFamily="34" charset="0"/>
              </a:rPr>
              <a:t>psihică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transmis</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către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corp</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pentru</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mișcare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simț</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9020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41C0B227-CFD9-47C1-BE1D-DA525007B958}"/>
              </a:ext>
            </a:extLst>
          </p:cNvPr>
          <p:cNvSpPr txBox="1">
            <a:spLocks noChangeArrowheads="1"/>
          </p:cNvSpPr>
          <p:nvPr/>
        </p:nvSpPr>
        <p:spPr bwMode="auto">
          <a:xfrm>
            <a:off x="919398" y="1465723"/>
            <a:ext cx="409710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l-GR" b="1" dirty="0">
                <a:latin typeface="Calibri" panose="020F0502020204030204" pitchFamily="34" charset="0"/>
                <a:cs typeface="Calibri" panose="020F0502020204030204" pitchFamily="34" charset="0"/>
              </a:rPr>
              <a:t>Nu </a:t>
            </a:r>
            <a:r>
              <a:rPr lang="en-US" altLang="el-GR" b="1" dirty="0" err="1">
                <a:latin typeface="Calibri" panose="020F0502020204030204" pitchFamily="34" charset="0"/>
                <a:cs typeface="Calibri" panose="020F0502020204030204" pitchFamily="34" charset="0"/>
              </a:rPr>
              <a:t>teoriei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umorale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hipocratice</a:t>
            </a:r>
            <a:endParaRPr lang="en-US" altLang="el-GR" b="1" dirty="0">
              <a:latin typeface="Calibri" panose="020F0502020204030204" pitchFamily="34" charset="0"/>
              <a:cs typeface="Calibri" panose="020F0502020204030204" pitchFamily="34" charset="0"/>
            </a:endParaRP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Da </a:t>
            </a:r>
            <a:r>
              <a:rPr lang="en-US" altLang="el-GR" b="1" dirty="0" err="1">
                <a:latin typeface="Calibri" panose="020F0502020204030204" pitchFamily="34" charset="0"/>
                <a:cs typeface="Calibri" panose="020F0502020204030204" pitchFamily="34" charset="0"/>
              </a:rPr>
              <a:t>stereopatologiei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sediul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bolilor</a:t>
            </a:r>
            <a:r>
              <a:rPr lang="en-US" altLang="el-GR" b="1" dirty="0">
                <a:latin typeface="Calibri" panose="020F0502020204030204" pitchFamily="34" charset="0"/>
                <a:cs typeface="Calibri" panose="020F0502020204030204" pitchFamily="34" charset="0"/>
              </a:rPr>
              <a:t> se </a:t>
            </a:r>
            <a:r>
              <a:rPr lang="en-US" altLang="el-GR" b="1" dirty="0" err="1">
                <a:latin typeface="Calibri" panose="020F0502020204030204" pitchFamily="34" charset="0"/>
                <a:cs typeface="Calibri" panose="020F0502020204030204" pitchFamily="34" charset="0"/>
              </a:rPr>
              <a:t>află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organele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solide</a:t>
            </a:r>
            <a:r>
              <a:rPr lang="en-US" altLang="el-GR" b="1" dirty="0">
                <a:latin typeface="Calibri" panose="020F0502020204030204" pitchFamily="34" charset="0"/>
                <a:cs typeface="Calibri" panose="020F0502020204030204" pitchFamily="34" charset="0"/>
              </a:rPr>
              <a:t>)</a:t>
            </a: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Nu la </a:t>
            </a:r>
            <a:r>
              <a:rPr lang="en-US" altLang="el-GR" b="1" dirty="0" err="1">
                <a:latin typeface="Calibri" panose="020F0502020204030204" pitchFamily="34" charset="0"/>
                <a:cs typeface="Calibri" panose="020F0502020204030204" pitchFamily="34" charset="0"/>
              </a:rPr>
              <a:t>puls</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cathartice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sângerări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clisme</a:t>
            </a:r>
            <a:endParaRPr lang="en-US" altLang="el-GR" b="1" dirty="0">
              <a:latin typeface="Calibri" panose="020F0502020204030204" pitchFamily="34" charset="0"/>
              <a:cs typeface="Calibri" panose="020F0502020204030204" pitchFamily="34" charset="0"/>
            </a:endParaRP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Da </a:t>
            </a:r>
            <a:r>
              <a:rPr lang="en-US" altLang="el-GR" b="1" dirty="0" err="1">
                <a:latin typeface="Calibri" panose="020F0502020204030204" pitchFamily="34" charset="0"/>
                <a:cs typeface="Calibri" panose="020F0502020204030204" pitchFamily="34" charset="0"/>
              </a:rPr>
              <a:t>pentru</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câteva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medicamente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lipitori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cauter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cataplasme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dietă</a:t>
            </a:r>
            <a:r>
              <a:rPr lang="en-US" altLang="el-GR" b="1" dirty="0">
                <a:latin typeface="Calibri" panose="020F0502020204030204" pitchFamily="34" charset="0"/>
                <a:cs typeface="Calibri" panose="020F0502020204030204" pitchFamily="34" charset="0"/>
              </a:rPr>
              <a:t>.</a:t>
            </a:r>
            <a:endParaRPr lang="el-GR" altLang="el-GR" b="1" dirty="0">
              <a:latin typeface="Calibri" panose="020F0502020204030204" pitchFamily="34" charset="0"/>
              <a:cs typeface="Calibri" panose="020F0502020204030204" pitchFamily="34" charset="0"/>
            </a:endParaRPr>
          </a:p>
        </p:txBody>
      </p:sp>
      <p:pic>
        <p:nvPicPr>
          <p:cNvPr id="3" name="Picture 6" descr="Erasistratos2">
            <a:extLst>
              <a:ext uri="{FF2B5EF4-FFF2-40B4-BE49-F238E27FC236}">
                <a16:creationId xmlns="" xmlns:a16="http://schemas.microsoft.com/office/drawing/2014/main" id="{730E5BFC-4D72-4DA4-9CA4-BE04E42AF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1467871"/>
            <a:ext cx="4477642"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139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52400" y="955343"/>
            <a:ext cx="11671300" cy="4093428"/>
          </a:xfrm>
          <a:prstGeom prst="rect">
            <a:avLst/>
          </a:prstGeom>
          <a:noFill/>
        </p:spPr>
        <p:txBody>
          <a:bodyPr wrap="square" rtlCol="0">
            <a:spAutoFit/>
          </a:bodyPr>
          <a:lstStyle/>
          <a:p>
            <a:pPr algn="ct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Medici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alexandrini</a:t>
            </a:r>
            <a:endParaRPr lang="el-GR" sz="2400" b="1" dirty="0">
              <a:solidFill>
                <a:srgbClr val="F8F2AE"/>
              </a:solidFill>
              <a:latin typeface="Garamond" panose="02020404030301010803" pitchFamily="18" charset="0"/>
            </a:endParaRPr>
          </a:p>
          <a:p>
            <a:endParaRPr lang="ro-RO"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3 tipuri de metode terapeutice</a:t>
            </a:r>
          </a:p>
          <a:p>
            <a:r>
              <a:rPr lang="ro-RO" b="1" dirty="0">
                <a:latin typeface="Calibri" panose="020F0502020204030204" pitchFamily="34" charset="0"/>
                <a:cs typeface="Calibri" panose="020F0502020204030204" pitchFamily="34" charset="0"/>
              </a:rPr>
              <a:t>Cura de slabire</a:t>
            </a:r>
          </a:p>
          <a:p>
            <a:r>
              <a:rPr lang="ro-RO" b="1" dirty="0">
                <a:latin typeface="Calibri" panose="020F0502020204030204" pitchFamily="34" charset="0"/>
                <a:cs typeface="Calibri" panose="020F0502020204030204" pitchFamily="34" charset="0"/>
              </a:rPr>
              <a:t>Medicamentele</a:t>
            </a:r>
          </a:p>
          <a:p>
            <a:r>
              <a:rPr lang="ro-RO" b="1" dirty="0">
                <a:latin typeface="Calibri" panose="020F0502020204030204" pitchFamily="34" charset="0"/>
                <a:cs typeface="Calibri" panose="020F0502020204030204" pitchFamily="34" charset="0"/>
              </a:rPr>
              <a:t>Chirurgie (subtipuri: flebotomie, cauterizare, trefinare etc.)</a:t>
            </a:r>
          </a:p>
          <a:p>
            <a:endParaRPr lang="ro-RO"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Herophileans: dezvoltarea ginecologiei chirurgicale și obstetricii</a:t>
            </a:r>
          </a:p>
          <a:p>
            <a:r>
              <a:rPr lang="ro-RO" b="1" dirty="0">
                <a:latin typeface="Calibri" panose="020F0502020204030204" pitchFamily="34" charset="0"/>
                <a:cs typeface="Calibri" panose="020F0502020204030204" pitchFamily="34" charset="0"/>
              </a:rPr>
              <a:t>Erasistratei: chirurgie invazivă și traumatologie</a:t>
            </a:r>
          </a:p>
          <a:p>
            <a:endParaRPr lang="ro-RO" b="1" dirty="0">
              <a:latin typeface="Calibri" panose="020F0502020204030204" pitchFamily="34" charset="0"/>
              <a:cs typeface="Calibri" panose="020F0502020204030204" pitchFamily="34" charset="0"/>
            </a:endParaRPr>
          </a:p>
          <a:p>
            <a:r>
              <a:rPr lang="ro-RO" b="1" dirty="0">
                <a:latin typeface="Calibri" panose="020F0502020204030204" pitchFamily="34" charset="0"/>
                <a:cs typeface="Calibri" panose="020F0502020204030204" pitchFamily="34" charset="0"/>
              </a:rPr>
              <a:t>Hemostază: măsurile hipocratice s-au găsit insuficiente</a:t>
            </a:r>
          </a:p>
          <a:p>
            <a:pPr marL="285750" indent="-285750">
              <a:buFont typeface="Arial" panose="020B0604020202020204" pitchFamily="34" charset="0"/>
              <a:buChar char="•"/>
            </a:pPr>
            <a:r>
              <a:rPr lang="ro-RO" b="1" dirty="0">
                <a:latin typeface="Calibri" panose="020F0502020204030204" pitchFamily="34" charset="0"/>
                <a:cs typeface="Calibri" panose="020F0502020204030204" pitchFamily="34" charset="0"/>
              </a:rPr>
              <a:t>utilizarea venezecției pentru hemostază (cu interceptarea artificială a sângerării în zona hemoragiei)</a:t>
            </a:r>
          </a:p>
          <a:p>
            <a:pPr marL="285750" indent="-285750">
              <a:buFont typeface="Arial" panose="020B0604020202020204" pitchFamily="34" charset="0"/>
              <a:buChar char="•"/>
            </a:pPr>
            <a:r>
              <a:rPr lang="ro-RO" b="1" dirty="0">
                <a:latin typeface="Calibri" panose="020F0502020204030204" pitchFamily="34" charset="0"/>
                <a:cs typeface="Calibri" panose="020F0502020204030204" pitchFamily="34" charset="0"/>
              </a:rPr>
              <a:t>primele rapoarte de ligatură</a:t>
            </a:r>
          </a:p>
          <a:p>
            <a:pPr marL="285750" indent="-285750">
              <a:buFont typeface="Arial" panose="020B0604020202020204" pitchFamily="34" charset="0"/>
              <a:buChar char="•"/>
            </a:pPr>
            <a:r>
              <a:rPr lang="ro-RO" b="1" dirty="0">
                <a:latin typeface="Calibri" panose="020F0502020204030204" pitchFamily="34" charset="0"/>
                <a:cs typeface="Calibri" panose="020F0502020204030204" pitchFamily="34" charset="0"/>
              </a:rPr>
              <a:t>tampoane ferme</a:t>
            </a:r>
            <a:r>
              <a:rPr lang="el-GR" sz="2400" b="1" dirty="0">
                <a:solidFill>
                  <a:srgbClr val="F8F2AE"/>
                </a:solidFill>
                <a:latin typeface="Garamond" panose="02020404030301010803" pitchFamily="18" charset="0"/>
              </a:rPr>
              <a:t>	</a:t>
            </a:r>
          </a:p>
        </p:txBody>
      </p:sp>
    </p:spTree>
    <p:extLst>
      <p:ext uri="{BB962C8B-B14F-4D97-AF65-F5344CB8AC3E}">
        <p14:creationId xmlns:p14="http://schemas.microsoft.com/office/powerpoint/2010/main" val="1136133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39033" y="818866"/>
            <a:ext cx="11670630" cy="5109091"/>
          </a:xfrm>
          <a:prstGeom prst="rect">
            <a:avLst/>
          </a:prstGeom>
          <a:noFill/>
        </p:spPr>
        <p:txBody>
          <a:bodyPr wrap="square" rtlCol="0">
            <a:spAutoFit/>
          </a:bodyPr>
          <a:lstStyle/>
          <a:p>
            <a:pPr algn="ct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Chirurgi</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alexandrine</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endParaRPr>
          </a:p>
          <a:p>
            <a:pPr algn="ctr"/>
            <a:r>
              <a:rPr lang="en-US" b="1" dirty="0" err="1">
                <a:latin typeface="Calibri" panose="020F0502020204030204" pitchFamily="34" charset="0"/>
                <a:cs typeface="Calibri" panose="020F0502020204030204" pitchFamily="34" charset="0"/>
                <a:sym typeface="Wingdings" panose="05000000000000000000" pitchFamily="2" charset="2"/>
              </a:rPr>
              <a:t>Surse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pentru</a:t>
            </a:r>
            <a:r>
              <a:rPr lang="en-US" b="1" dirty="0">
                <a:latin typeface="Calibri" panose="020F0502020204030204" pitchFamily="34" charset="0"/>
                <a:cs typeface="Calibri" panose="020F0502020204030204" pitchFamily="34" charset="0"/>
                <a:sym typeface="Wingdings" panose="05000000000000000000" pitchFamily="2" charset="2"/>
              </a:rPr>
              <a:t> 14 </a:t>
            </a:r>
            <a:r>
              <a:rPr lang="en-US" b="1" dirty="0" err="1">
                <a:latin typeface="Calibri" panose="020F0502020204030204" pitchFamily="34" charset="0"/>
                <a:cs typeface="Calibri" panose="020F0502020204030204" pitchFamily="34" charset="0"/>
                <a:sym typeface="Wingdings" panose="05000000000000000000" pitchFamily="2" charset="2"/>
              </a:rPr>
              <a:t>chirurgi</a:t>
            </a:r>
            <a:endParaRPr lang="en-US" b="1" dirty="0">
              <a:latin typeface="Calibri" panose="020F0502020204030204" pitchFamily="34" charset="0"/>
              <a:cs typeface="Calibri" panose="020F0502020204030204" pitchFamily="34" charset="0"/>
              <a:sym typeface="Wingdings" panose="05000000000000000000" pitchFamily="2" charset="2"/>
            </a:endParaRPr>
          </a:p>
          <a:p>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err="1">
                <a:latin typeface="Calibri" panose="020F0502020204030204" pitchFamily="34" charset="0"/>
                <a:cs typeface="Calibri" panose="020F0502020204030204" pitchFamily="34" charset="0"/>
                <a:sym typeface="Wingdings" panose="05000000000000000000" pitchFamily="2" charset="2"/>
              </a:rPr>
              <a:t>Exemple</a:t>
            </a:r>
            <a:r>
              <a:rPr lang="en-US" b="1" dirty="0">
                <a:latin typeface="Calibri" panose="020F0502020204030204" pitchFamily="34" charset="0"/>
                <a:cs typeface="Calibri" panose="020F0502020204030204" pitchFamily="34" charset="0"/>
                <a:sym typeface="Wingdings" panose="05000000000000000000" pitchFamily="2" charset="2"/>
              </a:rPr>
              <a:t>:</a:t>
            </a:r>
          </a:p>
          <a:p>
            <a:r>
              <a:rPr lang="en-US" b="1" dirty="0" err="1">
                <a:latin typeface="Calibri" panose="020F0502020204030204" pitchFamily="34" charset="0"/>
                <a:cs typeface="Calibri" panose="020F0502020204030204" pitchFamily="34" charset="0"/>
                <a:sym typeface="Wingdings" panose="05000000000000000000" pitchFamily="2" charset="2"/>
              </a:rPr>
              <a:t>Menodor</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Erasistratean</a:t>
            </a:r>
            <a:r>
              <a:rPr lang="en-US" b="1" dirty="0">
                <a:latin typeface="Calibri" panose="020F0502020204030204" pitchFamily="34" charset="0"/>
                <a:cs typeface="Calibri" panose="020F0502020204030204" pitchFamily="34" charset="0"/>
                <a:sym typeface="Wingdings" panose="05000000000000000000" pitchFamily="2" charset="2"/>
              </a:rPr>
              <a:t>, prima </a:t>
            </a:r>
            <a:r>
              <a:rPr lang="en-US" b="1" dirty="0" err="1">
                <a:latin typeface="Calibri" panose="020F0502020204030204" pitchFamily="34" charset="0"/>
                <a:cs typeface="Calibri" panose="020F0502020204030204" pitchFamily="34" charset="0"/>
                <a:sym typeface="Wingdings" panose="05000000000000000000" pitchFamily="2" charset="2"/>
              </a:rPr>
              <a:t>jumătate</a:t>
            </a:r>
            <a:r>
              <a:rPr lang="en-US" b="1" dirty="0">
                <a:latin typeface="Calibri" panose="020F0502020204030204" pitchFamily="34" charset="0"/>
                <a:cs typeface="Calibri" panose="020F0502020204030204" pitchFamily="34" charset="0"/>
                <a:sym typeface="Wingdings" panose="05000000000000000000" pitchFamily="2" charset="2"/>
              </a:rPr>
              <a:t> a sec. I </a:t>
            </a:r>
            <a:r>
              <a:rPr lang="en-US" b="1" dirty="0" err="1">
                <a:latin typeface="Calibri" panose="020F0502020204030204" pitchFamily="34" charset="0"/>
                <a:cs typeface="Calibri" panose="020F0502020204030204" pitchFamily="34" charset="0"/>
                <a:sym typeface="Wingdings" panose="05000000000000000000" pitchFamily="2" charset="2"/>
              </a:rPr>
              <a:t>d.Hr</a:t>
            </a:r>
            <a:r>
              <a:rPr lang="en-US" b="1" dirty="0">
                <a:latin typeface="Calibri" panose="020F0502020204030204" pitchFamily="34" charset="0"/>
                <a:cs typeface="Calibri" panose="020F0502020204030204" pitchFamily="34" charset="0"/>
                <a:sym typeface="Wingdings" panose="05000000000000000000" pitchFamily="2" charset="2"/>
              </a:rPr>
              <a:t>.)</a:t>
            </a:r>
          </a:p>
          <a:p>
            <a:r>
              <a:rPr lang="en-US" b="1" dirty="0" err="1">
                <a:latin typeface="Calibri" panose="020F0502020204030204" pitchFamily="34" charset="0"/>
                <a:cs typeface="Calibri" panose="020F0502020204030204" pitchFamily="34" charset="0"/>
                <a:sym typeface="Wingdings" panose="05000000000000000000" pitchFamily="2" charset="2"/>
              </a:rPr>
              <a:t>Într</a:t>
            </a:r>
            <a:r>
              <a:rPr lang="en-US" b="1" dirty="0">
                <a:latin typeface="Calibri" panose="020F0502020204030204" pitchFamily="34" charset="0"/>
                <a:cs typeface="Calibri" panose="020F0502020204030204" pitchFamily="34" charset="0"/>
                <a:sym typeface="Wingdings" panose="05000000000000000000" pitchFamily="2" charset="2"/>
              </a:rPr>
              <a:t>-o </a:t>
            </a:r>
            <a:r>
              <a:rPr lang="en-US" b="1" dirty="0" err="1">
                <a:latin typeface="Calibri" panose="020F0502020204030204" pitchFamily="34" charset="0"/>
                <a:cs typeface="Calibri" panose="020F0502020204030204" pitchFamily="34" charset="0"/>
                <a:sym typeface="Wingdings" panose="05000000000000000000" pitchFamily="2" charset="2"/>
              </a:rPr>
              <a:t>fractură</a:t>
            </a:r>
            <a:r>
              <a:rPr lang="en-US" b="1" dirty="0">
                <a:latin typeface="Calibri" panose="020F0502020204030204" pitchFamily="34" charset="0"/>
                <a:cs typeface="Calibri" panose="020F0502020204030204" pitchFamily="34" charset="0"/>
                <a:sym typeface="Wingdings" panose="05000000000000000000" pitchFamily="2" charset="2"/>
              </a:rPr>
              <a:t> a </a:t>
            </a:r>
            <a:r>
              <a:rPr lang="en-US" b="1" dirty="0" err="1">
                <a:latin typeface="Calibri" panose="020F0502020204030204" pitchFamily="34" charset="0"/>
                <a:cs typeface="Calibri" panose="020F0502020204030204" pitchFamily="34" charset="0"/>
                <a:sym typeface="Wingdings" panose="05000000000000000000" pitchFamily="2" charset="2"/>
              </a:rPr>
              <a:t>craniului</a:t>
            </a:r>
            <a:r>
              <a:rPr lang="en-US" b="1" dirty="0">
                <a:latin typeface="Calibri" panose="020F0502020204030204" pitchFamily="34" charset="0"/>
                <a:cs typeface="Calibri" panose="020F0502020204030204" pitchFamily="34" charset="0"/>
                <a:sym typeface="Wingdings" panose="05000000000000000000" pitchFamily="2" charset="2"/>
              </a:rPr>
              <a:t>, a </a:t>
            </a:r>
            <a:r>
              <a:rPr lang="en-US" b="1" dirty="0" err="1">
                <a:latin typeface="Calibri" panose="020F0502020204030204" pitchFamily="34" charset="0"/>
                <a:cs typeface="Calibri" panose="020F0502020204030204" pitchFamily="34" charset="0"/>
                <a:sym typeface="Wingdings" panose="05000000000000000000" pitchFamily="2" charset="2"/>
              </a:rPr>
              <a:t>tăiat</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și</a:t>
            </a:r>
            <a:r>
              <a:rPr lang="en-US" b="1" dirty="0">
                <a:latin typeface="Calibri" panose="020F0502020204030204" pitchFamily="34" charset="0"/>
                <a:cs typeface="Calibri" panose="020F0502020204030204" pitchFamily="34" charset="0"/>
                <a:sym typeface="Wingdings" panose="05000000000000000000" pitchFamily="2" charset="2"/>
              </a:rPr>
              <a:t> a </a:t>
            </a:r>
            <a:r>
              <a:rPr lang="en-US" b="1" dirty="0" err="1">
                <a:latin typeface="Calibri" panose="020F0502020204030204" pitchFamily="34" charset="0"/>
                <a:cs typeface="Calibri" panose="020F0502020204030204" pitchFamily="34" charset="0"/>
                <a:sym typeface="Wingdings" panose="05000000000000000000" pitchFamily="2" charset="2"/>
              </a:rPr>
              <a:t>îndepărtat</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partea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osoasă</a:t>
            </a:r>
            <a:r>
              <a:rPr lang="en-US" b="1" dirty="0">
                <a:latin typeface="Calibri" panose="020F0502020204030204" pitchFamily="34" charset="0"/>
                <a:cs typeface="Calibri" panose="020F0502020204030204" pitchFamily="34" charset="0"/>
                <a:sym typeface="Wingdings" panose="05000000000000000000" pitchFamily="2" charset="2"/>
              </a:rPr>
              <a:t> care a </a:t>
            </a:r>
            <a:r>
              <a:rPr lang="en-US" b="1" dirty="0" err="1">
                <a:latin typeface="Calibri" panose="020F0502020204030204" pitchFamily="34" charset="0"/>
                <a:cs typeface="Calibri" panose="020F0502020204030204" pitchFamily="34" charset="0"/>
                <a:sym typeface="Wingdings" panose="05000000000000000000" pitchFamily="2" charset="2"/>
              </a:rPr>
              <a:t>pătruns</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medicii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hipocratici</a:t>
            </a:r>
            <a:r>
              <a:rPr lang="en-US" b="1" dirty="0">
                <a:latin typeface="Calibri" panose="020F0502020204030204" pitchFamily="34" charset="0"/>
                <a:cs typeface="Calibri" panose="020F0502020204030204" pitchFamily="34" charset="0"/>
                <a:sym typeface="Wingdings" panose="05000000000000000000" pitchFamily="2" charset="2"/>
              </a:rPr>
              <a:t> au </a:t>
            </a:r>
            <a:r>
              <a:rPr lang="en-US" b="1" dirty="0" err="1">
                <a:latin typeface="Calibri" panose="020F0502020204030204" pitchFamily="34" charset="0"/>
                <a:cs typeface="Calibri" panose="020F0502020204030204" pitchFamily="34" charset="0"/>
                <a:sym typeface="Wingdings" panose="05000000000000000000" pitchFamily="2" charset="2"/>
              </a:rPr>
              <a:t>așteptat</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până</a:t>
            </a:r>
            <a:r>
              <a:rPr lang="en-US" b="1" dirty="0">
                <a:latin typeface="Calibri" panose="020F0502020204030204" pitchFamily="34" charset="0"/>
                <a:cs typeface="Calibri" panose="020F0502020204030204" pitchFamily="34" charset="0"/>
                <a:sym typeface="Wingdings" panose="05000000000000000000" pitchFamily="2" charset="2"/>
              </a:rPr>
              <a:t> la </a:t>
            </a:r>
            <a:r>
              <a:rPr lang="en-US" b="1" dirty="0" err="1">
                <a:latin typeface="Calibri" panose="020F0502020204030204" pitchFamily="34" charset="0"/>
                <a:cs typeface="Calibri" panose="020F0502020204030204" pitchFamily="34" charset="0"/>
                <a:sym typeface="Wingdings" panose="05000000000000000000" pitchFamily="2" charset="2"/>
              </a:rPr>
              <a:t>supurație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externă</a:t>
            </a:r>
            <a:r>
              <a:rPr lang="en-US" b="1" dirty="0">
                <a:latin typeface="Calibri" panose="020F0502020204030204" pitchFamily="34" charset="0"/>
                <a:cs typeface="Calibri" panose="020F0502020204030204" pitchFamily="34" charset="0"/>
                <a:sym typeface="Wingdings" panose="05000000000000000000" pitchFamily="2" charset="2"/>
              </a:rPr>
              <a:t>)</a:t>
            </a:r>
          </a:p>
          <a:p>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err="1">
                <a:latin typeface="Calibri" panose="020F0502020204030204" pitchFamily="34" charset="0"/>
                <a:cs typeface="Calibri" panose="020F0502020204030204" pitchFamily="34" charset="0"/>
                <a:sym typeface="Wingdings" panose="05000000000000000000" pitchFamily="2" charset="2"/>
              </a:rPr>
              <a:t>Filoxen</a:t>
            </a:r>
            <a:r>
              <a:rPr lang="en-US" b="1" dirty="0">
                <a:latin typeface="Calibri" panose="020F0502020204030204" pitchFamily="34" charset="0"/>
                <a:cs typeface="Calibri" panose="020F0502020204030204" pitchFamily="34" charset="0"/>
                <a:sym typeface="Wingdings" panose="05000000000000000000" pitchFamily="2" charset="2"/>
              </a:rPr>
              <a:t> (~ 150/100 </a:t>
            </a:r>
            <a:r>
              <a:rPr lang="en-US" b="1" dirty="0" err="1">
                <a:latin typeface="Calibri" panose="020F0502020204030204" pitchFamily="34" charset="0"/>
                <a:cs typeface="Calibri" panose="020F0502020204030204" pitchFamily="34" charset="0"/>
                <a:sym typeface="Wingdings" panose="05000000000000000000" pitchFamily="2" charset="2"/>
              </a:rPr>
              <a:t>î.Hr</a:t>
            </a:r>
            <a:r>
              <a:rPr lang="en-US" b="1" dirty="0">
                <a:latin typeface="Calibri" panose="020F0502020204030204" pitchFamily="34" charset="0"/>
                <a:cs typeface="Calibri" panose="020F0502020204030204" pitchFamily="34" charset="0"/>
                <a:sym typeface="Wingdings" panose="05000000000000000000" pitchFamily="2" charset="2"/>
              </a:rPr>
              <a:t>.)</a:t>
            </a:r>
          </a:p>
          <a:p>
            <a:r>
              <a:rPr lang="en-US" b="1" dirty="0">
                <a:latin typeface="Calibri" panose="020F0502020204030204" pitchFamily="34" charset="0"/>
                <a:cs typeface="Calibri" panose="020F0502020204030204" pitchFamily="34" charset="0"/>
                <a:sym typeface="Wingdings" panose="05000000000000000000" pitchFamily="2" charset="2"/>
              </a:rPr>
              <a:t>A </a:t>
            </a:r>
            <a:r>
              <a:rPr lang="en-US" b="1" dirty="0" err="1">
                <a:latin typeface="Calibri" panose="020F0502020204030204" pitchFamily="34" charset="0"/>
                <a:cs typeface="Calibri" panose="020F0502020204030204" pitchFamily="34" charset="0"/>
                <a:sym typeface="Wingdings" panose="05000000000000000000" pitchFamily="2" charset="2"/>
              </a:rPr>
              <a:t>discernut</a:t>
            </a:r>
            <a:r>
              <a:rPr lang="en-US" b="1" dirty="0">
                <a:latin typeface="Calibri" panose="020F0502020204030204" pitchFamily="34" charset="0"/>
                <a:cs typeface="Calibri" panose="020F0502020204030204" pitchFamily="34" charset="0"/>
                <a:sym typeface="Wingdings" panose="05000000000000000000" pitchFamily="2" charset="2"/>
              </a:rPr>
              <a:t> 2 </a:t>
            </a:r>
            <a:r>
              <a:rPr lang="en-US" b="1" dirty="0" err="1">
                <a:latin typeface="Calibri" panose="020F0502020204030204" pitchFamily="34" charset="0"/>
                <a:cs typeface="Calibri" panose="020F0502020204030204" pitchFamily="34" charset="0"/>
                <a:sym typeface="Wingdings" panose="05000000000000000000" pitchFamily="2" charset="2"/>
              </a:rPr>
              <a:t>tipuri</a:t>
            </a:r>
            <a:r>
              <a:rPr lang="en-US" b="1" dirty="0">
                <a:latin typeface="Calibri" panose="020F0502020204030204" pitchFamily="34" charset="0"/>
                <a:cs typeface="Calibri" panose="020F0502020204030204" pitchFamily="34" charset="0"/>
                <a:sym typeface="Wingdings" panose="05000000000000000000" pitchFamily="2" charset="2"/>
              </a:rPr>
              <a:t> de cancer:</a:t>
            </a: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cancere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ascunse</a:t>
            </a:r>
            <a:r>
              <a:rPr lang="en-US" b="1" dirty="0">
                <a:latin typeface="Calibri" panose="020F0502020204030204" pitchFamily="34" charset="0"/>
                <a:cs typeface="Calibri" panose="020F0502020204030204" pitchFamily="34" charset="0"/>
                <a:sym typeface="Wingdings" panose="05000000000000000000" pitchFamily="2" charset="2"/>
              </a:rPr>
              <a:t>” cu ulcer (</a:t>
            </a:r>
            <a:r>
              <a:rPr lang="en-US" b="1" dirty="0" err="1">
                <a:latin typeface="Calibri" panose="020F0502020204030204" pitchFamily="34" charset="0"/>
                <a:cs typeface="Calibri" panose="020F0502020204030204" pitchFamily="34" charset="0"/>
                <a:sym typeface="Wingdings" panose="05000000000000000000" pitchFamily="2" charset="2"/>
              </a:rPr>
              <a:t>în</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uter</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și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intestin</a:t>
            </a:r>
            <a:r>
              <a:rPr lang="en-US" b="1" dirty="0">
                <a:latin typeface="Calibri" panose="020F0502020204030204" pitchFamily="34" charset="0"/>
                <a:cs typeface="Calibri" panose="020F0502020204030204" pitchFamily="34" charset="0"/>
                <a:sym typeface="Wingdings" panose="05000000000000000000" pitchFamily="2" charset="2"/>
              </a:rPr>
              <a:t>)</a:t>
            </a: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cancere</a:t>
            </a:r>
            <a:r>
              <a:rPr lang="en-US" b="1" dirty="0">
                <a:latin typeface="Calibri" panose="020F0502020204030204" pitchFamily="34" charset="0"/>
                <a:cs typeface="Calibri" panose="020F0502020204030204" pitchFamily="34" charset="0"/>
                <a:sym typeface="Wingdings" panose="05000000000000000000" pitchFamily="2" charset="2"/>
              </a:rPr>
              <a:t> „ulcerate”</a:t>
            </a:r>
          </a:p>
          <a:p>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sym typeface="Wingdings" panose="05000000000000000000" pitchFamily="2" charset="2"/>
              </a:rPr>
              <a:t>Menes din Sidon (~ 50 î.Hr.-10 </a:t>
            </a:r>
            <a:r>
              <a:rPr lang="en-US" b="1" dirty="0" err="1">
                <a:latin typeface="Calibri" panose="020F0502020204030204" pitchFamily="34" charset="0"/>
                <a:cs typeface="Calibri" panose="020F0502020204030204" pitchFamily="34" charset="0"/>
                <a:sym typeface="Wingdings" panose="05000000000000000000" pitchFamily="2" charset="2"/>
              </a:rPr>
              <a:t>d.Hr</a:t>
            </a:r>
            <a:r>
              <a:rPr lang="en-US" b="1" dirty="0">
                <a:latin typeface="Calibri" panose="020F0502020204030204" pitchFamily="34" charset="0"/>
                <a:cs typeface="Calibri" panose="020F0502020204030204" pitchFamily="34" charset="0"/>
                <a:sym typeface="Wingdings" panose="05000000000000000000" pitchFamily="2" charset="2"/>
              </a:rPr>
              <a:t>.)</a:t>
            </a: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Chirurgia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creșterilor</a:t>
            </a:r>
            <a:endParaRPr lang="en-US" b="1"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Boli</a:t>
            </a:r>
            <a:r>
              <a:rPr lang="en-US" b="1" dirty="0">
                <a:latin typeface="Calibri" panose="020F0502020204030204" pitchFamily="34" charset="0"/>
                <a:cs typeface="Calibri" panose="020F0502020204030204" pitchFamily="34" charset="0"/>
                <a:sym typeface="Wingdings" panose="05000000000000000000" pitchFamily="2" charset="2"/>
              </a:rPr>
              <a:t> ale </a:t>
            </a:r>
            <a:r>
              <a:rPr lang="en-US" b="1" dirty="0" err="1">
                <a:latin typeface="Calibri" panose="020F0502020204030204" pitchFamily="34" charset="0"/>
                <a:cs typeface="Calibri" panose="020F0502020204030204" pitchFamily="34" charset="0"/>
                <a:sym typeface="Wingdings" panose="05000000000000000000" pitchFamily="2" charset="2"/>
              </a:rPr>
              <a:t>zonei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ombilicale</a:t>
            </a:r>
            <a:endParaRPr lang="en-US" b="1"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Fistule</a:t>
            </a:r>
            <a:endParaRPr lang="en-US" b="1"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sym typeface="Wingdings" panose="05000000000000000000" pitchFamily="2" charset="2"/>
              </a:rPr>
              <a:t>Creează</a:t>
            </a:r>
            <a:r>
              <a:rPr lang="en-US" b="1" dirty="0">
                <a:latin typeface="Calibri" panose="020F0502020204030204" pitchFamily="34" charset="0"/>
                <a:cs typeface="Calibri" panose="020F0502020204030204" pitchFamily="34" charset="0"/>
                <a:sym typeface="Wingdings" panose="05000000000000000000" pitchFamily="2" charset="2"/>
              </a:rPr>
              <a:t> o </a:t>
            </a:r>
            <a:r>
              <a:rPr lang="en-US" b="1" dirty="0" err="1">
                <a:latin typeface="Calibri" panose="020F0502020204030204" pitchFamily="34" charset="0"/>
                <a:cs typeface="Calibri" panose="020F0502020204030204" pitchFamily="34" charset="0"/>
                <a:sym typeface="Wingdings" panose="05000000000000000000" pitchFamily="2" charset="2"/>
              </a:rPr>
              <a:t>dalta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specială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pentru</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litotomii</a:t>
            </a:r>
            <a:endParaRPr lang="el-GR" b="1" dirty="0">
              <a:latin typeface="Calibri" panose="020F0502020204030204" pitchFamily="34" charset="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1582424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240632" y="1034766"/>
            <a:ext cx="7773067" cy="3816429"/>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Ammonius</a:t>
            </a: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(~50 </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BC</a:t>
            </a: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-10 </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AD</a:t>
            </a: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t>
            </a:r>
          </a:p>
          <a:p>
            <a:endParaRPr lang="el-GR" sz="2400" b="1" dirty="0">
              <a:solidFill>
                <a:srgbClr val="F8F2AE"/>
              </a:solidFill>
              <a:latin typeface="Garamond" panose="02020404030301010803" pitchFamily="18" charset="0"/>
              <a:sym typeface="Wingdings" panose="05000000000000000000" pitchFamily="2" charset="2"/>
            </a:endParaRPr>
          </a:p>
          <a:p>
            <a:r>
              <a:rPr lang="en-US" b="1" dirty="0" err="1">
                <a:latin typeface="Calibri" panose="020F0502020204030204" pitchFamily="34" charset="0"/>
                <a:cs typeface="Calibri" panose="020F0502020204030204" pitchFamily="34" charset="0"/>
                <a:sym typeface="Wingdings" panose="05000000000000000000" pitchFamily="2" charset="2"/>
              </a:rPr>
              <a:t>Pietre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în</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vezică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și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litotripsie</a:t>
            </a:r>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sym typeface="Wingdings" panose="05000000000000000000" pitchFamily="2" charset="2"/>
              </a:rPr>
              <a:t>«Dar </a:t>
            </a:r>
            <a:r>
              <a:rPr lang="en-US" b="1" dirty="0" err="1">
                <a:latin typeface="Calibri" panose="020F0502020204030204" pitchFamily="34" charset="0"/>
                <a:cs typeface="Calibri" panose="020F0502020204030204" pitchFamily="34" charset="0"/>
                <a:sym typeface="Wingdings" panose="05000000000000000000" pitchFamily="2" charset="2"/>
              </a:rPr>
              <a:t>dacă</a:t>
            </a:r>
            <a:r>
              <a:rPr lang="en-US" b="1" dirty="0">
                <a:latin typeface="Calibri" panose="020F0502020204030204" pitchFamily="34" charset="0"/>
                <a:cs typeface="Calibri" panose="020F0502020204030204" pitchFamily="34" charset="0"/>
                <a:sym typeface="Wingdings" panose="05000000000000000000" pitchFamily="2" charset="2"/>
              </a:rPr>
              <a:t> o </a:t>
            </a:r>
            <a:r>
              <a:rPr lang="en-US" b="1" dirty="0" err="1">
                <a:latin typeface="Calibri" panose="020F0502020204030204" pitchFamily="34" charset="0"/>
                <a:cs typeface="Calibri" panose="020F0502020204030204" pitchFamily="34" charset="0"/>
                <a:sym typeface="Wingdings" panose="05000000000000000000" pitchFamily="2" charset="2"/>
              </a:rPr>
              <a:t>astfel</a:t>
            </a:r>
            <a:r>
              <a:rPr lang="en-US" b="1" dirty="0">
                <a:latin typeface="Calibri" panose="020F0502020204030204" pitchFamily="34" charset="0"/>
                <a:cs typeface="Calibri" panose="020F0502020204030204" pitchFamily="34" charset="0"/>
                <a:sym typeface="Wingdings" panose="05000000000000000000" pitchFamily="2" charset="2"/>
              </a:rPr>
              <a:t> de </a:t>
            </a:r>
            <a:r>
              <a:rPr lang="en-US" b="1" dirty="0" err="1">
                <a:latin typeface="Calibri" panose="020F0502020204030204" pitchFamily="34" charset="0"/>
                <a:cs typeface="Calibri" panose="020F0502020204030204" pitchFamily="34" charset="0"/>
                <a:sym typeface="Wingdings" panose="05000000000000000000" pitchFamily="2" charset="2"/>
              </a:rPr>
              <a:t>piatră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în</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vezică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este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suficient</a:t>
            </a:r>
            <a:r>
              <a:rPr lang="en-US" b="1" dirty="0">
                <a:latin typeface="Calibri" panose="020F0502020204030204" pitchFamily="34" charset="0"/>
                <a:cs typeface="Calibri" panose="020F0502020204030204" pitchFamily="34" charset="0"/>
                <a:sym typeface="Wingdings" panose="05000000000000000000" pitchFamily="2" charset="2"/>
              </a:rPr>
              <a:t> de mare </a:t>
            </a:r>
            <a:r>
              <a:rPr lang="en-US" b="1" dirty="0" err="1">
                <a:latin typeface="Calibri" panose="020F0502020204030204" pitchFamily="34" charset="0"/>
                <a:cs typeface="Calibri" panose="020F0502020204030204" pitchFamily="34" charset="0"/>
                <a:sym typeface="Wingdings" panose="05000000000000000000" pitchFamily="2" charset="2"/>
              </a:rPr>
              <a:t>și</a:t>
            </a:r>
            <a:r>
              <a:rPr lang="en-US" b="1" dirty="0">
                <a:latin typeface="Calibri" panose="020F0502020204030204" pitchFamily="34" charset="0"/>
                <a:cs typeface="Calibri" panose="020F0502020204030204" pitchFamily="34" charset="0"/>
                <a:sym typeface="Wingdings" panose="05000000000000000000" pitchFamily="2" charset="2"/>
              </a:rPr>
              <a:t> are un </a:t>
            </a:r>
            <a:r>
              <a:rPr lang="en-US" b="1" dirty="0" err="1">
                <a:latin typeface="Calibri" panose="020F0502020204030204" pitchFamily="34" charset="0"/>
                <a:cs typeface="Calibri" panose="020F0502020204030204" pitchFamily="34" charset="0"/>
                <a:sym typeface="Wingdings" panose="05000000000000000000" pitchFamily="2" charset="2"/>
              </a:rPr>
              <a:t>astfel</a:t>
            </a:r>
            <a:r>
              <a:rPr lang="en-US" b="1" dirty="0">
                <a:latin typeface="Calibri" panose="020F0502020204030204" pitchFamily="34" charset="0"/>
                <a:cs typeface="Calibri" panose="020F0502020204030204" pitchFamily="34" charset="0"/>
                <a:sym typeface="Wingdings" panose="05000000000000000000" pitchFamily="2" charset="2"/>
              </a:rPr>
              <a:t> de aspect, </a:t>
            </a:r>
            <a:r>
              <a:rPr lang="en-US" b="1" dirty="0" err="1">
                <a:latin typeface="Calibri" panose="020F0502020204030204" pitchFamily="34" charset="0"/>
                <a:cs typeface="Calibri" panose="020F0502020204030204" pitchFamily="34" charset="0"/>
                <a:sym typeface="Wingdings" panose="05000000000000000000" pitchFamily="2" charset="2"/>
              </a:rPr>
              <a:t>aceasta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ar</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putea</a:t>
            </a:r>
            <a:r>
              <a:rPr lang="en-US" b="1" dirty="0">
                <a:latin typeface="Calibri" panose="020F0502020204030204" pitchFamily="34" charset="0"/>
                <a:cs typeface="Calibri" panose="020F0502020204030204" pitchFamily="34" charset="0"/>
                <a:sym typeface="Wingdings" panose="05000000000000000000" pitchFamily="2" charset="2"/>
              </a:rPr>
              <a:t> fi </a:t>
            </a:r>
            <a:r>
              <a:rPr lang="en-US" b="1" dirty="0" err="1">
                <a:latin typeface="Calibri" panose="020F0502020204030204" pitchFamily="34" charset="0"/>
                <a:cs typeface="Calibri" panose="020F0502020204030204" pitchFamily="34" charset="0"/>
                <a:sym typeface="Wingdings" panose="05000000000000000000" pitchFamily="2" charset="2"/>
              </a:rPr>
              <a:t>extrasă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numai</a:t>
            </a:r>
            <a:r>
              <a:rPr lang="en-US" b="1" dirty="0">
                <a:latin typeface="Calibri" panose="020F0502020204030204" pitchFamily="34" charset="0"/>
                <a:cs typeface="Calibri" panose="020F0502020204030204" pitchFamily="34" charset="0"/>
                <a:sym typeface="Wingdings" panose="05000000000000000000" pitchFamily="2" charset="2"/>
              </a:rPr>
              <a:t> cu </a:t>
            </a:r>
            <a:r>
              <a:rPr lang="en-US" b="1" dirty="0" err="1">
                <a:latin typeface="Calibri" panose="020F0502020204030204" pitchFamily="34" charset="0"/>
                <a:cs typeface="Calibri" panose="020F0502020204030204" pitchFamily="34" charset="0"/>
                <a:sym typeface="Wingdings" panose="05000000000000000000" pitchFamily="2" charset="2"/>
              </a:rPr>
              <a:t>alezarea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gâtului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vezicii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urinare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Acesta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este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motivul</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pentru</a:t>
            </a:r>
            <a:r>
              <a:rPr lang="en-US" b="1" dirty="0">
                <a:latin typeface="Calibri" panose="020F0502020204030204" pitchFamily="34" charset="0"/>
                <a:cs typeface="Calibri" panose="020F0502020204030204" pitchFamily="34" charset="0"/>
                <a:sym typeface="Wingdings" panose="05000000000000000000" pitchFamily="2" charset="2"/>
              </a:rPr>
              <a:t> care </a:t>
            </a:r>
            <a:r>
              <a:rPr lang="en-US" b="1" dirty="0" err="1">
                <a:latin typeface="Calibri" panose="020F0502020204030204" pitchFamily="34" charset="0"/>
                <a:cs typeface="Calibri" panose="020F0502020204030204" pitchFamily="34" charset="0"/>
                <a:sym typeface="Wingdings" panose="05000000000000000000" pitchFamily="2" charset="2"/>
              </a:rPr>
              <a:t>cineva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ar</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trebui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să</a:t>
            </a:r>
            <a:r>
              <a:rPr lang="en-US" b="1" dirty="0">
                <a:latin typeface="Calibri" panose="020F0502020204030204" pitchFamily="34" charset="0"/>
                <a:cs typeface="Calibri" panose="020F0502020204030204" pitchFamily="34" charset="0"/>
                <a:sym typeface="Wingdings" panose="05000000000000000000" pitchFamily="2" charset="2"/>
              </a:rPr>
              <a:t> o </a:t>
            </a:r>
            <a:r>
              <a:rPr lang="en-US" b="1" dirty="0" err="1">
                <a:latin typeface="Calibri" panose="020F0502020204030204" pitchFamily="34" charset="0"/>
                <a:cs typeface="Calibri" panose="020F0502020204030204" pitchFamily="34" charset="0"/>
                <a:sym typeface="Wingdings" panose="05000000000000000000" pitchFamily="2" charset="2"/>
              </a:rPr>
              <a:t>rupă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Ammonius</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găsitorul</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metodei</a:t>
            </a:r>
            <a:r>
              <a:rPr lang="en-US" b="1" dirty="0">
                <a:latin typeface="Calibri" panose="020F0502020204030204" pitchFamily="34" charset="0"/>
                <a:cs typeface="Calibri" panose="020F0502020204030204" pitchFamily="34" charset="0"/>
                <a:sym typeface="Wingdings" panose="05000000000000000000" pitchFamily="2" charset="2"/>
              </a:rPr>
              <a:t> de </a:t>
            </a:r>
            <a:r>
              <a:rPr lang="en-US" b="1" dirty="0" err="1">
                <a:latin typeface="Calibri" panose="020F0502020204030204" pitchFamily="34" charset="0"/>
                <a:cs typeface="Calibri" panose="020F0502020204030204" pitchFamily="34" charset="0"/>
                <a:sym typeface="Wingdings" panose="05000000000000000000" pitchFamily="2" charset="2"/>
              </a:rPr>
              <a:t>mai</a:t>
            </a:r>
            <a:r>
              <a:rPr lang="en-US" b="1" dirty="0">
                <a:latin typeface="Calibri" panose="020F0502020204030204" pitchFamily="34" charset="0"/>
                <a:cs typeface="Calibri" panose="020F0502020204030204" pitchFamily="34" charset="0"/>
                <a:sym typeface="Wingdings" panose="05000000000000000000" pitchFamily="2" charset="2"/>
              </a:rPr>
              <a:t> sus, </a:t>
            </a:r>
            <a:r>
              <a:rPr lang="en-US" b="1" dirty="0" err="1">
                <a:latin typeface="Calibri" panose="020F0502020204030204" pitchFamily="34" charset="0"/>
                <a:cs typeface="Calibri" panose="020F0502020204030204" pitchFamily="34" charset="0"/>
                <a:sym typeface="Wingdings" panose="05000000000000000000" pitchFamily="2" charset="2"/>
              </a:rPr>
              <a:t>purta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numele</a:t>
            </a:r>
            <a:r>
              <a:rPr lang="en-US" b="1" dirty="0">
                <a:latin typeface="Calibri" panose="020F0502020204030204" pitchFamily="34" charset="0"/>
                <a:cs typeface="Calibri" panose="020F0502020204030204" pitchFamily="34" charset="0"/>
                <a:sym typeface="Wingdings" panose="05000000000000000000" pitchFamily="2" charset="2"/>
              </a:rPr>
              <a:t> de „</a:t>
            </a:r>
            <a:r>
              <a:rPr lang="en-US" b="1" dirty="0" err="1">
                <a:latin typeface="Calibri" panose="020F0502020204030204" pitchFamily="34" charset="0"/>
                <a:cs typeface="Calibri" panose="020F0502020204030204" pitchFamily="34" charset="0"/>
                <a:sym typeface="Wingdings" panose="05000000000000000000" pitchFamily="2" charset="2"/>
              </a:rPr>
              <a:t>litotomist</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Operația</a:t>
            </a:r>
            <a:r>
              <a:rPr lang="en-US" b="1" dirty="0">
                <a:latin typeface="Calibri" panose="020F0502020204030204" pitchFamily="34" charset="0"/>
                <a:cs typeface="Calibri" panose="020F0502020204030204" pitchFamily="34" charset="0"/>
                <a:sym typeface="Wingdings" panose="05000000000000000000" pitchFamily="2" charset="2"/>
              </a:rPr>
              <a:t> se face </a:t>
            </a:r>
            <a:r>
              <a:rPr lang="en-US" b="1" dirty="0" err="1">
                <a:latin typeface="Calibri" panose="020F0502020204030204" pitchFamily="34" charset="0"/>
                <a:cs typeface="Calibri" panose="020F0502020204030204" pitchFamily="34" charset="0"/>
                <a:sym typeface="Wingdings" panose="05000000000000000000" pitchFamily="2" charset="2"/>
              </a:rPr>
              <a:t>în</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felul</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următor</a:t>
            </a:r>
            <a:r>
              <a:rPr lang="en-US" b="1" dirty="0">
                <a:latin typeface="Calibri" panose="020F0502020204030204" pitchFamily="34" charset="0"/>
                <a:cs typeface="Calibri" panose="020F0502020204030204" pitchFamily="34" charset="0"/>
                <a:sym typeface="Wingdings" panose="05000000000000000000" pitchFamily="2" charset="2"/>
              </a:rPr>
              <a:t>: un </a:t>
            </a:r>
            <a:r>
              <a:rPr lang="en-US" b="1" dirty="0" err="1">
                <a:latin typeface="Calibri" panose="020F0502020204030204" pitchFamily="34" charset="0"/>
                <a:cs typeface="Calibri" panose="020F0502020204030204" pitchFamily="34" charset="0"/>
                <a:sym typeface="Wingdings" panose="05000000000000000000" pitchFamily="2" charset="2"/>
              </a:rPr>
              <a:t>cârlig</a:t>
            </a:r>
            <a:r>
              <a:rPr lang="en-US" b="1" dirty="0">
                <a:latin typeface="Calibri" panose="020F0502020204030204" pitchFamily="34" charset="0"/>
                <a:cs typeface="Calibri" panose="020F0502020204030204" pitchFamily="34" charset="0"/>
                <a:sym typeface="Wingdings" panose="05000000000000000000" pitchFamily="2" charset="2"/>
              </a:rPr>
              <a:t> convex </a:t>
            </a:r>
            <a:r>
              <a:rPr lang="en-US" b="1" dirty="0" err="1">
                <a:latin typeface="Calibri" panose="020F0502020204030204" pitchFamily="34" charset="0"/>
                <a:cs typeface="Calibri" panose="020F0502020204030204" pitchFamily="34" charset="0"/>
                <a:sym typeface="Wingdings" panose="05000000000000000000" pitchFamily="2" charset="2"/>
              </a:rPr>
              <a:t>este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aplicat</a:t>
            </a:r>
            <a:r>
              <a:rPr lang="en-US" b="1" dirty="0">
                <a:latin typeface="Calibri" panose="020F0502020204030204" pitchFamily="34" charset="0"/>
                <a:cs typeface="Calibri" panose="020F0502020204030204" pitchFamily="34" charset="0"/>
                <a:sym typeface="Wingdings" panose="05000000000000000000" pitchFamily="2" charset="2"/>
              </a:rPr>
              <a:t> pe </a:t>
            </a:r>
            <a:r>
              <a:rPr lang="en-US" b="1" dirty="0" err="1">
                <a:latin typeface="Calibri" panose="020F0502020204030204" pitchFamily="34" charset="0"/>
                <a:cs typeface="Calibri" panose="020F0502020204030204" pitchFamily="34" charset="0"/>
                <a:sym typeface="Wingdings" panose="05000000000000000000" pitchFamily="2" charset="2"/>
              </a:rPr>
              <a:t>piatră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într</a:t>
            </a:r>
            <a:r>
              <a:rPr lang="en-US" b="1" dirty="0">
                <a:latin typeface="Calibri" panose="020F0502020204030204" pitchFamily="34" charset="0"/>
                <a:cs typeface="Calibri" panose="020F0502020204030204" pitchFamily="34" charset="0"/>
                <a:sym typeface="Wingdings" panose="05000000000000000000" pitchFamily="2" charset="2"/>
              </a:rPr>
              <a:t>-un mod care </a:t>
            </a:r>
            <a:r>
              <a:rPr lang="en-US" b="1" dirty="0" err="1">
                <a:latin typeface="Calibri" panose="020F0502020204030204" pitchFamily="34" charset="0"/>
                <a:cs typeface="Calibri" panose="020F0502020204030204" pitchFamily="34" charset="0"/>
                <a:sym typeface="Wingdings" panose="05000000000000000000" pitchFamily="2" charset="2"/>
              </a:rPr>
              <a:t>ține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piatra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ferm</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pentru</a:t>
            </a:r>
            <a:r>
              <a:rPr lang="en-US" b="1" dirty="0">
                <a:latin typeface="Calibri" panose="020F0502020204030204" pitchFamily="34" charset="0"/>
                <a:cs typeface="Calibri" panose="020F0502020204030204" pitchFamily="34" charset="0"/>
                <a:sym typeface="Wingdings" panose="05000000000000000000" pitchFamily="2" charset="2"/>
              </a:rPr>
              <a:t> a </a:t>
            </a:r>
            <a:r>
              <a:rPr lang="en-US" b="1" dirty="0" err="1">
                <a:latin typeface="Calibri" panose="020F0502020204030204" pitchFamily="34" charset="0"/>
                <a:cs typeface="Calibri" panose="020F0502020204030204" pitchFamily="34" charset="0"/>
                <a:sym typeface="Wingdings" panose="05000000000000000000" pitchFamily="2" charset="2"/>
              </a:rPr>
              <a:t>evita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căderea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înapoi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în</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vezică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Apoi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luăm</a:t>
            </a:r>
            <a:r>
              <a:rPr lang="en-US" b="1" dirty="0">
                <a:latin typeface="Calibri" panose="020F0502020204030204" pitchFamily="34" charset="0"/>
                <a:cs typeface="Calibri" panose="020F0502020204030204" pitchFamily="34" charset="0"/>
                <a:sym typeface="Wingdings" panose="05000000000000000000" pitchFamily="2" charset="2"/>
              </a:rPr>
              <a:t> un instrument de </a:t>
            </a:r>
            <a:r>
              <a:rPr lang="en-US" b="1" dirty="0" err="1">
                <a:latin typeface="Calibri" panose="020F0502020204030204" pitchFamily="34" charset="0"/>
                <a:cs typeface="Calibri" panose="020F0502020204030204" pitchFamily="34" charset="0"/>
                <a:sym typeface="Wingdings" panose="05000000000000000000" pitchFamily="2" charset="2"/>
              </a:rPr>
              <a:t>grosime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medie</a:t>
            </a:r>
            <a:r>
              <a:rPr lang="en-US" b="1" dirty="0">
                <a:latin typeface="Calibri" panose="020F0502020204030204" pitchFamily="34" charset="0"/>
                <a:cs typeface="Calibri" panose="020F0502020204030204" pitchFamily="34" charset="0"/>
                <a:sym typeface="Wingdings" panose="05000000000000000000" pitchFamily="2" charset="2"/>
              </a:rPr>
              <a:t>, cu </a:t>
            </a:r>
            <a:r>
              <a:rPr lang="en-US" b="1" dirty="0" err="1">
                <a:latin typeface="Calibri" panose="020F0502020204030204" pitchFamily="34" charset="0"/>
                <a:cs typeface="Calibri" panose="020F0502020204030204" pitchFamily="34" charset="0"/>
                <a:sym typeface="Wingdings" panose="05000000000000000000" pitchFamily="2" charset="2"/>
              </a:rPr>
              <a:t>capăt</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subțire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dar</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contondent</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Îl</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îndreptăm</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către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piatră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și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îl</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rupem</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dintr</a:t>
            </a:r>
            <a:r>
              <a:rPr lang="en-US" b="1" dirty="0">
                <a:latin typeface="Calibri" panose="020F0502020204030204" pitchFamily="34" charset="0"/>
                <a:cs typeface="Calibri" panose="020F0502020204030204" pitchFamily="34" charset="0"/>
                <a:sym typeface="Wingdings" panose="05000000000000000000" pitchFamily="2" charset="2"/>
              </a:rPr>
              <a:t>-o </a:t>
            </a:r>
            <a:r>
              <a:rPr lang="en-US" b="1" dirty="0" err="1">
                <a:latin typeface="Calibri" panose="020F0502020204030204" pitchFamily="34" charset="0"/>
                <a:cs typeface="Calibri" panose="020F0502020204030204" pitchFamily="34" charset="0"/>
                <a:sym typeface="Wingdings" panose="05000000000000000000" pitchFamily="2" charset="2"/>
              </a:rPr>
              <a:t>parte</a:t>
            </a:r>
            <a:r>
              <a:rPr lang="en-US" b="1" dirty="0">
                <a:latin typeface="Calibri" panose="020F0502020204030204" pitchFamily="34" charset="0"/>
                <a:cs typeface="Calibri" panose="020F0502020204030204" pitchFamily="34" charset="0"/>
                <a:sym typeface="Wingdings" panose="05000000000000000000" pitchFamily="2" charset="2"/>
              </a:rPr>
              <a:t> cu o </a:t>
            </a:r>
            <a:r>
              <a:rPr lang="en-US" b="1" dirty="0" err="1">
                <a:latin typeface="Calibri" panose="020F0502020204030204" pitchFamily="34" charset="0"/>
                <a:cs typeface="Calibri" panose="020F0502020204030204" pitchFamily="34" charset="0"/>
                <a:sym typeface="Wingdings" panose="05000000000000000000" pitchFamily="2" charset="2"/>
              </a:rPr>
              <a:t>singură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lovitură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Trebuie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să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fim</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foarte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atenți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astfel</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încât</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instrumentul</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să</a:t>
            </a:r>
            <a:r>
              <a:rPr lang="en-US" b="1" dirty="0">
                <a:latin typeface="Calibri" panose="020F0502020204030204" pitchFamily="34" charset="0"/>
                <a:cs typeface="Calibri" panose="020F0502020204030204" pitchFamily="34" charset="0"/>
                <a:sym typeface="Wingdings" panose="05000000000000000000" pitchFamily="2" charset="2"/>
              </a:rPr>
              <a:t> nu </a:t>
            </a:r>
            <a:r>
              <a:rPr lang="en-US" b="1" dirty="0" err="1">
                <a:latin typeface="Calibri" panose="020F0502020204030204" pitchFamily="34" charset="0"/>
                <a:cs typeface="Calibri" panose="020F0502020204030204" pitchFamily="34" charset="0"/>
                <a:sym typeface="Wingdings" panose="05000000000000000000" pitchFamily="2" charset="2"/>
              </a:rPr>
              <a:t>ajungă</a:t>
            </a:r>
            <a:r>
              <a:rPr lang="en-US" b="1" dirty="0">
                <a:latin typeface="Calibri" panose="020F0502020204030204" pitchFamily="34" charset="0"/>
                <a:cs typeface="Calibri" panose="020F0502020204030204" pitchFamily="34" charset="0"/>
                <a:sym typeface="Wingdings" panose="05000000000000000000" pitchFamily="2" charset="2"/>
              </a:rPr>
              <a:t> la </a:t>
            </a:r>
            <a:r>
              <a:rPr lang="en-US" b="1" dirty="0" err="1">
                <a:latin typeface="Calibri" panose="020F0502020204030204" pitchFamily="34" charset="0"/>
                <a:cs typeface="Calibri" panose="020F0502020204030204" pitchFamily="34" charset="0"/>
                <a:sym typeface="Wingdings" panose="05000000000000000000" pitchFamily="2" charset="2"/>
              </a:rPr>
              <a:t>vezică</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sau</a:t>
            </a:r>
            <a:r>
              <a:rPr lang="en-US" b="1" dirty="0">
                <a:latin typeface="Calibri" panose="020F0502020204030204" pitchFamily="34" charset="0"/>
                <a:cs typeface="Calibri" panose="020F0502020204030204" pitchFamily="34" charset="0"/>
                <a:sym typeface="Wingdings" panose="05000000000000000000" pitchFamily="2" charset="2"/>
              </a:rPr>
              <a:t> la </a:t>
            </a:r>
            <a:r>
              <a:rPr lang="en-US" b="1" dirty="0" err="1">
                <a:latin typeface="Calibri" panose="020F0502020204030204" pitchFamily="34" charset="0"/>
                <a:cs typeface="Calibri" panose="020F0502020204030204" pitchFamily="34" charset="0"/>
                <a:sym typeface="Wingdings" panose="05000000000000000000" pitchFamily="2" charset="2"/>
              </a:rPr>
              <a:t>orice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parte</a:t>
            </a:r>
            <a:r>
              <a:rPr lang="en-US" b="1" dirty="0">
                <a:latin typeface="Calibri" panose="020F0502020204030204" pitchFamily="34" charset="0"/>
                <a:cs typeface="Calibri" panose="020F0502020204030204" pitchFamily="34" charset="0"/>
                <a:sym typeface="Wingdings" panose="05000000000000000000" pitchFamily="2" charset="2"/>
              </a:rPr>
              <a:t> a </a:t>
            </a:r>
            <a:r>
              <a:rPr lang="en-US" b="1" dirty="0" err="1">
                <a:latin typeface="Calibri" panose="020F0502020204030204" pitchFamily="34" charset="0"/>
                <a:cs typeface="Calibri" panose="020F0502020204030204" pitchFamily="34" charset="0"/>
                <a:sym typeface="Wingdings" panose="05000000000000000000" pitchFamily="2" charset="2"/>
              </a:rPr>
              <a:t>pietrei</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sparte</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pentru</a:t>
            </a:r>
            <a:r>
              <a:rPr lang="en-US" b="1" dirty="0">
                <a:latin typeface="Calibri" panose="020F0502020204030204" pitchFamily="34" charset="0"/>
                <a:cs typeface="Calibri" panose="020F0502020204030204" pitchFamily="34" charset="0"/>
                <a:sym typeface="Wingdings" panose="05000000000000000000" pitchFamily="2" charset="2"/>
              </a:rPr>
              <a:t> a </a:t>
            </a:r>
            <a:r>
              <a:rPr lang="en-US" b="1" dirty="0" err="1">
                <a:latin typeface="Calibri" panose="020F0502020204030204" pitchFamily="34" charset="0"/>
                <a:cs typeface="Calibri" panose="020F0502020204030204" pitchFamily="34" charset="0"/>
                <a:sym typeface="Wingdings" panose="05000000000000000000" pitchFamily="2" charset="2"/>
              </a:rPr>
              <a:t>provoca</a:t>
            </a:r>
            <a:r>
              <a:rPr lang="en-US" b="1" dirty="0">
                <a:latin typeface="Calibri" panose="020F0502020204030204" pitchFamily="34" charset="0"/>
                <a:cs typeface="Calibri" panose="020F0502020204030204" pitchFamily="34" charset="0"/>
                <a:sym typeface="Wingdings" panose="05000000000000000000" pitchFamily="2" charset="2"/>
              </a:rPr>
              <a:t> </a:t>
            </a:r>
            <a:r>
              <a:rPr lang="en-US" b="1" dirty="0" err="1">
                <a:latin typeface="Calibri" panose="020F0502020204030204" pitchFamily="34" charset="0"/>
                <a:cs typeface="Calibri" panose="020F0502020204030204" pitchFamily="34" charset="0"/>
                <a:sym typeface="Wingdings" panose="05000000000000000000" pitchFamily="2" charset="2"/>
              </a:rPr>
              <a:t>răni</a:t>
            </a:r>
            <a:r>
              <a:rPr lang="en-US" b="1" dirty="0">
                <a:latin typeface="Calibri" panose="020F0502020204030204" pitchFamily="34" charset="0"/>
                <a:cs typeface="Calibri" panose="020F0502020204030204" pitchFamily="34" charset="0"/>
                <a:sym typeface="Wingdings" panose="05000000000000000000" pitchFamily="2" charset="2"/>
              </a:rPr>
              <a:t> »</a:t>
            </a:r>
            <a:endParaRPr lang="el-GR" b="1" dirty="0">
              <a:latin typeface="Calibri" panose="020F0502020204030204" pitchFamily="34" charset="0"/>
              <a:cs typeface="Calibri" panose="020F0502020204030204" pitchFamily="34" charset="0"/>
              <a:sym typeface="Wingdings" panose="05000000000000000000" pitchFamily="2" charset="2"/>
            </a:endParaRPr>
          </a:p>
        </p:txBody>
      </p:sp>
      <p:pic>
        <p:nvPicPr>
          <p:cNvPr id="3" name="Εικόνα 2">
            <a:extLst>
              <a:ext uri="{FF2B5EF4-FFF2-40B4-BE49-F238E27FC236}">
                <a16:creationId xmlns="" xmlns:a16="http://schemas.microsoft.com/office/drawing/2014/main" id="{4EB4DBEC-2B34-4502-AFEC-A33CEF564192}"/>
              </a:ext>
            </a:extLst>
          </p:cNvPr>
          <p:cNvPicPr>
            <a:picLocks noChangeAspect="1"/>
          </p:cNvPicPr>
          <p:nvPr/>
        </p:nvPicPr>
        <p:blipFill>
          <a:blip r:embed="rId2"/>
          <a:stretch>
            <a:fillRect/>
          </a:stretch>
        </p:blipFill>
        <p:spPr>
          <a:xfrm>
            <a:off x="8155459" y="0"/>
            <a:ext cx="4036541" cy="6858000"/>
          </a:xfrm>
          <a:prstGeom prst="rect">
            <a:avLst/>
          </a:prstGeom>
        </p:spPr>
      </p:pic>
      <p:sp>
        <p:nvSpPr>
          <p:cNvPr id="5" name="TextBox 4">
            <a:extLst>
              <a:ext uri="{FF2B5EF4-FFF2-40B4-BE49-F238E27FC236}">
                <a16:creationId xmlns="" xmlns:a16="http://schemas.microsoft.com/office/drawing/2014/main" id="{9C9F31A5-45CF-4A2E-8C07-B0EC317503D5}"/>
              </a:ext>
            </a:extLst>
          </p:cNvPr>
          <p:cNvSpPr txBox="1"/>
          <p:nvPr/>
        </p:nvSpPr>
        <p:spPr>
          <a:xfrm>
            <a:off x="4249994" y="5585564"/>
            <a:ext cx="3515581"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Nr. 4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aproape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descrieri</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8959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18BBF7D8-7BAF-427A-BB9F-1FE35627D6A5}"/>
              </a:ext>
            </a:extLst>
          </p:cNvPr>
          <p:cNvSpPr txBox="1">
            <a:spLocks noChangeArrowheads="1"/>
          </p:cNvSpPr>
          <p:nvPr/>
        </p:nvSpPr>
        <p:spPr bwMode="auto">
          <a:xfrm>
            <a:off x="264471" y="974821"/>
            <a:ext cx="11433175" cy="413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Medicina</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romană</a:t>
            </a:r>
            <a:endParaRPr lang="el-GR" altLang="el-GR" sz="2400" b="1" dirty="0">
              <a:solidFill>
                <a:srgbClr val="F8F2AE"/>
              </a:solidFill>
              <a:latin typeface="Garamond" panose="02020404030301010803" pitchFamily="18" charset="0"/>
            </a:endParaRPr>
          </a:p>
          <a:p>
            <a:pPr>
              <a:spcBef>
                <a:spcPct val="50000"/>
              </a:spcBef>
            </a:pPr>
            <a:r>
              <a:rPr lang="en-US" altLang="el-GR" b="1" dirty="0" err="1">
                <a:latin typeface="Calibri" panose="020F0502020204030204" pitchFamily="34" charset="0"/>
                <a:cs typeface="Calibri" panose="020F0502020204030204" pitchFamily="34" charset="0"/>
              </a:rPr>
              <a:t>Cucerirea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Alexandriei</a:t>
            </a:r>
            <a:r>
              <a:rPr lang="en-US" altLang="el-GR" b="1" dirty="0">
                <a:latin typeface="Calibri" panose="020F0502020204030204" pitchFamily="34" charset="0"/>
                <a:cs typeface="Calibri" panose="020F0502020204030204" pitchFamily="34" charset="0"/>
              </a:rPr>
              <a:t> de </a:t>
            </a:r>
            <a:r>
              <a:rPr lang="en-US" altLang="el-GR" b="1" dirty="0" err="1">
                <a:latin typeface="Calibri" panose="020F0502020204030204" pitchFamily="34" charset="0"/>
                <a:cs typeface="Calibri" panose="020F0502020204030204" pitchFamily="34" charset="0"/>
              </a:rPr>
              <a:t>către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romani</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sfârșitul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perioadei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elenistice</a:t>
            </a:r>
            <a:r>
              <a:rPr lang="en-US" altLang="el-GR" b="1" dirty="0">
                <a:latin typeface="Calibri" panose="020F0502020204030204" pitchFamily="34" charset="0"/>
                <a:cs typeface="Calibri" panose="020F0502020204030204" pitchFamily="34" charset="0"/>
              </a:rPr>
              <a:t> (33 </a:t>
            </a:r>
            <a:r>
              <a:rPr lang="en-US" altLang="el-GR" b="1" dirty="0" err="1">
                <a:latin typeface="Calibri" panose="020F0502020204030204" pitchFamily="34" charset="0"/>
                <a:cs typeface="Calibri" panose="020F0502020204030204" pitchFamily="34" charset="0"/>
              </a:rPr>
              <a:t>î.Hr</a:t>
            </a:r>
            <a:r>
              <a:rPr lang="en-US" altLang="el-GR" b="1" dirty="0">
                <a:latin typeface="Calibri" panose="020F0502020204030204" pitchFamily="34" charset="0"/>
                <a:cs typeface="Calibri" panose="020F0502020204030204" pitchFamily="34" charset="0"/>
              </a:rPr>
              <a:t>.)</a:t>
            </a:r>
          </a:p>
          <a:p>
            <a:pPr>
              <a:spcBef>
                <a:spcPct val="50000"/>
              </a:spcBef>
            </a:pPr>
            <a:r>
              <a:rPr lang="en-US" altLang="el-GR" b="1" dirty="0">
                <a:latin typeface="Calibri" panose="020F0502020204030204" pitchFamily="34" charset="0"/>
                <a:cs typeface="Calibri" panose="020F0502020204030204" pitchFamily="34" charset="0"/>
              </a:rPr>
              <a:t>Roma = </a:t>
            </a:r>
            <a:r>
              <a:rPr lang="en-US" altLang="el-GR" b="1" dirty="0" err="1">
                <a:latin typeface="Calibri" panose="020F0502020204030204" pitchFamily="34" charset="0"/>
                <a:cs typeface="Calibri" panose="020F0502020204030204" pitchFamily="34" charset="0"/>
              </a:rPr>
              <a:t>capitala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nouă</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Medicină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moștenită</a:t>
            </a:r>
            <a:r>
              <a:rPr lang="en-US" altLang="el-GR" b="1" dirty="0">
                <a:latin typeface="Calibri" panose="020F0502020204030204" pitchFamily="34" charset="0"/>
                <a:cs typeface="Calibri" panose="020F0502020204030204" pitchFamily="34" charset="0"/>
              </a:rPr>
              <a:t> de </a:t>
            </a:r>
            <a:r>
              <a:rPr lang="en-US" altLang="el-GR" b="1" dirty="0" err="1">
                <a:latin typeface="Calibri" panose="020F0502020204030204" pitchFamily="34" charset="0"/>
                <a:cs typeface="Calibri" panose="020F0502020204030204" pitchFamily="34" charset="0"/>
              </a:rPr>
              <a:t>etruscii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locali</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Medicina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primitivă</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Cauza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bolilor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zei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demoni</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Cură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rugăciuni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invocații</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a:latin typeface="Calibri" panose="020F0502020204030204" pitchFamily="34" charset="0"/>
                <a:cs typeface="Calibri" panose="020F0502020204030204" pitchFamily="34" charset="0"/>
              </a:rPr>
              <a:t>Augury - </a:t>
            </a:r>
            <a:r>
              <a:rPr lang="en-US" altLang="el-GR" b="1" dirty="0" err="1">
                <a:latin typeface="Calibri" panose="020F0502020204030204" pitchFamily="34" charset="0"/>
                <a:cs typeface="Calibri" panose="020F0502020204030204" pitchFamily="34" charset="0"/>
              </a:rPr>
              <a:t>divinație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hepatică</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Utilizarea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ierburilor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medicinale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a:t>
            </a:r>
            <a:r>
              <a:rPr lang="en-US" altLang="el-GR" b="1" dirty="0">
                <a:latin typeface="Calibri" panose="020F0502020204030204" pitchFamily="34" charset="0"/>
                <a:cs typeface="Calibri" panose="020F0502020204030204" pitchFamily="34" charset="0"/>
              </a:rPr>
              <a:t> principal nap)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vinul</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dezvoltarea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igienei</a:t>
            </a: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Romanii</a:t>
            </a:r>
            <a:r>
              <a:rPr lang="en-US" altLang="el-GR" b="1" dirty="0">
                <a:latin typeface="Calibri" panose="020F0502020204030204" pitchFamily="34" charset="0"/>
                <a:cs typeface="Calibri" panose="020F0502020204030204" pitchFamily="34" charset="0"/>
              </a:rPr>
              <a:t> se </a:t>
            </a:r>
            <a:r>
              <a:rPr lang="en-US" altLang="el-GR" b="1" dirty="0" err="1">
                <a:latin typeface="Calibri" panose="020F0502020204030204" pitchFamily="34" charset="0"/>
                <a:cs typeface="Calibri" panose="020F0502020204030204" pitchFamily="34" charset="0"/>
              </a:rPr>
              <a:t>temeau</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medicii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greci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înrobiți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îi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vor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otrăvi</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2603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18BBF7D8-7BAF-427A-BB9F-1FE35627D6A5}"/>
              </a:ext>
            </a:extLst>
          </p:cNvPr>
          <p:cNvSpPr txBox="1">
            <a:spLocks noChangeArrowheads="1"/>
          </p:cNvSpPr>
          <p:nvPr/>
        </p:nvSpPr>
        <p:spPr bwMode="auto">
          <a:xfrm>
            <a:off x="250824" y="1124944"/>
            <a:ext cx="11433175"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endParaRPr lang="el-GR" altLang="el-GR" sz="2400" b="1" dirty="0">
              <a:solidFill>
                <a:srgbClr val="F8F2AE"/>
              </a:solidFill>
              <a:latin typeface="Garamond" panose="02020404030301010803" pitchFamily="18" charset="0"/>
            </a:endParaRPr>
          </a:p>
          <a:p>
            <a:pPr>
              <a:spcBef>
                <a:spcPct val="50000"/>
              </a:spcBef>
            </a:pPr>
            <a:r>
              <a:rPr lang="en-US" b="1" dirty="0" err="1">
                <a:latin typeface="Calibri" panose="020F0502020204030204" pitchFamily="34" charset="0"/>
                <a:cs typeface="Calibri" panose="020F0502020204030204" pitchFamily="34" charset="0"/>
              </a:rPr>
              <a:t>Caracteristicile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unui</a:t>
            </a:r>
            <a:r>
              <a:rPr lang="en-US" b="1" dirty="0">
                <a:latin typeface="Calibri" panose="020F0502020204030204" pitchFamily="34" charset="0"/>
                <a:cs typeface="Calibri" panose="020F0502020204030204" pitchFamily="34" charset="0"/>
              </a:rPr>
              <a:t> medic:</a:t>
            </a:r>
          </a:p>
          <a:p>
            <a:pPr marL="285750" indent="-285750">
              <a:spcBef>
                <a:spcPct val="50000"/>
              </a:spcBef>
              <a:buFont typeface="Arial" panose="020B0604020202020204" pitchFamily="34" charset="0"/>
              <a:buChar char="•"/>
            </a:pPr>
            <a:r>
              <a:rPr lang="en-US" b="1" dirty="0" err="1">
                <a:latin typeface="Calibri" panose="020F0502020204030204" pitchFamily="34" charset="0"/>
                <a:cs typeface="Calibri" panose="020F0502020204030204" pitchFamily="34" charset="0"/>
              </a:rPr>
              <a:t>cunostinte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excelente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despre</a:t>
            </a:r>
            <a:r>
              <a:rPr lang="en-US" b="1" dirty="0">
                <a:latin typeface="Calibri" panose="020F0502020204030204" pitchFamily="34" charset="0"/>
                <a:cs typeface="Calibri" panose="020F0502020204030204" pitchFamily="34" charset="0"/>
              </a:rPr>
              <a:t>:</a:t>
            </a:r>
          </a:p>
          <a:p>
            <a:pPr marL="742950" lvl="1" indent="-285750">
              <a:spcBef>
                <a:spcPct val="50000"/>
              </a:spcBef>
              <a:buFont typeface="Arial" panose="020B0604020202020204" pitchFamily="34" charset="0"/>
              <a:buChar char="•"/>
            </a:pPr>
            <a:r>
              <a:rPr lang="en-US" b="1" dirty="0" err="1">
                <a:latin typeface="Calibri" panose="020F0502020204030204" pitchFamily="34" charset="0"/>
                <a:cs typeface="Calibri" panose="020F0502020204030204" pitchFamily="34" charset="0"/>
              </a:rPr>
              <a:t>teoria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generală</a:t>
            </a:r>
            <a:endParaRPr lang="en-US" b="1" dirty="0">
              <a:latin typeface="Calibri" panose="020F0502020204030204" pitchFamily="34" charset="0"/>
              <a:cs typeface="Calibri" panose="020F0502020204030204" pitchFamily="34" charset="0"/>
            </a:endParaRPr>
          </a:p>
          <a:p>
            <a:pPr marL="742950" lvl="1" indent="-285750">
              <a:spcBef>
                <a:spcPct val="50000"/>
              </a:spcBef>
              <a:buFont typeface="Arial" panose="020B0604020202020204" pitchFamily="34" charset="0"/>
              <a:buChar char="•"/>
            </a:pPr>
            <a:r>
              <a:rPr lang="en-US" b="1" dirty="0" err="1">
                <a:latin typeface="Calibri" panose="020F0502020204030204" pitchFamily="34" charset="0"/>
                <a:cs typeface="Calibri" panose="020F0502020204030204" pitchFamily="34" charset="0"/>
              </a:rPr>
              <a:t>metode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terapeutice</a:t>
            </a:r>
            <a:endParaRPr lang="en-US" b="1" dirty="0">
              <a:latin typeface="Calibri" panose="020F0502020204030204" pitchFamily="34" charset="0"/>
              <a:cs typeface="Calibri" panose="020F0502020204030204" pitchFamily="34" charset="0"/>
            </a:endParaRPr>
          </a:p>
          <a:p>
            <a:pPr marL="742950" lvl="1" indent="-285750">
              <a:spcBef>
                <a:spcPct val="50000"/>
              </a:spcBef>
              <a:buFont typeface="Arial" panose="020B0604020202020204" pitchFamily="34" charset="0"/>
              <a:buChar char="•"/>
            </a:pPr>
            <a:r>
              <a:rPr lang="en-US" b="1" dirty="0" err="1">
                <a:latin typeface="Calibri" panose="020F0502020204030204" pitchFamily="34" charset="0"/>
                <a:cs typeface="Calibri" panose="020F0502020204030204" pitchFamily="34" charset="0"/>
              </a:rPr>
              <a:t>metode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specializate</a:t>
            </a:r>
            <a:r>
              <a:rPr lang="en-US" b="1" dirty="0">
                <a:latin typeface="Calibri" panose="020F0502020204030204" pitchFamily="34" charset="0"/>
                <a:cs typeface="Calibri" panose="020F0502020204030204" pitchFamily="34" charset="0"/>
              </a:rPr>
              <a:t> de diagnostic al </a:t>
            </a:r>
            <a:r>
              <a:rPr lang="en-US" b="1" dirty="0" err="1">
                <a:latin typeface="Calibri" panose="020F0502020204030204" pitchFamily="34" charset="0"/>
                <a:cs typeface="Calibri" panose="020F0502020204030204" pitchFamily="34" charset="0"/>
              </a:rPr>
              <a:t>entităților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patologice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specifice</a:t>
            </a:r>
            <a:endParaRPr lang="en-US" b="1" dirty="0">
              <a:latin typeface="Calibri" panose="020F0502020204030204" pitchFamily="34" charset="0"/>
              <a:cs typeface="Calibri" panose="020F0502020204030204" pitchFamily="34" charset="0"/>
            </a:endParaRPr>
          </a:p>
          <a:p>
            <a:pPr marL="742950" lvl="1" indent="-285750">
              <a:spcBef>
                <a:spcPct val="50000"/>
              </a:spcBef>
              <a:buFont typeface="Arial" panose="020B0604020202020204" pitchFamily="34" charset="0"/>
              <a:buChar char="•"/>
            </a:pPr>
            <a:r>
              <a:rPr lang="en-US" b="1" dirty="0" err="1">
                <a:latin typeface="Calibri" panose="020F0502020204030204" pitchFamily="34" charset="0"/>
                <a:cs typeface="Calibri" panose="020F0502020204030204" pitchFamily="34" charset="0"/>
              </a:rPr>
              <a:t>înțelegerea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componentelor</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bază</a:t>
            </a:r>
            <a:r>
              <a:rPr lang="en-US" b="1" dirty="0">
                <a:latin typeface="Calibri" panose="020F0502020204030204" pitchFamily="34" charset="0"/>
                <a:cs typeface="Calibri" panose="020F0502020204030204" pitchFamily="34" charset="0"/>
              </a:rPr>
              <a:t> ale </a:t>
            </a:r>
            <a:r>
              <a:rPr lang="en-US" b="1" dirty="0" err="1">
                <a:latin typeface="Calibri" panose="020F0502020204030204" pitchFamily="34" charset="0"/>
                <a:cs typeface="Calibri" panose="020F0502020204030204" pitchFamily="34" charset="0"/>
              </a:rPr>
              <a:t>corpului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uman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organizarea</a:t>
            </a:r>
            <a:r>
              <a:rPr lang="en-US" b="1" dirty="0">
                <a:latin typeface="Calibri" panose="020F0502020204030204" pitchFamily="34" charset="0"/>
                <a:cs typeface="Calibri" panose="020F0502020204030204" pitchFamily="34" charset="0"/>
              </a:rPr>
              <a:t> lor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structuri</a:t>
            </a:r>
            <a:endParaRPr lang="en-US" sz="2400" b="1" dirty="0">
              <a:latin typeface="Garamond" panose="02020404030301010803" pitchFamily="18" charset="0"/>
            </a:endParaRPr>
          </a:p>
        </p:txBody>
      </p:sp>
    </p:spTree>
    <p:extLst>
      <p:ext uri="{BB962C8B-B14F-4D97-AF65-F5344CB8AC3E}">
        <p14:creationId xmlns:p14="http://schemas.microsoft.com/office/powerpoint/2010/main" val="1948576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18BBF7D8-7BAF-427A-BB9F-1FE35627D6A5}"/>
              </a:ext>
            </a:extLst>
          </p:cNvPr>
          <p:cNvSpPr txBox="1">
            <a:spLocks noChangeArrowheads="1"/>
          </p:cNvSpPr>
          <p:nvPr/>
        </p:nvSpPr>
        <p:spPr bwMode="auto">
          <a:xfrm>
            <a:off x="250824" y="1169300"/>
            <a:ext cx="11826875"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endParaRPr lang="el-GR" altLang="el-GR" sz="2400" b="1" dirty="0">
              <a:solidFill>
                <a:srgbClr val="F8F2AE"/>
              </a:solidFill>
              <a:latin typeface="Garamond" panose="02020404030301010803" pitchFamily="18" charset="0"/>
            </a:endParaRPr>
          </a:p>
          <a:p>
            <a:pPr>
              <a:spcBef>
                <a:spcPct val="50000"/>
              </a:spcBef>
            </a:pPr>
            <a:r>
              <a:rPr lang="en-US" b="1" dirty="0" err="1">
                <a:latin typeface="Calibri" panose="020F0502020204030204" pitchFamily="34" charset="0"/>
                <a:cs typeface="Calibri" panose="020F0502020204030204" pitchFamily="34" charset="0"/>
              </a:rPr>
              <a:t>Componente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bază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umori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elemente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calități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teoria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hipocratică</a:t>
            </a:r>
            <a:r>
              <a:rPr lang="en-US" b="1" dirty="0">
                <a:latin typeface="Calibri" panose="020F0502020204030204" pitchFamily="34" charset="0"/>
                <a:cs typeface="Calibri" panose="020F0502020204030204" pitchFamily="34" charset="0"/>
              </a:rPr>
              <a:t>).</a:t>
            </a:r>
          </a:p>
          <a:p>
            <a:pPr marL="285750" indent="-285750">
              <a:spcBef>
                <a:spcPct val="50000"/>
              </a:spcBef>
              <a:buFont typeface="Arial" panose="020B0604020202020204" pitchFamily="34" charset="0"/>
              <a:buChar char="•"/>
            </a:pPr>
            <a:r>
              <a:rPr lang="en-US" b="1" dirty="0" err="1">
                <a:latin typeface="Calibri" panose="020F0502020204030204" pitchFamily="34" charset="0"/>
                <a:cs typeface="Calibri" panose="020F0502020204030204" pitchFamily="34" charset="0"/>
              </a:rPr>
              <a:t>Patru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calități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inerente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structurilor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anatomice</a:t>
            </a:r>
            <a:r>
              <a:rPr lang="en-US" b="1" dirty="0">
                <a:latin typeface="Calibri" panose="020F0502020204030204" pitchFamily="34" charset="0"/>
                <a:cs typeface="Calibri" panose="020F0502020204030204" pitchFamily="34" charset="0"/>
              </a:rPr>
              <a:t>;</a:t>
            </a:r>
          </a:p>
          <a:p>
            <a:pPr marL="285750" indent="-285750">
              <a:spcBef>
                <a:spcPct val="50000"/>
              </a:spcBef>
              <a:buFont typeface="Arial" panose="020B0604020202020204" pitchFamily="34" charset="0"/>
              <a:buChar char="•"/>
            </a:pPr>
            <a:r>
              <a:rPr lang="en-US" b="1" dirty="0" err="1">
                <a:latin typeface="Calibri" panose="020F0502020204030204" pitchFamily="34" charset="0"/>
                <a:cs typeface="Calibri" panose="020F0502020204030204" pitchFamily="34" charset="0"/>
              </a:rPr>
              <a:t>Structuri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anatomice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organizate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două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forme</a:t>
            </a:r>
            <a:r>
              <a:rPr lang="en-US" b="1" dirty="0">
                <a:latin typeface="Calibri" panose="020F0502020204030204" pitchFamily="34" charset="0"/>
                <a:cs typeface="Calibri" panose="020F0502020204030204" pitchFamily="34" charset="0"/>
              </a:rPr>
              <a:t>:</a:t>
            </a:r>
          </a:p>
          <a:p>
            <a:pPr marL="742950" lvl="1" indent="-285750">
              <a:spcBef>
                <a:spcPct val="50000"/>
              </a:spcBef>
              <a:buFont typeface="Arial" panose="020B0604020202020204" pitchFamily="34" charset="0"/>
              <a:buChar char="•"/>
            </a:pP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homoiomeri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părți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uniforme</a:t>
            </a:r>
            <a:r>
              <a:rPr lang="en-US" b="1" dirty="0">
                <a:latin typeface="Calibri" panose="020F0502020204030204" pitchFamily="34" charset="0"/>
                <a:cs typeface="Calibri" panose="020F0502020204030204" pitchFamily="34" charset="0"/>
              </a:rPr>
              <a:t> (cum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fi </a:t>
            </a:r>
            <a:r>
              <a:rPr lang="en-US" b="1" dirty="0" err="1">
                <a:latin typeface="Calibri" panose="020F0502020204030204" pitchFamily="34" charset="0"/>
                <a:cs typeface="Calibri" panose="020F0502020204030204" pitchFamily="34" charset="0"/>
              </a:rPr>
              <a:t>mușchiul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osul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cartilajul</a:t>
            </a:r>
            <a:r>
              <a:rPr lang="en-US" b="1" dirty="0">
                <a:latin typeface="Calibri" panose="020F0502020204030204" pitchFamily="34" charset="0"/>
                <a:cs typeface="Calibri" panose="020F0502020204030204" pitchFamily="34" charset="0"/>
              </a:rPr>
              <a:t>)</a:t>
            </a:r>
          </a:p>
          <a:p>
            <a:pPr marL="742950" lvl="1" indent="-285750">
              <a:spcBef>
                <a:spcPct val="50000"/>
              </a:spcBef>
              <a:buFont typeface="Arial" panose="020B0604020202020204" pitchFamily="34" charset="0"/>
              <a:buChar char="•"/>
            </a:pP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părți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organice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organe</a:t>
            </a:r>
            <a:r>
              <a:rPr lang="en-US" b="1" dirty="0">
                <a:latin typeface="Calibri" panose="020F0502020204030204" pitchFamily="34" charset="0"/>
                <a:cs typeface="Calibri" panose="020F0502020204030204" pitchFamily="34" charset="0"/>
              </a:rPr>
              <a:t> (cum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fi </a:t>
            </a:r>
            <a:r>
              <a:rPr lang="en-US" b="1" dirty="0" err="1">
                <a:latin typeface="Calibri" panose="020F0502020204030204" pitchFamily="34" charset="0"/>
                <a:cs typeface="Calibri" panose="020F0502020204030204" pitchFamily="34" charset="0"/>
              </a:rPr>
              <a:t>inima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ficatul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plămânii</a:t>
            </a:r>
            <a:r>
              <a:rPr lang="en-US" b="1" dirty="0">
                <a:latin typeface="Calibri" panose="020F0502020204030204" pitchFamily="34" charset="0"/>
                <a:cs typeface="Calibri" panose="020F0502020204030204" pitchFamily="34" charset="0"/>
              </a:rPr>
              <a:t>)</a:t>
            </a:r>
          </a:p>
          <a:p>
            <a:pPr>
              <a:spcBef>
                <a:spcPct val="50000"/>
              </a:spcBef>
            </a:pPr>
            <a:endParaRPr lang="en-US" b="1" dirty="0">
              <a:latin typeface="Calibri" panose="020F0502020204030204" pitchFamily="34" charset="0"/>
              <a:cs typeface="Calibri" panose="020F0502020204030204" pitchFamily="34" charset="0"/>
            </a:endParaRPr>
          </a:p>
          <a:p>
            <a:pPr>
              <a:spcBef>
                <a:spcPct val="50000"/>
              </a:spcBef>
            </a:pPr>
            <a:r>
              <a:rPr lang="en-US" b="1" dirty="0" err="1">
                <a:latin typeface="Calibri" panose="020F0502020204030204" pitchFamily="34" charset="0"/>
                <a:cs typeface="Calibri" panose="020F0502020204030204" pitchFamily="34" charset="0"/>
              </a:rPr>
              <a:t>Toate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părțile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corpului</a:t>
            </a:r>
            <a:r>
              <a:rPr lang="en-US" b="1" dirty="0">
                <a:latin typeface="Calibri" panose="020F0502020204030204" pitchFamily="34" charset="0"/>
                <a:cs typeface="Calibri" panose="020F0502020204030204" pitchFamily="34" charset="0"/>
              </a:rPr>
              <a:t> au un </a:t>
            </a:r>
            <a:r>
              <a:rPr lang="en-US" b="1" dirty="0" err="1">
                <a:latin typeface="Calibri" panose="020F0502020204030204" pitchFamily="34" charset="0"/>
                <a:cs typeface="Calibri" panose="020F0502020204030204" pitchFamily="34" charset="0"/>
              </a:rPr>
              <a:t>anumit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krasis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un </a:t>
            </a:r>
            <a:r>
              <a:rPr lang="en-US" b="1" dirty="0" err="1">
                <a:latin typeface="Calibri" panose="020F0502020204030204" pitchFamily="34" charset="0"/>
                <a:cs typeface="Calibri" panose="020F0502020204030204" pitchFamily="34" charset="0"/>
              </a:rPr>
              <a:t>amestec</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patru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calități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elementare</a:t>
            </a:r>
            <a:r>
              <a:rPr lang="en-US" b="1" dirty="0">
                <a:latin typeface="Calibri" panose="020F0502020204030204" pitchFamily="34" charset="0"/>
                <a:cs typeface="Calibri" panose="020F0502020204030204" pitchFamily="34" charset="0"/>
              </a:rPr>
              <a:t>.</a:t>
            </a:r>
          </a:p>
          <a:p>
            <a:pPr>
              <a:spcBef>
                <a:spcPct val="50000"/>
              </a:spcBef>
            </a:pPr>
            <a:r>
              <a:rPr lang="en-US" b="1" dirty="0" err="1">
                <a:latin typeface="Calibri" panose="020F0502020204030204" pitchFamily="34" charset="0"/>
                <a:cs typeface="Calibri" panose="020F0502020204030204" pitchFamily="34" charset="0"/>
              </a:rPr>
              <a:t>Krasii</a:t>
            </a:r>
            <a:r>
              <a:rPr lang="en-US" b="1" dirty="0">
                <a:latin typeface="Calibri" panose="020F0502020204030204" pitchFamily="34" charset="0"/>
                <a:cs typeface="Calibri" panose="020F0502020204030204" pitchFamily="34" charset="0"/>
              </a:rPr>
              <a:t> pot varia de la o </a:t>
            </a:r>
            <a:r>
              <a:rPr lang="en-US" b="1" dirty="0" err="1">
                <a:latin typeface="Calibri" panose="020F0502020204030204" pitchFamily="34" charset="0"/>
                <a:cs typeface="Calibri" panose="020F0502020204030204" pitchFamily="34" charset="0"/>
              </a:rPr>
              <a:t>parte</a:t>
            </a:r>
            <a:r>
              <a:rPr lang="en-US" b="1" dirty="0">
                <a:latin typeface="Calibri" panose="020F0502020204030204" pitchFamily="34" charset="0"/>
                <a:cs typeface="Calibri" panose="020F0502020204030204" pitchFamily="34" charset="0"/>
              </a:rPr>
              <a:t> la </a:t>
            </a:r>
            <a:r>
              <a:rPr lang="en-US" b="1" dirty="0" err="1">
                <a:latin typeface="Calibri" panose="020F0502020204030204" pitchFamily="34" charset="0"/>
                <a:cs typeface="Calibri" panose="020F0502020204030204" pitchFamily="34" charset="0"/>
              </a:rPr>
              <a:t>alta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de la </a:t>
            </a:r>
            <a:r>
              <a:rPr lang="en-US" b="1" dirty="0" err="1">
                <a:latin typeface="Calibri" panose="020F0502020204030204" pitchFamily="34" charset="0"/>
                <a:cs typeface="Calibri" panose="020F0502020204030204" pitchFamily="34" charset="0"/>
              </a:rPr>
              <a:t>persoană</a:t>
            </a:r>
            <a:r>
              <a:rPr lang="en-US" b="1" dirty="0">
                <a:latin typeface="Calibri" panose="020F0502020204030204" pitchFamily="34" charset="0"/>
                <a:cs typeface="Calibri" panose="020F0502020204030204" pitchFamily="34" charset="0"/>
              </a:rPr>
              <a:t> la </a:t>
            </a:r>
            <a:r>
              <a:rPr lang="en-US" b="1" dirty="0" err="1">
                <a:latin typeface="Calibri" panose="020F0502020204030204" pitchFamily="34" charset="0"/>
                <a:cs typeface="Calibri" panose="020F0502020204030204" pitchFamily="34" charset="0"/>
              </a:rPr>
              <a:t>persoană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există</a:t>
            </a:r>
            <a:r>
              <a:rPr lang="en-US" b="1" dirty="0">
                <a:latin typeface="Calibri" panose="020F0502020204030204" pitchFamily="34" charset="0"/>
                <a:cs typeface="Calibri" panose="020F0502020204030204" pitchFamily="34" charset="0"/>
              </a:rPr>
              <a:t> o stare </a:t>
            </a:r>
            <a:r>
              <a:rPr lang="en-US" b="1" dirty="0" err="1">
                <a:latin typeface="Calibri" panose="020F0502020204030204" pitchFamily="34" charset="0"/>
                <a:cs typeface="Calibri" panose="020F0502020204030204" pitchFamily="34" charset="0"/>
              </a:rPr>
              <a:t>optimă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necesară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sănătate</a:t>
            </a:r>
            <a:r>
              <a:rPr lang="en-US" b="1" dirty="0">
                <a:latin typeface="Calibri" panose="020F0502020204030204" pitchFamily="34" charset="0"/>
                <a:cs typeface="Calibri" panose="020F0502020204030204" pitchFamily="34" charset="0"/>
              </a:rPr>
              <a:t>.</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0436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18BBF7D8-7BAF-427A-BB9F-1FE35627D6A5}"/>
              </a:ext>
            </a:extLst>
          </p:cNvPr>
          <p:cNvSpPr txBox="1">
            <a:spLocks noChangeArrowheads="1"/>
          </p:cNvSpPr>
          <p:nvPr/>
        </p:nvSpPr>
        <p:spPr bwMode="auto">
          <a:xfrm>
            <a:off x="250825" y="1043058"/>
            <a:ext cx="11433175"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endParaRPr lang="el-GR" altLang="el-GR" sz="2400" b="1" dirty="0">
              <a:solidFill>
                <a:srgbClr val="F8F2AE"/>
              </a:solidFill>
              <a:latin typeface="Garamond" panose="02020404030301010803" pitchFamily="18" charset="0"/>
            </a:endParaRPr>
          </a:p>
          <a:p>
            <a:r>
              <a:rPr lang="en-US" b="1" dirty="0" err="1">
                <a:latin typeface="Calibri" panose="020F0502020204030204" pitchFamily="34" charset="0"/>
                <a:cs typeface="Calibri" panose="020F0502020204030204" pitchFamily="34" charset="0"/>
              </a:rPr>
              <a:t>Corpul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poate</a:t>
            </a:r>
            <a:r>
              <a:rPr lang="en-US" b="1" dirty="0">
                <a:latin typeface="Calibri" panose="020F0502020204030204" pitchFamily="34" charset="0"/>
                <a:cs typeface="Calibri" panose="020F0502020204030204" pitchFamily="34" charset="0"/>
              </a:rPr>
              <a:t> fi </a:t>
            </a:r>
            <a:r>
              <a:rPr lang="en-US" b="1" dirty="0" err="1">
                <a:latin typeface="Calibri" panose="020F0502020204030204" pitchFamily="34" charset="0"/>
                <a:cs typeface="Calibri" panose="020F0502020204030204" pitchFamily="34" charset="0"/>
              </a:rPr>
              <a:t>împărțit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sisteme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funcționale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principale</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1. </a:t>
            </a:r>
            <a:r>
              <a:rPr lang="en-US" b="1" dirty="0" err="1">
                <a:latin typeface="Calibri" panose="020F0502020204030204" pitchFamily="34" charset="0"/>
                <a:cs typeface="Calibri" panose="020F0502020204030204" pitchFamily="34" charset="0"/>
              </a:rPr>
              <a:t>Creierul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măduva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spinării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nervii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acestea</a:t>
            </a:r>
            <a:r>
              <a:rPr lang="en-US" b="1" dirty="0">
                <a:latin typeface="Calibri" panose="020F0502020204030204" pitchFamily="34" charset="0"/>
                <a:cs typeface="Calibri" panose="020F0502020204030204" pitchFamily="34" charset="0"/>
              </a:rPr>
              <a:t> sunt </a:t>
            </a:r>
            <a:r>
              <a:rPr lang="en-US" b="1" dirty="0" err="1">
                <a:latin typeface="Calibri" panose="020F0502020204030204" pitchFamily="34" charset="0"/>
                <a:cs typeface="Calibri" panose="020F0502020204030204" pitchFamily="34" charset="0"/>
              </a:rPr>
              <a:t>responsabile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funcțiile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motorii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senzoriale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2. </a:t>
            </a:r>
            <a:r>
              <a:rPr lang="en-US" b="1" dirty="0" err="1">
                <a:latin typeface="Calibri" panose="020F0502020204030204" pitchFamily="34" charset="0"/>
                <a:cs typeface="Calibri" panose="020F0502020204030204" pitchFamily="34" charset="0"/>
              </a:rPr>
              <a:t>Inima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acestea</a:t>
            </a:r>
            <a:r>
              <a:rPr lang="en-US" b="1" dirty="0">
                <a:latin typeface="Calibri" panose="020F0502020204030204" pitchFamily="34" charset="0"/>
                <a:cs typeface="Calibri" panose="020F0502020204030204" pitchFamily="34" charset="0"/>
              </a:rPr>
              <a:t> sunt </a:t>
            </a:r>
            <a:r>
              <a:rPr lang="en-US" b="1" dirty="0" err="1">
                <a:latin typeface="Calibri" panose="020F0502020204030204" pitchFamily="34" charset="0"/>
                <a:cs typeface="Calibri" panose="020F0502020204030204" pitchFamily="34" charset="0"/>
              </a:rPr>
              <a:t>responsabile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puterea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vitală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păstrarea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căldurii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înnăscute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3. </a:t>
            </a:r>
            <a:r>
              <a:rPr lang="en-US" b="1" dirty="0" err="1">
                <a:latin typeface="Calibri" panose="020F0502020204030204" pitchFamily="34" charset="0"/>
                <a:cs typeface="Calibri" panose="020F0502020204030204" pitchFamily="34" charset="0"/>
              </a:rPr>
              <a:t>Ficatul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venele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acestea</a:t>
            </a:r>
            <a:r>
              <a:rPr lang="en-US" b="1" dirty="0">
                <a:latin typeface="Calibri" panose="020F0502020204030204" pitchFamily="34" charset="0"/>
                <a:cs typeface="Calibri" panose="020F0502020204030204" pitchFamily="34" charset="0"/>
              </a:rPr>
              <a:t> sunt </a:t>
            </a:r>
            <a:r>
              <a:rPr lang="en-US" b="1" dirty="0" err="1">
                <a:latin typeface="Calibri" panose="020F0502020204030204" pitchFamily="34" charset="0"/>
                <a:cs typeface="Calibri" panose="020F0502020204030204" pitchFamily="34" charset="0"/>
              </a:rPr>
              <a:t>responsabile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nutriția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tuturor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părților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corpului</a:t>
            </a:r>
            <a:r>
              <a:rPr lang="en-US" b="1" dirty="0">
                <a:latin typeface="Calibri" panose="020F0502020204030204" pitchFamily="34" charset="0"/>
                <a:cs typeface="Calibri" panose="020F0502020204030204" pitchFamily="34" charset="0"/>
              </a:rPr>
              <a:t>.</a:t>
            </a:r>
            <a:endParaRPr lang="el-GR" altLang="el-GR" sz="2400" b="1" dirty="0">
              <a:solidFill>
                <a:srgbClr val="F8F2AE"/>
              </a:solidFill>
              <a:latin typeface="Garamond" panose="02020404030301010803" pitchFamily="18" charset="0"/>
            </a:endParaRPr>
          </a:p>
          <a:p>
            <a:pPr>
              <a:spcBef>
                <a:spcPct val="50000"/>
              </a:spcBef>
            </a:pPr>
            <a:endParaRPr lang="en-US"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3684630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 xmlns:a16="http://schemas.microsoft.com/office/drawing/2014/main" id="{F9383355-B07B-4825-BAF6-72186601D676}"/>
              </a:ext>
            </a:extLst>
          </p:cNvPr>
          <p:cNvSpPr txBox="1">
            <a:spLocks noChangeArrowheads="1"/>
          </p:cNvSpPr>
          <p:nvPr/>
        </p:nvSpPr>
        <p:spPr bwMode="auto">
          <a:xfrm>
            <a:off x="674688" y="1104662"/>
            <a:ext cx="9231312" cy="303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Teoria </a:t>
            </a:r>
            <a:r>
              <a:rPr lang="en-US"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umoral-patologică</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lui</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Galen</a:t>
            </a:r>
          </a:p>
          <a:p>
            <a:pPr>
              <a:spcBef>
                <a:spcPct val="50000"/>
              </a:spcBef>
            </a:pPr>
            <a:endParaRPr lang="en-US" altLang="el-GR" sz="2400" b="1" dirty="0">
              <a:solidFill>
                <a:srgbClr val="F8F2AE"/>
              </a:solidFill>
              <a:latin typeface="Garamond" panose="02020404030301010803" pitchFamily="18" charset="0"/>
            </a:endParaRPr>
          </a:p>
          <a:p>
            <a:pPr>
              <a:spcBef>
                <a:spcPct val="50000"/>
              </a:spcBef>
            </a:pPr>
            <a:r>
              <a:rPr lang="it-IT" altLang="el-GR" b="1" dirty="0">
                <a:latin typeface="Calibri" panose="020F0502020204030204" pitchFamily="34" charset="0"/>
                <a:cs typeface="Calibri" panose="020F0502020204030204" pitchFamily="34" charset="0"/>
              </a:rPr>
              <a:t>4 elemente</a:t>
            </a:r>
          </a:p>
          <a:p>
            <a:pPr>
              <a:spcBef>
                <a:spcPct val="50000"/>
              </a:spcBef>
            </a:pPr>
            <a:r>
              <a:rPr lang="it-IT" altLang="el-GR" b="1" dirty="0">
                <a:latin typeface="Calibri" panose="020F0502020204030204" pitchFamily="34" charset="0"/>
                <a:cs typeface="Calibri" panose="020F0502020204030204" pitchFamily="34" charset="0"/>
              </a:rPr>
              <a:t>4 calități</a:t>
            </a:r>
          </a:p>
          <a:p>
            <a:pPr>
              <a:spcBef>
                <a:spcPct val="50000"/>
              </a:spcBef>
            </a:pPr>
            <a:r>
              <a:rPr lang="it-IT" altLang="el-GR" b="1" dirty="0">
                <a:latin typeface="Calibri" panose="020F0502020204030204" pitchFamily="34" charset="0"/>
                <a:cs typeface="Calibri" panose="020F0502020204030204" pitchFamily="34" charset="0"/>
              </a:rPr>
              <a:t>4 umori</a:t>
            </a:r>
          </a:p>
          <a:p>
            <a:pPr>
              <a:spcBef>
                <a:spcPct val="50000"/>
              </a:spcBef>
            </a:pPr>
            <a:r>
              <a:rPr lang="it-IT" altLang="el-GR" b="1" dirty="0">
                <a:latin typeface="Calibri" panose="020F0502020204030204" pitchFamily="34" charset="0"/>
                <a:cs typeface="Calibri" panose="020F0502020204030204" pitchFamily="34" charset="0"/>
              </a:rPr>
              <a:t>4 organe</a:t>
            </a:r>
          </a:p>
          <a:p>
            <a:pPr>
              <a:spcBef>
                <a:spcPct val="50000"/>
              </a:spcBef>
            </a:pPr>
            <a:r>
              <a:rPr lang="it-IT" altLang="el-GR" b="1" dirty="0">
                <a:latin typeface="Calibri" panose="020F0502020204030204" pitchFamily="34" charset="0"/>
                <a:cs typeface="Calibri" panose="020F0502020204030204" pitchFamily="34" charset="0"/>
              </a:rPr>
              <a:t>4 caractere / temperamente</a:t>
            </a:r>
            <a:endParaRPr lang="el-GR" altLang="el-GR" sz="2400" b="1" dirty="0">
              <a:solidFill>
                <a:srgbClr val="F8F2AE"/>
              </a:solidFill>
              <a:latin typeface="Garamond" panose="02020404030301010803" pitchFamily="18" charset="0"/>
            </a:endParaRPr>
          </a:p>
        </p:txBody>
      </p:sp>
      <p:pic>
        <p:nvPicPr>
          <p:cNvPr id="3" name="Picture 3" descr="MedicineFourHumoursMedievalWC">
            <a:extLst>
              <a:ext uri="{FF2B5EF4-FFF2-40B4-BE49-F238E27FC236}">
                <a16:creationId xmlns="" xmlns:a16="http://schemas.microsoft.com/office/drawing/2014/main" id="{CB968EA3-B6DA-4611-A9A2-D9E74F25D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175" y="1705969"/>
            <a:ext cx="3267242" cy="425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45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a:extLst>
              <a:ext uri="{FF2B5EF4-FFF2-40B4-BE49-F238E27FC236}">
                <a16:creationId xmlns="" xmlns:a16="http://schemas.microsoft.com/office/drawing/2014/main" id="{D47B3455-B233-42F5-B850-BA225BA190D5}"/>
              </a:ext>
            </a:extLst>
          </p:cNvPr>
          <p:cNvSpPr txBox="1">
            <a:spLocks noChangeArrowheads="1"/>
          </p:cNvSpPr>
          <p:nvPr/>
        </p:nvSpPr>
        <p:spPr bwMode="auto">
          <a:xfrm>
            <a:off x="3149600" y="2428875"/>
            <a:ext cx="568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36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Asclepius - </a:t>
            </a:r>
            <a:r>
              <a:rPr lang="en-US" altLang="el-GR" sz="36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Asclepieia</a:t>
            </a:r>
            <a:endParaRPr lang="el-GR" altLang="el-GR" sz="36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llery_four_temperaments">
            <a:extLst>
              <a:ext uri="{FF2B5EF4-FFF2-40B4-BE49-F238E27FC236}">
                <a16:creationId xmlns="" xmlns:a16="http://schemas.microsoft.com/office/drawing/2014/main" id="{9F2F4B33-DC23-4485-A198-CCD15FFB8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785813"/>
            <a:ext cx="4040188" cy="4824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Galen four temperaments">
            <a:extLst>
              <a:ext uri="{FF2B5EF4-FFF2-40B4-BE49-F238E27FC236}">
                <a16:creationId xmlns="" xmlns:a16="http://schemas.microsoft.com/office/drawing/2014/main" id="{D4CC3A2A-EFB5-4B4D-AB48-0DD7F2957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785813"/>
            <a:ext cx="4075112" cy="482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69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18BBF7D8-7BAF-427A-BB9F-1FE35627D6A5}"/>
              </a:ext>
            </a:extLst>
          </p:cNvPr>
          <p:cNvSpPr txBox="1">
            <a:spLocks noChangeArrowheads="1"/>
          </p:cNvSpPr>
          <p:nvPr/>
        </p:nvSpPr>
        <p:spPr bwMode="auto">
          <a:xfrm>
            <a:off x="250823" y="1002116"/>
            <a:ext cx="11433175" cy="469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endParaRPr lang="el-GR" altLang="el-GR" sz="2400" b="1" dirty="0">
              <a:solidFill>
                <a:srgbClr val="F8F2AE"/>
              </a:solidFill>
              <a:latin typeface="Garamond" panose="02020404030301010803" pitchFamily="18" charset="0"/>
            </a:endParaRPr>
          </a:p>
          <a:p>
            <a:pPr algn="ctr">
              <a:spcBef>
                <a:spcPct val="50000"/>
              </a:spcBef>
            </a:pPr>
            <a:r>
              <a:rPr lang="en-US" alt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Teoria pneuma</a:t>
            </a:r>
            <a:endParaRPr lang="ro-RO" alt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Pneumă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purtătorul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vieții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regulatorul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puterilor</a:t>
            </a:r>
            <a:endParaRPr lang="en-US" altLang="el-GR" b="1" dirty="0">
              <a:latin typeface="Calibri" panose="020F0502020204030204" pitchFamily="34" charset="0"/>
              <a:cs typeface="Calibri" panose="020F0502020204030204" pitchFamily="34" charset="0"/>
            </a:endParaRP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Trei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tipuri</a:t>
            </a:r>
            <a:r>
              <a:rPr lang="en-US" altLang="el-GR" b="1" dirty="0">
                <a:latin typeface="Calibri" panose="020F0502020204030204" pitchFamily="34" charset="0"/>
                <a:cs typeface="Calibri" panose="020F0502020204030204" pitchFamily="34" charset="0"/>
              </a:rPr>
              <a:t> de pneuma:</a:t>
            </a:r>
          </a:p>
          <a:p>
            <a:pPr>
              <a:spcBef>
                <a:spcPct val="50000"/>
              </a:spcBef>
            </a:pPr>
            <a:r>
              <a:rPr lang="en-US" altLang="el-GR" b="1" dirty="0" err="1">
                <a:latin typeface="Calibri" panose="020F0502020204030204" pitchFamily="34" charset="0"/>
                <a:cs typeface="Calibri" panose="020F0502020204030204" pitchFamily="34" charset="0"/>
              </a:rPr>
              <a:t>Psihic</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scaun</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creier</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transportat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prin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sistemul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nervos</a:t>
            </a:r>
            <a:r>
              <a:rPr lang="en-US" altLang="el-GR" b="1" dirty="0">
                <a:latin typeface="Calibri" panose="020F0502020204030204" pitchFamily="34" charset="0"/>
                <a:cs typeface="Calibri" panose="020F0502020204030204" pitchFamily="34" charset="0"/>
              </a:rPr>
              <a:t>)</a:t>
            </a:r>
          </a:p>
          <a:p>
            <a:pPr>
              <a:spcBef>
                <a:spcPct val="50000"/>
              </a:spcBef>
            </a:pPr>
            <a:r>
              <a:rPr lang="en-US" altLang="el-GR" b="1" dirty="0">
                <a:latin typeface="Calibri" panose="020F0502020204030204" pitchFamily="34" charset="0"/>
                <a:cs typeface="Calibri" panose="020F0502020204030204" pitchFamily="34" charset="0"/>
              </a:rPr>
              <a:t>Vital (</a:t>
            </a:r>
            <a:r>
              <a:rPr lang="en-US" altLang="el-GR" b="1" dirty="0" err="1">
                <a:latin typeface="Calibri" panose="020F0502020204030204" pitchFamily="34" charset="0"/>
                <a:cs typeface="Calibri" panose="020F0502020204030204" pitchFamily="34" charset="0"/>
              </a:rPr>
              <a:t>scaun</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inimă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purtat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prin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artere</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manifestându</a:t>
            </a:r>
            <a:r>
              <a:rPr lang="en-US" altLang="el-GR" b="1" dirty="0">
                <a:latin typeface="Calibri" panose="020F0502020204030204" pitchFamily="34" charset="0"/>
                <a:cs typeface="Calibri" panose="020F0502020204030204" pitchFamily="34" charset="0"/>
              </a:rPr>
              <a:t>-se </a:t>
            </a:r>
            <a:r>
              <a:rPr lang="en-US" altLang="el-GR" b="1" dirty="0" err="1">
                <a:latin typeface="Calibri" panose="020F0502020204030204" pitchFamily="34" charset="0"/>
                <a:cs typeface="Calibri" panose="020F0502020204030204" pitchFamily="34" charset="0"/>
              </a:rPr>
              <a:t>prin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impulsuri</a:t>
            </a:r>
            <a:r>
              <a:rPr lang="en-US" altLang="el-GR" b="1" dirty="0">
                <a:latin typeface="Calibri" panose="020F0502020204030204" pitchFamily="34" charset="0"/>
                <a:cs typeface="Calibri" panose="020F0502020204030204" pitchFamily="34" charset="0"/>
              </a:rPr>
              <a:t>)</a:t>
            </a:r>
          </a:p>
          <a:p>
            <a:pPr>
              <a:spcBef>
                <a:spcPct val="50000"/>
              </a:spcBef>
            </a:pPr>
            <a:r>
              <a:rPr lang="en-US" altLang="el-GR" b="1" dirty="0" err="1">
                <a:latin typeface="Calibri" panose="020F0502020204030204" pitchFamily="34" charset="0"/>
                <a:cs typeface="Calibri" panose="020F0502020204030204" pitchFamily="34" charset="0"/>
              </a:rPr>
              <a:t>Fizic</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scaun</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ficat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transportat</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prin</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vene</a:t>
            </a:r>
            <a:r>
              <a:rPr lang="en-US" altLang="el-GR" b="1" dirty="0">
                <a:latin typeface="Calibri" panose="020F0502020204030204" pitchFamily="34" charset="0"/>
                <a:cs typeface="Calibri" panose="020F0502020204030204" pitchFamily="34" charset="0"/>
              </a:rPr>
              <a:t>)</a:t>
            </a: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n-US" altLang="el-GR" b="1" dirty="0" err="1">
                <a:latin typeface="Calibri" panose="020F0502020204030204" pitchFamily="34" charset="0"/>
                <a:cs typeface="Calibri" panose="020F0502020204030204" pitchFamily="34" charset="0"/>
              </a:rPr>
              <a:t>Creier</a:t>
            </a:r>
            <a:r>
              <a:rPr lang="en-US" altLang="el-GR" b="1" dirty="0">
                <a:latin typeface="Calibri" panose="020F0502020204030204" pitchFamily="34" charset="0"/>
                <a:cs typeface="Calibri" panose="020F0502020204030204" pitchFamily="34" charset="0"/>
              </a:rPr>
              <a:t> = </a:t>
            </a:r>
            <a:r>
              <a:rPr lang="en-US" altLang="el-GR" b="1" dirty="0" err="1">
                <a:latin typeface="Calibri" panose="020F0502020204030204" pitchFamily="34" charset="0"/>
                <a:cs typeface="Calibri" panose="020F0502020204030204" pitchFamily="34" charset="0"/>
              </a:rPr>
              <a:t>sediul</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gândirii</a:t>
            </a:r>
            <a:r>
              <a:rPr lang="en-US" altLang="el-GR" b="1" dirty="0">
                <a:latin typeface="Calibri" panose="020F0502020204030204" pitchFamily="34" charset="0"/>
                <a:cs typeface="Calibri" panose="020F0502020204030204" pitchFamily="34" charset="0"/>
              </a:rPr>
              <a:t>, c </a:t>
            </a:r>
            <a:r>
              <a:rPr lang="en-US" altLang="el-GR" b="1" dirty="0" err="1">
                <a:latin typeface="Calibri" panose="020F0502020204030204" pitchFamily="34" charset="0"/>
                <a:cs typeface="Calibri" panose="020F0502020204030204" pitchFamily="34" charset="0"/>
              </a:rPr>
              <a:t>intrarea</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simțului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și</a:t>
            </a:r>
            <a:r>
              <a:rPr lang="en-US" altLang="el-GR" b="1" dirty="0">
                <a:latin typeface="Calibri" panose="020F0502020204030204" pitchFamily="34" charset="0"/>
                <a:cs typeface="Calibri" panose="020F0502020204030204" pitchFamily="34" charset="0"/>
              </a:rPr>
              <a:t> a </a:t>
            </a:r>
            <a:r>
              <a:rPr lang="en-US" altLang="el-GR" b="1" dirty="0" err="1">
                <a:latin typeface="Calibri" panose="020F0502020204030204" pitchFamily="34" charset="0"/>
                <a:cs typeface="Calibri" panose="020F0502020204030204" pitchFamily="34" charset="0"/>
              </a:rPr>
              <a:t>mișcării</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0375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 xmlns:a16="http://schemas.microsoft.com/office/drawing/2014/main" id="{0614A0BA-032A-41B7-BDEC-78852ED90987}"/>
              </a:ext>
            </a:extLst>
          </p:cNvPr>
          <p:cNvSpPr txBox="1">
            <a:spLocks noChangeArrowheads="1"/>
          </p:cNvSpPr>
          <p:nvPr/>
        </p:nvSpPr>
        <p:spPr bwMode="auto">
          <a:xfrm>
            <a:off x="616744" y="1373188"/>
            <a:ext cx="1095851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spcBef>
                <a:spcPct val="50000"/>
              </a:spcBef>
            </a:pPr>
            <a:r>
              <a:rPr lang="en-US" altLang="el-GR" b="1" dirty="0" err="1">
                <a:latin typeface="Calibri" panose="020F0502020204030204" pitchFamily="34" charset="0"/>
                <a:cs typeface="Calibri" panose="020F0502020204030204" pitchFamily="34" charset="0"/>
              </a:rPr>
              <a:t>Trei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tipuri</a:t>
            </a:r>
            <a:r>
              <a:rPr lang="en-US" altLang="el-GR" b="1" dirty="0">
                <a:latin typeface="Calibri" panose="020F0502020204030204" pitchFamily="34" charset="0"/>
                <a:cs typeface="Calibri" panose="020F0502020204030204" pitchFamily="34" charset="0"/>
              </a:rPr>
              <a:t> de </a:t>
            </a:r>
            <a:r>
              <a:rPr lang="en-US" altLang="el-GR" b="1" dirty="0" err="1">
                <a:latin typeface="Calibri" panose="020F0502020204030204" pitchFamily="34" charset="0"/>
                <a:cs typeface="Calibri" panose="020F0502020204030204" pitchFamily="34" charset="0"/>
              </a:rPr>
              <a:t>boli</a:t>
            </a:r>
            <a:endParaRPr lang="en-US" altLang="el-GR" b="1" dirty="0">
              <a:latin typeface="Calibri" panose="020F0502020204030204" pitchFamily="34" charset="0"/>
              <a:cs typeface="Calibri" panose="020F0502020204030204" pitchFamily="34" charset="0"/>
            </a:endParaRP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buFont typeface="Arial" panose="020B0604020202020204" pitchFamily="34" charset="0"/>
              <a:buChar char="•"/>
            </a:pPr>
            <a:r>
              <a:rPr lang="en-US" altLang="el-GR" b="1" dirty="0" err="1">
                <a:latin typeface="Calibri" panose="020F0502020204030204" pitchFamily="34" charset="0"/>
                <a:cs typeface="Calibri" panose="020F0502020204030204" pitchFamily="34" charset="0"/>
              </a:rPr>
              <a:t>Datorită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deranjării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celor</a:t>
            </a:r>
            <a:r>
              <a:rPr lang="en-US" altLang="el-GR" b="1" dirty="0">
                <a:latin typeface="Calibri" panose="020F0502020204030204" pitchFamily="34" charset="0"/>
                <a:cs typeface="Calibri" panose="020F0502020204030204" pitchFamily="34" charset="0"/>
              </a:rPr>
              <a:t> 4 </a:t>
            </a:r>
            <a:r>
              <a:rPr lang="en-US" altLang="el-GR" b="1" dirty="0" err="1">
                <a:latin typeface="Calibri" panose="020F0502020204030204" pitchFamily="34" charset="0"/>
                <a:cs typeface="Calibri" panose="020F0502020204030204" pitchFamily="34" charset="0"/>
              </a:rPr>
              <a:t>umori</a:t>
            </a:r>
            <a:endParaRPr lang="en-US" altLang="el-GR" b="1" dirty="0">
              <a:latin typeface="Calibri" panose="020F0502020204030204" pitchFamily="34" charset="0"/>
              <a:cs typeface="Calibri" panose="020F0502020204030204" pitchFamily="34" charset="0"/>
            </a:endParaRPr>
          </a:p>
          <a:p>
            <a:pPr>
              <a:spcBef>
                <a:spcPct val="50000"/>
              </a:spcBef>
              <a:buFont typeface="Arial" panose="020B0604020202020204" pitchFamily="34" charset="0"/>
              <a:buChar char="•"/>
            </a:pPr>
            <a:r>
              <a:rPr lang="en-US" altLang="el-GR" b="1" dirty="0" err="1">
                <a:latin typeface="Calibri" panose="020F0502020204030204" pitchFamily="34" charset="0"/>
                <a:cs typeface="Calibri" panose="020F0502020204030204" pitchFamily="34" charset="0"/>
              </a:rPr>
              <a:t>Datorită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deranjării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țesuturilor</a:t>
            </a:r>
            <a:endParaRPr lang="en-US" altLang="el-GR" b="1" dirty="0">
              <a:latin typeface="Calibri" panose="020F0502020204030204" pitchFamily="34" charset="0"/>
              <a:cs typeface="Calibri" panose="020F0502020204030204" pitchFamily="34" charset="0"/>
            </a:endParaRPr>
          </a:p>
          <a:p>
            <a:pPr>
              <a:spcBef>
                <a:spcPct val="50000"/>
              </a:spcBef>
              <a:buFont typeface="Arial" panose="020B0604020202020204" pitchFamily="34" charset="0"/>
              <a:buChar char="•"/>
            </a:pPr>
            <a:r>
              <a:rPr lang="en-US" altLang="el-GR" b="1" dirty="0" err="1">
                <a:latin typeface="Calibri" panose="020F0502020204030204" pitchFamily="34" charset="0"/>
                <a:cs typeface="Calibri" panose="020F0502020204030204" pitchFamily="34" charset="0"/>
              </a:rPr>
              <a:t>Datorită</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deranjării</a:t>
            </a:r>
            <a:r>
              <a:rPr lang="en-US" altLang="el-GR" b="1" dirty="0">
                <a:latin typeface="Calibri" panose="020F0502020204030204" pitchFamily="34" charset="0"/>
                <a:cs typeface="Calibri" panose="020F0502020204030204" pitchFamily="34" charset="0"/>
              </a:rPr>
              <a:t> </a:t>
            </a:r>
            <a:r>
              <a:rPr lang="en-US" altLang="el-GR" b="1" dirty="0" err="1">
                <a:latin typeface="Calibri" panose="020F0502020204030204" pitchFamily="34" charset="0"/>
                <a:cs typeface="Calibri" panose="020F0502020204030204" pitchFamily="34" charset="0"/>
              </a:rPr>
              <a:t>organelor</a:t>
            </a:r>
            <a:endParaRPr lang="el-GR" alt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636188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73891" y="604461"/>
            <a:ext cx="11670630" cy="1754326"/>
          </a:xfrm>
          <a:prstGeom prst="rect">
            <a:avLst/>
          </a:prstGeom>
          <a:noFill/>
        </p:spPr>
        <p:txBody>
          <a:bodyPr wrap="square" rtlCol="0">
            <a:spAutoFit/>
          </a:bodyPr>
          <a:lstStyle/>
          <a:p>
            <a:pPr algn="ct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Instrumente</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diagnostic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comune</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cele</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hipocratice</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Puls</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Sfigmologie</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
        <p:nvSpPr>
          <p:cNvPr id="3" name="TextBox 2">
            <a:extLst>
              <a:ext uri="{FF2B5EF4-FFF2-40B4-BE49-F238E27FC236}">
                <a16:creationId xmlns="" xmlns:a16="http://schemas.microsoft.com/office/drawing/2014/main" id="{BE1BAAD6-F5EE-4603-B814-414DAE955D7F}"/>
              </a:ext>
            </a:extLst>
          </p:cNvPr>
          <p:cNvSpPr txBox="1"/>
          <p:nvPr/>
        </p:nvSpPr>
        <p:spPr>
          <a:xfrm>
            <a:off x="108392" y="1944549"/>
            <a:ext cx="11054907" cy="378565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Deja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uz</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din perioada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Praxagoras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Herophilus</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7 </a:t>
            </a:r>
            <a:r>
              <a:rPr lang="en-US" b="1" dirty="0" err="1">
                <a:latin typeface="Calibri" panose="020F0502020204030204" pitchFamily="34" charset="0"/>
                <a:cs typeface="Calibri" panose="020F0502020204030204" pitchFamily="34" charset="0"/>
              </a:rPr>
              <a:t>tratat</a:t>
            </a:r>
            <a:r>
              <a:rPr lang="en-US" b="1" dirty="0">
                <a:latin typeface="Calibri" panose="020F0502020204030204" pitchFamily="34" charset="0"/>
                <a:cs typeface="Calibri" panose="020F0502020204030204" pitchFamily="34" charset="0"/>
              </a:rPr>
              <a:t> galenic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1 </a:t>
            </a:r>
            <a:r>
              <a:rPr lang="en-US" b="1" dirty="0" err="1">
                <a:latin typeface="Calibri" panose="020F0502020204030204" pitchFamily="34" charset="0"/>
                <a:cs typeface="Calibri" panose="020F0502020204030204" pitchFamily="34" charset="0"/>
              </a:rPr>
              <a:t>tratat</a:t>
            </a:r>
            <a:r>
              <a:rPr lang="en-US" b="1" dirty="0">
                <a:latin typeface="Calibri" panose="020F0502020204030204" pitchFamily="34" charset="0"/>
                <a:cs typeface="Calibri" panose="020F0502020204030204" pitchFamily="34" charset="0"/>
              </a:rPr>
              <a:t> pseudo-galenic:</a:t>
            </a:r>
            <a:endParaRPr lang="ro-RO"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FR" b="1" dirty="0">
                <a:latin typeface="Calibri" panose="020F0502020204030204" pitchFamily="34" charset="0"/>
                <a:cs typeface="Calibri" panose="020F0502020204030204" pitchFamily="34" charset="0"/>
              </a:rPr>
              <a:t>De </a:t>
            </a:r>
            <a:r>
              <a:rPr lang="fr-FR" b="1" dirty="0" err="1">
                <a:latin typeface="Calibri" panose="020F0502020204030204" pitchFamily="34" charset="0"/>
                <a:cs typeface="Calibri" panose="020F0502020204030204" pitchFamily="34" charset="0"/>
              </a:rPr>
              <a:t>usu</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pulsuum</a:t>
            </a:r>
            <a:endParaRPr lang="en-US"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FR" b="1" dirty="0">
                <a:latin typeface="Calibri" panose="020F0502020204030204" pitchFamily="34" charset="0"/>
                <a:cs typeface="Calibri" panose="020F0502020204030204" pitchFamily="34" charset="0"/>
              </a:rPr>
              <a:t>De </a:t>
            </a:r>
            <a:r>
              <a:rPr lang="fr-FR" b="1" dirty="0" err="1">
                <a:latin typeface="Calibri" panose="020F0502020204030204" pitchFamily="34" charset="0"/>
                <a:cs typeface="Calibri" panose="020F0502020204030204" pitchFamily="34" charset="0"/>
              </a:rPr>
              <a:t>pilsibus</a:t>
            </a:r>
            <a:r>
              <a:rPr lang="fr-FR" b="1" dirty="0">
                <a:latin typeface="Calibri" panose="020F0502020204030204" pitchFamily="34" charset="0"/>
                <a:cs typeface="Calibri" panose="020F0502020204030204" pitchFamily="34" charset="0"/>
              </a:rPr>
              <a:t> ad </a:t>
            </a:r>
            <a:r>
              <a:rPr lang="fr-FR" b="1" dirty="0" err="1">
                <a:latin typeface="Calibri" panose="020F0502020204030204" pitchFamily="34" charset="0"/>
                <a:cs typeface="Calibri" panose="020F0502020204030204" pitchFamily="34" charset="0"/>
              </a:rPr>
              <a:t>tirones</a:t>
            </a:r>
            <a:endParaRPr lang="en-US"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FR" b="1" dirty="0">
                <a:latin typeface="Calibri" panose="020F0502020204030204" pitchFamily="34" charset="0"/>
                <a:cs typeface="Calibri" panose="020F0502020204030204" pitchFamily="34" charset="0"/>
              </a:rPr>
              <a:t>De </a:t>
            </a:r>
            <a:r>
              <a:rPr lang="fr-FR" b="1" dirty="0" err="1">
                <a:latin typeface="Calibri" panose="020F0502020204030204" pitchFamily="34" charset="0"/>
                <a:cs typeface="Calibri" panose="020F0502020204030204" pitchFamily="34" charset="0"/>
              </a:rPr>
              <a:t>pulsuum</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differentia</a:t>
            </a:r>
            <a:endParaRPr lang="en-US"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FR" b="1" dirty="0">
                <a:latin typeface="Calibri" panose="020F0502020204030204" pitchFamily="34" charset="0"/>
                <a:cs typeface="Calibri" panose="020F0502020204030204" pitchFamily="34" charset="0"/>
              </a:rPr>
              <a:t>De </a:t>
            </a:r>
            <a:r>
              <a:rPr lang="fr-FR" b="1" dirty="0" err="1">
                <a:latin typeface="Calibri" panose="020F0502020204030204" pitchFamily="34" charset="0"/>
                <a:cs typeface="Calibri" panose="020F0502020204030204" pitchFamily="34" charset="0"/>
              </a:rPr>
              <a:t>dignoscendis</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pulsibus</a:t>
            </a:r>
            <a:endParaRPr lang="en-US"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FR" b="1" dirty="0">
                <a:latin typeface="Calibri" panose="020F0502020204030204" pitchFamily="34" charset="0"/>
                <a:cs typeface="Calibri" panose="020F0502020204030204" pitchFamily="34" charset="0"/>
              </a:rPr>
              <a:t>De </a:t>
            </a:r>
            <a:r>
              <a:rPr lang="fr-FR" b="1" dirty="0" err="1">
                <a:latin typeface="Calibri" panose="020F0502020204030204" pitchFamily="34" charset="0"/>
                <a:cs typeface="Calibri" panose="020F0502020204030204" pitchFamily="34" charset="0"/>
              </a:rPr>
              <a:t>causis</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pulsuum</a:t>
            </a:r>
            <a:endParaRPr lang="en-US"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FR" b="1" dirty="0">
                <a:latin typeface="Calibri" panose="020F0502020204030204" pitchFamily="34" charset="0"/>
                <a:cs typeface="Calibri" panose="020F0502020204030204" pitchFamily="34" charset="0"/>
              </a:rPr>
              <a:t>De </a:t>
            </a:r>
            <a:r>
              <a:rPr lang="fr-FR" b="1" dirty="0" err="1">
                <a:latin typeface="Calibri" panose="020F0502020204030204" pitchFamily="34" charset="0"/>
                <a:cs typeface="Calibri" panose="020F0502020204030204" pitchFamily="34" charset="0"/>
              </a:rPr>
              <a:t>praesagitione</a:t>
            </a:r>
            <a:r>
              <a:rPr lang="fr-FR" b="1" dirty="0">
                <a:latin typeface="Calibri" panose="020F0502020204030204" pitchFamily="34" charset="0"/>
                <a:cs typeface="Calibri" panose="020F0502020204030204" pitchFamily="34" charset="0"/>
              </a:rPr>
              <a:t> ex </a:t>
            </a:r>
            <a:r>
              <a:rPr lang="fr-FR" b="1" dirty="0" err="1">
                <a:latin typeface="Calibri" panose="020F0502020204030204" pitchFamily="34" charset="0"/>
                <a:cs typeface="Calibri" panose="020F0502020204030204" pitchFamily="34" charset="0"/>
              </a:rPr>
              <a:t>pulsibus</a:t>
            </a:r>
            <a:endParaRPr lang="en-US"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FR" b="1" dirty="0">
                <a:latin typeface="Calibri" panose="020F0502020204030204" pitchFamily="34" charset="0"/>
                <a:cs typeface="Calibri" panose="020F0502020204030204" pitchFamily="34" charset="0"/>
              </a:rPr>
              <a:t>Synopsis </a:t>
            </a:r>
            <a:r>
              <a:rPr lang="fr-FR" b="1" dirty="0" err="1">
                <a:latin typeface="Calibri" panose="020F0502020204030204" pitchFamily="34" charset="0"/>
                <a:cs typeface="Calibri" panose="020F0502020204030204" pitchFamily="34" charset="0"/>
              </a:rPr>
              <a:t>librorum</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suorum</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sedecim</a:t>
            </a:r>
            <a:r>
              <a:rPr lang="fr-FR" b="1" dirty="0">
                <a:latin typeface="Calibri" panose="020F0502020204030204" pitchFamily="34" charset="0"/>
                <a:cs typeface="Calibri" panose="020F0502020204030204" pitchFamily="34" charset="0"/>
              </a:rPr>
              <a:t> de </a:t>
            </a:r>
            <a:r>
              <a:rPr lang="fr-FR" b="1" dirty="0" err="1">
                <a:latin typeface="Calibri" panose="020F0502020204030204" pitchFamily="34" charset="0"/>
                <a:cs typeface="Calibri" panose="020F0502020204030204" pitchFamily="34" charset="0"/>
              </a:rPr>
              <a:t>pulsibus</a:t>
            </a:r>
            <a:endParaRPr lang="en-US"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FR" b="1" dirty="0">
                <a:latin typeface="Calibri" panose="020F0502020204030204" pitchFamily="34" charset="0"/>
                <a:cs typeface="Calibri" panose="020F0502020204030204" pitchFamily="34" charset="0"/>
              </a:rPr>
              <a:t>De </a:t>
            </a:r>
            <a:r>
              <a:rPr lang="fr-FR" b="1" dirty="0" err="1">
                <a:latin typeface="Calibri" panose="020F0502020204030204" pitchFamily="34" charset="0"/>
                <a:cs typeface="Calibri" panose="020F0502020204030204" pitchFamily="34" charset="0"/>
              </a:rPr>
              <a:t>pulsibus</a:t>
            </a:r>
            <a:r>
              <a:rPr lang="fr-FR" b="1" dirty="0">
                <a:latin typeface="Calibri" panose="020F0502020204030204" pitchFamily="34" charset="0"/>
                <a:cs typeface="Calibri" panose="020F0502020204030204" pitchFamily="34" charset="0"/>
              </a:rPr>
              <a:t> ad </a:t>
            </a:r>
            <a:r>
              <a:rPr lang="fr-FR" b="1" dirty="0" err="1">
                <a:latin typeface="Calibri" panose="020F0502020204030204" pitchFamily="34" charset="0"/>
                <a:cs typeface="Calibri" panose="020F0502020204030204" pitchFamily="34" charset="0"/>
              </a:rPr>
              <a:t>Antonium</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spurious</a:t>
            </a:r>
            <a:r>
              <a:rPr lang="fr-FR" b="1" dirty="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a:p>
            <a:endParaRPr lang="en-US"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1060285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260685" y="968138"/>
            <a:ext cx="11670630" cy="3816429"/>
          </a:xfrm>
          <a:prstGeom prst="rect">
            <a:avLst/>
          </a:prstGeom>
          <a:noFill/>
        </p:spPr>
        <p:txBody>
          <a:bodyPr wrap="square" rtlCol="0">
            <a:spAutoFit/>
          </a:bodyPr>
          <a:lstStyle/>
          <a:p>
            <a:pPr algn="ct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Exemplu</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instrument de </a:t>
            </a:r>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diagnosticare</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Pulse</a:t>
            </a:r>
            <a:endParaRPr lang="en-US" sz="2400" b="1" u="sng" dirty="0">
              <a:solidFill>
                <a:srgbClr val="F8F2AE"/>
              </a:solidFill>
              <a:latin typeface="Garamond" panose="02020404030301010803" pitchFamily="18" charset="0"/>
            </a:endParaRPr>
          </a:p>
          <a:p>
            <a:endParaRPr lang="en-US" sz="2400" b="1" u="sng" dirty="0">
              <a:solidFill>
                <a:srgbClr val="F8F2AE"/>
              </a:solidFill>
              <a:latin typeface="Garamond" panose="02020404030301010803" pitchFamily="18" charset="0"/>
            </a:endParaRPr>
          </a:p>
          <a:p>
            <a:r>
              <a:rPr lang="en-US" b="1" u="sng" dirty="0">
                <a:latin typeface="Calibri" panose="020F0502020204030204" pitchFamily="34" charset="0"/>
                <a:cs typeface="Calibri" panose="020F0502020204030204" pitchFamily="34" charset="0"/>
              </a:rPr>
              <a:t>Galen</a:t>
            </a:r>
            <a:endParaRPr lang="el-GR" b="1" u="sng"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„Cu </a:t>
            </a:r>
            <a:r>
              <a:rPr lang="en-US" b="1" dirty="0" err="1">
                <a:latin typeface="Calibri" panose="020F0502020204030204" pitchFamily="34" charset="0"/>
                <a:cs typeface="Calibri" panose="020F0502020204030204" pitchFamily="34" charset="0"/>
              </a:rPr>
              <a:t>pulsul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diagnosticăm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prezent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prognozăm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va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întâmpla</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Contractia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simultana</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inimii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ventriculii</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contractă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arterele</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contractă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timp</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dilată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arterele</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extind</a:t>
            </a:r>
            <a:r>
              <a:rPr lang="en-US" b="1" dirty="0">
                <a:latin typeface="Calibri" panose="020F0502020204030204" pitchFamily="34" charset="0"/>
                <a:cs typeface="Calibri" panose="020F0502020204030204" pitchFamily="34" charset="0"/>
              </a:rPr>
              <a:t>.</a:t>
            </a:r>
            <a:endParaRPr lang="ro-R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arterele</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contractă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valva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aortică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deschisă</a:t>
            </a:r>
            <a:r>
              <a:rPr lang="en-US" b="1" dirty="0">
                <a:latin typeface="Calibri" panose="020F0502020204030204" pitchFamily="34" charset="0"/>
                <a:cs typeface="Calibri" panose="020F0502020204030204" pitchFamily="34" charset="0"/>
              </a:rPr>
              <a:t>.</a:t>
            </a:r>
          </a:p>
          <a:p>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arterele</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dilată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valva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aortică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închisă</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Funcțiile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bază</a:t>
            </a:r>
            <a:r>
              <a:rPr lang="en-US" b="1" dirty="0">
                <a:latin typeface="Calibri" panose="020F0502020204030204" pitchFamily="34" charset="0"/>
                <a:cs typeface="Calibri" panose="020F0502020204030204" pitchFamily="34" charset="0"/>
              </a:rPr>
              <a:t> ale </a:t>
            </a:r>
            <a:r>
              <a:rPr lang="en-US" b="1" dirty="0" err="1">
                <a:latin typeface="Calibri" panose="020F0502020204030204" pitchFamily="34" charset="0"/>
                <a:cs typeface="Calibri" panose="020F0502020204030204" pitchFamily="34" charset="0"/>
              </a:rPr>
              <a:t>arterelor</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colectarea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aerului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timpul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dilatației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expulzarea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aerului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timpul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contracției</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Arterele</a:t>
            </a:r>
            <a:r>
              <a:rPr lang="en-US" b="1" dirty="0">
                <a:latin typeface="Calibri" panose="020F0502020204030204" pitchFamily="34" charset="0"/>
                <a:cs typeface="Calibri" panose="020F0502020204030204" pitchFamily="34" charset="0"/>
              </a:rPr>
              <a:t> sunt </a:t>
            </a:r>
            <a:r>
              <a:rPr lang="en-US" b="1" dirty="0" err="1">
                <a:latin typeface="Calibri" panose="020F0502020204030204" pitchFamily="34" charset="0"/>
                <a:cs typeface="Calibri" panose="020F0502020204030204" pitchFamily="34" charset="0"/>
              </a:rPr>
              <a:t>elastice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timp</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venele</a:t>
            </a:r>
            <a:r>
              <a:rPr lang="en-US" b="1" dirty="0">
                <a:latin typeface="Calibri" panose="020F0502020204030204" pitchFamily="34" charset="0"/>
                <a:cs typeface="Calibri" panose="020F0502020204030204" pitchFamily="34" charset="0"/>
              </a:rPr>
              <a:t> nu</a:t>
            </a:r>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906298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C3516B5-62AE-4B1D-9E51-B2862A3B9EED}"/>
              </a:ext>
            </a:extLst>
          </p:cNvPr>
          <p:cNvSpPr txBox="1"/>
          <p:nvPr/>
        </p:nvSpPr>
        <p:spPr>
          <a:xfrm>
            <a:off x="541020" y="1230649"/>
            <a:ext cx="11109960" cy="3693319"/>
          </a:xfrm>
          <a:prstGeom prst="rect">
            <a:avLst/>
          </a:prstGeom>
          <a:noFill/>
        </p:spPr>
        <p:txBody>
          <a:bodyPr wrap="square" rtlCol="0">
            <a:spAutoFit/>
          </a:bodyPr>
          <a:lstStyle/>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Sfigmologia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antică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fost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așezată</a:t>
            </a:r>
            <a:r>
              <a:rPr lang="en-US" b="1" dirty="0">
                <a:latin typeface="Calibri" panose="020F0502020204030204" pitchFamily="34" charset="0"/>
                <a:cs typeface="Calibri" panose="020F0502020204030204" pitchFamily="34" charset="0"/>
              </a:rPr>
              <a:t> pe motive </a:t>
            </a:r>
            <a:r>
              <a:rPr lang="en-US" b="1" dirty="0" err="1">
                <a:latin typeface="Calibri" panose="020F0502020204030204" pitchFamily="34" charset="0"/>
                <a:cs typeface="Calibri" panose="020F0502020204030204" pitchFamily="34" charset="0"/>
              </a:rPr>
              <a:t>exacte</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Diferențierea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analiza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exactă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impulsurilor</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Tipuri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impulsuri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localizarea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funcției</a:t>
            </a:r>
            <a:r>
              <a:rPr lang="en-US" b="1" dirty="0">
                <a:latin typeface="Calibri" panose="020F0502020204030204" pitchFamily="34" charset="0"/>
                <a:cs typeface="Calibri" panose="020F0502020204030204" pitchFamily="34" charset="0"/>
              </a:rPr>
              <a:t> lor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inimă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încă</a:t>
            </a:r>
            <a:r>
              <a:rPr lang="en-US" b="1" dirty="0">
                <a:latin typeface="Calibri" panose="020F0502020204030204" pitchFamily="34" charset="0"/>
                <a:cs typeface="Calibri" panose="020F0502020204030204" pitchFamily="34" charset="0"/>
              </a:rPr>
              <a:t> de la </a:t>
            </a:r>
            <a:r>
              <a:rPr lang="en-US" b="1" dirty="0" err="1">
                <a:latin typeface="Calibri" panose="020F0502020204030204" pitchFamily="34" charset="0"/>
                <a:cs typeface="Calibri" panose="020F0502020204030204" pitchFamily="34" charset="0"/>
              </a:rPr>
              <a:t>Praxagoras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Herophilus</a:t>
            </a:r>
          </a:p>
          <a:p>
            <a:pPr marL="342900" indent="-34290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Fiecare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defecțiune</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fost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evidentă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prin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impuls</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întotdeauna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datorită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amestecului</a:t>
            </a:r>
            <a:r>
              <a:rPr lang="en-US" b="1" dirty="0">
                <a:latin typeface="Calibri" panose="020F0502020204030204" pitchFamily="34" charset="0"/>
                <a:cs typeface="Calibri" panose="020F0502020204030204" pitchFamily="34" charset="0"/>
              </a:rPr>
              <a:t> prost de </a:t>
            </a:r>
            <a:r>
              <a:rPr lang="en-US" b="1" dirty="0" err="1">
                <a:latin typeface="Calibri" panose="020F0502020204030204" pitchFamily="34" charset="0"/>
                <a:cs typeface="Calibri" panose="020F0502020204030204" pitchFamily="34" charset="0"/>
              </a:rPr>
              <a:t>umori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elemente</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Termeni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calitativi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cantitativi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diferite</a:t>
            </a:r>
            <a:r>
              <a:rPr lang="en-US" b="1" dirty="0">
                <a:latin typeface="Calibri" panose="020F0502020204030204" pitchFamily="34" charset="0"/>
                <a:cs typeface="Calibri" panose="020F0502020204030204" pitchFamily="34" charset="0"/>
              </a:rPr>
              <a:t> grade, cum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fi </a:t>
            </a:r>
            <a:r>
              <a:rPr lang="en-US" b="1" dirty="0" err="1">
                <a:latin typeface="Calibri" panose="020F0502020204030204" pitchFamily="34" charset="0"/>
                <a:cs typeface="Calibri" panose="020F0502020204030204" pitchFamily="34" charset="0"/>
              </a:rPr>
              <a:t>mici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rapizi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groși</a:t>
            </a:r>
            <a:r>
              <a:rPr lang="en-US" b="1" dirty="0">
                <a:latin typeface="Calibri" panose="020F0502020204030204" pitchFamily="34" charset="0"/>
                <a:cs typeface="Calibri" panose="020F0502020204030204" pitchFamily="34" charset="0"/>
              </a:rPr>
              <a:t> etc.</a:t>
            </a:r>
          </a:p>
          <a:p>
            <a:pPr marL="342900" indent="-342900">
              <a:buFont typeface="Arial" panose="020B0604020202020204" pitchFamily="34" charset="0"/>
              <a:buChar char="•"/>
            </a:pPr>
            <a:endParaRPr lang="ro-RO"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err="1">
                <a:latin typeface="Calibri" panose="020F0502020204030204" pitchFamily="34" charset="0"/>
                <a:cs typeface="Calibri" panose="020F0502020204030204" pitchFamily="34" charset="0"/>
              </a:rPr>
              <a:t>Corpul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temperamentul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afectează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pulsul</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exemplu</a:t>
            </a:r>
            <a:r>
              <a:rPr lang="en-US" b="1" dirty="0">
                <a:latin typeface="Calibri" panose="020F0502020204030204" pitchFamily="34" charset="0"/>
                <a:cs typeface="Calibri" panose="020F0502020204030204" pitchFamily="34" charset="0"/>
              </a:rPr>
              <a:t>, o </a:t>
            </a:r>
            <a:r>
              <a:rPr lang="en-US" b="1" dirty="0" err="1">
                <a:latin typeface="Calibri" panose="020F0502020204030204" pitchFamily="34" charset="0"/>
                <a:cs typeface="Calibri" panose="020F0502020204030204" pitchFamily="34" charset="0"/>
              </a:rPr>
              <a:t>persoană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caldă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mod natural are un </a:t>
            </a:r>
            <a:r>
              <a:rPr lang="en-US" b="1" dirty="0" err="1">
                <a:latin typeface="Calibri" panose="020F0502020204030204" pitchFamily="34" charset="0"/>
                <a:cs typeface="Calibri" panose="020F0502020204030204" pitchFamily="34" charset="0"/>
              </a:rPr>
              <a:t>puls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mare,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rapid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gros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dar</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puternic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Persoanele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subțiri</a:t>
            </a:r>
            <a:r>
              <a:rPr lang="en-US" b="1" dirty="0">
                <a:latin typeface="Calibri" panose="020F0502020204030204" pitchFamily="34" charset="0"/>
                <a:cs typeface="Calibri" panose="020F0502020204030204" pitchFamily="34" charset="0"/>
              </a:rPr>
              <a:t> au </a:t>
            </a:r>
            <a:r>
              <a:rPr lang="en-US" b="1" dirty="0" err="1">
                <a:latin typeface="Calibri" panose="020F0502020204030204" pitchFamily="34" charset="0"/>
                <a:cs typeface="Calibri" panose="020F0502020204030204" pitchFamily="34" charset="0"/>
              </a:rPr>
              <a:t>impulsuri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puțin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groase</a:t>
            </a:r>
            <a:r>
              <a:rPr lang="en-US" b="1" dirty="0">
                <a:latin typeface="Calibri" panose="020F0502020204030204" pitchFamily="34" charset="0"/>
                <a:cs typeface="Calibri" panose="020F0502020204030204" pitchFamily="34" charset="0"/>
              </a:rPr>
              <a:t> - de </a:t>
            </a:r>
            <a:r>
              <a:rPr lang="en-US" b="1" dirty="0" err="1">
                <a:latin typeface="Calibri" panose="020F0502020204030204" pitchFamily="34" charset="0"/>
                <a:cs typeface="Calibri" panose="020F0502020204030204" pitchFamily="34" charset="0"/>
              </a:rPr>
              <a:t>vreme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slăbiciunea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oferă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mult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spațiu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dilatarea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arterelor</a:t>
            </a:r>
            <a:r>
              <a:rPr lang="en-US" b="1" dirty="0">
                <a:latin typeface="Calibri" panose="020F0502020204030204" pitchFamily="34" charset="0"/>
                <a:cs typeface="Calibri" panose="020F0502020204030204" pitchFamily="34" charset="0"/>
              </a:rPr>
              <a:t>.</a:t>
            </a:r>
            <a:endParaRPr lang="en-US" sz="24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6372001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 xmlns:a16="http://schemas.microsoft.com/office/drawing/2014/main" id="{40F7FBC2-23FB-4BFF-977C-475D52E0C87C}"/>
              </a:ext>
            </a:extLst>
          </p:cNvPr>
          <p:cNvPicPr>
            <a:picLocks noChangeAspect="1"/>
          </p:cNvPicPr>
          <p:nvPr/>
        </p:nvPicPr>
        <p:blipFill>
          <a:blip r:embed="rId2"/>
          <a:stretch>
            <a:fillRect/>
          </a:stretch>
        </p:blipFill>
        <p:spPr>
          <a:xfrm>
            <a:off x="438150" y="1208312"/>
            <a:ext cx="4767192" cy="4147457"/>
          </a:xfrm>
          <a:prstGeom prst="rect">
            <a:avLst/>
          </a:prstGeom>
        </p:spPr>
      </p:pic>
      <p:pic>
        <p:nvPicPr>
          <p:cNvPr id="4" name="Εικόνα 3">
            <a:extLst>
              <a:ext uri="{FF2B5EF4-FFF2-40B4-BE49-F238E27FC236}">
                <a16:creationId xmlns="" xmlns:a16="http://schemas.microsoft.com/office/drawing/2014/main" id="{0C815F95-381D-4222-8624-DF605D18646A}"/>
              </a:ext>
            </a:extLst>
          </p:cNvPr>
          <p:cNvPicPr>
            <a:picLocks noChangeAspect="1"/>
          </p:cNvPicPr>
          <p:nvPr/>
        </p:nvPicPr>
        <p:blipFill>
          <a:blip r:embed="rId3"/>
          <a:stretch>
            <a:fillRect/>
          </a:stretch>
        </p:blipFill>
        <p:spPr>
          <a:xfrm>
            <a:off x="7269238" y="901968"/>
            <a:ext cx="3142011" cy="4453801"/>
          </a:xfrm>
          <a:prstGeom prst="rect">
            <a:avLst/>
          </a:prstGeom>
        </p:spPr>
      </p:pic>
    </p:spTree>
    <p:extLst>
      <p:ext uri="{BB962C8B-B14F-4D97-AF65-F5344CB8AC3E}">
        <p14:creationId xmlns:p14="http://schemas.microsoft.com/office/powerpoint/2010/main" val="1379252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240633" y="1086513"/>
            <a:ext cx="11670630" cy="4001095"/>
          </a:xfrm>
          <a:prstGeom prst="rect">
            <a:avLst/>
          </a:prstGeom>
          <a:noFill/>
        </p:spPr>
        <p:txBody>
          <a:bodyPr wrap="square" rtlCol="0">
            <a:spAutoFit/>
          </a:bodyPr>
          <a:lstStyle/>
          <a:p>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a:t>
            </a:r>
          </a:p>
          <a:p>
            <a:endParaRPr lang="en-US" sz="2400" b="1" dirty="0">
              <a:solidFill>
                <a:schemeClr val="bg1"/>
              </a:solidFill>
              <a:latin typeface="Garamond" panose="02020404030301010803" pitchFamily="18" charset="0"/>
            </a:endParaRPr>
          </a:p>
          <a:p>
            <a:r>
              <a:rPr lang="en-US" b="1" dirty="0">
                <a:latin typeface="Calibri" panose="020F0502020204030204" pitchFamily="34" charset="0"/>
                <a:cs typeface="Calibri" panose="020F0502020204030204" pitchFamily="34" charset="0"/>
              </a:rPr>
              <a:t>3 </a:t>
            </a:r>
            <a:r>
              <a:rPr lang="en-US" b="1" dirty="0" err="1">
                <a:latin typeface="Calibri" panose="020F0502020204030204" pitchFamily="34" charset="0"/>
                <a:cs typeface="Calibri" panose="020F0502020204030204" pitchFamily="34" charset="0"/>
              </a:rPr>
              <a:t>obiective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terapeutice</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Refacerea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temperamentului</a:t>
            </a:r>
            <a:r>
              <a:rPr lang="en-US" b="1" dirty="0">
                <a:latin typeface="Calibri" panose="020F0502020204030204" pitchFamily="34" charset="0"/>
                <a:cs typeface="Calibri" panose="020F0502020204030204" pitchFamily="34" charset="0"/>
              </a:rPr>
              <a:t> natural, de </a:t>
            </a:r>
            <a:r>
              <a:rPr lang="en-US" b="1" dirty="0" err="1">
                <a:latin typeface="Calibri" panose="020F0502020204030204" pitchFamily="34" charset="0"/>
                <a:cs typeface="Calibri" panose="020F0502020204030204" pitchFamily="34" charset="0"/>
              </a:rPr>
              <a:t>obicei</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ajutorul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contrariilor</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Restabilirea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normalității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părțile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organice</a:t>
            </a:r>
            <a:r>
              <a:rPr lang="en-US" b="1" dirty="0">
                <a:latin typeface="Calibri" panose="020F0502020204030204" pitchFamily="34" charset="0"/>
                <a:cs typeface="Calibri" panose="020F0502020204030204" pitchFamily="34" charset="0"/>
              </a:rPr>
              <a:t> care nu au </a:t>
            </a:r>
            <a:r>
              <a:rPr lang="en-US" b="1" dirty="0" err="1">
                <a:latin typeface="Calibri" panose="020F0502020204030204" pitchFamily="34" charset="0"/>
                <a:cs typeface="Calibri" panose="020F0502020204030204" pitchFamily="34" charset="0"/>
              </a:rPr>
              <a:t>dimensiuni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număr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structură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poziție</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atunci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abaterea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împiedică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funcționarea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Utilizarea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intervenției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chirurgicale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altor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mijloace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Restabilirea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continuității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unității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atunci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există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dizolvare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Utilizarea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intervenției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chirurgicale</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îngrijire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postoperatorie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adecvată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utilizarea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medicamentelor</a:t>
            </a:r>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4014070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39033" y="891359"/>
            <a:ext cx="11670630" cy="4955203"/>
          </a:xfrm>
          <a:prstGeom prst="rect">
            <a:avLst/>
          </a:prstGeom>
          <a:noFill/>
        </p:spPr>
        <p:txBody>
          <a:bodyPr wrap="square" rtlCol="0">
            <a:spAutoFit/>
          </a:bodyPr>
          <a:lstStyle/>
          <a:p>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a:t>
            </a:r>
          </a:p>
          <a:p>
            <a:endParaRPr lang="el-GR" sz="2400" b="1" dirty="0">
              <a:solidFill>
                <a:srgbClr val="F8F2AE"/>
              </a:solidFill>
              <a:latin typeface="Garamond" panose="02020404030301010803" pitchFamily="18" charset="0"/>
            </a:endParaRPr>
          </a:p>
          <a:p>
            <a:r>
              <a:rPr lang="en-US"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Metode</a:t>
            </a:r>
            <a:r>
              <a:rPr lang="en-US"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a:t>
            </a:r>
            <a:r>
              <a:rPr lang="en-US"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sângerare</a:t>
            </a:r>
            <a:endParaRPr lang="ro-RO"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i="1" u="sng" dirty="0" err="1">
                <a:latin typeface="Calibri" panose="020F0502020204030204" pitchFamily="34" charset="0"/>
                <a:cs typeface="Calibri" panose="020F0502020204030204" pitchFamily="34" charset="0"/>
              </a:rPr>
              <a:t>Venesecție</a:t>
            </a:r>
            <a:endParaRPr lang="ro-RO" b="1" i="1" u="sng" dirty="0">
              <a:latin typeface="Calibri" panose="020F0502020204030204" pitchFamily="34" charset="0"/>
              <a:cs typeface="Calibri" panose="020F0502020204030204" pitchFamily="34" charset="0"/>
            </a:endParaRPr>
          </a:p>
          <a:p>
            <a:endParaRPr lang="en-US" b="1" i="1" u="sng"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Îndepărtează</a:t>
            </a:r>
            <a:r>
              <a:rPr lang="en-US" b="1" dirty="0">
                <a:latin typeface="Calibri" panose="020F0502020204030204" pitchFamily="34" charset="0"/>
                <a:cs typeface="Calibri" panose="020F0502020204030204" pitchFamily="34" charset="0"/>
              </a:rPr>
              <a:t> 2 </a:t>
            </a:r>
            <a:r>
              <a:rPr lang="en-US" b="1" dirty="0" err="1">
                <a:latin typeface="Calibri" panose="020F0502020204030204" pitchFamily="34" charset="0"/>
                <a:cs typeface="Calibri" panose="020F0502020204030204" pitchFamily="34" charset="0"/>
              </a:rPr>
              <a:t>tipuri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dăunător</a:t>
            </a:r>
            <a:r>
              <a:rPr lang="en-US" b="1"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sângerul</a:t>
            </a:r>
            <a:r>
              <a:rPr lang="en-US" b="1" dirty="0">
                <a:latin typeface="Calibri" panose="020F0502020204030204" pitchFamily="34" charset="0"/>
                <a:cs typeface="Calibri" panose="020F0502020204030204" pitchFamily="34" charset="0"/>
              </a:rPr>
              <a:t> care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intrinsec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dăunător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deoarece</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îndeplinește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funcția</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bază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sângelui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adică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hrana</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utilizarea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venezecției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periculoasă</a:t>
            </a:r>
            <a:r>
              <a:rPr lang="en-US" b="1"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sângerul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dăunător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deoarece</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află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surplus </a:t>
            </a:r>
            <a:r>
              <a:rPr lang="en-US" b="1" dirty="0" err="1">
                <a:latin typeface="Calibri" panose="020F0502020204030204" pitchFamily="34" charset="0"/>
                <a:cs typeface="Calibri" panose="020F0502020204030204" pitchFamily="34" charset="0"/>
              </a:rPr>
              <a:t>într</a:t>
            </a:r>
            <a:r>
              <a:rPr lang="en-US" b="1" dirty="0">
                <a:latin typeface="Calibri" panose="020F0502020204030204" pitchFamily="34" charset="0"/>
                <a:cs typeface="Calibri" panose="020F0502020204030204" pitchFamily="34" charset="0"/>
              </a:rPr>
              <a:t>-o </a:t>
            </a:r>
            <a:r>
              <a:rPr lang="en-US" b="1" dirty="0" err="1">
                <a:latin typeface="Calibri" panose="020F0502020204030204" pitchFamily="34" charset="0"/>
                <a:cs typeface="Calibri" panose="020F0502020204030204" pitchFamily="34" charset="0"/>
              </a:rPr>
              <a:t>anumită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zonă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corpului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creând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pletora</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Tipuri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pletore</a:t>
            </a:r>
            <a:r>
              <a:rPr lang="en-US" b="1" dirty="0">
                <a:latin typeface="Calibri" panose="020F0502020204030204" pitchFamily="34" charset="0"/>
                <a:cs typeface="Calibri" panose="020F0502020204030204" pitchFamily="34" charset="0"/>
              </a:rPr>
              <a:t>:</a:t>
            </a:r>
          </a:p>
          <a:p>
            <a:r>
              <a:rPr lang="en-US" b="1" dirty="0" err="1">
                <a:latin typeface="Calibri" panose="020F0502020204030204" pitchFamily="34" charset="0"/>
                <a:cs typeface="Calibri" panose="020F0502020204030204" pitchFamily="34" charset="0"/>
              </a:rPr>
              <a:t>Dinamic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datorită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incapacității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puterii</a:t>
            </a:r>
            <a:r>
              <a:rPr lang="en-US" b="1" dirty="0">
                <a:latin typeface="Calibri" panose="020F0502020204030204" pitchFamily="34" charset="0"/>
                <a:cs typeface="Calibri" panose="020F0502020204030204" pitchFamily="34" charset="0"/>
              </a:rPr>
              <a:t> excretive </a:t>
            </a:r>
            <a:r>
              <a:rPr lang="en-US" b="1" dirty="0" err="1">
                <a:latin typeface="Calibri" panose="020F0502020204030204" pitchFamily="34" charset="0"/>
                <a:cs typeface="Calibri" panose="020F0502020204030204" pitchFamily="34" charset="0"/>
              </a:rPr>
              <a:t>naturale</a:t>
            </a:r>
            <a:r>
              <a:rPr lang="en-US" b="1" dirty="0">
                <a:latin typeface="Calibri" panose="020F0502020204030204" pitchFamily="34" charset="0"/>
                <a:cs typeface="Calibri" panose="020F0502020204030204" pitchFamily="34" charset="0"/>
              </a:rPr>
              <a:t> appears </a:t>
            </a:r>
            <a:r>
              <a:rPr lang="en-US" b="1" dirty="0" err="1">
                <a:latin typeface="Calibri" panose="020F0502020204030204" pitchFamily="34" charset="0"/>
                <a:cs typeface="Calibri" panose="020F0502020204030204" pitchFamily="34" charset="0"/>
              </a:rPr>
              <a:t>apare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sepsisul</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Mecanic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datorită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supraumplerii</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vasele</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măresc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mod natural </a:t>
            </a:r>
            <a:r>
              <a:rPr lang="en-US" b="1" dirty="0" err="1">
                <a:latin typeface="Calibri" panose="020F0502020204030204" pitchFamily="34" charset="0"/>
                <a:cs typeface="Calibri" panose="020F0502020204030204" pitchFamily="34" charset="0"/>
              </a:rPr>
              <a:t>datorită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surplusului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occurs are loc </a:t>
            </a:r>
            <a:r>
              <a:rPr lang="en-US" b="1" dirty="0" err="1">
                <a:latin typeface="Calibri" panose="020F0502020204030204" pitchFamily="34" charset="0"/>
                <a:cs typeface="Calibri" panose="020F0502020204030204" pitchFamily="34" charset="0"/>
              </a:rPr>
              <a:t>ruperea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vasului</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Dacă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pletora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apare</a:t>
            </a:r>
            <a:r>
              <a:rPr lang="en-US" b="1" dirty="0">
                <a:latin typeface="Calibri" panose="020F0502020204030204" pitchFamily="34" charset="0"/>
                <a:cs typeface="Calibri" panose="020F0502020204030204" pitchFamily="34" charset="0"/>
              </a:rPr>
              <a:t> din </a:t>
            </a:r>
            <a:r>
              <a:rPr lang="en-US" b="1" dirty="0" err="1">
                <a:latin typeface="Calibri" panose="020F0502020204030204" pitchFamily="34" charset="0"/>
                <a:cs typeface="Calibri" panose="020F0502020204030204" pitchFamily="34" charset="0"/>
              </a:rPr>
              <a:t>cauza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supraîncălzirii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sângelui</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febră</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aplicarea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venezecției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evita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inflamația</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422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51733" y="1077604"/>
            <a:ext cx="11670630" cy="2954655"/>
          </a:xfrm>
          <a:prstGeom prst="rect">
            <a:avLst/>
          </a:prstGeom>
          <a:noFill/>
        </p:spPr>
        <p:txBody>
          <a:bodyPr wrap="square" rtlCol="0">
            <a:spAutoFit/>
          </a:bodyPr>
          <a:lstStyle/>
          <a:p>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Galen</a:t>
            </a:r>
          </a:p>
          <a:p>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Venesecție</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b="1" i="1" dirty="0">
              <a:latin typeface="Calibri" panose="020F0502020204030204" pitchFamily="34" charset="0"/>
              <a:cs typeface="Calibri" panose="020F0502020204030204" pitchFamily="34" charset="0"/>
            </a:endParaRPr>
          </a:p>
          <a:p>
            <a:r>
              <a:rPr lang="en-US" b="1" i="1" dirty="0" err="1">
                <a:latin typeface="Calibri" panose="020F0502020204030204" pitchFamily="34" charset="0"/>
                <a:cs typeface="Calibri" panose="020F0502020204030204" pitchFamily="34" charset="0"/>
              </a:rPr>
              <a:t>Indicații</a:t>
            </a:r>
            <a:endParaRPr lang="en-US" b="1" i="1" dirty="0">
              <a:latin typeface="Calibri" panose="020F0502020204030204" pitchFamily="34" charset="0"/>
              <a:cs typeface="Calibri" panose="020F0502020204030204" pitchFamily="34" charset="0"/>
            </a:endParaRPr>
          </a:p>
          <a:p>
            <a:endParaRPr lang="en-US" b="1" i="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Cele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frecvente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gravitatea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caz</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ținând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cont</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starea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generală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pacientului</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angina </a:t>
            </a:r>
            <a:r>
              <a:rPr lang="en-US" b="1" dirty="0" err="1">
                <a:latin typeface="Calibri" panose="020F0502020204030204" pitchFamily="34" charset="0"/>
                <a:cs typeface="Calibri" panose="020F0502020204030204" pitchFamily="34" charset="0"/>
              </a:rPr>
              <a:t>pectorală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peripneumonie</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sens</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sufocare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sinanșă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suprimarea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sângelui</a:t>
            </a:r>
            <a:r>
              <a:rPr lang="en-US" b="1" dirty="0">
                <a:latin typeface="Calibri" panose="020F0502020204030204" pitchFamily="34" charset="0"/>
                <a:cs typeface="Calibri" panose="020F0502020204030204" pitchFamily="34" charset="0"/>
              </a:rPr>
              <a:t> menstrual, </a:t>
            </a:r>
            <a:r>
              <a:rPr lang="en-US" b="1" dirty="0" err="1">
                <a:latin typeface="Calibri" panose="020F0502020204030204" pitchFamily="34" charset="0"/>
                <a:cs typeface="Calibri" panose="020F0502020204030204" pitchFamily="34" charset="0"/>
              </a:rPr>
              <a:t>oftalmie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anorexie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anoie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hiperactivitate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letargie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gută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artrită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epilepsie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melancolie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pleurită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hepatită</a:t>
            </a:r>
            <a:r>
              <a:rPr lang="en-US" b="1" dirty="0">
                <a:latin typeface="Calibri" panose="020F0502020204030204" pitchFamily="34" charset="0"/>
                <a:cs typeface="Calibri" panose="020F0502020204030204" pitchFamily="34" charset="0"/>
              </a:rPr>
              <a:t> etc.</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047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a:extLst>
              <a:ext uri="{FF2B5EF4-FFF2-40B4-BE49-F238E27FC236}">
                <a16:creationId xmlns="" xmlns:a16="http://schemas.microsoft.com/office/drawing/2014/main" id="{DA3E29E4-B213-4278-A339-DA3884A820A2}"/>
              </a:ext>
            </a:extLst>
          </p:cNvPr>
          <p:cNvSpPr txBox="1">
            <a:spLocks noChangeArrowheads="1"/>
          </p:cNvSpPr>
          <p:nvPr/>
        </p:nvSpPr>
        <p:spPr bwMode="auto">
          <a:xfrm>
            <a:off x="393701" y="1094213"/>
            <a:ext cx="671036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US"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Asclepius</a:t>
            </a:r>
            <a:endPar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eaLnBrk="1" hangingPunct="1">
              <a:spcBef>
                <a:spcPct val="0"/>
              </a:spcBef>
              <a:buFontTx/>
              <a:buNone/>
            </a:pPr>
            <a:endParaRPr lang="el-GR" altLang="el-GR" sz="2400" b="1" dirty="0">
              <a:solidFill>
                <a:srgbClr val="F8F2AE"/>
              </a:solidFill>
              <a:latin typeface="Garamond" panose="02020404030301010803" pitchFamily="18" charset="0"/>
            </a:endParaRP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a:t>
            </a:r>
            <a:r>
              <a:rPr lang="en-US" altLang="el-GR" sz="1800" b="1" dirty="0" err="1">
                <a:latin typeface="Calibri" panose="020F0502020204030204" pitchFamily="34" charset="0"/>
                <a:cs typeface="Calibri" panose="020F0502020204030204" pitchFamily="34" charset="0"/>
              </a:rPr>
              <a:t>Fiu</a:t>
            </a:r>
            <a:r>
              <a:rPr lang="en-US" altLang="el-GR" sz="1800" b="1" dirty="0">
                <a:latin typeface="Calibri" panose="020F0502020204030204" pitchFamily="34" charset="0"/>
                <a:cs typeface="Calibri" panose="020F0502020204030204" pitchFamily="34" charset="0"/>
              </a:rPr>
              <a:t> al </a:t>
            </a:r>
            <a:r>
              <a:rPr lang="en-US" altLang="el-GR" sz="1800" b="1" dirty="0" err="1">
                <a:latin typeface="Calibri" panose="020F0502020204030204" pitchFamily="34" charset="0"/>
                <a:cs typeface="Calibri" panose="020F0502020204030204" pitchFamily="34" charset="0"/>
              </a:rPr>
              <a:t>lui</a:t>
            </a:r>
            <a:r>
              <a:rPr lang="en-US" altLang="el-GR" sz="1800" b="1" dirty="0">
                <a:latin typeface="Calibri" panose="020F0502020204030204" pitchFamily="34" charset="0"/>
                <a:cs typeface="Calibri" panose="020F0502020204030204" pitchFamily="34" charset="0"/>
              </a:rPr>
              <a:t> Apollo</a:t>
            </a: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a:t>
            </a:r>
            <a:r>
              <a:rPr lang="en-US" altLang="el-GR" sz="1800" b="1" dirty="0" err="1">
                <a:latin typeface="Calibri" panose="020F0502020204030204" pitchFamily="34" charset="0"/>
                <a:cs typeface="Calibri" panose="020F0502020204030204" pitchFamily="34" charset="0"/>
              </a:rPr>
              <a:t>Tatăl</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lui</a:t>
            </a:r>
            <a:r>
              <a:rPr lang="en-US" altLang="el-GR" sz="1800" b="1" dirty="0">
                <a:latin typeface="Calibri" panose="020F0502020204030204" pitchFamily="34" charset="0"/>
                <a:cs typeface="Calibri" panose="020F0502020204030204" pitchFamily="34" charset="0"/>
              </a:rPr>
              <a:t> Machaon </a:t>
            </a:r>
            <a:r>
              <a:rPr lang="en-US" altLang="el-GR" sz="1800" b="1" dirty="0" err="1">
                <a:latin typeface="Calibri" panose="020F0502020204030204" pitchFamily="34" charset="0"/>
                <a:cs typeface="Calibri" panose="020F0502020204030204" pitchFamily="34" charset="0"/>
              </a:rPr>
              <a:t>și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Podalirius</a:t>
            </a: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a:t>
            </a:r>
            <a:r>
              <a:rPr lang="en-US" altLang="el-GR" sz="1800" b="1" dirty="0" err="1">
                <a:latin typeface="Calibri" panose="020F0502020204030204" pitchFamily="34" charset="0"/>
                <a:cs typeface="Calibri" panose="020F0502020204030204" pitchFamily="34" charset="0"/>
              </a:rPr>
              <a:t>Dumnezeu</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Erou</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Muritor</a:t>
            </a:r>
            <a:r>
              <a:rPr lang="en-US" altLang="el-GR" sz="1800" b="1" dirty="0">
                <a:latin typeface="Calibri" panose="020F0502020204030204" pitchFamily="34" charset="0"/>
                <a:cs typeface="Calibri" panose="020F0502020204030204" pitchFamily="34" charset="0"/>
              </a:rPr>
              <a:t>?</a:t>
            </a: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a:t>
            </a:r>
            <a:r>
              <a:rPr lang="en-US" altLang="el-GR" sz="1800" b="1" dirty="0" err="1">
                <a:latin typeface="Calibri" panose="020F0502020204030204" pitchFamily="34" charset="0"/>
                <a:cs typeface="Calibri" panose="020F0502020204030204" pitchFamily="34" charset="0"/>
              </a:rPr>
              <a:t>Elevul</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centaurului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Cheiro</a:t>
            </a: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a:t>
            </a:r>
            <a:r>
              <a:rPr lang="en-US" altLang="el-GR" sz="1800" b="1" dirty="0" err="1">
                <a:latin typeface="Calibri" panose="020F0502020204030204" pitchFamily="34" charset="0"/>
                <a:cs typeface="Calibri" panose="020F0502020204030204" pitchFamily="34" charset="0"/>
              </a:rPr>
              <a:t>Vindecat</a:t>
            </a:r>
            <a:r>
              <a:rPr lang="en-US" altLang="el-GR" sz="1800" b="1" dirty="0">
                <a:latin typeface="Calibri" panose="020F0502020204030204" pitchFamily="34" charset="0"/>
                <a:cs typeface="Calibri" panose="020F0502020204030204" pitchFamily="34" charset="0"/>
              </a:rPr>
              <a:t> cu </a:t>
            </a:r>
            <a:r>
              <a:rPr lang="en-US" altLang="el-GR" sz="1800" b="1" dirty="0" err="1">
                <a:latin typeface="Calibri" panose="020F0502020204030204" pitchFamily="34" charset="0"/>
                <a:cs typeface="Calibri" panose="020F0502020204030204" pitchFamily="34" charset="0"/>
              </a:rPr>
              <a:t>medicamente</a:t>
            </a:r>
            <a:r>
              <a:rPr lang="en-US" altLang="el-GR" sz="1800" b="1" dirty="0">
                <a:latin typeface="Calibri" panose="020F0502020204030204" pitchFamily="34" charset="0"/>
                <a:cs typeface="Calibri" panose="020F0502020204030204" pitchFamily="34" charset="0"/>
              </a:rPr>
              <a:t> / </a:t>
            </a:r>
            <a:r>
              <a:rPr lang="en-US" altLang="el-GR" sz="1800" b="1" dirty="0" err="1">
                <a:latin typeface="Calibri" panose="020F0502020204030204" pitchFamily="34" charset="0"/>
                <a:cs typeface="Calibri" panose="020F0502020204030204" pitchFamily="34" charset="0"/>
              </a:rPr>
              <a:t>chirurgie</a:t>
            </a:r>
            <a:r>
              <a:rPr lang="en-US" altLang="el-GR" sz="1800" b="1" dirty="0">
                <a:latin typeface="Calibri" panose="020F0502020204030204" pitchFamily="34" charset="0"/>
                <a:cs typeface="Calibri" panose="020F0502020204030204" pitchFamily="34" charset="0"/>
              </a:rPr>
              <a:t> / </a:t>
            </a:r>
            <a:r>
              <a:rPr lang="en-US" altLang="el-GR" sz="1800" b="1" dirty="0" err="1">
                <a:latin typeface="Calibri" panose="020F0502020204030204" pitchFamily="34" charset="0"/>
                <a:cs typeface="Calibri" panose="020F0502020204030204" pitchFamily="34" charset="0"/>
              </a:rPr>
              <a:t>scandări</a:t>
            </a: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-El </a:t>
            </a:r>
            <a:r>
              <a:rPr lang="en-US" altLang="el-GR" sz="1800" b="1" dirty="0" err="1">
                <a:latin typeface="Calibri" panose="020F0502020204030204" pitchFamily="34" charset="0"/>
                <a:cs typeface="Calibri" panose="020F0502020204030204" pitchFamily="34" charset="0"/>
              </a:rPr>
              <a:t>chiar</a:t>
            </a:r>
            <a:r>
              <a:rPr lang="en-US" altLang="el-GR" sz="1800" b="1" dirty="0">
                <a:latin typeface="Calibri" panose="020F0502020204030204" pitchFamily="34" charset="0"/>
                <a:cs typeface="Calibri" panose="020F0502020204030204" pitchFamily="34" charset="0"/>
              </a:rPr>
              <a:t> a </a:t>
            </a:r>
            <a:r>
              <a:rPr lang="en-US" altLang="el-GR" sz="1800" b="1" dirty="0" err="1">
                <a:latin typeface="Calibri" panose="020F0502020204030204" pitchFamily="34" charset="0"/>
                <a:cs typeface="Calibri" panose="020F0502020204030204" pitchFamily="34" charset="0"/>
              </a:rPr>
              <a:t>înviat</a:t>
            </a:r>
            <a:r>
              <a:rPr lang="ro-RO" altLang="el-GR" sz="1800" b="1" dirty="0">
                <a:latin typeface="Calibri" panose="020F0502020204030204" pitchFamily="34" charset="0"/>
                <a:cs typeface="Calibri" panose="020F0502020204030204" pitchFamily="34" charset="0"/>
              </a:rPr>
              <a:t>, </a:t>
            </a:r>
            <a:r>
              <a:rPr lang="en-US" altLang="el-GR" sz="1800" b="1" dirty="0">
                <a:latin typeface="Calibri" panose="020F0502020204030204" pitchFamily="34" charset="0"/>
                <a:cs typeface="Calibri" panose="020F0502020204030204" pitchFamily="34" charset="0"/>
              </a:rPr>
              <a:t>Pluto s-a </a:t>
            </a:r>
            <a:r>
              <a:rPr lang="en-US" altLang="el-GR" sz="1800" b="1" dirty="0" err="1">
                <a:latin typeface="Calibri" panose="020F0502020204030204" pitchFamily="34" charset="0"/>
                <a:cs typeface="Calibri" panose="020F0502020204030204" pitchFamily="34" charset="0"/>
              </a:rPr>
              <a:t>mâniat</a:t>
            </a:r>
            <a:r>
              <a:rPr lang="ro-RO" altLang="el-GR" sz="1800" b="1" dirty="0">
                <a:latin typeface="Calibri" panose="020F0502020204030204" pitchFamily="34" charset="0"/>
                <a:cs typeface="Calibri" panose="020F0502020204030204" pitchFamily="34" charset="0"/>
              </a:rPr>
              <a:t>, e </a:t>
            </a:r>
            <a:r>
              <a:rPr lang="en-US" altLang="el-GR" sz="1800" b="1" dirty="0" err="1">
                <a:latin typeface="Calibri" panose="020F0502020204030204" pitchFamily="34" charset="0"/>
                <a:cs typeface="Calibri" panose="020F0502020204030204" pitchFamily="34" charset="0"/>
              </a:rPr>
              <a:t>ucis</a:t>
            </a:r>
            <a:r>
              <a:rPr lang="en-US" altLang="el-GR" sz="1800" b="1" dirty="0">
                <a:latin typeface="Calibri" panose="020F0502020204030204" pitchFamily="34" charset="0"/>
                <a:cs typeface="Calibri" panose="020F0502020204030204" pitchFamily="34" charset="0"/>
              </a:rPr>
              <a:t> de Zeus</a:t>
            </a:r>
          </a:p>
          <a:p>
            <a:pPr eaLnBrk="1" hangingPunct="1">
              <a:spcBef>
                <a:spcPct val="0"/>
              </a:spcBef>
              <a:buFontTx/>
              <a:buNone/>
            </a:pP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-Tine </a:t>
            </a:r>
            <a:r>
              <a:rPr lang="en-US" altLang="el-GR" sz="1800" b="1" dirty="0" err="1">
                <a:latin typeface="Calibri" panose="020F0502020204030204" pitchFamily="34" charset="0"/>
                <a:cs typeface="Calibri" panose="020F0502020204030204" pitchFamily="34" charset="0"/>
              </a:rPr>
              <a:t>întotdeauna</a:t>
            </a:r>
            <a:r>
              <a:rPr lang="en-US" altLang="el-GR" sz="1800" b="1" dirty="0">
                <a:latin typeface="Calibri" panose="020F0502020204030204" pitchFamily="34" charset="0"/>
                <a:cs typeface="Calibri" panose="020F0502020204030204" pitchFamily="34" charset="0"/>
              </a:rPr>
              <a:t> o </a:t>
            </a:r>
            <a:r>
              <a:rPr lang="en-US" altLang="el-GR" sz="1800" b="1" dirty="0" err="1">
                <a:latin typeface="Calibri" panose="020F0502020204030204" pitchFamily="34" charset="0"/>
                <a:cs typeface="Calibri" panose="020F0502020204030204" pitchFamily="34" charset="0"/>
              </a:rPr>
              <a:t>tijă</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unde</a:t>
            </a:r>
            <a:r>
              <a:rPr lang="en-US" altLang="el-GR" sz="1800" b="1" dirty="0">
                <a:latin typeface="Calibri" panose="020F0502020204030204" pitchFamily="34" charset="0"/>
                <a:cs typeface="Calibri" panose="020F0502020204030204" pitchFamily="34" charset="0"/>
              </a:rPr>
              <a:t> un </a:t>
            </a:r>
            <a:r>
              <a:rPr lang="en-US" altLang="el-GR" sz="1800" b="1" dirty="0" err="1">
                <a:latin typeface="Calibri" panose="020F0502020204030204" pitchFamily="34" charset="0"/>
                <a:cs typeface="Calibri" panose="020F0502020204030204" pitchFamily="34" charset="0"/>
              </a:rPr>
              <a:t>șarpe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este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înfășurat</a:t>
            </a: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n-US" altLang="el-GR" sz="1800" b="1" dirty="0" err="1">
                <a:latin typeface="Calibri" panose="020F0502020204030204" pitchFamily="34" charset="0"/>
                <a:cs typeface="Calibri" panose="020F0502020204030204" pitchFamily="34" charset="0"/>
              </a:rPr>
              <a:t>Bagheta</a:t>
            </a:r>
            <a:r>
              <a:rPr lang="en-US" altLang="el-GR" sz="1800" b="1" dirty="0">
                <a:latin typeface="Calibri" panose="020F0502020204030204" pitchFamily="34" charset="0"/>
                <a:cs typeface="Calibri" panose="020F0502020204030204" pitchFamily="34" charset="0"/>
              </a:rPr>
              <a:t> = </a:t>
            </a:r>
            <a:r>
              <a:rPr lang="en-US" altLang="el-GR" sz="1800" b="1" dirty="0" err="1">
                <a:latin typeface="Calibri" panose="020F0502020204030204" pitchFamily="34" charset="0"/>
                <a:cs typeface="Calibri" panose="020F0502020204030204" pitchFamily="34" charset="0"/>
              </a:rPr>
              <a:t>sprijină</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și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permite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medicilor</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să</a:t>
            </a:r>
            <a:r>
              <a:rPr lang="en-US" altLang="el-GR" sz="1800" b="1" dirty="0">
                <a:latin typeface="Calibri" panose="020F0502020204030204" pitchFamily="34" charset="0"/>
                <a:cs typeface="Calibri" panose="020F0502020204030204" pitchFamily="34" charset="0"/>
              </a:rPr>
              <a:t> se </a:t>
            </a:r>
            <a:r>
              <a:rPr lang="en-US" altLang="el-GR" sz="1800" b="1" dirty="0" err="1">
                <a:latin typeface="Calibri" panose="020F0502020204030204" pitchFamily="34" charset="0"/>
                <a:cs typeface="Calibri" panose="020F0502020204030204" pitchFamily="34" charset="0"/>
              </a:rPr>
              <a:t>odihnească</a:t>
            </a: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n-US" altLang="el-GR" sz="1800" b="1" dirty="0" err="1">
                <a:latin typeface="Calibri" panose="020F0502020204030204" pitchFamily="34" charset="0"/>
                <a:cs typeface="Calibri" panose="020F0502020204030204" pitchFamily="34" charset="0"/>
              </a:rPr>
              <a:t>Șarpe</a:t>
            </a:r>
            <a:r>
              <a:rPr lang="en-US" altLang="el-GR" sz="1800" b="1" dirty="0">
                <a:latin typeface="Calibri" panose="020F0502020204030204" pitchFamily="34" charset="0"/>
                <a:cs typeface="Calibri" panose="020F0502020204030204" pitchFamily="34" charset="0"/>
              </a:rPr>
              <a:t> = </a:t>
            </a:r>
            <a:r>
              <a:rPr lang="en-US" altLang="el-GR" sz="1800" b="1" dirty="0" err="1">
                <a:latin typeface="Calibri" panose="020F0502020204030204" pitchFamily="34" charset="0"/>
                <a:cs typeface="Calibri" panose="020F0502020204030204" pitchFamily="34" charset="0"/>
              </a:rPr>
              <a:t>simbol</a:t>
            </a:r>
            <a:r>
              <a:rPr lang="en-US" altLang="el-GR" sz="1800" b="1" dirty="0">
                <a:latin typeface="Calibri" panose="020F0502020204030204" pitchFamily="34" charset="0"/>
                <a:cs typeface="Calibri" panose="020F0502020204030204" pitchFamily="34" charset="0"/>
              </a:rPr>
              <a:t> al </a:t>
            </a:r>
            <a:r>
              <a:rPr lang="en-US" altLang="el-GR" sz="1800" b="1" dirty="0" err="1">
                <a:latin typeface="Calibri" panose="020F0502020204030204" pitchFamily="34" charset="0"/>
                <a:cs typeface="Calibri" panose="020F0502020204030204" pitchFamily="34" charset="0"/>
              </a:rPr>
              <a:t>reînnoirii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și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întineririi</a:t>
            </a:r>
            <a:endParaRPr lang="el-GR" altLang="el-GR" sz="1800" b="1" dirty="0">
              <a:latin typeface="Calibri" panose="020F0502020204030204" pitchFamily="34" charset="0"/>
              <a:cs typeface="Calibri" panose="020F0502020204030204" pitchFamily="34" charset="0"/>
            </a:endParaRPr>
          </a:p>
        </p:txBody>
      </p:sp>
      <p:pic>
        <p:nvPicPr>
          <p:cNvPr id="5123" name="Picture 2" descr="http://unqualifiedreflecting.files.wordpress.com/2012/01/athens-national-archaeological-museum-asclepius-statue-2.jpg">
            <a:extLst>
              <a:ext uri="{FF2B5EF4-FFF2-40B4-BE49-F238E27FC236}">
                <a16:creationId xmlns="" xmlns:a16="http://schemas.microsoft.com/office/drawing/2014/main" id="{DEC52C33-66C7-4132-A810-1524CDE89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564" y="1094213"/>
            <a:ext cx="298767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a:extLst>
              <a:ext uri="{FF2B5EF4-FFF2-40B4-BE49-F238E27FC236}">
                <a16:creationId xmlns="" xmlns:a16="http://schemas.microsoft.com/office/drawing/2014/main" id="{2BAD64D5-9909-4CAF-9B67-DA66996A5DE3}"/>
              </a:ext>
            </a:extLst>
          </p:cNvPr>
          <p:cNvSpPr txBox="1">
            <a:spLocks noChangeArrowheads="1"/>
          </p:cNvSpPr>
          <p:nvPr/>
        </p:nvSpPr>
        <p:spPr bwMode="auto">
          <a:xfrm>
            <a:off x="8688389" y="5079920"/>
            <a:ext cx="2736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1400" b="1" dirty="0">
                <a:solidFill>
                  <a:schemeClr val="bg1"/>
                </a:solidFill>
                <a:latin typeface="Calibri" panose="020F0502020204030204" pitchFamily="34" charset="0"/>
                <a:cs typeface="Calibri" panose="020F0502020204030204" pitchFamily="34" charset="0"/>
              </a:rPr>
              <a:t>Asclepius</a:t>
            </a:r>
            <a:r>
              <a:rPr lang="el-GR" altLang="el-GR" sz="1400" b="1" dirty="0">
                <a:solidFill>
                  <a:schemeClr val="bg1"/>
                </a:solidFill>
                <a:latin typeface="Calibri" panose="020F0502020204030204" pitchFamily="34" charset="0"/>
                <a:cs typeface="Calibri" panose="020F0502020204030204" pitchFamily="34" charset="0"/>
              </a:rPr>
              <a:t>, </a:t>
            </a:r>
            <a:r>
              <a:rPr lang="en-US" altLang="el-GR" sz="1400" b="1" dirty="0">
                <a:solidFill>
                  <a:schemeClr val="bg1"/>
                </a:solidFill>
                <a:latin typeface="Calibri" panose="020F0502020204030204" pitchFamily="34" charset="0"/>
                <a:cs typeface="Calibri" panose="020F0502020204030204" pitchFamily="34" charset="0"/>
              </a:rPr>
              <a:t>National Archaeological Museum. Athens, Greece</a:t>
            </a:r>
            <a:endParaRPr lang="el-GR" altLang="el-GR" sz="14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B80B4A18-C0EA-4AF1-BC39-84BA51D008E1}"/>
              </a:ext>
            </a:extLst>
          </p:cNvPr>
          <p:cNvPicPr>
            <a:picLocks noChangeAspect="1"/>
          </p:cNvPicPr>
          <p:nvPr/>
        </p:nvPicPr>
        <p:blipFill>
          <a:blip r:embed="rId2"/>
          <a:stretch>
            <a:fillRect/>
          </a:stretch>
        </p:blipFill>
        <p:spPr>
          <a:xfrm>
            <a:off x="2520950" y="742344"/>
            <a:ext cx="6431981" cy="4911695"/>
          </a:xfrm>
          <a:prstGeom prst="rect">
            <a:avLst/>
          </a:prstGeom>
        </p:spPr>
      </p:pic>
      <p:sp>
        <p:nvSpPr>
          <p:cNvPr id="3" name="TextBox 2">
            <a:extLst>
              <a:ext uri="{FF2B5EF4-FFF2-40B4-BE49-F238E27FC236}">
                <a16:creationId xmlns="" xmlns:a16="http://schemas.microsoft.com/office/drawing/2014/main" id="{889B562C-15CA-4E19-954F-84EEED3C2307}"/>
              </a:ext>
            </a:extLst>
          </p:cNvPr>
          <p:cNvSpPr txBox="1"/>
          <p:nvPr/>
        </p:nvSpPr>
        <p:spPr>
          <a:xfrm>
            <a:off x="4876800" y="5803900"/>
            <a:ext cx="2692400" cy="369332"/>
          </a:xfrm>
          <a:prstGeom prst="rect">
            <a:avLst/>
          </a:prstGeom>
          <a:noFill/>
        </p:spPr>
        <p:txBody>
          <a:bodyPr wrap="square" rtlCol="0">
            <a:spAutoFit/>
          </a:bodyPr>
          <a:lstStyle/>
          <a:p>
            <a:r>
              <a:rPr lang="en-US" b="1" dirty="0" err="1">
                <a:latin typeface="Calibri" panose="020F0502020204030204" pitchFamily="34" charset="0"/>
                <a:cs typeface="Calibri" panose="020F0502020204030204" pitchFamily="34" charset="0"/>
              </a:rPr>
              <a:t>Ms</a:t>
            </a:r>
            <a:r>
              <a:rPr lang="en-US" b="1" dirty="0">
                <a:latin typeface="Calibri" panose="020F0502020204030204" pitchFamily="34" charset="0"/>
                <a:cs typeface="Calibri" panose="020F0502020204030204" pitchFamily="34" charset="0"/>
              </a:rPr>
              <a:t> Harley 3719, 15th c. </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2175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6C20F40-D175-46D8-A388-8A301EA33423}"/>
              </a:ext>
            </a:extLst>
          </p:cNvPr>
          <p:cNvSpPr>
            <a:spLocks noGrp="1"/>
          </p:cNvSpPr>
          <p:nvPr>
            <p:ph type="ctrTitle"/>
          </p:nvPr>
        </p:nvSpPr>
        <p:spPr>
          <a:xfrm>
            <a:off x="1328569" y="1223963"/>
            <a:ext cx="9001462" cy="2387600"/>
          </a:xfrm>
        </p:spPr>
        <p:txBody>
          <a:bodyPr>
            <a:normAutofit/>
          </a:bodyPr>
          <a:lstStyle/>
          <a:p>
            <a:r>
              <a:rPr lang="en-US" sz="3200" dirty="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Alte </a:t>
            </a:r>
            <a:r>
              <a:rPr lang="en-US" sz="3200" dirty="0" err="1">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mijloace</a:t>
            </a:r>
            <a:r>
              <a:rPr lang="en-US" sz="3200" dirty="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3200" dirty="0" err="1">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terapeutice</a:t>
            </a:r>
            <a:r>
              <a:rPr lang="en-US" sz="3200" dirty="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3200" dirty="0" err="1">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antice</a:t>
            </a:r>
            <a:endParaRPr lang="el-GR" sz="3200" dirty="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1138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51733" y="995718"/>
            <a:ext cx="11670630" cy="4647426"/>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Cupe</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b="1" dirty="0">
              <a:solidFill>
                <a:schemeClr val="bg1"/>
              </a:solidFill>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Referință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papirusul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Ebers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extragerea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corp</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străin</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Utilizați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Asclepieia</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Scop: </a:t>
            </a:r>
            <a:r>
              <a:rPr lang="en-US" b="1" dirty="0" err="1">
                <a:latin typeface="Calibri" panose="020F0502020204030204" pitchFamily="34" charset="0"/>
                <a:cs typeface="Calibri" panose="020F0502020204030204" pitchFamily="34" charset="0"/>
              </a:rPr>
              <a:t>extragerea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surplusului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cupe</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scarificări</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2 </a:t>
            </a:r>
            <a:r>
              <a:rPr lang="en-US" b="1" dirty="0" err="1">
                <a:latin typeface="Calibri" panose="020F0502020204030204" pitchFamily="34" charset="0"/>
                <a:cs typeface="Calibri" panose="020F0502020204030204" pitchFamily="34" charset="0"/>
              </a:rPr>
              <a:t>tipuri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cupe</a:t>
            </a:r>
            <a:r>
              <a:rPr lang="en-US" b="1"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instrument </a:t>
            </a:r>
            <a:r>
              <a:rPr lang="en-US" b="1" dirty="0" err="1">
                <a:latin typeface="Calibri" panose="020F0502020204030204" pitchFamily="34" charset="0"/>
                <a:cs typeface="Calibri" panose="020F0502020204030204" pitchFamily="34" charset="0"/>
              </a:rPr>
              <a:t>ușor</a:t>
            </a:r>
            <a:r>
              <a:rPr lang="en-US" b="1" dirty="0">
                <a:latin typeface="Calibri" panose="020F0502020204030204" pitchFamily="34" charset="0"/>
                <a:cs typeface="Calibri" panose="020F0502020204030204" pitchFamily="34" charset="0"/>
              </a:rPr>
              <a:t> convex cu </a:t>
            </a:r>
            <a:r>
              <a:rPr lang="en-US" b="1" dirty="0" err="1">
                <a:latin typeface="Calibri" panose="020F0502020204030204" pitchFamily="34" charset="0"/>
                <a:cs typeface="Calibri" panose="020F0502020204030204" pitchFamily="34" charset="0"/>
              </a:rPr>
              <a:t>gură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rotundă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mâner</a:t>
            </a:r>
            <a:r>
              <a:rPr lang="en-US" b="1" dirty="0">
                <a:latin typeface="Calibri" panose="020F0502020204030204" pitchFamily="34" charset="0"/>
                <a:cs typeface="Calibri" panose="020F0502020204030204" pitchFamily="34" charset="0"/>
              </a:rPr>
              <a:t> lung, </a:t>
            </a:r>
            <a:r>
              <a:rPr lang="en-US" b="1" dirty="0" err="1">
                <a:latin typeface="Calibri" panose="020F0502020204030204" pitchFamily="34" charset="0"/>
                <a:cs typeface="Calibri" panose="020F0502020204030204" pitchFamily="34" charset="0"/>
              </a:rPr>
              <a:t>dar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ușor</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Se </a:t>
            </a:r>
            <a:r>
              <a:rPr lang="en-US" b="1" dirty="0" err="1">
                <a:latin typeface="Calibri" panose="020F0502020204030204" pitchFamily="34" charset="0"/>
                <a:cs typeface="Calibri" panose="020F0502020204030204" pitchFamily="34" charset="0"/>
              </a:rPr>
              <a:t>utilizează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cazurile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care </a:t>
            </a:r>
            <a:r>
              <a:rPr lang="en-US" b="1" dirty="0" err="1">
                <a:latin typeface="Calibri" panose="020F0502020204030204" pitchFamily="34" charset="0"/>
                <a:cs typeface="Calibri" panose="020F0502020204030204" pitchFamily="34" charset="0"/>
              </a:rPr>
              <a:t>sângele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extras </a:t>
            </a:r>
            <a:r>
              <a:rPr lang="en-US" b="1" dirty="0" err="1">
                <a:latin typeface="Calibri" panose="020F0502020204030204" pitchFamily="34" charset="0"/>
                <a:cs typeface="Calibri" panose="020F0502020204030204" pitchFamily="34" charset="0"/>
              </a:rPr>
              <a:t>dintr</a:t>
            </a:r>
            <a:r>
              <a:rPr lang="en-US" b="1" dirty="0">
                <a:latin typeface="Calibri" panose="020F0502020204030204" pitchFamily="34" charset="0"/>
                <a:cs typeface="Calibri" panose="020F0502020204030204" pitchFamily="34" charset="0"/>
              </a:rPr>
              <a:t>-o </a:t>
            </a:r>
            <a:r>
              <a:rPr lang="en-US" b="1" dirty="0" err="1">
                <a:latin typeface="Calibri" panose="020F0502020204030204" pitchFamily="34" charset="0"/>
                <a:cs typeface="Calibri" panose="020F0502020204030204" pitchFamily="34" charset="0"/>
              </a:rPr>
              <a:t>zonă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adâncă</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Această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cupă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trage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linie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directă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atrage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fluide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împrăștiate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țesut</a:t>
            </a:r>
            <a:r>
              <a:rPr lang="en-US" b="1"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cu </a:t>
            </a:r>
            <a:r>
              <a:rPr lang="en-US" b="1" dirty="0" err="1">
                <a:latin typeface="Calibri" panose="020F0502020204030204" pitchFamily="34" charset="0"/>
                <a:cs typeface="Calibri" panose="020F0502020204030204" pitchFamily="34" charset="0"/>
              </a:rPr>
              <a:t>gura</a:t>
            </a:r>
            <a:r>
              <a:rPr lang="en-US" b="1" dirty="0">
                <a:latin typeface="Calibri" panose="020F0502020204030204" pitchFamily="34" charset="0"/>
                <a:cs typeface="Calibri" panose="020F0502020204030204" pitchFamily="34" charset="0"/>
              </a:rPr>
              <a:t> mare, rotunda</a:t>
            </a:r>
          </a:p>
          <a:p>
            <a:r>
              <a:rPr lang="en-US" b="1" dirty="0" err="1">
                <a:latin typeface="Calibri" panose="020F0502020204030204" pitchFamily="34" charset="0"/>
                <a:cs typeface="Calibri" panose="020F0502020204030204" pitchFamily="34" charset="0"/>
              </a:rPr>
              <a:t>Utilizare</a:t>
            </a:r>
            <a:r>
              <a:rPr lang="en-US" b="1"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durerea</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extinde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toate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țesuturile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deoarece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atrage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materialul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nesănătos</a:t>
            </a:r>
            <a:r>
              <a:rPr lang="en-US" b="1" dirty="0">
                <a:latin typeface="Calibri" panose="020F0502020204030204" pitchFamily="34" charset="0"/>
                <a:cs typeface="Calibri" panose="020F0502020204030204" pitchFamily="34" charset="0"/>
              </a:rPr>
              <a:t> din </a:t>
            </a:r>
            <a:r>
              <a:rPr lang="en-US" b="1" dirty="0" err="1">
                <a:latin typeface="Calibri" panose="020F0502020204030204" pitchFamily="34" charset="0"/>
                <a:cs typeface="Calibri" panose="020F0502020204030204" pitchFamily="34" charset="0"/>
              </a:rPr>
              <a:t>cât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multe</a:t>
            </a:r>
            <a:r>
              <a:rPr lang="en-US" b="1" dirty="0">
                <a:latin typeface="Calibri" panose="020F0502020204030204" pitchFamily="34" charset="0"/>
                <a:cs typeface="Calibri" panose="020F0502020204030204" pitchFamily="34" charset="0"/>
              </a:rPr>
              <a:t> zone </a:t>
            </a:r>
            <a:r>
              <a:rPr lang="en-US" b="1" dirty="0" err="1">
                <a:latin typeface="Calibri" panose="020F0502020204030204" pitchFamily="34" charset="0"/>
                <a:cs typeface="Calibri" panose="020F0502020204030204" pitchFamily="34" charset="0"/>
              </a:rPr>
              <a:t>posibil</a:t>
            </a:r>
            <a:r>
              <a:rPr lang="en-US" b="1" dirty="0">
                <a:latin typeface="Calibri" panose="020F0502020204030204" pitchFamily="34" charset="0"/>
                <a:cs typeface="Calibri" panose="020F0502020204030204" pitchFamily="34" charset="0"/>
              </a:rPr>
              <a:t> la </a:t>
            </a:r>
            <a:r>
              <a:rPr lang="en-US" b="1" dirty="0" err="1">
                <a:latin typeface="Calibri" panose="020F0502020204030204" pitchFamily="34" charset="0"/>
                <a:cs typeface="Calibri" panose="020F0502020204030204" pitchFamily="34" charset="0"/>
              </a:rPr>
              <a:t>locul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potrivit</a:t>
            </a:r>
            <a:r>
              <a:rPr lang="en-US" b="1"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blochează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structurile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interioare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deoarece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atrage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mult</a:t>
            </a:r>
            <a:r>
              <a:rPr lang="en-US" b="1" dirty="0">
                <a:latin typeface="Calibri" panose="020F0502020204030204" pitchFamily="34" charset="0"/>
                <a:cs typeface="Calibri" panose="020F0502020204030204" pitchFamily="34" charset="0"/>
              </a:rPr>
              <a:t> material din </a:t>
            </a:r>
            <a:r>
              <a:rPr lang="en-US" b="1" dirty="0" err="1">
                <a:latin typeface="Calibri" panose="020F0502020204030204" pitchFamily="34" charset="0"/>
                <a:cs typeface="Calibri" panose="020F0502020204030204" pitchFamily="34" charset="0"/>
              </a:rPr>
              <a:t>țesuturi</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9059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41308" y="954207"/>
            <a:ext cx="11900567" cy="4647426"/>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Lipitori</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dirty="0">
              <a:solidFill>
                <a:srgbClr val="F8F2AE"/>
              </a:solidFill>
              <a:latin typeface="Garamond" panose="02020404030301010803" pitchFamily="18" charset="0"/>
            </a:endParaRPr>
          </a:p>
          <a:p>
            <a:r>
              <a:rPr lang="en-US" b="1" dirty="0">
                <a:latin typeface="Calibri" panose="020F0502020204030204" pitchFamily="34" charset="0"/>
                <a:cs typeface="Calibri" panose="020F0502020204030204" pitchFamily="34" charset="0"/>
              </a:rPr>
              <a:t>Prima (??) </a:t>
            </a:r>
            <a:r>
              <a:rPr lang="en-US" b="1" dirty="0" err="1">
                <a:latin typeface="Calibri" panose="020F0502020204030204" pitchFamily="34" charset="0"/>
                <a:cs typeface="Calibri" panose="020F0502020204030204" pitchFamily="34" charset="0"/>
              </a:rPr>
              <a:t>utilizare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înregistrată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lipitorului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într</a:t>
            </a:r>
            <a:r>
              <a:rPr lang="en-US" b="1" dirty="0">
                <a:latin typeface="Calibri" panose="020F0502020204030204" pitchFamily="34" charset="0"/>
                <a:cs typeface="Calibri" panose="020F0502020204030204" pitchFamily="34" charset="0"/>
              </a:rPr>
              <a:t>-un </a:t>
            </a:r>
            <a:r>
              <a:rPr lang="en-US" b="1" dirty="0" err="1">
                <a:latin typeface="Calibri" panose="020F0502020204030204" pitchFamily="34" charset="0"/>
                <a:cs typeface="Calibri" panose="020F0502020204030204" pitchFamily="34" charset="0"/>
              </a:rPr>
              <a:t>mormânt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egiptean</a:t>
            </a:r>
            <a:r>
              <a:rPr lang="en-US" b="1" dirty="0">
                <a:latin typeface="Calibri" panose="020F0502020204030204" pitchFamily="34" charset="0"/>
                <a:cs typeface="Calibri" panose="020F0502020204030204" pitchFamily="34" charset="0"/>
              </a:rPr>
              <a:t> (1567-1308 </a:t>
            </a:r>
            <a:r>
              <a:rPr lang="en-US" b="1" dirty="0" err="1">
                <a:latin typeface="Calibri" panose="020F0502020204030204" pitchFamily="34" charset="0"/>
                <a:cs typeface="Calibri" panose="020F0502020204030204" pitchFamily="34" charset="0"/>
              </a:rPr>
              <a:t>î.Hr</a:t>
            </a:r>
            <a:r>
              <a:rPr lang="en-US" b="1" dirty="0">
                <a:latin typeface="Calibri" panose="020F0502020204030204" pitchFamily="34" charset="0"/>
                <a:cs typeface="Calibri" panose="020F0502020204030204" pitchFamily="34" charset="0"/>
              </a:rPr>
              <a:t>.)</a:t>
            </a:r>
          </a:p>
          <a:p>
            <a:r>
              <a:rPr lang="en-US" b="1" dirty="0" err="1">
                <a:latin typeface="Calibri" panose="020F0502020204030204" pitchFamily="34" charset="0"/>
                <a:cs typeface="Calibri" panose="020F0502020204030204" pitchFamily="34" charset="0"/>
              </a:rPr>
              <a:t>Nicander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Themisson</a:t>
            </a:r>
            <a:r>
              <a:rPr lang="en-US" b="1" dirty="0">
                <a:latin typeface="Calibri" panose="020F0502020204030204" pitchFamily="34" charset="0"/>
                <a:cs typeface="Calibri" panose="020F0502020204030204" pitchFamily="34" charset="0"/>
              </a:rPr>
              <a:t>: prima (??) </a:t>
            </a:r>
            <a:r>
              <a:rPr lang="en-US" b="1" dirty="0" err="1">
                <a:latin typeface="Calibri" panose="020F0502020204030204" pitchFamily="34" charset="0"/>
                <a:cs typeface="Calibri" panose="020F0502020204030204" pitchFamily="34" charset="0"/>
              </a:rPr>
              <a:t>mărturie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scrisă</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Nicandru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folosirea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lipitorului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după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mușcătura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unui</a:t>
            </a:r>
            <a:r>
              <a:rPr lang="en-US" b="1" dirty="0">
                <a:latin typeface="Calibri" panose="020F0502020204030204" pitchFamily="34" charset="0"/>
                <a:cs typeface="Calibri" panose="020F0502020204030204" pitchFamily="34" charset="0"/>
              </a:rPr>
              <a:t> animal </a:t>
            </a:r>
            <a:r>
              <a:rPr lang="en-US" b="1" dirty="0" err="1">
                <a:latin typeface="Calibri" panose="020F0502020204030204" pitchFamily="34" charset="0"/>
                <a:cs typeface="Calibri" panose="020F0502020204030204" pitchFamily="34" charset="0"/>
              </a:rPr>
              <a:t>otrăvitor</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Galen:</a:t>
            </a:r>
          </a:p>
          <a:p>
            <a:r>
              <a:rPr lang="en-US" b="1" dirty="0">
                <a:latin typeface="Calibri" panose="020F0502020204030204" pitchFamily="34" charset="0"/>
                <a:cs typeface="Calibri" panose="020F0502020204030204" pitchFamily="34" charset="0"/>
              </a:rPr>
              <a:t>Mod de </a:t>
            </a:r>
            <a:r>
              <a:rPr lang="en-US" b="1" dirty="0" err="1">
                <a:latin typeface="Calibri" panose="020F0502020204030204" pitchFamily="34" charset="0"/>
                <a:cs typeface="Calibri" panose="020F0502020204030204" pitchFamily="34" charset="0"/>
              </a:rPr>
              <a:t>utilizare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lipitorii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rămână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într</a:t>
            </a:r>
            <a:r>
              <a:rPr lang="en-US" b="1" dirty="0">
                <a:latin typeface="Calibri" panose="020F0502020204030204" pitchFamily="34" charset="0"/>
                <a:cs typeface="Calibri" panose="020F0502020204030204" pitchFamily="34" charset="0"/>
              </a:rPr>
              <a:t>-un recipient o </a:t>
            </a:r>
            <a:r>
              <a:rPr lang="en-US" b="1" dirty="0" err="1">
                <a:latin typeface="Calibri" panose="020F0502020204030204" pitchFamily="34" charset="0"/>
                <a:cs typeface="Calibri" panose="020F0502020204030204" pitchFamily="34" charset="0"/>
              </a:rPr>
              <a:t>zi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fie </a:t>
            </a:r>
            <a:r>
              <a:rPr lang="en-US" b="1" dirty="0" err="1">
                <a:latin typeface="Calibri" panose="020F0502020204030204" pitchFamily="34" charset="0"/>
                <a:cs typeface="Calibri" panose="020F0502020204030204" pitchFamily="34" charset="0"/>
              </a:rPr>
              <a:t>hrăniți</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puțin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 reduce „</a:t>
            </a:r>
            <a:r>
              <a:rPr lang="en-US" b="1" dirty="0" err="1">
                <a:latin typeface="Calibri" panose="020F0502020204030204" pitchFamily="34" charset="0"/>
                <a:cs typeface="Calibri" panose="020F0502020204030204" pitchFamily="34" charset="0"/>
              </a:rPr>
              <a:t>otravă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Puneți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lipitorul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călduță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curățați</a:t>
            </a:r>
            <a:r>
              <a:rPr lang="en-US" b="1" dirty="0">
                <a:latin typeface="Calibri" panose="020F0502020204030204" pitchFamily="34" charset="0"/>
                <a:cs typeface="Calibri" panose="020F0502020204030204" pitchFamily="34" charset="0"/>
              </a:rPr>
              <a:t>-l cu un </a:t>
            </a:r>
            <a:r>
              <a:rPr lang="en-US" b="1" dirty="0" err="1">
                <a:latin typeface="Calibri" panose="020F0502020204030204" pitchFamily="34" charset="0"/>
                <a:cs typeface="Calibri" panose="020F0502020204030204" pitchFamily="34" charset="0"/>
              </a:rPr>
              <a:t>burete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Curățați</a:t>
            </a:r>
            <a:r>
              <a:rPr lang="en-US" b="1" dirty="0">
                <a:latin typeface="Calibri" panose="020F0502020204030204" pitchFamily="34" charset="0"/>
                <a:cs typeface="Calibri" panose="020F0502020204030204" pitchFamily="34" charset="0"/>
              </a:rPr>
              <a:t> zona de </a:t>
            </a:r>
            <a:r>
              <a:rPr lang="en-US" b="1" dirty="0" err="1">
                <a:latin typeface="Calibri" panose="020F0502020204030204" pitchFamily="34" charset="0"/>
                <a:cs typeface="Calibri" panose="020F0502020204030204" pitchFamily="34" charset="0"/>
              </a:rPr>
              <a:t>aplicare</a:t>
            </a:r>
            <a:r>
              <a:rPr lang="en-US" b="1" dirty="0">
                <a:latin typeface="Calibri" panose="020F0502020204030204" pitchFamily="34" charset="0"/>
                <a:cs typeface="Calibri" panose="020F0502020204030204" pitchFamily="34" charset="0"/>
              </a:rPr>
              <a:t> cu niter. </a:t>
            </a:r>
            <a:r>
              <a:rPr lang="en-US" b="1" dirty="0" err="1">
                <a:latin typeface="Calibri" panose="020F0502020204030204" pitchFamily="34" charset="0"/>
                <a:cs typeface="Calibri" panose="020F0502020204030204" pitchFamily="34" charset="0"/>
              </a:rPr>
              <a:t>Zgârieți</a:t>
            </a:r>
            <a:r>
              <a:rPr lang="en-US" b="1" dirty="0">
                <a:latin typeface="Calibri" panose="020F0502020204030204" pitchFamily="34" charset="0"/>
                <a:cs typeface="Calibri" panose="020F0502020204030204" pitchFamily="34" charset="0"/>
              </a:rPr>
              <a:t> zona cu </a:t>
            </a:r>
            <a:r>
              <a:rPr lang="en-US" b="1" dirty="0" err="1">
                <a:latin typeface="Calibri" panose="020F0502020204030204" pitchFamily="34" charset="0"/>
                <a:cs typeface="Calibri" panose="020F0502020204030204" pitchFamily="34" charset="0"/>
              </a:rPr>
              <a:t>unghiile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crește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circulația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frecați</a:t>
            </a:r>
            <a:r>
              <a:rPr lang="en-US" b="1" dirty="0">
                <a:latin typeface="Calibri" panose="020F0502020204030204" pitchFamily="34" charset="0"/>
                <a:cs typeface="Calibri" panose="020F0502020204030204" pitchFamily="34" charset="0"/>
              </a:rPr>
              <a:t>-o cu </a:t>
            </a:r>
            <a:r>
              <a:rPr lang="en-US" b="1" dirty="0" err="1">
                <a:latin typeface="Calibri" panose="020F0502020204030204" pitchFamily="34" charset="0"/>
                <a:cs typeface="Calibri" panose="020F0502020204030204" pitchFamily="34" charset="0"/>
              </a:rPr>
              <a:t>ulei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cald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nevoie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extrageți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lipitorul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frecați</a:t>
            </a:r>
            <a:r>
              <a:rPr lang="en-US" b="1" dirty="0">
                <a:latin typeface="Calibri" panose="020F0502020204030204" pitchFamily="34" charset="0"/>
                <a:cs typeface="Calibri" panose="020F0502020204030204" pitchFamily="34" charset="0"/>
              </a:rPr>
              <a:t>-l cu </a:t>
            </a:r>
            <a:r>
              <a:rPr lang="en-US" b="1" dirty="0" err="1">
                <a:latin typeface="Calibri" panose="020F0502020204030204" pitchFamily="34" charset="0"/>
                <a:cs typeface="Calibri" panose="020F0502020204030204" pitchFamily="34" charset="0"/>
              </a:rPr>
              <a:t>sare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cenușă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După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extragerea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lipitorului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aplicați</a:t>
            </a:r>
            <a:r>
              <a:rPr lang="en-US" b="1" dirty="0">
                <a:latin typeface="Calibri" panose="020F0502020204030204" pitchFamily="34" charset="0"/>
                <a:cs typeface="Calibri" panose="020F0502020204030204" pitchFamily="34" charset="0"/>
              </a:rPr>
              <a:t> o </a:t>
            </a:r>
            <a:r>
              <a:rPr lang="en-US" b="1" dirty="0" err="1">
                <a:latin typeface="Calibri" panose="020F0502020204030204" pitchFamily="34" charset="0"/>
                <a:cs typeface="Calibri" panose="020F0502020204030204" pitchFamily="34" charset="0"/>
              </a:rPr>
              <a:t>ceașcă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extrage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otravă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hemoragia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continuă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frecați</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chimen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făină</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Indicație</a:t>
            </a:r>
            <a:r>
              <a:rPr lang="en-US" b="1" dirty="0">
                <a:latin typeface="Calibri" panose="020F0502020204030204" pitchFamily="34" charset="0"/>
                <a:cs typeface="Calibri" panose="020F0502020204030204" pitchFamily="34" charset="0"/>
              </a:rPr>
              <a:t>: surplus de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ales </a:t>
            </a:r>
            <a:r>
              <a:rPr lang="en-US" b="1" dirty="0" err="1">
                <a:latin typeface="Calibri" panose="020F0502020204030204" pitchFamily="34" charset="0"/>
                <a:cs typeface="Calibri" panose="020F0502020204030204" pitchFamily="34" charset="0"/>
              </a:rPr>
              <a:t>dacă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provoacă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unele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Antyllus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lipitorii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trag</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superficial. </a:t>
            </a:r>
            <a:r>
              <a:rPr lang="en-US" b="1" dirty="0" err="1">
                <a:latin typeface="Calibri" panose="020F0502020204030204" pitchFamily="34" charset="0"/>
                <a:cs typeface="Calibri" panose="020F0502020204030204" pitchFamily="34" charset="0"/>
              </a:rPr>
              <a:t>Utilizați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atunci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pacientul</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teme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scarificări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dacă</a:t>
            </a:r>
            <a:r>
              <a:rPr lang="en-US" b="1" dirty="0">
                <a:latin typeface="Calibri" panose="020F0502020204030204" pitchFamily="34" charset="0"/>
                <a:cs typeface="Calibri" panose="020F0502020204030204" pitchFamily="34" charset="0"/>
              </a:rPr>
              <a:t> zona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goală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utiliza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cupe</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6864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45715" y="1067747"/>
            <a:ext cx="11900567" cy="4370427"/>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Cauterizare</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r>
              <a:rPr lang="en-US" b="1" dirty="0" err="1">
                <a:latin typeface="Calibri" panose="020F0502020204030204" pitchFamily="34" charset="0"/>
                <a:cs typeface="Calibri" panose="020F0502020204030204" pitchFamily="34" charset="0"/>
              </a:rPr>
              <a:t>Utilizare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hipocratică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Boli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persistente</a:t>
            </a:r>
            <a:r>
              <a:rPr lang="en-US" b="1" dirty="0">
                <a:latin typeface="Calibri" panose="020F0502020204030204" pitchFamily="34" charset="0"/>
                <a:cs typeface="Calibri" panose="020F0502020204030204" pitchFamily="34" charset="0"/>
              </a:rPr>
              <a:t> ale </a:t>
            </a:r>
            <a:r>
              <a:rPr lang="en-US" b="1" dirty="0" err="1">
                <a:latin typeface="Calibri" panose="020F0502020204030204" pitchFamily="34" charset="0"/>
                <a:cs typeface="Calibri" panose="020F0502020204030204" pitchFamily="34" charset="0"/>
              </a:rPr>
              <a:t>capului</a:t>
            </a:r>
            <a:r>
              <a:rPr lang="en-US" b="1" dirty="0">
                <a:latin typeface="Calibri" panose="020F0502020204030204" pitchFamily="34" charset="0"/>
                <a:cs typeface="Calibri" panose="020F0502020204030204" pitchFamily="34" charset="0"/>
              </a:rPr>
              <a:t>: 8 </a:t>
            </a:r>
            <a:r>
              <a:rPr lang="en-US" b="1" dirty="0" err="1">
                <a:latin typeface="Calibri" panose="020F0502020204030204" pitchFamily="34" charset="0"/>
                <a:cs typeface="Calibri" panose="020F0502020204030204" pitchFamily="34" charset="0"/>
              </a:rPr>
              <a:t>cauterii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fier</a:t>
            </a:r>
            <a:r>
              <a:rPr lang="en-US" b="1" dirty="0">
                <a:latin typeface="Calibri" panose="020F0502020204030204" pitchFamily="34" charset="0"/>
                <a:cs typeface="Calibri" panose="020F0502020204030204" pitchFamily="34" charset="0"/>
              </a:rPr>
              <a:t> (2 </a:t>
            </a:r>
            <a:r>
              <a:rPr lang="en-US" b="1" dirty="0" err="1">
                <a:latin typeface="Calibri" panose="020F0502020204030204" pitchFamily="34" charset="0"/>
                <a:cs typeface="Calibri" panose="020F0502020204030204" pitchFamily="34" charset="0"/>
              </a:rPr>
              <a:t>lângă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urechi</a:t>
            </a:r>
            <a:r>
              <a:rPr lang="en-US" b="1" dirty="0">
                <a:latin typeface="Calibri" panose="020F0502020204030204" pitchFamily="34" charset="0"/>
                <a:cs typeface="Calibri" panose="020F0502020204030204" pitchFamily="34" charset="0"/>
              </a:rPr>
              <a:t>, 2 pe </a:t>
            </a:r>
            <a:r>
              <a:rPr lang="en-US" b="1" dirty="0" err="1">
                <a:latin typeface="Calibri" panose="020F0502020204030204" pitchFamily="34" charset="0"/>
                <a:cs typeface="Calibri" panose="020F0502020204030204" pitchFamily="34" charset="0"/>
              </a:rPr>
              <a:t>cea</a:t>
            </a:r>
            <a:r>
              <a:rPr lang="en-US" b="1" dirty="0">
                <a:latin typeface="Calibri" panose="020F0502020204030204" pitchFamily="34" charset="0"/>
                <a:cs typeface="Calibri" panose="020F0502020204030204" pitchFamily="34" charset="0"/>
              </a:rPr>
              <a:t> din spate, 2 pe </a:t>
            </a:r>
            <a:r>
              <a:rPr lang="en-US" b="1" dirty="0" err="1">
                <a:latin typeface="Calibri" panose="020F0502020204030204" pitchFamily="34" charset="0"/>
                <a:cs typeface="Calibri" panose="020F0502020204030204" pitchFamily="34" charset="0"/>
              </a:rPr>
              <a:t>gât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2 pe </a:t>
            </a:r>
            <a:r>
              <a:rPr lang="en-US" b="1" dirty="0" err="1">
                <a:latin typeface="Calibri" panose="020F0502020204030204" pitchFamily="34" charset="0"/>
                <a:cs typeface="Calibri" panose="020F0502020204030204" pitchFamily="34" charset="0"/>
              </a:rPr>
              <a:t>nas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lângă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ochi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Ardeți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profund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arterele</a:t>
            </a:r>
            <a:r>
              <a:rPr lang="en-US" b="1" dirty="0">
                <a:latin typeface="Calibri" panose="020F0502020204030204" pitchFamily="34" charset="0"/>
                <a:cs typeface="Calibri" panose="020F0502020204030204" pitchFamily="34" charset="0"/>
              </a:rPr>
              <a:t> din </a:t>
            </a:r>
            <a:r>
              <a:rPr lang="en-US" b="1" dirty="0" err="1">
                <a:latin typeface="Calibri" panose="020F0502020204030204" pitchFamily="34" charset="0"/>
                <a:cs typeface="Calibri" panose="020F0502020204030204" pitchFamily="34" charset="0"/>
              </a:rPr>
              <a:t>spatele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urechilor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până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acestea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încetează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palpite</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Boli</a:t>
            </a:r>
            <a:r>
              <a:rPr lang="en-US" b="1" dirty="0">
                <a:latin typeface="Calibri" panose="020F0502020204030204" pitchFamily="34" charset="0"/>
                <a:cs typeface="Calibri" panose="020F0502020204030204" pitchFamily="34" charset="0"/>
              </a:rPr>
              <a:t> ale </a:t>
            </a:r>
            <a:r>
              <a:rPr lang="en-US" b="1" dirty="0" err="1">
                <a:latin typeface="Calibri" panose="020F0502020204030204" pitchFamily="34" charset="0"/>
                <a:cs typeface="Calibri" panose="020F0502020204030204" pitchFamily="34" charset="0"/>
              </a:rPr>
              <a:t>ochilor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oftalmie</a:t>
            </a:r>
            <a:r>
              <a:rPr lang="en-US" b="1" dirty="0">
                <a:latin typeface="Calibri" panose="020F0502020204030204" pitchFamily="34" charset="0"/>
                <a:cs typeface="Calibri" panose="020F0502020204030204" pitchFamily="34" charset="0"/>
              </a:rPr>
              <a:t> pe </a:t>
            </a:r>
            <a:r>
              <a:rPr lang="en-US" b="1" dirty="0" err="1">
                <a:latin typeface="Calibri" panose="020F0502020204030204" pitchFamily="34" charset="0"/>
                <a:cs typeface="Calibri" panose="020F0502020204030204" pitchFamily="34" charset="0"/>
              </a:rPr>
              <a:t>vasele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capului</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edemul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pleoapelor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caut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cauterizare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internă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pleoapelor</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grijă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nu se </a:t>
            </a:r>
            <a:r>
              <a:rPr lang="en-US" b="1" dirty="0" err="1">
                <a:latin typeface="Calibri" panose="020F0502020204030204" pitchFamily="34" charset="0"/>
                <a:cs typeface="Calibri" panose="020F0502020204030204" pitchFamily="34" charset="0"/>
              </a:rPr>
              <a:t>deterioreze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cartilajul</a:t>
            </a:r>
            <a:r>
              <a:rPr lang="en-US" b="1" dirty="0">
                <a:latin typeface="Calibri" panose="020F0502020204030204" pitchFamily="34" charset="0"/>
                <a:cs typeface="Calibri" panose="020F0502020204030204" pitchFamily="34" charset="0"/>
              </a:rPr>
              <a:t>”</a:t>
            </a:r>
          </a:p>
          <a:p>
            <a:r>
              <a:rPr lang="en-US" b="1" dirty="0" err="1">
                <a:latin typeface="Calibri" panose="020F0502020204030204" pitchFamily="34" charset="0"/>
                <a:cs typeface="Calibri" panose="020F0502020204030204" pitchFamily="34" charset="0"/>
              </a:rPr>
              <a:t>Celsus</a:t>
            </a:r>
            <a:r>
              <a:rPr lang="en-US" b="1"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oftalmia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seroasă</a:t>
            </a:r>
            <a:r>
              <a:rPr lang="en-US" b="1" dirty="0">
                <a:latin typeface="Calibri" panose="020F0502020204030204" pitchFamily="34" charset="0"/>
                <a:cs typeface="Calibri" panose="020F0502020204030204" pitchFamily="34" charset="0"/>
              </a:rPr>
              <a:t>: pe </a:t>
            </a:r>
            <a:r>
              <a:rPr lang="en-US" b="1" dirty="0" err="1">
                <a:latin typeface="Calibri" panose="020F0502020204030204" pitchFamily="34" charset="0"/>
                <a:cs typeface="Calibri" panose="020F0502020204030204" pitchFamily="34" charset="0"/>
              </a:rPr>
              <a:t>arterele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temporale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occipitale</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incizie</a:t>
            </a:r>
            <a:r>
              <a:rPr lang="en-US" b="1" dirty="0">
                <a:latin typeface="Calibri" panose="020F0502020204030204" pitchFamily="34" charset="0"/>
                <a:cs typeface="Calibri" panose="020F0502020204030204" pitchFamily="34" charset="0"/>
              </a:rPr>
              <a:t> pe </a:t>
            </a:r>
            <a:r>
              <a:rPr lang="en-US" b="1" dirty="0" err="1">
                <a:latin typeface="Calibri" panose="020F0502020204030204" pitchFamily="34" charset="0"/>
                <a:cs typeface="Calibri" panose="020F0502020204030204" pitchFamily="34" charset="0"/>
              </a:rPr>
              <a:t>partea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superioară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capului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cauterizează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craniul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până</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decojeste</a:t>
            </a: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epilepsie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Celsus</a:t>
            </a:r>
            <a:r>
              <a:rPr lang="en-US" b="1" dirty="0">
                <a:latin typeface="Calibri" panose="020F0502020204030204" pitchFamily="34" charset="0"/>
                <a:cs typeface="Calibri" panose="020F0502020204030204" pitchFamily="34" charset="0"/>
              </a:rPr>
              <a:t> / Galen: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ftiză</a:t>
            </a:r>
            <a:r>
              <a:rPr lang="en-US" b="1" dirty="0">
                <a:latin typeface="Calibri" panose="020F0502020204030204" pitchFamily="34" charset="0"/>
                <a:cs typeface="Calibri" panose="020F0502020204030204" pitchFamily="34" charset="0"/>
              </a:rPr>
              <a:t>  1 </a:t>
            </a:r>
            <a:r>
              <a:rPr lang="en-US" b="1" dirty="0" err="1">
                <a:latin typeface="Calibri" panose="020F0502020204030204" pitchFamily="34" charset="0"/>
                <a:cs typeface="Calibri" panose="020F0502020204030204" pitchFamily="34" charset="0"/>
              </a:rPr>
              <a:t>scarificare</a:t>
            </a:r>
            <a:r>
              <a:rPr lang="en-US" b="1" dirty="0">
                <a:latin typeface="Calibri" panose="020F0502020204030204" pitchFamily="34" charset="0"/>
                <a:cs typeface="Calibri" panose="020F0502020204030204" pitchFamily="34" charset="0"/>
              </a:rPr>
              <a:t> sub </a:t>
            </a:r>
            <a:r>
              <a:rPr lang="en-US" b="1" dirty="0" err="1">
                <a:latin typeface="Calibri" panose="020F0502020204030204" pitchFamily="34" charset="0"/>
                <a:cs typeface="Calibri" panose="020F0502020204030204" pitchFamily="34" charset="0"/>
              </a:rPr>
              <a:t>bărbie</a:t>
            </a:r>
            <a:r>
              <a:rPr lang="en-US" b="1" dirty="0">
                <a:latin typeface="Calibri" panose="020F0502020204030204" pitchFamily="34" charset="0"/>
                <a:cs typeface="Calibri" panose="020F0502020204030204" pitchFamily="34" charset="0"/>
              </a:rPr>
              <a:t>, 1 pe </a:t>
            </a:r>
            <a:r>
              <a:rPr lang="en-US" b="1" dirty="0" err="1">
                <a:latin typeface="Calibri" panose="020F0502020204030204" pitchFamily="34" charset="0"/>
                <a:cs typeface="Calibri" panose="020F0502020204030204" pitchFamily="34" charset="0"/>
              </a:rPr>
              <a:t>gât</a:t>
            </a:r>
            <a:r>
              <a:rPr lang="en-US" b="1" dirty="0">
                <a:latin typeface="Calibri" panose="020F0502020204030204" pitchFamily="34" charset="0"/>
                <a:cs typeface="Calibri" panose="020F0502020204030204" pitchFamily="34" charset="0"/>
              </a:rPr>
              <a:t>, 2 pe </a:t>
            </a:r>
            <a:r>
              <a:rPr lang="en-US" b="1" dirty="0" err="1">
                <a:latin typeface="Calibri" panose="020F0502020204030204" pitchFamily="34" charset="0"/>
                <a:cs typeface="Calibri" panose="020F0502020204030204" pitchFamily="34" charset="0"/>
              </a:rPr>
              <a:t>fiecare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piept</a:t>
            </a:r>
            <a:r>
              <a:rPr lang="en-US" b="1" dirty="0">
                <a:latin typeface="Calibri" panose="020F0502020204030204" pitchFamily="34" charset="0"/>
                <a:cs typeface="Calibri" panose="020F0502020204030204" pitchFamily="34" charset="0"/>
              </a:rPr>
              <a:t>, 2 sub scapula</a:t>
            </a:r>
          </a:p>
          <a:p>
            <a:r>
              <a:rPr lang="en-US" b="1" dirty="0" err="1">
                <a:latin typeface="Calibri" panose="020F0502020204030204" pitchFamily="34" charset="0"/>
                <a:cs typeface="Calibri" panose="020F0502020204030204" pitchFamily="34" charset="0"/>
              </a:rPr>
              <a:t>Hipocrate</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Aretaeus</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Celsus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abcesele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ficatului</a:t>
            </a:r>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Toți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autorii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prescriu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„cancer”</a:t>
            </a:r>
          </a:p>
        </p:txBody>
      </p:sp>
    </p:spTree>
    <p:extLst>
      <p:ext uri="{BB962C8B-B14F-4D97-AF65-F5344CB8AC3E}">
        <p14:creationId xmlns:p14="http://schemas.microsoft.com/office/powerpoint/2010/main" val="33770270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B01BCA66-42F3-4E3A-B5B9-926AFEDADCF4}"/>
              </a:ext>
            </a:extLst>
          </p:cNvPr>
          <p:cNvPicPr>
            <a:picLocks noChangeAspect="1"/>
          </p:cNvPicPr>
          <p:nvPr/>
        </p:nvPicPr>
        <p:blipFill>
          <a:blip r:embed="rId2"/>
          <a:stretch>
            <a:fillRect/>
          </a:stretch>
        </p:blipFill>
        <p:spPr>
          <a:xfrm>
            <a:off x="4147345" y="602112"/>
            <a:ext cx="3468106" cy="5205412"/>
          </a:xfrm>
          <a:prstGeom prst="rect">
            <a:avLst/>
          </a:prstGeom>
        </p:spPr>
      </p:pic>
      <p:sp>
        <p:nvSpPr>
          <p:cNvPr id="3" name="TextBox 2">
            <a:extLst>
              <a:ext uri="{FF2B5EF4-FFF2-40B4-BE49-F238E27FC236}">
                <a16:creationId xmlns="" xmlns:a16="http://schemas.microsoft.com/office/drawing/2014/main" id="{FAE5D17A-880E-4F68-A598-AD575FBFF1F2}"/>
              </a:ext>
            </a:extLst>
          </p:cNvPr>
          <p:cNvSpPr txBox="1"/>
          <p:nvPr/>
        </p:nvSpPr>
        <p:spPr>
          <a:xfrm>
            <a:off x="3476361" y="5807524"/>
            <a:ext cx="4443571" cy="369332"/>
          </a:xfrm>
          <a:prstGeom prst="rect">
            <a:avLst/>
          </a:prstGeom>
          <a:noFill/>
        </p:spPr>
        <p:txBody>
          <a:bodyPr wrap="square" rtlCol="0">
            <a:spAutoFit/>
          </a:bodyPr>
          <a:lstStyle/>
          <a:p>
            <a:pPr algn="ctr"/>
            <a:r>
              <a:rPr lang="en-US" b="1" dirty="0" err="1">
                <a:latin typeface="Calibri" panose="020F0502020204030204" pitchFamily="34" charset="0"/>
                <a:cs typeface="Calibri" panose="020F0502020204030204" pitchFamily="34" charset="0"/>
              </a:rPr>
              <a:t>Puncte</a:t>
            </a:r>
            <a:r>
              <a:rPr lang="en-US" b="1" dirty="0">
                <a:latin typeface="Calibri" panose="020F0502020204030204" pitchFamily="34" charset="0"/>
                <a:cs typeface="Calibri" panose="020F0502020204030204" pitchFamily="34" charset="0"/>
              </a:rPr>
              <a:t> de </a:t>
            </a:r>
            <a:r>
              <a:rPr lang="ro-RO" b="1" dirty="0">
                <a:latin typeface="Calibri" panose="020F0502020204030204" pitchFamily="34" charset="0"/>
                <a:cs typeface="Calibri" panose="020F0502020204030204" pitchFamily="34" charset="0"/>
              </a:rPr>
              <a:t>cauterizare</a:t>
            </a:r>
            <a:r>
              <a:rPr lang="en-US" b="1" dirty="0">
                <a:latin typeface="Calibri" panose="020F0502020204030204" pitchFamily="34" charset="0"/>
                <a:cs typeface="Calibri" panose="020F0502020204030204" pitchFamily="34" charset="0"/>
              </a:rPr>
              <a:t>, Sloane 1975</a:t>
            </a:r>
            <a:r>
              <a:rPr lang="el-GR"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~12th c</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17827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51733" y="1096076"/>
            <a:ext cx="11670630" cy="4370427"/>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Arteriotomie</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r>
              <a:rPr lang="en-US" b="1" dirty="0" err="1">
                <a:latin typeface="Calibri" panose="020F0502020204030204" pitchFamily="34" charset="0"/>
                <a:cs typeface="Calibri" panose="020F0502020204030204" pitchFamily="34" charset="0"/>
              </a:rPr>
              <a:t>Celsus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oftalmice</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Galen: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vertij</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dureri</a:t>
            </a:r>
            <a:r>
              <a:rPr lang="en-US" b="1" dirty="0">
                <a:latin typeface="Calibri" panose="020F0502020204030204" pitchFamily="34" charset="0"/>
                <a:cs typeface="Calibri" panose="020F0502020204030204" pitchFamily="34" charset="0"/>
              </a:rPr>
              <a:t> de cap </a:t>
            </a:r>
            <a:r>
              <a:rPr lang="en-US" b="1" dirty="0" err="1">
                <a:latin typeface="Calibri" panose="020F0502020204030204" pitchFamily="34" charset="0"/>
                <a:cs typeface="Calibri" panose="020F0502020204030204" pitchFamily="34" charset="0"/>
              </a:rPr>
              <a:t>cronice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oftalmice</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Descrierea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Antyllus</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Incizia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existente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ceafă</a:t>
            </a:r>
            <a:r>
              <a:rPr lang="en-US" b="1" dirty="0">
                <a:latin typeface="Calibri" panose="020F0502020204030204" pitchFamily="34" charset="0"/>
                <a:cs typeface="Calibri" panose="020F0502020204030204" pitchFamily="34" charset="0"/>
              </a:rPr>
              <a:t>, sub </a:t>
            </a:r>
            <a:r>
              <a:rPr lang="en-US" b="1" dirty="0" err="1">
                <a:latin typeface="Calibri" panose="020F0502020204030204" pitchFamily="34" charset="0"/>
                <a:cs typeface="Calibri" panose="020F0502020204030204" pitchFamily="34" charset="0"/>
              </a:rPr>
              <a:t>vârful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capului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între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tendoanele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occipitală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Alternativ</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incizia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existente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spatele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urechilor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auriculară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temporală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posterioară</a:t>
            </a:r>
            <a:r>
              <a:rPr lang="en-US" b="1"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Acesta</a:t>
            </a:r>
            <a:r>
              <a:rPr lang="en-US" b="1" dirty="0">
                <a:latin typeface="Calibri" panose="020F0502020204030204" pitchFamily="34" charset="0"/>
                <a:cs typeface="Calibri" panose="020F0502020204030204" pitchFamily="34" charset="0"/>
              </a:rPr>
              <a:t> din </a:t>
            </a:r>
            <a:r>
              <a:rPr lang="en-US" b="1" dirty="0" err="1">
                <a:latin typeface="Calibri" panose="020F0502020204030204" pitchFamily="34" charset="0"/>
                <a:cs typeface="Calibri" panose="020F0502020204030204" pitchFamily="34" charset="0"/>
              </a:rPr>
              <a:t>urmă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incizat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deoarece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dimensiuni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situat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foarte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aproape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mușchi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împletit</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multe</a:t>
            </a:r>
            <a:r>
              <a:rPr lang="en-US" b="1" dirty="0">
                <a:latin typeface="Calibri" panose="020F0502020204030204" pitchFamily="34" charset="0"/>
                <a:cs typeface="Calibri" panose="020F0502020204030204" pitchFamily="34" charset="0"/>
              </a:rPr>
              <a:t> membrane”. </a:t>
            </a:r>
            <a:r>
              <a:rPr lang="en-US" b="1" dirty="0" err="1">
                <a:latin typeface="Calibri" panose="020F0502020204030204" pitchFamily="34" charset="0"/>
                <a:cs typeface="Calibri" panose="020F0502020204030204" pitchFamily="34" charset="0"/>
              </a:rPr>
              <a:t>Cel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bun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occipitalul</a:t>
            </a:r>
            <a:r>
              <a:rPr lang="en-US" b="1" dirty="0">
                <a:latin typeface="Calibri" panose="020F0502020204030204" pitchFamily="34" charset="0"/>
                <a:cs typeface="Calibri" panose="020F0502020204030204" pitchFamily="34" charset="0"/>
              </a:rPr>
              <a:t>: o </a:t>
            </a:r>
            <a:r>
              <a:rPr lang="en-US" b="1" dirty="0" err="1">
                <a:latin typeface="Calibri" panose="020F0502020204030204" pitchFamily="34" charset="0"/>
                <a:cs typeface="Calibri" panose="020F0502020204030204" pitchFamily="34" charset="0"/>
              </a:rPr>
              <a:t>incizie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efectuată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până</a:t>
            </a:r>
            <a:r>
              <a:rPr lang="en-US" b="1" dirty="0">
                <a:latin typeface="Calibri" panose="020F0502020204030204" pitchFamily="34" charset="0"/>
                <a:cs typeface="Calibri" panose="020F0502020204030204" pitchFamily="34" charset="0"/>
              </a:rPr>
              <a:t> la </a:t>
            </a:r>
            <a:r>
              <a:rPr lang="en-US" b="1" dirty="0" err="1">
                <a:latin typeface="Calibri" panose="020F0502020204030204" pitchFamily="34" charset="0"/>
                <a:cs typeface="Calibri" panose="020F0502020204030204" pitchFamily="34" charset="0"/>
              </a:rPr>
              <a:t>os</a:t>
            </a:r>
            <a:r>
              <a:rPr lang="en-US" b="1" dirty="0">
                <a:latin typeface="Calibri" panose="020F0502020204030204" pitchFamily="34" charset="0"/>
                <a:cs typeface="Calibri" panose="020F0502020204030204" pitchFamily="34" charset="0"/>
              </a:rPr>
              <a:t>, care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despicat</a:t>
            </a:r>
            <a:r>
              <a:rPr lang="en-US" b="1" dirty="0">
                <a:latin typeface="Calibri" panose="020F0502020204030204" pitchFamily="34" charset="0"/>
                <a:cs typeface="Calibri" panose="020F0502020204030204" pitchFamily="34" charset="0"/>
              </a:rPr>
              <a:t> de carne. </a:t>
            </a:r>
            <a:r>
              <a:rPr lang="en-US" b="1" dirty="0" err="1">
                <a:latin typeface="Calibri" panose="020F0502020204030204" pitchFamily="34" charset="0"/>
                <a:cs typeface="Calibri" panose="020F0502020204030204" pitchFamily="34" charset="0"/>
              </a:rPr>
              <a:t>Apoi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gurile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arterei</a:t>
            </a:r>
            <a:r>
              <a:rPr lang="en-US" b="1" dirty="0">
                <a:latin typeface="Calibri" panose="020F0502020204030204" pitchFamily="34" charset="0"/>
                <a:cs typeface="Calibri" panose="020F0502020204030204" pitchFamily="34" charset="0"/>
              </a:rPr>
              <a:t> sunt legate. „Este </a:t>
            </a:r>
            <a:r>
              <a:rPr lang="en-US" b="1" dirty="0" err="1">
                <a:latin typeface="Calibri" panose="020F0502020204030204" pitchFamily="34" charset="0"/>
                <a:cs typeface="Calibri" panose="020F0502020204030204" pitchFamily="34" charset="0"/>
              </a:rPr>
              <a:t>mai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ușor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izoleze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prin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plasarea</a:t>
            </a:r>
            <a:r>
              <a:rPr lang="en-US" b="1" dirty="0">
                <a:latin typeface="Calibri" panose="020F0502020204030204" pitchFamily="34" charset="0"/>
                <a:cs typeface="Calibri" panose="020F0502020204030204" pitchFamily="34" charset="0"/>
              </a:rPr>
              <a:t> sub un instrument cu </a:t>
            </a:r>
            <a:r>
              <a:rPr lang="en-US" b="1" dirty="0" err="1">
                <a:latin typeface="Calibri" panose="020F0502020204030204" pitchFamily="34" charset="0"/>
                <a:cs typeface="Calibri" panose="020F0502020204030204" pitchFamily="34" charset="0"/>
              </a:rPr>
              <a:t>două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tăișuri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făcând</a:t>
            </a:r>
            <a:r>
              <a:rPr lang="en-US" b="1" dirty="0">
                <a:latin typeface="Calibri" panose="020F0502020204030204" pitchFamily="34" charset="0"/>
                <a:cs typeface="Calibri" panose="020F0502020204030204" pitchFamily="34" charset="0"/>
              </a:rPr>
              <a:t> o </a:t>
            </a:r>
            <a:r>
              <a:rPr lang="en-US" b="1" dirty="0" err="1">
                <a:latin typeface="Calibri" panose="020F0502020204030204" pitchFamily="34" charset="0"/>
                <a:cs typeface="Calibri" panose="020F0502020204030204" pitchFamily="34" charset="0"/>
              </a:rPr>
              <a:t>incizie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parțială</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vaselor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zburat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suficient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instrumentul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îndepărtat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ușor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chirurgul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incizeze</a:t>
            </a:r>
            <a:r>
              <a:rPr lang="en-US" b="1" dirty="0">
                <a:latin typeface="Calibri" panose="020F0502020204030204" pitchFamily="34" charset="0"/>
                <a:cs typeface="Calibri" panose="020F0502020204030204" pitchFamily="34" charset="0"/>
              </a:rPr>
              <a:t> pe </a:t>
            </a:r>
            <a:r>
              <a:rPr lang="en-US" b="1" dirty="0" err="1">
                <a:latin typeface="Calibri" panose="020F0502020204030204" pitchFamily="34" charset="0"/>
                <a:cs typeface="Calibri" panose="020F0502020204030204" pitchFamily="34" charset="0"/>
              </a:rPr>
              <a:t>partea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dintre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ligături</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acest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fel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artera</a:t>
            </a:r>
            <a:r>
              <a:rPr lang="en-US" b="1" dirty="0">
                <a:latin typeface="Calibri" panose="020F0502020204030204" pitchFamily="34" charset="0"/>
                <a:cs typeface="Calibri" panose="020F0502020204030204" pitchFamily="34" charset="0"/>
              </a:rPr>
              <a:t> nu se </a:t>
            </a:r>
            <a:r>
              <a:rPr lang="en-US" b="1" dirty="0" err="1">
                <a:latin typeface="Calibri" panose="020F0502020204030204" pitchFamily="34" charset="0"/>
                <a:cs typeface="Calibri" panose="020F0502020204030204" pitchFamily="34" charset="0"/>
              </a:rPr>
              <a:t>va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reuni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există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pericol</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hemoragie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deoarece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gurile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arterelor</a:t>
            </a:r>
            <a:r>
              <a:rPr lang="en-US" b="1" dirty="0">
                <a:latin typeface="Calibri" panose="020F0502020204030204" pitchFamily="34" charset="0"/>
                <a:cs typeface="Calibri" panose="020F0502020204030204" pitchFamily="34" charset="0"/>
              </a:rPr>
              <a:t> se </a:t>
            </a:r>
            <a:r>
              <a:rPr lang="en-US" b="1" dirty="0" err="1">
                <a:latin typeface="Calibri" panose="020F0502020204030204" pitchFamily="34" charset="0"/>
                <a:cs typeface="Calibri" panose="020F0502020204030204" pitchFamily="34" charset="0"/>
              </a:rPr>
              <a:t>retrag</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spre</a:t>
            </a:r>
            <a:r>
              <a:rPr lang="en-US" b="1" dirty="0">
                <a:latin typeface="Calibri" panose="020F0502020204030204" pitchFamily="34" charset="0"/>
                <a:cs typeface="Calibri" panose="020F0502020204030204" pitchFamily="34" charset="0"/>
              </a:rPr>
              <a:t> carne.</a:t>
            </a:r>
            <a:endParaRPr lang="el-GR"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2067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51733" y="1009366"/>
            <a:ext cx="11670630" cy="4093428"/>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Arteriotomie</a:t>
            </a:r>
            <a:endParaRPr lang="ro-RO"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r>
              <a:rPr lang="en-US" b="1" dirty="0" err="1">
                <a:latin typeface="Calibri" panose="020F0502020204030204" pitchFamily="34" charset="0"/>
                <a:cs typeface="Calibri" panose="020F0502020204030204" pitchFamily="34" charset="0"/>
              </a:rPr>
              <a:t>Descrierea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lui</a:t>
            </a:r>
            <a:r>
              <a:rPr lang="en-US" b="1" dirty="0">
                <a:latin typeface="Calibri" panose="020F0502020204030204" pitchFamily="34" charset="0"/>
                <a:cs typeface="Calibri" panose="020F0502020204030204" pitchFamily="34" charset="0"/>
              </a:rPr>
              <a:t> Severus</a:t>
            </a:r>
            <a:endParaRPr lang="ro-RO"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Arteriotomia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poate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avea</a:t>
            </a:r>
            <a:r>
              <a:rPr lang="en-US" b="1" dirty="0">
                <a:latin typeface="Calibri" panose="020F0502020204030204" pitchFamily="34" charset="0"/>
                <a:cs typeface="Calibri" panose="020F0502020204030204" pitchFamily="34" charset="0"/>
              </a:rPr>
              <a:t> loc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diferite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părți</a:t>
            </a:r>
            <a:r>
              <a:rPr lang="en-US" b="1" dirty="0">
                <a:latin typeface="Calibri" panose="020F0502020204030204" pitchFamily="34" charset="0"/>
                <a:cs typeface="Calibri" panose="020F0502020204030204" pitchFamily="34" charset="0"/>
              </a:rPr>
              <a:t> ale </a:t>
            </a:r>
            <a:r>
              <a:rPr lang="en-US" b="1" dirty="0" err="1">
                <a:latin typeface="Calibri" panose="020F0502020204030204" pitchFamily="34" charset="0"/>
                <a:cs typeface="Calibri" panose="020F0502020204030204" pitchFamily="34" charset="0"/>
              </a:rPr>
              <a:t>capului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Artera</a:t>
            </a:r>
            <a:r>
              <a:rPr lang="en-US" b="1" dirty="0">
                <a:latin typeface="Calibri" panose="020F0502020204030204" pitchFamily="34" charset="0"/>
                <a:cs typeface="Calibri" panose="020F0502020204030204" pitchFamily="34" charset="0"/>
              </a:rPr>
              <a:t> din </a:t>
            </a:r>
            <a:r>
              <a:rPr lang="en-US" b="1" dirty="0" err="1">
                <a:latin typeface="Calibri" panose="020F0502020204030204" pitchFamily="34" charset="0"/>
                <a:cs typeface="Calibri" panose="020F0502020204030204" pitchFamily="34" charset="0"/>
              </a:rPr>
              <a:t>spatele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capului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utilizată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cefalee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intensă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gangrenă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oftalmice</a:t>
            </a:r>
            <a:r>
              <a:rPr lang="en-US" b="1" dirty="0">
                <a:latin typeface="Calibri" panose="020F0502020204030204" pitchFamily="34" charset="0"/>
                <a:cs typeface="Calibri" panose="020F0502020204030204" pitchFamily="34" charset="0"/>
              </a:rPr>
              <a:t> ale </a:t>
            </a:r>
            <a:r>
              <a:rPr lang="en-US" b="1" dirty="0" err="1">
                <a:latin typeface="Calibri" panose="020F0502020204030204" pitchFamily="34" charset="0"/>
                <a:cs typeface="Calibri" panose="020F0502020204030204" pitchFamily="34" charset="0"/>
              </a:rPr>
              <a:t>corneei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caz</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prolaps</a:t>
            </a:r>
            <a:r>
              <a:rPr lang="en-US" b="1" dirty="0">
                <a:latin typeface="Calibri" panose="020F0502020204030204" pitchFamily="34" charset="0"/>
                <a:cs typeface="Calibri" panose="020F0502020204030204" pitchFamily="34" charset="0"/>
              </a:rPr>
              <a:t> ocular.</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Radeți</a:t>
            </a:r>
            <a:r>
              <a:rPr lang="en-US" b="1" dirty="0">
                <a:latin typeface="Calibri" panose="020F0502020204030204" pitchFamily="34" charset="0"/>
                <a:cs typeface="Calibri" panose="020F0502020204030204" pitchFamily="34" charset="0"/>
              </a:rPr>
              <a:t> zona, </a:t>
            </a:r>
            <a:r>
              <a:rPr lang="ro-RO" b="1" dirty="0">
                <a:latin typeface="Calibri" panose="020F0502020204030204" pitchFamily="34" charset="0"/>
                <a:cs typeface="Calibri" panose="020F0502020204030204" pitchFamily="34" charset="0"/>
              </a:rPr>
              <a:t>luați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pulsul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numărați</a:t>
            </a:r>
            <a:r>
              <a:rPr lang="en-US" b="1" dirty="0">
                <a:latin typeface="Calibri" panose="020F0502020204030204" pitchFamily="34" charset="0"/>
                <a:cs typeface="Calibri" panose="020F0502020204030204" pitchFamily="34" charset="0"/>
              </a:rPr>
              <a:t> 3 </a:t>
            </a:r>
            <a:r>
              <a:rPr lang="en-US" b="1" dirty="0" err="1">
                <a:latin typeface="Calibri" panose="020F0502020204030204" pitchFamily="34" charset="0"/>
                <a:cs typeface="Calibri" panose="020F0502020204030204" pitchFamily="34" charset="0"/>
              </a:rPr>
              <a:t>degete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spatele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urechilor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Incizia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aibă</a:t>
            </a:r>
            <a:r>
              <a:rPr lang="en-US" b="1" dirty="0">
                <a:latin typeface="Calibri" panose="020F0502020204030204" pitchFamily="34" charset="0"/>
                <a:cs typeface="Calibri" panose="020F0502020204030204" pitchFamily="34" charset="0"/>
              </a:rPr>
              <a:t> forma </a:t>
            </a:r>
            <a:r>
              <a:rPr lang="en-US" b="1" dirty="0" err="1">
                <a:latin typeface="Calibri" panose="020F0502020204030204" pitchFamily="34" charset="0"/>
                <a:cs typeface="Calibri" panose="020F0502020204030204" pitchFamily="34" charset="0"/>
              </a:rPr>
              <a:t>unei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cruci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până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bisturiul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găsește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osul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Pericraniul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răzuit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meticulos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aștepte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până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zburat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mult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până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pacientul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leșină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până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durerea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intolerabilă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Apoi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așezat</a:t>
            </a:r>
            <a:r>
              <a:rPr lang="en-US" b="1" dirty="0">
                <a:latin typeface="Calibri" panose="020F0502020204030204" pitchFamily="34" charset="0"/>
                <a:cs typeface="Calibri" panose="020F0502020204030204" pitchFamily="34" charset="0"/>
              </a:rPr>
              <a:t> un </a:t>
            </a:r>
            <a:r>
              <a:rPr lang="en-US" b="1" dirty="0" err="1">
                <a:latin typeface="Calibri" panose="020F0502020204030204" pitchFamily="34" charset="0"/>
                <a:cs typeface="Calibri" panose="020F0502020204030204" pitchFamily="34" charset="0"/>
              </a:rPr>
              <a:t>tencuială</a:t>
            </a:r>
            <a:r>
              <a:rPr lang="en-US" b="1" dirty="0">
                <a:latin typeface="Calibri" panose="020F0502020204030204" pitchFamily="34" charset="0"/>
                <a:cs typeface="Calibri" panose="020F0502020204030204" pitchFamily="34" charset="0"/>
              </a:rPr>
              <a:t> de in de </a:t>
            </a:r>
            <a:r>
              <a:rPr lang="en-US" b="1" dirty="0" err="1">
                <a:latin typeface="Calibri" panose="020F0502020204030204" pitchFamily="34" charset="0"/>
                <a:cs typeface="Calibri" panose="020F0502020204030204" pitchFamily="34" charset="0"/>
              </a:rPr>
              <a:t>mărimea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inciziei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înmuiată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oțet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Dacă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acest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lucru</a:t>
            </a:r>
            <a:r>
              <a:rPr lang="en-US" b="1" dirty="0">
                <a:latin typeface="Calibri" panose="020F0502020204030204" pitchFamily="34" charset="0"/>
                <a:cs typeface="Calibri" panose="020F0502020204030204" pitchFamily="34" charset="0"/>
              </a:rPr>
              <a:t> nu se </a:t>
            </a:r>
            <a:r>
              <a:rPr lang="en-US" b="1" dirty="0" err="1">
                <a:latin typeface="Calibri" panose="020F0502020204030204" pitchFamily="34" charset="0"/>
                <a:cs typeface="Calibri" panose="020F0502020204030204" pitchFamily="34" charset="0"/>
              </a:rPr>
              <a:t>poate</a:t>
            </a:r>
            <a:r>
              <a:rPr lang="en-US" b="1" dirty="0">
                <a:latin typeface="Calibri" panose="020F0502020204030204" pitchFamily="34" charset="0"/>
                <a:cs typeface="Calibri" panose="020F0502020204030204" pitchFamily="34" charset="0"/>
              </a:rPr>
              <a:t> face, un </a:t>
            </a:r>
            <a:r>
              <a:rPr lang="en-US" b="1" dirty="0" err="1">
                <a:latin typeface="Calibri" panose="020F0502020204030204" pitchFamily="34" charset="0"/>
                <a:cs typeface="Calibri" panose="020F0502020204030204" pitchFamily="34" charset="0"/>
              </a:rPr>
              <a:t>bandaj</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strâns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legat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jurul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capului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ziua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următoare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bandajul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înmuiat</a:t>
            </a:r>
            <a:r>
              <a:rPr lang="en-US" b="1" dirty="0">
                <a:latin typeface="Calibri" panose="020F0502020204030204" pitchFamily="34" charset="0"/>
                <a:cs typeface="Calibri" panose="020F0502020204030204" pitchFamily="34" charset="0"/>
              </a:rPr>
              <a:t> cu vin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ulei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a </a:t>
            </a:r>
            <a:r>
              <a:rPr lang="en-US" b="1" dirty="0" err="1">
                <a:latin typeface="Calibri" panose="020F0502020204030204" pitchFamily="34" charset="0"/>
                <a:cs typeface="Calibri" panose="020F0502020204030204" pitchFamily="34" charset="0"/>
              </a:rPr>
              <a:t>treia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zi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bandajul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îndepărtat</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șterge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orice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umiditate</a:t>
            </a:r>
            <a:r>
              <a:rPr lang="en-US" b="1" dirty="0">
                <a:latin typeface="Calibri" panose="020F0502020204030204" pitchFamily="34" charset="0"/>
                <a:cs typeface="Calibri" panose="020F0502020204030204" pitchFamily="34" charset="0"/>
              </a:rPr>
              <a:t> de pe </a:t>
            </a:r>
            <a:r>
              <a:rPr lang="en-US" b="1" dirty="0" err="1">
                <a:latin typeface="Calibri" panose="020F0502020204030204" pitchFamily="34" charset="0"/>
                <a:cs typeface="Calibri" panose="020F0502020204030204" pitchFamily="34" charset="0"/>
              </a:rPr>
              <a:t>rană</a:t>
            </a:r>
            <a:r>
              <a:rPr lang="en-US" b="1" dirty="0">
                <a:latin typeface="Calibri" panose="020F0502020204030204" pitchFamily="34" charset="0"/>
                <a:cs typeface="Calibri" panose="020F0502020204030204" pitchFamily="34" charset="0"/>
              </a:rPr>
              <a:t>, care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fie </a:t>
            </a:r>
            <a:r>
              <a:rPr lang="en-US" b="1" dirty="0" err="1">
                <a:latin typeface="Calibri" panose="020F0502020204030204" pitchFamily="34" charset="0"/>
                <a:cs typeface="Calibri" panose="020F0502020204030204" pitchFamily="34" charset="0"/>
              </a:rPr>
              <a:t>răzuită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până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când</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sângerează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Medicamentele</a:t>
            </a:r>
            <a:r>
              <a:rPr lang="en-US" b="1" dirty="0">
                <a:latin typeface="Calibri" panose="020F0502020204030204" pitchFamily="34" charset="0"/>
                <a:cs typeface="Calibri" panose="020F0502020204030204" pitchFamily="34" charset="0"/>
              </a:rPr>
              <a:t> care </a:t>
            </a:r>
            <a:r>
              <a:rPr lang="en-US" b="1" dirty="0" err="1">
                <a:latin typeface="Calibri" panose="020F0502020204030204" pitchFamily="34" charset="0"/>
                <a:cs typeface="Calibri" panose="020F0502020204030204" pitchFamily="34" charset="0"/>
              </a:rPr>
              <a:t>promovează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vindecarea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asemenea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să</a:t>
            </a:r>
            <a:r>
              <a:rPr lang="en-US" b="1" dirty="0">
                <a:latin typeface="Calibri" panose="020F0502020204030204" pitchFamily="34" charset="0"/>
                <a:cs typeface="Calibri" panose="020F0502020204030204" pitchFamily="34" charset="0"/>
              </a:rPr>
              <a:t> fie </a:t>
            </a:r>
            <a:r>
              <a:rPr lang="en-US" b="1" dirty="0" err="1">
                <a:latin typeface="Calibri" panose="020F0502020204030204" pitchFamily="34" charset="0"/>
                <a:cs typeface="Calibri" panose="020F0502020204030204" pitchFamily="34" charset="0"/>
              </a:rPr>
              <a:t>aplicate</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079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01599" y="1037229"/>
            <a:ext cx="11944683" cy="4555093"/>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Incizii</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numeroase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boli</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traume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externe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sau</a:t>
            </a:r>
            <a:r>
              <a:rPr lang="en-US" b="1" dirty="0">
                <a:latin typeface="Calibri" panose="020F0502020204030204" pitchFamily="34" charset="0"/>
                <a:cs typeface="Calibri" panose="020F0502020204030204" pitchFamily="34" charset="0"/>
              </a:rPr>
              <a:t> interne</a:t>
            </a:r>
          </a:p>
          <a:p>
            <a:r>
              <a:rPr lang="en-US" b="1" dirty="0" err="1">
                <a:latin typeface="Calibri" panose="020F0502020204030204" pitchFamily="34" charset="0"/>
                <a:cs typeface="Calibri" panose="020F0502020204030204" pitchFamily="34" charset="0"/>
              </a:rPr>
              <a:t>Celsus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hernii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gușă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hernie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ombilicală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hernie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intestinală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epiplocele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sarcocele</a:t>
            </a:r>
            <a:r>
              <a:rPr lang="en-US" b="1" dirty="0">
                <a:latin typeface="Calibri" panose="020F0502020204030204" pitchFamily="34" charset="0"/>
                <a:cs typeface="Calibri" panose="020F0502020204030204" pitchFamily="34" charset="0"/>
              </a:rPr>
              <a:t>, varicocele, </a:t>
            </a:r>
            <a:r>
              <a:rPr lang="en-US" b="1" dirty="0" err="1">
                <a:latin typeface="Calibri" panose="020F0502020204030204" pitchFamily="34" charset="0"/>
                <a:cs typeface="Calibri" panose="020F0502020204030204" pitchFamily="34" charset="0"/>
              </a:rPr>
              <a:t>bubonocele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hidrocele</a:t>
            </a:r>
            <a:r>
              <a:rPr lang="en-US" b="1" dirty="0">
                <a:latin typeface="Calibri" panose="020F0502020204030204" pitchFamily="34" charset="0"/>
                <a:cs typeface="Calibri" panose="020F0502020204030204" pitchFamily="34" charset="0"/>
              </a:rPr>
              <a:t>)</a:t>
            </a:r>
            <a:endParaRPr lang="ro-RO"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n-US" b="1" i="1" u="sng" dirty="0" err="1">
                <a:latin typeface="Calibri" panose="020F0502020204030204" pitchFamily="34" charset="0"/>
                <a:cs typeface="Calibri" panose="020F0502020204030204" pitchFamily="34" charset="0"/>
              </a:rPr>
              <a:t>Exemplu</a:t>
            </a:r>
            <a:r>
              <a:rPr lang="en-US" b="1" i="1" u="sng" dirty="0">
                <a:latin typeface="Calibri" panose="020F0502020204030204" pitchFamily="34" charset="0"/>
                <a:cs typeface="Calibri" panose="020F0502020204030204" pitchFamily="34" charset="0"/>
              </a:rPr>
              <a:t> de </a:t>
            </a:r>
            <a:r>
              <a:rPr lang="en-US" b="1" i="1" u="sng" dirty="0" err="1">
                <a:latin typeface="Calibri" panose="020F0502020204030204" pitchFamily="34" charset="0"/>
                <a:cs typeface="Calibri" panose="020F0502020204030204" pitchFamily="34" charset="0"/>
              </a:rPr>
              <a:t>hernie</a:t>
            </a:r>
            <a:r>
              <a:rPr lang="en-US" b="1" i="1" u="sng" dirty="0">
                <a:latin typeface="Calibri" panose="020F0502020204030204" pitchFamily="34" charset="0"/>
                <a:cs typeface="Calibri" panose="020F0502020204030204" pitchFamily="34" charset="0"/>
              </a:rPr>
              <a:t> </a:t>
            </a:r>
            <a:r>
              <a:rPr lang="en-US" b="1" i="1" u="sng" dirty="0" err="1">
                <a:latin typeface="Calibri" panose="020F0502020204030204" pitchFamily="34" charset="0"/>
                <a:cs typeface="Calibri" panose="020F0502020204030204" pitchFamily="34" charset="0"/>
              </a:rPr>
              <a:t>ombilicală</a:t>
            </a:r>
            <a:endParaRPr lang="ro-RO" b="1" i="1" u="sng"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o-RO" b="1" dirty="0">
                <a:latin typeface="Calibri" panose="020F0502020204030204" pitchFamily="34" charset="0"/>
                <a:cs typeface="Calibri" panose="020F0502020204030204" pitchFamily="34" charset="0"/>
              </a:rPr>
              <a:t>Cauze: ruptura intestinului pe ombilic, scurgere de lichid din ombilic sau ruptura simultana a omentului si intestinului in ombilic.</a:t>
            </a:r>
          </a:p>
          <a:p>
            <a:pPr marL="285750" indent="-285750">
              <a:buFont typeface="Arial" panose="020B0604020202020204" pitchFamily="34" charset="0"/>
              <a:buChar char="•"/>
            </a:pPr>
            <a:r>
              <a:rPr lang="ro-RO" b="1" dirty="0">
                <a:latin typeface="Calibri" panose="020F0502020204030204" pitchFamily="34" charset="0"/>
                <a:cs typeface="Calibri" panose="020F0502020204030204" pitchFamily="34" charset="0"/>
              </a:rPr>
              <a:t>Cum să diagnostichezi?</a:t>
            </a:r>
          </a:p>
          <a:p>
            <a:endParaRPr lang="ro-R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o-RO" b="1" dirty="0">
                <a:latin typeface="Calibri" panose="020F0502020204030204" pitchFamily="34" charset="0"/>
                <a:cs typeface="Calibri" panose="020F0502020204030204" pitchFamily="34" charset="0"/>
              </a:rPr>
              <a:t>În ruptura intestinală: distensia nu este nici dură, nici moale; scade când se aplică frig în timp ce crește când se aplică fierbinte sau când pacientul își ține respirația. Când pacientul se întinde pe spate, distensia scade deoarece intestinul revine la poziția sa.</a:t>
            </a:r>
          </a:p>
          <a:p>
            <a:pPr marL="285750" indent="-285750">
              <a:buFont typeface="Arial" panose="020B0604020202020204" pitchFamily="34" charset="0"/>
              <a:buChar char="•"/>
            </a:pPr>
            <a:r>
              <a:rPr lang="ro-RO" b="1" dirty="0">
                <a:latin typeface="Calibri" panose="020F0502020204030204" pitchFamily="34" charset="0"/>
                <a:cs typeface="Calibri" panose="020F0502020204030204" pitchFamily="34" charset="0"/>
              </a:rPr>
              <a:t>În ruptura omentului: distensia este moale, „mare la rădăcină și mai subțire spre vârf”. Dacă cineva încearcă să-l apuce, acesta alunecă.</a:t>
            </a:r>
          </a:p>
          <a:p>
            <a:pPr marL="285750" indent="-285750">
              <a:buFont typeface="Arial" panose="020B0604020202020204" pitchFamily="34" charset="0"/>
              <a:buChar char="•"/>
            </a:pPr>
            <a:r>
              <a:rPr lang="ro-RO" b="1" dirty="0">
                <a:latin typeface="Calibri" panose="020F0502020204030204" pitchFamily="34" charset="0"/>
                <a:cs typeface="Calibri" panose="020F0502020204030204" pitchFamily="34" charset="0"/>
              </a:rPr>
              <a:t>În ruptura simultană a intestinelor și a omentului: carnea este tare. Când pacientul se întinde pe spate, distensia nu dispare și nu se diminuează cu presiunea</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56816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1F1CFC-9470-4827-A262-332373B825D8}"/>
              </a:ext>
            </a:extLst>
          </p:cNvPr>
          <p:cNvSpPr txBox="1"/>
          <p:nvPr/>
        </p:nvSpPr>
        <p:spPr>
          <a:xfrm>
            <a:off x="151732" y="1446094"/>
            <a:ext cx="11900567" cy="240065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 Cum se </a:t>
            </a:r>
            <a:r>
              <a:rPr lang="en-US" b="1" dirty="0" err="1">
                <a:latin typeface="Calibri" panose="020F0502020204030204" pitchFamily="34" charset="0"/>
                <a:cs typeface="Calibri" panose="020F0502020204030204" pitchFamily="34" charset="0"/>
              </a:rPr>
              <a:t>tratează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copiii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între</a:t>
            </a:r>
            <a:r>
              <a:rPr lang="en-US" b="1" dirty="0">
                <a:latin typeface="Calibri" panose="020F0502020204030204" pitchFamily="34" charset="0"/>
                <a:cs typeface="Calibri" panose="020F0502020204030204" pitchFamily="34" charset="0"/>
              </a:rPr>
              <a:t> 7-14 ani:</a:t>
            </a:r>
            <a:endParaRPr lang="el-GR"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Marcăm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rădăcina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distensiunii</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cerneală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apoi</a:t>
            </a:r>
            <a:r>
              <a:rPr lang="en-US" b="1" dirty="0">
                <a:latin typeface="Calibri" panose="020F0502020204030204" pitchFamily="34" charset="0"/>
                <a:cs typeface="Calibri" panose="020F0502020204030204" pitchFamily="34" charset="0"/>
              </a:rPr>
              <a:t> o </a:t>
            </a:r>
            <a:r>
              <a:rPr lang="en-US" b="1" dirty="0" err="1">
                <a:latin typeface="Calibri" panose="020F0502020204030204" pitchFamily="34" charset="0"/>
                <a:cs typeface="Calibri" panose="020F0502020204030204" pitchFamily="34" charset="0"/>
              </a:rPr>
              <a:t>apăsăm</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degetele</a:t>
            </a:r>
            <a:r>
              <a:rPr lang="en-US" b="1" dirty="0">
                <a:latin typeface="Calibri" panose="020F0502020204030204" pitchFamily="34" charset="0"/>
                <a:cs typeface="Calibri" panose="020F0502020204030204" pitchFamily="34" charset="0"/>
              </a:rPr>
              <a:t>. </a:t>
            </a:r>
          </a:p>
          <a:p>
            <a:r>
              <a:rPr lang="en-US" b="1" dirty="0" err="1">
                <a:latin typeface="Calibri" panose="020F0502020204030204" pitchFamily="34" charset="0"/>
                <a:cs typeface="Calibri" panose="020F0502020204030204" pitchFamily="34" charset="0"/>
              </a:rPr>
              <a:t>Tragem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ombilicul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în</a:t>
            </a:r>
            <a:r>
              <a:rPr lang="en-US" b="1" dirty="0">
                <a:latin typeface="Calibri" panose="020F0502020204030204" pitchFamily="34" charset="0"/>
                <a:cs typeface="Calibri" panose="020F0502020204030204" pitchFamily="34" charset="0"/>
              </a:rPr>
              <a:t> exterior </a:t>
            </a:r>
            <a:r>
              <a:rPr lang="en-US" b="1" dirty="0" err="1">
                <a:latin typeface="Calibri" panose="020F0502020204030204" pitchFamily="34" charset="0"/>
                <a:cs typeface="Calibri" panose="020F0502020204030204" pitchFamily="34" charset="0"/>
              </a:rPr>
              <a:t>și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legăm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strâns</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firul</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peste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marcajele</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cerneală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Partea</a:t>
            </a:r>
            <a:r>
              <a:rPr lang="en-US" b="1" dirty="0">
                <a:latin typeface="Calibri" panose="020F0502020204030204" pitchFamily="34" charset="0"/>
                <a:cs typeface="Calibri" panose="020F0502020204030204" pitchFamily="34" charset="0"/>
              </a:rPr>
              <a:t> de </a:t>
            </a:r>
            <a:r>
              <a:rPr lang="en-US" b="1" dirty="0" err="1">
                <a:latin typeface="Calibri" panose="020F0502020204030204" pitchFamily="34" charset="0"/>
                <a:cs typeface="Calibri" panose="020F0502020204030204" pitchFamily="34" charset="0"/>
              </a:rPr>
              <a:t>după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ligare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arsă</a:t>
            </a:r>
            <a:r>
              <a:rPr lang="en-US" b="1" dirty="0">
                <a:latin typeface="Calibri" panose="020F0502020204030204" pitchFamily="34" charset="0"/>
                <a:cs typeface="Calibri" panose="020F0502020204030204" pitchFamily="34" charset="0"/>
              </a:rPr>
              <a:t> cu </a:t>
            </a:r>
            <a:r>
              <a:rPr lang="en-US" b="1" dirty="0" err="1">
                <a:latin typeface="Calibri" panose="020F0502020204030204" pitchFamily="34" charset="0"/>
                <a:cs typeface="Calibri" panose="020F0502020204030204" pitchFamily="34" charset="0"/>
              </a:rPr>
              <a:t>substanțe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caustice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iar</a:t>
            </a:r>
            <a:r>
              <a:rPr lang="en-US" b="1" dirty="0">
                <a:latin typeface="Calibri" panose="020F0502020204030204" pitchFamily="34" charset="0"/>
                <a:cs typeface="Calibri" panose="020F0502020204030204" pitchFamily="34" charset="0"/>
              </a:rPr>
              <a:t> rana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tratată</a:t>
            </a:r>
            <a:r>
              <a:rPr lang="en-US" b="1" dirty="0">
                <a:latin typeface="Calibri" panose="020F0502020204030204" pitchFamily="34" charset="0"/>
                <a:cs typeface="Calibri" panose="020F0502020204030204" pitchFamily="34" charset="0"/>
              </a:rPr>
              <a:t> ca o </a:t>
            </a:r>
            <a:r>
              <a:rPr lang="en-US" b="1" dirty="0" err="1">
                <a:latin typeface="Calibri" panose="020F0502020204030204" pitchFamily="34" charset="0"/>
                <a:cs typeface="Calibri" panose="020F0502020204030204" pitchFamily="34" charset="0"/>
              </a:rPr>
              <a:t>arsură</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Această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tehnică</a:t>
            </a:r>
            <a:r>
              <a:rPr lang="en-US" b="1" dirty="0">
                <a:latin typeface="Calibri" panose="020F0502020204030204" pitchFamily="34" charset="0"/>
                <a:cs typeface="Calibri" panose="020F0502020204030204" pitchFamily="34" charset="0"/>
              </a:rPr>
              <a:t> nu </a:t>
            </a:r>
            <a:r>
              <a:rPr lang="en-US" b="1" dirty="0" err="1">
                <a:latin typeface="Calibri" panose="020F0502020204030204" pitchFamily="34" charset="0"/>
                <a:cs typeface="Calibri" panose="020F0502020204030204" pitchFamily="34" charset="0"/>
              </a:rPr>
              <a:t>trebuie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utilizată</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pentru</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hernii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mari</a:t>
            </a:r>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375219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a:extLst>
              <a:ext uri="{FF2B5EF4-FFF2-40B4-BE49-F238E27FC236}">
                <a16:creationId xmlns="" xmlns:a16="http://schemas.microsoft.com/office/drawing/2014/main" id="{BE4B5E83-64C4-465D-9353-1BA09977610B}"/>
              </a:ext>
            </a:extLst>
          </p:cNvPr>
          <p:cNvSpPr txBox="1">
            <a:spLocks noChangeArrowheads="1"/>
          </p:cNvSpPr>
          <p:nvPr/>
        </p:nvSpPr>
        <p:spPr bwMode="auto">
          <a:xfrm>
            <a:off x="390524" y="1119805"/>
            <a:ext cx="115855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800100" indent="-34290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US"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Asclepius</a:t>
            </a:r>
            <a:endPar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eaLnBrk="1" hangingPunct="1">
              <a:spcBef>
                <a:spcPct val="0"/>
              </a:spcBef>
              <a:buFontTx/>
              <a:buNone/>
            </a:pPr>
            <a:endParaRPr lang="el-GR" altLang="el-GR" sz="2400" b="1" dirty="0">
              <a:solidFill>
                <a:srgbClr val="F8F2AE"/>
              </a:solidFill>
              <a:latin typeface="Garamond" panose="02020404030301010803" pitchFamily="18" charset="0"/>
            </a:endParaRPr>
          </a:p>
          <a:p>
            <a:pPr eaLnBrk="1" hangingPunct="1">
              <a:spcBef>
                <a:spcPct val="0"/>
              </a:spcBef>
              <a:buFontTx/>
              <a:buNone/>
            </a:pPr>
            <a:r>
              <a:rPr lang="en-US" altLang="el-GR" sz="1800" b="1" dirty="0" err="1">
                <a:latin typeface="Calibri" panose="020F0502020204030204" pitchFamily="34" charset="0"/>
                <a:cs typeface="Calibri" panose="020F0502020204030204" pitchFamily="34" charset="0"/>
              </a:rPr>
              <a:t>Închinată</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în</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Asclepieia</a:t>
            </a: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n-US" altLang="el-GR" sz="1800" b="1" dirty="0" err="1">
                <a:latin typeface="Calibri" panose="020F0502020204030204" pitchFamily="34" charset="0"/>
                <a:cs typeface="Calibri" panose="020F0502020204030204" pitchFamily="34" charset="0"/>
              </a:rPr>
              <a:t>Asclepieia</a:t>
            </a:r>
            <a:r>
              <a:rPr lang="en-US" altLang="el-GR" sz="1800" b="1" dirty="0">
                <a:latin typeface="Calibri" panose="020F0502020204030204" pitchFamily="34" charset="0"/>
                <a:cs typeface="Calibri" panose="020F0502020204030204" pitchFamily="34" charset="0"/>
              </a:rPr>
              <a:t> = </a:t>
            </a:r>
            <a:r>
              <a:rPr lang="en-US" altLang="el-GR" sz="1800" b="1" dirty="0" err="1">
                <a:latin typeface="Calibri" panose="020F0502020204030204" pitchFamily="34" charset="0"/>
                <a:cs typeface="Calibri" panose="020F0502020204030204" pitchFamily="34" charset="0"/>
              </a:rPr>
              <a:t>centre</a:t>
            </a:r>
            <a:r>
              <a:rPr lang="en-US" altLang="el-GR" sz="1800" b="1" dirty="0">
                <a:latin typeface="Calibri" panose="020F0502020204030204" pitchFamily="34" charset="0"/>
                <a:cs typeface="Calibri" panose="020F0502020204030204" pitchFamily="34" charset="0"/>
              </a:rPr>
              <a:t> de </a:t>
            </a:r>
            <a:r>
              <a:rPr lang="en-US" altLang="el-GR" sz="1800" b="1" dirty="0" err="1">
                <a:latin typeface="Calibri" panose="020F0502020204030204" pitchFamily="34" charset="0"/>
                <a:cs typeface="Calibri" panose="020F0502020204030204" pitchFamily="34" charset="0"/>
              </a:rPr>
              <a:t>tratare</a:t>
            </a:r>
            <a:r>
              <a:rPr lang="en-US" altLang="el-GR" sz="1800" b="1" dirty="0">
                <a:latin typeface="Calibri" panose="020F0502020204030204" pitchFamily="34" charset="0"/>
                <a:cs typeface="Calibri" panose="020F0502020204030204" pitchFamily="34" charset="0"/>
              </a:rPr>
              <a:t> a </a:t>
            </a:r>
            <a:r>
              <a:rPr lang="en-US" altLang="el-GR" sz="1800" b="1" dirty="0" err="1">
                <a:latin typeface="Calibri" panose="020F0502020204030204" pitchFamily="34" charset="0"/>
                <a:cs typeface="Calibri" panose="020F0502020204030204" pitchFamily="34" charset="0"/>
              </a:rPr>
              <a:t>templelor</a:t>
            </a: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endParaRPr lang="en-US"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n-US" altLang="el-GR" sz="1800" b="1" dirty="0" err="1">
                <a:latin typeface="Calibri" panose="020F0502020204030204" pitchFamily="34" charset="0"/>
                <a:cs typeface="Calibri" panose="020F0502020204030204" pitchFamily="34" charset="0"/>
              </a:rPr>
              <a:t>Complexe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uriașe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constând</a:t>
            </a:r>
            <a:r>
              <a:rPr lang="en-US" altLang="el-GR" sz="1800" b="1" dirty="0">
                <a:latin typeface="Calibri" panose="020F0502020204030204" pitchFamily="34" charset="0"/>
                <a:cs typeface="Calibri" panose="020F0502020204030204" pitchFamily="34" charset="0"/>
              </a:rPr>
              <a:t> din:</a:t>
            </a:r>
          </a:p>
          <a:p>
            <a:pPr eaLnBrk="1" hangingPunct="1">
              <a:spcBef>
                <a:spcPct val="0"/>
              </a:spcBef>
              <a:buFontTx/>
              <a:buNone/>
            </a:pPr>
            <a:r>
              <a:rPr lang="en-US" altLang="el-GR" sz="1800" b="1" dirty="0" err="1">
                <a:latin typeface="Calibri" panose="020F0502020204030204" pitchFamily="34" charset="0"/>
                <a:cs typeface="Calibri" panose="020F0502020204030204" pitchFamily="34" charset="0"/>
              </a:rPr>
              <a:t>Clădiri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pentru</a:t>
            </a:r>
            <a:endParaRPr lang="en-US" altLang="el-GR" sz="1800" b="1" dirty="0">
              <a:latin typeface="Calibri" panose="020F0502020204030204" pitchFamily="34" charset="0"/>
              <a:cs typeface="Calibri" panose="020F0502020204030204" pitchFamily="34" charset="0"/>
            </a:endParaRPr>
          </a:p>
          <a:p>
            <a:pPr marL="285750" indent="-285750" eaLnBrk="1" hangingPunct="1">
              <a:spcBef>
                <a:spcPct val="0"/>
              </a:spcBef>
            </a:pPr>
            <a:r>
              <a:rPr lang="en-US" altLang="el-GR" sz="1800" b="1" dirty="0" err="1">
                <a:latin typeface="Calibri" panose="020F0502020204030204" pitchFamily="34" charset="0"/>
                <a:cs typeface="Calibri" panose="020F0502020204030204" pitchFamily="34" charset="0"/>
              </a:rPr>
              <a:t>tratament</a:t>
            </a:r>
            <a:endParaRPr lang="en-US" altLang="el-GR" sz="1800" b="1" dirty="0">
              <a:latin typeface="Calibri" panose="020F0502020204030204" pitchFamily="34" charset="0"/>
              <a:cs typeface="Calibri" panose="020F0502020204030204" pitchFamily="34" charset="0"/>
            </a:endParaRPr>
          </a:p>
          <a:p>
            <a:pPr marL="285750" indent="-285750" eaLnBrk="1" hangingPunct="1">
              <a:spcBef>
                <a:spcPct val="0"/>
              </a:spcBef>
            </a:pPr>
            <a:r>
              <a:rPr lang="en-US" altLang="el-GR" sz="1800" b="1" dirty="0" err="1">
                <a:latin typeface="Calibri" panose="020F0502020204030204" pitchFamily="34" charset="0"/>
                <a:cs typeface="Calibri" panose="020F0502020204030204" pitchFamily="34" charset="0"/>
              </a:rPr>
              <a:t>găzduire</a:t>
            </a:r>
            <a:endParaRPr lang="en-US" altLang="el-GR" sz="1800" b="1" dirty="0">
              <a:latin typeface="Calibri" panose="020F0502020204030204" pitchFamily="34" charset="0"/>
              <a:cs typeface="Calibri" panose="020F0502020204030204" pitchFamily="34" charset="0"/>
            </a:endParaRPr>
          </a:p>
          <a:p>
            <a:pPr marL="285750" indent="-285750" eaLnBrk="1" hangingPunct="1">
              <a:spcBef>
                <a:spcPct val="0"/>
              </a:spcBef>
            </a:pPr>
            <a:r>
              <a:rPr lang="en-US" altLang="el-GR" sz="1800" b="1" dirty="0" err="1">
                <a:latin typeface="Calibri" panose="020F0502020204030204" pitchFamily="34" charset="0"/>
                <a:cs typeface="Calibri" panose="020F0502020204030204" pitchFamily="34" charset="0"/>
              </a:rPr>
              <a:t>divertire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teatre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stadioane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arte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spectacolului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hipodromuri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biblioteci</a:t>
            </a:r>
            <a:r>
              <a:rPr lang="en-US" altLang="el-GR" sz="1800" b="1" dirty="0">
                <a:latin typeface="Calibri" panose="020F0502020204030204" pitchFamily="34" charset="0"/>
                <a:cs typeface="Calibri" panose="020F0502020204030204" pitchFamily="34" charset="0"/>
              </a:rPr>
              <a:t> etc.)</a:t>
            </a:r>
          </a:p>
          <a:p>
            <a:pPr eaLnBrk="1" hangingPunct="1">
              <a:spcBef>
                <a:spcPct val="0"/>
              </a:spcBef>
              <a:buFontTx/>
              <a:buNone/>
            </a:pPr>
            <a:r>
              <a:rPr lang="en-US" altLang="el-GR" sz="1800" b="1" dirty="0" err="1">
                <a:latin typeface="Calibri" panose="020F0502020204030204" pitchFamily="34" charset="0"/>
                <a:cs typeface="Calibri" panose="020F0502020204030204" pitchFamily="34" charset="0"/>
              </a:rPr>
              <a:t>Templul</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lui</a:t>
            </a:r>
            <a:r>
              <a:rPr lang="en-US" altLang="el-GR" sz="1800" b="1" dirty="0">
                <a:latin typeface="Calibri" panose="020F0502020204030204" pitchFamily="34" charset="0"/>
                <a:cs typeface="Calibri" panose="020F0502020204030204" pitchFamily="34" charset="0"/>
              </a:rPr>
              <a:t> Asclepius</a:t>
            </a: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a:t>
            </a:r>
            <a:r>
              <a:rPr lang="en-US" altLang="el-GR" sz="1800" b="1" dirty="0" err="1">
                <a:latin typeface="Calibri" panose="020F0502020204030204" pitchFamily="34" charset="0"/>
                <a:cs typeface="Calibri" panose="020F0502020204030204" pitchFamily="34" charset="0"/>
              </a:rPr>
              <a:t>Katagogion</a:t>
            </a:r>
            <a:r>
              <a:rPr lang="en-US" altLang="el-GR" sz="1800" b="1" dirty="0">
                <a:latin typeface="Calibri" panose="020F0502020204030204" pitchFamily="34" charset="0"/>
                <a:cs typeface="Calibri" panose="020F0502020204030204" pitchFamily="34" charset="0"/>
              </a:rPr>
              <a:t>» („hotel”)</a:t>
            </a:r>
          </a:p>
          <a:p>
            <a:pPr eaLnBrk="1" hangingPunct="1">
              <a:spcBef>
                <a:spcPct val="0"/>
              </a:spcBef>
              <a:buFontTx/>
              <a:buNone/>
            </a:pPr>
            <a:r>
              <a:rPr lang="en-US" altLang="el-GR" sz="1800" b="1" dirty="0">
                <a:latin typeface="Calibri" panose="020F0502020204030204" pitchFamily="34" charset="0"/>
                <a:cs typeface="Calibri" panose="020F0502020204030204" pitchFamily="34" charset="0"/>
              </a:rPr>
              <a:t>Tholos / Thymele</a:t>
            </a:r>
          </a:p>
          <a:p>
            <a:pPr eaLnBrk="1" hangingPunct="1">
              <a:spcBef>
                <a:spcPct val="0"/>
              </a:spcBef>
              <a:buFontTx/>
              <a:buNone/>
            </a:pPr>
            <a:r>
              <a:rPr lang="en-US" altLang="el-GR" sz="1800" b="1" dirty="0" err="1">
                <a:latin typeface="Calibri" panose="020F0502020204030204" pitchFamily="34" charset="0"/>
                <a:cs typeface="Calibri" panose="020F0502020204030204" pitchFamily="34" charset="0"/>
              </a:rPr>
              <a:t>Avaton</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unde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Dumnezeu</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trebuia</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să</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trateze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pacientul</a:t>
            </a:r>
            <a:r>
              <a:rPr lang="en-US" altLang="el-GR" sz="1800" b="1" dirty="0">
                <a:latin typeface="Calibri" panose="020F0502020204030204" pitchFamily="34" charset="0"/>
                <a:cs typeface="Calibri" panose="020F0502020204030204" pitchFamily="34" charset="0"/>
              </a:rPr>
              <a:t>)</a:t>
            </a:r>
            <a:endParaRPr lang="el-GR" altLang="el-GR" sz="2400" b="1" dirty="0">
              <a:solidFill>
                <a:srgbClr val="F8F2AE"/>
              </a:solidFill>
              <a:latin typeface="Garamond" panose="02020404030301010803" pitchFamily="18" charset="0"/>
            </a:endParaRPr>
          </a:p>
          <a:p>
            <a:pPr eaLnBrk="1" hangingPunct="1">
              <a:spcBef>
                <a:spcPct val="0"/>
              </a:spcBef>
              <a:buFontTx/>
              <a:buNone/>
            </a:pPr>
            <a:endParaRPr lang="el-GR" altLang="el-GR" sz="2400" b="1" dirty="0">
              <a:solidFill>
                <a:srgbClr val="F8F2AE"/>
              </a:solidFill>
              <a:latin typeface="Garamond" panose="02020404030301010803"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01D17CD0-5EF8-47AC-98DA-97FC77C9B5F5}"/>
              </a:ext>
            </a:extLst>
          </p:cNvPr>
          <p:cNvPicPr>
            <a:picLocks noChangeAspect="1"/>
          </p:cNvPicPr>
          <p:nvPr/>
        </p:nvPicPr>
        <p:blipFill>
          <a:blip r:embed="rId2"/>
          <a:stretch>
            <a:fillRect/>
          </a:stretch>
        </p:blipFill>
        <p:spPr>
          <a:xfrm>
            <a:off x="3765542" y="431071"/>
            <a:ext cx="4089591" cy="5512930"/>
          </a:xfrm>
          <a:prstGeom prst="rect">
            <a:avLst/>
          </a:prstGeom>
        </p:spPr>
      </p:pic>
      <p:sp>
        <p:nvSpPr>
          <p:cNvPr id="3" name="TextBox 2">
            <a:extLst>
              <a:ext uri="{FF2B5EF4-FFF2-40B4-BE49-F238E27FC236}">
                <a16:creationId xmlns="" xmlns:a16="http://schemas.microsoft.com/office/drawing/2014/main" id="{C44E46C2-69E7-4AA8-BAE9-3B6D57A2484F}"/>
              </a:ext>
            </a:extLst>
          </p:cNvPr>
          <p:cNvSpPr txBox="1"/>
          <p:nvPr/>
        </p:nvSpPr>
        <p:spPr>
          <a:xfrm>
            <a:off x="3765541" y="6150114"/>
            <a:ext cx="4443571" cy="369332"/>
          </a:xfrm>
          <a:prstGeom prst="rect">
            <a:avLst/>
          </a:prstGeom>
          <a:noFill/>
        </p:spPr>
        <p:txBody>
          <a:bodyPr wrap="square" rtlCol="0">
            <a:spAutoFit/>
          </a:bodyPr>
          <a:lstStyle/>
          <a:p>
            <a:r>
              <a:rPr lang="en-US" b="1" dirty="0" err="1">
                <a:latin typeface="Calibri" panose="020F0502020204030204" pitchFamily="34" charset="0"/>
                <a:cs typeface="Calibri" panose="020F0502020204030204" pitchFamily="34" charset="0"/>
              </a:rPr>
              <a:t>Operații</a:t>
            </a:r>
            <a:r>
              <a:rPr lang="en-US" b="1" dirty="0">
                <a:latin typeface="Calibri" panose="020F0502020204030204" pitchFamily="34" charset="0"/>
                <a:cs typeface="Calibri" panose="020F0502020204030204" pitchFamily="34" charset="0"/>
              </a:rPr>
              <a:t> pe cap, Sloane 1977</a:t>
            </a:r>
            <a:r>
              <a:rPr lang="el-GR" b="1" dirty="0">
                <a:latin typeface="Calibri" panose="020F0502020204030204" pitchFamily="34" charset="0"/>
                <a:cs typeface="Calibri" panose="020F0502020204030204" pitchFamily="34" charset="0"/>
              </a:rPr>
              <a:t>, ~ 1300</a:t>
            </a:r>
          </a:p>
        </p:txBody>
      </p:sp>
    </p:spTree>
    <p:extLst>
      <p:ext uri="{BB962C8B-B14F-4D97-AF65-F5344CB8AC3E}">
        <p14:creationId xmlns:p14="http://schemas.microsoft.com/office/powerpoint/2010/main" val="3527275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AgW9TklFUyo/TrFMpyZtgdI/AAAAAAAAACE/-CNxrrV3L9s/s1600/%25CE%2591%25CF%2583%25CE%25BA%25CE%25BB%25CE%25B7%25CF%2580%25CE%25B9%25CE%25B5%25CE%25AF%25CE%25BF-%25CE%259A%25CF%2589-%2528%25CE%25B5%25CE%25BB%25CE%25BB%25CE%25B7%25CE%25BD%25CE%25B9%25CF%2583%25CF%2584%25CE%25B9%25CE%25BA%25CF%258C%2529.jpg">
            <a:extLst>
              <a:ext uri="{FF2B5EF4-FFF2-40B4-BE49-F238E27FC236}">
                <a16:creationId xmlns="" xmlns:a16="http://schemas.microsoft.com/office/drawing/2014/main" id="{D6F0EEF3-1FDD-4817-B793-9377F6F19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3" y="164745"/>
            <a:ext cx="5185651" cy="285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ttp://sphotos-b.ak.fbcdn.net/hphotos-ak-prn1/64876_351591418289351_690990272_n.jpg">
            <a:extLst>
              <a:ext uri="{FF2B5EF4-FFF2-40B4-BE49-F238E27FC236}">
                <a16:creationId xmlns="" xmlns:a16="http://schemas.microsoft.com/office/drawing/2014/main" id="{3C5243E7-64CC-4EAB-90CA-F92762D1F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835" y="3213101"/>
            <a:ext cx="5048605" cy="30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a:extLst>
              <a:ext uri="{FF2B5EF4-FFF2-40B4-BE49-F238E27FC236}">
                <a16:creationId xmlns="" xmlns:a16="http://schemas.microsoft.com/office/drawing/2014/main" id="{AC7C87B4-DA61-4258-A9C9-3B99A3138A7A}"/>
              </a:ext>
            </a:extLst>
          </p:cNvPr>
          <p:cNvSpPr txBox="1">
            <a:spLocks noChangeArrowheads="1"/>
          </p:cNvSpPr>
          <p:nvPr/>
        </p:nvSpPr>
        <p:spPr bwMode="auto">
          <a:xfrm>
            <a:off x="1225550" y="990889"/>
            <a:ext cx="669607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US"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Asclepius</a:t>
            </a:r>
            <a:endPar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eaLnBrk="1" hangingPunct="1">
              <a:spcBef>
                <a:spcPct val="0"/>
              </a:spcBef>
              <a:buFontTx/>
              <a:buNone/>
            </a:pPr>
            <a:endParaRPr lang="el-GR" altLang="el-GR" sz="2400" b="1" dirty="0">
              <a:solidFill>
                <a:srgbClr val="F8E8AE"/>
              </a:solidFill>
              <a:latin typeface="Garamond" panose="02020404030301010803" pitchFamily="18" charset="0"/>
            </a:endParaRPr>
          </a:p>
          <a:p>
            <a:pPr eaLnBrk="1" hangingPunct="1">
              <a:spcBef>
                <a:spcPct val="0"/>
              </a:spcBef>
              <a:buFontTx/>
              <a:buNone/>
            </a:pPr>
            <a:r>
              <a:rPr lang="en-US" altLang="el-GR" sz="1800" b="1" dirty="0" err="1">
                <a:latin typeface="Calibri" panose="020F0502020204030204" pitchFamily="34" charset="0"/>
                <a:cs typeface="Calibri" panose="020F0502020204030204" pitchFamily="34" charset="0"/>
              </a:rPr>
              <a:t>Procedură</a:t>
            </a:r>
            <a:r>
              <a:rPr lang="en-US" altLang="el-GR" sz="1800" b="1" dirty="0">
                <a:latin typeface="Calibri" panose="020F0502020204030204" pitchFamily="34" charset="0"/>
                <a:cs typeface="Calibri" panose="020F0502020204030204" pitchFamily="34" charset="0"/>
              </a:rPr>
              <a:t>:</a:t>
            </a:r>
          </a:p>
          <a:p>
            <a:pPr marL="285750" indent="-285750" eaLnBrk="1" hangingPunct="1">
              <a:spcBef>
                <a:spcPct val="0"/>
              </a:spcBef>
            </a:pPr>
            <a:r>
              <a:rPr lang="en-US" altLang="el-GR" sz="1800" b="1" dirty="0" err="1">
                <a:latin typeface="Calibri" panose="020F0502020204030204" pitchFamily="34" charset="0"/>
                <a:cs typeface="Calibri" panose="020F0502020204030204" pitchFamily="34" charset="0"/>
              </a:rPr>
              <a:t>purificare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preliminara</a:t>
            </a:r>
            <a:r>
              <a:rPr lang="en-US" altLang="el-GR" sz="1800" b="1" dirty="0">
                <a:latin typeface="Calibri" panose="020F0502020204030204" pitchFamily="34" charset="0"/>
                <a:cs typeface="Calibri" panose="020F0502020204030204" pitchFamily="34" charset="0"/>
              </a:rPr>
              <a:t> (bai, </a:t>
            </a:r>
            <a:r>
              <a:rPr lang="en-US" altLang="el-GR" sz="1800" b="1" dirty="0" err="1">
                <a:latin typeface="Calibri" panose="020F0502020204030204" pitchFamily="34" charset="0"/>
                <a:cs typeface="Calibri" panose="020F0502020204030204" pitchFamily="34" charset="0"/>
              </a:rPr>
              <a:t>abstinenta</a:t>
            </a:r>
            <a:r>
              <a:rPr lang="en-US" altLang="el-GR" sz="1800" b="1" dirty="0">
                <a:latin typeface="Calibri" panose="020F0502020204030204" pitchFamily="34" charset="0"/>
                <a:cs typeface="Calibri" panose="020F0502020204030204" pitchFamily="34" charset="0"/>
              </a:rPr>
              <a:t> de la </a:t>
            </a:r>
            <a:r>
              <a:rPr lang="en-US" altLang="el-GR" sz="1800" b="1" dirty="0" err="1">
                <a:latin typeface="Calibri" panose="020F0502020204030204" pitchFamily="34" charset="0"/>
                <a:cs typeface="Calibri" panose="020F0502020204030204" pitchFamily="34" charset="0"/>
              </a:rPr>
              <a:t>alimente</a:t>
            </a:r>
            <a:r>
              <a:rPr lang="en-US" altLang="el-GR" sz="1800" b="1" dirty="0">
                <a:latin typeface="Calibri" panose="020F0502020204030204" pitchFamily="34" charset="0"/>
                <a:cs typeface="Calibri" panose="020F0502020204030204" pitchFamily="34" charset="0"/>
              </a:rPr>
              <a:t> / </a:t>
            </a:r>
            <a:r>
              <a:rPr lang="en-US" altLang="el-GR" sz="1800" b="1" dirty="0" err="1">
                <a:latin typeface="Calibri" panose="020F0502020204030204" pitchFamily="34" charset="0"/>
                <a:cs typeface="Calibri" panose="020F0502020204030204" pitchFamily="34" charset="0"/>
              </a:rPr>
              <a:t>bauturi</a:t>
            </a:r>
            <a:r>
              <a:rPr lang="en-US" altLang="el-GR" sz="1800" b="1" dirty="0">
                <a:latin typeface="Calibri" panose="020F0502020204030204" pitchFamily="34" charset="0"/>
                <a:cs typeface="Calibri" panose="020F0502020204030204" pitchFamily="34" charset="0"/>
              </a:rPr>
              <a:t>)</a:t>
            </a:r>
          </a:p>
          <a:p>
            <a:pPr marL="285750" indent="-285750" eaLnBrk="1" hangingPunct="1">
              <a:spcBef>
                <a:spcPct val="0"/>
              </a:spcBef>
            </a:pPr>
            <a:r>
              <a:rPr lang="en-US" altLang="el-GR" sz="1800" b="1" dirty="0" err="1">
                <a:latin typeface="Calibri" panose="020F0502020204030204" pitchFamily="34" charset="0"/>
                <a:cs typeface="Calibri" panose="020F0502020204030204" pitchFamily="34" charset="0"/>
              </a:rPr>
              <a:t>noptare</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în</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Avaton</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așteptând</a:t>
            </a:r>
            <a:r>
              <a:rPr lang="en-US" altLang="el-GR" sz="1800" b="1" dirty="0">
                <a:latin typeface="Calibri" panose="020F0502020204030204" pitchFamily="34" charset="0"/>
                <a:cs typeface="Calibri" panose="020F0502020204030204" pitchFamily="34" charset="0"/>
              </a:rPr>
              <a:t> un vis </a:t>
            </a:r>
            <a:r>
              <a:rPr lang="en-US" altLang="el-GR" sz="1800" b="1" dirty="0" err="1">
                <a:latin typeface="Calibri" panose="020F0502020204030204" pitchFamily="34" charset="0"/>
                <a:cs typeface="Calibri" panose="020F0502020204030204" pitchFamily="34" charset="0"/>
              </a:rPr>
              <a:t>terapeutic</a:t>
            </a:r>
            <a:endParaRPr lang="en-US" altLang="el-GR" sz="1800" b="1" dirty="0">
              <a:latin typeface="Calibri" panose="020F0502020204030204" pitchFamily="34" charset="0"/>
              <a:cs typeface="Calibri" panose="020F0502020204030204" pitchFamily="34" charset="0"/>
            </a:endParaRPr>
          </a:p>
          <a:p>
            <a:pPr marL="285750" indent="-285750" eaLnBrk="1" hangingPunct="1">
              <a:spcBef>
                <a:spcPct val="0"/>
              </a:spcBef>
            </a:pPr>
            <a:r>
              <a:rPr lang="en-US" altLang="el-GR" sz="1800" b="1" dirty="0" err="1">
                <a:latin typeface="Calibri" panose="020F0502020204030204" pitchFamily="34" charset="0"/>
                <a:cs typeface="Calibri" panose="020F0502020204030204" pitchFamily="34" charset="0"/>
              </a:rPr>
              <a:t>aparitia</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marelui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preot</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pretinzand</a:t>
            </a:r>
            <a:r>
              <a:rPr lang="en-US" altLang="el-GR" sz="1800" b="1" dirty="0">
                <a:latin typeface="Calibri" panose="020F0502020204030204" pitchFamily="34" charset="0"/>
                <a:cs typeface="Calibri" panose="020F0502020204030204" pitchFamily="34" charset="0"/>
              </a:rPr>
              <a:t> a fi Asclepius </a:t>
            </a:r>
            <a:r>
              <a:rPr lang="en-US" altLang="el-GR" sz="1800" b="1" dirty="0" err="1">
                <a:latin typeface="Calibri" panose="020F0502020204030204" pitchFamily="34" charset="0"/>
                <a:cs typeface="Calibri" panose="020F0502020204030204" pitchFamily="34" charset="0"/>
              </a:rPr>
              <a:t>si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aplicarea</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metodei</a:t>
            </a:r>
            <a:r>
              <a:rPr lang="en-US" altLang="el-GR" sz="1800" b="1" dirty="0">
                <a:latin typeface="Calibri" panose="020F0502020204030204" pitchFamily="34" charset="0"/>
                <a:cs typeface="Calibri" panose="020F0502020204030204" pitchFamily="34" charset="0"/>
              </a:rPr>
              <a:t> </a:t>
            </a:r>
            <a:r>
              <a:rPr lang="en-US" altLang="el-GR" sz="1800" b="1" dirty="0" err="1">
                <a:latin typeface="Calibri" panose="020F0502020204030204" pitchFamily="34" charset="0"/>
                <a:cs typeface="Calibri" panose="020F0502020204030204" pitchFamily="34" charset="0"/>
              </a:rPr>
              <a:t>terapeutice</a:t>
            </a:r>
            <a:endParaRPr lang="el-GR" altLang="el-GR" sz="1800" b="1" dirty="0">
              <a:latin typeface="Calibri" panose="020F0502020204030204" pitchFamily="34" charset="0"/>
              <a:cs typeface="Calibri" panose="020F0502020204030204" pitchFamily="34" charset="0"/>
            </a:endParaRPr>
          </a:p>
        </p:txBody>
      </p:sp>
      <p:pic>
        <p:nvPicPr>
          <p:cNvPr id="8195" name="Picture 2" descr="http://www.youmagazine.gr/wordpress/wp-content/uploads/2012/04/06inscription_frame.jpg">
            <a:extLst>
              <a:ext uri="{FF2B5EF4-FFF2-40B4-BE49-F238E27FC236}">
                <a16:creationId xmlns="" xmlns:a16="http://schemas.microsoft.com/office/drawing/2014/main" id="{6EA8DF62-8EFC-465D-AF46-2AC05BC71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489" y="201613"/>
            <a:ext cx="24860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Κλείσιμο Παραθύρου">
            <a:extLst>
              <a:ext uri="{FF2B5EF4-FFF2-40B4-BE49-F238E27FC236}">
                <a16:creationId xmlns="" xmlns:a16="http://schemas.microsoft.com/office/drawing/2014/main" id="{B754DA79-D732-4779-A099-E43AF1BA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339" y="3679825"/>
            <a:ext cx="4211637"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descr="http://1.bp.blogspot.com/-7k71XaOYd4Q/T6A3vPf8wfI/AAAAAAAAK44/E9VvMGkA28o/s640/%CE%A0%CF%81%CE%AC%CF%83%CE%B9%CE%BD%CE%B1+%CE%BC%CE%AC%CF%84%CE%B9%CE%B1.jpg">
            <a:extLst>
              <a:ext uri="{FF2B5EF4-FFF2-40B4-BE49-F238E27FC236}">
                <a16:creationId xmlns="" xmlns:a16="http://schemas.microsoft.com/office/drawing/2014/main" id="{B299E5AB-784D-4486-967A-C5A45F2C0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9" y="3679825"/>
            <a:ext cx="41052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2">
            <a:extLst>
              <a:ext uri="{FF2B5EF4-FFF2-40B4-BE49-F238E27FC236}">
                <a16:creationId xmlns="" xmlns:a16="http://schemas.microsoft.com/office/drawing/2014/main" id="{48072C04-AB00-468E-B93F-36AF6C0A67E8}"/>
              </a:ext>
            </a:extLst>
          </p:cNvPr>
          <p:cNvSpPr txBox="1">
            <a:spLocks noChangeArrowheads="1"/>
          </p:cNvSpPr>
          <p:nvPr/>
        </p:nvSpPr>
        <p:spPr bwMode="auto">
          <a:xfrm>
            <a:off x="3746500" y="6405564"/>
            <a:ext cx="398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1800" b="1" dirty="0">
                <a:solidFill>
                  <a:schemeClr val="bg1"/>
                </a:solidFill>
                <a:latin typeface="Calibri" panose="020F0502020204030204" pitchFamily="34" charset="0"/>
                <a:cs typeface="Calibri" panose="020F0502020204030204" pitchFamily="34" charset="0"/>
              </a:rPr>
              <a:t>Votive offerings</a:t>
            </a:r>
            <a:endParaRPr lang="el-GR" altLang="el-GR" sz="18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Damask" id="{F9A299A0-33D0-4E0F-9F3F-7163E3744208}" vid="{6B2E858E-683F-40D9-B4CB-284D097F3A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TM04033921[[fn=Δασμασκό]]</Template>
  <TotalTime>5840</TotalTime>
  <Words>4327</Words>
  <Application>Microsoft Office PowerPoint</Application>
  <PresentationFormat>Custom</PresentationFormat>
  <Paragraphs>659</Paragraphs>
  <Slides>70</Slides>
  <Notes>1</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Damask</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 mijloace terapeutice antice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Χρήστης των Windows</dc:creator>
  <cp:lastModifiedBy>Andrea Anzanello</cp:lastModifiedBy>
  <cp:revision>329</cp:revision>
  <dcterms:created xsi:type="dcterms:W3CDTF">2017-11-02T08:17:26Z</dcterms:created>
  <dcterms:modified xsi:type="dcterms:W3CDTF">2021-09-09T11:18:04Z</dcterms:modified>
</cp:coreProperties>
</file>