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98" r:id="rId2"/>
    <p:sldId id="378" r:id="rId3"/>
    <p:sldId id="379" r:id="rId4"/>
    <p:sldId id="380" r:id="rId5"/>
    <p:sldId id="381" r:id="rId6"/>
    <p:sldId id="382" r:id="rId7"/>
    <p:sldId id="383" r:id="rId8"/>
    <p:sldId id="384" r:id="rId9"/>
    <p:sldId id="385" r:id="rId10"/>
    <p:sldId id="307" r:id="rId11"/>
    <p:sldId id="386" r:id="rId12"/>
    <p:sldId id="358" r:id="rId13"/>
    <p:sldId id="387" r:id="rId14"/>
    <p:sldId id="388" r:id="rId15"/>
    <p:sldId id="359" r:id="rId16"/>
    <p:sldId id="260" r:id="rId17"/>
    <p:sldId id="281" r:id="rId18"/>
    <p:sldId id="263" r:id="rId19"/>
    <p:sldId id="264" r:id="rId20"/>
    <p:sldId id="368" r:id="rId21"/>
    <p:sldId id="372" r:id="rId22"/>
    <p:sldId id="389" r:id="rId23"/>
    <p:sldId id="390" r:id="rId24"/>
    <p:sldId id="391" r:id="rId25"/>
    <p:sldId id="325" r:id="rId26"/>
    <p:sldId id="338" r:id="rId27"/>
    <p:sldId id="334" r:id="rId28"/>
    <p:sldId id="392" r:id="rId29"/>
    <p:sldId id="336" r:id="rId30"/>
    <p:sldId id="394" r:id="rId31"/>
    <p:sldId id="312" r:id="rId32"/>
    <p:sldId id="393" r:id="rId33"/>
    <p:sldId id="269" r:id="rId34"/>
    <p:sldId id="328" r:id="rId35"/>
    <p:sldId id="360" r:id="rId36"/>
    <p:sldId id="282" r:id="rId37"/>
    <p:sldId id="270" r:id="rId38"/>
    <p:sldId id="272" r:id="rId39"/>
    <p:sldId id="283" r:id="rId40"/>
    <p:sldId id="273" r:id="rId41"/>
    <p:sldId id="274" r:id="rId42"/>
    <p:sldId id="298" r:id="rId43"/>
    <p:sldId id="299" r:id="rId44"/>
    <p:sldId id="300" r:id="rId45"/>
    <p:sldId id="275" r:id="rId46"/>
    <p:sldId id="395" r:id="rId47"/>
    <p:sldId id="396" r:id="rId48"/>
    <p:sldId id="397" r:id="rId49"/>
    <p:sldId id="277" r:id="rId50"/>
    <p:sldId id="278" r:id="rId51"/>
    <p:sldId id="276" r:id="rId52"/>
    <p:sldId id="279" r:id="rId53"/>
    <p:sldId id="319" r:id="rId54"/>
    <p:sldId id="322" r:id="rId55"/>
    <p:sldId id="332" r:id="rId56"/>
    <p:sldId id="337" r:id="rId57"/>
    <p:sldId id="304" r:id="rId58"/>
    <p:sldId id="342" r:id="rId59"/>
    <p:sldId id="341" r:id="rId60"/>
    <p:sldId id="355" r:id="rId61"/>
    <p:sldId id="256" r:id="rId62"/>
    <p:sldId id="345" r:id="rId63"/>
    <p:sldId id="346" r:id="rId64"/>
    <p:sldId id="347" r:id="rId65"/>
    <p:sldId id="354" r:id="rId66"/>
    <p:sldId id="343" r:id="rId67"/>
    <p:sldId id="344" r:id="rId68"/>
    <p:sldId id="348" r:id="rId69"/>
    <p:sldId id="349" r:id="rId70"/>
    <p:sldId id="356"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o Napoleoni" initials="CN"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8F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4660"/>
  </p:normalViewPr>
  <p:slideViewPr>
    <p:cSldViewPr snapToGrid="0">
      <p:cViewPr>
        <p:scale>
          <a:sx n="90" d="100"/>
          <a:sy n="90" d="100"/>
        </p:scale>
        <p:origin x="-48"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creativecommons.org/licenses/by-nc/4.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9/9/2021</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pic>
        <p:nvPicPr>
          <p:cNvPr id="7"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351924"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a16="http://schemas.microsoft.com/office/drawing/2014/main" xmlns="" id="{8B6A8ECA-B75A-451B-A2C5-40BEE89E90B8}"/>
              </a:ext>
            </a:extLst>
          </p:cNvPr>
          <p:cNvPicPr>
            <a:picLocks noChangeAspect="1"/>
          </p:cNvPicPr>
          <p:nvPr userDrawn="1"/>
        </p:nvPicPr>
        <p:blipFill>
          <a:blip r:embed="rId20"/>
          <a:stretch>
            <a:fillRect/>
          </a:stretch>
        </p:blipFill>
        <p:spPr>
          <a:xfrm>
            <a:off x="11161059" y="-1"/>
            <a:ext cx="1030941" cy="960809"/>
          </a:xfrm>
          <a:prstGeom prst="rect">
            <a:avLst/>
          </a:prstGeom>
        </p:spPr>
      </p:pic>
      <p:pic>
        <p:nvPicPr>
          <p:cNvPr id="9" name="Picture 8"/>
          <p:cNvPicPr/>
          <p:nvPr userDrawn="1"/>
        </p:nvPicPr>
        <p:blipFill rotWithShape="1">
          <a:blip r:embed="rId21" cstate="print">
            <a:extLst>
              <a:ext uri="{28A0092B-C50C-407E-A947-70E740481C1C}">
                <a14:useLocalDpi xmlns:a14="http://schemas.microsoft.com/office/drawing/2010/main" val="0"/>
              </a:ext>
            </a:extLst>
          </a:blip>
          <a:srcRect t="12638"/>
          <a:stretch/>
        </p:blipFill>
        <p:spPr bwMode="auto">
          <a:xfrm>
            <a:off x="80681" y="6293224"/>
            <a:ext cx="3276595" cy="457200"/>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 xmlns:a16="http://schemas.microsoft.com/office/drawing/2014/main" id="{3DAAC168-ED9D-461E-9448-6949F35F33E3}"/>
              </a:ext>
            </a:extLst>
          </p:cNvPr>
          <p:cNvSpPr txBox="1">
            <a:spLocks/>
          </p:cNvSpPr>
          <p:nvPr userDrawn="1"/>
        </p:nvSpPr>
        <p:spPr>
          <a:xfrm>
            <a:off x="8323728" y="6385709"/>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22"/>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775427" y="6338191"/>
            <a:ext cx="1057244" cy="36888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5336274"/>
            <a:ext cx="10363200" cy="1167605"/>
          </a:xfrm>
        </p:spPr>
        <p:txBody>
          <a:bodyPr>
            <a:normAutofit fontScale="90000"/>
          </a:bodyPr>
          <a:lstStyle/>
          <a:p>
            <a:r>
              <a:rPr lang="en-US" sz="2900" dirty="0">
                <a:solidFill>
                  <a:schemeClr val="accent6">
                    <a:lumMod val="75000"/>
                  </a:schemeClr>
                </a:solidFill>
                <a:effectLst>
                  <a:outerShdw blurRad="38100" dist="38100" dir="2700000" algn="tl">
                    <a:srgbClr val="000000">
                      <a:alpha val="43137"/>
                    </a:srgbClr>
                  </a:outerShdw>
                </a:effectLst>
              </a:rPr>
              <a:t/>
            </a:r>
            <a:br>
              <a:rPr lang="en-US" sz="2900" dirty="0">
                <a:solidFill>
                  <a:schemeClr val="accent6">
                    <a:lumMod val="75000"/>
                  </a:schemeClr>
                </a:solidFill>
                <a:effectLst>
                  <a:outerShdw blurRad="38100" dist="38100" dir="2700000" algn="tl">
                    <a:srgbClr val="000000">
                      <a:alpha val="43137"/>
                    </a:srgbClr>
                  </a:outerShdw>
                </a:effectLst>
              </a:rPr>
            </a:br>
            <a:r>
              <a:rPr lang="en-US" sz="2900" dirty="0">
                <a:solidFill>
                  <a:schemeClr val="accent6">
                    <a:lumMod val="75000"/>
                  </a:schemeClr>
                </a:solidFill>
                <a:effectLst>
                  <a:outerShdw blurRad="38100" dist="38100" dir="2700000" algn="tl">
                    <a:srgbClr val="000000">
                      <a:alpha val="43137"/>
                    </a:srgbClr>
                  </a:outerShdw>
                </a:effectLst>
              </a:rPr>
              <a:t/>
            </a:r>
            <a:br>
              <a:rPr lang="en-US" sz="2900" dirty="0">
                <a:solidFill>
                  <a:schemeClr val="accent6">
                    <a:lumMod val="75000"/>
                  </a:schemeClr>
                </a:solidFill>
                <a:effectLst>
                  <a:outerShdw blurRad="38100" dist="38100" dir="2700000" algn="tl">
                    <a:srgbClr val="000000">
                      <a:alpha val="43137"/>
                    </a:srgbClr>
                  </a:outerShdw>
                </a:effectLst>
              </a:rPr>
            </a:br>
            <a:r>
              <a:rPr lang="en-US" sz="2900" dirty="0">
                <a:solidFill>
                  <a:schemeClr val="accent6">
                    <a:lumMod val="75000"/>
                  </a:schemeClr>
                </a:solidFill>
                <a:effectLst>
                  <a:outerShdw blurRad="38100" dist="38100" dir="2700000" algn="tl">
                    <a:srgbClr val="000000">
                      <a:alpha val="43137"/>
                    </a:srgbClr>
                  </a:outerShdw>
                </a:effectLst>
              </a:rPr>
              <a:t/>
            </a:r>
            <a:br>
              <a:rPr lang="en-US" sz="2900"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endParaRPr lang="en-US" dirty="0">
              <a:solidFill>
                <a:schemeClr val="accent6">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31784" y="5344370"/>
            <a:ext cx="8534400" cy="685800"/>
          </a:xfrm>
        </p:spPr>
        <p:txBody>
          <a:bodyPr>
            <a:noAutofit/>
          </a:bodyPr>
          <a:lstStyle/>
          <a:p>
            <a:r>
              <a:rPr lang="en-US" sz="1900" b="1" dirty="0" smtClean="0"/>
              <a:t>Universidad de </a:t>
            </a:r>
            <a:r>
              <a:rPr lang="en-US" sz="1900" b="1" dirty="0" err="1" smtClean="0"/>
              <a:t>Salónica</a:t>
            </a:r>
            <a:r>
              <a:rPr lang="en-US" sz="1800" dirty="0">
                <a:latin typeface="Calibri" panose="020F0502020204030204" pitchFamily="34" charset="0"/>
                <a:cs typeface="Calibri" panose="020F0502020204030204" pitchFamily="34" charset="0"/>
              </a:rPr>
              <a:t>
</a:t>
            </a:r>
            <a:r>
              <a:rPr lang="ro-RO" sz="1800" b="1" dirty="0">
                <a:solidFill>
                  <a:schemeClr val="bg1"/>
                </a:solidFill>
                <a:latin typeface="Calibri" panose="020F0502020204030204" pitchFamily="34" charset="0"/>
                <a:cs typeface="Calibri" panose="020F0502020204030204" pitchFamily="34" charset="0"/>
              </a:rPr>
              <a:t> </a:t>
            </a:r>
          </a:p>
          <a:p>
            <a:endParaRPr lang="ro-RO" sz="1400" b="1" dirty="0">
              <a:solidFill>
                <a:schemeClr val="tx1"/>
              </a:solidFill>
              <a:latin typeface="Calibri" panose="020F0502020204030204" pitchFamily="34" charset="0"/>
              <a:cs typeface="Calibri" panose="020F0502020204030204" pitchFamily="34" charset="0"/>
            </a:endParaRPr>
          </a:p>
          <a:p>
            <a:endParaRPr lang="en-US" sz="1400" b="1" dirty="0">
              <a:solidFill>
                <a:schemeClr val="tx1"/>
              </a:solidFill>
              <a:latin typeface="Calibri" panose="020F0502020204030204" pitchFamily="34" charset="0"/>
              <a:cs typeface="Calibri" panose="020F0502020204030204" pitchFamily="34" charset="0"/>
            </a:endParaRPr>
          </a:p>
          <a:p>
            <a:r>
              <a:rPr lang="ro-RO" sz="1400" dirty="0">
                <a:latin typeface="Calibri" panose="020F0502020204030204" pitchFamily="34" charset="0"/>
                <a:cs typeface="Calibri" panose="020F0502020204030204" pitchFamily="34" charset="0"/>
              </a:rPr>
              <a:t> </a:t>
            </a:r>
            <a:endParaRPr lang="it-IT" sz="1400" dirty="0">
              <a:latin typeface="Calibri" panose="020F0502020204030204" pitchFamily="34" charset="0"/>
              <a:cs typeface="Calibri" panose="020F0502020204030204" pitchFamily="34" charset="0"/>
            </a:endParaRPr>
          </a:p>
          <a:p>
            <a:endParaRPr lang="ro-RO"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4" name="Rectangle 3"/>
          <p:cNvSpPr/>
          <p:nvPr/>
        </p:nvSpPr>
        <p:spPr>
          <a:xfrm>
            <a:off x="3020640" y="1180441"/>
            <a:ext cx="6002792" cy="400110"/>
          </a:xfrm>
          <a:prstGeom prst="rect">
            <a:avLst/>
          </a:prstGeom>
        </p:spPr>
        <p:txBody>
          <a:bodyPr wrap="square">
            <a:spAutoFit/>
          </a:bodyPr>
          <a:lstStyle/>
          <a:p>
            <a:pPr algn="ct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Unidad</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práctica</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médica</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la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antigüedad</a:t>
            </a:r>
            <a:endParaRPr lang="en-GB" sz="2000" b="1" dirty="0">
              <a:solidFill>
                <a:srgbClr val="FF9900"/>
              </a:solidFill>
              <a:latin typeface="Calibri" panose="020F0502020204030204" pitchFamily="34" charset="0"/>
              <a:cs typeface="Calibri" panose="020F0502020204030204" pitchFamily="34" charset="0"/>
            </a:endParaRPr>
          </a:p>
        </p:txBody>
      </p:sp>
      <p:pic>
        <p:nvPicPr>
          <p:cNvPr id="7" name="Picture 12" descr="homer">
            <a:extLst>
              <a:ext uri="{FF2B5EF4-FFF2-40B4-BE49-F238E27FC236}">
                <a16:creationId xmlns:a16="http://schemas.microsoft.com/office/drawing/2014/main" xmlns="" id="{D6FB93BB-167B-4A5C-867F-D3A5B4DDF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706" y="2095382"/>
            <a:ext cx="2508556" cy="30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805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444500" y="1011262"/>
            <a:ext cx="11531600" cy="5078313"/>
          </a:xfrm>
          <a:prstGeom prst="rect">
            <a:avLst/>
          </a:prstGeom>
          <a:noFill/>
        </p:spPr>
        <p:txBody>
          <a:bodyPr wrap="square" rtlCol="0">
            <a:spAutoFit/>
          </a:bodyPr>
          <a:lstStyle/>
          <a:p>
            <a:r>
              <a:rPr lang="en-US" altLang="el-GR" sz="24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Asclepio</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sym typeface="Wingdings" panose="05000000000000000000" pitchFamily="2" charset="2"/>
            </a:endParaRPr>
          </a:p>
          <a:p>
            <a:r>
              <a:rPr lang="en-US" sz="1600" b="1" dirty="0" err="1" smtClean="0">
                <a:latin typeface="Calibri" panose="020F0502020204030204" pitchFamily="34" charset="0"/>
                <a:cs typeface="Calibri" panose="020F0502020204030204" pitchFamily="34" charset="0"/>
                <a:sym typeface="Wingdings" panose="05000000000000000000" pitchFamily="2" charset="2"/>
              </a:rPr>
              <a:t>Tratamiento</a:t>
            </a:r>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Aspectos</a:t>
            </a:r>
            <a:r>
              <a:rPr lang="en-US" sz="1600" b="1" dirty="0" smtClean="0">
                <a:latin typeface="Calibri" panose="020F0502020204030204" pitchFamily="34" charset="0"/>
                <a:cs typeface="Calibri" panose="020F0502020204030204" pitchFamily="34" charset="0"/>
                <a:sym typeface="Wingdings" panose="05000000000000000000" pitchFamily="2" charset="2"/>
              </a:rPr>
              <a:t> del </a:t>
            </a:r>
            <a:r>
              <a:rPr lang="en-US" sz="1600" b="1" dirty="0" err="1" smtClean="0">
                <a:latin typeface="Calibri" panose="020F0502020204030204" pitchFamily="34" charset="0"/>
                <a:cs typeface="Calibri" panose="020F0502020204030204" pitchFamily="34" charset="0"/>
                <a:sym typeface="Wingdings" panose="05000000000000000000" pitchFamily="2" charset="2"/>
              </a:rPr>
              <a:t>sanador</a:t>
            </a:r>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smtClean="0">
                <a:latin typeface="Calibri" panose="020F0502020204030204" pitchFamily="34" charset="0"/>
                <a:cs typeface="Calibri" panose="020F0502020204030204" pitchFamily="34" charset="0"/>
                <a:sym typeface="Wingdings" panose="05000000000000000000" pitchFamily="2" charset="2"/>
              </a:rPr>
              <a:t>dios</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acompañado</a:t>
            </a:r>
            <a:r>
              <a:rPr lang="en-US" sz="1600" b="1" dirty="0" smtClean="0">
                <a:latin typeface="Calibri" panose="020F0502020204030204" pitchFamily="34" charset="0"/>
                <a:cs typeface="Calibri" panose="020F0502020204030204" pitchFamily="34" charset="0"/>
                <a:sym typeface="Wingdings" panose="05000000000000000000" pitchFamily="2" charset="2"/>
              </a:rPr>
              <a:t> de </a:t>
            </a:r>
            <a:r>
              <a:rPr lang="en-US" sz="1600" b="1" dirty="0" err="1" smtClean="0">
                <a:latin typeface="Calibri" panose="020F0502020204030204" pitchFamily="34" charset="0"/>
                <a:cs typeface="Calibri" panose="020F0502020204030204" pitchFamily="34" charset="0"/>
                <a:sym typeface="Wingdings" panose="05000000000000000000" pitchFamily="2" charset="2"/>
              </a:rPr>
              <a:t>una</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serpiente</a:t>
            </a:r>
            <a:r>
              <a:rPr lang="en-US" sz="1600" b="1" dirty="0" smtClean="0">
                <a:latin typeface="Calibri" panose="020F0502020204030204" pitchFamily="34" charset="0"/>
                <a:cs typeface="Calibri" panose="020F0502020204030204" pitchFamily="34" charset="0"/>
                <a:sym typeface="Wingdings" panose="05000000000000000000" pitchFamily="2" charset="2"/>
              </a:rPr>
              <a:t> o un </a:t>
            </a:r>
            <a:r>
              <a:rPr lang="en-US" sz="1600" b="1" dirty="0" err="1" smtClean="0">
                <a:latin typeface="Calibri" panose="020F0502020204030204" pitchFamily="34" charset="0"/>
                <a:cs typeface="Calibri" panose="020F0502020204030204" pitchFamily="34" charset="0"/>
                <a:sym typeface="Wingdings" panose="05000000000000000000" pitchFamily="2" charset="2"/>
              </a:rPr>
              <a:t>perro</a:t>
            </a:r>
            <a:r>
              <a:rPr lang="en-US" sz="1600" b="1" dirty="0">
                <a:latin typeface="Calibri" panose="020F0502020204030204" pitchFamily="34" charset="0"/>
                <a:cs typeface="Calibri" panose="020F0502020204030204" pitchFamily="34" charset="0"/>
                <a:sym typeface="Wingdings" panose="05000000000000000000" pitchFamily="2" charset="2"/>
              </a:rPr>
              <a:t>
</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r>
              <a:rPr lang="en-US" sz="1600" b="1" dirty="0" smtClean="0">
                <a:latin typeface="Calibri" panose="020F0502020204030204" pitchFamily="34" charset="0"/>
                <a:cs typeface="Calibri" panose="020F0502020204030204" pitchFamily="34" charset="0"/>
                <a:sym typeface="Wingdings" panose="05000000000000000000" pitchFamily="2" charset="2"/>
              </a:rPr>
              <a:t>Sana con:</a:t>
            </a:r>
          </a:p>
          <a:p>
            <a:pPr lvl="2"/>
            <a:r>
              <a:rPr lang="en-US" sz="1600" b="1" dirty="0">
                <a:latin typeface="Calibri" panose="020F0502020204030204" pitchFamily="34" charset="0"/>
                <a:cs typeface="Calibri" panose="020F0502020204030204" pitchFamily="34" charset="0"/>
                <a:sym typeface="Wingdings" panose="05000000000000000000" pitchFamily="2" charset="2"/>
              </a:rPr>
              <a:t>-</a:t>
            </a:r>
            <a:r>
              <a:rPr lang="en-US" sz="1600" b="1" dirty="0" err="1">
                <a:latin typeface="Calibri" panose="020F0502020204030204" pitchFamily="34" charset="0"/>
                <a:cs typeface="Calibri" panose="020F0502020204030204" pitchFamily="34" charset="0"/>
                <a:sym typeface="Wingdings" panose="05000000000000000000" pitchFamily="2" charset="2"/>
              </a:rPr>
              <a:t>imposición</a:t>
            </a:r>
            <a:r>
              <a:rPr lang="en-US" sz="1600" b="1" dirty="0">
                <a:latin typeface="Calibri" panose="020F0502020204030204" pitchFamily="34" charset="0"/>
                <a:cs typeface="Calibri" panose="020F0502020204030204" pitchFamily="34" charset="0"/>
                <a:sym typeface="Wingdings" panose="05000000000000000000" pitchFamily="2" charset="2"/>
              </a:rPr>
              <a:t> de </a:t>
            </a:r>
            <a:r>
              <a:rPr lang="en-US" sz="1600" b="1" dirty="0" err="1" smtClean="0">
                <a:latin typeface="Calibri" panose="020F0502020204030204" pitchFamily="34" charset="0"/>
                <a:cs typeface="Calibri" panose="020F0502020204030204" pitchFamily="34" charset="0"/>
                <a:sym typeface="Wingdings" panose="05000000000000000000" pitchFamily="2" charset="2"/>
              </a:rPr>
              <a:t>manos</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pPr lvl="2"/>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smtClean="0">
                <a:latin typeface="Calibri" panose="020F0502020204030204" pitchFamily="34" charset="0"/>
                <a:cs typeface="Calibri" panose="020F0502020204030204" pitchFamily="34" charset="0"/>
                <a:sym typeface="Wingdings" panose="05000000000000000000" pitchFamily="2" charset="2"/>
              </a:rPr>
              <a:t>medicamentos</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a:latin typeface="Calibri" panose="020F0502020204030204" pitchFamily="34" charset="0"/>
                <a:cs typeface="Calibri" panose="020F0502020204030204" pitchFamily="34" charset="0"/>
                <a:sym typeface="Wingdings" panose="05000000000000000000" pitchFamily="2" charset="2"/>
              </a:rPr>
              <a:t>cirugías</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a:latin typeface="Calibri" panose="020F0502020204030204" pitchFamily="34" charset="0"/>
                <a:cs typeface="Calibri" panose="020F0502020204030204" pitchFamily="34" charset="0"/>
                <a:sym typeface="Wingdings" panose="05000000000000000000" pitchFamily="2" charset="2"/>
              </a:rPr>
              <a:t>vendajes</a:t>
            </a:r>
            <a:r>
              <a:rPr lang="en-US" sz="1600" b="1" dirty="0">
                <a:latin typeface="Calibri" panose="020F0502020204030204" pitchFamily="34" charset="0"/>
                <a:cs typeface="Calibri" panose="020F0502020204030204" pitchFamily="34" charset="0"/>
                <a:sym typeface="Wingdings" panose="05000000000000000000" pitchFamily="2" charset="2"/>
              </a:rPr>
              <a:t> </a:t>
            </a:r>
          </a:p>
          <a:p>
            <a:pPr lvl="2"/>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r>
              <a:rPr lang="en-US" sz="1600" b="1" dirty="0" smtClean="0">
                <a:latin typeface="Calibri" panose="020F0502020204030204" pitchFamily="34" charset="0"/>
                <a:cs typeface="Calibri" panose="020F0502020204030204" pitchFamily="34" charset="0"/>
                <a:sym typeface="Wingdings" panose="05000000000000000000" pitchFamily="2" charset="2"/>
              </a:rPr>
              <a:t>El </a:t>
            </a:r>
            <a:r>
              <a:rPr lang="en-US" sz="1600" b="1" dirty="0" err="1" smtClean="0">
                <a:latin typeface="Calibri" panose="020F0502020204030204" pitchFamily="34" charset="0"/>
                <a:cs typeface="Calibri" panose="020F0502020204030204" pitchFamily="34" charset="0"/>
                <a:sym typeface="Wingdings" panose="05000000000000000000" pitchFamily="2" charset="2"/>
              </a:rPr>
              <a:t>perro</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lamía</a:t>
            </a:r>
            <a:r>
              <a:rPr lang="en-US" sz="1600" b="1" dirty="0" smtClean="0">
                <a:latin typeface="Calibri" panose="020F0502020204030204" pitchFamily="34" charset="0"/>
                <a:cs typeface="Calibri" panose="020F0502020204030204" pitchFamily="34" charset="0"/>
                <a:sym typeface="Wingdings" panose="05000000000000000000" pitchFamily="2" charset="2"/>
              </a:rPr>
              <a:t> la </a:t>
            </a:r>
            <a:r>
              <a:rPr lang="en-US" sz="1600" b="1" dirty="0" err="1" smtClean="0">
                <a:latin typeface="Calibri" panose="020F0502020204030204" pitchFamily="34" charset="0"/>
                <a:cs typeface="Calibri" panose="020F0502020204030204" pitchFamily="34" charset="0"/>
                <a:sym typeface="Wingdings" panose="05000000000000000000" pitchFamily="2" charset="2"/>
              </a:rPr>
              <a:t>heridas</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smtClean="0">
                <a:latin typeface="Calibri" panose="020F0502020204030204" pitchFamily="34" charset="0"/>
                <a:cs typeface="Calibri" panose="020F0502020204030204" pitchFamily="34" charset="0"/>
                <a:sym typeface="Wingdings" panose="05000000000000000000" pitchFamily="2" charset="2"/>
              </a:rPr>
              <a:t>Las </a:t>
            </a:r>
            <a:r>
              <a:rPr lang="en-US" sz="1600" b="1" dirty="0" err="1" smtClean="0">
                <a:latin typeface="Calibri" panose="020F0502020204030204" pitchFamily="34" charset="0"/>
                <a:cs typeface="Calibri" panose="020F0502020204030204" pitchFamily="34" charset="0"/>
                <a:sym typeface="Wingdings" panose="05000000000000000000" pitchFamily="2" charset="2"/>
              </a:rPr>
              <a:t>enfermedades</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más</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tratadas</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eran</a:t>
            </a:r>
            <a:r>
              <a:rPr lang="en-US" sz="1600" b="1" dirty="0" smtClean="0">
                <a:latin typeface="Calibri" panose="020F0502020204030204" pitchFamily="34" charset="0"/>
                <a:cs typeface="Calibri" panose="020F0502020204030204" pitchFamily="34" charset="0"/>
                <a:sym typeface="Wingdings" panose="05000000000000000000" pitchFamily="2" charset="2"/>
              </a:rPr>
              <a:t>:</a:t>
            </a:r>
          </a:p>
          <a:p>
            <a:endParaRPr lang="en-US" sz="1600" b="1" dirty="0">
              <a:latin typeface="Calibri" panose="020F0502020204030204" pitchFamily="34" charset="0"/>
              <a:cs typeface="Calibri" panose="020F0502020204030204" pitchFamily="34" charset="0"/>
              <a:sym typeface="Wingdings" panose="05000000000000000000" pitchFamily="2" charset="2"/>
            </a:endParaRPr>
          </a:p>
          <a:p>
            <a:pPr lvl="2"/>
            <a:r>
              <a:rPr lang="en-US" sz="1600" b="1" dirty="0">
                <a:latin typeface="Calibri" panose="020F0502020204030204" pitchFamily="34" charset="0"/>
                <a:cs typeface="Calibri" panose="020F0502020204030204" pitchFamily="34" charset="0"/>
                <a:sym typeface="Wingdings" panose="05000000000000000000" pitchFamily="2" charset="2"/>
              </a:rPr>
              <a:t>-</a:t>
            </a:r>
            <a:r>
              <a:rPr lang="en-US" sz="1600" b="1" dirty="0" err="1">
                <a:latin typeface="Calibri" panose="020F0502020204030204" pitchFamily="34" charset="0"/>
                <a:cs typeface="Calibri" panose="020F0502020204030204" pitchFamily="34" charset="0"/>
                <a:sym typeface="Wingdings" panose="05000000000000000000" pitchFamily="2" charset="2"/>
              </a:rPr>
              <a:t>ceguera</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smtClean="0">
                <a:latin typeface="Calibri" panose="020F0502020204030204" pitchFamily="34" charset="0"/>
                <a:cs typeface="Calibri" panose="020F0502020204030204" pitchFamily="34" charset="0"/>
                <a:sym typeface="Wingdings" panose="05000000000000000000" pitchFamily="2" charset="2"/>
              </a:rPr>
              <a:t>sordera</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smtClean="0">
                <a:latin typeface="Calibri" panose="020F0502020204030204" pitchFamily="34" charset="0"/>
                <a:cs typeface="Calibri" panose="020F0502020204030204" pitchFamily="34" charset="0"/>
                <a:sym typeface="Wingdings" panose="05000000000000000000" pitchFamily="2" charset="2"/>
              </a:rPr>
              <a:t>parálisis</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pPr lvl="2"/>
            <a:r>
              <a:rPr lang="en-US" sz="1600" b="1" dirty="0" smtClean="0">
                <a:latin typeface="Calibri" panose="020F0502020204030204" pitchFamily="34" charset="0"/>
                <a:cs typeface="Calibri" panose="020F0502020204030204" pitchFamily="34" charset="0"/>
                <a:sym typeface="Wingdings" panose="05000000000000000000" pitchFamily="2" charset="2"/>
              </a:rPr>
              <a:t>-</a:t>
            </a:r>
            <a:r>
              <a:rPr lang="en-US" sz="1600" b="1" dirty="0" err="1" smtClean="0">
                <a:latin typeface="Calibri" panose="020F0502020204030204" pitchFamily="34" charset="0"/>
                <a:cs typeface="Calibri" panose="020F0502020204030204" pitchFamily="34" charset="0"/>
                <a:sym typeface="Wingdings" panose="05000000000000000000" pitchFamily="2" charset="2"/>
              </a:rPr>
              <a:t>insomnio</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b="1" dirty="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3978157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asklip-5">
            <a:extLst>
              <a:ext uri="{FF2B5EF4-FFF2-40B4-BE49-F238E27FC236}">
                <a16:creationId xmlns:a16="http://schemas.microsoft.com/office/drawing/2014/main" xmlns="" id="{939E64FD-E3A3-4ABC-83F0-4B58B3690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090" y="1632732"/>
            <a:ext cx="3572278" cy="283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5" descr="Χάλκινα ιατρικά εργαλεία στο Ιερό του Ασκληπιού">
            <a:extLst>
              <a:ext uri="{FF2B5EF4-FFF2-40B4-BE49-F238E27FC236}">
                <a16:creationId xmlns:a16="http://schemas.microsoft.com/office/drawing/2014/main" xmlns="" id="{DFC85F7D-8C2B-49E8-9D7A-33F50C469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251" y="476250"/>
            <a:ext cx="3286172" cy="231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7" descr="230151876_7866e2c8ab">
            <a:extLst>
              <a:ext uri="{FF2B5EF4-FFF2-40B4-BE49-F238E27FC236}">
                <a16:creationId xmlns:a16="http://schemas.microsoft.com/office/drawing/2014/main" xmlns="" id="{673E81D7-4F5E-41F9-93C5-B53328216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408" y="3296397"/>
            <a:ext cx="2133470" cy="314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xmlns="" id="{F9116C89-C70B-45AD-9DBA-EDA28F8DFF2D}"/>
              </a:ext>
            </a:extLst>
          </p:cNvPr>
          <p:cNvSpPr txBox="1">
            <a:spLocks noChangeArrowheads="1"/>
          </p:cNvSpPr>
          <p:nvPr/>
        </p:nvSpPr>
        <p:spPr bwMode="auto">
          <a:xfrm>
            <a:off x="396875" y="1023267"/>
            <a:ext cx="11220450" cy="45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400" b="1" dirty="0" err="1" smtClean="0">
                <a:solidFill>
                  <a:srgbClr val="FF9900"/>
                </a:solidFill>
                <a:effectLst>
                  <a:outerShdw blurRad="38100" dist="38100" dir="2700000" algn="tl">
                    <a:srgbClr val="000000">
                      <a:alpha val="43137"/>
                    </a:srgbClr>
                  </a:outerShdw>
                </a:effectLst>
                <a:cs typeface="Calibri" panose="020F0502020204030204" pitchFamily="34" charset="0"/>
              </a:rPr>
              <a:t>Filósofos</a:t>
            </a:r>
            <a:r>
              <a:rPr lang="en-US" altLang="el-GR" sz="2400" b="1" dirty="0" smtClean="0">
                <a:solidFill>
                  <a:srgbClr val="FF9900"/>
                </a:solidFill>
                <a:effectLst>
                  <a:outerShdw blurRad="38100" dist="38100" dir="2700000" algn="tl">
                    <a:srgbClr val="000000">
                      <a:alpha val="43137"/>
                    </a:srgbClr>
                  </a:outerShdw>
                </a:effectLst>
                <a:cs typeface="Calibri" panose="020F0502020204030204" pitchFamily="34" charset="0"/>
              </a:rPr>
              <a:t> </a:t>
            </a:r>
            <a:r>
              <a:rPr lang="en-US" altLang="el-GR" sz="2400" b="1" dirty="0" err="1" smtClean="0">
                <a:solidFill>
                  <a:srgbClr val="FF9900"/>
                </a:solidFill>
                <a:effectLst>
                  <a:outerShdw blurRad="38100" dist="38100" dir="2700000" algn="tl">
                    <a:srgbClr val="000000">
                      <a:alpha val="43137"/>
                    </a:srgbClr>
                  </a:outerShdw>
                </a:effectLst>
                <a:cs typeface="Calibri" panose="020F0502020204030204" pitchFamily="34" charset="0"/>
              </a:rPr>
              <a:t>presocráticos</a:t>
            </a:r>
            <a:endParaRPr lang="el-GR" altLang="el-GR" sz="2400" b="1" dirty="0">
              <a:solidFill>
                <a:srgbClr val="FF9900"/>
              </a:solidFill>
              <a:effectLst>
                <a:outerShdw blurRad="38100" dist="38100" dir="2700000" algn="tl">
                  <a:srgbClr val="000000">
                    <a:alpha val="43137"/>
                  </a:srgbClr>
                </a:outerShdw>
              </a:effectLst>
              <a:cs typeface="Calibri" panose="020F0502020204030204" pitchFamily="34" charset="0"/>
            </a:endParaRPr>
          </a:p>
          <a:p>
            <a:pPr marL="342900" indent="-342900">
              <a:buFontTx/>
              <a:buChar char="-"/>
            </a:pPr>
            <a:r>
              <a:rPr lang="en-US" sz="1800" b="1" dirty="0" err="1" smtClean="0">
                <a:cs typeface="Calibri" panose="020F0502020204030204" pitchFamily="34" charset="0"/>
              </a:rPr>
              <a:t>Ninguno</a:t>
            </a:r>
            <a:r>
              <a:rPr lang="en-US" sz="1800" b="1" dirty="0" smtClean="0">
                <a:cs typeface="Calibri" panose="020F0502020204030204" pitchFamily="34" charset="0"/>
              </a:rPr>
              <a:t>  </a:t>
            </a:r>
            <a:r>
              <a:rPr lang="en-US" sz="1800" b="1" dirty="0">
                <a:cs typeface="Calibri" panose="020F0502020204030204" pitchFamily="34" charset="0"/>
              </a:rPr>
              <a:t>era un </a:t>
            </a:r>
            <a:r>
              <a:rPr lang="en-US" sz="1800" b="1" dirty="0" err="1" smtClean="0">
                <a:cs typeface="Calibri" panose="020F0502020204030204" pitchFamily="34" charset="0"/>
              </a:rPr>
              <a:t>médico</a:t>
            </a:r>
            <a:r>
              <a:rPr lang="en-US" sz="1800" b="1" dirty="0">
                <a:cs typeface="Calibri" panose="020F0502020204030204" pitchFamily="34" charset="0"/>
              </a:rPr>
              <a:t>
</a:t>
            </a:r>
            <a:r>
              <a:rPr lang="en-US" sz="1800" b="1" dirty="0" err="1" smtClean="0">
                <a:cs typeface="Calibri" panose="020F0502020204030204" pitchFamily="34" charset="0"/>
              </a:rPr>
              <a:t>Exploraron</a:t>
            </a:r>
            <a:r>
              <a:rPr lang="en-US" sz="1800" b="1" dirty="0" smtClean="0">
                <a:cs typeface="Calibri" panose="020F0502020204030204" pitchFamily="34" charset="0"/>
              </a:rPr>
              <a:t> el </a:t>
            </a:r>
            <a:r>
              <a:rPr lang="en-US" sz="1800" b="1" dirty="0" err="1" smtClean="0">
                <a:cs typeface="Calibri" panose="020F0502020204030204" pitchFamily="34" charset="0"/>
              </a:rPr>
              <a:t>mundo</a:t>
            </a:r>
            <a:r>
              <a:rPr lang="en-US" sz="1800" b="1" dirty="0">
                <a:cs typeface="Calibri" panose="020F0502020204030204" pitchFamily="34" charset="0"/>
              </a:rPr>
              <a:t>
</a:t>
            </a:r>
            <a:r>
              <a:rPr lang="en-US" sz="1800" b="1" dirty="0" err="1" smtClean="0">
                <a:cs typeface="Calibri" panose="020F0502020204030204" pitchFamily="34" charset="0"/>
              </a:rPr>
              <a:t>Usaron</a:t>
            </a:r>
            <a:r>
              <a:rPr lang="en-US" sz="1800" b="1" dirty="0" smtClean="0">
                <a:cs typeface="Calibri" panose="020F0502020204030204" pitchFamily="34" charset="0"/>
              </a:rPr>
              <a:t> la </a:t>
            </a:r>
            <a:r>
              <a:rPr lang="en-US" sz="1800" b="1" dirty="0" err="1" smtClean="0">
                <a:cs typeface="Calibri" panose="020F0502020204030204" pitchFamily="34" charset="0"/>
              </a:rPr>
              <a:t>observación</a:t>
            </a:r>
            <a:r>
              <a:rPr lang="en-US" sz="1800" b="1" dirty="0" smtClean="0">
                <a:cs typeface="Calibri" panose="020F0502020204030204" pitchFamily="34" charset="0"/>
              </a:rPr>
              <a:t> y la </a:t>
            </a:r>
            <a:r>
              <a:rPr lang="en-US" sz="1800" b="1" dirty="0" err="1" smtClean="0">
                <a:cs typeface="Calibri" panose="020F0502020204030204" pitchFamily="34" charset="0"/>
              </a:rPr>
              <a:t>lógica</a:t>
            </a:r>
            <a:r>
              <a:rPr lang="en-US" sz="1800" b="1" dirty="0">
                <a:cs typeface="Calibri" panose="020F0502020204030204" pitchFamily="34" charset="0"/>
              </a:rPr>
              <a:t>
</a:t>
            </a:r>
            <a:endParaRPr lang="el-GR" altLang="el-GR" sz="1800" b="1" dirty="0">
              <a:cs typeface="Calibri" panose="020F0502020204030204" pitchFamily="34" charset="0"/>
            </a:endParaRPr>
          </a:p>
          <a:p>
            <a:pPr algn="ctr">
              <a:spcBef>
                <a:spcPct val="50000"/>
              </a:spcBef>
              <a:buNone/>
            </a:pPr>
            <a:r>
              <a:rPr lang="en-US" altLang="el-GR" sz="1800" b="1" dirty="0" err="1" smtClean="0">
                <a:cs typeface="Calibri" panose="020F0502020204030204" pitchFamily="34" charset="0"/>
              </a:rPr>
              <a:t>Pregunta</a:t>
            </a:r>
            <a:r>
              <a:rPr lang="en-US" altLang="el-GR" sz="1800" b="1" dirty="0" smtClean="0">
                <a:cs typeface="Calibri" panose="020F0502020204030204" pitchFamily="34" charset="0"/>
              </a:rPr>
              <a:t>: ¿</a:t>
            </a:r>
            <a:r>
              <a:rPr lang="en-US" altLang="el-GR" sz="1800" b="1" dirty="0" err="1" smtClean="0">
                <a:cs typeface="Calibri" panose="020F0502020204030204" pitchFamily="34" charset="0"/>
              </a:rPr>
              <a:t>cuál</a:t>
            </a:r>
            <a:r>
              <a:rPr lang="en-US" altLang="el-GR" sz="1800" b="1" dirty="0" smtClean="0">
                <a:cs typeface="Calibri" panose="020F0502020204030204" pitchFamily="34" charset="0"/>
              </a:rPr>
              <a:t> </a:t>
            </a:r>
            <a:r>
              <a:rPr lang="en-US" altLang="el-GR" sz="1800" b="1" dirty="0" err="1" smtClean="0">
                <a:cs typeface="Calibri" panose="020F0502020204030204" pitchFamily="34" charset="0"/>
              </a:rPr>
              <a:t>es</a:t>
            </a:r>
            <a:r>
              <a:rPr lang="en-US" altLang="el-GR" sz="1800" b="1" dirty="0" smtClean="0">
                <a:cs typeface="Calibri" panose="020F0502020204030204" pitchFamily="34" charset="0"/>
              </a:rPr>
              <a:t> la </a:t>
            </a:r>
            <a:r>
              <a:rPr lang="en-US" altLang="el-GR" sz="1800" b="1" dirty="0" err="1" smtClean="0">
                <a:cs typeface="Calibri" panose="020F0502020204030204" pitchFamily="34" charset="0"/>
              </a:rPr>
              <a:t>substancia</a:t>
            </a:r>
            <a:r>
              <a:rPr lang="en-US" altLang="el-GR" sz="1800" b="1" dirty="0" smtClean="0">
                <a:cs typeface="Calibri" panose="020F0502020204030204" pitchFamily="34" charset="0"/>
              </a:rPr>
              <a:t> </a:t>
            </a:r>
            <a:r>
              <a:rPr lang="en-US" altLang="el-GR" sz="1800" b="1" dirty="0" err="1" smtClean="0">
                <a:cs typeface="Calibri" panose="020F0502020204030204" pitchFamily="34" charset="0"/>
              </a:rPr>
              <a:t>primera</a:t>
            </a:r>
            <a:r>
              <a:rPr lang="en-US" altLang="el-GR" sz="1800" b="1" dirty="0" smtClean="0">
                <a:cs typeface="Calibri" panose="020F0502020204030204" pitchFamily="34" charset="0"/>
              </a:rPr>
              <a:t>?</a:t>
            </a:r>
            <a:endParaRPr lang="el-GR" altLang="el-GR" sz="1800" b="1" dirty="0" smtClean="0">
              <a:cs typeface="Calibri" panose="020F0502020204030204" pitchFamily="34" charset="0"/>
            </a:endParaRPr>
          </a:p>
          <a:p>
            <a:pPr marL="285750" indent="-285750">
              <a:spcBef>
                <a:spcPct val="50000"/>
              </a:spcBef>
            </a:pPr>
            <a:r>
              <a:rPr lang="en-US" altLang="el-GR" sz="1800" b="1" dirty="0" err="1" smtClean="0">
                <a:cs typeface="Calibri" panose="020F0502020204030204" pitchFamily="34" charset="0"/>
              </a:rPr>
              <a:t>Empédocles</a:t>
            </a:r>
            <a:r>
              <a:rPr lang="en-US" altLang="el-GR" sz="1800" b="1" dirty="0">
                <a:cs typeface="Calibri" panose="020F0502020204030204" pitchFamily="34" charset="0"/>
              </a:rPr>
              <a:t>.</a:t>
            </a:r>
            <a:r>
              <a:rPr lang="en-US" altLang="el-GR" sz="1800" b="1" dirty="0" smtClean="0">
                <a:cs typeface="Calibri" panose="020F0502020204030204" pitchFamily="34" charset="0"/>
              </a:rPr>
              <a:t> </a:t>
            </a:r>
            <a:r>
              <a:rPr lang="en-US" altLang="el-GR" sz="1800" b="1" dirty="0">
                <a:cs typeface="Calibri" panose="020F0502020204030204" pitchFamily="34" charset="0"/>
              </a:rPr>
              <a:t>4 </a:t>
            </a:r>
            <a:r>
              <a:rPr lang="en-US" altLang="el-GR" sz="1800" b="1" dirty="0" err="1" smtClean="0">
                <a:cs typeface="Calibri" panose="020F0502020204030204" pitchFamily="34" charset="0"/>
              </a:rPr>
              <a:t>elementos</a:t>
            </a:r>
            <a:r>
              <a:rPr lang="en-US" altLang="el-GR" sz="1800" b="1" dirty="0" smtClean="0">
                <a:cs typeface="Calibri" panose="020F0502020204030204" pitchFamily="34" charset="0"/>
              </a:rPr>
              <a:t>: </a:t>
            </a:r>
            <a:r>
              <a:rPr lang="en-US" altLang="el-GR" sz="1800" b="1" dirty="0" err="1" smtClean="0">
                <a:cs typeface="Calibri" panose="020F0502020204030204" pitchFamily="34" charset="0"/>
              </a:rPr>
              <a:t>aire</a:t>
            </a:r>
            <a:r>
              <a:rPr lang="en-US" altLang="el-GR" sz="1800" b="1" dirty="0" smtClean="0">
                <a:cs typeface="Calibri" panose="020F0502020204030204" pitchFamily="34" charset="0"/>
              </a:rPr>
              <a:t>, </a:t>
            </a:r>
            <a:r>
              <a:rPr lang="en-US" altLang="el-GR" sz="1800" b="1" dirty="0" err="1" smtClean="0">
                <a:cs typeface="Calibri" panose="020F0502020204030204" pitchFamily="34" charset="0"/>
              </a:rPr>
              <a:t>agua</a:t>
            </a:r>
            <a:r>
              <a:rPr lang="en-US" altLang="el-GR" sz="1800" b="1" dirty="0" smtClean="0">
                <a:cs typeface="Calibri" panose="020F0502020204030204" pitchFamily="34" charset="0"/>
              </a:rPr>
              <a:t>, </a:t>
            </a:r>
            <a:r>
              <a:rPr lang="en-US" altLang="el-GR" sz="1800" b="1" dirty="0" err="1" smtClean="0">
                <a:cs typeface="Calibri" panose="020F0502020204030204" pitchFamily="34" charset="0"/>
              </a:rPr>
              <a:t>tierra</a:t>
            </a:r>
            <a:r>
              <a:rPr lang="en-US" altLang="el-GR" sz="1800" b="1" dirty="0" smtClean="0">
                <a:cs typeface="Calibri" panose="020F0502020204030204" pitchFamily="34" charset="0"/>
              </a:rPr>
              <a:t> y </a:t>
            </a:r>
            <a:r>
              <a:rPr lang="en-US" altLang="el-GR" sz="1800" b="1" dirty="0" err="1" smtClean="0">
                <a:cs typeface="Calibri" panose="020F0502020204030204" pitchFamily="34" charset="0"/>
              </a:rPr>
              <a:t>fuego</a:t>
            </a:r>
            <a:endParaRPr lang="en-US" altLang="el-GR" sz="1800" b="1" dirty="0" smtClean="0">
              <a:cs typeface="Calibri" panose="020F0502020204030204" pitchFamily="34" charset="0"/>
            </a:endParaRPr>
          </a:p>
          <a:p>
            <a:pPr lvl="1">
              <a:spcBef>
                <a:spcPct val="50000"/>
              </a:spcBef>
              <a:buNone/>
            </a:pPr>
            <a:r>
              <a:rPr lang="en-US" altLang="el-GR" sz="1400" b="1" dirty="0" smtClean="0">
                <a:cs typeface="Calibri" panose="020F0502020204030204" pitchFamily="34" charset="0"/>
              </a:rPr>
              <a:t>
</a:t>
            </a:r>
            <a:r>
              <a:rPr lang="it-IT" altLang="el-GR" sz="1400" b="1" dirty="0" smtClean="0">
                <a:cs typeface="Calibri" panose="020F0502020204030204" pitchFamily="34" charset="0"/>
                <a:sym typeface="Wingdings" pitchFamily="2" charset="2"/>
              </a:rPr>
              <a:t>4 cualidades (cálido, frío, seco y húmedo) </a:t>
            </a:r>
            <a:r>
              <a:rPr lang="en-US" altLang="el-GR" sz="1400" b="1" dirty="0" smtClean="0">
                <a:cs typeface="Calibri" panose="020F0502020204030204" pitchFamily="34" charset="0"/>
                <a:sym typeface="Wingdings" pitchFamily="2" charset="2"/>
              </a:rPr>
              <a:t>De </a:t>
            </a:r>
            <a:r>
              <a:rPr lang="en-US" altLang="el-GR" sz="1400" b="1" dirty="0" err="1" smtClean="0">
                <a:cs typeface="Calibri" panose="020F0502020204030204" pitchFamily="34" charset="0"/>
                <a:sym typeface="Wingdings" pitchFamily="2" charset="2"/>
              </a:rPr>
              <a:t>este</a:t>
            </a:r>
            <a:r>
              <a:rPr lang="en-US" altLang="el-GR" sz="1400" b="1" dirty="0" smtClean="0">
                <a:cs typeface="Calibri" panose="020F0502020204030204" pitchFamily="34" charset="0"/>
                <a:sym typeface="Wingdings" pitchFamily="2" charset="2"/>
              </a:rPr>
              <a:t> </a:t>
            </a:r>
            <a:r>
              <a:rPr lang="en-US" altLang="el-GR" sz="1400" b="1" dirty="0" err="1" smtClean="0">
                <a:cs typeface="Calibri" panose="020F0502020204030204" pitchFamily="34" charset="0"/>
                <a:sym typeface="Wingdings" pitchFamily="2" charset="2"/>
              </a:rPr>
              <a:t>modo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cálido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húmedo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aire</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frío+húmedo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agua</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cálido+seco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fuego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frío+seco</a:t>
            </a:r>
            <a:r>
              <a:rPr lang="en-US" altLang="el-GR" sz="1400" b="1" dirty="0" smtClean="0">
                <a:cs typeface="Calibri" panose="020F0502020204030204" pitchFamily="34" charset="0"/>
              </a:rPr>
              <a:t>: </a:t>
            </a:r>
            <a:r>
              <a:rPr lang="en-US" altLang="el-GR" sz="1400" b="1" dirty="0" err="1" smtClean="0">
                <a:cs typeface="Calibri" panose="020F0502020204030204" pitchFamily="34" charset="0"/>
              </a:rPr>
              <a:t>tierra</a:t>
            </a:r>
            <a:endParaRPr lang="el-GR" altLang="el-GR" sz="1400" b="1" dirty="0">
              <a:cs typeface="Calibri" panose="020F0502020204030204" pitchFamily="34" charset="0"/>
            </a:endParaRPr>
          </a:p>
        </p:txBody>
      </p:sp>
    </p:spTree>
    <p:extLst>
      <p:ext uri="{BB962C8B-B14F-4D97-AF65-F5344CB8AC3E}">
        <p14:creationId xmlns:p14="http://schemas.microsoft.com/office/powerpoint/2010/main" val="1953593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0082074D-271B-4F5C-9420-4A4A44393330}"/>
              </a:ext>
            </a:extLst>
          </p:cNvPr>
          <p:cNvSpPr txBox="1">
            <a:spLocks noChangeArrowheads="1"/>
          </p:cNvSpPr>
          <p:nvPr/>
        </p:nvSpPr>
        <p:spPr bwMode="auto">
          <a:xfrm>
            <a:off x="1828801" y="115889"/>
            <a:ext cx="83534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Época</a:t>
            </a:r>
            <a:r>
              <a:rPr lang="en-US" altLang="el-GR"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Hipocrática</a:t>
            </a: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spcBef>
                <a:spcPct val="0"/>
              </a:spcBef>
              <a:buFontTx/>
              <a:buNone/>
            </a:pP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Escuelas</a:t>
            </a: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a:t>
            </a: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medicina</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xmlns="" id="{2B93734E-A0F9-4616-A180-9C8FAEC1888D}"/>
              </a:ext>
            </a:extLst>
          </p:cNvPr>
          <p:cNvGraphicFramePr>
            <a:graphicFrameLocks noGrp="1"/>
          </p:cNvGraphicFramePr>
          <p:nvPr>
            <p:extLst>
              <p:ext uri="{D42A27DB-BD31-4B8C-83A1-F6EECF244321}">
                <p14:modId xmlns:p14="http://schemas.microsoft.com/office/powerpoint/2010/main" val="2619060597"/>
              </p:ext>
            </p:extLst>
          </p:nvPr>
        </p:nvGraphicFramePr>
        <p:xfrm>
          <a:off x="1828801" y="1317626"/>
          <a:ext cx="8588376" cy="4878458"/>
        </p:xfrm>
        <a:graphic>
          <a:graphicData uri="http://schemas.openxmlformats.org/drawingml/2006/table">
            <a:tbl>
              <a:tblPr firstRow="1" bandRow="1">
                <a:tableStyleId>{5C22544A-7EE6-4342-B048-85BDC9FD1C3A}</a:tableStyleId>
              </a:tblPr>
              <a:tblGrid>
                <a:gridCol w="4285397">
                  <a:extLst>
                    <a:ext uri="{9D8B030D-6E8A-4147-A177-3AD203B41FA5}">
                      <a16:colId xmlns:a16="http://schemas.microsoft.com/office/drawing/2014/main" xmlns="" val="20000"/>
                    </a:ext>
                  </a:extLst>
                </a:gridCol>
                <a:gridCol w="4302979">
                  <a:extLst>
                    <a:ext uri="{9D8B030D-6E8A-4147-A177-3AD203B41FA5}">
                      <a16:colId xmlns:a16="http://schemas.microsoft.com/office/drawing/2014/main" xmlns="" val="20001"/>
                    </a:ext>
                  </a:extLst>
                </a:gridCol>
              </a:tblGrid>
              <a:tr h="4878458">
                <a:tc>
                  <a:txBody>
                    <a:bodyPr/>
                    <a:lstStyle/>
                    <a:p>
                      <a:pPr algn="ctr"/>
                      <a:r>
                        <a:rPr lang="en-US" sz="1800" b="1" dirty="0" err="1" smtClean="0">
                          <a:solidFill>
                            <a:schemeClr val="tx1"/>
                          </a:solidFill>
                          <a:latin typeface="Calibri" panose="020F0502020204030204" pitchFamily="34" charset="0"/>
                          <a:cs typeface="Calibri" panose="020F0502020204030204" pitchFamily="34" charset="0"/>
                        </a:rPr>
                        <a:t>Escuela</a:t>
                      </a:r>
                      <a:r>
                        <a:rPr lang="en-US" sz="1800" b="1" dirty="0" smtClean="0">
                          <a:solidFill>
                            <a:schemeClr val="tx1"/>
                          </a:solidFill>
                          <a:latin typeface="Calibri" panose="020F0502020204030204" pitchFamily="34" charset="0"/>
                          <a:cs typeface="Calibri" panose="020F0502020204030204" pitchFamily="34" charset="0"/>
                        </a:rPr>
                        <a:t> de </a:t>
                      </a:r>
                      <a:r>
                        <a:rPr lang="en-US" sz="1800" b="1" dirty="0" err="1" smtClean="0">
                          <a:solidFill>
                            <a:schemeClr val="tx1"/>
                          </a:solidFill>
                          <a:latin typeface="Calibri" panose="020F0502020204030204" pitchFamily="34" charset="0"/>
                          <a:cs typeface="Calibri" panose="020F0502020204030204" pitchFamily="34" charset="0"/>
                        </a:rPr>
                        <a:t>Cnidos</a:t>
                      </a:r>
                      <a:r>
                        <a:rPr lang="en-US" sz="1800" b="1" dirty="0">
                          <a:solidFill>
                            <a:schemeClr val="tx1"/>
                          </a:solidFill>
                          <a:latin typeface="Calibri" panose="020F0502020204030204" pitchFamily="34" charset="0"/>
                          <a:cs typeface="Calibri" panose="020F0502020204030204" pitchFamily="34" charset="0"/>
                        </a:rPr>
                        <a:t>
</a:t>
                      </a:r>
                      <a:endParaRPr lang="el-GR" sz="1800" b="1" dirty="0">
                        <a:solidFill>
                          <a:schemeClr val="tx1"/>
                        </a:solidFill>
                        <a:latin typeface="Calibri" panose="020F0502020204030204" pitchFamily="34" charset="0"/>
                        <a:cs typeface="Calibri" panose="020F0502020204030204" pitchFamily="34" charset="0"/>
                      </a:endParaRPr>
                    </a:p>
                    <a:p>
                      <a:pPr algn="l"/>
                      <a:r>
                        <a:rPr lang="en-US" sz="1800" b="1" dirty="0" err="1" smtClean="0">
                          <a:solidFill>
                            <a:schemeClr val="tx1"/>
                          </a:solidFill>
                          <a:latin typeface="Calibri" panose="020F0502020204030204" pitchFamily="34" charset="0"/>
                          <a:cs typeface="Calibri" panose="020F0502020204030204" pitchFamily="34" charset="0"/>
                        </a:rPr>
                        <a:t>Más</a:t>
                      </a:r>
                      <a:r>
                        <a:rPr lang="en-US" sz="1800" b="1" dirty="0" smtClean="0">
                          <a:solidFill>
                            <a:schemeClr val="tx1"/>
                          </a:solidFill>
                          <a:latin typeface="Calibri" panose="020F0502020204030204" pitchFamily="34" charset="0"/>
                          <a:cs typeface="Calibri" panose="020F0502020204030204" pitchFamily="34" charset="0"/>
                        </a:rPr>
                        <a:t> </a:t>
                      </a:r>
                      <a:r>
                        <a:rPr lang="en-US" sz="1800" b="1" dirty="0" err="1" smtClean="0">
                          <a:solidFill>
                            <a:schemeClr val="tx1"/>
                          </a:solidFill>
                          <a:latin typeface="Calibri" panose="020F0502020204030204" pitchFamily="34" charset="0"/>
                          <a:cs typeface="Calibri" panose="020F0502020204030204" pitchFamily="34" charset="0"/>
                        </a:rPr>
                        <a:t>antigua</a:t>
                      </a:r>
                      <a:r>
                        <a:rPr lang="en-US" sz="1800" b="1" dirty="0">
                          <a:solidFill>
                            <a:schemeClr val="tx1"/>
                          </a:solidFill>
                          <a:latin typeface="Calibri" panose="020F0502020204030204" pitchFamily="34" charset="0"/>
                          <a:cs typeface="Calibri" panose="020F0502020204030204" pitchFamily="34" charset="0"/>
                        </a:rPr>
                        <a:t>
</a:t>
                      </a:r>
                      <a:endParaRPr lang="el-GR" sz="1800" b="1" dirty="0">
                        <a:solidFill>
                          <a:schemeClr val="tx1"/>
                        </a:solidFill>
                        <a:latin typeface="Calibri" panose="020F0502020204030204" pitchFamily="34" charset="0"/>
                        <a:cs typeface="Calibri" panose="020F0502020204030204" pitchFamily="34" charset="0"/>
                      </a:endParaRPr>
                    </a:p>
                    <a:p>
                      <a:pPr algn="l"/>
                      <a:r>
                        <a:rPr lang="en-US" sz="1800" b="1" dirty="0" err="1" smtClean="0">
                          <a:solidFill>
                            <a:schemeClr val="tx1"/>
                          </a:solidFill>
                          <a:latin typeface="Calibri" panose="020F0502020204030204" pitchFamily="34" charset="0"/>
                          <a:cs typeface="Calibri" panose="020F0502020204030204" pitchFamily="34" charset="0"/>
                        </a:rPr>
                        <a:t>Clasificación</a:t>
                      </a:r>
                      <a:r>
                        <a:rPr lang="en-US" sz="1800" b="1" baseline="0" dirty="0" smtClean="0">
                          <a:solidFill>
                            <a:schemeClr val="tx1"/>
                          </a:solidFill>
                          <a:latin typeface="Calibri" panose="020F0502020204030204" pitchFamily="34" charset="0"/>
                          <a:cs typeface="Calibri" panose="020F0502020204030204" pitchFamily="34" charset="0"/>
                        </a:rPr>
                        <a:t> de </a:t>
                      </a:r>
                      <a:r>
                        <a:rPr lang="en-US" sz="1800" b="1" baseline="0" dirty="0" err="1" smtClean="0">
                          <a:solidFill>
                            <a:schemeClr val="tx1"/>
                          </a:solidFill>
                          <a:latin typeface="Calibri" panose="020F0502020204030204" pitchFamily="34" charset="0"/>
                          <a:cs typeface="Calibri" panose="020F0502020204030204" pitchFamily="34" charset="0"/>
                        </a:rPr>
                        <a:t>las</a:t>
                      </a:r>
                      <a:r>
                        <a:rPr lang="en-US" sz="1800" b="1" baseline="0" dirty="0" smtClean="0">
                          <a:solidFill>
                            <a:schemeClr val="tx1"/>
                          </a:solidFill>
                          <a:latin typeface="Calibri" panose="020F0502020204030204" pitchFamily="34" charset="0"/>
                          <a:cs typeface="Calibri" panose="020F0502020204030204" pitchFamily="34" charset="0"/>
                        </a:rPr>
                        <a:t> </a:t>
                      </a:r>
                      <a:r>
                        <a:rPr lang="en-US" sz="1800" b="1" baseline="0" dirty="0" err="1" smtClean="0">
                          <a:solidFill>
                            <a:schemeClr val="tx1"/>
                          </a:solidFill>
                          <a:latin typeface="Calibri" panose="020F0502020204030204" pitchFamily="34" charset="0"/>
                          <a:cs typeface="Calibri" panose="020F0502020204030204" pitchFamily="34" charset="0"/>
                        </a:rPr>
                        <a:t>enfermedades</a:t>
                      </a:r>
                      <a:r>
                        <a:rPr lang="en-US" sz="1800" b="1" dirty="0" smtClean="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
              </a:t>
                      </a:r>
                      <a:r>
                        <a:rPr lang="it-IT" sz="1800" b="1" dirty="0">
                          <a:solidFill>
                            <a:schemeClr val="tx1"/>
                          </a:solidFill>
                          <a:latin typeface="Calibri" panose="020F0502020204030204" pitchFamily="34" charset="0"/>
                          <a:cs typeface="Calibri" panose="020F0502020204030204" pitchFamily="34" charset="0"/>
                        </a:rPr>
                        <a:t>7 </a:t>
                      </a:r>
                      <a:r>
                        <a:rPr lang="it-IT" sz="1800" b="1" dirty="0" smtClean="0">
                          <a:solidFill>
                            <a:schemeClr val="tx1"/>
                          </a:solidFill>
                          <a:latin typeface="Calibri" panose="020F0502020204030204" pitchFamily="34" charset="0"/>
                          <a:cs typeface="Calibri" panose="020F0502020204030204" pitchFamily="34" charset="0"/>
                        </a:rPr>
                        <a:t>enfermedades de la bilis</a:t>
                      </a:r>
                      <a:r>
                        <a:rPr lang="it-IT" sz="1800" b="1" dirty="0">
                          <a:solidFill>
                            <a:schemeClr val="tx1"/>
                          </a:solidFill>
                          <a:latin typeface="Calibri" panose="020F0502020204030204" pitchFamily="34" charset="0"/>
                          <a:cs typeface="Calibri" panose="020F0502020204030204" pitchFamily="34" charset="0"/>
                        </a:rPr>
                        <a:t>
              12 </a:t>
                      </a:r>
                      <a:r>
                        <a:rPr lang="it-IT" sz="1800" b="1" dirty="0" smtClean="0">
                          <a:solidFill>
                            <a:schemeClr val="tx1"/>
                          </a:solidFill>
                          <a:latin typeface="Calibri" panose="020F0502020204030204" pitchFamily="34" charset="0"/>
                          <a:cs typeface="Calibri" panose="020F0502020204030204" pitchFamily="34" charset="0"/>
                        </a:rPr>
                        <a:t>enfermedades de la vesícula</a:t>
                      </a:r>
                      <a:r>
                        <a:rPr lang="it-IT" sz="1800" b="1" dirty="0">
                          <a:solidFill>
                            <a:schemeClr val="tx1"/>
                          </a:solidFill>
                          <a:latin typeface="Calibri" panose="020F0502020204030204" pitchFamily="34" charset="0"/>
                          <a:cs typeface="Calibri" panose="020F0502020204030204" pitchFamily="34" charset="0"/>
                        </a:rPr>
                        <a:t>
              4 </a:t>
                      </a:r>
                      <a:r>
                        <a:rPr lang="it-IT" sz="1800" b="1" dirty="0" smtClean="0">
                          <a:solidFill>
                            <a:schemeClr val="tx1"/>
                          </a:solidFill>
                          <a:latin typeface="Calibri" panose="020F0502020204030204" pitchFamily="34" charset="0"/>
                          <a:cs typeface="Calibri" panose="020F0502020204030204" pitchFamily="34" charset="0"/>
                        </a:rPr>
                        <a:t>enfermedades de los riñones</a:t>
                      </a:r>
                      <a:r>
                        <a:rPr lang="it-IT" sz="1800" b="1" dirty="0">
                          <a:solidFill>
                            <a:schemeClr val="tx1"/>
                          </a:solidFill>
                          <a:latin typeface="Calibri" panose="020F0502020204030204" pitchFamily="34" charset="0"/>
                          <a:cs typeface="Calibri" panose="020F0502020204030204" pitchFamily="34" charset="0"/>
                        </a:rPr>
                        <a:t>
              4 </a:t>
                      </a:r>
                      <a:r>
                        <a:rPr lang="it-IT" sz="1800" b="1" dirty="0" smtClean="0">
                          <a:solidFill>
                            <a:schemeClr val="tx1"/>
                          </a:solidFill>
                          <a:latin typeface="Calibri" panose="020F0502020204030204" pitchFamily="34" charset="0"/>
                          <a:cs typeface="Calibri" panose="020F0502020204030204" pitchFamily="34" charset="0"/>
                        </a:rPr>
                        <a:t>estrangurias</a:t>
                      </a:r>
                      <a:r>
                        <a:rPr lang="it-IT" sz="1800" b="1" dirty="0">
                          <a:solidFill>
                            <a:schemeClr val="tx1"/>
                          </a:solidFill>
                          <a:latin typeface="Calibri" panose="020F0502020204030204" pitchFamily="34" charset="0"/>
                          <a:cs typeface="Calibri" panose="020F0502020204030204" pitchFamily="34" charset="0"/>
                        </a:rPr>
                        <a:t>
              3 </a:t>
                      </a:r>
                      <a:r>
                        <a:rPr lang="it-IT" sz="1800" b="1" dirty="0" smtClean="0">
                          <a:solidFill>
                            <a:schemeClr val="tx1"/>
                          </a:solidFill>
                          <a:latin typeface="Calibri" panose="020F0502020204030204" pitchFamily="34" charset="0"/>
                          <a:cs typeface="Calibri" panose="020F0502020204030204" pitchFamily="34" charset="0"/>
                        </a:rPr>
                        <a:t>tetanos</a:t>
                      </a:r>
                      <a:r>
                        <a:rPr lang="it-IT" sz="1800" b="1" dirty="0">
                          <a:solidFill>
                            <a:schemeClr val="tx1"/>
                          </a:solidFill>
                          <a:latin typeface="Calibri" panose="020F0502020204030204" pitchFamily="34" charset="0"/>
                          <a:cs typeface="Calibri" panose="020F0502020204030204" pitchFamily="34" charset="0"/>
                        </a:rPr>
                        <a:t>
              4 </a:t>
                      </a:r>
                      <a:r>
                        <a:rPr lang="it-IT" sz="1800" b="1" dirty="0" smtClean="0">
                          <a:solidFill>
                            <a:schemeClr val="tx1"/>
                          </a:solidFill>
                          <a:latin typeface="Calibri" panose="020F0502020204030204" pitchFamily="34" charset="0"/>
                          <a:cs typeface="Calibri" panose="020F0502020204030204" pitchFamily="34" charset="0"/>
                        </a:rPr>
                        <a:t>ictericias</a:t>
                      </a:r>
                      <a:r>
                        <a:rPr lang="it-IT" sz="1800" b="1" dirty="0">
                          <a:solidFill>
                            <a:schemeClr val="tx1"/>
                          </a:solidFill>
                          <a:latin typeface="Calibri" panose="020F0502020204030204" pitchFamily="34" charset="0"/>
                          <a:cs typeface="Calibri" panose="020F0502020204030204" pitchFamily="34" charset="0"/>
                        </a:rPr>
                        <a:t>
              3 </a:t>
                      </a:r>
                      <a:r>
                        <a:rPr lang="it-IT" sz="1800" b="1" dirty="0" smtClean="0">
                          <a:solidFill>
                            <a:schemeClr val="tx1"/>
                          </a:solidFill>
                          <a:latin typeface="Calibri" panose="020F0502020204030204" pitchFamily="34" charset="0"/>
                          <a:cs typeface="Calibri" panose="020F0502020204030204" pitchFamily="34" charset="0"/>
                        </a:rPr>
                        <a:t>tisis</a:t>
                      </a:r>
                      <a:r>
                        <a:rPr lang="it-IT" sz="1800" b="1" dirty="0">
                          <a:solidFill>
                            <a:schemeClr val="tx1"/>
                          </a:solidFill>
                          <a:latin typeface="Calibri" panose="020F0502020204030204" pitchFamily="34" charset="0"/>
                          <a:cs typeface="Calibri" panose="020F0502020204030204" pitchFamily="34" charset="0"/>
                        </a:rPr>
                        <a:t>
</a:t>
                      </a:r>
                      <a:r>
                        <a:rPr lang="it-IT" sz="1800" b="1" dirty="0" smtClean="0">
                          <a:solidFill>
                            <a:schemeClr val="tx1"/>
                          </a:solidFill>
                          <a:latin typeface="Calibri" panose="020F0502020204030204" pitchFamily="34" charset="0"/>
                          <a:cs typeface="Calibri" panose="020F0502020204030204" pitchFamily="34" charset="0"/>
                        </a:rPr>
                        <a:t>Observación simple</a:t>
                      </a:r>
                      <a:r>
                        <a:rPr lang="it-IT" sz="1800" b="1" dirty="0">
                          <a:solidFill>
                            <a:schemeClr val="tx1"/>
                          </a:solidFill>
                          <a:latin typeface="Calibri" panose="020F0502020204030204" pitchFamily="34" charset="0"/>
                          <a:cs typeface="Calibri" panose="020F0502020204030204" pitchFamily="34" charset="0"/>
                        </a:rPr>
                        <a:t>
</a:t>
                      </a:r>
                      <a:r>
                        <a:rPr lang="it-IT" sz="1800" b="1" dirty="0" smtClean="0">
                          <a:solidFill>
                            <a:schemeClr val="tx1"/>
                          </a:solidFill>
                          <a:latin typeface="Calibri" panose="020F0502020204030204" pitchFamily="34" charset="0"/>
                          <a:cs typeface="Calibri" panose="020F0502020204030204" pitchFamily="34" charset="0"/>
                        </a:rPr>
                        <a:t>Descripción simple de los síntomas</a:t>
                      </a:r>
                      <a:r>
                        <a:rPr lang="it-IT" sz="1800" b="1" dirty="0">
                          <a:solidFill>
                            <a:schemeClr val="tx1"/>
                          </a:solidFill>
                          <a:latin typeface="Calibri" panose="020F0502020204030204" pitchFamily="34" charset="0"/>
                          <a:cs typeface="Calibri" panose="020F0502020204030204" pitchFamily="34" charset="0"/>
                        </a:rPr>
                        <a:t>
</a:t>
                      </a:r>
                      <a:endParaRPr lang="el-GR" sz="1800" dirty="0">
                        <a:solidFill>
                          <a:schemeClr val="tx1"/>
                        </a:solidFill>
                        <a:latin typeface="Calibri" panose="020F0502020204030204" pitchFamily="34" charset="0"/>
                        <a:cs typeface="Calibri" panose="020F0502020204030204" pitchFamily="34" charset="0"/>
                      </a:endParaRP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latin typeface="Calibri" panose="020F0502020204030204" pitchFamily="34" charset="0"/>
                          <a:cs typeface="Calibri" panose="020F0502020204030204" pitchFamily="34" charset="0"/>
                        </a:rPr>
                        <a:t>Escuela</a:t>
                      </a:r>
                      <a:r>
                        <a:rPr lang="en-US" sz="1800" b="1" dirty="0" smtClean="0">
                          <a:solidFill>
                            <a:schemeClr val="tx1"/>
                          </a:solidFill>
                          <a:latin typeface="Calibri" panose="020F0502020204030204" pitchFamily="34" charset="0"/>
                          <a:cs typeface="Calibri" panose="020F0502020204030204" pitchFamily="34" charset="0"/>
                        </a:rPr>
                        <a:t> de Cos</a:t>
                      </a:r>
                      <a:r>
                        <a:rPr lang="en-US" sz="1800" b="1" dirty="0">
                          <a:solidFill>
                            <a:schemeClr val="tx1"/>
                          </a:solidFill>
                          <a:latin typeface="Calibri" panose="020F0502020204030204" pitchFamily="34" charset="0"/>
                          <a:cs typeface="Calibri" panose="020F0502020204030204" pitchFamily="34" charset="0"/>
                        </a:rPr>
                        <a:t>
</a:t>
                      </a:r>
                      <a:endParaRPr lang="el-GR"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latin typeface="Calibri" panose="020F0502020204030204" pitchFamily="34" charset="0"/>
                          <a:cs typeface="Calibri" panose="020F0502020204030204" pitchFamily="34" charset="0"/>
                        </a:rPr>
                        <a:t>Constatación</a:t>
                      </a:r>
                      <a:r>
                        <a:rPr lang="en-US" sz="1800" b="1" dirty="0" smtClean="0">
                          <a:solidFill>
                            <a:schemeClr val="tx1"/>
                          </a:solidFill>
                          <a:latin typeface="Calibri" panose="020F0502020204030204" pitchFamily="34" charset="0"/>
                          <a:cs typeface="Calibri" panose="020F0502020204030204" pitchFamily="34" charset="0"/>
                        </a:rPr>
                        <a:t> de </a:t>
                      </a:r>
                      <a:r>
                        <a:rPr lang="en-US" sz="1800" b="1" dirty="0" err="1" smtClean="0">
                          <a:solidFill>
                            <a:schemeClr val="tx1"/>
                          </a:solidFill>
                          <a:latin typeface="Calibri" panose="020F0502020204030204" pitchFamily="34" charset="0"/>
                          <a:cs typeface="Calibri" panose="020F0502020204030204" pitchFamily="34" charset="0"/>
                        </a:rPr>
                        <a:t>las</a:t>
                      </a:r>
                      <a:r>
                        <a:rPr lang="en-US" sz="1800" b="1" dirty="0" smtClean="0">
                          <a:solidFill>
                            <a:schemeClr val="tx1"/>
                          </a:solidFill>
                          <a:latin typeface="Calibri" panose="020F0502020204030204" pitchFamily="34" charset="0"/>
                          <a:cs typeface="Calibri" panose="020F0502020204030204" pitchFamily="34" charset="0"/>
                        </a:rPr>
                        <a:t> </a:t>
                      </a:r>
                      <a:r>
                        <a:rPr lang="en-US" sz="1800" b="1" dirty="0" err="1" smtClean="0">
                          <a:solidFill>
                            <a:schemeClr val="tx1"/>
                          </a:solidFill>
                          <a:latin typeface="Calibri" panose="020F0502020204030204" pitchFamily="34" charset="0"/>
                          <a:cs typeface="Calibri" panose="020F0502020204030204" pitchFamily="34" charset="0"/>
                        </a:rPr>
                        <a:t>características</a:t>
                      </a:r>
                      <a:r>
                        <a:rPr lang="en-US" sz="1800" b="1" dirty="0" smtClean="0">
                          <a:solidFill>
                            <a:schemeClr val="tx1"/>
                          </a:solidFill>
                          <a:latin typeface="Calibri" panose="020F0502020204030204" pitchFamily="34" charset="0"/>
                          <a:cs typeface="Calibri" panose="020F0502020204030204" pitchFamily="34" charset="0"/>
                        </a:rPr>
                        <a:t> </a:t>
                      </a:r>
                      <a:r>
                        <a:rPr lang="en-US" sz="1800" b="1" dirty="0" err="1" smtClean="0">
                          <a:solidFill>
                            <a:schemeClr val="tx1"/>
                          </a:solidFill>
                          <a:latin typeface="Calibri" panose="020F0502020204030204" pitchFamily="34" charset="0"/>
                          <a:cs typeface="Calibri" panose="020F0502020204030204" pitchFamily="34" charset="0"/>
                        </a:rPr>
                        <a:t>comunes</a:t>
                      </a:r>
                      <a:r>
                        <a:rPr lang="en-US" sz="1800" b="1" dirty="0" smtClean="0">
                          <a:solidFill>
                            <a:schemeClr val="tx1"/>
                          </a:solidFill>
                          <a:latin typeface="Calibri" panose="020F0502020204030204" pitchFamily="34" charset="0"/>
                          <a:cs typeface="Calibri" panose="020F0502020204030204" pitchFamily="34" charset="0"/>
                        </a:rPr>
                        <a:t> de </a:t>
                      </a:r>
                      <a:r>
                        <a:rPr lang="en-US" sz="1800" b="1" dirty="0" err="1" smtClean="0">
                          <a:solidFill>
                            <a:schemeClr val="tx1"/>
                          </a:solidFill>
                          <a:latin typeface="Calibri" panose="020F0502020204030204" pitchFamily="34" charset="0"/>
                          <a:cs typeface="Calibri" panose="020F0502020204030204" pitchFamily="34" charset="0"/>
                        </a:rPr>
                        <a:t>las</a:t>
                      </a:r>
                      <a:r>
                        <a:rPr lang="en-US" sz="1800" b="1" dirty="0" smtClean="0">
                          <a:solidFill>
                            <a:schemeClr val="tx1"/>
                          </a:solidFill>
                          <a:latin typeface="Calibri" panose="020F0502020204030204" pitchFamily="34" charset="0"/>
                          <a:cs typeface="Calibri" panose="020F0502020204030204" pitchFamily="34" charset="0"/>
                        </a:rPr>
                        <a:t> </a:t>
                      </a:r>
                      <a:r>
                        <a:rPr lang="en-US" sz="1800" b="1" dirty="0" err="1" smtClean="0">
                          <a:solidFill>
                            <a:schemeClr val="tx1"/>
                          </a:solidFill>
                          <a:latin typeface="Calibri" panose="020F0502020204030204" pitchFamily="34" charset="0"/>
                          <a:cs typeface="Calibri" panose="020F0502020204030204" pitchFamily="34" charset="0"/>
                        </a:rPr>
                        <a:t>enfermedades</a:t>
                      </a:r>
                      <a:endParaRPr lang="en-US" sz="1800" b="1" dirty="0" smtClean="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smtClean="0">
                          <a:solidFill>
                            <a:schemeClr val="tx1"/>
                          </a:solidFill>
                          <a:latin typeface="Calibri" panose="020F0502020204030204" pitchFamily="34" charset="0"/>
                          <a:cs typeface="Calibri" panose="020F0502020204030204" pitchFamily="34" charset="0"/>
                        </a:rPr>
                        <a:t>Descripción</a:t>
                      </a:r>
                      <a:r>
                        <a:rPr lang="en-US" sz="1800" b="1" baseline="0" dirty="0" smtClean="0">
                          <a:solidFill>
                            <a:schemeClr val="tx1"/>
                          </a:solidFill>
                          <a:latin typeface="Calibri" panose="020F0502020204030204" pitchFamily="34" charset="0"/>
                          <a:cs typeface="Calibri" panose="020F0502020204030204" pitchFamily="34" charset="0"/>
                        </a:rPr>
                        <a:t> exacta y </a:t>
                      </a:r>
                      <a:r>
                        <a:rPr lang="en-US" sz="1800" b="1" baseline="0" dirty="0" err="1" smtClean="0">
                          <a:solidFill>
                            <a:schemeClr val="tx1"/>
                          </a:solidFill>
                          <a:latin typeface="Calibri" panose="020F0502020204030204" pitchFamily="34" charset="0"/>
                          <a:cs typeface="Calibri" panose="020F0502020204030204" pitchFamily="34" charset="0"/>
                        </a:rPr>
                        <a:t>sistemática</a:t>
                      </a:r>
                      <a:r>
                        <a:rPr lang="en-US" sz="1800" b="1" baseline="0" dirty="0" smtClean="0">
                          <a:solidFill>
                            <a:schemeClr val="tx1"/>
                          </a:solidFill>
                          <a:latin typeface="Calibri" panose="020F0502020204030204" pitchFamily="34" charset="0"/>
                          <a:cs typeface="Calibri" panose="020F0502020204030204" pitchFamily="34" charset="0"/>
                        </a:rPr>
                        <a:t> de los </a:t>
                      </a:r>
                      <a:r>
                        <a:rPr lang="en-US" sz="1800" b="1" baseline="0" dirty="0" err="1" smtClean="0">
                          <a:solidFill>
                            <a:schemeClr val="tx1"/>
                          </a:solidFill>
                          <a:latin typeface="Calibri" panose="020F0502020204030204" pitchFamily="34" charset="0"/>
                          <a:cs typeface="Calibri" panose="020F0502020204030204" pitchFamily="34" charset="0"/>
                        </a:rPr>
                        <a:t>síntomas</a:t>
                      </a:r>
                      <a:r>
                        <a:rPr lang="en-US" sz="1800" b="1" baseline="0" dirty="0">
                          <a:solidFill>
                            <a:schemeClr val="tx1"/>
                          </a:solidFill>
                          <a:latin typeface="Calibri" panose="020F0502020204030204" pitchFamily="34" charset="0"/>
                          <a:cs typeface="Calibri" panose="020F0502020204030204" pitchFamily="34" charset="0"/>
                        </a:rPr>
                        <a:t>
</a:t>
                      </a: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smtClean="0">
                          <a:solidFill>
                            <a:schemeClr val="tx1"/>
                          </a:solidFill>
                          <a:latin typeface="Calibri" panose="020F0502020204030204" pitchFamily="34" charset="0"/>
                          <a:cs typeface="Calibri" panose="020F0502020204030204" pitchFamily="34" charset="0"/>
                        </a:rPr>
                        <a:t>Prognósis</a:t>
                      </a:r>
                      <a:r>
                        <a:rPr lang="en-US" sz="1800" b="1" baseline="0" dirty="0">
                          <a:solidFill>
                            <a:schemeClr val="tx1"/>
                          </a:solidFill>
                          <a:latin typeface="Calibri" panose="020F0502020204030204" pitchFamily="34" charset="0"/>
                          <a:cs typeface="Calibri" panose="020F0502020204030204" pitchFamily="34" charset="0"/>
                        </a:rPr>
                        <a:t>
</a:t>
                      </a: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800" b="1" baseline="0" dirty="0" smtClean="0">
                          <a:solidFill>
                            <a:schemeClr val="tx1"/>
                          </a:solidFill>
                          <a:latin typeface="Calibri" panose="020F0502020204030204" pitchFamily="34" charset="0"/>
                          <a:cs typeface="Calibri" panose="020F0502020204030204" pitchFamily="34" charset="0"/>
                        </a:rPr>
                        <a:t>Hipócrates</a:t>
                      </a:r>
                      <a:endParaRPr lang="el-GR" sz="1800" dirty="0">
                        <a:solidFill>
                          <a:schemeClr val="tx1"/>
                        </a:solidFill>
                        <a:latin typeface="Calibri" panose="020F0502020204030204" pitchFamily="34" charset="0"/>
                        <a:cs typeface="Calibri" panose="020F0502020204030204" pitchFamily="34" charset="0"/>
                      </a:endParaRPr>
                    </a:p>
                    <a:p>
                      <a:endParaRPr lang="el-GR" sz="1800" dirty="0">
                        <a:solidFill>
                          <a:schemeClr val="tx1"/>
                        </a:solidFill>
                        <a:latin typeface="Calibri" panose="020F0502020204030204" pitchFamily="34" charset="0"/>
                        <a:cs typeface="Calibri" panose="020F0502020204030204" pitchFamily="34" charset="0"/>
                      </a:endParaRPr>
                    </a:p>
                  </a:txBody>
                  <a:tcPr marL="91451" marR="91451" marT="45726" marB="45726">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5F7EF-F11A-42FA-AA39-B5F80D32F6C5}"/>
              </a:ext>
            </a:extLst>
          </p:cNvPr>
          <p:cNvSpPr txBox="1"/>
          <p:nvPr/>
        </p:nvSpPr>
        <p:spPr>
          <a:xfrm>
            <a:off x="323528" y="1373655"/>
            <a:ext cx="11169972" cy="3570208"/>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Principales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características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medicina</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hipocrática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2400" b="1" dirty="0">
              <a:solidFill>
                <a:srgbClr val="F8E8AE"/>
              </a:solidFill>
              <a:latin typeface="Garamond" panose="02020404030301010803" pitchFamily="18" charset="0"/>
            </a:endParaRPr>
          </a:p>
          <a:p>
            <a:endParaRPr lang="el-GR" b="1" dirty="0">
              <a:solidFill>
                <a:schemeClr val="bg1"/>
              </a:solidFill>
              <a:latin typeface="Calibri" pitchFamily="34" charset="0"/>
              <a:cs typeface="Calibri" pitchFamily="34" charset="0"/>
            </a:endParaRPr>
          </a:p>
          <a:p>
            <a:r>
              <a:rPr lang="en-US" b="1" dirty="0">
                <a:latin typeface="Calibri" panose="020F0502020204030204" pitchFamily="34" charset="0"/>
                <a:cs typeface="Calibri" panose="020F0502020204030204" pitchFamily="34" charset="0"/>
              </a:rPr>
              <a:t>1) </a:t>
            </a:r>
            <a:r>
              <a:rPr lang="es-ES" b="1" dirty="0">
                <a:latin typeface="Calibri" panose="020F0502020204030204" pitchFamily="34" charset="0"/>
                <a:cs typeface="Calibri" panose="020F0502020204030204" pitchFamily="34" charset="0"/>
              </a:rPr>
              <a:t>Contra cualquier explicación sobrenatural de la causa de la enfermedad: causas naturales de todas las enfermedades</a:t>
            </a:r>
            <a:r>
              <a:rPr lang="en-US" b="1" dirty="0">
                <a:latin typeface="Calibri" panose="020F0502020204030204" pitchFamily="34" charset="0"/>
                <a:cs typeface="Calibri" panose="020F0502020204030204" pitchFamily="34" charset="0"/>
              </a:rPr>
              <a:t>
2) </a:t>
            </a:r>
            <a:r>
              <a:rPr lang="en-US" b="1" dirty="0" smtClean="0">
                <a:latin typeface="Calibri" panose="020F0502020204030204" pitchFamily="34" charset="0"/>
                <a:cs typeface="Calibri" panose="020F0502020204030204" pitchFamily="34" charset="0"/>
              </a:rPr>
              <a:t>El </a:t>
            </a:r>
            <a:r>
              <a:rPr lang="en-US" b="1" dirty="0">
                <a:latin typeface="Calibri" panose="020F0502020204030204" pitchFamily="34" charset="0"/>
                <a:cs typeface="Calibri" panose="020F0502020204030204" pitchFamily="34" charset="0"/>
              </a:rPr>
              <a:t>principal factor </a:t>
            </a:r>
            <a:r>
              <a:rPr lang="en-US" b="1" dirty="0" err="1" smtClean="0">
                <a:latin typeface="Calibri" panose="020F0502020204030204" pitchFamily="34" charset="0"/>
                <a:cs typeface="Calibri" panose="020F0502020204030204" pitchFamily="34" charset="0"/>
              </a:rPr>
              <a:t>terapéutico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Naturaleza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Mejor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método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terapéutico</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el </a:t>
            </a:r>
            <a:r>
              <a:rPr lang="en-US" b="1" dirty="0" err="1">
                <a:latin typeface="Calibri" panose="020F0502020204030204" pitchFamily="34" charset="0"/>
                <a:cs typeface="Calibri" panose="020F0502020204030204" pitchFamily="34" charset="0"/>
              </a:rPr>
              <a:t>uso</a:t>
            </a:r>
            <a:r>
              <a:rPr lang="en-US" b="1" dirty="0">
                <a:latin typeface="Calibri" panose="020F0502020204030204" pitchFamily="34" charset="0"/>
                <a:cs typeface="Calibri" panose="020F0502020204030204" pitchFamily="34" charset="0"/>
              </a:rPr>
              <a:t> de </a:t>
            </a:r>
            <a:r>
              <a:rPr lang="en-US" b="1" dirty="0" smtClean="0">
                <a:latin typeface="Calibri" panose="020F0502020204030204" pitchFamily="34" charset="0"/>
                <a:cs typeface="Calibri" panose="020F0502020204030204" pitchFamily="34" charset="0"/>
              </a:rPr>
              <a:t>"los </a:t>
            </a:r>
            <a:r>
              <a:rPr lang="en-US" b="1" dirty="0" err="1" smtClean="0">
                <a:latin typeface="Calibri" panose="020F0502020204030204" pitchFamily="34" charset="0"/>
                <a:cs typeface="Calibri" panose="020F0502020204030204" pitchFamily="34" charset="0"/>
              </a:rPr>
              <a:t>contrarios</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3) "</a:t>
            </a:r>
            <a:r>
              <a:rPr lang="en-US" b="1" dirty="0" err="1" smtClean="0">
                <a:latin typeface="Calibri" panose="020F0502020204030204" pitchFamily="34" charset="0"/>
                <a:cs typeface="Calibri" panose="020F0502020204030204" pitchFamily="34" charset="0"/>
              </a:rPr>
              <a:t>Dieta</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modo</a:t>
            </a:r>
            <a:r>
              <a:rPr lang="en-US" b="1" dirty="0" smtClean="0">
                <a:latin typeface="Calibri" panose="020F0502020204030204" pitchFamily="34" charset="0"/>
                <a:cs typeface="Calibri" panose="020F0502020204030204" pitchFamily="34" charset="0"/>
              </a:rPr>
              <a:t> en el </a:t>
            </a:r>
            <a:r>
              <a:rPr lang="en-US" b="1" dirty="0" err="1" smtClean="0">
                <a:latin typeface="Calibri" panose="020F0502020204030204" pitchFamily="34" charset="0"/>
                <a:cs typeface="Calibri" panose="020F0502020204030204" pitchFamily="34" charset="0"/>
              </a:rPr>
              <a:t>que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persona </a:t>
            </a:r>
            <a:r>
              <a:rPr lang="en-US" b="1" dirty="0" err="1" smtClean="0">
                <a:latin typeface="Calibri" panose="020F0502020204030204" pitchFamily="34" charset="0"/>
                <a:cs typeface="Calibri" panose="020F0502020204030204" pitchFamily="34" charset="0"/>
              </a:rPr>
              <a:t>organiza</a:t>
            </a:r>
            <a:r>
              <a:rPr lang="en-US" b="1" dirty="0" smtClean="0">
                <a:latin typeface="Calibri" panose="020F0502020204030204" pitchFamily="34" charset="0"/>
                <a:cs typeface="Calibri" panose="020F0502020204030204" pitchFamily="34" charset="0"/>
              </a:rPr>
              <a:t>  a </a:t>
            </a:r>
            <a:r>
              <a:rPr lang="en-US" b="1" dirty="0" err="1" smtClean="0">
                <a:latin typeface="Calibri" panose="020F0502020204030204" pitchFamily="34" charset="0"/>
                <a:cs typeface="Calibri" panose="020F0502020204030204" pitchFamily="34" charset="0"/>
              </a:rPr>
              <a:t>través</a:t>
            </a:r>
            <a:r>
              <a:rPr lang="en-US" b="1" dirty="0" smtClean="0">
                <a:latin typeface="Calibri" panose="020F0502020204030204" pitchFamily="34" charset="0"/>
                <a:cs typeface="Calibri" panose="020F0502020204030204" pitchFamily="34" charset="0"/>
              </a:rPr>
              <a:t> de la comida, el </a:t>
            </a:r>
            <a:r>
              <a:rPr lang="en-US" b="1" dirty="0" err="1" smtClean="0">
                <a:latin typeface="Calibri" panose="020F0502020204030204" pitchFamily="34" charset="0"/>
                <a:cs typeface="Calibri" panose="020F0502020204030204" pitchFamily="34" charset="0"/>
              </a:rPr>
              <a:t>sueño</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ejercicio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físico</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sexo</a:t>
            </a:r>
            <a:r>
              <a:rPr lang="en-US" b="1" dirty="0" smtClean="0">
                <a:latin typeface="Calibri" panose="020F0502020204030204" pitchFamily="34" charset="0"/>
                <a:cs typeface="Calibri" panose="020F0502020204030204" pitchFamily="34" charset="0"/>
              </a:rPr>
              <a:t>, etc. </a:t>
            </a:r>
          </a:p>
          <a:p>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4) </a:t>
            </a:r>
            <a:r>
              <a:rPr lang="en-US" b="1" dirty="0" err="1" smtClean="0">
                <a:latin typeface="Calibri" panose="020F0502020204030204" pitchFamily="34" charset="0"/>
                <a:cs typeface="Calibri" panose="020F0502020204030204" pitchFamily="34" charset="0"/>
              </a:rPr>
              <a:t>Observación</a:t>
            </a:r>
            <a:r>
              <a:rPr lang="en-US" b="1" dirty="0" smtClean="0">
                <a:latin typeface="Calibri" panose="020F0502020204030204" pitchFamily="34" charset="0"/>
                <a:cs typeface="Calibri" panose="020F0502020204030204" pitchFamily="34" charset="0"/>
              </a:rPr>
              <a:t>: principal </a:t>
            </a:r>
            <a:r>
              <a:rPr lang="en-US" b="1" dirty="0" err="1" smtClean="0">
                <a:latin typeface="Calibri" panose="020F0502020204030204" pitchFamily="34" charset="0"/>
                <a:cs typeface="Calibri" panose="020F0502020204030204" pitchFamily="34" charset="0"/>
              </a:rPr>
              <a:t>método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diagnóstico</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98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5F7EF-F11A-42FA-AA39-B5F80D32F6C5}"/>
              </a:ext>
            </a:extLst>
          </p:cNvPr>
          <p:cNvSpPr txBox="1"/>
          <p:nvPr/>
        </p:nvSpPr>
        <p:spPr>
          <a:xfrm>
            <a:off x="323528" y="1073404"/>
            <a:ext cx="11169972" cy="4955203"/>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Principales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enseñanzas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hipocráticas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sym typeface="Wingdings" panose="05000000000000000000" pitchFamily="2" charset="2"/>
            </a:endParaRPr>
          </a:p>
          <a:p>
            <a:pPr marL="342900" indent="-342900">
              <a:buFontTx/>
              <a:buChar char="-"/>
            </a:pPr>
            <a:r>
              <a:rPr lang="es-ES" b="1" dirty="0">
                <a:latin typeface="Calibri" panose="020F0502020204030204" pitchFamily="34" charset="0"/>
                <a:cs typeface="Calibri" panose="020F0502020204030204" pitchFamily="34" charset="0"/>
              </a:rPr>
              <a:t>Comienzo de la desvinculación de la medicina de las creencias teocráticas</a:t>
            </a:r>
            <a:r>
              <a:rPr lang="en-US" b="1" dirty="0" smtClean="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L</a:t>
            </a:r>
            <a:r>
              <a:rPr lang="es-ES" b="1" dirty="0" smtClean="0">
                <a:latin typeface="Calibri" panose="020F0502020204030204" pitchFamily="34" charset="0"/>
                <a:cs typeface="Calibri" panose="020F0502020204030204" pitchFamily="34" charset="0"/>
              </a:rPr>
              <a:t>os </a:t>
            </a:r>
            <a:r>
              <a:rPr lang="es-ES" b="1" dirty="0">
                <a:latin typeface="Calibri" panose="020F0502020204030204" pitchFamily="34" charset="0"/>
                <a:cs typeface="Calibri" panose="020F0502020204030204" pitchFamily="34" charset="0"/>
              </a:rPr>
              <a:t>hipocráticos </a:t>
            </a:r>
            <a:r>
              <a:rPr lang="es-ES" b="1" dirty="0" smtClean="0">
                <a:latin typeface="Calibri" panose="020F0502020204030204" pitchFamily="34" charset="0"/>
                <a:cs typeface="Calibri" panose="020F0502020204030204" pitchFamily="34" charset="0"/>
              </a:rPr>
              <a:t>dicen sobre </a:t>
            </a:r>
            <a:r>
              <a:rPr lang="es-ES" b="1" dirty="0">
                <a:latin typeface="Calibri" panose="020F0502020204030204" pitchFamily="34" charset="0"/>
                <a:cs typeface="Calibri" panose="020F0502020204030204" pitchFamily="34" charset="0"/>
              </a:rPr>
              <a:t>la </a:t>
            </a:r>
            <a:r>
              <a:rPr lang="es-ES" b="1" i="1" dirty="0">
                <a:latin typeface="Calibri" panose="020F0502020204030204" pitchFamily="34" charset="0"/>
                <a:cs typeface="Calibri" panose="020F0502020204030204" pitchFamily="34" charset="0"/>
              </a:rPr>
              <a:t>enfermedad </a:t>
            </a:r>
            <a:r>
              <a:rPr lang="es-ES" b="1" i="1" dirty="0" smtClean="0">
                <a:latin typeface="Calibri" panose="020F0502020204030204" pitchFamily="34" charset="0"/>
                <a:cs typeface="Calibri" panose="020F0502020204030204" pitchFamily="34" charset="0"/>
              </a:rPr>
              <a:t>sagrada </a:t>
            </a:r>
            <a:r>
              <a:rPr lang="es-ES" b="1" dirty="0" smtClean="0">
                <a:latin typeface="Calibri" panose="020F0502020204030204" pitchFamily="34" charset="0"/>
                <a:cs typeface="Calibri" panose="020F0502020204030204" pitchFamily="34" charset="0"/>
              </a:rPr>
              <a:t>(epilepsia): </a:t>
            </a:r>
            <a:r>
              <a:rPr lang="es-ES" b="1" dirty="0">
                <a:latin typeface="Calibri" panose="020F0502020204030204" pitchFamily="34" charset="0"/>
                <a:cs typeface="Calibri" panose="020F0502020204030204" pitchFamily="34" charset="0"/>
              </a:rPr>
              <a:t>no creo para nada que esta enfermedad sea más divina que el resto de enfermedades o más sagrada. Creo que hay una causa natural tanto para </a:t>
            </a:r>
            <a:r>
              <a:rPr lang="es-ES" b="1" dirty="0" smtClean="0">
                <a:latin typeface="Calibri" panose="020F0502020204030204" pitchFamily="34" charset="0"/>
                <a:cs typeface="Calibri" panose="020F0502020204030204" pitchFamily="34" charset="0"/>
              </a:rPr>
              <a:t>esta </a:t>
            </a:r>
            <a:r>
              <a:rPr lang="es-ES" b="1" dirty="0">
                <a:latin typeface="Calibri" panose="020F0502020204030204" pitchFamily="34" charset="0"/>
                <a:cs typeface="Calibri" panose="020F0502020204030204" pitchFamily="34" charset="0"/>
              </a:rPr>
              <a:t>como para el resto.</a:t>
            </a:r>
          </a:p>
          <a:p>
            <a:r>
              <a:rPr lang="it-IT" b="1" dirty="0" smtClean="0">
                <a:latin typeface="Calibri" panose="020F0502020204030204" pitchFamily="34" charset="0"/>
                <a:cs typeface="Calibri" panose="020F0502020204030204" pitchFamily="34" charset="0"/>
              </a:rPr>
              <a:t>
</a:t>
            </a:r>
            <a:endParaRPr lang="el-GR" b="1" dirty="0" smtClean="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l-GR" b="1" dirty="0">
              <a:solidFill>
                <a:srgbClr val="F8F2AE"/>
              </a:solidFill>
              <a:latin typeface="Calibri" panose="020F0502020204030204" pitchFamily="34" charset="0"/>
              <a:cs typeface="Calibri" panose="020F0502020204030204" pitchFamily="34" charset="0"/>
            </a:endParaRPr>
          </a:p>
          <a:p>
            <a:pPr algn="ctr"/>
            <a:endParaRPr lang="en-US" b="1" dirty="0">
              <a:solidFill>
                <a:srgbClr val="F8F2AE"/>
              </a:solidFill>
              <a:latin typeface="Calibri" panose="020F0502020204030204" pitchFamily="34" charset="0"/>
              <a:cs typeface="Calibri" panose="020F0502020204030204" pitchFamily="34" charset="0"/>
            </a:endParaRPr>
          </a:p>
          <a:p>
            <a:pPr algn="ctr"/>
            <a:endParaRPr lang="en-US" b="1" dirty="0">
              <a:solidFill>
                <a:srgbClr val="F8F2AE"/>
              </a:solidFill>
              <a:latin typeface="Calibri" panose="020F0502020204030204" pitchFamily="34" charset="0"/>
              <a:cs typeface="Calibri" panose="020F0502020204030204" pitchFamily="34" charset="0"/>
            </a:endParaRPr>
          </a:p>
          <a:p>
            <a:pPr algn="ctr"/>
            <a:r>
              <a:rPr lang="es-ES" b="1" dirty="0">
                <a:latin typeface="Calibri" panose="020F0502020204030204" pitchFamily="34" charset="0"/>
                <a:cs typeface="Calibri" panose="020F0502020204030204" pitchFamily="34" charset="0"/>
              </a:rPr>
              <a:t>Necesidad de una interpretación lógica de la etiología de las </a:t>
            </a:r>
            <a:r>
              <a:rPr lang="es-ES" b="1" dirty="0" smtClean="0">
                <a:latin typeface="Calibri" panose="020F0502020204030204" pitchFamily="34" charset="0"/>
                <a:cs typeface="Calibri" panose="020F0502020204030204" pitchFamily="34" charset="0"/>
              </a:rPr>
              <a:t>enfermedades</a:t>
            </a:r>
            <a:r>
              <a:rPr lang="el-GR" b="1" dirty="0" smtClean="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sym typeface="Wingdings" panose="05000000000000000000" pitchFamily="2" charset="2"/>
            </a:endParaRPr>
          </a:p>
          <a:p>
            <a:pPr algn="ctr"/>
            <a:r>
              <a:rPr lang="en-US" b="1" dirty="0" smtClean="0">
                <a:latin typeface="Calibri" panose="020F0502020204030204" pitchFamily="34" charset="0"/>
                <a:cs typeface="Calibri" panose="020F0502020204030204" pitchFamily="34" charset="0"/>
                <a:sym typeface="Wingdings" panose="05000000000000000000" pitchFamily="2" charset="2"/>
              </a:rPr>
              <a:t>Nuevo </a:t>
            </a:r>
            <a:r>
              <a:rPr lang="en-US" b="1" dirty="0" err="1">
                <a:latin typeface="Calibri" panose="020F0502020204030204" pitchFamily="34" charset="0"/>
                <a:cs typeface="Calibri" panose="020F0502020204030204" pitchFamily="34" charset="0"/>
                <a:sym typeface="Wingdings" panose="05000000000000000000" pitchFamily="2" charset="2"/>
              </a:rPr>
              <a:t>sistema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de </a:t>
            </a:r>
            <a:r>
              <a:rPr lang="en-US" b="1" dirty="0">
                <a:latin typeface="Calibri" panose="020F0502020204030204" pitchFamily="34" charset="0"/>
                <a:cs typeface="Calibri" panose="020F0502020204030204" pitchFamily="34" charset="0"/>
                <a:sym typeface="Wingdings" panose="05000000000000000000" pitchFamily="2" charset="2"/>
              </a:rPr>
              <a:t>"</a:t>
            </a:r>
            <a:r>
              <a:rPr lang="en-US" b="1" dirty="0" err="1" smtClean="0">
                <a:latin typeface="Calibri" panose="020F0502020204030204" pitchFamily="34" charset="0"/>
                <a:cs typeface="Calibri" panose="020F0502020204030204" pitchFamily="34" charset="0"/>
                <a:sym typeface="Wingdings" panose="05000000000000000000" pitchFamily="2" charset="2"/>
              </a:rPr>
              <a:t>fisiología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y </a:t>
            </a:r>
            <a:r>
              <a:rPr lang="en-US" b="1" dirty="0">
                <a:latin typeface="Calibri" panose="020F0502020204030204" pitchFamily="34" charset="0"/>
                <a:cs typeface="Calibri" panose="020F0502020204030204" pitchFamily="34" charset="0"/>
                <a:sym typeface="Wingdings" panose="05000000000000000000" pitchFamily="2" charset="2"/>
              </a:rPr>
              <a:t>"</a:t>
            </a:r>
            <a:r>
              <a:rPr lang="en-US" b="1" dirty="0" err="1">
                <a:latin typeface="Calibri" panose="020F0502020204030204" pitchFamily="34" charset="0"/>
                <a:cs typeface="Calibri" panose="020F0502020204030204" pitchFamily="34" charset="0"/>
                <a:sym typeface="Wingdings" panose="05000000000000000000" pitchFamily="2" charset="2"/>
              </a:rPr>
              <a:t>medicina</a:t>
            </a:r>
            <a:r>
              <a:rPr lang="en-US" b="1" dirty="0">
                <a:latin typeface="Calibri" panose="020F0502020204030204" pitchFamily="34" charset="0"/>
                <a:cs typeface="Calibri" panose="020F0502020204030204" pitchFamily="34" charset="0"/>
                <a:sym typeface="Wingdings" panose="05000000000000000000" pitchFamily="2" charset="2"/>
              </a:rPr>
              <a:t> interna"</a:t>
            </a:r>
            <a:r>
              <a:rPr lang="en-US" b="1" dirty="0">
                <a:solidFill>
                  <a:srgbClr val="F8F2AE"/>
                </a:solidFill>
                <a:latin typeface="Calibri" panose="020F0502020204030204" pitchFamily="34" charset="0"/>
                <a:cs typeface="Calibri" panose="020F0502020204030204" pitchFamily="34" charset="0"/>
                <a:sym typeface="Wingdings" panose="05000000000000000000" pitchFamily="2" charset="2"/>
              </a:rPr>
              <a:t>”</a:t>
            </a:r>
            <a:endParaRPr lang="el-GR" b="1" dirty="0">
              <a:solidFill>
                <a:srgbClr val="F8F2AE"/>
              </a:solidFill>
              <a:latin typeface="Calibri" panose="020F0502020204030204" pitchFamily="34" charset="0"/>
              <a:cs typeface="Calibri" panose="020F0502020204030204" pitchFamily="34" charset="0"/>
            </a:endParaRPr>
          </a:p>
        </p:txBody>
      </p:sp>
      <p:sp>
        <p:nvSpPr>
          <p:cNvPr id="2" name="Βέλος: Κάτω 1">
            <a:extLst>
              <a:ext uri="{FF2B5EF4-FFF2-40B4-BE49-F238E27FC236}">
                <a16:creationId xmlns:a16="http://schemas.microsoft.com/office/drawing/2014/main" xmlns="" id="{115F345A-112E-4D39-B24E-DC41AE5CF6F1}"/>
              </a:ext>
            </a:extLst>
          </p:cNvPr>
          <p:cNvSpPr/>
          <p:nvPr/>
        </p:nvSpPr>
        <p:spPr>
          <a:xfrm>
            <a:off x="4686300" y="3429000"/>
            <a:ext cx="200025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92741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CC51C6-4DCD-49CD-8C6E-E5E41046F397}"/>
              </a:ext>
            </a:extLst>
          </p:cNvPr>
          <p:cNvSpPr txBox="1"/>
          <p:nvPr/>
        </p:nvSpPr>
        <p:spPr>
          <a:xfrm>
            <a:off x="196947" y="14067"/>
            <a:ext cx="12506359" cy="6463308"/>
          </a:xfrm>
          <a:prstGeom prst="rect">
            <a:avLst/>
          </a:prstGeom>
          <a:noFill/>
        </p:spPr>
        <p:txBody>
          <a:bodyPr wrap="square" rtlCol="0">
            <a:spAutoFit/>
          </a:bodyPr>
          <a:lstStyle/>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r>
              <a:rPr lang="it-IT" b="1" dirty="0">
                <a:latin typeface="Calibri" panose="020F0502020204030204" pitchFamily="34" charset="0"/>
                <a:cs typeface="Calibri" panose="020F0502020204030204" pitchFamily="34" charset="0"/>
              </a:rPr>
              <a:t>4 </a:t>
            </a:r>
            <a:r>
              <a:rPr lang="it-IT" b="1" dirty="0" smtClean="0">
                <a:latin typeface="Calibri" panose="020F0502020204030204" pitchFamily="34" charset="0"/>
                <a:cs typeface="Calibri" panose="020F0502020204030204" pitchFamily="34" charset="0"/>
              </a:rPr>
              <a:t>elementos  básicos (aire, fuego, tierra, agua)</a:t>
            </a:r>
            <a:r>
              <a:rPr lang="it-IT" b="1" dirty="0">
                <a:latin typeface="Calibri" panose="020F0502020204030204" pitchFamily="34" charset="0"/>
                <a:cs typeface="Calibri" panose="020F0502020204030204" pitchFamily="34" charset="0"/>
              </a:rPr>
              <a:t>
4 </a:t>
            </a:r>
            <a:r>
              <a:rPr lang="it-IT" b="1" dirty="0" smtClean="0">
                <a:latin typeface="Calibri" panose="020F0502020204030204" pitchFamily="34" charset="0"/>
                <a:cs typeface="Calibri" panose="020F0502020204030204" pitchFamily="34" charset="0"/>
              </a:rPr>
              <a:t>humores </a:t>
            </a:r>
            <a:r>
              <a:rPr lang="it-IT" b="1" dirty="0">
                <a:latin typeface="Calibri" panose="020F0502020204030204" pitchFamily="34" charset="0"/>
                <a:cs typeface="Calibri" panose="020F0502020204030204" pitchFamily="34" charset="0"/>
              </a:rPr>
              <a:t>(</a:t>
            </a:r>
            <a:r>
              <a:rPr lang="it-IT" b="1" dirty="0" smtClean="0">
                <a:latin typeface="Calibri" panose="020F0502020204030204" pitchFamily="34" charset="0"/>
                <a:cs typeface="Calibri" panose="020F0502020204030204" pitchFamily="34" charset="0"/>
              </a:rPr>
              <a:t>sangre, bilis amarilla, bilis negra y flema)</a:t>
            </a:r>
            <a:r>
              <a:rPr lang="it-IT" b="1" dirty="0">
                <a:latin typeface="Calibri" panose="020F0502020204030204" pitchFamily="34" charset="0"/>
                <a:cs typeface="Calibri" panose="020F0502020204030204" pitchFamily="34" charset="0"/>
              </a:rPr>
              <a:t>
4 </a:t>
            </a:r>
            <a:r>
              <a:rPr lang="it-IT" b="1" dirty="0" smtClean="0">
                <a:latin typeface="Calibri" panose="020F0502020204030204" pitchFamily="34" charset="0"/>
                <a:cs typeface="Calibri" panose="020F0502020204030204" pitchFamily="34" charset="0"/>
              </a:rPr>
              <a:t>órganos relacionados con los 4 humores </a:t>
            </a:r>
            <a:r>
              <a:rPr lang="it-IT" b="1" dirty="0">
                <a:latin typeface="Calibri" panose="020F0502020204030204" pitchFamily="34" charset="0"/>
                <a:cs typeface="Calibri" panose="020F0502020204030204" pitchFamily="34" charset="0"/>
              </a:rPr>
              <a:t>(</a:t>
            </a:r>
            <a:r>
              <a:rPr lang="it-IT" b="1" dirty="0" smtClean="0">
                <a:latin typeface="Calibri" panose="020F0502020204030204" pitchFamily="34" charset="0"/>
                <a:cs typeface="Calibri" panose="020F0502020204030204" pitchFamily="34" charset="0"/>
              </a:rPr>
              <a:t>corazón, hígado, bazo y cerebro)</a:t>
            </a:r>
            <a:r>
              <a:rPr lang="it-IT" b="1" dirty="0">
                <a:latin typeface="Calibri" panose="020F0502020204030204" pitchFamily="34" charset="0"/>
                <a:cs typeface="Calibri" panose="020F0502020204030204" pitchFamily="34" charset="0"/>
              </a:rPr>
              <a:t>
4 </a:t>
            </a:r>
            <a:r>
              <a:rPr lang="it-IT" b="1" dirty="0" smtClean="0">
                <a:latin typeface="Calibri" panose="020F0502020204030204" pitchFamily="34" charset="0"/>
                <a:cs typeface="Calibri" panose="020F0502020204030204" pitchFamily="34" charset="0"/>
              </a:rPr>
              <a:t>cualidades relacionados con los humores </a:t>
            </a:r>
            <a:r>
              <a:rPr lang="it-IT" b="1" dirty="0">
                <a:latin typeface="Calibri" panose="020F0502020204030204" pitchFamily="34" charset="0"/>
                <a:cs typeface="Calibri" panose="020F0502020204030204" pitchFamily="34" charset="0"/>
              </a:rPr>
              <a:t>(</a:t>
            </a:r>
            <a:r>
              <a:rPr lang="it-IT" b="1" dirty="0" smtClean="0">
                <a:latin typeface="Calibri" panose="020F0502020204030204" pitchFamily="34" charset="0"/>
                <a:cs typeface="Calibri" panose="020F0502020204030204" pitchFamily="34" charset="0"/>
              </a:rPr>
              <a:t>calor, seco, frío y húmedo) </a:t>
            </a:r>
            <a:r>
              <a:rPr lang="it-IT"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n-GB" b="1" dirty="0" smtClean="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n-GB"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Bilis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amarilla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fuego</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hígado</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verano</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pPr marL="342900" indent="-342900">
              <a:buFontTx/>
              <a:buChar char="-"/>
            </a:pPr>
            <a:endParaRPr lang="el-GR" b="1" dirty="0">
              <a:latin typeface="Calibri" panose="020F0502020204030204" pitchFamily="34" charset="0"/>
              <a:cs typeface="Calibri" panose="020F0502020204030204" pitchFamily="34" charset="0"/>
            </a:endParaRPr>
          </a:p>
          <a:p>
            <a:pPr lvl="5"/>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Calor</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Seco</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pPr marL="342900" indent="-342900">
              <a:buFontTx/>
              <a:buChar char="-"/>
            </a:pPr>
            <a:endParaRPr lang="en-US" b="1" dirty="0">
              <a:latin typeface="Calibri" panose="020F0502020204030204" pitchFamily="34" charset="0"/>
              <a:cs typeface="Calibri" panose="020F0502020204030204" pitchFamily="34" charset="0"/>
            </a:endParaRPr>
          </a:p>
          <a:p>
            <a:endParaRPr lang="en-US" b="1" dirty="0" smtClean="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Sangre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aire</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corazón</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primavera</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a:t>
            </a:r>
            <a:r>
              <a:rPr lang="en-US" b="1" dirty="0" err="1" smtClean="0">
                <a:latin typeface="Calibri" panose="020F0502020204030204" pitchFamily="34" charset="0"/>
                <a:cs typeface="Calibri" panose="020F0502020204030204" pitchFamily="34" charset="0"/>
              </a:rPr>
              <a:t>ilis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negra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tierra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bazo</a:t>
            </a:r>
            <a:r>
              <a:rPr lang="en-US"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otoño</a:t>
            </a:r>
            <a:r>
              <a:rPr lang="en-US" b="1" dirty="0" smtClean="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n-GB" b="1" dirty="0" smtClean="0">
                <a:latin typeface="Calibri" panose="020F0502020204030204" pitchFamily="34" charset="0"/>
                <a:cs typeface="Calibri" panose="020F0502020204030204" pitchFamily="34" charset="0"/>
              </a:rPr>
              <a:t>   </a:t>
            </a:r>
            <a:r>
              <a:rPr lang="el-GR"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Húmedo</a:t>
            </a:r>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n-GB"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Frío</a:t>
            </a:r>
            <a:endParaRPr lang="el-GR" b="1" dirty="0">
              <a:latin typeface="Calibri" panose="020F0502020204030204" pitchFamily="34" charset="0"/>
              <a:cs typeface="Calibri" panose="020F0502020204030204" pitchFamily="34" charset="0"/>
            </a:endParaRPr>
          </a:p>
          <a:p>
            <a:r>
              <a:rPr lang="es-ES" b="1" dirty="0" smtClean="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Flema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agua</a:t>
            </a:r>
            <a:r>
              <a:rPr lang="en-US" b="1" dirty="0" smtClean="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cerebro</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invierno</a:t>
            </a:r>
            <a:endParaRPr lang="en-US" b="1" dirty="0">
              <a:latin typeface="Calibri" panose="020F0502020204030204" pitchFamily="34" charset="0"/>
              <a:cs typeface="Calibri" panose="020F0502020204030204" pitchFamily="34" charset="0"/>
            </a:endParaRPr>
          </a:p>
        </p:txBody>
      </p:sp>
      <p:sp>
        <p:nvSpPr>
          <p:cNvPr id="3" name="Diamond 2">
            <a:extLst>
              <a:ext uri="{FF2B5EF4-FFF2-40B4-BE49-F238E27FC236}">
                <a16:creationId xmlns:a16="http://schemas.microsoft.com/office/drawing/2014/main" xmlns="" id="{26E3CAC8-F89B-4D37-A4D0-4A8F2E523F60}"/>
              </a:ext>
            </a:extLst>
          </p:cNvPr>
          <p:cNvSpPr/>
          <p:nvPr/>
        </p:nvSpPr>
        <p:spPr>
          <a:xfrm>
            <a:off x="4211102" y="2704750"/>
            <a:ext cx="3165834" cy="3361724"/>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4">
            <a:extLst>
              <a:ext uri="{FF2B5EF4-FFF2-40B4-BE49-F238E27FC236}">
                <a16:creationId xmlns:a16="http://schemas.microsoft.com/office/drawing/2014/main" xmlns="" id="{D0C6900A-F27E-49F8-8D61-B4E478895A1B}"/>
              </a:ext>
            </a:extLst>
          </p:cNvPr>
          <p:cNvSpPr/>
          <p:nvPr/>
        </p:nvSpPr>
        <p:spPr>
          <a:xfrm>
            <a:off x="5037935" y="3515330"/>
            <a:ext cx="1512168"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03241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D8F725-B924-4F62-9252-2CB15BD54AC2}"/>
              </a:ext>
            </a:extLst>
          </p:cNvPr>
          <p:cNvSpPr txBox="1"/>
          <p:nvPr/>
        </p:nvSpPr>
        <p:spPr>
          <a:xfrm>
            <a:off x="323528" y="1114348"/>
            <a:ext cx="11639872" cy="3785652"/>
          </a:xfrm>
          <a:prstGeom prst="rect">
            <a:avLst/>
          </a:prstGeom>
          <a:noFill/>
        </p:spPr>
        <p:txBody>
          <a:bodyPr wrap="square" rtlCol="0">
            <a:spAutoFit/>
          </a:bodyPr>
          <a:lstStyle/>
          <a:p>
            <a:r>
              <a:rPr lang="en-US" sz="2000" b="1" dirty="0" err="1" smtClean="0">
                <a:latin typeface="Calibri" pitchFamily="34" charset="0"/>
                <a:cs typeface="Calibri" panose="020F0502020204030204" pitchFamily="34" charset="0"/>
              </a:rPr>
              <a:t>Calor</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agente</a:t>
            </a:r>
            <a:r>
              <a:rPr lang="en-US" sz="2000" b="1" dirty="0" smtClean="0">
                <a:latin typeface="Calibri" panose="020F0502020204030204" pitchFamily="34" charset="0"/>
                <a:cs typeface="Calibri" panose="020F0502020204030204" pitchFamily="34" charset="0"/>
              </a:rPr>
              <a:t> vital.</a:t>
            </a:r>
            <a:r>
              <a:rPr lang="en-US" sz="2000" b="1" dirty="0">
                <a:latin typeface="Calibri" panose="020F0502020204030204" pitchFamily="34" charset="0"/>
                <a:cs typeface="Calibri" panose="020F0502020204030204" pitchFamily="34" charset="0"/>
              </a:rPr>
              <a:t>
</a:t>
            </a:r>
          </a:p>
          <a:p>
            <a:r>
              <a:rPr lang="en-US" sz="2000" b="1" dirty="0" err="1" smtClean="0">
                <a:latin typeface="Calibri" panose="020F0502020204030204" pitchFamily="34" charset="0"/>
                <a:cs typeface="Calibri" panose="020F0502020204030204" pitchFamily="34" charset="0"/>
              </a:rPr>
              <a:t>Pneuma</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elemnto</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necesario</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para</a:t>
            </a:r>
            <a:r>
              <a:rPr lang="en-US" sz="2000" b="1" dirty="0" smtClean="0">
                <a:latin typeface="Calibri" panose="020F0502020204030204" pitchFamily="34" charset="0"/>
                <a:cs typeface="Calibri" panose="020F0502020204030204" pitchFamily="34" charset="0"/>
              </a:rPr>
              <a:t> la </a:t>
            </a:r>
            <a:r>
              <a:rPr lang="en-US" sz="2000" b="1" dirty="0" err="1" smtClean="0">
                <a:latin typeface="Calibri" panose="020F0502020204030204" pitchFamily="34" charset="0"/>
                <a:cs typeface="Calibri" panose="020F0502020204030204" pitchFamily="34" charset="0"/>
              </a:rPr>
              <a:t>fisiología</a:t>
            </a:r>
            <a:r>
              <a:rPr lang="en-US" sz="2000" b="1" dirty="0" smtClean="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
</a:t>
            </a:r>
          </a:p>
          <a:p>
            <a:r>
              <a:rPr lang="en-US" sz="2000" b="1" dirty="0" err="1" smtClean="0">
                <a:latin typeface="Calibri" panose="020F0502020204030204" pitchFamily="34" charset="0"/>
                <a:cs typeface="Calibri" panose="020F0502020204030204" pitchFamily="34" charset="0"/>
              </a:rPr>
              <a:t>Hígado</a:t>
            </a:r>
            <a:r>
              <a:rPr lang="en-US" sz="2000" b="1" dirty="0" smtClean="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crea</a:t>
            </a:r>
            <a:r>
              <a:rPr lang="en-US" sz="2000" b="1" dirty="0">
                <a:latin typeface="Calibri" panose="020F0502020204030204" pitchFamily="34" charset="0"/>
                <a:cs typeface="Calibri" panose="020F0502020204030204" pitchFamily="34" charset="0"/>
              </a:rPr>
              <a:t> </a:t>
            </a:r>
            <a:r>
              <a:rPr lang="en-US" sz="2000" b="1" dirty="0" smtClean="0">
                <a:latin typeface="Calibri" panose="020F0502020204030204" pitchFamily="34" charset="0"/>
                <a:cs typeface="Calibri" panose="020F0502020204030204" pitchFamily="34" charset="0"/>
              </a:rPr>
              <a:t>la </a:t>
            </a:r>
            <a:r>
              <a:rPr lang="en-US" sz="2000" b="1" dirty="0" err="1" smtClean="0">
                <a:latin typeface="Calibri" panose="020F0502020204030204" pitchFamily="34" charset="0"/>
                <a:cs typeface="Calibri" panose="020F0502020204030204" pitchFamily="34" charset="0"/>
              </a:rPr>
              <a:t>sangre</a:t>
            </a:r>
            <a:r>
              <a:rPr lang="en-US" sz="2000" b="1" dirty="0" smtClean="0">
                <a:latin typeface="Calibri" panose="020F0502020204030204" pitchFamily="34" charset="0"/>
                <a:cs typeface="Calibri" panose="020F0502020204030204" pitchFamily="34" charset="0"/>
              </a:rPr>
              <a:t> del </a:t>
            </a:r>
            <a:r>
              <a:rPr lang="en-US" sz="2000" b="1" dirty="0" err="1" smtClean="0">
                <a:latin typeface="Calibri" panose="020F0502020204030204" pitchFamily="34" charset="0"/>
                <a:cs typeface="Calibri" panose="020F0502020204030204" pitchFamily="34" charset="0"/>
              </a:rPr>
              <a:t>organismo</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Posteriomente</a:t>
            </a:r>
            <a:r>
              <a:rPr lang="en-US" sz="2000" b="1" dirty="0" smtClean="0">
                <a:latin typeface="Calibri" panose="020F0502020204030204" pitchFamily="34" charset="0"/>
                <a:cs typeface="Calibri" panose="020F0502020204030204" pitchFamily="34" charset="0"/>
              </a:rPr>
              <a:t> el </a:t>
            </a:r>
            <a:r>
              <a:rPr lang="en-US" sz="2000" b="1" dirty="0" err="1" smtClean="0">
                <a:latin typeface="Calibri" panose="020F0502020204030204" pitchFamily="34" charset="0"/>
                <a:cs typeface="Calibri" panose="020F0502020204030204" pitchFamily="34" charset="0"/>
              </a:rPr>
              <a:t>corazón</a:t>
            </a:r>
            <a:r>
              <a:rPr lang="en-US" sz="2000" b="1" dirty="0" smtClean="0">
                <a:latin typeface="Calibri" panose="020F0502020204030204" pitchFamily="34" charset="0"/>
                <a:cs typeface="Calibri" panose="020F0502020204030204" pitchFamily="34" charset="0"/>
              </a:rPr>
              <a:t>, con </a:t>
            </a:r>
            <a:r>
              <a:rPr lang="en-US" sz="2000" b="1" dirty="0" err="1" smtClean="0">
                <a:latin typeface="Calibri" panose="020F0502020204030204" pitchFamily="34" charset="0"/>
                <a:cs typeface="Calibri" panose="020F0502020204030204" pitchFamily="34" charset="0"/>
              </a:rPr>
              <a:t>su</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calor</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innato</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vivifica</a:t>
            </a:r>
            <a:r>
              <a:rPr lang="en-US" sz="2000" b="1" dirty="0" smtClean="0">
                <a:latin typeface="Calibri" panose="020F0502020204030204" pitchFamily="34" charset="0"/>
                <a:cs typeface="Calibri" panose="020F0502020204030204" pitchFamily="34" charset="0"/>
              </a:rPr>
              <a:t> la </a:t>
            </a:r>
            <a:r>
              <a:rPr lang="en-US" sz="2000" b="1" dirty="0" err="1" smtClean="0">
                <a:latin typeface="Calibri" panose="020F0502020204030204" pitchFamily="34" charset="0"/>
                <a:cs typeface="Calibri" panose="020F0502020204030204" pitchFamily="34" charset="0"/>
              </a:rPr>
              <a:t>sangre</a:t>
            </a:r>
            <a:r>
              <a:rPr lang="en-US" sz="2000" b="1" dirty="0" smtClean="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
</a:t>
            </a:r>
            <a:endParaRPr lang="en-US" sz="2000" b="1" dirty="0">
              <a:latin typeface="Calibri" panose="020F0502020204030204" pitchFamily="34" charset="0"/>
              <a:cs typeface="Calibri" panose="020F0502020204030204" pitchFamily="34" charset="0"/>
              <a:sym typeface="Wingdings" panose="05000000000000000000" pitchFamily="2" charset="2"/>
            </a:endParaRPr>
          </a:p>
          <a:p>
            <a:r>
              <a:rPr lang="en-US" sz="2000" b="1" dirty="0">
                <a:latin typeface="Calibri" panose="020F0502020204030204" pitchFamily="34" charset="0"/>
                <a:cs typeface="Calibri" panose="020F0502020204030204" pitchFamily="34" charset="0"/>
                <a:sym typeface="Wingdings" panose="05000000000000000000" pitchFamily="2" charset="2"/>
              </a:rPr>
              <a:t>Pneuma: </a:t>
            </a:r>
            <a:r>
              <a:rPr lang="en-US" sz="2000" b="1" dirty="0" err="1" smtClean="0">
                <a:latin typeface="Calibri" panose="020F0502020204030204" pitchFamily="34" charset="0"/>
                <a:cs typeface="Calibri" panose="020F0502020204030204" pitchFamily="34" charset="0"/>
                <a:sym typeface="Wingdings" panose="05000000000000000000" pitchFamily="2" charset="2"/>
              </a:rPr>
              <a:t>vivificado</a:t>
            </a:r>
            <a:r>
              <a:rPr lang="en-US" sz="2000" b="1" dirty="0" smtClean="0">
                <a:latin typeface="Calibri" panose="020F0502020204030204" pitchFamily="34" charset="0"/>
                <a:cs typeface="Calibri" panose="020F0502020204030204" pitchFamily="34" charset="0"/>
                <a:sym typeface="Wingdings" panose="05000000000000000000" pitchFamily="2" charset="2"/>
              </a:rPr>
              <a:t> en el </a:t>
            </a:r>
            <a:r>
              <a:rPr lang="en-US" sz="2000" b="1" dirty="0" err="1" smtClean="0">
                <a:latin typeface="Calibri" panose="020F0502020204030204" pitchFamily="34" charset="0"/>
                <a:cs typeface="Calibri" panose="020F0502020204030204" pitchFamily="34" charset="0"/>
                <a:sym typeface="Wingdings" panose="05000000000000000000" pitchFamily="2" charset="2"/>
              </a:rPr>
              <a:t>corazón</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activa</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las</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funciones</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sensoriales</a:t>
            </a:r>
            <a:r>
              <a:rPr lang="en-US" sz="2000" b="1" dirty="0" smtClean="0">
                <a:latin typeface="Calibri" panose="020F0502020204030204" pitchFamily="34" charset="0"/>
                <a:cs typeface="Calibri" panose="020F0502020204030204" pitchFamily="34" charset="0"/>
                <a:sym typeface="Wingdings" panose="05000000000000000000" pitchFamily="2" charset="2"/>
              </a:rPr>
              <a:t> y </a:t>
            </a:r>
            <a:r>
              <a:rPr lang="en-US" sz="2000" b="1" dirty="0" err="1" smtClean="0">
                <a:latin typeface="Calibri" panose="020F0502020204030204" pitchFamily="34" charset="0"/>
                <a:cs typeface="Calibri" panose="020F0502020204030204" pitchFamily="34" charset="0"/>
                <a:sym typeface="Wingdings" panose="05000000000000000000" pitchFamily="2" charset="2"/>
              </a:rPr>
              <a:t>motoras</a:t>
            </a:r>
            <a:r>
              <a:rPr lang="en-US" sz="2000" b="1" dirty="0" smtClean="0">
                <a:latin typeface="Calibri" panose="020F0502020204030204" pitchFamily="34" charset="0"/>
                <a:cs typeface="Calibri" panose="020F0502020204030204" pitchFamily="34" charset="0"/>
                <a:sym typeface="Wingdings" panose="05000000000000000000" pitchFamily="2" charset="2"/>
              </a:rPr>
              <a:t>.</a:t>
            </a:r>
            <a:r>
              <a:rPr lang="en-US" sz="2000" b="1" dirty="0">
                <a:latin typeface="Calibri" panose="020F0502020204030204" pitchFamily="34" charset="0"/>
                <a:cs typeface="Calibri" panose="020F0502020204030204" pitchFamily="34" charset="0"/>
                <a:sym typeface="Wingdings" panose="05000000000000000000" pitchFamily="2" charset="2"/>
              </a:rPr>
              <a:t>
</a:t>
            </a:r>
          </a:p>
          <a:p>
            <a:r>
              <a:rPr lang="en-US" sz="2000" b="1" dirty="0" err="1" smtClean="0">
                <a:latin typeface="Calibri" panose="020F0502020204030204" pitchFamily="34" charset="0"/>
                <a:cs typeface="Calibri" panose="020F0502020204030204" pitchFamily="34" charset="0"/>
                <a:sym typeface="Wingdings" panose="05000000000000000000" pitchFamily="2" charset="2"/>
              </a:rPr>
              <a:t>Cerebro</a:t>
            </a:r>
            <a:r>
              <a:rPr lang="en-US" sz="2000" b="1" dirty="0">
                <a:latin typeface="Calibri" panose="020F0502020204030204" pitchFamily="34" charset="0"/>
                <a:cs typeface="Calibri" panose="020F0502020204030204" pitchFamily="34" charset="0"/>
                <a:sym typeface="Wingdings" panose="05000000000000000000" pitchFamily="2" charset="2"/>
              </a:rPr>
              <a:t>:</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a:latin typeface="Calibri" panose="020F0502020204030204" pitchFamily="34" charset="0"/>
                <a:cs typeface="Calibri" panose="020F0502020204030204" pitchFamily="34" charset="0"/>
                <a:sym typeface="Wingdings" panose="05000000000000000000" pitchFamily="2" charset="2"/>
              </a:rPr>
              <a:t>centro</a:t>
            </a:r>
            <a:r>
              <a:rPr lang="en-US" sz="2000" b="1" dirty="0">
                <a:latin typeface="Calibri" panose="020F0502020204030204" pitchFamily="34" charset="0"/>
                <a:cs typeface="Calibri" panose="020F0502020204030204" pitchFamily="34" charset="0"/>
                <a:sym typeface="Wingdings" panose="05000000000000000000" pitchFamily="2" charset="2"/>
              </a:rPr>
              <a:t> </a:t>
            </a:r>
            <a:r>
              <a:rPr lang="en-US" sz="2000" b="1" dirty="0" smtClean="0">
                <a:latin typeface="Calibri" panose="020F0502020204030204" pitchFamily="34" charset="0"/>
                <a:cs typeface="Calibri" panose="020F0502020204030204" pitchFamily="34" charset="0"/>
                <a:sym typeface="Wingdings" panose="05000000000000000000" pitchFamily="2" charset="2"/>
              </a:rPr>
              <a:t>del </a:t>
            </a:r>
            <a:r>
              <a:rPr lang="en-US" sz="2000" b="1" dirty="0" err="1" smtClean="0">
                <a:latin typeface="Calibri" panose="020F0502020204030204" pitchFamily="34" charset="0"/>
                <a:cs typeface="Calibri" panose="020F0502020204030204" pitchFamily="34" charset="0"/>
                <a:sym typeface="Wingdings" panose="05000000000000000000" pitchFamily="2" charset="2"/>
              </a:rPr>
              <a:t>pensamiento</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movimiento</a:t>
            </a:r>
            <a:r>
              <a:rPr lang="en-US" sz="2000" b="1" dirty="0" smtClean="0">
                <a:latin typeface="Calibri" panose="020F0502020204030204" pitchFamily="34" charset="0"/>
                <a:cs typeface="Calibri" panose="020F0502020204030204" pitchFamily="34" charset="0"/>
                <a:sym typeface="Wingdings" panose="05000000000000000000" pitchFamily="2" charset="2"/>
              </a:rPr>
              <a:t> y </a:t>
            </a:r>
            <a:r>
              <a:rPr lang="en-US" sz="2000" b="1" dirty="0" err="1" smtClean="0">
                <a:latin typeface="Calibri" panose="020F0502020204030204" pitchFamily="34" charset="0"/>
                <a:cs typeface="Calibri" panose="020F0502020204030204" pitchFamily="34" charset="0"/>
                <a:sym typeface="Wingdings" panose="05000000000000000000" pitchFamily="2" charset="2"/>
              </a:rPr>
              <a:t>sentidos</a:t>
            </a:r>
            <a:r>
              <a:rPr lang="en-US" sz="2000" b="1" dirty="0" smtClean="0">
                <a:latin typeface="Calibri" panose="020F0502020204030204" pitchFamily="34" charset="0"/>
                <a:cs typeface="Calibri" panose="020F0502020204030204" pitchFamily="34" charset="0"/>
                <a:sym typeface="Wingdings" panose="05000000000000000000" pitchFamily="2" charset="2"/>
              </a:rPr>
              <a:t>.</a:t>
            </a:r>
            <a:r>
              <a:rPr lang="en-US" sz="2000" b="1" dirty="0">
                <a:latin typeface="Calibri" panose="020F0502020204030204" pitchFamily="34" charset="0"/>
                <a:cs typeface="Calibri" panose="020F0502020204030204" pitchFamily="34" charset="0"/>
                <a:sym typeface="Wingdings" panose="05000000000000000000" pitchFamily="2" charset="2"/>
              </a:rPr>
              <a:t>
</a:t>
            </a:r>
          </a:p>
          <a:p>
            <a:r>
              <a:rPr lang="en-US" sz="2000" b="1" dirty="0" err="1">
                <a:latin typeface="Calibri" panose="020F0502020204030204" pitchFamily="34" charset="0"/>
                <a:cs typeface="Calibri" panose="020F0502020204030204" pitchFamily="34" charset="0"/>
                <a:sym typeface="Wingdings" panose="05000000000000000000" pitchFamily="2" charset="2"/>
              </a:rPr>
              <a:t>Causa</a:t>
            </a:r>
            <a:r>
              <a:rPr lang="en-US" sz="2000" b="1" dirty="0">
                <a:latin typeface="Calibri" panose="020F0502020204030204" pitchFamily="34" charset="0"/>
                <a:cs typeface="Calibri" panose="020F0502020204030204" pitchFamily="34" charset="0"/>
                <a:sym typeface="Wingdings" panose="05000000000000000000" pitchFamily="2" charset="2"/>
              </a:rPr>
              <a:t> </a:t>
            </a:r>
            <a:r>
              <a:rPr lang="en-US" sz="2000" b="1" dirty="0" smtClean="0">
                <a:latin typeface="Calibri" panose="020F0502020204030204" pitchFamily="34" charset="0"/>
                <a:cs typeface="Calibri" panose="020F0502020204030204" pitchFamily="34" charset="0"/>
                <a:sym typeface="Wingdings" panose="05000000000000000000" pitchFamily="2" charset="2"/>
              </a:rPr>
              <a:t>de </a:t>
            </a:r>
            <a:r>
              <a:rPr lang="en-US" sz="2000" b="1" dirty="0">
                <a:latin typeface="Calibri" panose="020F0502020204030204" pitchFamily="34" charset="0"/>
                <a:cs typeface="Calibri" panose="020F0502020204030204" pitchFamily="34" charset="0"/>
                <a:sym typeface="Wingdings" panose="05000000000000000000" pitchFamily="2" charset="2"/>
              </a:rPr>
              <a:t>la </a:t>
            </a:r>
            <a:r>
              <a:rPr lang="en-US" sz="2000" b="1" dirty="0" err="1" smtClean="0">
                <a:latin typeface="Calibri" panose="020F0502020204030204" pitchFamily="34" charset="0"/>
                <a:cs typeface="Calibri" panose="020F0502020204030204" pitchFamily="34" charset="0"/>
                <a:sym typeface="Wingdings" panose="05000000000000000000" pitchFamily="2" charset="2"/>
              </a:rPr>
              <a:t>enfermedad</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desequilibrio</a:t>
            </a:r>
            <a:r>
              <a:rPr lang="en-US" sz="2000" b="1" dirty="0" smtClean="0">
                <a:latin typeface="Calibri" panose="020F0502020204030204" pitchFamily="34" charset="0"/>
                <a:cs typeface="Calibri" panose="020F0502020204030204" pitchFamily="34" charset="0"/>
                <a:sym typeface="Wingdings" panose="05000000000000000000" pitchFamily="2" charset="2"/>
              </a:rPr>
              <a:t> </a:t>
            </a:r>
            <a:r>
              <a:rPr lang="en-US" sz="2000" b="1" dirty="0" err="1" smtClean="0">
                <a:latin typeface="Calibri" panose="020F0502020204030204" pitchFamily="34" charset="0"/>
                <a:cs typeface="Calibri" panose="020F0502020204030204" pitchFamily="34" charset="0"/>
                <a:sym typeface="Wingdings" panose="05000000000000000000" pitchFamily="2" charset="2"/>
              </a:rPr>
              <a:t>humoral</a:t>
            </a:r>
            <a:r>
              <a:rPr lang="en-US" sz="2000" b="1" dirty="0" smtClean="0">
                <a:latin typeface="Calibri" panose="020F0502020204030204" pitchFamily="34" charset="0"/>
                <a:cs typeface="Calibri" panose="020F0502020204030204" pitchFamily="34" charset="0"/>
                <a:sym typeface="Wingdings" panose="05000000000000000000" pitchFamily="2" charset="2"/>
              </a:rPr>
              <a:t>.</a:t>
            </a:r>
            <a:r>
              <a:rPr lang="en-US" sz="2000" b="1" dirty="0">
                <a:latin typeface="Calibri" panose="020F0502020204030204" pitchFamily="34" charset="0"/>
                <a:cs typeface="Calibri" panose="020F0502020204030204" pitchFamily="34" charset="0"/>
                <a:sym typeface="Wingdings" panose="05000000000000000000" pitchFamily="2" charset="2"/>
              </a:rPr>
              <a:t>
</a:t>
            </a:r>
            <a:endParaRPr lang="el-GR"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4202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825D05-806D-4816-82F2-DE6417B59763}"/>
              </a:ext>
            </a:extLst>
          </p:cNvPr>
          <p:cNvSpPr txBox="1"/>
          <p:nvPr/>
        </p:nvSpPr>
        <p:spPr>
          <a:xfrm>
            <a:off x="323528" y="1212222"/>
            <a:ext cx="11423972" cy="4308872"/>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Etiología</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desequilibrio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humoral</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u="sng" dirty="0">
              <a:solidFill>
                <a:srgbClr val="F8E8AE"/>
              </a:solidFill>
              <a:latin typeface="Garamond" panose="02020404030301010803" pitchFamily="18" charset="0"/>
            </a:endParaRPr>
          </a:p>
          <a:p>
            <a:pPr marL="342900" indent="-342900">
              <a:buFontTx/>
              <a:buChar char="-"/>
            </a:pPr>
            <a:r>
              <a:rPr lang="en-US" b="1" dirty="0" smtClean="0">
                <a:latin typeface="Calibri" panose="020F0502020204030204" pitchFamily="34" charset="0"/>
                <a:cs typeface="Calibri" panose="020F0502020204030204" pitchFamily="34" charset="0"/>
              </a:rPr>
              <a:t>El </a:t>
            </a:r>
            <a:r>
              <a:rPr lang="en-US" b="1" dirty="0" err="1" smtClean="0">
                <a:latin typeface="Calibri" panose="020F0502020204030204" pitchFamily="34" charset="0"/>
                <a:cs typeface="Calibri" panose="020F0502020204030204" pitchFamily="34" charset="0"/>
              </a:rPr>
              <a:t>ambiente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causas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principales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Temperamento</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condición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física</a:t>
            </a:r>
            <a:r>
              <a:rPr lang="en-US" b="1" dirty="0" smtClean="0">
                <a:latin typeface="Calibri" panose="020F0502020204030204" pitchFamily="34" charset="0"/>
                <a:cs typeface="Calibri" panose="020F0502020204030204" pitchFamily="34" charset="0"/>
              </a:rPr>
              <a:t>/ mental de </a:t>
            </a:r>
            <a:r>
              <a:rPr lang="en-US" b="1" dirty="0" err="1" smtClean="0">
                <a:latin typeface="Calibri" panose="020F0502020204030204" pitchFamily="34" charset="0"/>
                <a:cs typeface="Calibri" panose="020F0502020204030204" pitchFamily="34" charset="0"/>
              </a:rPr>
              <a:t>cada</a:t>
            </a:r>
            <a:r>
              <a:rPr lang="en-US" b="1" dirty="0" smtClean="0">
                <a:latin typeface="Calibri" panose="020F0502020204030204" pitchFamily="34" charset="0"/>
                <a:cs typeface="Calibri" panose="020F0502020204030204" pitchFamily="34" charset="0"/>
              </a:rPr>
              <a:t> persona)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Herencia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p>
          <a:p>
            <a:pPr marL="342900" indent="-342900">
              <a:buFontTx/>
              <a:buChar char="-"/>
            </a:pPr>
            <a:endParaRPr lang="en-US" b="1" dirty="0">
              <a:latin typeface="Calibri" panose="020F0502020204030204" pitchFamily="34" charset="0"/>
              <a:cs typeface="Calibri" panose="020F0502020204030204" pitchFamily="34" charset="0"/>
            </a:endParaRPr>
          </a:p>
          <a:p>
            <a:pPr marL="342900" indent="-342900">
              <a:buFontTx/>
              <a:buChar char="-"/>
            </a:pPr>
            <a:endParaRPr lang="el-GR" b="1" dirty="0">
              <a:latin typeface="Calibri" panose="020F0502020204030204" pitchFamily="34" charset="0"/>
              <a:cs typeface="Calibri" panose="020F0502020204030204" pitchFamily="34" charset="0"/>
            </a:endParaRPr>
          </a:p>
          <a:p>
            <a:r>
              <a:rPr lang="it-IT" b="1" u="sng" dirty="0">
                <a:latin typeface="Calibri" panose="020F0502020204030204" pitchFamily="34" charset="0"/>
                <a:cs typeface="Calibri" panose="020F0502020204030204" pitchFamily="34" charset="0"/>
              </a:rPr>
              <a:t>Ambiente</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clima</a:t>
            </a:r>
            <a:r>
              <a:rPr lang="el-GR"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luz</a:t>
            </a:r>
            <a:r>
              <a:rPr lang="en-US" b="1" dirty="0" smtClean="0">
                <a:latin typeface="Calibri" panose="020F0502020204030204" pitchFamily="34" charset="0"/>
                <a:cs typeface="Calibri" panose="020F0502020204030204" pitchFamily="34" charset="0"/>
              </a:rPr>
              <a:t> del sol</a:t>
            </a:r>
          </a:p>
          <a:p>
            <a:r>
              <a:rPr lang="el-GR"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terreno</a:t>
            </a:r>
            <a:r>
              <a:rPr lang="it-IT" b="1" dirty="0">
                <a:latin typeface="Calibri" panose="020F0502020204030204" pitchFamily="34" charset="0"/>
                <a:cs typeface="Calibri" panose="020F0502020204030204" pitchFamily="34" charset="0"/>
              </a:rPr>
              <a:t>s</a:t>
            </a:r>
            <a:r>
              <a:rPr lang="it-IT" b="1"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agua</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estaciones</a:t>
            </a:r>
            <a:r>
              <a:rPr lang="el-GR"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hábitos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alimenticios</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vientos</a:t>
            </a:r>
            <a:r>
              <a:rPr lang="el-GR"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n-US" b="1" u="sng" dirty="0" err="1" smtClean="0">
                <a:latin typeface="Calibri" panose="020F0502020204030204" pitchFamily="34" charset="0"/>
                <a:cs typeface="Calibri" panose="020F0502020204030204" pitchFamily="34" charset="0"/>
              </a:rPr>
              <a:t>Herencia</a:t>
            </a:r>
            <a:r>
              <a:rPr lang="en-US" b="1" u="sng" dirty="0" smtClean="0">
                <a:latin typeface="Calibri" panose="020F0502020204030204" pitchFamily="34" charset="0"/>
                <a:cs typeface="Calibri" panose="020F0502020204030204" pitchFamily="34" charset="0"/>
              </a:rPr>
              <a:t>: </a:t>
            </a:r>
            <a:r>
              <a:rPr lang="es-ES" b="1" u="sng" dirty="0" smtClean="0">
                <a:latin typeface="Calibri" panose="020F0502020204030204" pitchFamily="34" charset="0"/>
                <a:cs typeface="Calibri" panose="020F0502020204030204" pitchFamily="34" charset="0"/>
              </a:rPr>
              <a:t>primera </a:t>
            </a:r>
            <a:r>
              <a:rPr lang="es-ES" b="1" u="sng" dirty="0">
                <a:latin typeface="Calibri" panose="020F0502020204030204" pitchFamily="34" charset="0"/>
                <a:cs typeface="Calibri" panose="020F0502020204030204" pitchFamily="34" charset="0"/>
              </a:rPr>
              <a:t>aparición de un factor hereditario </a:t>
            </a:r>
            <a:r>
              <a:rPr lang="es-ES" b="1" u="sng" dirty="0" smtClean="0">
                <a:latin typeface="Calibri" panose="020F0502020204030204" pitchFamily="34" charset="0"/>
                <a:cs typeface="Calibri" panose="020F0502020204030204" pitchFamily="34" charset="0"/>
              </a:rPr>
              <a:t>de la enfermedad (por </a:t>
            </a:r>
            <a:r>
              <a:rPr lang="es-ES" b="1" u="sng" dirty="0">
                <a:latin typeface="Calibri" panose="020F0502020204030204" pitchFamily="34" charset="0"/>
                <a:cs typeface="Calibri" panose="020F0502020204030204" pitchFamily="34" charset="0"/>
              </a:rPr>
              <a:t>ejemplo, </a:t>
            </a:r>
            <a:r>
              <a:rPr lang="es-ES" b="1" u="sng" dirty="0" smtClean="0">
                <a:latin typeface="Calibri" panose="020F0502020204030204" pitchFamily="34" charset="0"/>
                <a:cs typeface="Calibri" panose="020F0502020204030204" pitchFamily="34" charset="0"/>
              </a:rPr>
              <a:t>la epilepsia es una </a:t>
            </a:r>
            <a:r>
              <a:rPr lang="es-ES" b="1" u="sng" dirty="0">
                <a:latin typeface="Calibri" panose="020F0502020204030204" pitchFamily="34" charset="0"/>
                <a:cs typeface="Calibri" panose="020F0502020204030204" pitchFamily="34" charset="0"/>
              </a:rPr>
              <a:t>enfermedad que </a:t>
            </a:r>
            <a:r>
              <a:rPr lang="es-ES" b="1" u="sng" dirty="0" smtClean="0">
                <a:latin typeface="Calibri" panose="020F0502020204030204" pitchFamily="34" charset="0"/>
                <a:cs typeface="Calibri" panose="020F0502020204030204" pitchFamily="34" charset="0"/>
              </a:rPr>
              <a:t>se trasmite </a:t>
            </a:r>
            <a:r>
              <a:rPr lang="es-ES" b="1" u="sng" dirty="0">
                <a:latin typeface="Calibri" panose="020F0502020204030204" pitchFamily="34" charset="0"/>
                <a:cs typeface="Calibri" panose="020F0502020204030204" pitchFamily="34" charset="0"/>
              </a:rPr>
              <a:t>de una generación a </a:t>
            </a:r>
            <a:r>
              <a:rPr lang="es-ES" b="1" u="sng" dirty="0" smtClean="0">
                <a:latin typeface="Calibri" panose="020F0502020204030204" pitchFamily="34" charset="0"/>
                <a:cs typeface="Calibri" panose="020F0502020204030204" pitchFamily="34" charset="0"/>
              </a:rPr>
              <a:t>otra)</a:t>
            </a:r>
            <a:r>
              <a:rPr lang="en-US" b="1" u="sng" dirty="0" smtClean="0">
                <a:latin typeface="Calibri" panose="020F0502020204030204" pitchFamily="34" charset="0"/>
                <a:cs typeface="Calibri" panose="020F0502020204030204" pitchFamily="34" charset="0"/>
              </a:rPr>
              <a:t> </a:t>
            </a:r>
            <a:r>
              <a:rPr lang="el-GR" b="1" dirty="0" smtClean="0">
                <a:solidFill>
                  <a:srgbClr val="F8E8AE"/>
                </a:solidFill>
                <a:latin typeface="Calibri" panose="020F0502020204030204" pitchFamily="34" charset="0"/>
                <a:cs typeface="Calibri" panose="020F0502020204030204" pitchFamily="34" charset="0"/>
              </a:rPr>
              <a:t>	</a:t>
            </a:r>
            <a:endParaRPr lang="en-US" b="1" dirty="0">
              <a:solidFill>
                <a:srgbClr val="F8E8A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8740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BF62A9-A3FC-4012-AAA5-E139DA2696E3}"/>
              </a:ext>
            </a:extLst>
          </p:cNvPr>
          <p:cNvSpPr txBox="1"/>
          <p:nvPr/>
        </p:nvSpPr>
        <p:spPr>
          <a:xfrm>
            <a:off x="279400" y="1362348"/>
            <a:ext cx="11589072" cy="4555093"/>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Método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clínico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hipocrático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Clasificación</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Según</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la </a:t>
            </a:r>
            <a:r>
              <a:rPr lang="en-US" b="1" dirty="0" err="1" smtClean="0">
                <a:latin typeface="Calibri" panose="020F0502020204030204" pitchFamily="34" charset="0"/>
                <a:cs typeface="Calibri" panose="020F0502020204030204" pitchFamily="34" charset="0"/>
              </a:rPr>
              <a:t>distribución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epidémica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endémica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esporádica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Según</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curso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aguda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crónica</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a:t>
            </a:r>
            <a:r>
              <a:rPr lang="en-US" b="1" u="sng" dirty="0" err="1" smtClean="0">
                <a:latin typeface="Calibri" panose="020F0502020204030204" pitchFamily="34" charset="0"/>
                <a:cs typeface="Calibri" panose="020F0502020204030204" pitchFamily="34" charset="0"/>
              </a:rPr>
              <a:t>Protocolo</a:t>
            </a:r>
            <a:r>
              <a:rPr lang="en-US" b="1" u="sng" dirty="0" smtClean="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marL="457200" indent="-457200">
              <a:buAutoNum type="arabicParenR"/>
            </a:pPr>
            <a:r>
              <a:rPr lang="en-US" b="1" dirty="0" err="1" smtClean="0">
                <a:latin typeface="Calibri" panose="020F0502020204030204" pitchFamily="34" charset="0"/>
                <a:cs typeface="Calibri" panose="020F0502020204030204" pitchFamily="34" charset="0"/>
              </a:rPr>
              <a:t>Historia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médica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Examen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clínico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examen</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cuerpo</a:t>
            </a:r>
            <a:r>
              <a:rPr lang="en-US" b="1" dirty="0" smtClean="0">
                <a:latin typeface="Calibri" panose="020F0502020204030204" pitchFamily="34" charset="0"/>
                <a:cs typeface="Calibri" panose="020F0502020204030204" pitchFamily="34" charset="0"/>
              </a:rPr>
              <a:t>, i</a:t>
            </a:r>
            <a:r>
              <a:rPr lang="es-ES" b="1" dirty="0" err="1" smtClean="0">
                <a:latin typeface="Calibri" panose="020F0502020204030204" pitchFamily="34" charset="0"/>
                <a:cs typeface="Calibri" panose="020F0502020204030204" pitchFamily="34" charset="0"/>
              </a:rPr>
              <a:t>ncluyendo</a:t>
            </a:r>
            <a:r>
              <a:rPr lang="es-ES" b="1" dirty="0" smtClean="0">
                <a:latin typeface="Calibri" panose="020F0502020204030204" pitchFamily="34" charset="0"/>
                <a:cs typeface="Calibri" panose="020F0502020204030204" pitchFamily="34" charset="0"/>
              </a:rPr>
              <a:t>:  la postura</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la nutrición, el </a:t>
            </a:r>
            <a:r>
              <a:rPr lang="es-ES" b="1" dirty="0">
                <a:latin typeface="Calibri" panose="020F0502020204030204" pitchFamily="34" charset="0"/>
                <a:cs typeface="Calibri" panose="020F0502020204030204" pitchFamily="34" charset="0"/>
              </a:rPr>
              <a:t>color de la cara, </a:t>
            </a:r>
            <a:r>
              <a:rPr lang="es-ES" b="1" dirty="0" smtClean="0">
                <a:latin typeface="Calibri" panose="020F0502020204030204" pitchFamily="34" charset="0"/>
                <a:cs typeface="Calibri" panose="020F0502020204030204" pitchFamily="34" charset="0"/>
              </a:rPr>
              <a:t>el olor</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la digestión</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las alteraciones de </a:t>
            </a:r>
            <a:r>
              <a:rPr lang="es-ES" b="1" dirty="0" err="1" smtClean="0">
                <a:latin typeface="Calibri" panose="020F0502020204030204" pitchFamily="34" charset="0"/>
                <a:cs typeface="Calibri" panose="020F0502020204030204" pitchFamily="34" charset="0"/>
              </a:rPr>
              <a:t>lasvísceras</a:t>
            </a:r>
            <a:r>
              <a:rPr lang="es-E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excreciones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traspirazciones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heces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vómitos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expectoraciones</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orina</a:t>
            </a:r>
            <a:r>
              <a:rPr lang="en-US" b="1" dirty="0" smtClean="0">
                <a:latin typeface="Calibri" panose="020F0502020204030204" pitchFamily="34" charset="0"/>
                <a:cs typeface="Calibri" panose="020F0502020204030204" pitchFamily="34" charset="0"/>
              </a:rPr>
              <a:t>). Para la </a:t>
            </a:r>
            <a:r>
              <a:rPr lang="en-US" b="1" dirty="0" err="1" smtClean="0">
                <a:latin typeface="Calibri" panose="020F0502020204030204" pitchFamily="34" charset="0"/>
                <a:cs typeface="Calibri" panose="020F0502020204030204" pitchFamily="34" charset="0"/>
              </a:rPr>
              <a:t>orina</a:t>
            </a:r>
            <a:r>
              <a:rPr lang="en-US" b="1" dirty="0" smtClean="0">
                <a:latin typeface="Calibri" panose="020F0502020204030204" pitchFamily="34" charset="0"/>
                <a:cs typeface="Calibri" panose="020F0502020204030204" pitchFamily="34" charset="0"/>
              </a:rPr>
              <a:t>: control de la </a:t>
            </a:r>
            <a:r>
              <a:rPr lang="en-US" b="1" dirty="0" err="1" smtClean="0">
                <a:latin typeface="Calibri" panose="020F0502020204030204" pitchFamily="34" charset="0"/>
                <a:cs typeface="Calibri" panose="020F0502020204030204" pitchFamily="34" charset="0"/>
              </a:rPr>
              <a:t>cantidad</a:t>
            </a:r>
            <a:r>
              <a:rPr lang="en-US" b="1" dirty="0" smtClean="0">
                <a:latin typeface="Calibri" panose="020F0502020204030204" pitchFamily="34" charset="0"/>
                <a:cs typeface="Calibri" panose="020F0502020204030204" pitchFamily="34" charset="0"/>
              </a:rPr>
              <a:t>, el color, el </a:t>
            </a:r>
            <a:r>
              <a:rPr lang="en-US" b="1" dirty="0" err="1" smtClean="0">
                <a:latin typeface="Calibri" panose="020F0502020204030204" pitchFamily="34" charset="0"/>
                <a:cs typeface="Calibri" panose="020F0502020204030204" pitchFamily="34" charset="0"/>
              </a:rPr>
              <a:t>olor</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existencia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residuos</a:t>
            </a:r>
            <a:r>
              <a:rPr lang="en-US" b="1" dirty="0" smtClean="0">
                <a:latin typeface="Calibri" panose="020F0502020204030204" pitchFamily="34" charset="0"/>
                <a:cs typeface="Calibri" panose="020F0502020204030204" pitchFamily="34" charset="0"/>
              </a:rPr>
              <a:t> o  </a:t>
            </a:r>
            <a:r>
              <a:rPr lang="en-US" b="1" dirty="0" err="1" smtClean="0">
                <a:latin typeface="Calibri" panose="020F0502020204030204" pitchFamily="34" charset="0"/>
                <a:cs typeface="Calibri" panose="020F0502020204030204" pitchFamily="34" charset="0"/>
              </a:rPr>
              <a:t>turbiedad</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Control de la </a:t>
            </a:r>
            <a:r>
              <a:rPr lang="en-US" b="1" dirty="0" err="1" smtClean="0">
                <a:latin typeface="Calibri" panose="020F0502020204030204" pitchFamily="34" charset="0"/>
                <a:cs typeface="Calibri" panose="020F0502020204030204" pitchFamily="34" charset="0"/>
              </a:rPr>
              <a:t>temperatura</a:t>
            </a:r>
            <a:r>
              <a:rPr lang="en-US" b="1" dirty="0" smtClean="0">
                <a:latin typeface="Calibri" panose="020F0502020204030204" pitchFamily="34" charset="0"/>
                <a:cs typeface="Calibri" panose="020F0502020204030204" pitchFamily="34" charset="0"/>
              </a:rPr>
              <a:t> con la </a:t>
            </a:r>
            <a:r>
              <a:rPr lang="en-US" b="1" dirty="0" err="1" smtClean="0">
                <a:latin typeface="Calibri" panose="020F0502020204030204" pitchFamily="34" charset="0"/>
                <a:cs typeface="Calibri" panose="020F0502020204030204" pitchFamily="34" charset="0"/>
              </a:rPr>
              <a:t>mano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sobre</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pecho</a:t>
            </a:r>
            <a:endParaRPr lang="en-US" b="1" dirty="0">
              <a:latin typeface="Calibri" panose="020F0502020204030204" pitchFamily="34" charset="0"/>
              <a:cs typeface="Calibri" panose="020F0502020204030204" pitchFamily="34" charset="0"/>
            </a:endParaRPr>
          </a:p>
          <a:p>
            <a:pPr marL="457200" indent="-457200">
              <a:buAutoNum type="arabicParenR"/>
            </a:pPr>
            <a:r>
              <a:rPr lang="en-US" b="1" dirty="0" smtClean="0">
                <a:latin typeface="Calibri" panose="020F0502020204030204" pitchFamily="34" charset="0"/>
                <a:cs typeface="Calibri" panose="020F0502020204030204" pitchFamily="34" charset="0"/>
              </a:rPr>
              <a:t>Control del </a:t>
            </a:r>
            <a:r>
              <a:rPr lang="en-US" b="1" dirty="0" err="1" smtClean="0">
                <a:latin typeface="Calibri" panose="020F0502020204030204" pitchFamily="34" charset="0"/>
                <a:cs typeface="Calibri" panose="020F0502020204030204" pitchFamily="34" charset="0"/>
              </a:rPr>
              <a:t>pulso</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Palpación</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paciente</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Auscultación</a:t>
            </a:r>
            <a:endParaRPr lang="en-US" b="1" dirty="0">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Por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ejemplo</a:t>
            </a:r>
            <a:r>
              <a:rPr lang="en-US" b="1" dirty="0" smtClean="0">
                <a:latin typeface="Calibri" panose="020F0502020204030204" pitchFamily="34" charset="0"/>
                <a:cs typeface="Calibri" panose="020F0502020204030204" pitchFamily="34" charset="0"/>
              </a:rPr>
              <a:t>, en la </a:t>
            </a:r>
            <a:r>
              <a:rPr lang="en-US" b="1" dirty="0" err="1" smtClean="0">
                <a:latin typeface="Calibri" panose="020F0502020204030204" pitchFamily="34" charset="0"/>
                <a:cs typeface="Calibri" panose="020F0502020204030204" pitchFamily="34" charset="0"/>
              </a:rPr>
              <a:t>pleuresía</a:t>
            </a:r>
            <a:r>
              <a:rPr lang="en-US" b="1" dirty="0" smtClean="0">
                <a:latin typeface="Calibri" panose="020F0502020204030204" pitchFamily="34" charset="0"/>
                <a:cs typeface="Calibri" panose="020F0502020204030204" pitchFamily="34" charset="0"/>
              </a:rPr>
              <a:t> se produce un </a:t>
            </a:r>
            <a:r>
              <a:rPr lang="es-ES" b="1" dirty="0" smtClean="0">
                <a:latin typeface="Calibri" panose="020F0502020204030204" pitchFamily="34" charset="0"/>
                <a:cs typeface="Calibri" panose="020F0502020204030204" pitchFamily="34" charset="0"/>
              </a:rPr>
              <a:t>sonido </a:t>
            </a:r>
            <a:r>
              <a:rPr lang="es-ES" b="1" dirty="0">
                <a:latin typeface="Calibri" panose="020F0502020204030204" pitchFamily="34" charset="0"/>
                <a:cs typeface="Calibri" panose="020F0502020204030204" pitchFamily="34" charset="0"/>
              </a:rPr>
              <a:t>de fricción en el </a:t>
            </a:r>
            <a:r>
              <a:rPr lang="es-ES" b="1" dirty="0" smtClean="0">
                <a:latin typeface="Calibri" panose="020F0502020204030204" pitchFamily="34" charset="0"/>
                <a:cs typeface="Calibri" panose="020F0502020204030204" pitchFamily="34" charset="0"/>
              </a:rPr>
              <a:t>pulmón debido a la </a:t>
            </a:r>
            <a:r>
              <a:rPr lang="es-ES" b="1" dirty="0">
                <a:latin typeface="Calibri" panose="020F0502020204030204" pitchFamily="34" charset="0"/>
                <a:cs typeface="Calibri" panose="020F0502020204030204" pitchFamily="34" charset="0"/>
              </a:rPr>
              <a:t>acumulación de </a:t>
            </a:r>
            <a:r>
              <a:rPr lang="es-ES" b="1" dirty="0" smtClean="0">
                <a:latin typeface="Calibri" panose="020F0502020204030204" pitchFamily="34" charset="0"/>
                <a:cs typeface="Calibri" panose="020F0502020204030204" pitchFamily="34" charset="0"/>
              </a:rPr>
              <a:t>secreciones. En las fases más avanzadas pueden escucharse el sonido de estertores.</a:t>
            </a:r>
            <a:endParaRPr lang="en-US" b="1" dirty="0">
              <a:latin typeface="Calibri" panose="020F0502020204030204" pitchFamily="34" charset="0"/>
              <a:cs typeface="Calibri" panose="020F0502020204030204" pitchFamily="34" charset="0"/>
            </a:endParaRPr>
          </a:p>
        </p:txBody>
      </p:sp>
      <p:pic>
        <p:nvPicPr>
          <p:cNvPr id="3" name="Picture 6" descr="urinoscopyab">
            <a:extLst>
              <a:ext uri="{FF2B5EF4-FFF2-40B4-BE49-F238E27FC236}">
                <a16:creationId xmlns:a16="http://schemas.microsoft.com/office/drawing/2014/main" xmlns="" id="{90EBAECD-F108-4A36-BD9D-FCD3F52A6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381" y="1362349"/>
            <a:ext cx="1375965" cy="200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844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0F169D-918E-48D5-8682-A55148610129}"/>
              </a:ext>
            </a:extLst>
          </p:cNvPr>
          <p:cNvSpPr txBox="1"/>
          <p:nvPr/>
        </p:nvSpPr>
        <p:spPr>
          <a:xfrm>
            <a:off x="275508" y="1127859"/>
            <a:ext cx="11640984" cy="3139321"/>
          </a:xfrm>
          <a:prstGeom prst="rect">
            <a:avLst/>
          </a:prstGeom>
          <a:noFill/>
        </p:spPr>
        <p:txBody>
          <a:bodyPr wrap="square">
            <a:spAutoFit/>
          </a:bodyPr>
          <a:lstStyle/>
          <a:p>
            <a:pPr algn="ctr">
              <a:defRPr/>
            </a:pPr>
            <a:r>
              <a:rPr lang="en-US"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a:t>
            </a:r>
            <a:r>
              <a:rPr lang="en-US"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medicina</a:t>
            </a:r>
            <a:r>
              <a:rPr lang="en-US"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el </a:t>
            </a:r>
            <a:r>
              <a:rPr lang="en-US"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tiempo</a:t>
            </a:r>
            <a:r>
              <a:rPr lang="en-US"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a:t>
            </a:r>
            <a:r>
              <a:rPr lang="en-US"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Homero</a:t>
            </a:r>
            <a:endParaRPr lang="en-US"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defRPr/>
            </a:pPr>
            <a:r>
              <a:rPr lang="es-ES" sz="1600" b="1" dirty="0">
                <a:latin typeface="Calibri" panose="020F0502020204030204" pitchFamily="34" charset="0"/>
                <a:cs typeface="Calibri" panose="020F0502020204030204" pitchFamily="34" charset="0"/>
              </a:rPr>
              <a:t>Civilización micénica (1580-1200 </a:t>
            </a:r>
            <a:r>
              <a:rPr lang="es-ES" sz="1600" b="1" dirty="0" err="1">
                <a:latin typeface="Calibri" panose="020F0502020204030204" pitchFamily="34" charset="0"/>
                <a:cs typeface="Calibri" panose="020F0502020204030204" pitchFamily="34" charset="0"/>
              </a:rPr>
              <a:t>aC</a:t>
            </a:r>
            <a:r>
              <a:rPr lang="es-ES" sz="1600" b="1" dirty="0" smtClean="0">
                <a:latin typeface="Calibri" panose="020F0502020204030204" pitchFamily="34" charset="0"/>
                <a:cs typeface="Calibri" panose="020F0502020204030204" pitchFamily="34" charset="0"/>
              </a:rPr>
              <a:t>):</a:t>
            </a:r>
            <a:endParaRPr lang="es-ES" sz="1600" b="1" dirty="0">
              <a:latin typeface="Calibri" panose="020F0502020204030204" pitchFamily="34" charset="0"/>
              <a:cs typeface="Calibri" panose="020F0502020204030204" pitchFamily="34" charset="0"/>
            </a:endParaRPr>
          </a:p>
          <a:p>
            <a:pPr>
              <a:defRPr/>
            </a:pPr>
            <a:endParaRPr lang="en-US" sz="1600" b="1" dirty="0" smtClean="0">
              <a:latin typeface="Calibri" panose="020F0502020204030204" pitchFamily="34" charset="0"/>
              <a:cs typeface="Calibri" panose="020F0502020204030204" pitchFamily="34" charset="0"/>
            </a:endParaRPr>
          </a:p>
          <a:p>
            <a:pPr marL="742950" lvl="1" indent="-285750">
              <a:buFont typeface="Arial" pitchFamily="34" charset="0"/>
              <a:buChar char="•"/>
              <a:defRPr/>
            </a:pPr>
            <a:r>
              <a:rPr lang="en-US" sz="1600" b="1" dirty="0" err="1">
                <a:latin typeface="Calibri" panose="020F0502020204030204" pitchFamily="34" charset="0"/>
                <a:cs typeface="Calibri" panose="020F0502020204030204" pitchFamily="34" charset="0"/>
              </a:rPr>
              <a:t>Homero</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muestra</a:t>
            </a:r>
            <a:r>
              <a:rPr lang="en-US" sz="1600" b="1" dirty="0">
                <a:latin typeface="Calibri" panose="020F0502020204030204" pitchFamily="34" charset="0"/>
                <a:cs typeface="Calibri" panose="020F0502020204030204" pitchFamily="34" charset="0"/>
              </a:rPr>
              <a:t> en </a:t>
            </a:r>
            <a:r>
              <a:rPr lang="en-US" sz="1600" b="1" dirty="0" err="1">
                <a:latin typeface="Calibri" panose="020F0502020204030204" pitchFamily="34" charset="0"/>
                <a:cs typeface="Calibri" panose="020F0502020204030204" pitchFamily="34" charset="0"/>
              </a:rPr>
              <a:t>sus</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escritos</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su</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habilidad</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poética</a:t>
            </a:r>
            <a:r>
              <a:rPr lang="en-US" sz="1600" b="1" dirty="0">
                <a:latin typeface="Calibri" panose="020F0502020204030204" pitchFamily="34" charset="0"/>
                <a:cs typeface="Calibri" panose="020F0502020204030204" pitchFamily="34" charset="0"/>
              </a:rPr>
              <a:t>, no </a:t>
            </a:r>
            <a:r>
              <a:rPr lang="en-US" sz="1600" b="1" dirty="0" err="1">
                <a:latin typeface="Calibri" panose="020F0502020204030204" pitchFamily="34" charset="0"/>
                <a:cs typeface="Calibri" panose="020F0502020204030204" pitchFamily="34" charset="0"/>
              </a:rPr>
              <a:t>sus</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conocimientos</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médicos</a:t>
            </a:r>
            <a:endParaRPr lang="en-US" sz="1600" b="1" dirty="0">
              <a:latin typeface="Calibri" panose="020F0502020204030204" pitchFamily="34" charset="0"/>
              <a:cs typeface="Calibri" panose="020F0502020204030204" pitchFamily="34" charset="0"/>
            </a:endParaRPr>
          </a:p>
          <a:p>
            <a:pPr marL="742950" lvl="1" indent="-285750">
              <a:buFont typeface="Arial" pitchFamily="34" charset="0"/>
              <a:buChar char="•"/>
              <a:defRPr/>
            </a:pPr>
            <a:r>
              <a:rPr lang="en-US" sz="1600" b="1" dirty="0" err="1" smtClean="0">
                <a:latin typeface="Calibri" panose="020F0502020204030204" pitchFamily="34" charset="0"/>
                <a:cs typeface="Calibri" panose="020F0502020204030204" pitchFamily="34" charset="0"/>
              </a:rPr>
              <a:t>Tod</a:t>
            </a:r>
            <a:r>
              <a:rPr lang="en-US" sz="1600" b="1" dirty="0" err="1" smtClean="0">
                <a:latin typeface="Calibri" panose="020F0502020204030204" pitchFamily="34" charset="0"/>
                <a:cs typeface="Calibri" panose="020F0502020204030204" pitchFamily="34" charset="0"/>
                <a:sym typeface="Wingdings" panose="05000000000000000000" pitchFamily="2" charset="2"/>
              </a:rPr>
              <a:t>o</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es</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posible</a:t>
            </a:r>
            <a:r>
              <a:rPr lang="en-US" sz="1600" b="1" dirty="0" smtClean="0">
                <a:latin typeface="Calibri" panose="020F0502020204030204" pitchFamily="34" charset="0"/>
                <a:cs typeface="Calibri" panose="020F0502020204030204" pitchFamily="34" charset="0"/>
                <a:sym typeface="Wingdings" panose="05000000000000000000" pitchFamily="2" charset="2"/>
              </a:rPr>
              <a:t> y </a:t>
            </a:r>
            <a:r>
              <a:rPr lang="en-US" sz="1600" b="1" dirty="0" err="1" smtClean="0">
                <a:latin typeface="Calibri" panose="020F0502020204030204" pitchFamily="34" charset="0"/>
                <a:cs typeface="Calibri" panose="020F0502020204030204" pitchFamily="34" charset="0"/>
                <a:sym typeface="Wingdings" panose="05000000000000000000" pitchFamily="2" charset="2"/>
              </a:rPr>
              <a:t>milagroso</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pPr marL="742950" lvl="1" indent="-285750">
              <a:buFont typeface="Arial" pitchFamily="34" charset="0"/>
              <a:buChar char="•"/>
              <a:defRPr/>
            </a:pPr>
            <a:endParaRPr lang="en-US" sz="1600" b="1" dirty="0">
              <a:latin typeface="Calibri" panose="020F0502020204030204" pitchFamily="34" charset="0"/>
              <a:cs typeface="Calibri" panose="020F0502020204030204" pitchFamily="34" charset="0"/>
              <a:sym typeface="Wingdings" panose="05000000000000000000" pitchFamily="2" charset="2"/>
            </a:endParaRPr>
          </a:p>
          <a:p>
            <a:pPr>
              <a:defRPr/>
            </a:pPr>
            <a:r>
              <a:rPr lang="en-US" sz="1600" b="1" dirty="0" err="1" smtClean="0">
                <a:latin typeface="Calibri" panose="020F0502020204030204" pitchFamily="34" charset="0"/>
                <a:cs typeface="Calibri" panose="020F0502020204030204" pitchFamily="34" charset="0"/>
                <a:sym typeface="Wingdings" panose="05000000000000000000" pitchFamily="2" charset="2"/>
              </a:rPr>
              <a:t>Medicina</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religiosa</a:t>
            </a:r>
            <a:r>
              <a:rPr lang="en-US" sz="1600" b="1" dirty="0" smtClean="0">
                <a:latin typeface="Calibri" panose="020F0502020204030204" pitchFamily="34" charset="0"/>
                <a:cs typeface="Calibri" panose="020F0502020204030204" pitchFamily="34" charset="0"/>
                <a:sym typeface="Wingdings" panose="05000000000000000000" pitchFamily="2" charset="2"/>
              </a:rPr>
              <a:t> y </a:t>
            </a:r>
            <a:r>
              <a:rPr lang="en-US" sz="1600" b="1" dirty="0" err="1" smtClean="0">
                <a:latin typeface="Calibri" panose="020F0502020204030204" pitchFamily="34" charset="0"/>
                <a:cs typeface="Calibri" panose="020F0502020204030204" pitchFamily="34" charset="0"/>
                <a:sym typeface="Wingdings" panose="05000000000000000000" pitchFamily="2" charset="2"/>
              </a:rPr>
              <a:t>teocrática</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pPr marL="742950" lvl="1" indent="-285750">
              <a:buFont typeface="Arial" pitchFamily="34" charset="0"/>
              <a:buChar char="•"/>
              <a:defRPr/>
            </a:pPr>
            <a:r>
              <a:rPr lang="en-US" sz="1600" b="1" dirty="0" smtClean="0">
                <a:latin typeface="Calibri" panose="020F0502020204030204" pitchFamily="34" charset="0"/>
                <a:cs typeface="Calibri" panose="020F0502020204030204" pitchFamily="34" charset="0"/>
                <a:sym typeface="Wingdings" panose="05000000000000000000" pitchFamily="2" charset="2"/>
              </a:rPr>
              <a:t>La </a:t>
            </a:r>
            <a:r>
              <a:rPr lang="en-US" sz="1600" b="1" dirty="0" err="1" smtClean="0">
                <a:latin typeface="Calibri" panose="020F0502020204030204" pitchFamily="34" charset="0"/>
                <a:cs typeface="Calibri" panose="020F0502020204030204" pitchFamily="34" charset="0"/>
                <a:sym typeface="Wingdings" panose="05000000000000000000" pitchFamily="2" charset="2"/>
              </a:rPr>
              <a:t>causa</a:t>
            </a:r>
            <a:r>
              <a:rPr lang="en-US" sz="1600" b="1" dirty="0" smtClean="0">
                <a:latin typeface="Calibri" panose="020F0502020204030204" pitchFamily="34" charset="0"/>
                <a:cs typeface="Calibri" panose="020F0502020204030204" pitchFamily="34" charset="0"/>
                <a:sym typeface="Wingdings" panose="05000000000000000000" pitchFamily="2" charset="2"/>
              </a:rPr>
              <a:t> de la </a:t>
            </a:r>
            <a:r>
              <a:rPr lang="en-US" sz="1600" b="1" dirty="0" err="1" smtClean="0">
                <a:latin typeface="Calibri" panose="020F0502020204030204" pitchFamily="34" charset="0"/>
                <a:cs typeface="Calibri" panose="020F0502020204030204" pitchFamily="34" charset="0"/>
                <a:sym typeface="Wingdings" panose="05000000000000000000" pitchFamily="2" charset="2"/>
              </a:rPr>
              <a:t>enfermedad</a:t>
            </a:r>
            <a:r>
              <a:rPr lang="en-US" sz="1600" b="1" dirty="0" smtClean="0">
                <a:latin typeface="Calibri" panose="020F0502020204030204" pitchFamily="34" charset="0"/>
                <a:cs typeface="Calibri" panose="020F0502020204030204" pitchFamily="34" charset="0"/>
                <a:sym typeface="Wingdings" panose="05000000000000000000" pitchFamily="2" charset="2"/>
              </a:rPr>
              <a:t> se </a:t>
            </a:r>
            <a:r>
              <a:rPr lang="en-US" sz="1600" b="1" dirty="0" err="1" smtClean="0">
                <a:latin typeface="Calibri" panose="020F0502020204030204" pitchFamily="34" charset="0"/>
                <a:cs typeface="Calibri" panose="020F0502020204030204" pitchFamily="34" charset="0"/>
                <a:sym typeface="Wingdings" panose="05000000000000000000" pitchFamily="2" charset="2"/>
              </a:rPr>
              <a:t>encuentra</a:t>
            </a:r>
            <a:r>
              <a:rPr lang="en-US" sz="1600" b="1" dirty="0" smtClean="0">
                <a:latin typeface="Calibri" panose="020F0502020204030204" pitchFamily="34" charset="0"/>
                <a:cs typeface="Calibri" panose="020F0502020204030204" pitchFamily="34" charset="0"/>
                <a:sym typeface="Wingdings" panose="05000000000000000000" pitchFamily="2" charset="2"/>
              </a:rPr>
              <a:t> en la </a:t>
            </a:r>
            <a:r>
              <a:rPr lang="en-US" sz="1600" b="1" dirty="0" err="1" smtClean="0">
                <a:latin typeface="Calibri" panose="020F0502020204030204" pitchFamily="34" charset="0"/>
                <a:cs typeface="Calibri" panose="020F0502020204030204" pitchFamily="34" charset="0"/>
                <a:sym typeface="Wingdings" panose="05000000000000000000" pitchFamily="2" charset="2"/>
              </a:rPr>
              <a:t>cólera</a:t>
            </a:r>
            <a:r>
              <a:rPr lang="en-US" sz="1600" b="1" dirty="0" smtClean="0">
                <a:latin typeface="Calibri" panose="020F0502020204030204" pitchFamily="34" charset="0"/>
                <a:cs typeface="Calibri" panose="020F0502020204030204" pitchFamily="34" charset="0"/>
                <a:sym typeface="Wingdings" panose="05000000000000000000" pitchFamily="2" charset="2"/>
              </a:rPr>
              <a:t> de los </a:t>
            </a:r>
            <a:r>
              <a:rPr lang="en-US" sz="1600" b="1" dirty="0" err="1" smtClean="0">
                <a:latin typeface="Calibri" panose="020F0502020204030204" pitchFamily="34" charset="0"/>
                <a:cs typeface="Calibri" panose="020F0502020204030204" pitchFamily="34" charset="0"/>
                <a:sym typeface="Wingdings" panose="05000000000000000000" pitchFamily="2" charset="2"/>
              </a:rPr>
              <a:t>dioses</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pPr marL="742950" lvl="1" indent="-285750">
              <a:buFont typeface="Arial" pitchFamily="34" charset="0"/>
              <a:buChar char="•"/>
              <a:defRPr/>
            </a:pPr>
            <a:r>
              <a:rPr lang="en-US" sz="1600" b="1" dirty="0" smtClean="0">
                <a:latin typeface="Calibri" panose="020F0502020204030204" pitchFamily="34" charset="0"/>
                <a:cs typeface="Calibri" panose="020F0502020204030204" pitchFamily="34" charset="0"/>
                <a:sym typeface="Wingdings" panose="05000000000000000000" pitchFamily="2" charset="2"/>
              </a:rPr>
              <a:t>La </a:t>
            </a:r>
            <a:r>
              <a:rPr lang="en-US" sz="1600" b="1" dirty="0" err="1" smtClean="0">
                <a:latin typeface="Calibri" panose="020F0502020204030204" pitchFamily="34" charset="0"/>
                <a:cs typeface="Calibri" panose="020F0502020204030204" pitchFamily="34" charset="0"/>
                <a:sym typeface="Wingdings" panose="05000000000000000000" pitchFamily="2" charset="2"/>
              </a:rPr>
              <a:t>sanación</a:t>
            </a:r>
            <a:r>
              <a:rPr lang="en-US" sz="1600" b="1" dirty="0" smtClean="0">
                <a:latin typeface="Calibri" panose="020F0502020204030204" pitchFamily="34" charset="0"/>
                <a:cs typeface="Calibri" panose="020F0502020204030204" pitchFamily="34" charset="0"/>
                <a:sym typeface="Wingdings" panose="05000000000000000000" pitchFamily="2" charset="2"/>
              </a:rPr>
              <a:t> se produce </a:t>
            </a:r>
            <a:r>
              <a:rPr lang="en-US" sz="1600" b="1" dirty="0" err="1" smtClean="0">
                <a:latin typeface="Calibri" panose="020F0502020204030204" pitchFamily="34" charset="0"/>
                <a:cs typeface="Calibri" panose="020F0502020204030204" pitchFamily="34" charset="0"/>
                <a:sym typeface="Wingdings" panose="05000000000000000000" pitchFamily="2" charset="2"/>
              </a:rPr>
              <a:t>mediante</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rituales</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que</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buscan</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aplacar</a:t>
            </a:r>
            <a:r>
              <a:rPr lang="en-US" sz="1600" b="1" dirty="0" smtClean="0">
                <a:latin typeface="Calibri" panose="020F0502020204030204" pitchFamily="34" charset="0"/>
                <a:cs typeface="Calibri" panose="020F0502020204030204" pitchFamily="34" charset="0"/>
                <a:sym typeface="Wingdings" panose="05000000000000000000" pitchFamily="2" charset="2"/>
              </a:rPr>
              <a:t> la </a:t>
            </a:r>
            <a:r>
              <a:rPr lang="en-US" sz="1600" b="1" dirty="0" err="1" smtClean="0">
                <a:latin typeface="Calibri" panose="020F0502020204030204" pitchFamily="34" charset="0"/>
                <a:cs typeface="Calibri" panose="020F0502020204030204" pitchFamily="34" charset="0"/>
                <a:sym typeface="Wingdings" panose="05000000000000000000" pitchFamily="2" charset="2"/>
              </a:rPr>
              <a:t>cólera</a:t>
            </a:r>
            <a:r>
              <a:rPr lang="en-US" sz="1600" b="1" dirty="0" smtClean="0">
                <a:latin typeface="Calibri" panose="020F0502020204030204" pitchFamily="34" charset="0"/>
                <a:cs typeface="Calibri" panose="020F0502020204030204" pitchFamily="34" charset="0"/>
                <a:sym typeface="Wingdings" panose="05000000000000000000" pitchFamily="2" charset="2"/>
              </a:rPr>
              <a:t> </a:t>
            </a:r>
            <a:r>
              <a:rPr lang="en-US" sz="1600" b="1" dirty="0" err="1" smtClean="0">
                <a:latin typeface="Calibri" panose="020F0502020204030204" pitchFamily="34" charset="0"/>
                <a:cs typeface="Calibri" panose="020F0502020204030204" pitchFamily="34" charset="0"/>
                <a:sym typeface="Wingdings" panose="05000000000000000000" pitchFamily="2" charset="2"/>
              </a:rPr>
              <a:t>divina</a:t>
            </a:r>
            <a:endParaRPr lang="en-US" sz="1600" b="1" dirty="0" smtClean="0">
              <a:latin typeface="Calibri" panose="020F0502020204030204" pitchFamily="34" charset="0"/>
              <a:cs typeface="Calibri" panose="020F0502020204030204" pitchFamily="34" charset="0"/>
              <a:sym typeface="Wingdings" panose="05000000000000000000" pitchFamily="2" charset="2"/>
            </a:endParaRPr>
          </a:p>
          <a:p>
            <a:pPr marL="742950" lvl="1" indent="-285750">
              <a:buFont typeface="Arial" pitchFamily="34" charset="0"/>
              <a:buChar char="•"/>
              <a:defRPr/>
            </a:pPr>
            <a:endParaRPr lang="en-US" sz="1600" b="1" dirty="0">
              <a:latin typeface="Calibri" panose="020F0502020204030204" pitchFamily="34" charset="0"/>
              <a:cs typeface="Calibri" panose="020F0502020204030204" pitchFamily="34" charset="0"/>
              <a:sym typeface="Wingdings" panose="05000000000000000000" pitchFamily="2" charset="2"/>
            </a:endParaRPr>
          </a:p>
          <a:p>
            <a:pPr>
              <a:defRPr/>
            </a:pPr>
            <a:r>
              <a:rPr lang="en-US" sz="1600" b="1" dirty="0" smtClean="0">
                <a:latin typeface="Calibri" panose="020F0502020204030204" pitchFamily="34" charset="0"/>
                <a:cs typeface="Calibri" panose="020F0502020204030204" pitchFamily="34" charset="0"/>
              </a:rPr>
              <a:t>¿</a:t>
            </a:r>
            <a:r>
              <a:rPr lang="en-US" sz="1600" b="1" dirty="0" err="1" smtClean="0">
                <a:latin typeface="Calibri" panose="020F0502020204030204" pitchFamily="34" charset="0"/>
                <a:cs typeface="Calibri" panose="020F0502020204030204" pitchFamily="34" charset="0"/>
              </a:rPr>
              <a:t>Fue</a:t>
            </a:r>
            <a:r>
              <a:rPr lang="en-US" sz="1600" b="1" dirty="0" smtClean="0">
                <a:latin typeface="Calibri" panose="020F0502020204030204" pitchFamily="34" charset="0"/>
                <a:cs typeface="Calibri" panose="020F0502020204030204" pitchFamily="34" charset="0"/>
              </a:rPr>
              <a:t> </a:t>
            </a:r>
            <a:r>
              <a:rPr lang="en-US" sz="1600" b="1" dirty="0" err="1" smtClean="0">
                <a:latin typeface="Calibri" panose="020F0502020204030204" pitchFamily="34" charset="0"/>
                <a:cs typeface="Calibri" panose="020F0502020204030204" pitchFamily="34" charset="0"/>
              </a:rPr>
              <a:t>Homero</a:t>
            </a:r>
            <a:r>
              <a:rPr lang="en-US" sz="1600" b="1" dirty="0" smtClean="0">
                <a:latin typeface="Calibri" panose="020F0502020204030204" pitchFamily="34" charset="0"/>
                <a:cs typeface="Calibri" panose="020F0502020204030204" pitchFamily="34" charset="0"/>
              </a:rPr>
              <a:t> un </a:t>
            </a:r>
            <a:r>
              <a:rPr lang="en-US" sz="1600" b="1" dirty="0" err="1" smtClean="0">
                <a:latin typeface="Calibri" panose="020F0502020204030204" pitchFamily="34" charset="0"/>
                <a:cs typeface="Calibri" panose="020F0502020204030204" pitchFamily="34" charset="0"/>
              </a:rPr>
              <a:t>sanador</a:t>
            </a:r>
            <a:r>
              <a:rPr lang="en-US" sz="1600" b="1" dirty="0" smtClean="0">
                <a:latin typeface="Calibri" panose="020F0502020204030204" pitchFamily="34" charset="0"/>
                <a:cs typeface="Calibri" panose="020F0502020204030204" pitchFamily="34" charset="0"/>
              </a:rPr>
              <a:t>?: No </a:t>
            </a:r>
            <a:r>
              <a:rPr lang="en-US" sz="1600" b="1" dirty="0" err="1" smtClean="0">
                <a:latin typeface="Calibri" panose="020F0502020204030204" pitchFamily="34" charset="0"/>
                <a:cs typeface="Calibri" panose="020F0502020204030204" pitchFamily="34" charset="0"/>
              </a:rPr>
              <a:t>existen</a:t>
            </a:r>
            <a:r>
              <a:rPr lang="en-US" sz="1600" b="1" dirty="0" smtClean="0">
                <a:latin typeface="Calibri" panose="020F0502020204030204" pitchFamily="34" charset="0"/>
                <a:cs typeface="Calibri" panose="020F0502020204030204" pitchFamily="34" charset="0"/>
              </a:rPr>
              <a:t> </a:t>
            </a:r>
            <a:r>
              <a:rPr lang="en-US" sz="1600" b="1" dirty="0" err="1" smtClean="0">
                <a:latin typeface="Calibri" panose="020F0502020204030204" pitchFamily="34" charset="0"/>
                <a:cs typeface="Calibri" panose="020F0502020204030204" pitchFamily="34" charset="0"/>
              </a:rPr>
              <a:t>pruebas</a:t>
            </a:r>
            <a:r>
              <a:rPr lang="en-US" sz="1600" b="1" dirty="0" smtClean="0">
                <a:latin typeface="Calibri" panose="020F0502020204030204" pitchFamily="34" charset="0"/>
                <a:cs typeface="Calibri" panose="020F0502020204030204" pitchFamily="34" charset="0"/>
              </a:rPr>
              <a:t>.</a:t>
            </a:r>
            <a:endParaRPr lang="el-GR" sz="1400" b="1" dirty="0" smtClean="0">
              <a:solidFill>
                <a:srgbClr val="F8F2AE"/>
              </a:solidFill>
              <a:latin typeface="Calibri" panose="020F0502020204030204" pitchFamily="34" charset="0"/>
              <a:cs typeface="Calibri" panose="020F0502020204030204" pitchFamily="34" charset="0"/>
              <a:sym typeface="Wingdings" panose="05000000000000000000" pitchFamily="2" charset="2"/>
            </a:endParaRPr>
          </a:p>
          <a:p>
            <a:pPr algn="ctr" eaLnBrk="1" fontAlgn="auto" hangingPunct="1">
              <a:spcBef>
                <a:spcPts val="0"/>
              </a:spcBef>
              <a:spcAft>
                <a:spcPts val="0"/>
              </a:spcAft>
              <a:defRPr/>
            </a:pPr>
            <a:endParaRPr lang="el-GR" altLang="el-GR" sz="1400" b="1" dirty="0">
              <a:solidFill>
                <a:srgbClr val="F8F2AE"/>
              </a:solidFill>
              <a:latin typeface="Calibri" panose="020F0502020204030204" pitchFamily="34" charset="0"/>
              <a:cs typeface="Calibri" panose="020F0502020204030204" pitchFamily="34" charset="0"/>
              <a:sym typeface="Wingdings" pitchFamily="2" charset="2"/>
            </a:endParaRPr>
          </a:p>
        </p:txBody>
      </p:sp>
    </p:spTree>
    <p:extLst>
      <p:ext uri="{BB962C8B-B14F-4D97-AF65-F5344CB8AC3E}">
        <p14:creationId xmlns:p14="http://schemas.microsoft.com/office/powerpoint/2010/main" val="427755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609599" y="909092"/>
            <a:ext cx="11077575" cy="5847755"/>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Fatores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Comunes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que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tiene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influencia</a:t>
            </a:r>
            <a:r>
              <a:rPr lang="en-US" b="1" dirty="0" smtClean="0">
                <a:latin typeface="Calibri" panose="020F0502020204030204" pitchFamily="34" charset="0"/>
                <a:cs typeface="Calibri" panose="020F0502020204030204" pitchFamily="34" charset="0"/>
              </a:rPr>
              <a:t> en </a:t>
            </a:r>
            <a:r>
              <a:rPr lang="en-US" b="1" dirty="0" err="1" smtClean="0">
                <a:latin typeface="Calibri" panose="020F0502020204030204" pitchFamily="34" charset="0"/>
                <a:cs typeface="Calibri" panose="020F0502020204030204" pitchFamily="34" charset="0"/>
              </a:rPr>
              <a:t>todos</a:t>
            </a:r>
            <a:r>
              <a:rPr lang="en-US" b="1" dirty="0" smtClean="0">
                <a:latin typeface="Calibri" panose="020F0502020204030204" pitchFamily="34" charset="0"/>
                <a:cs typeface="Calibri" panose="020F0502020204030204" pitchFamily="34" charset="0"/>
              </a:rPr>
              <a:t> los </a:t>
            </a:r>
            <a:r>
              <a:rPr lang="en-US" b="1" dirty="0" err="1" smtClean="0">
                <a:latin typeface="Calibri" panose="020F0502020204030204" pitchFamily="34" charset="0"/>
                <a:cs typeface="Calibri" panose="020F0502020204030204" pitchFamily="34" charset="0"/>
              </a:rPr>
              <a:t>habitantes</a:t>
            </a:r>
            <a:r>
              <a:rPr lang="en-US" b="1" dirty="0" smtClean="0">
                <a:latin typeface="Calibri" panose="020F0502020204030204" pitchFamily="34" charset="0"/>
                <a:cs typeface="Calibri" panose="020F0502020204030204" pitchFamily="34" charset="0"/>
              </a:rPr>
              <a:t> de un </a:t>
            </a:r>
            <a:r>
              <a:rPr lang="en-US" b="1" dirty="0" err="1" smtClean="0">
                <a:latin typeface="Calibri" panose="020F0502020204030204" pitchFamily="34" charset="0"/>
                <a:cs typeface="Calibri" panose="020F0502020204030204" pitchFamily="34" charset="0"/>
              </a:rPr>
              <a:t>área</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Personales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que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afectan</a:t>
            </a:r>
            <a:r>
              <a:rPr lang="en-US" b="1" dirty="0" smtClean="0">
                <a:latin typeface="Calibri" panose="020F0502020204030204" pitchFamily="34" charset="0"/>
                <a:cs typeface="Calibri" panose="020F0502020204030204" pitchFamily="34" charset="0"/>
              </a:rPr>
              <a:t> a un </a:t>
            </a:r>
            <a:r>
              <a:rPr lang="en-US" b="1" dirty="0" err="1" smtClean="0">
                <a:latin typeface="Calibri" panose="020F0502020204030204" pitchFamily="34" charset="0"/>
                <a:cs typeface="Calibri" panose="020F0502020204030204" pitchFamily="34" charset="0"/>
              </a:rPr>
              <a:t>único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paciente</a:t>
            </a:r>
            <a:r>
              <a:rPr lang="en-US" b="1" dirty="0" smtClean="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pPr marL="457200" indent="-457200">
              <a:buAutoNum type="arabicPeriod"/>
            </a:pPr>
            <a:r>
              <a:rPr lang="en-US" b="1" dirty="0" err="1" smtClean="0">
                <a:latin typeface="Calibri" panose="020F0502020204030204" pitchFamily="34" charset="0"/>
                <a:cs typeface="Calibri" panose="020F0502020204030204" pitchFamily="34" charset="0"/>
              </a:rPr>
              <a:t>Comunes</a:t>
            </a:r>
            <a:r>
              <a:rPr lang="el-GR" b="1" dirty="0" smtClean="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Α) </a:t>
            </a:r>
            <a:r>
              <a:rPr lang="en-US" b="1" u="sng" dirty="0" err="1" smtClean="0">
                <a:latin typeface="Calibri" panose="020F0502020204030204" pitchFamily="34" charset="0"/>
                <a:cs typeface="Calibri" panose="020F0502020204030204" pitchFamily="34" charset="0"/>
              </a:rPr>
              <a:t>Cuerpos</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celéstes</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pléyades</a:t>
            </a:r>
            <a:r>
              <a:rPr lang="en-US" b="1" u="sng" dirty="0" smtClean="0">
                <a:latin typeface="Calibri" panose="020F0502020204030204" pitchFamily="34" charset="0"/>
                <a:cs typeface="Calibri" panose="020F0502020204030204" pitchFamily="34" charset="0"/>
              </a:rPr>
              <a:t>,  Arturo, etc.) </a:t>
            </a:r>
          </a:p>
          <a:p>
            <a:r>
              <a:rPr lang="en-US" b="1" dirty="0" err="1" smtClean="0">
                <a:latin typeface="Calibri" panose="020F0502020204030204" pitchFamily="34" charset="0"/>
                <a:cs typeface="Calibri" panose="020F0502020204030204" pitchFamily="34" charset="0"/>
              </a:rPr>
              <a:t>Conocimiento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astronómico</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meteorológico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Posicionamiento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estrellas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Método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definición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estaciones</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endParaRPr lang="en-US" b="1" dirty="0" smtClean="0">
              <a:latin typeface="Calibri" panose="020F0502020204030204" pitchFamily="34" charset="0"/>
              <a:cs typeface="Calibri" panose="020F0502020204030204" pitchFamily="34" charset="0"/>
            </a:endParaRPr>
          </a:p>
          <a:p>
            <a:r>
              <a:rPr lang="el-GR" b="1" dirty="0" smtClean="0">
                <a:latin typeface="Calibri" panose="020F0502020204030204" pitchFamily="34" charset="0"/>
                <a:cs typeface="Calibri" panose="020F0502020204030204" pitchFamily="34" charset="0"/>
              </a:rPr>
              <a:t>Β</a:t>
            </a:r>
            <a:r>
              <a:rPr lang="el-GR" b="1" dirty="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Estaciones</a:t>
            </a:r>
            <a:r>
              <a:rPr lang="en-US" b="1" u="sng" dirty="0">
                <a:latin typeface="Calibri" panose="020F0502020204030204" pitchFamily="34" charset="0"/>
                <a:cs typeface="Calibri" panose="020F0502020204030204" pitchFamily="34" charset="0"/>
              </a:rPr>
              <a:t>
</a:t>
            </a:r>
            <a:r>
              <a:rPr lang="en-US" b="1" u="sng" dirty="0" smtClean="0">
                <a:latin typeface="Calibri" panose="020F0502020204030204" pitchFamily="34" charset="0"/>
                <a:cs typeface="Calibri" panose="020F0502020204030204" pitchFamily="34" charset="0"/>
              </a:rPr>
              <a:t>Las </a:t>
            </a:r>
            <a:r>
              <a:rPr lang="en-US" b="1" u="sng" dirty="0" err="1" smtClean="0">
                <a:latin typeface="Calibri" panose="020F0502020204030204" pitchFamily="34" charset="0"/>
                <a:cs typeface="Calibri" panose="020F0502020204030204" pitchFamily="34" charset="0"/>
              </a:rPr>
              <a:t>estaciones</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venían</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definidas</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por</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condiciones</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meteorológicas</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estándar</a:t>
            </a:r>
            <a:r>
              <a:rPr lang="en-US" b="1" u="sng"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regularidad</a:t>
            </a:r>
            <a:r>
              <a:rPr lang="en-US" b="1" dirty="0" smtClean="0">
                <a:latin typeface="Calibri" panose="020F0502020204030204" pitchFamily="34" charset="0"/>
                <a:cs typeface="Calibri" panose="020F0502020204030204" pitchFamily="34" charset="0"/>
              </a:rPr>
              <a:t> en el </a:t>
            </a:r>
            <a:r>
              <a:rPr lang="en-US" b="1" dirty="0" err="1" smtClean="0">
                <a:latin typeface="Calibri" panose="020F0502020204030204" pitchFamily="34" charset="0"/>
                <a:cs typeface="Calibri" panose="020F0502020204030204" pitchFamily="34" charset="0"/>
              </a:rPr>
              <a:t>transcurso</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estación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promovía</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salud</a:t>
            </a:r>
            <a:r>
              <a:rPr lang="en-US" b="1" dirty="0" smtClean="0">
                <a:latin typeface="Calibri" panose="020F0502020204030204" pitchFamily="34" charset="0"/>
                <a:cs typeface="Calibri" panose="020F0502020204030204" pitchFamily="34" charset="0"/>
              </a:rPr>
              <a:t> y la </a:t>
            </a:r>
            <a:r>
              <a:rPr lang="en-US" b="1" dirty="0" err="1" smtClean="0">
                <a:latin typeface="Calibri" panose="020F0502020204030204" pitchFamily="34" charset="0"/>
                <a:cs typeface="Calibri" panose="020F0502020204030204" pitchFamily="34" charset="0"/>
              </a:rPr>
              <a:t>irregularidad</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La </a:t>
            </a:r>
            <a:r>
              <a:rPr lang="en-US" b="1" dirty="0" err="1" smtClean="0">
                <a:latin typeface="Calibri" panose="020F0502020204030204" pitchFamily="34" charset="0"/>
                <a:cs typeface="Calibri" panose="020F0502020204030204" pitchFamily="34" charset="0"/>
              </a:rPr>
              <a:t>regularidad</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condiciones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atomosféricas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permitía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conocer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más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facilmente</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progreso</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enfermedad</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crisis </a:t>
            </a:r>
            <a:r>
              <a:rPr lang="en-US" b="1" dirty="0" err="1" smtClean="0">
                <a:latin typeface="Calibri" panose="020F0502020204030204" pitchFamily="34" charset="0"/>
                <a:cs typeface="Calibri" panose="020F0502020204030204" pitchFamily="34" charset="0"/>
              </a:rPr>
              <a:t>eran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predecibles</a:t>
            </a:r>
            <a:r>
              <a:rPr lang="en-US" b="1" dirty="0" smtClean="0">
                <a:latin typeface="Calibri" panose="020F0502020204030204" pitchFamily="34" charset="0"/>
                <a:cs typeface="Calibri" panose="020F0502020204030204" pitchFamily="34" charset="0"/>
              </a:rPr>
              <a:t>).</a:t>
            </a:r>
          </a:p>
          <a:p>
            <a:r>
              <a:rPr lang="en-US" b="1" dirty="0" smtClean="0">
                <a:latin typeface="Calibri" panose="020F0502020204030204" pitchFamily="34" charset="0"/>
                <a:cs typeface="Calibri" panose="020F0502020204030204" pitchFamily="34" charset="0"/>
              </a:rPr>
              <a:t>La </a:t>
            </a:r>
            <a:r>
              <a:rPr lang="en-US" b="1" dirty="0" err="1" smtClean="0">
                <a:latin typeface="Calibri" panose="020F0502020204030204" pitchFamily="34" charset="0"/>
                <a:cs typeface="Calibri" panose="020F0502020204030204" pitchFamily="34" charset="0"/>
              </a:rPr>
              <a:t>tipología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estaciones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también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marcaba</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más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frecuente</a:t>
            </a:r>
            <a:r>
              <a:rPr lang="en-US" b="1" dirty="0" smtClean="0">
                <a:latin typeface="Calibri" panose="020F0502020204030204" pitchFamily="34" charset="0"/>
                <a:cs typeface="Calibri" panose="020F0502020204030204" pitchFamily="34" charset="0"/>
              </a:rPr>
              <a:t>. En </a:t>
            </a:r>
            <a:r>
              <a:rPr lang="en-US" b="1" dirty="0" err="1" smtClean="0">
                <a:latin typeface="Calibri" panose="020F0502020204030204" pitchFamily="34" charset="0"/>
                <a:cs typeface="Calibri" panose="020F0502020204030204" pitchFamily="34" charset="0"/>
              </a:rPr>
              <a:t>invierno</a:t>
            </a:r>
            <a:r>
              <a:rPr lang="en-US" b="1" dirty="0" smtClean="0">
                <a:latin typeface="Calibri" panose="020F0502020204030204" pitchFamily="34" charset="0"/>
                <a:cs typeface="Calibri" panose="020F0502020204030204" pitchFamily="34" charset="0"/>
              </a:rPr>
              <a:t> se </a:t>
            </a:r>
            <a:r>
              <a:rPr lang="en-US" b="1" dirty="0" err="1" smtClean="0">
                <a:latin typeface="Calibri" panose="020F0502020204030204" pitchFamily="34" charset="0"/>
                <a:cs typeface="Calibri" panose="020F0502020204030204" pitchFamily="34" charset="0"/>
              </a:rPr>
              <a:t>alteraba</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flema</a:t>
            </a:r>
            <a:r>
              <a:rPr lang="en-US" b="1" dirty="0" smtClean="0">
                <a:latin typeface="Calibri" panose="020F0502020204030204" pitchFamily="34" charset="0"/>
                <a:cs typeface="Calibri" panose="020F0502020204030204" pitchFamily="34" charset="0"/>
              </a:rPr>
              <a:t>. En </a:t>
            </a:r>
            <a:r>
              <a:rPr lang="es-ES" b="1" dirty="0" smtClean="0">
                <a:latin typeface="Calibri" panose="020F0502020204030204" pitchFamily="34" charset="0"/>
                <a:cs typeface="Calibri" panose="020F0502020204030204" pitchFamily="34" charset="0"/>
              </a:rPr>
              <a:t>primavera la sangre. En el </a:t>
            </a:r>
            <a:r>
              <a:rPr lang="es-ES" b="1" dirty="0">
                <a:latin typeface="Calibri" panose="020F0502020204030204" pitchFamily="34" charset="0"/>
                <a:cs typeface="Calibri" panose="020F0502020204030204" pitchFamily="34" charset="0"/>
              </a:rPr>
              <a:t>verano </a:t>
            </a:r>
            <a:r>
              <a:rPr lang="es-ES" b="1" dirty="0" smtClean="0">
                <a:latin typeface="Calibri" panose="020F0502020204030204" pitchFamily="34" charset="0"/>
                <a:cs typeface="Calibri" panose="020F0502020204030204" pitchFamily="34" charset="0"/>
              </a:rPr>
              <a:t>la </a:t>
            </a:r>
            <a:r>
              <a:rPr lang="es-ES" b="1" dirty="0">
                <a:latin typeface="Calibri" panose="020F0502020204030204" pitchFamily="34" charset="0"/>
                <a:cs typeface="Calibri" panose="020F0502020204030204" pitchFamily="34" charset="0"/>
              </a:rPr>
              <a:t>bilis </a:t>
            </a:r>
            <a:r>
              <a:rPr lang="es-ES" b="1" dirty="0" smtClean="0">
                <a:latin typeface="Calibri" panose="020F0502020204030204" pitchFamily="34" charset="0"/>
                <a:cs typeface="Calibri" panose="020F0502020204030204" pitchFamily="34" charset="0"/>
              </a:rPr>
              <a:t>amarilla. Y en el </a:t>
            </a:r>
            <a:r>
              <a:rPr lang="es-ES" b="1" dirty="0">
                <a:latin typeface="Calibri" panose="020F0502020204030204" pitchFamily="34" charset="0"/>
                <a:cs typeface="Calibri" panose="020F0502020204030204" pitchFamily="34" charset="0"/>
              </a:rPr>
              <a:t>otoño </a:t>
            </a:r>
            <a:r>
              <a:rPr lang="es-ES" b="1" dirty="0" smtClean="0">
                <a:latin typeface="Calibri" panose="020F0502020204030204" pitchFamily="34" charset="0"/>
                <a:cs typeface="Calibri" panose="020F0502020204030204" pitchFamily="34" charset="0"/>
              </a:rPr>
              <a:t>la </a:t>
            </a:r>
            <a:r>
              <a:rPr lang="es-ES" b="1" dirty="0">
                <a:latin typeface="Calibri" panose="020F0502020204030204" pitchFamily="34" charset="0"/>
                <a:cs typeface="Calibri" panose="020F0502020204030204" pitchFamily="34" charset="0"/>
              </a:rPr>
              <a:t>bilis </a:t>
            </a:r>
            <a:r>
              <a:rPr lang="es-ES" b="1" dirty="0" smtClean="0">
                <a:latin typeface="Calibri" panose="020F0502020204030204" pitchFamily="34" charset="0"/>
                <a:cs typeface="Calibri" panose="020F0502020204030204" pitchFamily="34" charset="0"/>
              </a:rPr>
              <a:t>negra.</a:t>
            </a:r>
            <a:r>
              <a:rPr lang="en-US" b="1" dirty="0">
                <a:latin typeface="Calibri" panose="020F0502020204030204" pitchFamily="34" charset="0"/>
                <a:cs typeface="Calibri" panose="020F0502020204030204" pitchFamily="34" charset="0"/>
              </a:rPr>
              <a:t>
</a:t>
            </a:r>
            <a:endParaRPr lang="el-GR" sz="2400" b="1" dirty="0">
              <a:latin typeface="Garamond" panose="02020404030301010803" pitchFamily="18" charset="0"/>
            </a:endParaRPr>
          </a:p>
          <a:p>
            <a:endParaRPr lang="el-GR" sz="2400" b="1" dirty="0">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369790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1685161"/>
            <a:ext cx="11670630" cy="2646878"/>
          </a:xfrm>
          <a:prstGeom prst="rect">
            <a:avLst/>
          </a:prstGeom>
          <a:noFill/>
        </p:spPr>
        <p:txBody>
          <a:bodyPr wrap="square" rtlCol="0">
            <a:spAutoFit/>
          </a:bodyPr>
          <a:lstStyle/>
          <a:p>
            <a:pPr marL="457200" indent="-457200">
              <a:buAutoNum type="arabicPeriod"/>
            </a:pP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Comunes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2400" b="1" dirty="0">
              <a:solidFill>
                <a:srgbClr val="F8F2AE"/>
              </a:solidFill>
              <a:latin typeface="Garamond" panose="02020404030301010803" pitchFamily="18" charset="0"/>
            </a:endParaRPr>
          </a:p>
          <a:p>
            <a:r>
              <a:rPr lang="en-US" b="1" dirty="0" smtClean="0">
                <a:latin typeface="Calibri" panose="020F0502020204030204" pitchFamily="34" charset="0"/>
                <a:cs typeface="Calibri" panose="020F0502020204030204" pitchFamily="34" charset="0"/>
              </a:rPr>
              <a:t>C) </a:t>
            </a:r>
            <a:r>
              <a:rPr lang="en-US" b="1" dirty="0" err="1" smtClean="0">
                <a:latin typeface="Calibri" panose="020F0502020204030204" pitchFamily="34" charset="0"/>
                <a:cs typeface="Calibri" panose="020F0502020204030204" pitchFamily="34" charset="0"/>
              </a:rPr>
              <a:t>área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residencia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Cada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área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tiene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sus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propias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características</a:t>
            </a:r>
            <a:r>
              <a:rPr lang="en-US" b="1" dirty="0" smtClean="0">
                <a:latin typeface="Calibri" panose="020F0502020204030204" pitchFamily="34" charset="0"/>
                <a:cs typeface="Calibri" panose="020F0502020204030204" pitchFamily="34" charset="0"/>
              </a:rPr>
              <a:t> e </a:t>
            </a:r>
            <a:r>
              <a:rPr lang="en-US" b="1" dirty="0" err="1" smtClean="0">
                <a:latin typeface="Calibri" panose="020F0502020204030204" pitchFamily="34" charset="0"/>
                <a:cs typeface="Calibri" panose="020F0502020204030204" pitchFamily="34" charset="0"/>
              </a:rPr>
              <a:t>influye</a:t>
            </a:r>
            <a:r>
              <a:rPr lang="en-US" b="1" dirty="0" smtClean="0">
                <a:latin typeface="Calibri" panose="020F0502020204030204" pitchFamily="34" charset="0"/>
                <a:cs typeface="Calibri" panose="020F0502020204030204" pitchFamily="34" charset="0"/>
              </a:rPr>
              <a:t> en el </a:t>
            </a:r>
            <a:r>
              <a:rPr lang="en-US" b="1" dirty="0" err="1" smtClean="0">
                <a:latin typeface="Calibri" panose="020F0502020204030204" pitchFamily="34" charset="0"/>
                <a:cs typeface="Calibri" panose="020F0502020204030204" pitchFamily="34" charset="0"/>
              </a:rPr>
              <a:t>temperamento</a:t>
            </a:r>
            <a:r>
              <a:rPr lang="en-US" b="1" dirty="0" smtClean="0">
                <a:latin typeface="Calibri" panose="020F0502020204030204" pitchFamily="34" charset="0"/>
                <a:cs typeface="Calibri" panose="020F0502020204030204" pitchFamily="34" charset="0"/>
              </a:rPr>
              <a:t> de la persona 
</a:t>
            </a:r>
            <a:r>
              <a:rPr lang="en-US" b="1" dirty="0" err="1" smtClean="0">
                <a:latin typeface="Calibri" panose="020F0502020204030204" pitchFamily="34" charset="0"/>
                <a:cs typeface="Calibri" panose="020F0502020204030204" pitchFamily="34" charset="0"/>
              </a:rPr>
              <a:t>Por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ejemplo</a:t>
            </a:r>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Todos los que habitan en un país montañoso, escabroso, elevado y rico en agua, donde los cambios de las estaciones resultan muy diferentes, son, como es natural, de elevada estatura y de constitución bien dotada para las fatigas y la </a:t>
            </a:r>
            <a:r>
              <a:rPr lang="es-ES" b="1" dirty="0" smtClean="0">
                <a:latin typeface="Calibri" panose="020F0502020204030204" pitchFamily="34" charset="0"/>
                <a:cs typeface="Calibri" panose="020F0502020204030204" pitchFamily="34" charset="0"/>
              </a:rPr>
              <a:t>valentía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Sobre</a:t>
            </a:r>
            <a:r>
              <a:rPr lang="en-US" b="1" dirty="0" smtClean="0">
                <a:latin typeface="Calibri" panose="020F0502020204030204" pitchFamily="34" charset="0"/>
                <a:cs typeface="Calibri" panose="020F0502020204030204" pitchFamily="34" charset="0"/>
              </a:rPr>
              <a:t> los </a:t>
            </a:r>
            <a:r>
              <a:rPr lang="en-US" b="1" dirty="0" err="1" smtClean="0">
                <a:latin typeface="Calibri" panose="020F0502020204030204" pitchFamily="34" charset="0"/>
                <a:cs typeface="Calibri" panose="020F0502020204030204" pitchFamily="34" charset="0"/>
              </a:rPr>
              <a:t>aires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aguas</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lugares</a:t>
            </a:r>
            <a:r>
              <a:rPr lang="en-US" b="1" dirty="0" smtClean="0">
                <a:latin typeface="Calibri" panose="020F0502020204030204" pitchFamily="34" charset="0"/>
                <a:cs typeface="Calibri" panose="020F0502020204030204" pitchFamily="34" charset="0"/>
              </a:rPr>
              <a:t> 24)
</a:t>
            </a:r>
            <a:endParaRPr lang="el-GR" sz="2400" b="1" dirty="0">
              <a:latin typeface="Garamond" panose="02020404030301010803" pitchFamily="18" charset="0"/>
              <a:sym typeface="Wingdings" panose="05000000000000000000" pitchFamily="2" charset="2"/>
            </a:endParaRPr>
          </a:p>
        </p:txBody>
      </p:sp>
    </p:spTree>
    <p:extLst>
      <p:ext uri="{BB962C8B-B14F-4D97-AF65-F5344CB8AC3E}">
        <p14:creationId xmlns:p14="http://schemas.microsoft.com/office/powerpoint/2010/main" val="852562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922740"/>
            <a:ext cx="11670630" cy="5201424"/>
          </a:xfrm>
          <a:prstGeom prst="rect">
            <a:avLst/>
          </a:prstGeom>
          <a:noFill/>
        </p:spPr>
        <p:txBody>
          <a:bodyPr wrap="square" rtlCol="0">
            <a:spAutoFit/>
          </a:bodyPr>
          <a:lstStyle/>
          <a:p>
            <a:pPr marL="457200" indent="-457200">
              <a:buFont typeface="+mj-lt"/>
              <a:buAutoNum type="arabicPeriod" startAt="2"/>
            </a:pP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Personales</a:t>
            </a:r>
            <a:r>
              <a:rPr 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a:p>
            <a:pPr marL="457200" indent="-457200">
              <a:buAutoNum type="alphaUcParenR"/>
            </a:pPr>
            <a:r>
              <a:rPr lang="en-US" b="1" u="sng" dirty="0" err="1" smtClean="0">
                <a:latin typeface="Calibri" panose="020F0502020204030204" pitchFamily="34" charset="0"/>
                <a:cs typeface="Calibri" panose="020F0502020204030204" pitchFamily="34" charset="0"/>
              </a:rPr>
              <a:t>Edad</a:t>
            </a:r>
            <a:endParaRPr lang="en-US" b="1" u="sng" dirty="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En </a:t>
            </a:r>
            <a:r>
              <a:rPr lang="en-US" b="1" dirty="0" err="1" smtClean="0">
                <a:latin typeface="Calibri" panose="020F0502020204030204" pitchFamily="34" charset="0"/>
                <a:cs typeface="Calibri" panose="020F0502020204030204" pitchFamily="34" charset="0"/>
              </a:rPr>
              <a:t>cada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edad</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predomina</a:t>
            </a:r>
            <a:r>
              <a:rPr lang="en-US" b="1" dirty="0" smtClean="0">
                <a:latin typeface="Calibri" panose="020F0502020204030204" pitchFamily="34" charset="0"/>
                <a:cs typeface="Calibri" panose="020F0502020204030204" pitchFamily="34" charset="0"/>
              </a:rPr>
              <a:t> un </a:t>
            </a:r>
            <a:r>
              <a:rPr lang="en-US" b="1" dirty="0" err="1" smtClean="0">
                <a:latin typeface="Calibri" panose="020F0502020204030204" pitchFamily="34" charset="0"/>
                <a:cs typeface="Calibri" panose="020F0502020204030204" pitchFamily="34" charset="0"/>
              </a:rPr>
              <a:t>tipo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Pacientes</a:t>
            </a:r>
            <a:r>
              <a:rPr lang="en-US" b="1" dirty="0" smtClean="0">
                <a:latin typeface="Calibri" panose="020F0502020204030204" pitchFamily="34" charset="0"/>
                <a:cs typeface="Calibri" panose="020F0502020204030204" pitchFamily="34" charset="0"/>
              </a:rPr>
              <a:t> con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misma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patología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tienen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reacción</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evolución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diferente</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Los </a:t>
            </a:r>
            <a:r>
              <a:rPr lang="en-US" b="1" dirty="0" err="1" smtClean="0">
                <a:latin typeface="Calibri" panose="020F0502020204030204" pitchFamily="34" charset="0"/>
                <a:cs typeface="Calibri" panose="020F0502020204030204" pitchFamily="34" charset="0"/>
              </a:rPr>
              <a:t>niños</a:t>
            </a:r>
            <a:r>
              <a:rPr lang="en-US" b="1" dirty="0" smtClean="0">
                <a:latin typeface="Calibri" panose="020F0502020204030204" pitchFamily="34" charset="0"/>
                <a:cs typeface="Calibri" panose="020F0502020204030204" pitchFamily="34" charset="0"/>
              </a:rPr>
              <a:t> son los </a:t>
            </a:r>
            <a:r>
              <a:rPr lang="en-US" b="1" dirty="0" err="1" smtClean="0">
                <a:latin typeface="Calibri" panose="020F0502020204030204" pitchFamily="34" charset="0"/>
                <a:cs typeface="Calibri" panose="020F0502020204030204" pitchFamily="34" charset="0"/>
              </a:rPr>
              <a:t>más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vulnerables</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p>
          <a:p>
            <a:r>
              <a:rPr lang="en-US" b="1" dirty="0">
                <a:latin typeface="Calibri" panose="020F0502020204030204" pitchFamily="34" charset="0"/>
                <a:cs typeface="Calibri" panose="020F0502020204030204" pitchFamily="34" charset="0"/>
              </a:rPr>
              <a:t>B) </a:t>
            </a:r>
            <a:r>
              <a:rPr lang="en-US" b="1" u="sng" dirty="0" err="1" smtClean="0">
                <a:latin typeface="Calibri" panose="020F0502020204030204" pitchFamily="34" charset="0"/>
                <a:cs typeface="Calibri" panose="020F0502020204030204" pitchFamily="34" charset="0"/>
              </a:rPr>
              <a:t>Sexo</a:t>
            </a:r>
            <a:endParaRPr lang="en-US" b="1" u="sng"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Las mujeres reaccionan de manera diferente a ciertas enfermedades.</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Algunas enfermedades </a:t>
            </a:r>
            <a:r>
              <a:rPr lang="es-ES" b="1" dirty="0" smtClean="0">
                <a:latin typeface="Calibri" panose="020F0502020204030204" pitchFamily="34" charset="0"/>
                <a:cs typeface="Calibri" panose="020F0502020204030204" pitchFamily="34" charset="0"/>
              </a:rPr>
              <a:t>solo aparecen en las mujeres </a:t>
            </a:r>
            <a:r>
              <a:rPr lang="es-ES" b="1" dirty="0">
                <a:latin typeface="Calibri" panose="020F0502020204030204" pitchFamily="34" charset="0"/>
                <a:cs typeface="Calibri" panose="020F0502020204030204" pitchFamily="34" charset="0"/>
              </a:rPr>
              <a:t>(por ejemplo</a:t>
            </a:r>
            <a:r>
              <a:rPr lang="es-ES" b="1" dirty="0" smtClean="0">
                <a:latin typeface="Calibri" panose="020F0502020204030204" pitchFamily="34" charset="0"/>
                <a:cs typeface="Calibri" panose="020F0502020204030204" pitchFamily="34" charset="0"/>
              </a:rPr>
              <a:t>, la </a:t>
            </a:r>
            <a:r>
              <a:rPr lang="es-ES" b="1" dirty="0">
                <a:latin typeface="Calibri" panose="020F0502020204030204" pitchFamily="34" charset="0"/>
                <a:cs typeface="Calibri" panose="020F0502020204030204" pitchFamily="34" charset="0"/>
              </a:rPr>
              <a:t>histeria</a:t>
            </a:r>
            <a:r>
              <a:rPr lang="es-E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p>
          <a:p>
            <a:r>
              <a:rPr lang="en-US" b="1" dirty="0">
                <a:latin typeface="Calibri" panose="020F0502020204030204" pitchFamily="34" charset="0"/>
                <a:cs typeface="Calibri" panose="020F0502020204030204" pitchFamily="34" charset="0"/>
              </a:rPr>
              <a:t>C) </a:t>
            </a:r>
            <a:r>
              <a:rPr lang="en-US" b="1" u="sng" dirty="0" err="1" smtClean="0">
                <a:latin typeface="Calibri" panose="020F0502020204030204" pitchFamily="34" charset="0"/>
                <a:cs typeface="Calibri" panose="020F0502020204030204" pitchFamily="34" charset="0"/>
              </a:rPr>
              <a:t>Historia</a:t>
            </a:r>
            <a:r>
              <a:rPr lang="en-US" b="1" u="sng" dirty="0" smtClean="0">
                <a:latin typeface="Calibri" panose="020F0502020204030204" pitchFamily="34" charset="0"/>
                <a:cs typeface="Calibri" panose="020F0502020204030204" pitchFamily="34" charset="0"/>
              </a:rPr>
              <a:t> familiar</a:t>
            </a:r>
            <a:r>
              <a:rPr lang="en-US" b="1" u="sng"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Algunas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enfermedades</a:t>
            </a:r>
            <a:r>
              <a:rPr lang="en-US" b="1" dirty="0" smtClean="0">
                <a:latin typeface="Calibri" panose="020F0502020204030204" pitchFamily="34" charset="0"/>
                <a:cs typeface="Calibri" panose="020F0502020204030204" pitchFamily="34" charset="0"/>
              </a:rPr>
              <a:t> se </a:t>
            </a:r>
            <a:r>
              <a:rPr lang="en-US" b="1" dirty="0" err="1" smtClean="0">
                <a:latin typeface="Calibri" panose="020F0502020204030204" pitchFamily="34" charset="0"/>
                <a:cs typeface="Calibri" panose="020F0502020204030204" pitchFamily="34" charset="0"/>
              </a:rPr>
              <a:t>heredan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generación</a:t>
            </a:r>
            <a:r>
              <a:rPr lang="en-US" b="1" dirty="0" smtClean="0">
                <a:latin typeface="Calibri" panose="020F0502020204030204" pitchFamily="34" charset="0"/>
                <a:cs typeface="Calibri" panose="020F0502020204030204" pitchFamily="34" charset="0"/>
              </a:rPr>
              <a:t> a </a:t>
            </a:r>
            <a:r>
              <a:rPr lang="en-US" b="1" dirty="0" err="1" smtClean="0">
                <a:latin typeface="Calibri" panose="020F0502020204030204" pitchFamily="34" charset="0"/>
                <a:cs typeface="Calibri" panose="020F0502020204030204" pitchFamily="34" charset="0"/>
              </a:rPr>
              <a:t>otra</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p>
          <a:p>
            <a:r>
              <a:rPr lang="en-US" b="1" dirty="0">
                <a:latin typeface="Calibri" panose="020F0502020204030204" pitchFamily="34" charset="0"/>
                <a:cs typeface="Calibri" panose="020F0502020204030204" pitchFamily="34" charset="0"/>
              </a:rPr>
              <a:t>D) </a:t>
            </a:r>
            <a:r>
              <a:rPr lang="en-US" b="1" u="sng" dirty="0">
                <a:latin typeface="Calibri" panose="020F0502020204030204" pitchFamily="34" charset="0"/>
                <a:cs typeface="Calibri" panose="020F0502020204030204" pitchFamily="34" charset="0"/>
              </a:rPr>
              <a:t>“</a:t>
            </a:r>
            <a:r>
              <a:rPr lang="en-US" b="1" u="sng" dirty="0" err="1">
                <a:latin typeface="Calibri" panose="020F0502020204030204" pitchFamily="34" charset="0"/>
                <a:cs typeface="Calibri" panose="020F0502020204030204" pitchFamily="34" charset="0"/>
              </a:rPr>
              <a:t>Dieta</a:t>
            </a:r>
            <a:r>
              <a:rPr lang="en-US" b="1" u="sng" dirty="0">
                <a:latin typeface="Calibri" panose="020F0502020204030204" pitchFamily="34" charset="0"/>
                <a:cs typeface="Calibri" panose="020F0502020204030204" pitchFamily="34" charset="0"/>
              </a:rPr>
              <a:t>”</a:t>
            </a:r>
          </a:p>
          <a:p>
            <a:r>
              <a:rPr lang="es-ES" b="1" dirty="0" smtClean="0">
                <a:latin typeface="Calibri" panose="020F0502020204030204" pitchFamily="34" charset="0"/>
                <a:cs typeface="Calibri" panose="020F0502020204030204" pitchFamily="34" charset="0"/>
              </a:rPr>
              <a:t>La dieta</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el ejercicio</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los baños, el hábito </a:t>
            </a:r>
            <a:r>
              <a:rPr lang="es-ES" b="1" dirty="0">
                <a:latin typeface="Calibri" panose="020F0502020204030204" pitchFamily="34" charset="0"/>
                <a:cs typeface="Calibri" panose="020F0502020204030204" pitchFamily="34" charset="0"/>
              </a:rPr>
              <a:t>de sueño, </a:t>
            </a:r>
            <a:r>
              <a:rPr lang="es-ES" b="1" dirty="0" smtClean="0">
                <a:latin typeface="Calibri" panose="020F0502020204030204" pitchFamily="34" charset="0"/>
                <a:cs typeface="Calibri" panose="020F0502020204030204" pitchFamily="34" charset="0"/>
              </a:rPr>
              <a:t>la actividad </a:t>
            </a:r>
            <a:r>
              <a:rPr lang="es-ES" b="1" dirty="0">
                <a:latin typeface="Calibri" panose="020F0502020204030204" pitchFamily="34" charset="0"/>
                <a:cs typeface="Calibri" panose="020F0502020204030204" pitchFamily="34" charset="0"/>
              </a:rPr>
              <a:t>sexual, etc. </a:t>
            </a:r>
            <a:r>
              <a:rPr lang="es-ES" b="1" dirty="0" smtClean="0">
                <a:latin typeface="Calibri" panose="020F0502020204030204" pitchFamily="34" charset="0"/>
                <a:cs typeface="Calibri" panose="020F0502020204030204" pitchFamily="34" charset="0"/>
              </a:rPr>
              <a:t>tienen una influencia en </a:t>
            </a:r>
            <a:r>
              <a:rPr lang="es-ES" b="1" dirty="0">
                <a:latin typeface="Calibri" panose="020F0502020204030204" pitchFamily="34" charset="0"/>
                <a:cs typeface="Calibri" panose="020F0502020204030204" pitchFamily="34" charset="0"/>
              </a:rPr>
              <a:t>el </a:t>
            </a:r>
            <a:r>
              <a:rPr lang="es-ES" b="1" dirty="0" smtClean="0">
                <a:latin typeface="Calibri" panose="020F0502020204030204" pitchFamily="34" charset="0"/>
                <a:cs typeface="Calibri" panose="020F0502020204030204" pitchFamily="34" charset="0"/>
              </a:rPr>
              <a:t>temperamento.</a:t>
            </a:r>
            <a:endParaRPr lang="es-ES" b="1" dirty="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sym typeface="Wingdings" panose="05000000000000000000" pitchFamily="2" charset="2"/>
              </a:rPr>
              <a:t>
</a:t>
            </a:r>
            <a:endParaRPr lang="el-GR" sz="2400" b="1" dirty="0">
              <a:latin typeface="Comic Sans MS" panose="030F0702030302020204" pitchFamily="66" charset="0"/>
            </a:endParaRPr>
          </a:p>
        </p:txBody>
      </p:sp>
    </p:spTree>
    <p:extLst>
      <p:ext uri="{BB962C8B-B14F-4D97-AF65-F5344CB8AC3E}">
        <p14:creationId xmlns:p14="http://schemas.microsoft.com/office/powerpoint/2010/main" val="2075719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895445"/>
            <a:ext cx="11670630" cy="5324535"/>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Antigüos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chemeClr val="bg1"/>
              </a:solidFill>
              <a:latin typeface="Garamond" panose="02020404030301010803" pitchFamily="18" charset="0"/>
            </a:endParaRPr>
          </a:p>
          <a:p>
            <a:r>
              <a:rPr lang="en-US" b="1" u="sng" dirty="0" smtClean="0">
                <a:latin typeface="Calibri" panose="020F0502020204030204" pitchFamily="34" charset="0"/>
                <a:cs typeface="Calibri" panose="020F0502020204030204" pitchFamily="34" charset="0"/>
              </a:rPr>
              <a:t>Los </a:t>
            </a:r>
            <a:r>
              <a:rPr lang="en-US" b="1" u="sng" dirty="0" err="1" smtClean="0">
                <a:latin typeface="Calibri" panose="020F0502020204030204" pitchFamily="34" charset="0"/>
                <a:cs typeface="Calibri" panose="020F0502020204030204" pitchFamily="34" charset="0"/>
              </a:rPr>
              <a:t>cinco</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sentidos</a:t>
            </a:r>
            <a:r>
              <a:rPr lang="en-US" b="1" u="sng"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rPr>
              <a:t>1</a:t>
            </a:r>
            <a:r>
              <a:rPr lang="el-GR" b="1" dirty="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Olfato</a:t>
            </a:r>
            <a:r>
              <a:rPr lang="en-US" b="1" u="sng"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Imposible describir el </a:t>
            </a:r>
            <a:r>
              <a:rPr lang="es-ES" b="1" dirty="0" smtClean="0">
                <a:latin typeface="Calibri" panose="020F0502020204030204" pitchFamily="34" charset="0"/>
                <a:cs typeface="Calibri" panose="020F0502020204030204" pitchFamily="34" charset="0"/>
              </a:rPr>
              <a:t>olor de la orina</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las heces</a:t>
            </a:r>
            <a:r>
              <a:rPr lang="es-ES" b="1" dirty="0">
                <a:latin typeface="Calibri" panose="020F0502020204030204" pitchFamily="34" charset="0"/>
                <a:cs typeface="Calibri" panose="020F0502020204030204" pitchFamily="34" charset="0"/>
              </a:rPr>
              <a:t>, úlceras o </a:t>
            </a:r>
            <a:r>
              <a:rPr lang="es-ES" b="1" dirty="0" smtClean="0">
                <a:latin typeface="Calibri" panose="020F0502020204030204" pitchFamily="34" charset="0"/>
                <a:cs typeface="Calibri" panose="020F0502020204030204" pitchFamily="34" charset="0"/>
              </a:rPr>
              <a:t>el aliento</a:t>
            </a:r>
            <a:r>
              <a:rPr lang="es-ES"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Solo se </a:t>
            </a:r>
            <a:r>
              <a:rPr lang="en-US" b="1" dirty="0" err="1" smtClean="0">
                <a:latin typeface="Calibri" panose="020F0502020204030204" pitchFamily="34" charset="0"/>
                <a:cs typeface="Calibri" panose="020F0502020204030204" pitchFamily="34" charset="0"/>
                <a:sym typeface="Wingdings" panose="05000000000000000000" pitchFamily="2" charset="2"/>
              </a:rPr>
              <a:t>utiliza</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n-US" b="1" dirty="0" err="1" smtClean="0">
                <a:latin typeface="Calibri" panose="020F0502020204030204" pitchFamily="34" charset="0"/>
                <a:cs typeface="Calibri" panose="020F0502020204030204" pitchFamily="34" charset="0"/>
                <a:sym typeface="Wingdings" panose="05000000000000000000" pitchFamily="2" charset="2"/>
              </a:rPr>
              <a:t>para</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verificar</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que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algo</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está</a:t>
            </a:r>
            <a:r>
              <a:rPr lang="en-US" b="1" dirty="0">
                <a:latin typeface="Calibri" panose="020F0502020204030204" pitchFamily="34" charset="0"/>
                <a:cs typeface="Calibri" panose="020F0502020204030204" pitchFamily="34" charset="0"/>
                <a:sym typeface="Wingdings" panose="05000000000000000000" pitchFamily="2" charset="2"/>
              </a:rPr>
              <a:t> mal
2) </a:t>
            </a:r>
            <a:r>
              <a:rPr lang="en-US" b="1" u="sng" dirty="0">
                <a:latin typeface="Calibri" panose="020F0502020204030204" pitchFamily="34" charset="0"/>
                <a:cs typeface="Calibri" panose="020F0502020204030204" pitchFamily="34" charset="0"/>
                <a:sym typeface="Wingdings" panose="05000000000000000000" pitchFamily="2" charset="2"/>
              </a:rPr>
              <a:t>Gusto
</a:t>
            </a:r>
            <a:r>
              <a:rPr lang="en-US" b="1" dirty="0" smtClean="0">
                <a:latin typeface="Calibri" panose="020F0502020204030204" pitchFamily="34" charset="0"/>
                <a:cs typeface="Calibri" panose="020F0502020204030204" pitchFamily="34" charset="0"/>
                <a:sym typeface="Wingdings" panose="05000000000000000000" pitchFamily="2" charset="2"/>
              </a:rPr>
              <a:t>Hay </a:t>
            </a:r>
            <a:r>
              <a:rPr lang="en-US" b="1" dirty="0" err="1" smtClean="0">
                <a:latin typeface="Calibri" panose="020F0502020204030204" pitchFamily="34" charset="0"/>
                <a:cs typeface="Calibri" panose="020F0502020204030204" pitchFamily="34" charset="0"/>
                <a:sym typeface="Wingdings" panose="05000000000000000000" pitchFamily="2" charset="2"/>
              </a:rPr>
              <a:t>diferentes</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n-US" b="1" dirty="0" err="1" smtClean="0">
                <a:latin typeface="Calibri" panose="020F0502020204030204" pitchFamily="34" charset="0"/>
                <a:cs typeface="Calibri" panose="020F0502020204030204" pitchFamily="34" charset="0"/>
                <a:sym typeface="Wingdings" panose="05000000000000000000" pitchFamily="2" charset="2"/>
              </a:rPr>
              <a:t>tipos</a:t>
            </a:r>
            <a:r>
              <a:rPr lang="en-US" b="1" dirty="0" smtClean="0">
                <a:latin typeface="Calibri" panose="020F0502020204030204" pitchFamily="34" charset="0"/>
                <a:cs typeface="Calibri" panose="020F0502020204030204" pitchFamily="34" charset="0"/>
                <a:sym typeface="Wingdings" panose="05000000000000000000" pitchFamily="2" charset="2"/>
              </a:rPr>
              <a:t> de gusto</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para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diferenciar</a:t>
            </a:r>
            <a:r>
              <a:rPr lang="en-US" b="1" dirty="0">
                <a:latin typeface="Calibri" panose="020F0502020204030204" pitchFamily="34" charset="0"/>
                <a:cs typeface="Calibri" panose="020F0502020204030204" pitchFamily="34" charset="0"/>
                <a:sym typeface="Wingdings" panose="05000000000000000000" pitchFamily="2" charset="2"/>
              </a:rPr>
              <a:t> el </a:t>
            </a:r>
            <a:r>
              <a:rPr lang="en-US" b="1" dirty="0" err="1">
                <a:latin typeface="Calibri" panose="020F0502020204030204" pitchFamily="34" charset="0"/>
                <a:cs typeface="Calibri" panose="020F0502020204030204" pitchFamily="34" charset="0"/>
                <a:sym typeface="Wingdings" panose="05000000000000000000" pitchFamily="2" charset="2"/>
              </a:rPr>
              <a:t>sudor</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3) </a:t>
            </a:r>
            <a:r>
              <a:rPr lang="en-US" b="1" u="sng" dirty="0" err="1" smtClean="0">
                <a:latin typeface="Calibri" panose="020F0502020204030204" pitchFamily="34" charset="0"/>
                <a:cs typeface="Calibri" panose="020F0502020204030204" pitchFamily="34" charset="0"/>
                <a:sym typeface="Wingdings" panose="05000000000000000000" pitchFamily="2" charset="2"/>
              </a:rPr>
              <a:t>Oído</a:t>
            </a:r>
            <a:r>
              <a:rPr lang="en-US" b="1" u="sng" dirty="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Para </a:t>
            </a:r>
            <a:r>
              <a:rPr lang="es-ES" b="1" dirty="0">
                <a:latin typeface="Calibri" panose="020F0502020204030204" pitchFamily="34" charset="0"/>
                <a:cs typeface="Calibri" panose="020F0502020204030204" pitchFamily="34" charset="0"/>
                <a:sym typeface="Wingdings" panose="05000000000000000000" pitchFamily="2" charset="2"/>
              </a:rPr>
              <a:t>la evaluación de la respiración, la tos y la flatulencia.</a:t>
            </a:r>
          </a:p>
          <a:p>
            <a:r>
              <a:rPr lang="es-ES" b="1" dirty="0">
                <a:latin typeface="Calibri" panose="020F0502020204030204" pitchFamily="34" charset="0"/>
                <a:cs typeface="Calibri" panose="020F0502020204030204" pitchFamily="34" charset="0"/>
                <a:sym typeface="Wingdings" panose="05000000000000000000" pitchFamily="2" charset="2"/>
              </a:rPr>
              <a:t>Auscultación (de poca importancia para Galeno)</a:t>
            </a:r>
          </a:p>
          <a:p>
            <a:r>
              <a:rPr lang="es-ES" b="1" dirty="0">
                <a:latin typeface="Calibri" panose="020F0502020204030204" pitchFamily="34" charset="0"/>
                <a:cs typeface="Calibri" panose="020F0502020204030204" pitchFamily="34" charset="0"/>
                <a:sym typeface="Wingdings" panose="05000000000000000000" pitchFamily="2" charset="2"/>
              </a:rPr>
              <a:t>Uso principal: durante la conversación entre paciente y médico (evaluar la capacidad de articulación, el tono y la calidad de la voz, su disposición a responder con franqueza)</a:t>
            </a:r>
            <a:r>
              <a:rPr lang="en-US" b="1" dirty="0">
                <a:latin typeface="Calibri" panose="020F0502020204030204" pitchFamily="34" charset="0"/>
                <a:cs typeface="Calibri" panose="020F0502020204030204" pitchFamily="34" charset="0"/>
                <a:sym typeface="Wingdings" panose="05000000000000000000" pitchFamily="2" charset="2"/>
              </a:rPr>
              <a:t>
4) </a:t>
            </a:r>
            <a:r>
              <a:rPr lang="en-US" b="1" u="sng" dirty="0" err="1" smtClean="0">
                <a:latin typeface="Calibri" panose="020F0502020204030204" pitchFamily="34" charset="0"/>
                <a:cs typeface="Calibri" panose="020F0502020204030204" pitchFamily="34" charset="0"/>
                <a:sym typeface="Wingdings" panose="05000000000000000000" pitchFamily="2" charset="2"/>
              </a:rPr>
              <a:t>Tacto</a:t>
            </a:r>
            <a:r>
              <a:rPr lang="en-US" b="1" u="sng" dirty="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Uso de la </a:t>
            </a:r>
            <a:r>
              <a:rPr lang="es-ES" b="1" dirty="0" err="1" smtClean="0">
                <a:latin typeface="Calibri" panose="020F0502020204030204" pitchFamily="34" charset="0"/>
                <a:cs typeface="Calibri" panose="020F0502020204030204" pitchFamily="34" charset="0"/>
                <a:sym typeface="Wingdings" panose="05000000000000000000" pitchFamily="2" charset="2"/>
              </a:rPr>
              <a:t>esfigmología</a:t>
            </a:r>
            <a:r>
              <a:rPr lang="es-ES" b="1" dirty="0">
                <a:latin typeface="Calibri" panose="020F0502020204030204" pitchFamily="34" charset="0"/>
                <a:cs typeface="Calibri" panose="020F0502020204030204" pitchFamily="34" charset="0"/>
                <a:sym typeface="Wingdings" panose="05000000000000000000" pitchFamily="2" charset="2"/>
              </a:rPr>
              <a:t>, control de </a:t>
            </a:r>
            <a:r>
              <a:rPr lang="es-ES" b="1" dirty="0" smtClean="0">
                <a:latin typeface="Calibri" panose="020F0502020204030204" pitchFamily="34" charset="0"/>
                <a:cs typeface="Calibri" panose="020F0502020204030204" pitchFamily="34" charset="0"/>
                <a:sym typeface="Wingdings" panose="05000000000000000000" pitchFamily="2" charset="2"/>
              </a:rPr>
              <a:t>la temperatura </a:t>
            </a:r>
            <a:r>
              <a:rPr lang="es-ES" b="1" dirty="0">
                <a:latin typeface="Calibri" panose="020F0502020204030204" pitchFamily="34" charset="0"/>
                <a:cs typeface="Calibri" panose="020F0502020204030204" pitchFamily="34" charset="0"/>
                <a:sym typeface="Wingdings" panose="05000000000000000000" pitchFamily="2" charset="2"/>
              </a:rPr>
              <a:t>y palpación de la zona torácica / abdominal</a:t>
            </a:r>
            <a:r>
              <a:rPr lang="en-US" b="1" dirty="0">
                <a:latin typeface="Calibri" panose="020F0502020204030204" pitchFamily="34" charset="0"/>
                <a:cs typeface="Calibri" panose="020F0502020204030204" pitchFamily="34" charset="0"/>
                <a:sym typeface="Wingdings" panose="05000000000000000000" pitchFamily="2" charset="2"/>
              </a:rPr>
              <a:t>
</a:t>
            </a:r>
            <a:endParaRPr lang="el-GR" b="1" dirty="0">
              <a:solidFill>
                <a:srgbClr val="F8F2AE"/>
              </a:solidFill>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120728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60685" y="937668"/>
            <a:ext cx="11670630" cy="5016758"/>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chemeClr val="bg1"/>
              </a:solidFill>
              <a:latin typeface="Garamond" panose="02020404030301010803" pitchFamily="18" charset="0"/>
            </a:endParaRPr>
          </a:p>
          <a:p>
            <a:r>
              <a:rPr lang="en-US" b="1" u="sng" dirty="0" smtClean="0">
                <a:latin typeface="Calibri" panose="020F0502020204030204" pitchFamily="34" charset="0"/>
                <a:cs typeface="Calibri" panose="020F0502020204030204" pitchFamily="34" charset="0"/>
              </a:rPr>
              <a:t>Los </a:t>
            </a:r>
            <a:r>
              <a:rPr lang="en-US" b="1" u="sng" dirty="0" err="1" smtClean="0">
                <a:latin typeface="Calibri" panose="020F0502020204030204" pitchFamily="34" charset="0"/>
                <a:cs typeface="Calibri" panose="020F0502020204030204" pitchFamily="34" charset="0"/>
              </a:rPr>
              <a:t>cinco</a:t>
            </a:r>
            <a:r>
              <a:rPr lang="en-US" b="1" u="sng" dirty="0" smtClean="0">
                <a:latin typeface="Calibri" panose="020F0502020204030204" pitchFamily="34" charset="0"/>
                <a:cs typeface="Calibri" panose="020F0502020204030204" pitchFamily="34" charset="0"/>
              </a:rPr>
              <a:t> </a:t>
            </a:r>
            <a:r>
              <a:rPr lang="en-US" b="1" u="sng" dirty="0" err="1" smtClean="0">
                <a:latin typeface="Calibri" panose="020F0502020204030204" pitchFamily="34" charset="0"/>
                <a:cs typeface="Calibri" panose="020F0502020204030204" pitchFamily="34" charset="0"/>
              </a:rPr>
              <a:t>sentidos</a:t>
            </a:r>
            <a:r>
              <a:rPr lang="en-US" b="1" u="sng"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rPr>
              <a:t>5</a:t>
            </a:r>
            <a:r>
              <a:rPr lang="el-GR" b="1" dirty="0">
                <a:latin typeface="Calibri" panose="020F0502020204030204" pitchFamily="34" charset="0"/>
                <a:cs typeface="Calibri" panose="020F0502020204030204" pitchFamily="34" charset="0"/>
              </a:rPr>
              <a:t>) </a:t>
            </a:r>
            <a:r>
              <a:rPr lang="en-US" b="1" u="sng" dirty="0">
                <a:latin typeface="Calibri" panose="020F0502020204030204" pitchFamily="34" charset="0"/>
                <a:cs typeface="Calibri" panose="020F0502020204030204" pitchFamily="34" charset="0"/>
              </a:rPr>
              <a:t>Vista
</a:t>
            </a:r>
            <a:r>
              <a:rPr lang="en-US" b="1" u="sng" dirty="0" smtClean="0">
                <a:latin typeface="Calibri" panose="020F0502020204030204" pitchFamily="34" charset="0"/>
                <a:cs typeface="Calibri" panose="020F0502020204030204" pitchFamily="34" charset="0"/>
              </a:rPr>
              <a:t>Se </a:t>
            </a:r>
            <a:r>
              <a:rPr lang="en-US" b="1" u="sng" dirty="0" err="1" smtClean="0">
                <a:latin typeface="Calibri" panose="020F0502020204030204" pitchFamily="34" charset="0"/>
                <a:cs typeface="Calibri" panose="020F0502020204030204" pitchFamily="34" charset="0"/>
              </a:rPr>
              <a:t>examína</a:t>
            </a:r>
            <a:r>
              <a:rPr lang="en-US" b="1" u="sng" dirty="0" smtClean="0">
                <a:latin typeface="Calibri" panose="020F0502020204030204" pitchFamily="34" charset="0"/>
                <a:cs typeface="Calibri" panose="020F0502020204030204" pitchFamily="34" charset="0"/>
              </a:rPr>
              <a:t> del</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paciente</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orina</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heces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pupilas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postura</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sueño</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-color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mejillas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uñas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-color y </a:t>
            </a:r>
            <a:r>
              <a:rPr lang="en-US" b="1" dirty="0" err="1" smtClean="0">
                <a:latin typeface="Calibri" panose="020F0502020204030204" pitchFamily="34" charset="0"/>
                <a:cs typeface="Calibri" panose="020F0502020204030204" pitchFamily="34" charset="0"/>
              </a:rPr>
              <a:t>sequedad</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piel</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sequedad</a:t>
            </a:r>
            <a:r>
              <a:rPr lang="en-US" b="1" dirty="0" smtClean="0">
                <a:latin typeface="Calibri" panose="020F0502020204030204" pitchFamily="34" charset="0"/>
                <a:cs typeface="Calibri" panose="020F0502020204030204" pitchFamily="34" charset="0"/>
              </a:rPr>
              <a:t> de los </a:t>
            </a:r>
            <a:r>
              <a:rPr lang="en-US" b="1" dirty="0" err="1" smtClean="0">
                <a:latin typeface="Calibri" panose="020F0502020204030204" pitchFamily="34" charset="0"/>
                <a:cs typeface="Calibri" panose="020F0502020204030204" pitchFamily="34" charset="0"/>
              </a:rPr>
              <a:t>ojos</a:t>
            </a:r>
            <a:r>
              <a:rPr lang="en-US" b="1" dirty="0" smtClean="0">
                <a:latin typeface="Calibri" panose="020F0502020204030204" pitchFamily="34" charset="0"/>
                <a:cs typeface="Calibri" panose="020F0502020204030204" pitchFamily="34" charset="0"/>
              </a:rPr>
              <a:t> y la </a:t>
            </a:r>
            <a:r>
              <a:rPr lang="en-US" b="1" dirty="0" err="1" smtClean="0">
                <a:latin typeface="Calibri" panose="020F0502020204030204" pitchFamily="34" charset="0"/>
                <a:cs typeface="Calibri" panose="020F0502020204030204" pitchFamily="34" charset="0"/>
              </a:rPr>
              <a:t>boca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presencia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sangre</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amigndalas</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conductos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nasofaringeos</a:t>
            </a:r>
            <a:r>
              <a:rPr lang="en-US" b="1" dirty="0">
                <a:latin typeface="Calibri" panose="020F0502020204030204" pitchFamily="34" charset="0"/>
                <a:cs typeface="Calibri" panose="020F0502020204030204" pitchFamily="34" charset="0"/>
              </a:rPr>
              <a:t>
</a:t>
            </a:r>
          </a:p>
          <a:p>
            <a:endParaRPr lang="en-US" b="1" dirty="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Se </a:t>
            </a:r>
            <a:r>
              <a:rPr lang="en-US" b="1" dirty="0" err="1" smtClean="0">
                <a:latin typeface="Calibri" panose="020F0502020204030204" pitchFamily="34" charset="0"/>
                <a:cs typeface="Calibri" panose="020F0502020204030204" pitchFamily="34" charset="0"/>
              </a:rPr>
              <a:t>estudia</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ambiente</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paciente</a:t>
            </a:r>
            <a:r>
              <a:rPr lang="en-US" b="1" dirty="0" smtClean="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-casa y </a:t>
            </a:r>
            <a:r>
              <a:rPr lang="en-US" b="1" dirty="0" err="1" smtClean="0">
                <a:latin typeface="Calibri" panose="020F0502020204030204" pitchFamily="34" charset="0"/>
                <a:cs typeface="Calibri" panose="020F0502020204030204" pitchFamily="34" charset="0"/>
              </a:rPr>
              <a:t>habitación</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paciente</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-ciudad</a:t>
            </a:r>
          </a:p>
          <a:p>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lugar</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residencia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viento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agua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suelo</a:t>
            </a:r>
            <a:r>
              <a:rPr lang="en-US" b="1" dirty="0" smtClean="0">
                <a:latin typeface="Calibri" panose="020F0502020204030204" pitchFamily="34" charset="0"/>
                <a:cs typeface="Calibri" panose="020F0502020204030204" pitchFamily="34" charset="0"/>
              </a:rPr>
              <a:t>, etc.</a:t>
            </a:r>
            <a:endParaRPr lang="en-US" b="1" dirty="0">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694243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1031923"/>
            <a:ext cx="11670630" cy="4093428"/>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pPr algn="ct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Palpación</a:t>
            </a:r>
            <a:endPar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Médicos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hipocráticos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para</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diferenciación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vísceras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Areteo</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Capadocia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(II </a:t>
            </a:r>
            <a:r>
              <a:rPr lang="en-US" b="1" dirty="0" err="1">
                <a:latin typeface="Calibri" panose="020F0502020204030204" pitchFamily="34" charset="0"/>
                <a:cs typeface="Calibri" panose="020F0502020204030204" pitchFamily="34" charset="0"/>
              </a:rPr>
              <a:t>d.C.</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para el diagnóstico de ascitis y absceso peritoneal</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Diagnóstico </a:t>
            </a:r>
            <a:r>
              <a:rPr lang="es-ES" b="1" dirty="0">
                <a:latin typeface="Calibri" panose="020F0502020204030204" pitchFamily="34" charset="0"/>
                <a:cs typeface="Calibri" panose="020F0502020204030204" pitchFamily="34" charset="0"/>
              </a:rPr>
              <a:t>de ascitis </a:t>
            </a:r>
            <a:r>
              <a:rPr lang="es-ES" b="1" dirty="0" smtClean="0">
                <a:latin typeface="Calibri" panose="020F0502020204030204" pitchFamily="34" charset="0"/>
                <a:cs typeface="Calibri" panose="020F0502020204030204" pitchFamily="34" charset="0"/>
              </a:rPr>
              <a:t>en </a:t>
            </a:r>
            <a:r>
              <a:rPr lang="en-US" b="1" dirty="0" err="1" smtClean="0">
                <a:latin typeface="Calibri" panose="020F0502020204030204" pitchFamily="34" charset="0"/>
                <a:cs typeface="Calibri" panose="020F0502020204030204" pitchFamily="34" charset="0"/>
              </a:rPr>
              <a:t>Areteo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a:latin typeface="Calibri" panose="020F0502020204030204" pitchFamily="34" charset="0"/>
                <a:cs typeface="Calibri" panose="020F0502020204030204" pitchFamily="34" charset="0"/>
              </a:rPr>
              <a:t>aplicando la mano y empujando la parte inferior del abdomen: porque el líquido se </a:t>
            </a:r>
            <a:r>
              <a:rPr lang="es-ES" b="1" dirty="0" smtClean="0">
                <a:latin typeface="Calibri" panose="020F0502020204030204" pitchFamily="34" charset="0"/>
                <a:cs typeface="Calibri" panose="020F0502020204030204" pitchFamily="34" charset="0"/>
              </a:rPr>
              <a:t>distribuirá a </a:t>
            </a:r>
            <a:r>
              <a:rPr lang="es-ES" b="1" dirty="0">
                <a:latin typeface="Calibri" panose="020F0502020204030204" pitchFamily="34" charset="0"/>
                <a:cs typeface="Calibri" panose="020F0502020204030204" pitchFamily="34" charset="0"/>
              </a:rPr>
              <a:t>otras partes</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Diagnóstico absceso peritoneal </a:t>
            </a:r>
            <a:r>
              <a:rPr lang="es-ES" b="1" dirty="0" smtClean="0">
                <a:latin typeface="Calibri" panose="020F0502020204030204" pitchFamily="34" charset="0"/>
                <a:cs typeface="Calibri" panose="020F0502020204030204" pitchFamily="34" charset="0"/>
              </a:rPr>
              <a:t>en </a:t>
            </a:r>
            <a:r>
              <a:rPr lang="en-US" b="1" dirty="0" err="1" smtClean="0">
                <a:latin typeface="Calibri" panose="020F0502020204030204" pitchFamily="34" charset="0"/>
                <a:cs typeface="Calibri" panose="020F0502020204030204" pitchFamily="34" charset="0"/>
              </a:rPr>
              <a:t>Areteo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a:latin typeface="Calibri" panose="020F0502020204030204" pitchFamily="34" charset="0"/>
                <a:cs typeface="Calibri" panose="020F0502020204030204" pitchFamily="34" charset="0"/>
              </a:rPr>
              <a:t>si la colección no se encuentra debajo de la pleura, significa que el peritoneo está sufriendo. Si se aplica palpación, la mano se </a:t>
            </a:r>
            <a:r>
              <a:rPr lang="es-ES" b="1" dirty="0" smtClean="0">
                <a:latin typeface="Calibri" panose="020F0502020204030204" pitchFamily="34" charset="0"/>
                <a:cs typeface="Calibri" panose="020F0502020204030204" pitchFamily="34" charset="0"/>
              </a:rPr>
              <a:t>hunde en </a:t>
            </a:r>
            <a:r>
              <a:rPr lang="es-ES" b="1" dirty="0">
                <a:latin typeface="Calibri" panose="020F0502020204030204" pitchFamily="34" charset="0"/>
                <a:cs typeface="Calibri" panose="020F0502020204030204" pitchFamily="34" charset="0"/>
              </a:rPr>
              <a:t>el cuerpo.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179298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222E0CF1-DB7C-4424-89FC-BC15ED1B131D}"/>
              </a:ext>
            </a:extLst>
          </p:cNvPr>
          <p:cNvPicPr>
            <a:picLocks noChangeAspect="1"/>
          </p:cNvPicPr>
          <p:nvPr/>
        </p:nvPicPr>
        <p:blipFill>
          <a:blip r:embed="rId2"/>
          <a:stretch>
            <a:fillRect/>
          </a:stretch>
        </p:blipFill>
        <p:spPr>
          <a:xfrm>
            <a:off x="3504602" y="472630"/>
            <a:ext cx="3756008" cy="5634012"/>
          </a:xfrm>
          <a:prstGeom prst="rect">
            <a:avLst/>
          </a:prstGeom>
        </p:spPr>
      </p:pic>
    </p:spTree>
    <p:extLst>
      <p:ext uri="{BB962C8B-B14F-4D97-AF65-F5344CB8AC3E}">
        <p14:creationId xmlns:p14="http://schemas.microsoft.com/office/powerpoint/2010/main" val="2713508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D1B7E5-6E0C-4618-B9F8-ADFD40988DEE}"/>
              </a:ext>
            </a:extLst>
          </p:cNvPr>
          <p:cNvSpPr txBox="1"/>
          <p:nvPr/>
        </p:nvSpPr>
        <p:spPr>
          <a:xfrm>
            <a:off x="260685" y="1053472"/>
            <a:ext cx="11670630" cy="4308872"/>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Calibri" panose="020F0502020204030204" pitchFamily="34" charset="0"/>
              <a:cs typeface="Calibri" panose="020F0502020204030204" pitchFamily="34" charset="0"/>
            </a:endParaRPr>
          </a:p>
          <a:p>
            <a:pPr algn="ctr"/>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Auscultación</a:t>
            </a:r>
            <a:endParaRPr lang="en-US" b="1" dirty="0">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Diagnóstico</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de </a:t>
            </a:r>
            <a:r>
              <a:rPr lang="en-US" b="1" dirty="0" err="1" smtClean="0">
                <a:latin typeface="Calibri" panose="020F0502020204030204" pitchFamily="34" charset="0"/>
                <a:cs typeface="Calibri" panose="020F0502020204030204" pitchFamily="34" charset="0"/>
              </a:rPr>
              <a:t>empiema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hipocrático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l-GR"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empiema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acumulación</a:t>
            </a:r>
            <a:r>
              <a:rPr lang="en-US" b="1" dirty="0" smtClean="0">
                <a:latin typeface="Calibri" panose="020F0502020204030204" pitchFamily="34" charset="0"/>
                <a:cs typeface="Calibri" panose="020F0502020204030204" pitchFamily="34" charset="0"/>
              </a:rPr>
              <a:t> de pus en el </a:t>
            </a:r>
            <a:r>
              <a:rPr lang="en-US" b="1" dirty="0" err="1" smtClean="0">
                <a:latin typeface="Calibri" panose="020F0502020204030204" pitchFamily="34" charset="0"/>
                <a:cs typeface="Calibri" panose="020F0502020204030204" pitchFamily="34" charset="0"/>
              </a:rPr>
              <a:t>tórax</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útero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vesícula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oreja</a:t>
            </a:r>
            <a:r>
              <a:rPr lang="en-US" b="1" dirty="0" smtClean="0">
                <a:latin typeface="Calibri" panose="020F0502020204030204" pitchFamily="34" charset="0"/>
                <a:cs typeface="Calibri" panose="020F0502020204030204" pitchFamily="34" charset="0"/>
              </a:rPr>
              <a:t>, etc. </a:t>
            </a:r>
            <a:r>
              <a:rPr lang="en-US" b="1" dirty="0">
                <a:latin typeface="Calibri" panose="020F0502020204030204" pitchFamily="34" charset="0"/>
                <a:cs typeface="Calibri" panose="020F0502020204030204" pitchFamily="34" charset="0"/>
              </a:rPr>
              <a:t>
</a:t>
            </a:r>
            <a:r>
              <a:rPr lang="it-IT" b="1" dirty="0">
                <a:latin typeface="Calibri" panose="020F0502020204030204" pitchFamily="34" charset="0"/>
                <a:cs typeface="Calibri" panose="020F0502020204030204" pitchFamily="34" charset="0"/>
              </a:rPr>
              <a:t>
</a:t>
            </a:r>
            <a:r>
              <a:rPr lang="it-IT" b="1" dirty="0" smtClean="0">
                <a:latin typeface="Calibri" panose="020F0502020204030204" pitchFamily="34" charset="0"/>
                <a:cs typeface="Calibri" panose="020F0502020204030204" pitchFamily="34" charset="0"/>
              </a:rPr>
              <a:t>Causas: 	-d</a:t>
            </a:r>
            <a:r>
              <a:rPr lang="es-ES" b="1" dirty="0" err="1" smtClean="0">
                <a:latin typeface="Calibri" panose="020F0502020204030204" pitchFamily="34" charset="0"/>
                <a:cs typeface="Calibri" panose="020F0502020204030204" pitchFamily="34" charset="0"/>
              </a:rPr>
              <a:t>ebido</a:t>
            </a:r>
            <a:r>
              <a:rPr lang="es-E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a la introducción de un cuerpo extraño en el </a:t>
            </a:r>
            <a:r>
              <a:rPr lang="es-ES" b="1" dirty="0" smtClean="0">
                <a:latin typeface="Calibri" panose="020F0502020204030204" pitchFamily="34" charset="0"/>
                <a:cs typeface="Calibri" panose="020F0502020204030204" pitchFamily="34" charset="0"/>
              </a:rPr>
              <a:t>pulmón.</a:t>
            </a:r>
            <a:r>
              <a:rPr lang="it-IT"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	</a:t>
            </a:r>
            <a:r>
              <a:rPr lang="el-GR" b="1" dirty="0" smtClean="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debido</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perineumonía</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pleuresía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preexistentes</a:t>
            </a:r>
            <a:r>
              <a:rPr lang="en-US" b="1" dirty="0" smtClean="0">
                <a:latin typeface="Calibri" panose="020F0502020204030204" pitchFamily="34" charset="0"/>
                <a:cs typeface="Calibri" panose="020F0502020204030204" pitchFamily="34" charset="0"/>
              </a:rPr>
              <a:t>.</a:t>
            </a:r>
          </a:p>
          <a:p>
            <a:endParaRPr lang="el-GR" b="1" dirty="0" smtClean="0">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Síntomas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preliminares</a:t>
            </a:r>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fiebre, escalofríos, dolor </a:t>
            </a:r>
            <a:r>
              <a:rPr lang="es-ES" b="1" dirty="0" smtClean="0">
                <a:latin typeface="Calibri" panose="020F0502020204030204" pitchFamily="34" charset="0"/>
                <a:cs typeface="Calibri" panose="020F0502020204030204" pitchFamily="34" charset="0"/>
              </a:rPr>
              <a:t>intenso en el pecho.</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Síntomas</a:t>
            </a:r>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fiebre (más alta por la noche), ojos rojos, sudor, tos, uñas convexas, edema de las extremidades inferiores, </a:t>
            </a:r>
            <a:r>
              <a:rPr lang="es-ES" b="1" dirty="0" smtClean="0">
                <a:latin typeface="Calibri" panose="020F0502020204030204" pitchFamily="34" charset="0"/>
                <a:cs typeface="Calibri" panose="020F0502020204030204" pitchFamily="34" charset="0"/>
              </a:rPr>
              <a:t>anorexia.</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231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D1B7E5-6E0C-4618-B9F8-ADFD40988DEE}"/>
              </a:ext>
            </a:extLst>
          </p:cNvPr>
          <p:cNvSpPr txBox="1"/>
          <p:nvPr/>
        </p:nvSpPr>
        <p:spPr>
          <a:xfrm>
            <a:off x="247038" y="1192543"/>
            <a:ext cx="11670630" cy="3847207"/>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pPr algn="ctr"/>
            <a:r>
              <a:rPr lang="en-US"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Auscultación</a:t>
            </a:r>
            <a:endParaRPr lang="en-US" b="1" dirty="0">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Diagnóstico</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empiema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hipocrático</a:t>
            </a:r>
            <a:r>
              <a:rPr lang="en-US" b="1" dirty="0">
                <a:latin typeface="Calibri" panose="020F0502020204030204" pitchFamily="34" charset="0"/>
                <a:cs typeface="Calibri" panose="020F0502020204030204" pitchFamily="34" charset="0"/>
              </a:rPr>
              <a:t>. 
</a:t>
            </a:r>
          </a:p>
          <a:p>
            <a:r>
              <a:rPr lang="en-US" b="1" dirty="0" err="1" smtClean="0">
                <a:latin typeface="Calibri" panose="020F0502020204030204" pitchFamily="34" charset="0"/>
                <a:cs typeface="Calibri" panose="020F0502020204030204" pitchFamily="34" charset="0"/>
              </a:rPr>
              <a:t>Técnica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diagnóstica</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Agitación</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auscultación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murmullo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fluido</a:t>
            </a:r>
            <a:r>
              <a:rPr lang="en-US" b="1" dirty="0" smtClean="0">
                <a:latin typeface="Calibri" panose="020F0502020204030204" pitchFamily="34" charset="0"/>
                <a:cs typeface="Calibri" panose="020F0502020204030204" pitchFamily="34" charset="0"/>
              </a:rPr>
              <a:t> en el </a:t>
            </a:r>
            <a:r>
              <a:rPr lang="en-US" b="1" dirty="0" err="1" smtClean="0">
                <a:latin typeface="Calibri" panose="020F0502020204030204" pitchFamily="34" charset="0"/>
                <a:cs typeface="Calibri" panose="020F0502020204030204" pitchFamily="34" charset="0"/>
              </a:rPr>
              <a:t>hemitórax</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Si </a:t>
            </a:r>
            <a:r>
              <a:rPr lang="es-ES" b="1" dirty="0">
                <a:latin typeface="Calibri" panose="020F0502020204030204" pitchFamily="34" charset="0"/>
                <a:cs typeface="Calibri" panose="020F0502020204030204" pitchFamily="34" charset="0"/>
              </a:rPr>
              <a:t>no hay sonido al </a:t>
            </a:r>
            <a:r>
              <a:rPr lang="es-ES" b="1" dirty="0" smtClean="0">
                <a:latin typeface="Calibri" panose="020F0502020204030204" pitchFamily="34" charset="0"/>
                <a:cs typeface="Calibri" panose="020F0502020204030204" pitchFamily="34" charset="0"/>
              </a:rPr>
              <a:t>agitar al paciente, se palpa el tórax, entonces </a:t>
            </a:r>
            <a:r>
              <a:rPr lang="es-ES" b="1" dirty="0">
                <a:latin typeface="Calibri" panose="020F0502020204030204" pitchFamily="34" charset="0"/>
                <a:cs typeface="Calibri" panose="020F0502020204030204" pitchFamily="34" charset="0"/>
              </a:rPr>
              <a:t>existe empiema en la parte hinchada y </a:t>
            </a:r>
            <a:r>
              <a:rPr lang="es-ES" b="1" dirty="0" smtClean="0">
                <a:latin typeface="Calibri" panose="020F0502020204030204" pitchFamily="34" charset="0"/>
                <a:cs typeface="Calibri" panose="020F0502020204030204" pitchFamily="34" charset="0"/>
              </a:rPr>
              <a:t>dolorosa.</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err="1" smtClean="0">
                <a:latin typeface="Calibri" panose="020F0502020204030204" pitchFamily="34" charset="0"/>
                <a:cs typeface="Calibri" panose="020F0502020204030204" pitchFamily="34" charset="0"/>
                <a:sym typeface="Wingdings" panose="05000000000000000000" pitchFamily="2" charset="2"/>
              </a:rPr>
              <a:t>Tratamiento</a:t>
            </a:r>
            <a:r>
              <a:rPr lang="en-US" b="1" dirty="0" smtClean="0">
                <a:latin typeface="Calibri" panose="020F0502020204030204" pitchFamily="34" charset="0"/>
                <a:cs typeface="Calibri" panose="020F0502020204030204" pitchFamily="34" charset="0"/>
                <a:sym typeface="Wingdings" panose="05000000000000000000" pitchFamily="2" charset="2"/>
              </a:rPr>
              <a: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n-US" b="1" dirty="0" err="1" smtClean="0">
                <a:latin typeface="Calibri" panose="020F0502020204030204" pitchFamily="34" charset="0"/>
                <a:cs typeface="Calibri" panose="020F0502020204030204" pitchFamily="34" charset="0"/>
                <a:sym typeface="Wingdings" panose="05000000000000000000" pitchFamily="2" charset="2"/>
              </a:rPr>
              <a:t>Toracotomía</a:t>
            </a:r>
            <a:r>
              <a:rPr lang="en-US" b="1" dirty="0" smtClean="0">
                <a:latin typeface="Calibri" panose="020F0502020204030204" pitchFamily="34" charset="0"/>
                <a:cs typeface="Calibri" panose="020F0502020204030204" pitchFamily="34" charset="0"/>
                <a:sym typeface="Wingdings" panose="05000000000000000000" pitchFamily="2" charset="2"/>
              </a:rPr>
              <a:t> y </a:t>
            </a:r>
            <a:r>
              <a:rPr lang="en-US" b="1" dirty="0" err="1" smtClean="0">
                <a:latin typeface="Calibri" panose="020F0502020204030204" pitchFamily="34" charset="0"/>
                <a:cs typeface="Calibri" panose="020F0502020204030204" pitchFamily="34" charset="0"/>
                <a:sym typeface="Wingdings" panose="05000000000000000000" pitchFamily="2" charset="2"/>
              </a:rPr>
              <a:t>colocación</a:t>
            </a:r>
            <a:r>
              <a:rPr lang="en-US" b="1" dirty="0" smtClean="0">
                <a:latin typeface="Calibri" panose="020F0502020204030204" pitchFamily="34" charset="0"/>
                <a:cs typeface="Calibri" panose="020F0502020204030204" pitchFamily="34" charset="0"/>
                <a:sym typeface="Wingdings" panose="05000000000000000000" pitchFamily="2" charset="2"/>
              </a:rPr>
              <a:t> de un </a:t>
            </a:r>
            <a:r>
              <a:rPr lang="en-US" b="1" dirty="0" err="1" smtClean="0">
                <a:latin typeface="Calibri" panose="020F0502020204030204" pitchFamily="34" charset="0"/>
                <a:cs typeface="Calibri" panose="020F0502020204030204" pitchFamily="34" charset="0"/>
                <a:sym typeface="Wingdings" panose="05000000000000000000" pitchFamily="2" charset="2"/>
              </a:rPr>
              <a:t>tubo</a:t>
            </a:r>
            <a:r>
              <a:rPr lang="en-US" b="1" dirty="0" smtClean="0">
                <a:latin typeface="Calibri" panose="020F0502020204030204" pitchFamily="34" charset="0"/>
                <a:cs typeface="Calibri" panose="020F0502020204030204" pitchFamily="34" charset="0"/>
                <a:sym typeface="Wingdings" panose="05000000000000000000" pitchFamily="2" charset="2"/>
              </a:rPr>
              <a:t> de </a:t>
            </a:r>
            <a:r>
              <a:rPr lang="en-US" b="1" dirty="0" err="1" smtClean="0">
                <a:latin typeface="Calibri" panose="020F0502020204030204" pitchFamily="34" charset="0"/>
                <a:cs typeface="Calibri" panose="020F0502020204030204" pitchFamily="34" charset="0"/>
                <a:sym typeface="Wingdings" panose="05000000000000000000" pitchFamily="2" charset="2"/>
              </a:rPr>
              <a:t>drenaje</a:t>
            </a:r>
            <a:r>
              <a:rPr lang="en-US" b="1" dirty="0">
                <a:latin typeface="Calibri" panose="020F0502020204030204" pitchFamily="34" charset="0"/>
                <a:cs typeface="Calibri" panose="020F0502020204030204" pitchFamily="34" charset="0"/>
                <a:sym typeface="Wingdings" panose="05000000000000000000" pitchFamily="2" charset="2"/>
              </a:rPr>
              <a:t>
</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630434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DE0BABED-DB1E-41A2-877A-5E6F1B5BB5CB}"/>
              </a:ext>
            </a:extLst>
          </p:cNvPr>
          <p:cNvPicPr>
            <a:picLocks noChangeAspect="1"/>
          </p:cNvPicPr>
          <p:nvPr/>
        </p:nvPicPr>
        <p:blipFill>
          <a:blip r:embed="rId2"/>
          <a:stretch>
            <a:fillRect/>
          </a:stretch>
        </p:blipFill>
        <p:spPr>
          <a:xfrm>
            <a:off x="1473958" y="1031459"/>
            <a:ext cx="2857282" cy="4630927"/>
          </a:xfrm>
          <a:prstGeom prst="rect">
            <a:avLst/>
          </a:prstGeom>
        </p:spPr>
      </p:pic>
      <p:pic>
        <p:nvPicPr>
          <p:cNvPr id="3" name="Εικόνα 2">
            <a:extLst>
              <a:ext uri="{FF2B5EF4-FFF2-40B4-BE49-F238E27FC236}">
                <a16:creationId xmlns:a16="http://schemas.microsoft.com/office/drawing/2014/main" xmlns="" id="{83202412-1C51-4172-BA54-7D196A119194}"/>
              </a:ext>
            </a:extLst>
          </p:cNvPr>
          <p:cNvPicPr>
            <a:picLocks noChangeAspect="1"/>
          </p:cNvPicPr>
          <p:nvPr/>
        </p:nvPicPr>
        <p:blipFill>
          <a:blip r:embed="rId3"/>
          <a:stretch>
            <a:fillRect/>
          </a:stretch>
        </p:blipFill>
        <p:spPr>
          <a:xfrm>
            <a:off x="7301611" y="928048"/>
            <a:ext cx="3378269" cy="4837751"/>
          </a:xfrm>
          <a:prstGeom prst="rect">
            <a:avLst/>
          </a:prstGeom>
        </p:spPr>
      </p:pic>
    </p:spTree>
    <p:extLst>
      <p:ext uri="{BB962C8B-B14F-4D97-AF65-F5344CB8AC3E}">
        <p14:creationId xmlns:p14="http://schemas.microsoft.com/office/powerpoint/2010/main" val="1954938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xmlns="" id="{CE95292F-62F9-408A-991C-5A16724DDF39}"/>
              </a:ext>
            </a:extLst>
          </p:cNvPr>
          <p:cNvSpPr txBox="1">
            <a:spLocks noChangeArrowheads="1"/>
          </p:cNvSpPr>
          <p:nvPr/>
        </p:nvSpPr>
        <p:spPr bwMode="auto">
          <a:xfrm>
            <a:off x="2926556" y="5665788"/>
            <a:ext cx="6553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a:spcBef>
                <a:spcPct val="0"/>
              </a:spcBef>
              <a:buNone/>
            </a:pPr>
            <a:r>
              <a:rPr lang="es-ES" altLang="el-GR" sz="1600" b="1" dirty="0" smtClean="0">
                <a:latin typeface="Calibri" panose="020F0502020204030204" pitchFamily="34" charset="0"/>
                <a:cs typeface="Calibri" panose="020F0502020204030204" pitchFamily="34" charset="0"/>
              </a:rPr>
              <a:t>Manuscrito de la Ilíada </a:t>
            </a:r>
            <a:r>
              <a:rPr lang="es-ES" altLang="el-GR" sz="1600" b="1" dirty="0">
                <a:latin typeface="Calibri" panose="020F0502020204030204" pitchFamily="34" charset="0"/>
                <a:cs typeface="Calibri" panose="020F0502020204030204" pitchFamily="34" charset="0"/>
              </a:rPr>
              <a:t>encontrado en Egipto </a:t>
            </a:r>
            <a:r>
              <a:rPr lang="es-ES" altLang="el-GR" sz="1600" b="1" dirty="0" smtClean="0">
                <a:latin typeface="Calibri" panose="020F0502020204030204" pitchFamily="34" charset="0"/>
                <a:cs typeface="Calibri" panose="020F0502020204030204" pitchFamily="34" charset="0"/>
              </a:rPr>
              <a:t>(</a:t>
            </a:r>
            <a:r>
              <a:rPr lang="es-ES" altLang="el-GR" sz="1600" b="1" dirty="0">
                <a:latin typeface="Calibri" panose="020F0502020204030204" pitchFamily="34" charset="0"/>
                <a:cs typeface="Calibri" panose="020F0502020204030204" pitchFamily="34" charset="0"/>
              </a:rPr>
              <a:t>siglo I a. C. - siglo I d. C</a:t>
            </a:r>
            <a:r>
              <a:rPr lang="es-ES" altLang="el-GR" sz="1600" b="1" dirty="0" smtClean="0">
                <a:latin typeface="Calibri" panose="020F0502020204030204" pitchFamily="34" charset="0"/>
                <a:cs typeface="Calibri" panose="020F0502020204030204" pitchFamily="34" charset="0"/>
              </a:rPr>
              <a:t>.). </a:t>
            </a:r>
            <a:r>
              <a:rPr lang="es-ES" altLang="el-GR" sz="1600" b="1" dirty="0" err="1" smtClean="0">
                <a:latin typeface="Calibri" panose="020F0502020204030204" pitchFamily="34" charset="0"/>
                <a:cs typeface="Calibri" panose="020F0502020204030204" pitchFamily="34" charset="0"/>
              </a:rPr>
              <a:t>Bibelmuseum</a:t>
            </a:r>
            <a:r>
              <a:rPr lang="es-ES" altLang="el-GR" sz="1600" b="1" dirty="0">
                <a:latin typeface="Calibri" panose="020F0502020204030204" pitchFamily="34" charset="0"/>
                <a:cs typeface="Calibri" panose="020F0502020204030204" pitchFamily="34" charset="0"/>
              </a:rPr>
              <a:t>, </a:t>
            </a:r>
            <a:r>
              <a:rPr lang="es-ES" altLang="el-GR" sz="1600" b="1" dirty="0" err="1" smtClean="0">
                <a:latin typeface="Calibri" panose="020F0502020204030204" pitchFamily="34" charset="0"/>
                <a:cs typeface="Calibri" panose="020F0502020204030204" pitchFamily="34" charset="0"/>
              </a:rPr>
              <a:t>Münster</a:t>
            </a:r>
            <a:r>
              <a:rPr lang="es-ES" altLang="el-GR" sz="1600" b="1" dirty="0" smtClean="0">
                <a:latin typeface="Calibri" panose="020F0502020204030204" pitchFamily="34" charset="0"/>
                <a:cs typeface="Calibri" panose="020F0502020204030204" pitchFamily="34" charset="0"/>
              </a:rPr>
              <a:t>, </a:t>
            </a:r>
            <a:r>
              <a:rPr lang="es-ES" altLang="el-GR" sz="1600" b="1" dirty="0">
                <a:latin typeface="Calibri" panose="020F0502020204030204" pitchFamily="34" charset="0"/>
                <a:cs typeface="Calibri" panose="020F0502020204030204" pitchFamily="34" charset="0"/>
              </a:rPr>
              <a:t>Alemania</a:t>
            </a:r>
            <a:endParaRPr lang="el-GR" altLang="el-GR" sz="2000" b="1" dirty="0">
              <a:latin typeface="Calibri" panose="020F0502020204030204" pitchFamily="34" charset="0"/>
              <a:cs typeface="Calibri" panose="020F0502020204030204" pitchFamily="34" charset="0"/>
            </a:endParaRPr>
          </a:p>
        </p:txBody>
      </p:sp>
      <p:pic>
        <p:nvPicPr>
          <p:cNvPr id="3" name="Picture 8" descr="ms2628">
            <a:extLst>
              <a:ext uri="{FF2B5EF4-FFF2-40B4-BE49-F238E27FC236}">
                <a16:creationId xmlns:a16="http://schemas.microsoft.com/office/drawing/2014/main" xmlns="" id="{66628989-8905-46F6-800A-BD5E30629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243" y="177800"/>
            <a:ext cx="6767513"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427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F0C0401-E279-4419-8FA0-17E7BC6C2051}"/>
              </a:ext>
            </a:extLst>
          </p:cNvPr>
          <p:cNvSpPr txBox="1"/>
          <p:nvPr/>
        </p:nvSpPr>
        <p:spPr>
          <a:xfrm>
            <a:off x="370101" y="810326"/>
            <a:ext cx="11462072" cy="5016758"/>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Antigüos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pronósticos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a:solidFill>
                  <a:srgbClr val="F8F2AE"/>
                </a:solidFill>
                <a:latin typeface="Garamond" panose="02020404030301010803" pitchFamily="18" charset="0"/>
              </a:rPr>
              <a:t> </a:t>
            </a:r>
          </a:p>
          <a:p>
            <a:pPr algn="ctr"/>
            <a:r>
              <a:rPr lang="en-US"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Uroscopia</a:t>
            </a:r>
            <a:endPar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Fuentes</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l-GR" b="1" dirty="0" smtClean="0">
                <a:latin typeface="Calibri" panose="020F0502020204030204" pitchFamily="34" charset="0"/>
                <a:cs typeface="Calibri" panose="020F0502020204030204" pitchFamily="34" charset="0"/>
              </a:rPr>
              <a:t>-</a:t>
            </a:r>
            <a:r>
              <a:rPr lang="en-US" b="1" i="1" dirty="0" smtClean="0">
                <a:latin typeface="Calibri" panose="020F0502020204030204" pitchFamily="34" charset="0"/>
                <a:cs typeface="Calibri" panose="020F0502020204030204" pitchFamily="34" charset="0"/>
              </a:rPr>
              <a:t>CH</a:t>
            </a:r>
            <a:r>
              <a:rPr lang="en-US" b="1" dirty="0" smtClean="0">
                <a:latin typeface="Calibri" panose="020F0502020204030204" pitchFamily="34" charset="0"/>
                <a:cs typeface="Calibri" panose="020F0502020204030204" pitchFamily="34" charset="0"/>
              </a:rPr>
              <a:t>: </a:t>
            </a:r>
            <a:r>
              <a:rPr lang="es-ES" b="1" i="1" dirty="0" smtClean="0">
                <a:latin typeface="Calibri" panose="020F0502020204030204" pitchFamily="34" charset="0"/>
                <a:cs typeface="Calibri" panose="020F0502020204030204" pitchFamily="34" charset="0"/>
              </a:rPr>
              <a:t>Prognosis y Aforismos</a:t>
            </a:r>
            <a:endParaRPr lang="el-GR" b="1" i="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Galeno</a:t>
            </a:r>
            <a:r>
              <a:rPr lang="en-US" b="1" dirty="0" smtClean="0">
                <a:latin typeface="Calibri" panose="020F0502020204030204" pitchFamily="34" charset="0"/>
                <a:cs typeface="Calibri" panose="020F0502020204030204" pitchFamily="34" charset="0"/>
              </a:rPr>
              <a:t>:</a:t>
            </a:r>
            <a:r>
              <a:rPr lang="el-GR" b="1" dirty="0" smtClean="0">
                <a:latin typeface="Calibri" panose="020F0502020204030204" pitchFamily="34" charset="0"/>
                <a:cs typeface="Calibri" panose="020F0502020204030204" pitchFamily="34" charset="0"/>
              </a:rPr>
              <a:t> </a:t>
            </a:r>
            <a:r>
              <a:rPr lang="es-ES" b="1" i="1" dirty="0" smtClean="0">
                <a:latin typeface="Calibri" panose="020F0502020204030204" pitchFamily="34" charset="0"/>
                <a:cs typeface="Calibri" panose="020F0502020204030204" pitchFamily="34" charset="0"/>
              </a:rPr>
              <a:t>D</a:t>
            </a:r>
            <a:r>
              <a:rPr lang="en-US" b="1" i="1" dirty="0" smtClean="0">
                <a:latin typeface="Calibri" panose="020F0502020204030204" pitchFamily="34" charset="0"/>
                <a:cs typeface="Calibri" panose="020F0502020204030204" pitchFamily="34" charset="0"/>
              </a:rPr>
              <a:t>e </a:t>
            </a:r>
            <a:r>
              <a:rPr lang="en-US" b="1" i="1" dirty="0" err="1">
                <a:latin typeface="Calibri" panose="020F0502020204030204" pitchFamily="34" charset="0"/>
                <a:cs typeface="Calibri" panose="020F0502020204030204" pitchFamily="34" charset="0"/>
              </a:rPr>
              <a:t>urinis</a:t>
            </a:r>
            <a:r>
              <a:rPr lang="en-US" b="1" i="1" dirty="0">
                <a:latin typeface="Calibri" panose="020F0502020204030204" pitchFamily="34" charset="0"/>
                <a:cs typeface="Calibri" panose="020F0502020204030204" pitchFamily="34" charset="0"/>
              </a:rPr>
              <a:t> et </a:t>
            </a:r>
            <a:r>
              <a:rPr lang="en-US" b="1" i="1" dirty="0" err="1" smtClean="0">
                <a:latin typeface="Calibri" panose="020F0502020204030204" pitchFamily="34" charset="0"/>
                <a:cs typeface="Calibri" panose="020F0502020204030204" pitchFamily="34" charset="0"/>
              </a:rPr>
              <a:t>pulsis</a:t>
            </a:r>
            <a:endParaRPr lang="en-US" b="1" i="1" dirty="0" smtClean="0">
              <a:latin typeface="Calibri" panose="020F0502020204030204" pitchFamily="34" charset="0"/>
              <a:cs typeface="Calibri" panose="020F0502020204030204" pitchFamily="34" charset="0"/>
            </a:endParaRPr>
          </a:p>
          <a:p>
            <a:r>
              <a:rPr lang="en-US" b="1" i="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PseudoGaleno</a:t>
            </a:r>
            <a:r>
              <a:rPr lang="en-US" b="1" i="1" dirty="0" smtClean="0">
                <a:latin typeface="Calibri" panose="020F0502020204030204" pitchFamily="34" charset="0"/>
                <a:cs typeface="Calibri" panose="020F0502020204030204" pitchFamily="34" charset="0"/>
              </a:rPr>
              <a:t>: De </a:t>
            </a:r>
            <a:r>
              <a:rPr lang="en-US" b="1" i="1" dirty="0" err="1">
                <a:latin typeface="Calibri" panose="020F0502020204030204" pitchFamily="34" charset="0"/>
                <a:cs typeface="Calibri" panose="020F0502020204030204" pitchFamily="34" charset="0"/>
              </a:rPr>
              <a:t>signis</a:t>
            </a:r>
            <a:r>
              <a:rPr lang="en-US" b="1" i="1" dirty="0">
                <a:latin typeface="Calibri" panose="020F0502020204030204" pitchFamily="34" charset="0"/>
                <a:cs typeface="Calibri" panose="020F0502020204030204" pitchFamily="34" charset="0"/>
              </a:rPr>
              <a:t> ex </a:t>
            </a:r>
            <a:r>
              <a:rPr lang="en-US" b="1" i="1" dirty="0" err="1">
                <a:latin typeface="Calibri" panose="020F0502020204030204" pitchFamily="34" charset="0"/>
                <a:cs typeface="Calibri" panose="020F0502020204030204" pitchFamily="34" charset="0"/>
              </a:rPr>
              <a:t>urinis</a:t>
            </a:r>
            <a:endParaRPr lang="en-US" b="1" i="1" dirty="0">
              <a:latin typeface="Calibri" panose="020F0502020204030204" pitchFamily="34" charset="0"/>
              <a:cs typeface="Calibri" panose="020F0502020204030204" pitchFamily="34" charset="0"/>
            </a:endParaRPr>
          </a:p>
          <a:p>
            <a:r>
              <a:rPr lang="el-GR"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Nemesio</a:t>
            </a:r>
            <a:r>
              <a:rPr lang="en-US" b="1" dirty="0" smtClean="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Emesa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dirty="0" smtClean="0">
                <a:latin typeface="Calibri" pitchFamily="34" charset="0"/>
                <a:cs typeface="Calibri" pitchFamily="34" charset="0"/>
              </a:rPr>
              <a:t>390</a:t>
            </a:r>
            <a:r>
              <a:rPr lang="en-US" b="1" dirty="0" smtClean="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r>
              <a:rPr lang="en-US" b="1" i="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l-GR"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Esteban de </a:t>
            </a:r>
            <a:r>
              <a:rPr lang="en-US" b="1" dirty="0" err="1">
                <a:latin typeface="Calibri" panose="020F0502020204030204" pitchFamily="34" charset="0"/>
                <a:cs typeface="Calibri" panose="020F0502020204030204" pitchFamily="34" charset="0"/>
              </a:rPr>
              <a:t>Alejandría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550-620</a:t>
            </a:r>
            <a:r>
              <a:rPr lang="en-US" b="1" dirty="0" smtClean="0">
                <a:latin typeface="Calibri" panose="020F0502020204030204" pitchFamily="34" charset="0"/>
                <a:cs typeface="Calibri" panose="020F0502020204030204" pitchFamily="34" charset="0"/>
              </a:rPr>
              <a:t>): </a:t>
            </a:r>
            <a:r>
              <a:rPr lang="en-US" b="1" i="1" dirty="0" smtClean="0">
                <a:latin typeface="Calibri" panose="020F0502020204030204" pitchFamily="34" charset="0"/>
                <a:cs typeface="Calibri" panose="020F0502020204030204" pitchFamily="34" charset="0"/>
              </a:rPr>
              <a:t>De </a:t>
            </a:r>
            <a:r>
              <a:rPr lang="en-US" b="1" i="1" dirty="0" err="1" smtClean="0">
                <a:latin typeface="Calibri" panose="020F0502020204030204" pitchFamily="34" charset="0"/>
                <a:cs typeface="Calibri" panose="020F0502020204030204" pitchFamily="34" charset="0"/>
              </a:rPr>
              <a:t>urini</a:t>
            </a:r>
            <a:endParaRPr lang="en-US" b="1" i="1" dirty="0" smtClean="0">
              <a:latin typeface="Calibri" panose="020F0502020204030204" pitchFamily="34" charset="0"/>
              <a:cs typeface="Calibri" panose="020F0502020204030204" pitchFamily="34" charset="0"/>
            </a:endParaRPr>
          </a:p>
          <a:p>
            <a:r>
              <a:rPr lang="en-US" b="1" i="1" dirty="0">
                <a:latin typeface="Calibri" panose="020F0502020204030204" pitchFamily="34" charset="0"/>
                <a:cs typeface="Calibri" panose="020F0502020204030204" pitchFamily="34" charset="0"/>
              </a:rPr>
              <a:t>	</a:t>
            </a:r>
            <a:r>
              <a:rPr lang="en-US" b="1" i="1" dirty="0" smtClean="0">
                <a:latin typeface="Calibri" panose="020F0502020204030204" pitchFamily="34" charset="0"/>
                <a:cs typeface="Calibri" panose="020F0502020204030204" pitchFamily="34" charset="0"/>
              </a:rPr>
              <a:t>						</a:t>
            </a:r>
            <a:r>
              <a:rPr lang="it-IT" b="1" i="1" dirty="0" smtClean="0">
                <a:latin typeface="Calibri" panose="020F0502020204030204" pitchFamily="34" charset="0"/>
                <a:cs typeface="Calibri" panose="020F0502020204030204" pitchFamily="34" charset="0"/>
              </a:rPr>
              <a:t>In </a:t>
            </a:r>
            <a:r>
              <a:rPr lang="it-IT" b="1" i="1" dirty="0">
                <a:latin typeface="Calibri" panose="020F0502020204030204" pitchFamily="34" charset="0"/>
                <a:cs typeface="Calibri" panose="020F0502020204030204" pitchFamily="34" charset="0"/>
              </a:rPr>
              <a:t>Magni sophistae librum de urinis</a:t>
            </a:r>
            <a:r>
              <a:rPr lang="en-US" b="1" dirty="0">
                <a:latin typeface="Calibri" panose="020F0502020204030204" pitchFamily="34" charset="0"/>
                <a:cs typeface="Calibri" panose="020F0502020204030204" pitchFamily="34" charset="0"/>
              </a:rPr>
              <a:t>
</a:t>
            </a:r>
            <a:r>
              <a:rPr lang="es-ES" b="1" dirty="0">
                <a:latin typeface="Calibri" pitchFamily="34" charset="0"/>
                <a:cs typeface="Calibri" pitchFamily="34" charset="0"/>
              </a:rPr>
              <a:t>-</a:t>
            </a:r>
            <a:r>
              <a:rPr lang="es-ES" b="1" dirty="0" err="1" smtClean="0">
                <a:latin typeface="Calibri" pitchFamily="34" charset="0"/>
                <a:cs typeface="Calibri" pitchFamily="34" charset="0"/>
              </a:rPr>
              <a:t>Teofilo</a:t>
            </a:r>
            <a:r>
              <a:rPr lang="es-ES" b="1" dirty="0" smtClean="0">
                <a:latin typeface="Calibri" pitchFamily="34" charset="0"/>
                <a:cs typeface="Calibri" pitchFamily="34" charset="0"/>
              </a:rPr>
              <a:t> </a:t>
            </a:r>
            <a:r>
              <a:rPr lang="es-ES" b="1" dirty="0" err="1" smtClean="0">
                <a:latin typeface="Calibri" pitchFamily="34" charset="0"/>
                <a:cs typeface="Calibri" pitchFamily="34" charset="0"/>
              </a:rPr>
              <a:t>Protospatario</a:t>
            </a:r>
            <a:r>
              <a:rPr lang="es-ES" b="1" dirty="0" smtClean="0">
                <a:latin typeface="Calibri" pitchFamily="34" charset="0"/>
                <a:cs typeface="Calibri" pitchFamily="34" charset="0"/>
              </a:rPr>
              <a:t> </a:t>
            </a:r>
            <a:r>
              <a:rPr lang="en-US" b="1" dirty="0" smtClean="0">
                <a:latin typeface="Calibri" panose="020F0502020204030204" pitchFamily="34" charset="0"/>
                <a:cs typeface="Calibri" panose="020F0502020204030204" pitchFamily="34" charset="0"/>
              </a:rPr>
              <a:t>(</a:t>
            </a:r>
            <a:r>
              <a:rPr lang="it-IT" b="1" dirty="0" smtClean="0">
                <a:latin typeface="Calibri" panose="020F0502020204030204" pitchFamily="34" charset="0"/>
                <a:cs typeface="Calibri" panose="020F0502020204030204" pitchFamily="34" charset="0"/>
              </a:rPr>
              <a:t>VI/VII- IX d.C):  </a:t>
            </a:r>
            <a:r>
              <a:rPr lang="en-US" b="1" i="1" dirty="0" smtClean="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r>
              <a:rPr lang="en-US" b="1" dirty="0">
                <a:latin typeface="Calibri" panose="020F0502020204030204" pitchFamily="34" charset="0"/>
                <a:cs typeface="Calibri" panose="020F0502020204030204" pitchFamily="34" charset="0"/>
              </a:rPr>
              <a:t>
</a:t>
            </a:r>
            <a:endParaRPr lang="el-GR" b="1" i="1" dirty="0">
              <a:latin typeface="Calibri" panose="020F0502020204030204" pitchFamily="34" charset="0"/>
              <a:cs typeface="Calibri" panose="020F0502020204030204" pitchFamily="34" charset="0"/>
            </a:endParaRPr>
          </a:p>
          <a:p>
            <a:pPr lvl="2"/>
            <a:endParaRPr lang="el-GR" b="1" i="1" dirty="0">
              <a:latin typeface="Calibri" panose="020F0502020204030204" pitchFamily="34" charset="0"/>
              <a:cs typeface="Calibri" panose="020F0502020204030204" pitchFamily="34" charset="0"/>
            </a:endParaRPr>
          </a:p>
          <a:p>
            <a:pPr lvl="2"/>
            <a:r>
              <a:rPr lang="en-US" b="1" dirty="0" smtClean="0">
                <a:latin typeface="Calibri" panose="020F0502020204030204" pitchFamily="34" charset="0"/>
                <a:cs typeface="Calibri" panose="020F0502020204030204" pitchFamily="34" charset="0"/>
              </a:rPr>
              <a:t>Y </a:t>
            </a:r>
            <a:r>
              <a:rPr lang="en-US" b="1" dirty="0" err="1" smtClean="0">
                <a:latin typeface="Calibri" panose="020F0502020204030204" pitchFamily="34" charset="0"/>
                <a:cs typeface="Calibri" panose="020F0502020204030204" pitchFamily="34" charset="0"/>
              </a:rPr>
              <a:t>muchos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otros</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endParaRPr lang="en-US" sz="2400" b="1" dirty="0">
              <a:solidFill>
                <a:srgbClr val="F8F2AE"/>
              </a:solidFill>
              <a:latin typeface="Garamond" panose="02020404030301010803" pitchFamily="18" charset="0"/>
            </a:endParaRPr>
          </a:p>
          <a:p>
            <a:endParaRPr lang="en-US" sz="2400" b="1" dirty="0">
              <a:solidFill>
                <a:srgbClr val="F8F2AE"/>
              </a:solidFill>
              <a:latin typeface="Garamond" panose="02020404030301010803" pitchFamily="18" charset="0"/>
            </a:endParaRPr>
          </a:p>
        </p:txBody>
      </p:sp>
      <p:pic>
        <p:nvPicPr>
          <p:cNvPr id="3" name="Εικόνα 2">
            <a:extLst>
              <a:ext uri="{FF2B5EF4-FFF2-40B4-BE49-F238E27FC236}">
                <a16:creationId xmlns:a16="http://schemas.microsoft.com/office/drawing/2014/main" xmlns="" id="{19ECA4AA-7326-42DE-A4AF-090530FE81D0}"/>
              </a:ext>
            </a:extLst>
          </p:cNvPr>
          <p:cNvPicPr>
            <a:picLocks noChangeAspect="1"/>
          </p:cNvPicPr>
          <p:nvPr/>
        </p:nvPicPr>
        <p:blipFill>
          <a:blip r:embed="rId2"/>
          <a:stretch>
            <a:fillRect/>
          </a:stretch>
        </p:blipFill>
        <p:spPr>
          <a:xfrm>
            <a:off x="9040599" y="1403496"/>
            <a:ext cx="2781300" cy="4476750"/>
          </a:xfrm>
          <a:prstGeom prst="rect">
            <a:avLst/>
          </a:prstGeom>
        </p:spPr>
      </p:pic>
    </p:spTree>
    <p:extLst>
      <p:ext uri="{BB962C8B-B14F-4D97-AF65-F5344CB8AC3E}">
        <p14:creationId xmlns:p14="http://schemas.microsoft.com/office/powerpoint/2010/main" val="2098042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69EACB33-7E1C-44AE-9839-FB73D16FE526}"/>
              </a:ext>
            </a:extLst>
          </p:cNvPr>
          <p:cNvPicPr>
            <a:picLocks noChangeAspect="1"/>
          </p:cNvPicPr>
          <p:nvPr/>
        </p:nvPicPr>
        <p:blipFill>
          <a:blip r:embed="rId2"/>
          <a:stretch>
            <a:fillRect/>
          </a:stretch>
        </p:blipFill>
        <p:spPr>
          <a:xfrm>
            <a:off x="824252" y="1074518"/>
            <a:ext cx="3031346" cy="4002450"/>
          </a:xfrm>
          <a:prstGeom prst="rect">
            <a:avLst/>
          </a:prstGeom>
        </p:spPr>
      </p:pic>
      <p:pic>
        <p:nvPicPr>
          <p:cNvPr id="4" name="Εικόνα 3">
            <a:extLst>
              <a:ext uri="{FF2B5EF4-FFF2-40B4-BE49-F238E27FC236}">
                <a16:creationId xmlns:a16="http://schemas.microsoft.com/office/drawing/2014/main" xmlns="" id="{B6415D13-551B-4E32-ABE2-FBC82D54EB15}"/>
              </a:ext>
            </a:extLst>
          </p:cNvPr>
          <p:cNvPicPr>
            <a:picLocks noChangeAspect="1"/>
          </p:cNvPicPr>
          <p:nvPr/>
        </p:nvPicPr>
        <p:blipFill>
          <a:blip r:embed="rId3"/>
          <a:stretch>
            <a:fillRect/>
          </a:stretch>
        </p:blipFill>
        <p:spPr>
          <a:xfrm>
            <a:off x="5912464" y="1074518"/>
            <a:ext cx="3982163" cy="3939190"/>
          </a:xfrm>
          <a:prstGeom prst="rect">
            <a:avLst/>
          </a:prstGeom>
        </p:spPr>
      </p:pic>
    </p:spTree>
    <p:extLst>
      <p:ext uri="{BB962C8B-B14F-4D97-AF65-F5344CB8AC3E}">
        <p14:creationId xmlns:p14="http://schemas.microsoft.com/office/powerpoint/2010/main" val="2556334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F0C0401-E279-4419-8FA0-17E7BC6C2051}"/>
              </a:ext>
            </a:extLst>
          </p:cNvPr>
          <p:cNvSpPr txBox="1"/>
          <p:nvPr/>
        </p:nvSpPr>
        <p:spPr>
          <a:xfrm>
            <a:off x="323528" y="979210"/>
            <a:ext cx="11462072" cy="4555093"/>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Terapéutica</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hipocrática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2400" b="1" dirty="0">
              <a:solidFill>
                <a:srgbClr val="F8E8AE"/>
              </a:solidFill>
              <a:latin typeface="Garamond" panose="02020404030301010803" pitchFamily="18" charset="0"/>
            </a:endParaRPr>
          </a:p>
          <a:p>
            <a:pPr algn="just"/>
            <a:r>
              <a:rPr lang="en-US" b="1" dirty="0" smtClean="0">
                <a:latin typeface="Calibri" panose="020F0502020204030204" pitchFamily="34" charset="0"/>
                <a:cs typeface="Calibri" panose="020F0502020204030204" pitchFamily="34" charset="0"/>
              </a:rPr>
              <a:t>"En primer </a:t>
            </a:r>
            <a:r>
              <a:rPr lang="en-US" b="1" dirty="0" err="1" smtClean="0">
                <a:latin typeface="Calibri" panose="020F0502020204030204" pitchFamily="34" charset="0"/>
                <a:cs typeface="Calibri" panose="020F0502020204030204" pitchFamily="34" charset="0"/>
              </a:rPr>
              <a:t>lugar</a:t>
            </a:r>
            <a:r>
              <a:rPr lang="en-US" b="1" dirty="0" smtClean="0">
                <a:latin typeface="Calibri" panose="020F0502020204030204" pitchFamily="34" charset="0"/>
                <a:cs typeface="Calibri" panose="020F0502020204030204" pitchFamily="34" charset="0"/>
              </a:rPr>
              <a:t>, no </a:t>
            </a:r>
            <a:r>
              <a:rPr lang="en-US" b="1" dirty="0" err="1" smtClean="0">
                <a:latin typeface="Calibri" panose="020F0502020204030204" pitchFamily="34" charset="0"/>
                <a:cs typeface="Calibri" panose="020F0502020204030204" pitchFamily="34" charset="0"/>
              </a:rPr>
              <a:t>hacer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daño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p>
          <a:p>
            <a:pPr algn="just"/>
            <a:r>
              <a:rPr lang="el-GR" b="1" dirty="0" smtClean="0">
                <a:latin typeface="Calibri" panose="020F0502020204030204" pitchFamily="34" charset="0"/>
                <a:cs typeface="Calibri" panose="020F0502020204030204" pitchFamily="34" charset="0"/>
              </a:rPr>
              <a:t>«</a:t>
            </a:r>
            <a:r>
              <a:rPr lang="es-ES" b="1" dirty="0">
                <a:latin typeface="Calibri" panose="020F0502020204030204" pitchFamily="34" charset="0"/>
                <a:cs typeface="Calibri" panose="020F0502020204030204" pitchFamily="34" charset="0"/>
              </a:rPr>
              <a:t>Lo que los medicamentos no curan, el hierro lo cura. Lo que el hierro no cura, el fuego lo cura. Pero lo que el fuego no cura, eso es preciso considerarlo incurable</a:t>
            </a:r>
            <a:r>
              <a:rPr lang="es-ES" b="1" dirty="0" smtClean="0">
                <a:latin typeface="Calibri" panose="020F0502020204030204" pitchFamily="34" charset="0"/>
                <a:cs typeface="Calibri" panose="020F0502020204030204" pitchFamily="34" charset="0"/>
              </a:rPr>
              <a:t>»</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Aforismos</a:t>
            </a:r>
            <a:r>
              <a:rPr lang="en-US" b="1" dirty="0" smtClean="0">
                <a:latin typeface="Calibri" panose="020F0502020204030204" pitchFamily="34" charset="0"/>
                <a:cs typeface="Calibri" panose="020F0502020204030204" pitchFamily="34" charset="0"/>
              </a:rPr>
              <a:t> VII, 87 
</a:t>
            </a:r>
            <a:endParaRPr lang="en-US" b="1" i="1" dirty="0" smtClean="0">
              <a:latin typeface="Calibri" panose="020F0502020204030204" pitchFamily="34" charset="0"/>
              <a:cs typeface="Calibri" panose="020F0502020204030204" pitchFamily="34" charset="0"/>
            </a:endParaRPr>
          </a:p>
          <a:p>
            <a:pPr algn="just"/>
            <a:endParaRPr lang="en-US" b="1" i="1" dirty="0">
              <a:latin typeface="Calibri" panose="020F0502020204030204" pitchFamily="34" charset="0"/>
              <a:cs typeface="Calibri" panose="020F0502020204030204" pitchFamily="34" charset="0"/>
            </a:endParaRPr>
          </a:p>
          <a:p>
            <a:pPr algn="just"/>
            <a:endParaRPr lang="en-US" b="1" i="1" dirty="0">
              <a:latin typeface="Calibri" panose="020F0502020204030204" pitchFamily="34" charset="0"/>
              <a:cs typeface="Calibri" panose="020F0502020204030204" pitchFamily="34" charset="0"/>
            </a:endParaRPr>
          </a:p>
          <a:p>
            <a:pPr algn="just"/>
            <a:r>
              <a:rPr lang="en-US" b="1" dirty="0" err="1" smtClean="0">
                <a:latin typeface="Calibri" panose="020F0502020204030204" pitchFamily="34" charset="0"/>
                <a:cs typeface="Calibri" panose="020F0502020204030204" pitchFamily="34" charset="0"/>
              </a:rPr>
              <a:t>Tres</a:t>
            </a:r>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factores para un tratamiento exitoso:</a:t>
            </a:r>
            <a:r>
              <a:rPr lang="en-US"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 curable</a:t>
            </a:r>
            <a:r>
              <a:rPr lang="en-US"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Paciente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cooperativo</a:t>
            </a:r>
            <a:r>
              <a:rPr lang="en-US"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Médico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bien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formado</a:t>
            </a:r>
            <a:r>
              <a:rPr lang="en-US" b="1" dirty="0">
                <a:latin typeface="Calibri" panose="020F0502020204030204" pitchFamily="34" charset="0"/>
                <a:cs typeface="Calibri" panose="020F0502020204030204" pitchFamily="34" charset="0"/>
              </a:rPr>
              <a:t>
</a:t>
            </a:r>
            <a:endParaRPr lang="en-US" sz="2400" b="1" dirty="0">
              <a:solidFill>
                <a:srgbClr val="F8E8AE"/>
              </a:solidFill>
              <a:latin typeface="Garamond" panose="02020404030301010803" pitchFamily="18" charset="0"/>
            </a:endParaRPr>
          </a:p>
          <a:p>
            <a:pPr algn="just"/>
            <a:endParaRPr lang="en-US" sz="2400" b="1" dirty="0">
              <a:solidFill>
                <a:srgbClr val="F8E8AE"/>
              </a:solidFill>
              <a:latin typeface="Garamond" panose="02020404030301010803" pitchFamily="18" charset="0"/>
            </a:endParaRPr>
          </a:p>
        </p:txBody>
      </p:sp>
    </p:spTree>
    <p:extLst>
      <p:ext uri="{BB962C8B-B14F-4D97-AF65-F5344CB8AC3E}">
        <p14:creationId xmlns:p14="http://schemas.microsoft.com/office/powerpoint/2010/main" val="30477246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F3883C-EEFC-4D67-B05C-5C31B6D44301}"/>
              </a:ext>
            </a:extLst>
          </p:cNvPr>
          <p:cNvSpPr/>
          <p:nvPr/>
        </p:nvSpPr>
        <p:spPr>
          <a:xfrm>
            <a:off x="204972" y="1444233"/>
            <a:ext cx="11593328" cy="4431983"/>
          </a:xfrm>
          <a:prstGeom prst="rect">
            <a:avLst/>
          </a:prstGeom>
        </p:spPr>
        <p:txBody>
          <a:bodyPr wrap="square">
            <a:spAutoFit/>
          </a:bodyPr>
          <a:lstStyle/>
          <a:p>
            <a:pPr marL="342900" indent="-342900">
              <a:buFont typeface="Arial" panose="020B0604020202020204" pitchFamily="34" charset="0"/>
              <a:buChar char="•"/>
            </a:pPr>
            <a:r>
              <a:rPr lang="en-US" b="1" dirty="0" err="1" smtClean="0">
                <a:latin typeface="Calibri" panose="020F0502020204030204" pitchFamily="34" charset="0"/>
                <a:cs typeface="Calibri" panose="020F0502020204030204" pitchFamily="34" charset="0"/>
              </a:rPr>
              <a:t>Dieta</a:t>
            </a:r>
            <a:r>
              <a:rPr lang="en-US" b="1" dirty="0" smtClean="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alimentos para mejorar la digestión y facilitar las deposiciones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Uso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razonable</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medicamentos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Cirugía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Trepanaciones</a:t>
            </a:r>
            <a:r>
              <a:rPr lang="en-US" b="1" dirty="0" smtClean="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Paracentesis del tórax y drenaje del absceso</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Hemorroides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Amputaciones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Ortopedía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Embritomía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Operaciones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ginecológicas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Operaciones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oftalmológicas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Enfermedades</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nariz</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pólipos</a:t>
            </a:r>
            <a:r>
              <a:rPr lang="en-US" b="1" dirty="0" smtClean="0">
                <a:latin typeface="Calibri" panose="020F0502020204030204" pitchFamily="34" charset="0"/>
                <a:cs typeface="Calibri" panose="020F0502020204030204" pitchFamily="34" charset="0"/>
              </a:rPr>
              <a:t>, etc.)
</a:t>
            </a:r>
            <a:endParaRPr lang="el-GR" sz="2400" b="1" dirty="0" smtClean="0">
              <a:solidFill>
                <a:srgbClr val="F8E8AE"/>
              </a:solidFill>
              <a:latin typeface="Garamond" panose="02020404030301010803" pitchFamily="18" charset="0"/>
            </a:endParaRPr>
          </a:p>
          <a:p>
            <a:r>
              <a:rPr lang="el-GR" sz="2400" b="1" dirty="0">
                <a:solidFill>
                  <a:srgbClr val="F8E8AE"/>
                </a:solidFill>
                <a:latin typeface="Garamond" panose="02020404030301010803" pitchFamily="18" charset="0"/>
              </a:rPr>
              <a:t>		</a:t>
            </a:r>
          </a:p>
          <a:p>
            <a:endParaRPr lang="en-US" sz="2400" b="1" dirty="0">
              <a:solidFill>
                <a:srgbClr val="F8E8AE"/>
              </a:solidFill>
              <a:latin typeface="Garamond" panose="02020404030301010803" pitchFamily="18" charset="0"/>
            </a:endParaRPr>
          </a:p>
        </p:txBody>
      </p:sp>
      <p:pic>
        <p:nvPicPr>
          <p:cNvPr id="3" name="Picture 8" descr="Hemorrhoid">
            <a:extLst>
              <a:ext uri="{FF2B5EF4-FFF2-40B4-BE49-F238E27FC236}">
                <a16:creationId xmlns:a16="http://schemas.microsoft.com/office/drawing/2014/main" xmlns="" id="{3A263F0D-F1A2-4B53-AEB7-31C923BA2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446" y="1762918"/>
            <a:ext cx="45720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4105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1300" y="1195696"/>
            <a:ext cx="6362700" cy="3785652"/>
          </a:xfrm>
          <a:prstGeom prst="rect">
            <a:avLst/>
          </a:prstGeom>
          <a:noFill/>
        </p:spPr>
        <p:txBody>
          <a:bodyPr wrap="square" rtlCol="0">
            <a:spAutoFit/>
          </a:bodyPr>
          <a:lstStyle/>
          <a:p>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Hemostasia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uso</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de </a:t>
            </a:r>
            <a:r>
              <a:rPr lang="en-US" b="1" dirty="0" err="1" smtClean="0">
                <a:latin typeface="Calibri" panose="020F0502020204030204" pitchFamily="34" charset="0"/>
                <a:cs typeface="Calibri" panose="020F0502020204030204" pitchFamily="34" charset="0"/>
              </a:rPr>
              <a:t>plantas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medicinales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emplastos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fríos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movimiento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extremidades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vendajes</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presión</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Traumatología y cirugía ósea: </a:t>
            </a:r>
            <a:r>
              <a:rPr lang="es-ES" b="1" dirty="0" smtClean="0">
                <a:latin typeface="Calibri" panose="020F0502020204030204" pitchFamily="34" charset="0"/>
                <a:cs typeface="Calibri" panose="020F0502020204030204" pitchFamily="34" charset="0"/>
              </a:rPr>
              <a:t>Sutura </a:t>
            </a:r>
            <a:r>
              <a:rPr lang="es-ES" b="1" dirty="0">
                <a:latin typeface="Calibri" panose="020F0502020204030204" pitchFamily="34" charset="0"/>
                <a:cs typeface="Calibri" panose="020F0502020204030204" pitchFamily="34" charset="0"/>
              </a:rPr>
              <a:t>seca o vendajes. Si se había producido una ruptura, era deseable la supuración.</a:t>
            </a:r>
            <a:r>
              <a:rPr lang="en-US" b="1" dirty="0">
                <a:latin typeface="Calibri" panose="020F0502020204030204" pitchFamily="34" charset="0"/>
                <a:cs typeface="Calibri" panose="020F0502020204030204" pitchFamily="34" charset="0"/>
              </a:rPr>
              <a:t>
</a:t>
            </a:r>
          </a:p>
          <a:p>
            <a:r>
              <a:rPr lang="en-US" b="1" dirty="0" err="1" smtClean="0">
                <a:latin typeface="Calibri" panose="020F0502020204030204" pitchFamily="34" charset="0"/>
                <a:cs typeface="Calibri" panose="020F0502020204030204" pitchFamily="34" charset="0"/>
              </a:rPr>
              <a:t>Buen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conocimiento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osteología</a:t>
            </a:r>
            <a:r>
              <a:rPr lang="en-US" b="1" dirty="0">
                <a:latin typeface="Calibri" panose="020F0502020204030204" pitchFamily="34" charset="0"/>
                <a:cs typeface="Calibri" panose="020F0502020204030204" pitchFamily="34" charset="0"/>
              </a:rPr>
              <a:t>
</a:t>
            </a:r>
          </a:p>
          <a:p>
            <a:r>
              <a:rPr lang="es-ES" b="1" dirty="0">
                <a:latin typeface="Calibri" panose="020F0502020204030204" pitchFamily="34" charset="0"/>
                <a:cs typeface="Calibri" panose="020F0502020204030204" pitchFamily="34" charset="0"/>
              </a:rPr>
              <a:t>Excelente técnica de reajuste de un </a:t>
            </a:r>
            <a:r>
              <a:rPr lang="es-ES" b="1" dirty="0" smtClean="0">
                <a:latin typeface="Calibri" panose="020F0502020204030204" pitchFamily="34" charset="0"/>
                <a:cs typeface="Calibri" panose="020F0502020204030204" pitchFamily="34" charset="0"/>
              </a:rPr>
              <a:t>hueso y vendaje.</a:t>
            </a:r>
            <a:r>
              <a:rPr lang="en-US" b="1" dirty="0">
                <a:latin typeface="Calibri" panose="020F0502020204030204" pitchFamily="34" charset="0"/>
                <a:cs typeface="Calibri" panose="020F0502020204030204" pitchFamily="34" charset="0"/>
              </a:rPr>
              <a:t>
</a:t>
            </a:r>
          </a:p>
          <a:p>
            <a:r>
              <a:rPr lang="en-US" b="1" dirty="0" smtClean="0">
                <a:latin typeface="Calibri" panose="020F0502020204030204" pitchFamily="34" charset="0"/>
                <a:cs typeface="Calibri" panose="020F0502020204030204" pitchFamily="34" charset="0"/>
              </a:rPr>
              <a:t>“</a:t>
            </a:r>
            <a:r>
              <a:rPr lang="es-ES" b="1" dirty="0">
                <a:latin typeface="Calibri" panose="020F0502020204030204" pitchFamily="34" charset="0"/>
                <a:cs typeface="Calibri" panose="020F0502020204030204" pitchFamily="34" charset="0"/>
              </a:rPr>
              <a:t>No es, por tanto, algo estupendo manejar una mano rota: es, por decirlo así, el trabajo de todo médico</a:t>
            </a:r>
            <a:r>
              <a:rPr lang="en-US" b="1" dirty="0" smtClean="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p:txBody>
      </p:sp>
      <p:pic>
        <p:nvPicPr>
          <p:cNvPr id="3" name="Εικόνα 2">
            <a:extLst>
              <a:ext uri="{FF2B5EF4-FFF2-40B4-BE49-F238E27FC236}">
                <a16:creationId xmlns:a16="http://schemas.microsoft.com/office/drawing/2014/main" xmlns="" id="{0C272E30-D778-429E-B14B-F9851E5F9273}"/>
              </a:ext>
            </a:extLst>
          </p:cNvPr>
          <p:cNvPicPr>
            <a:picLocks noChangeAspect="1"/>
          </p:cNvPicPr>
          <p:nvPr/>
        </p:nvPicPr>
        <p:blipFill>
          <a:blip r:embed="rId2"/>
          <a:stretch>
            <a:fillRect/>
          </a:stretch>
        </p:blipFill>
        <p:spPr>
          <a:xfrm rot="5400000">
            <a:off x="7846967" y="319622"/>
            <a:ext cx="3175000" cy="5172808"/>
          </a:xfrm>
          <a:prstGeom prst="rect">
            <a:avLst/>
          </a:prstGeom>
        </p:spPr>
      </p:pic>
    </p:spTree>
    <p:extLst>
      <p:ext uri="{BB962C8B-B14F-4D97-AF65-F5344CB8AC3E}">
        <p14:creationId xmlns:p14="http://schemas.microsoft.com/office/powerpoint/2010/main" val="2519600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F3883C-EEFC-4D67-B05C-5C31B6D44301}"/>
              </a:ext>
            </a:extLst>
          </p:cNvPr>
          <p:cNvSpPr/>
          <p:nvPr/>
        </p:nvSpPr>
        <p:spPr>
          <a:xfrm>
            <a:off x="204972" y="1048449"/>
            <a:ext cx="11593328" cy="3985706"/>
          </a:xfrm>
          <a:prstGeom prst="rect">
            <a:avLst/>
          </a:prstGeom>
        </p:spPr>
        <p:txBody>
          <a:bodyPr wrap="square">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Período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helenístico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u="sng" dirty="0">
              <a:solidFill>
                <a:srgbClr val="F8F2AE"/>
              </a:solidFill>
              <a:latin typeface="Garamond" panose="02020404030301010803" pitchFamily="18" charset="0"/>
            </a:endParaRPr>
          </a:p>
          <a:p>
            <a:pPr>
              <a:spcBef>
                <a:spcPct val="50000"/>
              </a:spcBef>
            </a:pPr>
            <a:r>
              <a:rPr lang="en-US" altLang="el-GR" b="1" dirty="0" err="1" smtClean="0">
                <a:latin typeface="Calibri" panose="020F0502020204030204" pitchFamily="34" charset="0"/>
                <a:cs typeface="Calibri" panose="020F0502020204030204" pitchFamily="34" charset="0"/>
              </a:rPr>
              <a:t>Alejandría</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fundada</a:t>
            </a:r>
            <a:r>
              <a:rPr lang="en-US" altLang="el-GR" b="1" dirty="0" smtClean="0">
                <a:latin typeface="Calibri" panose="020F0502020204030204" pitchFamily="34" charset="0"/>
                <a:cs typeface="Calibri" panose="020F0502020204030204" pitchFamily="34" charset="0"/>
              </a:rPr>
              <a:t> en el 332 </a:t>
            </a:r>
            <a:r>
              <a:rPr lang="en-US" altLang="el-GR" b="1" dirty="0" err="1">
                <a:latin typeface="Calibri" panose="020F0502020204030204" pitchFamily="34" charset="0"/>
                <a:cs typeface="Calibri" panose="020F0502020204030204" pitchFamily="34" charset="0"/>
              </a:rPr>
              <a:t>a.C</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por</a:t>
            </a:r>
            <a:r>
              <a:rPr lang="en-US" altLang="el-GR" b="1" dirty="0" smtClean="0">
                <a:latin typeface="Calibri" panose="020F0502020204030204" pitchFamily="34" charset="0"/>
                <a:cs typeface="Calibri" panose="020F0502020204030204" pitchFamily="34" charset="0"/>
              </a:rPr>
              <a:t> Alejandro </a:t>
            </a:r>
            <a:r>
              <a:rPr lang="en-US" altLang="el-GR" b="1" dirty="0" err="1" smtClean="0">
                <a:latin typeface="Calibri" panose="020F0502020204030204" pitchFamily="34" charset="0"/>
                <a:cs typeface="Calibri" panose="020F0502020204030204" pitchFamily="34" charset="0"/>
              </a:rPr>
              <a:t>Magno</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Alejandría</a:t>
            </a:r>
            <a:r>
              <a:rPr lang="en-US" altLang="el-GR" b="1" dirty="0" smtClean="0">
                <a:latin typeface="Calibri" panose="020F0502020204030204" pitchFamily="34" charset="0"/>
                <a:cs typeface="Calibri" panose="020F0502020204030204" pitchFamily="34" charset="0"/>
              </a:rPr>
              <a:t> se </a:t>
            </a:r>
            <a:r>
              <a:rPr lang="en-US" altLang="el-GR" b="1" dirty="0" err="1" smtClean="0">
                <a:latin typeface="Calibri" panose="020F0502020204030204" pitchFamily="34" charset="0"/>
                <a:cs typeface="Calibri" panose="020F0502020204030204" pitchFamily="34" charset="0"/>
              </a:rPr>
              <a:t>convirtió</a:t>
            </a:r>
            <a:r>
              <a:rPr lang="en-US" altLang="el-GR" b="1" dirty="0" smtClean="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b</a:t>
            </a:r>
            <a:r>
              <a:rPr lang="en-US" altLang="el-GR" b="1" dirty="0" err="1" smtClean="0">
                <a:latin typeface="Calibri" panose="020F0502020204030204" pitchFamily="34" charset="0"/>
                <a:cs typeface="Calibri" panose="020F0502020204030204" pitchFamily="34" charset="0"/>
              </a:rPr>
              <a:t>ajo</a:t>
            </a:r>
            <a:r>
              <a:rPr lang="en-US" altLang="el-GR" b="1" dirty="0" smtClean="0">
                <a:latin typeface="Calibri" panose="020F0502020204030204" pitchFamily="34" charset="0"/>
                <a:cs typeface="Calibri" panose="020F0502020204030204" pitchFamily="34" charset="0"/>
              </a:rPr>
              <a:t> el </a:t>
            </a:r>
            <a:r>
              <a:rPr lang="en-US" altLang="el-GR" b="1" dirty="0" err="1" smtClean="0">
                <a:latin typeface="Calibri" panose="020F0502020204030204" pitchFamily="34" charset="0"/>
                <a:cs typeface="Calibri" panose="020F0502020204030204" pitchFamily="34" charset="0"/>
              </a:rPr>
              <a:t>reinado</a:t>
            </a:r>
            <a:r>
              <a:rPr lang="en-US" altLang="el-GR" b="1" dirty="0" smtClean="0">
                <a:latin typeface="Calibri" panose="020F0502020204030204" pitchFamily="34" charset="0"/>
                <a:cs typeface="Calibri" panose="020F0502020204030204" pitchFamily="34" charset="0"/>
              </a:rPr>
              <a:t> de los </a:t>
            </a:r>
            <a:r>
              <a:rPr lang="en-US" altLang="el-GR" b="1" dirty="0" err="1" smtClean="0">
                <a:latin typeface="Calibri" panose="020F0502020204030204" pitchFamily="34" charset="0"/>
                <a:cs typeface="Calibri" panose="020F0502020204030204" pitchFamily="34" charset="0"/>
              </a:rPr>
              <a:t>Ptolomeos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sucesores</a:t>
            </a:r>
            <a:r>
              <a:rPr lang="en-US" altLang="el-GR" b="1" dirty="0" smtClean="0">
                <a:latin typeface="Calibri" panose="020F0502020204030204" pitchFamily="34" charset="0"/>
                <a:cs typeface="Calibri" panose="020F0502020204030204" pitchFamily="34" charset="0"/>
              </a:rPr>
              <a:t> </a:t>
            </a:r>
            <a:r>
              <a:rPr lang="en-US" altLang="el-GR" b="1" dirty="0">
                <a:latin typeface="Calibri" panose="020F0502020204030204" pitchFamily="34" charset="0"/>
                <a:cs typeface="Calibri" panose="020F0502020204030204" pitchFamily="34" charset="0"/>
              </a:rPr>
              <a:t>de Alejandro</a:t>
            </a:r>
            <a:r>
              <a:rPr lang="en-US" altLang="el-GR" b="1" dirty="0" smtClean="0">
                <a:latin typeface="Calibri" panose="020F0502020204030204" pitchFamily="34" charset="0"/>
                <a:cs typeface="Calibri" panose="020F0502020204030204" pitchFamily="34" charset="0"/>
              </a:rPr>
              <a:t>) en un </a:t>
            </a:r>
            <a:r>
              <a:rPr lang="en-US" altLang="el-GR" b="1" dirty="0" err="1">
                <a:latin typeface="Calibri" panose="020F0502020204030204" pitchFamily="34" charset="0"/>
                <a:cs typeface="Calibri" panose="020F0502020204030204" pitchFamily="34" charset="0"/>
              </a:rPr>
              <a:t>centro</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económico</a:t>
            </a:r>
            <a:r>
              <a:rPr lang="en-US" altLang="el-GR" b="1" dirty="0" smtClean="0">
                <a:latin typeface="Calibri" panose="020F0502020204030204" pitchFamily="34" charset="0"/>
                <a:cs typeface="Calibri" panose="020F0502020204030204" pitchFamily="34" charset="0"/>
              </a:rPr>
              <a:t>, y un </a:t>
            </a:r>
            <a:r>
              <a:rPr lang="en-US" altLang="el-GR" b="1" dirty="0" err="1" smtClean="0">
                <a:latin typeface="Calibri" panose="020F0502020204030204" pitchFamily="34" charset="0"/>
                <a:cs typeface="Calibri" panose="020F0502020204030204" pitchFamily="34" charset="0"/>
              </a:rPr>
              <a:t>refugio</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para</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filósofos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artistas</a:t>
            </a:r>
            <a:r>
              <a:rPr lang="en-US" altLang="el-GR" b="1" dirty="0" smtClean="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eruditos</a:t>
            </a:r>
            <a:r>
              <a:rPr lang="en-US" altLang="el-GR" b="1" dirty="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médicos</a:t>
            </a:r>
            <a:r>
              <a:rPr lang="en-US" altLang="el-GR" b="1" dirty="0">
                <a:latin typeface="Calibri" panose="020F0502020204030204" pitchFamily="34" charset="0"/>
                <a:cs typeface="Calibri" panose="020F0502020204030204" pitchFamily="34" charset="0"/>
              </a:rPr>
              <a:t>
</a:t>
            </a:r>
            <a:endParaRPr lang="el-GR" altLang="el-GR" b="1" dirty="0" smtClean="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Permiso</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para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realizar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disecciones</a:t>
            </a:r>
            <a:r>
              <a:rPr lang="en-US" altLang="el-GR" b="1" dirty="0">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spcBef>
                <a:spcPct val="50000"/>
              </a:spcBef>
            </a:pPr>
            <a:endParaRPr lang="el-GR" alt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339481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F3883C-EEFC-4D67-B05C-5C31B6D44301}"/>
              </a:ext>
            </a:extLst>
          </p:cNvPr>
          <p:cNvSpPr/>
          <p:nvPr/>
        </p:nvSpPr>
        <p:spPr>
          <a:xfrm>
            <a:off x="299336" y="1387511"/>
            <a:ext cx="11593328" cy="3016210"/>
          </a:xfrm>
          <a:prstGeom prst="rect">
            <a:avLst/>
          </a:prstGeom>
        </p:spPr>
        <p:txBody>
          <a:bodyPr wrap="square">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Período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helenístico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s-ES" altLang="el-GR" b="1" dirty="0">
              <a:latin typeface="Calibri" panose="020F0502020204030204" pitchFamily="34" charset="0"/>
              <a:cs typeface="Calibri" panose="020F0502020204030204" pitchFamily="34" charset="0"/>
            </a:endParaRPr>
          </a:p>
          <a:p>
            <a:pPr>
              <a:spcBef>
                <a:spcPct val="50000"/>
              </a:spcBef>
            </a:pPr>
            <a:r>
              <a:rPr lang="es-ES" altLang="el-GR" b="1" dirty="0" err="1" smtClean="0">
                <a:latin typeface="Calibri" panose="020F0502020204030204" pitchFamily="34" charset="0"/>
                <a:cs typeface="Calibri" panose="020F0502020204030204" pitchFamily="34" charset="0"/>
              </a:rPr>
              <a:t>Heródoto</a:t>
            </a:r>
            <a:r>
              <a:rPr lang="es-ES" altLang="el-GR" b="1" dirty="0">
                <a:latin typeface="Calibri" panose="020F0502020204030204" pitchFamily="34" charset="0"/>
                <a:cs typeface="Calibri" panose="020F0502020204030204" pitchFamily="34" charset="0"/>
              </a:rPr>
              <a:t>: "Egipto está lleno de médicos" y "los egipcios, junto con los libios, son las personas </a:t>
            </a:r>
            <a:r>
              <a:rPr lang="es-ES" altLang="el-GR" b="1" dirty="0" smtClean="0">
                <a:latin typeface="Calibri" panose="020F0502020204030204" pitchFamily="34" charset="0"/>
                <a:cs typeface="Calibri" panose="020F0502020204030204" pitchFamily="34" charset="0"/>
              </a:rPr>
              <a:t>que gozan de más salud"</a:t>
            </a:r>
            <a:r>
              <a:rPr lang="en-U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Permiso </a:t>
            </a:r>
            <a:r>
              <a:rPr lang="es-ES" altLang="el-GR" b="1" dirty="0">
                <a:latin typeface="Calibri" panose="020F0502020204030204" pitchFamily="34" charset="0"/>
                <a:cs typeface="Calibri" panose="020F0502020204030204" pitchFamily="34" charset="0"/>
              </a:rPr>
              <a:t>para realizar disecciones y </a:t>
            </a:r>
            <a:r>
              <a:rPr lang="es-ES" altLang="el-GR" b="1" dirty="0" err="1" smtClean="0">
                <a:latin typeface="Calibri" panose="020F0502020204030204" pitchFamily="34" charset="0"/>
                <a:cs typeface="Calibri" panose="020F0502020204030204" pitchFamily="34" charset="0"/>
              </a:rPr>
              <a:t>viviseciones</a:t>
            </a:r>
            <a:r>
              <a:rPr lang="es-ES" altLang="el-GR" b="1" dirty="0" smtClean="0">
                <a:latin typeface="Calibri" panose="020F0502020204030204" pitchFamily="34" charset="0"/>
                <a:cs typeface="Calibri" panose="020F0502020204030204" pitchFamily="34" charset="0"/>
              </a:rPr>
              <a:t> en </a:t>
            </a:r>
            <a:r>
              <a:rPr lang="es-ES" altLang="el-GR" b="1" dirty="0">
                <a:latin typeface="Calibri" panose="020F0502020204030204" pitchFamily="34" charset="0"/>
                <a:cs typeface="Calibri" panose="020F0502020204030204" pitchFamily="34" charset="0"/>
              </a:rPr>
              <a:t>seres humanos vivos: "en realidad no es inhumano sacrificar a algunos criminales para encontrar curas para personas inocentes" (Celso)</a:t>
            </a:r>
          </a:p>
          <a:p>
            <a:pPr>
              <a:spcBef>
                <a:spcPct val="50000"/>
              </a:spcBef>
            </a:pPr>
            <a:r>
              <a:rPr lang="en-US" altLang="el-GR" b="1" dirty="0" smtClean="0">
                <a:latin typeface="Calibri" panose="020F0502020204030204" pitchFamily="34" charset="0"/>
                <a:cs typeface="Calibri" panose="020F0502020204030204" pitchFamily="34" charset="0"/>
              </a:rPr>
              <a:t>
</a:t>
            </a:r>
            <a:endParaRPr lang="el-GR" altLang="el-GR" sz="2400" b="1" dirty="0" smtClean="0">
              <a:latin typeface="Garamond" panose="02020404030301010803" pitchFamily="18" charset="0"/>
            </a:endParaRPr>
          </a:p>
          <a:p>
            <a:endParaRPr lang="el-GR" sz="2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946727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B7251918-D244-42E2-B16E-A912EB9F5CB2}"/>
              </a:ext>
            </a:extLst>
          </p:cNvPr>
          <p:cNvSpPr txBox="1">
            <a:spLocks noChangeArrowheads="1"/>
          </p:cNvSpPr>
          <p:nvPr/>
        </p:nvSpPr>
        <p:spPr bwMode="auto">
          <a:xfrm>
            <a:off x="323850" y="961172"/>
            <a:ext cx="11182350"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l-GR" altLang="el-GR" sz="2400" b="1" dirty="0">
              <a:solidFill>
                <a:srgbClr val="F8F2AE"/>
              </a:solidFill>
              <a:latin typeface="Garamond" panose="02020404030301010803" pitchFamily="18" charset="0"/>
            </a:endParaRPr>
          </a:p>
          <a:p>
            <a:pPr algn="ctr">
              <a:spcBef>
                <a:spcPct val="50000"/>
              </a:spcBef>
            </a:pP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Herófilo: </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spcBef>
                <a:spcPct val="50000"/>
              </a:spcBef>
            </a:pPr>
            <a:r>
              <a:rPr lang="en-US" altLang="el-GR" b="1" dirty="0" err="1">
                <a:latin typeface="Calibri" panose="020F0502020204030204" pitchFamily="34" charset="0"/>
                <a:cs typeface="Calibri" panose="020F0502020204030204" pitchFamily="34" charset="0"/>
              </a:rPr>
              <a:t>Anatomista</a:t>
            </a:r>
            <a:r>
              <a:rPr lang="en-US" altLang="el-GR" b="1" dirty="0">
                <a:latin typeface="Calibri" panose="020F0502020204030204" pitchFamily="34" charset="0"/>
                <a:cs typeface="Calibri" panose="020F0502020204030204" pitchFamily="34" charset="0"/>
              </a:rPr>
              <a:t> </a:t>
            </a:r>
            <a:r>
              <a:rPr lang="en-US" altLang="el-GR" b="1" dirty="0" smtClean="0">
                <a:latin typeface="Calibri" panose="020F0502020204030204" pitchFamily="34" charset="0"/>
                <a:cs typeface="Calibri" panose="020F0502020204030204" pitchFamily="34" charset="0"/>
              </a:rPr>
              <a:t>(</a:t>
            </a:r>
            <a:r>
              <a:rPr lang="es-ES" altLang="el-GR" b="1" dirty="0" smtClean="0">
                <a:latin typeface="Calibri" panose="020F0502020204030204" pitchFamily="34" charset="0"/>
                <a:cs typeface="Calibri" panose="020F0502020204030204" pitchFamily="34" charset="0"/>
              </a:rPr>
              <a:t>sólo se conservan fragmentos </a:t>
            </a:r>
            <a:r>
              <a:rPr lang="es-ES" altLang="el-GR" b="1" dirty="0">
                <a:latin typeface="Calibri" panose="020F0502020204030204" pitchFamily="34" charset="0"/>
                <a:cs typeface="Calibri" panose="020F0502020204030204" pitchFamily="34" charset="0"/>
              </a:rPr>
              <a:t>de sus textos</a:t>
            </a:r>
            <a:r>
              <a:rPr lang="en-US" altLang="el-GR" b="1" dirty="0" smtClean="0">
                <a:latin typeface="Calibri" panose="020F0502020204030204" pitchFamily="34" charset="0"/>
                <a:cs typeface="Calibri" panose="020F0502020204030204" pitchFamily="34" charset="0"/>
              </a:rPr>
              <a:t>)</a:t>
            </a:r>
            <a:r>
              <a:rPr lang="en-U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Distingue </a:t>
            </a:r>
            <a:r>
              <a:rPr lang="es-ES" altLang="el-GR" b="1" dirty="0">
                <a:latin typeface="Calibri" panose="020F0502020204030204" pitchFamily="34" charset="0"/>
                <a:cs typeface="Calibri" panose="020F0502020204030204" pitchFamily="34" charset="0"/>
              </a:rPr>
              <a:t>entre </a:t>
            </a:r>
            <a:r>
              <a:rPr lang="es-ES" altLang="el-GR" b="1" dirty="0" smtClean="0">
                <a:latin typeface="Calibri" panose="020F0502020204030204" pitchFamily="34" charset="0"/>
                <a:cs typeface="Calibri" panose="020F0502020204030204" pitchFamily="34" charset="0"/>
              </a:rPr>
              <a:t>los nervios y los </a:t>
            </a:r>
            <a:r>
              <a:rPr lang="es-ES" altLang="el-GR" b="1" dirty="0">
                <a:latin typeface="Calibri" panose="020F0502020204030204" pitchFamily="34" charset="0"/>
                <a:cs typeface="Calibri" panose="020F0502020204030204" pitchFamily="34" charset="0"/>
              </a:rPr>
              <a:t>vasos sanguíneos</a:t>
            </a:r>
            <a:r>
              <a:rPr lang="en-U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Señala los </a:t>
            </a:r>
            <a:r>
              <a:rPr lang="es-ES" altLang="el-GR" b="1" dirty="0">
                <a:latin typeface="Calibri" panose="020F0502020204030204" pitchFamily="34" charset="0"/>
                <a:cs typeface="Calibri" panose="020F0502020204030204" pitchFamily="34" charset="0"/>
              </a:rPr>
              <a:t>vasos linfáticos </a:t>
            </a:r>
            <a:r>
              <a:rPr lang="es-ES" altLang="el-GR" b="1" dirty="0" smtClean="0">
                <a:latin typeface="Calibri" panose="020F0502020204030204" pitchFamily="34" charset="0"/>
                <a:cs typeface="Calibri" panose="020F0502020204030204" pitchFamily="34" charset="0"/>
              </a:rPr>
              <a:t>(dice que contienen </a:t>
            </a:r>
            <a:r>
              <a:rPr lang="es-ES" altLang="el-GR" b="1" dirty="0">
                <a:latin typeface="Calibri" panose="020F0502020204030204" pitchFamily="34" charset="0"/>
                <a:cs typeface="Calibri" panose="020F0502020204030204" pitchFamily="34" charset="0"/>
              </a:rPr>
              <a:t>sangre y leche)</a:t>
            </a:r>
            <a:r>
              <a:rPr lang="en-US" altLang="el-GR" b="1" dirty="0">
                <a:latin typeface="Calibri" panose="020F0502020204030204" pitchFamily="34" charset="0"/>
                <a:cs typeface="Calibri" panose="020F0502020204030204" pitchFamily="34" charset="0"/>
              </a:rPr>
              <a:t>
</a:t>
            </a:r>
            <a:r>
              <a:rPr lang="en-US" altLang="el-GR" b="1" dirty="0" smtClean="0">
                <a:latin typeface="Calibri" panose="020F0502020204030204" pitchFamily="34" charset="0"/>
                <a:cs typeface="Calibri" panose="020F0502020204030204" pitchFamily="34" charset="0"/>
              </a:rPr>
              <a:t>Distingue entre </a:t>
            </a:r>
            <a:r>
              <a:rPr lang="en-US" altLang="el-GR" b="1" dirty="0" err="1" smtClean="0">
                <a:latin typeface="Calibri" panose="020F0502020204030204" pitchFamily="34" charset="0"/>
                <a:cs typeface="Calibri" panose="020F0502020204030204" pitchFamily="34" charset="0"/>
              </a:rPr>
              <a:t>venas</a:t>
            </a:r>
            <a:r>
              <a:rPr lang="en-US" altLang="el-GR" b="1" dirty="0" smtClean="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arterias</a:t>
            </a:r>
            <a:r>
              <a:rPr lang="en-U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Distingue el cerebro del cerebelo</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Cerebro</a:t>
            </a:r>
            <a:r>
              <a:rPr lang="en-US" altLang="el-GR" b="1" dirty="0" smtClean="0">
                <a:latin typeface="Calibri" panose="020F0502020204030204" pitchFamily="34" charset="0"/>
                <a:cs typeface="Calibri" panose="020F0502020204030204" pitchFamily="34" charset="0"/>
              </a:rPr>
              <a:t> – </a:t>
            </a:r>
            <a:r>
              <a:rPr lang="en-US" altLang="el-GR" b="1" dirty="0" err="1" smtClean="0">
                <a:latin typeface="Calibri" panose="020F0502020204030204" pitchFamily="34" charset="0"/>
                <a:cs typeface="Calibri" panose="020F0502020204030204" pitchFamily="34" charset="0"/>
              </a:rPr>
              <a:t>órgano</a:t>
            </a:r>
            <a:r>
              <a:rPr lang="en-US" altLang="el-GR" b="1" dirty="0" smtClean="0">
                <a:latin typeface="Calibri" panose="020F0502020204030204" pitchFamily="34" charset="0"/>
                <a:cs typeface="Calibri" panose="020F0502020204030204" pitchFamily="34" charset="0"/>
              </a:rPr>
              <a:t> principal del </a:t>
            </a:r>
            <a:r>
              <a:rPr lang="en-US" altLang="el-GR" b="1" dirty="0" err="1" smtClean="0">
                <a:latin typeface="Calibri" panose="020F0502020204030204" pitchFamily="34" charset="0"/>
                <a:cs typeface="Calibri" panose="020F0502020204030204" pitchFamily="34" charset="0"/>
              </a:rPr>
              <a:t>sistema</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nervioso</a:t>
            </a:r>
            <a:r>
              <a:rPr lang="en-US" altLang="el-GR" b="1" dirty="0" smtClean="0">
                <a:latin typeface="Calibri" panose="020F0502020204030204" pitchFamily="34" charset="0"/>
                <a:cs typeface="Calibri" panose="020F0502020204030204" pitchFamily="34" charset="0"/>
              </a:rPr>
              <a:t> </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6872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601F16A2-4108-442D-953F-94E5B4DFB754}"/>
              </a:ext>
            </a:extLst>
          </p:cNvPr>
          <p:cNvSpPr txBox="1">
            <a:spLocks noChangeArrowheads="1"/>
          </p:cNvSpPr>
          <p:nvPr/>
        </p:nvSpPr>
        <p:spPr bwMode="auto">
          <a:xfrm>
            <a:off x="373632" y="1834986"/>
            <a:ext cx="11635804"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l-GR" b="1" dirty="0" smtClean="0">
                <a:latin typeface="Calibri" panose="020F0502020204030204" pitchFamily="34" charset="0"/>
                <a:cs typeface="Calibri" panose="020F0502020204030204" pitchFamily="34" charset="0"/>
              </a:rPr>
              <a:t>La </a:t>
            </a:r>
            <a:r>
              <a:rPr lang="es-ES" altLang="el-GR" b="1" dirty="0">
                <a:latin typeface="Calibri" panose="020F0502020204030204" pitchFamily="34" charset="0"/>
                <a:cs typeface="Calibri" panose="020F0502020204030204" pitchFamily="34" charset="0"/>
              </a:rPr>
              <a:t>medicina necesita tres tipos de conocimiento</a:t>
            </a:r>
            <a:r>
              <a:rPr lang="es-ES" altLang="el-GR" b="1" dirty="0" smtClean="0">
                <a:latin typeface="Calibri" panose="020F0502020204030204" pitchFamily="34" charset="0"/>
                <a:cs typeface="Calibri" panose="020F0502020204030204" pitchFamily="34" charset="0"/>
              </a:rPr>
              <a:t>:</a:t>
            </a:r>
          </a:p>
          <a:p>
            <a:pPr>
              <a:spcBef>
                <a:spcPct val="50000"/>
              </a:spcBef>
            </a:pPr>
            <a:endParaRPr lang="es-ES" altLang="el-GR" b="1" dirty="0">
              <a:latin typeface="Calibri" panose="020F0502020204030204" pitchFamily="34" charset="0"/>
              <a:cs typeface="Calibri" panose="020F0502020204030204" pitchFamily="34" charset="0"/>
            </a:endParaRPr>
          </a:p>
          <a:p>
            <a:pPr lvl="1">
              <a:spcBef>
                <a:spcPct val="50000"/>
              </a:spcBef>
            </a:pPr>
            <a:r>
              <a:rPr lang="es-ES" altLang="el-GR" b="1" dirty="0">
                <a:latin typeface="Calibri" panose="020F0502020204030204" pitchFamily="34" charset="0"/>
                <a:cs typeface="Calibri" panose="020F0502020204030204" pitchFamily="34" charset="0"/>
              </a:rPr>
              <a:t>-conocimiento </a:t>
            </a:r>
            <a:r>
              <a:rPr lang="es-ES" altLang="el-GR" b="1" dirty="0" smtClean="0">
                <a:latin typeface="Calibri" panose="020F0502020204030204" pitchFamily="34" charset="0"/>
                <a:cs typeface="Calibri" panose="020F0502020204030204" pitchFamily="34" charset="0"/>
              </a:rPr>
              <a:t>sobre la </a:t>
            </a:r>
            <a:r>
              <a:rPr lang="es-ES" altLang="el-GR" b="1" dirty="0">
                <a:latin typeface="Calibri" panose="020F0502020204030204" pitchFamily="34" charset="0"/>
                <a:cs typeface="Calibri" panose="020F0502020204030204" pitchFamily="34" charset="0"/>
              </a:rPr>
              <a:t>salud: anatomía, fisiología</a:t>
            </a:r>
          </a:p>
          <a:p>
            <a:pPr lvl="1">
              <a:spcBef>
                <a:spcPct val="50000"/>
              </a:spcBef>
            </a:pPr>
            <a:r>
              <a:rPr lang="es-ES" altLang="el-GR" b="1" dirty="0">
                <a:latin typeface="Calibri" panose="020F0502020204030204" pitchFamily="34" charset="0"/>
                <a:cs typeface="Calibri" panose="020F0502020204030204" pitchFamily="34" charset="0"/>
              </a:rPr>
              <a:t>- conocimiento sobre enfermedades: medicina interna</a:t>
            </a:r>
          </a:p>
          <a:p>
            <a:pPr lvl="1">
              <a:spcBef>
                <a:spcPct val="50000"/>
              </a:spcBef>
            </a:pPr>
            <a:r>
              <a:rPr lang="es-ES" altLang="el-GR" b="1" dirty="0">
                <a:latin typeface="Calibri" panose="020F0502020204030204" pitchFamily="34" charset="0"/>
                <a:cs typeface="Calibri" panose="020F0502020204030204" pitchFamily="34" charset="0"/>
              </a:rPr>
              <a:t>-conocimiento de elementos genéricos: terapias</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69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601F16A2-4108-442D-953F-94E5B4DFB754}"/>
              </a:ext>
            </a:extLst>
          </p:cNvPr>
          <p:cNvSpPr txBox="1">
            <a:spLocks noChangeArrowheads="1"/>
          </p:cNvSpPr>
          <p:nvPr/>
        </p:nvSpPr>
        <p:spPr bwMode="auto">
          <a:xfrm>
            <a:off x="278098" y="1228757"/>
            <a:ext cx="11635804"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s-ES" altLang="el-GR" b="1" dirty="0" smtClean="0">
                <a:latin typeface="Calibri" panose="020F0502020204030204" pitchFamily="34" charset="0"/>
                <a:cs typeface="Calibri" panose="020F0502020204030204" pitchFamily="34" charset="0"/>
              </a:rPr>
              <a:t>Uso </a:t>
            </a:r>
            <a:r>
              <a:rPr lang="es-ES" altLang="el-GR" b="1" dirty="0">
                <a:latin typeface="Calibri" panose="020F0502020204030204" pitchFamily="34" charset="0"/>
                <a:cs typeface="Calibri" panose="020F0502020204030204" pitchFamily="34" charset="0"/>
              </a:rPr>
              <a:t>de la dieta</a:t>
            </a:r>
          </a:p>
          <a:p>
            <a:pPr>
              <a:spcBef>
                <a:spcPct val="50000"/>
              </a:spcBef>
            </a:pPr>
            <a:r>
              <a:rPr lang="es-ES" altLang="el-GR" b="1" dirty="0">
                <a:latin typeface="Calibri" panose="020F0502020204030204" pitchFamily="34" charset="0"/>
                <a:cs typeface="Calibri" panose="020F0502020204030204" pitchFamily="34" charset="0"/>
              </a:rPr>
              <a:t>Tratamiento basado en la experiencia y la observación clínica.</a:t>
            </a:r>
          </a:p>
          <a:p>
            <a:pPr>
              <a:spcBef>
                <a:spcPct val="50000"/>
              </a:spcBef>
            </a:pPr>
            <a:r>
              <a:rPr lang="es-ES" altLang="el-GR" b="1" dirty="0">
                <a:latin typeface="Calibri" panose="020F0502020204030204" pitchFamily="34" charset="0"/>
                <a:cs typeface="Calibri" panose="020F0502020204030204" pitchFamily="34" charset="0"/>
              </a:rPr>
              <a:t>Numerosos medicamentos</a:t>
            </a:r>
          </a:p>
          <a:p>
            <a:pPr>
              <a:spcBef>
                <a:spcPct val="50000"/>
              </a:spcBef>
            </a:pPr>
            <a:r>
              <a:rPr lang="es-ES" altLang="el-GR" b="1" dirty="0">
                <a:latin typeface="Calibri" panose="020F0502020204030204" pitchFamily="34" charset="0"/>
                <a:cs typeface="Calibri" panose="020F0502020204030204" pitchFamily="34" charset="0"/>
              </a:rPr>
              <a:t>Un buen médico </a:t>
            </a:r>
            <a:r>
              <a:rPr lang="es-ES" altLang="el-GR" b="1" dirty="0" smtClean="0">
                <a:latin typeface="Calibri" panose="020F0502020204030204" pitchFamily="34" charset="0"/>
                <a:cs typeface="Calibri" panose="020F0502020204030204" pitchFamily="34" charset="0"/>
              </a:rPr>
              <a:t>tiene que estar cualificado </a:t>
            </a:r>
            <a:r>
              <a:rPr lang="es-ES" altLang="el-GR" b="1" dirty="0">
                <a:latin typeface="Calibri" panose="020F0502020204030204" pitchFamily="34" charset="0"/>
                <a:cs typeface="Calibri" panose="020F0502020204030204" pitchFamily="34" charset="0"/>
              </a:rPr>
              <a:t>tanto en </a:t>
            </a:r>
            <a:r>
              <a:rPr lang="es-ES" altLang="el-GR" b="1" dirty="0" smtClean="0">
                <a:latin typeface="Calibri" panose="020F0502020204030204" pitchFamily="34" charset="0"/>
                <a:cs typeface="Calibri" panose="020F0502020204030204" pitchFamily="34" charset="0"/>
              </a:rPr>
              <a:t>la teoría </a:t>
            </a:r>
            <a:r>
              <a:rPr lang="es-ES" altLang="el-GR" b="1" dirty="0">
                <a:latin typeface="Calibri" panose="020F0502020204030204" pitchFamily="34" charset="0"/>
                <a:cs typeface="Calibri" panose="020F0502020204030204" pitchFamily="34" charset="0"/>
              </a:rPr>
              <a:t>como en </a:t>
            </a:r>
            <a:r>
              <a:rPr lang="es-ES" altLang="el-GR" b="1" dirty="0" smtClean="0">
                <a:latin typeface="Calibri" panose="020F0502020204030204" pitchFamily="34" charset="0"/>
                <a:cs typeface="Calibri" panose="020F0502020204030204" pitchFamily="34" charset="0"/>
              </a:rPr>
              <a:t>la práctica</a:t>
            </a:r>
            <a:r>
              <a:rPr lang="es-ES" altLang="el-GR" b="1" dirty="0">
                <a:latin typeface="Calibri" panose="020F0502020204030204" pitchFamily="34" charset="0"/>
                <a:cs typeface="Calibri" panose="020F0502020204030204" pitchFamily="34" charset="0"/>
              </a:rPr>
              <a:t>.</a:t>
            </a:r>
          </a:p>
          <a:p>
            <a:pPr>
              <a:spcBef>
                <a:spcPct val="50000"/>
              </a:spcBef>
            </a:pPr>
            <a:r>
              <a:rPr lang="es-ES" altLang="el-GR" b="1" dirty="0">
                <a:latin typeface="Calibri" panose="020F0502020204030204" pitchFamily="34" charset="0"/>
                <a:cs typeface="Calibri" panose="020F0502020204030204" pitchFamily="34" charset="0"/>
              </a:rPr>
              <a:t>Un médico excelente es el que marca la diferencia entre lo posible y lo imposible.</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909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32FFD2-EE25-4577-9162-639CE2B1F16D}"/>
              </a:ext>
            </a:extLst>
          </p:cNvPr>
          <p:cNvSpPr txBox="1">
            <a:spLocks noChangeArrowheads="1"/>
          </p:cNvSpPr>
          <p:nvPr/>
        </p:nvSpPr>
        <p:spPr bwMode="auto">
          <a:xfrm>
            <a:off x="539750" y="777318"/>
            <a:ext cx="654685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a:spcBef>
                <a:spcPct val="0"/>
              </a:spcBef>
              <a:buNone/>
            </a:pP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Héroes</a:t>
            </a:r>
            <a:r>
              <a:rPr lang="en-US" altLang="el-GR"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 </a:t>
            </a: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habilidades</a:t>
            </a:r>
            <a:r>
              <a:rPr lang="en-US" altLang="el-GR"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médicas</a:t>
            </a: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lgn="ctr" eaLnBrk="1" hangingPunct="1">
              <a:spcBef>
                <a:spcPct val="0"/>
              </a:spcBef>
              <a:buFontTx/>
              <a:buNone/>
            </a:pPr>
            <a:endParaRPr lang="el-GR" altLang="el-GR" sz="2400" b="1" dirty="0">
              <a:solidFill>
                <a:srgbClr val="F8F2AE"/>
              </a:solidFill>
              <a:latin typeface="Garamond" panose="02020404030301010803" pitchFamily="18" charset="0"/>
            </a:endParaRPr>
          </a:p>
          <a:p>
            <a:pPr>
              <a:spcBef>
                <a:spcPct val="0"/>
              </a:spcBef>
              <a:buNone/>
            </a:pPr>
            <a:r>
              <a:rPr lang="en-US" altLang="el-GR" sz="1800" b="1" dirty="0" err="1" smtClean="0">
                <a:latin typeface="Calibri" panose="020F0502020204030204" pitchFamily="34" charset="0"/>
                <a:cs typeface="Calibri" panose="020F0502020204030204" pitchFamily="34" charset="0"/>
              </a:rPr>
              <a:t>Podalirio</a:t>
            </a:r>
            <a:r>
              <a:rPr lang="en-US" altLang="el-GR" sz="1800" b="1" dirty="0" smtClean="0">
                <a:latin typeface="Calibri" panose="020F0502020204030204" pitchFamily="34" charset="0"/>
                <a:cs typeface="Calibri" panose="020F0502020204030204" pitchFamily="34" charset="0"/>
              </a:rPr>
              <a:t> y </a:t>
            </a:r>
            <a:r>
              <a:rPr lang="en-US" altLang="el-GR" sz="1800" b="1" dirty="0" err="1" smtClean="0">
                <a:latin typeface="Calibri" panose="020F0502020204030204" pitchFamily="34" charset="0"/>
                <a:cs typeface="Calibri" panose="020F0502020204030204" pitchFamily="34" charset="0"/>
              </a:rPr>
              <a:t>Macaón</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hijos</a:t>
            </a:r>
            <a:r>
              <a:rPr lang="en-US" altLang="el-GR" sz="1800" b="1" dirty="0" smtClean="0">
                <a:latin typeface="Calibri" panose="020F0502020204030204" pitchFamily="34" charset="0"/>
                <a:cs typeface="Calibri" panose="020F0502020204030204" pitchFamily="34" charset="0"/>
              </a:rPr>
              <a:t> de </a:t>
            </a:r>
            <a:r>
              <a:rPr lang="en-US" altLang="el-GR" sz="1800" b="1" dirty="0" err="1" smtClean="0">
                <a:latin typeface="Calibri" panose="020F0502020204030204" pitchFamily="34" charset="0"/>
                <a:cs typeface="Calibri" panose="020F0502020204030204" pitchFamily="34" charset="0"/>
              </a:rPr>
              <a:t>Asclepio</a:t>
            </a:r>
            <a:r>
              <a:rPr lang="en-US" altLang="el-GR" sz="1800" b="1" dirty="0" smtClean="0">
                <a:latin typeface="Calibri" panose="020F0502020204030204" pitchFamily="34" charset="0"/>
                <a:cs typeface="Calibri" panose="020F0502020204030204" pitchFamily="34" charset="0"/>
              </a:rPr>
              <a:t> </a:t>
            </a:r>
            <a:r>
              <a:rPr lang="en-US" altLang="el-GR" sz="1800" b="1" dirty="0">
                <a:latin typeface="Calibri" panose="020F0502020204030204" pitchFamily="34" charset="0"/>
                <a:cs typeface="Calibri" panose="020F0502020204030204" pitchFamily="34" charset="0"/>
              </a:rPr>
              <a:t>
	- </a:t>
            </a:r>
            <a:r>
              <a:rPr lang="en-US" altLang="el-GR" sz="1800" b="1" dirty="0" smtClean="0">
                <a:latin typeface="Calibri" panose="020F0502020204030204" pitchFamily="34" charset="0"/>
                <a:cs typeface="Calibri" panose="020F0502020204030204" pitchFamily="34" charset="0"/>
              </a:rPr>
              <a:t>Se les </a:t>
            </a:r>
            <a:r>
              <a:rPr lang="en-US" altLang="el-GR" sz="1800" b="1" dirty="0" err="1" smtClean="0">
                <a:latin typeface="Calibri" panose="020F0502020204030204" pitchFamily="34" charset="0"/>
                <a:cs typeface="Calibri" panose="020F0502020204030204" pitchFamily="34" charset="0"/>
              </a:rPr>
              <a:t>atribuyen</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las</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virtudes</a:t>
            </a:r>
            <a:r>
              <a:rPr lang="en-US" altLang="el-GR" sz="1800" b="1" dirty="0" smtClean="0">
                <a:latin typeface="Calibri" panose="020F0502020204030204" pitchFamily="34" charset="0"/>
                <a:cs typeface="Calibri" panose="020F0502020204030204" pitchFamily="34" charset="0"/>
              </a:rPr>
              <a:t> del </a:t>
            </a:r>
            <a:r>
              <a:rPr lang="en-US" altLang="el-GR" sz="1800" b="1" dirty="0" err="1" smtClean="0">
                <a:latin typeface="Calibri" panose="020F0502020204030204" pitchFamily="34" charset="0"/>
                <a:cs typeface="Calibri" panose="020F0502020204030204" pitchFamily="34" charset="0"/>
              </a:rPr>
              <a:t>guerrero</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 Se </a:t>
            </a:r>
            <a:r>
              <a:rPr lang="en-US" altLang="el-GR" sz="1800" b="1" dirty="0" err="1" smtClean="0">
                <a:latin typeface="Calibri" panose="020F0502020204030204" pitchFamily="34" charset="0"/>
                <a:cs typeface="Calibri" panose="020F0502020204030204" pitchFamily="34" charset="0"/>
              </a:rPr>
              <a:t>señala</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además</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que</a:t>
            </a:r>
            <a:r>
              <a:rPr lang="en-US" altLang="el-GR" sz="1800" b="1" dirty="0" smtClean="0">
                <a:latin typeface="Calibri" panose="020F0502020204030204" pitchFamily="34" charset="0"/>
                <a:cs typeface="Calibri" panose="020F0502020204030204" pitchFamily="34" charset="0"/>
              </a:rPr>
              <a:t> son “</a:t>
            </a:r>
            <a:r>
              <a:rPr lang="en-US" altLang="el-GR" sz="1800" b="1" dirty="0" err="1" smtClean="0">
                <a:latin typeface="Calibri" panose="020F0502020204030204" pitchFamily="34" charset="0"/>
                <a:cs typeface="Calibri" panose="020F0502020204030204" pitchFamily="34" charset="0"/>
              </a:rPr>
              <a:t>buenos</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sanadores</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que</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han</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aprendido</a:t>
            </a:r>
            <a:r>
              <a:rPr lang="en-US" altLang="el-GR" sz="1800" b="1" dirty="0" smtClean="0">
                <a:latin typeface="Calibri" panose="020F0502020204030204" pitchFamily="34" charset="0"/>
                <a:cs typeface="Calibri" panose="020F0502020204030204" pitchFamily="34" charset="0"/>
              </a:rPr>
              <a:t> el arte de la </a:t>
            </a:r>
            <a:r>
              <a:rPr lang="en-US" altLang="el-GR" sz="1800" b="1" dirty="0" err="1" smtClean="0">
                <a:latin typeface="Calibri" panose="020F0502020204030204" pitchFamily="34" charset="0"/>
                <a:cs typeface="Calibri" panose="020F0502020204030204" pitchFamily="34" charset="0"/>
              </a:rPr>
              <a:t>curación</a:t>
            </a:r>
            <a:r>
              <a:rPr lang="en-US" altLang="el-GR" sz="1800" b="1" dirty="0" smtClean="0">
                <a:latin typeface="Calibri" panose="020F0502020204030204" pitchFamily="34" charset="0"/>
                <a:cs typeface="Calibri" panose="020F0502020204030204" pitchFamily="34" charset="0"/>
              </a:rPr>
              <a:t> de </a:t>
            </a:r>
            <a:r>
              <a:rPr lang="en-US" altLang="el-GR" sz="1800" b="1" dirty="0" err="1" smtClean="0">
                <a:latin typeface="Calibri" panose="020F0502020204030204" pitchFamily="34" charset="0"/>
                <a:cs typeface="Calibri" panose="020F0502020204030204" pitchFamily="34" charset="0"/>
              </a:rPr>
              <a:t>su</a:t>
            </a:r>
            <a:r>
              <a:rPr lang="en-US" altLang="el-GR" sz="1800" b="1" dirty="0" smtClean="0">
                <a:latin typeface="Calibri" panose="020F0502020204030204" pitchFamily="34" charset="0"/>
                <a:cs typeface="Calibri" panose="020F0502020204030204" pitchFamily="34" charset="0"/>
              </a:rPr>
              <a:t> padre</a:t>
            </a:r>
            <a:r>
              <a:rPr lang="en-US" altLang="el-GR" sz="1800" b="1" dirty="0">
                <a:latin typeface="Calibri" panose="020F0502020204030204" pitchFamily="34" charset="0"/>
                <a:cs typeface="Calibri" panose="020F0502020204030204" pitchFamily="34" charset="0"/>
              </a:rPr>
              <a:t>
</a:t>
            </a:r>
            <a:endParaRPr lang="el-GR" altLang="el-GR" sz="1800" b="1" dirty="0">
              <a:latin typeface="Calibri" panose="020F0502020204030204" pitchFamily="34" charset="0"/>
              <a:cs typeface="Calibri" panose="020F0502020204030204" pitchFamily="34" charset="0"/>
            </a:endParaRPr>
          </a:p>
        </p:txBody>
      </p:sp>
      <p:pic>
        <p:nvPicPr>
          <p:cNvPr id="3" name="Picture 5" descr="Machaon">
            <a:extLst>
              <a:ext uri="{FF2B5EF4-FFF2-40B4-BE49-F238E27FC236}">
                <a16:creationId xmlns:a16="http://schemas.microsoft.com/office/drawing/2014/main" xmlns="" id="{6F9EFE86-7776-4847-825D-A9588232C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548640"/>
            <a:ext cx="3654400" cy="236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02B0EE0D-D87C-40F3-B6D1-138F2F779471}"/>
              </a:ext>
            </a:extLst>
          </p:cNvPr>
          <p:cNvSpPr txBox="1">
            <a:spLocks noChangeArrowheads="1"/>
          </p:cNvSpPr>
          <p:nvPr/>
        </p:nvSpPr>
        <p:spPr bwMode="auto">
          <a:xfrm>
            <a:off x="539750" y="3789502"/>
            <a:ext cx="107346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342900" indent="-342900">
              <a:lnSpc>
                <a:spcPct val="150000"/>
              </a:lnSpc>
              <a:spcBef>
                <a:spcPct val="0"/>
              </a:spcBef>
              <a:buFontTx/>
              <a:buChar char="-"/>
            </a:pPr>
            <a:r>
              <a:rPr lang="en-US" altLang="el-GR" sz="1800" b="1" dirty="0" err="1">
                <a:latin typeface="Calibri" panose="020F0502020204030204" pitchFamily="34" charset="0"/>
                <a:cs typeface="Calibri" panose="020F0502020204030204" pitchFamily="34" charset="0"/>
              </a:rPr>
              <a:t>Arctino</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s-ES" altLang="el-GR" sz="1800" b="1" dirty="0">
                <a:latin typeface="Calibri" panose="020F0502020204030204" pitchFamily="34" charset="0"/>
                <a:cs typeface="Calibri" panose="020F0502020204030204" pitchFamily="34" charset="0"/>
              </a:rPr>
              <a:t>A uno lo dotó de manos más ligeras para sacar los dardos de la carne, y para cortar y aprontar remedios a todas las heridas. Al otro le infundió en el pecho todo lo preciso para reconocer lo escondido y para curar lo incurable</a:t>
            </a:r>
            <a:r>
              <a:rPr lang="en-US" altLang="el-GR" sz="1800" b="1" dirty="0" smtClean="0">
                <a:latin typeface="Calibri" panose="020F0502020204030204" pitchFamily="34" charset="0"/>
                <a:cs typeface="Calibri" panose="020F0502020204030204" pitchFamily="34" charset="0"/>
              </a:rPr>
              <a:t>"</a:t>
            </a:r>
            <a:r>
              <a:rPr lang="en-US" altLang="el-GR" sz="1800" b="1" dirty="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Macaón</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cirujano</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Podalirio</a:t>
            </a:r>
            <a:r>
              <a:rPr lang="en-US" altLang="el-GR" sz="1800" b="1" dirty="0" smtClean="0">
                <a:latin typeface="Calibri" panose="020F0502020204030204" pitchFamily="34" charset="0"/>
                <a:cs typeface="Calibri" panose="020F0502020204030204" pitchFamily="34" charset="0"/>
              </a:rPr>
              <a:t> </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médico</a:t>
            </a:r>
            <a:r>
              <a:rPr lang="en-US" altLang="el-GR" sz="1800" b="1" dirty="0" smtClean="0">
                <a:latin typeface="Calibri" panose="020F0502020204030204" pitchFamily="34" charset="0"/>
                <a:cs typeface="Calibri" panose="020F0502020204030204" pitchFamily="34" charset="0"/>
              </a:rPr>
              <a:t>"</a:t>
            </a:r>
            <a:endParaRPr lang="el-GR" altLang="el-GR" sz="18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F78883BC-760F-4DF2-A741-B434E752B505}"/>
              </a:ext>
            </a:extLst>
          </p:cNvPr>
          <p:cNvSpPr txBox="1">
            <a:spLocks noChangeArrowheads="1"/>
          </p:cNvSpPr>
          <p:nvPr/>
        </p:nvSpPr>
        <p:spPr bwMode="auto">
          <a:xfrm>
            <a:off x="7599362" y="3013869"/>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800" b="1" dirty="0">
                <a:solidFill>
                  <a:schemeClr val="bg1"/>
                </a:solidFill>
                <a:latin typeface="Calibri" panose="020F0502020204030204" pitchFamily="34" charset="0"/>
                <a:cs typeface="Calibri" panose="020F0502020204030204" pitchFamily="34" charset="0"/>
              </a:rPr>
              <a:t>Machaon treating Menelaus</a:t>
            </a:r>
            <a:endParaRPr lang="el-GR" altLang="el-GR"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94559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6263245A-3DDE-4CFB-92C7-FA1CFFCC4DF8}"/>
              </a:ext>
            </a:extLst>
          </p:cNvPr>
          <p:cNvSpPr txBox="1">
            <a:spLocks noChangeArrowheads="1"/>
          </p:cNvSpPr>
          <p:nvPr/>
        </p:nvSpPr>
        <p:spPr bwMode="auto">
          <a:xfrm>
            <a:off x="179388" y="1147454"/>
            <a:ext cx="11733212" cy="441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Erasístrato </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r>
              <a:rPr lang="en-US" altLang="el-GR" b="1" dirty="0" err="1" smtClean="0">
                <a:latin typeface="Calibri" panose="020F0502020204030204" pitchFamily="34" charset="0"/>
                <a:cs typeface="Calibri" panose="020F0502020204030204" pitchFamily="34" charset="0"/>
              </a:rPr>
              <a:t>Fisiólogo</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Estudio</a:t>
            </a:r>
            <a:r>
              <a:rPr lang="en-US" altLang="el-GR" b="1" dirty="0" smtClean="0">
                <a:latin typeface="Calibri" panose="020F0502020204030204" pitchFamily="34" charset="0"/>
                <a:cs typeface="Calibri" panose="020F0502020204030204" pitchFamily="34" charset="0"/>
              </a:rPr>
              <a:t> de los </a:t>
            </a:r>
            <a:r>
              <a:rPr lang="en-US" altLang="el-GR" b="1" dirty="0" err="1" smtClean="0">
                <a:latin typeface="Calibri" panose="020F0502020204030204" pitchFamily="34" charset="0"/>
                <a:cs typeface="Calibri" panose="020F0502020204030204" pitchFamily="34" charset="0"/>
              </a:rPr>
              <a:t>nervios</a:t>
            </a:r>
            <a:r>
              <a:rPr lang="en-US" altLang="el-GR" b="1" dirty="0" smtClean="0">
                <a:latin typeface="Calibri" panose="020F0502020204030204" pitchFamily="34" charset="0"/>
                <a:cs typeface="Calibri" panose="020F0502020204030204" pitchFamily="34" charset="0"/>
              </a:rPr>
              <a:t> y de los </a:t>
            </a:r>
            <a:r>
              <a:rPr lang="en-US" altLang="el-GR" b="1" dirty="0" err="1" smtClean="0">
                <a:latin typeface="Calibri" panose="020F0502020204030204" pitchFamily="34" charset="0"/>
                <a:cs typeface="Calibri" panose="020F0502020204030204" pitchFamily="34" charset="0"/>
              </a:rPr>
              <a:t>vasos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sanguíneos</a:t>
            </a:r>
            <a:r>
              <a:rPr lang="en-US" altLang="el-GR" b="1" dirty="0">
                <a:latin typeface="Calibri" panose="020F0502020204030204" pitchFamily="34" charset="0"/>
                <a:cs typeface="Calibri" panose="020F0502020204030204" pitchFamily="34" charset="0"/>
              </a:rPr>
              <a:t>
 " Triple rete" (</a:t>
            </a:r>
            <a:r>
              <a:rPr lang="en-US" altLang="el-GR" b="1" dirty="0" err="1">
                <a:latin typeface="Calibri" panose="020F0502020204030204" pitchFamily="34" charset="0"/>
                <a:cs typeface="Calibri" panose="020F0502020204030204" pitchFamily="34" charset="0"/>
              </a:rPr>
              <a:t>triplokia</a:t>
            </a:r>
            <a:r>
              <a:rPr lang="en-US" altLang="el-GR" b="1" dirty="0">
                <a:latin typeface="Calibri" panose="020F0502020204030204" pitchFamily="34" charset="0"/>
                <a:cs typeface="Calibri" panose="020F0502020204030204" pitchFamily="34" charset="0"/>
              </a:rPr>
              <a:t>) </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presencia</a:t>
            </a:r>
            <a:r>
              <a:rPr lang="en-US" altLang="el-GR" b="1" dirty="0" smtClean="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relación</a:t>
            </a:r>
            <a:r>
              <a:rPr lang="en-US" altLang="el-GR" b="1" dirty="0" smtClean="0">
                <a:latin typeface="Calibri" panose="020F0502020204030204" pitchFamily="34" charset="0"/>
                <a:cs typeface="Calibri" panose="020F0502020204030204" pitchFamily="34" charset="0"/>
              </a:rPr>
              <a:t> de </a:t>
            </a:r>
            <a:r>
              <a:rPr lang="en-US" altLang="el-GR" b="1" dirty="0" err="1" smtClean="0">
                <a:latin typeface="Calibri" panose="020F0502020204030204" pitchFamily="34" charset="0"/>
                <a:cs typeface="Calibri" panose="020F0502020204030204" pitchFamily="34" charset="0"/>
              </a:rPr>
              <a:t>tres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elementos</a:t>
            </a:r>
            <a:r>
              <a:rPr lang="en-US" altLang="el-GR" b="1" dirty="0" smtClean="0">
                <a:latin typeface="Calibri" panose="020F0502020204030204" pitchFamily="34" charset="0"/>
                <a:cs typeface="Calibri" panose="020F0502020204030204" pitchFamily="34" charset="0"/>
              </a:rPr>
              <a:t> en un </a:t>
            </a:r>
            <a:r>
              <a:rPr lang="en-US" altLang="el-GR" b="1" dirty="0" err="1" smtClean="0">
                <a:latin typeface="Calibri" panose="020F0502020204030204" pitchFamily="34" charset="0"/>
                <a:cs typeface="Calibri" panose="020F0502020204030204" pitchFamily="34" charset="0"/>
              </a:rPr>
              <a:t>órgano</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nervios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arterias</a:t>
            </a:r>
            <a:r>
              <a:rPr lang="en-US" altLang="el-GR" b="1" dirty="0" smtClean="0">
                <a:latin typeface="Calibri" panose="020F0502020204030204" pitchFamily="34" charset="0"/>
                <a:cs typeface="Calibri" panose="020F0502020204030204" pitchFamily="34" charset="0"/>
              </a:rPr>
              <a:t> y </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Descripción</a:t>
            </a:r>
            <a:r>
              <a:rPr lang="en-US" altLang="el-GR" b="1" dirty="0" smtClean="0">
                <a:latin typeface="Calibri" panose="020F0502020204030204" pitchFamily="34" charset="0"/>
                <a:cs typeface="Calibri" panose="020F0502020204030204" pitchFamily="34" charset="0"/>
              </a:rPr>
              <a:t> del </a:t>
            </a:r>
            <a:r>
              <a:rPr lang="en-US" altLang="el-GR" b="1" dirty="0" err="1" smtClean="0">
                <a:latin typeface="Calibri" panose="020F0502020204030204" pitchFamily="34" charset="0"/>
                <a:cs typeface="Calibri" panose="020F0502020204030204" pitchFamily="34" charset="0"/>
              </a:rPr>
              <a:t>corazón</a:t>
            </a:r>
            <a:r>
              <a:rPr lang="en-US" altLang="el-GR" b="1" dirty="0" smtClean="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las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válvulas</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Descripción</a:t>
            </a:r>
            <a:r>
              <a:rPr lang="en-US" altLang="el-GR" b="1" dirty="0" smtClean="0">
                <a:latin typeface="Calibri" panose="020F0502020204030204" pitchFamily="34" charset="0"/>
                <a:cs typeface="Calibri" panose="020F0502020204030204" pitchFamily="34" charset="0"/>
              </a:rPr>
              <a:t> del </a:t>
            </a:r>
            <a:r>
              <a:rPr lang="en-US" altLang="el-GR" b="1" dirty="0" err="1" smtClean="0">
                <a:latin typeface="Calibri" panose="020F0502020204030204" pitchFamily="34" charset="0"/>
                <a:cs typeface="Calibri" panose="020F0502020204030204" pitchFamily="34" charset="0"/>
              </a:rPr>
              <a:t>hígado</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a:p>
            <a:pPr>
              <a:spcBef>
                <a:spcPct val="50000"/>
              </a:spcBef>
            </a:pPr>
            <a:r>
              <a:rPr lang="es-ES" altLang="el-GR" b="1" u="sng" dirty="0" smtClean="0">
                <a:latin typeface="Calibri" panose="020F0502020204030204" pitchFamily="34" charset="0"/>
                <a:cs typeface="Calibri" panose="020F0502020204030204" pitchFamily="34" charset="0"/>
              </a:rPr>
              <a:t>Teoría </a:t>
            </a:r>
            <a:r>
              <a:rPr lang="es-ES" altLang="el-GR" b="1" u="sng" dirty="0">
                <a:latin typeface="Calibri" panose="020F0502020204030204" pitchFamily="34" charset="0"/>
                <a:cs typeface="Calibri" panose="020F0502020204030204" pitchFamily="34" charset="0"/>
              </a:rPr>
              <a:t>del </a:t>
            </a:r>
            <a:r>
              <a:rPr lang="es-ES" altLang="el-GR" b="1" u="sng" dirty="0" err="1">
                <a:latin typeface="Calibri" panose="020F0502020204030204" pitchFamily="34" charset="0"/>
                <a:cs typeface="Calibri" panose="020F0502020204030204" pitchFamily="34" charset="0"/>
              </a:rPr>
              <a:t>Pneuma</a:t>
            </a:r>
            <a:r>
              <a:rPr lang="es-ES" altLang="el-GR" b="1" u="sng" dirty="0">
                <a:latin typeface="Calibri" panose="020F0502020204030204" pitchFamily="34" charset="0"/>
                <a:cs typeface="Calibri" panose="020F0502020204030204" pitchFamily="34" charset="0"/>
              </a:rPr>
              <a:t> - inhalación-&gt; el aire </a:t>
            </a:r>
            <a:r>
              <a:rPr lang="es-ES" altLang="el-GR" b="1" u="sng" dirty="0" smtClean="0">
                <a:latin typeface="Calibri" panose="020F0502020204030204" pitchFamily="34" charset="0"/>
                <a:cs typeface="Calibri" panose="020F0502020204030204" pitchFamily="34" charset="0"/>
              </a:rPr>
              <a:t>del </a:t>
            </a:r>
            <a:r>
              <a:rPr lang="es-ES" altLang="el-GR" b="1" u="sng" dirty="0">
                <a:latin typeface="Calibri" panose="020F0502020204030204" pitchFamily="34" charset="0"/>
                <a:cs typeface="Calibri" panose="020F0502020204030204" pitchFamily="34" charset="0"/>
              </a:rPr>
              <a:t>lado izquierdo del corazón se envía a todo el cuerpo como "espíritu vital" / </a:t>
            </a:r>
            <a:r>
              <a:rPr lang="es-ES" altLang="el-GR" b="1" u="sng" dirty="0" smtClean="0">
                <a:latin typeface="Calibri" panose="020F0502020204030204" pitchFamily="34" charset="0"/>
                <a:cs typeface="Calibri" panose="020F0502020204030204" pitchFamily="34" charset="0"/>
              </a:rPr>
              <a:t>el aire </a:t>
            </a:r>
            <a:r>
              <a:rPr lang="es-ES" altLang="el-GR" b="1" u="sng" dirty="0">
                <a:latin typeface="Calibri" panose="020F0502020204030204" pitchFamily="34" charset="0"/>
                <a:cs typeface="Calibri" panose="020F0502020204030204" pitchFamily="34" charset="0"/>
              </a:rPr>
              <a:t>al cerebro, como "</a:t>
            </a:r>
            <a:r>
              <a:rPr lang="es-ES" altLang="el-GR" b="1" u="sng" dirty="0" err="1">
                <a:latin typeface="Calibri" panose="020F0502020204030204" pitchFamily="34" charset="0"/>
                <a:cs typeface="Calibri" panose="020F0502020204030204" pitchFamily="34" charset="0"/>
              </a:rPr>
              <a:t>pneuma</a:t>
            </a:r>
            <a:r>
              <a:rPr lang="es-ES" altLang="el-GR" b="1" u="sng" dirty="0">
                <a:latin typeface="Calibri" panose="020F0502020204030204" pitchFamily="34" charset="0"/>
                <a:cs typeface="Calibri" panose="020F0502020204030204" pitchFamily="34" charset="0"/>
              </a:rPr>
              <a:t> psíquico", se envía al cuerpo para el movimiento y los sentidos.</a:t>
            </a:r>
          </a:p>
          <a:p>
            <a:pPr>
              <a:spcBef>
                <a:spcPct val="50000"/>
              </a:spcBef>
            </a:pPr>
            <a:r>
              <a:rPr lang="en-US" altLang="el-GR" b="1" u="sng" dirty="0" smtClean="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90203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41C0B227-CFD9-47C1-BE1D-DA525007B958}"/>
              </a:ext>
            </a:extLst>
          </p:cNvPr>
          <p:cNvSpPr txBox="1">
            <a:spLocks noChangeArrowheads="1"/>
          </p:cNvSpPr>
          <p:nvPr/>
        </p:nvSpPr>
        <p:spPr bwMode="auto">
          <a:xfrm>
            <a:off x="919398" y="1465723"/>
            <a:ext cx="409710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l-GR" b="1" dirty="0" err="1" smtClean="0">
                <a:latin typeface="Calibri" panose="020F0502020204030204" pitchFamily="34" charset="0"/>
                <a:cs typeface="Calibri" panose="020F0502020204030204" pitchFamily="34" charset="0"/>
              </a:rPr>
              <a:t>Rechazo</a:t>
            </a:r>
            <a:r>
              <a:rPr lang="en-US" altLang="el-GR" b="1" dirty="0" smtClean="0">
                <a:latin typeface="Calibri" panose="020F0502020204030204" pitchFamily="34" charset="0"/>
                <a:cs typeface="Calibri" panose="020F0502020204030204" pitchFamily="34" charset="0"/>
              </a:rPr>
              <a:t> a la </a:t>
            </a:r>
            <a:r>
              <a:rPr lang="en-US" altLang="el-GR" b="1" dirty="0" err="1" smtClean="0">
                <a:latin typeface="Calibri" panose="020F0502020204030204" pitchFamily="34" charset="0"/>
                <a:cs typeface="Calibri" panose="020F0502020204030204" pitchFamily="34" charset="0"/>
              </a:rPr>
              <a:t>teoría</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humoral</a:t>
            </a:r>
            <a:r>
              <a:rPr lang="en-US" altLang="el-GR" b="1" dirty="0" smtClean="0">
                <a:latin typeface="Calibri" panose="020F0502020204030204" pitchFamily="34" charset="0"/>
                <a:cs typeface="Calibri" panose="020F0502020204030204" pitchFamily="34" charset="0"/>
              </a:rPr>
              <a:t> de </a:t>
            </a:r>
            <a:r>
              <a:rPr lang="en-US" altLang="el-GR" b="1" dirty="0" err="1" smtClean="0">
                <a:latin typeface="Calibri" panose="020F0502020204030204" pitchFamily="34" charset="0"/>
                <a:cs typeface="Calibri" panose="020F0502020204030204" pitchFamily="34" charset="0"/>
              </a:rPr>
              <a:t>hipócrates</a:t>
            </a:r>
            <a:r>
              <a:rPr lang="en-U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Afirmación de </a:t>
            </a:r>
            <a:r>
              <a:rPr lang="es-ES" altLang="el-GR" b="1" dirty="0">
                <a:latin typeface="Calibri" panose="020F0502020204030204" pitchFamily="34" charset="0"/>
                <a:cs typeface="Calibri" panose="020F0502020204030204" pitchFamily="34" charset="0"/>
              </a:rPr>
              <a:t>la </a:t>
            </a:r>
            <a:r>
              <a:rPr lang="es-ES" altLang="el-GR" b="1" dirty="0" err="1">
                <a:latin typeface="Calibri" panose="020F0502020204030204" pitchFamily="34" charset="0"/>
                <a:cs typeface="Calibri" panose="020F0502020204030204" pitchFamily="34" charset="0"/>
              </a:rPr>
              <a:t>estereopatología</a:t>
            </a:r>
            <a:r>
              <a:rPr lang="es-E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(la sede de </a:t>
            </a:r>
            <a:r>
              <a:rPr lang="es-ES" altLang="el-GR" b="1" dirty="0">
                <a:latin typeface="Calibri" panose="020F0502020204030204" pitchFamily="34" charset="0"/>
                <a:cs typeface="Calibri" panose="020F0502020204030204" pitchFamily="34" charset="0"/>
              </a:rPr>
              <a:t>las enfermedades se </a:t>
            </a:r>
            <a:r>
              <a:rPr lang="es-ES" altLang="el-GR" b="1" dirty="0" smtClean="0">
                <a:latin typeface="Calibri" panose="020F0502020204030204" pitchFamily="34" charset="0"/>
                <a:cs typeface="Calibri" panose="020F0502020204030204" pitchFamily="34" charset="0"/>
              </a:rPr>
              <a:t>localizan </a:t>
            </a:r>
            <a:r>
              <a:rPr lang="es-ES" altLang="el-GR" b="1" dirty="0">
                <a:latin typeface="Calibri" panose="020F0502020204030204" pitchFamily="34" charset="0"/>
                <a:cs typeface="Calibri" panose="020F0502020204030204" pitchFamily="34" charset="0"/>
              </a:rPr>
              <a:t>en </a:t>
            </a:r>
            <a:r>
              <a:rPr lang="es-ES" altLang="el-GR" b="1" dirty="0" smtClean="0">
                <a:latin typeface="Calibri" panose="020F0502020204030204" pitchFamily="34" charset="0"/>
                <a:cs typeface="Calibri" panose="020F0502020204030204" pitchFamily="34" charset="0"/>
              </a:rPr>
              <a:t> los órganos </a:t>
            </a:r>
            <a:r>
              <a:rPr lang="es-ES" altLang="el-GR" b="1" dirty="0">
                <a:latin typeface="Calibri" panose="020F0502020204030204" pitchFamily="34" charset="0"/>
                <a:cs typeface="Calibri" panose="020F0502020204030204" pitchFamily="34" charset="0"/>
              </a:rPr>
              <a:t>sólidos)</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smtClean="0">
                <a:latin typeface="Calibri" panose="020F0502020204030204" pitchFamily="34" charset="0"/>
                <a:cs typeface="Calibri" panose="020F0502020204030204" pitchFamily="34" charset="0"/>
              </a:rPr>
              <a:t>Rechazo</a:t>
            </a:r>
            <a:r>
              <a:rPr lang="en-US" altLang="el-GR" b="1" dirty="0" smtClean="0">
                <a:latin typeface="Calibri" panose="020F0502020204030204" pitchFamily="34" charset="0"/>
                <a:cs typeface="Calibri" panose="020F0502020204030204" pitchFamily="34" charset="0"/>
              </a:rPr>
              <a:t> al </a:t>
            </a:r>
            <a:r>
              <a:rPr lang="en-US" altLang="el-GR" b="1" dirty="0" err="1" smtClean="0">
                <a:latin typeface="Calibri" panose="020F0502020204030204" pitchFamily="34" charset="0"/>
                <a:cs typeface="Calibri" panose="020F0502020204030204" pitchFamily="34" charset="0"/>
              </a:rPr>
              <a:t>pulso</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catárticos</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sangrado</a:t>
            </a:r>
            <a:r>
              <a:rPr lang="en-US" altLang="el-GR" b="1" dirty="0" smtClean="0">
                <a:latin typeface="Calibri" panose="020F0502020204030204" pitchFamily="34" charset="0"/>
                <a:cs typeface="Calibri" panose="020F0502020204030204" pitchFamily="34" charset="0"/>
              </a:rPr>
              <a:t> y enemas</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smtClean="0">
                <a:latin typeface="Calibri" panose="020F0502020204030204" pitchFamily="34" charset="0"/>
                <a:cs typeface="Calibri" panose="020F0502020204030204" pitchFamily="34" charset="0"/>
              </a:rPr>
              <a:t>Adopción</a:t>
            </a:r>
            <a:r>
              <a:rPr lang="en-US" altLang="el-GR" b="1" dirty="0" smtClean="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algunos</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medicamentos</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sanguijuelas</a:t>
            </a:r>
            <a:r>
              <a:rPr lang="en-US" altLang="el-GR" b="1" dirty="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cataplasmas</a:t>
            </a:r>
            <a:r>
              <a:rPr lang="en-US" altLang="el-GR" b="1" dirty="0" smtClean="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dietas</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p:txBody>
      </p:sp>
      <p:pic>
        <p:nvPicPr>
          <p:cNvPr id="3" name="Picture 6" descr="Erasistratos2">
            <a:extLst>
              <a:ext uri="{FF2B5EF4-FFF2-40B4-BE49-F238E27FC236}">
                <a16:creationId xmlns:a16="http://schemas.microsoft.com/office/drawing/2014/main" xmlns="" id="{730E5BFC-4D72-4DA4-9CA4-BE04E42A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1467871"/>
            <a:ext cx="4477642"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39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2400" y="955343"/>
            <a:ext cx="11671300" cy="5016758"/>
          </a:xfrm>
          <a:prstGeom prst="rect">
            <a:avLst/>
          </a:prstGeom>
          <a:noFill/>
        </p:spPr>
        <p:txBody>
          <a:bodyPr wrap="square" rtlCol="0">
            <a:spAutoFit/>
          </a:bodyPr>
          <a:lstStyle/>
          <a:p>
            <a:pPr algn="ctr"/>
            <a:r>
              <a:rPr lang="es-E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Médicos alejandrinos</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s-ES" b="1" dirty="0" smtClean="0">
                <a:latin typeface="Calibri" panose="020F0502020204030204" pitchFamily="34" charset="0"/>
                <a:cs typeface="Calibri" panose="020F0502020204030204" pitchFamily="34" charset="0"/>
              </a:rPr>
              <a:t>Tres tipos de métodos terapéuticos</a:t>
            </a:r>
            <a:endParaRPr lang="el-GR" b="1" dirty="0">
              <a:latin typeface="Calibri" panose="020F0502020204030204" pitchFamily="34" charset="0"/>
              <a:cs typeface="Calibri" panose="020F0502020204030204" pitchFamily="34" charset="0"/>
            </a:endParaRPr>
          </a:p>
          <a:p>
            <a:pPr marL="457200" indent="-457200">
              <a:buAutoNum type="arabicPeriod"/>
            </a:pPr>
            <a:r>
              <a:rPr lang="en-US" b="1" dirty="0" err="1">
                <a:latin typeface="Calibri" panose="020F0502020204030204" pitchFamily="34" charset="0"/>
                <a:cs typeface="Calibri" panose="020F0502020204030204" pitchFamily="34" charset="0"/>
              </a:rPr>
              <a:t>Dieta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Fármacos</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Cirugía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subtipos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flebotomía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incisión</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etc.)</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Herófilo: </a:t>
            </a:r>
            <a:r>
              <a:rPr lang="es-ES" b="1" dirty="0">
                <a:latin typeface="Calibri" panose="020F0502020204030204" pitchFamily="34" charset="0"/>
                <a:cs typeface="Calibri" panose="020F0502020204030204" pitchFamily="34" charset="0"/>
              </a:rPr>
              <a:t>desarrollo de la ginecología quirúrgica y </a:t>
            </a:r>
            <a:r>
              <a:rPr lang="es-ES" b="1" dirty="0" smtClean="0">
                <a:latin typeface="Calibri" panose="020F0502020204030204" pitchFamily="34" charset="0"/>
                <a:cs typeface="Calibri" panose="020F0502020204030204" pitchFamily="34" charset="0"/>
              </a:rPr>
              <a:t>obstetricia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Erasístrato y </a:t>
            </a:r>
            <a:r>
              <a:rPr lang="en-US" b="1" dirty="0" err="1" smtClean="0">
                <a:latin typeface="Calibri" panose="020F0502020204030204" pitchFamily="34" charset="0"/>
                <a:cs typeface="Calibri" panose="020F0502020204030204" pitchFamily="34" charset="0"/>
              </a:rPr>
              <a:t>seguidores</a:t>
            </a:r>
            <a:r>
              <a:rPr lang="en-US" b="1" dirty="0" smtClean="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cirugía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invasiva</a:t>
            </a:r>
            <a:r>
              <a:rPr lang="en-US" b="1" dirty="0">
                <a:latin typeface="Calibri" panose="020F0502020204030204" pitchFamily="34" charset="0"/>
                <a:cs typeface="Calibri" panose="020F0502020204030204" pitchFamily="34" charset="0"/>
              </a:rPr>
              <a:t> y </a:t>
            </a:r>
            <a:r>
              <a:rPr lang="en-US" b="1" dirty="0" err="1">
                <a:latin typeface="Calibri" panose="020F0502020204030204" pitchFamily="34" charset="0"/>
                <a:cs typeface="Calibri" panose="020F0502020204030204" pitchFamily="34" charset="0"/>
              </a:rPr>
              <a:t>traumatología</a:t>
            </a:r>
            <a:r>
              <a:rPr lang="en-US"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pPr lvl="1"/>
            <a:r>
              <a:rPr lang="en-US" b="1" dirty="0" smtClean="0">
                <a:latin typeface="Calibri" panose="020F0502020204030204" pitchFamily="34" charset="0"/>
                <a:cs typeface="Calibri" panose="020F0502020204030204" pitchFamily="34" charset="0"/>
              </a:rPr>
              <a:t>Hemostasis: </a:t>
            </a:r>
            <a:r>
              <a:rPr lang="en-US" b="1" dirty="0" err="1" smtClean="0">
                <a:latin typeface="Calibri" panose="020F0502020204030204" pitchFamily="34" charset="0"/>
                <a:cs typeface="Calibri" panose="020F0502020204030204" pitchFamily="34" charset="0"/>
              </a:rPr>
              <a:t>encuentran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medidas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hipocráticas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insuficientes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uso de </a:t>
            </a:r>
            <a:r>
              <a:rPr lang="es-ES" b="1" dirty="0" smtClean="0">
                <a:latin typeface="Calibri" panose="020F0502020204030204" pitchFamily="34" charset="0"/>
                <a:cs typeface="Calibri" panose="020F0502020204030204" pitchFamily="34" charset="0"/>
              </a:rPr>
              <a:t>la flebotomía </a:t>
            </a:r>
            <a:r>
              <a:rPr lang="es-ES" b="1" dirty="0">
                <a:latin typeface="Calibri" panose="020F0502020204030204" pitchFamily="34" charset="0"/>
                <a:cs typeface="Calibri" panose="020F0502020204030204" pitchFamily="34" charset="0"/>
              </a:rPr>
              <a:t>para </a:t>
            </a:r>
            <a:r>
              <a:rPr lang="es-ES" b="1" dirty="0" smtClean="0">
                <a:latin typeface="Calibri" panose="020F0502020204030204" pitchFamily="34" charset="0"/>
                <a:cs typeface="Calibri" panose="020F0502020204030204" pitchFamily="34" charset="0"/>
              </a:rPr>
              <a:t>la hemostasia </a:t>
            </a:r>
            <a:r>
              <a:rPr lang="es-ES" b="1" dirty="0">
                <a:latin typeface="Calibri" panose="020F0502020204030204" pitchFamily="34" charset="0"/>
                <a:cs typeface="Calibri" panose="020F0502020204030204" pitchFamily="34" charset="0"/>
              </a:rPr>
              <a:t>(con interceptación artificial del sangrado en el área de </a:t>
            </a:r>
            <a:r>
              <a:rPr lang="es-ES" b="1" dirty="0" smtClean="0">
                <a:latin typeface="Calibri" panose="020F0502020204030204" pitchFamily="34" charset="0"/>
                <a:cs typeface="Calibri" panose="020F0502020204030204" pitchFamily="34" charset="0"/>
              </a:rPr>
              <a:t>la 				hemorragia)</a:t>
            </a:r>
          </a:p>
          <a:p>
            <a:pPr lvl="3"/>
            <a:r>
              <a:rPr lang="es-E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primeros informes de </a:t>
            </a:r>
            <a:r>
              <a:rPr lang="es-ES" b="1" dirty="0" smtClean="0">
                <a:latin typeface="Calibri" panose="020F0502020204030204" pitchFamily="34" charset="0"/>
                <a:cs typeface="Calibri" panose="020F0502020204030204" pitchFamily="34" charset="0"/>
              </a:rPr>
              <a:t>ligaduras</a:t>
            </a:r>
            <a:endParaRPr lang="es-ES" b="1" dirty="0">
              <a:latin typeface="Calibri" panose="020F0502020204030204" pitchFamily="34" charset="0"/>
              <a:cs typeface="Calibri" panose="020F0502020204030204" pitchFamily="34" charset="0"/>
            </a:endParaRPr>
          </a:p>
          <a:p>
            <a:pPr lvl="3"/>
            <a:r>
              <a:rPr lang="es-ES" b="1" dirty="0">
                <a:latin typeface="Calibri" panose="020F0502020204030204" pitchFamily="34" charset="0"/>
                <a:cs typeface="Calibri" panose="020F0502020204030204" pitchFamily="34" charset="0"/>
              </a:rPr>
              <a:t>- almohadillas firmes</a:t>
            </a:r>
            <a:r>
              <a:rPr lang="en-US" b="1" dirty="0">
                <a:latin typeface="Calibri" panose="020F0502020204030204" pitchFamily="34" charset="0"/>
                <a:cs typeface="Calibri" panose="020F0502020204030204" pitchFamily="34" charset="0"/>
              </a:rPr>
              <a:t>
</a:t>
            </a:r>
            <a:r>
              <a:rPr lang="el-GR" sz="2400" b="1" dirty="0">
                <a:solidFill>
                  <a:srgbClr val="F8F2AE"/>
                </a:solidFill>
                <a:latin typeface="Garamond" panose="02020404030301010803" pitchFamily="18" charset="0"/>
              </a:rPr>
              <a:t>	</a:t>
            </a:r>
          </a:p>
        </p:txBody>
      </p:sp>
    </p:spTree>
    <p:extLst>
      <p:ext uri="{BB962C8B-B14F-4D97-AF65-F5344CB8AC3E}">
        <p14:creationId xmlns:p14="http://schemas.microsoft.com/office/powerpoint/2010/main" val="11361339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39033" y="818866"/>
            <a:ext cx="11670630" cy="4832092"/>
          </a:xfrm>
          <a:prstGeom prst="rect">
            <a:avLst/>
          </a:prstGeom>
          <a:noFill/>
        </p:spPr>
        <p:txBody>
          <a:bodyPr wrap="square" rtlCol="0">
            <a:spAutoFit/>
          </a:bodyPr>
          <a:lstStyle/>
          <a:p>
            <a:pPr algn="ctr"/>
            <a:r>
              <a:rPr lang="es-E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Cirujanos alejandrinos</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endParaRP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err="1" smtClean="0">
                <a:latin typeface="Calibri" panose="020F0502020204030204" pitchFamily="34" charset="0"/>
                <a:cs typeface="Calibri" panose="020F0502020204030204" pitchFamily="34" charset="0"/>
                <a:sym typeface="Wingdings" panose="05000000000000000000" pitchFamily="2" charset="2"/>
              </a:rPr>
              <a:t>Ejemplos</a:t>
            </a:r>
            <a:r>
              <a:rPr lang="en-US" b="1" dirty="0" smtClean="0">
                <a:latin typeface="Calibri" panose="020F0502020204030204" pitchFamily="34" charset="0"/>
                <a:cs typeface="Calibri" panose="020F0502020204030204" pitchFamily="34" charset="0"/>
                <a:sym typeface="Wingdings" panose="05000000000000000000" pitchFamily="2" charset="2"/>
              </a:rPr>
              <a:t>:</a:t>
            </a:r>
            <a:r>
              <a:rPr lang="en-US" b="1" u="sng" dirty="0">
                <a:latin typeface="Calibri" panose="020F0502020204030204" pitchFamily="34" charset="0"/>
                <a:cs typeface="Calibri" panose="020F0502020204030204" pitchFamily="34" charset="0"/>
                <a:sym typeface="Wingdings" panose="05000000000000000000" pitchFamily="2" charset="2"/>
              </a:rPr>
              <a:t>
</a:t>
            </a:r>
            <a:r>
              <a:rPr lang="en-US" b="1" u="sng" dirty="0" err="1">
                <a:latin typeface="Calibri" panose="020F0502020204030204" pitchFamily="34" charset="0"/>
                <a:cs typeface="Calibri" panose="020F0502020204030204" pitchFamily="34" charset="0"/>
                <a:sym typeface="Wingdings" panose="05000000000000000000" pitchFamily="2" charset="2"/>
              </a:rPr>
              <a:t>Menodoro</a:t>
            </a:r>
            <a:r>
              <a:rPr lang="en-US" b="1" u="sng" dirty="0">
                <a:latin typeface="Calibri" panose="020F0502020204030204" pitchFamily="34" charset="0"/>
                <a:cs typeface="Calibri" panose="020F0502020204030204" pitchFamily="34" charset="0"/>
                <a:sym typeface="Wingdings" panose="05000000000000000000" pitchFamily="2" charset="2"/>
              </a:rPr>
              <a:t> </a:t>
            </a:r>
            <a:r>
              <a:rPr lang="en-US" b="1" u="sng" dirty="0" smtClean="0">
                <a:latin typeface="Calibri" panose="020F0502020204030204" pitchFamily="34" charset="0"/>
                <a:cs typeface="Calibri" panose="020F0502020204030204" pitchFamily="34" charset="0"/>
                <a:sym typeface="Wingdings" panose="05000000000000000000" pitchFamily="2" charset="2"/>
              </a:rPr>
              <a:t>(50 </a:t>
            </a:r>
            <a:r>
              <a:rPr lang="en-US" b="1" u="sng" dirty="0" err="1" smtClean="0">
                <a:latin typeface="Calibri" panose="020F0502020204030204" pitchFamily="34" charset="0"/>
                <a:cs typeface="Calibri" panose="020F0502020204030204" pitchFamily="34" charset="0"/>
                <a:sym typeface="Wingdings" panose="05000000000000000000" pitchFamily="2" charset="2"/>
              </a:rPr>
              <a:t>a.C</a:t>
            </a:r>
            <a:r>
              <a:rPr lang="en-US" b="1" u="sng" dirty="0" smtClean="0">
                <a:latin typeface="Calibri" panose="020F0502020204030204" pitchFamily="34" charset="0"/>
                <a:cs typeface="Calibri" panose="020F0502020204030204" pitchFamily="34" charset="0"/>
                <a:sym typeface="Wingdings" panose="05000000000000000000" pitchFamily="2" charset="2"/>
              </a:rPr>
              <a:t>)</a:t>
            </a:r>
            <a:endParaRPr lang="en-US" b="1" u="sng"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En </a:t>
            </a:r>
            <a:r>
              <a:rPr lang="es-ES" b="1" dirty="0">
                <a:latin typeface="Calibri" panose="020F0502020204030204" pitchFamily="34" charset="0"/>
                <a:cs typeface="Calibri" panose="020F0502020204030204" pitchFamily="34" charset="0"/>
                <a:sym typeface="Wingdings" panose="05000000000000000000" pitchFamily="2" charset="2"/>
              </a:rPr>
              <a:t>una fractura de cráneo, cortó y extrajo el hueso que penetraba (los médicos hipocráticos </a:t>
            </a:r>
            <a:r>
              <a:rPr lang="es-ES" b="1" dirty="0" smtClean="0">
                <a:latin typeface="Calibri" panose="020F0502020204030204" pitchFamily="34" charset="0"/>
                <a:cs typeface="Calibri" panose="020F0502020204030204" pitchFamily="34" charset="0"/>
                <a:sym typeface="Wingdings" panose="05000000000000000000" pitchFamily="2" charset="2"/>
              </a:rPr>
              <a:t>esperaban 				hasta </a:t>
            </a:r>
            <a:r>
              <a:rPr lang="es-ES" b="1" dirty="0">
                <a:latin typeface="Calibri" panose="020F0502020204030204" pitchFamily="34" charset="0"/>
                <a:cs typeface="Calibri" panose="020F0502020204030204" pitchFamily="34" charset="0"/>
                <a:sym typeface="Wingdings" panose="05000000000000000000" pitchFamily="2" charset="2"/>
              </a:rPr>
              <a:t>la supuración externa</a:t>
            </a:r>
            <a:r>
              <a:rPr lang="es-ES" b="1" dirty="0" smtClean="0">
                <a:latin typeface="Calibri" panose="020F0502020204030204" pitchFamily="34" charset="0"/>
                <a:cs typeface="Calibri" panose="020F0502020204030204" pitchFamily="34" charset="0"/>
                <a:sym typeface="Wingdings" panose="05000000000000000000" pitchFamily="2" charset="2"/>
              </a:rPr>
              <a:t>)</a:t>
            </a:r>
          </a:p>
          <a:p>
            <a:endParaRPr lang="el-GR" b="1" dirty="0" smtClean="0">
              <a:latin typeface="Calibri" panose="020F0502020204030204" pitchFamily="34" charset="0"/>
              <a:cs typeface="Calibri" panose="020F0502020204030204" pitchFamily="34" charset="0"/>
              <a:sym typeface="Wingdings" panose="05000000000000000000" pitchFamily="2" charset="2"/>
            </a:endParaRPr>
          </a:p>
          <a:p>
            <a:r>
              <a:rPr lang="en-US" b="1" u="sng" dirty="0" err="1">
                <a:latin typeface="Calibri" panose="020F0502020204030204" pitchFamily="34" charset="0"/>
                <a:cs typeface="Calibri" panose="020F0502020204030204" pitchFamily="34" charset="0"/>
                <a:sym typeface="Wingdings" panose="05000000000000000000" pitchFamily="2" charset="2"/>
              </a:rPr>
              <a:t>Philoxenus</a:t>
            </a:r>
            <a:r>
              <a:rPr lang="en-US" b="1" u="sng" dirty="0">
                <a:latin typeface="Calibri" panose="020F0502020204030204" pitchFamily="34" charset="0"/>
                <a:cs typeface="Calibri" panose="020F0502020204030204" pitchFamily="34" charset="0"/>
                <a:sym typeface="Wingdings" panose="05000000000000000000" pitchFamily="2" charset="2"/>
              </a:rPr>
              <a:t> (150/100 </a:t>
            </a:r>
            <a:r>
              <a:rPr lang="en-US" b="1" u="sng" dirty="0" err="1">
                <a:latin typeface="Calibri" panose="020F0502020204030204" pitchFamily="34" charset="0"/>
                <a:cs typeface="Calibri" panose="020F0502020204030204" pitchFamily="34" charset="0"/>
                <a:sym typeface="Wingdings" panose="05000000000000000000" pitchFamily="2" charset="2"/>
              </a:rPr>
              <a:t>a.C</a:t>
            </a:r>
            <a:r>
              <a:rPr lang="en-US" b="1" u="sng" dirty="0" smtClean="0">
                <a:latin typeface="Calibri" panose="020F0502020204030204" pitchFamily="34" charset="0"/>
                <a:cs typeface="Calibri" panose="020F0502020204030204" pitchFamily="34" charset="0"/>
                <a:sym typeface="Wingdings" panose="05000000000000000000" pitchFamily="2" charset="2"/>
              </a:rPr>
              <a:t>.) </a:t>
            </a:r>
            <a:r>
              <a:rPr lang="en-US" b="1" u="sng" dirty="0" err="1" smtClean="0">
                <a:latin typeface="Calibri" panose="020F0502020204030204" pitchFamily="34" charset="0"/>
                <a:cs typeface="Calibri" panose="020F0502020204030204" pitchFamily="34" charset="0"/>
                <a:sym typeface="Wingdings" panose="05000000000000000000" pitchFamily="2" charset="2"/>
              </a:rPr>
              <a:t>Distinguió</a:t>
            </a:r>
            <a:r>
              <a:rPr lang="en-US" b="1" u="sng" dirty="0" smtClean="0">
                <a:latin typeface="Calibri" panose="020F0502020204030204" pitchFamily="34" charset="0"/>
                <a:cs typeface="Calibri" panose="020F0502020204030204" pitchFamily="34" charset="0"/>
                <a:sym typeface="Wingdings" panose="05000000000000000000" pitchFamily="2" charset="2"/>
              </a:rPr>
              <a:t> dos </a:t>
            </a:r>
            <a:r>
              <a:rPr lang="en-US" b="1" u="sng" dirty="0" err="1" smtClean="0">
                <a:latin typeface="Calibri" panose="020F0502020204030204" pitchFamily="34" charset="0"/>
                <a:cs typeface="Calibri" panose="020F0502020204030204" pitchFamily="34" charset="0"/>
                <a:sym typeface="Wingdings" panose="05000000000000000000" pitchFamily="2" charset="2"/>
              </a:rPr>
              <a:t>tipos</a:t>
            </a:r>
            <a:r>
              <a:rPr lang="en-US" b="1" u="sng" dirty="0" smtClean="0">
                <a:latin typeface="Calibri" panose="020F0502020204030204" pitchFamily="34" charset="0"/>
                <a:cs typeface="Calibri" panose="020F0502020204030204" pitchFamily="34" charset="0"/>
                <a:sym typeface="Wingdings" panose="05000000000000000000" pitchFamily="2" charset="2"/>
              </a:rPr>
              <a:t> de </a:t>
            </a:r>
            <a:r>
              <a:rPr lang="en-US" b="1" u="sng" dirty="0" err="1" smtClean="0">
                <a:latin typeface="Calibri" panose="020F0502020204030204" pitchFamily="34" charset="0"/>
                <a:cs typeface="Calibri" panose="020F0502020204030204" pitchFamily="34" charset="0"/>
                <a:sym typeface="Wingdings" panose="05000000000000000000" pitchFamily="2" charset="2"/>
              </a:rPr>
              <a:t>cáncer</a:t>
            </a:r>
            <a:r>
              <a:rPr lang="en-US" b="1" u="sng" dirty="0" smtClean="0">
                <a:latin typeface="Calibri" panose="020F0502020204030204" pitchFamily="34" charset="0"/>
                <a:cs typeface="Calibri" panose="020F0502020204030204" pitchFamily="34" charset="0"/>
                <a:sym typeface="Wingdings" panose="05000000000000000000" pitchFamily="2" charset="2"/>
              </a:rPr>
              <a:t>:</a:t>
            </a:r>
            <a:r>
              <a:rPr lang="en-US" b="1" u="sng"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			</a:t>
            </a:r>
            <a:r>
              <a:rPr lang="it-IT" b="1" dirty="0">
                <a:latin typeface="Calibri" panose="020F0502020204030204" pitchFamily="34" charset="0"/>
                <a:cs typeface="Calibri" panose="020F0502020204030204" pitchFamily="34" charset="0"/>
                <a:sym typeface="Wingdings" panose="05000000000000000000" pitchFamily="2" charset="2"/>
              </a:rPr>
              <a:t>- </a:t>
            </a:r>
            <a:r>
              <a:rPr lang="es-ES" b="1" dirty="0">
                <a:latin typeface="Calibri" panose="020F0502020204030204" pitchFamily="34" charset="0"/>
                <a:cs typeface="Calibri" panose="020F0502020204030204" pitchFamily="34" charset="0"/>
                <a:sym typeface="Wingdings" panose="05000000000000000000" pitchFamily="2" charset="2"/>
              </a:rPr>
              <a:t>Tumores "ocultos" con úlcera (en el útero y los intestinos)</a:t>
            </a:r>
          </a:p>
          <a:p>
            <a:r>
              <a:rPr lang="es-ES" b="1" dirty="0" smtClean="0">
                <a:latin typeface="Calibri" panose="020F0502020204030204" pitchFamily="34" charset="0"/>
                <a:cs typeface="Calibri" panose="020F0502020204030204" pitchFamily="34" charset="0"/>
                <a:sym typeface="Wingdings" panose="05000000000000000000" pitchFamily="2" charset="2"/>
              </a:rPr>
              <a:t>			- </a:t>
            </a:r>
            <a:r>
              <a:rPr lang="es-ES" b="1" dirty="0">
                <a:latin typeface="Calibri" panose="020F0502020204030204" pitchFamily="34" charset="0"/>
                <a:cs typeface="Calibri" panose="020F0502020204030204" pitchFamily="34" charset="0"/>
                <a:sym typeface="Wingdings" panose="05000000000000000000" pitchFamily="2" charset="2"/>
              </a:rPr>
              <a:t>Tumores "ulcerados"</a:t>
            </a:r>
            <a:r>
              <a:rPr lang="it-IT" b="1" dirty="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u="sng" dirty="0">
                <a:latin typeface="Calibri" panose="020F0502020204030204" pitchFamily="34" charset="0"/>
                <a:cs typeface="Calibri" panose="020F0502020204030204" pitchFamily="34" charset="0"/>
                <a:sym typeface="Wingdings" panose="05000000000000000000" pitchFamily="2" charset="2"/>
              </a:rPr>
              <a:t>Menes </a:t>
            </a:r>
            <a:r>
              <a:rPr lang="en-US" b="1" u="sng" dirty="0" smtClean="0">
                <a:latin typeface="Calibri" panose="020F0502020204030204" pitchFamily="34" charset="0"/>
                <a:cs typeface="Calibri" panose="020F0502020204030204" pitchFamily="34" charset="0"/>
                <a:sym typeface="Wingdings" panose="05000000000000000000" pitchFamily="2" charset="2"/>
              </a:rPr>
              <a:t>de </a:t>
            </a:r>
            <a:r>
              <a:rPr lang="en-US" b="1" u="sng" dirty="0" err="1" smtClean="0">
                <a:latin typeface="Calibri" panose="020F0502020204030204" pitchFamily="34" charset="0"/>
                <a:cs typeface="Calibri" panose="020F0502020204030204" pitchFamily="34" charset="0"/>
                <a:sym typeface="Wingdings" panose="05000000000000000000" pitchFamily="2" charset="2"/>
              </a:rPr>
              <a:t>Sidón</a:t>
            </a:r>
            <a:r>
              <a:rPr lang="en-US" b="1" u="sng" dirty="0" smtClean="0">
                <a:latin typeface="Calibri" panose="020F0502020204030204" pitchFamily="34" charset="0"/>
                <a:cs typeface="Calibri" panose="020F0502020204030204" pitchFamily="34" charset="0"/>
                <a:sym typeface="Wingdings" panose="05000000000000000000" pitchFamily="2" charset="2"/>
              </a:rPr>
              <a:t> </a:t>
            </a:r>
            <a:r>
              <a:rPr lang="en-US" b="1" u="sng" dirty="0">
                <a:latin typeface="Calibri" panose="020F0502020204030204" pitchFamily="34" charset="0"/>
                <a:cs typeface="Calibri" panose="020F0502020204030204" pitchFamily="34" charset="0"/>
                <a:sym typeface="Wingdings" panose="05000000000000000000" pitchFamily="2" charset="2"/>
              </a:rPr>
              <a:t>(50 </a:t>
            </a:r>
            <a:r>
              <a:rPr lang="en-US" b="1" u="sng" dirty="0" err="1">
                <a:latin typeface="Calibri" panose="020F0502020204030204" pitchFamily="34" charset="0"/>
                <a:cs typeface="Calibri" panose="020F0502020204030204" pitchFamily="34" charset="0"/>
                <a:sym typeface="Wingdings" panose="05000000000000000000" pitchFamily="2" charset="2"/>
              </a:rPr>
              <a:t>a.C</a:t>
            </a:r>
            <a:r>
              <a:rPr lang="en-US" b="1" u="sng" dirty="0">
                <a:latin typeface="Calibri" panose="020F0502020204030204" pitchFamily="34" charset="0"/>
                <a:cs typeface="Calibri" panose="020F0502020204030204" pitchFamily="34" charset="0"/>
                <a:sym typeface="Wingdings" panose="05000000000000000000" pitchFamily="2" charset="2"/>
              </a:rPr>
              <a:t>. - 10 </a:t>
            </a:r>
            <a:r>
              <a:rPr lang="en-US" b="1" u="sng" dirty="0" err="1">
                <a:latin typeface="Calibri" panose="020F0502020204030204" pitchFamily="34" charset="0"/>
                <a:cs typeface="Calibri" panose="020F0502020204030204" pitchFamily="34" charset="0"/>
                <a:sym typeface="Wingdings" panose="05000000000000000000" pitchFamily="2" charset="2"/>
              </a:rPr>
              <a:t>d.C.</a:t>
            </a:r>
            <a:r>
              <a:rPr lang="en-US" b="1" u="sng" dirty="0">
                <a:latin typeface="Calibri" panose="020F0502020204030204" pitchFamily="34" charset="0"/>
                <a:cs typeface="Calibri" panose="020F0502020204030204" pitchFamily="34" charset="0"/>
                <a:sym typeface="Wingdings" panose="05000000000000000000" pitchFamily="2" charset="2"/>
              </a:rPr>
              <a:t>)
</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-Cirugía </a:t>
            </a:r>
            <a:r>
              <a:rPr lang="es-ES" b="1" dirty="0">
                <a:latin typeface="Calibri" panose="020F0502020204030204" pitchFamily="34" charset="0"/>
                <a:cs typeface="Calibri" panose="020F0502020204030204" pitchFamily="34" charset="0"/>
                <a:sym typeface="Wingdings" panose="05000000000000000000" pitchFamily="2" charset="2"/>
              </a:rPr>
              <a:t>de crecimientos</a:t>
            </a:r>
          </a:p>
          <a:p>
            <a:pPr lvl="3"/>
            <a:r>
              <a:rPr lang="es-ES" b="1" dirty="0" smtClean="0">
                <a:latin typeface="Calibri" panose="020F0502020204030204" pitchFamily="34" charset="0"/>
                <a:cs typeface="Calibri" panose="020F0502020204030204" pitchFamily="34" charset="0"/>
                <a:sym typeface="Wingdings" panose="05000000000000000000" pitchFamily="2" charset="2"/>
              </a:rPr>
              <a:t>-Enfermedades </a:t>
            </a:r>
            <a:r>
              <a:rPr lang="es-ES" b="1" dirty="0">
                <a:latin typeface="Calibri" panose="020F0502020204030204" pitchFamily="34" charset="0"/>
                <a:cs typeface="Calibri" panose="020F0502020204030204" pitchFamily="34" charset="0"/>
                <a:sym typeface="Wingdings" panose="05000000000000000000" pitchFamily="2" charset="2"/>
              </a:rPr>
              <a:t>del área umbilical.</a:t>
            </a:r>
          </a:p>
          <a:p>
            <a:pPr lvl="3"/>
            <a:r>
              <a:rPr lang="es-ES" b="1" dirty="0" smtClean="0">
                <a:latin typeface="Calibri" panose="020F0502020204030204" pitchFamily="34" charset="0"/>
                <a:cs typeface="Calibri" panose="020F0502020204030204" pitchFamily="34" charset="0"/>
                <a:sym typeface="Wingdings" panose="05000000000000000000" pitchFamily="2" charset="2"/>
              </a:rPr>
              <a:t>-Fístulas</a:t>
            </a:r>
            <a:endParaRPr lang="es-ES" b="1" dirty="0">
              <a:latin typeface="Calibri" panose="020F0502020204030204" pitchFamily="34" charset="0"/>
              <a:cs typeface="Calibri" panose="020F0502020204030204" pitchFamily="34" charset="0"/>
              <a:sym typeface="Wingdings" panose="05000000000000000000" pitchFamily="2" charset="2"/>
            </a:endParaRPr>
          </a:p>
          <a:p>
            <a:pPr lvl="3"/>
            <a:r>
              <a:rPr lang="es-ES" b="1" dirty="0" smtClean="0">
                <a:latin typeface="Calibri" panose="020F0502020204030204" pitchFamily="34" charset="0"/>
                <a:cs typeface="Calibri" panose="020F0502020204030204" pitchFamily="34" charset="0"/>
                <a:sym typeface="Wingdings" panose="05000000000000000000" pitchFamily="2" charset="2"/>
              </a:rPr>
              <a:t>-Crea </a:t>
            </a:r>
            <a:r>
              <a:rPr lang="es-ES" b="1" dirty="0">
                <a:latin typeface="Calibri" panose="020F0502020204030204" pitchFamily="34" charset="0"/>
                <a:cs typeface="Calibri" panose="020F0502020204030204" pitchFamily="34" charset="0"/>
                <a:sym typeface="Wingdings" panose="05000000000000000000" pitchFamily="2" charset="2"/>
              </a:rPr>
              <a:t>un cincel especial para litotomías</a:t>
            </a:r>
            <a:r>
              <a:rPr lang="en-US" b="1" dirty="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582424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2" y="1034766"/>
            <a:ext cx="7773067" cy="4370427"/>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Amonio</a:t>
            </a:r>
            <a:r>
              <a:rPr 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(50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a.C</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t>
            </a:r>
            <a:r>
              <a:rPr 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10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d.C.</a:t>
            </a:r>
            <a:r>
              <a:rPr 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endParaRPr>
          </a:p>
          <a:p>
            <a:endParaRPr lang="el-GR" sz="2400" b="1" dirty="0">
              <a:solidFill>
                <a:srgbClr val="F8F2AE"/>
              </a:solidFill>
              <a:latin typeface="Garamond" panose="02020404030301010803" pitchFamily="18" charset="0"/>
              <a:sym typeface="Wingdings" panose="05000000000000000000" pitchFamily="2" charset="2"/>
            </a:endParaRPr>
          </a:p>
          <a:p>
            <a:r>
              <a:rPr lang="es-ES" b="1" dirty="0" smtClean="0">
                <a:latin typeface="Calibri" panose="020F0502020204030204" pitchFamily="34" charset="0"/>
                <a:cs typeface="Calibri" panose="020F0502020204030204" pitchFamily="34" charset="0"/>
                <a:sym typeface="Wingdings" panose="05000000000000000000" pitchFamily="2" charset="2"/>
              </a:rPr>
              <a:t>Piedras en la vejiga y litotricia</a:t>
            </a:r>
            <a:r>
              <a:rPr lang="en-US" b="1" dirty="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pero </a:t>
            </a:r>
            <a:r>
              <a:rPr lang="es-ES" b="1" dirty="0">
                <a:latin typeface="Calibri" panose="020F0502020204030204" pitchFamily="34" charset="0"/>
                <a:cs typeface="Calibri" panose="020F0502020204030204" pitchFamily="34" charset="0"/>
                <a:sym typeface="Wingdings" panose="05000000000000000000" pitchFamily="2" charset="2"/>
              </a:rPr>
              <a:t>si una piedra </a:t>
            </a:r>
            <a:r>
              <a:rPr lang="es-ES" b="1" dirty="0" smtClean="0">
                <a:latin typeface="Calibri" panose="020F0502020204030204" pitchFamily="34" charset="0"/>
                <a:cs typeface="Calibri" panose="020F0502020204030204" pitchFamily="34" charset="0"/>
                <a:sym typeface="Wingdings" panose="05000000000000000000" pitchFamily="2" charset="2"/>
              </a:rPr>
              <a:t>en </a:t>
            </a:r>
            <a:r>
              <a:rPr lang="es-ES" b="1" dirty="0">
                <a:latin typeface="Calibri" panose="020F0502020204030204" pitchFamily="34" charset="0"/>
                <a:cs typeface="Calibri" panose="020F0502020204030204" pitchFamily="34" charset="0"/>
                <a:sym typeface="Wingdings" panose="05000000000000000000" pitchFamily="2" charset="2"/>
              </a:rPr>
              <a:t>la vejiga es lo suficientemente grande y tiene tal apariencia, </a:t>
            </a:r>
            <a:r>
              <a:rPr lang="es-ES" b="1" dirty="0" smtClean="0">
                <a:latin typeface="Calibri" panose="020F0502020204030204" pitchFamily="34" charset="0"/>
                <a:cs typeface="Calibri" panose="020F0502020204030204" pitchFamily="34" charset="0"/>
                <a:sym typeface="Wingdings" panose="05000000000000000000" pitchFamily="2" charset="2"/>
              </a:rPr>
              <a:t>solo se podrá extraer por el cuello </a:t>
            </a:r>
            <a:r>
              <a:rPr lang="es-ES" b="1" dirty="0">
                <a:latin typeface="Calibri" panose="020F0502020204030204" pitchFamily="34" charset="0"/>
                <a:cs typeface="Calibri" panose="020F0502020204030204" pitchFamily="34" charset="0"/>
                <a:sym typeface="Wingdings" panose="05000000000000000000" pitchFamily="2" charset="2"/>
              </a:rPr>
              <a:t>de la vejiga. Esta es la razón por la que alguien debería romperlo. Amonio, </a:t>
            </a:r>
            <a:r>
              <a:rPr lang="es-ES" b="1" dirty="0" smtClean="0">
                <a:latin typeface="Calibri" panose="020F0502020204030204" pitchFamily="34" charset="0"/>
                <a:cs typeface="Calibri" panose="020F0502020204030204" pitchFamily="34" charset="0"/>
                <a:sym typeface="Wingdings" panose="05000000000000000000" pitchFamily="2" charset="2"/>
              </a:rPr>
              <a:t>desarrollo este método, a él se referían con </a:t>
            </a:r>
            <a:r>
              <a:rPr lang="es-ES" b="1" dirty="0">
                <a:latin typeface="Calibri" panose="020F0502020204030204" pitchFamily="34" charset="0"/>
                <a:cs typeface="Calibri" panose="020F0502020204030204" pitchFamily="34" charset="0"/>
                <a:sym typeface="Wingdings" panose="05000000000000000000" pitchFamily="2" charset="2"/>
              </a:rPr>
              <a:t>el nombre de "</a:t>
            </a:r>
            <a:r>
              <a:rPr lang="es-ES" b="1" dirty="0" err="1">
                <a:latin typeface="Calibri" panose="020F0502020204030204" pitchFamily="34" charset="0"/>
                <a:cs typeface="Calibri" panose="020F0502020204030204" pitchFamily="34" charset="0"/>
                <a:sym typeface="Wingdings" panose="05000000000000000000" pitchFamily="2" charset="2"/>
              </a:rPr>
              <a:t>litotomista</a:t>
            </a:r>
            <a:r>
              <a:rPr lang="es-ES" b="1" dirty="0">
                <a:latin typeface="Calibri" panose="020F0502020204030204" pitchFamily="34" charset="0"/>
                <a:cs typeface="Calibri" panose="020F0502020204030204" pitchFamily="34" charset="0"/>
                <a:sym typeface="Wingdings" panose="05000000000000000000" pitchFamily="2" charset="2"/>
              </a:rPr>
              <a:t>". La operación se realiza de la siguiente manera: se aplica un gancho convexo sobre la piedra de manera que sujete firmemente la piedra, para evitar que vuelva a caer en la vejiga. Luego, tomamos un instrumento de grosor medio, con punta fina pero roma. Lo dirigimos a la piedra y lo rompemos por un lado de un solo golpe. Debemos tener mucho cuidado para que el instrumento no llegue a la </a:t>
            </a:r>
            <a:r>
              <a:rPr lang="es-ES" b="1" dirty="0" smtClean="0">
                <a:latin typeface="Calibri" panose="020F0502020204030204" pitchFamily="34" charset="0"/>
                <a:cs typeface="Calibri" panose="020F0502020204030204" pitchFamily="34" charset="0"/>
                <a:sym typeface="Wingdings" panose="05000000000000000000" pitchFamily="2" charset="2"/>
              </a:rPr>
              <a:t>vejiga, </a:t>
            </a:r>
            <a:r>
              <a:rPr lang="es-ES" b="1" dirty="0">
                <a:latin typeface="Calibri" panose="020F0502020204030204" pitchFamily="34" charset="0"/>
                <a:cs typeface="Calibri" panose="020F0502020204030204" pitchFamily="34" charset="0"/>
                <a:sym typeface="Wingdings" panose="05000000000000000000" pitchFamily="2" charset="2"/>
              </a:rPr>
              <a:t>o </a:t>
            </a:r>
            <a:r>
              <a:rPr lang="es-ES" b="1" dirty="0" smtClean="0">
                <a:latin typeface="Calibri" panose="020F0502020204030204" pitchFamily="34" charset="0"/>
                <a:cs typeface="Calibri" panose="020F0502020204030204" pitchFamily="34" charset="0"/>
                <a:sym typeface="Wingdings" panose="05000000000000000000" pitchFamily="2" charset="2"/>
              </a:rPr>
              <a:t>que cualquier </a:t>
            </a:r>
            <a:r>
              <a:rPr lang="es-ES" b="1" dirty="0">
                <a:latin typeface="Calibri" panose="020F0502020204030204" pitchFamily="34" charset="0"/>
                <a:cs typeface="Calibri" panose="020F0502020204030204" pitchFamily="34" charset="0"/>
                <a:sym typeface="Wingdings" panose="05000000000000000000" pitchFamily="2" charset="2"/>
              </a:rPr>
              <a:t>parte de la piedra rota </a:t>
            </a:r>
            <a:r>
              <a:rPr lang="es-ES" b="1" dirty="0" smtClean="0">
                <a:latin typeface="Calibri" panose="020F0502020204030204" pitchFamily="34" charset="0"/>
                <a:cs typeface="Calibri" panose="020F0502020204030204" pitchFamily="34" charset="0"/>
                <a:sym typeface="Wingdings" panose="05000000000000000000" pitchFamily="2" charset="2"/>
              </a:rPr>
              <a:t>cause lesiones.</a:t>
            </a:r>
            <a:endParaRPr lang="es-ES" b="1" dirty="0">
              <a:latin typeface="Calibri" panose="020F0502020204030204" pitchFamily="34" charset="0"/>
              <a:cs typeface="Calibri" panose="020F0502020204030204" pitchFamily="34" charset="0"/>
              <a:sym typeface="Wingdings" panose="05000000000000000000" pitchFamily="2" charset="2"/>
            </a:endParaRPr>
          </a:p>
          <a:p>
            <a:r>
              <a:rPr lang="en-US" b="1" dirty="0" smtClean="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sym typeface="Wingdings" panose="05000000000000000000" pitchFamily="2" charset="2"/>
            </a:endParaRPr>
          </a:p>
        </p:txBody>
      </p:sp>
      <p:pic>
        <p:nvPicPr>
          <p:cNvPr id="3" name="Εικόνα 2">
            <a:extLst>
              <a:ext uri="{FF2B5EF4-FFF2-40B4-BE49-F238E27FC236}">
                <a16:creationId xmlns:a16="http://schemas.microsoft.com/office/drawing/2014/main" xmlns="" id="{4EB4DBEC-2B34-4502-AFEC-A33CEF564192}"/>
              </a:ext>
            </a:extLst>
          </p:cNvPr>
          <p:cNvPicPr>
            <a:picLocks noChangeAspect="1"/>
          </p:cNvPicPr>
          <p:nvPr/>
        </p:nvPicPr>
        <p:blipFill>
          <a:blip r:embed="rId2"/>
          <a:stretch>
            <a:fillRect/>
          </a:stretch>
        </p:blipFill>
        <p:spPr>
          <a:xfrm>
            <a:off x="8155459" y="0"/>
            <a:ext cx="4036541" cy="6858000"/>
          </a:xfrm>
          <a:prstGeom prst="rect">
            <a:avLst/>
          </a:prstGeom>
        </p:spPr>
      </p:pic>
      <p:sp>
        <p:nvSpPr>
          <p:cNvPr id="5" name="TextBox 4">
            <a:extLst>
              <a:ext uri="{FF2B5EF4-FFF2-40B4-BE49-F238E27FC236}">
                <a16:creationId xmlns:a16="http://schemas.microsoft.com/office/drawing/2014/main" xmlns="" id="{9C9F31A5-45CF-4A2E-8C07-B0EC317503D5}"/>
              </a:ext>
            </a:extLst>
          </p:cNvPr>
          <p:cNvSpPr txBox="1"/>
          <p:nvPr/>
        </p:nvSpPr>
        <p:spPr>
          <a:xfrm>
            <a:off x="4249994" y="5585564"/>
            <a:ext cx="3515581" cy="646331"/>
          </a:xfrm>
          <a:prstGeom prst="rect">
            <a:avLst/>
          </a:prstGeom>
          <a:noFill/>
        </p:spPr>
        <p:txBody>
          <a:bodyPr wrap="square" rtlCol="0">
            <a:spAutoFit/>
          </a:bodyPr>
          <a:lstStyle/>
          <a:p>
            <a:r>
              <a:rPr lang="es-ES" b="1" dirty="0">
                <a:latin typeface="Calibri" panose="020F0502020204030204" pitchFamily="34" charset="0"/>
                <a:cs typeface="Calibri" panose="020F0502020204030204" pitchFamily="34" charset="0"/>
              </a:rPr>
              <a:t>El número 4 es el más cercano a las descripciones.</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8959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64471" y="974821"/>
            <a:ext cx="1143317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Medicina</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romana</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spcBef>
                <a:spcPct val="50000"/>
              </a:spcBef>
            </a:pPr>
            <a:r>
              <a:rPr lang="es-ES" altLang="el-GR" b="1" dirty="0" smtClean="0">
                <a:latin typeface="Calibri" panose="020F0502020204030204" pitchFamily="34" charset="0"/>
                <a:cs typeface="Calibri" panose="020F0502020204030204" pitchFamily="34" charset="0"/>
              </a:rPr>
              <a:t>Conquista </a:t>
            </a:r>
            <a:r>
              <a:rPr lang="es-ES" altLang="el-GR" b="1" dirty="0">
                <a:latin typeface="Calibri" panose="020F0502020204030204" pitchFamily="34" charset="0"/>
                <a:cs typeface="Calibri" panose="020F0502020204030204" pitchFamily="34" charset="0"/>
              </a:rPr>
              <a:t>de Alejandría por los romanos - fin del período helenístico (33 </a:t>
            </a:r>
            <a:r>
              <a:rPr lang="es-ES" altLang="el-GR" b="1" dirty="0" smtClean="0">
                <a:latin typeface="Calibri" panose="020F0502020204030204" pitchFamily="34" charset="0"/>
                <a:cs typeface="Calibri" panose="020F0502020204030204" pitchFamily="34" charset="0"/>
              </a:rPr>
              <a:t>a.C</a:t>
            </a:r>
            <a:r>
              <a:rPr lang="es-ES" altLang="el-GR" b="1" dirty="0">
                <a:latin typeface="Calibri" panose="020F0502020204030204" pitchFamily="34" charset="0"/>
                <a:cs typeface="Calibri" panose="020F0502020204030204" pitchFamily="34" charset="0"/>
              </a:rPr>
              <a:t>.)</a:t>
            </a:r>
          </a:p>
          <a:p>
            <a:pPr>
              <a:spcBef>
                <a:spcPct val="50000"/>
              </a:spcBef>
            </a:pPr>
            <a:r>
              <a:rPr lang="es-ES" altLang="el-GR" b="1" dirty="0">
                <a:latin typeface="Calibri" panose="020F0502020204030204" pitchFamily="34" charset="0"/>
                <a:cs typeface="Calibri" panose="020F0502020204030204" pitchFamily="34" charset="0"/>
              </a:rPr>
              <a:t>Roma - nueva </a:t>
            </a:r>
            <a:r>
              <a:rPr lang="es-ES" altLang="el-GR" b="1" dirty="0" smtClean="0">
                <a:latin typeface="Calibri" panose="020F0502020204030204" pitchFamily="34" charset="0"/>
                <a:cs typeface="Calibri" panose="020F0502020204030204" pitchFamily="34" charset="0"/>
              </a:rPr>
              <a:t>capital</a:t>
            </a:r>
            <a:r>
              <a:rPr lang="en-US" altLang="el-GR" b="1" dirty="0">
                <a:latin typeface="Calibri" panose="020F0502020204030204" pitchFamily="34" charset="0"/>
                <a:cs typeface="Calibri" panose="020F0502020204030204" pitchFamily="34" charset="0"/>
              </a:rPr>
              <a:t>
</a:t>
            </a:r>
            <a:r>
              <a:rPr lang="es-ES" altLang="el-GR" b="1" dirty="0">
                <a:latin typeface="Calibri" panose="020F0502020204030204" pitchFamily="34" charset="0"/>
                <a:cs typeface="Calibri" panose="020F0502020204030204" pitchFamily="34" charset="0"/>
              </a:rPr>
              <a:t>Medicina heredada de los etruscos </a:t>
            </a:r>
            <a:r>
              <a:rPr lang="es-ES" altLang="el-GR" b="1" dirty="0" smtClean="0">
                <a:latin typeface="Calibri" panose="020F0502020204030204" pitchFamily="34" charset="0"/>
                <a:cs typeface="Calibri" panose="020F0502020204030204" pitchFamily="34" charset="0"/>
              </a:rPr>
              <a:t>locales</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Medicina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primitiva</a:t>
            </a:r>
            <a:r>
              <a:rPr lang="en-US" altLang="el-GR" b="1" dirty="0">
                <a:latin typeface="Calibri" panose="020F0502020204030204" pitchFamily="34" charset="0"/>
                <a:cs typeface="Calibri" panose="020F0502020204030204" pitchFamily="34" charset="0"/>
              </a:rPr>
              <a:t>
</a:t>
            </a:r>
            <a:r>
              <a:rPr lang="es-ES" altLang="el-GR" b="1" dirty="0">
                <a:latin typeface="Calibri" panose="020F0502020204030204" pitchFamily="34" charset="0"/>
                <a:cs typeface="Calibri" panose="020F0502020204030204" pitchFamily="34" charset="0"/>
              </a:rPr>
              <a:t>Causa de la enfermedad: dioses y </a:t>
            </a:r>
            <a:r>
              <a:rPr lang="es-ES" altLang="el-GR" b="1" dirty="0" smtClean="0">
                <a:latin typeface="Calibri" panose="020F0502020204030204" pitchFamily="34" charset="0"/>
                <a:cs typeface="Calibri" panose="020F0502020204030204" pitchFamily="34" charset="0"/>
              </a:rPr>
              <a:t>demonios</a:t>
            </a:r>
            <a:r>
              <a:rPr lang="en-US" altLang="el-GR" b="1" dirty="0">
                <a:latin typeface="Calibri" panose="020F0502020204030204" pitchFamily="34" charset="0"/>
                <a:cs typeface="Calibri" panose="020F0502020204030204" pitchFamily="34" charset="0"/>
              </a:rPr>
              <a:t>
</a:t>
            </a:r>
            <a:r>
              <a:rPr lang="es-ES" altLang="el-GR" b="1" dirty="0" smtClean="0">
                <a:latin typeface="Calibri" panose="020F0502020204030204" pitchFamily="34" charset="0"/>
                <a:cs typeface="Calibri" panose="020F0502020204030204" pitchFamily="34" charset="0"/>
              </a:rPr>
              <a:t>Curación: </a:t>
            </a:r>
            <a:r>
              <a:rPr lang="es-ES" altLang="el-GR" b="1" dirty="0">
                <a:latin typeface="Calibri" panose="020F0502020204030204" pitchFamily="34" charset="0"/>
                <a:cs typeface="Calibri" panose="020F0502020204030204" pitchFamily="34" charset="0"/>
              </a:rPr>
              <a:t>oraciones e invocaciones</a:t>
            </a:r>
          </a:p>
          <a:p>
            <a:pPr>
              <a:spcBef>
                <a:spcPct val="50000"/>
              </a:spcBef>
            </a:pPr>
            <a:r>
              <a:rPr lang="es-ES" altLang="el-GR" b="1" dirty="0" smtClean="0">
                <a:latin typeface="Calibri" panose="020F0502020204030204" pitchFamily="34" charset="0"/>
                <a:cs typeface="Calibri" panose="020F0502020204030204" pitchFamily="34" charset="0"/>
              </a:rPr>
              <a:t>Auspicio </a:t>
            </a:r>
            <a:r>
              <a:rPr lang="es-ES" altLang="el-GR" b="1" dirty="0">
                <a:latin typeface="Calibri" panose="020F0502020204030204" pitchFamily="34" charset="0"/>
                <a:cs typeface="Calibri" panose="020F0502020204030204" pitchFamily="34" charset="0"/>
              </a:rPr>
              <a:t>- adivinación hepática</a:t>
            </a:r>
          </a:p>
          <a:p>
            <a:pPr>
              <a:spcBef>
                <a:spcPct val="50000"/>
              </a:spcBef>
            </a:pPr>
            <a:r>
              <a:rPr lang="es-ES" altLang="el-GR" b="1" dirty="0">
                <a:latin typeface="Calibri" panose="020F0502020204030204" pitchFamily="34" charset="0"/>
                <a:cs typeface="Calibri" panose="020F0502020204030204" pitchFamily="34" charset="0"/>
              </a:rPr>
              <a:t>Uso de hierbas medicinales (principalmente nabo) y </a:t>
            </a:r>
            <a:r>
              <a:rPr lang="es-ES" altLang="el-GR" b="1" dirty="0" smtClean="0">
                <a:latin typeface="Calibri" panose="020F0502020204030204" pitchFamily="34" charset="0"/>
                <a:cs typeface="Calibri" panose="020F0502020204030204" pitchFamily="34" charset="0"/>
              </a:rPr>
              <a:t>vino </a:t>
            </a:r>
            <a:r>
              <a:rPr lang="es-ES" altLang="el-GR" b="1" dirty="0">
                <a:latin typeface="Calibri" panose="020F0502020204030204" pitchFamily="34" charset="0"/>
                <a:cs typeface="Calibri" panose="020F0502020204030204" pitchFamily="34" charset="0"/>
              </a:rPr>
              <a:t>/ desarrollo </a:t>
            </a:r>
            <a:r>
              <a:rPr lang="es-ES" altLang="el-GR" b="1" dirty="0" smtClean="0">
                <a:latin typeface="Calibri" panose="020F0502020204030204" pitchFamily="34" charset="0"/>
                <a:cs typeface="Calibri" panose="020F0502020204030204" pitchFamily="34" charset="0"/>
              </a:rPr>
              <a:t>de la higiene</a:t>
            </a:r>
            <a:endParaRPr lang="es-ES" altLang="el-GR" b="1" dirty="0">
              <a:latin typeface="Calibri" panose="020F0502020204030204" pitchFamily="34" charset="0"/>
              <a:cs typeface="Calibri" panose="020F0502020204030204" pitchFamily="34" charset="0"/>
            </a:endParaRPr>
          </a:p>
          <a:p>
            <a:pPr>
              <a:spcBef>
                <a:spcPct val="50000"/>
              </a:spcBef>
            </a:pPr>
            <a:r>
              <a:rPr lang="es-ES" altLang="el-GR" b="1" dirty="0">
                <a:latin typeface="Calibri" panose="020F0502020204030204" pitchFamily="34" charset="0"/>
                <a:cs typeface="Calibri" panose="020F0502020204030204" pitchFamily="34" charset="0"/>
              </a:rPr>
              <a:t>Los romanos temían que los médicos griegos esclavizados </a:t>
            </a:r>
            <a:r>
              <a:rPr lang="es-ES" altLang="el-GR" b="1" dirty="0" smtClean="0">
                <a:latin typeface="Calibri" panose="020F0502020204030204" pitchFamily="34" charset="0"/>
                <a:cs typeface="Calibri" panose="020F0502020204030204" pitchFamily="34" charset="0"/>
              </a:rPr>
              <a:t>pudieran envenenarles</a:t>
            </a:r>
            <a:endParaRPr lang="en-US" altLang="el-GR" b="1" dirty="0">
              <a:latin typeface="Calibri" panose="020F0502020204030204" pitchFamily="34" charset="0"/>
              <a:cs typeface="Calibri" panose="020F0502020204030204" pitchFamily="34" charset="0"/>
            </a:endParaRPr>
          </a:p>
          <a:p>
            <a:pPr>
              <a:spcBef>
                <a:spcPct val="50000"/>
              </a:spcBef>
            </a:pP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26036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4" y="1124944"/>
            <a:ext cx="11433175"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spcBef>
                <a:spcPct val="50000"/>
              </a:spcBef>
            </a:pPr>
            <a:r>
              <a:rPr lang="en-US" b="1" dirty="0" err="1" smtClean="0">
                <a:latin typeface="Calibri" panose="020F0502020204030204" pitchFamily="34" charset="0"/>
                <a:cs typeface="Calibri" panose="020F0502020204030204" pitchFamily="34" charset="0"/>
              </a:rPr>
              <a:t>Características</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de un </a:t>
            </a:r>
            <a:r>
              <a:rPr lang="en-US" b="1" dirty="0" err="1">
                <a:latin typeface="Calibri" panose="020F0502020204030204" pitchFamily="34" charset="0"/>
                <a:cs typeface="Calibri" panose="020F0502020204030204" pitchFamily="34" charset="0"/>
              </a:rPr>
              <a:t>médico</a:t>
            </a:r>
            <a:r>
              <a:rPr lang="en-US" b="1" dirty="0">
                <a:latin typeface="Calibri" panose="020F0502020204030204" pitchFamily="34" charset="0"/>
                <a:cs typeface="Calibri" panose="020F0502020204030204" pitchFamily="34" charset="0"/>
              </a:rPr>
              <a:t>:</a:t>
            </a:r>
          </a:p>
          <a:p>
            <a:pPr marL="342900" indent="-342900">
              <a:spcBef>
                <a:spcPct val="50000"/>
              </a:spcBef>
              <a:buFont typeface="Arial" panose="020B0604020202020204" pitchFamily="34" charset="0"/>
              <a:buChar char="•"/>
            </a:pP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excelente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conocimiento</a:t>
            </a:r>
            <a:r>
              <a:rPr lang="en-US" b="1" dirty="0">
                <a:latin typeface="Calibri" panose="020F0502020204030204" pitchFamily="34" charset="0"/>
                <a:cs typeface="Calibri" panose="020F0502020204030204" pitchFamily="34" charset="0"/>
              </a:rPr>
              <a:t> de::</a:t>
            </a:r>
            <a:endParaRPr lang="en-US" b="1" dirty="0" smtClean="0">
              <a:latin typeface="Calibri" panose="020F0502020204030204" pitchFamily="34" charset="0"/>
              <a:cs typeface="Calibri" panose="020F0502020204030204" pitchFamily="34" charset="0"/>
            </a:endParaRPr>
          </a:p>
          <a:p>
            <a:pPr marL="1714500" lvl="3" indent="-342900">
              <a:spcBef>
                <a:spcPct val="50000"/>
              </a:spcBef>
              <a:buFont typeface="Wingdings" panose="05000000000000000000" pitchFamily="2" charset="2"/>
              <a:buChar char="ü"/>
            </a:pP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teoría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médica</a:t>
            </a:r>
            <a:r>
              <a:rPr lang="en-US" b="1" dirty="0" smtClean="0">
                <a:latin typeface="Calibri" panose="020F0502020204030204" pitchFamily="34" charset="0"/>
                <a:cs typeface="Calibri" panose="020F0502020204030204" pitchFamily="34" charset="0"/>
              </a:rPr>
              <a:t> general</a:t>
            </a:r>
            <a:endParaRPr lang="en-US" b="1" dirty="0">
              <a:latin typeface="Calibri" panose="020F0502020204030204" pitchFamily="34" charset="0"/>
              <a:cs typeface="Calibri" panose="020F0502020204030204" pitchFamily="34" charset="0"/>
            </a:endParaRPr>
          </a:p>
          <a:p>
            <a:pPr marL="1714500" lvl="3"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métodos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terapéuticos</a:t>
            </a:r>
            <a:endParaRPr lang="en-US" b="1" dirty="0">
              <a:latin typeface="Calibri" panose="020F0502020204030204" pitchFamily="34" charset="0"/>
              <a:cs typeface="Calibri" panose="020F0502020204030204" pitchFamily="34" charset="0"/>
            </a:endParaRPr>
          </a:p>
          <a:p>
            <a:pPr marL="1714500" lvl="3" indent="-342900">
              <a:spcBef>
                <a:spcPct val="50000"/>
              </a:spcBef>
              <a:buFont typeface="Wingdings" panose="05000000000000000000" pitchFamily="2" charset="2"/>
              <a:buChar char="ü"/>
            </a:pPr>
            <a:r>
              <a:rPr lang="en-US" b="1" dirty="0" err="1">
                <a:latin typeface="Calibri" panose="020F0502020204030204" pitchFamily="34" charset="0"/>
                <a:cs typeface="Calibri" panose="020F0502020204030204" pitchFamily="34" charset="0"/>
              </a:rPr>
              <a:t>métodos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especializados</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diagnóstico</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entidades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patológicas</a:t>
            </a:r>
            <a:r>
              <a:rPr lang="en-US" b="1" dirty="0">
                <a:latin typeface="Calibri" panose="020F0502020204030204" pitchFamily="34" charset="0"/>
                <a:cs typeface="Calibri" panose="020F0502020204030204" pitchFamily="34" charset="0"/>
              </a:rPr>
              <a:t> </a:t>
            </a:r>
            <a:endParaRPr lang="en-US" b="1" dirty="0" smtClean="0">
              <a:latin typeface="Calibri" panose="020F0502020204030204" pitchFamily="34" charset="0"/>
              <a:cs typeface="Calibri" panose="020F0502020204030204" pitchFamily="34" charset="0"/>
            </a:endParaRPr>
          </a:p>
          <a:p>
            <a:pPr marL="342900" indent="-342900">
              <a:spcBef>
                <a:spcPct val="50000"/>
              </a:spcBef>
              <a:buFont typeface="Arial" panose="020B0604020202020204" pitchFamily="34" charset="0"/>
              <a:buChar char="•"/>
            </a:pPr>
            <a:r>
              <a:rPr lang="es-ES" b="1" dirty="0" smtClean="0">
                <a:latin typeface="Calibri" panose="020F0502020204030204" pitchFamily="34" charset="0"/>
                <a:cs typeface="Calibri" panose="020F0502020204030204" pitchFamily="34" charset="0"/>
              </a:rPr>
              <a:t>Comprensión </a:t>
            </a:r>
            <a:r>
              <a:rPr lang="es-ES" b="1" dirty="0">
                <a:latin typeface="Calibri" panose="020F0502020204030204" pitchFamily="34" charset="0"/>
                <a:cs typeface="Calibri" panose="020F0502020204030204" pitchFamily="34" charset="0"/>
              </a:rPr>
              <a:t>de los componentes básicos del cuerpo humano y </a:t>
            </a:r>
            <a:r>
              <a:rPr lang="es-ES" b="1" dirty="0" smtClean="0">
                <a:latin typeface="Calibri" panose="020F0502020204030204" pitchFamily="34" charset="0"/>
                <a:cs typeface="Calibri" panose="020F0502020204030204" pitchFamily="34" charset="0"/>
              </a:rPr>
              <a:t>de su </a:t>
            </a:r>
            <a:r>
              <a:rPr lang="es-ES" b="1" dirty="0">
                <a:latin typeface="Calibri" panose="020F0502020204030204" pitchFamily="34" charset="0"/>
                <a:cs typeface="Calibri" panose="020F0502020204030204" pitchFamily="34" charset="0"/>
              </a:rPr>
              <a:t>organización </a:t>
            </a:r>
            <a:r>
              <a:rPr lang="es-ES" b="1" dirty="0" smtClean="0">
                <a:latin typeface="Calibri" panose="020F0502020204030204" pitchFamily="34" charset="0"/>
                <a:cs typeface="Calibri" panose="020F0502020204030204" pitchFamily="34" charset="0"/>
              </a:rPr>
              <a:t>estructural </a:t>
            </a:r>
            <a:endParaRPr lang="en-US" sz="2400" b="1" dirty="0">
              <a:latin typeface="Garamond" panose="02020404030301010803" pitchFamily="18" charset="0"/>
            </a:endParaRPr>
          </a:p>
        </p:txBody>
      </p:sp>
    </p:spTree>
    <p:extLst>
      <p:ext uri="{BB962C8B-B14F-4D97-AF65-F5344CB8AC3E}">
        <p14:creationId xmlns:p14="http://schemas.microsoft.com/office/powerpoint/2010/main" val="194857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4" y="1169300"/>
            <a:ext cx="11826875"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spcBef>
                <a:spcPct val="50000"/>
              </a:spcBef>
            </a:pPr>
            <a:r>
              <a:rPr lang="en-US" b="1" dirty="0" err="1" smtClean="0">
                <a:latin typeface="Calibri" panose="020F0502020204030204" pitchFamily="34" charset="0"/>
                <a:cs typeface="Calibri" panose="020F0502020204030204" pitchFamily="34" charset="0"/>
              </a:rPr>
              <a:t>Componente</a:t>
            </a:r>
            <a:r>
              <a:rPr lang="en-US" b="1" dirty="0" smtClean="0">
                <a:latin typeface="Calibri" panose="020F0502020204030204" pitchFamily="34" charset="0"/>
                <a:cs typeface="Calibri" panose="020F0502020204030204" pitchFamily="34" charset="0"/>
              </a:rPr>
              <a:t> de base: </a:t>
            </a:r>
            <a:r>
              <a:rPr lang="en-US" b="1" dirty="0" err="1" smtClean="0">
                <a:latin typeface="Calibri" panose="020F0502020204030204" pitchFamily="34" charset="0"/>
                <a:cs typeface="Calibri" panose="020F0502020204030204" pitchFamily="34" charset="0"/>
              </a:rPr>
              <a:t>cuatro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humores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cuatro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elementos</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cuatro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cualidades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teoría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hipocrática</a:t>
            </a:r>
            <a:r>
              <a:rPr lang="en-US" b="1" dirty="0" smtClean="0">
                <a:latin typeface="Calibri" panose="020F0502020204030204" pitchFamily="34" charset="0"/>
                <a:cs typeface="Calibri" panose="020F0502020204030204" pitchFamily="34" charset="0"/>
              </a:rPr>
              <a:t>) </a:t>
            </a:r>
          </a:p>
          <a:p>
            <a:pPr>
              <a:spcBef>
                <a:spcPct val="50000"/>
              </a:spcBef>
            </a:pP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Cuatro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cualidades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inherente</a:t>
            </a:r>
            <a:r>
              <a:rPr lang="en-US" b="1" dirty="0" smtClean="0">
                <a:latin typeface="Calibri" panose="020F0502020204030204" pitchFamily="34" charset="0"/>
                <a:cs typeface="Calibri" panose="020F0502020204030204" pitchFamily="34" charset="0"/>
              </a:rPr>
              <a:t> a la </a:t>
            </a:r>
            <a:r>
              <a:rPr lang="en-US" b="1" dirty="0" err="1" smtClean="0">
                <a:latin typeface="Calibri" panose="020F0502020204030204" pitchFamily="34" charset="0"/>
                <a:cs typeface="Calibri" panose="020F0502020204030204" pitchFamily="34" charset="0"/>
              </a:rPr>
              <a:t>estructura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anatómica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Estructura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anatómica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organizada</a:t>
            </a:r>
            <a:r>
              <a:rPr lang="en-US" b="1" dirty="0" smtClean="0">
                <a:latin typeface="Calibri" panose="020F0502020204030204" pitchFamily="34" charset="0"/>
                <a:cs typeface="Calibri" panose="020F0502020204030204" pitchFamily="34" charset="0"/>
              </a:rPr>
              <a:t> de dos </a:t>
            </a:r>
            <a:r>
              <a:rPr lang="en-US" b="1" dirty="0" err="1" smtClean="0">
                <a:latin typeface="Calibri" panose="020F0502020204030204" pitchFamily="34" charset="0"/>
                <a:cs typeface="Calibri" panose="020F0502020204030204" pitchFamily="34" charset="0"/>
              </a:rPr>
              <a:t>maneras</a:t>
            </a:r>
            <a:r>
              <a:rPr lang="en-US" b="1" dirty="0" smtClean="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pPr marL="1257300" lvl="2"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Similares</a:t>
            </a:r>
            <a:r>
              <a:rPr lang="en-US" b="1" dirty="0">
                <a:latin typeface="Calibri" panose="020F0502020204030204" pitchFamily="34" charset="0"/>
                <a:cs typeface="Calibri" panose="020F0502020204030204" pitchFamily="34" charset="0"/>
              </a:rPr>
              <a:t>:</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partes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uniformes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como</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hueso</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músculo</a:t>
            </a:r>
            <a:r>
              <a:rPr lang="en-US" b="1" dirty="0" smtClean="0">
                <a:latin typeface="Calibri" panose="020F0502020204030204" pitchFamily="34" charset="0"/>
                <a:cs typeface="Calibri" panose="020F0502020204030204" pitchFamily="34" charset="0"/>
              </a:rPr>
              <a:t> y el </a:t>
            </a:r>
            <a:r>
              <a:rPr lang="en-US" b="1" dirty="0" err="1" smtClean="0">
                <a:latin typeface="Calibri" panose="020F0502020204030204" pitchFamily="34" charset="0"/>
                <a:cs typeface="Calibri" panose="020F0502020204030204" pitchFamily="34" charset="0"/>
              </a:rPr>
              <a:t>cartílago</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Disimilares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órganos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como</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corazón</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hígado</a:t>
            </a:r>
            <a:r>
              <a:rPr lang="en-US" b="1" dirty="0" smtClean="0">
                <a:latin typeface="Calibri" panose="020F0502020204030204" pitchFamily="34" charset="0"/>
                <a:cs typeface="Calibri" panose="020F0502020204030204" pitchFamily="34" charset="0"/>
              </a:rPr>
              <a:t> y los </a:t>
            </a:r>
            <a:r>
              <a:rPr lang="en-US" b="1" dirty="0" err="1" smtClean="0">
                <a:latin typeface="Calibri" panose="020F0502020204030204" pitchFamily="34" charset="0"/>
                <a:cs typeface="Calibri" panose="020F0502020204030204" pitchFamily="34" charset="0"/>
              </a:rPr>
              <a:t>pulmones</a:t>
            </a:r>
            <a:r>
              <a:rPr lang="en-US" b="1" dirty="0" smtClean="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pPr lvl="2">
              <a:spcBef>
                <a:spcPct val="50000"/>
              </a:spcBef>
            </a:pPr>
            <a:endParaRPr lang="en-US" b="1" dirty="0">
              <a:latin typeface="Calibri" panose="020F0502020204030204" pitchFamily="34" charset="0"/>
              <a:cs typeface="Calibri" panose="020F0502020204030204" pitchFamily="34" charset="0"/>
            </a:endParaRPr>
          </a:p>
          <a:p>
            <a:pPr>
              <a:spcBef>
                <a:spcPct val="50000"/>
              </a:spcBef>
            </a:pPr>
            <a:r>
              <a:rPr lang="en-US" b="1" dirty="0" smtClean="0">
                <a:latin typeface="Calibri" panose="020F0502020204030204" pitchFamily="34" charset="0"/>
                <a:cs typeface="Calibri" panose="020F0502020204030204" pitchFamily="34" charset="0"/>
              </a:rPr>
              <a:t>Las </a:t>
            </a:r>
            <a:r>
              <a:rPr lang="en-US" b="1" dirty="0" err="1" smtClean="0">
                <a:latin typeface="Calibri" panose="020F0502020204030204" pitchFamily="34" charset="0"/>
                <a:cs typeface="Calibri" panose="020F0502020204030204" pitchFamily="34" charset="0"/>
              </a:rPr>
              <a:t>partes</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cuerpo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humano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están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formadas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por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cuatro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cualidades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elemetales</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Dicha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composión</a:t>
            </a:r>
            <a:r>
              <a:rPr lang="en-US" b="1" dirty="0" smtClean="0">
                <a:latin typeface="Calibri" panose="020F0502020204030204" pitchFamily="34" charset="0"/>
                <a:cs typeface="Calibri" panose="020F0502020204030204" pitchFamily="34" charset="0"/>
              </a:rPr>
              <a:t> o </a:t>
            </a:r>
            <a:r>
              <a:rPr lang="en-US" b="1" i="1" dirty="0" err="1" smtClean="0">
                <a:latin typeface="Calibri" panose="020F0502020204030204" pitchFamily="34" charset="0"/>
                <a:cs typeface="Calibri" panose="020F0502020204030204" pitchFamily="34" charset="0"/>
              </a:rPr>
              <a:t>crasis</a:t>
            </a:r>
            <a:r>
              <a:rPr lang="en-US" b="1" i="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puede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variar</a:t>
            </a:r>
            <a:r>
              <a:rPr lang="en-US" b="1" dirty="0" smtClean="0">
                <a:latin typeface="Calibri" panose="020F0502020204030204" pitchFamily="34" charset="0"/>
                <a:cs typeface="Calibri" panose="020F0502020204030204" pitchFamily="34" charset="0"/>
              </a:rPr>
              <a:t> de parte en parte, y de persona a persona, </a:t>
            </a:r>
            <a:r>
              <a:rPr lang="es-ES" b="1" dirty="0" smtClean="0">
                <a:latin typeface="Calibri" panose="020F0502020204030204" pitchFamily="34" charset="0"/>
                <a:cs typeface="Calibri" panose="020F0502020204030204" pitchFamily="34" charset="0"/>
              </a:rPr>
              <a:t>pero </a:t>
            </a:r>
            <a:r>
              <a:rPr lang="es-ES" b="1" dirty="0">
                <a:latin typeface="Calibri" panose="020F0502020204030204" pitchFamily="34" charset="0"/>
                <a:cs typeface="Calibri" panose="020F0502020204030204" pitchFamily="34" charset="0"/>
              </a:rPr>
              <a:t>hay un estado </a:t>
            </a:r>
            <a:r>
              <a:rPr lang="es-ES" b="1" dirty="0" smtClean="0">
                <a:latin typeface="Calibri" panose="020F0502020204030204" pitchFamily="34" charset="0"/>
                <a:cs typeface="Calibri" panose="020F0502020204030204" pitchFamily="34" charset="0"/>
              </a:rPr>
              <a:t>óptimo que es necesario </a:t>
            </a:r>
            <a:r>
              <a:rPr lang="es-ES" b="1" dirty="0">
                <a:latin typeface="Calibri" panose="020F0502020204030204" pitchFamily="34" charset="0"/>
                <a:cs typeface="Calibri" panose="020F0502020204030204" pitchFamily="34" charset="0"/>
              </a:rPr>
              <a:t>para </a:t>
            </a:r>
            <a:r>
              <a:rPr lang="es-ES" b="1" dirty="0" smtClean="0">
                <a:latin typeface="Calibri" panose="020F0502020204030204" pitchFamily="34" charset="0"/>
                <a:cs typeface="Calibri" panose="020F0502020204030204" pitchFamily="34" charset="0"/>
              </a:rPr>
              <a:t>lograr la </a:t>
            </a:r>
            <a:r>
              <a:rPr lang="es-ES" b="1" dirty="0">
                <a:latin typeface="Calibri" panose="020F0502020204030204" pitchFamily="34" charset="0"/>
                <a:cs typeface="Calibri" panose="020F0502020204030204" pitchFamily="34" charset="0"/>
              </a:rPr>
              <a:t>salud.</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4363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5" y="1043058"/>
            <a:ext cx="1143317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a:p>
            <a:r>
              <a:rPr lang="en-US" b="1" dirty="0" smtClean="0">
                <a:latin typeface="Calibri" panose="020F0502020204030204" pitchFamily="34" charset="0"/>
                <a:cs typeface="Calibri" panose="020F0502020204030204" pitchFamily="34" charset="0"/>
              </a:rPr>
              <a:t>El </a:t>
            </a:r>
            <a:r>
              <a:rPr lang="en-US" b="1" dirty="0" err="1" smtClean="0">
                <a:latin typeface="Calibri" panose="020F0502020204030204" pitchFamily="34" charset="0"/>
                <a:cs typeface="Calibri" panose="020F0502020204030204" pitchFamily="34" charset="0"/>
              </a:rPr>
              <a:t>cuerpo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puede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ser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subdividido</a:t>
            </a:r>
            <a:r>
              <a:rPr lang="en-US" b="1" dirty="0" smtClean="0">
                <a:latin typeface="Calibri" panose="020F0502020204030204" pitchFamily="34" charset="0"/>
                <a:cs typeface="Calibri" panose="020F0502020204030204" pitchFamily="34" charset="0"/>
              </a:rPr>
              <a:t> en </a:t>
            </a:r>
            <a:r>
              <a:rPr lang="en-US" b="1" dirty="0" err="1" smtClean="0">
                <a:latin typeface="Calibri" panose="020F0502020204030204" pitchFamily="34" charset="0"/>
                <a:cs typeface="Calibri" panose="020F0502020204030204" pitchFamily="34" charset="0"/>
              </a:rPr>
              <a:t>tres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sistemas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funcionales</a:t>
            </a:r>
            <a:r>
              <a:rPr lang="en-US" b="1" dirty="0" smtClean="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1. </a:t>
            </a:r>
            <a:r>
              <a:rPr lang="en-US" b="1" dirty="0" smtClean="0">
                <a:latin typeface="Calibri" panose="020F0502020204030204" pitchFamily="34" charset="0"/>
                <a:cs typeface="Calibri" panose="020F0502020204030204" pitchFamily="34" charset="0"/>
              </a:rPr>
              <a:t>El </a:t>
            </a:r>
            <a:r>
              <a:rPr lang="en-US" b="1" dirty="0" err="1" smtClean="0">
                <a:latin typeface="Calibri" panose="020F0502020204030204" pitchFamily="34" charset="0"/>
                <a:cs typeface="Calibri" panose="020F0502020204030204" pitchFamily="34" charset="0"/>
              </a:rPr>
              <a:t>cerebro</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médula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espinal</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y los </a:t>
            </a:r>
            <a:r>
              <a:rPr lang="en-US" b="1" dirty="0" err="1" smtClean="0">
                <a:latin typeface="Calibri" panose="020F0502020204030204" pitchFamily="34" charset="0"/>
                <a:cs typeface="Calibri" panose="020F0502020204030204" pitchFamily="34" charset="0"/>
              </a:rPr>
              <a:t>nervios</a:t>
            </a:r>
            <a:r>
              <a:rPr lang="en-US" b="1" dirty="0" smtClean="0">
                <a:latin typeface="Calibri" panose="020F0502020204030204" pitchFamily="34" charset="0"/>
                <a:cs typeface="Calibri" panose="020F0502020204030204" pitchFamily="34" charset="0"/>
              </a:rPr>
              <a:t>. Son </a:t>
            </a:r>
            <a:r>
              <a:rPr lang="en-US" b="1" dirty="0" err="1" smtClean="0">
                <a:latin typeface="Calibri" panose="020F0502020204030204" pitchFamily="34" charset="0"/>
                <a:cs typeface="Calibri" panose="020F0502020204030204" pitchFamily="34" charset="0"/>
              </a:rPr>
              <a:t>responsables</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funciones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motoras</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sensoriales</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2. </a:t>
            </a:r>
            <a:r>
              <a:rPr lang="en-US" b="1" dirty="0" smtClean="0">
                <a:latin typeface="Calibri" panose="020F0502020204030204" pitchFamily="34" charset="0"/>
                <a:cs typeface="Calibri" panose="020F0502020204030204" pitchFamily="34" charset="0"/>
              </a:rPr>
              <a:t>El </a:t>
            </a:r>
            <a:r>
              <a:rPr lang="en-US" b="1" dirty="0" err="1" smtClean="0">
                <a:latin typeface="Calibri" panose="020F0502020204030204" pitchFamily="34" charset="0"/>
                <a:cs typeface="Calibri" panose="020F0502020204030204" pitchFamily="34" charset="0"/>
              </a:rPr>
              <a:t>corazón</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arterias</a:t>
            </a:r>
            <a:r>
              <a:rPr lang="en-US" b="1" dirty="0" smtClean="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Son responsables de la fuerza </a:t>
            </a:r>
            <a:r>
              <a:rPr lang="es-ES" b="1" dirty="0">
                <a:latin typeface="Calibri" panose="020F0502020204030204" pitchFamily="34" charset="0"/>
                <a:cs typeface="Calibri" panose="020F0502020204030204" pitchFamily="34" charset="0"/>
              </a:rPr>
              <a:t>vital y de la preservación del calor innato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3. </a:t>
            </a:r>
            <a:r>
              <a:rPr lang="en-US" b="1" dirty="0" smtClean="0">
                <a:latin typeface="Calibri" panose="020F0502020204030204" pitchFamily="34" charset="0"/>
                <a:cs typeface="Calibri" panose="020F0502020204030204" pitchFamily="34" charset="0"/>
              </a:rPr>
              <a:t>El </a:t>
            </a:r>
            <a:r>
              <a:rPr lang="en-US" b="1" dirty="0" err="1" smtClean="0">
                <a:latin typeface="Calibri" panose="020F0502020204030204" pitchFamily="34" charset="0"/>
                <a:cs typeface="Calibri" panose="020F0502020204030204" pitchFamily="34" charset="0"/>
              </a:rPr>
              <a:t>hígado</a:t>
            </a:r>
            <a:r>
              <a:rPr lang="en-US" b="1" dirty="0" smtClean="0">
                <a:latin typeface="Calibri" panose="020F0502020204030204" pitchFamily="34" charset="0"/>
                <a:cs typeface="Calibri" panose="020F0502020204030204" pitchFamily="34" charset="0"/>
              </a:rPr>
              <a:t> y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venas</a:t>
            </a:r>
            <a:r>
              <a:rPr lang="en-US" b="1" dirty="0" smtClean="0">
                <a:latin typeface="Calibri" panose="020F0502020204030204" pitchFamily="34" charset="0"/>
                <a:cs typeface="Calibri" panose="020F0502020204030204" pitchFamily="34" charset="0"/>
              </a:rPr>
              <a:t>. Son </a:t>
            </a:r>
            <a:r>
              <a:rPr lang="en-US" b="1" dirty="0" err="1" smtClean="0">
                <a:latin typeface="Calibri" panose="020F0502020204030204" pitchFamily="34" charset="0"/>
                <a:cs typeface="Calibri" panose="020F0502020204030204" pitchFamily="34" charset="0"/>
              </a:rPr>
              <a:t>responsables</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nutrición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todas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partes</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cuerpo</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a:p>
            <a:pPr>
              <a:spcBef>
                <a:spcPct val="50000"/>
              </a:spcBef>
            </a:pPr>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684630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F9383355-B07B-4825-BAF6-72186601D676}"/>
              </a:ext>
            </a:extLst>
          </p:cNvPr>
          <p:cNvSpPr txBox="1">
            <a:spLocks noChangeArrowheads="1"/>
          </p:cNvSpPr>
          <p:nvPr/>
        </p:nvSpPr>
        <p:spPr bwMode="auto">
          <a:xfrm>
            <a:off x="674688" y="1104662"/>
            <a:ext cx="9231312"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Teoría</a:t>
            </a: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patológica</a:t>
            </a: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a:t>
            </a: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basada</a:t>
            </a:r>
            <a:r>
              <a:rPr lang="en-US" altLang="el-GR"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los </a:t>
            </a:r>
            <a:r>
              <a:rPr lang="en-US" altLang="el-GR"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humores</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spcBef>
                <a:spcPct val="50000"/>
              </a:spcBef>
            </a:pPr>
            <a:endParaRPr lang="en-US" altLang="el-GR" sz="2400" b="1" dirty="0">
              <a:solidFill>
                <a:srgbClr val="F8F2AE"/>
              </a:solidFill>
              <a:latin typeface="Garamond" panose="02020404030301010803" pitchFamily="18" charset="0"/>
            </a:endParaRPr>
          </a:p>
          <a:p>
            <a:pPr>
              <a:spcBef>
                <a:spcPct val="50000"/>
              </a:spcBef>
            </a:pPr>
            <a:r>
              <a:rPr lang="it-IT" altLang="el-GR" b="1" dirty="0">
                <a:latin typeface="Calibri" panose="020F0502020204030204" pitchFamily="34" charset="0"/>
                <a:cs typeface="Calibri" panose="020F0502020204030204" pitchFamily="34" charset="0"/>
              </a:rPr>
              <a:t>4 </a:t>
            </a:r>
            <a:r>
              <a:rPr lang="it-IT" altLang="el-GR" b="1" dirty="0" smtClean="0">
                <a:latin typeface="Calibri" panose="020F0502020204030204" pitchFamily="34" charset="0"/>
                <a:cs typeface="Calibri" panose="020F0502020204030204" pitchFamily="34" charset="0"/>
              </a:rPr>
              <a:t>elementos</a:t>
            </a:r>
            <a:r>
              <a:rPr lang="it-IT" altLang="el-GR" b="1" dirty="0">
                <a:latin typeface="Calibri" panose="020F0502020204030204" pitchFamily="34" charset="0"/>
                <a:cs typeface="Calibri" panose="020F0502020204030204" pitchFamily="34" charset="0"/>
              </a:rPr>
              <a:t>
4 </a:t>
            </a:r>
            <a:r>
              <a:rPr lang="it-IT" altLang="el-GR" b="1" dirty="0" smtClean="0">
                <a:latin typeface="Calibri" panose="020F0502020204030204" pitchFamily="34" charset="0"/>
                <a:cs typeface="Calibri" panose="020F0502020204030204" pitchFamily="34" charset="0"/>
              </a:rPr>
              <a:t>cualidades</a:t>
            </a:r>
            <a:r>
              <a:rPr lang="it-IT" altLang="el-GR" b="1" dirty="0">
                <a:latin typeface="Calibri" panose="020F0502020204030204" pitchFamily="34" charset="0"/>
                <a:cs typeface="Calibri" panose="020F0502020204030204" pitchFamily="34" charset="0"/>
              </a:rPr>
              <a:t>
4 </a:t>
            </a:r>
            <a:r>
              <a:rPr lang="it-IT" altLang="el-GR" b="1" dirty="0" smtClean="0">
                <a:latin typeface="Calibri" panose="020F0502020204030204" pitchFamily="34" charset="0"/>
                <a:cs typeface="Calibri" panose="020F0502020204030204" pitchFamily="34" charset="0"/>
              </a:rPr>
              <a:t>humores</a:t>
            </a:r>
            <a:r>
              <a:rPr lang="it-IT" altLang="el-GR" b="1" dirty="0">
                <a:latin typeface="Calibri" panose="020F0502020204030204" pitchFamily="34" charset="0"/>
                <a:cs typeface="Calibri" panose="020F0502020204030204" pitchFamily="34" charset="0"/>
              </a:rPr>
              <a:t>
4 </a:t>
            </a:r>
            <a:r>
              <a:rPr lang="it-IT" altLang="el-GR" b="1" dirty="0" smtClean="0">
                <a:latin typeface="Calibri" panose="020F0502020204030204" pitchFamily="34" charset="0"/>
                <a:cs typeface="Calibri" panose="020F0502020204030204" pitchFamily="34" charset="0"/>
              </a:rPr>
              <a:t>órganos</a:t>
            </a:r>
            <a:r>
              <a:rPr lang="it-IT" altLang="el-GR" b="1" dirty="0">
                <a:latin typeface="Calibri" panose="020F0502020204030204" pitchFamily="34" charset="0"/>
                <a:cs typeface="Calibri" panose="020F0502020204030204" pitchFamily="34" charset="0"/>
              </a:rPr>
              <a:t>
4 </a:t>
            </a:r>
            <a:r>
              <a:rPr lang="it-IT" altLang="el-GR" b="1" dirty="0" smtClean="0">
                <a:latin typeface="Calibri" panose="020F0502020204030204" pitchFamily="34" charset="0"/>
                <a:cs typeface="Calibri" panose="020F0502020204030204" pitchFamily="34" charset="0"/>
              </a:rPr>
              <a:t>caractéres/ temperamentos</a:t>
            </a:r>
            <a:r>
              <a:rPr lang="it-IT" altLang="el-GR" b="1" dirty="0">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p:txBody>
      </p:sp>
      <p:pic>
        <p:nvPicPr>
          <p:cNvPr id="3" name="Picture 3" descr="MedicineFourHumoursMedievalWC">
            <a:extLst>
              <a:ext uri="{FF2B5EF4-FFF2-40B4-BE49-F238E27FC236}">
                <a16:creationId xmlns:a16="http://schemas.microsoft.com/office/drawing/2014/main" xmlns="" id="{CB968EA3-B6DA-4611-A9A2-D9E74F25D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175" y="1705969"/>
            <a:ext cx="3267242" cy="425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451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a:extLst>
              <a:ext uri="{FF2B5EF4-FFF2-40B4-BE49-F238E27FC236}">
                <a16:creationId xmlns:a16="http://schemas.microsoft.com/office/drawing/2014/main" xmlns="" id="{D47B3455-B233-42F5-B850-BA225BA190D5}"/>
              </a:ext>
            </a:extLst>
          </p:cNvPr>
          <p:cNvSpPr txBox="1">
            <a:spLocks noChangeArrowheads="1"/>
          </p:cNvSpPr>
          <p:nvPr/>
        </p:nvSpPr>
        <p:spPr bwMode="auto">
          <a:xfrm>
            <a:off x="3149600" y="2428875"/>
            <a:ext cx="568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36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Asclepio</a:t>
            </a:r>
            <a:r>
              <a:rPr lang="en-US" altLang="el-GR" sz="36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36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36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Asclepeia</a:t>
            </a:r>
            <a:r>
              <a:rPr lang="en-US" altLang="el-GR" sz="36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36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_four_temperaments">
            <a:extLst>
              <a:ext uri="{FF2B5EF4-FFF2-40B4-BE49-F238E27FC236}">
                <a16:creationId xmlns:a16="http://schemas.microsoft.com/office/drawing/2014/main" xmlns="" id="{9F2F4B33-DC23-4485-A198-CCD15FFB8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785813"/>
            <a:ext cx="4040188" cy="4824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Galen four temperaments">
            <a:extLst>
              <a:ext uri="{FF2B5EF4-FFF2-40B4-BE49-F238E27FC236}">
                <a16:creationId xmlns:a16="http://schemas.microsoft.com/office/drawing/2014/main" xmlns="" id="{D4CC3A2A-EFB5-4B4D-AB48-0DD7F2957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785813"/>
            <a:ext cx="4075112" cy="482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699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3" y="1002116"/>
            <a:ext cx="11433175"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endParaRPr lang="el-GR" altLang="el-GR" sz="2400" b="1" dirty="0">
              <a:solidFill>
                <a:srgbClr val="F8F2AE"/>
              </a:solidFill>
              <a:latin typeface="Garamond" panose="02020404030301010803" pitchFamily="18" charset="0"/>
            </a:endParaRPr>
          </a:p>
          <a:p>
            <a:pPr algn="ctr">
              <a:spcBef>
                <a:spcPct val="50000"/>
              </a:spcBef>
            </a:pPr>
            <a:r>
              <a:rPr lang="en-US" altLang="el-GR"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Teoría</a:t>
            </a:r>
            <a:r>
              <a:rPr lang="en-US" altLang="el-GR"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a:t>
            </a:r>
            <a:r>
              <a:rPr lang="en-US" alt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pneuma</a:t>
            </a:r>
            <a:endParaRPr lang="el-GR" alt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Pneuma: </a:t>
            </a:r>
            <a:r>
              <a:rPr lang="en-US" altLang="el-GR" b="1" dirty="0" smtClean="0">
                <a:latin typeface="Calibri" panose="020F0502020204030204" pitchFamily="34" charset="0"/>
                <a:cs typeface="Calibri" panose="020F0502020204030204" pitchFamily="34" charset="0"/>
              </a:rPr>
              <a:t>vector de </a:t>
            </a:r>
            <a:r>
              <a:rPr lang="en-US" altLang="el-GR" b="1" dirty="0" err="1" smtClean="0">
                <a:latin typeface="Calibri" panose="020F0502020204030204" pitchFamily="34" charset="0"/>
                <a:cs typeface="Calibri" panose="020F0502020204030204" pitchFamily="34" charset="0"/>
              </a:rPr>
              <a:t>vida</a:t>
            </a:r>
            <a:r>
              <a:rPr lang="en-US" altLang="el-GR" b="1" dirty="0" smtClean="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regulador</a:t>
            </a:r>
            <a:r>
              <a:rPr lang="en-US" altLang="el-GR" b="1" dirty="0" smtClean="0">
                <a:latin typeface="Calibri" panose="020F0502020204030204" pitchFamily="34" charset="0"/>
                <a:cs typeface="Calibri" panose="020F0502020204030204" pitchFamily="34" charset="0"/>
              </a:rPr>
              <a:t> de la </a:t>
            </a:r>
            <a:r>
              <a:rPr lang="en-US" altLang="el-GR" b="1" dirty="0" err="1" smtClean="0">
                <a:latin typeface="Calibri" panose="020F0502020204030204" pitchFamily="34" charset="0"/>
                <a:cs typeface="Calibri" panose="020F0502020204030204" pitchFamily="34" charset="0"/>
              </a:rPr>
              <a:t>fuerza</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a:p>
            <a:pPr>
              <a:spcBef>
                <a:spcPct val="50000"/>
              </a:spcBef>
            </a:pPr>
            <a:r>
              <a:rPr lang="en-US" altLang="el-GR" b="1" u="sng" dirty="0" err="1" smtClean="0">
                <a:latin typeface="Calibri" panose="020F0502020204030204" pitchFamily="34" charset="0"/>
                <a:cs typeface="Calibri" panose="020F0502020204030204" pitchFamily="34" charset="0"/>
              </a:rPr>
              <a:t>Tres</a:t>
            </a:r>
            <a:r>
              <a:rPr lang="en-US" altLang="el-GR" b="1" u="sng" dirty="0" smtClean="0">
                <a:latin typeface="Calibri" panose="020F0502020204030204" pitchFamily="34" charset="0"/>
                <a:cs typeface="Calibri" panose="020F0502020204030204" pitchFamily="34" charset="0"/>
              </a:rPr>
              <a:t> </a:t>
            </a:r>
            <a:r>
              <a:rPr lang="en-US" altLang="el-GR" b="1" u="sng" dirty="0" err="1" smtClean="0">
                <a:latin typeface="Calibri" panose="020F0502020204030204" pitchFamily="34" charset="0"/>
                <a:cs typeface="Calibri" panose="020F0502020204030204" pitchFamily="34" charset="0"/>
              </a:rPr>
              <a:t>tipos</a:t>
            </a:r>
            <a:r>
              <a:rPr lang="en-US" altLang="el-GR" b="1" u="sng" dirty="0" smtClean="0">
                <a:latin typeface="Calibri" panose="020F0502020204030204" pitchFamily="34" charset="0"/>
                <a:cs typeface="Calibri" panose="020F0502020204030204" pitchFamily="34" charset="0"/>
              </a:rPr>
              <a:t> de </a:t>
            </a:r>
            <a:r>
              <a:rPr lang="en-US" altLang="el-GR" b="1" u="sng" dirty="0">
                <a:latin typeface="Calibri" panose="020F0502020204030204" pitchFamily="34" charset="0"/>
                <a:cs typeface="Calibri" panose="020F0502020204030204" pitchFamily="34" charset="0"/>
              </a:rPr>
              <a:t>pneuma: 
</a:t>
            </a:r>
            <a:r>
              <a:rPr lang="en-US" altLang="el-GR" b="1" dirty="0" err="1" smtClean="0">
                <a:effectLst>
                  <a:outerShdw blurRad="38100" dist="38100" dir="2700000" algn="tl">
                    <a:srgbClr val="000000"/>
                  </a:outerShdw>
                </a:effectLst>
                <a:latin typeface="Calibri" panose="020F0502020204030204" pitchFamily="34" charset="0"/>
                <a:cs typeface="Calibri" panose="020F0502020204030204" pitchFamily="34" charset="0"/>
              </a:rPr>
              <a:t>Psíquico</a:t>
            </a:r>
            <a:r>
              <a:rPr lang="el-GR" altLang="el-GR" b="1" dirty="0" smtClean="0">
                <a:latin typeface="Calibri" panose="020F0502020204030204" pitchFamily="34" charset="0"/>
                <a:cs typeface="Calibri" panose="020F0502020204030204" pitchFamily="34" charset="0"/>
              </a:rPr>
              <a:t> </a:t>
            </a:r>
            <a:r>
              <a:rPr lang="el-GR" altLang="el-GR" b="1" dirty="0">
                <a:latin typeface="Calibri" panose="020F0502020204030204" pitchFamily="34" charset="0"/>
                <a:cs typeface="Calibri" panose="020F0502020204030204" pitchFamily="34" charset="0"/>
              </a:rPr>
              <a:t>(</a:t>
            </a:r>
            <a:r>
              <a:rPr lang="en-US" altLang="el-GR" b="1" dirty="0" err="1">
                <a:latin typeface="Calibri" panose="020F0502020204030204" pitchFamily="34" charset="0"/>
                <a:cs typeface="Calibri" panose="020F0502020204030204" pitchFamily="34" charset="0"/>
              </a:rPr>
              <a:t>sede</a:t>
            </a:r>
            <a:r>
              <a:rPr lang="en-US" altLang="el-GR" b="1" dirty="0">
                <a:latin typeface="Calibri" panose="020F0502020204030204" pitchFamily="34" charset="0"/>
                <a:cs typeface="Calibri" panose="020F0502020204030204" pitchFamily="34" charset="0"/>
              </a:rPr>
              <a:t> = </a:t>
            </a:r>
            <a:r>
              <a:rPr lang="en-US" altLang="el-GR" b="1" dirty="0" err="1" smtClean="0">
                <a:latin typeface="Calibri" panose="020F0502020204030204" pitchFamily="34" charset="0"/>
                <a:cs typeface="Calibri" panose="020F0502020204030204" pitchFamily="34" charset="0"/>
              </a:rPr>
              <a:t>cerebro</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trasportado</a:t>
            </a:r>
            <a:r>
              <a:rPr lang="en-US" altLang="el-GR" b="1" dirty="0" smtClean="0">
                <a:latin typeface="Calibri" panose="020F0502020204030204" pitchFamily="34" charset="0"/>
                <a:cs typeface="Calibri" panose="020F0502020204030204" pitchFamily="34" charset="0"/>
              </a:rPr>
              <a:t> a </a:t>
            </a:r>
            <a:r>
              <a:rPr lang="en-US" altLang="el-GR" b="1" dirty="0" err="1" smtClean="0">
                <a:latin typeface="Calibri" panose="020F0502020204030204" pitchFamily="34" charset="0"/>
                <a:cs typeface="Calibri" panose="020F0502020204030204" pitchFamily="34" charset="0"/>
              </a:rPr>
              <a:t>través</a:t>
            </a:r>
            <a:r>
              <a:rPr lang="en-US" altLang="el-GR" b="1" dirty="0" smtClean="0">
                <a:latin typeface="Calibri" panose="020F0502020204030204" pitchFamily="34" charset="0"/>
                <a:cs typeface="Calibri" panose="020F0502020204030204" pitchFamily="34" charset="0"/>
              </a:rPr>
              <a:t> del </a:t>
            </a:r>
            <a:r>
              <a:rPr lang="en-US" altLang="el-GR" b="1" dirty="0" err="1" smtClean="0">
                <a:latin typeface="Calibri" panose="020F0502020204030204" pitchFamily="34" charset="0"/>
                <a:cs typeface="Calibri" panose="020F0502020204030204" pitchFamily="34" charset="0"/>
              </a:rPr>
              <a:t>sistema</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nervioso</a:t>
            </a:r>
            <a:r>
              <a:rPr lang="el-GR" altLang="el-GR" b="1" dirty="0" smtClean="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a:p>
            <a:pPr>
              <a:spcBef>
                <a:spcPct val="50000"/>
              </a:spcBef>
            </a:pPr>
            <a:r>
              <a:rPr lang="en-US" altLang="el-GR" b="1" dirty="0" smtClean="0">
                <a:effectLst>
                  <a:outerShdw blurRad="38100" dist="38100" dir="2700000" algn="tl">
                    <a:srgbClr val="000000"/>
                  </a:outerShdw>
                </a:effectLst>
                <a:latin typeface="Calibri" panose="020F0502020204030204" pitchFamily="34" charset="0"/>
                <a:cs typeface="Calibri" panose="020F0502020204030204" pitchFamily="34" charset="0"/>
              </a:rPr>
              <a:t>Vital</a:t>
            </a:r>
            <a:r>
              <a:rPr lang="el-GR" altLang="el-GR" b="1" dirty="0" smtClean="0">
                <a:latin typeface="Calibri" panose="020F0502020204030204" pitchFamily="34" charset="0"/>
                <a:cs typeface="Calibri" panose="020F0502020204030204" pitchFamily="34" charset="0"/>
              </a:rPr>
              <a:t> </a:t>
            </a:r>
            <a:r>
              <a:rPr lang="el-GR" altLang="el-GR" b="1" dirty="0">
                <a:latin typeface="Calibri" panose="020F0502020204030204" pitchFamily="34" charset="0"/>
                <a:cs typeface="Calibri" panose="020F0502020204030204" pitchFamily="34" charset="0"/>
              </a:rPr>
              <a:t>(</a:t>
            </a:r>
            <a:r>
              <a:rPr lang="en-US" altLang="el-GR" b="1" dirty="0" err="1">
                <a:latin typeface="Calibri" panose="020F0502020204030204" pitchFamily="34" charset="0"/>
                <a:cs typeface="Calibri" panose="020F0502020204030204" pitchFamily="34" charset="0"/>
              </a:rPr>
              <a:t>sede</a:t>
            </a:r>
            <a:r>
              <a:rPr lang="en-US" altLang="el-GR" b="1" dirty="0">
                <a:latin typeface="Calibri" panose="020F0502020204030204" pitchFamily="34" charset="0"/>
                <a:cs typeface="Calibri" panose="020F0502020204030204" pitchFamily="34" charset="0"/>
              </a:rPr>
              <a:t> = </a:t>
            </a:r>
            <a:r>
              <a:rPr lang="en-US" altLang="el-GR" b="1" dirty="0" err="1" smtClean="0">
                <a:latin typeface="Calibri" panose="020F0502020204030204" pitchFamily="34" charset="0"/>
                <a:cs typeface="Calibri" panose="020F0502020204030204" pitchFamily="34" charset="0"/>
              </a:rPr>
              <a:t>corazón</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trasportado</a:t>
            </a:r>
            <a:r>
              <a:rPr lang="en-US" altLang="el-GR" b="1" dirty="0" smtClean="0">
                <a:latin typeface="Calibri" panose="020F0502020204030204" pitchFamily="34" charset="0"/>
                <a:cs typeface="Calibri" panose="020F0502020204030204" pitchFamily="34" charset="0"/>
              </a:rPr>
              <a:t> a </a:t>
            </a:r>
            <a:r>
              <a:rPr lang="en-US" altLang="el-GR" b="1" dirty="0" err="1" smtClean="0">
                <a:latin typeface="Calibri" panose="020F0502020204030204" pitchFamily="34" charset="0"/>
                <a:cs typeface="Calibri" panose="020F0502020204030204" pitchFamily="34" charset="0"/>
              </a:rPr>
              <a:t>través</a:t>
            </a:r>
            <a:r>
              <a:rPr lang="en-US" altLang="el-GR" b="1" dirty="0" smtClean="0">
                <a:latin typeface="Calibri" panose="020F0502020204030204" pitchFamily="34" charset="0"/>
                <a:cs typeface="Calibri" panose="020F0502020204030204" pitchFamily="34" charset="0"/>
              </a:rPr>
              <a:t> de </a:t>
            </a:r>
            <a:r>
              <a:rPr lang="en-US" altLang="el-GR" b="1" dirty="0" err="1" smtClean="0">
                <a:latin typeface="Calibri" panose="020F0502020204030204" pitchFamily="34" charset="0"/>
                <a:cs typeface="Calibri" panose="020F0502020204030204" pitchFamily="34" charset="0"/>
              </a:rPr>
              <a:t>las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arterias</a:t>
            </a:r>
            <a:r>
              <a:rPr lang="en-US" altLang="el-GR" b="1" dirty="0" smtClean="0">
                <a:latin typeface="Calibri" panose="020F0502020204030204" pitchFamily="34" charset="0"/>
                <a:cs typeface="Calibri" panose="020F0502020204030204" pitchFamily="34" charset="0"/>
              </a:rPr>
              <a:t>, se </a:t>
            </a:r>
            <a:r>
              <a:rPr lang="en-US" altLang="el-GR" b="1" dirty="0" err="1" smtClean="0">
                <a:latin typeface="Calibri" panose="020F0502020204030204" pitchFamily="34" charset="0"/>
                <a:cs typeface="Calibri" panose="020F0502020204030204" pitchFamily="34" charset="0"/>
              </a:rPr>
              <a:t>manifiesta</a:t>
            </a:r>
            <a:r>
              <a:rPr lang="en-US" altLang="el-GR" b="1" dirty="0" smtClean="0">
                <a:latin typeface="Calibri" panose="020F0502020204030204" pitchFamily="34" charset="0"/>
                <a:cs typeface="Calibri" panose="020F0502020204030204" pitchFamily="34" charset="0"/>
              </a:rPr>
              <a:t> a </a:t>
            </a:r>
            <a:r>
              <a:rPr lang="en-US" altLang="el-GR" b="1" dirty="0" err="1" smtClean="0">
                <a:latin typeface="Calibri" panose="020F0502020204030204" pitchFamily="34" charset="0"/>
                <a:cs typeface="Calibri" panose="020F0502020204030204" pitchFamily="34" charset="0"/>
              </a:rPr>
              <a:t>través</a:t>
            </a:r>
            <a:r>
              <a:rPr lang="en-US" altLang="el-GR" b="1" dirty="0" smtClean="0">
                <a:latin typeface="Calibri" panose="020F0502020204030204" pitchFamily="34" charset="0"/>
                <a:cs typeface="Calibri" panose="020F0502020204030204" pitchFamily="34" charset="0"/>
              </a:rPr>
              <a:t> de los </a:t>
            </a:r>
            <a:r>
              <a:rPr lang="en-US" altLang="el-GR" b="1" dirty="0" err="1" smtClean="0">
                <a:latin typeface="Calibri" panose="020F0502020204030204" pitchFamily="34" charset="0"/>
                <a:cs typeface="Calibri" panose="020F0502020204030204" pitchFamily="34" charset="0"/>
              </a:rPr>
              <a:t>impulsos</a:t>
            </a:r>
            <a:r>
              <a:rPr lang="en-US" altLang="el-GR" b="1" dirty="0" smtClean="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a:p>
            <a:pPr>
              <a:spcBef>
                <a:spcPct val="50000"/>
              </a:spcBef>
            </a:pPr>
            <a:r>
              <a:rPr lang="en-US" altLang="el-GR" b="1" dirty="0" err="1" smtClean="0">
                <a:effectLst>
                  <a:outerShdw blurRad="38100" dist="38100" dir="2700000" algn="tl">
                    <a:srgbClr val="000000"/>
                  </a:outerShdw>
                </a:effectLst>
                <a:latin typeface="Calibri" panose="020F0502020204030204" pitchFamily="34" charset="0"/>
                <a:cs typeface="Calibri" panose="020F0502020204030204" pitchFamily="34" charset="0"/>
              </a:rPr>
              <a:t>Físico</a:t>
            </a:r>
            <a:r>
              <a:rPr lang="el-GR" altLang="el-GR" b="1" dirty="0" smtClean="0">
                <a:latin typeface="Calibri" panose="020F0502020204030204" pitchFamily="34" charset="0"/>
                <a:cs typeface="Calibri" panose="020F0502020204030204" pitchFamily="34" charset="0"/>
              </a:rPr>
              <a:t> </a:t>
            </a:r>
            <a:r>
              <a:rPr lang="it-IT" altLang="el-GR" b="1" dirty="0">
                <a:latin typeface="Calibri" panose="020F0502020204030204" pitchFamily="34" charset="0"/>
                <a:cs typeface="Calibri" panose="020F0502020204030204" pitchFamily="34" charset="0"/>
              </a:rPr>
              <a:t>(sede = </a:t>
            </a:r>
            <a:r>
              <a:rPr lang="it-IT" altLang="el-GR" b="1" dirty="0" smtClean="0">
                <a:latin typeface="Calibri" panose="020F0502020204030204" pitchFamily="34" charset="0"/>
                <a:cs typeface="Calibri" panose="020F0502020204030204" pitchFamily="34" charset="0"/>
              </a:rPr>
              <a:t>hígado, trasportado a través de las venas)</a:t>
            </a:r>
            <a:r>
              <a:rPr lang="it-IT"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a:p>
            <a:pPr>
              <a:spcBef>
                <a:spcPct val="50000"/>
              </a:spcBef>
            </a:pPr>
            <a:r>
              <a:rPr lang="en-US" altLang="el-GR" b="1" dirty="0" err="1" smtClean="0">
                <a:latin typeface="Calibri" panose="020F0502020204030204" pitchFamily="34" charset="0"/>
                <a:cs typeface="Calibri" panose="020F0502020204030204" pitchFamily="34" charset="0"/>
              </a:rPr>
              <a:t>Cerebro</a:t>
            </a:r>
            <a:r>
              <a:rPr lang="en-US" altLang="el-GR" b="1" dirty="0" smtClean="0">
                <a:latin typeface="Calibri" panose="020F0502020204030204" pitchFamily="34" charset="0"/>
                <a:cs typeface="Calibri" panose="020F0502020204030204" pitchFamily="34" charset="0"/>
              </a:rPr>
              <a:t> </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sede</a:t>
            </a:r>
            <a:r>
              <a:rPr lang="en-US" altLang="el-GR" b="1" dirty="0">
                <a:latin typeface="Calibri" panose="020F0502020204030204" pitchFamily="34" charset="0"/>
                <a:cs typeface="Calibri" panose="020F0502020204030204" pitchFamily="34" charset="0"/>
              </a:rPr>
              <a:t> del </a:t>
            </a:r>
            <a:r>
              <a:rPr lang="en-US" altLang="el-GR" b="1" dirty="0" err="1" smtClean="0">
                <a:latin typeface="Calibri" panose="020F0502020204030204" pitchFamily="34" charset="0"/>
                <a:cs typeface="Calibri" panose="020F0502020204030204" pitchFamily="34" charset="0"/>
              </a:rPr>
              <a:t>pensamiento</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centro</a:t>
            </a:r>
            <a:r>
              <a:rPr lang="en-US" altLang="el-GR" b="1" dirty="0" smtClean="0">
                <a:latin typeface="Calibri" panose="020F0502020204030204" pitchFamily="34" charset="0"/>
                <a:cs typeface="Calibri" panose="020F0502020204030204" pitchFamily="34" charset="0"/>
              </a:rPr>
              <a:t> de los </a:t>
            </a:r>
            <a:r>
              <a:rPr lang="en-US" altLang="el-GR" b="1" dirty="0" err="1" smtClean="0">
                <a:latin typeface="Calibri" panose="020F0502020204030204" pitchFamily="34" charset="0"/>
                <a:cs typeface="Calibri" panose="020F0502020204030204" pitchFamily="34" charset="0"/>
              </a:rPr>
              <a:t>sentidos</a:t>
            </a:r>
            <a:r>
              <a:rPr lang="en-US" altLang="el-GR" b="1" dirty="0" smtClean="0">
                <a:latin typeface="Calibri" panose="020F0502020204030204" pitchFamily="34" charset="0"/>
                <a:cs typeface="Calibri" panose="020F0502020204030204" pitchFamily="34" charset="0"/>
              </a:rPr>
              <a:t> y </a:t>
            </a:r>
            <a:r>
              <a:rPr lang="en-US" altLang="el-GR" b="1" dirty="0" err="1" smtClean="0">
                <a:latin typeface="Calibri" panose="020F0502020204030204" pitchFamily="34" charset="0"/>
                <a:cs typeface="Calibri" panose="020F0502020204030204" pitchFamily="34" charset="0"/>
              </a:rPr>
              <a:t>movimientos</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03759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0614A0BA-032A-41B7-BDEC-78852ED90987}"/>
              </a:ext>
            </a:extLst>
          </p:cNvPr>
          <p:cNvSpPr txBox="1">
            <a:spLocks noChangeArrowheads="1"/>
          </p:cNvSpPr>
          <p:nvPr/>
        </p:nvSpPr>
        <p:spPr bwMode="auto">
          <a:xfrm>
            <a:off x="616744" y="1373188"/>
            <a:ext cx="10958512"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spcBef>
                <a:spcPct val="50000"/>
              </a:spcBef>
            </a:pPr>
            <a:r>
              <a:rPr lang="en-US" altLang="el-GR" b="1" dirty="0" err="1" smtClean="0">
                <a:latin typeface="Calibri" panose="020F0502020204030204" pitchFamily="34" charset="0"/>
                <a:cs typeface="Calibri" panose="020F0502020204030204" pitchFamily="34" charset="0"/>
              </a:rPr>
              <a:t>Tres</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tipos</a:t>
            </a:r>
            <a:r>
              <a:rPr lang="en-US" altLang="el-GR" b="1" dirty="0" smtClean="0">
                <a:latin typeface="Calibri" panose="020F0502020204030204" pitchFamily="34" charset="0"/>
                <a:cs typeface="Calibri" panose="020F0502020204030204" pitchFamily="34" charset="0"/>
              </a:rPr>
              <a:t> de </a:t>
            </a:r>
            <a:r>
              <a:rPr lang="en-US" altLang="el-GR" b="1" dirty="0" err="1" smtClean="0">
                <a:latin typeface="Calibri" panose="020F0502020204030204" pitchFamily="34" charset="0"/>
                <a:cs typeface="Calibri" panose="020F0502020204030204" pitchFamily="34" charset="0"/>
              </a:rPr>
              <a:t>enfermedades</a:t>
            </a:r>
            <a:r>
              <a:rPr lang="en-US" altLang="el-GR" b="1" dirty="0">
                <a:latin typeface="Calibri" panose="020F0502020204030204" pitchFamily="34" charset="0"/>
                <a:cs typeface="Calibri" panose="020F0502020204030204" pitchFamily="34" charset="0"/>
              </a:rPr>
              <a:t>
</a:t>
            </a:r>
            <a:endParaRPr lang="el-GR" altLang="el-GR" b="1" dirty="0">
              <a:latin typeface="Calibri" panose="020F0502020204030204" pitchFamily="34" charset="0"/>
              <a:cs typeface="Calibri" panose="020F0502020204030204" pitchFamily="34" charset="0"/>
            </a:endParaRPr>
          </a:p>
          <a:p>
            <a:pPr>
              <a:spcBef>
                <a:spcPct val="50000"/>
              </a:spcBef>
              <a:buFontTx/>
              <a:buAutoNum type="arabicParenR"/>
            </a:pPr>
            <a:r>
              <a:rPr lang="en-US" altLang="el-GR" b="1" dirty="0">
                <a:latin typeface="Calibri" panose="020F0502020204030204" pitchFamily="34" charset="0"/>
                <a:cs typeface="Calibri" panose="020F0502020204030204" pitchFamily="34" charset="0"/>
              </a:rPr>
              <a:t>A </a:t>
            </a:r>
            <a:r>
              <a:rPr lang="en-US" altLang="el-GR" b="1" dirty="0" err="1">
                <a:latin typeface="Calibri" panose="020F0502020204030204" pitchFamily="34" charset="0"/>
                <a:cs typeface="Calibri" panose="020F0502020204030204" pitchFamily="34" charset="0"/>
              </a:rPr>
              <a:t>causa</a:t>
            </a:r>
            <a:r>
              <a:rPr lang="en-US" altLang="el-GR" b="1" dirty="0">
                <a:latin typeface="Calibri" panose="020F0502020204030204" pitchFamily="34" charset="0"/>
                <a:cs typeface="Calibri" panose="020F0502020204030204" pitchFamily="34" charset="0"/>
              </a:rPr>
              <a:t> </a:t>
            </a:r>
            <a:r>
              <a:rPr lang="en-US" altLang="el-GR" b="1" dirty="0" smtClean="0">
                <a:latin typeface="Calibri" panose="020F0502020204030204" pitchFamily="34" charset="0"/>
                <a:cs typeface="Calibri" panose="020F0502020204030204" pitchFamily="34" charset="0"/>
              </a:rPr>
              <a:t>del </a:t>
            </a:r>
            <a:r>
              <a:rPr lang="en-US" altLang="el-GR" b="1" dirty="0" err="1" smtClean="0">
                <a:latin typeface="Calibri" panose="020F0502020204030204" pitchFamily="34" charset="0"/>
                <a:cs typeface="Calibri" panose="020F0502020204030204" pitchFamily="34" charset="0"/>
              </a:rPr>
              <a:t>desequilibrio</a:t>
            </a:r>
            <a:r>
              <a:rPr lang="en-US" altLang="el-GR" b="1" dirty="0" smtClean="0">
                <a:latin typeface="Calibri" panose="020F0502020204030204" pitchFamily="34" charset="0"/>
                <a:cs typeface="Calibri" panose="020F0502020204030204" pitchFamily="34" charset="0"/>
              </a:rPr>
              <a:t> de los </a:t>
            </a:r>
            <a:r>
              <a:rPr lang="en-US" altLang="el-GR" b="1" dirty="0" err="1" smtClean="0">
                <a:latin typeface="Calibri" panose="020F0502020204030204" pitchFamily="34" charset="0"/>
                <a:cs typeface="Calibri" panose="020F0502020204030204" pitchFamily="34" charset="0"/>
              </a:rPr>
              <a:t>cuatro</a:t>
            </a:r>
            <a:r>
              <a:rPr lang="en-US" altLang="el-GR" b="1" dirty="0" smtClean="0">
                <a:latin typeface="Calibri" panose="020F0502020204030204" pitchFamily="34" charset="0"/>
                <a:cs typeface="Calibri" panose="020F0502020204030204" pitchFamily="34" charset="0"/>
              </a:rPr>
              <a:t> </a:t>
            </a:r>
            <a:r>
              <a:rPr lang="en-US" altLang="el-GR" b="1" dirty="0" err="1" smtClean="0">
                <a:latin typeface="Calibri" panose="020F0502020204030204" pitchFamily="34" charset="0"/>
                <a:cs typeface="Calibri" panose="020F0502020204030204" pitchFamily="34" charset="0"/>
              </a:rPr>
              <a:t>humores</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causa</a:t>
            </a:r>
            <a:r>
              <a:rPr lang="en-US" altLang="el-GR" b="1" dirty="0">
                <a:latin typeface="Calibri" panose="020F0502020204030204" pitchFamily="34" charset="0"/>
                <a:cs typeface="Calibri" panose="020F0502020204030204" pitchFamily="34" charset="0"/>
              </a:rPr>
              <a:t> </a:t>
            </a:r>
            <a:r>
              <a:rPr lang="en-US" altLang="el-GR" b="1" dirty="0" smtClean="0">
                <a:latin typeface="Calibri" panose="020F0502020204030204" pitchFamily="34" charset="0"/>
                <a:cs typeface="Calibri" panose="020F0502020204030204" pitchFamily="34" charset="0"/>
              </a:rPr>
              <a:t>de un </a:t>
            </a:r>
            <a:r>
              <a:rPr lang="en-US" altLang="el-GR" b="1" dirty="0" err="1" smtClean="0">
                <a:latin typeface="Calibri" panose="020F0502020204030204" pitchFamily="34" charset="0"/>
                <a:cs typeface="Calibri" panose="020F0502020204030204" pitchFamily="34" charset="0"/>
              </a:rPr>
              <a:t>trastorno</a:t>
            </a:r>
            <a:r>
              <a:rPr lang="en-US" altLang="el-GR" b="1" dirty="0" smtClean="0">
                <a:latin typeface="Calibri" panose="020F0502020204030204" pitchFamily="34" charset="0"/>
                <a:cs typeface="Calibri" panose="020F0502020204030204" pitchFamily="34" charset="0"/>
              </a:rPr>
              <a:t> en los </a:t>
            </a:r>
            <a:r>
              <a:rPr lang="en-US" altLang="el-GR" b="1" dirty="0" err="1" smtClean="0">
                <a:latin typeface="Calibri" panose="020F0502020204030204" pitchFamily="34" charset="0"/>
                <a:cs typeface="Calibri" panose="020F0502020204030204" pitchFamily="34" charset="0"/>
              </a:rPr>
              <a:t>tejidos</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causa</a:t>
            </a:r>
            <a:r>
              <a:rPr lang="en-US" altLang="el-GR" b="1" dirty="0">
                <a:latin typeface="Calibri" panose="020F0502020204030204" pitchFamily="34" charset="0"/>
                <a:cs typeface="Calibri" panose="020F0502020204030204" pitchFamily="34" charset="0"/>
              </a:rPr>
              <a:t> de un </a:t>
            </a:r>
            <a:r>
              <a:rPr lang="en-US" altLang="el-GR" b="1" dirty="0" err="1">
                <a:latin typeface="Calibri" panose="020F0502020204030204" pitchFamily="34" charset="0"/>
                <a:cs typeface="Calibri" panose="020F0502020204030204" pitchFamily="34" charset="0"/>
              </a:rPr>
              <a:t>trastorno</a:t>
            </a:r>
            <a:r>
              <a:rPr lang="en-US" altLang="el-GR" b="1" dirty="0">
                <a:latin typeface="Calibri" panose="020F0502020204030204" pitchFamily="34" charset="0"/>
                <a:cs typeface="Calibri" panose="020F0502020204030204" pitchFamily="34" charset="0"/>
              </a:rPr>
              <a:t> </a:t>
            </a:r>
            <a:r>
              <a:rPr lang="en-US" altLang="el-GR" b="1" dirty="0" smtClean="0">
                <a:latin typeface="Calibri" panose="020F0502020204030204" pitchFamily="34" charset="0"/>
                <a:cs typeface="Calibri" panose="020F0502020204030204" pitchFamily="34" charset="0"/>
              </a:rPr>
              <a:t>en los </a:t>
            </a:r>
            <a:r>
              <a:rPr lang="en-US" altLang="el-GR" b="1" dirty="0" err="1" smtClean="0">
                <a:latin typeface="Calibri" panose="020F0502020204030204" pitchFamily="34" charset="0"/>
                <a:cs typeface="Calibri" panose="020F0502020204030204" pitchFamily="34" charset="0"/>
              </a:rPr>
              <a:t>órganos</a:t>
            </a:r>
            <a:r>
              <a:rPr lang="en-US" altLang="el-GR" b="1" dirty="0">
                <a:latin typeface="Calibri" panose="020F0502020204030204" pitchFamily="34" charset="0"/>
                <a:cs typeface="Calibri" panose="020F0502020204030204" pitchFamily="34" charset="0"/>
              </a:rPr>
              <a:t>
</a:t>
            </a:r>
            <a:endParaRPr lang="el-GR" alt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636188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0" y="826133"/>
            <a:ext cx="11670630" cy="1908215"/>
          </a:xfrm>
          <a:prstGeom prst="rect">
            <a:avLst/>
          </a:prstGeom>
          <a:noFill/>
        </p:spPr>
        <p:txBody>
          <a:bodyPr wrap="square" rtlCol="0">
            <a:spAutoFit/>
          </a:bodyPr>
          <a:lstStyle/>
          <a:p>
            <a:pPr algn="ctr"/>
            <a:r>
              <a:rPr lang="es-E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Herramientas de diagnóstico comunes como las </a:t>
            </a:r>
            <a:r>
              <a:rPr lang="es-E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hipocráticas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pulso</a:t>
            </a:r>
            <a:r>
              <a:rPr lang="en-US"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esfigmología</a:t>
            </a:r>
            <a:endPar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Utilizadas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por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Praxágoras</a:t>
            </a:r>
            <a:r>
              <a:rPr lang="en-US" b="1" dirty="0" smtClean="0">
                <a:latin typeface="Calibri" panose="020F0502020204030204" pitchFamily="34" charset="0"/>
                <a:cs typeface="Calibri" panose="020F0502020204030204" pitchFamily="34" charset="0"/>
              </a:rPr>
              <a:t> y Herófilo</a:t>
            </a:r>
            <a:r>
              <a:rPr lang="en-US" b="1" dirty="0">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
        <p:nvSpPr>
          <p:cNvPr id="3" name="TextBox 2">
            <a:extLst>
              <a:ext uri="{FF2B5EF4-FFF2-40B4-BE49-F238E27FC236}">
                <a16:creationId xmlns:a16="http://schemas.microsoft.com/office/drawing/2014/main" xmlns="" id="{BE1BAAD6-F5EE-4603-B814-414DAE955D7F}"/>
              </a:ext>
            </a:extLst>
          </p:cNvPr>
          <p:cNvSpPr txBox="1"/>
          <p:nvPr/>
        </p:nvSpPr>
        <p:spPr>
          <a:xfrm>
            <a:off x="108392" y="2563386"/>
            <a:ext cx="11054907" cy="3139321"/>
          </a:xfrm>
          <a:prstGeom prst="rect">
            <a:avLst/>
          </a:prstGeom>
          <a:noFill/>
        </p:spPr>
        <p:txBody>
          <a:bodyPr wrap="square" rtlCol="0">
            <a:spAutoFit/>
          </a:bodyPr>
          <a:lstStyle/>
          <a:p>
            <a:r>
              <a:rPr lang="it-IT" b="1" dirty="0">
                <a:latin typeface="Calibri" panose="020F0502020204030204" pitchFamily="34" charset="0"/>
                <a:cs typeface="Calibri" panose="020F0502020204030204" pitchFamily="34" charset="0"/>
              </a:rPr>
              <a:t>7 </a:t>
            </a:r>
            <a:r>
              <a:rPr lang="it-IT" b="1" dirty="0" smtClean="0">
                <a:latin typeface="Calibri" panose="020F0502020204030204" pitchFamily="34" charset="0"/>
                <a:cs typeface="Calibri" panose="020F0502020204030204" pitchFamily="34" charset="0"/>
              </a:rPr>
              <a:t>Tratados galénicos y </a:t>
            </a:r>
            <a:r>
              <a:rPr lang="it-IT" b="1" dirty="0">
                <a:latin typeface="Calibri" panose="020F0502020204030204" pitchFamily="34" charset="0"/>
                <a:cs typeface="Calibri" panose="020F0502020204030204" pitchFamily="34" charset="0"/>
              </a:rPr>
              <a:t>1 </a:t>
            </a:r>
            <a:r>
              <a:rPr lang="it-IT" b="1" dirty="0" smtClean="0">
                <a:latin typeface="Calibri" panose="020F0502020204030204" pitchFamily="34" charset="0"/>
                <a:cs typeface="Calibri" panose="020F0502020204030204" pitchFamily="34" charset="0"/>
              </a:rPr>
              <a:t>pseudogalénico</a:t>
            </a:r>
            <a:r>
              <a:rPr lang="it-IT" b="1"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usu</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pulsuum</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pilsibus</a:t>
            </a:r>
            <a:r>
              <a:rPr lang="fr-FR" b="1" dirty="0">
                <a:latin typeface="Calibri" panose="020F0502020204030204" pitchFamily="34" charset="0"/>
                <a:cs typeface="Calibri" panose="020F0502020204030204" pitchFamily="34" charset="0"/>
              </a:rPr>
              <a:t> ad </a:t>
            </a:r>
            <a:r>
              <a:rPr lang="fr-FR" b="1" dirty="0" err="1">
                <a:latin typeface="Calibri" panose="020F0502020204030204" pitchFamily="34" charset="0"/>
                <a:cs typeface="Calibri" panose="020F0502020204030204" pitchFamily="34" charset="0"/>
              </a:rPr>
              <a:t>tirones</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pulsuum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differentia</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dignoscendis</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pulsibus</a:t>
            </a:r>
            <a:r>
              <a:rPr lang="fr-FR" b="1" dirty="0">
                <a:latin typeface="Calibri" panose="020F0502020204030204" pitchFamily="34" charset="0"/>
                <a:cs typeface="Calibri" panose="020F0502020204030204" pitchFamily="34" charset="0"/>
              </a:rPr>
              <a:t>
Di </a:t>
            </a:r>
            <a:r>
              <a:rPr lang="fr-FR" b="1" dirty="0" err="1">
                <a:latin typeface="Calibri" panose="020F0502020204030204" pitchFamily="34" charset="0"/>
                <a:cs typeface="Calibri" panose="020F0502020204030204" pitchFamily="34" charset="0"/>
              </a:rPr>
              <a:t>causis</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pulsuum</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praesagitione</a:t>
            </a:r>
            <a:r>
              <a:rPr lang="fr-FR" b="1" dirty="0">
                <a:latin typeface="Calibri" panose="020F0502020204030204" pitchFamily="34" charset="0"/>
                <a:cs typeface="Calibri" panose="020F0502020204030204" pitchFamily="34" charset="0"/>
              </a:rPr>
              <a:t> ex </a:t>
            </a:r>
            <a:r>
              <a:rPr lang="fr-FR" b="1" dirty="0" err="1">
                <a:latin typeface="Calibri" panose="020F0502020204030204" pitchFamily="34" charset="0"/>
                <a:cs typeface="Calibri" panose="020F0502020204030204" pitchFamily="34" charset="0"/>
              </a:rPr>
              <a:t>pulsibus</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Sinossi</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librorum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suorum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sedecim</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pulsibus</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pulsibus</a:t>
            </a:r>
            <a:r>
              <a:rPr lang="fr-FR" b="1" dirty="0">
                <a:latin typeface="Calibri" panose="020F0502020204030204" pitchFamily="34" charset="0"/>
                <a:cs typeface="Calibri" panose="020F0502020204030204" pitchFamily="34" charset="0"/>
              </a:rPr>
              <a:t> ad </a:t>
            </a:r>
            <a:r>
              <a:rPr lang="fr-FR" b="1" dirty="0" err="1">
                <a:latin typeface="Calibri" panose="020F0502020204030204" pitchFamily="34" charset="0"/>
                <a:cs typeface="Calibri" panose="020F0502020204030204" pitchFamily="34" charset="0"/>
              </a:rPr>
              <a:t>Antonium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spurious</a:t>
            </a:r>
            <a:r>
              <a:rPr lang="fr-FR" b="1" dirty="0">
                <a:latin typeface="Calibri" panose="020F0502020204030204" pitchFamily="34" charset="0"/>
                <a:cs typeface="Calibri" panose="020F0502020204030204" pitchFamily="34" charset="0"/>
              </a:rPr>
              <a:t>)
</a:t>
            </a:r>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060285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60685" y="968138"/>
            <a:ext cx="11670630" cy="4678204"/>
          </a:xfrm>
          <a:prstGeom prst="rect">
            <a:avLst/>
          </a:prstGeom>
          <a:noFill/>
        </p:spPr>
        <p:txBody>
          <a:bodyPr wrap="square" rtlCol="0">
            <a:spAutoFit/>
          </a:bodyPr>
          <a:lstStyle/>
          <a:p>
            <a:pPr algn="ct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Ejemplo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pulso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instrumento</a:t>
            </a:r>
            <a:r>
              <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diagnóstico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2400" b="1" u="sng" dirty="0">
              <a:solidFill>
                <a:srgbClr val="F8F2AE"/>
              </a:solidFill>
              <a:latin typeface="Garamond" panose="02020404030301010803" pitchFamily="18" charset="0"/>
            </a:endParaRPr>
          </a:p>
          <a:p>
            <a:endParaRPr lang="en-US" sz="2400" b="1" u="sng" dirty="0">
              <a:solidFill>
                <a:srgbClr val="F8F2AE"/>
              </a:solidFill>
              <a:latin typeface="Garamond" panose="02020404030301010803" pitchFamily="18" charset="0"/>
            </a:endParaRPr>
          </a:p>
          <a:p>
            <a:r>
              <a:rPr lang="en-US" b="1" u="sng" dirty="0" err="1">
                <a:latin typeface="Calibri" panose="020F0502020204030204" pitchFamily="34" charset="0"/>
                <a:cs typeface="Calibri" panose="020F0502020204030204" pitchFamily="34" charset="0"/>
              </a:rPr>
              <a:t>Galeno</a:t>
            </a:r>
            <a:r>
              <a:rPr lang="en-US" b="1" u="sng"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con </a:t>
            </a:r>
            <a:r>
              <a:rPr lang="es-ES" b="1" dirty="0">
                <a:latin typeface="Calibri" panose="020F0502020204030204" pitchFamily="34" charset="0"/>
                <a:cs typeface="Calibri" panose="020F0502020204030204" pitchFamily="34" charset="0"/>
              </a:rPr>
              <a:t>el pulso diagnosticamos lo presente y pronosticamos lo que ocurrirá</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-Contracción simultánea del corazón y </a:t>
            </a:r>
            <a:r>
              <a:rPr lang="es-ES" b="1" dirty="0" smtClean="0">
                <a:latin typeface="Calibri" panose="020F0502020204030204" pitchFamily="34" charset="0"/>
                <a:cs typeface="Calibri" panose="020F0502020204030204" pitchFamily="34" charset="0"/>
              </a:rPr>
              <a:t>las arterias</a:t>
            </a:r>
            <a:r>
              <a:rPr lang="es-ES" b="1" dirty="0">
                <a:latin typeface="Calibri" panose="020F0502020204030204" pitchFamily="34" charset="0"/>
                <a:cs typeface="Calibri" panose="020F0502020204030204" pitchFamily="34" charset="0"/>
              </a:rPr>
              <a:t>. </a:t>
            </a:r>
            <a:endParaRPr lang="es-ES" b="1" dirty="0" smtClean="0">
              <a:latin typeface="Calibri" panose="020F0502020204030204" pitchFamily="34" charset="0"/>
              <a:cs typeface="Calibri" panose="020F0502020204030204" pitchFamily="34" charset="0"/>
            </a:endParaRPr>
          </a:p>
          <a:p>
            <a:r>
              <a:rPr lang="es-ES" b="1" dirty="0" smtClean="0">
                <a:latin typeface="Calibri" panose="020F0502020204030204" pitchFamily="34" charset="0"/>
                <a:cs typeface="Calibri" panose="020F0502020204030204" pitchFamily="34" charset="0"/>
              </a:rPr>
              <a:t>	-Cuando </a:t>
            </a:r>
            <a:r>
              <a:rPr lang="es-ES" b="1" dirty="0">
                <a:latin typeface="Calibri" panose="020F0502020204030204" pitchFamily="34" charset="0"/>
                <a:cs typeface="Calibri" panose="020F0502020204030204" pitchFamily="34" charset="0"/>
              </a:rPr>
              <a:t>los ventrículos se contraen, las arterias también se </a:t>
            </a:r>
            <a:r>
              <a:rPr lang="es-ES" b="1" dirty="0" smtClean="0">
                <a:latin typeface="Calibri" panose="020F0502020204030204" pitchFamily="34" charset="0"/>
                <a:cs typeface="Calibri" panose="020F0502020204030204" pitchFamily="34" charset="0"/>
              </a:rPr>
              <a:t>contraen. Mientras </a:t>
            </a:r>
            <a:r>
              <a:rPr lang="es-ES" b="1" dirty="0">
                <a:latin typeface="Calibri" panose="020F0502020204030204" pitchFamily="34" charset="0"/>
                <a:cs typeface="Calibri" panose="020F0502020204030204" pitchFamily="34" charset="0"/>
              </a:rPr>
              <a:t>que en la dilatación, las arterias se </a:t>
            </a:r>
            <a:r>
              <a:rPr lang="es-ES" b="1" dirty="0" smtClean="0">
                <a:latin typeface="Calibri" panose="020F0502020204030204" pitchFamily="34" charset="0"/>
                <a:cs typeface="Calibri" panose="020F0502020204030204" pitchFamily="34" charset="0"/>
              </a:rPr>
              <a:t>	extienden</a:t>
            </a:r>
            <a:r>
              <a:rPr lang="es-ES" b="1" dirty="0">
                <a:latin typeface="Calibri" panose="020F0502020204030204" pitchFamily="34" charset="0"/>
                <a:cs typeface="Calibri" panose="020F0502020204030204" pitchFamily="34" charset="0"/>
              </a:rPr>
              <a:t>.</a:t>
            </a:r>
          </a:p>
          <a:p>
            <a:pPr lvl="1"/>
            <a:r>
              <a:rPr lang="es-ES" b="1" dirty="0">
                <a:latin typeface="Calibri" panose="020F0502020204030204" pitchFamily="34" charset="0"/>
                <a:cs typeface="Calibri" panose="020F0502020204030204" pitchFamily="34" charset="0"/>
              </a:rPr>
              <a:t>-Cuando las arterias se contraen, la válvula aórtica está abierta.</a:t>
            </a:r>
          </a:p>
          <a:p>
            <a:pPr lvl="1"/>
            <a:r>
              <a:rPr lang="es-ES" b="1" dirty="0" smtClean="0">
                <a:latin typeface="Calibri" panose="020F0502020204030204" pitchFamily="34" charset="0"/>
                <a:cs typeface="Calibri" panose="020F0502020204030204" pitchFamily="34" charset="0"/>
              </a:rPr>
              <a:t>-Cuando </a:t>
            </a:r>
            <a:r>
              <a:rPr lang="es-ES" b="1" dirty="0">
                <a:latin typeface="Calibri" panose="020F0502020204030204" pitchFamily="34" charset="0"/>
                <a:cs typeface="Calibri" panose="020F0502020204030204" pitchFamily="34" charset="0"/>
              </a:rPr>
              <a:t>las arterias se dilatan, la válvula aórtica se </a:t>
            </a:r>
            <a:r>
              <a:rPr lang="es-ES" b="1" dirty="0" smtClean="0">
                <a:latin typeface="Calibri" panose="020F0502020204030204" pitchFamily="34" charset="0"/>
                <a:cs typeface="Calibri" panose="020F0502020204030204" pitchFamily="34" charset="0"/>
              </a:rPr>
              <a:t>cierra.</a:t>
            </a:r>
            <a:r>
              <a:rPr lang="en-US" b="1" dirty="0" smtClean="0">
                <a:latin typeface="Calibri" panose="020F0502020204030204" pitchFamily="34" charset="0"/>
                <a:cs typeface="Calibri" panose="020F0502020204030204" pitchFamily="34" charset="0"/>
              </a:rPr>
              <a:t>
</a:t>
            </a:r>
            <a:endParaRPr lang="el-GR" b="1" dirty="0" smtClean="0">
              <a:latin typeface="Calibri" panose="020F0502020204030204" pitchFamily="34" charset="0"/>
              <a:cs typeface="Calibri" panose="020F0502020204030204" pitchFamily="34" charset="0"/>
            </a:endParaRPr>
          </a:p>
          <a:p>
            <a:r>
              <a:rPr lang="es-ES" b="1" dirty="0" smtClean="0">
                <a:latin typeface="Calibri" panose="020F0502020204030204" pitchFamily="34" charset="0"/>
                <a:cs typeface="Calibri" panose="020F0502020204030204" pitchFamily="34" charset="0"/>
              </a:rPr>
              <a:t>Funciones </a:t>
            </a:r>
            <a:r>
              <a:rPr lang="es-ES" b="1" dirty="0">
                <a:latin typeface="Calibri" panose="020F0502020204030204" pitchFamily="34" charset="0"/>
                <a:cs typeface="Calibri" panose="020F0502020204030204" pitchFamily="34" charset="0"/>
              </a:rPr>
              <a:t>básicas de las arterias: recogida de aire durante la </a:t>
            </a:r>
            <a:r>
              <a:rPr lang="es-ES" b="1" dirty="0" smtClean="0">
                <a:latin typeface="Calibri" panose="020F0502020204030204" pitchFamily="34" charset="0"/>
                <a:cs typeface="Calibri" panose="020F0502020204030204" pitchFamily="34" charset="0"/>
              </a:rPr>
              <a:t>dilatación </a:t>
            </a:r>
            <a:r>
              <a:rPr lang="es-ES" b="1" dirty="0">
                <a:latin typeface="Calibri" panose="020F0502020204030204" pitchFamily="34" charset="0"/>
                <a:cs typeface="Calibri" panose="020F0502020204030204" pitchFamily="34" charset="0"/>
              </a:rPr>
              <a:t>y </a:t>
            </a:r>
            <a:r>
              <a:rPr lang="es-ES" b="1" dirty="0" smtClean="0">
                <a:latin typeface="Calibri" panose="020F0502020204030204" pitchFamily="34" charset="0"/>
                <a:cs typeface="Calibri" panose="020F0502020204030204" pitchFamily="34" charset="0"/>
              </a:rPr>
              <a:t>expulsión. </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Las </a:t>
            </a:r>
            <a:r>
              <a:rPr lang="en-US" b="1" dirty="0" err="1" smtClean="0">
                <a:latin typeface="Calibri" panose="020F0502020204030204" pitchFamily="34" charset="0"/>
                <a:cs typeface="Calibri" panose="020F0502020204030204" pitchFamily="34" charset="0"/>
              </a:rPr>
              <a:t>arterias</a:t>
            </a:r>
            <a:r>
              <a:rPr lang="en-US" b="1" dirty="0" smtClean="0">
                <a:latin typeface="Calibri" panose="020F0502020204030204" pitchFamily="34" charset="0"/>
                <a:cs typeface="Calibri" panose="020F0502020204030204" pitchFamily="34" charset="0"/>
              </a:rPr>
              <a:t> son </a:t>
            </a:r>
            <a:r>
              <a:rPr lang="en-US" b="1" dirty="0" err="1" smtClean="0">
                <a:latin typeface="Calibri" panose="020F0502020204030204" pitchFamily="34" charset="0"/>
                <a:cs typeface="Calibri" panose="020F0502020204030204" pitchFamily="34" charset="0"/>
              </a:rPr>
              <a:t>elásticas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mientras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que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venas</a:t>
            </a:r>
            <a:r>
              <a:rPr lang="en-US" b="1" dirty="0" smtClean="0">
                <a:latin typeface="Calibri" panose="020F0502020204030204" pitchFamily="34" charset="0"/>
                <a:cs typeface="Calibri" panose="020F0502020204030204" pitchFamily="34" charset="0"/>
              </a:rPr>
              <a:t> no lo son</a:t>
            </a:r>
            <a:r>
              <a:rPr lang="en-US" b="1" dirty="0">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9062987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3516B5-62AE-4B1D-9E51-B2862A3B9EED}"/>
              </a:ext>
            </a:extLst>
          </p:cNvPr>
          <p:cNvSpPr txBox="1"/>
          <p:nvPr/>
        </p:nvSpPr>
        <p:spPr>
          <a:xfrm>
            <a:off x="541020" y="1230649"/>
            <a:ext cx="11109960" cy="2308324"/>
          </a:xfrm>
          <a:prstGeom prst="rect">
            <a:avLst/>
          </a:prstGeom>
          <a:noFill/>
        </p:spPr>
        <p:txBody>
          <a:bodyPr wrap="square" rtlCol="0">
            <a:spAutoFit/>
          </a:bodyPr>
          <a:lstStyle/>
          <a:p>
            <a:pPr marL="342900" indent="-342900">
              <a:buFont typeface="Arial" panose="020B0604020202020204" pitchFamily="34" charset="0"/>
              <a:buChar char="•"/>
            </a:pPr>
            <a:r>
              <a:rPr lang="es-ES" b="1" dirty="0">
                <a:latin typeface="Calibri" panose="020F0502020204030204" pitchFamily="34" charset="0"/>
                <a:cs typeface="Calibri" panose="020F0502020204030204" pitchFamily="34" charset="0"/>
              </a:rPr>
              <a:t>La </a:t>
            </a:r>
            <a:r>
              <a:rPr lang="es-ES" b="1" dirty="0" err="1">
                <a:latin typeface="Calibri" panose="020F0502020204030204" pitchFamily="34" charset="0"/>
                <a:cs typeface="Calibri" panose="020F0502020204030204" pitchFamily="34" charset="0"/>
              </a:rPr>
              <a:t>esfigmología</a:t>
            </a:r>
            <a:r>
              <a:rPr lang="es-ES" b="1" dirty="0">
                <a:latin typeface="Calibri" panose="020F0502020204030204" pitchFamily="34" charset="0"/>
                <a:cs typeface="Calibri" panose="020F0502020204030204" pitchFamily="34" charset="0"/>
              </a:rPr>
              <a:t> antigua </a:t>
            </a:r>
            <a:r>
              <a:rPr lang="es-ES" b="1" dirty="0" smtClean="0">
                <a:latin typeface="Calibri" panose="020F0502020204030204" pitchFamily="34" charset="0"/>
                <a:cs typeface="Calibri" panose="020F0502020204030204" pitchFamily="34" charset="0"/>
              </a:rPr>
              <a:t>tenía unas bases precisas</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b="1" dirty="0" smtClean="0">
                <a:latin typeface="Calibri" panose="020F0502020204030204" pitchFamily="34" charset="0"/>
                <a:cs typeface="Calibri" panose="020F0502020204030204" pitchFamily="34" charset="0"/>
              </a:rPr>
              <a:t>Desde </a:t>
            </a:r>
            <a:r>
              <a:rPr lang="es-ES" b="1" dirty="0" err="1" smtClean="0">
                <a:latin typeface="Calibri" panose="020F0502020204030204" pitchFamily="34" charset="0"/>
                <a:cs typeface="Calibri" panose="020F0502020204030204" pitchFamily="34" charset="0"/>
              </a:rPr>
              <a:t>Praxágoras</a:t>
            </a:r>
            <a:r>
              <a:rPr lang="es-E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y </a:t>
            </a:r>
            <a:r>
              <a:rPr lang="es-ES" b="1" dirty="0" smtClean="0">
                <a:latin typeface="Calibri" panose="020F0502020204030204" pitchFamily="34" charset="0"/>
                <a:cs typeface="Calibri" panose="020F0502020204030204" pitchFamily="34" charset="0"/>
              </a:rPr>
              <a:t>Herófilo se conocían diferentes pulsos  </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b="1" dirty="0" smtClean="0">
                <a:latin typeface="Calibri" panose="020F0502020204030204" pitchFamily="34" charset="0"/>
                <a:cs typeface="Calibri" panose="020F0502020204030204" pitchFamily="34" charset="0"/>
              </a:rPr>
              <a:t>El mal </a:t>
            </a:r>
            <a:r>
              <a:rPr lang="es-ES" b="1" dirty="0">
                <a:latin typeface="Calibri" panose="020F0502020204030204" pitchFamily="34" charset="0"/>
                <a:cs typeface="Calibri" panose="020F0502020204030204" pitchFamily="34" charset="0"/>
              </a:rPr>
              <a:t>funcionamiento </a:t>
            </a:r>
            <a:r>
              <a:rPr lang="es-ES" b="1" dirty="0" smtClean="0">
                <a:latin typeface="Calibri" panose="020F0502020204030204" pitchFamily="34" charset="0"/>
                <a:cs typeface="Calibri" panose="020F0502020204030204" pitchFamily="34" charset="0"/>
              </a:rPr>
              <a:t>era </a:t>
            </a:r>
            <a:r>
              <a:rPr lang="es-ES" b="1" dirty="0">
                <a:latin typeface="Calibri" panose="020F0502020204030204" pitchFamily="34" charset="0"/>
                <a:cs typeface="Calibri" panose="020F0502020204030204" pitchFamily="34" charset="0"/>
              </a:rPr>
              <a:t>evidente a través del pulso </a:t>
            </a:r>
            <a:r>
              <a:rPr lang="es-ES" b="1" dirty="0" smtClean="0">
                <a:latin typeface="Calibri" panose="020F0502020204030204" pitchFamily="34" charset="0"/>
                <a:cs typeface="Calibri" panose="020F0502020204030204" pitchFamily="34" charset="0"/>
              </a:rPr>
              <a:t>, y siempre tenía su origen en una </a:t>
            </a:r>
            <a:r>
              <a:rPr lang="es-ES" b="1" dirty="0">
                <a:latin typeface="Calibri" panose="020F0502020204030204" pitchFamily="34" charset="0"/>
                <a:cs typeface="Calibri" panose="020F0502020204030204" pitchFamily="34" charset="0"/>
              </a:rPr>
              <a:t>mala mezcla de humores y </a:t>
            </a:r>
            <a:r>
              <a:rPr lang="es-ES" b="1" dirty="0" smtClean="0">
                <a:latin typeface="Calibri" panose="020F0502020204030204" pitchFamily="34" charset="0"/>
                <a:cs typeface="Calibri" panose="020F0502020204030204" pitchFamily="34" charset="0"/>
              </a:rPr>
              <a:t>elementos</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b="1" dirty="0" smtClean="0">
                <a:latin typeface="Calibri" panose="020F0502020204030204" pitchFamily="34" charset="0"/>
                <a:cs typeface="Calibri" panose="020F0502020204030204" pitchFamily="34" charset="0"/>
              </a:rPr>
              <a:t>Términos cualitativos y cuantitativos de diferentes grados, como pequeño, rápido, duro, grueso, etc.</a:t>
            </a:r>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El cuerpo y el temperamento </a:t>
            </a:r>
            <a:r>
              <a:rPr lang="es-ES" b="1" dirty="0" smtClean="0">
                <a:latin typeface="Calibri" panose="020F0502020204030204" pitchFamily="34" charset="0"/>
                <a:cs typeface="Calibri" panose="020F0502020204030204" pitchFamily="34" charset="0"/>
              </a:rPr>
              <a:t>influyen en el tipo de pulso </a:t>
            </a:r>
            <a:r>
              <a:rPr lang="es-ES" b="1" dirty="0">
                <a:latin typeface="Calibri" panose="020F0502020204030204" pitchFamily="34" charset="0"/>
                <a:cs typeface="Calibri" panose="020F0502020204030204" pitchFamily="34" charset="0"/>
              </a:rPr>
              <a:t>(es decir, una persona naturalmente caliente tiene un pulso más grande, más rápido y más grueso, pero no más fuerte). Las personas delgadas tienen pulsos grandes pero menos espesos, ya que la delgadez ofrece más espacio para que las arterias se dilaten.</a:t>
            </a:r>
          </a:p>
        </p:txBody>
      </p:sp>
    </p:spTree>
    <p:extLst>
      <p:ext uri="{BB962C8B-B14F-4D97-AF65-F5344CB8AC3E}">
        <p14:creationId xmlns:p14="http://schemas.microsoft.com/office/powerpoint/2010/main" val="26372001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40F7FBC2-23FB-4BFF-977C-475D52E0C87C}"/>
              </a:ext>
            </a:extLst>
          </p:cNvPr>
          <p:cNvPicPr>
            <a:picLocks noChangeAspect="1"/>
          </p:cNvPicPr>
          <p:nvPr/>
        </p:nvPicPr>
        <p:blipFill>
          <a:blip r:embed="rId2"/>
          <a:stretch>
            <a:fillRect/>
          </a:stretch>
        </p:blipFill>
        <p:spPr>
          <a:xfrm>
            <a:off x="438150" y="1208312"/>
            <a:ext cx="4767192" cy="4147457"/>
          </a:xfrm>
          <a:prstGeom prst="rect">
            <a:avLst/>
          </a:prstGeom>
        </p:spPr>
      </p:pic>
      <p:pic>
        <p:nvPicPr>
          <p:cNvPr id="4" name="Εικόνα 3">
            <a:extLst>
              <a:ext uri="{FF2B5EF4-FFF2-40B4-BE49-F238E27FC236}">
                <a16:creationId xmlns:a16="http://schemas.microsoft.com/office/drawing/2014/main" xmlns="" id="{0C815F95-381D-4222-8624-DF605D18646A}"/>
              </a:ext>
            </a:extLst>
          </p:cNvPr>
          <p:cNvPicPr>
            <a:picLocks noChangeAspect="1"/>
          </p:cNvPicPr>
          <p:nvPr/>
        </p:nvPicPr>
        <p:blipFill>
          <a:blip r:embed="rId3"/>
          <a:stretch>
            <a:fillRect/>
          </a:stretch>
        </p:blipFill>
        <p:spPr>
          <a:xfrm>
            <a:off x="7269238" y="901968"/>
            <a:ext cx="3142011" cy="4453801"/>
          </a:xfrm>
          <a:prstGeom prst="rect">
            <a:avLst/>
          </a:prstGeom>
        </p:spPr>
      </p:pic>
    </p:spTree>
    <p:extLst>
      <p:ext uri="{BB962C8B-B14F-4D97-AF65-F5344CB8AC3E}">
        <p14:creationId xmlns:p14="http://schemas.microsoft.com/office/powerpoint/2010/main" val="1379252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1086513"/>
            <a:ext cx="11670630" cy="4278094"/>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solidFill>
                <a:schemeClr val="bg1"/>
              </a:solidFill>
              <a:latin typeface="Garamond" panose="02020404030301010803" pitchFamily="18" charset="0"/>
            </a:endParaRPr>
          </a:p>
          <a:p>
            <a:r>
              <a:rPr lang="en-US" b="1" dirty="0">
                <a:latin typeface="Calibri" panose="020F0502020204030204" pitchFamily="34" charset="0"/>
                <a:cs typeface="Calibri" panose="020F0502020204030204" pitchFamily="34" charset="0"/>
              </a:rPr>
              <a:t>3</a:t>
            </a:r>
            <a:r>
              <a:rPr lang="el-GR" b="1" dirty="0">
                <a:latin typeface="Calibri" panose="020F0502020204030204" pitchFamily="34" charset="0"/>
                <a:cs typeface="Calibri" panose="020F0502020204030204" pitchFamily="34" charset="0"/>
              </a:rPr>
              <a:t> </a:t>
            </a:r>
            <a:r>
              <a:rPr lang="it-IT" b="1" dirty="0" smtClean="0">
                <a:latin typeface="Calibri" panose="020F0502020204030204" pitchFamily="34" charset="0"/>
                <a:cs typeface="Calibri" panose="020F0502020204030204" pitchFamily="34" charset="0"/>
              </a:rPr>
              <a:t>objetivos terapéuticos:</a:t>
            </a:r>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pPr marL="457200" indent="-457200">
              <a:buAutoNum type="arabicPeriod"/>
            </a:pPr>
            <a:r>
              <a:rPr lang="en-US" b="1" dirty="0" err="1" smtClean="0">
                <a:latin typeface="Calibri" panose="020F0502020204030204" pitchFamily="34" charset="0"/>
                <a:cs typeface="Calibri" panose="020F0502020204030204" pitchFamily="34" charset="0"/>
              </a:rPr>
              <a:t>Restauración</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termperamento</a:t>
            </a:r>
            <a:r>
              <a:rPr lang="en-US" b="1" dirty="0" smtClean="0">
                <a:latin typeface="Calibri" panose="020F0502020204030204" pitchFamily="34" charset="0"/>
                <a:cs typeface="Calibri" panose="020F0502020204030204" pitchFamily="34" charset="0"/>
              </a:rPr>
              <a:t> natural, </a:t>
            </a:r>
            <a:r>
              <a:rPr lang="en-US" b="1" dirty="0" err="1" smtClean="0">
                <a:latin typeface="Calibri" panose="020F0502020204030204" pitchFamily="34" charset="0"/>
                <a:cs typeface="Calibri" panose="020F0502020204030204" pitchFamily="34" charset="0"/>
              </a:rPr>
              <a:t>generalmente</a:t>
            </a:r>
            <a:r>
              <a:rPr lang="en-US" b="1" dirty="0" smtClean="0">
                <a:latin typeface="Calibri" panose="020F0502020204030204" pitchFamily="34" charset="0"/>
                <a:cs typeface="Calibri" panose="020F0502020204030204" pitchFamily="34" charset="0"/>
              </a:rPr>
              <a:t> con la </a:t>
            </a:r>
            <a:r>
              <a:rPr lang="en-US" b="1" dirty="0" err="1" smtClean="0">
                <a:latin typeface="Calibri" panose="020F0502020204030204" pitchFamily="34" charset="0"/>
                <a:cs typeface="Calibri" panose="020F0502020204030204" pitchFamily="34" charset="0"/>
              </a:rPr>
              <a:t>ayuda</a:t>
            </a:r>
            <a:r>
              <a:rPr lang="en-US" b="1" dirty="0" smtClean="0">
                <a:latin typeface="Calibri" panose="020F0502020204030204" pitchFamily="34" charset="0"/>
                <a:cs typeface="Calibri" panose="020F0502020204030204" pitchFamily="34" charset="0"/>
              </a:rPr>
              <a:t> de los </a:t>
            </a:r>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contrarios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p>
          <a:p>
            <a:pPr marL="457200" indent="-457200">
              <a:buAutoNum type="arabicPeriod"/>
            </a:pPr>
            <a:endParaRPr lang="en-US" b="1" dirty="0">
              <a:latin typeface="Calibri" panose="020F0502020204030204" pitchFamily="34" charset="0"/>
              <a:cs typeface="Calibri" panose="020F0502020204030204" pitchFamily="34" charset="0"/>
            </a:endParaRPr>
          </a:p>
          <a:p>
            <a:pPr marL="457200" indent="-457200">
              <a:buAutoNum type="arabicPeriod"/>
            </a:pPr>
            <a:r>
              <a:rPr lang="es-ES" b="1" dirty="0" smtClean="0">
                <a:latin typeface="Calibri" panose="020F0502020204030204" pitchFamily="34" charset="0"/>
                <a:cs typeface="Calibri" panose="020F0502020204030204" pitchFamily="34" charset="0"/>
              </a:rPr>
              <a:t>Restauración </a:t>
            </a:r>
            <a:r>
              <a:rPr lang="es-ES" b="1" dirty="0">
                <a:latin typeface="Calibri" panose="020F0502020204030204" pitchFamily="34" charset="0"/>
                <a:cs typeface="Calibri" panose="020F0502020204030204" pitchFamily="34" charset="0"/>
              </a:rPr>
              <a:t>de la normalidad </a:t>
            </a:r>
            <a:r>
              <a:rPr lang="es-ES" b="1" dirty="0" smtClean="0">
                <a:latin typeface="Calibri" panose="020F0502020204030204" pitchFamily="34" charset="0"/>
                <a:cs typeface="Calibri" panose="020F0502020204030204" pitchFamily="34" charset="0"/>
              </a:rPr>
              <a:t>de </a:t>
            </a:r>
            <a:r>
              <a:rPr lang="es-ES" b="1" dirty="0">
                <a:latin typeface="Calibri" panose="020F0502020204030204" pitchFamily="34" charset="0"/>
                <a:cs typeface="Calibri" panose="020F0502020204030204" pitchFamily="34" charset="0"/>
              </a:rPr>
              <a:t>las partes orgánicas cuando la desviación impide </a:t>
            </a:r>
            <a:r>
              <a:rPr lang="es-ES" b="1" dirty="0" smtClean="0">
                <a:latin typeface="Calibri" panose="020F0502020204030204" pitchFamily="34" charset="0"/>
                <a:cs typeface="Calibri" panose="020F0502020204030204" pitchFamily="34" charset="0"/>
              </a:rPr>
              <a:t>su correcta función a través de cirugía </a:t>
            </a:r>
            <a:r>
              <a:rPr lang="es-ES" b="1" dirty="0">
                <a:latin typeface="Calibri" panose="020F0502020204030204" pitchFamily="34" charset="0"/>
                <a:cs typeface="Calibri" panose="020F0502020204030204" pitchFamily="34" charset="0"/>
              </a:rPr>
              <a:t>u otros medios</a:t>
            </a:r>
            <a:r>
              <a:rPr lang="es-ES" b="1" dirty="0" smtClean="0">
                <a:latin typeface="Calibri" panose="020F0502020204030204" pitchFamily="34" charset="0"/>
                <a:cs typeface="Calibri" panose="020F0502020204030204" pitchFamily="34" charset="0"/>
              </a:rPr>
              <a:t>.</a:t>
            </a:r>
          </a:p>
          <a:p>
            <a:pPr marL="457200" indent="-457200">
              <a:buAutoNum type="arabicPeriod"/>
            </a:pPr>
            <a:endParaRPr lang="en-US" b="1" dirty="0">
              <a:latin typeface="Calibri" panose="020F0502020204030204" pitchFamily="34" charset="0"/>
              <a:cs typeface="Calibri" panose="020F0502020204030204" pitchFamily="34" charset="0"/>
            </a:endParaRPr>
          </a:p>
          <a:p>
            <a:pPr marL="457200" indent="-457200">
              <a:buAutoNum type="arabicPeriod"/>
            </a:pPr>
            <a:r>
              <a:rPr lang="es-ES" b="1" dirty="0">
                <a:latin typeface="Calibri" panose="020F0502020204030204" pitchFamily="34" charset="0"/>
                <a:cs typeface="Calibri" panose="020F0502020204030204" pitchFamily="34" charset="0"/>
              </a:rPr>
              <a:t>Restauración de la continuidad o unidad cuando </a:t>
            </a:r>
            <a:r>
              <a:rPr lang="es-ES" b="1" dirty="0" smtClean="0">
                <a:latin typeface="Calibri" panose="020F0502020204030204" pitchFamily="34" charset="0"/>
                <a:cs typeface="Calibri" panose="020F0502020204030204" pitchFamily="34" charset="0"/>
              </a:rPr>
              <a:t>se produce una disolución a través de medicamentos, cirugía y cuidados postoperatorios apropiados.</a:t>
            </a:r>
            <a:r>
              <a:rPr lang="en-US" b="1" dirty="0">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40140709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39033" y="891359"/>
            <a:ext cx="11670630" cy="4585871"/>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Metodos</a:t>
            </a:r>
            <a:r>
              <a:rPr lang="en-US"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a:t>
            </a:r>
            <a:r>
              <a:rPr lang="en-US"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hacer</a:t>
            </a:r>
            <a:r>
              <a:rPr lang="en-US"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sangría</a:t>
            </a:r>
            <a:r>
              <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u="sng" dirty="0" err="1" smtClean="0">
                <a:latin typeface="Calibri" panose="020F0502020204030204" pitchFamily="34" charset="0"/>
                <a:cs typeface="Calibri" panose="020F0502020204030204" pitchFamily="34" charset="0"/>
              </a:rPr>
              <a:t>Flebotomía</a:t>
            </a:r>
            <a:r>
              <a:rPr lang="en-US" b="1" u="sng"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Elimina 2 tipos de sangre "dañina":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sangre que inherentemente es "dañina" porque no cumple la función básica (es decir, la nutrición) . Aquí el uso de flebotomía es peligroso</a:t>
            </a:r>
            <a:r>
              <a:rPr lang="en-US" b="1" dirty="0">
                <a:latin typeface="Calibri" panose="020F0502020204030204" pitchFamily="34" charset="0"/>
                <a:cs typeface="Calibri" panose="020F0502020204030204" pitchFamily="34" charset="0"/>
              </a:rPr>
              <a:t>.</a:t>
            </a:r>
            <a:r>
              <a:rPr lang="en-US" b="1" dirty="0" smtClean="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sangre que es "dañina" porque está en exceso en un área específica del cuerpo, (plétora).</a:t>
            </a:r>
            <a:r>
              <a:rPr lang="en-US" b="1" dirty="0">
                <a:latin typeface="Calibri" panose="020F0502020204030204" pitchFamily="34" charset="0"/>
                <a:cs typeface="Calibri" panose="020F0502020204030204" pitchFamily="34" charset="0"/>
              </a:rPr>
              <a:t>
</a:t>
            </a:r>
            <a:endParaRPr lang="el-GR" b="1" i="1" dirty="0">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Tipos</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plétora</a:t>
            </a:r>
            <a:r>
              <a:rPr lang="el-GR" b="1" i="1" dirty="0" smtClean="0">
                <a:latin typeface="Calibri" panose="020F0502020204030204" pitchFamily="34" charset="0"/>
                <a:cs typeface="Calibri" panose="020F0502020204030204" pitchFamily="34" charset="0"/>
              </a:rPr>
              <a:t>:</a:t>
            </a:r>
            <a:endParaRPr lang="el-GR" b="1" i="1" dirty="0">
              <a:latin typeface="Calibri" panose="020F0502020204030204" pitchFamily="34" charset="0"/>
              <a:cs typeface="Calibri" panose="020F0502020204030204" pitchFamily="34" charset="0"/>
            </a:endParaRPr>
          </a:p>
          <a:p>
            <a:pPr marL="457200" indent="-457200">
              <a:buAutoNum type="arabicPeriod"/>
            </a:pPr>
            <a:r>
              <a:rPr lang="en-US" b="1" dirty="0" err="1" smtClean="0">
                <a:latin typeface="Calibri" panose="020F0502020204030204" pitchFamily="34" charset="0"/>
                <a:cs typeface="Calibri" panose="020F0502020204030204" pitchFamily="34" charset="0"/>
              </a:rPr>
              <a:t>Dinámico</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debido a la incapacidad </a:t>
            </a:r>
            <a:r>
              <a:rPr lang="es-ES" b="1" dirty="0" smtClean="0">
                <a:latin typeface="Calibri" panose="020F0502020204030204" pitchFamily="34" charset="0"/>
                <a:cs typeface="Calibri" panose="020F0502020204030204" pitchFamily="34" charset="0"/>
              </a:rPr>
              <a:t>de poder expulsarla de manera natural,  provoca </a:t>
            </a:r>
            <a:r>
              <a:rPr lang="es-ES" b="1" dirty="0">
                <a:latin typeface="Calibri" panose="020F0502020204030204" pitchFamily="34" charset="0"/>
                <a:cs typeface="Calibri" panose="020F0502020204030204" pitchFamily="34" charset="0"/>
              </a:rPr>
              <a:t>sepsis</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smtClean="0">
                <a:latin typeface="Calibri" panose="020F0502020204030204" pitchFamily="34" charset="0"/>
                <a:cs typeface="Calibri" panose="020F0502020204030204" pitchFamily="34" charset="0"/>
              </a:rPr>
              <a:t>Mecánico</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debido al </a:t>
            </a:r>
            <a:r>
              <a:rPr lang="es-ES" b="1" dirty="0" smtClean="0">
                <a:latin typeface="Calibri" panose="020F0502020204030204" pitchFamily="34" charset="0"/>
                <a:cs typeface="Calibri" panose="020F0502020204030204" pitchFamily="34" charset="0"/>
              </a:rPr>
              <a:t>exceso de sangre, </a:t>
            </a:r>
            <a:r>
              <a:rPr lang="es-ES" b="1" dirty="0">
                <a:latin typeface="Calibri" panose="020F0502020204030204" pitchFamily="34" charset="0"/>
                <a:cs typeface="Calibri" panose="020F0502020204030204" pitchFamily="34" charset="0"/>
              </a:rPr>
              <a:t>los vasos se ensanchan </a:t>
            </a:r>
            <a:r>
              <a:rPr lang="es-ES" b="1" dirty="0" smtClean="0">
                <a:latin typeface="Calibri" panose="020F0502020204030204" pitchFamily="34" charset="0"/>
                <a:cs typeface="Calibri" panose="020F0502020204030204" pitchFamily="34" charset="0"/>
              </a:rPr>
              <a:t>, y </a:t>
            </a:r>
            <a:r>
              <a:rPr lang="es-ES" b="1" dirty="0">
                <a:latin typeface="Calibri" panose="020F0502020204030204" pitchFamily="34" charset="0"/>
                <a:cs typeface="Calibri" panose="020F0502020204030204" pitchFamily="34" charset="0"/>
              </a:rPr>
              <a:t>se produce la </a:t>
            </a:r>
            <a:r>
              <a:rPr lang="es-ES" b="1" dirty="0" smtClean="0">
                <a:latin typeface="Calibri" panose="020F0502020204030204" pitchFamily="34" charset="0"/>
                <a:cs typeface="Calibri" panose="020F0502020204030204" pitchFamily="34" charset="0"/>
              </a:rPr>
              <a:t>rotura.</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Si </a:t>
            </a:r>
            <a:r>
              <a:rPr lang="es-ES" b="1" dirty="0">
                <a:latin typeface="Calibri" panose="020F0502020204030204" pitchFamily="34" charset="0"/>
                <a:cs typeface="Calibri" panose="020F0502020204030204" pitchFamily="34" charset="0"/>
                <a:sym typeface="Wingdings" panose="05000000000000000000" pitchFamily="2" charset="2"/>
              </a:rPr>
              <a:t>se produce una plétora debido </a:t>
            </a:r>
            <a:r>
              <a:rPr lang="es-ES" b="1" dirty="0" smtClean="0">
                <a:latin typeface="Calibri" panose="020F0502020204030204" pitchFamily="34" charset="0"/>
                <a:cs typeface="Calibri" panose="020F0502020204030204" pitchFamily="34" charset="0"/>
                <a:sym typeface="Wingdings" panose="05000000000000000000" pitchFamily="2" charset="2"/>
              </a:rPr>
              <a:t>a la fiebre, se debe realizar una flebotomía, </a:t>
            </a:r>
            <a:r>
              <a:rPr lang="es-ES" b="1" dirty="0">
                <a:latin typeface="Calibri" panose="020F0502020204030204" pitchFamily="34" charset="0"/>
                <a:cs typeface="Calibri" panose="020F0502020204030204" pitchFamily="34" charset="0"/>
                <a:sym typeface="Wingdings" panose="05000000000000000000" pitchFamily="2" charset="2"/>
              </a:rPr>
              <a:t>para evitar la inflamación</a:t>
            </a:r>
            <a:r>
              <a:rPr lang="en-US" b="1" dirty="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4228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1077604"/>
            <a:ext cx="11670630" cy="3200876"/>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Galeno</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r>
              <a:rPr lang="en-US"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Flebotomía</a:t>
            </a:r>
            <a:r>
              <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b="1" i="1" dirty="0">
              <a:latin typeface="Calibri" panose="020F0502020204030204" pitchFamily="34" charset="0"/>
              <a:cs typeface="Calibri" panose="020F0502020204030204" pitchFamily="34" charset="0"/>
            </a:endParaRPr>
          </a:p>
          <a:p>
            <a:r>
              <a:rPr lang="en-US" b="1" i="1" dirty="0" err="1" smtClean="0">
                <a:latin typeface="Calibri" panose="020F0502020204030204" pitchFamily="34" charset="0"/>
                <a:cs typeface="Calibri" panose="020F0502020204030204" pitchFamily="34" charset="0"/>
              </a:rPr>
              <a:t>Indicaciones</a:t>
            </a:r>
            <a:r>
              <a:rPr lang="en-US" b="1" i="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Más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común</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gravedad</a:t>
            </a:r>
            <a:r>
              <a:rPr lang="en-US" b="1" dirty="0" smtClean="0">
                <a:latin typeface="Calibri" panose="020F0502020204030204" pitchFamily="34" charset="0"/>
                <a:cs typeface="Calibri" panose="020F0502020204030204" pitchFamily="34" charset="0"/>
              </a:rPr>
              <a:t> de un </a:t>
            </a:r>
            <a:r>
              <a:rPr lang="en-US" b="1" dirty="0" err="1" smtClean="0">
                <a:latin typeface="Calibri" panose="020F0502020204030204" pitchFamily="34" charset="0"/>
                <a:cs typeface="Calibri" panose="020F0502020204030204" pitchFamily="34" charset="0"/>
              </a:rPr>
              <a:t>caso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teniendo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presente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condiciones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generales</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paciente</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en</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angina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neumonía</a:t>
            </a:r>
            <a:r>
              <a:rPr lang="en-US" b="1" dirty="0" smtClean="0">
                <a:latin typeface="Calibri" panose="020F0502020204030204" pitchFamily="34" charset="0"/>
                <a:cs typeface="Calibri" panose="020F0502020204030204" pitchFamily="34" charset="0"/>
              </a:rPr>
              <a:t> con </a:t>
            </a:r>
            <a:r>
              <a:rPr lang="en-US" b="1" dirty="0" err="1" smtClean="0">
                <a:latin typeface="Calibri" panose="020F0502020204030204" pitchFamily="34" charset="0"/>
                <a:cs typeface="Calibri" panose="020F0502020204030204" pitchFamily="34" charset="0"/>
              </a:rPr>
              <a:t>sensación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falta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aire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amenorrea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oftalmía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anorexia, anoxia, </a:t>
            </a:r>
            <a:r>
              <a:rPr lang="en-US" b="1" dirty="0" err="1" smtClean="0">
                <a:latin typeface="Calibri" panose="020F0502020204030204" pitchFamily="34" charset="0"/>
                <a:cs typeface="Calibri" panose="020F0502020204030204" pitchFamily="34" charset="0"/>
              </a:rPr>
              <a:t>hiperactividad</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letargia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gota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artritis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epilepsia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melancolía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pleuritis</a:t>
            </a:r>
            <a:r>
              <a:rPr lang="en-US" b="1" dirty="0" smtClean="0">
                <a:latin typeface="Calibri" panose="020F0502020204030204" pitchFamily="34" charset="0"/>
                <a:cs typeface="Calibri" panose="020F0502020204030204" pitchFamily="34" charset="0"/>
              </a:rPr>
              <a:t>, hepatitis, </a:t>
            </a:r>
            <a:r>
              <a:rPr lang="en-US" b="1" dirty="0" err="1" smtClean="0">
                <a:latin typeface="Calibri" panose="020F0502020204030204" pitchFamily="34" charset="0"/>
                <a:cs typeface="Calibri" panose="020F0502020204030204" pitchFamily="34" charset="0"/>
              </a:rPr>
              <a:t>etc</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047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xmlns="" id="{DA3E29E4-B213-4278-A339-DA3884A820A2}"/>
              </a:ext>
            </a:extLst>
          </p:cNvPr>
          <p:cNvSpPr txBox="1">
            <a:spLocks noChangeArrowheads="1"/>
          </p:cNvSpPr>
          <p:nvPr/>
        </p:nvSpPr>
        <p:spPr bwMode="auto">
          <a:xfrm>
            <a:off x="393701" y="1094213"/>
            <a:ext cx="6710364"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Asclepio</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spcBef>
                <a:spcPct val="0"/>
              </a:spcBef>
              <a:buFontTx/>
              <a:buNone/>
            </a:pPr>
            <a:endParaRPr lang="el-GR" altLang="el-GR" sz="2400" b="1" dirty="0">
              <a:latin typeface="Garamond" panose="02020404030301010803" pitchFamily="18" charset="0"/>
            </a:endParaRPr>
          </a:p>
          <a:p>
            <a:pPr eaLnBrk="1" hangingPunct="1">
              <a:spcBef>
                <a:spcPct val="0"/>
              </a:spcBef>
              <a:buFontTx/>
              <a:buNone/>
            </a:pPr>
            <a:r>
              <a:rPr lang="el-GR" altLang="el-GR" sz="2400" b="1" dirty="0" smtClean="0">
                <a:latin typeface="Garamond" panose="02020404030301010803" pitchFamily="18" charset="0"/>
              </a:rPr>
              <a:t>-</a:t>
            </a:r>
            <a:r>
              <a:rPr lang="en-US" altLang="el-GR" sz="1800" b="1" dirty="0" err="1" smtClean="0">
                <a:latin typeface="Calibri" panose="020F0502020204030204" pitchFamily="34" charset="0"/>
                <a:cs typeface="Calibri" panose="020F0502020204030204" pitchFamily="34" charset="0"/>
              </a:rPr>
              <a:t>Hijo</a:t>
            </a:r>
            <a:r>
              <a:rPr lang="en-US" altLang="el-GR" sz="1800" b="1" dirty="0" smtClean="0">
                <a:latin typeface="Calibri" panose="020F0502020204030204" pitchFamily="34" charset="0"/>
                <a:cs typeface="Calibri" panose="020F0502020204030204" pitchFamily="34" charset="0"/>
              </a:rPr>
              <a:t> de </a:t>
            </a:r>
            <a:r>
              <a:rPr lang="en-US" altLang="el-GR" sz="1800" b="1" dirty="0" err="1" smtClean="0">
                <a:latin typeface="Calibri" panose="020F0502020204030204" pitchFamily="34" charset="0"/>
                <a:cs typeface="Calibri" panose="020F0502020204030204" pitchFamily="34" charset="0"/>
              </a:rPr>
              <a:t>Apolo</a:t>
            </a:r>
            <a:r>
              <a:rPr lang="en-US" altLang="el-GR" sz="1800" b="1" dirty="0">
                <a:latin typeface="Calibri" panose="020F0502020204030204" pitchFamily="34" charset="0"/>
                <a:cs typeface="Calibri" panose="020F0502020204030204" pitchFamily="34" charset="0"/>
              </a:rPr>
              <a:t>
-Padre </a:t>
            </a:r>
            <a:r>
              <a:rPr lang="en-US" altLang="el-GR" sz="1800" b="1" dirty="0" smtClean="0">
                <a:latin typeface="Calibri" panose="020F0502020204030204" pitchFamily="34" charset="0"/>
                <a:cs typeface="Calibri" panose="020F0502020204030204" pitchFamily="34" charset="0"/>
              </a:rPr>
              <a:t>de </a:t>
            </a:r>
            <a:r>
              <a:rPr lang="en-US" altLang="el-GR" sz="1800" b="1" dirty="0" err="1" smtClean="0">
                <a:latin typeface="Calibri" panose="020F0502020204030204" pitchFamily="34" charset="0"/>
                <a:cs typeface="Calibri" panose="020F0502020204030204" pitchFamily="34" charset="0"/>
              </a:rPr>
              <a:t>Podalirio</a:t>
            </a:r>
            <a:r>
              <a:rPr lang="en-US" altLang="el-GR" sz="1800" b="1" dirty="0" smtClean="0">
                <a:latin typeface="Calibri" panose="020F0502020204030204" pitchFamily="34" charset="0"/>
                <a:cs typeface="Calibri" panose="020F0502020204030204" pitchFamily="34" charset="0"/>
              </a:rPr>
              <a:t> y </a:t>
            </a:r>
            <a:r>
              <a:rPr lang="en-US" altLang="el-GR" sz="1800" b="1" dirty="0" err="1" smtClean="0">
                <a:latin typeface="Calibri" panose="020F0502020204030204" pitchFamily="34" charset="0"/>
                <a:cs typeface="Calibri" panose="020F0502020204030204" pitchFamily="34" charset="0"/>
              </a:rPr>
              <a:t>Macaón</a:t>
            </a:r>
            <a:r>
              <a:rPr lang="en-US" altLang="el-GR" sz="1800" b="1" dirty="0">
                <a:latin typeface="Calibri" panose="020F0502020204030204" pitchFamily="34" charset="0"/>
                <a:cs typeface="Calibri" panose="020F0502020204030204" pitchFamily="34" charset="0"/>
              </a:rPr>
              <a:t>
- </a:t>
            </a:r>
            <a:r>
              <a:rPr lang="en-US" altLang="el-GR" sz="1800" b="1" dirty="0" smtClean="0">
                <a:latin typeface="Calibri" panose="020F0502020204030204" pitchFamily="34" charset="0"/>
                <a:cs typeface="Calibri" panose="020F0502020204030204" pitchFamily="34" charset="0"/>
              </a:rPr>
              <a:t>¿Dios? ¿</a:t>
            </a:r>
            <a:r>
              <a:rPr lang="en-US" altLang="el-GR" sz="1800" b="1" dirty="0" err="1" smtClean="0">
                <a:latin typeface="Calibri" panose="020F0502020204030204" pitchFamily="34" charset="0"/>
                <a:cs typeface="Calibri" panose="020F0502020204030204" pitchFamily="34" charset="0"/>
              </a:rPr>
              <a:t>Héroe</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¿Mortal?</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Aprendió</a:t>
            </a:r>
            <a:r>
              <a:rPr lang="en-US" altLang="el-GR" sz="1800" b="1" dirty="0" smtClean="0">
                <a:latin typeface="Calibri" panose="020F0502020204030204" pitchFamily="34" charset="0"/>
                <a:cs typeface="Calibri" panose="020F0502020204030204" pitchFamily="34" charset="0"/>
              </a:rPr>
              <a:t> la </a:t>
            </a:r>
            <a:r>
              <a:rPr lang="en-US" altLang="el-GR" sz="1800" b="1" dirty="0" err="1" smtClean="0">
                <a:latin typeface="Calibri" panose="020F0502020204030204" pitchFamily="34" charset="0"/>
                <a:cs typeface="Calibri" panose="020F0502020204030204" pitchFamily="34" charset="0"/>
              </a:rPr>
              <a:t>medicina</a:t>
            </a:r>
            <a:r>
              <a:rPr lang="en-US" altLang="el-GR" sz="1800" b="1" dirty="0" smtClean="0">
                <a:latin typeface="Calibri" panose="020F0502020204030204" pitchFamily="34" charset="0"/>
                <a:cs typeface="Calibri" panose="020F0502020204030204" pitchFamily="34" charset="0"/>
              </a:rPr>
              <a:t> del </a:t>
            </a:r>
            <a:r>
              <a:rPr lang="en-US" altLang="el-GR" sz="1800" b="1" dirty="0" err="1" smtClean="0">
                <a:latin typeface="Calibri" panose="020F0502020204030204" pitchFamily="34" charset="0"/>
                <a:cs typeface="Calibri" panose="020F0502020204030204" pitchFamily="34" charset="0"/>
              </a:rPr>
              <a:t>centauro</a:t>
            </a:r>
            <a:r>
              <a:rPr lang="en-US" altLang="el-GR" sz="1800" b="1" dirty="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Quirón</a:t>
            </a:r>
            <a:r>
              <a:rPr lang="en-US" altLang="el-GR" sz="1800" b="1" dirty="0">
                <a:latin typeface="Calibri" panose="020F0502020204030204" pitchFamily="34" charset="0"/>
                <a:cs typeface="Calibri" panose="020F0502020204030204" pitchFamily="34" charset="0"/>
              </a:rPr>
              <a:t>
</a:t>
            </a:r>
            <a:endParaRPr lang="el-GR"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l-GR" altLang="el-GR" sz="1800" b="1" dirty="0" smtClean="0">
                <a:latin typeface="Calibri" panose="020F0502020204030204" pitchFamily="34" charset="0"/>
                <a:cs typeface="Calibri" panose="020F0502020204030204" pitchFamily="34" charset="0"/>
              </a:rPr>
              <a:t>-</a:t>
            </a:r>
            <a:r>
              <a:rPr lang="en-US" altLang="el-GR" sz="1800" b="1" dirty="0" smtClean="0">
                <a:latin typeface="Calibri" panose="020F0502020204030204" pitchFamily="34" charset="0"/>
                <a:cs typeface="Calibri" panose="020F0502020204030204" pitchFamily="34" charset="0"/>
              </a:rPr>
              <a:t>Sana </a:t>
            </a:r>
            <a:r>
              <a:rPr lang="en-US" altLang="el-GR" sz="1800" b="1" dirty="0" err="1" smtClean="0">
                <a:latin typeface="Calibri" panose="020F0502020204030204" pitchFamily="34" charset="0"/>
                <a:cs typeface="Calibri" panose="020F0502020204030204" pitchFamily="34" charset="0"/>
              </a:rPr>
              <a:t>utilizando</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medicamentos</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cirugía</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cánticos</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Tiene</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habilidad</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para</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resucitar</a:t>
            </a:r>
            <a:r>
              <a:rPr lang="en-US" altLang="el-GR" sz="1800" b="1" dirty="0" smtClean="0">
                <a:latin typeface="Calibri" panose="020F0502020204030204" pitchFamily="34" charset="0"/>
                <a:cs typeface="Calibri" panose="020F0502020204030204" pitchFamily="34" charset="0"/>
              </a:rPr>
              <a:t> a </a:t>
            </a:r>
            <a:r>
              <a:rPr lang="en-US" altLang="el-GR" sz="1800" b="1" dirty="0" err="1" smtClean="0">
                <a:latin typeface="Calibri" panose="020F0502020204030204" pitchFamily="34" charset="0"/>
                <a:cs typeface="Calibri" panose="020F0502020204030204" pitchFamily="34" charset="0"/>
              </a:rPr>
              <a:t>muertos</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por</a:t>
            </a:r>
            <a:r>
              <a:rPr lang="en-US" altLang="el-GR" sz="1800" b="1" dirty="0" smtClean="0">
                <a:latin typeface="Calibri" panose="020F0502020204030204" pitchFamily="34" charset="0"/>
                <a:cs typeface="Calibri" panose="020F0502020204030204" pitchFamily="34" charset="0"/>
              </a:rPr>
              <a:t> lo </a:t>
            </a:r>
            <a:r>
              <a:rPr lang="en-US" altLang="el-GR" sz="1800" b="1" dirty="0" err="1" smtClean="0">
                <a:latin typeface="Calibri" panose="020F0502020204030204" pitchFamily="34" charset="0"/>
                <a:cs typeface="Calibri" panose="020F0502020204030204" pitchFamily="34" charset="0"/>
              </a:rPr>
              <a:t>que</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despertó</a:t>
            </a:r>
            <a:r>
              <a:rPr lang="en-US" altLang="el-GR" sz="1800" b="1" dirty="0" smtClean="0">
                <a:latin typeface="Calibri" panose="020F0502020204030204" pitchFamily="34" charset="0"/>
                <a:cs typeface="Calibri" panose="020F0502020204030204" pitchFamily="34" charset="0"/>
              </a:rPr>
              <a:t> la </a:t>
            </a:r>
            <a:r>
              <a:rPr lang="en-US" altLang="el-GR" sz="1800" b="1" dirty="0" err="1" smtClean="0">
                <a:latin typeface="Calibri" panose="020F0502020204030204" pitchFamily="34" charset="0"/>
                <a:cs typeface="Calibri" panose="020F0502020204030204" pitchFamily="34" charset="0"/>
              </a:rPr>
              <a:t>cólera</a:t>
            </a:r>
            <a:r>
              <a:rPr lang="en-US" altLang="el-GR" sz="1800" b="1" dirty="0" smtClean="0">
                <a:latin typeface="Calibri" panose="020F0502020204030204" pitchFamily="34" charset="0"/>
                <a:cs typeface="Calibri" panose="020F0502020204030204" pitchFamily="34" charset="0"/>
              </a:rPr>
              <a:t> de Zeus y lo </a:t>
            </a:r>
            <a:r>
              <a:rPr lang="en-US" altLang="el-GR" sz="1800" b="1" dirty="0" err="1" smtClean="0">
                <a:latin typeface="Calibri" panose="020F0502020204030204" pitchFamily="34" charset="0"/>
                <a:cs typeface="Calibri" panose="020F0502020204030204" pitchFamily="34" charset="0"/>
              </a:rPr>
              <a:t>mató</a:t>
            </a:r>
            <a:r>
              <a:rPr lang="en-US" altLang="el-GR" sz="1800" b="1" dirty="0" smtClean="0">
                <a:latin typeface="Calibri" panose="020F0502020204030204" pitchFamily="34" charset="0"/>
                <a:cs typeface="Calibri" panose="020F0502020204030204" pitchFamily="34" charset="0"/>
              </a:rPr>
              <a:t> con un </a:t>
            </a:r>
            <a:r>
              <a:rPr lang="en-US" altLang="el-GR" sz="1800" b="1" dirty="0" err="1" smtClean="0">
                <a:latin typeface="Calibri" panose="020F0502020204030204" pitchFamily="34" charset="0"/>
                <a:cs typeface="Calibri" panose="020F0502020204030204" pitchFamily="34" charset="0"/>
              </a:rPr>
              <a:t>rayo</a:t>
            </a:r>
            <a:r>
              <a:rPr lang="en-US" altLang="el-GR" sz="1800" b="1" dirty="0" smtClean="0">
                <a:latin typeface="Calibri" panose="020F0502020204030204" pitchFamily="34" charset="0"/>
                <a:cs typeface="Calibri" panose="020F0502020204030204" pitchFamily="34" charset="0"/>
              </a:rPr>
              <a:t>.</a:t>
            </a:r>
            <a:r>
              <a:rPr lang="en-US" altLang="el-GR" sz="1800" b="1" dirty="0">
                <a:latin typeface="Calibri" panose="020F0502020204030204" pitchFamily="34" charset="0"/>
                <a:cs typeface="Calibri" panose="020F0502020204030204" pitchFamily="34" charset="0"/>
              </a:rPr>
              <a:t>
</a:t>
            </a:r>
            <a:endParaRPr lang="el-GR" altLang="el-GR" sz="1800" b="1" dirty="0">
              <a:latin typeface="Calibri" panose="020F0502020204030204" pitchFamily="34" charset="0"/>
              <a:cs typeface="Calibri" panose="020F0502020204030204" pitchFamily="34" charset="0"/>
              <a:sym typeface="Wingdings" panose="05000000000000000000" pitchFamily="2" charset="2"/>
            </a:endParaRPr>
          </a:p>
          <a:p>
            <a:pPr eaLnBrk="1" hangingPunct="1">
              <a:spcBef>
                <a:spcPct val="0"/>
              </a:spcBef>
              <a:buFontTx/>
              <a:buNone/>
            </a:pPr>
            <a:endParaRPr lang="el-GR" altLang="el-GR" sz="1800" b="1" dirty="0">
              <a:latin typeface="Calibri" panose="020F0502020204030204" pitchFamily="34" charset="0"/>
              <a:cs typeface="Calibri" panose="020F0502020204030204" pitchFamily="34" charset="0"/>
              <a:sym typeface="Wingdings" panose="05000000000000000000" pitchFamily="2" charset="2"/>
            </a:endParaRPr>
          </a:p>
          <a:p>
            <a:pPr eaLnBrk="1" hangingPunct="1">
              <a:spcBef>
                <a:spcPct val="0"/>
              </a:spcBef>
              <a:buFontTx/>
              <a:buNone/>
            </a:pPr>
            <a:r>
              <a:rPr lang="el-GR" altLang="el-GR" sz="1800" b="1" dirty="0" smtClean="0">
                <a:latin typeface="Calibri" panose="020F0502020204030204" pitchFamily="34" charset="0"/>
                <a:cs typeface="Calibri" panose="020F0502020204030204" pitchFamily="34" charset="0"/>
                <a:sym typeface="Wingdings" panose="05000000000000000000" pitchFamily="2" charset="2"/>
              </a:rPr>
              <a:t>-</a:t>
            </a:r>
            <a:r>
              <a:rPr lang="es-ES" altLang="el-GR" sz="1800" b="1" dirty="0" smtClean="0">
                <a:latin typeface="Calibri" panose="020F0502020204030204" pitchFamily="34" charset="0"/>
                <a:cs typeface="Calibri" panose="020F0502020204030204" pitchFamily="34" charset="0"/>
                <a:sym typeface="Wingdings" panose="05000000000000000000" pitchFamily="2" charset="2"/>
              </a:rPr>
              <a:t>Se representa con un caduceo que tiene una serpiente enrollada </a:t>
            </a:r>
            <a:r>
              <a:rPr lang="en-US" altLang="el-GR" sz="1800" b="1" dirty="0">
                <a:latin typeface="Calibri" panose="020F0502020204030204" pitchFamily="34" charset="0"/>
                <a:cs typeface="Calibri" panose="020F0502020204030204" pitchFamily="34" charset="0"/>
                <a:sym typeface="Wingdings" panose="05000000000000000000" pitchFamily="2" charset="2"/>
              </a:rPr>
              <a:t>
	</a:t>
            </a:r>
            <a:r>
              <a:rPr lang="en-US" altLang="el-GR" sz="1800" b="1" dirty="0" err="1" smtClean="0">
                <a:latin typeface="Calibri" panose="020F0502020204030204" pitchFamily="34" charset="0"/>
                <a:cs typeface="Calibri" panose="020F0502020204030204" pitchFamily="34" charset="0"/>
                <a:sym typeface="Wingdings" panose="05000000000000000000" pitchFamily="2" charset="2"/>
              </a:rPr>
              <a:t>Vara</a:t>
            </a:r>
            <a:r>
              <a:rPr lang="en-US" altLang="el-GR" sz="1800" b="1" dirty="0" smtClean="0">
                <a:latin typeface="Calibri" panose="020F0502020204030204" pitchFamily="34" charset="0"/>
                <a:cs typeface="Calibri" panose="020F0502020204030204" pitchFamily="34" charset="0"/>
                <a:sym typeface="Wingdings" panose="05000000000000000000" pitchFamily="2" charset="2"/>
              </a:rPr>
              <a:t> – </a:t>
            </a:r>
            <a:r>
              <a:rPr lang="en-US" altLang="el-GR" sz="1800" b="1" dirty="0" err="1" smtClean="0">
                <a:latin typeface="Calibri" panose="020F0502020204030204" pitchFamily="34" charset="0"/>
                <a:cs typeface="Calibri" panose="020F0502020204030204" pitchFamily="34" charset="0"/>
                <a:sym typeface="Wingdings" panose="05000000000000000000" pitchFamily="2" charset="2"/>
              </a:rPr>
              <a:t>soporta</a:t>
            </a:r>
            <a:r>
              <a:rPr lang="en-US" altLang="el-GR" sz="1800" b="1" dirty="0" smtClean="0">
                <a:latin typeface="Calibri" panose="020F0502020204030204" pitchFamily="34" charset="0"/>
                <a:cs typeface="Calibri" panose="020F0502020204030204" pitchFamily="34" charset="0"/>
                <a:sym typeface="Wingdings" panose="05000000000000000000" pitchFamily="2" charset="2"/>
              </a:rPr>
              <a:t> y </a:t>
            </a:r>
            <a:r>
              <a:rPr lang="en-US" altLang="el-GR" sz="1800" b="1" dirty="0" err="1" smtClean="0">
                <a:latin typeface="Calibri" panose="020F0502020204030204" pitchFamily="34" charset="0"/>
                <a:cs typeface="Calibri" panose="020F0502020204030204" pitchFamily="34" charset="0"/>
                <a:sym typeface="Wingdings" panose="05000000000000000000" pitchFamily="2" charset="2"/>
              </a:rPr>
              <a:t>permite</a:t>
            </a:r>
            <a:r>
              <a:rPr lang="en-US" altLang="el-GR" sz="1800" b="1" dirty="0" smtClean="0">
                <a:latin typeface="Calibri" panose="020F0502020204030204" pitchFamily="34" charset="0"/>
                <a:cs typeface="Calibri" panose="020F0502020204030204" pitchFamily="34" charset="0"/>
                <a:sym typeface="Wingdings" panose="05000000000000000000" pitchFamily="2" charset="2"/>
              </a:rPr>
              <a:t> a los </a:t>
            </a:r>
            <a:r>
              <a:rPr lang="en-US" altLang="el-GR" sz="1800" b="1" dirty="0" err="1" smtClean="0">
                <a:latin typeface="Calibri" panose="020F0502020204030204" pitchFamily="34" charset="0"/>
                <a:cs typeface="Calibri" panose="020F0502020204030204" pitchFamily="34" charset="0"/>
                <a:sym typeface="Wingdings" panose="05000000000000000000" pitchFamily="2" charset="2"/>
              </a:rPr>
              <a:t>médicos</a:t>
            </a:r>
            <a:r>
              <a:rPr lang="en-US" altLang="el-GR" sz="1800" b="1" dirty="0" smtClean="0">
                <a:latin typeface="Calibri" panose="020F0502020204030204" pitchFamily="34" charset="0"/>
                <a:cs typeface="Calibri" panose="020F0502020204030204" pitchFamily="34" charset="0"/>
                <a:sym typeface="Wingdings" panose="05000000000000000000" pitchFamily="2" charset="2"/>
              </a:rPr>
              <a:t> el </a:t>
            </a:r>
            <a:r>
              <a:rPr lang="en-US" altLang="el-GR" sz="1800" b="1" dirty="0" err="1" smtClean="0">
                <a:latin typeface="Calibri" panose="020F0502020204030204" pitchFamily="34" charset="0"/>
                <a:cs typeface="Calibri" panose="020F0502020204030204" pitchFamily="34" charset="0"/>
                <a:sym typeface="Wingdings" panose="05000000000000000000" pitchFamily="2" charset="2"/>
              </a:rPr>
              <a:t>reposo</a:t>
            </a:r>
            <a:r>
              <a:rPr lang="en-US" altLang="el-GR" sz="1800" b="1" dirty="0" smtClean="0">
                <a:latin typeface="Calibri" panose="020F0502020204030204" pitchFamily="34" charset="0"/>
                <a:cs typeface="Calibri" panose="020F0502020204030204" pitchFamily="34" charset="0"/>
                <a:sym typeface="Wingdings" panose="05000000000000000000" pitchFamily="2" charset="2"/>
              </a:rPr>
              <a:t> </a:t>
            </a:r>
            <a:r>
              <a:rPr lang="en-US" altLang="el-GR" sz="1800" b="1" dirty="0">
                <a:latin typeface="Calibri" panose="020F0502020204030204" pitchFamily="34" charset="0"/>
                <a:cs typeface="Calibri" panose="020F0502020204030204" pitchFamily="34" charset="0"/>
                <a:sym typeface="Wingdings" panose="05000000000000000000" pitchFamily="2" charset="2"/>
              </a:rPr>
              <a:t>
	</a:t>
            </a:r>
            <a:r>
              <a:rPr lang="en-US" altLang="el-GR" sz="1800" b="1" dirty="0" err="1" smtClean="0">
                <a:latin typeface="Calibri" panose="020F0502020204030204" pitchFamily="34" charset="0"/>
                <a:cs typeface="Calibri" panose="020F0502020204030204" pitchFamily="34" charset="0"/>
                <a:sym typeface="Wingdings" panose="05000000000000000000" pitchFamily="2" charset="2"/>
              </a:rPr>
              <a:t>Serpiente</a:t>
            </a:r>
            <a:r>
              <a:rPr lang="en-US" altLang="el-GR" sz="1800" b="1" dirty="0">
                <a:latin typeface="Calibri" panose="020F0502020204030204" pitchFamily="34" charset="0"/>
                <a:cs typeface="Calibri" panose="020F0502020204030204" pitchFamily="34" charset="0"/>
                <a:sym typeface="Wingdings" panose="05000000000000000000" pitchFamily="2" charset="2"/>
              </a:rPr>
              <a:t> – </a:t>
            </a:r>
            <a:r>
              <a:rPr lang="es-ES" altLang="el-GR" sz="1800" b="1" dirty="0" smtClean="0">
                <a:latin typeface="Calibri" panose="020F0502020204030204" pitchFamily="34" charset="0"/>
                <a:cs typeface="Calibri" panose="020F0502020204030204" pitchFamily="34" charset="0"/>
                <a:sym typeface="Wingdings" panose="05000000000000000000" pitchFamily="2" charset="2"/>
              </a:rPr>
              <a:t>símbolo </a:t>
            </a:r>
            <a:r>
              <a:rPr lang="es-ES" altLang="el-GR" sz="1800" b="1" dirty="0">
                <a:latin typeface="Calibri" panose="020F0502020204030204" pitchFamily="34" charset="0"/>
                <a:cs typeface="Calibri" panose="020F0502020204030204" pitchFamily="34" charset="0"/>
                <a:sym typeface="Wingdings" panose="05000000000000000000" pitchFamily="2" charset="2"/>
              </a:rPr>
              <a:t>de renovación y rejuvenecimiento</a:t>
            </a:r>
            <a:r>
              <a:rPr lang="en-US" altLang="el-GR" sz="1800" b="1" dirty="0">
                <a:latin typeface="Calibri" panose="020F0502020204030204" pitchFamily="34" charset="0"/>
                <a:cs typeface="Calibri" panose="020F0502020204030204" pitchFamily="34" charset="0"/>
                <a:sym typeface="Wingdings" panose="05000000000000000000" pitchFamily="2" charset="2"/>
              </a:rPr>
              <a:t>
</a:t>
            </a:r>
            <a:endParaRPr lang="el-GR" altLang="el-GR" sz="1800" b="1" dirty="0">
              <a:latin typeface="Calibri" panose="020F0502020204030204" pitchFamily="34" charset="0"/>
              <a:cs typeface="Calibri" panose="020F0502020204030204" pitchFamily="34" charset="0"/>
            </a:endParaRPr>
          </a:p>
        </p:txBody>
      </p:sp>
      <p:pic>
        <p:nvPicPr>
          <p:cNvPr id="5123" name="Picture 2" descr="http://unqualifiedreflecting.files.wordpress.com/2012/01/athens-national-archaeological-museum-asclepius-statue-2.jpg">
            <a:extLst>
              <a:ext uri="{FF2B5EF4-FFF2-40B4-BE49-F238E27FC236}">
                <a16:creationId xmlns:a16="http://schemas.microsoft.com/office/drawing/2014/main" xmlns="" id="{DEC52C33-66C7-4132-A810-1524CDE8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4" y="1094213"/>
            <a:ext cx="29876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a:extLst>
              <a:ext uri="{FF2B5EF4-FFF2-40B4-BE49-F238E27FC236}">
                <a16:creationId xmlns:a16="http://schemas.microsoft.com/office/drawing/2014/main" xmlns="" id="{2BAD64D5-9909-4CAF-9B67-DA66996A5DE3}"/>
              </a:ext>
            </a:extLst>
          </p:cNvPr>
          <p:cNvSpPr txBox="1">
            <a:spLocks noChangeArrowheads="1"/>
          </p:cNvSpPr>
          <p:nvPr/>
        </p:nvSpPr>
        <p:spPr bwMode="auto">
          <a:xfrm>
            <a:off x="8688389" y="5079920"/>
            <a:ext cx="2736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400" b="1" dirty="0">
                <a:solidFill>
                  <a:schemeClr val="bg1"/>
                </a:solidFill>
                <a:latin typeface="Calibri" panose="020F0502020204030204" pitchFamily="34" charset="0"/>
                <a:cs typeface="Calibri" panose="020F0502020204030204" pitchFamily="34" charset="0"/>
              </a:rPr>
              <a:t>Asclepius</a:t>
            </a:r>
            <a:r>
              <a:rPr lang="el-GR" altLang="el-GR" sz="1400" b="1" dirty="0">
                <a:solidFill>
                  <a:schemeClr val="bg1"/>
                </a:solidFill>
                <a:latin typeface="Calibri" panose="020F0502020204030204" pitchFamily="34" charset="0"/>
                <a:cs typeface="Calibri" panose="020F0502020204030204" pitchFamily="34" charset="0"/>
              </a:rPr>
              <a:t>, </a:t>
            </a:r>
            <a:r>
              <a:rPr lang="en-US" altLang="el-GR" sz="1400" b="1" dirty="0">
                <a:solidFill>
                  <a:schemeClr val="bg1"/>
                </a:solidFill>
                <a:latin typeface="Calibri" panose="020F0502020204030204" pitchFamily="34" charset="0"/>
                <a:cs typeface="Calibri" panose="020F0502020204030204" pitchFamily="34" charset="0"/>
              </a:rPr>
              <a:t>National Archaeological Museum. Athens, Greece</a:t>
            </a:r>
            <a:endParaRPr lang="el-GR" altLang="el-GR" sz="1400" b="1"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B80B4A18-C0EA-4AF1-BC39-84BA51D008E1}"/>
              </a:ext>
            </a:extLst>
          </p:cNvPr>
          <p:cNvPicPr>
            <a:picLocks noChangeAspect="1"/>
          </p:cNvPicPr>
          <p:nvPr/>
        </p:nvPicPr>
        <p:blipFill>
          <a:blip r:embed="rId2"/>
          <a:stretch>
            <a:fillRect/>
          </a:stretch>
        </p:blipFill>
        <p:spPr>
          <a:xfrm>
            <a:off x="2520950" y="742344"/>
            <a:ext cx="6431981" cy="4911695"/>
          </a:xfrm>
          <a:prstGeom prst="rect">
            <a:avLst/>
          </a:prstGeom>
        </p:spPr>
      </p:pic>
      <p:sp>
        <p:nvSpPr>
          <p:cNvPr id="3" name="TextBox 2">
            <a:extLst>
              <a:ext uri="{FF2B5EF4-FFF2-40B4-BE49-F238E27FC236}">
                <a16:creationId xmlns:a16="http://schemas.microsoft.com/office/drawing/2014/main" xmlns="" id="{889B562C-15CA-4E19-954F-84EEED3C2307}"/>
              </a:ext>
            </a:extLst>
          </p:cNvPr>
          <p:cNvSpPr txBox="1"/>
          <p:nvPr/>
        </p:nvSpPr>
        <p:spPr>
          <a:xfrm>
            <a:off x="4876800" y="5803900"/>
            <a:ext cx="2692400" cy="369332"/>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Ms</a:t>
            </a:r>
            <a:r>
              <a:rPr lang="en-US" b="1" dirty="0">
                <a:latin typeface="Calibri" panose="020F0502020204030204" pitchFamily="34" charset="0"/>
                <a:cs typeface="Calibri" panose="020F0502020204030204" pitchFamily="34" charset="0"/>
              </a:rPr>
              <a:t> Harley 3719, 15th c.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175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6C20F40-D175-46D8-A388-8A301EA33423}"/>
              </a:ext>
            </a:extLst>
          </p:cNvPr>
          <p:cNvSpPr>
            <a:spLocks noGrp="1"/>
          </p:cNvSpPr>
          <p:nvPr>
            <p:ph type="ctrTitle"/>
          </p:nvPr>
        </p:nvSpPr>
        <p:spPr>
          <a:xfrm>
            <a:off x="1328569" y="1223963"/>
            <a:ext cx="9001462" cy="2387600"/>
          </a:xfrm>
        </p:spPr>
        <p:txBody>
          <a:bodyPr>
            <a:normAutofit/>
          </a:bodyPr>
          <a:lstStyle/>
          <a:p>
            <a:r>
              <a:rPr lang="en-US" sz="3200" dirty="0" err="1"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Otros</a:t>
            </a:r>
            <a:r>
              <a:rPr lang="en-US" sz="3200" dirty="0"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3200" dirty="0" err="1"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medios</a:t>
            </a:r>
            <a:r>
              <a:rPr lang="en-US" sz="3200" dirty="0"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3200" dirty="0" err="1"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terapéuticos</a:t>
            </a:r>
            <a:r>
              <a:rPr lang="en-US" sz="3200" dirty="0"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3200" dirty="0" err="1" smtClean="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antiguos</a:t>
            </a:r>
            <a:r>
              <a:rPr lang="en-US"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endParaRPr lang="el-GR"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11387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995718"/>
            <a:ext cx="11670630" cy="5139869"/>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Ventosas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b="1" dirty="0">
              <a:solidFill>
                <a:schemeClr val="bg1"/>
              </a:solidFill>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Se </a:t>
            </a:r>
            <a:r>
              <a:rPr lang="en-US" b="1" dirty="0" err="1" smtClean="0">
                <a:latin typeface="Calibri" panose="020F0502020204030204" pitchFamily="34" charset="0"/>
                <a:cs typeface="Calibri" panose="020F0502020204030204" pitchFamily="34" charset="0"/>
              </a:rPr>
              <a:t>menciona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su</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uso</a:t>
            </a:r>
            <a:r>
              <a:rPr lang="en-US" b="1" dirty="0" smtClean="0">
                <a:latin typeface="Calibri" panose="020F0502020204030204" pitchFamily="34" charset="0"/>
                <a:cs typeface="Calibri" panose="020F0502020204030204" pitchFamily="34" charset="0"/>
              </a:rPr>
              <a:t> en </a:t>
            </a:r>
            <a:r>
              <a:rPr lang="en-US" b="1" dirty="0" err="1" smtClean="0">
                <a:latin typeface="Calibri" panose="020F0502020204030204" pitchFamily="34" charset="0"/>
                <a:cs typeface="Calibri" panose="020F0502020204030204" pitchFamily="34" charset="0"/>
              </a:rPr>
              <a:t>papiros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para</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extracción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cuerpos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extraños</a:t>
            </a:r>
            <a:endParaRPr lang="en-US" b="1" dirty="0" smtClean="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Se </a:t>
            </a:r>
            <a:r>
              <a:rPr lang="en-US" b="1" dirty="0" err="1" smtClean="0">
                <a:latin typeface="Calibri" panose="020F0502020204030204" pitchFamily="34" charset="0"/>
                <a:cs typeface="Calibri" panose="020F0502020204030204" pitchFamily="34" charset="0"/>
              </a:rPr>
              <a:t>utilizaba</a:t>
            </a:r>
            <a:r>
              <a:rPr lang="en-US" b="1" dirty="0" smtClean="0">
                <a:latin typeface="Calibri" panose="020F0502020204030204" pitchFamily="34" charset="0"/>
                <a:cs typeface="Calibri" panose="020F0502020204030204" pitchFamily="34" charset="0"/>
              </a:rPr>
              <a:t> en los </a:t>
            </a:r>
            <a:r>
              <a:rPr lang="en-US" b="1" dirty="0" err="1" smtClean="0">
                <a:latin typeface="Calibri" panose="020F0502020204030204" pitchFamily="34" charset="0"/>
                <a:cs typeface="Calibri" panose="020F0502020204030204" pitchFamily="34" charset="0"/>
              </a:rPr>
              <a:t>Asclepeia</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dirty="0" err="1" smtClean="0">
                <a:latin typeface="Calibri" panose="020F0502020204030204" pitchFamily="34" charset="0"/>
                <a:cs typeface="Calibri" panose="020F0502020204030204" pitchFamily="34" charset="0"/>
              </a:rPr>
              <a:t>Objetivo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extracción</a:t>
            </a:r>
            <a:r>
              <a:rPr lang="en-US" b="1" dirty="0" smtClean="0">
                <a:latin typeface="Calibri" panose="020F0502020204030204" pitchFamily="34" charset="0"/>
                <a:cs typeface="Calibri" panose="020F0502020204030204" pitchFamily="34" charset="0"/>
              </a:rPr>
              <a:t> del </a:t>
            </a:r>
            <a:r>
              <a:rPr lang="en-US" b="1" dirty="0" err="1" smtClean="0">
                <a:latin typeface="Calibri" panose="020F0502020204030204" pitchFamily="34" charset="0"/>
                <a:cs typeface="Calibri" panose="020F0502020204030204" pitchFamily="34" charset="0"/>
              </a:rPr>
              <a:t>excedente</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sangre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ventosas</a:t>
            </a:r>
            <a:r>
              <a:rPr lang="en-US" b="1" dirty="0" smtClean="0">
                <a:latin typeface="Calibri" panose="020F0502020204030204" pitchFamily="34" charset="0"/>
                <a:cs typeface="Calibri" panose="020F0502020204030204" pitchFamily="34" charset="0"/>
              </a:rPr>
              <a:t> con </a:t>
            </a:r>
            <a:r>
              <a:rPr lang="en-US" b="1" dirty="0" err="1" smtClean="0">
                <a:latin typeface="Calibri" panose="020F0502020204030204" pitchFamily="34" charset="0"/>
                <a:cs typeface="Calibri" panose="020F0502020204030204" pitchFamily="34" charset="0"/>
              </a:rPr>
              <a:t>escarificaciones</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2 </a:t>
            </a:r>
            <a:r>
              <a:rPr lang="en-US" b="1" dirty="0" err="1" smtClean="0">
                <a:latin typeface="Calibri" panose="020F0502020204030204" pitchFamily="34" charset="0"/>
                <a:cs typeface="Calibri" panose="020F0502020204030204" pitchFamily="34" charset="0"/>
              </a:rPr>
              <a:t>tipos</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ventosas</a:t>
            </a:r>
            <a:r>
              <a:rPr lang="el-GR" b="1" dirty="0" smtClean="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l-GR"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instrumento </a:t>
            </a:r>
            <a:r>
              <a:rPr lang="es-ES" b="1" dirty="0">
                <a:latin typeface="Calibri" panose="020F0502020204030204" pitchFamily="34" charset="0"/>
                <a:cs typeface="Calibri" panose="020F0502020204030204" pitchFamily="34" charset="0"/>
              </a:rPr>
              <a:t>ligeramente convexo con </a:t>
            </a:r>
            <a:r>
              <a:rPr lang="es-ES" b="1" dirty="0" smtClean="0">
                <a:latin typeface="Calibri" panose="020F0502020204030204" pitchFamily="34" charset="0"/>
                <a:cs typeface="Calibri" panose="020F0502020204030204" pitchFamily="34" charset="0"/>
              </a:rPr>
              <a:t>una pequeña boca y </a:t>
            </a:r>
            <a:r>
              <a:rPr lang="es-ES" b="1" dirty="0">
                <a:latin typeface="Calibri" panose="020F0502020204030204" pitchFamily="34" charset="0"/>
                <a:cs typeface="Calibri" panose="020F0502020204030204" pitchFamily="34" charset="0"/>
              </a:rPr>
              <a:t>redonda y mango largo pero ligero</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Usado</a:t>
            </a:r>
            <a:r>
              <a:rPr lang="en-US" b="1" dirty="0" smtClean="0">
                <a:latin typeface="Calibri" panose="020F0502020204030204" pitchFamily="34" charset="0"/>
                <a:cs typeface="Calibri" panose="020F0502020204030204" pitchFamily="34" charset="0"/>
              </a:rPr>
              <a:t> en los </a:t>
            </a:r>
            <a:r>
              <a:rPr lang="en-US" b="1" dirty="0" err="1" smtClean="0">
                <a:latin typeface="Calibri" panose="020F0502020204030204" pitchFamily="34" charset="0"/>
                <a:cs typeface="Calibri" panose="020F0502020204030204" pitchFamily="34" charset="0"/>
              </a:rPr>
              <a:t>casos</a:t>
            </a:r>
            <a:r>
              <a:rPr lang="en-US" b="1" dirty="0" smtClean="0">
                <a:latin typeface="Calibri" panose="020F0502020204030204" pitchFamily="34" charset="0"/>
                <a:cs typeface="Calibri" panose="020F0502020204030204" pitchFamily="34" charset="0"/>
              </a:rPr>
              <a:t> en los </a:t>
            </a:r>
            <a:r>
              <a:rPr lang="en-US" b="1" dirty="0" err="1" smtClean="0">
                <a:latin typeface="Calibri" panose="020F0502020204030204" pitchFamily="34" charset="0"/>
                <a:cs typeface="Calibri" panose="020F0502020204030204" pitchFamily="34" charset="0"/>
              </a:rPr>
              <a:t>que</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sangre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debe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ser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extraída</a:t>
            </a:r>
            <a:r>
              <a:rPr lang="en-US" b="1" dirty="0" smtClean="0">
                <a:latin typeface="Calibri" panose="020F0502020204030204" pitchFamily="34" charset="0"/>
                <a:cs typeface="Calibri" panose="020F0502020204030204" pitchFamily="34" charset="0"/>
              </a:rPr>
              <a:t> de un </a:t>
            </a:r>
            <a:r>
              <a:rPr lang="en-US" b="1" dirty="0" err="1" smtClean="0">
                <a:latin typeface="Calibri" panose="020F0502020204030204" pitchFamily="34" charset="0"/>
                <a:cs typeface="Calibri" panose="020F0502020204030204" pitchFamily="34" charset="0"/>
              </a:rPr>
              <a:t>área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profunda</a:t>
            </a:r>
            <a:r>
              <a:rPr lang="en-US" b="1" dirty="0" smtClean="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esta ventosa traza una </a:t>
            </a:r>
            <a:r>
              <a:rPr lang="es-ES" b="1" dirty="0">
                <a:latin typeface="Calibri" panose="020F0502020204030204" pitchFamily="34" charset="0"/>
                <a:cs typeface="Calibri" panose="020F0502020204030204" pitchFamily="34" charset="0"/>
              </a:rPr>
              <a:t>línea directa </a:t>
            </a:r>
            <a:r>
              <a:rPr lang="es-ES" b="1" dirty="0" smtClean="0">
                <a:latin typeface="Calibri" panose="020F0502020204030204" pitchFamily="34" charset="0"/>
                <a:cs typeface="Calibri" panose="020F0502020204030204" pitchFamily="34" charset="0"/>
              </a:rPr>
              <a:t>que logra atraer los </a:t>
            </a:r>
            <a:r>
              <a:rPr lang="es-ES" b="1" dirty="0">
                <a:latin typeface="Calibri" panose="020F0502020204030204" pitchFamily="34" charset="0"/>
                <a:cs typeface="Calibri" panose="020F0502020204030204" pitchFamily="34" charset="0"/>
              </a:rPr>
              <a:t>fluidos </a:t>
            </a:r>
            <a:r>
              <a:rPr lang="es-ES" b="1" dirty="0" smtClean="0">
                <a:latin typeface="Calibri" panose="020F0502020204030204" pitchFamily="34" charset="0"/>
                <a:cs typeface="Calibri" panose="020F0502020204030204" pitchFamily="34" charset="0"/>
              </a:rPr>
              <a:t>dispersos en el interior hacia el tejido</a:t>
            </a:r>
            <a:r>
              <a:rPr lang="en-US" b="1" dirty="0" smtClean="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con </a:t>
            </a:r>
            <a:r>
              <a:rPr lang="en-US" b="1" dirty="0" err="1" smtClean="0">
                <a:latin typeface="Calibri" panose="020F0502020204030204" pitchFamily="34" charset="0"/>
                <a:cs typeface="Calibri" panose="020F0502020204030204" pitchFamily="34" charset="0"/>
              </a:rPr>
              <a:t>boca</a:t>
            </a:r>
            <a:r>
              <a:rPr lang="en-US" b="1" dirty="0" smtClean="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larga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y </a:t>
            </a:r>
            <a:r>
              <a:rPr lang="en-US" b="1" dirty="0" err="1" smtClean="0">
                <a:latin typeface="Calibri" panose="020F0502020204030204" pitchFamily="34" charset="0"/>
                <a:cs typeface="Calibri" panose="020F0502020204030204" pitchFamily="34" charset="0"/>
              </a:rPr>
              <a:t>redonda</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Se u</a:t>
            </a:r>
            <a:r>
              <a:rPr lang="en-US" b="1" dirty="0" err="1" smtClean="0">
                <a:latin typeface="Calibri" panose="020F0502020204030204" pitchFamily="34" charset="0"/>
                <a:cs typeface="Calibri" panose="020F0502020204030204" pitchFamily="34" charset="0"/>
              </a:rPr>
              <a:t>tiliza</a:t>
            </a:r>
            <a:r>
              <a:rPr lang="en-US" b="1" dirty="0" smtClean="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r>
              <a:rPr lang="el-GR"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cuando el dolor se extiende en todos los tejidos, "</a:t>
            </a:r>
            <a:r>
              <a:rPr lang="es-ES" b="1" dirty="0">
                <a:latin typeface="Calibri" panose="020F0502020204030204" pitchFamily="34" charset="0"/>
                <a:cs typeface="Calibri" panose="020F0502020204030204" pitchFamily="34" charset="0"/>
              </a:rPr>
              <a:t>extrae el material insalubre de tantas áreas como sea posible al lugar apropiado"</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s-ES" b="1" dirty="0" smtClean="0">
                <a:latin typeface="Calibri" panose="020F0502020204030204" pitchFamily="34" charset="0"/>
                <a:cs typeface="Calibri" panose="020F0502020204030204" pitchFamily="34" charset="0"/>
              </a:rPr>
              <a:t>cuando el reúma bloquea </a:t>
            </a:r>
            <a:r>
              <a:rPr lang="es-ES" b="1" dirty="0">
                <a:latin typeface="Calibri" panose="020F0502020204030204" pitchFamily="34" charset="0"/>
                <a:cs typeface="Calibri" panose="020F0502020204030204" pitchFamily="34" charset="0"/>
              </a:rPr>
              <a:t>las estructuras internas, porque atrae más material de </a:t>
            </a:r>
            <a:r>
              <a:rPr lang="es-ES" b="1" dirty="0" smtClean="0">
                <a:latin typeface="Calibri" panose="020F0502020204030204" pitchFamily="34" charset="0"/>
                <a:cs typeface="Calibri" panose="020F0502020204030204" pitchFamily="34" charset="0"/>
              </a:rPr>
              <a:t>los tejidos</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90596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41308" y="954207"/>
            <a:ext cx="11900567" cy="5201424"/>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Sanguijuelas</a:t>
            </a:r>
            <a:endPar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smtClean="0">
              <a:solidFill>
                <a:srgbClr val="F8F2AE"/>
              </a:solidFill>
              <a:latin typeface="Garamond" panose="02020404030301010803" pitchFamily="18" charset="0"/>
            </a:endParaRPr>
          </a:p>
          <a:p>
            <a:r>
              <a:rPr lang="en-US" b="1" dirty="0" smtClean="0">
                <a:latin typeface="Calibri" panose="020F0502020204030204" pitchFamily="34" charset="0"/>
                <a:cs typeface="Calibri" panose="020F0502020204030204" pitchFamily="34" charset="0"/>
              </a:rPr>
              <a:t>El primer </a:t>
            </a:r>
            <a:r>
              <a:rPr lang="en-US" b="1" dirty="0" err="1" smtClean="0">
                <a:latin typeface="Calibri" panose="020F0502020204030204" pitchFamily="34" charset="0"/>
                <a:cs typeface="Calibri" panose="020F0502020204030204" pitchFamily="34" charset="0"/>
              </a:rPr>
              <a:t>uso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médico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registrado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aparece</a:t>
            </a:r>
            <a:r>
              <a:rPr lang="en-US" b="1" dirty="0" smtClean="0">
                <a:latin typeface="Calibri" panose="020F0502020204030204" pitchFamily="34" charset="0"/>
                <a:cs typeface="Calibri" panose="020F0502020204030204" pitchFamily="34" charset="0"/>
              </a:rPr>
              <a:t> en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tumba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egipcia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(1567-1308 </a:t>
            </a:r>
            <a:r>
              <a:rPr lang="en-US" b="1" dirty="0" err="1" smtClean="0">
                <a:latin typeface="Calibri" panose="020F0502020204030204" pitchFamily="34" charset="0"/>
                <a:cs typeface="Calibri" panose="020F0502020204030204" pitchFamily="34" charset="0"/>
              </a:rPr>
              <a:t>a.C</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Primer </a:t>
            </a:r>
            <a:r>
              <a:rPr lang="en-US" b="1" dirty="0" err="1" smtClean="0">
                <a:latin typeface="Calibri" panose="020F0502020204030204" pitchFamily="34" charset="0"/>
                <a:cs typeface="Calibri" panose="020F0502020204030204" pitchFamily="34" charset="0"/>
              </a:rPr>
              <a:t>testimonio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escrito</a:t>
            </a:r>
            <a:r>
              <a:rPr lang="en-US" b="1" dirty="0" smtClean="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Nicandro</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Temisón</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Nicandro</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Uso</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sanguijuelas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tras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una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mordedura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provocada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por</a:t>
            </a:r>
            <a:r>
              <a:rPr lang="en-US" b="1" dirty="0" smtClean="0">
                <a:latin typeface="Calibri" panose="020F0502020204030204" pitchFamily="34" charset="0"/>
                <a:cs typeface="Calibri" panose="020F0502020204030204" pitchFamily="34" charset="0"/>
              </a:rPr>
              <a:t> un animal </a:t>
            </a:r>
            <a:r>
              <a:rPr lang="en-US" b="1" dirty="0" err="1" smtClean="0">
                <a:latin typeface="Calibri" panose="020F0502020204030204" pitchFamily="34" charset="0"/>
                <a:cs typeface="Calibri" panose="020F0502020204030204" pitchFamily="34" charset="0"/>
              </a:rPr>
              <a:t>venenoso</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Galeno</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Método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uso</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sanguijuelas</a:t>
            </a:r>
            <a:r>
              <a:rPr lang="en-US" b="1" dirty="0" smtClean="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deben estar en </a:t>
            </a:r>
            <a:r>
              <a:rPr lang="es-ES" b="1" dirty="0">
                <a:latin typeface="Calibri" panose="020F0502020204030204" pitchFamily="34" charset="0"/>
                <a:cs typeface="Calibri" panose="020F0502020204030204" pitchFamily="34" charset="0"/>
              </a:rPr>
              <a:t>un recipiente durante un día y ser alimentadas con un poco de sangre para reducir su "veneno". Pon las sanguijuelas en agua tibia y limpia su baba con una esponja. </a:t>
            </a:r>
            <a:r>
              <a:rPr lang="es-ES" b="1" dirty="0" smtClean="0">
                <a:latin typeface="Calibri" panose="020F0502020204030204" pitchFamily="34" charset="0"/>
                <a:cs typeface="Calibri" panose="020F0502020204030204" pitchFamily="34" charset="0"/>
              </a:rPr>
              <a:t>Limpia </a:t>
            </a:r>
            <a:r>
              <a:rPr lang="es-ES" b="1" dirty="0">
                <a:latin typeface="Calibri" panose="020F0502020204030204" pitchFamily="34" charset="0"/>
                <a:cs typeface="Calibri" panose="020F0502020204030204" pitchFamily="34" charset="0"/>
              </a:rPr>
              <a:t>con </a:t>
            </a:r>
            <a:r>
              <a:rPr lang="es-ES" b="1" dirty="0" smtClean="0">
                <a:latin typeface="Calibri" panose="020F0502020204030204" pitchFamily="34" charset="0"/>
                <a:cs typeface="Calibri" panose="020F0502020204030204" pitchFamily="34" charset="0"/>
              </a:rPr>
              <a:t>nitro la zona donde las aplicarás. </a:t>
            </a:r>
            <a:r>
              <a:rPr lang="es-ES" b="1" dirty="0">
                <a:latin typeface="Calibri" panose="020F0502020204030204" pitchFamily="34" charset="0"/>
                <a:cs typeface="Calibri" panose="020F0502020204030204" pitchFamily="34" charset="0"/>
              </a:rPr>
              <a:t>Rasca el área con las uñas para aumentar la circulación y frótala con aceite tibio. Cuando sea necesario sacar las sanguijuelas, </a:t>
            </a:r>
            <a:r>
              <a:rPr lang="es-ES" b="1" dirty="0" smtClean="0">
                <a:latin typeface="Calibri" panose="020F0502020204030204" pitchFamily="34" charset="0"/>
                <a:cs typeface="Calibri" panose="020F0502020204030204" pitchFamily="34" charset="0"/>
              </a:rPr>
              <a:t>frótalas </a:t>
            </a:r>
            <a:r>
              <a:rPr lang="es-ES" b="1" dirty="0">
                <a:latin typeface="Calibri" panose="020F0502020204030204" pitchFamily="34" charset="0"/>
                <a:cs typeface="Calibri" panose="020F0502020204030204" pitchFamily="34" charset="0"/>
              </a:rPr>
              <a:t>con sal o ceniza. Después de extraer la sanguijuela, </a:t>
            </a:r>
            <a:r>
              <a:rPr lang="es-ES" b="1" dirty="0" smtClean="0">
                <a:latin typeface="Calibri" panose="020F0502020204030204" pitchFamily="34" charset="0"/>
                <a:cs typeface="Calibri" panose="020F0502020204030204" pitchFamily="34" charset="0"/>
              </a:rPr>
              <a:t>aplica </a:t>
            </a:r>
            <a:r>
              <a:rPr lang="es-ES" b="1" dirty="0">
                <a:latin typeface="Calibri" panose="020F0502020204030204" pitchFamily="34" charset="0"/>
                <a:cs typeface="Calibri" panose="020F0502020204030204" pitchFamily="34" charset="0"/>
              </a:rPr>
              <a:t>una </a:t>
            </a:r>
            <a:r>
              <a:rPr lang="es-ES" b="1" dirty="0" smtClean="0">
                <a:latin typeface="Calibri" panose="020F0502020204030204" pitchFamily="34" charset="0"/>
                <a:cs typeface="Calibri" panose="020F0502020204030204" pitchFamily="34" charset="0"/>
              </a:rPr>
              <a:t>ventosa </a:t>
            </a:r>
            <a:r>
              <a:rPr lang="es-ES" b="1" dirty="0">
                <a:latin typeface="Calibri" panose="020F0502020204030204" pitchFamily="34" charset="0"/>
                <a:cs typeface="Calibri" panose="020F0502020204030204" pitchFamily="34" charset="0"/>
              </a:rPr>
              <a:t>para extraer su "veneno". Si el sangrado continúa, </a:t>
            </a:r>
            <a:r>
              <a:rPr lang="es-ES" b="1" dirty="0" err="1" smtClean="0">
                <a:latin typeface="Calibri" panose="020F0502020204030204" pitchFamily="34" charset="0"/>
                <a:cs typeface="Calibri" panose="020F0502020204030204" pitchFamily="34" charset="0"/>
              </a:rPr>
              <a:t>fróta</a:t>
            </a:r>
            <a:r>
              <a:rPr lang="es-ES" b="1" dirty="0" smtClean="0">
                <a:latin typeface="Calibri" panose="020F0502020204030204" pitchFamily="34" charset="0"/>
                <a:cs typeface="Calibri" panose="020F0502020204030204" pitchFamily="34" charset="0"/>
              </a:rPr>
              <a:t> la zona </a:t>
            </a:r>
            <a:r>
              <a:rPr lang="es-ES" b="1" dirty="0">
                <a:latin typeface="Calibri" panose="020F0502020204030204" pitchFamily="34" charset="0"/>
                <a:cs typeface="Calibri" panose="020F0502020204030204" pitchFamily="34" charset="0"/>
              </a:rPr>
              <a:t>con comino o harina.</a:t>
            </a:r>
          </a:p>
          <a:p>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Indicaciones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exceso</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sangre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sobre</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todo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si</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provoca</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cualquier</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enfermedad</a:t>
            </a:r>
            <a:endParaRPr lang="en-US" b="1" dirty="0" smtClean="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s-ES" b="1" dirty="0" err="1" smtClean="0">
                <a:latin typeface="Calibri" panose="020F0502020204030204" pitchFamily="34" charset="0"/>
                <a:cs typeface="Calibri" panose="020F0502020204030204" pitchFamily="34" charset="0"/>
              </a:rPr>
              <a:t>Antilo</a:t>
            </a:r>
            <a:r>
              <a:rPr lang="es-ES" b="1" dirty="0">
                <a:latin typeface="Calibri" panose="020F0502020204030204" pitchFamily="34" charset="0"/>
                <a:cs typeface="Calibri" panose="020F0502020204030204" pitchFamily="34" charset="0"/>
              </a:rPr>
              <a:t>: las sanguijuelas extraen </a:t>
            </a:r>
            <a:r>
              <a:rPr lang="es-ES" b="1" dirty="0" smtClean="0">
                <a:latin typeface="Calibri" panose="020F0502020204030204" pitchFamily="34" charset="0"/>
                <a:cs typeface="Calibri" panose="020F0502020204030204" pitchFamily="34" charset="0"/>
              </a:rPr>
              <a:t>la sangre superficialmente</a:t>
            </a:r>
            <a:r>
              <a:rPr lang="es-ES" b="1" dirty="0">
                <a:latin typeface="Calibri" panose="020F0502020204030204" pitchFamily="34" charset="0"/>
                <a:cs typeface="Calibri" panose="020F0502020204030204" pitchFamily="34" charset="0"/>
              </a:rPr>
              <a:t>. Úselo cuando el paciente tenga miedo de la escarificación o si el área es demasiado pequeña o vacía para usar </a:t>
            </a:r>
            <a:r>
              <a:rPr lang="es-ES" b="1" dirty="0" smtClean="0">
                <a:latin typeface="Calibri" panose="020F0502020204030204" pitchFamily="34" charset="0"/>
                <a:cs typeface="Calibri" panose="020F0502020204030204" pitchFamily="34" charset="0"/>
              </a:rPr>
              <a:t>ventosas</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8641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45715" y="1067747"/>
            <a:ext cx="11900567" cy="5416868"/>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Cauterización</a:t>
            </a:r>
            <a:endParaRPr lang="en-US"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Uso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hipocrático</a:t>
            </a:r>
            <a:r>
              <a:rPr lang="en-US" b="1" dirty="0" smtClean="0">
                <a:latin typeface="Calibri" panose="020F0502020204030204" pitchFamily="34" charset="0"/>
                <a:cs typeface="Calibri" panose="020F0502020204030204" pitchFamily="34" charset="0"/>
              </a:rPr>
              <a:t> en:</a:t>
            </a:r>
          </a:p>
          <a:p>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permanente</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cabeza</a:t>
            </a:r>
            <a:r>
              <a:rPr lang="en-US" b="1" dirty="0" smtClean="0">
                <a:latin typeface="Calibri" panose="020F0502020204030204" pitchFamily="34" charset="0"/>
                <a:cs typeface="Calibri" panose="020F0502020204030204" pitchFamily="34" charset="0"/>
              </a:rPr>
              <a:t>: 8 </a:t>
            </a:r>
            <a:r>
              <a:rPr lang="en-US" b="1" dirty="0" err="1" smtClean="0">
                <a:latin typeface="Calibri" panose="020F0502020204030204" pitchFamily="34" charset="0"/>
                <a:cs typeface="Calibri" panose="020F0502020204030204" pitchFamily="34" charset="0"/>
              </a:rPr>
              <a:t>cauterizaciones</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hierro</a:t>
            </a:r>
            <a:r>
              <a:rPr lang="en-US" b="1" dirty="0" smtClean="0">
                <a:latin typeface="Calibri" panose="020F0502020204030204" pitchFamily="34" charset="0"/>
                <a:cs typeface="Calibri" panose="020F0502020204030204" pitchFamily="34" charset="0"/>
              </a:rPr>
              <a:t> ( 2 </a:t>
            </a:r>
            <a:r>
              <a:rPr lang="en-US" b="1" dirty="0" err="1" smtClean="0">
                <a:latin typeface="Calibri" panose="020F0502020204030204" pitchFamily="34" charset="0"/>
                <a:cs typeface="Calibri" panose="020F0502020204030204" pitchFamily="34" charset="0"/>
              </a:rPr>
              <a:t>cerca</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las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orejas</a:t>
            </a:r>
            <a:r>
              <a:rPr lang="en-US" b="1" dirty="0" smtClean="0">
                <a:latin typeface="Calibri" panose="020F0502020204030204" pitchFamily="34" charset="0"/>
                <a:cs typeface="Calibri" panose="020F0502020204030204" pitchFamily="34" charset="0"/>
              </a:rPr>
              <a:t>, 2 </a:t>
            </a:r>
            <a:r>
              <a:rPr lang="en-US" b="1" dirty="0" err="1" smtClean="0">
                <a:latin typeface="Calibri" panose="020F0502020204030204" pitchFamily="34" charset="0"/>
                <a:cs typeface="Calibri" panose="020F0502020204030204" pitchFamily="34" charset="0"/>
              </a:rPr>
              <a:t>detrás</a:t>
            </a:r>
            <a:r>
              <a:rPr lang="en-US" b="1" dirty="0" smtClean="0">
                <a:latin typeface="Calibri" panose="020F0502020204030204" pitchFamily="34" charset="0"/>
                <a:cs typeface="Calibri" panose="020F0502020204030204" pitchFamily="34" charset="0"/>
              </a:rPr>
              <a:t> de la </a:t>
            </a:r>
            <a:r>
              <a:rPr lang="en-US" b="1" dirty="0" err="1" smtClean="0">
                <a:latin typeface="Calibri" panose="020F0502020204030204" pitchFamily="34" charset="0"/>
                <a:cs typeface="Calibri" panose="020F0502020204030204" pitchFamily="34" charset="0"/>
              </a:rPr>
              <a:t>cabeza</a:t>
            </a:r>
            <a:r>
              <a:rPr lang="en-US" b="1" dirty="0" smtClean="0">
                <a:latin typeface="Calibri" panose="020F0502020204030204" pitchFamily="34" charset="0"/>
                <a:cs typeface="Calibri" panose="020F0502020204030204" pitchFamily="34" charset="0"/>
              </a:rPr>
              <a:t>, 2 </a:t>
            </a:r>
            <a:r>
              <a:rPr lang="en-US" b="1" dirty="0" err="1" smtClean="0">
                <a:latin typeface="Calibri" panose="020F0502020204030204" pitchFamily="34" charset="0"/>
                <a:cs typeface="Calibri" panose="020F0502020204030204" pitchFamily="34" charset="0"/>
              </a:rPr>
              <a:t>sobre</a:t>
            </a:r>
            <a:r>
              <a:rPr lang="en-US" b="1" dirty="0" smtClean="0">
                <a:latin typeface="Calibri" panose="020F0502020204030204" pitchFamily="34" charset="0"/>
                <a:cs typeface="Calibri" panose="020F0502020204030204" pitchFamily="34" charset="0"/>
              </a:rPr>
              <a:t> el </a:t>
            </a:r>
            <a:r>
              <a:rPr lang="en-US" b="1" dirty="0" err="1" smtClean="0">
                <a:latin typeface="Calibri" panose="020F0502020204030204" pitchFamily="34" charset="0"/>
                <a:cs typeface="Calibri" panose="020F0502020204030204" pitchFamily="34" charset="0"/>
              </a:rPr>
              <a:t>cuello</a:t>
            </a:r>
            <a:r>
              <a:rPr lang="en-US" b="1" dirty="0" smtClean="0">
                <a:latin typeface="Calibri" panose="020F0502020204030204" pitchFamily="34" charset="0"/>
                <a:cs typeface="Calibri" panose="020F0502020204030204" pitchFamily="34" charset="0"/>
              </a:rPr>
              <a:t>, 2 </a:t>
            </a:r>
            <a:r>
              <a:rPr lang="en-US" b="1" dirty="0" err="1" smtClean="0">
                <a:latin typeface="Calibri" panose="020F0502020204030204" pitchFamily="34" charset="0"/>
                <a:cs typeface="Calibri" panose="020F0502020204030204" pitchFamily="34" charset="0"/>
              </a:rPr>
              <a:t>sobre</a:t>
            </a:r>
            <a:r>
              <a:rPr lang="en-US" b="1" dirty="0" smtClean="0">
                <a:latin typeface="Calibri" panose="020F0502020204030204" pitchFamily="34" charset="0"/>
                <a:cs typeface="Calibri" panose="020F0502020204030204" pitchFamily="34" charset="0"/>
              </a:rPr>
              <a:t> la </a:t>
            </a:r>
            <a:r>
              <a:rPr lang="en-US" b="1" dirty="0" err="1" smtClean="0">
                <a:latin typeface="Calibri" panose="020F0502020204030204" pitchFamily="34" charset="0"/>
                <a:cs typeface="Calibri" panose="020F0502020204030204" pitchFamily="34" charset="0"/>
              </a:rPr>
              <a:t>naríz</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cerca</a:t>
            </a:r>
            <a:r>
              <a:rPr lang="en-US" b="1" dirty="0" smtClean="0">
                <a:latin typeface="Calibri" panose="020F0502020204030204" pitchFamily="34" charset="0"/>
                <a:cs typeface="Calibri" panose="020F0502020204030204" pitchFamily="34" charset="0"/>
              </a:rPr>
              <a:t> de los </a:t>
            </a:r>
            <a:r>
              <a:rPr lang="en-US" b="1" dirty="0" err="1" smtClean="0">
                <a:latin typeface="Calibri" panose="020F0502020204030204" pitchFamily="34" charset="0"/>
                <a:cs typeface="Calibri" panose="020F0502020204030204" pitchFamily="34" charset="0"/>
              </a:rPr>
              <a:t>ojos</a:t>
            </a:r>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Quema profundamente las arterias detrás de las orejas, hasta que dejen de latir.</a:t>
            </a:r>
            <a:endParaRPr lang="en-US" b="1" dirty="0" smtClean="0">
              <a:latin typeface="Calibri" panose="020F0502020204030204" pitchFamily="34" charset="0"/>
              <a:cs typeface="Calibri" panose="020F0502020204030204" pitchFamily="34" charset="0"/>
            </a:endParaRPr>
          </a:p>
          <a:p>
            <a:r>
              <a:rPr lang="en-US" b="1" dirty="0" smtClean="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 de los </a:t>
            </a:r>
            <a:r>
              <a:rPr lang="en-US" b="1" dirty="0" err="1" smtClean="0">
                <a:latin typeface="Calibri" panose="020F0502020204030204" pitchFamily="34" charset="0"/>
                <a:cs typeface="Calibri" panose="020F0502020204030204" pitchFamily="34" charset="0"/>
              </a:rPr>
              <a:t>ojos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oftalmía</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en </a:t>
            </a:r>
            <a:r>
              <a:rPr lang="es-ES" b="1" dirty="0">
                <a:latin typeface="Calibri" panose="020F0502020204030204" pitchFamily="34" charset="0"/>
                <a:cs typeface="Calibri" panose="020F0502020204030204" pitchFamily="34" charset="0"/>
                <a:sym typeface="Wingdings" panose="05000000000000000000" pitchFamily="2" charset="2"/>
              </a:rPr>
              <a:t>los vasos de la </a:t>
            </a:r>
            <a:r>
              <a:rPr lang="es-ES" b="1" dirty="0" smtClean="0">
                <a:latin typeface="Calibri" panose="020F0502020204030204" pitchFamily="34" charset="0"/>
                <a:cs typeface="Calibri" panose="020F0502020204030204" pitchFamily="34" charset="0"/>
                <a:sym typeface="Wingdings" panose="05000000000000000000" pitchFamily="2" charset="2"/>
              </a:rPr>
              <a:t>cabeza.</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	en </a:t>
            </a:r>
            <a:r>
              <a:rPr lang="es-ES" b="1" dirty="0">
                <a:latin typeface="Calibri" panose="020F0502020204030204" pitchFamily="34" charset="0"/>
                <a:cs typeface="Calibri" panose="020F0502020204030204" pitchFamily="34" charset="0"/>
              </a:rPr>
              <a:t>el edema de los párpados</a:t>
            </a:r>
            <a:r>
              <a:rPr lang="en-US" b="1" dirty="0" smtClean="0">
                <a:latin typeface="Calibri" panose="020F0502020204030204" pitchFamily="34" charset="0"/>
                <a:cs typeface="Calibri" panose="020F0502020204030204" pitchFamily="34" charset="0"/>
                <a:sym typeface="Wingdings" panose="05000000000000000000" pitchFamily="2" charset="2"/>
              </a:rPr>
              <a:t> </a:t>
            </a:r>
            <a:r>
              <a:rPr lang="es-ES" b="1" dirty="0">
                <a:latin typeface="Calibri" panose="020F0502020204030204" pitchFamily="34" charset="0"/>
                <a:cs typeface="Calibri" panose="020F0502020204030204" pitchFamily="34" charset="0"/>
                <a:sym typeface="Wingdings" panose="05000000000000000000" pitchFamily="2" charset="2"/>
              </a:rPr>
              <a:t>cauterización interna de los párpados con cuidado de </a:t>
            </a:r>
            <a:r>
              <a:rPr lang="es-ES" b="1" dirty="0" smtClean="0">
                <a:latin typeface="Calibri" panose="020F0502020204030204" pitchFamily="34" charset="0"/>
                <a:cs typeface="Calibri" panose="020F0502020204030204" pitchFamily="34" charset="0"/>
                <a:sym typeface="Wingdings" panose="05000000000000000000" pitchFamily="2" charset="2"/>
              </a:rPr>
              <a:t>								no dañar </a:t>
            </a:r>
            <a:r>
              <a:rPr lang="es-ES" b="1" dirty="0">
                <a:latin typeface="Calibri" panose="020F0502020204030204" pitchFamily="34" charset="0"/>
                <a:cs typeface="Calibri" panose="020F0502020204030204" pitchFamily="34" charset="0"/>
                <a:sym typeface="Wingdings" panose="05000000000000000000" pitchFamily="2" charset="2"/>
              </a:rPr>
              <a:t>el "</a:t>
            </a:r>
            <a:r>
              <a:rPr lang="es-ES" b="1" dirty="0" smtClean="0">
                <a:latin typeface="Calibri" panose="020F0502020204030204" pitchFamily="34" charset="0"/>
                <a:cs typeface="Calibri" panose="020F0502020204030204" pitchFamily="34" charset="0"/>
                <a:sym typeface="Wingdings" panose="05000000000000000000" pitchFamily="2" charset="2"/>
              </a:rPr>
              <a:t>cartílago".</a:t>
            </a:r>
          </a:p>
          <a:p>
            <a:r>
              <a:rPr lang="en-US" b="1" dirty="0" err="1" smtClean="0">
                <a:latin typeface="Calibri" panose="020F0502020204030204" pitchFamily="34" charset="0"/>
                <a:cs typeface="Calibri" panose="020F0502020204030204" pitchFamily="34" charset="0"/>
                <a:sym typeface="Wingdings" panose="05000000000000000000" pitchFamily="2" charset="2"/>
              </a:rPr>
              <a:t>Celso</a:t>
            </a:r>
            <a:r>
              <a:rPr lang="en-US" b="1" dirty="0" smtClean="0">
                <a:latin typeface="Calibri" panose="020F0502020204030204" pitchFamily="34" charset="0"/>
                <a:cs typeface="Calibri" panose="020F0502020204030204" pitchFamily="34" charset="0"/>
                <a:sym typeface="Wingdings" panose="05000000000000000000" pitchFamily="2" charset="2"/>
              </a:rPr>
              <a:t>: 
En </a:t>
            </a:r>
            <a:r>
              <a:rPr lang="en-US" b="1" dirty="0" err="1" smtClean="0">
                <a:latin typeface="Calibri" panose="020F0502020204030204" pitchFamily="34" charset="0"/>
                <a:cs typeface="Calibri" panose="020F0502020204030204" pitchFamily="34" charset="0"/>
                <a:sym typeface="Wingdings" panose="05000000000000000000" pitchFamily="2" charset="2"/>
              </a:rPr>
              <a:t>oftalmía</a:t>
            </a:r>
            <a:r>
              <a:rPr lang="en-US" b="1" dirty="0" smtClean="0">
                <a:latin typeface="Calibri" panose="020F0502020204030204" pitchFamily="34" charset="0"/>
                <a:cs typeface="Calibri" panose="020F0502020204030204" pitchFamily="34" charset="0"/>
                <a:sym typeface="Wingdings" panose="05000000000000000000" pitchFamily="2" charset="2"/>
              </a:rPr>
              <a:t> serosa: </a:t>
            </a:r>
            <a:r>
              <a:rPr lang="es-ES" b="1" dirty="0">
                <a:latin typeface="Calibri" panose="020F0502020204030204" pitchFamily="34" charset="0"/>
                <a:cs typeface="Calibri" panose="020F0502020204030204" pitchFamily="34" charset="0"/>
                <a:sym typeface="Wingdings" panose="05000000000000000000" pitchFamily="2" charset="2"/>
              </a:rPr>
              <a:t>en las arterias temporal y occipital / incisión en la parte superior de la cabeza y cauterizar el cráneo </a:t>
            </a:r>
            <a:r>
              <a:rPr lang="es-ES" b="1" dirty="0" smtClean="0">
                <a:latin typeface="Calibri" panose="020F0502020204030204" pitchFamily="34" charset="0"/>
                <a:cs typeface="Calibri" panose="020F0502020204030204" pitchFamily="34" charset="0"/>
                <a:sym typeface="Wingdings" panose="05000000000000000000" pitchFamily="2" charset="2"/>
              </a:rPr>
              <a:t>con cuidado evitando </a:t>
            </a:r>
            <a:r>
              <a:rPr lang="es-ES" b="1" dirty="0">
                <a:latin typeface="Calibri" panose="020F0502020204030204" pitchFamily="34" charset="0"/>
                <a:cs typeface="Calibri" panose="020F0502020204030204" pitchFamily="34" charset="0"/>
                <a:sym typeface="Wingdings" panose="05000000000000000000" pitchFamily="2" charset="2"/>
              </a:rPr>
              <a:t>que </a:t>
            </a:r>
            <a:r>
              <a:rPr lang="es-ES" b="1" dirty="0" smtClean="0">
                <a:latin typeface="Calibri" panose="020F0502020204030204" pitchFamily="34" charset="0"/>
                <a:cs typeface="Calibri" panose="020F0502020204030204" pitchFamily="34" charset="0"/>
                <a:sym typeface="Wingdings" panose="05000000000000000000" pitchFamily="2" charset="2"/>
              </a:rPr>
              <a:t>no se queme</a:t>
            </a:r>
            <a:r>
              <a:rPr lang="en-US" b="1" dirty="0" smtClean="0">
                <a:latin typeface="Calibri" panose="020F0502020204030204" pitchFamily="34" charset="0"/>
                <a:cs typeface="Calibri" panose="020F0502020204030204" pitchFamily="34" charset="0"/>
                <a:sym typeface="Wingdings" panose="05000000000000000000" pitchFamily="2" charset="2"/>
              </a:rPr>
              <a:t>
</a:t>
            </a:r>
          </a:p>
          <a:p>
            <a:r>
              <a:rPr lang="en-US" b="1" dirty="0" smtClean="0">
                <a:latin typeface="Calibri" panose="020F0502020204030204" pitchFamily="34" charset="0"/>
                <a:cs typeface="Calibri" panose="020F0502020204030204" pitchFamily="34" charset="0"/>
                <a:sym typeface="Wingdings" panose="05000000000000000000" pitchFamily="2" charset="2"/>
              </a:rPr>
              <a:t>En </a:t>
            </a:r>
            <a:r>
              <a:rPr lang="en-US" b="1" dirty="0" err="1" smtClean="0">
                <a:latin typeface="Calibri" panose="020F0502020204030204" pitchFamily="34" charset="0"/>
                <a:cs typeface="Calibri" panose="020F0502020204030204" pitchFamily="34" charset="0"/>
                <a:sym typeface="Wingdings" panose="05000000000000000000" pitchFamily="2" charset="2"/>
              </a:rPr>
              <a:t>epilepsia</a:t>
            </a:r>
            <a:endParaRPr lang="en-US" b="1" dirty="0" smtClean="0">
              <a:latin typeface="Calibri" panose="020F0502020204030204" pitchFamily="34" charset="0"/>
              <a:cs typeface="Calibri" panose="020F0502020204030204" pitchFamily="34" charset="0"/>
              <a:sym typeface="Wingdings" panose="05000000000000000000" pitchFamily="2" charset="2"/>
            </a:endParaRPr>
          </a:p>
          <a:p>
            <a:r>
              <a:rPr lang="en-US" b="1" dirty="0" err="1" smtClean="0">
                <a:latin typeface="Calibri" panose="020F0502020204030204" pitchFamily="34" charset="0"/>
                <a:cs typeface="Calibri" panose="020F0502020204030204" pitchFamily="34" charset="0"/>
                <a:sym typeface="Wingdings" panose="05000000000000000000" pitchFamily="2" charset="2"/>
              </a:rPr>
              <a:t>Celso</a:t>
            </a:r>
            <a:r>
              <a:rPr lang="en-US" b="1" dirty="0" smtClean="0">
                <a:latin typeface="Calibri" panose="020F0502020204030204" pitchFamily="34" charset="0"/>
                <a:cs typeface="Calibri" panose="020F0502020204030204" pitchFamily="34" charset="0"/>
                <a:sym typeface="Wingdings" panose="05000000000000000000" pitchFamily="2" charset="2"/>
              </a:rPr>
              <a:t>/</a:t>
            </a:r>
            <a:r>
              <a:rPr lang="en-US" b="1" dirty="0" err="1" smtClean="0">
                <a:latin typeface="Calibri" panose="020F0502020204030204" pitchFamily="34" charset="0"/>
                <a:cs typeface="Calibri" panose="020F0502020204030204" pitchFamily="34" charset="0"/>
                <a:sym typeface="Wingdings" panose="05000000000000000000" pitchFamily="2" charset="2"/>
              </a:rPr>
              <a:t>Galeno</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en la </a:t>
            </a:r>
            <a:r>
              <a:rPr lang="en-US" b="1" dirty="0" err="1" smtClean="0">
                <a:latin typeface="Calibri" panose="020F0502020204030204" pitchFamily="34" charset="0"/>
                <a:cs typeface="Calibri" panose="020F0502020204030204" pitchFamily="34" charset="0"/>
                <a:sym typeface="Wingdings" panose="05000000000000000000" pitchFamily="2" charset="2"/>
              </a:rPr>
              <a:t>tisis</a:t>
            </a:r>
            <a:r>
              <a:rPr lang="en-US" b="1" dirty="0">
                <a:latin typeface="Calibri" panose="020F0502020204030204" pitchFamily="34" charset="0"/>
                <a:cs typeface="Calibri" panose="020F0502020204030204" pitchFamily="34" charset="0"/>
                <a:sym typeface="Wingdings" panose="05000000000000000000" pitchFamily="2" charset="2"/>
              </a:rPr>
              <a:t> </a:t>
            </a:r>
            <a:r>
              <a:rPr lang="es-ES" b="1" dirty="0" smtClean="0">
                <a:latin typeface="Calibri" panose="020F0502020204030204" pitchFamily="34" charset="0"/>
                <a:cs typeface="Calibri" panose="020F0502020204030204" pitchFamily="34" charset="0"/>
                <a:sym typeface="Wingdings" panose="05000000000000000000" pitchFamily="2" charset="2"/>
              </a:rPr>
              <a:t>1 </a:t>
            </a:r>
            <a:r>
              <a:rPr lang="es-ES" b="1" dirty="0">
                <a:latin typeface="Calibri" panose="020F0502020204030204" pitchFamily="34" charset="0"/>
                <a:cs typeface="Calibri" panose="020F0502020204030204" pitchFamily="34" charset="0"/>
                <a:sym typeface="Wingdings" panose="05000000000000000000" pitchFamily="2" charset="2"/>
              </a:rPr>
              <a:t>escarificación debajo del mentón, 1 en el cuello, 2 en cada pecho, 2 debajo del omóplato</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Hipócrates</a:t>
            </a:r>
            <a:r>
              <a:rPr lang="en-US" b="1" dirty="0">
                <a:latin typeface="Calibri" panose="020F0502020204030204" pitchFamily="34" charset="0"/>
                <a:cs typeface="Calibri" panose="020F0502020204030204" pitchFamily="34" charset="0"/>
                <a:sym typeface="Wingdings" panose="05000000000000000000" pitchFamily="2" charset="2"/>
              </a:rPr>
              <a:t>/</a:t>
            </a:r>
            <a:r>
              <a:rPr lang="en-US" b="1" dirty="0" err="1">
                <a:latin typeface="Calibri" panose="020F0502020204030204" pitchFamily="34" charset="0"/>
                <a:cs typeface="Calibri" panose="020F0502020204030204" pitchFamily="34" charset="0"/>
                <a:sym typeface="Wingdings" panose="05000000000000000000" pitchFamily="2" charset="2"/>
              </a:rPr>
              <a:t>Areteo</a:t>
            </a:r>
            <a:r>
              <a:rPr lang="en-US" b="1" dirty="0">
                <a:latin typeface="Calibri" panose="020F0502020204030204" pitchFamily="34" charset="0"/>
                <a:cs typeface="Calibri" panose="020F0502020204030204" pitchFamily="34" charset="0"/>
                <a:sym typeface="Wingdings" panose="05000000000000000000" pitchFamily="2" charset="2"/>
              </a:rPr>
              <a:t> de </a:t>
            </a:r>
            <a:r>
              <a:rPr lang="en-US" b="1" dirty="0" err="1">
                <a:latin typeface="Calibri" panose="020F0502020204030204" pitchFamily="34" charset="0"/>
                <a:cs typeface="Calibri" panose="020F0502020204030204" pitchFamily="34" charset="0"/>
                <a:sym typeface="Wingdings" panose="05000000000000000000" pitchFamily="2" charset="2"/>
              </a:rPr>
              <a:t>Capadocia</a:t>
            </a:r>
            <a:r>
              <a:rPr lang="en-US" b="1" dirty="0">
                <a:latin typeface="Calibri" panose="020F0502020204030204" pitchFamily="34" charset="0"/>
                <a:cs typeface="Calibri" panose="020F0502020204030204" pitchFamily="34" charset="0"/>
                <a:sym typeface="Wingdings" panose="05000000000000000000" pitchFamily="2" charset="2"/>
              </a:rPr>
              <a:t>/</a:t>
            </a:r>
            <a:r>
              <a:rPr lang="en-US" b="1" dirty="0" err="1">
                <a:latin typeface="Calibri" panose="020F0502020204030204" pitchFamily="34" charset="0"/>
                <a:cs typeface="Calibri" panose="020F0502020204030204" pitchFamily="34" charset="0"/>
                <a:sym typeface="Wingdings" panose="05000000000000000000" pitchFamily="2" charset="2"/>
              </a:rPr>
              <a:t>Celso</a:t>
            </a:r>
            <a:r>
              <a:rPr lang="en-US" b="1" dirty="0">
                <a:latin typeface="Calibri" panose="020F0502020204030204" pitchFamily="34" charset="0"/>
                <a:cs typeface="Calibri" panose="020F0502020204030204" pitchFamily="34" charset="0"/>
                <a:sym typeface="Wingdings" panose="05000000000000000000" pitchFamily="2" charset="2"/>
              </a:rPr>
              <a:t>: en </a:t>
            </a:r>
            <a:r>
              <a:rPr lang="en-US" b="1" dirty="0" err="1">
                <a:latin typeface="Calibri" panose="020F0502020204030204" pitchFamily="34" charset="0"/>
                <a:cs typeface="Calibri" panose="020F0502020204030204" pitchFamily="34" charset="0"/>
                <a:sym typeface="Wingdings" panose="05000000000000000000" pitchFamily="2" charset="2"/>
              </a:rPr>
              <a:t>abscesos</a:t>
            </a:r>
            <a:r>
              <a:rPr lang="en-US" b="1" dirty="0">
                <a:latin typeface="Calibri" panose="020F0502020204030204" pitchFamily="34" charset="0"/>
                <a:cs typeface="Calibri" panose="020F0502020204030204" pitchFamily="34" charset="0"/>
                <a:sym typeface="Wingdings" panose="05000000000000000000" pitchFamily="2" charset="2"/>
              </a:rPr>
              <a:t> del </a:t>
            </a:r>
            <a:r>
              <a:rPr lang="en-US" b="1" dirty="0" err="1">
                <a:latin typeface="Calibri" panose="020F0502020204030204" pitchFamily="34" charset="0"/>
                <a:cs typeface="Calibri" panose="020F0502020204030204" pitchFamily="34" charset="0"/>
                <a:sym typeface="Wingdings" panose="05000000000000000000" pitchFamily="2" charset="2"/>
              </a:rPr>
              <a:t>hígado</a:t>
            </a:r>
            <a:r>
              <a:rPr lang="en-US" b="1" dirty="0">
                <a:latin typeface="Calibri" panose="020F0502020204030204" pitchFamily="34" charset="0"/>
                <a:cs typeface="Calibri" panose="020F0502020204030204" pitchFamily="34" charset="0"/>
                <a:sym typeface="Wingdings" panose="05000000000000000000" pitchFamily="2" charset="2"/>
              </a:rPr>
              <a:t>
</a:t>
            </a:r>
            <a:endParaRPr lang="es-ES" b="1" dirty="0">
              <a:latin typeface="Calibri" panose="020F0502020204030204" pitchFamily="34" charset="0"/>
              <a:cs typeface="Calibri" panose="020F0502020204030204" pitchFamily="34" charset="0"/>
              <a:sym typeface="Wingdings" panose="05000000000000000000" pitchFamily="2" charset="2"/>
            </a:endParaRPr>
          </a:p>
          <a:p>
            <a:r>
              <a:rPr lang="es-ES" b="1" dirty="0">
                <a:latin typeface="Calibri" panose="020F0502020204030204" pitchFamily="34" charset="0"/>
                <a:cs typeface="Calibri" panose="020F0502020204030204" pitchFamily="34" charset="0"/>
                <a:sym typeface="Wingdings" panose="05000000000000000000" pitchFamily="2" charset="2"/>
              </a:rPr>
              <a:t>Todos los autores lo prescriben para el "cáncer</a:t>
            </a:r>
            <a:r>
              <a:rPr lang="en-US" b="1" dirty="0">
                <a:latin typeface="Calibri" panose="020F0502020204030204" pitchFamily="34" charset="0"/>
                <a:cs typeface="Calibri" panose="020F0502020204030204" pitchFamily="34" charset="0"/>
                <a:sym typeface="Wingdings" panose="05000000000000000000" pitchFamily="2" charset="2"/>
              </a:rPr>
              <a:t>
</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70270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B01BCA66-42F3-4E3A-B5B9-926AFEDADCF4}"/>
              </a:ext>
            </a:extLst>
          </p:cNvPr>
          <p:cNvPicPr>
            <a:picLocks noChangeAspect="1"/>
          </p:cNvPicPr>
          <p:nvPr/>
        </p:nvPicPr>
        <p:blipFill>
          <a:blip r:embed="rId2"/>
          <a:stretch>
            <a:fillRect/>
          </a:stretch>
        </p:blipFill>
        <p:spPr>
          <a:xfrm>
            <a:off x="4147345" y="602112"/>
            <a:ext cx="3468106" cy="5205412"/>
          </a:xfrm>
          <a:prstGeom prst="rect">
            <a:avLst/>
          </a:prstGeom>
        </p:spPr>
      </p:pic>
      <p:sp>
        <p:nvSpPr>
          <p:cNvPr id="3" name="TextBox 2">
            <a:extLst>
              <a:ext uri="{FF2B5EF4-FFF2-40B4-BE49-F238E27FC236}">
                <a16:creationId xmlns:a16="http://schemas.microsoft.com/office/drawing/2014/main" xmlns="" id="{FAE5D17A-880E-4F68-A598-AD575FBFF1F2}"/>
              </a:ext>
            </a:extLst>
          </p:cNvPr>
          <p:cNvSpPr txBox="1"/>
          <p:nvPr/>
        </p:nvSpPr>
        <p:spPr>
          <a:xfrm>
            <a:off x="3476361" y="5807524"/>
            <a:ext cx="4443571" cy="646331"/>
          </a:xfrm>
          <a:prstGeom prst="rect">
            <a:avLst/>
          </a:prstGeom>
          <a:noFill/>
        </p:spPr>
        <p:txBody>
          <a:bodyPr wrap="square" rtlCol="0">
            <a:spAutoFit/>
          </a:bodyPr>
          <a:lstStyle/>
          <a:p>
            <a:pPr algn="ctr"/>
            <a:r>
              <a:rPr lang="en-US" b="1" dirty="0" err="1" smtClean="0">
                <a:latin typeface="Calibri" panose="020F0502020204030204" pitchFamily="34" charset="0"/>
                <a:cs typeface="Calibri" panose="020F0502020204030204" pitchFamily="34" charset="0"/>
              </a:rPr>
              <a:t>Puntos</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cauterización</a:t>
            </a:r>
            <a:r>
              <a:rPr lang="en-US" b="1" dirty="0" smtClean="0">
                <a:latin typeface="Calibri" panose="020F0502020204030204" pitchFamily="34" charset="0"/>
                <a:cs typeface="Calibri" panose="020F0502020204030204" pitchFamily="34" charset="0"/>
              </a:rPr>
              <a:t>, </a:t>
            </a:r>
          </a:p>
          <a:p>
            <a:pPr algn="ctr"/>
            <a:r>
              <a:rPr lang="en-US" b="1" dirty="0" err="1" smtClean="0">
                <a:latin typeface="Calibri" panose="020F0502020204030204" pitchFamily="34" charset="0"/>
                <a:cs typeface="Calibri" panose="020F0502020204030204" pitchFamily="34" charset="0"/>
              </a:rPr>
              <a:t>Ms</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Sloane 1975</a:t>
            </a:r>
            <a:r>
              <a:rPr lang="el-GR"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S.XII </a:t>
            </a:r>
            <a:r>
              <a:rPr lang="en-US" b="1" dirty="0" err="1" smtClean="0">
                <a:latin typeface="Calibri" panose="020F0502020204030204" pitchFamily="34" charset="0"/>
                <a:cs typeface="Calibri" panose="020F0502020204030204" pitchFamily="34" charset="0"/>
              </a:rPr>
              <a:t>aprox</a:t>
            </a:r>
            <a:r>
              <a:rPr lang="en-US" b="1" dirty="0" smtClean="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17827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1096076"/>
            <a:ext cx="11670630" cy="5139869"/>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Arteriotomía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r>
              <a:rPr lang="en-US" b="1" dirty="0">
                <a:latin typeface="Calibri" panose="020F0502020204030204" pitchFamily="34" charset="0"/>
                <a:cs typeface="Calibri" panose="020F0502020204030204" pitchFamily="34" charset="0"/>
              </a:rPr>
              <a:t>Celso: </a:t>
            </a:r>
            <a:r>
              <a:rPr lang="en-US" b="1" dirty="0" smtClean="0">
                <a:latin typeface="Calibri" panose="020F0502020204030204" pitchFamily="34" charset="0"/>
                <a:cs typeface="Calibri" panose="020F0502020204030204" pitchFamily="34" charset="0"/>
              </a:rPr>
              <a:t>en la </a:t>
            </a:r>
            <a:r>
              <a:rPr lang="en-US" b="1" dirty="0" err="1" smtClean="0">
                <a:latin typeface="Calibri" panose="020F0502020204030204" pitchFamily="34" charset="0"/>
                <a:cs typeface="Calibri" panose="020F0502020204030204" pitchFamily="34" charset="0"/>
              </a:rPr>
              <a:t>enfermedad</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oftalmológica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Galeno</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en </a:t>
            </a:r>
            <a:r>
              <a:rPr lang="en-US" b="1" dirty="0" err="1" smtClean="0">
                <a:latin typeface="Calibri" panose="020F0502020204030204" pitchFamily="34" charset="0"/>
                <a:cs typeface="Calibri" panose="020F0502020204030204" pitchFamily="34" charset="0"/>
              </a:rPr>
              <a:t>vértigos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cefalea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crónica</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enfermedades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oculares</a:t>
            </a:r>
            <a:endParaRPr lang="en-US" b="1" dirty="0" smtClean="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La </a:t>
            </a:r>
            <a:r>
              <a:rPr lang="en-US" b="1" dirty="0" err="1" smtClean="0">
                <a:latin typeface="Calibri" panose="020F0502020204030204" pitchFamily="34" charset="0"/>
                <a:cs typeface="Calibri" panose="020F0502020204030204" pitchFamily="34" charset="0"/>
              </a:rPr>
              <a:t>descripción</a:t>
            </a:r>
            <a:r>
              <a:rPr lang="en-US" b="1" dirty="0" smtClean="0">
                <a:latin typeface="Calibri" panose="020F0502020204030204" pitchFamily="34" charset="0"/>
                <a:cs typeface="Calibri" panose="020F0502020204030204" pitchFamily="34" charset="0"/>
              </a:rPr>
              <a:t> de </a:t>
            </a:r>
            <a:r>
              <a:rPr lang="en-US" b="1" dirty="0" err="1" smtClean="0">
                <a:latin typeface="Calibri" panose="020F0502020204030204" pitchFamily="34" charset="0"/>
                <a:cs typeface="Calibri" panose="020F0502020204030204" pitchFamily="34" charset="0"/>
              </a:rPr>
              <a:t>Antilo</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Incisión de la arteria sobre la nuca, por debajo de la cabeza, entre los tendones grandes (¿arteria occipital?). Alternativamente, la incisión de la arteria que hay detrás de las orejas (¿arteria auricular o temporal posterior</a:t>
            </a:r>
            <a:r>
              <a:rPr lang="es-ES" b="1" dirty="0" smtClean="0">
                <a:latin typeface="Calibri" panose="020F0502020204030204" pitchFamily="34" charset="0"/>
                <a:cs typeface="Calibri" panose="020F0502020204030204" pitchFamily="34" charset="0"/>
              </a:rPr>
              <a:t>?).</a:t>
            </a:r>
          </a:p>
          <a:p>
            <a:r>
              <a:rPr lang="es-ES" b="1" dirty="0">
                <a:latin typeface="Calibri" panose="020F0502020204030204" pitchFamily="34" charset="0"/>
                <a:cs typeface="Calibri" panose="020F0502020204030204" pitchFamily="34" charset="0"/>
              </a:rPr>
              <a:t>"Rara vez se debe hacer una incisión en este último porque es grande, está ubicado muy cerca de los músculos y está entrelazado con muchas membranas". Lo mejor es el occipital: se hace una incisión hasta el hueso. Así, las "bocas" de la arteria están unidas. "Es más fácil aislar la arteria colocando un instrumento de doble filo debajo, haciendo una incisión pequeña y parcial de los vasos. Cuando haya fluido suficiente sangre, el instrumento debe retirarse suavemente y el cirujano debe hacer una incisión en la parte entre las ligaduras. "De esta manera la arteria no se unirá y no hay peligro de hemorragia, ya que las bocas de la arteria se retraen hacia la carne.</a:t>
            </a:r>
          </a:p>
          <a:p>
            <a:r>
              <a:rPr lang="en-US" b="1" dirty="0" smtClean="0">
                <a:latin typeface="Calibri" panose="020F0502020204030204" pitchFamily="34" charset="0"/>
                <a:cs typeface="Calibri" panose="020F0502020204030204" pitchFamily="34" charset="0"/>
              </a:rPr>
              <a:t>
</a:t>
            </a:r>
            <a:endParaRPr lang="el-GR"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2067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1009366"/>
            <a:ext cx="11670630" cy="4031873"/>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Arteriotomía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a:p>
            <a:r>
              <a:rPr lang="en-US" b="1" dirty="0" err="1" smtClean="0">
                <a:latin typeface="Calibri" panose="020F0502020204030204" pitchFamily="34" charset="0"/>
                <a:cs typeface="Calibri" panose="020F0502020204030204" pitchFamily="34" charset="0"/>
              </a:rPr>
              <a:t>Descripción</a:t>
            </a:r>
            <a:r>
              <a:rPr lang="en-US" b="1" dirty="0" smtClean="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Severo</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La </a:t>
            </a:r>
            <a:r>
              <a:rPr lang="es-ES" b="1" dirty="0" err="1">
                <a:latin typeface="Calibri" panose="020F0502020204030204" pitchFamily="34" charset="0"/>
                <a:cs typeface="Calibri" panose="020F0502020204030204" pitchFamily="34" charset="0"/>
              </a:rPr>
              <a:t>arteriotomía</a:t>
            </a:r>
            <a:r>
              <a:rPr lang="es-ES" b="1" dirty="0">
                <a:latin typeface="Calibri" panose="020F0502020204030204" pitchFamily="34" charset="0"/>
                <a:cs typeface="Calibri" panose="020F0502020204030204" pitchFamily="34" charset="0"/>
              </a:rPr>
              <a:t> puede realizarse en diferentes partes de la cabeza. La arteria </a:t>
            </a:r>
            <a:r>
              <a:rPr lang="es-ES" b="1" dirty="0" smtClean="0">
                <a:latin typeface="Calibri" panose="020F0502020204030204" pitchFamily="34" charset="0"/>
                <a:cs typeface="Calibri" panose="020F0502020204030204" pitchFamily="34" charset="0"/>
              </a:rPr>
              <a:t>de </a:t>
            </a:r>
            <a:r>
              <a:rPr lang="es-ES" b="1" dirty="0">
                <a:latin typeface="Calibri" panose="020F0502020204030204" pitchFamily="34" charset="0"/>
                <a:cs typeface="Calibri" panose="020F0502020204030204" pitchFamily="34" charset="0"/>
              </a:rPr>
              <a:t>la parte posterior de la cabeza debe usarse en caso de dolor de cabeza intenso, gangrena </a:t>
            </a:r>
            <a:r>
              <a:rPr lang="es-ES" b="1" dirty="0" smtClean="0">
                <a:latin typeface="Calibri" panose="020F0502020204030204" pitchFamily="34" charset="0"/>
                <a:cs typeface="Calibri" panose="020F0502020204030204" pitchFamily="34" charset="0"/>
              </a:rPr>
              <a:t>o enfermedad </a:t>
            </a:r>
            <a:r>
              <a:rPr lang="es-ES" b="1" dirty="0">
                <a:latin typeface="Calibri" panose="020F0502020204030204" pitchFamily="34" charset="0"/>
                <a:cs typeface="Calibri" panose="020F0502020204030204" pitchFamily="34" charset="0"/>
              </a:rPr>
              <a:t>oftálmica de la córnea o en caso de prolapso ocular</a:t>
            </a:r>
            <a:r>
              <a:rPr lang="es-ES" b="1" dirty="0" smtClean="0">
                <a:latin typeface="Calibri" panose="020F0502020204030204" pitchFamily="34" charset="0"/>
                <a:cs typeface="Calibri" panose="020F0502020204030204" pitchFamily="34" charset="0"/>
              </a:rPr>
              <a:t>.</a:t>
            </a:r>
          </a:p>
          <a:p>
            <a:r>
              <a:rPr lang="en-US" b="1" dirty="0" smtClean="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Afeite el área, palpe el pulso, cuente 3 dedos detrás de las orejas. La incisión debe tener forma de una cruz, hasta que el bisturí encuentre el hueso. El pericráneo debe rasparse meticulosamente y el médico debe esperar hasta que haya corrido mucha sangre (hasta que el paciente se desmaye o hasta que el dolor sea intolerable). Luego, se debe colocar un emplasto del tamaño de la incisión, empapado en vinagre y agua. Si esto no se puede hacer, se ata firmemente un vendaje alrededor de la cabeza. Al día siguiente, el vendaje debe empaparse en vino y aceite. Al tercer día, se debe quitar el vendaje. El médico limpia la humedad de la herida, que debe rasparse hasta que sangre. También se deben aplicar medicamentos que promuevan la curación.</a:t>
            </a:r>
          </a:p>
        </p:txBody>
      </p:sp>
    </p:spTree>
    <p:extLst>
      <p:ext uri="{BB962C8B-B14F-4D97-AF65-F5344CB8AC3E}">
        <p14:creationId xmlns:p14="http://schemas.microsoft.com/office/powerpoint/2010/main" val="15320792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01599" y="1037229"/>
            <a:ext cx="11944683" cy="4555093"/>
          </a:xfrm>
          <a:prstGeom prst="rect">
            <a:avLst/>
          </a:prstGeom>
          <a:noFill/>
        </p:spPr>
        <p:txBody>
          <a:bodyPr wrap="square" rtlCol="0">
            <a:spAutoFit/>
          </a:bodyPr>
          <a:lstStyle/>
          <a:p>
            <a:r>
              <a:rPr lang="en-US" sz="20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Incisiones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Para </a:t>
            </a:r>
            <a:r>
              <a:rPr lang="en-US" b="1" dirty="0" err="1" smtClean="0">
                <a:latin typeface="Calibri" panose="020F0502020204030204" pitchFamily="34" charset="0"/>
                <a:cs typeface="Calibri" panose="020F0502020204030204" pitchFamily="34" charset="0"/>
              </a:rPr>
              <a:t>numerosas</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enfermedades</a:t>
            </a:r>
            <a:r>
              <a:rPr lang="en-US" b="1" dirty="0" smtClean="0">
                <a:latin typeface="Calibri" panose="020F0502020204030204" pitchFamily="34" charset="0"/>
                <a:cs typeface="Calibri" panose="020F0502020204030204" pitchFamily="34" charset="0"/>
              </a:rPr>
              <a:t> / traumas </a:t>
            </a:r>
            <a:r>
              <a:rPr lang="en-US" b="1" dirty="0" err="1" smtClean="0">
                <a:latin typeface="Calibri" panose="020F0502020204030204" pitchFamily="34" charset="0"/>
                <a:cs typeface="Calibri" panose="020F0502020204030204" pitchFamily="34" charset="0"/>
              </a:rPr>
              <a:t>externos</a:t>
            </a:r>
            <a:r>
              <a:rPr lang="en-US" b="1" dirty="0" smtClean="0">
                <a:latin typeface="Calibri" panose="020F0502020204030204" pitchFamily="34" charset="0"/>
                <a:cs typeface="Calibri" panose="020F0502020204030204" pitchFamily="34" charset="0"/>
              </a:rPr>
              <a:t> e </a:t>
            </a:r>
            <a:r>
              <a:rPr lang="en-US" b="1" dirty="0" err="1" smtClean="0">
                <a:latin typeface="Calibri" panose="020F0502020204030204" pitchFamily="34" charset="0"/>
                <a:cs typeface="Calibri" panose="020F0502020204030204" pitchFamily="34" charset="0"/>
              </a:rPr>
              <a:t>internos</a:t>
            </a:r>
            <a:r>
              <a:rPr lang="en-US" b="1" dirty="0">
                <a:latin typeface="Calibri" panose="020F0502020204030204" pitchFamily="34" charset="0"/>
                <a:cs typeface="Calibri" panose="020F0502020204030204" pitchFamily="34" charset="0"/>
              </a:rPr>
              <a:t>
Celso: </a:t>
            </a:r>
            <a:r>
              <a:rPr lang="en-US" b="1" dirty="0" smtClean="0">
                <a:latin typeface="Calibri" panose="020F0502020204030204" pitchFamily="34" charset="0"/>
                <a:cs typeface="Calibri" panose="020F0502020204030204" pitchFamily="34" charset="0"/>
              </a:rPr>
              <a:t>hernia </a:t>
            </a:r>
            <a:r>
              <a:rPr lang="en-US" b="1" dirty="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gota</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hernia umbilical, hernia intestinal, </a:t>
            </a:r>
            <a:r>
              <a:rPr lang="en-US" b="1" dirty="0" err="1">
                <a:latin typeface="Calibri" panose="020F0502020204030204" pitchFamily="34" charset="0"/>
                <a:cs typeface="Calibri" panose="020F0502020204030204" pitchFamily="34" charset="0"/>
              </a:rPr>
              <a:t>epiplocele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sarcocele</a:t>
            </a:r>
            <a:r>
              <a:rPr lang="en-US" b="1" dirty="0">
                <a:latin typeface="Calibri" panose="020F0502020204030204" pitchFamily="34" charset="0"/>
                <a:cs typeface="Calibri" panose="020F0502020204030204" pitchFamily="34" charset="0"/>
              </a:rPr>
              <a:t>, varicocele, </a:t>
            </a:r>
            <a:r>
              <a:rPr lang="en-US" b="1" dirty="0" err="1">
                <a:latin typeface="Calibri" panose="020F0502020204030204" pitchFamily="34" charset="0"/>
                <a:cs typeface="Calibri" panose="020F0502020204030204" pitchFamily="34" charset="0"/>
              </a:rPr>
              <a:t>bubonocele</a:t>
            </a:r>
            <a:r>
              <a:rPr lang="en-US" b="1" dirty="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hidrocele</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r>
              <a:rPr lang="en-US" b="1" i="1" u="sng" dirty="0" err="1" smtClean="0">
                <a:latin typeface="Calibri" panose="020F0502020204030204" pitchFamily="34" charset="0"/>
                <a:cs typeface="Calibri" panose="020F0502020204030204" pitchFamily="34" charset="0"/>
              </a:rPr>
              <a:t>Ejemplo</a:t>
            </a:r>
            <a:r>
              <a:rPr lang="en-US" b="1" i="1" u="sng" dirty="0" smtClean="0">
                <a:latin typeface="Calibri" panose="020F0502020204030204" pitchFamily="34" charset="0"/>
                <a:cs typeface="Calibri" panose="020F0502020204030204" pitchFamily="34" charset="0"/>
              </a:rPr>
              <a:t> de hernia umbilical</a:t>
            </a:r>
            <a:r>
              <a:rPr lang="en-US" b="1" i="1" u="sng"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a:t>
            </a:r>
            <a:r>
              <a:rPr lang="en-US" b="1" dirty="0" err="1" smtClean="0">
                <a:latin typeface="Calibri" panose="020F0502020204030204" pitchFamily="34" charset="0"/>
                <a:cs typeface="Calibri" panose="020F0502020204030204" pitchFamily="34" charset="0"/>
              </a:rPr>
              <a:t>Causa</a:t>
            </a:r>
            <a:r>
              <a:rPr lang="en-US" b="1" dirty="0" smtClean="0">
                <a:latin typeface="Calibri" panose="020F0502020204030204" pitchFamily="34" charset="0"/>
                <a:cs typeface="Calibri" panose="020F0502020204030204" pitchFamily="34" charset="0"/>
              </a:rPr>
              <a:t>: </a:t>
            </a:r>
            <a:r>
              <a:rPr lang="es-ES" b="1" dirty="0" smtClean="0">
                <a:latin typeface="Calibri" panose="020F0502020204030204" pitchFamily="34" charset="0"/>
                <a:cs typeface="Calibri" panose="020F0502020204030204" pitchFamily="34" charset="0"/>
              </a:rPr>
              <a:t>rotura </a:t>
            </a:r>
            <a:r>
              <a:rPr lang="es-ES" b="1" dirty="0">
                <a:latin typeface="Calibri" panose="020F0502020204030204" pitchFamily="34" charset="0"/>
                <a:cs typeface="Calibri" panose="020F0502020204030204" pitchFamily="34" charset="0"/>
              </a:rPr>
              <a:t>del intestino en el ombligo, pérdida de líquido del ombligo o </a:t>
            </a:r>
            <a:r>
              <a:rPr lang="es-ES" b="1" dirty="0" smtClean="0">
                <a:latin typeface="Calibri" panose="020F0502020204030204" pitchFamily="34" charset="0"/>
                <a:cs typeface="Calibri" panose="020F0502020204030204" pitchFamily="34" charset="0"/>
              </a:rPr>
              <a:t>rotura </a:t>
            </a:r>
            <a:r>
              <a:rPr lang="es-ES" b="1" dirty="0">
                <a:latin typeface="Calibri" panose="020F0502020204030204" pitchFamily="34" charset="0"/>
                <a:cs typeface="Calibri" panose="020F0502020204030204" pitchFamily="34" charset="0"/>
              </a:rPr>
              <a:t>simultánea del epiplón y los intestinos en el ombligo</a:t>
            </a:r>
            <a:r>
              <a:rPr lang="en-US" b="1" dirty="0" smtClean="0">
                <a:latin typeface="Calibri" panose="020F0502020204030204" pitchFamily="34" charset="0"/>
                <a:cs typeface="Calibri" panose="020F0502020204030204" pitchFamily="34" charset="0"/>
              </a:rPr>
              <a:t>.</a:t>
            </a:r>
          </a:p>
          <a:p>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 </a:t>
            </a:r>
            <a:r>
              <a:rPr lang="en-US" b="1" dirty="0" err="1" smtClean="0">
                <a:latin typeface="Calibri" panose="020F0502020204030204" pitchFamily="34" charset="0"/>
                <a:cs typeface="Calibri" panose="020F0502020204030204" pitchFamily="34" charset="0"/>
              </a:rPr>
              <a:t>Cómo</a:t>
            </a:r>
            <a:r>
              <a:rPr lang="en-US" b="1" dirty="0" smtClean="0">
                <a:latin typeface="Calibri" panose="020F0502020204030204" pitchFamily="34" charset="0"/>
                <a:cs typeface="Calibri" panose="020F0502020204030204" pitchFamily="34" charset="0"/>
              </a:rPr>
              <a:t> </a:t>
            </a:r>
            <a:r>
              <a:rPr lang="en-US" b="1" dirty="0" err="1" smtClean="0">
                <a:latin typeface="Calibri" panose="020F0502020204030204" pitchFamily="34" charset="0"/>
                <a:cs typeface="Calibri" panose="020F0502020204030204" pitchFamily="34" charset="0"/>
              </a:rPr>
              <a:t>diagnosticarla</a:t>
            </a:r>
            <a:r>
              <a:rPr lang="en-US" b="1" dirty="0" smtClean="0">
                <a:latin typeface="Calibri" panose="020F0502020204030204" pitchFamily="34" charset="0"/>
                <a:cs typeface="Calibri" panose="020F0502020204030204" pitchFamily="34" charset="0"/>
              </a:rPr>
              <a:t>? </a:t>
            </a:r>
            <a:endParaRPr lang="es-ES" b="1" dirty="0">
              <a:latin typeface="Calibri" panose="020F0502020204030204" pitchFamily="34" charset="0"/>
              <a:cs typeface="Calibri" panose="020F0502020204030204" pitchFamily="34" charset="0"/>
            </a:endParaRPr>
          </a:p>
          <a:p>
            <a:pPr marL="457200" indent="-457200">
              <a:buAutoNum type="arabicParenBoth"/>
            </a:pPr>
            <a:r>
              <a:rPr lang="es-ES" b="1" dirty="0">
                <a:latin typeface="Calibri" panose="020F0502020204030204" pitchFamily="34" charset="0"/>
                <a:cs typeface="Calibri" panose="020F0502020204030204" pitchFamily="34" charset="0"/>
              </a:rPr>
              <a:t>En rotura intestinal: la distensión no es dura ni blanda; disminuye cuando se aplica frío mientras que aumenta cuando se aplica calor o cuando el paciente contiene la respiración. Cuando el paciente se acuesta boca arriba, la distensión disminuye a medida que el intestino vuelve a su posición.</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En la ruptura del epiplón: la distensión es suave, "grande en su raíz y más delgada hacia su pico". Si alguien intenta agarrarlo, se escapa.</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En la ruptura simultánea del intestino y el epiplón: la carne es dura. Cuando el paciente se acuesta boca arriba, la distensión no desaparece y no cede con la presión.</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6816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2" y="1446094"/>
            <a:ext cx="11900567" cy="2308324"/>
          </a:xfrm>
          <a:prstGeom prst="rect">
            <a:avLst/>
          </a:prstGeom>
          <a:noFill/>
        </p:spPr>
        <p:txBody>
          <a:bodyPr wrap="square" rtlCol="0">
            <a:spAutoFit/>
          </a:bodyPr>
          <a:lstStyle/>
          <a:p>
            <a:r>
              <a:rPr lang="es-ES" b="1" dirty="0" smtClean="0">
                <a:latin typeface="Calibri" panose="020F0502020204030204" pitchFamily="34" charset="0"/>
                <a:cs typeface="Calibri" panose="020F0502020204030204" pitchFamily="34" charset="0"/>
              </a:rPr>
              <a:t>-</a:t>
            </a:r>
            <a:r>
              <a:rPr lang="es-ES" b="1" dirty="0">
                <a:latin typeface="Calibri" panose="020F0502020204030204" pitchFamily="34" charset="0"/>
                <a:cs typeface="Calibri" panose="020F0502020204030204" pitchFamily="34" charset="0"/>
              </a:rPr>
              <a:t>Cómo tratar a </a:t>
            </a:r>
            <a:r>
              <a:rPr lang="es-ES" b="1" dirty="0" smtClean="0">
                <a:latin typeface="Calibri" panose="020F0502020204030204" pitchFamily="34" charset="0"/>
                <a:cs typeface="Calibri" panose="020F0502020204030204" pitchFamily="34" charset="0"/>
              </a:rPr>
              <a:t>niños </a:t>
            </a:r>
            <a:r>
              <a:rPr lang="es-ES" b="1" dirty="0">
                <a:latin typeface="Calibri" panose="020F0502020204030204" pitchFamily="34" charset="0"/>
                <a:cs typeface="Calibri" panose="020F0502020204030204" pitchFamily="34" charset="0"/>
              </a:rPr>
              <a:t>entre 7-14 años:</a:t>
            </a:r>
          </a:p>
          <a:p>
            <a:pPr lvl="1"/>
            <a:r>
              <a:rPr lang="es-ES" b="1" dirty="0">
                <a:latin typeface="Calibri" panose="020F0502020204030204" pitchFamily="34" charset="0"/>
                <a:cs typeface="Calibri" panose="020F0502020204030204" pitchFamily="34" charset="0"/>
              </a:rPr>
              <a:t>Marcamos la raíz de la distensión con tinta, luego la presionamos con los dedos.</a:t>
            </a:r>
          </a:p>
          <a:p>
            <a:pPr lvl="1"/>
            <a:endParaRPr lang="es-ES" b="1" dirty="0">
              <a:latin typeface="Calibri" panose="020F0502020204030204" pitchFamily="34" charset="0"/>
              <a:cs typeface="Calibri" panose="020F0502020204030204" pitchFamily="34" charset="0"/>
            </a:endParaRPr>
          </a:p>
          <a:p>
            <a:pPr lvl="1"/>
            <a:r>
              <a:rPr lang="es-ES" b="1" dirty="0">
                <a:latin typeface="Calibri" panose="020F0502020204030204" pitchFamily="34" charset="0"/>
                <a:cs typeface="Calibri" panose="020F0502020204030204" pitchFamily="34" charset="0"/>
              </a:rPr>
              <a:t>Tiramos del ombligo hacia afuera y lo atamos firmemente con el hilo por encima de las marcas de tinta. La parte posterior a la ligadura debe quemarse con sosa cáustica y la herida </a:t>
            </a:r>
            <a:r>
              <a:rPr lang="es-ES" b="1" dirty="0" smtClean="0">
                <a:latin typeface="Calibri" panose="020F0502020204030204" pitchFamily="34" charset="0"/>
                <a:cs typeface="Calibri" panose="020F0502020204030204" pitchFamily="34" charset="0"/>
              </a:rPr>
              <a:t>deben </a:t>
            </a:r>
            <a:r>
              <a:rPr lang="es-ES" b="1" dirty="0">
                <a:latin typeface="Calibri" panose="020F0502020204030204" pitchFamily="34" charset="0"/>
                <a:cs typeface="Calibri" panose="020F0502020204030204" pitchFamily="34" charset="0"/>
              </a:rPr>
              <a:t>tratarse como una quemadura.</a:t>
            </a:r>
          </a:p>
          <a:p>
            <a:pPr lvl="1"/>
            <a:endParaRPr lang="es-ES" b="1" dirty="0">
              <a:latin typeface="Calibri" panose="020F0502020204030204" pitchFamily="34" charset="0"/>
              <a:cs typeface="Calibri" panose="020F0502020204030204" pitchFamily="34" charset="0"/>
            </a:endParaRPr>
          </a:p>
          <a:p>
            <a:pPr lvl="1"/>
            <a:r>
              <a:rPr lang="es-ES" b="1" dirty="0">
                <a:latin typeface="Calibri" panose="020F0502020204030204" pitchFamily="34" charset="0"/>
                <a:cs typeface="Calibri" panose="020F0502020204030204" pitchFamily="34" charset="0"/>
              </a:rPr>
              <a:t>Esta técnica no debe usarse para hernias grandes.</a:t>
            </a:r>
            <a:r>
              <a:rPr lang="en-US" b="1" dirty="0">
                <a:latin typeface="Calibri" panose="020F0502020204030204" pitchFamily="34" charset="0"/>
                <a:cs typeface="Calibri" panose="020F0502020204030204" pitchFamily="34" charset="0"/>
              </a:rPr>
              <a:t>
</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752199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a:extLst>
              <a:ext uri="{FF2B5EF4-FFF2-40B4-BE49-F238E27FC236}">
                <a16:creationId xmlns:a16="http://schemas.microsoft.com/office/drawing/2014/main" xmlns="" id="{BE4B5E83-64C4-465D-9353-1BA09977610B}"/>
              </a:ext>
            </a:extLst>
          </p:cNvPr>
          <p:cNvSpPr txBox="1">
            <a:spLocks noChangeArrowheads="1"/>
          </p:cNvSpPr>
          <p:nvPr/>
        </p:nvSpPr>
        <p:spPr bwMode="auto">
          <a:xfrm>
            <a:off x="390524" y="1119805"/>
            <a:ext cx="11585575"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800100" indent="-34290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Asclepeia</a:t>
            </a:r>
            <a:endParaRPr lang="en-US" altLang="el-GR"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spcBef>
                <a:spcPct val="0"/>
              </a:spcBef>
              <a:buFontTx/>
              <a:buNone/>
            </a:pPr>
            <a:endParaRPr lang="el-GR" altLang="el-GR" sz="2400" b="1" dirty="0" smtClean="0">
              <a:solidFill>
                <a:srgbClr val="F8F2AE"/>
              </a:solidFill>
              <a:latin typeface="Garamond" panose="02020404030301010803" pitchFamily="18" charset="0"/>
            </a:endParaRPr>
          </a:p>
          <a:p>
            <a:pPr algn="just" eaLnBrk="1" hangingPunct="1">
              <a:spcBef>
                <a:spcPct val="0"/>
              </a:spcBef>
              <a:buFontTx/>
              <a:buNone/>
            </a:pPr>
            <a:r>
              <a:rPr lang="en-US" altLang="el-GR" sz="1200" b="1" dirty="0">
                <a:latin typeface="Calibri" panose="020F0502020204030204" pitchFamily="34" charset="0"/>
                <a:cs typeface="Calibri" panose="020F0502020204030204" pitchFamily="34" charset="0"/>
              </a:rPr>
              <a:t>
</a:t>
            </a:r>
            <a:r>
              <a:rPr lang="en-US" altLang="el-GR" sz="1400" b="1" dirty="0">
                <a:latin typeface="Calibri" panose="020F0502020204030204" pitchFamily="34" charset="0"/>
                <a:cs typeface="Calibri" panose="020F0502020204030204" pitchFamily="34" charset="0"/>
              </a:rPr>
              <a:t>La </a:t>
            </a:r>
            <a:r>
              <a:rPr lang="en-US" altLang="el-GR" sz="1400" b="1" dirty="0" err="1" smtClean="0">
                <a:latin typeface="Calibri" panose="020F0502020204030204" pitchFamily="34" charset="0"/>
                <a:cs typeface="Calibri" panose="020F0502020204030204" pitchFamily="34" charset="0"/>
              </a:rPr>
              <a:t>asclepeia</a:t>
            </a:r>
            <a:r>
              <a:rPr lang="en-US" altLang="el-GR" sz="1400" b="1" dirty="0" smtClean="0">
                <a:latin typeface="Calibri" panose="020F0502020204030204" pitchFamily="34" charset="0"/>
                <a:cs typeface="Calibri" panose="020F0502020204030204" pitchFamily="34" charset="0"/>
              </a:rPr>
              <a:t> era un </a:t>
            </a:r>
            <a:r>
              <a:rPr lang="en-US" altLang="el-GR" sz="1400" b="1" dirty="0" err="1" smtClean="0">
                <a:latin typeface="Calibri" panose="020F0502020204030204" pitchFamily="34" charset="0"/>
                <a:cs typeface="Calibri" panose="020F0502020204030204" pitchFamily="34" charset="0"/>
              </a:rPr>
              <a:t>santuario</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donde</a:t>
            </a:r>
            <a:r>
              <a:rPr lang="en-US" altLang="el-GR" sz="1400" b="1" dirty="0" smtClean="0">
                <a:latin typeface="Calibri" panose="020F0502020204030204" pitchFamily="34" charset="0"/>
                <a:cs typeface="Calibri" panose="020F0502020204030204" pitchFamily="34" charset="0"/>
              </a:rPr>
              <a:t> se </a:t>
            </a:r>
            <a:r>
              <a:rPr lang="en-US" altLang="el-GR" sz="1400" b="1" dirty="0" err="1" smtClean="0">
                <a:latin typeface="Calibri" panose="020F0502020204030204" pitchFamily="34" charset="0"/>
                <a:cs typeface="Calibri" panose="020F0502020204030204" pitchFamily="34" charset="0"/>
              </a:rPr>
              <a:t>adoraba</a:t>
            </a:r>
            <a:r>
              <a:rPr lang="en-US" altLang="el-GR" sz="1400" b="1" dirty="0" smtClean="0">
                <a:latin typeface="Calibri" panose="020F0502020204030204" pitchFamily="34" charset="0"/>
                <a:cs typeface="Calibri" panose="020F0502020204030204" pitchFamily="34" charset="0"/>
              </a:rPr>
              <a:t> a </a:t>
            </a:r>
            <a:r>
              <a:rPr lang="en-US" altLang="el-GR" sz="1400" b="1" dirty="0" err="1" smtClean="0">
                <a:latin typeface="Calibri" panose="020F0502020204030204" pitchFamily="34" charset="0"/>
                <a:cs typeface="Calibri" panose="020F0502020204030204" pitchFamily="34" charset="0"/>
              </a:rPr>
              <a:t>Asclepio</a:t>
            </a:r>
            <a:r>
              <a:rPr lang="en-US" altLang="el-GR" sz="1400" b="1" dirty="0" smtClean="0">
                <a:latin typeface="Calibri" panose="020F0502020204030204" pitchFamily="34" charset="0"/>
                <a:cs typeface="Calibri" panose="020F0502020204030204" pitchFamily="34" charset="0"/>
              </a:rPr>
              <a:t> </a:t>
            </a:r>
            <a:r>
              <a:rPr lang="en-US" altLang="el-GR" sz="1400" b="1" dirty="0">
                <a:latin typeface="Calibri" panose="020F0502020204030204" pitchFamily="34" charset="0"/>
                <a:cs typeface="Calibri" panose="020F0502020204030204" pitchFamily="34" charset="0"/>
              </a:rPr>
              <a:t>
</a:t>
            </a:r>
            <a:r>
              <a:rPr lang="en-US" altLang="el-GR" sz="1400" b="1" dirty="0" smtClean="0">
                <a:latin typeface="Calibri" panose="020F0502020204030204" pitchFamily="34" charset="0"/>
                <a:cs typeface="Calibri" panose="020F0502020204030204" pitchFamily="34" charset="0"/>
              </a:rPr>
              <a:t>Se </a:t>
            </a:r>
            <a:r>
              <a:rPr lang="en-US" altLang="el-GR" sz="1400" b="1" dirty="0" err="1" smtClean="0">
                <a:latin typeface="Calibri" panose="020F0502020204030204" pitchFamily="34" charset="0"/>
                <a:cs typeface="Calibri" panose="020F0502020204030204" pitchFamily="34" charset="0"/>
              </a:rPr>
              <a:t>trataba</a:t>
            </a:r>
            <a:r>
              <a:rPr lang="en-US" altLang="el-GR" sz="1400" b="1" dirty="0" smtClean="0">
                <a:latin typeface="Calibri" panose="020F0502020204030204" pitchFamily="34" charset="0"/>
                <a:cs typeface="Calibri" panose="020F0502020204030204" pitchFamily="34" charset="0"/>
              </a:rPr>
              <a:t> de un </a:t>
            </a:r>
            <a:r>
              <a:rPr lang="en-US" altLang="el-GR" sz="1400" b="1" dirty="0" err="1" smtClean="0">
                <a:latin typeface="Calibri" panose="020F0502020204030204" pitchFamily="34" charset="0"/>
                <a:cs typeface="Calibri" panose="020F0502020204030204" pitchFamily="34" charset="0"/>
              </a:rPr>
              <a:t>ernorme</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complejo</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constituido</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por</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varios</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edificos</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para</a:t>
            </a:r>
            <a:r>
              <a:rPr lang="en-US" altLang="el-GR" sz="1400" b="1" dirty="0" smtClean="0">
                <a:latin typeface="Calibri" panose="020F0502020204030204" pitchFamily="34" charset="0"/>
                <a:cs typeface="Calibri" panose="020F0502020204030204" pitchFamily="34" charset="0"/>
              </a:rPr>
              <a:t>:</a:t>
            </a:r>
          </a:p>
          <a:p>
            <a:pPr lvl="1" algn="just" eaLnBrk="1" hangingPunct="1">
              <a:spcBef>
                <a:spcPct val="0"/>
              </a:spcBef>
              <a:buFontTx/>
              <a:buNone/>
            </a:pPr>
            <a:r>
              <a:rPr lang="en-US" altLang="el-GR" sz="1400" b="1" dirty="0" smtClean="0">
                <a:latin typeface="Calibri" panose="020F0502020204030204" pitchFamily="34" charset="0"/>
                <a:cs typeface="Calibri" panose="020F0502020204030204" pitchFamily="34" charset="0"/>
              </a:rPr>
              <a:t>-</a:t>
            </a:r>
            <a:r>
              <a:rPr lang="en-US" altLang="el-GR" sz="1400" b="1" dirty="0" err="1" smtClean="0">
                <a:latin typeface="Calibri" panose="020F0502020204030204" pitchFamily="34" charset="0"/>
                <a:cs typeface="Calibri" panose="020F0502020204030204" pitchFamily="34" charset="0"/>
              </a:rPr>
              <a:t>Recibir</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tratamiento</a:t>
            </a:r>
            <a:r>
              <a:rPr lang="en-US" altLang="el-GR" sz="1400" b="1" dirty="0">
                <a:latin typeface="Calibri" panose="020F0502020204030204" pitchFamily="34" charset="0"/>
                <a:cs typeface="Calibri" panose="020F0502020204030204" pitchFamily="34" charset="0"/>
              </a:rPr>
              <a:t>
</a:t>
            </a:r>
            <a:r>
              <a:rPr lang="en-US" altLang="el-GR" sz="1400" b="1" dirty="0" smtClean="0">
                <a:latin typeface="Calibri" panose="020F0502020204030204" pitchFamily="34" charset="0"/>
                <a:cs typeface="Calibri" panose="020F0502020204030204" pitchFamily="34" charset="0"/>
              </a:rPr>
              <a:t>-</a:t>
            </a:r>
            <a:r>
              <a:rPr lang="en-US" altLang="el-GR" sz="1400" b="1" dirty="0" err="1" smtClean="0">
                <a:latin typeface="Calibri" panose="020F0502020204030204" pitchFamily="34" charset="0"/>
                <a:cs typeface="Calibri" panose="020F0502020204030204" pitchFamily="34" charset="0"/>
              </a:rPr>
              <a:t>Pernoctar</a:t>
            </a:r>
            <a:r>
              <a:rPr lang="en-US" altLang="el-GR" sz="1400" b="1" dirty="0">
                <a:latin typeface="Calibri" panose="020F0502020204030204" pitchFamily="34" charset="0"/>
                <a:cs typeface="Calibri" panose="020F0502020204030204" pitchFamily="34" charset="0"/>
              </a:rPr>
              <a:t>
</a:t>
            </a:r>
            <a:r>
              <a:rPr lang="en-US" altLang="el-GR" sz="1400" b="1" dirty="0" smtClean="0">
                <a:latin typeface="Calibri" panose="020F0502020204030204" pitchFamily="34" charset="0"/>
                <a:cs typeface="Calibri" panose="020F0502020204030204" pitchFamily="34" charset="0"/>
              </a:rPr>
              <a:t>-</a:t>
            </a:r>
            <a:r>
              <a:rPr lang="en-US" altLang="el-GR" sz="1400" b="1" dirty="0" err="1" smtClean="0">
                <a:latin typeface="Calibri" panose="020F0502020204030204" pitchFamily="34" charset="0"/>
                <a:cs typeface="Calibri" panose="020F0502020204030204" pitchFamily="34" charset="0"/>
              </a:rPr>
              <a:t>Entretenerse</a:t>
            </a:r>
            <a:r>
              <a:rPr lang="en-US" altLang="el-GR" sz="1400" b="1" dirty="0" smtClean="0">
                <a:latin typeface="Calibri" panose="020F0502020204030204" pitchFamily="34" charset="0"/>
                <a:cs typeface="Calibri" panose="020F0502020204030204" pitchFamily="34" charset="0"/>
              </a:rPr>
              <a:t> </a:t>
            </a:r>
            <a:r>
              <a:rPr lang="en-US" altLang="el-GR" sz="1400" b="1" dirty="0">
                <a:latin typeface="Calibri" panose="020F0502020204030204" pitchFamily="34" charset="0"/>
                <a:cs typeface="Calibri" panose="020F0502020204030204" pitchFamily="34" charset="0"/>
              </a:rPr>
              <a:t>(</a:t>
            </a:r>
            <a:r>
              <a:rPr lang="en-US" altLang="el-GR" sz="1400" b="1" dirty="0" err="1" smtClean="0">
                <a:latin typeface="Calibri" panose="020F0502020204030204" pitchFamily="34" charset="0"/>
                <a:cs typeface="Calibri" panose="020F0502020204030204" pitchFamily="34" charset="0"/>
              </a:rPr>
              <a:t>teatros</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estadios</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espectáculos</a:t>
            </a:r>
            <a:r>
              <a:rPr lang="en-US" altLang="el-GR" sz="1400" b="1" dirty="0" smtClean="0">
                <a:latin typeface="Calibri" panose="020F0502020204030204" pitchFamily="34" charset="0"/>
                <a:cs typeface="Calibri" panose="020F0502020204030204" pitchFamily="34" charset="0"/>
              </a:rPr>
              <a:t> de arte, </a:t>
            </a:r>
            <a:r>
              <a:rPr lang="en-US" altLang="el-GR" sz="1400" b="1" dirty="0" err="1" smtClean="0">
                <a:latin typeface="Calibri" panose="020F0502020204030204" pitchFamily="34" charset="0"/>
                <a:cs typeface="Calibri" panose="020F0502020204030204" pitchFamily="34" charset="0"/>
              </a:rPr>
              <a:t>hipódromos</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bibliotecas</a:t>
            </a:r>
            <a:r>
              <a:rPr lang="en-US" altLang="el-GR" sz="1400" b="1" dirty="0" smtClean="0">
                <a:latin typeface="Calibri" panose="020F0502020204030204" pitchFamily="34" charset="0"/>
                <a:cs typeface="Calibri" panose="020F0502020204030204" pitchFamily="34" charset="0"/>
              </a:rPr>
              <a:t>, etc.)</a:t>
            </a:r>
            <a:endParaRPr lang="en-US" altLang="el-GR" sz="1400" b="1" dirty="0">
              <a:latin typeface="Calibri" panose="020F0502020204030204" pitchFamily="34" charset="0"/>
              <a:cs typeface="Calibri" panose="020F0502020204030204" pitchFamily="34" charset="0"/>
            </a:endParaRPr>
          </a:p>
          <a:p>
            <a:pPr lvl="1" algn="just" eaLnBrk="1" hangingPunct="1">
              <a:spcBef>
                <a:spcPct val="0"/>
              </a:spcBef>
              <a:buFontTx/>
              <a:buNone/>
            </a:pPr>
            <a:endParaRPr lang="en-US" altLang="el-GR" sz="1400" b="1" dirty="0">
              <a:latin typeface="Calibri" panose="020F0502020204030204" pitchFamily="34" charset="0"/>
              <a:cs typeface="Calibri" panose="020F0502020204030204" pitchFamily="34" charset="0"/>
            </a:endParaRPr>
          </a:p>
          <a:p>
            <a:pPr algn="just" eaLnBrk="1" hangingPunct="1">
              <a:spcBef>
                <a:spcPct val="0"/>
              </a:spcBef>
              <a:buFontTx/>
              <a:buNone/>
            </a:pPr>
            <a:r>
              <a:rPr lang="en-US" altLang="el-GR" sz="1400" b="1" dirty="0" smtClean="0">
                <a:latin typeface="Calibri" panose="020F0502020204030204" pitchFamily="34" charset="0"/>
                <a:cs typeface="Calibri" panose="020F0502020204030204" pitchFamily="34" charset="0"/>
              </a:rPr>
              <a:t>El </a:t>
            </a:r>
            <a:r>
              <a:rPr lang="en-US" altLang="el-GR" sz="1400" b="1" dirty="0" err="1" smtClean="0">
                <a:latin typeface="Calibri" panose="020F0502020204030204" pitchFamily="34" charset="0"/>
                <a:cs typeface="Calibri" panose="020F0502020204030204" pitchFamily="34" charset="0"/>
              </a:rPr>
              <a:t>Templo</a:t>
            </a:r>
            <a:r>
              <a:rPr lang="en-US" altLang="el-GR" sz="1400" b="1" dirty="0" smtClean="0">
                <a:latin typeface="Calibri" panose="020F0502020204030204" pitchFamily="34" charset="0"/>
                <a:cs typeface="Calibri" panose="020F0502020204030204" pitchFamily="34" charset="0"/>
              </a:rPr>
              <a:t> de </a:t>
            </a:r>
            <a:r>
              <a:rPr lang="en-US" altLang="el-GR" sz="1400" b="1" dirty="0" err="1" smtClean="0">
                <a:latin typeface="Calibri" panose="020F0502020204030204" pitchFamily="34" charset="0"/>
                <a:cs typeface="Calibri" panose="020F0502020204030204" pitchFamily="34" charset="0"/>
              </a:rPr>
              <a:t>Asclepio</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estaba</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formado</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por</a:t>
            </a:r>
            <a:r>
              <a:rPr lang="en-US" altLang="el-GR" sz="1400" b="1" dirty="0" smtClean="0">
                <a:latin typeface="Calibri" panose="020F0502020204030204" pitchFamily="34" charset="0"/>
                <a:cs typeface="Calibri" panose="020F0502020204030204" pitchFamily="34" charset="0"/>
              </a:rPr>
              <a:t>:</a:t>
            </a:r>
          </a:p>
          <a:p>
            <a:pPr lvl="1" algn="just" eaLnBrk="1" hangingPunct="1">
              <a:spcBef>
                <a:spcPct val="0"/>
              </a:spcBef>
              <a:buFontTx/>
              <a:buNone/>
            </a:pPr>
            <a:r>
              <a:rPr lang="en-US" altLang="el-GR" sz="1400" b="1" dirty="0" smtClean="0">
                <a:latin typeface="Calibri" panose="020F0502020204030204" pitchFamily="34" charset="0"/>
                <a:cs typeface="Calibri" panose="020F0502020204030204" pitchFamily="34" charset="0"/>
              </a:rPr>
              <a:t>-</a:t>
            </a:r>
            <a:r>
              <a:rPr lang="en-US" altLang="el-GR" sz="1400" b="1" dirty="0" err="1" smtClean="0">
                <a:latin typeface="Calibri" panose="020F0502020204030204" pitchFamily="34" charset="0"/>
                <a:cs typeface="Calibri" panose="020F0502020204030204" pitchFamily="34" charset="0"/>
              </a:rPr>
              <a:t>Katagogion</a:t>
            </a:r>
            <a:r>
              <a:rPr lang="en-US" altLang="el-GR" sz="1400" b="1" dirty="0" smtClean="0">
                <a:latin typeface="Calibri" panose="020F0502020204030204" pitchFamily="34" charset="0"/>
                <a:cs typeface="Calibri" panose="020F0502020204030204" pitchFamily="34" charset="0"/>
              </a:rPr>
              <a:t> ("hotel")
-</a:t>
            </a:r>
            <a:r>
              <a:rPr lang="en-US" altLang="el-GR" sz="1400" b="1" dirty="0" err="1" smtClean="0">
                <a:latin typeface="Calibri" panose="020F0502020204030204" pitchFamily="34" charset="0"/>
                <a:cs typeface="Calibri" panose="020F0502020204030204" pitchFamily="34" charset="0"/>
              </a:rPr>
              <a:t>Tholos</a:t>
            </a:r>
            <a:r>
              <a:rPr lang="en-US" altLang="el-GR" sz="1400" b="1" dirty="0" smtClean="0">
                <a:latin typeface="Calibri" panose="020F0502020204030204" pitchFamily="34" charset="0"/>
                <a:cs typeface="Calibri" panose="020F0502020204030204" pitchFamily="34" charset="0"/>
              </a:rPr>
              <a:t> / </a:t>
            </a:r>
            <a:r>
              <a:rPr lang="en-US" altLang="el-GR" sz="1400" b="1" dirty="0" err="1" smtClean="0">
                <a:latin typeface="Calibri" panose="020F0502020204030204" pitchFamily="34" charset="0"/>
                <a:cs typeface="Calibri" panose="020F0502020204030204" pitchFamily="34" charset="0"/>
              </a:rPr>
              <a:t>Thymele</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Avaton</a:t>
            </a:r>
            <a:r>
              <a:rPr lang="en-US" altLang="el-GR" sz="1400" b="1" dirty="0" smtClean="0">
                <a:latin typeface="Calibri" panose="020F0502020204030204" pitchFamily="34" charset="0"/>
                <a:cs typeface="Calibri" panose="020F0502020204030204" pitchFamily="34" charset="0"/>
              </a:rPr>
              <a:t> (</a:t>
            </a:r>
            <a:r>
              <a:rPr lang="en-US" altLang="el-GR" sz="1400" b="1" dirty="0" err="1" smtClean="0">
                <a:latin typeface="Calibri" panose="020F0502020204030204" pitchFamily="34" charset="0"/>
                <a:cs typeface="Calibri" panose="020F0502020204030204" pitchFamily="34" charset="0"/>
              </a:rPr>
              <a:t>donde</a:t>
            </a:r>
            <a:r>
              <a:rPr lang="en-US" altLang="el-GR" sz="1400" b="1" dirty="0" smtClean="0">
                <a:latin typeface="Calibri" panose="020F0502020204030204" pitchFamily="34" charset="0"/>
                <a:cs typeface="Calibri" panose="020F0502020204030204" pitchFamily="34" charset="0"/>
              </a:rPr>
              <a:t> se </a:t>
            </a:r>
            <a:r>
              <a:rPr lang="en-US" altLang="el-GR" sz="1400" b="1" dirty="0" err="1" smtClean="0">
                <a:latin typeface="Calibri" panose="020F0502020204030204" pitchFamily="34" charset="0"/>
                <a:cs typeface="Calibri" panose="020F0502020204030204" pitchFamily="34" charset="0"/>
              </a:rPr>
              <a:t>producía</a:t>
            </a:r>
            <a:r>
              <a:rPr lang="en-US" altLang="el-GR" sz="1400" b="1" dirty="0" smtClean="0">
                <a:latin typeface="Calibri" panose="020F0502020204030204" pitchFamily="34" charset="0"/>
                <a:cs typeface="Calibri" panose="020F0502020204030204" pitchFamily="34" charset="0"/>
              </a:rPr>
              <a:t> la </a:t>
            </a:r>
            <a:r>
              <a:rPr lang="en-US" altLang="el-GR" sz="1400" b="1" dirty="0" err="1" smtClean="0">
                <a:latin typeface="Calibri" panose="020F0502020204030204" pitchFamily="34" charset="0"/>
                <a:cs typeface="Calibri" panose="020F0502020204030204" pitchFamily="34" charset="0"/>
              </a:rPr>
              <a:t>curación</a:t>
            </a:r>
            <a:r>
              <a:rPr lang="en-US" altLang="el-GR" sz="1400" b="1" dirty="0" smtClean="0">
                <a:latin typeface="Calibri" panose="020F0502020204030204" pitchFamily="34" charset="0"/>
                <a:cs typeface="Calibri" panose="020F0502020204030204" pitchFamily="34" charset="0"/>
              </a:rPr>
              <a:t> del </a:t>
            </a:r>
            <a:r>
              <a:rPr lang="en-US" altLang="el-GR" sz="1400" b="1" dirty="0" err="1" smtClean="0">
                <a:latin typeface="Calibri" panose="020F0502020204030204" pitchFamily="34" charset="0"/>
                <a:cs typeface="Calibri" panose="020F0502020204030204" pitchFamily="34" charset="0"/>
              </a:rPr>
              <a:t>paciente</a:t>
            </a:r>
            <a:r>
              <a:rPr lang="en-US" altLang="el-GR" sz="1400" b="1" dirty="0" smtClean="0">
                <a:latin typeface="Calibri" panose="020F0502020204030204" pitchFamily="34" charset="0"/>
                <a:cs typeface="Calibri" panose="020F0502020204030204" pitchFamily="34" charset="0"/>
              </a:rPr>
              <a:t>)</a:t>
            </a:r>
            <a:r>
              <a:rPr lang="en-US" altLang="el-GR" sz="200" b="1" dirty="0">
                <a:latin typeface="Calibri" panose="020F0502020204030204" pitchFamily="34" charset="0"/>
                <a:cs typeface="Calibri" panose="020F0502020204030204" pitchFamily="34" charset="0"/>
              </a:rPr>
              <a:t>
</a:t>
            </a:r>
            <a:endParaRPr lang="el-GR" altLang="el-GR" sz="800" b="1" dirty="0">
              <a:solidFill>
                <a:srgbClr val="F8F2AE"/>
              </a:solidFill>
              <a:latin typeface="Garamond" panose="02020404030301010803" pitchFamily="18" charset="0"/>
            </a:endParaRPr>
          </a:p>
          <a:p>
            <a:pPr eaLnBrk="1" hangingPunct="1">
              <a:spcBef>
                <a:spcPct val="0"/>
              </a:spcBef>
              <a:buFontTx/>
              <a:buNone/>
            </a:pPr>
            <a:endParaRPr lang="el-GR" altLang="el-GR" sz="2400" b="1" dirty="0">
              <a:solidFill>
                <a:srgbClr val="F8F2AE"/>
              </a:solidFill>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01D17CD0-5EF8-47AC-98DA-97FC77C9B5F5}"/>
              </a:ext>
            </a:extLst>
          </p:cNvPr>
          <p:cNvPicPr>
            <a:picLocks noChangeAspect="1"/>
          </p:cNvPicPr>
          <p:nvPr/>
        </p:nvPicPr>
        <p:blipFill>
          <a:blip r:embed="rId2"/>
          <a:stretch>
            <a:fillRect/>
          </a:stretch>
        </p:blipFill>
        <p:spPr>
          <a:xfrm>
            <a:off x="3765542" y="431071"/>
            <a:ext cx="4089591" cy="5512930"/>
          </a:xfrm>
          <a:prstGeom prst="rect">
            <a:avLst/>
          </a:prstGeom>
        </p:spPr>
      </p:pic>
      <p:sp>
        <p:nvSpPr>
          <p:cNvPr id="3" name="TextBox 2">
            <a:extLst>
              <a:ext uri="{FF2B5EF4-FFF2-40B4-BE49-F238E27FC236}">
                <a16:creationId xmlns:a16="http://schemas.microsoft.com/office/drawing/2014/main" xmlns="" id="{C44E46C2-69E7-4AA8-BAE9-3B6D57A2484F}"/>
              </a:ext>
            </a:extLst>
          </p:cNvPr>
          <p:cNvSpPr txBox="1"/>
          <p:nvPr/>
        </p:nvSpPr>
        <p:spPr>
          <a:xfrm>
            <a:off x="3765541" y="6150114"/>
            <a:ext cx="4443571" cy="646331"/>
          </a:xfrm>
          <a:prstGeom prst="rect">
            <a:avLst/>
          </a:prstGeom>
          <a:noFill/>
        </p:spPr>
        <p:txBody>
          <a:bodyPr wrap="square" rtlCol="0">
            <a:spAutoFit/>
          </a:bodyPr>
          <a:lstStyle/>
          <a:p>
            <a:pPr algn="ctr"/>
            <a:r>
              <a:rPr lang="en-US" b="1" dirty="0" err="1" smtClean="0">
                <a:latin typeface="Calibri" panose="020F0502020204030204" pitchFamily="34" charset="0"/>
                <a:cs typeface="Calibri" panose="020F0502020204030204" pitchFamily="34" charset="0"/>
              </a:rPr>
              <a:t>Operaciones</a:t>
            </a:r>
            <a:r>
              <a:rPr lang="en-US" b="1" dirty="0" smtClean="0">
                <a:latin typeface="Calibri" panose="020F0502020204030204" pitchFamily="34" charset="0"/>
                <a:cs typeface="Calibri" panose="020F0502020204030204" pitchFamily="34" charset="0"/>
              </a:rPr>
              <a:t> en la </a:t>
            </a:r>
            <a:r>
              <a:rPr lang="en-US" b="1" dirty="0" err="1" smtClean="0">
                <a:latin typeface="Calibri" panose="020F0502020204030204" pitchFamily="34" charset="0"/>
                <a:cs typeface="Calibri" panose="020F0502020204030204" pitchFamily="34" charset="0"/>
              </a:rPr>
              <a:t>cabeza</a:t>
            </a:r>
            <a:r>
              <a:rPr lang="en-US" b="1" dirty="0" smtClean="0">
                <a:latin typeface="Calibri" panose="020F0502020204030204" pitchFamily="34" charset="0"/>
                <a:cs typeface="Calibri" panose="020F0502020204030204" pitchFamily="34" charset="0"/>
              </a:rPr>
              <a:t>,</a:t>
            </a:r>
          </a:p>
          <a:p>
            <a:pPr algn="ct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Sloane 1977</a:t>
            </a:r>
            <a:r>
              <a:rPr lang="el-GR" b="1" dirty="0" smtClean="0">
                <a:latin typeface="Calibri" panose="020F0502020204030204" pitchFamily="34" charset="0"/>
                <a:cs typeface="Calibri" panose="020F0502020204030204" pitchFamily="34" charset="0"/>
              </a:rPr>
              <a:t>, 1300</a:t>
            </a:r>
            <a:r>
              <a:rPr lang="es-ES" b="1" dirty="0" smtClean="0">
                <a:latin typeface="Calibri" panose="020F0502020204030204" pitchFamily="34" charset="0"/>
                <a:cs typeface="Calibri" panose="020F0502020204030204" pitchFamily="34" charset="0"/>
              </a:rPr>
              <a:t> aprox.</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7275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AgW9TklFUyo/TrFMpyZtgdI/AAAAAAAAACE/-CNxrrV3L9s/s1600/%25CE%2591%25CF%2583%25CE%25BA%25CE%25BB%25CE%25B7%25CF%2580%25CE%25B9%25CE%25B5%25CE%25AF%25CE%25BF-%25CE%259A%25CF%2589-%2528%25CE%25B5%25CE%25BB%25CE%25BB%25CE%25B7%25CE%25BD%25CE%25B9%25CF%2583%25CF%2584%25CE%25B9%25CE%25BA%25CF%258C%2529.jpg">
            <a:extLst>
              <a:ext uri="{FF2B5EF4-FFF2-40B4-BE49-F238E27FC236}">
                <a16:creationId xmlns:a16="http://schemas.microsoft.com/office/drawing/2014/main" xmlns="" id="{D6F0EEF3-1FDD-4817-B793-9377F6F19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164745"/>
            <a:ext cx="5185651" cy="285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sphotos-b.ak.fbcdn.net/hphotos-ak-prn1/64876_351591418289351_690990272_n.jpg">
            <a:extLst>
              <a:ext uri="{FF2B5EF4-FFF2-40B4-BE49-F238E27FC236}">
                <a16:creationId xmlns:a16="http://schemas.microsoft.com/office/drawing/2014/main" xmlns="" id="{3C5243E7-64CC-4EAB-90CA-F92762D1F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835" y="3213101"/>
            <a:ext cx="5048605" cy="30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a:extLst>
              <a:ext uri="{FF2B5EF4-FFF2-40B4-BE49-F238E27FC236}">
                <a16:creationId xmlns:a16="http://schemas.microsoft.com/office/drawing/2014/main" xmlns="" id="{AC7C87B4-DA61-4258-A9C9-3B99A3138A7A}"/>
              </a:ext>
            </a:extLst>
          </p:cNvPr>
          <p:cNvSpPr txBox="1">
            <a:spLocks noChangeArrowheads="1"/>
          </p:cNvSpPr>
          <p:nvPr/>
        </p:nvSpPr>
        <p:spPr bwMode="auto">
          <a:xfrm>
            <a:off x="1225550" y="990889"/>
            <a:ext cx="669607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US" altLang="el-GR" sz="2400" b="1" dirty="0" err="1"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Asclepei</a:t>
            </a:r>
            <a:r>
              <a:rPr lang="es-ES" altLang="el-GR" sz="24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spcBef>
                <a:spcPct val="0"/>
              </a:spcBef>
              <a:buFontTx/>
              <a:buNone/>
            </a:pPr>
            <a:endParaRPr lang="el-GR" altLang="el-GR" sz="2400" b="1" dirty="0">
              <a:solidFill>
                <a:srgbClr val="F8E8AE"/>
              </a:solidFill>
              <a:latin typeface="Garamond" panose="02020404030301010803" pitchFamily="18" charset="0"/>
            </a:endParaRPr>
          </a:p>
          <a:p>
            <a:pPr eaLnBrk="1" hangingPunct="1">
              <a:spcBef>
                <a:spcPct val="0"/>
              </a:spcBef>
              <a:buFontTx/>
              <a:buNone/>
            </a:pPr>
            <a:r>
              <a:rPr lang="en-US" altLang="el-GR" sz="1800" b="1" dirty="0" err="1" smtClean="0">
                <a:latin typeface="Calibri" panose="020F0502020204030204" pitchFamily="34" charset="0"/>
                <a:cs typeface="Calibri" panose="020F0502020204030204" pitchFamily="34" charset="0"/>
              </a:rPr>
              <a:t>Procedimiento</a:t>
            </a:r>
            <a:r>
              <a:rPr lang="en-US" altLang="el-GR" sz="1800" b="1" dirty="0" smtClean="0">
                <a:latin typeface="Calibri" panose="020F0502020204030204" pitchFamily="34" charset="0"/>
                <a:cs typeface="Calibri" panose="020F0502020204030204" pitchFamily="34" charset="0"/>
              </a:rPr>
              <a:t>:</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n-US" altLang="el-GR" sz="1800" b="1" dirty="0" err="1" smtClean="0">
                <a:latin typeface="Calibri" panose="020F0502020204030204" pitchFamily="34" charset="0"/>
                <a:cs typeface="Calibri" panose="020F0502020204030204" pitchFamily="34" charset="0"/>
              </a:rPr>
              <a:t>purificación</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premilinar</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baños</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abstinencia</a:t>
            </a:r>
            <a:r>
              <a:rPr lang="en-US" altLang="el-GR" sz="1800" b="1" dirty="0" smtClean="0">
                <a:latin typeface="Calibri" panose="020F0502020204030204" pitchFamily="34" charset="0"/>
                <a:cs typeface="Calibri" panose="020F0502020204030204" pitchFamily="34" charset="0"/>
              </a:rPr>
              <a:t> de comida y </a:t>
            </a:r>
            <a:r>
              <a:rPr lang="en-US" altLang="el-GR" sz="1800" b="1" dirty="0" err="1" smtClean="0">
                <a:latin typeface="Calibri" panose="020F0502020204030204" pitchFamily="34" charset="0"/>
                <a:cs typeface="Calibri" panose="020F0502020204030204" pitchFamily="34" charset="0"/>
              </a:rPr>
              <a:t>bebida</a:t>
            </a:r>
            <a:r>
              <a:rPr lang="en-US" altLang="el-GR" sz="1800" b="1" dirty="0" smtClean="0">
                <a:latin typeface="Calibri" panose="020F0502020204030204" pitchFamily="34" charset="0"/>
                <a:cs typeface="Calibri" panose="020F0502020204030204" pitchFamily="34" charset="0"/>
              </a:rPr>
              <a:t>)</a:t>
            </a:r>
            <a:r>
              <a:rPr lang="en-US" altLang="el-GR" sz="1800" b="1" dirty="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pernotación</a:t>
            </a:r>
            <a:r>
              <a:rPr lang="en-US" altLang="el-GR" sz="1800" b="1" dirty="0" smtClean="0">
                <a:latin typeface="Calibri" panose="020F0502020204030204" pitchFamily="34" charset="0"/>
                <a:cs typeface="Calibri" panose="020F0502020204030204" pitchFamily="34" charset="0"/>
              </a:rPr>
              <a:t> en el </a:t>
            </a:r>
            <a:r>
              <a:rPr lang="en-US" altLang="el-GR" sz="1800" b="1" i="1" dirty="0" err="1" smtClean="0">
                <a:latin typeface="Calibri" panose="020F0502020204030204" pitchFamily="34" charset="0"/>
                <a:cs typeface="Calibri" panose="020F0502020204030204" pitchFamily="34" charset="0"/>
              </a:rPr>
              <a:t>avaton</a:t>
            </a:r>
            <a:r>
              <a:rPr lang="en-US" altLang="el-GR" sz="1800" b="1" dirty="0" smtClean="0">
                <a:latin typeface="Calibri" panose="020F0502020204030204" pitchFamily="34" charset="0"/>
                <a:cs typeface="Calibri" panose="020F0502020204030204" pitchFamily="34" charset="0"/>
              </a:rPr>
              <a:t> a la </a:t>
            </a:r>
            <a:r>
              <a:rPr lang="en-US" altLang="el-GR" sz="1800" b="1" dirty="0" err="1" smtClean="0">
                <a:latin typeface="Calibri" panose="020F0502020204030204" pitchFamily="34" charset="0"/>
                <a:cs typeface="Calibri" panose="020F0502020204030204" pitchFamily="34" charset="0"/>
              </a:rPr>
              <a:t>búsuqeda</a:t>
            </a:r>
            <a:r>
              <a:rPr lang="en-US" altLang="el-GR" sz="1800" b="1" dirty="0" smtClean="0">
                <a:latin typeface="Calibri" panose="020F0502020204030204" pitchFamily="34" charset="0"/>
                <a:cs typeface="Calibri" panose="020F0502020204030204" pitchFamily="34" charset="0"/>
              </a:rPr>
              <a:t> de un </a:t>
            </a:r>
            <a:r>
              <a:rPr lang="en-US" altLang="el-GR" sz="1800" b="1" dirty="0" err="1" smtClean="0">
                <a:latin typeface="Calibri" panose="020F0502020204030204" pitchFamily="34" charset="0"/>
                <a:cs typeface="Calibri" panose="020F0502020204030204" pitchFamily="34" charset="0"/>
              </a:rPr>
              <a:t>sueño</a:t>
            </a:r>
            <a:r>
              <a:rPr lang="en-US" altLang="el-GR" sz="1800" b="1" dirty="0" smtClean="0">
                <a:latin typeface="Calibri" panose="020F0502020204030204" pitchFamily="34" charset="0"/>
                <a:cs typeface="Calibri" panose="020F0502020204030204" pitchFamily="34" charset="0"/>
              </a:rPr>
              <a:t> </a:t>
            </a:r>
            <a:r>
              <a:rPr lang="en-US" altLang="el-GR" sz="1800" b="1" dirty="0" err="1" smtClean="0">
                <a:latin typeface="Calibri" panose="020F0502020204030204" pitchFamily="34" charset="0"/>
                <a:cs typeface="Calibri" panose="020F0502020204030204" pitchFamily="34" charset="0"/>
              </a:rPr>
              <a:t>terapéutico</a:t>
            </a:r>
            <a:r>
              <a:rPr lang="en-US" altLang="el-GR" sz="1800" b="1" dirty="0">
                <a:latin typeface="Calibri" panose="020F0502020204030204" pitchFamily="34" charset="0"/>
                <a:cs typeface="Calibri" panose="020F0502020204030204" pitchFamily="34" charset="0"/>
              </a:rPr>
              <a:t>
</a:t>
            </a:r>
            <a:r>
              <a:rPr lang="en-US" altLang="el-GR" sz="1800" b="1" dirty="0" smtClean="0">
                <a:latin typeface="Calibri" panose="020F0502020204030204" pitchFamily="34" charset="0"/>
                <a:cs typeface="Calibri" panose="020F0502020204030204" pitchFamily="34" charset="0"/>
              </a:rPr>
              <a:t>-</a:t>
            </a:r>
            <a:r>
              <a:rPr lang="es-ES" altLang="el-GR" sz="1800" b="1" dirty="0" smtClean="0">
                <a:latin typeface="Calibri" panose="020F0502020204030204" pitchFamily="34" charset="0"/>
                <a:cs typeface="Calibri" panose="020F0502020204030204" pitchFamily="34" charset="0"/>
              </a:rPr>
              <a:t>aparición del </a:t>
            </a:r>
            <a:r>
              <a:rPr lang="es-ES" altLang="el-GR" sz="1800" b="1" dirty="0">
                <a:latin typeface="Calibri" panose="020F0502020204030204" pitchFamily="34" charset="0"/>
                <a:cs typeface="Calibri" panose="020F0502020204030204" pitchFamily="34" charset="0"/>
              </a:rPr>
              <a:t>sumo sacerdote </a:t>
            </a:r>
            <a:r>
              <a:rPr lang="es-ES" altLang="el-GR" sz="1800" b="1" dirty="0" smtClean="0">
                <a:latin typeface="Calibri" panose="020F0502020204030204" pitchFamily="34" charset="0"/>
                <a:cs typeface="Calibri" panose="020F0502020204030204" pitchFamily="34" charset="0"/>
              </a:rPr>
              <a:t>como mediador de </a:t>
            </a:r>
            <a:r>
              <a:rPr lang="es-ES" altLang="el-GR" sz="1800" b="1" dirty="0" err="1" smtClean="0">
                <a:latin typeface="Calibri" panose="020F0502020204030204" pitchFamily="34" charset="0"/>
                <a:cs typeface="Calibri" panose="020F0502020204030204" pitchFamily="34" charset="0"/>
              </a:rPr>
              <a:t>Asclepio</a:t>
            </a:r>
            <a:r>
              <a:rPr lang="es-ES" altLang="el-GR" sz="1800" b="1" dirty="0" smtClean="0">
                <a:latin typeface="Calibri" panose="020F0502020204030204" pitchFamily="34" charset="0"/>
                <a:cs typeface="Calibri" panose="020F0502020204030204" pitchFamily="34" charset="0"/>
              </a:rPr>
              <a:t> y aplicación </a:t>
            </a:r>
            <a:r>
              <a:rPr lang="es-ES" altLang="el-GR" sz="1800" b="1" dirty="0">
                <a:latin typeface="Calibri" panose="020F0502020204030204" pitchFamily="34" charset="0"/>
                <a:cs typeface="Calibri" panose="020F0502020204030204" pitchFamily="34" charset="0"/>
              </a:rPr>
              <a:t>del método terapéutico</a:t>
            </a:r>
            <a:r>
              <a:rPr lang="en-US" altLang="el-GR" sz="1800" b="1" dirty="0">
                <a:latin typeface="Calibri" panose="020F0502020204030204" pitchFamily="34" charset="0"/>
                <a:cs typeface="Calibri" panose="020F0502020204030204" pitchFamily="34" charset="0"/>
              </a:rPr>
              <a:t>
</a:t>
            </a:r>
            <a:endParaRPr lang="el-GR" altLang="el-GR" sz="1800" b="1" dirty="0">
              <a:latin typeface="Calibri" panose="020F0502020204030204" pitchFamily="34" charset="0"/>
              <a:cs typeface="Calibri" panose="020F0502020204030204" pitchFamily="34" charset="0"/>
            </a:endParaRPr>
          </a:p>
        </p:txBody>
      </p:sp>
      <p:pic>
        <p:nvPicPr>
          <p:cNvPr id="8195" name="Picture 2" descr="http://www.youmagazine.gr/wordpress/wp-content/uploads/2012/04/06inscription_frame.jpg">
            <a:extLst>
              <a:ext uri="{FF2B5EF4-FFF2-40B4-BE49-F238E27FC236}">
                <a16:creationId xmlns:a16="http://schemas.microsoft.com/office/drawing/2014/main" xmlns="" id="{6EA8DF62-8EFC-465D-AF46-2AC05BC71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489" y="201613"/>
            <a:ext cx="24860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Κλείσιμο Παραθύρου">
            <a:extLst>
              <a:ext uri="{FF2B5EF4-FFF2-40B4-BE49-F238E27FC236}">
                <a16:creationId xmlns:a16="http://schemas.microsoft.com/office/drawing/2014/main" xmlns="" id="{B754DA79-D732-4779-A099-E43AF1BA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9" y="3679825"/>
            <a:ext cx="4211637"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http://1.bp.blogspot.com/-7k71XaOYd4Q/T6A3vPf8wfI/AAAAAAAAK44/E9VvMGkA28o/s640/%CE%A0%CF%81%CE%AC%CF%83%CE%B9%CE%BD%CE%B1+%CE%BC%CE%AC%CF%84%CE%B9%CE%B1.jpg">
            <a:extLst>
              <a:ext uri="{FF2B5EF4-FFF2-40B4-BE49-F238E27FC236}">
                <a16:creationId xmlns:a16="http://schemas.microsoft.com/office/drawing/2014/main" xmlns="" id="{B299E5AB-784D-4486-967A-C5A45F2C0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9" y="3679825"/>
            <a:ext cx="41052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2">
            <a:extLst>
              <a:ext uri="{FF2B5EF4-FFF2-40B4-BE49-F238E27FC236}">
                <a16:creationId xmlns:a16="http://schemas.microsoft.com/office/drawing/2014/main" xmlns="" id="{48072C04-AB00-468E-B93F-36AF6C0A67E8}"/>
              </a:ext>
            </a:extLst>
          </p:cNvPr>
          <p:cNvSpPr txBox="1">
            <a:spLocks noChangeArrowheads="1"/>
          </p:cNvSpPr>
          <p:nvPr/>
        </p:nvSpPr>
        <p:spPr bwMode="auto">
          <a:xfrm>
            <a:off x="3746500" y="6405564"/>
            <a:ext cx="398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800" b="1" dirty="0">
                <a:solidFill>
                  <a:schemeClr val="bg1"/>
                </a:solidFill>
                <a:latin typeface="Calibri" panose="020F0502020204030204" pitchFamily="34" charset="0"/>
                <a:cs typeface="Calibri" panose="020F0502020204030204" pitchFamily="34" charset="0"/>
              </a:rPr>
              <a:t>Votive offerings</a:t>
            </a:r>
            <a:endParaRPr lang="el-GR" altLang="el-GR" sz="1800" b="1"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TM04033921[[fn=Δασμασκό]]</Template>
  <TotalTime>6901</TotalTime>
  <Words>748</Words>
  <Application>Microsoft Office PowerPoint</Application>
  <PresentationFormat>Custom</PresentationFormat>
  <Paragraphs>374</Paragraphs>
  <Slides>70</Slides>
  <Notes>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Damask</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Otros medios terapéuticos antiguos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Χρήστης των Windows</dc:creator>
  <cp:lastModifiedBy>Andrea Anzanello</cp:lastModifiedBy>
  <cp:revision>460</cp:revision>
  <dcterms:created xsi:type="dcterms:W3CDTF">2017-11-02T08:17:26Z</dcterms:created>
  <dcterms:modified xsi:type="dcterms:W3CDTF">2021-09-09T11:10:27Z</dcterms:modified>
</cp:coreProperties>
</file>