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72"/>
  </p:handoutMasterIdLst>
  <p:sldIdLst>
    <p:sldId id="399" r:id="rId2"/>
    <p:sldId id="378" r:id="rId3"/>
    <p:sldId id="379" r:id="rId4"/>
    <p:sldId id="380" r:id="rId5"/>
    <p:sldId id="381" r:id="rId6"/>
    <p:sldId id="382" r:id="rId7"/>
    <p:sldId id="383" r:id="rId8"/>
    <p:sldId id="384" r:id="rId9"/>
    <p:sldId id="385" r:id="rId10"/>
    <p:sldId id="307" r:id="rId11"/>
    <p:sldId id="386" r:id="rId12"/>
    <p:sldId id="358" r:id="rId13"/>
    <p:sldId id="387" r:id="rId14"/>
    <p:sldId id="388" r:id="rId15"/>
    <p:sldId id="359" r:id="rId16"/>
    <p:sldId id="260" r:id="rId17"/>
    <p:sldId id="281" r:id="rId18"/>
    <p:sldId id="263" r:id="rId19"/>
    <p:sldId id="264" r:id="rId20"/>
    <p:sldId id="368" r:id="rId21"/>
    <p:sldId id="372" r:id="rId22"/>
    <p:sldId id="389" r:id="rId23"/>
    <p:sldId id="390" r:id="rId24"/>
    <p:sldId id="391" r:id="rId25"/>
    <p:sldId id="325" r:id="rId26"/>
    <p:sldId id="338" r:id="rId27"/>
    <p:sldId id="334" r:id="rId28"/>
    <p:sldId id="392" r:id="rId29"/>
    <p:sldId id="336" r:id="rId30"/>
    <p:sldId id="394" r:id="rId31"/>
    <p:sldId id="312" r:id="rId32"/>
    <p:sldId id="393" r:id="rId33"/>
    <p:sldId id="269" r:id="rId34"/>
    <p:sldId id="328" r:id="rId35"/>
    <p:sldId id="360" r:id="rId36"/>
    <p:sldId id="282" r:id="rId37"/>
    <p:sldId id="270" r:id="rId38"/>
    <p:sldId id="272" r:id="rId39"/>
    <p:sldId id="283" r:id="rId40"/>
    <p:sldId id="273" r:id="rId41"/>
    <p:sldId id="274" r:id="rId42"/>
    <p:sldId id="298" r:id="rId43"/>
    <p:sldId id="299" r:id="rId44"/>
    <p:sldId id="300" r:id="rId45"/>
    <p:sldId id="275" r:id="rId46"/>
    <p:sldId id="395" r:id="rId47"/>
    <p:sldId id="396" r:id="rId48"/>
    <p:sldId id="397" r:id="rId49"/>
    <p:sldId id="277" r:id="rId50"/>
    <p:sldId id="278" r:id="rId51"/>
    <p:sldId id="276" r:id="rId52"/>
    <p:sldId id="279" r:id="rId53"/>
    <p:sldId id="319" r:id="rId54"/>
    <p:sldId id="322" r:id="rId55"/>
    <p:sldId id="332" r:id="rId56"/>
    <p:sldId id="337" r:id="rId57"/>
    <p:sldId id="304" r:id="rId58"/>
    <p:sldId id="342" r:id="rId59"/>
    <p:sldId id="341" r:id="rId60"/>
    <p:sldId id="355" r:id="rId61"/>
    <p:sldId id="256" r:id="rId62"/>
    <p:sldId id="345" r:id="rId63"/>
    <p:sldId id="346" r:id="rId64"/>
    <p:sldId id="347" r:id="rId65"/>
    <p:sldId id="354" r:id="rId66"/>
    <p:sldId id="343" r:id="rId67"/>
    <p:sldId id="344" r:id="rId68"/>
    <p:sldId id="348" r:id="rId69"/>
    <p:sldId id="349" r:id="rId70"/>
    <p:sldId id="356" r:id="rId71"/>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3224">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8F2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9" d="100"/>
          <a:sy n="69" d="100"/>
        </p:scale>
        <p:origin x="-368" y="-72"/>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14"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it-IT"/>
          </a:p>
        </p:txBody>
      </p:sp>
      <p:sp>
        <p:nvSpPr>
          <p:cNvPr id="3" name="Date Placeholder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endParaRPr lang="it-IT" dirty="0"/>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it-IT"/>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endParaRPr lang="it-IT" dirty="0"/>
          </a:p>
        </p:txBody>
      </p:sp>
    </p:spTree>
    <p:extLst>
      <p:ext uri="{BB962C8B-B14F-4D97-AF65-F5344CB8AC3E}">
        <p14:creationId xmlns:p14="http://schemas.microsoft.com/office/powerpoint/2010/main" val="19085149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9/13/2021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48A87A34-81AB-432B-8DAE-1953F412C126}" type="datetimeFigureOut">
              <a:rPr lang="en-US" dirty="0"/>
              <a:t>9/13/2021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8A87A34-81AB-432B-8DAE-1953F412C126}" type="datetimeFigureOut">
              <a:rPr lang="en-US" dirty="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913795" y="2912232"/>
            <a:ext cx="5107208" cy="287896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172200" y="2912232"/>
            <a:ext cx="5095357" cy="287896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8A87A34-81AB-432B-8DAE-1953F412C126}" type="datetimeFigureOut">
              <a:rPr lang="en-US" dirty="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creativecommons.org/licenses/by-nc/4.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9/13/2021</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pic>
        <p:nvPicPr>
          <p:cNvPr id="7" name="Picture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1351924"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a16="http://schemas.microsoft.com/office/drawing/2014/main" xmlns="" id="{8B6A8ECA-B75A-451B-A2C5-40BEE89E90B8}"/>
              </a:ext>
            </a:extLst>
          </p:cNvPr>
          <p:cNvPicPr>
            <a:picLocks noChangeAspect="1"/>
          </p:cNvPicPr>
          <p:nvPr userDrawn="1"/>
        </p:nvPicPr>
        <p:blipFill>
          <a:blip r:embed="rId20"/>
          <a:stretch>
            <a:fillRect/>
          </a:stretch>
        </p:blipFill>
        <p:spPr>
          <a:xfrm>
            <a:off x="11161059" y="-1"/>
            <a:ext cx="1030941" cy="960809"/>
          </a:xfrm>
          <a:prstGeom prst="rect">
            <a:avLst/>
          </a:prstGeom>
        </p:spPr>
      </p:pic>
      <p:pic>
        <p:nvPicPr>
          <p:cNvPr id="9" name="Picture 8"/>
          <p:cNvPicPr/>
          <p:nvPr userDrawn="1"/>
        </p:nvPicPr>
        <p:blipFill rotWithShape="1">
          <a:blip r:embed="rId21" cstate="print">
            <a:extLst>
              <a:ext uri="{28A0092B-C50C-407E-A947-70E740481C1C}">
                <a14:useLocalDpi xmlns:a14="http://schemas.microsoft.com/office/drawing/2010/main" val="0"/>
              </a:ext>
            </a:extLst>
          </a:blip>
          <a:srcRect t="12638"/>
          <a:stretch/>
        </p:blipFill>
        <p:spPr bwMode="auto">
          <a:xfrm>
            <a:off x="151526" y="6266330"/>
            <a:ext cx="3276595" cy="457200"/>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7651377" y="6313848"/>
            <a:ext cx="3088932"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22"/>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740308" y="6266330"/>
            <a:ext cx="1057244" cy="36888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Υπότιτλος 2">
            <a:extLst>
              <a:ext uri="{FF2B5EF4-FFF2-40B4-BE49-F238E27FC236}">
                <a16:creationId xmlns:a16="http://schemas.microsoft.com/office/drawing/2014/main" xmlns="" id="{1B4D989E-F37D-4A71-AC79-AFAF7F5BC2A1}"/>
              </a:ext>
            </a:extLst>
          </p:cNvPr>
          <p:cNvSpPr txBox="1">
            <a:spLocks noGrp="1"/>
          </p:cNvSpPr>
          <p:nvPr>
            <p:ph type="subTitle" idx="1"/>
          </p:nvPr>
        </p:nvSpPr>
        <p:spPr>
          <a:xfrm>
            <a:off x="1724646" y="1412775"/>
            <a:ext cx="8577474" cy="576062"/>
          </a:xfrm>
        </p:spPr>
        <p:txBody>
          <a:bodyPr>
            <a:normAutofit/>
          </a:bodyPr>
          <a:lstStyle/>
          <a:p>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Ενότητα</a:t>
            </a:r>
            <a:r>
              <a:rPr lang="en-US"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 – </a:t>
            </a:r>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Η ιατρική πρακτική στην Αρχαιότητα </a:t>
            </a:r>
            <a:endParaRPr lang="en-GB" b="1" dirty="0">
              <a:solidFill>
                <a:srgbClr val="FF9900"/>
              </a:solidFill>
              <a:latin typeface="Calibri" panose="020F0502020204030204" pitchFamily="34" charset="0"/>
              <a:cs typeface="Calibri" panose="020F0502020204030204" pitchFamily="34" charset="0"/>
            </a:endParaRPr>
          </a:p>
        </p:txBody>
      </p:sp>
      <p:sp>
        <p:nvSpPr>
          <p:cNvPr id="3" name="AutoShape 2" descr="Welcome to the Aristotle University of Thessaloniki - A short guide to the  student life">
            <a:extLst>
              <a:ext uri="{FF2B5EF4-FFF2-40B4-BE49-F238E27FC236}">
                <a16:creationId xmlns:a16="http://schemas.microsoft.com/office/drawing/2014/main" xmlns="" id="{8F65FC04-E66C-4D3C-9822-DF57B2359E5D}"/>
              </a:ext>
            </a:extLst>
          </p:cNvPr>
          <p:cNvSpPr/>
          <p:nvPr/>
        </p:nvSpPr>
        <p:spPr>
          <a:xfrm>
            <a:off x="4820479" y="3214408"/>
            <a:ext cx="2832655" cy="1888437"/>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5" name="Rectangle 6">
            <a:extLst>
              <a:ext uri="{FF2B5EF4-FFF2-40B4-BE49-F238E27FC236}">
                <a16:creationId xmlns:a16="http://schemas.microsoft.com/office/drawing/2014/main" xmlns="" id="{7EB51C98-5890-4A3C-8C04-E1B227944CA6}"/>
              </a:ext>
            </a:extLst>
          </p:cNvPr>
          <p:cNvSpPr/>
          <p:nvPr/>
        </p:nvSpPr>
        <p:spPr>
          <a:xfrm>
            <a:off x="3801880" y="5215294"/>
            <a:ext cx="4423006" cy="646331"/>
          </a:xfrm>
          <a:prstGeom prst="rect">
            <a:avLst/>
          </a:prstGeom>
          <a:noFill/>
          <a:ln cap="flat">
            <a:noFill/>
            <a:prstDash val="solid"/>
          </a:ln>
        </p:spPr>
        <p:txBody>
          <a:bodyPr vert="horz" wrap="none" lIns="91440" tIns="45720" rIns="91440" bIns="45720" anchor="t" anchorCtr="0" compatLnSpc="1">
            <a:spAutoFit/>
          </a:bodyPr>
          <a:lstStyle/>
          <a:p>
            <a:pPr lvl="0"/>
            <a:r>
              <a:rPr lang="el-GR" b="1" dirty="0"/>
              <a:t>Αριστοτέλειο Πανεπιστήμιο Θεσσαλονίκης</a:t>
            </a:r>
            <a:endParaRPr lang="en-US" b="1" dirty="0"/>
          </a:p>
          <a:p>
            <a:r>
              <a:rPr lang="ro-RO" b="1" dirty="0">
                <a:solidFill>
                  <a:schemeClr val="bg1"/>
                </a:solidFill>
                <a:latin typeface="Calibri" panose="020F0502020204030204" pitchFamily="34" charset="0"/>
                <a:cs typeface="Calibri" panose="020F0502020204030204" pitchFamily="34" charset="0"/>
              </a:rPr>
              <a:t> </a:t>
            </a:r>
          </a:p>
        </p:txBody>
      </p:sp>
      <p:pic>
        <p:nvPicPr>
          <p:cNvPr id="6" name="Picture 12" descr="homer">
            <a:extLst>
              <a:ext uri="{FF2B5EF4-FFF2-40B4-BE49-F238E27FC236}">
                <a16:creationId xmlns="" xmlns:a16="http://schemas.microsoft.com/office/drawing/2014/main" id="{D6FB93BB-167B-4A5C-867F-D3A5B4DDF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706" y="2095382"/>
            <a:ext cx="2508556" cy="30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444500" y="1011262"/>
            <a:ext cx="11531600" cy="5262979"/>
          </a:xfrm>
          <a:prstGeom prst="rect">
            <a:avLst/>
          </a:prstGeom>
          <a:noFill/>
        </p:spPr>
        <p:txBody>
          <a:bodyPr wrap="square" rtlCol="0">
            <a:spAutoFit/>
          </a:bodyPr>
          <a:lstStyle/>
          <a:p>
            <a:r>
              <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Ασκληπιός</a:t>
            </a:r>
          </a:p>
          <a:p>
            <a:endParaRPr lang="en-US" sz="2400" b="1" dirty="0">
              <a:solidFill>
                <a:srgbClr val="F8F2AE"/>
              </a:solidFill>
              <a:latin typeface="Garamond" panose="02020404030301010803" pitchFamily="18"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Θεραπευτική</a:t>
            </a:r>
            <a:r>
              <a:rPr lang="en-US" b="1" dirty="0">
                <a:latin typeface="Calibri" panose="020F0502020204030204" pitchFamily="34" charset="0"/>
                <a:cs typeface="Calibri" panose="020F0502020204030204" pitchFamily="34" charset="0"/>
                <a:sym typeface="Wingdings" panose="05000000000000000000" pitchFamily="2" charset="2"/>
              </a:rPr>
              <a:t>:</a:t>
            </a:r>
            <a:endParaRPr lang="el-GR" b="1" dirty="0">
              <a:latin typeface="Calibri" panose="020F0502020204030204" pitchFamily="34" charset="0"/>
              <a:cs typeface="Calibri" panose="020F0502020204030204" pitchFamily="34" charset="0"/>
              <a:sym typeface="Wingdings" panose="05000000000000000000" pitchFamily="2" charset="2"/>
            </a:endParaRP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Εμφάνιση του θεραπευτή/θεού, συνοδευόμενου από φίδι ή σκύλο</a:t>
            </a: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Θεραπεία με</a:t>
            </a:r>
          </a:p>
          <a:p>
            <a:r>
              <a:rPr lang="el-GR" b="1" dirty="0">
                <a:latin typeface="Calibri" panose="020F0502020204030204" pitchFamily="34" charset="0"/>
                <a:cs typeface="Calibri" panose="020F0502020204030204" pitchFamily="34" charset="0"/>
                <a:sym typeface="Wingdings" panose="05000000000000000000" pitchFamily="2" charset="2"/>
              </a:rPr>
              <a:t>				-άγγιγμα</a:t>
            </a:r>
          </a:p>
          <a:p>
            <a:r>
              <a:rPr lang="el-GR" b="1" dirty="0">
                <a:latin typeface="Calibri" panose="020F0502020204030204" pitchFamily="34" charset="0"/>
                <a:cs typeface="Calibri" panose="020F0502020204030204" pitchFamily="34" charset="0"/>
                <a:sym typeface="Wingdings" panose="05000000000000000000" pitchFamily="2" charset="2"/>
              </a:rPr>
              <a:t>				-φάρμακο</a:t>
            </a:r>
          </a:p>
          <a:p>
            <a:r>
              <a:rPr lang="el-GR" b="1" dirty="0">
                <a:latin typeface="Calibri" panose="020F0502020204030204" pitchFamily="34" charset="0"/>
                <a:cs typeface="Calibri" panose="020F0502020204030204" pitchFamily="34" charset="0"/>
                <a:sym typeface="Wingdings" panose="05000000000000000000" pitchFamily="2" charset="2"/>
              </a:rPr>
              <a:t>				-χειρουργική</a:t>
            </a:r>
          </a:p>
          <a:p>
            <a:r>
              <a:rPr lang="el-GR" b="1" dirty="0">
                <a:latin typeface="Calibri" panose="020F0502020204030204" pitchFamily="34" charset="0"/>
                <a:cs typeface="Calibri" panose="020F0502020204030204" pitchFamily="34" charset="0"/>
                <a:sym typeface="Wingdings" panose="05000000000000000000" pitchFamily="2" charset="2"/>
              </a:rPr>
              <a:t>				-επίδεση</a:t>
            </a:r>
          </a:p>
          <a:p>
            <a:r>
              <a:rPr lang="el-GR" b="1" dirty="0">
                <a:latin typeface="Calibri" panose="020F0502020204030204" pitchFamily="34" charset="0"/>
                <a:cs typeface="Calibri" panose="020F0502020204030204" pitchFamily="34" charset="0"/>
                <a:sym typeface="Wingdings" panose="05000000000000000000" pitchFamily="2" charset="2"/>
              </a:rPr>
              <a:t>Ο σκύλος συχνά έγλυφε το τραύμα</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Συνήθως θεραπεύονταν οι</a:t>
            </a:r>
            <a:r>
              <a:rPr lang="en-US" b="1" dirty="0">
                <a:latin typeface="Calibri" panose="020F0502020204030204" pitchFamily="34" charset="0"/>
                <a:cs typeface="Calibri" panose="020F0502020204030204" pitchFamily="34" charset="0"/>
                <a:sym typeface="Wingdings" panose="05000000000000000000" pitchFamily="2" charset="2"/>
              </a:rPr>
              <a:t>:</a:t>
            </a:r>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							-τυφλοί</a:t>
            </a:r>
          </a:p>
          <a:p>
            <a:r>
              <a:rPr lang="el-GR" b="1" dirty="0">
                <a:latin typeface="Calibri" panose="020F0502020204030204" pitchFamily="34" charset="0"/>
                <a:cs typeface="Calibri" panose="020F0502020204030204" pitchFamily="34" charset="0"/>
                <a:sym typeface="Wingdings" panose="05000000000000000000" pitchFamily="2" charset="2"/>
              </a:rPr>
              <a:t>							-κωφοί</a:t>
            </a:r>
          </a:p>
          <a:p>
            <a:r>
              <a:rPr lang="el-GR" b="1" dirty="0">
                <a:latin typeface="Calibri" panose="020F0502020204030204" pitchFamily="34" charset="0"/>
                <a:cs typeface="Calibri" panose="020F0502020204030204" pitchFamily="34" charset="0"/>
                <a:sym typeface="Wingdings" panose="05000000000000000000" pitchFamily="2" charset="2"/>
              </a:rPr>
              <a:t>							-παράλυτοι</a:t>
            </a:r>
          </a:p>
          <a:p>
            <a:r>
              <a:rPr lang="el-GR" b="1" dirty="0">
                <a:latin typeface="Calibri" panose="020F0502020204030204" pitchFamily="34" charset="0"/>
                <a:cs typeface="Calibri" panose="020F0502020204030204" pitchFamily="34" charset="0"/>
                <a:sym typeface="Wingdings" panose="05000000000000000000" pitchFamily="2" charset="2"/>
              </a:rPr>
              <a:t>							-πάσχοντες από αϋπνία</a:t>
            </a:r>
          </a:p>
        </p:txBody>
      </p:sp>
    </p:spTree>
    <p:extLst>
      <p:ext uri="{BB962C8B-B14F-4D97-AF65-F5344CB8AC3E}">
        <p14:creationId xmlns:p14="http://schemas.microsoft.com/office/powerpoint/2010/main" val="3978157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asklip-5">
            <a:extLst>
              <a:ext uri="{FF2B5EF4-FFF2-40B4-BE49-F238E27FC236}">
                <a16:creationId xmlns:a16="http://schemas.microsoft.com/office/drawing/2014/main" xmlns="" id="{939E64FD-E3A3-4ABC-83F0-4B58B3690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090" y="1632732"/>
            <a:ext cx="3572278" cy="283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5" descr="Χάλκινα ιατρικά εργαλεία στο Ιερό του Ασκληπιού">
            <a:extLst>
              <a:ext uri="{FF2B5EF4-FFF2-40B4-BE49-F238E27FC236}">
                <a16:creationId xmlns:a16="http://schemas.microsoft.com/office/drawing/2014/main" xmlns="" id="{DFC85F7D-8C2B-49E8-9D7A-33F50C469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251" y="476250"/>
            <a:ext cx="3286172" cy="231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7" descr="230151876_7866e2c8ab">
            <a:extLst>
              <a:ext uri="{FF2B5EF4-FFF2-40B4-BE49-F238E27FC236}">
                <a16:creationId xmlns:a16="http://schemas.microsoft.com/office/drawing/2014/main" xmlns="" id="{673E81D7-4F5E-41F9-93C5-B53328216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408" y="3296397"/>
            <a:ext cx="2133470" cy="314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xmlns="" id="{F9116C89-C70B-45AD-9DBA-EDA28F8DFF2D}"/>
              </a:ext>
            </a:extLst>
          </p:cNvPr>
          <p:cNvSpPr txBox="1">
            <a:spLocks noChangeArrowheads="1"/>
          </p:cNvSpPr>
          <p:nvPr/>
        </p:nvSpPr>
        <p:spPr bwMode="auto">
          <a:xfrm>
            <a:off x="396875" y="1023267"/>
            <a:ext cx="11220450" cy="519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2400" b="1" dirty="0">
                <a:solidFill>
                  <a:srgbClr val="FF9900"/>
                </a:solidFill>
                <a:effectLst>
                  <a:outerShdw blurRad="38100" dist="38100" dir="2700000" algn="tl">
                    <a:srgbClr val="000000">
                      <a:alpha val="43137"/>
                    </a:srgbClr>
                  </a:outerShdw>
                </a:effectLst>
                <a:cs typeface="Calibri" panose="020F0502020204030204" pitchFamily="34" charset="0"/>
              </a:rPr>
              <a:t>Προ-Σωκρατικοί φιλόσοφοι</a:t>
            </a:r>
          </a:p>
          <a:p>
            <a:pPr marL="342900" indent="-342900">
              <a:buFontTx/>
              <a:buChar char="-"/>
            </a:pPr>
            <a:r>
              <a:rPr lang="el-GR" sz="1800" b="1" dirty="0">
                <a:cs typeface="Calibri" panose="020F0502020204030204" pitchFamily="34" charset="0"/>
              </a:rPr>
              <a:t>Κανένας δεν ήταν γιατρός.
Εξερεύνηση του κόσμου
Χρήση της παρατήρησης και της λογικής</a:t>
            </a:r>
            <a:endParaRPr lang="el-GR" altLang="el-GR" sz="1800" b="1" dirty="0">
              <a:cs typeface="Calibri" panose="020F0502020204030204" pitchFamily="34" charset="0"/>
            </a:endParaRPr>
          </a:p>
          <a:p>
            <a:pPr algn="ctr">
              <a:spcBef>
                <a:spcPct val="50000"/>
              </a:spcBef>
              <a:buNone/>
            </a:pPr>
            <a:endParaRPr lang="el-GR" sz="1800" b="1" dirty="0">
              <a:cs typeface="Calibri" panose="020F0502020204030204" pitchFamily="34" charset="0"/>
            </a:endParaRPr>
          </a:p>
          <a:p>
            <a:pPr algn="ctr">
              <a:spcBef>
                <a:spcPct val="50000"/>
              </a:spcBef>
              <a:buNone/>
            </a:pPr>
            <a:r>
              <a:rPr lang="el-GR" sz="1800" b="1" dirty="0">
                <a:cs typeface="Calibri" panose="020F0502020204030204" pitchFamily="34" charset="0"/>
              </a:rPr>
              <a:t>Ερώτηση: ποια είναι η πρωταρχική ουσία; </a:t>
            </a:r>
          </a:p>
          <a:p>
            <a:pPr>
              <a:spcBef>
                <a:spcPct val="50000"/>
              </a:spcBef>
              <a:buNone/>
            </a:pPr>
            <a:r>
              <a:rPr lang="el-GR" sz="1800" b="1" dirty="0">
                <a:cs typeface="Calibri" panose="020F0502020204030204" pitchFamily="34" charset="0"/>
              </a:rPr>
              <a:t>Εμπεδοκλής: 4 στοιχεία: αέρας, νερό, γη &amp; φωτιά</a:t>
            </a:r>
            <a:endParaRPr lang="el-GR" altLang="el-GR" sz="1800" b="1" dirty="0">
              <a:cs typeface="Calibri" panose="020F0502020204030204" pitchFamily="34" charset="0"/>
            </a:endParaRPr>
          </a:p>
          <a:p>
            <a:pPr>
              <a:spcBef>
                <a:spcPct val="50000"/>
              </a:spcBef>
              <a:buFont typeface="Wingdings" pitchFamily="2" charset="2"/>
              <a:buChar char="à"/>
            </a:pPr>
            <a:r>
              <a:rPr lang="el-GR" sz="1800" b="1" dirty="0">
                <a:cs typeface="Calibri" panose="020F0502020204030204" pitchFamily="34" charset="0"/>
              </a:rPr>
              <a:t>4 αντίστοιχες δυνάμεις ή ιδιότητες (κρύο, υγρό, ξηρό και ζεστό)</a:t>
            </a:r>
            <a:endParaRPr lang="el-GR" altLang="el-GR" sz="1800" b="1" dirty="0">
              <a:cs typeface="Calibri" panose="020F0502020204030204" pitchFamily="34" charset="0"/>
              <a:sym typeface="Wingdings" pitchFamily="2" charset="2"/>
            </a:endParaRPr>
          </a:p>
          <a:p>
            <a:pPr>
              <a:spcBef>
                <a:spcPct val="50000"/>
              </a:spcBef>
              <a:buNone/>
            </a:pPr>
            <a:r>
              <a:rPr lang="el-GR" sz="1800" b="1" dirty="0">
                <a:cs typeface="Calibri" panose="020F0502020204030204" pitchFamily="34" charset="0"/>
              </a:rPr>
              <a:t>Έτσι: 
Ζεστό+ υγρό=Αέρας 
</a:t>
            </a:r>
            <a:r>
              <a:rPr lang="el-GR" sz="1800" b="1" dirty="0" err="1">
                <a:cs typeface="Calibri" panose="020F0502020204030204" pitchFamily="34" charset="0"/>
              </a:rPr>
              <a:t>Κρύο+υγρό</a:t>
            </a:r>
            <a:r>
              <a:rPr lang="el-GR" sz="1800" b="1" dirty="0">
                <a:cs typeface="Calibri" panose="020F0502020204030204" pitchFamily="34" charset="0"/>
              </a:rPr>
              <a:t>=Νερό 
</a:t>
            </a:r>
            <a:r>
              <a:rPr lang="el-GR" sz="1800" b="1" dirty="0" err="1">
                <a:cs typeface="Calibri" panose="020F0502020204030204" pitchFamily="34" charset="0"/>
              </a:rPr>
              <a:t>Θερμός+ξηρός</a:t>
            </a:r>
            <a:r>
              <a:rPr lang="el-GR" sz="1800" b="1" dirty="0">
                <a:cs typeface="Calibri" panose="020F0502020204030204" pitchFamily="34" charset="0"/>
              </a:rPr>
              <a:t>=Πυρκαγιά 
</a:t>
            </a:r>
            <a:r>
              <a:rPr lang="el-GR" sz="1800" b="1" dirty="0" err="1">
                <a:cs typeface="Calibri" panose="020F0502020204030204" pitchFamily="34" charset="0"/>
              </a:rPr>
              <a:t>Κρύο+ξηρό</a:t>
            </a:r>
            <a:r>
              <a:rPr lang="el-GR" sz="1800" b="1" dirty="0">
                <a:cs typeface="Calibri" panose="020F0502020204030204" pitchFamily="34" charset="0"/>
              </a:rPr>
              <a:t>=Γη</a:t>
            </a:r>
            <a:endParaRPr lang="el-GR" altLang="el-GR" sz="1800" b="1" dirty="0">
              <a:cs typeface="Calibri" panose="020F0502020204030204" pitchFamily="34" charset="0"/>
            </a:endParaRPr>
          </a:p>
        </p:txBody>
      </p:sp>
    </p:spTree>
    <p:extLst>
      <p:ext uri="{BB962C8B-B14F-4D97-AF65-F5344CB8AC3E}">
        <p14:creationId xmlns:p14="http://schemas.microsoft.com/office/powerpoint/2010/main" val="195359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xmlns="" id="{0082074D-271B-4F5C-9420-4A4A44393330}"/>
              </a:ext>
            </a:extLst>
          </p:cNvPr>
          <p:cNvSpPr txBox="1">
            <a:spLocks noChangeArrowheads="1"/>
          </p:cNvSpPr>
          <p:nvPr/>
        </p:nvSpPr>
        <p:spPr bwMode="auto">
          <a:xfrm>
            <a:off x="1828801" y="115889"/>
            <a:ext cx="835342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Ιπποκρατική εποχή</a:t>
            </a:r>
          </a:p>
          <a:p>
            <a:pPr algn="ctr" eaLnBrk="1" hangingPunct="1">
              <a:spcBef>
                <a:spcPct val="0"/>
              </a:spcBef>
              <a:buFontTx/>
              <a:buNone/>
            </a:pPr>
            <a:endPar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Υφιστάμενες ιατρικές σχολές</a:t>
            </a:r>
          </a:p>
        </p:txBody>
      </p:sp>
      <p:graphicFrame>
        <p:nvGraphicFramePr>
          <p:cNvPr id="3" name="Table 2">
            <a:extLst>
              <a:ext uri="{FF2B5EF4-FFF2-40B4-BE49-F238E27FC236}">
                <a16:creationId xmlns:a16="http://schemas.microsoft.com/office/drawing/2014/main" xmlns="" id="{2B93734E-A0F9-4616-A180-9C8FAEC1888D}"/>
              </a:ext>
            </a:extLst>
          </p:cNvPr>
          <p:cNvGraphicFramePr>
            <a:graphicFrameLocks noGrp="1"/>
          </p:cNvGraphicFramePr>
          <p:nvPr>
            <p:extLst>
              <p:ext uri="{D42A27DB-BD31-4B8C-83A1-F6EECF244321}">
                <p14:modId xmlns:p14="http://schemas.microsoft.com/office/powerpoint/2010/main" val="1137685452"/>
              </p:ext>
            </p:extLst>
          </p:nvPr>
        </p:nvGraphicFramePr>
        <p:xfrm>
          <a:off x="1828801" y="1317626"/>
          <a:ext cx="8588376" cy="4878458"/>
        </p:xfrm>
        <a:graphic>
          <a:graphicData uri="http://schemas.openxmlformats.org/drawingml/2006/table">
            <a:tbl>
              <a:tblPr firstRow="1" bandRow="1">
                <a:tableStyleId>{5C22544A-7EE6-4342-B048-85BDC9FD1C3A}</a:tableStyleId>
              </a:tblPr>
              <a:tblGrid>
                <a:gridCol w="4285397">
                  <a:extLst>
                    <a:ext uri="{9D8B030D-6E8A-4147-A177-3AD203B41FA5}">
                      <a16:colId xmlns:a16="http://schemas.microsoft.com/office/drawing/2014/main" xmlns="" val="20000"/>
                    </a:ext>
                  </a:extLst>
                </a:gridCol>
                <a:gridCol w="4302979">
                  <a:extLst>
                    <a:ext uri="{9D8B030D-6E8A-4147-A177-3AD203B41FA5}">
                      <a16:colId xmlns:a16="http://schemas.microsoft.com/office/drawing/2014/main" xmlns="" val="20001"/>
                    </a:ext>
                  </a:extLst>
                </a:gridCol>
              </a:tblGrid>
              <a:tr h="4878458">
                <a:tc>
                  <a:txBody>
                    <a:bodyPr/>
                    <a:lstStyle/>
                    <a:p>
                      <a:pPr algn="ctr"/>
                      <a:r>
                        <a:rPr lang="el-GR" sz="1800" b="1" dirty="0">
                          <a:solidFill>
                            <a:schemeClr val="tx1"/>
                          </a:solidFill>
                          <a:latin typeface="Calibri" panose="020F0502020204030204" pitchFamily="34" charset="0"/>
                          <a:cs typeface="Calibri" panose="020F0502020204030204" pitchFamily="34" charset="0"/>
                        </a:rPr>
                        <a:t>Σχολή της Κνίδου</a:t>
                      </a:r>
                    </a:p>
                    <a:p>
                      <a:pPr algn="l"/>
                      <a:endParaRPr lang="el-GR" sz="1800" b="1" dirty="0">
                        <a:solidFill>
                          <a:schemeClr val="tx1"/>
                        </a:solidFill>
                        <a:latin typeface="Calibri" panose="020F0502020204030204" pitchFamily="34" charset="0"/>
                        <a:cs typeface="Calibri" panose="020F0502020204030204" pitchFamily="34" charset="0"/>
                      </a:endParaRPr>
                    </a:p>
                    <a:p>
                      <a:pPr algn="l"/>
                      <a:r>
                        <a:rPr lang="el-GR" sz="1800" b="1" dirty="0">
                          <a:solidFill>
                            <a:schemeClr val="tx1"/>
                          </a:solidFill>
                          <a:latin typeface="Calibri" panose="020F0502020204030204" pitchFamily="34" charset="0"/>
                          <a:cs typeface="Calibri" panose="020F0502020204030204" pitchFamily="34" charset="0"/>
                        </a:rPr>
                        <a:t>Παλαιότερη</a:t>
                      </a:r>
                    </a:p>
                    <a:p>
                      <a:pPr algn="l"/>
                      <a:endParaRPr lang="el-GR" sz="1800" b="1" dirty="0">
                        <a:solidFill>
                          <a:schemeClr val="tx1"/>
                        </a:solidFill>
                        <a:latin typeface="Calibri" panose="020F0502020204030204" pitchFamily="34" charset="0"/>
                        <a:cs typeface="Calibri" panose="020F0502020204030204" pitchFamily="34" charset="0"/>
                      </a:endParaRPr>
                    </a:p>
                    <a:p>
                      <a:pPr algn="l"/>
                      <a:r>
                        <a:rPr lang="el-GR" sz="1800" b="1" dirty="0">
                          <a:solidFill>
                            <a:schemeClr val="tx1"/>
                          </a:solidFill>
                          <a:latin typeface="Calibri" panose="020F0502020204030204" pitchFamily="34" charset="0"/>
                          <a:cs typeface="Calibri" panose="020F0502020204030204" pitchFamily="34" charset="0"/>
                        </a:rPr>
                        <a:t>Κατηγοριοποίηση νόσων: </a:t>
                      </a:r>
                      <a:endParaRPr lang="en-US" sz="1800" b="1" dirty="0">
                        <a:solidFill>
                          <a:schemeClr val="tx1"/>
                        </a:solidFill>
                        <a:latin typeface="Calibri" panose="020F0502020204030204" pitchFamily="34" charset="0"/>
                        <a:cs typeface="Calibri" panose="020F0502020204030204" pitchFamily="34" charset="0"/>
                      </a:endParaRPr>
                    </a:p>
                    <a:p>
                      <a:pPr algn="l"/>
                      <a:r>
                        <a:rPr lang="en-US" sz="1800" b="1" dirty="0">
                          <a:solidFill>
                            <a:schemeClr val="tx1"/>
                          </a:solidFill>
                          <a:latin typeface="Calibri" panose="020F0502020204030204" pitchFamily="34" charset="0"/>
                          <a:cs typeface="Calibri" panose="020F0502020204030204" pitchFamily="34" charset="0"/>
                        </a:rPr>
                        <a:t>              </a:t>
                      </a:r>
                      <a:r>
                        <a:rPr lang="el-GR" sz="1800" b="1" dirty="0">
                          <a:solidFill>
                            <a:schemeClr val="tx1"/>
                          </a:solidFill>
                          <a:latin typeface="Calibri" panose="020F0502020204030204" pitchFamily="34" charset="0"/>
                          <a:cs typeface="Calibri" panose="020F0502020204030204" pitchFamily="34" charset="0"/>
                        </a:rPr>
                        <a:t>7 νόσοι της χολής</a:t>
                      </a:r>
                    </a:p>
                    <a:p>
                      <a:pPr algn="l"/>
                      <a:r>
                        <a:rPr lang="el-GR" sz="1800" b="1" dirty="0">
                          <a:solidFill>
                            <a:schemeClr val="tx1"/>
                          </a:solidFill>
                          <a:latin typeface="Calibri" panose="020F0502020204030204" pitchFamily="34" charset="0"/>
                          <a:cs typeface="Calibri" panose="020F0502020204030204" pitchFamily="34" charset="0"/>
                        </a:rPr>
                        <a:t>              12 νόσοι της κύστης</a:t>
                      </a:r>
                    </a:p>
                    <a:p>
                      <a:pPr algn="l"/>
                      <a:r>
                        <a:rPr lang="el-GR" sz="1800" b="1" dirty="0">
                          <a:solidFill>
                            <a:schemeClr val="tx1"/>
                          </a:solidFill>
                          <a:latin typeface="Calibri" panose="020F0502020204030204" pitchFamily="34" charset="0"/>
                          <a:cs typeface="Calibri" panose="020F0502020204030204" pitchFamily="34" charset="0"/>
                        </a:rPr>
                        <a:t>              4 νόσοι των νεφρών</a:t>
                      </a:r>
                    </a:p>
                    <a:p>
                      <a:pPr algn="l"/>
                      <a:r>
                        <a:rPr lang="el-GR" sz="1800" b="1" dirty="0">
                          <a:solidFill>
                            <a:schemeClr val="tx1"/>
                          </a:solidFill>
                          <a:latin typeface="Calibri" panose="020F0502020204030204" pitchFamily="34" charset="0"/>
                          <a:cs typeface="Calibri" panose="020F0502020204030204" pitchFamily="34" charset="0"/>
                        </a:rPr>
                        <a:t>              </a:t>
                      </a:r>
                      <a:r>
                        <a:rPr lang="el-GR" sz="1800" b="1" baseline="0" dirty="0">
                          <a:solidFill>
                            <a:schemeClr val="tx1"/>
                          </a:solidFill>
                          <a:latin typeface="Calibri" panose="020F0502020204030204" pitchFamily="34" charset="0"/>
                          <a:cs typeface="Calibri" panose="020F0502020204030204" pitchFamily="34" charset="0"/>
                        </a:rPr>
                        <a:t>4 </a:t>
                      </a:r>
                      <a:r>
                        <a:rPr lang="el-GR" sz="1800" b="1" baseline="0" dirty="0" err="1">
                          <a:solidFill>
                            <a:schemeClr val="tx1"/>
                          </a:solidFill>
                          <a:latin typeface="Calibri" panose="020F0502020204030204" pitchFamily="34" charset="0"/>
                          <a:cs typeface="Calibri" panose="020F0502020204030204" pitchFamily="34" charset="0"/>
                        </a:rPr>
                        <a:t>στραγγουρίες</a:t>
                      </a:r>
                      <a:endParaRPr lang="el-GR" sz="1800" b="1" baseline="0" dirty="0">
                        <a:solidFill>
                          <a:schemeClr val="tx1"/>
                        </a:solidFill>
                        <a:latin typeface="Calibri" panose="020F0502020204030204" pitchFamily="34" charset="0"/>
                        <a:cs typeface="Calibri" panose="020F0502020204030204" pitchFamily="34" charset="0"/>
                      </a:endParaRPr>
                    </a:p>
                    <a:p>
                      <a:pPr algn="l"/>
                      <a:r>
                        <a:rPr lang="el-GR" sz="1800" b="1" baseline="0" dirty="0">
                          <a:solidFill>
                            <a:schemeClr val="tx1"/>
                          </a:solidFill>
                          <a:latin typeface="Calibri" panose="020F0502020204030204" pitchFamily="34" charset="0"/>
                          <a:cs typeface="Calibri" panose="020F0502020204030204" pitchFamily="34" charset="0"/>
                        </a:rPr>
                        <a:t>              3 τέτανοι</a:t>
                      </a:r>
                    </a:p>
                    <a:p>
                      <a:pPr algn="l"/>
                      <a:r>
                        <a:rPr lang="el-GR" sz="1800" b="1" baseline="0" dirty="0">
                          <a:solidFill>
                            <a:schemeClr val="tx1"/>
                          </a:solidFill>
                          <a:latin typeface="Calibri" panose="020F0502020204030204" pitchFamily="34" charset="0"/>
                          <a:cs typeface="Calibri" panose="020F0502020204030204" pitchFamily="34" charset="0"/>
                        </a:rPr>
                        <a:t>              4 ίκτεροι</a:t>
                      </a:r>
                    </a:p>
                    <a:p>
                      <a:pPr algn="l"/>
                      <a:r>
                        <a:rPr lang="el-GR" sz="1800" b="1" baseline="0" dirty="0">
                          <a:solidFill>
                            <a:schemeClr val="tx1"/>
                          </a:solidFill>
                          <a:latin typeface="Calibri" panose="020F0502020204030204" pitchFamily="34" charset="0"/>
                          <a:cs typeface="Calibri" panose="020F0502020204030204" pitchFamily="34" charset="0"/>
                        </a:rPr>
                        <a:t>              3 φθίσεις </a:t>
                      </a:r>
                      <a:endParaRPr lang="el-GR" sz="1800" b="1" dirty="0">
                        <a:solidFill>
                          <a:schemeClr val="tx1"/>
                        </a:solidFill>
                        <a:latin typeface="Calibri" panose="020F0502020204030204" pitchFamily="34" charset="0"/>
                        <a:cs typeface="Calibri" panose="020F0502020204030204" pitchFamily="34" charset="0"/>
                      </a:endParaRPr>
                    </a:p>
                    <a:p>
                      <a:pPr algn="l"/>
                      <a:endParaRPr lang="el-GR" sz="1800" b="1" dirty="0">
                        <a:solidFill>
                          <a:schemeClr val="tx1"/>
                        </a:solidFill>
                        <a:latin typeface="Calibri" panose="020F0502020204030204" pitchFamily="34" charset="0"/>
                        <a:cs typeface="Calibri" panose="020F0502020204030204" pitchFamily="34" charset="0"/>
                      </a:endParaRPr>
                    </a:p>
                    <a:p>
                      <a:pPr algn="l"/>
                      <a:r>
                        <a:rPr lang="el-GR" sz="1800" b="1" dirty="0">
                          <a:solidFill>
                            <a:schemeClr val="tx1"/>
                          </a:solidFill>
                          <a:latin typeface="Calibri" panose="020F0502020204030204" pitchFamily="34" charset="0"/>
                          <a:cs typeface="Calibri" panose="020F0502020204030204" pitchFamily="34" charset="0"/>
                        </a:rPr>
                        <a:t>Απλή παρατήρηση</a:t>
                      </a:r>
                      <a:endParaRPr lang="el-GR" sz="1800" b="1" baseline="0" dirty="0">
                        <a:solidFill>
                          <a:schemeClr val="tx1"/>
                        </a:solidFill>
                        <a:latin typeface="Calibri" panose="020F0502020204030204" pitchFamily="34" charset="0"/>
                        <a:cs typeface="Calibri" panose="020F0502020204030204" pitchFamily="34" charset="0"/>
                      </a:endParaRPr>
                    </a:p>
                    <a:p>
                      <a:pPr algn="l"/>
                      <a:r>
                        <a:rPr lang="el-GR" sz="1800" b="1" baseline="0" dirty="0">
                          <a:solidFill>
                            <a:schemeClr val="tx1"/>
                          </a:solidFill>
                          <a:latin typeface="Calibri" panose="020F0502020204030204" pitchFamily="34" charset="0"/>
                          <a:cs typeface="Calibri" panose="020F0502020204030204" pitchFamily="34" charset="0"/>
                        </a:rPr>
                        <a:t>Απλή περιγραφή συμπτωμάτων</a:t>
                      </a:r>
                      <a:endParaRPr lang="el-GR" sz="1800" dirty="0">
                        <a:solidFill>
                          <a:schemeClr val="tx1"/>
                        </a:solidFill>
                        <a:latin typeface="Calibri" panose="020F0502020204030204" pitchFamily="34" charset="0"/>
                        <a:cs typeface="Calibri" panose="020F0502020204030204" pitchFamily="34" charset="0"/>
                      </a:endParaRPr>
                    </a:p>
                  </a:txBody>
                  <a:tcPr marL="91451" marR="91451" marT="45726" marB="45726">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1" dirty="0">
                          <a:solidFill>
                            <a:schemeClr val="tx1"/>
                          </a:solidFill>
                          <a:latin typeface="Calibri" panose="020F0502020204030204" pitchFamily="34" charset="0"/>
                          <a:cs typeface="Calibri" panose="020F0502020204030204" pitchFamily="34" charset="0"/>
                        </a:rPr>
                        <a:t>Σχολή της Κω</a:t>
                      </a:r>
                    </a:p>
                    <a:p>
                      <a:pPr marL="0" marR="0" indent="0" algn="ctr" defTabSz="914400" rtl="0" eaLnBrk="1" fontAlgn="auto" latinLnBrk="0" hangingPunct="1">
                        <a:lnSpc>
                          <a:spcPct val="100000"/>
                        </a:lnSpc>
                        <a:spcBef>
                          <a:spcPts val="0"/>
                        </a:spcBef>
                        <a:spcAft>
                          <a:spcPts val="0"/>
                        </a:spcAft>
                        <a:buClrTx/>
                        <a:buSzTx/>
                        <a:buFontTx/>
                        <a:buNone/>
                        <a:tabLst/>
                        <a:defRPr/>
                      </a:pPr>
                      <a:endParaRPr lang="el-GR" sz="1800" b="1"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800" b="1" dirty="0">
                          <a:solidFill>
                            <a:schemeClr val="tx1"/>
                          </a:solidFill>
                          <a:latin typeface="Calibri" panose="020F0502020204030204" pitchFamily="34" charset="0"/>
                          <a:cs typeface="Calibri" panose="020F0502020204030204" pitchFamily="34" charset="0"/>
                        </a:rPr>
                        <a:t>Επισήμανση κοινών χαρακτηριστικών στις ασθένειες</a:t>
                      </a:r>
                      <a:endParaRPr lang="el-GR" sz="1800" b="1" baseline="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800" b="1" baseline="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800" b="1" baseline="0" dirty="0">
                          <a:solidFill>
                            <a:schemeClr val="tx1"/>
                          </a:solidFill>
                          <a:latin typeface="Calibri" panose="020F0502020204030204" pitchFamily="34" charset="0"/>
                          <a:cs typeface="Calibri" panose="020F0502020204030204" pitchFamily="34" charset="0"/>
                        </a:rPr>
                        <a:t>Ακριβής και συστηματική περιγραφή των συμπτωμάτων</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800" b="1" baseline="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800" b="1" baseline="0" dirty="0">
                          <a:solidFill>
                            <a:schemeClr val="tx1"/>
                          </a:solidFill>
                          <a:latin typeface="Calibri" panose="020F0502020204030204" pitchFamily="34" charset="0"/>
                          <a:cs typeface="Calibri" panose="020F0502020204030204" pitchFamily="34" charset="0"/>
                        </a:rPr>
                        <a:t>Πρόγνωση</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800" b="1" baseline="0" dirty="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800" b="1" baseline="0" dirty="0">
                          <a:solidFill>
                            <a:schemeClr val="tx1"/>
                          </a:solidFill>
                          <a:latin typeface="Calibri" panose="020F0502020204030204" pitchFamily="34" charset="0"/>
                          <a:cs typeface="Calibri" panose="020F0502020204030204" pitchFamily="34" charset="0"/>
                        </a:rPr>
                        <a:t>ΙΠΠΟΚΡΑΤΗΣ</a:t>
                      </a:r>
                      <a:endParaRPr lang="el-GR" sz="1800" b="1" dirty="0">
                        <a:solidFill>
                          <a:schemeClr val="tx1"/>
                        </a:solidFill>
                        <a:latin typeface="Calibri" panose="020F0502020204030204" pitchFamily="34" charset="0"/>
                        <a:cs typeface="Calibri" panose="020F0502020204030204" pitchFamily="34" charset="0"/>
                      </a:endParaRPr>
                    </a:p>
                    <a:p>
                      <a:endParaRPr lang="el-GR" sz="1800" dirty="0">
                        <a:solidFill>
                          <a:schemeClr val="tx1"/>
                        </a:solidFill>
                        <a:latin typeface="Calibri" panose="020F0502020204030204" pitchFamily="34" charset="0"/>
                        <a:cs typeface="Calibri" panose="020F0502020204030204" pitchFamily="34" charset="0"/>
                      </a:endParaRPr>
                    </a:p>
                    <a:p>
                      <a:endParaRPr lang="el-GR" sz="1800" dirty="0">
                        <a:solidFill>
                          <a:schemeClr val="tx1"/>
                        </a:solidFill>
                        <a:latin typeface="Calibri" panose="020F0502020204030204" pitchFamily="34" charset="0"/>
                        <a:cs typeface="Calibri" panose="020F0502020204030204" pitchFamily="34" charset="0"/>
                      </a:endParaRPr>
                    </a:p>
                  </a:txBody>
                  <a:tcPr marL="91451" marR="91451" marT="45726" marB="45726">
                    <a:noFill/>
                  </a:tcPr>
                </a:tc>
                <a:extLst>
                  <a:ext uri="{0D108BD9-81ED-4DB2-BD59-A6C34878D82A}">
                    <a16:rowId xmlns:a16="http://schemas.microsoft.com/office/drawing/2014/main" xmlns=""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25F7EF-F11A-42FA-AA39-B5F80D32F6C5}"/>
              </a:ext>
            </a:extLst>
          </p:cNvPr>
          <p:cNvSpPr txBox="1"/>
          <p:nvPr/>
        </p:nvSpPr>
        <p:spPr>
          <a:xfrm>
            <a:off x="323528" y="1373655"/>
            <a:ext cx="11600248" cy="4062651"/>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Βασικά χαρακτηριστικά Ιπποκρατικής ιατρικής</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200" b="1" dirty="0">
              <a:solidFill>
                <a:srgbClr val="F8E8AE"/>
              </a:solidFill>
              <a:latin typeface="Calibri" panose="020F0502020204030204" pitchFamily="34" charset="0"/>
              <a:cs typeface="Calibri" panose="020F0502020204030204" pitchFamily="34" charset="0"/>
            </a:endParaRPr>
          </a:p>
          <a:p>
            <a:pPr marL="457200" indent="-457200">
              <a:buAutoNum type="arabicParenR"/>
            </a:pPr>
            <a:r>
              <a:rPr lang="el-GR" sz="2200" b="1" dirty="0">
                <a:latin typeface="Calibri" panose="020F0502020204030204" pitchFamily="34" charset="0"/>
                <a:cs typeface="Calibri" panose="020F0502020204030204" pitchFamily="34" charset="0"/>
              </a:rPr>
              <a:t>Ενάντια σε οποιαδήποτε υπερφυσική εξήγηση για την αιτία της ασθένειας: φυσικά τα αίτια κάθε ασθένειας</a:t>
            </a:r>
          </a:p>
          <a:p>
            <a:r>
              <a:rPr lang="el-GR" sz="2200" b="1" dirty="0">
                <a:latin typeface="Calibri" panose="020F0502020204030204" pitchFamily="34" charset="0"/>
                <a:cs typeface="Calibri" panose="020F0502020204030204" pitchFamily="34" charset="0"/>
              </a:rPr>
              <a:t>
2) Φύση = ο κύριος θεραπευτικός παράγοντας. Καλύτερη μέθοδος = χρήση «αντιθέτων»</a:t>
            </a:r>
          </a:p>
          <a:p>
            <a:r>
              <a:rPr lang="el-GR" sz="2200" b="1" dirty="0">
                <a:latin typeface="Calibri" panose="020F0502020204030204" pitchFamily="34" charset="0"/>
                <a:cs typeface="Calibri" panose="020F0502020204030204" pitchFamily="34" charset="0"/>
              </a:rPr>
              <a:t>
3)«Δίαιτα» = ο τρόπος με τον οποίο ένα άτομο θα πρέπει να οργανώνει τη ζωή του (τροφή, ύπνος, άσκηση, σεξ, </a:t>
            </a:r>
            <a:r>
              <a:rPr lang="el-GR" sz="2200" b="1" dirty="0" err="1">
                <a:latin typeface="Calibri" panose="020F0502020204030204" pitchFamily="34" charset="0"/>
                <a:cs typeface="Calibri" panose="020F0502020204030204" pitchFamily="34" charset="0"/>
              </a:rPr>
              <a:t>κλπ</a:t>
            </a:r>
            <a:r>
              <a:rPr lang="el-GR" sz="2200" b="1" dirty="0">
                <a:latin typeface="Calibri" panose="020F0502020204030204" pitchFamily="34" charset="0"/>
                <a:cs typeface="Calibri" panose="020F0502020204030204" pitchFamily="34" charset="0"/>
              </a:rPr>
              <a:t>)</a:t>
            </a:r>
          </a:p>
          <a:p>
            <a:r>
              <a:rPr lang="el-GR" sz="2200" b="1" dirty="0">
                <a:latin typeface="Calibri" panose="020F0502020204030204" pitchFamily="34" charset="0"/>
                <a:cs typeface="Calibri" panose="020F0502020204030204" pitchFamily="34" charset="0"/>
              </a:rPr>
              <a:t>
4) Παρατήρηση = κύρια διαγνωστική μέθοδος</a:t>
            </a:r>
          </a:p>
          <a:p>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98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25F7EF-F11A-42FA-AA39-B5F80D32F6C5}"/>
              </a:ext>
            </a:extLst>
          </p:cNvPr>
          <p:cNvSpPr txBox="1"/>
          <p:nvPr/>
        </p:nvSpPr>
        <p:spPr>
          <a:xfrm>
            <a:off x="323528" y="1073404"/>
            <a:ext cx="11169972" cy="4739759"/>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Βασικές Ιπποκρατικές απόψεις</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sym typeface="Wingdings" panose="05000000000000000000" pitchFamily="2" charset="2"/>
            </a:endParaRPr>
          </a:p>
          <a:p>
            <a:pPr marL="342900" indent="-342900">
              <a:buFontTx/>
              <a:buChar char="-"/>
            </a:pPr>
            <a:r>
              <a:rPr lang="el-GR" b="1" dirty="0">
                <a:latin typeface="Calibri" panose="020F0502020204030204" pitchFamily="34" charset="0"/>
                <a:cs typeface="Calibri" panose="020F0502020204030204" pitchFamily="34" charset="0"/>
              </a:rPr>
              <a:t>Έναρξη </a:t>
            </a:r>
            <a:r>
              <a:rPr lang="el-GR" b="1" dirty="0" err="1">
                <a:latin typeface="Calibri" panose="020F0502020204030204" pitchFamily="34" charset="0"/>
                <a:cs typeface="Calibri" panose="020F0502020204030204" pitchFamily="34" charset="0"/>
              </a:rPr>
              <a:t>εξορθολογισμού</a:t>
            </a:r>
            <a:r>
              <a:rPr lang="el-GR" b="1" dirty="0">
                <a:latin typeface="Calibri" panose="020F0502020204030204" pitchFamily="34" charset="0"/>
                <a:cs typeface="Calibri" panose="020F0502020204030204" pitchFamily="34" charset="0"/>
              </a:rPr>
              <a:t> της ιατρικής:</a:t>
            </a:r>
          </a:p>
          <a:p>
            <a:r>
              <a:rPr lang="el-GR" b="1" dirty="0">
                <a:latin typeface="Calibri" panose="020F0502020204030204" pitchFamily="34" charset="0"/>
                <a:cs typeface="Calibri" panose="020F0502020204030204" pitchFamily="34" charset="0"/>
              </a:rPr>
              <a:t>«</a:t>
            </a:r>
            <a:r>
              <a:rPr lang="el-GR" sz="1800" b="1" i="1" dirty="0">
                <a:latin typeface="Calibri" panose="020F0502020204030204" pitchFamily="34" charset="0"/>
                <a:cs typeface="Calibri" panose="020F0502020204030204" pitchFamily="34" charset="0"/>
              </a:rPr>
              <a:t>Με την αρρώστια που τη λένε ιερή, ιδού πώς έχει το πράγμα: δεν πιστεύω καθόλου πως η αρρώστια αυτή είναι πιο θεϊκή από τις άλλες αρρώστιες ή πιο ιερή. Πιστεύω πως υπάρχει και </a:t>
            </a:r>
            <a:r>
              <a:rPr lang="el-GR" sz="1800" b="1" i="1" dirty="0" err="1">
                <a:latin typeface="Calibri" panose="020F0502020204030204" pitchFamily="34" charset="0"/>
                <a:cs typeface="Calibri" panose="020F0502020204030204" pitchFamily="34" charset="0"/>
              </a:rPr>
              <a:t>γι’αυτήν</a:t>
            </a:r>
            <a:r>
              <a:rPr lang="el-GR" sz="1800" b="1" i="1" dirty="0">
                <a:latin typeface="Calibri" panose="020F0502020204030204" pitchFamily="34" charset="0"/>
                <a:cs typeface="Calibri" panose="020F0502020204030204" pitchFamily="34" charset="0"/>
              </a:rPr>
              <a:t> μια φυσική αιτία…» </a:t>
            </a:r>
            <a:r>
              <a:rPr lang="el-GR" sz="1800" b="1" dirty="0">
                <a:latin typeface="Calibri" panose="020F0502020204030204" pitchFamily="34" charset="0"/>
                <a:cs typeface="Calibri" panose="020F0502020204030204" pitchFamily="34" charset="0"/>
              </a:rPr>
              <a:t> </a:t>
            </a:r>
          </a:p>
          <a:p>
            <a:r>
              <a:rPr lang="el-GR" sz="1800" b="1" dirty="0">
                <a:latin typeface="Calibri" panose="020F0502020204030204" pitchFamily="34" charset="0"/>
                <a:cs typeface="Calibri" panose="020F0502020204030204" pitchFamily="34" charset="0"/>
              </a:rPr>
              <a:t>(Περί ιερής </a:t>
            </a:r>
            <a:r>
              <a:rPr lang="el-GR" sz="1800" b="1" dirty="0" err="1">
                <a:latin typeface="Calibri" panose="020F0502020204030204" pitchFamily="34" charset="0"/>
                <a:cs typeface="Calibri" panose="020F0502020204030204" pitchFamily="34" charset="0"/>
              </a:rPr>
              <a:t>νούσου</a:t>
            </a:r>
            <a:r>
              <a:rPr lang="el-GR" sz="1800" b="1" dirty="0">
                <a:latin typeface="Calibri" panose="020F0502020204030204" pitchFamily="34" charset="0"/>
                <a:cs typeface="Calibri" panose="020F0502020204030204" pitchFamily="34" charset="0"/>
              </a:rPr>
              <a:t>, 1)</a:t>
            </a:r>
            <a:endParaRPr lang="el-GR" b="1" i="1" dirty="0">
              <a:latin typeface="Calibri" panose="020F0502020204030204" pitchFamily="34" charset="0"/>
              <a:cs typeface="Calibri" panose="020F0502020204030204" pitchFamily="34" charset="0"/>
            </a:endParaRPr>
          </a:p>
          <a:p>
            <a:endParaRPr lang="el-GR"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n-US" b="1" dirty="0">
              <a:solidFill>
                <a:srgbClr val="F8F2AE"/>
              </a:solidFill>
              <a:latin typeface="Calibri" panose="020F0502020204030204" pitchFamily="34" charset="0"/>
              <a:cs typeface="Calibri" panose="020F0502020204030204" pitchFamily="34" charset="0"/>
            </a:endParaRPr>
          </a:p>
          <a:p>
            <a:endParaRPr lang="el-GR" b="1" dirty="0">
              <a:solidFill>
                <a:srgbClr val="F8F2AE"/>
              </a:solidFill>
              <a:latin typeface="Calibri" panose="020F0502020204030204" pitchFamily="34" charset="0"/>
              <a:cs typeface="Calibri" panose="020F0502020204030204" pitchFamily="34" charset="0"/>
            </a:endParaRPr>
          </a:p>
          <a:p>
            <a:pPr algn="ctr"/>
            <a:endParaRPr lang="en-US" b="1" dirty="0">
              <a:solidFill>
                <a:srgbClr val="F8F2AE"/>
              </a:solidFill>
              <a:latin typeface="Calibri" panose="020F0502020204030204" pitchFamily="34" charset="0"/>
              <a:cs typeface="Calibri" panose="020F0502020204030204" pitchFamily="34" charset="0"/>
            </a:endParaRPr>
          </a:p>
          <a:p>
            <a:pPr algn="ctr"/>
            <a:endParaRPr lang="en-US" b="1" dirty="0">
              <a:latin typeface="Calibri" panose="020F0502020204030204" pitchFamily="34" charset="0"/>
              <a:cs typeface="Calibri" panose="020F0502020204030204" pitchFamily="34" charset="0"/>
            </a:endParaRPr>
          </a:p>
          <a:p>
            <a:pPr algn="ctr"/>
            <a:r>
              <a:rPr lang="el-GR" sz="1800" b="1" dirty="0">
                <a:latin typeface="Calibri" panose="020F0502020204030204" pitchFamily="34" charset="0"/>
                <a:cs typeface="Calibri" panose="020F0502020204030204" pitchFamily="34" charset="0"/>
              </a:rPr>
              <a:t>Απαραίτητη η λογική ερμηνεία </a:t>
            </a:r>
            <a:r>
              <a:rPr lang="el-GR" sz="1800" b="1" dirty="0">
                <a:latin typeface="Calibri" panose="020F0502020204030204" pitchFamily="34" charset="0"/>
                <a:cs typeface="Calibri" panose="020F0502020204030204" pitchFamily="34" charset="0"/>
                <a:sym typeface="Wingdings" panose="05000000000000000000" pitchFamily="2" charset="2"/>
              </a:rPr>
              <a:t> </a:t>
            </a:r>
          </a:p>
          <a:p>
            <a:pPr algn="ctr"/>
            <a:r>
              <a:rPr lang="el-GR" sz="1800" b="1" dirty="0">
                <a:latin typeface="Calibri" panose="020F0502020204030204" pitchFamily="34" charset="0"/>
                <a:cs typeface="Calibri" panose="020F0502020204030204" pitchFamily="34" charset="0"/>
                <a:sym typeface="Wingdings" panose="05000000000000000000" pitchFamily="2" charset="2"/>
              </a:rPr>
              <a:t>Νέο σύστημα «φυσιολογίας» &amp; «παθολογίας»</a:t>
            </a:r>
            <a:endParaRPr lang="el-GR" b="1" dirty="0">
              <a:latin typeface="Calibri" panose="020F0502020204030204" pitchFamily="34" charset="0"/>
              <a:cs typeface="Calibri" panose="020F0502020204030204" pitchFamily="34" charset="0"/>
            </a:endParaRPr>
          </a:p>
        </p:txBody>
      </p:sp>
      <p:sp>
        <p:nvSpPr>
          <p:cNvPr id="2" name="Βέλος: Κάτω 1">
            <a:extLst>
              <a:ext uri="{FF2B5EF4-FFF2-40B4-BE49-F238E27FC236}">
                <a16:creationId xmlns:a16="http://schemas.microsoft.com/office/drawing/2014/main" xmlns="" id="{115F345A-112E-4D39-B24E-DC41AE5CF6F1}"/>
              </a:ext>
            </a:extLst>
          </p:cNvPr>
          <p:cNvSpPr/>
          <p:nvPr/>
        </p:nvSpPr>
        <p:spPr>
          <a:xfrm>
            <a:off x="4686300" y="3429000"/>
            <a:ext cx="200025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92741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CC51C6-4DCD-49CD-8C6E-E5E41046F397}"/>
              </a:ext>
            </a:extLst>
          </p:cNvPr>
          <p:cNvSpPr txBox="1"/>
          <p:nvPr/>
        </p:nvSpPr>
        <p:spPr>
          <a:xfrm>
            <a:off x="196947" y="14067"/>
            <a:ext cx="12506359" cy="6463308"/>
          </a:xfrm>
          <a:prstGeom prst="rect">
            <a:avLst/>
          </a:prstGeom>
          <a:noFill/>
        </p:spPr>
        <p:txBody>
          <a:bodyPr wrap="square" rtlCol="0">
            <a:spAutoFit/>
          </a:bodyPr>
          <a:lstStyle/>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endParaRPr lang="en-GB" b="1" dirty="0">
              <a:solidFill>
                <a:schemeClr val="bg1"/>
              </a:solidFill>
              <a:latin typeface="Calibri" panose="020F0502020204030204" pitchFamily="34" charset="0"/>
              <a:cs typeface="Calibri" panose="020F0502020204030204" pitchFamily="34" charset="0"/>
            </a:endParaRPr>
          </a:p>
          <a:p>
            <a:pPr marL="342900" indent="-342900">
              <a:buFontTx/>
              <a:buChar char="-"/>
            </a:pPr>
            <a:r>
              <a:rPr lang="el-GR" sz="1800" b="1" dirty="0">
                <a:latin typeface="Calibri" panose="020F0502020204030204" pitchFamily="34" charset="0"/>
                <a:cs typeface="Calibri" panose="020F0502020204030204" pitchFamily="34" charset="0"/>
              </a:rPr>
              <a:t>4 </a:t>
            </a:r>
            <a:r>
              <a:rPr lang="el-GR" sz="1800" b="1" dirty="0" err="1">
                <a:latin typeface="Calibri" panose="020F0502020204030204" pitchFamily="34" charset="0"/>
                <a:cs typeface="Calibri" panose="020F0502020204030204" pitchFamily="34" charset="0"/>
              </a:rPr>
              <a:t>κοσμογόνα</a:t>
            </a:r>
            <a:r>
              <a:rPr lang="el-GR" sz="1800" b="1" dirty="0">
                <a:latin typeface="Calibri" panose="020F0502020204030204" pitchFamily="34" charset="0"/>
                <a:cs typeface="Calibri" panose="020F0502020204030204" pitchFamily="34" charset="0"/>
              </a:rPr>
              <a:t> στοιχεία που αποτελούν τον ανθρώπινο οργανισμό (αέρας, φωτιά, γη, νερό)</a:t>
            </a:r>
          </a:p>
          <a:p>
            <a:pPr marL="342900" indent="-342900">
              <a:buFontTx/>
              <a:buChar char="-"/>
            </a:pPr>
            <a:r>
              <a:rPr lang="el-GR" sz="1800" b="1" dirty="0">
                <a:latin typeface="Calibri" panose="020F0502020204030204" pitchFamily="34" charset="0"/>
                <a:cs typeface="Calibri" panose="020F0502020204030204" pitchFamily="34" charset="0"/>
              </a:rPr>
              <a:t>4 χυμοί που κυκλοφορούν στον ανθρώπινο οργανισμό (αίμα, κίτρινη χολή, μαύρη χολή, φλέγμα)</a:t>
            </a:r>
          </a:p>
          <a:p>
            <a:pPr marL="342900" indent="-342900">
              <a:buFontTx/>
              <a:buChar char="-"/>
            </a:pPr>
            <a:r>
              <a:rPr lang="el-GR" sz="1800" b="1" dirty="0">
                <a:latin typeface="Calibri" panose="020F0502020204030204" pitchFamily="34" charset="0"/>
                <a:cs typeface="Calibri" panose="020F0502020204030204" pitchFamily="34" charset="0"/>
              </a:rPr>
              <a:t>4 όργανα </a:t>
            </a:r>
            <a:r>
              <a:rPr lang="el-GR" sz="1800" b="1" dirty="0" err="1">
                <a:latin typeface="Calibri" panose="020F0502020204030204" pitchFamily="34" charset="0"/>
                <a:cs typeface="Calibri" panose="020F0502020204030204" pitchFamily="34" charset="0"/>
              </a:rPr>
              <a:t>απ’όπου</a:t>
            </a:r>
            <a:r>
              <a:rPr lang="el-GR" sz="1800" b="1" dirty="0">
                <a:latin typeface="Calibri" panose="020F0502020204030204" pitchFamily="34" charset="0"/>
                <a:cs typeface="Calibri" panose="020F0502020204030204" pitchFamily="34" charset="0"/>
              </a:rPr>
              <a:t> προέρχονται οι 4 χυμοί (καρδιά, ήπαρ, σπλήνας, εγκέφαλος)</a:t>
            </a:r>
          </a:p>
          <a:p>
            <a:pPr marL="342900" indent="-342900">
              <a:buFontTx/>
              <a:buChar char="-"/>
            </a:pPr>
            <a:r>
              <a:rPr lang="el-GR" sz="1800" b="1" dirty="0">
                <a:latin typeface="Calibri" panose="020F0502020204030204" pitchFamily="34" charset="0"/>
                <a:cs typeface="Calibri" panose="020F0502020204030204" pitchFamily="34" charset="0"/>
              </a:rPr>
              <a:t>4 ιδιότητες που σχετίζονται με τους χυμούς (θερμό, ξηρό, ψυχρό, υγρό)	</a:t>
            </a:r>
            <a:r>
              <a:rPr lang="el-GR" b="1" dirty="0">
                <a:latin typeface="Calibri" panose="020F0502020204030204" pitchFamily="34" charset="0"/>
                <a:cs typeface="Calibri" panose="020F0502020204030204" pitchFamily="34" charset="0"/>
              </a:rPr>
              <a:t>	</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Κίτρινη χολή – φωτιά – ήπαρ - καλοκαίρι</a:t>
            </a:r>
          </a:p>
          <a:p>
            <a:pPr marL="342900" indent="-342900">
              <a:buFontTx/>
              <a:buChar char="-"/>
            </a:pPr>
            <a:endParaRPr lang="el-GR" b="1" dirty="0">
              <a:latin typeface="Calibri" panose="020F0502020204030204" pitchFamily="34" charset="0"/>
              <a:cs typeface="Calibri" panose="020F0502020204030204" pitchFamily="34" charset="0"/>
            </a:endParaRPr>
          </a:p>
          <a:p>
            <a:pPr marL="342900" indent="-342900">
              <a:buFontTx/>
              <a:buChar char="-"/>
            </a:pPr>
            <a:endParaRPr lang="el-GR" b="1" dirty="0">
              <a:latin typeface="Calibri" panose="020F0502020204030204" pitchFamily="34" charset="0"/>
              <a:cs typeface="Calibri" panose="020F0502020204030204" pitchFamily="34" charset="0"/>
            </a:endParaRPr>
          </a:p>
          <a:p>
            <a:pPr lvl="5"/>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Θερμό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Ξηρό</a:t>
            </a:r>
          </a:p>
          <a:p>
            <a:pPr marL="342900" indent="-342900">
              <a:buFontTx/>
              <a:buChar char="-"/>
            </a:pPr>
            <a:endParaRPr lang="el-GR" b="1" dirty="0">
              <a:latin typeface="Calibri" panose="020F0502020204030204" pitchFamily="34" charset="0"/>
              <a:cs typeface="Calibri" panose="020F0502020204030204" pitchFamily="34" charset="0"/>
            </a:endParaRPr>
          </a:p>
          <a:p>
            <a:pPr marL="342900" indent="-342900">
              <a:buFontTx/>
              <a:buChar char="-"/>
            </a:pPr>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Αίμα – αέρας – καρδιά - άνοιξη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Μαύρη χολή – γη – σπλήνας - φθινόπωρο</a:t>
            </a:r>
            <a:r>
              <a:rPr lang="en-GB"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p>
          <a:p>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Υγρό	</a:t>
            </a:r>
            <a:r>
              <a:rPr lang="en-GB"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Ψυχρό</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a:t>
            </a:r>
            <a:endParaRPr lang="en-GB" b="1"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Φλέγμα – νερό – εγκέφαλος - χειμώνας</a:t>
            </a:r>
            <a:endParaRPr lang="en-US" b="1" dirty="0">
              <a:latin typeface="Calibri" panose="020F0502020204030204" pitchFamily="34" charset="0"/>
              <a:cs typeface="Calibri" panose="020F0502020204030204" pitchFamily="34" charset="0"/>
            </a:endParaRPr>
          </a:p>
        </p:txBody>
      </p:sp>
      <p:sp>
        <p:nvSpPr>
          <p:cNvPr id="3" name="Diamond 2">
            <a:extLst>
              <a:ext uri="{FF2B5EF4-FFF2-40B4-BE49-F238E27FC236}">
                <a16:creationId xmlns:a16="http://schemas.microsoft.com/office/drawing/2014/main" xmlns="" id="{26E3CAC8-F89B-4D37-A4D0-4A8F2E523F60}"/>
              </a:ext>
            </a:extLst>
          </p:cNvPr>
          <p:cNvSpPr/>
          <p:nvPr/>
        </p:nvSpPr>
        <p:spPr>
          <a:xfrm>
            <a:off x="4211102" y="2704750"/>
            <a:ext cx="3165834" cy="3361724"/>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4">
            <a:extLst>
              <a:ext uri="{FF2B5EF4-FFF2-40B4-BE49-F238E27FC236}">
                <a16:creationId xmlns:a16="http://schemas.microsoft.com/office/drawing/2014/main" xmlns="" id="{D0C6900A-F27E-49F8-8D61-B4E478895A1B}"/>
              </a:ext>
            </a:extLst>
          </p:cNvPr>
          <p:cNvSpPr/>
          <p:nvPr/>
        </p:nvSpPr>
        <p:spPr>
          <a:xfrm>
            <a:off x="5037935" y="3515330"/>
            <a:ext cx="1512168"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0324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D8F725-B924-4F62-9252-2CB15BD54AC2}"/>
              </a:ext>
            </a:extLst>
          </p:cNvPr>
          <p:cNvSpPr txBox="1"/>
          <p:nvPr/>
        </p:nvSpPr>
        <p:spPr>
          <a:xfrm>
            <a:off x="323528" y="1114348"/>
            <a:ext cx="11639872" cy="4093428"/>
          </a:xfrm>
          <a:prstGeom prst="rect">
            <a:avLst/>
          </a:prstGeom>
          <a:noFill/>
        </p:spPr>
        <p:txBody>
          <a:bodyPr wrap="square" rtlCol="0">
            <a:spAutoFit/>
          </a:bodyPr>
          <a:lstStyle/>
          <a:p>
            <a:r>
              <a:rPr lang="el-GR" sz="2000" b="1" dirty="0">
                <a:latin typeface="Calibri" panose="020F0502020204030204" pitchFamily="34" charset="0"/>
                <a:cs typeface="Calibri" panose="020F0502020204030204" pitchFamily="34" charset="0"/>
              </a:rPr>
              <a:t>Θερμότητα</a:t>
            </a:r>
            <a:r>
              <a:rPr lang="en-US" sz="2000" b="1" dirty="0">
                <a:latin typeface="Calibri" panose="020F0502020204030204" pitchFamily="34" charset="0"/>
                <a:cs typeface="Calibri" panose="020F0502020204030204" pitchFamily="34" charset="0"/>
              </a:rPr>
              <a:t> = </a:t>
            </a:r>
            <a:r>
              <a:rPr lang="el-GR" sz="2000" b="1" dirty="0">
                <a:latin typeface="Calibri" panose="020F0502020204030204" pitchFamily="34" charset="0"/>
                <a:cs typeface="Calibri" panose="020F0502020204030204" pitchFamily="34" charset="0"/>
              </a:rPr>
              <a:t>παράγοντας ζωής</a:t>
            </a:r>
            <a:endParaRPr lang="en-US" sz="2000" b="1" dirty="0">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r>
              <a:rPr lang="el-GR" sz="2000" b="1" dirty="0">
                <a:latin typeface="Calibri" panose="020F0502020204030204" pitchFamily="34" charset="0"/>
                <a:cs typeface="Calibri" panose="020F0502020204030204" pitchFamily="34" charset="0"/>
              </a:rPr>
              <a:t>Πνεύμα = απαραίτητο για τη φυσιολογία
</a:t>
            </a:r>
            <a:endParaRPr lang="en-US" sz="2000" b="1" dirty="0">
              <a:latin typeface="Calibri" panose="020F0502020204030204" pitchFamily="34" charset="0"/>
              <a:cs typeface="Calibri" panose="020F0502020204030204" pitchFamily="34" charset="0"/>
            </a:endParaRPr>
          </a:p>
          <a:p>
            <a:r>
              <a:rPr lang="el-GR" sz="2000" b="1" dirty="0">
                <a:latin typeface="Calibri" panose="020F0502020204030204" pitchFamily="34" charset="0"/>
                <a:cs typeface="Calibri" panose="020F0502020204030204" pitchFamily="34" charset="0"/>
              </a:rPr>
              <a:t>Ήπαρ: δημιουργεί αίμα</a:t>
            </a:r>
            <a:r>
              <a:rPr lang="en-US" sz="2000" b="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sym typeface="Wingdings" panose="05000000000000000000" pitchFamily="2" charset="2"/>
              </a:rPr>
              <a:t> </a:t>
            </a:r>
            <a:r>
              <a:rPr lang="el-GR" sz="2000" b="1" dirty="0">
                <a:latin typeface="Calibri" panose="020F0502020204030204" pitchFamily="34" charset="0"/>
                <a:cs typeface="Calibri" panose="020F0502020204030204" pitchFamily="34" charset="0"/>
                <a:sym typeface="Wingdings" panose="05000000000000000000" pitchFamily="2" charset="2"/>
              </a:rPr>
              <a:t>ζωογονείται στην καρδιά με το υπάρχον «έμφυτο θερμό»</a:t>
            </a:r>
            <a:endParaRPr lang="en-US" sz="2000" b="1" dirty="0">
              <a:latin typeface="Calibri" panose="020F0502020204030204" pitchFamily="34" charset="0"/>
              <a:cs typeface="Calibri" panose="020F0502020204030204" pitchFamily="34" charset="0"/>
              <a:sym typeface="Wingdings" panose="05000000000000000000" pitchFamily="2" charset="2"/>
            </a:endParaRPr>
          </a:p>
          <a:p>
            <a:endParaRPr lang="en-US" sz="2000" b="1" dirty="0">
              <a:latin typeface="Calibri" panose="020F0502020204030204" pitchFamily="34" charset="0"/>
              <a:cs typeface="Calibri" panose="020F0502020204030204" pitchFamily="34" charset="0"/>
              <a:sym typeface="Wingdings" panose="05000000000000000000" pitchFamily="2" charset="2"/>
            </a:endParaRPr>
          </a:p>
          <a:p>
            <a:r>
              <a:rPr lang="el-GR" sz="2000" b="1" dirty="0">
                <a:latin typeface="Calibri" panose="020F0502020204030204" pitchFamily="34" charset="0"/>
                <a:cs typeface="Calibri" panose="020F0502020204030204" pitchFamily="34" charset="0"/>
                <a:sym typeface="Wingdings" panose="05000000000000000000" pitchFamily="2" charset="2"/>
              </a:rPr>
              <a:t>Πνεύμα: ζωογονείται στην καρδιά</a:t>
            </a:r>
            <a:r>
              <a:rPr lang="en-US" sz="2000" b="1" dirty="0">
                <a:latin typeface="Calibri" panose="020F0502020204030204" pitchFamily="34" charset="0"/>
                <a:cs typeface="Calibri" panose="020F0502020204030204" pitchFamily="34" charset="0"/>
                <a:sym typeface="Wingdings" panose="05000000000000000000" pitchFamily="2" charset="2"/>
              </a:rPr>
              <a:t>  </a:t>
            </a:r>
            <a:r>
              <a:rPr lang="el-GR" sz="2000" b="1" dirty="0">
                <a:latin typeface="Calibri" panose="020F0502020204030204" pitchFamily="34" charset="0"/>
                <a:cs typeface="Calibri" panose="020F0502020204030204" pitchFamily="34" charset="0"/>
                <a:sym typeface="Wingdings" panose="05000000000000000000" pitchFamily="2" charset="2"/>
              </a:rPr>
              <a:t>για αισθητικές και κινητικές λειτουργίες</a:t>
            </a:r>
            <a:endParaRPr lang="en-US" sz="2000" b="1" dirty="0">
              <a:latin typeface="Calibri" panose="020F0502020204030204" pitchFamily="34" charset="0"/>
              <a:cs typeface="Calibri" panose="020F0502020204030204" pitchFamily="34" charset="0"/>
              <a:sym typeface="Wingdings" panose="05000000000000000000" pitchFamily="2" charset="2"/>
            </a:endParaRPr>
          </a:p>
          <a:p>
            <a:endParaRPr lang="en-US" sz="2000" b="1" dirty="0">
              <a:latin typeface="Calibri" panose="020F0502020204030204" pitchFamily="34" charset="0"/>
              <a:cs typeface="Calibri" panose="020F0502020204030204" pitchFamily="34" charset="0"/>
              <a:sym typeface="Wingdings" panose="05000000000000000000" pitchFamily="2" charset="2"/>
            </a:endParaRPr>
          </a:p>
          <a:p>
            <a:r>
              <a:rPr lang="el-GR" sz="2000" b="1" dirty="0">
                <a:latin typeface="Calibri" panose="020F0502020204030204" pitchFamily="34" charset="0"/>
                <a:cs typeface="Calibri" panose="020F0502020204030204" pitchFamily="34" charset="0"/>
                <a:sym typeface="Wingdings" panose="05000000000000000000" pitchFamily="2" charset="2"/>
              </a:rPr>
              <a:t>Εγκέφαλος = κέντρο νόησης, κίνησης και αίσθησης</a:t>
            </a:r>
            <a:endParaRPr lang="en-US" sz="2000" b="1" dirty="0">
              <a:latin typeface="Calibri" panose="020F0502020204030204" pitchFamily="34" charset="0"/>
              <a:cs typeface="Calibri" panose="020F0502020204030204" pitchFamily="34" charset="0"/>
              <a:sym typeface="Wingdings" panose="05000000000000000000" pitchFamily="2" charset="2"/>
            </a:endParaRPr>
          </a:p>
          <a:p>
            <a:endParaRPr lang="en-US" sz="2000" b="1" dirty="0">
              <a:latin typeface="Calibri" panose="020F0502020204030204" pitchFamily="34" charset="0"/>
              <a:cs typeface="Calibri" panose="020F0502020204030204" pitchFamily="34" charset="0"/>
              <a:sym typeface="Wingdings" panose="05000000000000000000" pitchFamily="2" charset="2"/>
            </a:endParaRPr>
          </a:p>
          <a:p>
            <a:endParaRPr lang="en-US" sz="2000" b="1" dirty="0">
              <a:latin typeface="Calibri" panose="020F0502020204030204" pitchFamily="34" charset="0"/>
              <a:cs typeface="Calibri" panose="020F0502020204030204" pitchFamily="34" charset="0"/>
              <a:sym typeface="Wingdings" panose="05000000000000000000" pitchFamily="2" charset="2"/>
            </a:endParaRPr>
          </a:p>
          <a:p>
            <a:r>
              <a:rPr lang="el-GR" sz="2000" b="1" dirty="0">
                <a:latin typeface="Calibri" panose="020F0502020204030204" pitchFamily="34" charset="0"/>
                <a:cs typeface="Calibri" panose="020F0502020204030204" pitchFamily="34" charset="0"/>
                <a:sym typeface="Wingdings" panose="05000000000000000000" pitchFamily="2" charset="2"/>
              </a:rPr>
              <a:t>Αιτία ασθενειών = δυσαναλογία των χυμών</a:t>
            </a:r>
            <a:endParaRPr lang="el-GR" sz="2000" b="1" dirty="0">
              <a:latin typeface="Calibri" panose="020F0502020204030204" pitchFamily="34" charset="0"/>
              <a:cs typeface="Calibri" panose="020F0502020204030204" pitchFamily="34" charset="0"/>
            </a:endParaRPr>
          </a:p>
          <a:p>
            <a:endParaRPr lang="el-GR"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420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825D05-806D-4816-82F2-DE6417B59763}"/>
              </a:ext>
            </a:extLst>
          </p:cNvPr>
          <p:cNvSpPr txBox="1"/>
          <p:nvPr/>
        </p:nvSpPr>
        <p:spPr>
          <a:xfrm>
            <a:off x="323528" y="1212222"/>
            <a:ext cx="11423972" cy="4308872"/>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Αιτιολογία δυσαναλογίας των χυμών</a:t>
            </a:r>
          </a:p>
          <a:p>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buFontTx/>
              <a:buChar char="-"/>
            </a:pPr>
            <a:r>
              <a:rPr lang="el-GR" b="1" dirty="0">
                <a:latin typeface="Calibri" panose="020F0502020204030204" pitchFamily="34" charset="0"/>
                <a:cs typeface="Calibri" panose="020F0502020204030204" pitchFamily="34" charset="0"/>
              </a:rPr>
              <a:t>Κύρια αιτία = εξωγενείς παράγοντες</a:t>
            </a:r>
          </a:p>
          <a:p>
            <a:pPr marL="342900" indent="-342900">
              <a:buFontTx/>
              <a:buChar char="-"/>
            </a:pPr>
            <a:r>
              <a:rPr lang="el-GR" b="1" dirty="0">
                <a:latin typeface="Calibri" panose="020F0502020204030204" pitchFamily="34" charset="0"/>
                <a:cs typeface="Calibri" panose="020F0502020204030204" pitchFamily="34" charset="0"/>
              </a:rPr>
              <a:t>Ιδιοσυγκρασία σώματος (φυσική / ψυχική κατάσταση, χαρακτήρας)</a:t>
            </a:r>
          </a:p>
          <a:p>
            <a:pPr marL="342900" indent="-342900">
              <a:buFontTx/>
              <a:buChar char="-"/>
            </a:pPr>
            <a:r>
              <a:rPr lang="el-GR" b="1" dirty="0">
                <a:latin typeface="Calibri" panose="020F0502020204030204" pitchFamily="34" charset="0"/>
                <a:cs typeface="Calibri" panose="020F0502020204030204" pitchFamily="34" charset="0"/>
              </a:rPr>
              <a:t>Κληρονομικότητα (!!)</a:t>
            </a:r>
          </a:p>
          <a:p>
            <a:pPr marL="342900" indent="-342900">
              <a:buFontTx/>
              <a:buChar char="-"/>
            </a:pPr>
            <a:endParaRPr lang="el-GR" b="1" dirty="0">
              <a:latin typeface="Calibri" panose="020F0502020204030204" pitchFamily="34" charset="0"/>
              <a:cs typeface="Calibri" panose="020F0502020204030204" pitchFamily="34" charset="0"/>
            </a:endParaRPr>
          </a:p>
          <a:p>
            <a:r>
              <a:rPr lang="el-GR" b="1" u="sng" dirty="0">
                <a:latin typeface="Calibri" panose="020F0502020204030204" pitchFamily="34" charset="0"/>
                <a:cs typeface="Calibri" panose="020F0502020204030204" pitchFamily="34" charset="0"/>
              </a:rPr>
              <a:t>Εξωγενή αίτια </a:t>
            </a:r>
          </a:p>
          <a:p>
            <a:r>
              <a:rPr lang="el-GR" b="1" dirty="0">
                <a:latin typeface="Calibri" panose="020F0502020204030204" pitchFamily="34" charset="0"/>
                <a:cs typeface="Calibri" panose="020F0502020204030204" pitchFamily="34" charset="0"/>
              </a:rPr>
              <a:t>Φυσικό περιβάλλον: - κλίμα		- ηλιοφάνεια</a:t>
            </a:r>
          </a:p>
          <a:p>
            <a:r>
              <a:rPr lang="el-GR" b="1" dirty="0">
                <a:latin typeface="Calibri" panose="020F0502020204030204" pitchFamily="34" charset="0"/>
                <a:cs typeface="Calibri" panose="020F0502020204030204" pitchFamily="34" charset="0"/>
              </a:rPr>
              <a:t>		        		   - έδαφος	- ύδατα</a:t>
            </a:r>
          </a:p>
          <a:p>
            <a:r>
              <a:rPr lang="el-GR" b="1" dirty="0">
                <a:latin typeface="Calibri" panose="020F0502020204030204" pitchFamily="34" charset="0"/>
                <a:cs typeface="Calibri" panose="020F0502020204030204" pitchFamily="34" charset="0"/>
              </a:rPr>
              <a:t>		        		   - εποχή		- δίαιτα</a:t>
            </a:r>
          </a:p>
          <a:p>
            <a:r>
              <a:rPr lang="el-GR" b="1" dirty="0">
                <a:latin typeface="Calibri" panose="020F0502020204030204" pitchFamily="34" charset="0"/>
                <a:cs typeface="Calibri" panose="020F0502020204030204" pitchFamily="34" charset="0"/>
              </a:rPr>
              <a:t>		       		   - άνεμοι	</a:t>
            </a:r>
          </a:p>
          <a:p>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u="sng" dirty="0">
                <a:latin typeface="Calibri" panose="020F0502020204030204" pitchFamily="34" charset="0"/>
                <a:cs typeface="Calibri" panose="020F0502020204030204" pitchFamily="34" charset="0"/>
              </a:rPr>
              <a:t>Κληρονομικότητα</a:t>
            </a:r>
            <a:r>
              <a:rPr lang="el-GR" b="1" dirty="0">
                <a:latin typeface="Calibri" panose="020F0502020204030204" pitchFamily="34" charset="0"/>
                <a:cs typeface="Calibri" panose="020F0502020204030204" pitchFamily="34" charset="0"/>
              </a:rPr>
              <a:t>: πρώτη εμφάνιση κληρονομικού παράγοντα (π.χ. επιληψία = «νόσημα κατά γένος»)</a:t>
            </a:r>
            <a:endParaRPr lang="el-GR" b="1" u="sng" dirty="0">
              <a:latin typeface="Calibri" panose="020F0502020204030204" pitchFamily="34" charset="0"/>
              <a:cs typeface="Calibri" panose="020F0502020204030204" pitchFamily="34" charset="0"/>
            </a:endParaRPr>
          </a:p>
          <a:p>
            <a:pPr marL="342900" indent="-342900">
              <a:buFontTx/>
              <a:buChar char="-"/>
            </a:pPr>
            <a:endParaRPr lang="en-US" b="1" dirty="0">
              <a:solidFill>
                <a:srgbClr val="F8E8A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874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BF62A9-A3FC-4012-AAA5-E139DA2696E3}"/>
              </a:ext>
            </a:extLst>
          </p:cNvPr>
          <p:cNvSpPr txBox="1"/>
          <p:nvPr/>
        </p:nvSpPr>
        <p:spPr>
          <a:xfrm>
            <a:off x="279400" y="1362348"/>
            <a:ext cx="11589072" cy="4832092"/>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Ιπποκρατική κλινική μέθοδος</a:t>
            </a:r>
          </a:p>
          <a:p>
            <a:r>
              <a:rPr lang="el-GR" b="1" dirty="0">
                <a:latin typeface="Calibri" panose="020F0502020204030204" pitchFamily="34" charset="0"/>
                <a:cs typeface="Calibri" panose="020F0502020204030204" pitchFamily="34" charset="0"/>
              </a:rPr>
              <a:t>Διάκριση νόσων: </a:t>
            </a:r>
          </a:p>
          <a:p>
            <a:r>
              <a:rPr lang="el-GR" b="1" dirty="0">
                <a:latin typeface="Calibri" panose="020F0502020204030204" pitchFamily="34" charset="0"/>
                <a:cs typeface="Calibri" panose="020F0502020204030204" pitchFamily="34" charset="0"/>
              </a:rPr>
              <a:t>	με κατανομή: επιδημικές / ενδημικές / σποραδικές</a:t>
            </a:r>
          </a:p>
          <a:p>
            <a:r>
              <a:rPr lang="el-GR" b="1" dirty="0">
                <a:latin typeface="Calibri" panose="020F0502020204030204" pitchFamily="34" charset="0"/>
                <a:cs typeface="Calibri" panose="020F0502020204030204" pitchFamily="34" charset="0"/>
              </a:rPr>
              <a:t>	με πορεία: οξείες / χρόνιες</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a:t>
            </a:r>
            <a:r>
              <a:rPr lang="el-GR" b="1" u="sng" dirty="0">
                <a:latin typeface="Calibri" panose="020F0502020204030204" pitchFamily="34" charset="0"/>
                <a:cs typeface="Calibri" panose="020F0502020204030204" pitchFamily="34" charset="0"/>
              </a:rPr>
              <a:t>Πρωτόκολλο»</a:t>
            </a:r>
            <a:endParaRPr lang="el-GR" b="1" dirty="0">
              <a:latin typeface="Calibri" panose="020F0502020204030204" pitchFamily="34" charset="0"/>
              <a:cs typeface="Calibri" panose="020F0502020204030204" pitchFamily="34" charset="0"/>
            </a:endParaRPr>
          </a:p>
          <a:p>
            <a:pPr marL="457200" indent="-457200">
              <a:buAutoNum type="arabicParenR"/>
            </a:pPr>
            <a:r>
              <a:rPr lang="el-GR" b="1" dirty="0">
                <a:latin typeface="Calibri" panose="020F0502020204030204" pitchFamily="34" charset="0"/>
                <a:cs typeface="Calibri" panose="020F0502020204030204" pitchFamily="34" charset="0"/>
              </a:rPr>
              <a:t>Λήψη ιστορικού</a:t>
            </a:r>
          </a:p>
          <a:p>
            <a:pPr marL="457200" indent="-457200">
              <a:buAutoNum type="arabicParenR"/>
            </a:pPr>
            <a:r>
              <a:rPr lang="el-GR" b="1" dirty="0">
                <a:latin typeface="Calibri" panose="020F0502020204030204" pitchFamily="34" charset="0"/>
                <a:cs typeface="Calibri" panose="020F0502020204030204" pitchFamily="34" charset="0"/>
              </a:rPr>
              <a:t>Κλινική εξέταση: επισκόπηση, </a:t>
            </a:r>
            <a:r>
              <a:rPr lang="el-GR" b="1" dirty="0">
                <a:latin typeface="Calibri" panose="020F0502020204030204" pitchFamily="34" charset="0"/>
                <a:cs typeface="Calibri" panose="020F0502020204030204" pitchFamily="34" charset="0"/>
                <a:sym typeface="Wingdings" panose="05000000000000000000" pitchFamily="2" charset="2"/>
              </a:rPr>
              <a:t>στάση, θρέψη, χρώμα προσώπου, οσμή σώματος, πέψη, αναπνοή, εμφανείς μεταβολές όγκου σπλάχνων, εκκρίσεις (ιδρώτας, ούρα, κόπρανα, απόχρεμψη, έμετοι). Ούρα: έλεγχος με το μάτι ποσότητας, χρώματος, ιζημάτων, νεφελίων και οσμής</a:t>
            </a:r>
          </a:p>
          <a:p>
            <a:pPr marL="457200" indent="-457200">
              <a:buAutoNum type="arabicParenR"/>
            </a:pPr>
            <a:r>
              <a:rPr lang="el-GR" sz="1800" b="1" dirty="0">
                <a:latin typeface="Calibri" panose="020F0502020204030204" pitchFamily="34" charset="0"/>
                <a:cs typeface="Calibri" panose="020F0502020204030204" pitchFamily="34" charset="0"/>
              </a:rPr>
              <a:t>Έλεγχος θερμοκρασίας με το χέρι στο στήθος</a:t>
            </a:r>
          </a:p>
          <a:p>
            <a:r>
              <a:rPr lang="el-GR" sz="1800" b="1" dirty="0">
                <a:latin typeface="Calibri" panose="020F0502020204030204" pitchFamily="34" charset="0"/>
                <a:cs typeface="Calibri" panose="020F0502020204030204" pitchFamily="34" charset="0"/>
              </a:rPr>
              <a:t>4)  Έλεγχος σφυγμού</a:t>
            </a:r>
          </a:p>
          <a:p>
            <a:r>
              <a:rPr lang="el-GR" sz="1800" b="1" dirty="0">
                <a:latin typeface="Calibri" panose="020F0502020204030204" pitchFamily="34" charset="0"/>
                <a:cs typeface="Calibri" panose="020F0502020204030204" pitchFamily="34" charset="0"/>
              </a:rPr>
              <a:t>5) Ψηλάφηση ασθενούς</a:t>
            </a:r>
          </a:p>
          <a:p>
            <a:r>
              <a:rPr lang="el-GR" sz="1800" b="1" dirty="0">
                <a:latin typeface="Calibri" panose="020F0502020204030204" pitchFamily="34" charset="0"/>
                <a:cs typeface="Calibri" panose="020F0502020204030204" pitchFamily="34" charset="0"/>
              </a:rPr>
              <a:t>6) Άμεση ακρόαση: </a:t>
            </a:r>
          </a:p>
          <a:p>
            <a:r>
              <a:rPr lang="el-GR" sz="1800" b="1" dirty="0">
                <a:latin typeface="Calibri" panose="020F0502020204030204" pitchFamily="34" charset="0"/>
                <a:cs typeface="Calibri" panose="020F0502020204030204" pitchFamily="34" charset="0"/>
              </a:rPr>
              <a:t>	π.χ. </a:t>
            </a:r>
          </a:p>
          <a:p>
            <a:r>
              <a:rPr lang="el-GR" sz="1800" b="1" dirty="0">
                <a:latin typeface="Calibri" panose="020F0502020204030204" pitchFamily="34" charset="0"/>
                <a:cs typeface="Calibri" panose="020F0502020204030204" pitchFamily="34" charset="0"/>
              </a:rPr>
              <a:t>	       σε πλευρίτιδα: ήχος τριβής</a:t>
            </a:r>
          </a:p>
          <a:p>
            <a:r>
              <a:rPr lang="el-GR" sz="1800" b="1" dirty="0">
                <a:latin typeface="Calibri" panose="020F0502020204030204" pitchFamily="34" charset="0"/>
                <a:cs typeface="Calibri" panose="020F0502020204030204" pitchFamily="34" charset="0"/>
              </a:rPr>
              <a:t>	       σε περίπτωση συσσώρευσης βλεννωδών εκκρίσεων στον πνεύμονα: ρόγχος</a:t>
            </a:r>
          </a:p>
        </p:txBody>
      </p:sp>
      <p:pic>
        <p:nvPicPr>
          <p:cNvPr id="3" name="Picture 6" descr="urinoscopyab">
            <a:extLst>
              <a:ext uri="{FF2B5EF4-FFF2-40B4-BE49-F238E27FC236}">
                <a16:creationId xmlns:a16="http://schemas.microsoft.com/office/drawing/2014/main" xmlns="" id="{90EBAECD-F108-4A36-BD9D-FCD3F52A6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1123" y="996588"/>
            <a:ext cx="1487196" cy="216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84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0F169D-918E-48D5-8682-A55148610129}"/>
              </a:ext>
            </a:extLst>
          </p:cNvPr>
          <p:cNvSpPr txBox="1"/>
          <p:nvPr/>
        </p:nvSpPr>
        <p:spPr>
          <a:xfrm>
            <a:off x="275508" y="1127859"/>
            <a:ext cx="11640984" cy="4154984"/>
          </a:xfrm>
          <a:prstGeom prst="rect">
            <a:avLst/>
          </a:prstGeom>
          <a:noFill/>
        </p:spPr>
        <p:txBody>
          <a:bodyPr wrap="square">
            <a:spAutoFit/>
          </a:bodyPr>
          <a:lstStyle/>
          <a:p>
            <a:pPr algn="ctr" eaLnBrk="1" fontAlgn="auto" hangingPunct="1">
              <a:spcBef>
                <a:spcPts val="0"/>
              </a:spcBef>
              <a:spcAft>
                <a:spcPts val="0"/>
              </a:spcAft>
              <a:defRPr/>
            </a:pPr>
            <a:r>
              <a:rPr 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Η ιατρική στα Ομηρικά χρόνια</a:t>
            </a:r>
          </a:p>
          <a:p>
            <a:pPr algn="ctr" eaLnBrk="1" fontAlgn="auto" hangingPunct="1">
              <a:spcBef>
                <a:spcPts val="0"/>
              </a:spcBef>
              <a:spcAft>
                <a:spcPts val="0"/>
              </a:spcAft>
              <a:defRPr/>
            </a:pPr>
            <a:endParaRPr lang="el-GR" sz="1400" b="1" dirty="0">
              <a:solidFill>
                <a:schemeClr val="bg1"/>
              </a:solidFill>
              <a:latin typeface="Calibri" panose="020F0502020204030204" pitchFamily="34" charset="0"/>
              <a:cs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l-GR" b="1" dirty="0">
                <a:latin typeface="Calibri" panose="020F0502020204030204" pitchFamily="34" charset="0"/>
                <a:cs typeface="Calibri" panose="020F0502020204030204" pitchFamily="34" charset="0"/>
              </a:rPr>
              <a:t>Ιατρικές πληροφορίες στον Όμηρο </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για να δείξει την ποιητική του δεινότητα και ΌΧΙ την ιατρική του ιδιότητα</a:t>
            </a:r>
            <a:endParaRPr lang="en-US" b="1" dirty="0">
              <a:latin typeface="Calibri" panose="020F0502020204030204" pitchFamily="34" charset="0"/>
              <a:cs typeface="Calibri" panose="020F0502020204030204" pitchFamily="34" charset="0"/>
              <a:sym typeface="Wingdings" panose="05000000000000000000" pitchFamily="2" charset="2"/>
            </a:endParaRPr>
          </a:p>
          <a:p>
            <a:pPr marL="457200" indent="-457200" eaLnBrk="1" fontAlgn="auto" hangingPunct="1">
              <a:spcBef>
                <a:spcPts val="0"/>
              </a:spcBef>
              <a:spcAft>
                <a:spcPts val="0"/>
              </a:spcAft>
              <a:buFont typeface="Arial" panose="020B0604020202020204" pitchFamily="34" charset="0"/>
              <a:buChar char="•"/>
              <a:defRPr/>
            </a:pPr>
            <a:r>
              <a:rPr lang="el-GR" b="1" dirty="0">
                <a:latin typeface="Calibri" panose="020F0502020204030204" pitchFamily="34" charset="0"/>
                <a:cs typeface="Calibri" panose="020F0502020204030204" pitchFamily="34" charset="0"/>
                <a:sym typeface="Wingdings" panose="05000000000000000000" pitchFamily="2" charset="2"/>
              </a:rPr>
              <a:t>Περιγράφεται ο Μυκηναϊκός πολιτισμός</a:t>
            </a:r>
            <a:r>
              <a:rPr lang="en-US" b="1" dirty="0">
                <a:latin typeface="Calibri" panose="020F0502020204030204" pitchFamily="34" charset="0"/>
                <a:cs typeface="Calibri" panose="020F0502020204030204" pitchFamily="34" charset="0"/>
                <a:sym typeface="Wingdings" panose="05000000000000000000" pitchFamily="2" charset="2"/>
              </a:rPr>
              <a:t> (1580-1200 </a:t>
            </a:r>
            <a:r>
              <a:rPr lang="el-GR" b="1" dirty="0">
                <a:latin typeface="Calibri" panose="020F0502020204030204" pitchFamily="34" charset="0"/>
                <a:cs typeface="Calibri" panose="020F0502020204030204" pitchFamily="34" charset="0"/>
                <a:sym typeface="Wingdings" panose="05000000000000000000" pitchFamily="2" charset="2"/>
              </a:rPr>
              <a:t>π.Χ.</a:t>
            </a:r>
            <a:r>
              <a:rPr lang="en-US" b="1" dirty="0">
                <a:latin typeface="Calibri" panose="020F0502020204030204" pitchFamily="34" charset="0"/>
                <a:cs typeface="Calibri" panose="020F0502020204030204" pitchFamily="34" charset="0"/>
                <a:sym typeface="Wingdings" panose="05000000000000000000" pitchFamily="2" charset="2"/>
              </a:rPr>
              <a:t>)  </a:t>
            </a:r>
            <a:r>
              <a:rPr lang="el-GR" b="1" dirty="0">
                <a:latin typeface="Calibri" panose="020F0502020204030204" pitchFamily="34" charset="0"/>
                <a:cs typeface="Calibri" panose="020F0502020204030204" pitchFamily="34" charset="0"/>
                <a:sym typeface="Wingdings" panose="05000000000000000000" pitchFamily="2" charset="2"/>
              </a:rPr>
              <a:t>με πολιτισμικά στοιχεία από την Ομηρική εποχή</a:t>
            </a:r>
            <a:r>
              <a:rPr lang="en-US" b="1" dirty="0">
                <a:latin typeface="Calibri" panose="020F0502020204030204" pitchFamily="34" charset="0"/>
                <a:cs typeface="Calibri" panose="020F0502020204030204" pitchFamily="34" charset="0"/>
                <a:sym typeface="Wingdings" panose="05000000000000000000" pitchFamily="2" charset="2"/>
              </a:rPr>
              <a:t>  </a:t>
            </a:r>
            <a:r>
              <a:rPr lang="el-GR" b="1" dirty="0">
                <a:latin typeface="Calibri" panose="020F0502020204030204" pitchFamily="34" charset="0"/>
                <a:cs typeface="Calibri" panose="020F0502020204030204" pitchFamily="34" charset="0"/>
                <a:sym typeface="Wingdings" panose="05000000000000000000" pitchFamily="2" charset="2"/>
              </a:rPr>
              <a:t>άγνωστη η εποχή των ιατρικών πληροφοριών που περιγράφονται</a:t>
            </a:r>
            <a:endParaRPr lang="en-US" b="1" dirty="0">
              <a:latin typeface="Calibri" panose="020F0502020204030204" pitchFamily="34" charset="0"/>
              <a:cs typeface="Calibri" panose="020F0502020204030204" pitchFamily="34" charset="0"/>
              <a:sym typeface="Wingdings" panose="05000000000000000000" pitchFamily="2" charset="2"/>
            </a:endParaRPr>
          </a:p>
          <a:p>
            <a:pPr marL="457200" indent="-457200" eaLnBrk="1" fontAlgn="auto" hangingPunct="1">
              <a:spcBef>
                <a:spcPts val="0"/>
              </a:spcBef>
              <a:spcAft>
                <a:spcPts val="0"/>
              </a:spcAft>
              <a:buFont typeface="Arial" panose="020B0604020202020204" pitchFamily="34" charset="0"/>
              <a:buChar char="•"/>
              <a:defRPr/>
            </a:pPr>
            <a:r>
              <a:rPr lang="el-GR" b="1" dirty="0">
                <a:latin typeface="Calibri" panose="020F0502020204030204" pitchFamily="34" charset="0"/>
                <a:cs typeface="Calibri" panose="020F0502020204030204" pitchFamily="34" charset="0"/>
                <a:sym typeface="Wingdings" panose="05000000000000000000" pitchFamily="2" charset="2"/>
              </a:rPr>
              <a:t>Όλα είναι πιθανά, ακόμα και τα θαύματα</a:t>
            </a:r>
            <a:endParaRPr lang="en-US" b="1" dirty="0">
              <a:latin typeface="Calibri" panose="020F0502020204030204" pitchFamily="34" charset="0"/>
              <a:cs typeface="Calibri" panose="020F0502020204030204" pitchFamily="34" charset="0"/>
              <a:sym typeface="Wingdings" panose="05000000000000000000" pitchFamily="2" charset="2"/>
            </a:endParaRPr>
          </a:p>
          <a:p>
            <a:pPr marL="457200" indent="-457200" eaLnBrk="1" fontAlgn="auto" hangingPunct="1">
              <a:spcBef>
                <a:spcPts val="0"/>
              </a:spcBef>
              <a:spcAft>
                <a:spcPts val="0"/>
              </a:spcAft>
              <a:buFont typeface="Arial" panose="020B0604020202020204" pitchFamily="34" charset="0"/>
              <a:buChar char="•"/>
              <a:defRPr/>
            </a:pPr>
            <a:endParaRPr lang="en-US" b="1" dirty="0">
              <a:latin typeface="Calibri" panose="020F0502020204030204" pitchFamily="34" charset="0"/>
              <a:cs typeface="Calibri" panose="020F0502020204030204" pitchFamily="34" charset="0"/>
              <a:sym typeface="Wingdings" panose="05000000000000000000" pitchFamily="2" charset="2"/>
            </a:endParaRPr>
          </a:p>
          <a:p>
            <a:pPr eaLnBrk="1" fontAlgn="auto" hangingPunct="1">
              <a:spcBef>
                <a:spcPts val="0"/>
              </a:spcBef>
              <a:spcAft>
                <a:spcPts val="0"/>
              </a:spcAft>
              <a:defRPr/>
            </a:pPr>
            <a:r>
              <a:rPr lang="el-GR" b="1" dirty="0">
                <a:latin typeface="Calibri" panose="020F0502020204030204" pitchFamily="34" charset="0"/>
                <a:cs typeface="Calibri" panose="020F0502020204030204" pitchFamily="34" charset="0"/>
              </a:rPr>
              <a:t>Θρησκευτική &amp; θεοκρατική ιατρική:</a:t>
            </a:r>
          </a:p>
          <a:p>
            <a:pPr eaLnBrk="1" fontAlgn="auto" hangingPunct="1">
              <a:spcBef>
                <a:spcPts val="0"/>
              </a:spcBef>
              <a:spcAft>
                <a:spcPts val="0"/>
              </a:spcAft>
              <a:defRPr/>
            </a:pPr>
            <a:r>
              <a:rPr lang="el-GR" b="1" dirty="0">
                <a:latin typeface="Calibri" panose="020F0502020204030204" pitchFamily="34" charset="0"/>
                <a:cs typeface="Calibri" panose="020F0502020204030204" pitchFamily="34" charset="0"/>
              </a:rPr>
              <a:t>	- οργή των θεών </a:t>
            </a:r>
            <a:r>
              <a:rPr lang="el-GR" b="1" dirty="0">
                <a:latin typeface="Calibri" panose="020F0502020204030204" pitchFamily="34" charset="0"/>
                <a:cs typeface="Calibri" panose="020F0502020204030204" pitchFamily="34" charset="0"/>
                <a:sym typeface="Wingdings" panose="05000000000000000000" pitchFamily="2" charset="2"/>
              </a:rPr>
              <a:t> αιτία νόσων</a:t>
            </a:r>
          </a:p>
          <a:p>
            <a:pPr eaLnBrk="1" fontAlgn="auto" hangingPunct="1">
              <a:spcBef>
                <a:spcPts val="0"/>
              </a:spcBef>
              <a:spcAft>
                <a:spcPts val="0"/>
              </a:spcAft>
              <a:defRPr/>
            </a:pPr>
            <a:r>
              <a:rPr lang="el-GR" b="1" dirty="0">
                <a:latin typeface="Calibri" panose="020F0502020204030204" pitchFamily="34" charset="0"/>
                <a:cs typeface="Calibri" panose="020F0502020204030204" pitchFamily="34" charset="0"/>
                <a:sym typeface="Wingdings" panose="05000000000000000000" pitchFamily="2" charset="2"/>
              </a:rPr>
              <a:t>	- οι θεοί θεραπεύουν  τελετές εξευμενισμού τους</a:t>
            </a:r>
          </a:p>
          <a:p>
            <a:pPr algn="ctr" eaLnBrk="1" fontAlgn="auto" hangingPunct="1">
              <a:spcBef>
                <a:spcPts val="0"/>
              </a:spcBef>
              <a:spcAft>
                <a:spcPts val="0"/>
              </a:spcAft>
              <a:defRPr/>
            </a:pPr>
            <a:endParaRPr lang="en-US" b="1" dirty="0">
              <a:latin typeface="Calibri" panose="020F0502020204030204" pitchFamily="34" charset="0"/>
              <a:cs typeface="Calibri" panose="020F0502020204030204" pitchFamily="34" charset="0"/>
            </a:endParaRPr>
          </a:p>
          <a:p>
            <a:pPr algn="ctr" eaLnBrk="1" fontAlgn="auto" hangingPunct="1">
              <a:spcBef>
                <a:spcPts val="0"/>
              </a:spcBef>
              <a:spcAft>
                <a:spcPts val="0"/>
              </a:spcAft>
              <a:defRPr/>
            </a:pPr>
            <a:endParaRPr lang="el-GR" b="1"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el-GR" b="1" dirty="0">
                <a:latin typeface="Calibri" panose="020F0502020204030204" pitchFamily="34" charset="0"/>
                <a:cs typeface="Calibri" panose="020F0502020204030204" pitchFamily="34" charset="0"/>
              </a:rPr>
              <a:t>Εικασία ότι ο Όμηρος ήταν ιατρός </a:t>
            </a:r>
            <a:r>
              <a:rPr lang="el-GR" b="1" dirty="0">
                <a:latin typeface="Calibri" panose="020F0502020204030204" pitchFamily="34" charset="0"/>
                <a:cs typeface="Calibri" panose="020F0502020204030204" pitchFamily="34" charset="0"/>
                <a:sym typeface="Wingdings" panose="05000000000000000000" pitchFamily="2" charset="2"/>
              </a:rPr>
              <a:t> καμία απόδειξη</a:t>
            </a:r>
          </a:p>
          <a:p>
            <a:pPr algn="ctr" eaLnBrk="1" fontAlgn="auto" hangingPunct="1">
              <a:spcBef>
                <a:spcPts val="0"/>
              </a:spcBef>
              <a:spcAft>
                <a:spcPts val="0"/>
              </a:spcAft>
              <a:defRPr/>
            </a:pPr>
            <a:endParaRPr lang="el-GR" sz="1400" b="1" dirty="0">
              <a:solidFill>
                <a:srgbClr val="F8F2AE"/>
              </a:solidFill>
              <a:latin typeface="Calibri" panose="020F0502020204030204" pitchFamily="34" charset="0"/>
              <a:cs typeface="Calibri" panose="020F0502020204030204" pitchFamily="34" charset="0"/>
              <a:sym typeface="Wingdings" panose="05000000000000000000" pitchFamily="2" charset="2"/>
            </a:endParaRPr>
          </a:p>
          <a:p>
            <a:pPr algn="ctr" eaLnBrk="1" fontAlgn="auto" hangingPunct="1">
              <a:spcBef>
                <a:spcPts val="0"/>
              </a:spcBef>
              <a:spcAft>
                <a:spcPts val="0"/>
              </a:spcAft>
              <a:defRPr/>
            </a:pPr>
            <a:endParaRPr lang="el-GR" altLang="el-GR" sz="1400" b="1" dirty="0">
              <a:solidFill>
                <a:srgbClr val="F8F2AE"/>
              </a:solidFill>
              <a:latin typeface="Calibri" panose="020F0502020204030204" pitchFamily="34" charset="0"/>
              <a:cs typeface="Calibri" panose="020F0502020204030204" pitchFamily="34" charset="0"/>
              <a:sym typeface="Wingdings" pitchFamily="2" charset="2"/>
            </a:endParaRPr>
          </a:p>
        </p:txBody>
      </p:sp>
    </p:spTree>
    <p:extLst>
      <p:ext uri="{BB962C8B-B14F-4D97-AF65-F5344CB8AC3E}">
        <p14:creationId xmlns:p14="http://schemas.microsoft.com/office/powerpoint/2010/main" val="42775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609599" y="909092"/>
            <a:ext cx="11077575" cy="5940088"/>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Διαγνωστικοί/προγνωστικοί παράγοντες</a:t>
            </a:r>
          </a:p>
          <a:p>
            <a:pPr marL="457200" indent="-457200">
              <a:buAutoNum type="arabicPeriod"/>
            </a:pPr>
            <a:r>
              <a:rPr lang="el-GR" b="1" dirty="0">
                <a:latin typeface="Calibri" panose="020F0502020204030204" pitchFamily="34" charset="0"/>
                <a:cs typeface="Calibri" panose="020F0502020204030204" pitchFamily="34" charset="0"/>
              </a:rPr>
              <a:t>Κοινοί</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Επηρεάζουν όλους του κατοίκους μιας περιοχής</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marL="457200" indent="-457200">
              <a:buAutoNum type="arabicPeriod"/>
            </a:pPr>
            <a:r>
              <a:rPr lang="el-GR" b="1" dirty="0">
                <a:latin typeface="Calibri" panose="020F0502020204030204" pitchFamily="34" charset="0"/>
                <a:cs typeface="Calibri" panose="020F0502020204030204" pitchFamily="34" charset="0"/>
              </a:rPr>
              <a:t>Ατομικοί</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Επηρεάζουν ένα συγκεκριμένο ασθενή</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pPr marL="457200" indent="-457200">
              <a:buAutoNum type="arabicPeriod"/>
            </a:pPr>
            <a:r>
              <a:rPr lang="el-GR" b="1" dirty="0">
                <a:latin typeface="Calibri" panose="020F0502020204030204" pitchFamily="34" charset="0"/>
                <a:cs typeface="Calibri" panose="020F0502020204030204" pitchFamily="34" charset="0"/>
              </a:rPr>
              <a:t>Κοινοί </a:t>
            </a:r>
          </a:p>
          <a:p>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Α) </a:t>
            </a:r>
            <a:r>
              <a:rPr lang="el-GR" sz="1800" b="1" u="sng" dirty="0">
                <a:latin typeface="Calibri" panose="020F0502020204030204" pitchFamily="34" charset="0"/>
                <a:cs typeface="Calibri" panose="020F0502020204030204" pitchFamily="34" charset="0"/>
              </a:rPr>
              <a:t>Ουράνια σώματα</a:t>
            </a:r>
            <a:r>
              <a:rPr lang="en-US" sz="1800" b="1" u="sng"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l-GR" sz="1800" b="1" dirty="0">
                <a:latin typeface="Calibri" panose="020F0502020204030204" pitchFamily="34" charset="0"/>
                <a:cs typeface="Calibri" panose="020F0502020204030204" pitchFamily="34" charset="0"/>
              </a:rPr>
              <a:t>Πλειάδες, Αρκτούρος, </a:t>
            </a:r>
            <a:r>
              <a:rPr lang="el-GR" sz="1800" b="1" dirty="0" err="1">
                <a:latin typeface="Calibri" panose="020F0502020204030204" pitchFamily="34" charset="0"/>
                <a:cs typeface="Calibri" panose="020F0502020204030204" pitchFamily="34" charset="0"/>
              </a:rPr>
              <a:t>κτλ</a:t>
            </a:r>
            <a:r>
              <a:rPr lang="el-GR" sz="1800" b="1" dirty="0">
                <a:latin typeface="Calibri" panose="020F0502020204030204" pitchFamily="34" charset="0"/>
                <a:cs typeface="Calibri" panose="020F0502020204030204" pitchFamily="34" charset="0"/>
              </a:rPr>
              <a:t>)</a:t>
            </a:r>
          </a:p>
          <a:p>
            <a:r>
              <a:rPr lang="el-GR" sz="1800" b="1" dirty="0">
                <a:latin typeface="Calibri" panose="020F0502020204030204" pitchFamily="34" charset="0"/>
                <a:cs typeface="Calibri" panose="020F0502020204030204" pitchFamily="34" charset="0"/>
              </a:rPr>
              <a:t>Απαραίτητη η βασική αστρονομική και μετεωρολογική γνώση </a:t>
            </a:r>
            <a:r>
              <a:rPr lang="el-GR" sz="1800" b="1" dirty="0">
                <a:latin typeface="Calibri" panose="020F0502020204030204" pitchFamily="34" charset="0"/>
                <a:cs typeface="Calibri" panose="020F0502020204030204" pitchFamily="34" charset="0"/>
                <a:sym typeface="Wingdings" panose="05000000000000000000" pitchFamily="2" charset="2"/>
              </a:rPr>
              <a:t></a:t>
            </a:r>
            <a:r>
              <a:rPr lang="el-GR" sz="1800" b="1" dirty="0">
                <a:latin typeface="Calibri" panose="020F0502020204030204" pitchFamily="34" charset="0"/>
                <a:cs typeface="Calibri" panose="020F0502020204030204" pitchFamily="34" charset="0"/>
              </a:rPr>
              <a:t> τα αστέρια = τρόπος αναγνώρισης των εποχών</a:t>
            </a:r>
          </a:p>
          <a:p>
            <a:endParaRPr lang="en-US"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rPr>
              <a:t>Β) </a:t>
            </a:r>
            <a:r>
              <a:rPr lang="el-GR" b="1" u="sng" dirty="0">
                <a:latin typeface="Calibri" panose="020F0502020204030204" pitchFamily="34" charset="0"/>
                <a:cs typeface="Calibri" panose="020F0502020204030204" pitchFamily="34" charset="0"/>
              </a:rPr>
              <a:t>Εποχές</a:t>
            </a:r>
          </a:p>
          <a:p>
            <a:r>
              <a:rPr lang="el-GR" b="1" dirty="0">
                <a:latin typeface="Calibri" panose="020F0502020204030204" pitchFamily="34" charset="0"/>
                <a:cs typeface="Calibri" panose="020F0502020204030204" pitchFamily="34" charset="0"/>
              </a:rPr>
              <a:t>Κάθε εποχή είχε αναμενόμενες καιρικές συνθήκες. Η κανονικότητα προωθεί την υγεία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αντικανονικότητα προωθεί τη νόσο</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Κανονικότητα στις καιρικές συνθήκες </a:t>
            </a:r>
            <a:r>
              <a:rPr lang="en-US" b="1" dirty="0">
                <a:latin typeface="Calibri" panose="020F0502020204030204" pitchFamily="34" charset="0"/>
                <a:cs typeface="Calibri" panose="020F0502020204030204" pitchFamily="34" charset="0"/>
                <a:sym typeface="Wingdings" panose="05000000000000000000" pitchFamily="2" charset="2"/>
              </a:rPr>
              <a:t></a:t>
            </a:r>
            <a:r>
              <a:rPr lang="el-GR" b="1" dirty="0">
                <a:latin typeface="Calibri" panose="020F0502020204030204" pitchFamily="34" charset="0"/>
                <a:cs typeface="Calibri" panose="020F0502020204030204" pitchFamily="34" charset="0"/>
                <a:sym typeface="Wingdings" panose="05000000000000000000" pitchFamily="2" charset="2"/>
              </a:rPr>
              <a:t> ασθένειες με αναμενόμενη εξέλιξη</a:t>
            </a:r>
            <a:r>
              <a:rPr lang="en-US" b="1" dirty="0">
                <a:latin typeface="Calibri" panose="020F0502020204030204" pitchFamily="34" charset="0"/>
                <a:cs typeface="Calibri" panose="020F0502020204030204" pitchFamily="34" charset="0"/>
                <a:sym typeface="Wingdings" panose="05000000000000000000" pitchFamily="2" charset="2"/>
              </a:rPr>
              <a:t> = </a:t>
            </a:r>
            <a:r>
              <a:rPr lang="el-GR" b="1" dirty="0">
                <a:latin typeface="Calibri" panose="020F0502020204030204" pitchFamily="34" charset="0"/>
                <a:cs typeface="Calibri" panose="020F0502020204030204" pitchFamily="34" charset="0"/>
                <a:sym typeface="Wingdings" panose="05000000000000000000" pitchFamily="2" charset="2"/>
              </a:rPr>
              <a:t>ευκολότερα </a:t>
            </a:r>
            <a:r>
              <a:rPr lang="el-GR" b="1" dirty="0" err="1">
                <a:latin typeface="Calibri" panose="020F0502020204030204" pitchFamily="34" charset="0"/>
                <a:cs typeface="Calibri" panose="020F0502020204030204" pitchFamily="34" charset="0"/>
                <a:sym typeface="Wingdings" panose="05000000000000000000" pitchFamily="2" charset="2"/>
              </a:rPr>
              <a:t>διαχειρίσιμες</a:t>
            </a:r>
            <a:r>
              <a:rPr lang="el-GR" b="1" dirty="0">
                <a:latin typeface="Calibri" panose="020F0502020204030204" pitchFamily="34" charset="0"/>
                <a:cs typeface="Calibri" panose="020F0502020204030204" pitchFamily="34" charset="0"/>
                <a:sym typeface="Wingdings" panose="05000000000000000000" pitchFamily="2" charset="2"/>
              </a:rPr>
              <a:t> (προβλέψιμες κρίσεις</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 ακριβέστερη πρόγνωση</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rPr>
              <a:t>Τυπολογία εποχών</a:t>
            </a:r>
            <a:r>
              <a:rPr lang="en-US" b="1" dirty="0">
                <a:latin typeface="Calibri" panose="020F0502020204030204" pitchFamily="34" charset="0"/>
                <a:cs typeface="Calibri" panose="020F0502020204030204" pitchFamily="34" charset="0"/>
              </a:rPr>
              <a:t>: </a:t>
            </a:r>
            <a:r>
              <a:rPr lang="el-GR" sz="1800" b="1" dirty="0">
                <a:latin typeface="Calibri" panose="020F0502020204030204" pitchFamily="34" charset="0"/>
                <a:cs typeface="Calibri" panose="020F0502020204030204" pitchFamily="34" charset="0"/>
                <a:sym typeface="Wingdings" panose="05000000000000000000" pitchFamily="2" charset="2"/>
              </a:rPr>
              <a:t>Χειμώνας αυξάνει το φλέγμα, η άνοιξη αυξάνει το αίμα, το καλοκαίρι αυξάνει την κίτρινη χολή, το φθινόπωρο αυξάνει τη μαύρη χολή  η κανονικότητα ενισχύει την τυπολογία ενώ η αντικανονικότητα μπέρδευε αρκετά τα πράγματα</a:t>
            </a:r>
            <a:endParaRPr lang="el-GR" b="1" dirty="0">
              <a:latin typeface="Calibri" panose="020F0502020204030204" pitchFamily="34" charset="0"/>
              <a:cs typeface="Calibri" panose="020F0502020204030204" pitchFamily="34" charset="0"/>
            </a:endParaRPr>
          </a:p>
          <a:p>
            <a:endParaRPr lang="el-GR" sz="2400" b="1" dirty="0">
              <a:latin typeface="Garamond" panose="02020404030301010803" pitchFamily="18" charset="0"/>
            </a:endParaRPr>
          </a:p>
          <a:p>
            <a:endParaRPr lang="el-GR" sz="2400" b="1" dirty="0">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36979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1685161"/>
            <a:ext cx="11670630" cy="3693319"/>
          </a:xfrm>
          <a:prstGeom prst="rect">
            <a:avLst/>
          </a:prstGeom>
          <a:noFill/>
        </p:spPr>
        <p:txBody>
          <a:bodyPr wrap="square" rtlCol="0">
            <a:spAutoFit/>
          </a:bodyPr>
          <a:lstStyle/>
          <a:p>
            <a:pPr marL="457200" indent="-457200">
              <a:buAutoNum type="arabicPeriod"/>
            </a:pP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Κοινοί</a:t>
            </a:r>
            <a:r>
              <a:rPr lang="el-GR" sz="2400" b="1" dirty="0">
                <a:solidFill>
                  <a:srgbClr val="F8F2AE"/>
                </a:solidFill>
                <a:latin typeface="Garamond" panose="02020404030301010803" pitchFamily="18" charset="0"/>
              </a:rPr>
              <a:t> </a:t>
            </a:r>
          </a:p>
          <a:p>
            <a:endParaRPr lang="en-US" sz="2400" b="1" dirty="0">
              <a:solidFill>
                <a:srgbClr val="F8F2AE"/>
              </a:solidFill>
              <a:latin typeface="Garamond" panose="02020404030301010803" pitchFamily="18" charset="0"/>
            </a:endParaRPr>
          </a:p>
          <a:p>
            <a:r>
              <a:rPr lang="el-GR" b="1" dirty="0">
                <a:latin typeface="Calibri" panose="020F0502020204030204" pitchFamily="34" charset="0"/>
                <a:cs typeface="Calibri" panose="020F0502020204030204" pitchFamily="34" charset="0"/>
              </a:rPr>
              <a:t>Γ) </a:t>
            </a:r>
            <a:r>
              <a:rPr lang="el-GR" b="1" u="sng" dirty="0">
                <a:latin typeface="Calibri" panose="020F0502020204030204" pitchFamily="34" charset="0"/>
                <a:cs typeface="Calibri" panose="020F0502020204030204" pitchFamily="34" charset="0"/>
              </a:rPr>
              <a:t>Τόπος κατοικίας</a:t>
            </a:r>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Κάθε περιοχή έχει συγκεκριμένα χαρακτηριστικά που επιδρούν στην ιδιοσυγκρασία των κατοίκων της</a:t>
            </a: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p>
          <a:p>
            <a:pPr algn="just"/>
            <a:r>
              <a:rPr lang="el-GR" sz="1800" b="1" dirty="0">
                <a:latin typeface="Calibri" panose="020F0502020204030204" pitchFamily="34" charset="0"/>
                <a:cs typeface="Calibri" panose="020F0502020204030204" pitchFamily="34" charset="0"/>
              </a:rPr>
              <a:t>«Άνθρωποι που ζουν σε τόπο ορεινό, τραχύ, ψηλό και με άφθονα νερά, όπου η εναλλαγή των εποχών συνοδεύεται από μεγάλες μεταβολές, είναι φυσικό να έχουν μεγάλα σώματα, προικισμένα από τη φύση με αντοχή στους κόπους και στα έργα της αντρειοσύνης. Τέτοιες φύσεις χαρακτηρίζονται, σε όχι μικρό βαθμό, από αγριότητα και ωμότητα.»</a:t>
            </a:r>
          </a:p>
          <a:p>
            <a:pPr algn="just"/>
            <a:r>
              <a:rPr lang="el-GR" sz="1800" b="1" i="1" dirty="0">
                <a:latin typeface="Calibri" panose="020F0502020204030204" pitchFamily="34" charset="0"/>
                <a:cs typeface="Calibri" panose="020F0502020204030204" pitchFamily="34" charset="0"/>
              </a:rPr>
              <a:t>Περί αέρων, υδάτων τόπων, 24</a:t>
            </a:r>
          </a:p>
          <a:p>
            <a:endParaRPr lang="el-GR" b="1" dirty="0">
              <a:latin typeface="Calibri" panose="020F0502020204030204" pitchFamily="34" charset="0"/>
              <a:cs typeface="Calibri" panose="020F0502020204030204" pitchFamily="34" charset="0"/>
            </a:endParaRPr>
          </a:p>
          <a:p>
            <a:endParaRPr lang="el-GR" sz="2400" b="1" dirty="0">
              <a:latin typeface="Garamond" panose="02020404030301010803" pitchFamily="18" charset="0"/>
              <a:sym typeface="Wingdings" panose="05000000000000000000" pitchFamily="2" charset="2"/>
            </a:endParaRPr>
          </a:p>
        </p:txBody>
      </p:sp>
    </p:spTree>
    <p:extLst>
      <p:ext uri="{BB962C8B-B14F-4D97-AF65-F5344CB8AC3E}">
        <p14:creationId xmlns:p14="http://schemas.microsoft.com/office/powerpoint/2010/main" val="85256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922740"/>
            <a:ext cx="11670630" cy="5293757"/>
          </a:xfrm>
          <a:prstGeom prst="rect">
            <a:avLst/>
          </a:prstGeom>
          <a:noFill/>
        </p:spPr>
        <p:txBody>
          <a:bodyPr wrap="square" rtlCol="0">
            <a:spAutoFit/>
          </a:bodyPr>
          <a:lstStyle/>
          <a:p>
            <a:pPr marL="457200" indent="-457200">
              <a:buFont typeface="+mj-lt"/>
              <a:buAutoNum type="arabicPeriod" startAt="2"/>
            </a:pP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Ατομικοί</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endParaRPr lang="en-US" sz="2400" b="1" dirty="0">
              <a:solidFill>
                <a:srgbClr val="F8F2AE"/>
              </a:solidFill>
              <a:latin typeface="Garamond" panose="02020404030301010803" pitchFamily="18" charset="0"/>
            </a:endParaRPr>
          </a:p>
          <a:p>
            <a:pPr marL="457200" indent="-457200">
              <a:buAutoNum type="alphaUcParenR"/>
            </a:pPr>
            <a:r>
              <a:rPr lang="el-GR" b="1" u="sng" dirty="0">
                <a:latin typeface="Calibri" panose="020F0502020204030204" pitchFamily="34" charset="0"/>
                <a:cs typeface="Calibri" panose="020F0502020204030204" pitchFamily="34" charset="0"/>
              </a:rPr>
              <a:t>Ηλικία</a:t>
            </a:r>
            <a:endParaRPr lang="en-US" b="1" u="sng"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Κάποιες ασθένειες «προτιμούν» συγκεκριμένες ηλικίες</a:t>
            </a:r>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Διαφορετική αντίδραση στην ίδια νόσο από ασθενείς διαφορετικών ηλικιών </a:t>
            </a:r>
            <a:r>
              <a:rPr lang="el-GR" b="1" dirty="0">
                <a:latin typeface="Calibri" panose="020F0502020204030204" pitchFamily="34" charset="0"/>
                <a:cs typeface="Calibri" panose="020F0502020204030204" pitchFamily="34" charset="0"/>
                <a:sym typeface="Wingdings" panose="05000000000000000000" pitchFamily="2" charset="2"/>
              </a:rPr>
              <a:t> διαφορετική πρόγνωση</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Παιδιά = περισσότερο ευπαθή</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 </a:t>
            </a:r>
            <a:r>
              <a:rPr lang="el-GR" b="1" u="sng" dirty="0">
                <a:latin typeface="Calibri" panose="020F0502020204030204" pitchFamily="34" charset="0"/>
                <a:cs typeface="Calibri" panose="020F0502020204030204" pitchFamily="34" charset="0"/>
              </a:rPr>
              <a:t>Φύλλο</a:t>
            </a:r>
            <a:endParaRPr lang="en-US" b="1" u="sng"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Οι γυναίκες αντιδρούν με διαφορετικό τρόπο σε κάποιες ασθένειες</a:t>
            </a:r>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Κάποιες ασθένειες εμφανίζονται μόνο σε γυναίκες (π.χ. υστερία)</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Γ</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 </a:t>
            </a:r>
            <a:r>
              <a:rPr lang="el-GR" b="1" u="sng" dirty="0">
                <a:latin typeface="Calibri" panose="020F0502020204030204" pitchFamily="34" charset="0"/>
                <a:cs typeface="Calibri" panose="020F0502020204030204" pitchFamily="34" charset="0"/>
              </a:rPr>
              <a:t>Οικογενειακό ιστορικό</a:t>
            </a:r>
            <a:endParaRPr lang="en-US" b="1" u="sng"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Κάποιες ασθένειες κληρονομούνταν από γενιά σε γενιά</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a:t>
            </a:r>
            <a:r>
              <a:rPr lang="en-US" b="1" dirty="0">
                <a:latin typeface="Calibri" panose="020F0502020204030204" pitchFamily="34" charset="0"/>
                <a:cs typeface="Calibri" panose="020F0502020204030204" pitchFamily="34" charset="0"/>
              </a:rPr>
              <a:t>) </a:t>
            </a:r>
            <a:r>
              <a:rPr lang="el-GR" b="1" u="sng" dirty="0">
                <a:latin typeface="Calibri" panose="020F0502020204030204" pitchFamily="34" charset="0"/>
                <a:cs typeface="Calibri" panose="020F0502020204030204" pitchFamily="34" charset="0"/>
              </a:rPr>
              <a:t>«Δίαιτα»</a:t>
            </a:r>
            <a:endParaRPr lang="en-US" b="1" u="sng"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Διατροφικές συνήθειες, άσκηση, λουτρά, συνήθειες ύπνου, σεξουαλική δραστηριότητα </a:t>
            </a:r>
            <a:r>
              <a:rPr lang="el-GR" b="1" dirty="0" err="1">
                <a:latin typeface="Calibri" panose="020F0502020204030204" pitchFamily="34" charset="0"/>
                <a:cs typeface="Calibri" panose="020F0502020204030204" pitchFamily="34" charset="0"/>
              </a:rPr>
              <a:t>κτλ</a:t>
            </a:r>
            <a:r>
              <a:rPr lang="el-GR"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sym typeface="Wingdings" panose="05000000000000000000" pitchFamily="2" charset="2"/>
              </a:rPr>
              <a:t> επηρεάζουν την ιδιοσυγκρασία</a:t>
            </a:r>
            <a:endParaRPr lang="el-GR" b="1" dirty="0">
              <a:latin typeface="Calibri" panose="020F0502020204030204" pitchFamily="34" charset="0"/>
              <a:cs typeface="Calibri" panose="020F0502020204030204" pitchFamily="34" charset="0"/>
            </a:endParaRPr>
          </a:p>
          <a:p>
            <a:endParaRPr lang="el-GR" sz="2400" b="1" dirty="0">
              <a:latin typeface="Comic Sans MS" panose="030F0702030302020204" pitchFamily="66" charset="0"/>
            </a:endParaRPr>
          </a:p>
        </p:txBody>
      </p:sp>
    </p:spTree>
    <p:extLst>
      <p:ext uri="{BB962C8B-B14F-4D97-AF65-F5344CB8AC3E}">
        <p14:creationId xmlns:p14="http://schemas.microsoft.com/office/powerpoint/2010/main" val="2075719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895445"/>
            <a:ext cx="11670630" cy="5663089"/>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Αρχαία διαγνωστικά/προγνωστικά εργαλεία</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chemeClr val="bg1"/>
              </a:solidFill>
              <a:latin typeface="Garamond" panose="02020404030301010803" pitchFamily="18" charset="0"/>
            </a:endParaRPr>
          </a:p>
          <a:p>
            <a:r>
              <a:rPr lang="el-GR" b="1" u="sng" dirty="0">
                <a:latin typeface="Calibri" panose="020F0502020204030204" pitchFamily="34" charset="0"/>
                <a:cs typeface="Calibri" panose="020F0502020204030204" pitchFamily="34" charset="0"/>
              </a:rPr>
              <a:t>Οι 5 αισθήσεις</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rPr>
              <a:t>1</a:t>
            </a:r>
            <a:r>
              <a:rPr lang="el-GR" b="1" dirty="0">
                <a:latin typeface="Calibri" panose="020F0502020204030204" pitchFamily="34" charset="0"/>
                <a:cs typeface="Calibri" panose="020F0502020204030204" pitchFamily="34" charset="0"/>
              </a:rPr>
              <a:t>) 	</a:t>
            </a:r>
            <a:r>
              <a:rPr lang="el-GR" b="1" u="sng" dirty="0">
                <a:latin typeface="Calibri" panose="020F0502020204030204" pitchFamily="34" charset="0"/>
                <a:cs typeface="Calibri" panose="020F0502020204030204" pitchFamily="34" charset="0"/>
              </a:rPr>
              <a:t>Όσφρηση</a:t>
            </a:r>
          </a:p>
          <a:p>
            <a:r>
              <a:rPr lang="el-GR" b="1" dirty="0">
                <a:latin typeface="Calibri" panose="020F0502020204030204" pitchFamily="34" charset="0"/>
                <a:cs typeface="Calibri" panose="020F0502020204030204" pitchFamily="34" charset="0"/>
              </a:rPr>
              <a:t>Αδύνατο να περιγράψεις την οσμή των ούρων, περιττωμάτων, ελκών, ή της αναπνοής -&gt; χρήση μόνο για επιβεβαίωση ότι κάτι δεν πηγαίνει καλά</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2) </a:t>
            </a:r>
            <a:r>
              <a:rPr lang="el-GR" b="1" u="sng" dirty="0">
                <a:latin typeface="Calibri" panose="020F0502020204030204" pitchFamily="34" charset="0"/>
                <a:cs typeface="Calibri" panose="020F0502020204030204" pitchFamily="34" charset="0"/>
                <a:sym typeface="Wingdings" panose="05000000000000000000" pitchFamily="2" charset="2"/>
              </a:rPr>
              <a:t>Γεύση</a:t>
            </a:r>
            <a:endParaRPr lang="en-US" b="1" u="sng"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Επτά διαφορετικοί τύπο γεύσης</a:t>
            </a:r>
            <a:r>
              <a:rPr lang="en-US" b="1" dirty="0">
                <a:latin typeface="Calibri" panose="020F0502020204030204" pitchFamily="34" charset="0"/>
                <a:cs typeface="Calibri" panose="020F0502020204030204" pitchFamily="34" charset="0"/>
                <a:sym typeface="Wingdings" panose="05000000000000000000" pitchFamily="2" charset="2"/>
              </a:rPr>
              <a:t>  </a:t>
            </a:r>
            <a:r>
              <a:rPr lang="el-GR" b="1" dirty="0">
                <a:latin typeface="Calibri" panose="020F0502020204030204" pitchFamily="34" charset="0"/>
                <a:cs typeface="Calibri" panose="020F0502020204030204" pitchFamily="34" charset="0"/>
                <a:sym typeface="Wingdings" panose="05000000000000000000" pitchFamily="2" charset="2"/>
              </a:rPr>
              <a:t>για διαφοροποίηση εφίδρωσης</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3) </a:t>
            </a:r>
            <a:r>
              <a:rPr lang="el-GR" b="1" u="sng" dirty="0">
                <a:latin typeface="Calibri" panose="020F0502020204030204" pitchFamily="34" charset="0"/>
                <a:cs typeface="Calibri" panose="020F0502020204030204" pitchFamily="34" charset="0"/>
                <a:sym typeface="Wingdings" panose="05000000000000000000" pitchFamily="2" charset="2"/>
              </a:rPr>
              <a:t>Ακοή</a:t>
            </a:r>
            <a:endParaRPr lang="en-US" b="1" u="sng"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Για αξιολόγηση της αναπνοής, του βήχα και του μετεωρισμού</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Άμεση ακρόαση</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μικρής σημασίας για το Γαληνό</a:t>
            </a:r>
            <a:r>
              <a:rPr lang="en-US" b="1" dirty="0">
                <a:latin typeface="Calibri" panose="020F0502020204030204" pitchFamily="34" charset="0"/>
                <a:cs typeface="Calibri" panose="020F0502020204030204" pitchFamily="34" charset="0"/>
                <a:sym typeface="Wingdings" panose="05000000000000000000" pitchFamily="2" charset="2"/>
              </a:rPr>
              <a:t>)</a:t>
            </a:r>
          </a:p>
          <a:p>
            <a:r>
              <a:rPr lang="el-GR" b="1" dirty="0">
                <a:latin typeface="Calibri" panose="020F0502020204030204" pitchFamily="34" charset="0"/>
                <a:cs typeface="Calibri" panose="020F0502020204030204" pitchFamily="34" charset="0"/>
                <a:sym typeface="Wingdings" panose="05000000000000000000" pitchFamily="2" charset="2"/>
              </a:rPr>
              <a:t>Βασική χρήση: </a:t>
            </a:r>
            <a:r>
              <a:rPr lang="el-GR" sz="1800" b="1" dirty="0">
                <a:latin typeface="Calibri" panose="020F0502020204030204" pitchFamily="34" charset="0"/>
                <a:cs typeface="Calibri" panose="020F0502020204030204" pitchFamily="34" charset="0"/>
                <a:sym typeface="Wingdings" panose="05000000000000000000" pitchFamily="2" charset="2"/>
              </a:rPr>
              <a:t>κατά το διάλογο με τον ασθενή για εκτίμηση περιεχομένου, ικανότητας άρθρωσης λέξεων και προτάσεων, τόνου και ποιότητας φωνής, θέλησης να απαντήσει σε ερωτήσεις του ιατρού</a:t>
            </a:r>
            <a:endParaRPr lang="en-US"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sym typeface="Wingdings" panose="05000000000000000000" pitchFamily="2" charset="2"/>
              </a:rPr>
              <a:t>4) </a:t>
            </a:r>
            <a:r>
              <a:rPr lang="el-GR" b="1" u="sng" dirty="0">
                <a:latin typeface="Calibri" panose="020F0502020204030204" pitchFamily="34" charset="0"/>
                <a:cs typeface="Calibri" panose="020F0502020204030204" pitchFamily="34" charset="0"/>
                <a:sym typeface="Wingdings" panose="05000000000000000000" pitchFamily="2" charset="2"/>
              </a:rPr>
              <a:t>Αφή</a:t>
            </a:r>
            <a:endParaRPr lang="en-US" b="1" u="sng"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Χρήση στη </a:t>
            </a:r>
            <a:r>
              <a:rPr lang="el-GR" b="1" dirty="0" err="1">
                <a:latin typeface="Calibri" panose="020F0502020204030204" pitchFamily="34" charset="0"/>
                <a:cs typeface="Calibri" panose="020F0502020204030204" pitchFamily="34" charset="0"/>
                <a:sym typeface="Wingdings" panose="05000000000000000000" pitchFamily="2" charset="2"/>
              </a:rPr>
              <a:t>σφυγμολογία</a:t>
            </a:r>
            <a:r>
              <a:rPr lang="el-GR" b="1" dirty="0">
                <a:latin typeface="Calibri" panose="020F0502020204030204" pitchFamily="34" charset="0"/>
                <a:cs typeface="Calibri" panose="020F0502020204030204" pitchFamily="34" charset="0"/>
                <a:sym typeface="Wingdings" panose="05000000000000000000" pitchFamily="2" charset="2"/>
              </a:rPr>
              <a:t>, τον έλεγχο της θερμοκρασίας και την επίκρουση της θωρακικής ή κοιλιακής χώρας</a:t>
            </a:r>
            <a:endParaRPr lang="en-US" b="1" dirty="0">
              <a:latin typeface="Calibri" panose="020F0502020204030204" pitchFamily="34" charset="0"/>
              <a:cs typeface="Calibri" panose="020F0502020204030204" pitchFamily="34" charset="0"/>
              <a:sym typeface="Wingdings" panose="05000000000000000000" pitchFamily="2" charset="2"/>
            </a:endParaRPr>
          </a:p>
          <a:p>
            <a:endParaRPr lang="el-GR" b="1" dirty="0">
              <a:solidFill>
                <a:srgbClr val="F8F2AE"/>
              </a:solidFill>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120728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60685" y="937668"/>
            <a:ext cx="11670630" cy="5016758"/>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Αρχαία διαγνωστικά/προγνωστικά εργαλεία
</a:t>
            </a:r>
            <a:endParaRPr lang="el-GR" sz="2400" b="1" dirty="0">
              <a:solidFill>
                <a:schemeClr val="bg1"/>
              </a:solidFill>
              <a:latin typeface="Garamond" panose="02020404030301010803" pitchFamily="18" charset="0"/>
            </a:endParaRPr>
          </a:p>
          <a:p>
            <a:r>
              <a:rPr lang="el-GR" b="1" u="sng" dirty="0">
                <a:latin typeface="Calibri" panose="020F0502020204030204" pitchFamily="34" charset="0"/>
                <a:cs typeface="Calibri" panose="020F0502020204030204" pitchFamily="34" charset="0"/>
              </a:rPr>
              <a:t>Οι 5 αισθήσεις</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n-US" b="1" dirty="0">
                <a:latin typeface="Calibri" panose="020F0502020204030204" pitchFamily="34" charset="0"/>
                <a:cs typeface="Calibri" panose="020F0502020204030204" pitchFamily="34" charset="0"/>
              </a:rPr>
              <a:t>5</a:t>
            </a:r>
            <a:r>
              <a:rPr lang="el-GR" b="1" dirty="0">
                <a:latin typeface="Calibri" panose="020F0502020204030204" pitchFamily="34" charset="0"/>
                <a:cs typeface="Calibri" panose="020F0502020204030204" pitchFamily="34" charset="0"/>
              </a:rPr>
              <a:t>) </a:t>
            </a:r>
            <a:r>
              <a:rPr lang="el-GR" b="1" u="sng" dirty="0">
                <a:latin typeface="Calibri" panose="020F0502020204030204" pitchFamily="34" charset="0"/>
                <a:cs typeface="Calibri" panose="020F0502020204030204" pitchFamily="34" charset="0"/>
              </a:rPr>
              <a:t>Όραση</a:t>
            </a:r>
          </a:p>
          <a:p>
            <a:r>
              <a:rPr lang="el-GR" b="1" dirty="0">
                <a:latin typeface="Calibri" panose="020F0502020204030204" pitchFamily="34" charset="0"/>
                <a:cs typeface="Calibri" panose="020F0502020204030204" pitchFamily="34" charset="0"/>
              </a:rPr>
              <a:t>Χρήση για εξέταση του ασθενή</a:t>
            </a:r>
            <a:r>
              <a:rPr lang="en-US" b="1" dirty="0">
                <a:latin typeface="Calibri" panose="020F0502020204030204" pitchFamily="34" charset="0"/>
                <a:cs typeface="Calibri" panose="020F0502020204030204" pitchFamily="34" charset="0"/>
              </a:rPr>
              <a:t>:</a:t>
            </a:r>
          </a:p>
          <a:p>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Εξέταση</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ούρων και κοπράνων</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κόρες οφθαλμών</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στάση ύπνου</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χρώμα στα μάγουλα</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νύχια</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χρώμα και ξηρότητα δέρματος</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ξηρότητα οφθαλμών και γλώσσας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παρουσία αίματος</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αμυγδαλές και ρινικά περάσματα</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Χρήση για εξέταση του περιβάλλοντος του ασθενή</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Εξέταση</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δωμάτιο και το σπίτι του ασθενούς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πόλη</a:t>
            </a:r>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περιοχή κατοικίας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άνεμος, ύδατα, έδαφος </a:t>
            </a:r>
            <a:r>
              <a:rPr lang="el-GR" b="1" dirty="0" err="1">
                <a:latin typeface="Calibri" panose="020F0502020204030204" pitchFamily="34" charset="0"/>
                <a:cs typeface="Calibri" panose="020F0502020204030204" pitchFamily="34" charset="0"/>
              </a:rPr>
              <a:t>κτλ</a:t>
            </a:r>
            <a:endParaRPr lang="en-US" b="1" dirty="0">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694243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1031923"/>
            <a:ext cx="11670630" cy="4154984"/>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Αρχαία διαγνωστικά/προγνωστικά εργαλεία
</a:t>
            </a:r>
            <a:endParaRPr lang="el-GR" sz="2400" b="1" dirty="0">
              <a:solidFill>
                <a:srgbClr val="F8F2AE"/>
              </a:solidFill>
              <a:latin typeface="Garamond" panose="02020404030301010803" pitchFamily="18" charset="0"/>
            </a:endParaRPr>
          </a:p>
          <a:p>
            <a:pPr algn="ct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Ψηλάφηση</a:t>
            </a:r>
          </a:p>
          <a:p>
            <a:r>
              <a:rPr lang="el-GR" b="1" dirty="0">
                <a:latin typeface="Calibri" panose="020F0502020204030204" pitchFamily="34" charset="0"/>
                <a:cs typeface="Calibri" panose="020F0502020204030204" pitchFamily="34" charset="0"/>
              </a:rPr>
              <a:t>Ιπποκρατικοί ιατροί: για εμφανείς διαφορές στα σπλάχνα</a:t>
            </a:r>
            <a:endParaRPr lang="en-US" b="1" dirty="0">
              <a:latin typeface="Calibri" panose="020F0502020204030204" pitchFamily="34" charset="0"/>
              <a:cs typeface="Calibri" panose="020F0502020204030204" pitchFamily="34" charset="0"/>
            </a:endParaRPr>
          </a:p>
          <a:p>
            <a:r>
              <a:rPr lang="el-GR" b="1" dirty="0" err="1">
                <a:latin typeface="Calibri" panose="020F0502020204030204" pitchFamily="34" charset="0"/>
                <a:cs typeface="Calibri" panose="020F0502020204030204" pitchFamily="34" charset="0"/>
              </a:rPr>
              <a:t>Αρεταίος</a:t>
            </a:r>
            <a:r>
              <a:rPr lang="el-GR" b="1" dirty="0">
                <a:latin typeface="Calibri" panose="020F0502020204030204" pitchFamily="34" charset="0"/>
                <a:cs typeface="Calibri" panose="020F0502020204030204" pitchFamily="34" charset="0"/>
              </a:rPr>
              <a:t> ο </a:t>
            </a:r>
            <a:r>
              <a:rPr lang="el-GR" b="1" dirty="0" err="1">
                <a:latin typeface="Calibri" panose="020F0502020204030204" pitchFamily="34" charset="0"/>
                <a:cs typeface="Calibri" panose="020F0502020204030204" pitchFamily="34" charset="0"/>
              </a:rPr>
              <a:t>Καππαδόκης</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(2</a:t>
            </a:r>
            <a:r>
              <a:rPr lang="el-GR" b="1" baseline="30000" dirty="0" err="1">
                <a:latin typeface="Calibri" panose="020F0502020204030204" pitchFamily="34" charset="0"/>
                <a:cs typeface="Calibri" panose="020F0502020204030204" pitchFamily="34" charset="0"/>
              </a:rPr>
              <a:t>ος</a:t>
            </a:r>
            <a:r>
              <a:rPr lang="el-GR" b="1" dirty="0">
                <a:latin typeface="Calibri" panose="020F0502020204030204" pitchFamily="34" charset="0"/>
                <a:cs typeface="Calibri" panose="020F0502020204030204" pitchFamily="34" charset="0"/>
              </a:rPr>
              <a:t> αι. μ.Χ.</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για διάγνωση </a:t>
            </a:r>
            <a:r>
              <a:rPr lang="el-GR" b="1" dirty="0" err="1">
                <a:latin typeface="Calibri" panose="020F0502020204030204" pitchFamily="34" charset="0"/>
                <a:cs typeface="Calibri" panose="020F0502020204030204" pitchFamily="34" charset="0"/>
              </a:rPr>
              <a:t>ασκίτη</a:t>
            </a:r>
            <a:r>
              <a:rPr lang="el-GR" b="1" dirty="0">
                <a:latin typeface="Calibri" panose="020F0502020204030204" pitchFamily="34" charset="0"/>
                <a:cs typeface="Calibri" panose="020F0502020204030204" pitchFamily="34" charset="0"/>
              </a:rPr>
              <a:t> και περιτοναϊκού αποστήματος</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Διάγνωση </a:t>
            </a:r>
            <a:r>
              <a:rPr lang="el-GR" b="1" dirty="0" err="1">
                <a:latin typeface="Calibri" panose="020F0502020204030204" pitchFamily="34" charset="0"/>
                <a:cs typeface="Calibri" panose="020F0502020204030204" pitchFamily="34" charset="0"/>
              </a:rPr>
              <a:t>ασκίτη</a:t>
            </a:r>
            <a:r>
              <a:rPr lang="el-GR" b="1" dirty="0">
                <a:latin typeface="Calibri" panose="020F0502020204030204" pitchFamily="34" charset="0"/>
                <a:cs typeface="Calibri" panose="020F0502020204030204" pitchFamily="34" charset="0"/>
              </a:rPr>
              <a:t> στον </a:t>
            </a:r>
            <a:r>
              <a:rPr lang="el-GR" b="1" dirty="0" err="1">
                <a:latin typeface="Calibri" panose="020F0502020204030204" pitchFamily="34" charset="0"/>
                <a:cs typeface="Calibri" panose="020F0502020204030204" pitchFamily="34" charset="0"/>
              </a:rPr>
              <a:t>Αρεταίο</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a:t>
            </a:r>
            <a:r>
              <a:rPr lang="el-GR" sz="1800" b="1" dirty="0">
                <a:latin typeface="Calibri" panose="020F0502020204030204" pitchFamily="34" charset="0"/>
                <a:cs typeface="Calibri" panose="020F0502020204030204" pitchFamily="34" charset="0"/>
              </a:rPr>
              <a:t>εφαρμόζοντας το χέρι και πιέζοντας την κατώτερη περιοχή της κοιλιάς: γιατί το υγρό θα πάει σε άλλα σημεία»</a:t>
            </a:r>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Διάγνωση περιτοναϊκού αποστήματος στον </a:t>
            </a:r>
            <a:r>
              <a:rPr lang="el-GR" b="1" dirty="0" err="1">
                <a:latin typeface="Calibri" panose="020F0502020204030204" pitchFamily="34" charset="0"/>
                <a:cs typeface="Calibri" panose="020F0502020204030204" pitchFamily="34" charset="0"/>
              </a:rPr>
              <a:t>Αρεταίο</a:t>
            </a:r>
            <a:r>
              <a:rPr lang="en-US" b="1" dirty="0">
                <a:latin typeface="Calibri" panose="020F0502020204030204" pitchFamily="34" charset="0"/>
                <a:cs typeface="Calibri" panose="020F0502020204030204" pitchFamily="34" charset="0"/>
              </a:rPr>
              <a:t>:</a:t>
            </a:r>
          </a:p>
          <a:p>
            <a:r>
              <a:rPr lang="el-GR" sz="1800" b="1" dirty="0">
                <a:latin typeface="Calibri" panose="020F0502020204030204" pitchFamily="34" charset="0"/>
                <a:cs typeface="Calibri" panose="020F0502020204030204" pitchFamily="34" charset="0"/>
              </a:rPr>
              <a:t>«αν η συλλογή δεν ανευρίσκεται κάτω από τα πλευρά, αυτό σημαίνει ότι πάσχει το περιτόναιο. Αν εφαρμοστεί ψηλάφηση, το χέρι βουλιάζει στο σώμα»</a:t>
            </a:r>
            <a:endParaRPr lang="en-US" b="1" dirty="0">
              <a:latin typeface="Calibri" panose="020F0502020204030204" pitchFamily="34" charset="0"/>
              <a:cs typeface="Calibri" panose="020F0502020204030204" pitchFamily="34" charset="0"/>
            </a:endParaRPr>
          </a:p>
          <a:p>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1179298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222E0CF1-DB7C-4424-89FC-BC15ED1B131D}"/>
              </a:ext>
            </a:extLst>
          </p:cNvPr>
          <p:cNvPicPr>
            <a:picLocks noChangeAspect="1"/>
          </p:cNvPicPr>
          <p:nvPr/>
        </p:nvPicPr>
        <p:blipFill>
          <a:blip r:embed="rId2"/>
          <a:stretch>
            <a:fillRect/>
          </a:stretch>
        </p:blipFill>
        <p:spPr>
          <a:xfrm>
            <a:off x="3504602" y="472630"/>
            <a:ext cx="3756008" cy="5634012"/>
          </a:xfrm>
          <a:prstGeom prst="rect">
            <a:avLst/>
          </a:prstGeom>
        </p:spPr>
      </p:pic>
    </p:spTree>
    <p:extLst>
      <p:ext uri="{BB962C8B-B14F-4D97-AF65-F5344CB8AC3E}">
        <p14:creationId xmlns:p14="http://schemas.microsoft.com/office/powerpoint/2010/main" val="271350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D1B7E5-6E0C-4618-B9F8-ADFD40988DEE}"/>
              </a:ext>
            </a:extLst>
          </p:cNvPr>
          <p:cNvSpPr txBox="1"/>
          <p:nvPr/>
        </p:nvSpPr>
        <p:spPr>
          <a:xfrm>
            <a:off x="260685" y="1053472"/>
            <a:ext cx="11670630" cy="4308872"/>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Αρχαία διαγνωστικά/προγνωστικά εργαλεία
</a:t>
            </a:r>
            <a:endParaRPr lang="el-GR" sz="2400" b="1" dirty="0">
              <a:solidFill>
                <a:srgbClr val="F8F2AE"/>
              </a:solidFill>
              <a:latin typeface="Calibri" panose="020F0502020204030204" pitchFamily="34" charset="0"/>
              <a:cs typeface="Calibri" panose="020F0502020204030204" pitchFamily="34" charset="0"/>
            </a:endParaRPr>
          </a:p>
          <a:p>
            <a:pPr algn="ctr"/>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Άμεση ακρόαση</a:t>
            </a:r>
          </a:p>
          <a:p>
            <a:endParaRPr lang="el-GR" b="1" dirty="0">
              <a:solidFill>
                <a:srgbClr val="F8F2AE"/>
              </a:solidFill>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Ιπποκρατική χρήση για διάγνωση εμπυήματος</a:t>
            </a:r>
          </a:p>
          <a:p>
            <a:r>
              <a:rPr lang="el-GR" sz="1800" b="1" dirty="0">
                <a:latin typeface="Calibri" panose="020F0502020204030204" pitchFamily="34" charset="0"/>
                <a:cs typeface="Calibri" panose="020F0502020204030204" pitchFamily="34" charset="0"/>
              </a:rPr>
              <a:t>«Εμπύημα» = συλλογή πύου σε θώρακα, μήτρα, κύστη, αυτί </a:t>
            </a:r>
            <a:r>
              <a:rPr lang="el-GR" sz="1800" b="1" dirty="0" err="1">
                <a:latin typeface="Calibri" panose="020F0502020204030204" pitchFamily="34" charset="0"/>
                <a:cs typeface="Calibri" panose="020F0502020204030204" pitchFamily="34" charset="0"/>
              </a:rPr>
              <a:t>κτλ</a:t>
            </a:r>
            <a:endParaRPr lang="el-GR" sz="1800" b="1" dirty="0">
              <a:latin typeface="Calibri" panose="020F0502020204030204" pitchFamily="34" charset="0"/>
              <a:cs typeface="Calibri" panose="020F0502020204030204" pitchFamily="34" charset="0"/>
            </a:endParaRP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Αιτία: εμφάνιση </a:t>
            </a:r>
            <a:r>
              <a:rPr lang="el-GR" sz="1800" b="1" dirty="0" err="1">
                <a:latin typeface="Calibri" panose="020F0502020204030204" pitchFamily="34" charset="0"/>
                <a:cs typeface="Calibri" panose="020F0502020204030204" pitchFamily="34" charset="0"/>
              </a:rPr>
              <a:t>δευτεροπαθώς</a:t>
            </a:r>
            <a:r>
              <a:rPr lang="el-GR" sz="1800" b="1" dirty="0">
                <a:latin typeface="Calibri" panose="020F0502020204030204" pitchFamily="34" charset="0"/>
                <a:cs typeface="Calibri" panose="020F0502020204030204" pitchFamily="34" charset="0"/>
              </a:rPr>
              <a:t>, -λόγω εισόδου ξένου σώματος στον πνεύμονα</a:t>
            </a:r>
          </a:p>
          <a:p>
            <a:r>
              <a:rPr lang="el-GR" sz="1800" b="1" dirty="0">
                <a:latin typeface="Calibri" panose="020F0502020204030204" pitchFamily="34" charset="0"/>
                <a:cs typeface="Calibri" panose="020F0502020204030204" pitchFamily="34" charset="0"/>
              </a:rPr>
              <a:t>							 -λόγω </a:t>
            </a:r>
            <a:r>
              <a:rPr lang="el-GR" sz="1800" b="1" dirty="0" err="1">
                <a:latin typeface="Calibri" panose="020F0502020204030204" pitchFamily="34" charset="0"/>
                <a:cs typeface="Calibri" panose="020F0502020204030204" pitchFamily="34" charset="0"/>
              </a:rPr>
              <a:t>προϋπάρχουσας</a:t>
            </a:r>
            <a:r>
              <a:rPr lang="el-GR" sz="1800" b="1" dirty="0">
                <a:latin typeface="Calibri" panose="020F0502020204030204" pitchFamily="34" charset="0"/>
                <a:cs typeface="Calibri" panose="020F0502020204030204" pitchFamily="34" charset="0"/>
              </a:rPr>
              <a:t> </a:t>
            </a:r>
            <a:r>
              <a:rPr lang="el-GR" sz="1800" b="1" i="1" dirty="0">
                <a:latin typeface="Calibri" panose="020F0502020204030204" pitchFamily="34" charset="0"/>
                <a:cs typeface="Calibri" panose="020F0502020204030204" pitchFamily="34" charset="0"/>
              </a:rPr>
              <a:t>περιπνευμονίας </a:t>
            </a:r>
            <a:r>
              <a:rPr lang="el-GR" sz="1800" b="1" dirty="0">
                <a:latin typeface="Calibri" panose="020F0502020204030204" pitchFamily="34" charset="0"/>
                <a:cs typeface="Calibri" panose="020F0502020204030204" pitchFamily="34" charset="0"/>
              </a:rPr>
              <a:t>ή </a:t>
            </a:r>
            <a:r>
              <a:rPr lang="el-GR" sz="1800" b="1" i="1" dirty="0">
                <a:latin typeface="Calibri" panose="020F0502020204030204" pitchFamily="34" charset="0"/>
                <a:cs typeface="Calibri" panose="020F0502020204030204" pitchFamily="34" charset="0"/>
              </a:rPr>
              <a:t>πλευρίτιδας</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Πρόδρομα συμπτώματα: πυρετός, ρίγος, πόνος στο θώρακα με αίσθηση βάρους</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Συμπτώματα: πυρετός (υψηλότερος το βράδυ), κόκκινα μάτια, εφίδρωση, βήχας, κυρτά νύχια στα χέρια, οίδημα στα κάτω άκρα, ανορεξία.</a:t>
            </a:r>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23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D1B7E5-6E0C-4618-B9F8-ADFD40988DEE}"/>
              </a:ext>
            </a:extLst>
          </p:cNvPr>
          <p:cNvSpPr txBox="1"/>
          <p:nvPr/>
        </p:nvSpPr>
        <p:spPr>
          <a:xfrm>
            <a:off x="247038" y="1192543"/>
            <a:ext cx="11670630" cy="3754874"/>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Αρχαία διαγνωστικά/προγνωστικά εργαλεία
</a:t>
            </a:r>
            <a:endParaRPr lang="el-GR" sz="2400" b="1" dirty="0">
              <a:solidFill>
                <a:srgbClr val="F8F2AE"/>
              </a:solidFill>
              <a:latin typeface="Garamond" panose="02020404030301010803" pitchFamily="18" charset="0"/>
            </a:endParaRPr>
          </a:p>
          <a:p>
            <a:pPr algn="ctr"/>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Άμεση ακρόαση</a:t>
            </a:r>
          </a:p>
          <a:p>
            <a:pPr algn="ctr"/>
            <a:endPar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Ιπποκρατική χρήση για διάγνωση εμπυήματος</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Διαγνωστικές τεχνικές: </a:t>
            </a:r>
          </a:p>
          <a:p>
            <a:r>
              <a:rPr lang="el-GR" b="1" dirty="0">
                <a:latin typeface="Calibri" panose="020F0502020204030204" pitchFamily="34" charset="0"/>
                <a:cs typeface="Calibri" panose="020F0502020204030204" pitchFamily="34" charset="0"/>
              </a:rPr>
              <a:t>	-</a:t>
            </a:r>
            <a:r>
              <a:rPr lang="el-GR" b="1" dirty="0" err="1">
                <a:latin typeface="Calibri" panose="020F0502020204030204" pitchFamily="34" charset="0"/>
                <a:cs typeface="Calibri" panose="020F0502020204030204" pitchFamily="34" charset="0"/>
              </a:rPr>
              <a:t>Σείσις</a:t>
            </a:r>
            <a:r>
              <a:rPr lang="el-GR" b="1" dirty="0">
                <a:latin typeface="Calibri" panose="020F0502020204030204" pitchFamily="34" charset="0"/>
                <a:cs typeface="Calibri" panose="020F0502020204030204" pitchFamily="34" charset="0"/>
              </a:rPr>
              <a:t> και παράλληλα άμεση ακρόαση (ήχος κύματος) </a:t>
            </a:r>
            <a:r>
              <a:rPr lang="el-GR" b="1" dirty="0">
                <a:latin typeface="Calibri" panose="020F0502020204030204" pitchFamily="34" charset="0"/>
                <a:cs typeface="Calibri" panose="020F0502020204030204" pitchFamily="34" charset="0"/>
                <a:sym typeface="Wingdings" panose="05000000000000000000" pitchFamily="2" charset="2"/>
              </a:rPr>
              <a:t> παρουσία υγρού στο </a:t>
            </a:r>
            <a:r>
              <a:rPr lang="el-GR" b="1" dirty="0" err="1">
                <a:latin typeface="Calibri" panose="020F0502020204030204" pitchFamily="34" charset="0"/>
                <a:cs typeface="Calibri" panose="020F0502020204030204" pitchFamily="34" charset="0"/>
                <a:sym typeface="Wingdings" panose="05000000000000000000" pitchFamily="2" charset="2"/>
              </a:rPr>
              <a:t>ημιθωράκιο</a:t>
            </a:r>
            <a:r>
              <a:rPr lang="el-GR" b="1" dirty="0">
                <a:latin typeface="Calibri" panose="020F0502020204030204" pitchFamily="34" charset="0"/>
                <a:cs typeface="Calibri" panose="020F0502020204030204" pitchFamily="34" charset="0"/>
                <a:sym typeface="Wingdings" panose="05000000000000000000" pitchFamily="2" charset="2"/>
              </a:rPr>
              <a:t> </a:t>
            </a:r>
          </a:p>
          <a:p>
            <a:r>
              <a:rPr lang="el-GR" b="1" dirty="0">
                <a:latin typeface="Calibri" panose="020F0502020204030204" pitchFamily="34" charset="0"/>
                <a:cs typeface="Calibri" panose="020F0502020204030204" pitchFamily="34" charset="0"/>
                <a:sym typeface="Wingdings" panose="05000000000000000000" pitchFamily="2" charset="2"/>
              </a:rPr>
              <a:t>	-Αν δεν ακουστεί ήχος με τη </a:t>
            </a:r>
            <a:r>
              <a:rPr lang="el-GR" b="1" dirty="0" err="1">
                <a:latin typeface="Calibri" panose="020F0502020204030204" pitchFamily="34" charset="0"/>
                <a:cs typeface="Calibri" panose="020F0502020204030204" pitchFamily="34" charset="0"/>
                <a:sym typeface="Wingdings" panose="05000000000000000000" pitchFamily="2" charset="2"/>
              </a:rPr>
              <a:t>σείση</a:t>
            </a:r>
            <a:r>
              <a:rPr lang="el-GR" b="1" dirty="0">
                <a:latin typeface="Calibri" panose="020F0502020204030204" pitchFamily="34" charset="0"/>
                <a:cs typeface="Calibri" panose="020F0502020204030204" pitchFamily="34" charset="0"/>
                <a:sym typeface="Wingdings" panose="05000000000000000000" pitchFamily="2" charset="2"/>
              </a:rPr>
              <a:t>  ψηλάφηση του θώρακα: το εμπύημα βρίσκεται στη μεριά που είναι 		πρησμένη και επίπονη. </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Θεραπεία</a:t>
            </a:r>
          </a:p>
          <a:p>
            <a:r>
              <a:rPr lang="el-GR" b="1" dirty="0" err="1">
                <a:latin typeface="Calibri" panose="020F0502020204030204" pitchFamily="34" charset="0"/>
                <a:cs typeface="Calibri" panose="020F0502020204030204" pitchFamily="34" charset="0"/>
                <a:sym typeface="Wingdings" panose="05000000000000000000" pitchFamily="2" charset="2"/>
              </a:rPr>
              <a:t>Θωρακοστομία</a:t>
            </a:r>
            <a:r>
              <a:rPr lang="el-GR" b="1" dirty="0">
                <a:latin typeface="Calibri" panose="020F0502020204030204" pitchFamily="34" charset="0"/>
                <a:cs typeface="Calibri" panose="020F0502020204030204" pitchFamily="34" charset="0"/>
                <a:sym typeface="Wingdings" panose="05000000000000000000" pitchFamily="2" charset="2"/>
              </a:rPr>
              <a:t> και αποστράγγιση με σωλήνα</a:t>
            </a:r>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2630434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DE0BABED-DB1E-41A2-877A-5E6F1B5BB5CB}"/>
              </a:ext>
            </a:extLst>
          </p:cNvPr>
          <p:cNvPicPr>
            <a:picLocks noChangeAspect="1"/>
          </p:cNvPicPr>
          <p:nvPr/>
        </p:nvPicPr>
        <p:blipFill>
          <a:blip r:embed="rId2"/>
          <a:stretch>
            <a:fillRect/>
          </a:stretch>
        </p:blipFill>
        <p:spPr>
          <a:xfrm>
            <a:off x="1473958" y="1031459"/>
            <a:ext cx="2857282" cy="4630927"/>
          </a:xfrm>
          <a:prstGeom prst="rect">
            <a:avLst/>
          </a:prstGeom>
        </p:spPr>
      </p:pic>
      <p:pic>
        <p:nvPicPr>
          <p:cNvPr id="3" name="Εικόνα 2">
            <a:extLst>
              <a:ext uri="{FF2B5EF4-FFF2-40B4-BE49-F238E27FC236}">
                <a16:creationId xmlns:a16="http://schemas.microsoft.com/office/drawing/2014/main" xmlns="" id="{83202412-1C51-4172-BA54-7D196A119194}"/>
              </a:ext>
            </a:extLst>
          </p:cNvPr>
          <p:cNvPicPr>
            <a:picLocks noChangeAspect="1"/>
          </p:cNvPicPr>
          <p:nvPr/>
        </p:nvPicPr>
        <p:blipFill>
          <a:blip r:embed="rId3"/>
          <a:stretch>
            <a:fillRect/>
          </a:stretch>
        </p:blipFill>
        <p:spPr>
          <a:xfrm>
            <a:off x="7301611" y="928048"/>
            <a:ext cx="3378269" cy="4837751"/>
          </a:xfrm>
          <a:prstGeom prst="rect">
            <a:avLst/>
          </a:prstGeom>
        </p:spPr>
      </p:pic>
    </p:spTree>
    <p:extLst>
      <p:ext uri="{BB962C8B-B14F-4D97-AF65-F5344CB8AC3E}">
        <p14:creationId xmlns:p14="http://schemas.microsoft.com/office/powerpoint/2010/main" val="1954938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xmlns="" id="{CE95292F-62F9-408A-991C-5A16724DDF39}"/>
              </a:ext>
            </a:extLst>
          </p:cNvPr>
          <p:cNvSpPr txBox="1">
            <a:spLocks noChangeArrowheads="1"/>
          </p:cNvSpPr>
          <p:nvPr/>
        </p:nvSpPr>
        <p:spPr bwMode="auto">
          <a:xfrm>
            <a:off x="2926556" y="5665788"/>
            <a:ext cx="6553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l-GR" altLang="el-GR" sz="1600" b="1" dirty="0">
                <a:latin typeface="Calibri" panose="020F0502020204030204" pitchFamily="34" charset="0"/>
                <a:cs typeface="Calibri" panose="020F0502020204030204" pitchFamily="34" charset="0"/>
              </a:rPr>
              <a:t>Χειρόγραφο της </a:t>
            </a:r>
            <a:r>
              <a:rPr lang="el-GR" altLang="el-GR" sz="1600" b="1" i="1" dirty="0" err="1">
                <a:latin typeface="Calibri" panose="020F0502020204030204" pitchFamily="34" charset="0"/>
                <a:cs typeface="Calibri" panose="020F0502020204030204" pitchFamily="34" charset="0"/>
              </a:rPr>
              <a:t>Ιλιάδας</a:t>
            </a:r>
            <a:r>
              <a:rPr lang="el-GR" altLang="el-GR" sz="1600" b="1" i="1" dirty="0">
                <a:latin typeface="Calibri" panose="020F0502020204030204" pitchFamily="34" charset="0"/>
                <a:cs typeface="Calibri" panose="020F0502020204030204" pitchFamily="34" charset="0"/>
              </a:rPr>
              <a:t> </a:t>
            </a:r>
            <a:r>
              <a:rPr lang="el-GR" altLang="el-GR" sz="1600" b="1" dirty="0">
                <a:latin typeface="Calibri" panose="020F0502020204030204" pitchFamily="34" charset="0"/>
                <a:cs typeface="Calibri" panose="020F0502020204030204" pitchFamily="34" charset="0"/>
              </a:rPr>
              <a:t>σε πάπυρο (1</a:t>
            </a:r>
            <a:r>
              <a:rPr lang="el-GR" altLang="el-GR" sz="1600" b="1" baseline="30000" dirty="0">
                <a:latin typeface="Calibri" panose="020F0502020204030204" pitchFamily="34" charset="0"/>
                <a:cs typeface="Calibri" panose="020F0502020204030204" pitchFamily="34" charset="0"/>
              </a:rPr>
              <a:t>ος</a:t>
            </a:r>
            <a:r>
              <a:rPr lang="el-GR" altLang="el-GR" sz="1600" b="1" dirty="0">
                <a:latin typeface="Calibri" panose="020F0502020204030204" pitchFamily="34" charset="0"/>
                <a:cs typeface="Calibri" panose="020F0502020204030204" pitchFamily="34" charset="0"/>
              </a:rPr>
              <a:t> αι. π.Χ. – 1</a:t>
            </a:r>
            <a:r>
              <a:rPr lang="el-GR" altLang="el-GR" sz="1600" b="1" baseline="30000" dirty="0">
                <a:latin typeface="Calibri" panose="020F0502020204030204" pitchFamily="34" charset="0"/>
                <a:cs typeface="Calibri" panose="020F0502020204030204" pitchFamily="34" charset="0"/>
              </a:rPr>
              <a:t>ος </a:t>
            </a:r>
            <a:r>
              <a:rPr lang="en-US" altLang="el-GR" sz="1600" b="1" dirty="0">
                <a:latin typeface="Calibri" panose="020F0502020204030204" pitchFamily="34" charset="0"/>
                <a:cs typeface="Calibri" panose="020F0502020204030204" pitchFamily="34" charset="0"/>
              </a:rPr>
              <a:t> </a:t>
            </a:r>
            <a:r>
              <a:rPr lang="el-GR" altLang="el-GR" sz="1600" b="1" dirty="0">
                <a:latin typeface="Calibri" panose="020F0502020204030204" pitchFamily="34" charset="0"/>
                <a:cs typeface="Calibri" panose="020F0502020204030204" pitchFamily="34" charset="0"/>
              </a:rPr>
              <a:t>αι. </a:t>
            </a:r>
            <a:r>
              <a:rPr lang="el-GR" altLang="el-GR" sz="1600" b="1" dirty="0" err="1">
                <a:latin typeface="Calibri" panose="020F0502020204030204" pitchFamily="34" charset="0"/>
                <a:cs typeface="Calibri" panose="020F0502020204030204" pitchFamily="34" charset="0"/>
              </a:rPr>
              <a:t>μ.Χ</a:t>
            </a:r>
            <a:r>
              <a:rPr lang="el-GR" altLang="el-GR" sz="1600" b="1" dirty="0">
                <a:latin typeface="Calibri" panose="020F0502020204030204" pitchFamily="34" charset="0"/>
                <a:cs typeface="Calibri" panose="020F0502020204030204" pitchFamily="34" charset="0"/>
              </a:rPr>
              <a:t>) που βρέθηκε στην Αίγυπτο και σήμερα βρίσκεται στο </a:t>
            </a:r>
            <a:r>
              <a:rPr lang="el-GR" altLang="el-GR" sz="1600" b="1" dirty="0" err="1">
                <a:latin typeface="Calibri" panose="020F0502020204030204" pitchFamily="34" charset="0"/>
                <a:cs typeface="Calibri" panose="020F0502020204030204" pitchFamily="34" charset="0"/>
              </a:rPr>
              <a:t>Bibelmuseum</a:t>
            </a:r>
            <a:r>
              <a:rPr lang="el-GR" altLang="el-GR" sz="1600" b="1" dirty="0">
                <a:latin typeface="Calibri" panose="020F0502020204030204" pitchFamily="34" charset="0"/>
                <a:cs typeface="Calibri" panose="020F0502020204030204" pitchFamily="34" charset="0"/>
              </a:rPr>
              <a:t>, </a:t>
            </a:r>
            <a:r>
              <a:rPr lang="el-GR" altLang="el-GR" sz="1600" b="1" dirty="0" err="1">
                <a:latin typeface="Calibri" panose="020F0502020204030204" pitchFamily="34" charset="0"/>
                <a:cs typeface="Calibri" panose="020F0502020204030204" pitchFamily="34" charset="0"/>
              </a:rPr>
              <a:t>Münster</a:t>
            </a:r>
            <a:r>
              <a:rPr lang="el-GR" altLang="el-GR" sz="1600" b="1" dirty="0">
                <a:latin typeface="Calibri" panose="020F0502020204030204" pitchFamily="34" charset="0"/>
                <a:cs typeface="Calibri" panose="020F0502020204030204" pitchFamily="34" charset="0"/>
              </a:rPr>
              <a:t>, Γερμανία</a:t>
            </a:r>
            <a:endParaRPr lang="el-GR" altLang="el-GR" sz="2000" b="1" dirty="0">
              <a:latin typeface="Calibri" panose="020F0502020204030204" pitchFamily="34" charset="0"/>
              <a:cs typeface="Calibri" panose="020F0502020204030204" pitchFamily="34" charset="0"/>
            </a:endParaRPr>
          </a:p>
        </p:txBody>
      </p:sp>
      <p:pic>
        <p:nvPicPr>
          <p:cNvPr id="3" name="Picture 8" descr="ms2628">
            <a:extLst>
              <a:ext uri="{FF2B5EF4-FFF2-40B4-BE49-F238E27FC236}">
                <a16:creationId xmlns:a16="http://schemas.microsoft.com/office/drawing/2014/main" xmlns="" id="{66628989-8905-46F6-800A-BD5E30629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243" y="177800"/>
            <a:ext cx="6767513"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42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F0C0401-E279-4419-8FA0-17E7BC6C2051}"/>
              </a:ext>
            </a:extLst>
          </p:cNvPr>
          <p:cNvSpPr txBox="1"/>
          <p:nvPr/>
        </p:nvSpPr>
        <p:spPr>
          <a:xfrm>
            <a:off x="323528" y="810327"/>
            <a:ext cx="11462072" cy="5663089"/>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Αρχαία διαγνωστικά/προγνωστικά εργαλεία
</a:t>
            </a:r>
            <a:r>
              <a:rPr lang="en-US" sz="2400" b="1" dirty="0">
                <a:solidFill>
                  <a:srgbClr val="F8F2AE"/>
                </a:solidFill>
                <a:latin typeface="Garamond" panose="02020404030301010803" pitchFamily="18" charset="0"/>
              </a:rPr>
              <a:t> </a:t>
            </a:r>
          </a:p>
          <a:p>
            <a:pPr algn="ctr"/>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Ουροσκοπία</a:t>
            </a:r>
            <a:endParaRPr lang="en-US"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Πηγές</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Hippocratic</a:t>
            </a:r>
            <a:r>
              <a:rPr lang="el-GR" b="1"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De </a:t>
            </a:r>
            <a:r>
              <a:rPr lang="en-US" b="1" i="1" dirty="0" err="1">
                <a:latin typeface="Calibri" panose="020F0502020204030204" pitchFamily="34" charset="0"/>
                <a:cs typeface="Calibri" panose="020F0502020204030204" pitchFamily="34" charset="0"/>
              </a:rPr>
              <a:t>urinis</a:t>
            </a:r>
            <a:endParaRPr lang="el-GR" b="1" i="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Galen</a:t>
            </a:r>
            <a:r>
              <a:rPr lang="el-GR" b="1"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De </a:t>
            </a:r>
            <a:r>
              <a:rPr lang="en-US" b="1" i="1" dirty="0" err="1">
                <a:latin typeface="Calibri" panose="020F0502020204030204" pitchFamily="34" charset="0"/>
                <a:cs typeface="Calibri" panose="020F0502020204030204" pitchFamily="34" charset="0"/>
              </a:rPr>
              <a:t>urinis</a:t>
            </a:r>
            <a:endParaRPr lang="en-US" b="1" i="1" dirty="0">
              <a:latin typeface="Calibri" panose="020F0502020204030204" pitchFamily="34" charset="0"/>
              <a:cs typeface="Calibri" panose="020F0502020204030204" pitchFamily="34" charset="0"/>
            </a:endParaRPr>
          </a:p>
          <a:p>
            <a:r>
              <a:rPr lang="en-US" b="1" i="1" dirty="0">
                <a:latin typeface="Calibri" panose="020F0502020204030204" pitchFamily="34" charset="0"/>
                <a:cs typeface="Calibri" panose="020F0502020204030204" pitchFamily="34" charset="0"/>
              </a:rPr>
              <a:t>		De </a:t>
            </a:r>
            <a:r>
              <a:rPr lang="en-US" b="1" i="1" dirty="0" err="1">
                <a:latin typeface="Calibri" panose="020F0502020204030204" pitchFamily="34" charset="0"/>
                <a:cs typeface="Calibri" panose="020F0502020204030204" pitchFamily="34" charset="0"/>
              </a:rPr>
              <a:t>signis</a:t>
            </a:r>
            <a:r>
              <a:rPr lang="en-US" b="1" i="1" dirty="0">
                <a:latin typeface="Calibri" panose="020F0502020204030204" pitchFamily="34" charset="0"/>
                <a:cs typeface="Calibri" panose="020F0502020204030204" pitchFamily="34" charset="0"/>
              </a:rPr>
              <a:t> ex </a:t>
            </a:r>
            <a:r>
              <a:rPr lang="en-US" b="1" i="1" dirty="0" err="1">
                <a:latin typeface="Calibri" panose="020F0502020204030204" pitchFamily="34" charset="0"/>
                <a:cs typeface="Calibri" panose="020F0502020204030204" pitchFamily="34" charset="0"/>
              </a:rPr>
              <a:t>urinis</a:t>
            </a:r>
            <a:endParaRPr lang="en-US" b="1" i="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Magnus of </a:t>
            </a:r>
            <a:r>
              <a:rPr lang="en-US" b="1" dirty="0" err="1">
                <a:latin typeface="Calibri" panose="020F0502020204030204" pitchFamily="34" charset="0"/>
                <a:cs typeface="Calibri" panose="020F0502020204030204" pitchFamily="34" charset="0"/>
              </a:rPr>
              <a:t>Emesa</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3</a:t>
            </a:r>
            <a:r>
              <a:rPr lang="en-US" b="1" baseline="30000" dirty="0">
                <a:latin typeface="Calibri" panose="020F0502020204030204" pitchFamily="34" charset="0"/>
                <a:cs typeface="Calibri" panose="020F0502020204030204" pitchFamily="34" charset="0"/>
              </a:rPr>
              <a:t>rd</a:t>
            </a:r>
            <a:r>
              <a:rPr lang="en-US" b="1" dirty="0">
                <a:latin typeface="Calibri" panose="020F0502020204030204" pitchFamily="34" charset="0"/>
                <a:cs typeface="Calibri" panose="020F0502020204030204" pitchFamily="34" charset="0"/>
              </a:rPr>
              <a:t>-4</a:t>
            </a:r>
            <a:r>
              <a:rPr lang="en-US" b="1" baseline="30000" dirty="0">
                <a:latin typeface="Calibri" panose="020F0502020204030204" pitchFamily="34" charset="0"/>
                <a:cs typeface="Calibri" panose="020F0502020204030204" pitchFamily="34" charset="0"/>
              </a:rPr>
              <a:t>th</a:t>
            </a:r>
            <a:r>
              <a:rPr lang="en-US" b="1" dirty="0">
                <a:latin typeface="Calibri" panose="020F0502020204030204" pitchFamily="34" charset="0"/>
                <a:cs typeface="Calibri" panose="020F0502020204030204" pitchFamily="34" charset="0"/>
              </a:rPr>
              <a:t> c. AD) </a:t>
            </a:r>
            <a:r>
              <a:rPr lang="en-US" b="1" i="1" dirty="0">
                <a:latin typeface="Calibri" panose="020F0502020204030204" pitchFamily="34" charset="0"/>
                <a:cs typeface="Calibri" panose="020F0502020204030204" pitchFamily="34" charset="0"/>
              </a:rPr>
              <a:t>De </a:t>
            </a:r>
            <a:r>
              <a:rPr lang="en-US" b="1" i="1" dirty="0" err="1">
                <a:latin typeface="Calibri" panose="020F0502020204030204" pitchFamily="34" charset="0"/>
                <a:cs typeface="Calibri" panose="020F0502020204030204" pitchFamily="34" charset="0"/>
              </a:rPr>
              <a:t>urinis</a:t>
            </a:r>
            <a:r>
              <a:rPr lang="en-US" b="1" i="1" dirty="0">
                <a:latin typeface="Calibri" panose="020F0502020204030204" pitchFamily="34" charset="0"/>
                <a:cs typeface="Calibri" panose="020F0502020204030204" pitchFamily="34" charset="0"/>
              </a:rPr>
              <a:t> </a:t>
            </a:r>
          </a:p>
          <a:p>
            <a:r>
              <a:rPr lang="el-GR"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Stephanus </a:t>
            </a:r>
            <a:r>
              <a:rPr lang="en-US" b="1" dirty="0" err="1">
                <a:latin typeface="Calibri" panose="020F0502020204030204" pitchFamily="34" charset="0"/>
                <a:cs typeface="Calibri" panose="020F0502020204030204" pitchFamily="34" charset="0"/>
              </a:rPr>
              <a:t>Athenaeus</a:t>
            </a:r>
            <a:r>
              <a:rPr lang="en-US" b="1" dirty="0">
                <a:latin typeface="Calibri" panose="020F0502020204030204" pitchFamily="34" charset="0"/>
                <a:cs typeface="Calibri" panose="020F0502020204030204" pitchFamily="34" charset="0"/>
              </a:rPr>
              <a:t> or </a:t>
            </a:r>
            <a:r>
              <a:rPr lang="en-US" b="1" dirty="0" err="1">
                <a:latin typeface="Calibri" panose="020F0502020204030204" pitchFamily="34" charset="0"/>
                <a:cs typeface="Calibri" panose="020F0502020204030204" pitchFamily="34" charset="0"/>
              </a:rPr>
              <a:t>Alexandrinus</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(~550-620)</a:t>
            </a:r>
          </a:p>
          <a:p>
            <a:r>
              <a:rPr lang="el-GR" b="1"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De </a:t>
            </a:r>
            <a:r>
              <a:rPr lang="en-US" b="1" i="1" dirty="0" err="1">
                <a:latin typeface="Calibri" panose="020F0502020204030204" pitchFamily="34" charset="0"/>
                <a:cs typeface="Calibri" panose="020F0502020204030204" pitchFamily="34" charset="0"/>
              </a:rPr>
              <a:t>urinis</a:t>
            </a:r>
            <a:endParaRPr lang="el-GR" b="1" i="1" dirty="0">
              <a:latin typeface="Calibri" panose="020F0502020204030204" pitchFamily="34" charset="0"/>
              <a:cs typeface="Calibri" panose="020F0502020204030204" pitchFamily="34" charset="0"/>
            </a:endParaRPr>
          </a:p>
          <a:p>
            <a:r>
              <a:rPr lang="el-GR" b="1" i="1"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Scholia  in </a:t>
            </a:r>
            <a:r>
              <a:rPr lang="en-US" b="1" i="1" dirty="0" err="1">
                <a:latin typeface="Calibri" panose="020F0502020204030204" pitchFamily="34" charset="0"/>
                <a:cs typeface="Calibri" panose="020F0502020204030204" pitchFamily="34" charset="0"/>
              </a:rPr>
              <a:t>Magni</a:t>
            </a:r>
            <a:r>
              <a:rPr lang="en-US" b="1" i="1"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sophistae</a:t>
            </a:r>
            <a:r>
              <a:rPr lang="en-US" b="1" i="1"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librum</a:t>
            </a:r>
            <a:r>
              <a:rPr lang="en-US" b="1" i="1" dirty="0">
                <a:latin typeface="Calibri" panose="020F0502020204030204" pitchFamily="34" charset="0"/>
                <a:cs typeface="Calibri" panose="020F0502020204030204" pitchFamily="34" charset="0"/>
              </a:rPr>
              <a:t> de </a:t>
            </a:r>
            <a:r>
              <a:rPr lang="en-US" b="1" i="1" dirty="0" err="1">
                <a:latin typeface="Calibri" panose="020F0502020204030204" pitchFamily="34" charset="0"/>
                <a:cs typeface="Calibri" panose="020F0502020204030204" pitchFamily="34" charset="0"/>
              </a:rPr>
              <a:t>urinis</a:t>
            </a:r>
            <a:endParaRPr lang="el-GR" b="1" i="1" dirty="0">
              <a:latin typeface="Calibri" panose="020F0502020204030204" pitchFamily="34" charset="0"/>
              <a:cs typeface="Calibri" panose="020F0502020204030204" pitchFamily="34" charset="0"/>
            </a:endParaRPr>
          </a:p>
          <a:p>
            <a:pPr marL="342900" indent="-342900">
              <a:buFontTx/>
              <a:buChar char="-"/>
            </a:pPr>
            <a:r>
              <a:rPr lang="en-US" b="1" dirty="0">
                <a:latin typeface="Calibri" panose="020F0502020204030204" pitchFamily="34" charset="0"/>
                <a:cs typeface="Calibri" panose="020F0502020204030204" pitchFamily="34" charset="0"/>
              </a:rPr>
              <a:t>Theophilus </a:t>
            </a:r>
            <a:r>
              <a:rPr lang="en-US" b="1" dirty="0" err="1">
                <a:latin typeface="Calibri" panose="020F0502020204030204" pitchFamily="34" charset="0"/>
                <a:cs typeface="Calibri" panose="020F0502020204030204" pitchFamily="34" charset="0"/>
              </a:rPr>
              <a:t>Protospatharius</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7</a:t>
            </a:r>
            <a:r>
              <a:rPr lang="en-US" b="1" baseline="30000" dirty="0">
                <a:latin typeface="Calibri" panose="020F0502020204030204" pitchFamily="34" charset="0"/>
                <a:cs typeface="Calibri" panose="020F0502020204030204" pitchFamily="34" charset="0"/>
              </a:rPr>
              <a:t>th</a:t>
            </a:r>
            <a:r>
              <a:rPr lang="en-US" b="1" dirty="0">
                <a:latin typeface="Calibri" panose="020F0502020204030204" pitchFamily="34" charset="0"/>
                <a:cs typeface="Calibri" panose="020F0502020204030204" pitchFamily="34" charset="0"/>
              </a:rPr>
              <a:t> or 9</a:t>
            </a:r>
            <a:r>
              <a:rPr lang="en-US" b="1" baseline="30000" dirty="0">
                <a:latin typeface="Calibri" panose="020F0502020204030204" pitchFamily="34" charset="0"/>
                <a:cs typeface="Calibri" panose="020F0502020204030204" pitchFamily="34" charset="0"/>
              </a:rPr>
              <a:t>th</a:t>
            </a:r>
            <a:r>
              <a:rPr lang="en-US" b="1" dirty="0">
                <a:latin typeface="Calibri" panose="020F0502020204030204" pitchFamily="34" charset="0"/>
                <a:cs typeface="Calibri" panose="020F0502020204030204" pitchFamily="34" charset="0"/>
              </a:rPr>
              <a:t> c. AD)</a:t>
            </a:r>
            <a:endParaRPr lang="el-GR" b="1" dirty="0">
              <a:latin typeface="Calibri" panose="020F0502020204030204" pitchFamily="34" charset="0"/>
              <a:cs typeface="Calibri" panose="020F0502020204030204" pitchFamily="34" charset="0"/>
            </a:endParaRPr>
          </a:p>
          <a:p>
            <a:pPr lvl="2"/>
            <a:r>
              <a:rPr lang="el-GR" b="1"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De </a:t>
            </a:r>
            <a:r>
              <a:rPr lang="en-US" b="1" i="1" dirty="0" err="1">
                <a:latin typeface="Calibri" panose="020F0502020204030204" pitchFamily="34" charset="0"/>
                <a:cs typeface="Calibri" panose="020F0502020204030204" pitchFamily="34" charset="0"/>
              </a:rPr>
              <a:t>urinis</a:t>
            </a:r>
            <a:endParaRPr lang="el-GR" b="1" i="1" dirty="0">
              <a:latin typeface="Calibri" panose="020F0502020204030204" pitchFamily="34" charset="0"/>
              <a:cs typeface="Calibri" panose="020F0502020204030204" pitchFamily="34" charset="0"/>
            </a:endParaRPr>
          </a:p>
          <a:p>
            <a:pPr lvl="2"/>
            <a:endParaRPr lang="el-GR" b="1" i="1" dirty="0">
              <a:latin typeface="Calibri" panose="020F0502020204030204" pitchFamily="34" charset="0"/>
              <a:cs typeface="Calibri" panose="020F0502020204030204" pitchFamily="34" charset="0"/>
            </a:endParaRPr>
          </a:p>
          <a:p>
            <a:pPr lvl="2"/>
            <a:endParaRPr lang="el-GR" b="1" i="1" dirty="0">
              <a:latin typeface="Calibri" panose="020F0502020204030204" pitchFamily="34" charset="0"/>
              <a:cs typeface="Calibri" panose="020F0502020204030204" pitchFamily="34" charset="0"/>
            </a:endParaRPr>
          </a:p>
          <a:p>
            <a:pPr lvl="2"/>
            <a:r>
              <a:rPr lang="el-GR" b="1" dirty="0">
                <a:latin typeface="Calibri" panose="020F0502020204030204" pitchFamily="34" charset="0"/>
                <a:cs typeface="Calibri" panose="020F0502020204030204" pitchFamily="34" charset="0"/>
              </a:rPr>
              <a:t>Και πολλές περισσότερες…</a:t>
            </a:r>
          </a:p>
          <a:p>
            <a:endParaRPr lang="en-US" sz="2400" b="1" dirty="0">
              <a:solidFill>
                <a:srgbClr val="F8F2AE"/>
              </a:solidFill>
              <a:latin typeface="Garamond" panose="02020404030301010803" pitchFamily="18" charset="0"/>
            </a:endParaRPr>
          </a:p>
          <a:p>
            <a:endParaRPr lang="en-US" sz="2400" b="1" dirty="0">
              <a:solidFill>
                <a:srgbClr val="F8F2AE"/>
              </a:solidFill>
              <a:latin typeface="Garamond" panose="02020404030301010803" pitchFamily="18" charset="0"/>
            </a:endParaRPr>
          </a:p>
        </p:txBody>
      </p:sp>
      <p:pic>
        <p:nvPicPr>
          <p:cNvPr id="3" name="Εικόνα 2">
            <a:extLst>
              <a:ext uri="{FF2B5EF4-FFF2-40B4-BE49-F238E27FC236}">
                <a16:creationId xmlns:a16="http://schemas.microsoft.com/office/drawing/2014/main" xmlns="" id="{19ECA4AA-7326-42DE-A4AF-090530FE81D0}"/>
              </a:ext>
            </a:extLst>
          </p:cNvPr>
          <p:cNvPicPr>
            <a:picLocks noChangeAspect="1"/>
          </p:cNvPicPr>
          <p:nvPr/>
        </p:nvPicPr>
        <p:blipFill>
          <a:blip r:embed="rId2"/>
          <a:stretch>
            <a:fillRect/>
          </a:stretch>
        </p:blipFill>
        <p:spPr>
          <a:xfrm>
            <a:off x="9040599" y="1403496"/>
            <a:ext cx="2781300" cy="4476750"/>
          </a:xfrm>
          <a:prstGeom prst="rect">
            <a:avLst/>
          </a:prstGeom>
        </p:spPr>
      </p:pic>
    </p:spTree>
    <p:extLst>
      <p:ext uri="{BB962C8B-B14F-4D97-AF65-F5344CB8AC3E}">
        <p14:creationId xmlns:p14="http://schemas.microsoft.com/office/powerpoint/2010/main" val="2098042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69EACB33-7E1C-44AE-9839-FB73D16FE526}"/>
              </a:ext>
            </a:extLst>
          </p:cNvPr>
          <p:cNvPicPr>
            <a:picLocks noChangeAspect="1"/>
          </p:cNvPicPr>
          <p:nvPr/>
        </p:nvPicPr>
        <p:blipFill>
          <a:blip r:embed="rId2"/>
          <a:stretch>
            <a:fillRect/>
          </a:stretch>
        </p:blipFill>
        <p:spPr>
          <a:xfrm>
            <a:off x="824252" y="1074518"/>
            <a:ext cx="3031346" cy="4002450"/>
          </a:xfrm>
          <a:prstGeom prst="rect">
            <a:avLst/>
          </a:prstGeom>
        </p:spPr>
      </p:pic>
      <p:pic>
        <p:nvPicPr>
          <p:cNvPr id="4" name="Εικόνα 3">
            <a:extLst>
              <a:ext uri="{FF2B5EF4-FFF2-40B4-BE49-F238E27FC236}">
                <a16:creationId xmlns:a16="http://schemas.microsoft.com/office/drawing/2014/main" xmlns="" id="{B6415D13-551B-4E32-ABE2-FBC82D54EB15}"/>
              </a:ext>
            </a:extLst>
          </p:cNvPr>
          <p:cNvPicPr>
            <a:picLocks noChangeAspect="1"/>
          </p:cNvPicPr>
          <p:nvPr/>
        </p:nvPicPr>
        <p:blipFill>
          <a:blip r:embed="rId3"/>
          <a:stretch>
            <a:fillRect/>
          </a:stretch>
        </p:blipFill>
        <p:spPr>
          <a:xfrm>
            <a:off x="5912464" y="1074518"/>
            <a:ext cx="3982163" cy="3939190"/>
          </a:xfrm>
          <a:prstGeom prst="rect">
            <a:avLst/>
          </a:prstGeom>
        </p:spPr>
      </p:pic>
    </p:spTree>
    <p:extLst>
      <p:ext uri="{BB962C8B-B14F-4D97-AF65-F5344CB8AC3E}">
        <p14:creationId xmlns:p14="http://schemas.microsoft.com/office/powerpoint/2010/main" val="2556334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F0C0401-E279-4419-8FA0-17E7BC6C2051}"/>
              </a:ext>
            </a:extLst>
          </p:cNvPr>
          <p:cNvSpPr txBox="1"/>
          <p:nvPr/>
        </p:nvSpPr>
        <p:spPr>
          <a:xfrm>
            <a:off x="323528" y="979210"/>
            <a:ext cx="11462072" cy="4493538"/>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Ιπποκρατική θεραπευτική
</a:t>
            </a:r>
            <a:endParaRPr lang="en-US" sz="2400" b="1" dirty="0">
              <a:solidFill>
                <a:srgbClr val="F8E8AE"/>
              </a:solidFill>
              <a:latin typeface="Garamond" panose="02020404030301010803" pitchFamily="18" charset="0"/>
            </a:endParaRPr>
          </a:p>
          <a:p>
            <a:pPr algn="just"/>
            <a:r>
              <a:rPr lang="en-US" b="1" dirty="0">
                <a:solidFill>
                  <a:srgbClr val="F8E8AE"/>
                </a:solidFill>
                <a:latin typeface="Calibri" panose="020F0502020204030204" pitchFamily="34" charset="0"/>
                <a:cs typeface="Calibri" panose="020F0502020204030204" pitchFamily="34" charset="0"/>
              </a:rPr>
              <a:t>“</a:t>
            </a:r>
            <a:r>
              <a:rPr lang="el-GR" sz="1800" b="1" i="1" dirty="0" err="1">
                <a:latin typeface="Calibri" panose="020F0502020204030204" pitchFamily="34" charset="0"/>
                <a:cs typeface="Calibri" panose="020F0502020204030204" pitchFamily="34" charset="0"/>
              </a:rPr>
              <a:t>Ωφελέειν</a:t>
            </a:r>
            <a:r>
              <a:rPr lang="el-GR" sz="1800" b="1" i="1" dirty="0">
                <a:latin typeface="Calibri" panose="020F0502020204030204" pitchFamily="34" charset="0"/>
                <a:cs typeface="Calibri" panose="020F0502020204030204" pitchFamily="34" charset="0"/>
              </a:rPr>
              <a:t> ή μη </a:t>
            </a:r>
            <a:r>
              <a:rPr lang="el-GR" sz="1800" b="1" i="1" dirty="0" err="1">
                <a:latin typeface="Calibri" panose="020F0502020204030204" pitchFamily="34" charset="0"/>
                <a:cs typeface="Calibri" panose="020F0502020204030204" pitchFamily="34" charset="0"/>
              </a:rPr>
              <a:t>βλάπτειν</a:t>
            </a:r>
            <a:endParaRPr lang="el-GR" sz="1800" b="1" i="1" dirty="0">
              <a:latin typeface="Calibri" panose="020F0502020204030204" pitchFamily="34" charset="0"/>
              <a:cs typeface="Calibri" panose="020F0502020204030204" pitchFamily="34" charset="0"/>
            </a:endParaRPr>
          </a:p>
          <a:p>
            <a:pPr algn="just"/>
            <a:endParaRPr lang="en-US" b="1" dirty="0">
              <a:latin typeface="Calibri" panose="020F0502020204030204" pitchFamily="34" charset="0"/>
              <a:cs typeface="Calibri" panose="020F0502020204030204" pitchFamily="34" charset="0"/>
            </a:endParaRPr>
          </a:p>
          <a:p>
            <a:pPr algn="just"/>
            <a:r>
              <a:rPr lang="el-GR" sz="1800" b="1" dirty="0">
                <a:latin typeface="Calibri" panose="020F0502020204030204" pitchFamily="34" charset="0"/>
                <a:cs typeface="Calibri" panose="020F0502020204030204" pitchFamily="34" charset="0"/>
              </a:rPr>
              <a:t>«Όσα δε θεραπεύουν τα φάρμακα θεραπεύει το νυστέρι (χειρουργική). Όσα δε θεραπεύει το νυστέρι θεραπεύει το πυρ (καυτηρίαση). Όσα το πυρ δε θεραπεύει, θα πρέπει να θεωρηθούν ανίατα» </a:t>
            </a:r>
            <a:r>
              <a:rPr lang="el-GR" sz="1800" b="1" i="1" dirty="0">
                <a:latin typeface="Calibri" panose="020F0502020204030204" pitchFamily="34" charset="0"/>
                <a:cs typeface="Calibri" panose="020F0502020204030204" pitchFamily="34" charset="0"/>
              </a:rPr>
              <a:t>Αφορισμοί </a:t>
            </a:r>
            <a:r>
              <a:rPr lang="en-US" sz="1800" b="1" i="1" dirty="0">
                <a:latin typeface="Calibri" panose="020F0502020204030204" pitchFamily="34" charset="0"/>
                <a:cs typeface="Calibri" panose="020F0502020204030204" pitchFamily="34" charset="0"/>
              </a:rPr>
              <a:t>VII, </a:t>
            </a:r>
            <a:r>
              <a:rPr lang="el-GR" sz="1800" b="1" i="1" dirty="0">
                <a:latin typeface="Calibri" panose="020F0502020204030204" pitchFamily="34" charset="0"/>
                <a:cs typeface="Calibri" panose="020F0502020204030204" pitchFamily="34" charset="0"/>
              </a:rPr>
              <a:t>87 και </a:t>
            </a:r>
            <a:r>
              <a:rPr lang="en-US" sz="1800" b="1" i="1" dirty="0">
                <a:latin typeface="Calibri" panose="020F0502020204030204" pitchFamily="34" charset="0"/>
                <a:cs typeface="Calibri" panose="020F0502020204030204" pitchFamily="34" charset="0"/>
              </a:rPr>
              <a:t>IV, 608</a:t>
            </a:r>
            <a:endParaRPr lang="en-US" b="1" i="1" dirty="0">
              <a:latin typeface="Calibri" panose="020F0502020204030204" pitchFamily="34" charset="0"/>
              <a:cs typeface="Calibri" panose="020F0502020204030204" pitchFamily="34" charset="0"/>
            </a:endParaRPr>
          </a:p>
          <a:p>
            <a:pPr algn="just"/>
            <a:endParaRPr lang="en-US" b="1" i="1" dirty="0">
              <a:latin typeface="Calibri" panose="020F0502020204030204" pitchFamily="34" charset="0"/>
              <a:cs typeface="Calibri" panose="020F0502020204030204" pitchFamily="34" charset="0"/>
            </a:endParaRPr>
          </a:p>
          <a:p>
            <a:pPr algn="just"/>
            <a:endParaRPr lang="en-US" b="1" i="1" dirty="0">
              <a:latin typeface="Calibri" panose="020F0502020204030204" pitchFamily="34" charset="0"/>
              <a:cs typeface="Calibri" panose="020F0502020204030204" pitchFamily="34" charset="0"/>
            </a:endParaRPr>
          </a:p>
          <a:p>
            <a:pPr algn="just"/>
            <a:endParaRPr lang="en-US" b="1" i="1" dirty="0">
              <a:latin typeface="Calibri" panose="020F0502020204030204" pitchFamily="34" charset="0"/>
              <a:cs typeface="Calibri" panose="020F0502020204030204" pitchFamily="34" charset="0"/>
            </a:endParaRPr>
          </a:p>
          <a:p>
            <a:pPr algn="just"/>
            <a:r>
              <a:rPr lang="el-GR" b="1" dirty="0">
                <a:latin typeface="Calibri" panose="020F0502020204030204" pitchFamily="34" charset="0"/>
                <a:cs typeface="Calibri" panose="020F0502020204030204" pitchFamily="34" charset="0"/>
              </a:rPr>
              <a:t>Τρεις παράγοντες για επιτυχή θεραπεία:</a:t>
            </a:r>
            <a:endParaRPr lang="en-US"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ιάσιμη νόσος</a:t>
            </a:r>
            <a:endParaRPr lang="en-US"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συνεργάσιμος ασθενής</a:t>
            </a:r>
            <a:endParaRPr lang="en-US" b="1" dirty="0">
              <a:latin typeface="Calibri" panose="020F0502020204030204" pitchFamily="34" charset="0"/>
              <a:cs typeface="Calibri" panose="020F0502020204030204" pitchFamily="34" charset="0"/>
            </a:endParaRPr>
          </a:p>
          <a:p>
            <a:pPr algn="just"/>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πεπειραμένος ιατρός</a:t>
            </a:r>
            <a:endParaRPr lang="en-US" b="1" dirty="0">
              <a:latin typeface="Calibri" panose="020F0502020204030204" pitchFamily="34" charset="0"/>
              <a:cs typeface="Calibri" panose="020F0502020204030204" pitchFamily="34" charset="0"/>
            </a:endParaRPr>
          </a:p>
          <a:p>
            <a:pPr algn="just"/>
            <a:endParaRPr lang="en-US" sz="2400" b="1" dirty="0">
              <a:solidFill>
                <a:srgbClr val="F8E8AE"/>
              </a:solidFill>
              <a:latin typeface="Garamond" panose="02020404030301010803" pitchFamily="18" charset="0"/>
            </a:endParaRPr>
          </a:p>
          <a:p>
            <a:pPr algn="just"/>
            <a:endParaRPr lang="en-US" sz="2400" b="1" dirty="0">
              <a:solidFill>
                <a:srgbClr val="F8E8AE"/>
              </a:solidFill>
              <a:latin typeface="Garamond" panose="02020404030301010803" pitchFamily="18" charset="0"/>
            </a:endParaRPr>
          </a:p>
        </p:txBody>
      </p:sp>
    </p:spTree>
    <p:extLst>
      <p:ext uri="{BB962C8B-B14F-4D97-AF65-F5344CB8AC3E}">
        <p14:creationId xmlns:p14="http://schemas.microsoft.com/office/powerpoint/2010/main" val="3047724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F3883C-EEFC-4D67-B05C-5C31B6D44301}"/>
              </a:ext>
            </a:extLst>
          </p:cNvPr>
          <p:cNvSpPr/>
          <p:nvPr/>
        </p:nvSpPr>
        <p:spPr>
          <a:xfrm>
            <a:off x="204972" y="1444233"/>
            <a:ext cx="11593328" cy="4524315"/>
          </a:xfrm>
          <a:prstGeom prst="rect">
            <a:avLst/>
          </a:prstGeom>
        </p:spPr>
        <p:txBody>
          <a:bodyPr wrap="square">
            <a:spAutoFit/>
          </a:bodyPr>
          <a:lstStyle/>
          <a:p>
            <a:pPr marL="342900" indent="-342900">
              <a:buFont typeface="Arial" panose="020B0604020202020204" pitchFamily="34" charset="0"/>
              <a:buChar char="•"/>
            </a:pPr>
            <a:r>
              <a:rPr lang="el-GR" b="1" dirty="0">
                <a:latin typeface="Calibri" panose="020F0502020204030204" pitchFamily="34" charset="0"/>
                <a:cs typeface="Calibri" panose="020F0502020204030204" pitchFamily="34" charset="0"/>
              </a:rPr>
              <a:t>Διατροφή</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τροφή για βελτίωση της πέψης και διευκόλυνση κενώσεων)</a:t>
            </a:r>
          </a:p>
          <a:p>
            <a:pPr marL="342900" indent="-342900">
              <a:buFont typeface="Arial" panose="020B0604020202020204" pitchFamily="34" charset="0"/>
              <a:buChar char="•"/>
            </a:pPr>
            <a:r>
              <a:rPr lang="el-GR" b="1" dirty="0">
                <a:latin typeface="Calibri" panose="020F0502020204030204" pitchFamily="34" charset="0"/>
                <a:cs typeface="Calibri" panose="020F0502020204030204" pitchFamily="34" charset="0"/>
              </a:rPr>
              <a:t>Εύλογη χρήση φαρμάκων
Χειρουργική επέμβαση</a:t>
            </a:r>
          </a:p>
          <a:p>
            <a:pPr marL="285750" indent="-285750">
              <a:buFont typeface="Arial" panose="020B0604020202020204" pitchFamily="34" charset="0"/>
              <a:buChar char="•"/>
            </a:pPr>
            <a:r>
              <a:rPr lang="el-GR" b="1" dirty="0">
                <a:latin typeface="Calibri" panose="020F0502020204030204" pitchFamily="34" charset="0"/>
                <a:cs typeface="Calibri" panose="020F0502020204030204" pitchFamily="34" charset="0"/>
              </a:rPr>
              <a:t>Τρυπανισμοί</a:t>
            </a:r>
          </a:p>
          <a:p>
            <a:pPr marL="285750" indent="-285750">
              <a:buFont typeface="Arial" panose="020B0604020202020204" pitchFamily="34" charset="0"/>
              <a:buChar char="•"/>
            </a:pPr>
            <a:r>
              <a:rPr lang="el-GR" b="1" dirty="0">
                <a:latin typeface="Calibri" panose="020F0502020204030204" pitchFamily="34" charset="0"/>
                <a:cs typeface="Calibri" panose="020F0502020204030204" pitchFamily="34" charset="0"/>
              </a:rPr>
              <a:t>Παρακέντηση θώρακος και αποστράγγιση αποστήματος</a:t>
            </a:r>
          </a:p>
          <a:p>
            <a:pPr marL="285750" indent="-285750">
              <a:buFont typeface="Arial" panose="020B0604020202020204" pitchFamily="34" charset="0"/>
              <a:buChar char="•"/>
            </a:pPr>
            <a:r>
              <a:rPr lang="el-GR" b="1" dirty="0">
                <a:latin typeface="Calibri" panose="020F0502020204030204" pitchFamily="34" charset="0"/>
                <a:cs typeface="Calibri" panose="020F0502020204030204" pitchFamily="34" charset="0"/>
              </a:rPr>
              <a:t>Αιμορροΐδες
Ακρωτηριασμοί</a:t>
            </a:r>
          </a:p>
          <a:p>
            <a:pPr marL="285750" indent="-285750">
              <a:buFont typeface="Arial" panose="020B0604020202020204" pitchFamily="34" charset="0"/>
              <a:buChar char="•"/>
            </a:pPr>
            <a:r>
              <a:rPr lang="el-GR" b="1" dirty="0">
                <a:latin typeface="Calibri" panose="020F0502020204030204" pitchFamily="34" charset="0"/>
                <a:cs typeface="Calibri" panose="020F0502020204030204" pitchFamily="34" charset="0"/>
              </a:rPr>
              <a:t>Ορθοπεδική</a:t>
            </a:r>
          </a:p>
          <a:p>
            <a:pPr marL="285750" indent="-285750">
              <a:buFont typeface="Arial" panose="020B0604020202020204" pitchFamily="34" charset="0"/>
              <a:buChar char="•"/>
            </a:pPr>
            <a:r>
              <a:rPr lang="el-GR" b="1" dirty="0" err="1">
                <a:latin typeface="Calibri" panose="020F0502020204030204" pitchFamily="34" charset="0"/>
                <a:cs typeface="Calibri" panose="020F0502020204030204" pitchFamily="34" charset="0"/>
              </a:rPr>
              <a:t>Εμβρυτομή</a:t>
            </a:r>
            <a:endParaRPr lang="el-GR"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b="1" dirty="0">
                <a:latin typeface="Calibri" panose="020F0502020204030204" pitchFamily="34" charset="0"/>
                <a:cs typeface="Calibri" panose="020F0502020204030204" pitchFamily="34" charset="0"/>
              </a:rPr>
              <a:t>Γυναικολογικές επεμβάσεις 
Οφθαλμολογικές επεμβάσεις</a:t>
            </a:r>
          </a:p>
          <a:p>
            <a:pPr marL="285750" indent="-285750">
              <a:buFont typeface="Arial" panose="020B0604020202020204" pitchFamily="34" charset="0"/>
              <a:buChar char="•"/>
            </a:pPr>
            <a:r>
              <a:rPr lang="el-GR" b="1" dirty="0">
                <a:latin typeface="Calibri" panose="020F0502020204030204" pitchFamily="34" charset="0"/>
                <a:cs typeface="Calibri" panose="020F0502020204030204" pitchFamily="34" charset="0"/>
              </a:rPr>
              <a:t>Ασθένειες της μύτης (π.χ. πολύποδες)</a:t>
            </a:r>
          </a:p>
          <a:p>
            <a:endParaRPr lang="el-GR" sz="2400" b="1" dirty="0">
              <a:solidFill>
                <a:srgbClr val="F8E8AE"/>
              </a:solidFill>
              <a:latin typeface="Garamond" panose="02020404030301010803" pitchFamily="18" charset="0"/>
            </a:endParaRPr>
          </a:p>
          <a:p>
            <a:r>
              <a:rPr lang="el-GR" sz="2400" b="1" dirty="0">
                <a:solidFill>
                  <a:srgbClr val="F8E8AE"/>
                </a:solidFill>
                <a:latin typeface="Garamond" panose="02020404030301010803" pitchFamily="18" charset="0"/>
              </a:rPr>
              <a:t>		</a:t>
            </a:r>
          </a:p>
          <a:p>
            <a:endParaRPr lang="en-US" sz="2400" b="1" dirty="0">
              <a:solidFill>
                <a:srgbClr val="F8E8AE"/>
              </a:solidFill>
              <a:latin typeface="Garamond" panose="02020404030301010803" pitchFamily="18" charset="0"/>
            </a:endParaRPr>
          </a:p>
        </p:txBody>
      </p:sp>
      <p:pic>
        <p:nvPicPr>
          <p:cNvPr id="3" name="Picture 8" descr="Hemorrhoid">
            <a:extLst>
              <a:ext uri="{FF2B5EF4-FFF2-40B4-BE49-F238E27FC236}">
                <a16:creationId xmlns:a16="http://schemas.microsoft.com/office/drawing/2014/main" xmlns="" id="{3A263F0D-F1A2-4B53-AEB7-31C923BA2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446" y="1762918"/>
            <a:ext cx="457200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410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1300" y="1195696"/>
            <a:ext cx="6362700" cy="4339650"/>
          </a:xfrm>
          <a:prstGeom prst="rect">
            <a:avLst/>
          </a:prstGeom>
          <a:noFill/>
        </p:spPr>
        <p:txBody>
          <a:bodyPr wrap="square" rtlCol="0">
            <a:spAutoFit/>
          </a:bodyPr>
          <a:lstStyle/>
          <a:p>
            <a:endParaRPr lang="el-GR" sz="2400" b="1" dirty="0">
              <a:solidFill>
                <a:srgbClr val="F8F2AE"/>
              </a:solidFill>
              <a:latin typeface="Garamond" panose="02020404030301010803" pitchFamily="18" charset="0"/>
            </a:endParaRPr>
          </a:p>
          <a:p>
            <a:r>
              <a:rPr lang="el-GR" b="1" dirty="0">
                <a:latin typeface="Calibri" panose="020F0502020204030204" pitchFamily="34" charset="0"/>
                <a:cs typeface="Calibri" panose="020F0502020204030204" pitchFamily="34" charset="0"/>
              </a:rPr>
              <a:t>Αιμόσταση: χρήση φαρμακευτικών φυτών, κρύων επιθεμάτων, ανύψωσης άκρων, πιεστικών επιδέσμων και καυτηριασμού</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Τραυματολογία και χειρουργική οστών: εξέλιξη. Ραφή ή ξηρή επίδεση. Εάν υπάρξει ρήξη, είναι επιθυμητή η διαπύηση</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Καλή γνώση οστεολογίας</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Εξαιρετική τεχνική επίδεσης και ανάταξης οστού
</a:t>
            </a:r>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«Δεν είναι λοιπόν καμιά σπουδαία υπόθεση να χειριστείς ένα σπασμένο χέρι: είναι, για να το πω έτσι, δουλειά του κάθε γιατρού»</a:t>
            </a:r>
            <a:endParaRPr lang="en-US" b="1" dirty="0">
              <a:latin typeface="Calibri" panose="020F0502020204030204" pitchFamily="34" charset="0"/>
              <a:cs typeface="Calibri" panose="020F0502020204030204" pitchFamily="34" charset="0"/>
            </a:endParaRPr>
          </a:p>
        </p:txBody>
      </p:sp>
      <p:pic>
        <p:nvPicPr>
          <p:cNvPr id="3" name="Εικόνα 2">
            <a:extLst>
              <a:ext uri="{FF2B5EF4-FFF2-40B4-BE49-F238E27FC236}">
                <a16:creationId xmlns:a16="http://schemas.microsoft.com/office/drawing/2014/main" xmlns="" id="{0C272E30-D778-429E-B14B-F9851E5F9273}"/>
              </a:ext>
            </a:extLst>
          </p:cNvPr>
          <p:cNvPicPr>
            <a:picLocks noChangeAspect="1"/>
          </p:cNvPicPr>
          <p:nvPr/>
        </p:nvPicPr>
        <p:blipFill>
          <a:blip r:embed="rId2"/>
          <a:stretch>
            <a:fillRect/>
          </a:stretch>
        </p:blipFill>
        <p:spPr>
          <a:xfrm rot="5400000">
            <a:off x="7846967" y="319622"/>
            <a:ext cx="3175000" cy="5172808"/>
          </a:xfrm>
          <a:prstGeom prst="rect">
            <a:avLst/>
          </a:prstGeom>
        </p:spPr>
      </p:pic>
    </p:spTree>
    <p:extLst>
      <p:ext uri="{BB962C8B-B14F-4D97-AF65-F5344CB8AC3E}">
        <p14:creationId xmlns:p14="http://schemas.microsoft.com/office/powerpoint/2010/main" val="2519600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F3883C-EEFC-4D67-B05C-5C31B6D44301}"/>
              </a:ext>
            </a:extLst>
          </p:cNvPr>
          <p:cNvSpPr/>
          <p:nvPr/>
        </p:nvSpPr>
        <p:spPr>
          <a:xfrm>
            <a:off x="204972" y="1048449"/>
            <a:ext cx="11593328" cy="4601260"/>
          </a:xfrm>
          <a:prstGeom prst="rect">
            <a:avLst/>
          </a:prstGeom>
        </p:spPr>
        <p:txBody>
          <a:bodyPr wrap="square">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Ελληνιστική περίοδος</a:t>
            </a:r>
          </a:p>
          <a:p>
            <a:endParaRPr lang="el-GR" sz="2400" b="1" u="sng" dirty="0">
              <a:solidFill>
                <a:srgbClr val="F8F2AE"/>
              </a:solidFill>
              <a:latin typeface="Garamond" panose="02020404030301010803" pitchFamily="18" charset="0"/>
            </a:endParaRPr>
          </a:p>
          <a:p>
            <a:pPr>
              <a:spcBef>
                <a:spcPct val="50000"/>
              </a:spcBef>
            </a:pPr>
            <a:r>
              <a:rPr lang="el-GR" altLang="el-GR" b="1" dirty="0">
                <a:latin typeface="Calibri" panose="020F0502020204030204" pitchFamily="34" charset="0"/>
                <a:cs typeface="Calibri" panose="020F0502020204030204" pitchFamily="34" charset="0"/>
              </a:rPr>
              <a:t>Αλεξάνδρεια: ιδρύθηκε το 332 </a:t>
            </a:r>
            <a:r>
              <a:rPr lang="el-GR" altLang="el-GR" b="1" dirty="0" err="1">
                <a:latin typeface="Calibri" panose="020F0502020204030204" pitchFamily="34" charset="0"/>
                <a:cs typeface="Calibri" panose="020F0502020204030204" pitchFamily="34" charset="0"/>
              </a:rPr>
              <a:t>π.Χ</a:t>
            </a:r>
            <a:r>
              <a:rPr lang="el-GR" altLang="el-GR" b="1" dirty="0">
                <a:latin typeface="Calibri" panose="020F0502020204030204" pitchFamily="34" charset="0"/>
                <a:cs typeface="Calibri" panose="020F0502020204030204" pitchFamily="34" charset="0"/>
              </a:rPr>
              <a:t> από τον Μ. Αλέξανδρο</a:t>
            </a:r>
          </a:p>
          <a:p>
            <a:pPr>
              <a:spcBef>
                <a:spcPct val="50000"/>
              </a:spcBef>
            </a:pPr>
            <a:endParaRPr lang="el-GR" altLang="el-GR" b="1" dirty="0">
              <a:latin typeface="Calibri" panose="020F0502020204030204" pitchFamily="34" charset="0"/>
              <a:cs typeface="Calibri" panose="020F0502020204030204" pitchFamily="34" charset="0"/>
            </a:endParaRPr>
          </a:p>
          <a:p>
            <a:pPr>
              <a:spcBef>
                <a:spcPct val="50000"/>
              </a:spcBef>
            </a:pPr>
            <a:r>
              <a:rPr lang="el-GR" altLang="el-GR" b="1" dirty="0">
                <a:latin typeface="Calibri" panose="020F0502020204030204" pitchFamily="34" charset="0"/>
                <a:cs typeface="Calibri" panose="020F0502020204030204" pitchFamily="34" charset="0"/>
              </a:rPr>
              <a:t>Υπό τους </a:t>
            </a:r>
            <a:r>
              <a:rPr lang="el-GR" altLang="el-GR" b="1" dirty="0" err="1">
                <a:latin typeface="Calibri" panose="020F0502020204030204" pitchFamily="34" charset="0"/>
                <a:cs typeface="Calibri" panose="020F0502020204030204" pitchFamily="34" charset="0"/>
              </a:rPr>
              <a:t>Πτολεμαίους</a:t>
            </a:r>
            <a:r>
              <a:rPr lang="el-GR" altLang="el-GR" b="1" dirty="0">
                <a:latin typeface="Calibri" panose="020F0502020204030204" pitchFamily="34" charset="0"/>
                <a:cs typeface="Calibri" panose="020F0502020204030204" pitchFamily="34" charset="0"/>
              </a:rPr>
              <a:t> (απόγονοι του Αλεξάνδρου): οικονομική και πολιτιστική ανάπτυξη, κέντρο εμπορίου, καταφύγιο φιλοσόφων, καλλιτεχνών, λογίων και ιατρών</a:t>
            </a:r>
            <a:r>
              <a:rPr lang="en-US" altLang="el-GR" b="1" dirty="0">
                <a:latin typeface="Calibri" panose="020F0502020204030204" pitchFamily="34" charset="0"/>
                <a:cs typeface="Calibri" panose="020F0502020204030204" pitchFamily="34" charset="0"/>
              </a:rPr>
              <a:t>)</a:t>
            </a:r>
            <a:endParaRPr lang="el-GR" altLang="el-GR" b="1" dirty="0">
              <a:latin typeface="Calibri" panose="020F0502020204030204" pitchFamily="34" charset="0"/>
              <a:cs typeface="Calibri" panose="020F0502020204030204" pitchFamily="34" charset="0"/>
            </a:endParaRPr>
          </a:p>
          <a:p>
            <a:pPr>
              <a:spcBef>
                <a:spcPct val="50000"/>
              </a:spcBef>
            </a:pPr>
            <a:endParaRPr lang="el-GR" altLang="el-GR" b="1" dirty="0">
              <a:latin typeface="Calibri" panose="020F0502020204030204" pitchFamily="34" charset="0"/>
              <a:cs typeface="Calibri" panose="020F0502020204030204" pitchFamily="34" charset="0"/>
            </a:endParaRPr>
          </a:p>
          <a:p>
            <a:pPr>
              <a:spcBef>
                <a:spcPct val="50000"/>
              </a:spcBef>
            </a:pPr>
            <a:r>
              <a:rPr lang="el-GR" altLang="el-GR" b="1" dirty="0">
                <a:latin typeface="Calibri" panose="020F0502020204030204" pitchFamily="34" charset="0"/>
                <a:cs typeface="Calibri" panose="020F0502020204030204" pitchFamily="34" charset="0"/>
              </a:rPr>
              <a:t>Άδεια εκτέλεσης ανατομών</a:t>
            </a:r>
          </a:p>
          <a:p>
            <a:pPr>
              <a:spcBef>
                <a:spcPct val="50000"/>
              </a:spcBef>
            </a:pPr>
            <a:endParaRPr lang="el-GR" altLang="el-GR" sz="2400" b="1" dirty="0">
              <a:solidFill>
                <a:srgbClr val="F8F2AE"/>
              </a:solidFill>
              <a:latin typeface="Garamond" panose="02020404030301010803" pitchFamily="18" charset="0"/>
            </a:endParaRPr>
          </a:p>
          <a:p>
            <a:pPr>
              <a:spcBef>
                <a:spcPct val="50000"/>
              </a:spcBef>
            </a:pPr>
            <a:endParaRPr lang="el-GR" alt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339481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F3883C-EEFC-4D67-B05C-5C31B6D44301}"/>
              </a:ext>
            </a:extLst>
          </p:cNvPr>
          <p:cNvSpPr/>
          <p:nvPr/>
        </p:nvSpPr>
        <p:spPr>
          <a:xfrm>
            <a:off x="299336" y="1387511"/>
            <a:ext cx="11593328" cy="3216265"/>
          </a:xfrm>
          <a:prstGeom prst="rect">
            <a:avLst/>
          </a:prstGeom>
        </p:spPr>
        <p:txBody>
          <a:bodyPr wrap="square">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Ελληνιστική περίοδος</a:t>
            </a:r>
          </a:p>
          <a:p>
            <a:endParaRPr lang="el-GR" sz="2400" b="1" u="sng" dirty="0">
              <a:solidFill>
                <a:schemeClr val="bg1"/>
              </a:solidFill>
              <a:latin typeface="Garamond" panose="02020404030301010803" pitchFamily="18" charset="0"/>
            </a:endParaRPr>
          </a:p>
          <a:p>
            <a:pPr>
              <a:spcBef>
                <a:spcPct val="50000"/>
              </a:spcBef>
            </a:pPr>
            <a:r>
              <a:rPr lang="el-GR" altLang="el-GR" b="1" dirty="0">
                <a:latin typeface="Calibri" panose="020F0502020204030204" pitchFamily="34" charset="0"/>
                <a:cs typeface="Calibri" panose="020F0502020204030204" pitchFamily="34" charset="0"/>
              </a:rPr>
              <a:t>Ηρόδοτος: «Η Αίγυπτος βρίθει ιατρών» και «Οι Αιγύπτιοι, μαζί με τους </a:t>
            </a:r>
            <a:r>
              <a:rPr lang="el-GR" altLang="el-GR" b="1" dirty="0" err="1">
                <a:latin typeface="Calibri" panose="020F0502020204030204" pitchFamily="34" charset="0"/>
                <a:cs typeface="Calibri" panose="020F0502020204030204" pitchFamily="34" charset="0"/>
              </a:rPr>
              <a:t>Λίβυους</a:t>
            </a:r>
            <a:r>
              <a:rPr lang="el-GR" altLang="el-GR" b="1" dirty="0">
                <a:latin typeface="Calibri" panose="020F0502020204030204" pitchFamily="34" charset="0"/>
                <a:cs typeface="Calibri" panose="020F0502020204030204" pitchFamily="34" charset="0"/>
              </a:rPr>
              <a:t>, είναι οι υγιέστεροι λαοί»</a:t>
            </a:r>
          </a:p>
          <a:p>
            <a:pPr>
              <a:spcBef>
                <a:spcPct val="50000"/>
              </a:spcBef>
            </a:pPr>
            <a:endParaRPr lang="en-US" altLang="el-GR"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Άδεια εκτέλεσης νεκροτομών</a:t>
            </a:r>
            <a:r>
              <a:rPr lang="en-US" altLang="el-GR" sz="1800" b="1" dirty="0">
                <a:latin typeface="Calibri" panose="020F0502020204030204" pitchFamily="34" charset="0"/>
                <a:cs typeface="Calibri" panose="020F0502020204030204" pitchFamily="34" charset="0"/>
              </a:rPr>
              <a:t> </a:t>
            </a:r>
            <a:r>
              <a:rPr lang="el-GR" altLang="el-GR" sz="1800" b="1" dirty="0">
                <a:latin typeface="Calibri" panose="020F0502020204030204" pitchFamily="34" charset="0"/>
                <a:cs typeface="Calibri" panose="020F0502020204030204" pitchFamily="34" charset="0"/>
              </a:rPr>
              <a:t>και πιθανότατα ανατομές επί ζώντων (κατάδικοι): «δεν είναι στην πραγματικότητα απάνθρωπο να θυσιάζεις μερικούς εγκληματίες με σκοπό να βρεις θεραπείες για τους αθώους» (</a:t>
            </a:r>
            <a:r>
              <a:rPr lang="el-GR" altLang="el-GR" sz="1800" b="1" dirty="0" err="1">
                <a:latin typeface="Calibri" panose="020F0502020204030204" pitchFamily="34" charset="0"/>
                <a:cs typeface="Calibri" panose="020F0502020204030204" pitchFamily="34" charset="0"/>
              </a:rPr>
              <a:t>Κέλσος</a:t>
            </a:r>
            <a:r>
              <a:rPr lang="el-GR" altLang="el-GR" sz="1800" b="1" dirty="0">
                <a:latin typeface="Calibri" panose="020F0502020204030204" pitchFamily="34" charset="0"/>
                <a:cs typeface="Calibri" panose="020F0502020204030204" pitchFamily="34" charset="0"/>
              </a:rPr>
              <a:t>)</a:t>
            </a:r>
            <a:endParaRPr lang="el-GR" altLang="el-GR" b="1" dirty="0">
              <a:latin typeface="Calibri" panose="020F0502020204030204" pitchFamily="34" charset="0"/>
              <a:cs typeface="Calibri" panose="020F0502020204030204" pitchFamily="34" charset="0"/>
            </a:endParaRPr>
          </a:p>
          <a:p>
            <a:pPr>
              <a:spcBef>
                <a:spcPct val="50000"/>
              </a:spcBef>
            </a:pPr>
            <a:endParaRPr lang="el-GR" altLang="el-GR" sz="2400" b="1" dirty="0">
              <a:latin typeface="Garamond" panose="02020404030301010803" pitchFamily="18" charset="0"/>
            </a:endParaRPr>
          </a:p>
          <a:p>
            <a:endParaRPr lang="el-GR" sz="24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946727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B7251918-D244-42E2-B16E-A912EB9F5CB2}"/>
              </a:ext>
            </a:extLst>
          </p:cNvPr>
          <p:cNvSpPr txBox="1">
            <a:spLocks noChangeArrowheads="1"/>
          </p:cNvSpPr>
          <p:nvPr/>
        </p:nvSpPr>
        <p:spPr bwMode="auto">
          <a:xfrm>
            <a:off x="323850" y="961172"/>
            <a:ext cx="1118235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l-GR" altLang="el-GR" sz="2400" b="1" dirty="0">
              <a:solidFill>
                <a:srgbClr val="F8F2AE"/>
              </a:solidFill>
              <a:latin typeface="Garamond" panose="02020404030301010803" pitchFamily="18" charset="0"/>
            </a:endParaRPr>
          </a:p>
          <a:p>
            <a:pPr algn="ctr">
              <a:spcBef>
                <a:spcPct val="50000"/>
              </a:spcBef>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Ηρόφιλος: </a:t>
            </a:r>
            <a:endPar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b="1" dirty="0">
              <a:latin typeface="Calibri" panose="020F0502020204030204" pitchFamily="34" charset="0"/>
              <a:cs typeface="Calibri" panose="020F0502020204030204" pitchFamily="34" charset="0"/>
            </a:endParaRPr>
          </a:p>
          <a:p>
            <a:pPr>
              <a:spcBef>
                <a:spcPct val="50000"/>
              </a:spcBef>
            </a:pPr>
            <a:r>
              <a:rPr lang="el-GR" altLang="el-GR" b="1" dirty="0">
                <a:latin typeface="Calibri" panose="020F0502020204030204" pitchFamily="34" charset="0"/>
                <a:cs typeface="Calibri" panose="020F0502020204030204" pitchFamily="34" charset="0"/>
              </a:rPr>
              <a:t>Ανατόμος (μόνο αποσπάσματα από τα έργα του)</a:t>
            </a:r>
          </a:p>
          <a:p>
            <a:pPr>
              <a:spcBef>
                <a:spcPct val="50000"/>
              </a:spcBef>
            </a:pPr>
            <a:r>
              <a:rPr lang="el-GR" altLang="el-GR" b="1" dirty="0">
                <a:latin typeface="Calibri" panose="020F0502020204030204" pitchFamily="34" charset="0"/>
                <a:cs typeface="Calibri" panose="020F0502020204030204" pitchFamily="34" charset="0"/>
              </a:rPr>
              <a:t>Διάκριση εγκεφάλου από την παρεγκεφαλίδα</a:t>
            </a:r>
          </a:p>
          <a:p>
            <a:pPr>
              <a:spcBef>
                <a:spcPct val="50000"/>
              </a:spcBef>
            </a:pPr>
            <a:r>
              <a:rPr lang="el-GR" altLang="el-GR" b="1" dirty="0">
                <a:latin typeface="Calibri" panose="020F0502020204030204" pitchFamily="34" charset="0"/>
                <a:cs typeface="Calibri" panose="020F0502020204030204" pitchFamily="34" charset="0"/>
              </a:rPr>
              <a:t>Διάκριση νεύρων από τα αιμοφόρα αγγεία</a:t>
            </a:r>
          </a:p>
          <a:p>
            <a:pPr>
              <a:spcBef>
                <a:spcPct val="50000"/>
              </a:spcBef>
            </a:pPr>
            <a:r>
              <a:rPr lang="el-GR" altLang="el-GR" b="1" dirty="0">
                <a:latin typeface="Calibri" panose="020F0502020204030204" pitchFamily="34" charset="0"/>
                <a:cs typeface="Calibri" panose="020F0502020204030204" pitchFamily="34" charset="0"/>
              </a:rPr>
              <a:t>Διάκριση λεμφαγγείων (περιέχουν αίμα &amp; γάλα</a:t>
            </a:r>
            <a:r>
              <a:rPr lang="en-US" altLang="el-GR" b="1" dirty="0">
                <a:latin typeface="Calibri" panose="020F0502020204030204" pitchFamily="34" charset="0"/>
                <a:cs typeface="Calibri" panose="020F0502020204030204" pitchFamily="34" charset="0"/>
              </a:rPr>
              <a:t>!</a:t>
            </a:r>
            <a:r>
              <a:rPr lang="el-GR" altLang="el-GR" b="1" dirty="0">
                <a:latin typeface="Calibri" panose="020F0502020204030204" pitchFamily="34" charset="0"/>
                <a:cs typeface="Calibri" panose="020F0502020204030204" pitchFamily="34" charset="0"/>
              </a:rPr>
              <a:t>)</a:t>
            </a:r>
          </a:p>
          <a:p>
            <a:pPr>
              <a:spcBef>
                <a:spcPct val="50000"/>
              </a:spcBef>
            </a:pPr>
            <a:r>
              <a:rPr lang="el-GR" altLang="el-GR" b="1" dirty="0">
                <a:latin typeface="Calibri" panose="020F0502020204030204" pitchFamily="34" charset="0"/>
                <a:cs typeface="Calibri" panose="020F0502020204030204" pitchFamily="34" charset="0"/>
              </a:rPr>
              <a:t>Διάκριση αρτηριών από φλέβες</a:t>
            </a:r>
          </a:p>
          <a:p>
            <a:pPr>
              <a:spcBef>
                <a:spcPct val="50000"/>
              </a:spcBef>
            </a:pPr>
            <a:r>
              <a:rPr lang="el-GR" altLang="el-GR" b="1" dirty="0">
                <a:latin typeface="Calibri" panose="020F0502020204030204" pitchFamily="34" charset="0"/>
                <a:cs typeface="Calibri" panose="020F0502020204030204" pitchFamily="34" charset="0"/>
              </a:rPr>
              <a:t>Εγκέφαλος = κύριο όργανο νευρικού συστήματος </a:t>
            </a:r>
          </a:p>
          <a:p>
            <a:pPr>
              <a:spcBef>
                <a:spcPct val="50000"/>
              </a:spcBef>
            </a:pPr>
            <a:r>
              <a:rPr lang="el-GR" altLang="el-GR" b="1" dirty="0">
                <a:latin typeface="Calibri" panose="020F0502020204030204" pitchFamily="34" charset="0"/>
                <a:cs typeface="Calibri" panose="020F0502020204030204" pitchFamily="34" charset="0"/>
              </a:rPr>
              <a:t>Περιγραφή κυκλοφορίας κοντά στην πραγματική</a:t>
            </a:r>
          </a:p>
        </p:txBody>
      </p:sp>
    </p:spTree>
    <p:extLst>
      <p:ext uri="{BB962C8B-B14F-4D97-AF65-F5344CB8AC3E}">
        <p14:creationId xmlns:p14="http://schemas.microsoft.com/office/powerpoint/2010/main" val="4286872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xmlns="" id="{601F16A2-4108-442D-953F-94E5B4DFB754}"/>
              </a:ext>
            </a:extLst>
          </p:cNvPr>
          <p:cNvSpPr txBox="1">
            <a:spLocks noChangeArrowheads="1"/>
          </p:cNvSpPr>
          <p:nvPr/>
        </p:nvSpPr>
        <p:spPr bwMode="auto">
          <a:xfrm>
            <a:off x="373632" y="1834986"/>
            <a:ext cx="1163580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l-GR" altLang="el-GR" b="1" dirty="0">
              <a:latin typeface="Calibri" panose="020F0502020204030204" pitchFamily="34" charset="0"/>
              <a:cs typeface="Calibri" panose="020F0502020204030204" pitchFamily="34" charset="0"/>
            </a:endParaRPr>
          </a:p>
          <a:p>
            <a:pPr>
              <a:spcBef>
                <a:spcPct val="50000"/>
              </a:spcBef>
            </a:pPr>
            <a:r>
              <a:rPr lang="el-GR" altLang="el-GR" sz="1800" b="1" dirty="0" err="1">
                <a:latin typeface="Calibri" panose="020F0502020204030204" pitchFamily="34" charset="0"/>
                <a:cs typeface="Calibri" panose="020F0502020204030204" pitchFamily="34" charset="0"/>
              </a:rPr>
              <a:t>Τριπλοκία</a:t>
            </a:r>
            <a:r>
              <a:rPr lang="el-GR" altLang="el-GR" sz="1800" b="1" dirty="0">
                <a:latin typeface="Calibri" panose="020F0502020204030204" pitchFamily="34" charset="0"/>
                <a:cs typeface="Calibri" panose="020F0502020204030204" pitchFamily="34" charset="0"/>
              </a:rPr>
              <a:t> της ιατρικής τέχνης:</a:t>
            </a:r>
          </a:p>
          <a:p>
            <a:pPr>
              <a:spcBef>
                <a:spcPct val="50000"/>
              </a:spcBef>
            </a:pPr>
            <a:endParaRPr lang="el-GR"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-γνώση σχετικά με την υγεία:</a:t>
            </a:r>
            <a:r>
              <a:rPr lang="en-US" altLang="el-GR" sz="1800" b="1" dirty="0">
                <a:latin typeface="Calibri" panose="020F0502020204030204" pitchFamily="34" charset="0"/>
                <a:cs typeface="Calibri" panose="020F0502020204030204" pitchFamily="34" charset="0"/>
              </a:rPr>
              <a:t> </a:t>
            </a:r>
            <a:r>
              <a:rPr lang="el-GR" altLang="el-GR" sz="1800" b="1" dirty="0">
                <a:latin typeface="Calibri" panose="020F0502020204030204" pitchFamily="34" charset="0"/>
                <a:cs typeface="Calibri" panose="020F0502020204030204" pitchFamily="34" charset="0"/>
              </a:rPr>
              <a:t>ανατομία, φυσιολογία </a:t>
            </a:r>
          </a:p>
          <a:p>
            <a:pPr>
              <a:spcBef>
                <a:spcPct val="50000"/>
              </a:spcBef>
            </a:pPr>
            <a:r>
              <a:rPr lang="el-GR" altLang="el-GR" sz="1800" b="1" dirty="0">
                <a:latin typeface="Calibri" panose="020F0502020204030204" pitchFamily="34" charset="0"/>
                <a:cs typeface="Calibri" panose="020F0502020204030204" pitchFamily="34" charset="0"/>
              </a:rPr>
              <a:t>-γνώση σχετικά με τη νόσο: παθολογία</a:t>
            </a:r>
          </a:p>
          <a:p>
            <a:pPr>
              <a:spcBef>
                <a:spcPct val="50000"/>
              </a:spcBef>
            </a:pPr>
            <a:r>
              <a:rPr lang="el-GR" altLang="el-GR" sz="1800" b="1" dirty="0">
                <a:latin typeface="Calibri" panose="020F0502020204030204" pitchFamily="34" charset="0"/>
                <a:cs typeface="Calibri" panose="020F0502020204030204" pitchFamily="34" charset="0"/>
              </a:rPr>
              <a:t>-γνώση ουδέτερων στοιχείων: θεραπευτική</a:t>
            </a:r>
          </a:p>
          <a:p>
            <a:pPr>
              <a:spcBef>
                <a:spcPct val="50000"/>
              </a:spcBef>
            </a:pP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369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xmlns="" id="{601F16A2-4108-442D-953F-94E5B4DFB754}"/>
              </a:ext>
            </a:extLst>
          </p:cNvPr>
          <p:cNvSpPr txBox="1">
            <a:spLocks noChangeArrowheads="1"/>
          </p:cNvSpPr>
          <p:nvPr/>
        </p:nvSpPr>
        <p:spPr bwMode="auto">
          <a:xfrm>
            <a:off x="278098" y="1228757"/>
            <a:ext cx="11635804" cy="41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1800" b="1" dirty="0">
                <a:latin typeface="Calibri" panose="020F0502020204030204" pitchFamily="34" charset="0"/>
                <a:cs typeface="Calibri" panose="020F0502020204030204" pitchFamily="34" charset="0"/>
              </a:rPr>
              <a:t>Χρήση σφυγμού / δίαιτας</a:t>
            </a:r>
          </a:p>
          <a:p>
            <a:pPr>
              <a:spcBef>
                <a:spcPct val="50000"/>
              </a:spcBef>
            </a:pPr>
            <a:endParaRPr lang="en-US"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Θεραπεία βάσει εμπειρίας και κλινικής παρατήρησης</a:t>
            </a:r>
          </a:p>
          <a:p>
            <a:pPr>
              <a:spcBef>
                <a:spcPct val="50000"/>
              </a:spcBef>
            </a:pPr>
            <a:endParaRPr lang="en-US"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Υπέρ της πολυφαρμακίας</a:t>
            </a:r>
          </a:p>
          <a:p>
            <a:pPr>
              <a:spcBef>
                <a:spcPct val="50000"/>
              </a:spcBef>
            </a:pPr>
            <a:endParaRPr lang="en-US"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Τέλειος ιατρός είναι ο καταρτισμένος στη θεωρία και πράξη</a:t>
            </a:r>
          </a:p>
          <a:p>
            <a:pPr>
              <a:spcBef>
                <a:spcPct val="50000"/>
              </a:spcBef>
            </a:pPr>
            <a:endParaRPr lang="en-US"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Άριστος ιατρός είναι όποιος διακρίνει τη διαφορά μεταξύ του δυνατού και του αδυνάτου</a:t>
            </a:r>
          </a:p>
          <a:p>
            <a:pPr>
              <a:spcBef>
                <a:spcPct val="50000"/>
              </a:spcBef>
            </a:pP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590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32FFD2-EE25-4577-9162-639CE2B1F16D}"/>
              </a:ext>
            </a:extLst>
          </p:cNvPr>
          <p:cNvSpPr txBox="1">
            <a:spLocks noChangeArrowheads="1"/>
          </p:cNvSpPr>
          <p:nvPr/>
        </p:nvSpPr>
        <p:spPr bwMode="auto">
          <a:xfrm>
            <a:off x="669701" y="777318"/>
            <a:ext cx="67820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Ήρωες με ιατρικές ικανότητες</a:t>
            </a:r>
          </a:p>
          <a:p>
            <a:pPr algn="ctr" eaLnBrk="1" hangingPunct="1">
              <a:spcBef>
                <a:spcPct val="0"/>
              </a:spcBef>
              <a:buFontTx/>
              <a:buNone/>
            </a:pPr>
            <a:endParaRPr lang="el-GR" altLang="el-GR" sz="2400" b="1" dirty="0">
              <a:solidFill>
                <a:srgbClr val="F8F2AE"/>
              </a:solidFill>
              <a:latin typeface="Garamond" panose="02020404030301010803" pitchFamily="18" charset="0"/>
            </a:endParaRPr>
          </a:p>
          <a:p>
            <a:pPr algn="ctr" eaLnBrk="1" hangingPunct="1">
              <a:spcBef>
                <a:spcPct val="0"/>
              </a:spcBef>
              <a:buFontTx/>
              <a:buNone/>
            </a:pPr>
            <a:endParaRPr lang="el-GR" altLang="el-GR" sz="2400" b="1" dirty="0">
              <a:solidFill>
                <a:srgbClr val="F8F2AE"/>
              </a:solidFill>
              <a:latin typeface="Garamond" panose="02020404030301010803" pitchFamily="18" charset="0"/>
            </a:endParaRPr>
          </a:p>
          <a:p>
            <a:pPr eaLnBrk="1" hangingPunct="1">
              <a:spcBef>
                <a:spcPct val="0"/>
              </a:spcBef>
              <a:buFontTx/>
              <a:buNone/>
            </a:pPr>
            <a:r>
              <a:rPr lang="el-GR" altLang="el-GR" sz="1800" b="1" dirty="0" err="1">
                <a:latin typeface="Calibri" panose="020F0502020204030204" pitchFamily="34" charset="0"/>
                <a:cs typeface="Calibri" panose="020F0502020204030204" pitchFamily="34" charset="0"/>
              </a:rPr>
              <a:t>Μαχάων</a:t>
            </a:r>
            <a:r>
              <a:rPr lang="el-GR" altLang="el-GR" sz="1800" b="1" dirty="0">
                <a:latin typeface="Calibri" panose="020F0502020204030204" pitchFamily="34" charset="0"/>
                <a:cs typeface="Calibri" panose="020F0502020204030204" pitchFamily="34" charset="0"/>
              </a:rPr>
              <a:t> &amp; </a:t>
            </a:r>
            <a:r>
              <a:rPr lang="el-GR" altLang="el-GR" sz="1800" b="1" dirty="0" err="1">
                <a:latin typeface="Calibri" panose="020F0502020204030204" pitchFamily="34" charset="0"/>
                <a:cs typeface="Calibri" panose="020F0502020204030204" pitchFamily="34" charset="0"/>
              </a:rPr>
              <a:t>Ποδαλείριος</a:t>
            </a:r>
            <a:r>
              <a:rPr lang="el-GR" altLang="el-GR" sz="1800" b="1" dirty="0">
                <a:latin typeface="Calibri" panose="020F0502020204030204" pitchFamily="34" charset="0"/>
                <a:cs typeface="Calibri" panose="020F0502020204030204" pitchFamily="34" charset="0"/>
              </a:rPr>
              <a:t>: παιδιά του Ασκληπιού</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	-</a:t>
            </a:r>
            <a:r>
              <a:rPr lang="en-US" altLang="el-GR" sz="1800" b="1" dirty="0">
                <a:latin typeface="Calibri" panose="020F0502020204030204" pitchFamily="34" charset="0"/>
                <a:cs typeface="Calibri" panose="020F0502020204030204" pitchFamily="34" charset="0"/>
              </a:rPr>
              <a:t> </a:t>
            </a:r>
            <a:r>
              <a:rPr lang="el-GR" altLang="el-GR" sz="1800" b="1" dirty="0">
                <a:latin typeface="Calibri" panose="020F0502020204030204" pitchFamily="34" charset="0"/>
                <a:cs typeface="Calibri" panose="020F0502020204030204" pitchFamily="34" charset="0"/>
              </a:rPr>
              <a:t>καμία πολεμική αρετή</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	-</a:t>
            </a:r>
            <a:r>
              <a:rPr lang="en-US" altLang="el-GR" sz="1800" b="1" dirty="0">
                <a:latin typeface="Calibri" panose="020F0502020204030204" pitchFamily="34" charset="0"/>
                <a:cs typeface="Calibri" panose="020F0502020204030204" pitchFamily="34" charset="0"/>
              </a:rPr>
              <a:t> </a:t>
            </a:r>
            <a:r>
              <a:rPr lang="el-GR" altLang="el-GR" sz="1800" b="1" dirty="0">
                <a:latin typeface="Calibri" panose="020F0502020204030204" pitchFamily="34" charset="0"/>
                <a:cs typeface="Calibri" panose="020F0502020204030204" pitchFamily="34" charset="0"/>
              </a:rPr>
              <a:t>«ικανοί θεραπευτές»: έμαθαν την ιατρική τέχνη από τον 			πατέρα τους</a:t>
            </a:r>
          </a:p>
        </p:txBody>
      </p:sp>
      <p:pic>
        <p:nvPicPr>
          <p:cNvPr id="3" name="Picture 5" descr="Machaon">
            <a:extLst>
              <a:ext uri="{FF2B5EF4-FFF2-40B4-BE49-F238E27FC236}">
                <a16:creationId xmlns:a16="http://schemas.microsoft.com/office/drawing/2014/main" xmlns="" id="{6F9EFE86-7776-4847-825D-A9588232C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207962"/>
            <a:ext cx="4179887"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02B0EE0D-D87C-40F3-B6D1-138F2F779471}"/>
              </a:ext>
            </a:extLst>
          </p:cNvPr>
          <p:cNvSpPr txBox="1">
            <a:spLocks noChangeArrowheads="1"/>
          </p:cNvSpPr>
          <p:nvPr/>
        </p:nvSpPr>
        <p:spPr bwMode="auto">
          <a:xfrm>
            <a:off x="539750" y="3789502"/>
            <a:ext cx="10734675" cy="212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342900" indent="-342900" eaLnBrk="1" hangingPunct="1">
              <a:lnSpc>
                <a:spcPct val="150000"/>
              </a:lnSpc>
              <a:spcBef>
                <a:spcPct val="0"/>
              </a:spcBef>
              <a:buFontTx/>
              <a:buChar char="-"/>
            </a:pPr>
            <a:r>
              <a:rPr lang="el-GR" altLang="el-GR" sz="1800" b="1" dirty="0">
                <a:latin typeface="Calibri" panose="020F0502020204030204" pitchFamily="34" charset="0"/>
                <a:cs typeface="Calibri" panose="020F0502020204030204" pitchFamily="34" charset="0"/>
              </a:rPr>
              <a:t>Αρκτίνος: «Στον έναν από τους δύο, ο πατέρας τους έδωσε ελαφρύτερα χέρια, για να βγάζει τα βέλη από τη σάρκα, να κόβει τη σάρκα και να θεραπεύει πληγές. Στον άλλο, έδωσε την ικανότητα να αναγνωρίζει και να καταλαβαίνει τα αθέατα στο ανθρώπινο σώμα και να θεραπεύει τα ανίατα»</a:t>
            </a:r>
          </a:p>
          <a:p>
            <a:pPr marL="342900" indent="-342900" eaLnBrk="1" hangingPunct="1">
              <a:lnSpc>
                <a:spcPct val="150000"/>
              </a:lnSpc>
              <a:spcBef>
                <a:spcPct val="0"/>
              </a:spcBef>
              <a:buFontTx/>
              <a:buChar char="-"/>
            </a:pPr>
            <a:endParaRPr lang="el-GR" altLang="el-GR" sz="1800" b="1" dirty="0">
              <a:latin typeface="Calibri" panose="020F0502020204030204" pitchFamily="34" charset="0"/>
              <a:cs typeface="Calibri" panose="020F0502020204030204" pitchFamily="34" charset="0"/>
            </a:endParaRPr>
          </a:p>
          <a:p>
            <a:pPr marL="342900" indent="-342900" eaLnBrk="1" hangingPunct="1">
              <a:lnSpc>
                <a:spcPct val="150000"/>
              </a:lnSpc>
              <a:spcBef>
                <a:spcPct val="0"/>
              </a:spcBef>
              <a:buFontTx/>
              <a:buChar char="-"/>
            </a:pPr>
            <a:r>
              <a:rPr lang="el-GR" altLang="el-GR" sz="1800" b="1" dirty="0" err="1">
                <a:latin typeface="Calibri" panose="020F0502020204030204" pitchFamily="34" charset="0"/>
                <a:cs typeface="Calibri" panose="020F0502020204030204" pitchFamily="34" charset="0"/>
              </a:rPr>
              <a:t>Μαχάων</a:t>
            </a:r>
            <a:r>
              <a:rPr lang="en-US" altLang="el-GR" sz="1800" b="1" dirty="0">
                <a:latin typeface="Calibri" panose="020F0502020204030204" pitchFamily="34" charset="0"/>
                <a:cs typeface="Calibri" panose="020F0502020204030204" pitchFamily="34" charset="0"/>
              </a:rPr>
              <a:t> = </a:t>
            </a:r>
            <a:r>
              <a:rPr lang="el-GR" altLang="el-GR" sz="1800" b="1" dirty="0">
                <a:latin typeface="Calibri" panose="020F0502020204030204" pitchFamily="34" charset="0"/>
                <a:cs typeface="Calibri" panose="020F0502020204030204" pitchFamily="34" charset="0"/>
              </a:rPr>
              <a:t>«χειρουργός», </a:t>
            </a:r>
            <a:r>
              <a:rPr lang="el-GR" altLang="el-GR" sz="1800" b="1" dirty="0" err="1">
                <a:latin typeface="Calibri" panose="020F0502020204030204" pitchFamily="34" charset="0"/>
                <a:cs typeface="Calibri" panose="020F0502020204030204" pitchFamily="34" charset="0"/>
              </a:rPr>
              <a:t>Ποδαλείριος</a:t>
            </a:r>
            <a:r>
              <a:rPr lang="el-GR" altLang="el-GR" sz="1800" b="1" dirty="0">
                <a:latin typeface="Calibri" panose="020F0502020204030204" pitchFamily="34" charset="0"/>
                <a:cs typeface="Calibri" panose="020F0502020204030204" pitchFamily="34" charset="0"/>
              </a:rPr>
              <a:t> = «παθολόγος»</a:t>
            </a:r>
          </a:p>
        </p:txBody>
      </p:sp>
      <p:sp>
        <p:nvSpPr>
          <p:cNvPr id="5" name="TextBox 4">
            <a:extLst>
              <a:ext uri="{FF2B5EF4-FFF2-40B4-BE49-F238E27FC236}">
                <a16:creationId xmlns:a16="http://schemas.microsoft.com/office/drawing/2014/main" xmlns="" id="{F78883BC-760F-4DF2-A741-B434E752B505}"/>
              </a:ext>
            </a:extLst>
          </p:cNvPr>
          <p:cNvSpPr txBox="1">
            <a:spLocks noChangeArrowheads="1"/>
          </p:cNvSpPr>
          <p:nvPr/>
        </p:nvSpPr>
        <p:spPr bwMode="auto">
          <a:xfrm>
            <a:off x="7599362" y="3013869"/>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800" b="1" dirty="0">
                <a:solidFill>
                  <a:schemeClr val="bg1"/>
                </a:solidFill>
                <a:latin typeface="Calibri" panose="020F0502020204030204" pitchFamily="34" charset="0"/>
                <a:cs typeface="Calibri" panose="020F0502020204030204" pitchFamily="34" charset="0"/>
              </a:rPr>
              <a:t>Machaon treating Menelaus</a:t>
            </a:r>
            <a:endParaRPr lang="el-GR" altLang="el-GR" sz="1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9455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6263245A-3DDE-4CFB-92C7-FA1CFFCC4DF8}"/>
              </a:ext>
            </a:extLst>
          </p:cNvPr>
          <p:cNvSpPr txBox="1">
            <a:spLocks noChangeArrowheads="1"/>
          </p:cNvSpPr>
          <p:nvPr/>
        </p:nvSpPr>
        <p:spPr bwMode="auto">
          <a:xfrm>
            <a:off x="179388" y="1147454"/>
            <a:ext cx="1173321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Ερασίστρατος</a:t>
            </a:r>
            <a:r>
              <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l-GR" altLang="el-GR"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Φυσιολόγος</a:t>
            </a:r>
          </a:p>
          <a:p>
            <a:pPr>
              <a:spcBef>
                <a:spcPct val="50000"/>
              </a:spcBef>
            </a:pPr>
            <a:r>
              <a:rPr lang="el-GR" altLang="el-GR" sz="1800" b="1" dirty="0">
                <a:latin typeface="Calibri" panose="020F0502020204030204" pitchFamily="34" charset="0"/>
                <a:cs typeface="Calibri" panose="020F0502020204030204" pitchFamily="34" charset="0"/>
              </a:rPr>
              <a:t>Μελέτη νεύρων και αγγείων</a:t>
            </a:r>
          </a:p>
          <a:p>
            <a:pPr>
              <a:spcBef>
                <a:spcPct val="50000"/>
              </a:spcBef>
            </a:pPr>
            <a:r>
              <a:rPr lang="el-GR" altLang="el-GR" sz="1800" b="1" dirty="0" err="1">
                <a:latin typeface="Calibri" panose="020F0502020204030204" pitchFamily="34" charset="0"/>
                <a:cs typeface="Calibri" panose="020F0502020204030204" pitchFamily="34" charset="0"/>
              </a:rPr>
              <a:t>Τριπλοκία</a:t>
            </a:r>
            <a:r>
              <a:rPr lang="el-GR" altLang="el-GR" sz="1800" b="1" dirty="0">
                <a:latin typeface="Calibri" panose="020F0502020204030204" pitchFamily="34" charset="0"/>
                <a:cs typeface="Calibri" panose="020F0502020204030204" pitchFamily="34" charset="0"/>
              </a:rPr>
              <a:t> = παρουσία και συνάφεια σε κάθε όργανο 3 στοιχείων (νεύρων, αρτηριών και φλεβών)</a:t>
            </a:r>
          </a:p>
          <a:p>
            <a:pPr>
              <a:spcBef>
                <a:spcPct val="50000"/>
              </a:spcBef>
            </a:pPr>
            <a:r>
              <a:rPr lang="el-GR" altLang="el-GR" sz="1800" b="1" dirty="0">
                <a:latin typeface="Calibri" panose="020F0502020204030204" pitchFamily="34" charset="0"/>
                <a:cs typeface="Calibri" panose="020F0502020204030204" pitchFamily="34" charset="0"/>
              </a:rPr>
              <a:t>Περιγραφή καρδιάς και βαλβίδων</a:t>
            </a:r>
          </a:p>
          <a:p>
            <a:pPr>
              <a:spcBef>
                <a:spcPct val="50000"/>
              </a:spcBef>
            </a:pPr>
            <a:r>
              <a:rPr lang="el-GR" altLang="el-GR" sz="1800" b="1" dirty="0">
                <a:latin typeface="Calibri" panose="020F0502020204030204" pitchFamily="34" charset="0"/>
                <a:cs typeface="Calibri" panose="020F0502020204030204" pitchFamily="34" charset="0"/>
              </a:rPr>
              <a:t>Περιγραφή ήπατος</a:t>
            </a:r>
          </a:p>
          <a:p>
            <a:pPr>
              <a:spcBef>
                <a:spcPct val="50000"/>
              </a:spcBef>
            </a:pPr>
            <a:r>
              <a:rPr lang="el-GR" altLang="el-GR" sz="1800" b="1" dirty="0">
                <a:latin typeface="Calibri" panose="020F0502020204030204" pitchFamily="34" charset="0"/>
                <a:cs typeface="Calibri" panose="020F0502020204030204" pitchFamily="34" charset="0"/>
              </a:rPr>
              <a:t>Ύπαρξη «</a:t>
            </a:r>
            <a:r>
              <a:rPr lang="el-GR" altLang="el-GR" sz="1800" b="1" dirty="0" err="1">
                <a:latin typeface="Calibri" panose="020F0502020204030204" pitchFamily="34" charset="0"/>
                <a:cs typeface="Calibri" panose="020F0502020204030204" pitchFamily="34" charset="0"/>
              </a:rPr>
              <a:t>συναστομώσεων</a:t>
            </a:r>
            <a:r>
              <a:rPr lang="el-GR" altLang="el-GR" sz="1800" b="1" dirty="0">
                <a:latin typeface="Calibri" panose="020F0502020204030204" pitchFamily="34" charset="0"/>
                <a:cs typeface="Calibri" panose="020F0502020204030204" pitchFamily="34" charset="0"/>
              </a:rPr>
              <a:t>» μεταξύ φλεβών και αρτηριών = τριχοειδή</a:t>
            </a:r>
          </a:p>
          <a:p>
            <a:pPr>
              <a:spcBef>
                <a:spcPct val="50000"/>
              </a:spcBef>
            </a:pPr>
            <a:endParaRPr lang="el-GR" altLang="el-GR" sz="1800" b="1" dirty="0">
              <a:latin typeface="Calibri" panose="020F0502020204030204" pitchFamily="34" charset="0"/>
              <a:cs typeface="Calibri" panose="020F0502020204030204" pitchFamily="34" charset="0"/>
            </a:endParaRPr>
          </a:p>
          <a:p>
            <a:pPr>
              <a:spcBef>
                <a:spcPct val="50000"/>
              </a:spcBef>
            </a:pPr>
            <a:r>
              <a:rPr lang="el-GR" altLang="el-GR" sz="1800" b="1" u="sng" dirty="0">
                <a:latin typeface="Calibri" panose="020F0502020204030204" pitchFamily="34" charset="0"/>
                <a:cs typeface="Calibri" panose="020F0502020204030204" pitchFamily="34" charset="0"/>
              </a:rPr>
              <a:t>Θεωρία πνεύματος</a:t>
            </a:r>
            <a:r>
              <a:rPr lang="el-GR" altLang="el-GR" sz="1800" b="1" dirty="0">
                <a:latin typeface="Calibri" panose="020F0502020204030204" pitchFamily="34" charset="0"/>
                <a:cs typeface="Calibri" panose="020F0502020204030204" pitchFamily="34" charset="0"/>
              </a:rPr>
              <a:t> = αναπνοή-αέρας στο αριστερό τμήμα της καρδιάς – προώθηση σε όλο το σώμα ως «ζωτικό πνεύμα» / αέρας στον εγκέφαλο, ως «ψυχικό πνεύμα» διαβιβάζεται για την κίνηση και την αίσθηση</a:t>
            </a:r>
          </a:p>
          <a:p>
            <a:pPr>
              <a:spcBef>
                <a:spcPct val="50000"/>
              </a:spcBef>
            </a:pP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9020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41C0B227-CFD9-47C1-BE1D-DA525007B958}"/>
              </a:ext>
            </a:extLst>
          </p:cNvPr>
          <p:cNvSpPr txBox="1">
            <a:spLocks noChangeArrowheads="1"/>
          </p:cNvSpPr>
          <p:nvPr/>
        </p:nvSpPr>
        <p:spPr bwMode="auto">
          <a:xfrm>
            <a:off x="919398" y="1465723"/>
            <a:ext cx="4097102"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1800" b="1" dirty="0">
                <a:latin typeface="Calibri" panose="020F0502020204030204" pitchFamily="34" charset="0"/>
                <a:cs typeface="Calibri" panose="020F0502020204030204" pitchFamily="34" charset="0"/>
              </a:rPr>
              <a:t>Όχι στην ιπποκρατική </a:t>
            </a:r>
            <a:r>
              <a:rPr lang="el-GR" altLang="el-GR" sz="1800" b="1" dirty="0" err="1">
                <a:latin typeface="Calibri" panose="020F0502020204030204" pitchFamily="34" charset="0"/>
                <a:cs typeface="Calibri" panose="020F0502020204030204" pitchFamily="34" charset="0"/>
              </a:rPr>
              <a:t>χυμοπαθολογία</a:t>
            </a:r>
            <a:endParaRPr lang="en-US" altLang="el-GR" sz="1800" b="1" dirty="0">
              <a:latin typeface="Calibri" panose="020F0502020204030204" pitchFamily="34" charset="0"/>
              <a:cs typeface="Calibri" panose="020F0502020204030204" pitchFamily="34" charset="0"/>
            </a:endParaRPr>
          </a:p>
          <a:p>
            <a:pPr>
              <a:spcBef>
                <a:spcPct val="50000"/>
              </a:spcBef>
            </a:pPr>
            <a:endParaRPr lang="el-GR"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Ναι στη </a:t>
            </a:r>
            <a:r>
              <a:rPr lang="el-GR" altLang="el-GR" sz="1800" b="1" dirty="0" err="1">
                <a:latin typeface="Calibri" panose="020F0502020204030204" pitchFamily="34" charset="0"/>
                <a:cs typeface="Calibri" panose="020F0502020204030204" pitchFamily="34" charset="0"/>
              </a:rPr>
              <a:t>στερεοπαθολογία</a:t>
            </a:r>
            <a:r>
              <a:rPr lang="el-GR" altLang="el-GR" sz="1800" b="1" dirty="0">
                <a:latin typeface="Calibri" panose="020F0502020204030204" pitchFamily="34" charset="0"/>
                <a:cs typeface="Calibri" panose="020F0502020204030204" pitchFamily="34" charset="0"/>
              </a:rPr>
              <a:t> (έδρα ασθενειών στα συμπαγή όργανα)</a:t>
            </a:r>
          </a:p>
          <a:p>
            <a:pPr>
              <a:spcBef>
                <a:spcPct val="50000"/>
              </a:spcBef>
            </a:pPr>
            <a:endParaRPr lang="en-US"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Όχι στο σφυγμό, τα καθαρτικά, την αφαίμαξη, τους </a:t>
            </a:r>
            <a:r>
              <a:rPr lang="el-GR" altLang="el-GR" sz="1800" b="1" dirty="0" err="1">
                <a:latin typeface="Calibri" panose="020F0502020204030204" pitchFamily="34" charset="0"/>
                <a:cs typeface="Calibri" panose="020F0502020204030204" pitchFamily="34" charset="0"/>
              </a:rPr>
              <a:t>υποκλισμούς</a:t>
            </a:r>
            <a:endParaRPr lang="el-GR" altLang="el-GR" sz="1800" b="1" dirty="0">
              <a:latin typeface="Calibri" panose="020F0502020204030204" pitchFamily="34" charset="0"/>
              <a:cs typeface="Calibri" panose="020F0502020204030204" pitchFamily="34" charset="0"/>
            </a:endParaRPr>
          </a:p>
          <a:p>
            <a:pPr>
              <a:spcBef>
                <a:spcPct val="50000"/>
              </a:spcBef>
            </a:pPr>
            <a:endParaRPr lang="en-US"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Ναι στα φάρμακα, στις βδέλλες, στους καυτηριασμούς, στα καταπλάσματα, στη δίαιτα, στην </a:t>
            </a:r>
            <a:r>
              <a:rPr lang="el-GR" altLang="el-GR" sz="1800" b="1" dirty="0" err="1">
                <a:latin typeface="Calibri" panose="020F0502020204030204" pitchFamily="34" charset="0"/>
                <a:cs typeface="Calibri" panose="020F0502020204030204" pitchFamily="34" charset="0"/>
              </a:rPr>
              <a:t>Ολιγοφαρμακία</a:t>
            </a:r>
            <a:endParaRPr lang="el-GR" altLang="el-GR" sz="1800" b="1" dirty="0">
              <a:latin typeface="Calibri" panose="020F0502020204030204" pitchFamily="34" charset="0"/>
              <a:cs typeface="Calibri" panose="020F0502020204030204" pitchFamily="34" charset="0"/>
            </a:endParaRPr>
          </a:p>
          <a:p>
            <a:pPr>
              <a:spcBef>
                <a:spcPct val="50000"/>
              </a:spcBef>
            </a:pPr>
            <a:endParaRPr lang="el-GR" altLang="el-GR" b="1" dirty="0">
              <a:latin typeface="Calibri" panose="020F0502020204030204" pitchFamily="34" charset="0"/>
              <a:cs typeface="Calibri" panose="020F0502020204030204" pitchFamily="34" charset="0"/>
            </a:endParaRPr>
          </a:p>
        </p:txBody>
      </p:sp>
      <p:pic>
        <p:nvPicPr>
          <p:cNvPr id="3" name="Picture 6" descr="Erasistratos2">
            <a:extLst>
              <a:ext uri="{FF2B5EF4-FFF2-40B4-BE49-F238E27FC236}">
                <a16:creationId xmlns:a16="http://schemas.microsoft.com/office/drawing/2014/main" xmlns="" id="{730E5BFC-4D72-4DA4-9CA4-BE04E42A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1467871"/>
            <a:ext cx="4477642"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139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2400" y="955343"/>
            <a:ext cx="11671300" cy="5016758"/>
          </a:xfrm>
          <a:prstGeom prst="rect">
            <a:avLst/>
          </a:prstGeom>
          <a:noFill/>
        </p:spPr>
        <p:txBody>
          <a:bodyPr wrap="square" rtlCol="0">
            <a:spAutoFit/>
          </a:bodyPr>
          <a:lstStyle/>
          <a:p>
            <a:pPr algn="ct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Αλεξανδρινοί ιατροί</a:t>
            </a:r>
          </a:p>
          <a:p>
            <a:endParaRPr lang="el-GR" sz="2400" b="1" dirty="0">
              <a:solidFill>
                <a:srgbClr val="F8F2AE"/>
              </a:solidFill>
              <a:latin typeface="Garamond" panose="02020404030301010803" pitchFamily="18" charset="0"/>
            </a:endParaRPr>
          </a:p>
          <a:p>
            <a:r>
              <a:rPr lang="el-GR" b="1" dirty="0">
                <a:latin typeface="Calibri" panose="020F0502020204030204" pitchFamily="34" charset="0"/>
                <a:cs typeface="Calibri" panose="020F0502020204030204" pitchFamily="34" charset="0"/>
              </a:rPr>
              <a:t>3 θεραπευτικά μέσα</a:t>
            </a:r>
          </a:p>
          <a:p>
            <a:pPr marL="457200" indent="-457200">
              <a:buAutoNum type="arabicPeriod"/>
            </a:pPr>
            <a:r>
              <a:rPr lang="el-GR" b="1" dirty="0">
                <a:latin typeface="Calibri" panose="020F0502020204030204" pitchFamily="34" charset="0"/>
                <a:cs typeface="Calibri" panose="020F0502020204030204" pitchFamily="34" charset="0"/>
              </a:rPr>
              <a:t>Δίαιτα</a:t>
            </a:r>
          </a:p>
          <a:p>
            <a:pPr marL="457200" indent="-457200">
              <a:buAutoNum type="arabicPeriod"/>
            </a:pPr>
            <a:r>
              <a:rPr lang="el-GR" b="1" dirty="0">
                <a:latin typeface="Calibri" panose="020F0502020204030204" pitchFamily="34" charset="0"/>
                <a:cs typeface="Calibri" panose="020F0502020204030204" pitchFamily="34" charset="0"/>
              </a:rPr>
              <a:t>Φάρμακα</a:t>
            </a:r>
          </a:p>
          <a:p>
            <a:pPr marL="457200" indent="-457200">
              <a:buAutoNum type="arabicPeriod"/>
            </a:pPr>
            <a:r>
              <a:rPr lang="el-GR" b="1" dirty="0">
                <a:latin typeface="Calibri" panose="020F0502020204030204" pitchFamily="34" charset="0"/>
                <a:cs typeface="Calibri" panose="020F0502020204030204" pitchFamily="34" charset="0"/>
              </a:rPr>
              <a:t>Χειρουργική (υποκατηγορίες: φλεβοτομία, καυτηριασμός, τρυπανισμοί </a:t>
            </a:r>
            <a:r>
              <a:rPr lang="el-GR" b="1" dirty="0" err="1">
                <a:latin typeface="Calibri" panose="020F0502020204030204" pitchFamily="34" charset="0"/>
                <a:cs typeface="Calibri" panose="020F0502020204030204" pitchFamily="34" charset="0"/>
              </a:rPr>
              <a:t>κτλ</a:t>
            </a:r>
            <a:r>
              <a:rPr lang="el-GR"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dirty="0" err="1">
                <a:latin typeface="Calibri" panose="020F0502020204030204" pitchFamily="34" charset="0"/>
                <a:cs typeface="Calibri" panose="020F0502020204030204" pitchFamily="34" charset="0"/>
              </a:rPr>
              <a:t>Ηροφίλειοι</a:t>
            </a:r>
            <a:r>
              <a:rPr lang="el-GR" b="1" dirty="0">
                <a:latin typeface="Calibri" panose="020F0502020204030204" pitchFamily="34" charset="0"/>
                <a:cs typeface="Calibri" panose="020F0502020204030204" pitchFamily="34" charset="0"/>
              </a:rPr>
              <a:t>: ανάπτυξη χειρουργικής γυναικολογίας και μαιευτικής</a:t>
            </a:r>
          </a:p>
          <a:p>
            <a:r>
              <a:rPr lang="el-GR" b="1" dirty="0" err="1">
                <a:latin typeface="Calibri" panose="020F0502020204030204" pitchFamily="34" charset="0"/>
                <a:cs typeface="Calibri" panose="020F0502020204030204" pitchFamily="34" charset="0"/>
              </a:rPr>
              <a:t>Ερασιστράτειοι</a:t>
            </a:r>
            <a:r>
              <a:rPr lang="el-GR" b="1" dirty="0">
                <a:latin typeface="Calibri" panose="020F0502020204030204" pitchFamily="34" charset="0"/>
                <a:cs typeface="Calibri" panose="020F0502020204030204" pitchFamily="34" charset="0"/>
              </a:rPr>
              <a:t>: επεμβατική χειρουργική και τραυματολογία</a:t>
            </a:r>
          </a:p>
          <a:p>
            <a:endParaRPr lang="en-US"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Αιμόσταση: Ιπποκρατικά μέτρα βρέθηκαν ανεπαρκή</a:t>
            </a:r>
          </a:p>
          <a:p>
            <a:r>
              <a:rPr lang="el-GR" b="1" dirty="0">
                <a:latin typeface="Calibri" panose="020F0502020204030204" pitchFamily="34" charset="0"/>
                <a:cs typeface="Calibri" panose="020F0502020204030204" pitchFamily="34" charset="0"/>
              </a:rPr>
              <a:t>			-χρήση αφαίμαξης για αιμόσταση (με τεχνητή αναχαίτιση της αιμορραγίας από την πάσχουσα περιοχή)</a:t>
            </a:r>
          </a:p>
          <a:p>
            <a:r>
              <a:rPr lang="el-GR" b="1" dirty="0">
                <a:latin typeface="Calibri" panose="020F0502020204030204" pitchFamily="34" charset="0"/>
                <a:cs typeface="Calibri" panose="020F0502020204030204" pitchFamily="34" charset="0"/>
              </a:rPr>
              <a:t>			-πρώτες αναφορές στην απολίνωση</a:t>
            </a:r>
          </a:p>
          <a:p>
            <a:r>
              <a:rPr lang="el-GR" b="1" dirty="0">
                <a:latin typeface="Calibri" panose="020F0502020204030204" pitchFamily="34" charset="0"/>
                <a:cs typeface="Calibri" panose="020F0502020204030204" pitchFamily="34" charset="0"/>
              </a:rPr>
              <a:t>			-σταθερά ταμπόν</a:t>
            </a:r>
          </a:p>
          <a:p>
            <a:r>
              <a:rPr lang="el-GR" sz="2400" b="1" dirty="0">
                <a:solidFill>
                  <a:srgbClr val="F8F2AE"/>
                </a:solidFill>
                <a:latin typeface="Garamond" panose="02020404030301010803" pitchFamily="18" charset="0"/>
              </a:rPr>
              <a:t>	</a:t>
            </a:r>
          </a:p>
        </p:txBody>
      </p:sp>
    </p:spTree>
    <p:extLst>
      <p:ext uri="{BB962C8B-B14F-4D97-AF65-F5344CB8AC3E}">
        <p14:creationId xmlns:p14="http://schemas.microsoft.com/office/powerpoint/2010/main" val="1136133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39033" y="818866"/>
            <a:ext cx="11670630" cy="5663089"/>
          </a:xfrm>
          <a:prstGeom prst="rect">
            <a:avLst/>
          </a:prstGeom>
          <a:noFill/>
        </p:spPr>
        <p:txBody>
          <a:bodyPr wrap="square" rtlCol="0">
            <a:spAutoFit/>
          </a:bodyPr>
          <a:lstStyle/>
          <a:p>
            <a:pPr algn="ct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Αλεξανδρινοί χειρουργοί</a:t>
            </a:r>
          </a:p>
          <a:p>
            <a:r>
              <a:rPr lang="el-GR" b="1" dirty="0">
                <a:latin typeface="Calibri" panose="020F0502020204030204" pitchFamily="34" charset="0"/>
                <a:cs typeface="Calibri" panose="020F0502020204030204" pitchFamily="34" charset="0"/>
                <a:sym typeface="Wingdings" panose="05000000000000000000" pitchFamily="2" charset="2"/>
              </a:rPr>
              <a:t>Πηγές για 14 χειρουργούς</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Παραδείγματα</a:t>
            </a:r>
            <a:r>
              <a:rPr lang="en-US" b="1" dirty="0">
                <a:latin typeface="Calibri" panose="020F0502020204030204" pitchFamily="34" charset="0"/>
                <a:cs typeface="Calibri" panose="020F0502020204030204" pitchFamily="34" charset="0"/>
                <a:sym typeface="Wingdings" panose="05000000000000000000" pitchFamily="2" charset="2"/>
              </a:rPr>
              <a:t>:</a:t>
            </a:r>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sz="1800" b="1" dirty="0" err="1">
                <a:latin typeface="Calibri" panose="020F0502020204030204" pitchFamily="34" charset="0"/>
                <a:cs typeface="Calibri" panose="020F0502020204030204" pitchFamily="34" charset="0"/>
                <a:sym typeface="Wingdings" panose="05000000000000000000" pitchFamily="2" charset="2"/>
              </a:rPr>
              <a:t>Μηνόδωρος</a:t>
            </a:r>
            <a:r>
              <a:rPr lang="el-GR" sz="1800" b="1" dirty="0">
                <a:latin typeface="Calibri" panose="020F0502020204030204" pitchFamily="34" charset="0"/>
                <a:cs typeface="Calibri" panose="020F0502020204030204" pitchFamily="34" charset="0"/>
                <a:sym typeface="Wingdings" panose="05000000000000000000" pitchFamily="2" charset="2"/>
              </a:rPr>
              <a:t> (</a:t>
            </a:r>
            <a:r>
              <a:rPr lang="el-GR" sz="1800" b="1" dirty="0" err="1">
                <a:latin typeface="Calibri" panose="020F0502020204030204" pitchFamily="34" charset="0"/>
                <a:cs typeface="Calibri" panose="020F0502020204030204" pitchFamily="34" charset="0"/>
                <a:sym typeface="Wingdings" panose="05000000000000000000" pitchFamily="2" charset="2"/>
              </a:rPr>
              <a:t>Ερασιστράτειος</a:t>
            </a:r>
            <a:r>
              <a:rPr lang="el-GR" sz="1800" b="1" dirty="0">
                <a:latin typeface="Calibri" panose="020F0502020204030204" pitchFamily="34" charset="0"/>
                <a:cs typeface="Calibri" panose="020F0502020204030204" pitchFamily="34" charset="0"/>
                <a:sym typeface="Wingdings" panose="05000000000000000000" pitchFamily="2" charset="2"/>
              </a:rPr>
              <a:t>, 1</a:t>
            </a:r>
            <a:r>
              <a:rPr lang="el-GR" sz="1800" b="1" baseline="30000" dirty="0">
                <a:latin typeface="Calibri" panose="020F0502020204030204" pitchFamily="34" charset="0"/>
                <a:cs typeface="Calibri" panose="020F0502020204030204" pitchFamily="34" charset="0"/>
                <a:sym typeface="Wingdings" panose="05000000000000000000" pitchFamily="2" charset="2"/>
              </a:rPr>
              <a:t>ο</a:t>
            </a:r>
            <a:r>
              <a:rPr lang="el-GR" sz="1800" b="1" dirty="0">
                <a:latin typeface="Calibri" panose="020F0502020204030204" pitchFamily="34" charset="0"/>
                <a:cs typeface="Calibri" panose="020F0502020204030204" pitchFamily="34" charset="0"/>
                <a:sym typeface="Wingdings" panose="05000000000000000000" pitchFamily="2" charset="2"/>
              </a:rPr>
              <a:t> μισό 1</a:t>
            </a:r>
            <a:r>
              <a:rPr lang="el-GR" sz="1800" b="1" baseline="30000" dirty="0">
                <a:latin typeface="Calibri" panose="020F0502020204030204" pitchFamily="34" charset="0"/>
                <a:cs typeface="Calibri" panose="020F0502020204030204" pitchFamily="34" charset="0"/>
                <a:sym typeface="Wingdings" panose="05000000000000000000" pitchFamily="2" charset="2"/>
              </a:rPr>
              <a:t>ου</a:t>
            </a:r>
            <a:r>
              <a:rPr lang="el-GR" sz="1800" b="1" dirty="0">
                <a:latin typeface="Calibri" panose="020F0502020204030204" pitchFamily="34" charset="0"/>
                <a:cs typeface="Calibri" panose="020F0502020204030204" pitchFamily="34" charset="0"/>
                <a:sym typeface="Wingdings" panose="05000000000000000000" pitchFamily="2" charset="2"/>
              </a:rPr>
              <a:t> αι. μ.Χ.)</a:t>
            </a:r>
          </a:p>
          <a:p>
            <a:r>
              <a:rPr lang="el-GR" sz="1800" b="1" dirty="0">
                <a:latin typeface="Calibri" panose="020F0502020204030204" pitchFamily="34" charset="0"/>
                <a:cs typeface="Calibri" panose="020F0502020204030204" pitchFamily="34" charset="0"/>
                <a:sym typeface="Wingdings" panose="05000000000000000000" pitchFamily="2" charset="2"/>
              </a:rPr>
              <a:t>Σε κάταγμα κρανίου έκοψε και απομάκρυνε το τμήμα του οστού που είχε εισχωρήσει προς τα μέσα (οι Ιπποκρατικοί περίμεναν να διαπυηθεί εξωτερικά)</a:t>
            </a:r>
          </a:p>
          <a:p>
            <a:endParaRPr lang="el-GR" sz="1800" b="1" dirty="0">
              <a:latin typeface="Calibri" panose="020F0502020204030204" pitchFamily="34" charset="0"/>
              <a:cs typeface="Calibri" panose="020F0502020204030204" pitchFamily="34" charset="0"/>
              <a:sym typeface="Wingdings" panose="05000000000000000000" pitchFamily="2" charset="2"/>
            </a:endParaRPr>
          </a:p>
          <a:p>
            <a:endParaRPr lang="el-GR" sz="1800" b="1" dirty="0">
              <a:latin typeface="Calibri" panose="020F0502020204030204" pitchFamily="34" charset="0"/>
              <a:cs typeface="Calibri" panose="020F0502020204030204" pitchFamily="34" charset="0"/>
              <a:sym typeface="Wingdings" panose="05000000000000000000" pitchFamily="2" charset="2"/>
            </a:endParaRPr>
          </a:p>
          <a:p>
            <a:r>
              <a:rPr lang="el-GR" sz="1800" b="1" dirty="0">
                <a:latin typeface="Calibri" panose="020F0502020204030204" pitchFamily="34" charset="0"/>
                <a:cs typeface="Calibri" panose="020F0502020204030204" pitchFamily="34" charset="0"/>
                <a:sym typeface="Wingdings" panose="05000000000000000000" pitchFamily="2" charset="2"/>
              </a:rPr>
              <a:t>Φιλόξενος (~150/100 π.Χ.)</a:t>
            </a:r>
          </a:p>
          <a:p>
            <a:r>
              <a:rPr lang="el-GR" sz="1800" b="1" dirty="0">
                <a:latin typeface="Calibri" panose="020F0502020204030204" pitchFamily="34" charset="0"/>
                <a:cs typeface="Calibri" panose="020F0502020204030204" pitchFamily="34" charset="0"/>
                <a:sym typeface="Wingdings" panose="05000000000000000000" pitchFamily="2" charset="2"/>
              </a:rPr>
              <a:t>Διέκρινε 2 είδη καρκίνου: </a:t>
            </a:r>
          </a:p>
          <a:p>
            <a:r>
              <a:rPr lang="el-GR" sz="1800" b="1" dirty="0">
                <a:latin typeface="Calibri" panose="020F0502020204030204" pitchFamily="34" charset="0"/>
                <a:cs typeface="Calibri" panose="020F0502020204030204" pitchFamily="34" charset="0"/>
                <a:sym typeface="Wingdings" panose="05000000000000000000" pitchFamily="2" charset="2"/>
              </a:rPr>
              <a:t>			- «κρυπτοί» καρκίνοι χωρίς έλκος (στη μήτρα και στα έντερα)</a:t>
            </a:r>
          </a:p>
          <a:p>
            <a:r>
              <a:rPr lang="el-GR" sz="1800" b="1" dirty="0">
                <a:latin typeface="Calibri" panose="020F0502020204030204" pitchFamily="34" charset="0"/>
                <a:cs typeface="Calibri" panose="020F0502020204030204" pitchFamily="34" charset="0"/>
                <a:sym typeface="Wingdings" panose="05000000000000000000" pitchFamily="2" charset="2"/>
              </a:rPr>
              <a:t>			- «</a:t>
            </a:r>
            <a:r>
              <a:rPr lang="el-GR" sz="1800" b="1" dirty="0" err="1">
                <a:latin typeface="Calibri" panose="020F0502020204030204" pitchFamily="34" charset="0"/>
                <a:cs typeface="Calibri" panose="020F0502020204030204" pitchFamily="34" charset="0"/>
                <a:sym typeface="Wingdings" panose="05000000000000000000" pitchFamily="2" charset="2"/>
              </a:rPr>
              <a:t>ελκωμένοι</a:t>
            </a:r>
            <a:r>
              <a:rPr lang="el-GR" sz="1800" b="1" dirty="0">
                <a:latin typeface="Calibri" panose="020F0502020204030204" pitchFamily="34" charset="0"/>
                <a:cs typeface="Calibri" panose="020F0502020204030204" pitchFamily="34" charset="0"/>
                <a:sym typeface="Wingdings" panose="05000000000000000000" pitchFamily="2" charset="2"/>
              </a:rPr>
              <a:t>» καρκίνοι</a:t>
            </a:r>
          </a:p>
          <a:p>
            <a:endParaRPr lang="el-GR" sz="1800" b="1" dirty="0">
              <a:latin typeface="Calibri" panose="020F0502020204030204" pitchFamily="34" charset="0"/>
              <a:cs typeface="Calibri" panose="020F0502020204030204" pitchFamily="34" charset="0"/>
              <a:sym typeface="Wingdings" panose="05000000000000000000" pitchFamily="2" charset="2"/>
            </a:endParaRPr>
          </a:p>
          <a:p>
            <a:r>
              <a:rPr lang="el-GR" sz="1800" b="1" dirty="0" err="1">
                <a:latin typeface="Calibri" panose="020F0502020204030204" pitchFamily="34" charset="0"/>
                <a:cs typeface="Calibri" panose="020F0502020204030204" pitchFamily="34" charset="0"/>
                <a:sym typeface="Wingdings" panose="05000000000000000000" pitchFamily="2" charset="2"/>
              </a:rPr>
              <a:t>Μέγης</a:t>
            </a:r>
            <a:r>
              <a:rPr lang="el-GR" sz="1800" b="1" dirty="0">
                <a:latin typeface="Calibri" panose="020F0502020204030204" pitchFamily="34" charset="0"/>
                <a:cs typeface="Calibri" panose="020F0502020204030204" pitchFamily="34" charset="0"/>
                <a:sym typeface="Wingdings" panose="05000000000000000000" pitchFamily="2" charset="2"/>
              </a:rPr>
              <a:t> από τη </a:t>
            </a:r>
            <a:r>
              <a:rPr lang="el-GR" sz="1800" b="1" dirty="0" err="1">
                <a:latin typeface="Calibri" panose="020F0502020204030204" pitchFamily="34" charset="0"/>
                <a:cs typeface="Calibri" panose="020F0502020204030204" pitchFamily="34" charset="0"/>
                <a:sym typeface="Wingdings" panose="05000000000000000000" pitchFamily="2" charset="2"/>
              </a:rPr>
              <a:t>Σιδώνα</a:t>
            </a:r>
            <a:r>
              <a:rPr lang="el-GR" sz="1800" b="1" dirty="0">
                <a:latin typeface="Calibri" panose="020F0502020204030204" pitchFamily="34" charset="0"/>
                <a:cs typeface="Calibri" panose="020F0502020204030204" pitchFamily="34" charset="0"/>
                <a:sym typeface="Wingdings" panose="05000000000000000000" pitchFamily="2" charset="2"/>
              </a:rPr>
              <a:t> (~50 π.Χ-10 </a:t>
            </a:r>
            <a:r>
              <a:rPr lang="el-GR" sz="1800" b="1" dirty="0" err="1">
                <a:latin typeface="Calibri" panose="020F0502020204030204" pitchFamily="34" charset="0"/>
                <a:cs typeface="Calibri" panose="020F0502020204030204" pitchFamily="34" charset="0"/>
                <a:sym typeface="Wingdings" panose="05000000000000000000" pitchFamily="2" charset="2"/>
              </a:rPr>
              <a:t>μ.Χ</a:t>
            </a:r>
            <a:r>
              <a:rPr lang="el-GR" sz="1800" b="1" dirty="0">
                <a:latin typeface="Calibri" panose="020F0502020204030204" pitchFamily="34" charset="0"/>
                <a:cs typeface="Calibri" panose="020F0502020204030204" pitchFamily="34" charset="0"/>
                <a:sym typeface="Wingdings" panose="05000000000000000000" pitchFamily="2" charset="2"/>
              </a:rPr>
              <a:t>)</a:t>
            </a:r>
          </a:p>
          <a:p>
            <a:endParaRPr lang="el-GR" sz="1800" b="1" dirty="0">
              <a:latin typeface="Calibri" panose="020F0502020204030204" pitchFamily="34" charset="0"/>
              <a:cs typeface="Calibri" panose="020F0502020204030204" pitchFamily="34" charset="0"/>
              <a:sym typeface="Wingdings" panose="05000000000000000000" pitchFamily="2" charset="2"/>
            </a:endParaRPr>
          </a:p>
          <a:p>
            <a:r>
              <a:rPr lang="el-GR" sz="1800" b="1" dirty="0">
                <a:latin typeface="Calibri" panose="020F0502020204030204" pitchFamily="34" charset="0"/>
                <a:cs typeface="Calibri" panose="020F0502020204030204" pitchFamily="34" charset="0"/>
                <a:sym typeface="Wingdings" panose="05000000000000000000" pitchFamily="2" charset="2"/>
              </a:rPr>
              <a:t>Χειρουργική όγκων</a:t>
            </a:r>
          </a:p>
          <a:p>
            <a:r>
              <a:rPr lang="el-GR" sz="1800" b="1" dirty="0">
                <a:latin typeface="Calibri" panose="020F0502020204030204" pitchFamily="34" charset="0"/>
                <a:cs typeface="Calibri" panose="020F0502020204030204" pitchFamily="34" charset="0"/>
                <a:sym typeface="Wingdings" panose="05000000000000000000" pitchFamily="2" charset="2"/>
              </a:rPr>
              <a:t>Ασθένειες περιοχής ομφαλού</a:t>
            </a:r>
          </a:p>
          <a:p>
            <a:r>
              <a:rPr lang="el-GR" sz="1800" b="1" dirty="0">
                <a:latin typeface="Calibri" panose="020F0502020204030204" pitchFamily="34" charset="0"/>
                <a:cs typeface="Calibri" panose="020F0502020204030204" pitchFamily="34" charset="0"/>
                <a:sym typeface="Wingdings" panose="05000000000000000000" pitchFamily="2" charset="2"/>
              </a:rPr>
              <a:t>Συρίγγια</a:t>
            </a:r>
          </a:p>
          <a:p>
            <a:r>
              <a:rPr lang="el-GR" sz="1800" b="1" dirty="0">
                <a:latin typeface="Calibri" panose="020F0502020204030204" pitchFamily="34" charset="0"/>
                <a:cs typeface="Calibri" panose="020F0502020204030204" pitchFamily="34" charset="0"/>
                <a:sym typeface="Wingdings" panose="05000000000000000000" pitchFamily="2" charset="2"/>
              </a:rPr>
              <a:t>Κατασκεύασε ειδική σμίλη λιθοτομίας</a:t>
            </a:r>
            <a:endParaRPr lang="el-GR" b="1" u="sng" dirty="0">
              <a:latin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582424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2" y="1034766"/>
            <a:ext cx="7773067" cy="4370427"/>
          </a:xfrm>
          <a:prstGeom prst="rect">
            <a:avLst/>
          </a:prstGeom>
          <a:noFill/>
        </p:spPr>
        <p:txBody>
          <a:bodyPr wrap="square" rtlCol="0">
            <a:spAutoFit/>
          </a:bodyPr>
          <a:lstStyle/>
          <a:p>
            <a:r>
              <a:rPr lang="en-US"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Ammonius</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(~50 </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BC</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-10 </a:t>
            </a:r>
            <a:r>
              <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AD</a:t>
            </a: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t>
            </a:r>
          </a:p>
          <a:p>
            <a:endParaRPr lang="el-GR" sz="2400" b="1" dirty="0">
              <a:solidFill>
                <a:srgbClr val="F8F2AE"/>
              </a:solidFill>
              <a:latin typeface="Garamond" panose="02020404030301010803" pitchFamily="18" charset="0"/>
              <a:sym typeface="Wingdings" panose="05000000000000000000" pitchFamily="2" charset="2"/>
            </a:endParaRPr>
          </a:p>
          <a:p>
            <a:r>
              <a:rPr lang="el-GR" sz="1800" b="1" dirty="0">
                <a:latin typeface="Calibri" panose="020F0502020204030204" pitchFamily="34" charset="0"/>
                <a:cs typeface="Calibri" panose="020F0502020204030204" pitchFamily="34" charset="0"/>
                <a:sym typeface="Wingdings" panose="05000000000000000000" pitchFamily="2" charset="2"/>
              </a:rPr>
              <a:t>Πέτρες στην ουροδόχο κύστη και λιθοτριψία</a:t>
            </a:r>
          </a:p>
          <a:p>
            <a:r>
              <a:rPr lang="el-GR" sz="1800" b="1" dirty="0">
                <a:latin typeface="Calibri" panose="020F0502020204030204" pitchFamily="34" charset="0"/>
                <a:cs typeface="Calibri" panose="020F0502020204030204" pitchFamily="34" charset="0"/>
                <a:sym typeface="Wingdings" panose="05000000000000000000" pitchFamily="2" charset="2"/>
              </a:rPr>
              <a:t>«αν όμως ένας τέτοιος λίθος της κύστης είναι αρκετά μεγάλος και έχει τέτοια όψη, αυτός θα μπορούσε να εξαχθεί μόνο με διάνοιξη του λαιμού της </a:t>
            </a:r>
            <a:r>
              <a:rPr lang="el-GR" sz="1800" b="1" dirty="0" err="1">
                <a:latin typeface="Calibri" panose="020F0502020204030204" pitchFamily="34" charset="0"/>
                <a:cs typeface="Calibri" panose="020F0502020204030204" pitchFamily="34" charset="0"/>
                <a:sym typeface="Wingdings" panose="05000000000000000000" pitchFamily="2" charset="2"/>
              </a:rPr>
              <a:t>κύστεως</a:t>
            </a:r>
            <a:r>
              <a:rPr lang="el-GR" sz="1800" b="1" dirty="0">
                <a:latin typeface="Calibri" panose="020F0502020204030204" pitchFamily="34" charset="0"/>
                <a:cs typeface="Calibri" panose="020F0502020204030204" pitchFamily="34" charset="0"/>
                <a:sym typeface="Wingdings" panose="05000000000000000000" pitchFamily="2" charset="2"/>
              </a:rPr>
              <a:t>. </a:t>
            </a:r>
            <a:r>
              <a:rPr lang="el-GR" sz="1800" b="1" dirty="0" err="1">
                <a:latin typeface="Calibri" panose="020F0502020204030204" pitchFamily="34" charset="0"/>
                <a:cs typeface="Calibri" panose="020F0502020204030204" pitchFamily="34" charset="0"/>
                <a:sym typeface="Wingdings" panose="05000000000000000000" pitchFamily="2" charset="2"/>
              </a:rPr>
              <a:t>Γι’αυτό</a:t>
            </a:r>
            <a:r>
              <a:rPr lang="el-GR" sz="1800" b="1" dirty="0">
                <a:latin typeface="Calibri" panose="020F0502020204030204" pitchFamily="34" charset="0"/>
                <a:cs typeface="Calibri" panose="020F0502020204030204" pitchFamily="34" charset="0"/>
                <a:sym typeface="Wingdings" panose="05000000000000000000" pitchFamily="2" charset="2"/>
              </a:rPr>
              <a:t> πρέπει κάποιος να τον σπάσει. Ο Αμμώνιος, ο </a:t>
            </a:r>
            <a:r>
              <a:rPr lang="el-GR" sz="1800" b="1" dirty="0" err="1">
                <a:latin typeface="Calibri" panose="020F0502020204030204" pitchFamily="34" charset="0"/>
                <a:cs typeface="Calibri" panose="020F0502020204030204" pitchFamily="34" charset="0"/>
                <a:sym typeface="Wingdings" panose="05000000000000000000" pitchFamily="2" charset="2"/>
              </a:rPr>
              <a:t>ευρέτης</a:t>
            </a:r>
            <a:r>
              <a:rPr lang="el-GR" sz="1800" b="1" dirty="0">
                <a:latin typeface="Calibri" panose="020F0502020204030204" pitchFamily="34" charset="0"/>
                <a:cs typeface="Calibri" panose="020F0502020204030204" pitchFamily="34" charset="0"/>
                <a:sym typeface="Wingdings" panose="05000000000000000000" pitchFamily="2" charset="2"/>
              </a:rPr>
              <a:t> της παραπάνω μεθόδου, για το λόγο αυτό έφερε το προσωνύμιο ‘λιθοτόμος’. Η επέμβαση γίνεται με τον ακόλουθο τρόπο: ένα κυρτό άγκιστρο εφαρμόζεται στο λίθο έτσι, ώστε αυτό να τον κρατά εύκολα για να μην ξαναπέσει στο εσωτερικό της κύστης. Έπειτα παίρνουμε εργαλείο μέτριου πάχους με λεπτή αλλά αμβλεία άκρη. Κατευθύνεται προς τον λίθο και τον συντρίβει από τη μια πλευρά με ένα χτύπημα. Πρέπει κανείς να προσέξει πολύ, ώστε το εργαλείο να μη φτάσει μέχρι την ίδια την κύστη ούτε κάποιο τεμάχιο του λίθου να τραυματίσει κάτι»</a:t>
            </a:r>
          </a:p>
          <a:p>
            <a:endParaRPr lang="el-GR" b="1" dirty="0">
              <a:latin typeface="Calibri" panose="020F0502020204030204" pitchFamily="34" charset="0"/>
              <a:cs typeface="Calibri" panose="020F0502020204030204" pitchFamily="34" charset="0"/>
              <a:sym typeface="Wingdings" panose="05000000000000000000" pitchFamily="2" charset="2"/>
            </a:endParaRPr>
          </a:p>
        </p:txBody>
      </p:sp>
      <p:pic>
        <p:nvPicPr>
          <p:cNvPr id="3" name="Εικόνα 2">
            <a:extLst>
              <a:ext uri="{FF2B5EF4-FFF2-40B4-BE49-F238E27FC236}">
                <a16:creationId xmlns:a16="http://schemas.microsoft.com/office/drawing/2014/main" xmlns="" id="{4EB4DBEC-2B34-4502-AFEC-A33CEF564192}"/>
              </a:ext>
            </a:extLst>
          </p:cNvPr>
          <p:cNvPicPr>
            <a:picLocks noChangeAspect="1"/>
          </p:cNvPicPr>
          <p:nvPr/>
        </p:nvPicPr>
        <p:blipFill>
          <a:blip r:embed="rId2"/>
          <a:stretch>
            <a:fillRect/>
          </a:stretch>
        </p:blipFill>
        <p:spPr>
          <a:xfrm>
            <a:off x="8155459" y="0"/>
            <a:ext cx="4036541" cy="6858000"/>
          </a:xfrm>
          <a:prstGeom prst="rect">
            <a:avLst/>
          </a:prstGeom>
        </p:spPr>
      </p:pic>
      <p:sp>
        <p:nvSpPr>
          <p:cNvPr id="5" name="TextBox 4">
            <a:extLst>
              <a:ext uri="{FF2B5EF4-FFF2-40B4-BE49-F238E27FC236}">
                <a16:creationId xmlns:a16="http://schemas.microsoft.com/office/drawing/2014/main" xmlns="" id="{9C9F31A5-45CF-4A2E-8C07-B0EC317503D5}"/>
              </a:ext>
            </a:extLst>
          </p:cNvPr>
          <p:cNvSpPr txBox="1"/>
          <p:nvPr/>
        </p:nvSpPr>
        <p:spPr>
          <a:xfrm>
            <a:off x="4249994" y="5585564"/>
            <a:ext cx="3515581" cy="369332"/>
          </a:xfrm>
          <a:prstGeom prst="rect">
            <a:avLst/>
          </a:prstGeom>
          <a:noFill/>
        </p:spPr>
        <p:txBody>
          <a:bodyPr wrap="square" rtlCol="0">
            <a:spAutoFit/>
          </a:bodyPr>
          <a:lstStyle/>
          <a:p>
            <a:r>
              <a:rPr lang="el-GR" b="1" dirty="0">
                <a:latin typeface="Calibri" panose="020F0502020204030204" pitchFamily="34" charset="0"/>
                <a:cs typeface="Calibri" panose="020F0502020204030204" pitchFamily="34" charset="0"/>
              </a:rPr>
              <a:t>Το 4 πιο κοντά στις περιγραφές</a:t>
            </a:r>
          </a:p>
        </p:txBody>
      </p:sp>
    </p:spTree>
    <p:extLst>
      <p:ext uri="{BB962C8B-B14F-4D97-AF65-F5344CB8AC3E}">
        <p14:creationId xmlns:p14="http://schemas.microsoft.com/office/powerpoint/2010/main" val="2488959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64471" y="974821"/>
            <a:ext cx="11433175" cy="469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Ρωμαϊκή ιατρική</a:t>
            </a:r>
          </a:p>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l-GR" altLang="el-GR" sz="1800" b="1" dirty="0">
                <a:latin typeface="Calibri" panose="020F0502020204030204" pitchFamily="34" charset="0"/>
                <a:cs typeface="Calibri" panose="020F0502020204030204" pitchFamily="34" charset="0"/>
              </a:rPr>
              <a:t>Κατάληψη Αλεξάνδρειας από Ρωμαίους = τέλος ελληνιστικής εποχής (33 π.Χ.)</a:t>
            </a:r>
          </a:p>
          <a:p>
            <a:pPr>
              <a:spcBef>
                <a:spcPct val="50000"/>
              </a:spcBef>
            </a:pPr>
            <a:r>
              <a:rPr lang="el-GR" altLang="el-GR" sz="1800" b="1" dirty="0">
                <a:latin typeface="Calibri" panose="020F0502020204030204" pitchFamily="34" charset="0"/>
                <a:cs typeface="Calibri" panose="020F0502020204030204" pitchFamily="34" charset="0"/>
              </a:rPr>
              <a:t>Νέα πρωτεύουσα η Ρώμη</a:t>
            </a:r>
          </a:p>
          <a:p>
            <a:pPr>
              <a:spcBef>
                <a:spcPct val="50000"/>
              </a:spcBef>
            </a:pPr>
            <a:r>
              <a:rPr lang="el-GR" altLang="el-GR" sz="1800" b="1" dirty="0">
                <a:latin typeface="Calibri" panose="020F0502020204030204" pitchFamily="34" charset="0"/>
                <a:cs typeface="Calibri" panose="020F0502020204030204" pitchFamily="34" charset="0"/>
              </a:rPr>
              <a:t>Ιατρική που κληρονομήθηκε από </a:t>
            </a:r>
            <a:r>
              <a:rPr lang="el-GR" altLang="el-GR" sz="1800" b="1" dirty="0" err="1">
                <a:latin typeface="Calibri" panose="020F0502020204030204" pitchFamily="34" charset="0"/>
                <a:cs typeface="Calibri" panose="020F0502020204030204" pitchFamily="34" charset="0"/>
              </a:rPr>
              <a:t>Ετρούσκους</a:t>
            </a:r>
            <a:r>
              <a:rPr lang="el-GR" altLang="el-GR" sz="1800" b="1" dirty="0">
                <a:latin typeface="Calibri" panose="020F0502020204030204" pitchFamily="34" charset="0"/>
                <a:cs typeface="Calibri" panose="020F0502020204030204" pitchFamily="34" charset="0"/>
              </a:rPr>
              <a:t> (κατοικούσαν στην περιοχή)</a:t>
            </a:r>
          </a:p>
          <a:p>
            <a:pPr>
              <a:spcBef>
                <a:spcPct val="50000"/>
              </a:spcBef>
            </a:pPr>
            <a:r>
              <a:rPr lang="el-GR" altLang="el-GR" sz="1800" b="1" dirty="0">
                <a:latin typeface="Calibri" panose="020F0502020204030204" pitchFamily="34" charset="0"/>
                <a:cs typeface="Calibri" panose="020F0502020204030204" pitchFamily="34" charset="0"/>
              </a:rPr>
              <a:t>Αρχέγονη ιατρική</a:t>
            </a:r>
          </a:p>
          <a:p>
            <a:pPr>
              <a:spcBef>
                <a:spcPct val="50000"/>
              </a:spcBef>
            </a:pPr>
            <a:r>
              <a:rPr lang="el-GR" altLang="el-GR" sz="1800" b="1" dirty="0">
                <a:latin typeface="Calibri" panose="020F0502020204030204" pitchFamily="34" charset="0"/>
                <a:cs typeface="Calibri" panose="020F0502020204030204" pitchFamily="34" charset="0"/>
              </a:rPr>
              <a:t>Αιτία νόσων: θεοί και δαίμονες</a:t>
            </a:r>
          </a:p>
          <a:p>
            <a:pPr>
              <a:spcBef>
                <a:spcPct val="50000"/>
              </a:spcBef>
            </a:pPr>
            <a:r>
              <a:rPr lang="el-GR" altLang="el-GR" sz="1800" b="1" dirty="0">
                <a:latin typeface="Calibri" panose="020F0502020204030204" pitchFamily="34" charset="0"/>
                <a:cs typeface="Calibri" panose="020F0502020204030204" pitchFamily="34" charset="0"/>
              </a:rPr>
              <a:t>Θεραπεία: επωδές &amp; επικλήσεις</a:t>
            </a:r>
          </a:p>
          <a:p>
            <a:pPr>
              <a:spcBef>
                <a:spcPct val="50000"/>
              </a:spcBef>
            </a:pPr>
            <a:r>
              <a:rPr lang="el-GR" altLang="el-GR" sz="1800" b="1" dirty="0">
                <a:latin typeface="Calibri" panose="020F0502020204030204" pitchFamily="34" charset="0"/>
                <a:cs typeface="Calibri" panose="020F0502020204030204" pitchFamily="34" charset="0"/>
              </a:rPr>
              <a:t>Οιωνοσκοπία – </a:t>
            </a:r>
            <a:r>
              <a:rPr lang="el-GR" altLang="el-GR" sz="1800" b="1" dirty="0" err="1">
                <a:latin typeface="Calibri" panose="020F0502020204030204" pitchFamily="34" charset="0"/>
                <a:cs typeface="Calibri" panose="020F0502020204030204" pitchFamily="34" charset="0"/>
              </a:rPr>
              <a:t>ηπατοσκοπία</a:t>
            </a:r>
            <a:endParaRPr lang="el-GR"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Χρήση βοτάνων (κράμβης) &amp; οίνου / ανάπτυξη υγιεινής</a:t>
            </a:r>
          </a:p>
          <a:p>
            <a:pPr>
              <a:spcBef>
                <a:spcPct val="50000"/>
              </a:spcBef>
            </a:pPr>
            <a:r>
              <a:rPr lang="el-GR" altLang="el-GR" sz="1800" b="1" dirty="0">
                <a:latin typeface="Calibri" panose="020F0502020204030204" pitchFamily="34" charset="0"/>
                <a:cs typeface="Calibri" panose="020F0502020204030204" pitchFamily="34" charset="0"/>
              </a:rPr>
              <a:t>Φόβος Ρωμαίων για τους δούλους Έλληνες ιατρούς – φόβος δηλητηρίασης</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2603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4" y="1124944"/>
            <a:ext cx="11433175"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Γαληνός</a:t>
            </a:r>
          </a:p>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l-GR" b="1" dirty="0">
                <a:latin typeface="Calibri" panose="020F0502020204030204" pitchFamily="34" charset="0"/>
                <a:cs typeface="Calibri" panose="020F0502020204030204" pitchFamily="34" charset="0"/>
              </a:rPr>
              <a:t>Χαρακτηριστικά του ιατρού</a:t>
            </a:r>
            <a:r>
              <a:rPr lang="en-US" b="1" dirty="0">
                <a:latin typeface="Calibri" panose="020F0502020204030204" pitchFamily="34" charset="0"/>
                <a:cs typeface="Calibri" panose="020F0502020204030204" pitchFamily="34" charset="0"/>
              </a:rPr>
              <a:t>:</a:t>
            </a:r>
          </a:p>
          <a:p>
            <a:pPr marL="342900" indent="-342900">
              <a:spcBef>
                <a:spcPct val="50000"/>
              </a:spcBef>
              <a:buFont typeface="Arial" panose="020B0604020202020204" pitchFamily="34" charset="0"/>
              <a:buChar char="•"/>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Εξαιρετική γνώση</a:t>
            </a:r>
            <a:r>
              <a:rPr lang="en-US" b="1" dirty="0">
                <a:latin typeface="Calibri" panose="020F0502020204030204" pitchFamily="34" charset="0"/>
                <a:cs typeface="Calibri" panose="020F0502020204030204" pitchFamily="34" charset="0"/>
              </a:rPr>
              <a:t>:</a:t>
            </a:r>
          </a:p>
          <a:p>
            <a:pPr marL="1714500" lvl="3" indent="-342900">
              <a:spcBef>
                <a:spcPct val="50000"/>
              </a:spcBef>
              <a:buFont typeface="Wingdings" panose="05000000000000000000" pitchFamily="2" charset="2"/>
              <a:buChar char="ü"/>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γενικής ιατρικής θεωρίας</a:t>
            </a:r>
            <a:endParaRPr lang="en-US" b="1" dirty="0">
              <a:latin typeface="Calibri" panose="020F0502020204030204" pitchFamily="34" charset="0"/>
              <a:cs typeface="Calibri" panose="020F0502020204030204" pitchFamily="34" charset="0"/>
            </a:endParaRPr>
          </a:p>
          <a:p>
            <a:pPr marL="1714500" lvl="3" indent="-342900">
              <a:spcBef>
                <a:spcPct val="50000"/>
              </a:spcBef>
              <a:buFont typeface="Wingdings" panose="05000000000000000000" pitchFamily="2" charset="2"/>
              <a:buChar char="ü"/>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θεραπευτικών μεθόδων</a:t>
            </a:r>
            <a:endParaRPr lang="en-US" b="1" dirty="0">
              <a:latin typeface="Calibri" panose="020F0502020204030204" pitchFamily="34" charset="0"/>
              <a:cs typeface="Calibri" panose="020F0502020204030204" pitchFamily="34" charset="0"/>
            </a:endParaRPr>
          </a:p>
          <a:p>
            <a:pPr marL="1714500" lvl="3" indent="-342900">
              <a:spcBef>
                <a:spcPct val="50000"/>
              </a:spcBef>
              <a:buFont typeface="Wingdings" panose="05000000000000000000" pitchFamily="2" charset="2"/>
              <a:buChar char="ü"/>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ειδικών διαγνωστικών μεθόδων συγκεκριμένων παθολογικών οντοτήτων</a:t>
            </a:r>
            <a:endParaRPr lang="en-US" b="1" dirty="0">
              <a:latin typeface="Calibri" panose="020F0502020204030204" pitchFamily="34" charset="0"/>
              <a:cs typeface="Calibri" panose="020F0502020204030204" pitchFamily="34" charset="0"/>
            </a:endParaRPr>
          </a:p>
          <a:p>
            <a:pPr marL="342900" indent="-342900">
              <a:spcBef>
                <a:spcPct val="50000"/>
              </a:spcBef>
              <a:buFont typeface="Arial" panose="020B0604020202020204" pitchFamily="34" charset="0"/>
              <a:buChar char="•"/>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Κατανόηση βασικών συστατικών του ανθρώπινου σώματος και της οργάνωσής τους σε δομές</a:t>
            </a:r>
            <a:endParaRPr lang="en-US" b="1" dirty="0">
              <a:latin typeface="Calibri" panose="020F0502020204030204" pitchFamily="34" charset="0"/>
              <a:cs typeface="Calibri" panose="020F0502020204030204" pitchFamily="34" charset="0"/>
            </a:endParaRPr>
          </a:p>
          <a:p>
            <a:pPr>
              <a:spcBef>
                <a:spcPct val="50000"/>
              </a:spcBef>
            </a:pPr>
            <a:endParaRPr lang="en-US" sz="2400" b="1" dirty="0">
              <a:latin typeface="Garamond" panose="02020404030301010803" pitchFamily="18" charset="0"/>
            </a:endParaRPr>
          </a:p>
        </p:txBody>
      </p:sp>
    </p:spTree>
    <p:extLst>
      <p:ext uri="{BB962C8B-B14F-4D97-AF65-F5344CB8AC3E}">
        <p14:creationId xmlns:p14="http://schemas.microsoft.com/office/powerpoint/2010/main" val="1948576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4" y="1169300"/>
            <a:ext cx="11826875"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Γαληνός</a:t>
            </a:r>
          </a:p>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l-GR" b="1" dirty="0">
                <a:latin typeface="Calibri" panose="020F0502020204030204" pitchFamily="34" charset="0"/>
                <a:cs typeface="Calibri" panose="020F0502020204030204" pitchFamily="34" charset="0"/>
              </a:rPr>
              <a:t>Βασικά χαρακτηριστικά: τέσσερις χυμοί, τέσσερα στοιχεία, τέσσερις ιδιότητες (Ιπποκρατική θεωρία)</a:t>
            </a:r>
            <a:r>
              <a:rPr lang="en-US" b="1" dirty="0">
                <a:latin typeface="Calibri" panose="020F0502020204030204" pitchFamily="34" charset="0"/>
                <a:cs typeface="Calibri" panose="020F0502020204030204" pitchFamily="34" charset="0"/>
              </a:rPr>
              <a:t>. </a:t>
            </a:r>
          </a:p>
          <a:p>
            <a:pPr marL="342900" indent="-342900">
              <a:spcBef>
                <a:spcPct val="50000"/>
              </a:spcBef>
              <a:buFont typeface="Arial" panose="020B0604020202020204" pitchFamily="34" charset="0"/>
              <a:buChar char="•"/>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Τέσσερις ιδιότητες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εγγενείς στις ανατομικές δομές</a:t>
            </a:r>
            <a:r>
              <a:rPr lang="en-US" b="1" dirty="0">
                <a:latin typeface="Calibri" panose="020F0502020204030204" pitchFamily="34" charset="0"/>
                <a:cs typeface="Calibri" panose="020F0502020204030204" pitchFamily="34" charset="0"/>
              </a:rPr>
              <a:t> </a:t>
            </a:r>
          </a:p>
          <a:p>
            <a:pPr marL="342900" indent="-342900">
              <a:spcBef>
                <a:spcPct val="50000"/>
              </a:spcBef>
              <a:buFont typeface="Arial" panose="020B0604020202020204" pitchFamily="34" charset="0"/>
              <a:buChar char="•"/>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Ανατομικές δομές: οργανωμένες σε δύο μορφές</a:t>
            </a:r>
            <a:r>
              <a:rPr lang="en-US" b="1" dirty="0">
                <a:latin typeface="Calibri" panose="020F0502020204030204" pitchFamily="34" charset="0"/>
                <a:cs typeface="Calibri" panose="020F0502020204030204" pitchFamily="34" charset="0"/>
              </a:rPr>
              <a:t>: </a:t>
            </a:r>
          </a:p>
          <a:p>
            <a:pPr marL="1257300" lvl="2" indent="-342900">
              <a:spcBef>
                <a:spcPct val="50000"/>
              </a:spcBef>
              <a:buFont typeface="Wingdings" panose="05000000000000000000" pitchFamily="2" charset="2"/>
              <a:buChar char="ü"/>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σε</a:t>
            </a:r>
            <a:r>
              <a:rPr lang="en-US" b="1" dirty="0">
                <a:latin typeface="Calibri" panose="020F0502020204030204" pitchFamily="34" charset="0"/>
                <a:cs typeface="Calibri" panose="020F0502020204030204" pitchFamily="34" charset="0"/>
              </a:rPr>
              <a:t> </a:t>
            </a:r>
            <a:r>
              <a:rPr lang="el-GR" b="1" i="1" dirty="0">
                <a:latin typeface="Calibri" panose="020F0502020204030204" pitchFamily="34" charset="0"/>
                <a:cs typeface="Calibri" panose="020F0502020204030204" pitchFamily="34" charset="0"/>
              </a:rPr>
              <a:t>ομοιομερή</a:t>
            </a:r>
            <a:r>
              <a:rPr lang="en-US" b="1" i="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ή ομοιόμορφα μέρη (όπως ο μυς, το οστό και ο χόνδρος)</a:t>
            </a:r>
            <a:r>
              <a:rPr lang="en-US" b="1" dirty="0">
                <a:latin typeface="Calibri" panose="020F0502020204030204" pitchFamily="34" charset="0"/>
                <a:cs typeface="Calibri" panose="020F0502020204030204" pitchFamily="34" charset="0"/>
              </a:rPr>
              <a:t> </a:t>
            </a:r>
          </a:p>
          <a:p>
            <a:pPr marL="1257300" lvl="2" indent="-342900">
              <a:spcBef>
                <a:spcPct val="50000"/>
              </a:spcBef>
              <a:buFont typeface="Wingdings" panose="05000000000000000000" pitchFamily="2" charset="2"/>
              <a:buChar char="ü"/>
            </a:pP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σε οργανικά μέρη ή όργανα (όπως η καρδιά, το ήπαρ και οι πνεύμονες)</a:t>
            </a:r>
            <a:endParaRPr lang="en-US" b="1" dirty="0">
              <a:latin typeface="Calibri" panose="020F0502020204030204" pitchFamily="34" charset="0"/>
              <a:cs typeface="Calibri" panose="020F0502020204030204" pitchFamily="34" charset="0"/>
            </a:endParaRPr>
          </a:p>
          <a:p>
            <a:pPr>
              <a:spcBef>
                <a:spcPct val="50000"/>
              </a:spcBef>
            </a:pPr>
            <a:endParaRPr lang="en-US" b="1" dirty="0">
              <a:latin typeface="Calibri" panose="020F0502020204030204" pitchFamily="34" charset="0"/>
              <a:cs typeface="Calibri" panose="020F0502020204030204" pitchFamily="34" charset="0"/>
            </a:endParaRPr>
          </a:p>
          <a:p>
            <a:pPr>
              <a:spcBef>
                <a:spcPct val="50000"/>
              </a:spcBef>
            </a:pPr>
            <a:r>
              <a:rPr lang="el-GR" b="1" dirty="0">
                <a:latin typeface="Calibri" panose="020F0502020204030204" pitchFamily="34" charset="0"/>
                <a:cs typeface="Calibri" panose="020F0502020204030204" pitchFamily="34" charset="0"/>
              </a:rPr>
              <a:t>Όλα τα μέρη του σώματος έχουν συγκεκριμένη </a:t>
            </a:r>
            <a:r>
              <a:rPr lang="el-GR" b="1" i="1" dirty="0">
                <a:latin typeface="Calibri" panose="020F0502020204030204" pitchFamily="34" charset="0"/>
                <a:cs typeface="Calibri" panose="020F0502020204030204" pitchFamily="34" charset="0"/>
              </a:rPr>
              <a:t>κράση</a:t>
            </a:r>
            <a:r>
              <a:rPr lang="el-GR" b="1" dirty="0">
                <a:latin typeface="Calibri" panose="020F0502020204030204" pitchFamily="34" charset="0"/>
                <a:cs typeface="Calibri" panose="020F0502020204030204" pitchFamily="34" charset="0"/>
              </a:rPr>
              <a:t> ή μείξη των τεσσάρων πρωταρχικών ιδιοτήτων</a:t>
            </a:r>
            <a:r>
              <a:rPr lang="en-US" b="1" dirty="0">
                <a:latin typeface="Calibri" panose="020F0502020204030204" pitchFamily="34" charset="0"/>
                <a:cs typeface="Calibri" panose="020F0502020204030204" pitchFamily="34" charset="0"/>
              </a:rPr>
              <a:t>. </a:t>
            </a:r>
          </a:p>
          <a:p>
            <a:pPr>
              <a:spcBef>
                <a:spcPct val="50000"/>
              </a:spcBef>
            </a:pPr>
            <a:r>
              <a:rPr lang="el-GR" b="1" dirty="0">
                <a:latin typeface="Calibri" panose="020F0502020204030204" pitchFamily="34" charset="0"/>
                <a:cs typeface="Calibri" panose="020F0502020204030204" pitchFamily="34" charset="0"/>
              </a:rPr>
              <a:t>Η </a:t>
            </a:r>
            <a:r>
              <a:rPr lang="el-GR" b="1" i="1" dirty="0">
                <a:latin typeface="Calibri" panose="020F0502020204030204" pitchFamily="34" charset="0"/>
                <a:cs typeface="Calibri" panose="020F0502020204030204" pitchFamily="34" charset="0"/>
              </a:rPr>
              <a:t>κράση</a:t>
            </a:r>
            <a:r>
              <a:rPr lang="el-GR" b="1" dirty="0">
                <a:latin typeface="Calibri" panose="020F0502020204030204" pitchFamily="34" charset="0"/>
                <a:cs typeface="Calibri" panose="020F0502020204030204" pitchFamily="34" charset="0"/>
              </a:rPr>
              <a:t> μπορεί να διαφέρει από μέρος σε μέρος και από άτομο σε άτομο αλλά υπάρχει άριστη κατάσταση, απαραίτητη για την υγεία</a:t>
            </a:r>
            <a:r>
              <a:rPr lang="en-US" b="1" dirty="0">
                <a:latin typeface="Calibri" panose="020F0502020204030204" pitchFamily="34" charset="0"/>
                <a:cs typeface="Calibri" panose="020F0502020204030204" pitchFamily="34" charset="0"/>
              </a:rPr>
              <a:t>.</a:t>
            </a: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436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5" y="1043058"/>
            <a:ext cx="11433175" cy="497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Γαληνός</a:t>
            </a:r>
          </a:p>
          <a:p>
            <a:pPr>
              <a:spcBef>
                <a:spcPct val="50000"/>
              </a:spcBef>
            </a:pPr>
            <a:endParaRPr lang="el-GR" altLang="el-GR" sz="2400" b="1" dirty="0">
              <a:solidFill>
                <a:srgbClr val="F8F2AE"/>
              </a:solidFill>
              <a:latin typeface="Garamond" panose="02020404030301010803" pitchFamily="18" charset="0"/>
            </a:endParaRPr>
          </a:p>
          <a:p>
            <a:pPr>
              <a:spcBef>
                <a:spcPct val="50000"/>
              </a:spcBef>
            </a:pPr>
            <a:r>
              <a:rPr lang="el-GR" altLang="el-GR" b="1" dirty="0">
                <a:latin typeface="Calibri" panose="020F0502020204030204" pitchFamily="34" charset="0"/>
                <a:cs typeface="Calibri" panose="020F0502020204030204" pitchFamily="34" charset="0"/>
              </a:rPr>
              <a:t>Ο οργανισμός μπορεί να χωριστεί σε τρία κύρια λειτουργικά συστήματα:
</a:t>
            </a:r>
          </a:p>
          <a:p>
            <a:pPr>
              <a:spcBef>
                <a:spcPct val="50000"/>
              </a:spcBef>
            </a:pPr>
            <a:r>
              <a:rPr lang="el-GR" altLang="el-GR" b="1" dirty="0">
                <a:latin typeface="Calibri" panose="020F0502020204030204" pitchFamily="34" charset="0"/>
                <a:cs typeface="Calibri" panose="020F0502020204030204" pitchFamily="34" charset="0"/>
              </a:rPr>
              <a:t>	1. Ο εγκέφαλος, νωτιαίος μυελός, και τα νεύρα. Αυτά είναι υπεύθυνα για κινητικές και αισθητηριακές λειτουργίες
</a:t>
            </a:r>
          </a:p>
          <a:p>
            <a:pPr>
              <a:spcBef>
                <a:spcPct val="50000"/>
              </a:spcBef>
            </a:pPr>
            <a:r>
              <a:rPr lang="el-GR" altLang="el-GR" b="1" dirty="0">
                <a:latin typeface="Calibri" panose="020F0502020204030204" pitchFamily="34" charset="0"/>
                <a:cs typeface="Calibri" panose="020F0502020204030204" pitchFamily="34" charset="0"/>
              </a:rPr>
              <a:t>	2. Η καρδιά και οι αρτηρίες. Αυτά είναι υπεύθυνα για τη ζωτική δύναμη και για τη διατήρηση της έμφυτης θερμότητας
</a:t>
            </a:r>
          </a:p>
          <a:p>
            <a:pPr>
              <a:spcBef>
                <a:spcPct val="50000"/>
              </a:spcBef>
            </a:pPr>
            <a:r>
              <a:rPr lang="el-GR" altLang="el-GR" b="1" dirty="0">
                <a:latin typeface="Calibri" panose="020F0502020204030204" pitchFamily="34" charset="0"/>
                <a:cs typeface="Calibri" panose="020F0502020204030204" pitchFamily="34" charset="0"/>
              </a:rPr>
              <a:t>	3. Το ήπαρ και οι φλέβες. Αυτά είναι υπεύθυνα για τη θρέψη όλων των μερών του σώματος</a:t>
            </a:r>
          </a:p>
          <a:p>
            <a:pPr>
              <a:spcBef>
                <a:spcPct val="50000"/>
              </a:spcBef>
            </a:pPr>
            <a:endParaRPr lang="en-US"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684630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xmlns="" id="{F9383355-B07B-4825-BAF6-72186601D676}"/>
              </a:ext>
            </a:extLst>
          </p:cNvPr>
          <p:cNvSpPr txBox="1">
            <a:spLocks noChangeArrowheads="1"/>
          </p:cNvSpPr>
          <p:nvPr/>
        </p:nvSpPr>
        <p:spPr bwMode="auto">
          <a:xfrm>
            <a:off x="674688" y="1104662"/>
            <a:ext cx="9231312" cy="40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Χυμοπαθολογική</a:t>
            </a: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θεωρία του Γαληνού</a:t>
            </a:r>
          </a:p>
          <a:p>
            <a:pPr>
              <a:spcBef>
                <a:spcPct val="50000"/>
              </a:spcBef>
            </a:pPr>
            <a:endParaRPr lang="en-US"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ct val="50000"/>
              </a:spcBef>
            </a:pPr>
            <a:endParaRPr lang="en-US" altLang="el-GR" sz="2400" b="1" dirty="0">
              <a:solidFill>
                <a:srgbClr val="F8F2AE"/>
              </a:solidFill>
              <a:latin typeface="Garamond" panose="02020404030301010803" pitchFamily="18" charset="0"/>
            </a:endParaRPr>
          </a:p>
          <a:p>
            <a:pPr>
              <a:spcBef>
                <a:spcPct val="50000"/>
              </a:spcBef>
            </a:pPr>
            <a:r>
              <a:rPr lang="el-GR" altLang="el-GR" b="1" dirty="0">
                <a:latin typeface="Calibri" panose="020F0502020204030204" pitchFamily="34" charset="0"/>
                <a:cs typeface="Calibri" panose="020F0502020204030204" pitchFamily="34" charset="0"/>
              </a:rPr>
              <a:t>4 στοιχεία</a:t>
            </a:r>
          </a:p>
          <a:p>
            <a:pPr>
              <a:spcBef>
                <a:spcPct val="50000"/>
              </a:spcBef>
            </a:pPr>
            <a:r>
              <a:rPr lang="el-GR" altLang="el-GR" b="1" dirty="0">
                <a:latin typeface="Calibri" panose="020F0502020204030204" pitchFamily="34" charset="0"/>
                <a:cs typeface="Calibri" panose="020F0502020204030204" pitchFamily="34" charset="0"/>
              </a:rPr>
              <a:t>4 ιδιότητες</a:t>
            </a:r>
          </a:p>
          <a:p>
            <a:pPr>
              <a:spcBef>
                <a:spcPct val="50000"/>
              </a:spcBef>
            </a:pPr>
            <a:r>
              <a:rPr lang="el-GR" altLang="el-GR" b="1" dirty="0">
                <a:latin typeface="Calibri" panose="020F0502020204030204" pitchFamily="34" charset="0"/>
                <a:cs typeface="Calibri" panose="020F0502020204030204" pitchFamily="34" charset="0"/>
              </a:rPr>
              <a:t>4 χυμοί</a:t>
            </a:r>
            <a:endParaRPr lang="en-US" altLang="el-GR" b="1" dirty="0">
              <a:latin typeface="Calibri" panose="020F0502020204030204" pitchFamily="34" charset="0"/>
              <a:cs typeface="Calibri" panose="020F0502020204030204" pitchFamily="34" charset="0"/>
            </a:endParaRPr>
          </a:p>
          <a:p>
            <a:pPr>
              <a:spcBef>
                <a:spcPct val="50000"/>
              </a:spcBef>
            </a:pPr>
            <a:r>
              <a:rPr lang="el-GR" altLang="el-GR" b="1" dirty="0">
                <a:latin typeface="Calibri" panose="020F0502020204030204" pitchFamily="34" charset="0"/>
                <a:cs typeface="Calibri" panose="020F0502020204030204" pitchFamily="34" charset="0"/>
              </a:rPr>
              <a:t>4 όργανα</a:t>
            </a:r>
          </a:p>
          <a:p>
            <a:pPr>
              <a:spcBef>
                <a:spcPct val="50000"/>
              </a:spcBef>
            </a:pPr>
            <a:r>
              <a:rPr lang="el-GR" altLang="el-GR" b="1" dirty="0">
                <a:latin typeface="Calibri" panose="020F0502020204030204" pitchFamily="34" charset="0"/>
                <a:cs typeface="Calibri" panose="020F0502020204030204" pitchFamily="34" charset="0"/>
              </a:rPr>
              <a:t>4 χαρακτήρες/κράσεις </a:t>
            </a:r>
          </a:p>
          <a:p>
            <a:pPr>
              <a:spcBef>
                <a:spcPct val="50000"/>
              </a:spcBef>
            </a:pPr>
            <a:endParaRPr lang="el-GR" altLang="el-GR" sz="2400" b="1" dirty="0">
              <a:solidFill>
                <a:srgbClr val="F8F2AE"/>
              </a:solidFill>
              <a:latin typeface="Garamond" panose="02020404030301010803" pitchFamily="18" charset="0"/>
            </a:endParaRPr>
          </a:p>
        </p:txBody>
      </p:sp>
      <p:pic>
        <p:nvPicPr>
          <p:cNvPr id="3" name="Picture 3" descr="MedicineFourHumoursMedievalWC">
            <a:extLst>
              <a:ext uri="{FF2B5EF4-FFF2-40B4-BE49-F238E27FC236}">
                <a16:creationId xmlns:a16="http://schemas.microsoft.com/office/drawing/2014/main" xmlns="" id="{CB968EA3-B6DA-4611-A9A2-D9E74F25D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175" y="1705969"/>
            <a:ext cx="3267242" cy="425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45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a:extLst>
              <a:ext uri="{FF2B5EF4-FFF2-40B4-BE49-F238E27FC236}">
                <a16:creationId xmlns:a16="http://schemas.microsoft.com/office/drawing/2014/main" xmlns="" id="{D47B3455-B233-42F5-B850-BA225BA190D5}"/>
              </a:ext>
            </a:extLst>
          </p:cNvPr>
          <p:cNvSpPr txBox="1">
            <a:spLocks noChangeArrowheads="1"/>
          </p:cNvSpPr>
          <p:nvPr/>
        </p:nvSpPr>
        <p:spPr bwMode="auto">
          <a:xfrm>
            <a:off x="3149600" y="2428875"/>
            <a:ext cx="568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l-GR" altLang="el-GR" sz="36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Ασκληπιός - Ασκληπιεία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_four_temperaments">
            <a:extLst>
              <a:ext uri="{FF2B5EF4-FFF2-40B4-BE49-F238E27FC236}">
                <a16:creationId xmlns:a16="http://schemas.microsoft.com/office/drawing/2014/main" xmlns="" id="{9F2F4B33-DC23-4485-A198-CCD15FFB8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785813"/>
            <a:ext cx="4040188" cy="4824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Galen four temperaments">
            <a:extLst>
              <a:ext uri="{FF2B5EF4-FFF2-40B4-BE49-F238E27FC236}">
                <a16:creationId xmlns:a16="http://schemas.microsoft.com/office/drawing/2014/main" xmlns="" id="{D4CC3A2A-EFB5-4B4D-AB48-0DD7F2957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785813"/>
            <a:ext cx="4075112" cy="482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69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8BBF7D8-7BAF-427A-BB9F-1FE35627D6A5}"/>
              </a:ext>
            </a:extLst>
          </p:cNvPr>
          <p:cNvSpPr txBox="1">
            <a:spLocks noChangeArrowheads="1"/>
          </p:cNvSpPr>
          <p:nvPr/>
        </p:nvSpPr>
        <p:spPr bwMode="auto">
          <a:xfrm>
            <a:off x="250823" y="1002116"/>
            <a:ext cx="11433175"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Γαληνός</a:t>
            </a:r>
          </a:p>
          <a:p>
            <a:pPr>
              <a:spcBef>
                <a:spcPct val="50000"/>
              </a:spcBef>
            </a:pPr>
            <a:endParaRPr lang="el-GR" altLang="el-GR" sz="2400" b="1" dirty="0">
              <a:solidFill>
                <a:srgbClr val="F8F2AE"/>
              </a:solidFill>
              <a:latin typeface="Garamond" panose="02020404030301010803" pitchFamily="18" charset="0"/>
            </a:endParaRPr>
          </a:p>
          <a:p>
            <a:pPr algn="ctr">
              <a:spcBef>
                <a:spcPct val="50000"/>
              </a:spcBef>
            </a:pPr>
            <a:r>
              <a:rPr lang="el-GR" alt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Θεωρία του πνεύματος</a:t>
            </a:r>
          </a:p>
          <a:p>
            <a:pPr>
              <a:spcBef>
                <a:spcPct val="50000"/>
              </a:spcBef>
            </a:pPr>
            <a:r>
              <a:rPr lang="el-GR" altLang="el-GR" sz="1800" b="1" dirty="0">
                <a:latin typeface="Calibri" panose="020F0502020204030204" pitchFamily="34" charset="0"/>
                <a:cs typeface="Calibri" panose="020F0502020204030204" pitchFamily="34" charset="0"/>
              </a:rPr>
              <a:t>Πνεύμα: φορέας ζωής &amp; ρυθμιστής δυνάμεων</a:t>
            </a:r>
          </a:p>
          <a:p>
            <a:pPr>
              <a:spcBef>
                <a:spcPct val="50000"/>
              </a:spcBef>
            </a:pPr>
            <a:endParaRPr lang="el-GR" altLang="el-GR" sz="1800" b="1" dirty="0">
              <a:latin typeface="Calibri" panose="020F0502020204030204" pitchFamily="34" charset="0"/>
              <a:cs typeface="Calibri" panose="020F0502020204030204" pitchFamily="34" charset="0"/>
            </a:endParaRPr>
          </a:p>
          <a:p>
            <a:pPr>
              <a:spcBef>
                <a:spcPct val="50000"/>
              </a:spcBef>
            </a:pPr>
            <a:r>
              <a:rPr lang="el-GR" altLang="el-GR" sz="1800" b="1" u="sng" dirty="0">
                <a:latin typeface="Calibri" panose="020F0502020204030204" pitchFamily="34" charset="0"/>
                <a:cs typeface="Calibri" panose="020F0502020204030204" pitchFamily="34" charset="0"/>
              </a:rPr>
              <a:t>Τρία είδη πνεύματος: </a:t>
            </a:r>
          </a:p>
          <a:p>
            <a:pPr>
              <a:spcBef>
                <a:spcPct val="50000"/>
              </a:spcBef>
            </a:pPr>
            <a:r>
              <a:rPr lang="el-GR" altLang="el-GR" sz="1800" b="1" dirty="0">
                <a:effectLst>
                  <a:outerShdw blurRad="38100" dist="38100" dir="2700000" algn="tl">
                    <a:srgbClr val="000000"/>
                  </a:outerShdw>
                </a:effectLst>
                <a:latin typeface="Calibri" panose="020F0502020204030204" pitchFamily="34" charset="0"/>
                <a:cs typeface="Calibri" panose="020F0502020204030204" pitchFamily="34" charset="0"/>
              </a:rPr>
              <a:t>Ψυχικό</a:t>
            </a:r>
            <a:r>
              <a:rPr lang="el-GR" altLang="el-GR" sz="1800" b="1" dirty="0">
                <a:latin typeface="Calibri" panose="020F0502020204030204" pitchFamily="34" charset="0"/>
                <a:cs typeface="Calibri" panose="020F0502020204030204" pitchFamily="34" charset="0"/>
              </a:rPr>
              <a:t> (έδρα = εγκέφαλος, διανέμεται διά του νευρικού)</a:t>
            </a:r>
          </a:p>
          <a:p>
            <a:pPr>
              <a:spcBef>
                <a:spcPct val="50000"/>
              </a:spcBef>
            </a:pPr>
            <a:r>
              <a:rPr lang="el-GR" altLang="el-GR" sz="1800" b="1" dirty="0">
                <a:effectLst>
                  <a:outerShdw blurRad="38100" dist="38100" dir="2700000" algn="tl">
                    <a:srgbClr val="000000"/>
                  </a:outerShdw>
                </a:effectLst>
                <a:latin typeface="Calibri" panose="020F0502020204030204" pitchFamily="34" charset="0"/>
                <a:cs typeface="Calibri" panose="020F0502020204030204" pitchFamily="34" charset="0"/>
              </a:rPr>
              <a:t>Ζωτικό</a:t>
            </a:r>
            <a:r>
              <a:rPr lang="el-GR" altLang="el-GR" sz="1800" b="1" dirty="0">
                <a:latin typeface="Calibri" panose="020F0502020204030204" pitchFamily="34" charset="0"/>
                <a:cs typeface="Calibri" panose="020F0502020204030204" pitchFamily="34" charset="0"/>
              </a:rPr>
              <a:t> (έδρα = καρδιά, διανέμεται διά των αρτηριών, εκδηλώνεται διά των σφυγμών)</a:t>
            </a:r>
          </a:p>
          <a:p>
            <a:pPr>
              <a:spcBef>
                <a:spcPct val="50000"/>
              </a:spcBef>
            </a:pPr>
            <a:r>
              <a:rPr lang="el-GR" altLang="el-GR" sz="1800" b="1" dirty="0">
                <a:effectLst>
                  <a:outerShdw blurRad="38100" dist="38100" dir="2700000" algn="tl">
                    <a:srgbClr val="000000"/>
                  </a:outerShdw>
                </a:effectLst>
                <a:latin typeface="Calibri" panose="020F0502020204030204" pitchFamily="34" charset="0"/>
                <a:cs typeface="Calibri" panose="020F0502020204030204" pitchFamily="34" charset="0"/>
              </a:rPr>
              <a:t>Φυσικό</a:t>
            </a:r>
            <a:r>
              <a:rPr lang="el-GR" altLang="el-GR" sz="1800" b="1" dirty="0">
                <a:latin typeface="Calibri" panose="020F0502020204030204" pitchFamily="34" charset="0"/>
                <a:cs typeface="Calibri" panose="020F0502020204030204" pitchFamily="34" charset="0"/>
              </a:rPr>
              <a:t> (έδρα = ήπαρ, μεταφέρεται διά των φλεβών)</a:t>
            </a:r>
          </a:p>
          <a:p>
            <a:pPr>
              <a:spcBef>
                <a:spcPct val="50000"/>
              </a:spcBef>
            </a:pPr>
            <a:endParaRPr lang="el-GR" altLang="el-GR" sz="1800" b="1" dirty="0">
              <a:latin typeface="Calibri" panose="020F0502020204030204" pitchFamily="34" charset="0"/>
              <a:cs typeface="Calibri" panose="020F0502020204030204" pitchFamily="34" charset="0"/>
            </a:endParaRPr>
          </a:p>
          <a:p>
            <a:pPr>
              <a:spcBef>
                <a:spcPct val="50000"/>
              </a:spcBef>
            </a:pPr>
            <a:r>
              <a:rPr lang="el-GR" altLang="el-GR" sz="1800" b="1" dirty="0">
                <a:latin typeface="Calibri" panose="020F0502020204030204" pitchFamily="34" charset="0"/>
                <a:cs typeface="Calibri" panose="020F0502020204030204" pitchFamily="34" charset="0"/>
              </a:rPr>
              <a:t>Εγκέφαλος = έδρα σκέψης, κέντρο αίσθησης &amp; κίνησης</a:t>
            </a:r>
            <a:endParaRPr lang="el-GR" altLang="el-GR" b="1" dirty="0">
              <a:latin typeface="Calibri" panose="020F0502020204030204" pitchFamily="34" charset="0"/>
              <a:cs typeface="Calibri" panose="020F0502020204030204" pitchFamily="34" charset="0"/>
            </a:endParaRPr>
          </a:p>
          <a:p>
            <a:pPr>
              <a:spcBef>
                <a:spcPct val="50000"/>
              </a:spcBef>
            </a:pPr>
            <a:endParaRPr lang="el-GR" alt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0375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xmlns="" id="{0614A0BA-032A-41B7-BDEC-78852ED90987}"/>
              </a:ext>
            </a:extLst>
          </p:cNvPr>
          <p:cNvSpPr txBox="1">
            <a:spLocks noChangeArrowheads="1"/>
          </p:cNvSpPr>
          <p:nvPr/>
        </p:nvSpPr>
        <p:spPr bwMode="auto">
          <a:xfrm>
            <a:off x="616744" y="1373188"/>
            <a:ext cx="1095851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spcBef>
                <a:spcPct val="50000"/>
              </a:spcBef>
            </a:pPr>
            <a:r>
              <a:rPr lang="el-GR" altLang="el-GR" sz="1800" b="1" dirty="0">
                <a:latin typeface="Calibri" panose="020F0502020204030204" pitchFamily="34" charset="0"/>
                <a:cs typeface="Calibri" panose="020F0502020204030204" pitchFamily="34" charset="0"/>
              </a:rPr>
              <a:t>Τρεις κατηγορίες ασθενειών</a:t>
            </a:r>
          </a:p>
          <a:p>
            <a:pPr>
              <a:spcBef>
                <a:spcPct val="50000"/>
              </a:spcBef>
            </a:pPr>
            <a:endParaRPr lang="el-GR" altLang="el-GR" sz="1800" b="1" dirty="0">
              <a:latin typeface="Calibri" panose="020F0502020204030204" pitchFamily="34" charset="0"/>
              <a:cs typeface="Calibri" panose="020F0502020204030204" pitchFamily="34" charset="0"/>
            </a:endParaRPr>
          </a:p>
          <a:p>
            <a:pPr>
              <a:spcBef>
                <a:spcPct val="50000"/>
              </a:spcBef>
              <a:buFontTx/>
              <a:buAutoNum type="arabicParenR"/>
            </a:pPr>
            <a:r>
              <a:rPr lang="el-GR" altLang="el-GR" sz="1800" b="1" dirty="0">
                <a:latin typeface="Calibri" panose="020F0502020204030204" pitchFamily="34" charset="0"/>
                <a:cs typeface="Calibri" panose="020F0502020204030204" pitchFamily="34" charset="0"/>
              </a:rPr>
              <a:t>Από διαταραχή των 4 χυμών</a:t>
            </a:r>
          </a:p>
          <a:p>
            <a:pPr>
              <a:spcBef>
                <a:spcPct val="50000"/>
              </a:spcBef>
              <a:buFontTx/>
              <a:buAutoNum type="arabicParenR"/>
            </a:pPr>
            <a:r>
              <a:rPr lang="el-GR" altLang="el-GR" sz="1800" b="1" dirty="0">
                <a:latin typeface="Calibri" panose="020F0502020204030204" pitchFamily="34" charset="0"/>
                <a:cs typeface="Calibri" panose="020F0502020204030204" pitchFamily="34" charset="0"/>
              </a:rPr>
              <a:t>Από διαταραχή στους ιστούς</a:t>
            </a:r>
          </a:p>
          <a:p>
            <a:pPr>
              <a:spcBef>
                <a:spcPct val="50000"/>
              </a:spcBef>
              <a:buFontTx/>
              <a:buAutoNum type="arabicParenR"/>
            </a:pPr>
            <a:r>
              <a:rPr lang="el-GR" altLang="el-GR" sz="1800" b="1" dirty="0">
                <a:latin typeface="Calibri" panose="020F0502020204030204" pitchFamily="34" charset="0"/>
                <a:cs typeface="Calibri" panose="020F0502020204030204" pitchFamily="34" charset="0"/>
              </a:rPr>
              <a:t>Από διαταραχή στα όργανα</a:t>
            </a:r>
            <a:endParaRPr lang="el-GR" altLang="el-GR" b="1" dirty="0">
              <a:latin typeface="Calibri" panose="020F0502020204030204" pitchFamily="34" charset="0"/>
              <a:cs typeface="Calibri" panose="020F0502020204030204" pitchFamily="34" charset="0"/>
            </a:endParaRPr>
          </a:p>
          <a:p>
            <a:pPr>
              <a:spcBef>
                <a:spcPct val="50000"/>
              </a:spcBef>
            </a:pPr>
            <a:endParaRPr lang="el-GR" alt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636188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0" y="826133"/>
            <a:ext cx="11670630" cy="2000548"/>
          </a:xfrm>
          <a:prstGeom prst="rect">
            <a:avLst/>
          </a:prstGeom>
          <a:noFill/>
        </p:spPr>
        <p:txBody>
          <a:bodyPr wrap="square" rtlCol="0">
            <a:spAutoFit/>
          </a:bodyPr>
          <a:lstStyle/>
          <a:p>
            <a:pPr algn="ct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Κοινά διαγνωστικά εργαλεία με τα Ιπποκρατικά</a:t>
            </a:r>
          </a:p>
          <a:p>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Σφυγμός/</a:t>
            </a:r>
            <a:r>
              <a:rPr lang="el-GR"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Σφυγμολογία</a:t>
            </a:r>
            <a:endPar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Ήδη σε χρήση από τον Πραξαγόρα και τον Ηρόφιλο</a:t>
            </a:r>
          </a:p>
          <a:p>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
        <p:nvSpPr>
          <p:cNvPr id="3" name="TextBox 2">
            <a:extLst>
              <a:ext uri="{FF2B5EF4-FFF2-40B4-BE49-F238E27FC236}">
                <a16:creationId xmlns:a16="http://schemas.microsoft.com/office/drawing/2014/main" xmlns="" id="{BE1BAAD6-F5EE-4603-B814-414DAE955D7F}"/>
              </a:ext>
            </a:extLst>
          </p:cNvPr>
          <p:cNvSpPr txBox="1"/>
          <p:nvPr/>
        </p:nvSpPr>
        <p:spPr>
          <a:xfrm>
            <a:off x="108392" y="2563386"/>
            <a:ext cx="11054907" cy="3785652"/>
          </a:xfrm>
          <a:prstGeom prst="rect">
            <a:avLst/>
          </a:prstGeom>
          <a:noFill/>
        </p:spPr>
        <p:txBody>
          <a:bodyPr wrap="square" rtlCol="0">
            <a:spAutoFit/>
          </a:bodyPr>
          <a:lstStyle/>
          <a:p>
            <a:r>
              <a:rPr lang="el-GR" sz="1800" b="1" dirty="0">
                <a:latin typeface="Calibri" panose="020F0502020204030204" pitchFamily="34" charset="0"/>
                <a:cs typeface="Calibri" panose="020F0502020204030204" pitchFamily="34" charset="0"/>
              </a:rPr>
              <a:t>7 </a:t>
            </a:r>
            <a:r>
              <a:rPr lang="el-GR" sz="1800" b="1" dirty="0" err="1">
                <a:latin typeface="Calibri" panose="020F0502020204030204" pitchFamily="34" charset="0"/>
                <a:cs typeface="Calibri" panose="020F0502020204030204" pitchFamily="34" charset="0"/>
              </a:rPr>
              <a:t>Γαληνικές</a:t>
            </a:r>
            <a:r>
              <a:rPr lang="el-GR" sz="1800" b="1" dirty="0">
                <a:latin typeface="Calibri" panose="020F0502020204030204" pitchFamily="34" charset="0"/>
                <a:cs typeface="Calibri" panose="020F0502020204030204" pitchFamily="34" charset="0"/>
              </a:rPr>
              <a:t> και 1 </a:t>
            </a:r>
            <a:r>
              <a:rPr lang="el-GR" sz="1800" b="1" dirty="0" err="1">
                <a:latin typeface="Calibri" panose="020F0502020204030204" pitchFamily="34" charset="0"/>
                <a:cs typeface="Calibri" panose="020F0502020204030204" pitchFamily="34" charset="0"/>
              </a:rPr>
              <a:t>ψευδο-Γαληνική</a:t>
            </a:r>
            <a:r>
              <a:rPr lang="el-GR" sz="1800" b="1" dirty="0">
                <a:latin typeface="Calibri" panose="020F0502020204030204" pitchFamily="34" charset="0"/>
                <a:cs typeface="Calibri" panose="020F0502020204030204" pitchFamily="34" charset="0"/>
              </a:rPr>
              <a:t> πραγματεία</a:t>
            </a:r>
            <a:endParaRPr lang="en-US" sz="1800" b="1"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l-GR" sz="1800" b="1" dirty="0">
                <a:latin typeface="Calibri" panose="020F0502020204030204" pitchFamily="34" charset="0"/>
                <a:cs typeface="Calibri" panose="020F0502020204030204" pitchFamily="34" charset="0"/>
              </a:rPr>
              <a:t>Γαληνού περί </a:t>
            </a:r>
            <a:r>
              <a:rPr lang="el-GR" sz="1800" b="1" dirty="0" err="1">
                <a:latin typeface="Calibri" panose="020F0502020204030204" pitchFamily="34" charset="0"/>
                <a:cs typeface="Calibri" panose="020F0502020204030204" pitchFamily="34" charset="0"/>
              </a:rPr>
              <a:t>χρειας</a:t>
            </a:r>
            <a:r>
              <a:rPr lang="el-GR" sz="1800" b="1" dirty="0">
                <a:latin typeface="Calibri" panose="020F0502020204030204" pitchFamily="34" charset="0"/>
                <a:cs typeface="Calibri" panose="020F0502020204030204" pitchFamily="34" charset="0"/>
              </a:rPr>
              <a:t> σφυγμών [</a:t>
            </a:r>
            <a:r>
              <a:rPr lang="fr-FR" sz="1800" b="1" dirty="0">
                <a:latin typeface="Calibri" panose="020F0502020204030204" pitchFamily="34" charset="0"/>
                <a:cs typeface="Calibri" panose="020F0502020204030204" pitchFamily="34" charset="0"/>
              </a:rPr>
              <a:t>De </a:t>
            </a:r>
            <a:r>
              <a:rPr lang="fr-FR" sz="1800" b="1" dirty="0" err="1">
                <a:latin typeface="Calibri" panose="020F0502020204030204" pitchFamily="34" charset="0"/>
                <a:cs typeface="Calibri" panose="020F0502020204030204" pitchFamily="34" charset="0"/>
              </a:rPr>
              <a:t>usu</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pulsuum</a:t>
            </a:r>
            <a:r>
              <a:rPr lang="el-GR" sz="1800" b="1" dirty="0">
                <a:latin typeface="Calibri" panose="020F0502020204030204" pitchFamily="34" charset="0"/>
                <a:cs typeface="Calibri" panose="020F0502020204030204" pitchFamily="34" charset="0"/>
              </a:rPr>
              <a:t>]</a:t>
            </a:r>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l-GR" sz="1800" b="1" dirty="0">
                <a:latin typeface="Calibri" panose="020F0502020204030204" pitchFamily="34" charset="0"/>
                <a:cs typeface="Calibri" panose="020F0502020204030204" pitchFamily="34" charset="0"/>
              </a:rPr>
              <a:t>Γαληνού περί των σφυγμών τοις </a:t>
            </a:r>
            <a:r>
              <a:rPr lang="el-GR" sz="1800" b="1" dirty="0" err="1">
                <a:latin typeface="Calibri" panose="020F0502020204030204" pitchFamily="34" charset="0"/>
                <a:cs typeface="Calibri" panose="020F0502020204030204" pitchFamily="34" charset="0"/>
              </a:rPr>
              <a:t>εισαγομένοις</a:t>
            </a:r>
            <a:r>
              <a:rPr lang="fr-FR" sz="1800" b="1" dirty="0">
                <a:latin typeface="Calibri" panose="020F0502020204030204" pitchFamily="34" charset="0"/>
                <a:cs typeface="Calibri" panose="020F0502020204030204" pitchFamily="34" charset="0"/>
              </a:rPr>
              <a:t> </a:t>
            </a:r>
            <a:r>
              <a:rPr lang="el-GR" sz="1800" b="1" dirty="0">
                <a:latin typeface="Calibri" panose="020F0502020204030204" pitchFamily="34" charset="0"/>
                <a:cs typeface="Calibri" panose="020F0502020204030204" pitchFamily="34" charset="0"/>
              </a:rPr>
              <a:t>[</a:t>
            </a:r>
            <a:r>
              <a:rPr lang="fr-FR" sz="1800" b="1" dirty="0">
                <a:latin typeface="Calibri" panose="020F0502020204030204" pitchFamily="34" charset="0"/>
                <a:cs typeface="Calibri" panose="020F0502020204030204" pitchFamily="34" charset="0"/>
              </a:rPr>
              <a:t>De </a:t>
            </a:r>
            <a:r>
              <a:rPr lang="fr-FR" sz="1800" b="1" dirty="0" err="1">
                <a:latin typeface="Calibri" panose="020F0502020204030204" pitchFamily="34" charset="0"/>
                <a:cs typeface="Calibri" panose="020F0502020204030204" pitchFamily="34" charset="0"/>
              </a:rPr>
              <a:t>pilsibus</a:t>
            </a:r>
            <a:r>
              <a:rPr lang="fr-FR" sz="1800" b="1" dirty="0">
                <a:latin typeface="Calibri" panose="020F0502020204030204" pitchFamily="34" charset="0"/>
                <a:cs typeface="Calibri" panose="020F0502020204030204" pitchFamily="34" charset="0"/>
              </a:rPr>
              <a:t> ad </a:t>
            </a:r>
            <a:r>
              <a:rPr lang="fr-FR" sz="1800" b="1" dirty="0" err="1">
                <a:latin typeface="Calibri" panose="020F0502020204030204" pitchFamily="34" charset="0"/>
                <a:cs typeface="Calibri" panose="020F0502020204030204" pitchFamily="34" charset="0"/>
              </a:rPr>
              <a:t>tirones</a:t>
            </a:r>
            <a:r>
              <a:rPr lang="en-US" sz="1800" b="1" dirty="0">
                <a:latin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Γα</a:t>
            </a:r>
            <a:r>
              <a:rPr lang="en-US" sz="1800" b="1" dirty="0" err="1">
                <a:latin typeface="Calibri" panose="020F0502020204030204" pitchFamily="34" charset="0"/>
                <a:cs typeface="Calibri" panose="020F0502020204030204" pitchFamily="34" charset="0"/>
              </a:rPr>
              <a:t>ληνού</a:t>
            </a:r>
            <a:r>
              <a:rPr lang="en-US" sz="1800" b="1" dirty="0">
                <a:latin typeface="Calibri" panose="020F0502020204030204" pitchFamily="34" charset="0"/>
                <a:cs typeface="Calibri" panose="020F0502020204030204" pitchFamily="34" charset="0"/>
              </a:rPr>
              <a:t> π</a:t>
            </a:r>
            <a:r>
              <a:rPr lang="en-US" sz="1800" b="1" dirty="0" err="1">
                <a:latin typeface="Calibri" panose="020F0502020204030204" pitchFamily="34" charset="0"/>
                <a:cs typeface="Calibri" panose="020F0502020204030204" pitchFamily="34" charset="0"/>
              </a:rPr>
              <a:t>ερί</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δι</a:t>
            </a:r>
            <a:r>
              <a:rPr lang="en-US" sz="1800" b="1" dirty="0">
                <a:latin typeface="Calibri" panose="020F0502020204030204" pitchFamily="34" charset="0"/>
                <a:cs typeface="Calibri" panose="020F0502020204030204" pitchFamily="34" charset="0"/>
              </a:rPr>
              <a:t>αφοράς σφυγμών</a:t>
            </a:r>
            <a:r>
              <a:rPr lang="fr-FR" sz="1800" b="1" dirty="0">
                <a:latin typeface="Calibri" panose="020F0502020204030204" pitchFamily="34" charset="0"/>
                <a:cs typeface="Calibri" panose="020F0502020204030204" pitchFamily="34" charset="0"/>
              </a:rPr>
              <a:t> [De </a:t>
            </a:r>
            <a:r>
              <a:rPr lang="fr-FR" sz="1800" b="1" dirty="0" err="1">
                <a:latin typeface="Calibri" panose="020F0502020204030204" pitchFamily="34" charset="0"/>
                <a:cs typeface="Calibri" panose="020F0502020204030204" pitchFamily="34" charset="0"/>
              </a:rPr>
              <a:t>pulsuum</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differentia</a:t>
            </a:r>
            <a:r>
              <a:rPr lang="fr-FR" sz="1800" b="1" dirty="0">
                <a:latin typeface="Calibri" panose="020F0502020204030204" pitchFamily="34" charset="0"/>
                <a:cs typeface="Calibri" panose="020F0502020204030204" pitchFamily="34" charset="0"/>
              </a:rPr>
              <a:t>]</a:t>
            </a:r>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Γα</a:t>
            </a:r>
            <a:r>
              <a:rPr lang="en-US" sz="1800" b="1" dirty="0" err="1">
                <a:latin typeface="Calibri" panose="020F0502020204030204" pitchFamily="34" charset="0"/>
                <a:cs typeface="Calibri" panose="020F0502020204030204" pitchFamily="34" charset="0"/>
              </a:rPr>
              <a:t>ληνού</a:t>
            </a:r>
            <a:r>
              <a:rPr lang="en-US" sz="1800" b="1" dirty="0">
                <a:latin typeface="Calibri" panose="020F0502020204030204" pitchFamily="34" charset="0"/>
                <a:cs typeface="Calibri" panose="020F0502020204030204" pitchFamily="34" charset="0"/>
              </a:rPr>
              <a:t> π</a:t>
            </a:r>
            <a:r>
              <a:rPr lang="en-US" sz="1800" b="1" dirty="0" err="1">
                <a:latin typeface="Calibri" panose="020F0502020204030204" pitchFamily="34" charset="0"/>
                <a:cs typeface="Calibri" panose="020F0502020204030204" pitchFamily="34" charset="0"/>
              </a:rPr>
              <a:t>ερί</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δι</a:t>
            </a:r>
            <a:r>
              <a:rPr lang="en-US" sz="1800" b="1" dirty="0">
                <a:latin typeface="Calibri" panose="020F0502020204030204" pitchFamily="34" charset="0"/>
                <a:cs typeface="Calibri" panose="020F0502020204030204" pitchFamily="34" charset="0"/>
              </a:rPr>
              <a:t>αγνώσεως σφυγμών</a:t>
            </a:r>
            <a:r>
              <a:rPr lang="fr-FR" sz="1800" b="1" dirty="0">
                <a:latin typeface="Calibri" panose="020F0502020204030204" pitchFamily="34" charset="0"/>
                <a:cs typeface="Calibri" panose="020F0502020204030204" pitchFamily="34" charset="0"/>
              </a:rPr>
              <a:t> [De </a:t>
            </a:r>
            <a:r>
              <a:rPr lang="fr-FR" sz="1800" b="1" dirty="0" err="1">
                <a:latin typeface="Calibri" panose="020F0502020204030204" pitchFamily="34" charset="0"/>
                <a:cs typeface="Calibri" panose="020F0502020204030204" pitchFamily="34" charset="0"/>
              </a:rPr>
              <a:t>dignoscendis</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pulsibus</a:t>
            </a:r>
            <a:r>
              <a:rPr lang="fr-FR" sz="1800" b="1" dirty="0">
                <a:latin typeface="Calibri" panose="020F0502020204030204" pitchFamily="34" charset="0"/>
                <a:cs typeface="Calibri" panose="020F0502020204030204" pitchFamily="34" charset="0"/>
              </a:rPr>
              <a:t>]</a:t>
            </a:r>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l-GR" sz="1800" b="1" dirty="0">
                <a:latin typeface="Calibri" panose="020F0502020204030204" pitchFamily="34" charset="0"/>
                <a:cs typeface="Calibri" panose="020F0502020204030204" pitchFamily="34" charset="0"/>
              </a:rPr>
              <a:t>Γαληνού περί των εν τοις </a:t>
            </a:r>
            <a:r>
              <a:rPr lang="el-GR" sz="1800" b="1" dirty="0" err="1">
                <a:latin typeface="Calibri" panose="020F0502020204030204" pitchFamily="34" charset="0"/>
                <a:cs typeface="Calibri" panose="020F0502020204030204" pitchFamily="34" charset="0"/>
              </a:rPr>
              <a:t>σφυγμοίς</a:t>
            </a:r>
            <a:r>
              <a:rPr lang="el-GR" sz="1800" b="1" dirty="0">
                <a:latin typeface="Calibri" panose="020F0502020204030204" pitchFamily="34" charset="0"/>
                <a:cs typeface="Calibri" panose="020F0502020204030204" pitchFamily="34" charset="0"/>
              </a:rPr>
              <a:t> αιτιών </a:t>
            </a:r>
            <a:r>
              <a:rPr lang="en-US" sz="1800" b="1" dirty="0">
                <a:latin typeface="Calibri" panose="020F0502020204030204" pitchFamily="34" charset="0"/>
                <a:cs typeface="Calibri" panose="020F0502020204030204" pitchFamily="34" charset="0"/>
              </a:rPr>
              <a:t>[</a:t>
            </a:r>
            <a:r>
              <a:rPr lang="fr-FR" sz="1800" b="1" dirty="0">
                <a:latin typeface="Calibri" panose="020F0502020204030204" pitchFamily="34" charset="0"/>
                <a:cs typeface="Calibri" panose="020F0502020204030204" pitchFamily="34" charset="0"/>
              </a:rPr>
              <a:t>De </a:t>
            </a:r>
            <a:r>
              <a:rPr lang="fr-FR" sz="1800" b="1" dirty="0" err="1">
                <a:latin typeface="Calibri" panose="020F0502020204030204" pitchFamily="34" charset="0"/>
                <a:cs typeface="Calibri" panose="020F0502020204030204" pitchFamily="34" charset="0"/>
              </a:rPr>
              <a:t>causis</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pulsuum</a:t>
            </a:r>
            <a:r>
              <a:rPr lang="fr-FR" sz="1800" b="1" dirty="0">
                <a:latin typeface="Calibri" panose="020F0502020204030204" pitchFamily="34" charset="0"/>
                <a:cs typeface="Calibri" panose="020F0502020204030204" pitchFamily="34" charset="0"/>
              </a:rPr>
              <a:t>]</a:t>
            </a:r>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l-GR" sz="1800" b="1" dirty="0">
                <a:latin typeface="Calibri" panose="020F0502020204030204" pitchFamily="34" charset="0"/>
                <a:cs typeface="Calibri" panose="020F0502020204030204" pitchFamily="34" charset="0"/>
              </a:rPr>
              <a:t>Γαληνού περί προγνώσεως σφυγμών</a:t>
            </a:r>
            <a:r>
              <a:rPr lang="fr-FR" sz="1800" b="1" dirty="0">
                <a:latin typeface="Calibri" panose="020F0502020204030204" pitchFamily="34" charset="0"/>
                <a:cs typeface="Calibri" panose="020F0502020204030204" pitchFamily="34" charset="0"/>
              </a:rPr>
              <a:t> [De </a:t>
            </a:r>
            <a:r>
              <a:rPr lang="fr-FR" sz="1800" b="1" dirty="0" err="1">
                <a:latin typeface="Calibri" panose="020F0502020204030204" pitchFamily="34" charset="0"/>
                <a:cs typeface="Calibri" panose="020F0502020204030204" pitchFamily="34" charset="0"/>
              </a:rPr>
              <a:t>praesagitione</a:t>
            </a:r>
            <a:r>
              <a:rPr lang="fr-FR" sz="1800" b="1" dirty="0">
                <a:latin typeface="Calibri" panose="020F0502020204030204" pitchFamily="34" charset="0"/>
                <a:cs typeface="Calibri" panose="020F0502020204030204" pitchFamily="34" charset="0"/>
              </a:rPr>
              <a:t> ex </a:t>
            </a:r>
            <a:r>
              <a:rPr lang="fr-FR" sz="1800" b="1" dirty="0" err="1">
                <a:latin typeface="Calibri" panose="020F0502020204030204" pitchFamily="34" charset="0"/>
                <a:cs typeface="Calibri" panose="020F0502020204030204" pitchFamily="34" charset="0"/>
              </a:rPr>
              <a:t>pulsibus</a:t>
            </a:r>
            <a:r>
              <a:rPr lang="fr-FR" sz="1800" b="1" dirty="0">
                <a:latin typeface="Calibri" panose="020F0502020204030204" pitchFamily="34" charset="0"/>
                <a:cs typeface="Calibri" panose="020F0502020204030204" pitchFamily="34" charset="0"/>
              </a:rPr>
              <a:t>]</a:t>
            </a:r>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Γα</a:t>
            </a:r>
            <a:r>
              <a:rPr lang="en-US" sz="1800" b="1" dirty="0" err="1">
                <a:latin typeface="Calibri" panose="020F0502020204030204" pitchFamily="34" charset="0"/>
                <a:cs typeface="Calibri" panose="020F0502020204030204" pitchFamily="34" charset="0"/>
              </a:rPr>
              <a:t>ληνού</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σύνοψις</a:t>
            </a:r>
            <a:r>
              <a:rPr lang="en-US" sz="1800" b="1" dirty="0">
                <a:latin typeface="Calibri" panose="020F0502020204030204" pitchFamily="34" charset="0"/>
                <a:cs typeface="Calibri" panose="020F0502020204030204" pitchFamily="34" charset="0"/>
              </a:rPr>
              <a:t> π</a:t>
            </a:r>
            <a:r>
              <a:rPr lang="en-US" sz="1800" b="1" dirty="0" err="1">
                <a:latin typeface="Calibri" panose="020F0502020204030204" pitchFamily="34" charset="0"/>
                <a:cs typeface="Calibri" panose="020F0502020204030204" pitchFamily="34" charset="0"/>
              </a:rPr>
              <a:t>ερί</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σφυγμών</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ιδί</a:t>
            </a:r>
            <a:r>
              <a:rPr lang="en-US" sz="1800" b="1" dirty="0">
                <a:latin typeface="Calibri" panose="020F0502020204030204" pitchFamily="34" charset="0"/>
                <a:cs typeface="Calibri" panose="020F0502020204030204" pitchFamily="34" charset="0"/>
              </a:rPr>
              <a:t>ας πραγματείας [</a:t>
            </a:r>
            <a:r>
              <a:rPr lang="fr-FR" sz="1800" b="1" dirty="0">
                <a:latin typeface="Calibri" panose="020F0502020204030204" pitchFamily="34" charset="0"/>
                <a:cs typeface="Calibri" panose="020F0502020204030204" pitchFamily="34" charset="0"/>
              </a:rPr>
              <a:t>Synopsis </a:t>
            </a:r>
            <a:r>
              <a:rPr lang="fr-FR" sz="1800" b="1" dirty="0" err="1">
                <a:latin typeface="Calibri" panose="020F0502020204030204" pitchFamily="34" charset="0"/>
                <a:cs typeface="Calibri" panose="020F0502020204030204" pitchFamily="34" charset="0"/>
              </a:rPr>
              <a:t>librorum</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suorum</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sedecim</a:t>
            </a:r>
            <a:r>
              <a:rPr lang="fr-FR" sz="1800" b="1" dirty="0">
                <a:latin typeface="Calibri" panose="020F0502020204030204" pitchFamily="34" charset="0"/>
                <a:cs typeface="Calibri" panose="020F0502020204030204" pitchFamily="34" charset="0"/>
              </a:rPr>
              <a:t> de </a:t>
            </a:r>
            <a:r>
              <a:rPr lang="fr-FR" sz="1800" b="1" dirty="0" err="1">
                <a:latin typeface="Calibri" panose="020F0502020204030204" pitchFamily="34" charset="0"/>
                <a:cs typeface="Calibri" panose="020F0502020204030204" pitchFamily="34" charset="0"/>
              </a:rPr>
              <a:t>pulsibus</a:t>
            </a:r>
            <a:r>
              <a:rPr lang="fr-FR" sz="1800" b="1" dirty="0">
                <a:latin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1800" b="1" dirty="0">
                <a:latin typeface="Calibri" panose="020F0502020204030204" pitchFamily="34" charset="0"/>
                <a:cs typeface="Calibri" panose="020F0502020204030204" pitchFamily="34" charset="0"/>
              </a:rPr>
              <a:t>Γα</a:t>
            </a:r>
            <a:r>
              <a:rPr lang="en-US" sz="1800" b="1" dirty="0" err="1">
                <a:latin typeface="Calibri" panose="020F0502020204030204" pitchFamily="34" charset="0"/>
                <a:cs typeface="Calibri" panose="020F0502020204030204" pitchFamily="34" charset="0"/>
              </a:rPr>
              <a:t>ληνού</a:t>
            </a:r>
            <a:r>
              <a:rPr lang="en-US" sz="1800" b="1" dirty="0">
                <a:latin typeface="Calibri" panose="020F0502020204030204" pitchFamily="34" charset="0"/>
                <a:cs typeface="Calibri" panose="020F0502020204030204" pitchFamily="34" charset="0"/>
              </a:rPr>
              <a:t> π</a:t>
            </a:r>
            <a:r>
              <a:rPr lang="en-US" sz="1800" b="1" dirty="0" err="1">
                <a:latin typeface="Calibri" panose="020F0502020204030204" pitchFamily="34" charset="0"/>
                <a:cs typeface="Calibri" panose="020F0502020204030204" pitchFamily="34" charset="0"/>
              </a:rPr>
              <a:t>ερί</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σφυγμών</a:t>
            </a:r>
            <a:r>
              <a:rPr lang="en-US" sz="1800" b="1" dirty="0">
                <a:latin typeface="Calibri" panose="020F0502020204030204" pitchFamily="34" charset="0"/>
                <a:cs typeface="Calibri" panose="020F0502020204030204" pitchFamily="34" charset="0"/>
              </a:rPr>
              <a:t> π</a:t>
            </a:r>
            <a:r>
              <a:rPr lang="en-US" sz="1800" b="1" dirty="0" err="1">
                <a:latin typeface="Calibri" panose="020F0502020204030204" pitchFamily="34" charset="0"/>
                <a:cs typeface="Calibri" panose="020F0502020204030204" pitchFamily="34" charset="0"/>
              </a:rPr>
              <a:t>ρος</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Αντώνιον</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φιλομ</a:t>
            </a:r>
            <a:r>
              <a:rPr lang="en-US" sz="1800" b="1" dirty="0">
                <a:latin typeface="Calibri" panose="020F0502020204030204" pitchFamily="34" charset="0"/>
                <a:cs typeface="Calibri" panose="020F0502020204030204" pitchFamily="34" charset="0"/>
              </a:rPr>
              <a:t>αθή και φιλόσοφον</a:t>
            </a:r>
            <a:r>
              <a:rPr lang="fr-FR" sz="1800" b="1" dirty="0">
                <a:latin typeface="Calibri" panose="020F0502020204030204" pitchFamily="34" charset="0"/>
                <a:cs typeface="Calibri" panose="020F0502020204030204" pitchFamily="34" charset="0"/>
              </a:rPr>
              <a:t> [De </a:t>
            </a:r>
            <a:r>
              <a:rPr lang="fr-FR" sz="1800" b="1" dirty="0" err="1">
                <a:latin typeface="Calibri" panose="020F0502020204030204" pitchFamily="34" charset="0"/>
                <a:cs typeface="Calibri" panose="020F0502020204030204" pitchFamily="34" charset="0"/>
              </a:rPr>
              <a:t>pulsibus</a:t>
            </a:r>
            <a:r>
              <a:rPr lang="fr-FR" sz="1800" b="1" dirty="0">
                <a:latin typeface="Calibri" panose="020F0502020204030204" pitchFamily="34" charset="0"/>
                <a:cs typeface="Calibri" panose="020F0502020204030204" pitchFamily="34" charset="0"/>
              </a:rPr>
              <a:t> ad </a:t>
            </a:r>
            <a:r>
              <a:rPr lang="fr-FR" sz="1800" b="1" dirty="0" err="1">
                <a:latin typeface="Calibri" panose="020F0502020204030204" pitchFamily="34" charset="0"/>
                <a:cs typeface="Calibri" panose="020F0502020204030204" pitchFamily="34" charset="0"/>
              </a:rPr>
              <a:t>Antonium</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spurious</a:t>
            </a:r>
            <a:r>
              <a:rPr lang="fr-FR" sz="1800" b="1" dirty="0">
                <a:latin typeface="Calibri" panose="020F0502020204030204" pitchFamily="34" charset="0"/>
                <a:cs typeface="Calibri" panose="020F0502020204030204" pitchFamily="34" charset="0"/>
              </a:rPr>
              <a:t>)</a:t>
            </a:r>
            <a:endParaRPr lang="en-US" sz="18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endParaRPr lang="en-US" b="1" dirty="0">
              <a:latin typeface="Calibri" panose="020F0502020204030204" pitchFamily="34" charset="0"/>
              <a:cs typeface="Calibri" panose="020F0502020204030204" pitchFamily="34" charset="0"/>
            </a:endParaRPr>
          </a:p>
          <a:p>
            <a:endParaRPr lang="en-US" sz="2400" b="1" dirty="0">
              <a:solidFill>
                <a:srgbClr val="F8F2A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0285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60685" y="968138"/>
            <a:ext cx="11670630" cy="4739759"/>
          </a:xfrm>
          <a:prstGeom prst="rect">
            <a:avLst/>
          </a:prstGeom>
          <a:noFill/>
        </p:spPr>
        <p:txBody>
          <a:bodyPr wrap="square" rtlCol="0">
            <a:spAutoFit/>
          </a:bodyPr>
          <a:lstStyle/>
          <a:p>
            <a:pPr algn="ctr"/>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Παράδειγμα διαγνωστικού εργαλείου: Σφυγμός</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400" b="1" u="sng" dirty="0">
              <a:solidFill>
                <a:srgbClr val="F8F2AE"/>
              </a:solidFill>
              <a:latin typeface="Garamond" panose="02020404030301010803" pitchFamily="18" charset="0"/>
            </a:endParaRPr>
          </a:p>
          <a:p>
            <a:r>
              <a:rPr lang="el-GR" b="1" u="sng" dirty="0">
                <a:latin typeface="Calibri" panose="020F0502020204030204" pitchFamily="34" charset="0"/>
                <a:cs typeface="Calibri" panose="020F0502020204030204" pitchFamily="34" charset="0"/>
              </a:rPr>
              <a:t>Γαληνός</a:t>
            </a:r>
          </a:p>
          <a:p>
            <a:endParaRPr lang="el-GR" b="1" u="sng"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«με το σφυγμό κάνουμε διαγνώσεις των παρόντων και προγνώσεις των μελλόντων»</a:t>
            </a:r>
          </a:p>
          <a:p>
            <a:endParaRPr lang="el-GR"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-Συστολή της καρδιάς και των αρτηριών συμβαίνει παράλληλα. Όταν οι κοιλίες συστέλλονται, οι αρτηρίες συστέλλονται επίσης, ενώ κατά τη διαστολή, οι αρτηρίες εκτείνονται</a:t>
            </a:r>
          </a:p>
          <a:p>
            <a:endParaRPr lang="el-GR"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-Όταν οι αρτηρίες συστέλλονται η αορτική βαλβίδα είναι ανοιχτή</a:t>
            </a:r>
          </a:p>
          <a:p>
            <a:r>
              <a:rPr lang="el-GR" sz="1800" b="1" dirty="0">
                <a:latin typeface="Calibri" panose="020F0502020204030204" pitchFamily="34" charset="0"/>
                <a:cs typeface="Calibri" panose="020F0502020204030204" pitchFamily="34" charset="0"/>
              </a:rPr>
              <a:t>-Όταν οι αρτηρίες διαστέλλονται, η αορτική βαλβίδα είναι κλειστή</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Βασικές λειτουργίες αρτηριών = συλλογή αέρα κατά τη διαστολή και αποβολή αέρα κατά τη συστολή</a:t>
            </a:r>
          </a:p>
          <a:p>
            <a:endParaRPr lang="el-GR" sz="1800"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Οι αρτηρίες είναι ελαστικές ενώ οι φλέβες δεν είναι</a:t>
            </a: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906298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3516B5-62AE-4B1D-9E51-B2862A3B9EED}"/>
              </a:ext>
            </a:extLst>
          </p:cNvPr>
          <p:cNvSpPr txBox="1"/>
          <p:nvPr/>
        </p:nvSpPr>
        <p:spPr>
          <a:xfrm>
            <a:off x="541020" y="1230649"/>
            <a:ext cx="11109960" cy="4616648"/>
          </a:xfrm>
          <a:prstGeom prst="rect">
            <a:avLst/>
          </a:prstGeom>
          <a:noFill/>
        </p:spPr>
        <p:txBody>
          <a:bodyPr wrap="square" rtlCol="0">
            <a:spAutoFit/>
          </a:bodyPr>
          <a:lstStyle/>
          <a:p>
            <a:pPr marL="342900" indent="-342900">
              <a:buFont typeface="Arial" panose="020B0604020202020204" pitchFamily="34" charset="0"/>
              <a:buChar char="•"/>
            </a:pPr>
            <a:r>
              <a:rPr lang="el-GR" sz="1800" b="1" dirty="0">
                <a:latin typeface="Calibri" panose="020F0502020204030204" pitchFamily="34" charset="0"/>
                <a:cs typeface="Calibri" panose="020F0502020204030204" pitchFamily="34" charset="0"/>
              </a:rPr>
              <a:t>Η αρχαία Ελληνική </a:t>
            </a:r>
            <a:r>
              <a:rPr lang="el-GR" sz="1800" b="1" dirty="0" err="1">
                <a:latin typeface="Calibri" panose="020F0502020204030204" pitchFamily="34" charset="0"/>
                <a:cs typeface="Calibri" panose="020F0502020204030204" pitchFamily="34" charset="0"/>
              </a:rPr>
              <a:t>σφυγμολογία</a:t>
            </a:r>
            <a:r>
              <a:rPr lang="el-GR" sz="1800" b="1" dirty="0">
                <a:latin typeface="Calibri" panose="020F0502020204030204" pitchFamily="34" charset="0"/>
                <a:cs typeface="Calibri" panose="020F0502020204030204" pitchFamily="34" charset="0"/>
              </a:rPr>
              <a:t> είχε σωστές βάσεις</a:t>
            </a:r>
            <a:endParaRPr lang="en-US" sz="1800" b="1"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l-GR" sz="1800" b="1" dirty="0">
                <a:latin typeface="Calibri" panose="020F0502020204030204" pitchFamily="34" charset="0"/>
                <a:cs typeface="Calibri" panose="020F0502020204030204" pitchFamily="34" charset="0"/>
              </a:rPr>
              <a:t>Ακριβής διαφοροποίηση και ανάλυση σφυγμών</a:t>
            </a:r>
            <a:endParaRPr lang="en-US"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1800" b="1" dirty="0">
                <a:latin typeface="Calibri" panose="020F0502020204030204" pitchFamily="34" charset="0"/>
                <a:cs typeface="Calibri" panose="020F0502020204030204" pitchFamily="34" charset="0"/>
              </a:rPr>
              <a:t>Τύποι σφυγμών και εντοπισμός λειτουργίας τους στην καρδιά ήδη από τον Πραξαγόρα και τον Ηρόφιλο</a:t>
            </a:r>
            <a:endParaRPr lang="en-US" sz="1800" b="1" dirty="0">
              <a:latin typeface="Calibri" panose="020F0502020204030204" pitchFamily="34" charset="0"/>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endParaRPr lang="en-US"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1800" b="1" dirty="0">
                <a:latin typeface="Calibri" panose="020F0502020204030204" pitchFamily="34" charset="0"/>
                <a:cs typeface="Calibri" panose="020F0502020204030204" pitchFamily="34" charset="0"/>
              </a:rPr>
              <a:t>Κάθε δυσλειτουργία φαινόταν με ανωμαλίες στο σφυγμό = πάντα λόγω κακής μίξης των χυμών και των </a:t>
            </a:r>
            <a:r>
              <a:rPr lang="el-GR" sz="1800" b="1" dirty="0" err="1">
                <a:latin typeface="Calibri" panose="020F0502020204030204" pitchFamily="34" charset="0"/>
                <a:cs typeface="Calibri" panose="020F0502020204030204" pitchFamily="34" charset="0"/>
              </a:rPr>
              <a:t>κοσμογόνων</a:t>
            </a:r>
            <a:r>
              <a:rPr lang="el-GR" sz="1800" b="1" dirty="0">
                <a:latin typeface="Calibri" panose="020F0502020204030204" pitchFamily="34" charset="0"/>
                <a:cs typeface="Calibri" panose="020F0502020204030204" pitchFamily="34" charset="0"/>
              </a:rPr>
              <a:t> στοιχείων</a:t>
            </a:r>
            <a:endParaRPr lang="en-US"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1800" b="1" dirty="0">
                <a:latin typeface="Calibri" panose="020F0502020204030204" pitchFamily="34" charset="0"/>
                <a:cs typeface="Calibri" panose="020F0502020204030204" pitchFamily="34" charset="0"/>
              </a:rPr>
              <a:t>Ποσοτικοί και ποιοτικοί όροι διαφόρων βαθμών, όπως μικρός, ταχύς, πυκνός, σκληρός, </a:t>
            </a:r>
            <a:r>
              <a:rPr lang="el-GR" sz="1800" b="1" dirty="0" err="1">
                <a:latin typeface="Calibri" panose="020F0502020204030204" pitchFamily="34" charset="0"/>
                <a:cs typeface="Calibri" panose="020F0502020204030204" pitchFamily="34" charset="0"/>
              </a:rPr>
              <a:t>κτλ</a:t>
            </a:r>
            <a:r>
              <a:rPr lang="el-GR" sz="1800" b="1" dirty="0">
                <a:latin typeface="Calibri" panose="020F0502020204030204" pitchFamily="34" charset="0"/>
                <a:cs typeface="Calibri" panose="020F0502020204030204" pitchFamily="34" charset="0"/>
              </a:rPr>
              <a:t> με ενδιάμεσες καταστάσεις ανάμεσα στα άκρα</a:t>
            </a:r>
            <a:endParaRPr lang="en-US"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1800" b="1" dirty="0">
                <a:latin typeface="Calibri" panose="020F0502020204030204" pitchFamily="34" charset="0"/>
                <a:cs typeface="Calibri" panose="020F0502020204030204" pitchFamily="34" charset="0"/>
              </a:rPr>
              <a:t>Το σώμα και ο χαρακτήρας επηρεάζουν το σφυγμό (π.χ. ο φυσικά θερμός έχει πολύ μεγαλύτερο, ταχύτερο και πυκνό σφυγμό, αλλά όχι δυνατότερο)</a:t>
            </a:r>
            <a:r>
              <a:rPr lang="en-US" sz="1800" b="1" dirty="0">
                <a:latin typeface="Calibri" panose="020F0502020204030204" pitchFamily="34" charset="0"/>
                <a:cs typeface="Calibri" panose="020F0502020204030204" pitchFamily="34" charset="0"/>
              </a:rPr>
              <a:t>. </a:t>
            </a:r>
            <a:r>
              <a:rPr lang="el-GR" sz="1800" b="1" dirty="0">
                <a:latin typeface="Calibri" panose="020F0502020204030204" pitchFamily="34" charset="0"/>
                <a:cs typeface="Calibri" panose="020F0502020204030204" pitchFamily="34" charset="0"/>
              </a:rPr>
              <a:t>Οι λεπτοί άνθρωποι έχουν μεγάλο σφυγμό, λιγότερο πυκνό – η λεπτότητα προσφέρει περισσότερο χώρο για διαστολή των αρτηριών)</a:t>
            </a:r>
            <a:endParaRPr lang="el-GR" b="1" dirty="0">
              <a:latin typeface="Calibri" panose="020F0502020204030204" pitchFamily="34" charset="0"/>
              <a:cs typeface="Calibri" panose="020F0502020204030204" pitchFamily="34" charset="0"/>
            </a:endParaRPr>
          </a:p>
          <a:p>
            <a:endParaRPr lang="en-US" sz="24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6372001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40F7FBC2-23FB-4BFF-977C-475D52E0C87C}"/>
              </a:ext>
            </a:extLst>
          </p:cNvPr>
          <p:cNvPicPr>
            <a:picLocks noChangeAspect="1"/>
          </p:cNvPicPr>
          <p:nvPr/>
        </p:nvPicPr>
        <p:blipFill>
          <a:blip r:embed="rId2"/>
          <a:stretch>
            <a:fillRect/>
          </a:stretch>
        </p:blipFill>
        <p:spPr>
          <a:xfrm>
            <a:off x="438150" y="1208312"/>
            <a:ext cx="4767192" cy="4147457"/>
          </a:xfrm>
          <a:prstGeom prst="rect">
            <a:avLst/>
          </a:prstGeom>
        </p:spPr>
      </p:pic>
      <p:pic>
        <p:nvPicPr>
          <p:cNvPr id="4" name="Εικόνα 3">
            <a:extLst>
              <a:ext uri="{FF2B5EF4-FFF2-40B4-BE49-F238E27FC236}">
                <a16:creationId xmlns:a16="http://schemas.microsoft.com/office/drawing/2014/main" xmlns="" id="{0C815F95-381D-4222-8624-DF605D18646A}"/>
              </a:ext>
            </a:extLst>
          </p:cNvPr>
          <p:cNvPicPr>
            <a:picLocks noChangeAspect="1"/>
          </p:cNvPicPr>
          <p:nvPr/>
        </p:nvPicPr>
        <p:blipFill>
          <a:blip r:embed="rId3"/>
          <a:stretch>
            <a:fillRect/>
          </a:stretch>
        </p:blipFill>
        <p:spPr>
          <a:xfrm>
            <a:off x="7269238" y="901968"/>
            <a:ext cx="3142011" cy="4453801"/>
          </a:xfrm>
          <a:prstGeom prst="rect">
            <a:avLst/>
          </a:prstGeom>
        </p:spPr>
      </p:pic>
    </p:spTree>
    <p:extLst>
      <p:ext uri="{BB962C8B-B14F-4D97-AF65-F5344CB8AC3E}">
        <p14:creationId xmlns:p14="http://schemas.microsoft.com/office/powerpoint/2010/main" val="1379252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240633" y="1086513"/>
            <a:ext cx="11670630" cy="4832092"/>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Γαληνός</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chemeClr val="bg1"/>
              </a:solidFill>
              <a:latin typeface="Garamond" panose="02020404030301010803" pitchFamily="18" charset="0"/>
            </a:endParaRPr>
          </a:p>
          <a:p>
            <a:r>
              <a:rPr lang="en-US" b="1" dirty="0">
                <a:latin typeface="Calibri" panose="020F0502020204030204" pitchFamily="34" charset="0"/>
                <a:cs typeface="Calibri" panose="020F0502020204030204" pitchFamily="34" charset="0"/>
              </a:rPr>
              <a:t>3</a:t>
            </a:r>
            <a:r>
              <a:rPr lang="el-GR" b="1" dirty="0">
                <a:latin typeface="Calibri" panose="020F0502020204030204" pitchFamily="34" charset="0"/>
                <a:cs typeface="Calibri" panose="020F0502020204030204" pitchFamily="34" charset="0"/>
              </a:rPr>
              <a:t> θεραπευτικοί στόχοι:</a:t>
            </a:r>
          </a:p>
          <a:p>
            <a:endParaRPr lang="el-GR" b="1" dirty="0">
              <a:latin typeface="Calibri" panose="020F0502020204030204" pitchFamily="34" charset="0"/>
              <a:cs typeface="Calibri" panose="020F0502020204030204" pitchFamily="34" charset="0"/>
            </a:endParaRPr>
          </a:p>
          <a:p>
            <a:pPr marL="457200" indent="-457200">
              <a:buAutoNum type="arabicPeriod"/>
            </a:pPr>
            <a:r>
              <a:rPr lang="el-GR" b="1" dirty="0">
                <a:latin typeface="Calibri" panose="020F0502020204030204" pitchFamily="34" charset="0"/>
                <a:cs typeface="Calibri" panose="020F0502020204030204" pitchFamily="34" charset="0"/>
              </a:rPr>
              <a:t>Αποκατάσταση της φυσιολογικής κράσης, με χρήση συνήθως </a:t>
            </a:r>
            <a:r>
              <a:rPr lang="el-GR" b="1" dirty="0" err="1">
                <a:latin typeface="Calibri" panose="020F0502020204030204" pitchFamily="34" charset="0"/>
                <a:cs typeface="Calibri" panose="020F0502020204030204" pitchFamily="34" charset="0"/>
              </a:rPr>
              <a:t>εναντιοθεραπευτικής</a:t>
            </a:r>
            <a:endParaRPr lang="el-GR" b="1" dirty="0">
              <a:latin typeface="Calibri" panose="020F0502020204030204" pitchFamily="34" charset="0"/>
              <a:cs typeface="Calibri" panose="020F0502020204030204" pitchFamily="34" charset="0"/>
            </a:endParaRPr>
          </a:p>
          <a:p>
            <a:pPr marL="457200" indent="-457200">
              <a:buAutoNum type="arabicPeriod"/>
            </a:pPr>
            <a:endParaRPr lang="el-GR" b="1" dirty="0">
              <a:latin typeface="Calibri" panose="020F0502020204030204" pitchFamily="34" charset="0"/>
              <a:cs typeface="Calibri" panose="020F0502020204030204" pitchFamily="34" charset="0"/>
            </a:endParaRPr>
          </a:p>
          <a:p>
            <a:pPr marL="457200" indent="-457200">
              <a:buAutoNum type="arabicPeriod"/>
            </a:pPr>
            <a:r>
              <a:rPr lang="el-GR" b="1" dirty="0">
                <a:latin typeface="Calibri" panose="020F0502020204030204" pitchFamily="34" charset="0"/>
                <a:cs typeface="Calibri" panose="020F0502020204030204" pitchFamily="34" charset="0"/>
              </a:rPr>
              <a:t>Αποκατάσταση του φυσιολογικού στα οργανικά μέρη που δεν είναι σύμφωνα με το φυσιολογικό σε μέγεθος, αριθμό, δομή ή θέση – τουλάχιστον αν η απόκλιση παρεμποδίσει τη λειτουργία. Μπορεί να γίνει χρήση χειρουργικής ή άλλων μέσων, ανάλογα με την περίπτωση</a:t>
            </a:r>
          </a:p>
          <a:p>
            <a:pPr marL="457200" indent="-457200">
              <a:buAutoNum type="arabicPeriod"/>
            </a:pPr>
            <a:endParaRPr lang="el-GR" b="1" dirty="0">
              <a:latin typeface="Calibri" panose="020F0502020204030204" pitchFamily="34" charset="0"/>
              <a:cs typeface="Calibri" panose="020F0502020204030204" pitchFamily="34" charset="0"/>
            </a:endParaRPr>
          </a:p>
          <a:p>
            <a:pPr marL="457200" indent="-457200">
              <a:buAutoNum type="arabicPeriod"/>
            </a:pPr>
            <a:r>
              <a:rPr lang="el-GR" b="1" dirty="0">
                <a:latin typeface="Calibri" panose="020F0502020204030204" pitchFamily="34" charset="0"/>
                <a:cs typeface="Calibri" panose="020F0502020204030204" pitchFamily="34" charset="0"/>
              </a:rPr>
              <a:t>Αποκατάσταση της συνέχειας ή της ενότητας όταν υπάρχει λύση τους. Μπορεί να γίνει χρήση χειρουργικής με κατάλληλη μετεγχειρητική φροντίδα ή θεραπεία με φάρμακα.</a:t>
            </a:r>
            <a:endParaRPr lang="en-US" b="1" dirty="0">
              <a:solidFill>
                <a:schemeClr val="bg1"/>
              </a:solidFill>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pPr marL="457200" indent="-457200">
              <a:buAutoNum type="arabicPeriod"/>
            </a:pPr>
            <a:endParaRPr lang="el-GR" b="1" dirty="0">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4014070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39033" y="891359"/>
            <a:ext cx="11670630" cy="4955203"/>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Γαληνός</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Μέθοδοι αφαίμαξης</a:t>
            </a:r>
          </a:p>
          <a:p>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l-GR" b="1" u="sng" dirty="0">
                <a:latin typeface="Calibri" panose="020F0502020204030204" pitchFamily="34" charset="0"/>
                <a:cs typeface="Calibri" panose="020F0502020204030204" pitchFamily="34" charset="0"/>
              </a:rPr>
              <a:t>Φλεβοτομία</a:t>
            </a:r>
          </a:p>
          <a:p>
            <a:r>
              <a:rPr lang="el-GR" b="1" dirty="0">
                <a:latin typeface="Calibri" panose="020F0502020204030204" pitchFamily="34" charset="0"/>
                <a:cs typeface="Calibri" panose="020F0502020204030204" pitchFamily="34" charset="0"/>
              </a:rPr>
              <a:t>Αφαιρεί 2 είδη «κακού» αίματος: </a:t>
            </a:r>
          </a:p>
          <a:p>
            <a:r>
              <a:rPr lang="el-GR" b="1" dirty="0">
                <a:latin typeface="Calibri" panose="020F0502020204030204" pitchFamily="34" charset="0"/>
                <a:cs typeface="Calibri" panose="020F0502020204030204" pitchFamily="34" charset="0"/>
              </a:rPr>
              <a:t>-αίμα που είναι εγγενώς «κακό»</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μιας και δεν επιτελεί τη βασική λειτουργία του αίματος (τη θρέψη) – επικίνδυνη η εφαρμογή φλεβοτομίας!</a:t>
            </a:r>
          </a:p>
          <a:p>
            <a:r>
              <a:rPr lang="el-GR" b="1" dirty="0">
                <a:latin typeface="Calibri" panose="020F0502020204030204" pitchFamily="34" charset="0"/>
                <a:cs typeface="Calibri" panose="020F0502020204030204" pitchFamily="34" charset="0"/>
              </a:rPr>
              <a:t>-αίμα που είναι «κακό» γιατί πλεονάζει σε συγκεκριμένο μέρος του σώματος, δημιουργώντας </a:t>
            </a:r>
            <a:r>
              <a:rPr lang="el-GR" b="1" i="1" dirty="0">
                <a:latin typeface="Calibri" panose="020F0502020204030204" pitchFamily="34" charset="0"/>
                <a:cs typeface="Calibri" panose="020F0502020204030204" pitchFamily="34" charset="0"/>
              </a:rPr>
              <a:t>πλήθος</a:t>
            </a:r>
          </a:p>
          <a:p>
            <a:endParaRPr lang="el-GR" b="1" i="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Είδη </a:t>
            </a:r>
            <a:r>
              <a:rPr lang="el-GR" b="1" i="1" dirty="0">
                <a:latin typeface="Calibri" panose="020F0502020204030204" pitchFamily="34" charset="0"/>
                <a:cs typeface="Calibri" panose="020F0502020204030204" pitchFamily="34" charset="0"/>
              </a:rPr>
              <a:t>πλήθους:</a:t>
            </a:r>
          </a:p>
          <a:p>
            <a:pPr marL="457200" indent="-457200">
              <a:buAutoNum type="arabicPeriod"/>
            </a:pPr>
            <a:r>
              <a:rPr lang="el-GR" b="1" dirty="0">
                <a:latin typeface="Calibri" panose="020F0502020204030204" pitchFamily="34" charset="0"/>
                <a:cs typeface="Calibri" panose="020F0502020204030204" pitchFamily="34" charset="0"/>
              </a:rPr>
              <a:t>Δυναμικό: λόγω αδυναμίας της φυσικής απεκκριτικής δύναμης</a:t>
            </a:r>
            <a:r>
              <a:rPr lang="en-US"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προκαλείται σήψη </a:t>
            </a:r>
            <a:endParaRPr lang="el-GR" b="1" dirty="0">
              <a:latin typeface="Calibri" panose="020F0502020204030204" pitchFamily="34" charset="0"/>
              <a:cs typeface="Calibri" panose="020F0502020204030204" pitchFamily="34" charset="0"/>
            </a:endParaRPr>
          </a:p>
          <a:p>
            <a:pPr marL="457200" indent="-457200">
              <a:buAutoNum type="arabicPeriod"/>
            </a:pPr>
            <a:r>
              <a:rPr lang="el-GR" b="1" dirty="0">
                <a:latin typeface="Calibri" panose="020F0502020204030204" pitchFamily="34" charset="0"/>
                <a:cs typeface="Calibri" panose="020F0502020204030204" pitchFamily="34" charset="0"/>
              </a:rPr>
              <a:t>Μηχανικό: λόγω γεμίσματος – τα αγγεία διογκώνονται φυσικά από πλεόνασμα αίματος από το οποίο γεμίζουν (</a:t>
            </a:r>
            <a:r>
              <a:rPr lang="el-GR" b="1" i="1" dirty="0">
                <a:latin typeface="Calibri" panose="020F0502020204030204" pitchFamily="34" charset="0"/>
                <a:cs typeface="Calibri" panose="020F0502020204030204" pitchFamily="34" charset="0"/>
              </a:rPr>
              <a:t>πληθώρα</a:t>
            </a:r>
            <a:r>
              <a:rPr lang="el-GR"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sym typeface="Wingdings" panose="05000000000000000000" pitchFamily="2" charset="2"/>
              </a:rPr>
              <a:t> προκαλείται ρήξη του αγγείου</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Εάν το </a:t>
            </a:r>
            <a:r>
              <a:rPr lang="el-GR" b="1" i="1" dirty="0">
                <a:latin typeface="Calibri" panose="020F0502020204030204" pitchFamily="34" charset="0"/>
                <a:cs typeface="Calibri" panose="020F0502020204030204" pitchFamily="34" charset="0"/>
                <a:sym typeface="Wingdings" panose="05000000000000000000" pitchFamily="2" charset="2"/>
              </a:rPr>
              <a:t>πλήθος </a:t>
            </a:r>
            <a:r>
              <a:rPr lang="el-GR" b="1" dirty="0">
                <a:latin typeface="Calibri" panose="020F0502020204030204" pitchFamily="34" charset="0"/>
                <a:cs typeface="Calibri" panose="020F0502020204030204" pitchFamily="34" charset="0"/>
                <a:sym typeface="Wingdings" panose="05000000000000000000" pitchFamily="2" charset="2"/>
              </a:rPr>
              <a:t>δημιουργείται από υπερθερμασμένο αίμα  πυρετός  άμεση φλεβοτομία για να αποφευχθεί φλεγμονή</a:t>
            </a:r>
            <a:endPar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422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1077604"/>
            <a:ext cx="11670630" cy="3816429"/>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Γαληνός</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l-GR"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Φλεβοτομία</a:t>
            </a:r>
          </a:p>
          <a:p>
            <a:endParaRPr lang="el-GR" b="1" i="1" dirty="0">
              <a:latin typeface="Calibri" panose="020F0502020204030204" pitchFamily="34" charset="0"/>
              <a:cs typeface="Calibri" panose="020F0502020204030204" pitchFamily="34" charset="0"/>
            </a:endParaRPr>
          </a:p>
          <a:p>
            <a:r>
              <a:rPr lang="el-GR" sz="1800" b="1" i="1" dirty="0">
                <a:latin typeface="Calibri" panose="020F0502020204030204" pitchFamily="34" charset="0"/>
                <a:cs typeface="Calibri" panose="020F0502020204030204" pitchFamily="34" charset="0"/>
              </a:rPr>
              <a:t>Ενδείξεις</a:t>
            </a:r>
          </a:p>
          <a:p>
            <a:endParaRPr lang="el-GR" sz="1800" b="1" i="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Βασικότερη: η σοβαρότητα της ασθένειας, λαμβάνοντας υπόψη τη γενική κατάσταση του ασθενή</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Σε: στηθάγχη, περιπνευμονία με αίσθηση πνιγμού, </a:t>
            </a:r>
            <a:r>
              <a:rPr lang="el-GR" sz="1800" b="1" dirty="0" err="1">
                <a:latin typeface="Calibri" panose="020F0502020204030204" pitchFamily="34" charset="0"/>
                <a:cs typeface="Calibri" panose="020F0502020204030204" pitchFamily="34" charset="0"/>
              </a:rPr>
              <a:t>συνάγχη</a:t>
            </a:r>
            <a:r>
              <a:rPr lang="el-GR" sz="1800" b="1" dirty="0">
                <a:latin typeface="Calibri" panose="020F0502020204030204" pitchFamily="34" charset="0"/>
                <a:cs typeface="Calibri" panose="020F0502020204030204" pitchFamily="34" charset="0"/>
              </a:rPr>
              <a:t>, καταστολή εμμήνου ρύσεως και ροής αίματος από αιμορροΐδες, οφθαλμία, ανορεξία, άνοια, </a:t>
            </a:r>
            <a:r>
              <a:rPr lang="el-GR" sz="1800" b="1" dirty="0" err="1">
                <a:latin typeface="Calibri" panose="020F0502020204030204" pitchFamily="34" charset="0"/>
                <a:cs typeface="Calibri" panose="020F0502020204030204" pitchFamily="34" charset="0"/>
              </a:rPr>
              <a:t>υπερκινητικότητα</a:t>
            </a:r>
            <a:r>
              <a:rPr lang="el-GR" sz="1800" b="1" dirty="0">
                <a:latin typeface="Calibri" panose="020F0502020204030204" pitchFamily="34" charset="0"/>
                <a:cs typeface="Calibri" panose="020F0502020204030204" pitchFamily="34" charset="0"/>
              </a:rPr>
              <a:t>, λήθαργος, ποδάγρα, αρθρίτιδα, επιληψία, μελαγχολία, αιμόπτυση, </a:t>
            </a:r>
            <a:r>
              <a:rPr lang="el-GR" sz="1800" b="1" dirty="0" err="1">
                <a:latin typeface="Calibri" panose="020F0502020204030204" pitchFamily="34" charset="0"/>
                <a:cs typeface="Calibri" panose="020F0502020204030204" pitchFamily="34" charset="0"/>
              </a:rPr>
              <a:t>σκοτωματικές</a:t>
            </a:r>
            <a:r>
              <a:rPr lang="el-GR" sz="1800" b="1" dirty="0">
                <a:latin typeface="Calibri" panose="020F0502020204030204" pitchFamily="34" charset="0"/>
                <a:cs typeface="Calibri" panose="020F0502020204030204" pitchFamily="34" charset="0"/>
              </a:rPr>
              <a:t> νόσους, πλευρίτιδα, ηπατίτιδα</a:t>
            </a:r>
            <a:endParaRPr lang="en-US" b="1" i="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04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xmlns="" id="{DA3E29E4-B213-4278-A339-DA3884A820A2}"/>
              </a:ext>
            </a:extLst>
          </p:cNvPr>
          <p:cNvSpPr txBox="1">
            <a:spLocks noChangeArrowheads="1"/>
          </p:cNvSpPr>
          <p:nvPr/>
        </p:nvSpPr>
        <p:spPr bwMode="auto">
          <a:xfrm>
            <a:off x="393701" y="1094213"/>
            <a:ext cx="6710364"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Ασκληπιός</a:t>
            </a:r>
          </a:p>
          <a:p>
            <a:pPr eaLnBrk="1" hangingPunct="1">
              <a:spcBef>
                <a:spcPct val="0"/>
              </a:spcBef>
              <a:buFontTx/>
              <a:buNone/>
            </a:pPr>
            <a:endParaRPr lang="el-GR" altLang="el-GR" sz="2400" b="1" dirty="0">
              <a:solidFill>
                <a:srgbClr val="F8F2AE"/>
              </a:solidFill>
              <a:latin typeface="Garamond" panose="02020404030301010803" pitchFamily="18" charset="0"/>
            </a:endParaRPr>
          </a:p>
          <a:p>
            <a:pPr marL="90488" indent="-90488" eaLnBrk="1" hangingPunct="1">
              <a:spcBef>
                <a:spcPct val="0"/>
              </a:spcBef>
              <a:buFontTx/>
              <a:buChar char="-"/>
            </a:pPr>
            <a:r>
              <a:rPr lang="el-GR" altLang="el-GR" sz="1800" b="1" dirty="0">
                <a:latin typeface="Calibri" panose="020F0502020204030204" pitchFamily="34" charset="0"/>
                <a:cs typeface="Calibri" panose="020F0502020204030204" pitchFamily="34" charset="0"/>
              </a:rPr>
              <a:t>Γιος του Απόλλωνα</a:t>
            </a:r>
          </a:p>
          <a:p>
            <a:pPr marL="90488" indent="-90488" eaLnBrk="1" hangingPunct="1">
              <a:spcBef>
                <a:spcPct val="0"/>
              </a:spcBef>
              <a:buFontTx/>
              <a:buChar char="-"/>
            </a:pPr>
            <a:r>
              <a:rPr lang="el-GR" altLang="el-GR" sz="1800" b="1" dirty="0">
                <a:latin typeface="Calibri" panose="020F0502020204030204" pitchFamily="34" charset="0"/>
                <a:cs typeface="Calibri" panose="020F0502020204030204" pitchFamily="34" charset="0"/>
              </a:rPr>
              <a:t>Πατέρα του </a:t>
            </a:r>
            <a:r>
              <a:rPr lang="el-GR" altLang="el-GR" sz="1800" b="1" dirty="0" err="1">
                <a:latin typeface="Calibri" panose="020F0502020204030204" pitchFamily="34" charset="0"/>
                <a:cs typeface="Calibri" panose="020F0502020204030204" pitchFamily="34" charset="0"/>
              </a:rPr>
              <a:t>Μαχάωνα</a:t>
            </a:r>
            <a:r>
              <a:rPr lang="el-GR" altLang="el-GR" sz="1800" b="1" dirty="0">
                <a:latin typeface="Calibri" panose="020F0502020204030204" pitchFamily="34" charset="0"/>
                <a:cs typeface="Calibri" panose="020F0502020204030204" pitchFamily="34" charset="0"/>
              </a:rPr>
              <a:t> και του </a:t>
            </a:r>
            <a:r>
              <a:rPr lang="el-GR" altLang="el-GR" sz="1800" b="1" dirty="0" err="1">
                <a:latin typeface="Calibri" panose="020F0502020204030204" pitchFamily="34" charset="0"/>
                <a:cs typeface="Calibri" panose="020F0502020204030204" pitchFamily="34" charset="0"/>
              </a:rPr>
              <a:t>Ποδαλείριου</a:t>
            </a:r>
            <a:endParaRPr lang="el-GR"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-Θεός; Ήρωας; Θνητός; </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-Μαθητής του Κενταύρου Χείρωνα</a:t>
            </a:r>
          </a:p>
          <a:p>
            <a:pPr eaLnBrk="1" hangingPunct="1">
              <a:spcBef>
                <a:spcPct val="0"/>
              </a:spcBef>
              <a:buFontTx/>
              <a:buNone/>
            </a:pPr>
            <a:endParaRPr lang="el-GR"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-Θεράπευε με φάρμακα/χειρουργική/επωδούς</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-Μπορούσε ακόμη και να αναστήσει νεκρούς </a:t>
            </a:r>
            <a:r>
              <a:rPr lang="el-GR" altLang="el-GR" sz="1800" b="1" dirty="0">
                <a:latin typeface="Calibri" panose="020F0502020204030204" pitchFamily="34" charset="0"/>
                <a:cs typeface="Calibri" panose="020F0502020204030204" pitchFamily="34" charset="0"/>
                <a:sym typeface="Wingdings" panose="05000000000000000000" pitchFamily="2" charset="2"/>
              </a:rPr>
              <a:t> ο </a:t>
            </a:r>
            <a:r>
              <a:rPr lang="el-GR" altLang="el-GR" sz="1800" b="1" dirty="0" err="1">
                <a:latin typeface="Calibri" panose="020F0502020204030204" pitchFamily="34" charset="0"/>
                <a:cs typeface="Calibri" panose="020F0502020204030204" pitchFamily="34" charset="0"/>
                <a:sym typeface="Wingdings" panose="05000000000000000000" pitchFamily="2" charset="2"/>
              </a:rPr>
              <a:t>Πλούτωνας</a:t>
            </a:r>
            <a:r>
              <a:rPr lang="el-GR" altLang="el-GR" sz="1800" b="1" dirty="0">
                <a:latin typeface="Calibri" panose="020F0502020204030204" pitchFamily="34" charset="0"/>
                <a:cs typeface="Calibri" panose="020F0502020204030204" pitchFamily="34" charset="0"/>
                <a:sym typeface="Wingdings" panose="05000000000000000000" pitchFamily="2" charset="2"/>
              </a:rPr>
              <a:t> εξοργίστηκε τον τιμώρησε με θάνατο ο Δίας</a:t>
            </a:r>
          </a:p>
          <a:p>
            <a:pPr eaLnBrk="1" hangingPunct="1">
              <a:spcBef>
                <a:spcPct val="0"/>
              </a:spcBef>
              <a:buFontTx/>
              <a:buNone/>
            </a:pPr>
            <a:endParaRPr lang="el-GR" altLang="el-GR" sz="1800" b="1" dirty="0">
              <a:latin typeface="Calibri" panose="020F0502020204030204" pitchFamily="34" charset="0"/>
              <a:cs typeface="Calibri" panose="020F0502020204030204" pitchFamily="34" charset="0"/>
              <a:sym typeface="Wingdings" panose="05000000000000000000" pitchFamily="2" charset="2"/>
            </a:endParaRPr>
          </a:p>
          <a:p>
            <a:pPr eaLnBrk="1" hangingPunct="1">
              <a:spcBef>
                <a:spcPct val="0"/>
              </a:spcBef>
              <a:buFontTx/>
              <a:buNone/>
            </a:pPr>
            <a:endParaRPr lang="el-GR" altLang="el-GR" sz="1800" b="1" dirty="0">
              <a:latin typeface="Calibri" panose="020F0502020204030204" pitchFamily="34" charset="0"/>
              <a:cs typeface="Calibri" panose="020F0502020204030204" pitchFamily="34" charset="0"/>
              <a:sym typeface="Wingdings" panose="05000000000000000000" pitchFamily="2" charset="2"/>
            </a:endParaRPr>
          </a:p>
          <a:p>
            <a:pPr eaLnBrk="1" hangingPunct="1">
              <a:spcBef>
                <a:spcPct val="0"/>
              </a:spcBef>
              <a:buFontTx/>
              <a:buNone/>
            </a:pPr>
            <a:r>
              <a:rPr lang="el-GR" altLang="el-GR" sz="1800" b="1" dirty="0">
                <a:latin typeface="Calibri" panose="020F0502020204030204" pitchFamily="34" charset="0"/>
                <a:cs typeface="Calibri" panose="020F0502020204030204" pitchFamily="34" charset="0"/>
                <a:sym typeface="Wingdings" panose="05000000000000000000" pitchFamily="2" charset="2"/>
              </a:rPr>
              <a:t>-Πάντα κρατά μία ράβδο με ένα περιελισσόμενο φίδι</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sym typeface="Wingdings" panose="05000000000000000000" pitchFamily="2" charset="2"/>
              </a:rPr>
              <a:t>	Ράβδος = στηρίζει και ξεκουράζει τους ιατρούς</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sym typeface="Wingdings" panose="05000000000000000000" pitchFamily="2" charset="2"/>
              </a:rPr>
              <a:t>	Φίδι = σύμβολο ανανέωσης και αναγέννησης</a:t>
            </a:r>
            <a:endParaRPr lang="el-GR" altLang="el-GR" sz="1800" b="1" dirty="0">
              <a:latin typeface="Calibri" panose="020F0502020204030204" pitchFamily="34" charset="0"/>
              <a:cs typeface="Calibri" panose="020F0502020204030204" pitchFamily="34" charset="0"/>
            </a:endParaRPr>
          </a:p>
        </p:txBody>
      </p:sp>
      <p:pic>
        <p:nvPicPr>
          <p:cNvPr id="5123" name="Picture 2" descr="http://unqualifiedreflecting.files.wordpress.com/2012/01/athens-national-archaeological-museum-asclepius-statue-2.jpg">
            <a:extLst>
              <a:ext uri="{FF2B5EF4-FFF2-40B4-BE49-F238E27FC236}">
                <a16:creationId xmlns:a16="http://schemas.microsoft.com/office/drawing/2014/main" xmlns="" id="{DEC52C33-66C7-4132-A810-1524CDE89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4" y="1094213"/>
            <a:ext cx="29876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a:extLst>
              <a:ext uri="{FF2B5EF4-FFF2-40B4-BE49-F238E27FC236}">
                <a16:creationId xmlns:a16="http://schemas.microsoft.com/office/drawing/2014/main" xmlns="" id="{2BAD64D5-9909-4CAF-9B67-DA66996A5DE3}"/>
              </a:ext>
            </a:extLst>
          </p:cNvPr>
          <p:cNvSpPr txBox="1">
            <a:spLocks noChangeArrowheads="1"/>
          </p:cNvSpPr>
          <p:nvPr/>
        </p:nvSpPr>
        <p:spPr bwMode="auto">
          <a:xfrm>
            <a:off x="8688389" y="5079920"/>
            <a:ext cx="2736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400" b="1" dirty="0">
                <a:solidFill>
                  <a:schemeClr val="bg1"/>
                </a:solidFill>
                <a:latin typeface="Calibri" panose="020F0502020204030204" pitchFamily="34" charset="0"/>
                <a:cs typeface="Calibri" panose="020F0502020204030204" pitchFamily="34" charset="0"/>
              </a:rPr>
              <a:t>Asclepius</a:t>
            </a:r>
            <a:r>
              <a:rPr lang="el-GR" altLang="el-GR" sz="1400" b="1" dirty="0">
                <a:solidFill>
                  <a:schemeClr val="bg1"/>
                </a:solidFill>
                <a:latin typeface="Calibri" panose="020F0502020204030204" pitchFamily="34" charset="0"/>
                <a:cs typeface="Calibri" panose="020F0502020204030204" pitchFamily="34" charset="0"/>
              </a:rPr>
              <a:t>, </a:t>
            </a:r>
            <a:r>
              <a:rPr lang="en-US" altLang="el-GR" sz="1400" b="1" dirty="0">
                <a:solidFill>
                  <a:schemeClr val="bg1"/>
                </a:solidFill>
                <a:latin typeface="Calibri" panose="020F0502020204030204" pitchFamily="34" charset="0"/>
                <a:cs typeface="Calibri" panose="020F0502020204030204" pitchFamily="34" charset="0"/>
              </a:rPr>
              <a:t>National Archaeological Museum. Athens, Greece</a:t>
            </a:r>
            <a:endParaRPr lang="el-GR" altLang="el-GR" sz="14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B80B4A18-C0EA-4AF1-BC39-84BA51D008E1}"/>
              </a:ext>
            </a:extLst>
          </p:cNvPr>
          <p:cNvPicPr>
            <a:picLocks noChangeAspect="1"/>
          </p:cNvPicPr>
          <p:nvPr/>
        </p:nvPicPr>
        <p:blipFill>
          <a:blip r:embed="rId2"/>
          <a:stretch>
            <a:fillRect/>
          </a:stretch>
        </p:blipFill>
        <p:spPr>
          <a:xfrm>
            <a:off x="2520950" y="742344"/>
            <a:ext cx="6431981" cy="4911695"/>
          </a:xfrm>
          <a:prstGeom prst="rect">
            <a:avLst/>
          </a:prstGeom>
        </p:spPr>
      </p:pic>
      <p:sp>
        <p:nvSpPr>
          <p:cNvPr id="3" name="TextBox 2">
            <a:extLst>
              <a:ext uri="{FF2B5EF4-FFF2-40B4-BE49-F238E27FC236}">
                <a16:creationId xmlns:a16="http://schemas.microsoft.com/office/drawing/2014/main" xmlns="" id="{889B562C-15CA-4E19-954F-84EEED3C2307}"/>
              </a:ext>
            </a:extLst>
          </p:cNvPr>
          <p:cNvSpPr txBox="1"/>
          <p:nvPr/>
        </p:nvSpPr>
        <p:spPr>
          <a:xfrm>
            <a:off x="4876800" y="5803900"/>
            <a:ext cx="2692400" cy="369332"/>
          </a:xfrm>
          <a:prstGeom prst="rect">
            <a:avLst/>
          </a:prstGeom>
          <a:noFill/>
        </p:spPr>
        <p:txBody>
          <a:bodyPr wrap="square" rtlCol="0">
            <a:spAutoFit/>
          </a:bodyPr>
          <a:lstStyle/>
          <a:p>
            <a:r>
              <a:rPr lang="en-US" b="1" dirty="0" err="1">
                <a:latin typeface="Calibri" panose="020F0502020204030204" pitchFamily="34" charset="0"/>
                <a:cs typeface="Calibri" panose="020F0502020204030204" pitchFamily="34" charset="0"/>
              </a:rPr>
              <a:t>Ms</a:t>
            </a:r>
            <a:r>
              <a:rPr lang="en-US" b="1" dirty="0">
                <a:latin typeface="Calibri" panose="020F0502020204030204" pitchFamily="34" charset="0"/>
                <a:cs typeface="Calibri" panose="020F0502020204030204" pitchFamily="34" charset="0"/>
              </a:rPr>
              <a:t> Harley 3719, 15th c. </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2175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6C20F40-D175-46D8-A388-8A301EA33423}"/>
              </a:ext>
            </a:extLst>
          </p:cNvPr>
          <p:cNvSpPr>
            <a:spLocks noGrp="1"/>
          </p:cNvSpPr>
          <p:nvPr>
            <p:ph type="ctrTitle"/>
          </p:nvPr>
        </p:nvSpPr>
        <p:spPr>
          <a:xfrm>
            <a:off x="1328569" y="1223963"/>
            <a:ext cx="9001462" cy="2387600"/>
          </a:xfrm>
        </p:spPr>
        <p:txBody>
          <a:bodyPr>
            <a:normAutofit/>
          </a:bodyPr>
          <a:lstStyle/>
          <a:p>
            <a:r>
              <a:rPr lang="el-GR" sz="320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Άλλα αρχαία θεραπευτικά μέσα
</a:t>
            </a:r>
            <a:endParaRPr lang="el-GR" sz="3200" dirty="0">
              <a:solidFill>
                <a:srgbClr val="FF99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1138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995718"/>
            <a:ext cx="11670630" cy="4555093"/>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Βεντούζες</a:t>
            </a:r>
          </a:p>
          <a:p>
            <a:endParaRPr lang="el-GR" b="1" dirty="0">
              <a:solidFill>
                <a:schemeClr val="bg1"/>
              </a:solidFill>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Πανάρχαια τεχνική: αναφορά στον πάπυρο </a:t>
            </a:r>
            <a:r>
              <a:rPr lang="en-US" sz="1800" b="1" dirty="0" err="1">
                <a:latin typeface="Calibri" panose="020F0502020204030204" pitchFamily="34" charset="0"/>
                <a:cs typeface="Calibri" panose="020F0502020204030204" pitchFamily="34" charset="0"/>
              </a:rPr>
              <a:t>Ebers</a:t>
            </a:r>
            <a:r>
              <a:rPr lang="el-GR" sz="1800" b="1" dirty="0">
                <a:latin typeface="Calibri" panose="020F0502020204030204" pitchFamily="34" charset="0"/>
                <a:cs typeface="Calibri" panose="020F0502020204030204" pitchFamily="34" charset="0"/>
              </a:rPr>
              <a:t> για αφαίρεση ξένου σώματος</a:t>
            </a:r>
          </a:p>
          <a:p>
            <a:r>
              <a:rPr lang="el-GR" sz="1800" b="1" dirty="0">
                <a:latin typeface="Calibri" panose="020F0502020204030204" pitchFamily="34" charset="0"/>
                <a:cs typeface="Calibri" panose="020F0502020204030204" pitchFamily="34" charset="0"/>
              </a:rPr>
              <a:t>Χρήση στα Ασκληπιεία</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Στόχος: αφαίρεση πλεονάζοντος αίματος (βεντούζες με εγχαράξεις)</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Δύο είδη βεντούζας: </a:t>
            </a:r>
          </a:p>
          <a:p>
            <a:r>
              <a:rPr lang="el-GR" sz="1800" b="1" dirty="0">
                <a:latin typeface="Calibri" panose="020F0502020204030204" pitchFamily="34" charset="0"/>
                <a:cs typeface="Calibri" panose="020F0502020204030204" pitchFamily="34" charset="0"/>
              </a:rPr>
              <a:t>-ελαφρώς κυρτό όργανο με μικρό, στρογγυλό στόμια και μακρύ αλλά ελαφρύ χερούλι</a:t>
            </a:r>
          </a:p>
          <a:p>
            <a:r>
              <a:rPr lang="el-GR" sz="1800" b="1" dirty="0">
                <a:latin typeface="Calibri" panose="020F0502020204030204" pitchFamily="34" charset="0"/>
                <a:cs typeface="Calibri" panose="020F0502020204030204" pitchFamily="34" charset="0"/>
              </a:rPr>
              <a:t>	Χρήση σε περίπτωση συλλογής βαθύτερα από την επιδερμίδα </a:t>
            </a:r>
          </a:p>
          <a:p>
            <a:r>
              <a:rPr lang="el-GR" b="1" dirty="0">
                <a:latin typeface="Calibri" panose="020F0502020204030204" pitchFamily="34" charset="0"/>
                <a:cs typeface="Calibri" panose="020F0502020204030204" pitchFamily="34" charset="0"/>
              </a:rPr>
              <a:t>	</a:t>
            </a:r>
            <a:r>
              <a:rPr lang="el-GR" sz="1800" b="1" dirty="0">
                <a:latin typeface="Calibri" panose="020F0502020204030204" pitchFamily="34" charset="0"/>
                <a:cs typeface="Calibri" panose="020F0502020204030204" pitchFamily="34" charset="0"/>
              </a:rPr>
              <a:t>«αυτή η βεντούζα 	έλκει σε ευθεία γραμμή και τραβάει τα διάσπαρτα υγρά προς τον ιστό»</a:t>
            </a:r>
          </a:p>
          <a:p>
            <a:r>
              <a:rPr lang="el-GR" sz="1800" b="1" dirty="0">
                <a:latin typeface="Calibri" panose="020F0502020204030204" pitchFamily="34" charset="0"/>
                <a:cs typeface="Calibri" panose="020F0502020204030204" pitchFamily="34" charset="0"/>
              </a:rPr>
              <a:t>-με μεγάλο, στρογγυλό στόμιο  </a:t>
            </a:r>
          </a:p>
          <a:p>
            <a:r>
              <a:rPr lang="el-GR" sz="1800" b="1" dirty="0">
                <a:latin typeface="Calibri" panose="020F0502020204030204" pitchFamily="34" charset="0"/>
                <a:cs typeface="Calibri" panose="020F0502020204030204" pitchFamily="34" charset="0"/>
              </a:rPr>
              <a:t>	Χρήση:</a:t>
            </a:r>
          </a:p>
          <a:p>
            <a:r>
              <a:rPr lang="el-GR" sz="1800" b="1" dirty="0">
                <a:latin typeface="Calibri" panose="020F0502020204030204" pitchFamily="34" charset="0"/>
                <a:cs typeface="Calibri" panose="020F0502020204030204" pitchFamily="34" charset="0"/>
              </a:rPr>
              <a:t>		 -όταν ο πόνος εκτείνεται σε όλους τους ιστούς γιατί «έλκει το νοσηρό υλικό 	από όσο το δυνατόν περισσότερα μέρη στο σημείο που πρέπει να πάει»</a:t>
            </a:r>
          </a:p>
          <a:p>
            <a:r>
              <a:rPr lang="el-GR" sz="1800" b="1" dirty="0">
                <a:latin typeface="Calibri" panose="020F0502020204030204" pitchFamily="34" charset="0"/>
                <a:cs typeface="Calibri" panose="020F0502020204030204" pitchFamily="34" charset="0"/>
              </a:rPr>
              <a:t>		 -σε περίπτωση που ροές έχουν μπλοκάρει εσωτερικές δομές γιατί έλκει περισσότερο υλικό από τους ιστούς</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9059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41308" y="954207"/>
            <a:ext cx="11900567" cy="5109091"/>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Βδέλλες</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Πρώτη (;;) καταγραφή ιατρικής χρήσης βδέλλας σε Αιγυπτιακό τάφο (1567-1308 </a:t>
            </a:r>
            <a:r>
              <a:rPr lang="el-GR" b="1" dirty="0" err="1">
                <a:latin typeface="Calibri" panose="020F0502020204030204" pitchFamily="34" charset="0"/>
                <a:cs typeface="Calibri" panose="020F0502020204030204" pitchFamily="34" charset="0"/>
              </a:rPr>
              <a:t>π.Χ</a:t>
            </a:r>
            <a:r>
              <a:rPr lang="el-GR" b="1" dirty="0">
                <a:latin typeface="Calibri" panose="020F0502020204030204" pitchFamily="34" charset="0"/>
                <a:cs typeface="Calibri" panose="020F0502020204030204" pitchFamily="34" charset="0"/>
              </a:rPr>
              <a:t>)</a:t>
            </a:r>
          </a:p>
          <a:p>
            <a:r>
              <a:rPr lang="el-GR" b="1" dirty="0">
                <a:latin typeface="Calibri" panose="020F0502020204030204" pitchFamily="34" charset="0"/>
                <a:cs typeface="Calibri" panose="020F0502020204030204" pitchFamily="34" charset="0"/>
              </a:rPr>
              <a:t>Νίκανδρος ή </a:t>
            </a:r>
            <a:r>
              <a:rPr lang="el-GR" b="1" dirty="0" err="1">
                <a:latin typeface="Calibri" panose="020F0502020204030204" pitchFamily="34" charset="0"/>
                <a:cs typeface="Calibri" panose="020F0502020204030204" pitchFamily="34" charset="0"/>
              </a:rPr>
              <a:t>Θεμίσων</a:t>
            </a:r>
            <a:r>
              <a:rPr lang="el-GR" b="1" dirty="0">
                <a:latin typeface="Calibri" panose="020F0502020204030204" pitchFamily="34" charset="0"/>
                <a:cs typeface="Calibri" panose="020F0502020204030204" pitchFamily="34" charset="0"/>
              </a:rPr>
              <a:t>: πρώτη γραπτή μαρτυρία ;;</a:t>
            </a:r>
          </a:p>
          <a:p>
            <a:r>
              <a:rPr lang="el-GR" b="1" dirty="0">
                <a:latin typeface="Calibri" panose="020F0502020204030204" pitchFamily="34" charset="0"/>
                <a:cs typeface="Calibri" panose="020F0502020204030204" pitchFamily="34" charset="0"/>
              </a:rPr>
              <a:t>Νίκανδρος: χρήση βδέλλας μετά από τσίμπημα δηλητηριώδους ζώου</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Γαληνός: </a:t>
            </a:r>
          </a:p>
          <a:p>
            <a:r>
              <a:rPr lang="el-GR" b="1" dirty="0">
                <a:latin typeface="Calibri" panose="020F0502020204030204" pitchFamily="34" charset="0"/>
                <a:cs typeface="Calibri" panose="020F0502020204030204" pitchFamily="34" charset="0"/>
              </a:rPr>
              <a:t>	Τρόπος χρήσης: οι βδέλλες να μένουν σε δοχείο για μια μέρα και να ταΐζονται με λίγο αίμα για να μειώνεται το «δηλητήριό» τους. Τοποθέτηση της βδέλλας σε χλιαρό νερό και καθαρισμός της γλίτσας τους με σφουγγάρι. Καθαρισμός του σημείου εφαρμογής της βδέλλας με νίτρο. Ξύσιμο με τα νύχια για αύξηση της κυκλοφορίας. Επάλειψη με χλιαρό λάδι στο σημείο. Για να βγει η βδέλλα, τρίψιμο του στόματός της με αλάτι ή στάχτη. Μετά την αφαίρεση της βδέλλας, εφαρμογή βεντούζας για εξαγωγή του «δηλητηρίου» της βδέλλας. Αν συνεχιστεί η αιμορραγία, επάλειψη με κύμινο ή αλεύρι.</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	Ένδειξη: πλεόνασμα αίματος, ειδικά εάν πρόκειται για γενεσιουργό αιτία νόσου.</a:t>
            </a:r>
          </a:p>
          <a:p>
            <a:endParaRPr lang="el-GR" b="1" dirty="0">
              <a:latin typeface="Calibri" panose="020F0502020204030204" pitchFamily="34" charset="0"/>
              <a:cs typeface="Calibri" panose="020F0502020204030204" pitchFamily="34" charset="0"/>
            </a:endParaRPr>
          </a:p>
          <a:p>
            <a:r>
              <a:rPr lang="el-GR" b="1" dirty="0" err="1">
                <a:latin typeface="Calibri" panose="020F0502020204030204" pitchFamily="34" charset="0"/>
                <a:cs typeface="Calibri" panose="020F0502020204030204" pitchFamily="34" charset="0"/>
              </a:rPr>
              <a:t>Αντύλλος</a:t>
            </a:r>
            <a:r>
              <a:rPr lang="el-GR" b="1" dirty="0">
                <a:latin typeface="Calibri" panose="020F0502020204030204" pitchFamily="34" charset="0"/>
                <a:cs typeface="Calibri" panose="020F0502020204030204" pitchFamily="34" charset="0"/>
              </a:rPr>
              <a:t>: οι βδέλλες έλκουν αίμα επιφανειακά. Χρήση όταν ο ασθενής φοβάται τις εγχαράξεις ή όταν το προβληματικό σημείο είναι πολύ μικρό ή κοίλο για εφαρμογή βεντούζας</a:t>
            </a:r>
          </a:p>
        </p:txBody>
      </p:sp>
    </p:spTree>
    <p:extLst>
      <p:ext uri="{BB962C8B-B14F-4D97-AF65-F5344CB8AC3E}">
        <p14:creationId xmlns:p14="http://schemas.microsoft.com/office/powerpoint/2010/main" val="3166864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45715" y="1067747"/>
            <a:ext cx="11900567" cy="5478423"/>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Καυτηριασμός</a:t>
            </a:r>
          </a:p>
          <a:p>
            <a:endParaRPr lang="el-GR" sz="2400" b="1" dirty="0">
              <a:solidFill>
                <a:srgbClr val="F8F2AE"/>
              </a:solidFill>
              <a:latin typeface="Garamond" panose="02020404030301010803" pitchFamily="18" charset="0"/>
            </a:endParaRPr>
          </a:p>
          <a:p>
            <a:r>
              <a:rPr lang="el-GR" b="1" dirty="0">
                <a:latin typeface="Calibri" panose="020F0502020204030204" pitchFamily="34" charset="0"/>
                <a:cs typeface="Calibri" panose="020F0502020204030204" pitchFamily="34" charset="0"/>
              </a:rPr>
              <a:t>Ιπποκρατική χρήση σε:</a:t>
            </a:r>
          </a:p>
          <a:p>
            <a:r>
              <a:rPr lang="el-GR" b="1" dirty="0">
                <a:latin typeface="Calibri" panose="020F0502020204030204" pitchFamily="34" charset="0"/>
                <a:cs typeface="Calibri" panose="020F0502020204030204" pitchFamily="34" charset="0"/>
              </a:rPr>
              <a:t>Επίμονες νόσους της κεφαλής: 8 καυτήρια από σίδηρο (2 κοντά στα αυτιά, 2 στο πίσω μέρος της κεφαλής, 2 στον αυχένα και 2 στη μύτη, κοντά στα μάτια). Έκαιγε βαθιά τις αρτηρίες πίσω από τα αυτιά μέχρις ότου αυτές να σταματήσουν να πάλλονται.</a:t>
            </a:r>
          </a:p>
          <a:p>
            <a:r>
              <a:rPr lang="el-GR" b="1" dirty="0">
                <a:latin typeface="Calibri" panose="020F0502020204030204" pitchFamily="34" charset="0"/>
                <a:cs typeface="Calibri" panose="020F0502020204030204" pitchFamily="34" charset="0"/>
              </a:rPr>
              <a:t>-Νόσους των οφθαλμών: στην οφθαλμία </a:t>
            </a:r>
            <a:r>
              <a:rPr lang="el-GR" b="1" dirty="0">
                <a:latin typeface="Calibri" panose="020F0502020204030204" pitchFamily="34" charset="0"/>
                <a:cs typeface="Calibri" panose="020F0502020204030204" pitchFamily="34" charset="0"/>
                <a:sym typeface="Wingdings" panose="05000000000000000000" pitchFamily="2" charset="2"/>
              </a:rPr>
              <a:t></a:t>
            </a:r>
            <a:r>
              <a:rPr lang="el-GR" b="1" dirty="0">
                <a:latin typeface="Calibri" panose="020F0502020204030204" pitchFamily="34" charset="0"/>
                <a:cs typeface="Calibri" panose="020F0502020204030204" pitchFamily="34" charset="0"/>
              </a:rPr>
              <a:t> στα αγγεία της κεφαλής</a:t>
            </a:r>
          </a:p>
          <a:p>
            <a:r>
              <a:rPr lang="el-GR" b="1" dirty="0">
                <a:latin typeface="Calibri" panose="020F0502020204030204" pitchFamily="34" charset="0"/>
                <a:cs typeface="Calibri" panose="020F0502020204030204" pitchFamily="34" charset="0"/>
              </a:rPr>
              <a:t>							σε οίδημα των βλεφάρων </a:t>
            </a:r>
            <a:r>
              <a:rPr lang="el-GR" b="1" dirty="0">
                <a:latin typeface="Calibri" panose="020F0502020204030204" pitchFamily="34" charset="0"/>
                <a:cs typeface="Calibri" panose="020F0502020204030204" pitchFamily="34" charset="0"/>
                <a:sym typeface="Wingdings" panose="05000000000000000000" pitchFamily="2" charset="2"/>
              </a:rPr>
              <a:t> εσωτερικά καυτηριασμός των 										βλεφάρων προσέχοντας να μην προκληθεί βλάβη στο «χόνδρο»</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err="1">
                <a:latin typeface="Calibri" panose="020F0502020204030204" pitchFamily="34" charset="0"/>
                <a:cs typeface="Calibri" panose="020F0502020204030204" pitchFamily="34" charset="0"/>
                <a:sym typeface="Wingdings" panose="05000000000000000000" pitchFamily="2" charset="2"/>
              </a:rPr>
              <a:t>Κέλσος</a:t>
            </a:r>
            <a:r>
              <a:rPr lang="el-GR" b="1" dirty="0">
                <a:latin typeface="Calibri" panose="020F0502020204030204" pitchFamily="34" charset="0"/>
                <a:cs typeface="Calibri" panose="020F0502020204030204" pitchFamily="34" charset="0"/>
                <a:sym typeface="Wingdings" panose="05000000000000000000" pitchFamily="2" charset="2"/>
              </a:rPr>
              <a:t>: </a:t>
            </a:r>
          </a:p>
          <a:p>
            <a:r>
              <a:rPr lang="el-GR" b="1" dirty="0">
                <a:latin typeface="Calibri" panose="020F0502020204030204" pitchFamily="34" charset="0"/>
                <a:cs typeface="Calibri" panose="020F0502020204030204" pitchFamily="34" charset="0"/>
                <a:sym typeface="Wingdings" panose="05000000000000000000" pitchFamily="2" charset="2"/>
              </a:rPr>
              <a:t>Σε ορώδεις οφθαλμίες: στις κροταφικές αρτηρίες και στις ινιακές</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 τομή στην κορυφή της κεφαλής και στη συνέχεια καυτηριασμός του κρανίου</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μέχρι να ξεφλουδίσει</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Σε επιληψία</a:t>
            </a:r>
          </a:p>
          <a:p>
            <a:r>
              <a:rPr lang="el-GR" b="1" dirty="0" err="1">
                <a:latin typeface="Calibri" panose="020F0502020204030204" pitchFamily="34" charset="0"/>
                <a:cs typeface="Calibri" panose="020F0502020204030204" pitchFamily="34" charset="0"/>
                <a:sym typeface="Wingdings" panose="05000000000000000000" pitchFamily="2" charset="2"/>
              </a:rPr>
              <a:t>Κέλσος</a:t>
            </a:r>
            <a:r>
              <a:rPr lang="el-GR" b="1" dirty="0">
                <a:latin typeface="Calibri" panose="020F0502020204030204" pitchFamily="34" charset="0"/>
                <a:cs typeface="Calibri" panose="020F0502020204030204" pitchFamily="34" charset="0"/>
                <a:sym typeface="Wingdings" panose="05000000000000000000" pitchFamily="2" charset="2"/>
              </a:rPr>
              <a:t>/Γαληνός: σε φθίση  1 εσχάρα κάτω από το πιγούνι, 1 στο λαιμό, 2 σε κάθε στήθος, 2 κάτω από την ωμοπλάτη</a:t>
            </a:r>
          </a:p>
          <a:p>
            <a:r>
              <a:rPr lang="el-GR" b="1" dirty="0">
                <a:latin typeface="Calibri" panose="020F0502020204030204" pitchFamily="34" charset="0"/>
                <a:cs typeface="Calibri" panose="020F0502020204030204" pitchFamily="34" charset="0"/>
                <a:sym typeface="Wingdings" panose="05000000000000000000" pitchFamily="2" charset="2"/>
              </a:rPr>
              <a:t>Ιπποκράτης/</a:t>
            </a:r>
            <a:r>
              <a:rPr lang="el-GR" b="1" dirty="0" err="1">
                <a:latin typeface="Calibri" panose="020F0502020204030204" pitchFamily="34" charset="0"/>
                <a:cs typeface="Calibri" panose="020F0502020204030204" pitchFamily="34" charset="0"/>
                <a:sym typeface="Wingdings" panose="05000000000000000000" pitchFamily="2" charset="2"/>
              </a:rPr>
              <a:t>Αρεταίος</a:t>
            </a:r>
            <a:r>
              <a:rPr lang="el-GR" b="1" dirty="0">
                <a:latin typeface="Calibri" panose="020F0502020204030204" pitchFamily="34" charset="0"/>
                <a:cs typeface="Calibri" panose="020F0502020204030204" pitchFamily="34" charset="0"/>
                <a:sym typeface="Wingdings" panose="05000000000000000000" pitchFamily="2" charset="2"/>
              </a:rPr>
              <a:t>/</a:t>
            </a:r>
            <a:r>
              <a:rPr lang="el-GR" b="1" dirty="0" err="1">
                <a:latin typeface="Calibri" panose="020F0502020204030204" pitchFamily="34" charset="0"/>
                <a:cs typeface="Calibri" panose="020F0502020204030204" pitchFamily="34" charset="0"/>
                <a:sym typeface="Wingdings" panose="05000000000000000000" pitchFamily="2" charset="2"/>
              </a:rPr>
              <a:t>Κέλσος</a:t>
            </a:r>
            <a:r>
              <a:rPr lang="el-GR" b="1" dirty="0">
                <a:latin typeface="Calibri" panose="020F0502020204030204" pitchFamily="34" charset="0"/>
                <a:cs typeface="Calibri" panose="020F0502020204030204" pitchFamily="34" charset="0"/>
                <a:sym typeface="Wingdings" panose="05000000000000000000" pitchFamily="2" charset="2"/>
              </a:rPr>
              <a:t>: σε αποστήματα του ήπατος</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Από όλους για καρκίνο</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7027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B01BCA66-42F3-4E3A-B5B9-926AFEDADCF4}"/>
              </a:ext>
            </a:extLst>
          </p:cNvPr>
          <p:cNvPicPr>
            <a:picLocks noChangeAspect="1"/>
          </p:cNvPicPr>
          <p:nvPr/>
        </p:nvPicPr>
        <p:blipFill>
          <a:blip r:embed="rId2"/>
          <a:stretch>
            <a:fillRect/>
          </a:stretch>
        </p:blipFill>
        <p:spPr>
          <a:xfrm>
            <a:off x="4147345" y="602112"/>
            <a:ext cx="3468106" cy="5205412"/>
          </a:xfrm>
          <a:prstGeom prst="rect">
            <a:avLst/>
          </a:prstGeom>
        </p:spPr>
      </p:pic>
      <p:sp>
        <p:nvSpPr>
          <p:cNvPr id="3" name="TextBox 2">
            <a:extLst>
              <a:ext uri="{FF2B5EF4-FFF2-40B4-BE49-F238E27FC236}">
                <a16:creationId xmlns:a16="http://schemas.microsoft.com/office/drawing/2014/main" xmlns="" id="{FAE5D17A-880E-4F68-A598-AD575FBFF1F2}"/>
              </a:ext>
            </a:extLst>
          </p:cNvPr>
          <p:cNvSpPr txBox="1"/>
          <p:nvPr/>
        </p:nvSpPr>
        <p:spPr>
          <a:xfrm>
            <a:off x="3438145" y="5807524"/>
            <a:ext cx="4828032" cy="369332"/>
          </a:xfrm>
          <a:prstGeom prst="rect">
            <a:avLst/>
          </a:prstGeom>
          <a:noFill/>
        </p:spPr>
        <p:txBody>
          <a:bodyPr wrap="square" rtlCol="0">
            <a:spAutoFit/>
          </a:bodyPr>
          <a:lstStyle/>
          <a:p>
            <a:pPr algn="ctr"/>
            <a:r>
              <a:rPr lang="el-GR" b="1" dirty="0">
                <a:latin typeface="Calibri" panose="020F0502020204030204" pitchFamily="34" charset="0"/>
                <a:cs typeface="Calibri" panose="020F0502020204030204" pitchFamily="34" charset="0"/>
              </a:rPr>
              <a:t>Σημεία καυτηριασμού</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Ms</a:t>
            </a:r>
            <a:r>
              <a:rPr lang="en-US" b="1" dirty="0">
                <a:latin typeface="Calibri" panose="020F0502020204030204" pitchFamily="34" charset="0"/>
                <a:cs typeface="Calibri" panose="020F0502020204030204" pitchFamily="34" charset="0"/>
              </a:rPr>
              <a:t> Sloane 1975</a:t>
            </a:r>
            <a:r>
              <a:rPr lang="el-GR"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~12</a:t>
            </a:r>
            <a:r>
              <a:rPr lang="el-GR" b="1" baseline="30000" dirty="0" err="1">
                <a:latin typeface="Calibri" panose="020F0502020204030204" pitchFamily="34" charset="0"/>
                <a:cs typeface="Calibri" panose="020F0502020204030204" pitchFamily="34" charset="0"/>
              </a:rPr>
              <a:t>ος</a:t>
            </a:r>
            <a:r>
              <a:rPr lang="el-GR" b="1" dirty="0">
                <a:latin typeface="Calibri" panose="020F0502020204030204" pitchFamily="34" charset="0"/>
                <a:cs typeface="Calibri" panose="020F0502020204030204" pitchFamily="34" charset="0"/>
              </a:rPr>
              <a:t> αι.</a:t>
            </a:r>
          </a:p>
        </p:txBody>
      </p:sp>
    </p:spTree>
    <p:extLst>
      <p:ext uri="{BB962C8B-B14F-4D97-AF65-F5344CB8AC3E}">
        <p14:creationId xmlns:p14="http://schemas.microsoft.com/office/powerpoint/2010/main" val="1031782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1096076"/>
            <a:ext cx="11670630" cy="4924425"/>
          </a:xfrm>
          <a:prstGeom prst="rect">
            <a:avLst/>
          </a:prstGeom>
          <a:noFill/>
        </p:spPr>
        <p:txBody>
          <a:bodyPr wrap="square" rtlCol="0">
            <a:spAutoFit/>
          </a:bodyPr>
          <a:lstStyle/>
          <a:p>
            <a:r>
              <a:rPr 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Αρτηριοτομή</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l-GR" b="1" dirty="0" err="1">
                <a:latin typeface="Calibri" panose="020F0502020204030204" pitchFamily="34" charset="0"/>
                <a:cs typeface="Calibri" panose="020F0502020204030204" pitchFamily="34" charset="0"/>
              </a:rPr>
              <a:t>Κέλσος</a:t>
            </a:r>
            <a:r>
              <a:rPr lang="el-GR" b="1" dirty="0">
                <a:latin typeface="Calibri" panose="020F0502020204030204" pitchFamily="34" charset="0"/>
                <a:cs typeface="Calibri" panose="020F0502020204030204" pitchFamily="34" charset="0"/>
              </a:rPr>
              <a:t>: οφθαλμικές παθήσεις</a:t>
            </a:r>
          </a:p>
          <a:p>
            <a:r>
              <a:rPr lang="el-GR" b="1" dirty="0">
                <a:latin typeface="Calibri" panose="020F0502020204030204" pitchFamily="34" charset="0"/>
                <a:cs typeface="Calibri" panose="020F0502020204030204" pitchFamily="34" charset="0"/>
              </a:rPr>
              <a:t>Γαληνός: ίλιγγος, χρόνιες κεφαλαλγίες, οφθαλμικές παθήσεις</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Περιγραφή </a:t>
            </a:r>
            <a:r>
              <a:rPr lang="el-GR" b="1" dirty="0" err="1">
                <a:latin typeface="Calibri" panose="020F0502020204030204" pitchFamily="34" charset="0"/>
                <a:cs typeface="Calibri" panose="020F0502020204030204" pitchFamily="34" charset="0"/>
              </a:rPr>
              <a:t>Αντύλλου</a:t>
            </a:r>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Τομή στην αρτηρία που βρίσκεται πάνω από τον αυχένα, κάτω από την κορυφή του κεφαλιού, μεταξύ των μεγάλων τενόντων (ινιακή αρτηρία?). Διαφορετικά, τομή στην αρτηρία που βρίσκεται πίσω από τα αυτιά (οπίσθια ακουστική αρτηρία ή κροταφική?).</a:t>
            </a:r>
          </a:p>
          <a:p>
            <a:r>
              <a:rPr lang="el-GR" b="1" dirty="0">
                <a:latin typeface="Calibri" panose="020F0502020204030204" pitchFamily="34" charset="0"/>
                <a:cs typeface="Calibri" panose="020F0502020204030204" pitchFamily="34" charset="0"/>
              </a:rPr>
              <a:t>«Η τελευταία σπάνια τέμνεται γιατί είναι πολύ μεγάλη σε μέγεθος, πολύ κοντά στους μύες και μπλεγμένη με πολλές μεμβράνες». Η καλύτερη είναι η ινιακή: γίνεται τομή μέχρι το οστό και απογυμνώνεται από σάρκα. Έπειτα, τα «στόματα» της αρτηρίας δένονται. «Είναι πιο εύκολο να απομονώσουμε την αρτηρία τοποθετώντας από κάτω της ένα εργαλείο με δύο άκρες, κάνοντας μια μικρή και μερική τομή των αγγείων. Όταν έχει τρέξει αρκετό αίμα, το εργαλείο πρέπει να βγει απαλά και ο χειρουργός να κόψει το μέρος της αρτηρίας ανάμεσα στις απολινώσεις». Έτσι η αρτηρία δεν θα </a:t>
            </a:r>
            <a:r>
              <a:rPr lang="el-GR" b="1" dirty="0" err="1">
                <a:latin typeface="Calibri" panose="020F0502020204030204" pitchFamily="34" charset="0"/>
                <a:cs typeface="Calibri" panose="020F0502020204030204" pitchFamily="34" charset="0"/>
              </a:rPr>
              <a:t>επανενωθεί</a:t>
            </a:r>
            <a:r>
              <a:rPr lang="el-GR" b="1" dirty="0">
                <a:latin typeface="Calibri" panose="020F0502020204030204" pitchFamily="34" charset="0"/>
                <a:cs typeface="Calibri" panose="020F0502020204030204" pitchFamily="34" charset="0"/>
              </a:rPr>
              <a:t> και δε δημιουργείται κίνδυνος αιμορραγίας, μιας και τα «στόματα» της αρτηρίας θα «μαζευτούν» προς τη σάρκα.</a:t>
            </a:r>
            <a:endParaRPr lang="el-GR" b="1" dirty="0">
              <a:solidFill>
                <a:srgbClr val="F8F2A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2067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3" y="1009366"/>
            <a:ext cx="11670630" cy="4370427"/>
          </a:xfrm>
          <a:prstGeom prst="rect">
            <a:avLst/>
          </a:prstGeom>
          <a:noFill/>
        </p:spPr>
        <p:txBody>
          <a:bodyPr wrap="square" rtlCol="0">
            <a:spAutoFit/>
          </a:bodyPr>
          <a:lstStyle/>
          <a:p>
            <a:r>
              <a:rPr lang="el-GR" sz="2000" b="1" dirty="0" err="1">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Αρτηριοτομή</a:t>
            </a:r>
            <a:endPar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a:p>
            <a:r>
              <a:rPr lang="el-GR" sz="1800" b="1" dirty="0">
                <a:latin typeface="Calibri" panose="020F0502020204030204" pitchFamily="34" charset="0"/>
                <a:cs typeface="Calibri" panose="020F0502020204030204" pitchFamily="34" charset="0"/>
              </a:rPr>
              <a:t>Περιγραφή Σεβήρου</a:t>
            </a:r>
          </a:p>
          <a:p>
            <a:endParaRPr lang="en-US"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Μπορεί να γίνει σε διάφορα σημεία του κεφαλιού. Η αρτηρία στο οπίσθιο μέρος του κεφαλιού πρέπει να χρησιμοποιείται σε έντονη κεφαλαλγία, γάγγραινα ή οφθαλμικές παθήσεις του κερατοειδούς ή σε περίπτωση πρόπτωσης οφθαλμού. </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Ξύρισμα της περιοχής, ανίχνευση σφυγμού, μέτρηση 3 δάχτυλα από τα αυτιά και προς τα πίσω. Η τομή πρέπει να γίνει σε σχήμα σταυρού, μέχρι το νυστέρι να συναντήσει κόκκαλο. Το </a:t>
            </a:r>
            <a:r>
              <a:rPr lang="el-GR" sz="1800" b="1" dirty="0" err="1">
                <a:latin typeface="Calibri" panose="020F0502020204030204" pitchFamily="34" charset="0"/>
                <a:cs typeface="Calibri" panose="020F0502020204030204" pitchFamily="34" charset="0"/>
              </a:rPr>
              <a:t>περικράνιο</a:t>
            </a:r>
            <a:r>
              <a:rPr lang="el-GR" sz="1800" b="1" dirty="0">
                <a:latin typeface="Calibri" panose="020F0502020204030204" pitchFamily="34" charset="0"/>
                <a:cs typeface="Calibri" panose="020F0502020204030204" pitchFamily="34" charset="0"/>
              </a:rPr>
              <a:t> πρέπει να ξυθεί με ακρίβεια και ο ιατρός να περιμένει μέχρις ότου έχει τρέξει αρκετό αίμα</a:t>
            </a:r>
            <a:r>
              <a:rPr lang="en-US" sz="1800" b="1" dirty="0">
                <a:latin typeface="Calibri" panose="020F0502020204030204" pitchFamily="34" charset="0"/>
                <a:cs typeface="Calibri" panose="020F0502020204030204" pitchFamily="34" charset="0"/>
              </a:rPr>
              <a:t> (</a:t>
            </a:r>
            <a:r>
              <a:rPr lang="el-GR" sz="1800" b="1" dirty="0">
                <a:latin typeface="Calibri" panose="020F0502020204030204" pitchFamily="34" charset="0"/>
                <a:cs typeface="Calibri" panose="020F0502020204030204" pitchFamily="34" charset="0"/>
              </a:rPr>
              <a:t>μέχρι να λιποθυμήσει ο ασθενής ή μέχρι ο πόνος να μην αντέχεται).Έπειτα, να τοποθετηθεί επίθεμα στο μέγεθος της τομής από λινό ύφασμα </a:t>
            </a:r>
            <a:r>
              <a:rPr lang="el-GR" sz="1800" b="1" dirty="0" err="1">
                <a:latin typeface="Calibri" panose="020F0502020204030204" pitchFamily="34" charset="0"/>
                <a:cs typeface="Calibri" panose="020F0502020204030204" pitchFamily="34" charset="0"/>
              </a:rPr>
              <a:t>διαβρεγμένο</a:t>
            </a:r>
            <a:r>
              <a:rPr lang="el-GR" sz="1800" b="1" dirty="0">
                <a:latin typeface="Calibri" panose="020F0502020204030204" pitchFamily="34" charset="0"/>
                <a:cs typeface="Calibri" panose="020F0502020204030204" pitchFamily="34" charset="0"/>
              </a:rPr>
              <a:t> με ξύδι και νερό. Εάν αυτό δεν είναι εφικτό, τοποθετείται επίδεσμος και δένεται σφιχτά περιμετρικά του μετώπου. Την επόμενη μέρα, ο επίδεσμος βρέχεται με κρασί και λάδι. Την Τρίτη ημέρα, ο επίδεσμος αφαιρείται. Ο ιατρός σκουπίζει την υγρασία από την πληγή, η οποία πρέπει να ξυθεί μέχρι να ματώσει και εφαρμόζει φάρμακα που προωθούν την επούλωση</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079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01599" y="1037229"/>
            <a:ext cx="11944683" cy="5109091"/>
          </a:xfrm>
          <a:prstGeom prst="rect">
            <a:avLst/>
          </a:prstGeom>
          <a:noFill/>
        </p:spPr>
        <p:txBody>
          <a:bodyPr wrap="square" rtlCol="0">
            <a:spAutoFit/>
          </a:bodyPr>
          <a:lstStyle/>
          <a:p>
            <a:r>
              <a:rPr lang="el-GR"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Τομές</a:t>
            </a:r>
            <a:endParaRPr lang="en-US" sz="20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Για πλήθος εξωτερικών και εσωτερικών νόσων/τραυμάτων</a:t>
            </a:r>
          </a:p>
          <a:p>
            <a:r>
              <a:rPr lang="el-GR" sz="1800" b="1" dirty="0" err="1">
                <a:latin typeface="Calibri" panose="020F0502020204030204" pitchFamily="34" charset="0"/>
                <a:cs typeface="Calibri" panose="020F0502020204030204" pitchFamily="34" charset="0"/>
              </a:rPr>
              <a:t>Κέλσος</a:t>
            </a:r>
            <a:r>
              <a:rPr lang="el-GR" sz="1800" b="1" dirty="0">
                <a:latin typeface="Calibri" panose="020F0502020204030204" pitchFamily="34" charset="0"/>
                <a:cs typeface="Calibri" panose="020F0502020204030204" pitchFamily="34" charset="0"/>
              </a:rPr>
              <a:t>: κήλες (βρογχοκήλη, ομφαλοκήλη, εντεροκήλη, </a:t>
            </a:r>
            <a:r>
              <a:rPr lang="el-GR" sz="1800" b="1" dirty="0" err="1">
                <a:latin typeface="Calibri" panose="020F0502020204030204" pitchFamily="34" charset="0"/>
                <a:cs typeface="Calibri" panose="020F0502020204030204" pitchFamily="34" charset="0"/>
              </a:rPr>
              <a:t>επιπλοκήλη</a:t>
            </a:r>
            <a:r>
              <a:rPr lang="el-GR" sz="1800" b="1" dirty="0">
                <a:latin typeface="Calibri" panose="020F0502020204030204" pitchFamily="34" charset="0"/>
                <a:cs typeface="Calibri" panose="020F0502020204030204" pitchFamily="34" charset="0"/>
              </a:rPr>
              <a:t>, </a:t>
            </a:r>
            <a:r>
              <a:rPr lang="el-GR" sz="1800" b="1" dirty="0" err="1">
                <a:latin typeface="Calibri" panose="020F0502020204030204" pitchFamily="34" charset="0"/>
                <a:cs typeface="Calibri" panose="020F0502020204030204" pitchFamily="34" charset="0"/>
              </a:rPr>
              <a:t>σαρκοκήλη</a:t>
            </a:r>
            <a:r>
              <a:rPr lang="el-GR" sz="1800" b="1" dirty="0">
                <a:latin typeface="Calibri" panose="020F0502020204030204" pitchFamily="34" charset="0"/>
                <a:cs typeface="Calibri" panose="020F0502020204030204" pitchFamily="34" charset="0"/>
              </a:rPr>
              <a:t>, </a:t>
            </a:r>
            <a:r>
              <a:rPr lang="el-GR" sz="1800" b="1" dirty="0" err="1">
                <a:latin typeface="Calibri" panose="020F0502020204030204" pitchFamily="34" charset="0"/>
                <a:cs typeface="Calibri" panose="020F0502020204030204" pitchFamily="34" charset="0"/>
              </a:rPr>
              <a:t>κιρσοκήλη</a:t>
            </a:r>
            <a:r>
              <a:rPr lang="el-GR" sz="1800" b="1" dirty="0">
                <a:latin typeface="Calibri" panose="020F0502020204030204" pitchFamily="34" charset="0"/>
                <a:cs typeface="Calibri" panose="020F0502020204030204" pitchFamily="34" charset="0"/>
              </a:rPr>
              <a:t>, βουβωνοκήλη, υδροκήλη</a:t>
            </a:r>
          </a:p>
          <a:p>
            <a:endParaRPr lang="el-GR" sz="1800" b="1" dirty="0">
              <a:latin typeface="Calibri" panose="020F0502020204030204" pitchFamily="34" charset="0"/>
              <a:cs typeface="Calibri" panose="020F0502020204030204" pitchFamily="34" charset="0"/>
            </a:endParaRPr>
          </a:p>
          <a:p>
            <a:r>
              <a:rPr lang="el-GR" sz="1800" b="1" i="1" u="sng" dirty="0">
                <a:latin typeface="Calibri" panose="020F0502020204030204" pitchFamily="34" charset="0"/>
                <a:cs typeface="Calibri" panose="020F0502020204030204" pitchFamily="34" charset="0"/>
              </a:rPr>
              <a:t>Πχ. Ομφαλοκήλης</a:t>
            </a:r>
          </a:p>
          <a:p>
            <a:r>
              <a:rPr lang="el-GR" sz="1800" b="1" dirty="0">
                <a:latin typeface="Calibri" panose="020F0502020204030204" pitchFamily="34" charset="0"/>
                <a:cs typeface="Calibri" panose="020F0502020204030204" pitchFamily="34" charset="0"/>
              </a:rPr>
              <a:t>-Αιτίες: ρήξη του εντέρου στον ομφαλό, ρήξη του επίπλου στον ομφαλό, διαφυγή υγρού από τον ομφαλό ή ταυτόχρονη ρήξη επίπλου και εντέρου στον ομφαλό. </a:t>
            </a:r>
          </a:p>
          <a:p>
            <a:r>
              <a:rPr lang="el-GR" sz="1800" b="1" dirty="0">
                <a:latin typeface="Calibri" panose="020F0502020204030204" pitchFamily="34" charset="0"/>
                <a:cs typeface="Calibri" panose="020F0502020204030204" pitchFamily="34" charset="0"/>
              </a:rPr>
              <a:t>	-πώς κάνουμε διάγνωση; </a:t>
            </a:r>
          </a:p>
          <a:p>
            <a:endParaRPr lang="el-GR" sz="1800" b="1" dirty="0">
              <a:latin typeface="Calibri" panose="020F0502020204030204" pitchFamily="34" charset="0"/>
              <a:cs typeface="Calibri" panose="020F0502020204030204" pitchFamily="34" charset="0"/>
            </a:endParaRPr>
          </a:p>
          <a:p>
            <a:pPr marL="457200" indent="-457200">
              <a:buAutoNum type="arabicParenBoth"/>
            </a:pPr>
            <a:r>
              <a:rPr lang="el-GR" sz="1800" b="1" dirty="0">
                <a:latin typeface="Calibri" panose="020F0502020204030204" pitchFamily="34" charset="0"/>
                <a:cs typeface="Calibri" panose="020F0502020204030204" pitchFamily="34" charset="0"/>
              </a:rPr>
              <a:t>Εντερική πρόπτωση: η διόγκωση δεν είναι ούτε σκληρή ούτε μαλακή αλλά μειώνεται με εφαρμογή κρύου και αυξάνεται με εφαρμογή θερμού επιθέματος ή όταν ο ασθενής κρατά την ανάσα του. Αν ο ασθενής ξαπλώνει ανάσκελα, η διόγκωση μειώνεται γιατί το έντερο επανέρχεται στη θέση του</a:t>
            </a:r>
          </a:p>
          <a:p>
            <a:pPr marL="457200" indent="-457200">
              <a:buAutoNum type="arabicParenBoth"/>
            </a:pPr>
            <a:r>
              <a:rPr lang="en-US" sz="1800" b="1" dirty="0">
                <a:latin typeface="Calibri" panose="020F0502020204030204" pitchFamily="34" charset="0"/>
                <a:cs typeface="Calibri" panose="020F0502020204030204" pitchFamily="34" charset="0"/>
              </a:rPr>
              <a:t> </a:t>
            </a:r>
            <a:r>
              <a:rPr lang="el-GR" sz="1800" b="1" dirty="0">
                <a:latin typeface="Calibri" panose="020F0502020204030204" pitchFamily="34" charset="0"/>
                <a:cs typeface="Calibri" panose="020F0502020204030204" pitchFamily="34" charset="0"/>
              </a:rPr>
              <a:t>Ρήξη επίπλου: Η διόγκωση είναι μαλακή, «φαρδιά στη βάση της» και λεπτότερη προς την κορυφή της. Αν κάποιος προσπαθήσει να την πιάσει, του γλιστράει. </a:t>
            </a:r>
          </a:p>
          <a:p>
            <a:pPr marL="457200" indent="-457200">
              <a:buAutoNum type="arabicParenBoth"/>
            </a:pPr>
            <a:r>
              <a:rPr lang="el-GR" sz="1800" b="1" dirty="0">
                <a:latin typeface="Calibri" panose="020F0502020204030204" pitchFamily="34" charset="0"/>
                <a:cs typeface="Calibri" panose="020F0502020204030204" pitchFamily="34" charset="0"/>
              </a:rPr>
              <a:t>Ταυτόχρονη πρόπτωση εντέρων και επίπλου: Η σάρκα είναι σκληρή. Όταν ο ασθενής ξαπλώνει ανάσκελα, η διόγκωση δε φεύγει και δεν υποχωρεί με την πίεση.</a:t>
            </a:r>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a:p>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5681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1F1CFC-9470-4827-A262-332373B825D8}"/>
              </a:ext>
            </a:extLst>
          </p:cNvPr>
          <p:cNvSpPr txBox="1"/>
          <p:nvPr/>
        </p:nvSpPr>
        <p:spPr>
          <a:xfrm>
            <a:off x="151732" y="1446094"/>
            <a:ext cx="11900567" cy="2400657"/>
          </a:xfrm>
          <a:prstGeom prst="rect">
            <a:avLst/>
          </a:prstGeom>
          <a:noFill/>
        </p:spPr>
        <p:txBody>
          <a:bodyPr wrap="square" rtlCol="0">
            <a:spAutoFit/>
          </a:bodyPr>
          <a:lstStyle/>
          <a:p>
            <a:r>
              <a:rPr lang="el-GR" sz="1800" b="1" dirty="0">
                <a:latin typeface="Calibri" panose="020F0502020204030204" pitchFamily="34" charset="0"/>
                <a:cs typeface="Calibri" panose="020F0502020204030204" pitchFamily="34" charset="0"/>
              </a:rPr>
              <a:t>-Πώς αντιμετωπίζουμε παιδιά 7-14 ετών:</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Σημαδεύουμε τη βάση της διόγκωσης με μελάνι. Πίεση της διόγκωσης με τα δάχτυλα.</a:t>
            </a:r>
          </a:p>
          <a:p>
            <a:r>
              <a:rPr lang="el-GR" sz="1800" b="1" dirty="0">
                <a:latin typeface="Calibri" panose="020F0502020204030204" pitchFamily="34" charset="0"/>
                <a:cs typeface="Calibri" panose="020F0502020204030204" pitchFamily="34" charset="0"/>
              </a:rPr>
              <a:t>Τράβηγμα του ομφαλού προς τα έξω και σφιχτή περίδεσή του με κλωστή πάνω στα ίχνη του μελανιού. Το μέρος μετά την απολίνωση πρέπει να καεί με καυστικά και η πληγή να αντιμετωπιστεί ως έγκαυμα. </a:t>
            </a:r>
          </a:p>
          <a:p>
            <a:endParaRPr lang="el-GR" sz="1800" b="1" dirty="0">
              <a:latin typeface="Calibri" panose="020F0502020204030204" pitchFamily="34" charset="0"/>
              <a:cs typeface="Calibri" panose="020F0502020204030204" pitchFamily="34" charset="0"/>
            </a:endParaRPr>
          </a:p>
          <a:p>
            <a:r>
              <a:rPr lang="el-GR" sz="1800" b="1" dirty="0">
                <a:latin typeface="Calibri" panose="020F0502020204030204" pitchFamily="34" charset="0"/>
                <a:cs typeface="Calibri" panose="020F0502020204030204" pitchFamily="34" charset="0"/>
              </a:rPr>
              <a:t>Δεν χρησιμοποιείται η τεχνική σε μεγάλες κήλες</a:t>
            </a:r>
            <a:endParaRPr lang="el-GR" b="1" dirty="0">
              <a:latin typeface="Calibri" panose="020F0502020204030204" pitchFamily="34" charset="0"/>
              <a:cs typeface="Calibri" panose="020F0502020204030204" pitchFamily="34" charset="0"/>
            </a:endParaRPr>
          </a:p>
          <a:p>
            <a:endParaRPr lang="el-GR" sz="2400" b="1" dirty="0">
              <a:solidFill>
                <a:srgbClr val="F8F2AE"/>
              </a:solidFill>
              <a:latin typeface="Garamond" panose="02020404030301010803" pitchFamily="18" charset="0"/>
            </a:endParaRPr>
          </a:p>
        </p:txBody>
      </p:sp>
    </p:spTree>
    <p:extLst>
      <p:ext uri="{BB962C8B-B14F-4D97-AF65-F5344CB8AC3E}">
        <p14:creationId xmlns:p14="http://schemas.microsoft.com/office/powerpoint/2010/main" val="375219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a:extLst>
              <a:ext uri="{FF2B5EF4-FFF2-40B4-BE49-F238E27FC236}">
                <a16:creationId xmlns:a16="http://schemas.microsoft.com/office/drawing/2014/main" xmlns="" id="{BE4B5E83-64C4-465D-9353-1BA09977610B}"/>
              </a:ext>
            </a:extLst>
          </p:cNvPr>
          <p:cNvSpPr txBox="1">
            <a:spLocks noChangeArrowheads="1"/>
          </p:cNvSpPr>
          <p:nvPr/>
        </p:nvSpPr>
        <p:spPr bwMode="auto">
          <a:xfrm>
            <a:off x="390524" y="1119805"/>
            <a:ext cx="115855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800100" indent="-34290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Ασκληπιός</a:t>
            </a:r>
          </a:p>
          <a:p>
            <a:pPr eaLnBrk="1" hangingPunct="1">
              <a:spcBef>
                <a:spcPct val="0"/>
              </a:spcBef>
              <a:buFontTx/>
              <a:buNone/>
            </a:pPr>
            <a:endParaRPr lang="el-GR" altLang="el-GR" sz="2400" b="1" dirty="0">
              <a:solidFill>
                <a:srgbClr val="F8F2AE"/>
              </a:solidFill>
              <a:latin typeface="Garamond" panose="02020404030301010803" pitchFamily="18" charset="0"/>
            </a:endParaRP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Λατρευόταν στα Ασκληπιεία</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Ασκληπιεία = ναοί-θεραπευτικά κέντρα</a:t>
            </a:r>
          </a:p>
          <a:p>
            <a:pPr eaLnBrk="1" hangingPunct="1">
              <a:spcBef>
                <a:spcPct val="0"/>
              </a:spcBef>
              <a:buFontTx/>
              <a:buNone/>
            </a:pPr>
            <a:endParaRPr lang="el-GR" altLang="el-GR" sz="1800" b="1" dirty="0">
              <a:latin typeface="Calibri" panose="020F0502020204030204" pitchFamily="34" charset="0"/>
              <a:cs typeface="Calibri" panose="020F0502020204030204" pitchFamily="34" charset="0"/>
            </a:endParaRP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Τεράστια συγκροτήματα που αποτελούνταν από: 	</a:t>
            </a:r>
          </a:p>
          <a:p>
            <a:pPr lvl="1" eaLnBrk="1" hangingPunct="1">
              <a:spcBef>
                <a:spcPct val="0"/>
              </a:spcBef>
              <a:buFont typeface="Arial" panose="020B0604020202020204" pitchFamily="34" charset="0"/>
              <a:buChar char="•"/>
            </a:pPr>
            <a:r>
              <a:rPr lang="el-GR" altLang="el-GR" sz="1800" b="1" dirty="0">
                <a:latin typeface="Calibri" panose="020F0502020204030204" pitchFamily="34" charset="0"/>
                <a:cs typeface="Calibri" panose="020F0502020204030204" pitchFamily="34" charset="0"/>
              </a:rPr>
              <a:t>Κτίρια για</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		-Θεραπεία</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		-Φιλοξενία</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		-Ψυχαγωγία (θέατρα, στάδια, καλές τέχνες, ιππόδρομοι, βιβλιοθήκες </a:t>
            </a:r>
            <a:r>
              <a:rPr lang="el-GR" altLang="el-GR" sz="1800" b="1" dirty="0" err="1">
                <a:latin typeface="Calibri" panose="020F0502020204030204" pitchFamily="34" charset="0"/>
                <a:cs typeface="Calibri" panose="020F0502020204030204" pitchFamily="34" charset="0"/>
              </a:rPr>
              <a:t>κτλ</a:t>
            </a:r>
            <a:r>
              <a:rPr lang="el-GR" altLang="el-GR" sz="1800" b="1" dirty="0">
                <a:latin typeface="Calibri" panose="020F0502020204030204" pitchFamily="34" charset="0"/>
                <a:cs typeface="Calibri" panose="020F0502020204030204" pitchFamily="34" charset="0"/>
              </a:rPr>
              <a:t>)</a:t>
            </a:r>
          </a:p>
          <a:p>
            <a:pPr lvl="1" eaLnBrk="1" hangingPunct="1">
              <a:spcBef>
                <a:spcPct val="0"/>
              </a:spcBef>
              <a:buFont typeface="Arial" panose="020B0604020202020204" pitchFamily="34" charset="0"/>
              <a:buChar char="•"/>
            </a:pPr>
            <a:r>
              <a:rPr lang="el-GR" altLang="el-GR" sz="1800" b="1" dirty="0">
                <a:latin typeface="Calibri" panose="020F0502020204030204" pitchFamily="34" charset="0"/>
                <a:cs typeface="Calibri" panose="020F0502020204030204" pitchFamily="34" charset="0"/>
              </a:rPr>
              <a:t>	Ιερό του Ασκληπιού</a:t>
            </a:r>
          </a:p>
          <a:p>
            <a:pPr lvl="1" eaLnBrk="1" hangingPunct="1">
              <a:spcBef>
                <a:spcPct val="0"/>
              </a:spcBef>
              <a:buFont typeface="Arial" panose="020B0604020202020204" pitchFamily="34" charset="0"/>
              <a:buChar char="•"/>
            </a:pPr>
            <a:r>
              <a:rPr lang="el-GR" altLang="el-GR" sz="1800" b="1" dirty="0">
                <a:latin typeface="Calibri" panose="020F0502020204030204" pitchFamily="34" charset="0"/>
                <a:cs typeface="Calibri" panose="020F0502020204030204" pitchFamily="34" charset="0"/>
              </a:rPr>
              <a:t>	«Καταγώγιο» (</a:t>
            </a:r>
            <a:r>
              <a:rPr lang="en-US" altLang="el-GR" sz="1800" b="1" dirty="0">
                <a:latin typeface="Calibri" panose="020F0502020204030204" pitchFamily="34" charset="0"/>
                <a:cs typeface="Calibri" panose="020F0502020204030204" pitchFamily="34" charset="0"/>
              </a:rPr>
              <a:t>“</a:t>
            </a:r>
            <a:r>
              <a:rPr lang="el-GR" altLang="el-GR" sz="1800" b="1" dirty="0">
                <a:latin typeface="Calibri" panose="020F0502020204030204" pitchFamily="34" charset="0"/>
                <a:cs typeface="Calibri" panose="020F0502020204030204" pitchFamily="34" charset="0"/>
              </a:rPr>
              <a:t>ξενώνας</a:t>
            </a:r>
            <a:r>
              <a:rPr lang="en-US" altLang="el-GR" sz="1800" b="1" dirty="0">
                <a:latin typeface="Calibri" panose="020F0502020204030204" pitchFamily="34" charset="0"/>
                <a:cs typeface="Calibri" panose="020F0502020204030204" pitchFamily="34" charset="0"/>
              </a:rPr>
              <a:t>”</a:t>
            </a:r>
            <a:r>
              <a:rPr lang="el-GR" altLang="el-GR" sz="1800" b="1" dirty="0">
                <a:latin typeface="Calibri" panose="020F0502020204030204" pitchFamily="34" charset="0"/>
                <a:cs typeface="Calibri" panose="020F0502020204030204" pitchFamily="34" charset="0"/>
              </a:rPr>
              <a:t>)</a:t>
            </a:r>
          </a:p>
          <a:p>
            <a:pPr lvl="1" eaLnBrk="1" hangingPunct="1">
              <a:spcBef>
                <a:spcPct val="0"/>
              </a:spcBef>
              <a:buFont typeface="Arial" panose="020B0604020202020204" pitchFamily="34" charset="0"/>
              <a:buChar char="•"/>
            </a:pPr>
            <a:r>
              <a:rPr lang="el-GR" altLang="el-GR" sz="1800" b="1" dirty="0">
                <a:latin typeface="Calibri" panose="020F0502020204030204" pitchFamily="34" charset="0"/>
                <a:cs typeface="Calibri" panose="020F0502020204030204" pitchFamily="34" charset="0"/>
              </a:rPr>
              <a:t>	Θόλος / Θυμέλη </a:t>
            </a:r>
            <a:endParaRPr lang="en-US" altLang="el-GR" sz="1800" b="1" dirty="0">
              <a:latin typeface="Calibri" panose="020F0502020204030204" pitchFamily="34" charset="0"/>
              <a:cs typeface="Calibri" panose="020F0502020204030204" pitchFamily="34" charset="0"/>
            </a:endParaRPr>
          </a:p>
          <a:p>
            <a:pPr lvl="1" eaLnBrk="1" hangingPunct="1">
              <a:spcBef>
                <a:spcPct val="0"/>
              </a:spcBef>
              <a:buFont typeface="Arial" panose="020B0604020202020204" pitchFamily="34" charset="0"/>
              <a:buChar char="•"/>
            </a:pPr>
            <a:r>
              <a:rPr lang="el-GR" altLang="el-GR" sz="1800" b="1" dirty="0">
                <a:latin typeface="Calibri" panose="020F0502020204030204" pitchFamily="34" charset="0"/>
                <a:cs typeface="Calibri" panose="020F0502020204030204" pitchFamily="34" charset="0"/>
              </a:rPr>
              <a:t>	</a:t>
            </a:r>
            <a:r>
              <a:rPr lang="el-GR" altLang="el-GR" sz="1800" b="1" dirty="0" err="1">
                <a:latin typeface="Calibri" panose="020F0502020204030204" pitchFamily="34" charset="0"/>
                <a:cs typeface="Calibri" panose="020F0502020204030204" pitchFamily="34" charset="0"/>
              </a:rPr>
              <a:t>Άβατον</a:t>
            </a:r>
            <a:r>
              <a:rPr lang="el-GR" altLang="el-GR" sz="1800" b="1" dirty="0">
                <a:latin typeface="Calibri" panose="020F0502020204030204" pitchFamily="34" charset="0"/>
                <a:cs typeface="Calibri" panose="020F0502020204030204" pitchFamily="34" charset="0"/>
              </a:rPr>
              <a:t> (όπου ο θεός υποτίθεται ότι θεράπευε τον ασθενή)</a:t>
            </a:r>
          </a:p>
          <a:p>
            <a:pPr eaLnBrk="1" hangingPunct="1">
              <a:spcBef>
                <a:spcPct val="0"/>
              </a:spcBef>
              <a:buFontTx/>
              <a:buNone/>
            </a:pPr>
            <a:endParaRPr lang="el-GR" altLang="el-GR" sz="2400" b="1" dirty="0">
              <a:solidFill>
                <a:srgbClr val="F8F2AE"/>
              </a:solidFill>
              <a:latin typeface="Garamond" panose="02020404030301010803" pitchFamily="18" charset="0"/>
            </a:endParaRPr>
          </a:p>
          <a:p>
            <a:pPr eaLnBrk="1" hangingPunct="1">
              <a:spcBef>
                <a:spcPct val="0"/>
              </a:spcBef>
              <a:buFontTx/>
              <a:buNone/>
            </a:pPr>
            <a:endParaRPr lang="el-GR" altLang="el-GR" sz="2400" b="1" dirty="0">
              <a:solidFill>
                <a:srgbClr val="F8F2AE"/>
              </a:solidFill>
              <a:latin typeface="Garamond" panose="02020404030301010803"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01D17CD0-5EF8-47AC-98DA-97FC77C9B5F5}"/>
              </a:ext>
            </a:extLst>
          </p:cNvPr>
          <p:cNvPicPr>
            <a:picLocks noChangeAspect="1"/>
          </p:cNvPicPr>
          <p:nvPr/>
        </p:nvPicPr>
        <p:blipFill>
          <a:blip r:embed="rId2"/>
          <a:stretch>
            <a:fillRect/>
          </a:stretch>
        </p:blipFill>
        <p:spPr>
          <a:xfrm>
            <a:off x="3765542" y="431071"/>
            <a:ext cx="4089591" cy="5512930"/>
          </a:xfrm>
          <a:prstGeom prst="rect">
            <a:avLst/>
          </a:prstGeom>
        </p:spPr>
      </p:pic>
      <p:sp>
        <p:nvSpPr>
          <p:cNvPr id="3" name="TextBox 2">
            <a:extLst>
              <a:ext uri="{FF2B5EF4-FFF2-40B4-BE49-F238E27FC236}">
                <a16:creationId xmlns:a16="http://schemas.microsoft.com/office/drawing/2014/main" xmlns="" id="{C44E46C2-69E7-4AA8-BAE9-3B6D57A2484F}"/>
              </a:ext>
            </a:extLst>
          </p:cNvPr>
          <p:cNvSpPr txBox="1"/>
          <p:nvPr/>
        </p:nvSpPr>
        <p:spPr>
          <a:xfrm>
            <a:off x="3765541" y="6150114"/>
            <a:ext cx="4443571" cy="369332"/>
          </a:xfrm>
          <a:prstGeom prst="rect">
            <a:avLst/>
          </a:prstGeom>
          <a:noFill/>
        </p:spPr>
        <p:txBody>
          <a:bodyPr wrap="square" rtlCol="0">
            <a:spAutoFit/>
          </a:bodyPr>
          <a:lstStyle/>
          <a:p>
            <a:r>
              <a:rPr lang="el-GR" b="1" dirty="0">
                <a:latin typeface="Calibri" panose="020F0502020204030204" pitchFamily="34" charset="0"/>
                <a:cs typeface="Calibri" panose="020F0502020204030204" pitchFamily="34" charset="0"/>
              </a:rPr>
              <a:t>Επεμβάσεις στο κεφάλι</a:t>
            </a:r>
            <a:r>
              <a:rPr lang="en-US" b="1" dirty="0">
                <a:latin typeface="Calibri" panose="020F0502020204030204" pitchFamily="34" charset="0"/>
                <a:cs typeface="Calibri" panose="020F0502020204030204" pitchFamily="34" charset="0"/>
              </a:rPr>
              <a:t>, Sloane 1977</a:t>
            </a:r>
            <a:r>
              <a:rPr lang="el-GR" b="1" dirty="0">
                <a:latin typeface="Calibri" panose="020F0502020204030204" pitchFamily="34" charset="0"/>
                <a:cs typeface="Calibri" panose="020F0502020204030204" pitchFamily="34" charset="0"/>
              </a:rPr>
              <a:t>, ~ 1300</a:t>
            </a:r>
          </a:p>
        </p:txBody>
      </p:sp>
    </p:spTree>
    <p:extLst>
      <p:ext uri="{BB962C8B-B14F-4D97-AF65-F5344CB8AC3E}">
        <p14:creationId xmlns:p14="http://schemas.microsoft.com/office/powerpoint/2010/main" val="3527275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AgW9TklFUyo/TrFMpyZtgdI/AAAAAAAAACE/-CNxrrV3L9s/s1600/%25CE%2591%25CF%2583%25CE%25BA%25CE%25BB%25CE%25B7%25CF%2580%25CE%25B9%25CE%25B5%25CE%25AF%25CE%25BF-%25CE%259A%25CF%2589-%2528%25CE%25B5%25CE%25BB%25CE%25BB%25CE%25B7%25CE%25BD%25CE%25B9%25CF%2583%25CF%2584%25CE%25B9%25CE%25BA%25CF%258C%2529.jpg">
            <a:extLst>
              <a:ext uri="{FF2B5EF4-FFF2-40B4-BE49-F238E27FC236}">
                <a16:creationId xmlns:a16="http://schemas.microsoft.com/office/drawing/2014/main" xmlns="" id="{D6F0EEF3-1FDD-4817-B793-9377F6F19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3" y="164745"/>
            <a:ext cx="5185651" cy="285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sphotos-b.ak.fbcdn.net/hphotos-ak-prn1/64876_351591418289351_690990272_n.jpg">
            <a:extLst>
              <a:ext uri="{FF2B5EF4-FFF2-40B4-BE49-F238E27FC236}">
                <a16:creationId xmlns:a16="http://schemas.microsoft.com/office/drawing/2014/main" xmlns="" id="{3C5243E7-64CC-4EAB-90CA-F92762D1F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835" y="3213101"/>
            <a:ext cx="5048605" cy="30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a:extLst>
              <a:ext uri="{FF2B5EF4-FFF2-40B4-BE49-F238E27FC236}">
                <a16:creationId xmlns:a16="http://schemas.microsoft.com/office/drawing/2014/main" xmlns="" id="{AC7C87B4-DA61-4258-A9C9-3B99A3138A7A}"/>
              </a:ext>
            </a:extLst>
          </p:cNvPr>
          <p:cNvSpPr txBox="1">
            <a:spLocks noChangeArrowheads="1"/>
          </p:cNvSpPr>
          <p:nvPr/>
        </p:nvSpPr>
        <p:spPr bwMode="auto">
          <a:xfrm>
            <a:off x="1225550" y="990889"/>
            <a:ext cx="669607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l-GR" altLang="el-GR" sz="2400" b="1" dirty="0">
                <a:solidFill>
                  <a:srgbClr val="FF9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Ασκληπιός</a:t>
            </a:r>
          </a:p>
          <a:p>
            <a:pPr eaLnBrk="1" hangingPunct="1">
              <a:spcBef>
                <a:spcPct val="0"/>
              </a:spcBef>
              <a:buFontTx/>
              <a:buNone/>
            </a:pPr>
            <a:endParaRPr lang="el-GR" altLang="el-GR" sz="2400" b="1" dirty="0">
              <a:solidFill>
                <a:srgbClr val="F8E8AE"/>
              </a:solidFill>
              <a:latin typeface="Garamond" panose="02020404030301010803" pitchFamily="18" charset="0"/>
            </a:endParaRP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Διαδικασία:</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-προκαταρκτικός εξαγνισμός (λουτρά, αποχή από τροφές/ποτά)</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-διανυκτέρευση στο Άβατο περιμένοντας για το θεραπευτικό όνειρο</a:t>
            </a:r>
          </a:p>
          <a:p>
            <a:pPr eaLnBrk="1" hangingPunct="1">
              <a:spcBef>
                <a:spcPct val="0"/>
              </a:spcBef>
              <a:buFontTx/>
              <a:buNone/>
            </a:pPr>
            <a:r>
              <a:rPr lang="el-GR" altLang="el-GR" sz="1800" b="1" dirty="0">
                <a:latin typeface="Calibri" panose="020F0502020204030204" pitchFamily="34" charset="0"/>
                <a:cs typeface="Calibri" panose="020F0502020204030204" pitchFamily="34" charset="0"/>
              </a:rPr>
              <a:t>-εμφάνιση του αρχιερέα που προσποιούνταν τον Ασκληπιό και εφαρμογή θεραπευτικού μέσου</a:t>
            </a:r>
          </a:p>
        </p:txBody>
      </p:sp>
      <p:pic>
        <p:nvPicPr>
          <p:cNvPr id="8195" name="Picture 2" descr="http://www.youmagazine.gr/wordpress/wp-content/uploads/2012/04/06inscription_frame.jpg">
            <a:extLst>
              <a:ext uri="{FF2B5EF4-FFF2-40B4-BE49-F238E27FC236}">
                <a16:creationId xmlns:a16="http://schemas.microsoft.com/office/drawing/2014/main" xmlns="" id="{6EA8DF62-8EFC-465D-AF46-2AC05BC71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489" y="201613"/>
            <a:ext cx="24860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Κλείσιμο Παραθύρου">
            <a:extLst>
              <a:ext uri="{FF2B5EF4-FFF2-40B4-BE49-F238E27FC236}">
                <a16:creationId xmlns:a16="http://schemas.microsoft.com/office/drawing/2014/main" xmlns="" id="{B754DA79-D732-4779-A099-E43AF1BA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39" y="3679825"/>
            <a:ext cx="4211637"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http://1.bp.blogspot.com/-7k71XaOYd4Q/T6A3vPf8wfI/AAAAAAAAK44/E9VvMGkA28o/s640/%CE%A0%CF%81%CE%AC%CF%83%CE%B9%CE%BD%CE%B1+%CE%BC%CE%AC%CF%84%CE%B9%CE%B1.jpg">
            <a:extLst>
              <a:ext uri="{FF2B5EF4-FFF2-40B4-BE49-F238E27FC236}">
                <a16:creationId xmlns:a16="http://schemas.microsoft.com/office/drawing/2014/main" xmlns="" id="{B299E5AB-784D-4486-967A-C5A45F2C0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9" y="3679825"/>
            <a:ext cx="41052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2">
            <a:extLst>
              <a:ext uri="{FF2B5EF4-FFF2-40B4-BE49-F238E27FC236}">
                <a16:creationId xmlns:a16="http://schemas.microsoft.com/office/drawing/2014/main" xmlns="" id="{48072C04-AB00-468E-B93F-36AF6C0A67E8}"/>
              </a:ext>
            </a:extLst>
          </p:cNvPr>
          <p:cNvSpPr txBox="1">
            <a:spLocks noChangeArrowheads="1"/>
          </p:cNvSpPr>
          <p:nvPr/>
        </p:nvSpPr>
        <p:spPr bwMode="auto">
          <a:xfrm>
            <a:off x="3746500" y="6405564"/>
            <a:ext cx="398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lgn="l"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lgn="l"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lgn="l"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US" altLang="el-GR" sz="1800" b="1" dirty="0">
                <a:solidFill>
                  <a:schemeClr val="bg1"/>
                </a:solidFill>
                <a:latin typeface="Calibri" panose="020F0502020204030204" pitchFamily="34" charset="0"/>
                <a:cs typeface="Calibri" panose="020F0502020204030204" pitchFamily="34" charset="0"/>
              </a:rPr>
              <a:t>Votive offerings</a:t>
            </a:r>
            <a:endParaRPr lang="el-GR" altLang="el-GR" sz="18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6B2E858E-683F-40D9-B4CB-284D097F3A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TM04033921[[fn=Δασμασκό]]</Template>
  <TotalTime>5880</TotalTime>
  <Words>2969</Words>
  <Application>Microsoft Office PowerPoint</Application>
  <PresentationFormat>Custom</PresentationFormat>
  <Paragraphs>656</Paragraphs>
  <Slides>70</Slides>
  <Notes>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Άλλα αρχαία θεραπευτικά μέσα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Χρήστης των Windows</dc:creator>
  <cp:lastModifiedBy>Andrea Anzanello</cp:lastModifiedBy>
  <cp:revision>345</cp:revision>
  <cp:lastPrinted>2020-12-01T17:33:42Z</cp:lastPrinted>
  <dcterms:created xsi:type="dcterms:W3CDTF">2017-11-02T08:17:26Z</dcterms:created>
  <dcterms:modified xsi:type="dcterms:W3CDTF">2021-09-13T08:32:54Z</dcterms:modified>
</cp:coreProperties>
</file>