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6"/>
  </p:notesMasterIdLst>
  <p:sldIdLst>
    <p:sldId id="451" r:id="rId5"/>
    <p:sldId id="256" r:id="rId6"/>
    <p:sldId id="432" r:id="rId7"/>
    <p:sldId id="259" r:id="rId8"/>
    <p:sldId id="417" r:id="rId9"/>
    <p:sldId id="265" r:id="rId10"/>
    <p:sldId id="424" r:id="rId11"/>
    <p:sldId id="418" r:id="rId12"/>
    <p:sldId id="407" r:id="rId13"/>
    <p:sldId id="354" r:id="rId14"/>
    <p:sldId id="419" r:id="rId15"/>
    <p:sldId id="406" r:id="rId16"/>
    <p:sldId id="420" r:id="rId17"/>
    <p:sldId id="408" r:id="rId18"/>
    <p:sldId id="421" r:id="rId19"/>
    <p:sldId id="409" r:id="rId20"/>
    <p:sldId id="410" r:id="rId21"/>
    <p:sldId id="398" r:id="rId22"/>
    <p:sldId id="308" r:id="rId23"/>
    <p:sldId id="311" r:id="rId24"/>
    <p:sldId id="329" r:id="rId25"/>
    <p:sldId id="306" r:id="rId26"/>
    <p:sldId id="405" r:id="rId27"/>
    <p:sldId id="425" r:id="rId28"/>
    <p:sldId id="401" r:id="rId29"/>
    <p:sldId id="429" r:id="rId30"/>
    <p:sldId id="430" r:id="rId31"/>
    <p:sldId id="433" r:id="rId32"/>
    <p:sldId id="391" r:id="rId33"/>
    <p:sldId id="390" r:id="rId34"/>
    <p:sldId id="393" r:id="rId35"/>
    <p:sldId id="395" r:id="rId36"/>
    <p:sldId id="261" r:id="rId37"/>
    <p:sldId id="427" r:id="rId38"/>
    <p:sldId id="397" r:id="rId39"/>
    <p:sldId id="431" r:id="rId40"/>
    <p:sldId id="262" r:id="rId41"/>
    <p:sldId id="436" r:id="rId42"/>
    <p:sldId id="435" r:id="rId43"/>
    <p:sldId id="326" r:id="rId44"/>
    <p:sldId id="264" r:id="rId45"/>
    <p:sldId id="271" r:id="rId46"/>
    <p:sldId id="270" r:id="rId47"/>
    <p:sldId id="269" r:id="rId48"/>
    <p:sldId id="272" r:id="rId49"/>
    <p:sldId id="286" r:id="rId50"/>
    <p:sldId id="285" r:id="rId51"/>
    <p:sldId id="284" r:id="rId52"/>
    <p:sldId id="283" r:id="rId53"/>
    <p:sldId id="282" r:id="rId54"/>
    <p:sldId id="281" r:id="rId55"/>
    <p:sldId id="280" r:id="rId56"/>
    <p:sldId id="279" r:id="rId57"/>
    <p:sldId id="278" r:id="rId58"/>
    <p:sldId id="277" r:id="rId59"/>
    <p:sldId id="276" r:id="rId60"/>
    <p:sldId id="275" r:id="rId61"/>
    <p:sldId id="274" r:id="rId62"/>
    <p:sldId id="273" r:id="rId63"/>
    <p:sldId id="291" r:id="rId64"/>
    <p:sldId id="290" r:id="rId65"/>
    <p:sldId id="289" r:id="rId66"/>
    <p:sldId id="288" r:id="rId67"/>
    <p:sldId id="287" r:id="rId68"/>
    <p:sldId id="296" r:id="rId69"/>
    <p:sldId id="295" r:id="rId70"/>
    <p:sldId id="294" r:id="rId71"/>
    <p:sldId id="293" r:id="rId72"/>
    <p:sldId id="438" r:id="rId73"/>
    <p:sldId id="439" r:id="rId74"/>
    <p:sldId id="440" r:id="rId75"/>
    <p:sldId id="441" r:id="rId76"/>
    <p:sldId id="442" r:id="rId77"/>
    <p:sldId id="446" r:id="rId78"/>
    <p:sldId id="447" r:id="rId79"/>
    <p:sldId id="448" r:id="rId80"/>
    <p:sldId id="449" r:id="rId81"/>
    <p:sldId id="450" r:id="rId82"/>
    <p:sldId id="443" r:id="rId83"/>
    <p:sldId id="444" r:id="rId84"/>
    <p:sldId id="445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1" autoAdjust="0"/>
    <p:restoredTop sz="86380" autoAdjust="0"/>
  </p:normalViewPr>
  <p:slideViewPr>
    <p:cSldViewPr snapToGrid="0">
      <p:cViewPr>
        <p:scale>
          <a:sx n="75" d="100"/>
          <a:sy n="75" d="100"/>
        </p:scale>
        <p:origin x="-51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9E9A0-479E-403B-9F80-50B959F51CB0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22A1E-69B2-450E-A92E-AE08AC9C5545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769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22A1E-69B2-450E-A92E-AE08AC9C5545}" type="slidenum">
              <a:rPr lang="es-PE" smtClean="0"/>
              <a:pPr/>
              <a:t>17</a:t>
            </a:fld>
            <a:endParaRPr lang="es-P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3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0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14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1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1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3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8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7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9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0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creativecommons.org/licenses/by-nc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1924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xmlns="" id="{8B6A8ECA-B75A-451B-A2C5-40BEE89E90B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153141" y="0"/>
            <a:ext cx="1038859" cy="968188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/>
          <a:stretch/>
        </p:blipFill>
        <p:spPr bwMode="auto">
          <a:xfrm>
            <a:off x="101600" y="6298453"/>
            <a:ext cx="3496235" cy="470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xmlns="" id="{3DAAC168-ED9D-461E-9448-6949F35F33E3}"/>
              </a:ext>
            </a:extLst>
          </p:cNvPr>
          <p:cNvSpPr txBox="1">
            <a:spLocks/>
          </p:cNvSpPr>
          <p:nvPr userDrawn="1"/>
        </p:nvSpPr>
        <p:spPr>
          <a:xfrm>
            <a:off x="8323729" y="6409468"/>
            <a:ext cx="2451699" cy="32136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it-IT"/>
            </a:defPPr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dirty="0" smtClean="0"/>
          </a:p>
          <a:p>
            <a:r>
              <a:rPr lang="en-GB" sz="900" dirty="0" smtClean="0"/>
              <a:t>This work is licensed under a </a:t>
            </a:r>
            <a:r>
              <a:rPr lang="en-GB" sz="900" u="sng" dirty="0" smtClean="0">
                <a:hlinkClick r:id="rId16"/>
              </a:rPr>
              <a:t>Creative Commons Attribution - Non-commercial 4.0 International</a:t>
            </a:r>
            <a:r>
              <a:rPr lang="en-GB" sz="900" dirty="0" smtClean="0"/>
              <a:t>   </a:t>
            </a:r>
          </a:p>
          <a:p>
            <a:endParaRPr lang="en-GB" sz="900" dirty="0"/>
          </a:p>
        </p:txBody>
      </p:sp>
      <p:pic>
        <p:nvPicPr>
          <p:cNvPr id="11" name="Picture 10" descr="Licenza Creative Commons"/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428" y="6361950"/>
            <a:ext cx="1057244" cy="36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16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sitavirtual.cultura.pe/recorridos/MUNACH/museo-nacional-chavin/index.html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avirtual.cultura.pe/recorridos/MSCC/chan-chan/index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isitavirtual.cultura.pe/recorridos/MSCC/chan-chan/index.html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sitavirtual.cultura.pe/recorridos/MNCP/museo-nacional-cultura-peruana/index.html" TargetMode="External"/><Relationship Id="rId5" Type="http://schemas.openxmlformats.org/officeDocument/2006/relationships/hyperlink" Target="http://www.precolombino.cl/exposiciones/exposiciones-temporales/el-arte-del-cobre-en-el-mundo-andino-2004/cobre-en-la-mesa-del-chaman/" TargetMode="External"/><Relationship Id="rId10" Type="http://schemas.openxmlformats.org/officeDocument/2006/relationships/hyperlink" Target="https://visitavirtual.cultura.pe/recorridos/MUNACH/museo-nacional-chavin/index.html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avirtual.cultura.pe/recorridos/MNAAHP/museo-nacional-arqueologia-antropologia-historia-peru/index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avirtual.cultura.pe/recorridos/MNAAHP/museo-nacional-arqueologia-antropologia-historia-peru/index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visitavirtual.cultura.pe/recorridos/MUNACH/museo-nacional-chavin/index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visitavirtual.cultura.pe/recorridos/MNAAHP/museo-nacional-arqueologia-antropologia-historia-peru/index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precolombino.cl/exposiciones/exposiciones-temporales/el-arte-del-cobre-en-el-mundo-andino-2004/el-rostro-de-la-muert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brainresbull.2016.03.002" TargetMode="External"/><Relationship Id="rId2" Type="http://schemas.openxmlformats.org/officeDocument/2006/relationships/hyperlink" Target="https://doi.org/10.1007/s00213-019-05446-2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s00213-015-4162-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avirtual.cultura.pe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visitavirtual.cultura.pe/recorridos/MNAAHP/museo-nacional-arqueologia-antropologia-historia-peru/index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brainresbull.2016.03.002" TargetMode="External"/><Relationship Id="rId2" Type="http://schemas.openxmlformats.org/officeDocument/2006/relationships/hyperlink" Target="https://doi.org/10.1007/s00213-019-05446-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avirtual.cultura.pe/recorridos/MNAAHP/museo-nacional-arqueologia-antropologia-historia-peru/index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C4E0C6B-61C0-4A55-8695-42EBBE954074}"/>
              </a:ext>
            </a:extLst>
          </p:cNvPr>
          <p:cNvSpPr txBox="1"/>
          <p:nvPr/>
        </p:nvSpPr>
        <p:spPr>
          <a:xfrm>
            <a:off x="1453447" y="4810083"/>
            <a:ext cx="9490588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 err="1" smtClean="0"/>
              <a:t>Agueda</a:t>
            </a:r>
            <a:r>
              <a:rPr lang="en-US" b="1" dirty="0" smtClean="0"/>
              <a:t> </a:t>
            </a:r>
            <a:r>
              <a:rPr lang="en-US" b="1" dirty="0"/>
              <a:t>Muñoz del Carpio </a:t>
            </a:r>
            <a:r>
              <a:rPr lang="en-US" b="1" dirty="0" err="1"/>
              <a:t>Toia</a:t>
            </a:r>
            <a:r>
              <a:rPr lang="en-US" b="1" dirty="0"/>
              <a:t>. Md, MPH Universidad </a:t>
            </a:r>
            <a:r>
              <a:rPr lang="en-US" b="1" dirty="0" err="1"/>
              <a:t>Católica</a:t>
            </a:r>
            <a:r>
              <a:rPr lang="en-US" b="1" dirty="0"/>
              <a:t> de Santa María- Peru </a:t>
            </a:r>
          </a:p>
          <a:p>
            <a:endParaRPr lang="en-US" dirty="0"/>
          </a:p>
          <a:p>
            <a:endParaRPr lang="es-PE" dirty="0"/>
          </a:p>
        </p:txBody>
      </p:sp>
      <p:pic>
        <p:nvPicPr>
          <p:cNvPr id="5" name="Imagen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3134" y="2124943"/>
            <a:ext cx="4353636" cy="2342240"/>
          </a:xfrm>
          <a:prstGeom prst="rect">
            <a:avLst/>
          </a:prstGeom>
        </p:spPr>
      </p:pic>
      <p:sp>
        <p:nvSpPr>
          <p:cNvPr id="6" name="CuadroTexto 8">
            <a:extLst>
              <a:ext uri="{FF2B5EF4-FFF2-40B4-BE49-F238E27FC236}">
                <a16:creationId xmlns:a16="http://schemas.microsoft.com/office/drawing/2014/main" xmlns="" id="{4C4E0C6B-61C0-4A55-8695-42EBBE954074}"/>
              </a:ext>
            </a:extLst>
          </p:cNvPr>
          <p:cNvSpPr txBox="1"/>
          <p:nvPr/>
        </p:nvSpPr>
        <p:spPr>
          <a:xfrm>
            <a:off x="1605847" y="974683"/>
            <a:ext cx="9490588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PE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Capitolul</a:t>
            </a:r>
            <a:r>
              <a:rPr lang="es-PE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2: </a:t>
            </a:r>
            <a:r>
              <a:rPr lang="it-IT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Istoria medicinei precolombiene și inca în Peru: șamanism și plante </a:t>
            </a:r>
            <a:r>
              <a:rPr lang="it-IT" sz="27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medicinale</a:t>
            </a:r>
            <a:endParaRPr lang="en-US" sz="27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0936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Vindecători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226577" y="3216337"/>
            <a:ext cx="5280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dirty="0"/>
              <a:t>IV Moche </a:t>
            </a:r>
            <a:r>
              <a:rPr lang="es-PE" dirty="0" err="1"/>
              <a:t>bottle</a:t>
            </a:r>
            <a:r>
              <a:rPr lang="es-PE" dirty="0"/>
              <a:t> (</a:t>
            </a:r>
            <a:r>
              <a:rPr lang="es-PE" dirty="0" err="1"/>
              <a:t>Peru</a:t>
            </a:r>
            <a:r>
              <a:rPr lang="es-PE" dirty="0"/>
              <a:t>) </a:t>
            </a:r>
          </a:p>
          <a:p>
            <a:pPr fontAlgn="base"/>
            <a:r>
              <a:rPr lang="es-PE" dirty="0" err="1"/>
              <a:t>Această</a:t>
            </a:r>
            <a:r>
              <a:rPr lang="es-PE" dirty="0"/>
              <a:t> </a:t>
            </a:r>
            <a:r>
              <a:rPr lang="es-PE" dirty="0" err="1"/>
              <a:t>ceramică</a:t>
            </a:r>
            <a:r>
              <a:rPr lang="es-PE" dirty="0"/>
              <a:t> este </a:t>
            </a:r>
            <a:r>
              <a:rPr lang="es-PE" dirty="0" err="1"/>
              <a:t>reprezentarea</a:t>
            </a:r>
            <a:r>
              <a:rPr lang="es-PE" dirty="0"/>
              <a:t> </a:t>
            </a:r>
            <a:r>
              <a:rPr lang="es-PE" dirty="0" err="1"/>
              <a:t>unui</a:t>
            </a:r>
            <a:r>
              <a:rPr lang="es-PE" dirty="0"/>
              <a:t> </a:t>
            </a:r>
            <a:r>
              <a:rPr lang="es-PE" dirty="0" err="1"/>
              <a:t>vindecător</a:t>
            </a:r>
            <a:r>
              <a:rPr lang="es-PE" dirty="0"/>
              <a:t> </a:t>
            </a:r>
            <a:r>
              <a:rPr lang="es-PE" dirty="0" err="1"/>
              <a:t>în</a:t>
            </a:r>
            <a:r>
              <a:rPr lang="es-PE" dirty="0"/>
              <a:t> </a:t>
            </a:r>
            <a:r>
              <a:rPr lang="es-PE" dirty="0" err="1"/>
              <a:t>actul</a:t>
            </a:r>
            <a:r>
              <a:rPr lang="es-PE" dirty="0"/>
              <a:t> </a:t>
            </a:r>
            <a:r>
              <a:rPr lang="es-PE" dirty="0" err="1"/>
              <a:t>său</a:t>
            </a:r>
            <a:r>
              <a:rPr lang="es-PE" dirty="0"/>
              <a:t> </a:t>
            </a:r>
            <a:r>
              <a:rPr lang="es-PE" dirty="0" err="1"/>
              <a:t>curativ</a:t>
            </a:r>
            <a:r>
              <a:rPr lang="es-PE" dirty="0"/>
              <a:t> </a:t>
            </a:r>
            <a:r>
              <a:rPr lang="es-PE" dirty="0" err="1"/>
              <a:t>folosind</a:t>
            </a:r>
            <a:r>
              <a:rPr lang="es-PE" dirty="0"/>
              <a:t> </a:t>
            </a:r>
            <a:r>
              <a:rPr lang="es-PE" dirty="0" err="1"/>
              <a:t>mâinile</a:t>
            </a:r>
            <a:r>
              <a:rPr lang="es-PE" dirty="0"/>
              <a:t> sale.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831" t="24738" r="53117" b="32245"/>
          <a:stretch>
            <a:fillRect/>
          </a:stretch>
        </p:blipFill>
        <p:spPr bwMode="auto">
          <a:xfrm>
            <a:off x="2473613" y="1396455"/>
            <a:ext cx="3004456" cy="3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475013" y="5438897"/>
            <a:ext cx="10865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6. Jordán, Régulo Franco. Oficiantes y curanderos moche, una visión desde la arqueología. </a:t>
            </a:r>
            <a:r>
              <a:rPr lang="es-PE" sz="1200" i="1" dirty="0"/>
              <a:t>Pueblo continente</a:t>
            </a:r>
            <a:r>
              <a:rPr lang="es-PE" sz="1200" dirty="0"/>
              <a:t>, 2016, vol. 23, no 1, p. 18-26.</a:t>
            </a:r>
          </a:p>
        </p:txBody>
      </p:sp>
    </p:spTree>
    <p:extLst>
      <p:ext uri="{BB962C8B-B14F-4D97-AF65-F5344CB8AC3E}">
        <p14:creationId xmlns:p14="http://schemas.microsoft.com/office/powerpoint/2010/main" val="1328275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6314" y="1088457"/>
            <a:ext cx="10515600" cy="644810"/>
          </a:xfrm>
        </p:spPr>
        <p:txBody>
          <a:bodyPr>
            <a:normAutofit/>
          </a:bodyPr>
          <a:lstStyle/>
          <a:p>
            <a:r>
              <a:rPr lang="es-P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s-PE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Definiții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483" y="1702795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PE" sz="2000" dirty="0">
                <a:ea typeface="Calibri"/>
              </a:rPr>
              <a:t> Mai multe </a:t>
            </a:r>
            <a:r>
              <a:rPr lang="es-PE" sz="2000" dirty="0" err="1">
                <a:ea typeface="Calibri"/>
              </a:rPr>
              <a:t>definiții</a:t>
            </a:r>
            <a:r>
              <a:rPr lang="es-PE" sz="2000" dirty="0">
                <a:ea typeface="Calibri"/>
              </a:rPr>
              <a:t> ale </a:t>
            </a:r>
            <a:r>
              <a:rPr lang="es-PE" sz="2000" dirty="0" err="1">
                <a:ea typeface="Calibri"/>
              </a:rPr>
              <a:t>șamanismului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coexistă</a:t>
            </a:r>
            <a:r>
              <a:rPr lang="es-PE" sz="2000" dirty="0">
                <a:ea typeface="Calibri"/>
              </a:rPr>
              <a:t>:</a:t>
            </a:r>
          </a:p>
          <a:p>
            <a:pPr>
              <a:buNone/>
            </a:pPr>
            <a:r>
              <a:rPr lang="es-PE" sz="2000" dirty="0">
                <a:ea typeface="Calibri"/>
              </a:rPr>
              <a:t>     «</a:t>
            </a:r>
            <a:r>
              <a:rPr lang="es-PE" sz="2000" dirty="0" err="1">
                <a:ea typeface="Calibri"/>
              </a:rPr>
              <a:t>Șaman</a:t>
            </a:r>
            <a:r>
              <a:rPr lang="ro-RO" sz="2000" dirty="0">
                <a:ea typeface="Calibri"/>
              </a:rPr>
              <a:t>ul</a:t>
            </a:r>
            <a:r>
              <a:rPr lang="es-PE" sz="2000" dirty="0">
                <a:ea typeface="Calibri"/>
              </a:rPr>
              <a:t> este un </a:t>
            </a:r>
            <a:r>
              <a:rPr lang="es-PE" sz="2000" dirty="0" err="1">
                <a:ea typeface="Calibri"/>
              </a:rPr>
              <a:t>preot-medic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care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folosește</a:t>
            </a:r>
            <a:r>
              <a:rPr lang="es-PE" sz="2000" dirty="0">
                <a:ea typeface="Calibri"/>
              </a:rPr>
              <a:t> magia </a:t>
            </a:r>
            <a:r>
              <a:rPr lang="es-PE" sz="2000" dirty="0" err="1">
                <a:ea typeface="Calibri"/>
              </a:rPr>
              <a:t>pentru</a:t>
            </a:r>
            <a:r>
              <a:rPr lang="es-PE" sz="2000" dirty="0">
                <a:ea typeface="Calibri"/>
              </a:rPr>
              <a:t> a </a:t>
            </a:r>
            <a:r>
              <a:rPr lang="es-PE" sz="2000" dirty="0" err="1">
                <a:ea typeface="Calibri"/>
              </a:rPr>
              <a:t>vindeca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bolnavii</a:t>
            </a:r>
            <a:r>
              <a:rPr lang="es-PE" sz="2000" dirty="0">
                <a:ea typeface="Calibri"/>
              </a:rPr>
              <a:t>, a </a:t>
            </a:r>
            <a:r>
              <a:rPr lang="es-PE" sz="2000" dirty="0" err="1">
                <a:ea typeface="Calibri"/>
              </a:rPr>
              <a:t>ghici</a:t>
            </a:r>
            <a:r>
              <a:rPr lang="es-PE" sz="2000" dirty="0">
                <a:ea typeface="Calibri"/>
              </a:rPr>
              <a:t> ce este </a:t>
            </a:r>
            <a:r>
              <a:rPr lang="es-PE" sz="2000" dirty="0" err="1">
                <a:ea typeface="Calibri"/>
              </a:rPr>
              <a:t>ascuns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și</a:t>
            </a:r>
            <a:r>
              <a:rPr lang="es-PE" sz="2000" dirty="0">
                <a:ea typeface="Calibri"/>
              </a:rPr>
              <a:t> a gestiona </a:t>
            </a:r>
            <a:r>
              <a:rPr lang="es-PE" sz="2000" dirty="0" err="1">
                <a:ea typeface="Calibri"/>
              </a:rPr>
              <a:t>evenimentele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care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afectează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bunăstarea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populației</a:t>
            </a:r>
            <a:r>
              <a:rPr lang="es-PE" sz="2000" dirty="0">
                <a:ea typeface="Calibri"/>
              </a:rPr>
              <a:t>.» (7)</a:t>
            </a:r>
          </a:p>
          <a:p>
            <a:pPr>
              <a:buNone/>
            </a:pPr>
            <a:r>
              <a:rPr lang="es-PE" sz="2000" dirty="0">
                <a:ea typeface="Calibri"/>
              </a:rPr>
              <a:t>«</a:t>
            </a:r>
            <a:r>
              <a:rPr lang="es-PE" sz="2000" dirty="0" err="1">
                <a:ea typeface="Calibri"/>
              </a:rPr>
              <a:t>Șamanismul</a:t>
            </a:r>
            <a:r>
              <a:rPr lang="es-PE" sz="2000" dirty="0">
                <a:ea typeface="Calibri"/>
              </a:rPr>
              <a:t> este </a:t>
            </a:r>
            <a:r>
              <a:rPr lang="es-PE" sz="2000" dirty="0" err="1">
                <a:ea typeface="Calibri"/>
              </a:rPr>
              <a:t>tehnica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extazului</a:t>
            </a:r>
            <a:r>
              <a:rPr lang="es-PE" sz="2000" dirty="0">
                <a:ea typeface="Calibri"/>
              </a:rPr>
              <a:t>, peste </a:t>
            </a:r>
            <a:r>
              <a:rPr lang="es-PE" sz="2000" dirty="0" err="1">
                <a:ea typeface="Calibri"/>
              </a:rPr>
              <a:t>care</a:t>
            </a:r>
            <a:r>
              <a:rPr lang="es-PE" sz="2000" dirty="0">
                <a:ea typeface="Calibri"/>
              </a:rPr>
              <a:t> se </a:t>
            </a:r>
            <a:r>
              <a:rPr lang="es-PE" sz="2000" dirty="0" err="1">
                <a:ea typeface="Calibri"/>
              </a:rPr>
              <a:t>atașează</a:t>
            </a:r>
            <a:r>
              <a:rPr lang="es-PE" sz="2000" dirty="0">
                <a:ea typeface="Calibri"/>
              </a:rPr>
              <a:t> o serie de elemente </a:t>
            </a:r>
            <a:r>
              <a:rPr lang="es-PE" sz="2000" dirty="0" err="1">
                <a:ea typeface="Calibri"/>
              </a:rPr>
              <a:t>culturale</a:t>
            </a:r>
            <a:r>
              <a:rPr lang="es-PE" sz="2000" dirty="0">
                <a:ea typeface="Calibri"/>
              </a:rPr>
              <a:t>, </a:t>
            </a:r>
            <a:r>
              <a:rPr lang="es-PE" sz="2000" dirty="0" err="1">
                <a:ea typeface="Calibri"/>
              </a:rPr>
              <a:t>astfel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încât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să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poată</a:t>
            </a:r>
            <a:r>
              <a:rPr lang="es-PE" sz="2000" dirty="0">
                <a:ea typeface="Calibri"/>
              </a:rPr>
              <a:t> coexista </a:t>
            </a:r>
            <a:r>
              <a:rPr lang="es-PE" sz="2000" dirty="0" err="1">
                <a:ea typeface="Calibri"/>
              </a:rPr>
              <a:t>cu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alte</a:t>
            </a:r>
            <a:r>
              <a:rPr lang="es-PE" sz="2000" dirty="0">
                <a:ea typeface="Calibri"/>
              </a:rPr>
              <a:t> forme de </a:t>
            </a:r>
            <a:r>
              <a:rPr lang="es-PE" sz="2000" dirty="0" err="1">
                <a:ea typeface="Calibri"/>
              </a:rPr>
              <a:t>religie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și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magie</a:t>
            </a:r>
            <a:r>
              <a:rPr lang="es-PE" sz="2000" dirty="0">
                <a:ea typeface="Calibri"/>
              </a:rPr>
              <a:t>. </a:t>
            </a:r>
            <a:r>
              <a:rPr lang="es-PE" sz="2000" dirty="0" err="1">
                <a:ea typeface="Calibri"/>
              </a:rPr>
              <a:t>Aceasta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include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toate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practicile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prin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care</a:t>
            </a:r>
            <a:r>
              <a:rPr lang="es-PE" sz="2000" dirty="0">
                <a:ea typeface="Calibri"/>
              </a:rPr>
              <a:t> un </a:t>
            </a:r>
            <a:r>
              <a:rPr lang="es-PE" sz="2000" dirty="0" err="1">
                <a:ea typeface="Calibri"/>
              </a:rPr>
              <a:t>muritor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poate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dobândi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puteri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supranaturale</a:t>
            </a:r>
            <a:r>
              <a:rPr lang="es-PE" sz="2000" dirty="0">
                <a:ea typeface="Calibri"/>
              </a:rPr>
              <a:t>, </a:t>
            </a:r>
            <a:r>
              <a:rPr lang="es-PE" sz="2000" dirty="0" err="1">
                <a:ea typeface="Calibri"/>
              </a:rPr>
              <a:t>spre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bine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sau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rău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și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toate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conceptele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asociate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acelor</a:t>
            </a:r>
            <a:r>
              <a:rPr lang="es-PE" sz="2000" dirty="0">
                <a:ea typeface="Calibri"/>
              </a:rPr>
              <a:t> </a:t>
            </a:r>
            <a:r>
              <a:rPr lang="es-PE" sz="2000" dirty="0" err="1">
                <a:ea typeface="Calibri"/>
              </a:rPr>
              <a:t>practici</a:t>
            </a:r>
            <a:r>
              <a:rPr lang="es-PE" sz="2000" dirty="0">
                <a:ea typeface="Calibri"/>
              </a:rPr>
              <a:t>. » </a:t>
            </a:r>
            <a:r>
              <a:rPr lang="es-PE" sz="1600" dirty="0">
                <a:ea typeface="Calibri"/>
              </a:rPr>
              <a:t>(8)</a:t>
            </a:r>
          </a:p>
          <a:p>
            <a:pPr algn="just">
              <a:buNone/>
            </a:pPr>
            <a:r>
              <a:rPr lang="es-PE" sz="2000" dirty="0">
                <a:latin typeface="Times New Roman"/>
                <a:ea typeface="Calibri"/>
              </a:rPr>
              <a:t> </a:t>
            </a:r>
            <a:br>
              <a:rPr lang="es-PE" sz="2000" dirty="0">
                <a:latin typeface="Times New Roman"/>
                <a:ea typeface="Calibri"/>
              </a:rPr>
            </a:br>
            <a:r>
              <a:rPr lang="es-PE" sz="2000" dirty="0">
                <a:latin typeface="Times New Roman"/>
                <a:ea typeface="Calibri"/>
              </a:rPr>
              <a:t/>
            </a:r>
            <a:br>
              <a:rPr lang="es-PE" sz="2000" dirty="0">
                <a:latin typeface="Times New Roman"/>
                <a:ea typeface="Calibri"/>
              </a:rPr>
            </a:br>
            <a:endParaRPr lang="en-US" sz="1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83176" y="5623025"/>
            <a:ext cx="986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sz="1200" dirty="0"/>
              <a:t>7.   Diccionario Enciclopédico </a:t>
            </a:r>
            <a:r>
              <a:rPr lang="es-PE" sz="1200" dirty="0" err="1"/>
              <a:t>Oceano</a:t>
            </a:r>
            <a:r>
              <a:rPr lang="es-PE" sz="1200" dirty="0"/>
              <a:t> Uno. Editorial: Océano </a:t>
            </a:r>
            <a:r>
              <a:rPr lang="es-PE" sz="1200" dirty="0" err="1"/>
              <a:t>Langenscheidt</a:t>
            </a:r>
            <a:r>
              <a:rPr lang="es-PE" sz="1200" dirty="0"/>
              <a:t/>
            </a:r>
            <a:br>
              <a:rPr lang="es-PE" sz="1200" dirty="0"/>
            </a:br>
            <a:r>
              <a:rPr lang="es-PE" sz="1200" dirty="0"/>
              <a:t>8.   Apuntes de Medicina Tradicional. La racionalización de lo irracional. Fernando Cabieses. </a:t>
            </a:r>
          </a:p>
        </p:txBody>
      </p:sp>
    </p:spTree>
    <p:extLst>
      <p:ext uri="{BB962C8B-B14F-4D97-AF65-F5344CB8AC3E}">
        <p14:creationId xmlns:p14="http://schemas.microsoft.com/office/powerpoint/2010/main" val="132827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3484" y="1211286"/>
            <a:ext cx="10515600" cy="562923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Definiția medicinei șamanice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2541" y="1798329"/>
            <a:ext cx="10515600" cy="3838197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s-P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PE" dirty="0">
                <a:cs typeface="Times New Roman" pitchFamily="18" charset="0"/>
              </a:rPr>
              <a:t>«Una </a:t>
            </a:r>
            <a:r>
              <a:rPr lang="es-PE" dirty="0" err="1">
                <a:cs typeface="Times New Roman" pitchFamily="18" charset="0"/>
              </a:rPr>
              <a:t>dintre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principalele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puteri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șamanice</a:t>
            </a:r>
            <a:r>
              <a:rPr lang="es-PE" dirty="0">
                <a:cs typeface="Times New Roman" pitchFamily="18" charset="0"/>
              </a:rPr>
              <a:t> este </a:t>
            </a:r>
            <a:r>
              <a:rPr lang="es-PE" dirty="0" err="1">
                <a:cs typeface="Times New Roman" pitchFamily="18" charset="0"/>
              </a:rPr>
              <a:t>capacitatea</a:t>
            </a:r>
            <a:r>
              <a:rPr lang="es-PE" dirty="0">
                <a:cs typeface="Times New Roman" pitchFamily="18" charset="0"/>
              </a:rPr>
              <a:t> de a </a:t>
            </a:r>
            <a:r>
              <a:rPr lang="es-PE" dirty="0" err="1">
                <a:cs typeface="Times New Roman" pitchFamily="18" charset="0"/>
              </a:rPr>
              <a:t>efectua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vindecări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fizice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și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spirituale</a:t>
            </a:r>
            <a:r>
              <a:rPr lang="es-PE" dirty="0">
                <a:cs typeface="Times New Roman" pitchFamily="18" charset="0"/>
              </a:rPr>
              <a:t>. </a:t>
            </a:r>
            <a:r>
              <a:rPr lang="es-PE" dirty="0" err="1">
                <a:cs typeface="Times New Roman" pitchFamily="18" charset="0"/>
              </a:rPr>
              <a:t>În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Peru</a:t>
            </a:r>
            <a:r>
              <a:rPr lang="es-PE" dirty="0">
                <a:cs typeface="Times New Roman" pitchFamily="18" charset="0"/>
              </a:rPr>
              <a:t>, </a:t>
            </a:r>
            <a:r>
              <a:rPr lang="es-PE" dirty="0" err="1">
                <a:cs typeface="Times New Roman" pitchFamily="18" charset="0"/>
              </a:rPr>
              <a:t>aceștia</a:t>
            </a:r>
            <a:r>
              <a:rPr lang="es-PE" dirty="0">
                <a:cs typeface="Times New Roman" pitchFamily="18" charset="0"/>
              </a:rPr>
              <a:t> sunt </a:t>
            </a:r>
            <a:r>
              <a:rPr lang="es-PE" dirty="0" err="1">
                <a:cs typeface="Times New Roman" pitchFamily="18" charset="0"/>
              </a:rPr>
              <a:t>numiți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în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prezent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vindecători</a:t>
            </a:r>
            <a:r>
              <a:rPr lang="es-PE" dirty="0">
                <a:cs typeface="Times New Roman" pitchFamily="18" charset="0"/>
              </a:rPr>
              <a:t> („curanderos”) </a:t>
            </a:r>
            <a:r>
              <a:rPr lang="es-PE" dirty="0" err="1">
                <a:cs typeface="Times New Roman" pitchFamily="18" charset="0"/>
              </a:rPr>
              <a:t>sau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medici</a:t>
            </a:r>
            <a:r>
              <a:rPr lang="es-PE" dirty="0">
                <a:cs typeface="Times New Roman" pitchFamily="18" charset="0"/>
              </a:rPr>
              <a:t> „</a:t>
            </a:r>
            <a:r>
              <a:rPr lang="es-PE" dirty="0" err="1">
                <a:cs typeface="Times New Roman" pitchFamily="18" charset="0"/>
              </a:rPr>
              <a:t>vegetaliști</a:t>
            </a:r>
            <a:r>
              <a:rPr lang="es-PE" dirty="0">
                <a:cs typeface="Times New Roman" pitchFamily="18" charset="0"/>
              </a:rPr>
              <a:t>” („médicos vegetalistas”), </a:t>
            </a:r>
            <a:r>
              <a:rPr lang="es-PE" dirty="0" err="1">
                <a:cs typeface="Times New Roman" pitchFamily="18" charset="0"/>
              </a:rPr>
              <a:t>datorită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cunoștințelor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lor</a:t>
            </a:r>
            <a:r>
              <a:rPr lang="es-PE" dirty="0">
                <a:cs typeface="Times New Roman" pitchFamily="18" charset="0"/>
              </a:rPr>
              <a:t> profunde </a:t>
            </a:r>
            <a:r>
              <a:rPr lang="es-PE" dirty="0" err="1">
                <a:cs typeface="Times New Roman" pitchFamily="18" charset="0"/>
              </a:rPr>
              <a:t>asupra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aplicării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și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proprietăților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plantelor</a:t>
            </a:r>
            <a:r>
              <a:rPr lang="es-PE" dirty="0">
                <a:cs typeface="Times New Roman" pitchFamily="18" charset="0"/>
              </a:rPr>
              <a:t>, </a:t>
            </a:r>
            <a:r>
              <a:rPr lang="es-PE" dirty="0" err="1">
                <a:cs typeface="Times New Roman" pitchFamily="18" charset="0"/>
              </a:rPr>
              <a:t>atât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medicinale</a:t>
            </a:r>
            <a:r>
              <a:rPr lang="es-PE" dirty="0">
                <a:cs typeface="Times New Roman" pitchFamily="18" charset="0"/>
              </a:rPr>
              <a:t>, </a:t>
            </a:r>
            <a:r>
              <a:rPr lang="es-PE" dirty="0" err="1">
                <a:cs typeface="Times New Roman" pitchFamily="18" charset="0"/>
              </a:rPr>
              <a:t>cât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și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psihoactive</a:t>
            </a:r>
            <a:r>
              <a:rPr lang="es-PE" dirty="0">
                <a:cs typeface="Times New Roman" pitchFamily="18" charset="0"/>
              </a:rPr>
              <a:t>. </a:t>
            </a:r>
            <a:r>
              <a:rPr lang="es-PE" dirty="0" err="1">
                <a:cs typeface="Times New Roman" pitchFamily="18" charset="0"/>
              </a:rPr>
              <a:t>În</a:t>
            </a:r>
            <a:r>
              <a:rPr lang="es-PE" dirty="0">
                <a:cs typeface="Times New Roman" pitchFamily="18" charset="0"/>
              </a:rPr>
              <a:t> mod </a:t>
            </a:r>
            <a:r>
              <a:rPr lang="es-PE" dirty="0" err="1">
                <a:cs typeface="Times New Roman" pitchFamily="18" charset="0"/>
              </a:rPr>
              <a:t>interesant</a:t>
            </a:r>
            <a:r>
              <a:rPr lang="es-PE" dirty="0">
                <a:cs typeface="Times New Roman" pitchFamily="18" charset="0"/>
              </a:rPr>
              <a:t>, </a:t>
            </a:r>
            <a:r>
              <a:rPr lang="es-PE" dirty="0" err="1">
                <a:cs typeface="Times New Roman" pitchFamily="18" charset="0"/>
              </a:rPr>
              <a:t>în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același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context</a:t>
            </a:r>
            <a:r>
              <a:rPr lang="es-PE" dirty="0">
                <a:cs typeface="Times New Roman" pitchFamily="18" charset="0"/>
              </a:rPr>
              <a:t> cultural, </a:t>
            </a:r>
            <a:r>
              <a:rPr lang="es-PE" dirty="0" err="1">
                <a:cs typeface="Times New Roman" pitchFamily="18" charset="0"/>
              </a:rPr>
              <a:t>plantele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psihoactive</a:t>
            </a:r>
            <a:r>
              <a:rPr lang="es-PE" dirty="0">
                <a:cs typeface="Times New Roman" pitchFamily="18" charset="0"/>
              </a:rPr>
              <a:t> (</a:t>
            </a:r>
            <a:r>
              <a:rPr lang="es-PE" dirty="0" err="1">
                <a:cs typeface="Times New Roman" pitchFamily="18" charset="0"/>
              </a:rPr>
              <a:t>considerate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și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stăpâne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sau</a:t>
            </a:r>
            <a:r>
              <a:rPr lang="es-PE" dirty="0">
                <a:cs typeface="Times New Roman" pitchFamily="18" charset="0"/>
              </a:rPr>
              <a:t> plante </a:t>
            </a:r>
            <a:r>
              <a:rPr lang="es-PE" dirty="0" err="1">
                <a:cs typeface="Times New Roman" pitchFamily="18" charset="0"/>
              </a:rPr>
              <a:t>puternice</a:t>
            </a:r>
            <a:r>
              <a:rPr lang="es-PE" dirty="0">
                <a:cs typeface="Times New Roman" pitchFamily="18" charset="0"/>
              </a:rPr>
              <a:t>) sunt </a:t>
            </a:r>
            <a:r>
              <a:rPr lang="es-PE" dirty="0" err="1">
                <a:cs typeface="Times New Roman" pitchFamily="18" charset="0"/>
              </a:rPr>
              <a:t>denumite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generic</a:t>
            </a:r>
            <a:r>
              <a:rPr lang="es-PE" dirty="0">
                <a:cs typeface="Times New Roman" pitchFamily="18" charset="0"/>
              </a:rPr>
              <a:t> </a:t>
            </a:r>
            <a:r>
              <a:rPr lang="es-PE" dirty="0" err="1">
                <a:cs typeface="Times New Roman" pitchFamily="18" charset="0"/>
              </a:rPr>
              <a:t>drept</a:t>
            </a:r>
            <a:r>
              <a:rPr lang="es-PE" dirty="0">
                <a:cs typeface="Times New Roman" pitchFamily="18" charset="0"/>
              </a:rPr>
              <a:t> „</a:t>
            </a:r>
            <a:r>
              <a:rPr lang="es-PE" dirty="0" err="1">
                <a:cs typeface="Times New Roman" pitchFamily="18" charset="0"/>
              </a:rPr>
              <a:t>medicamentul</a:t>
            </a:r>
            <a:r>
              <a:rPr lang="es-PE" dirty="0">
                <a:cs typeface="Times New Roman" pitchFamily="18" charset="0"/>
              </a:rPr>
              <a:t>”. »</a:t>
            </a:r>
            <a:r>
              <a:rPr lang="es-PE" sz="1900" dirty="0">
                <a:cs typeface="Times New Roman" pitchFamily="18" charset="0"/>
              </a:rPr>
              <a:t>(9)</a:t>
            </a:r>
          </a:p>
          <a:p>
            <a:pPr algn="just">
              <a:buNone/>
            </a:pPr>
            <a:r>
              <a:rPr lang="es-P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PE" dirty="0">
                <a:latin typeface="Times New Roman" pitchFamily="18" charset="0"/>
                <a:cs typeface="Times New Roman" pitchFamily="18" charset="0"/>
              </a:rPr>
            </a:br>
            <a:r>
              <a:rPr lang="es-P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PE" dirty="0">
                <a:latin typeface="Times New Roman" pitchFamily="18" charset="0"/>
                <a:cs typeface="Times New Roman" pitchFamily="18" charset="0"/>
              </a:rPr>
            </a:b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PE" sz="1400" dirty="0">
                <a:latin typeface="Times New Roman" pitchFamily="18" charset="0"/>
                <a:cs typeface="Times New Roman" pitchFamily="18" charset="0"/>
              </a:rPr>
            </a:br>
            <a:endParaRPr lang="es-PE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344" y="5792422"/>
            <a:ext cx="103950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PE" sz="1200" dirty="0"/>
              <a:t>9.  Llamazares, Ana María. "Occidente herido: el potencial sanador del chamanismo en el mundo contemporáneo." (2013).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73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35" y="1224935"/>
            <a:ext cx="10515600" cy="631162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Definiția medicinei șamanice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9794" t="18631" r="27611" b="27744"/>
          <a:stretch>
            <a:fillRect/>
          </a:stretch>
        </p:blipFill>
        <p:spPr bwMode="auto">
          <a:xfrm>
            <a:off x="3441807" y="2113808"/>
            <a:ext cx="2262958" cy="303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6472052" y="2782548"/>
            <a:ext cx="3051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/>
              <a:t>Cultura Moche (</a:t>
            </a:r>
            <a:r>
              <a:rPr lang="es-PE" sz="1600" dirty="0" err="1"/>
              <a:t>Peru</a:t>
            </a:r>
            <a:r>
              <a:rPr lang="es-PE" sz="1600" dirty="0"/>
              <a:t>) </a:t>
            </a:r>
            <a:r>
              <a:rPr lang="es-PE" sz="1600" dirty="0" err="1"/>
              <a:t>ceramică</a:t>
            </a:r>
            <a:r>
              <a:rPr lang="es-PE" sz="1600" dirty="0"/>
              <a:t> </a:t>
            </a:r>
            <a:r>
              <a:rPr lang="es-PE" sz="1600" dirty="0" err="1"/>
              <a:t>reprezentând</a:t>
            </a:r>
            <a:r>
              <a:rPr lang="es-PE" sz="1600" dirty="0"/>
              <a:t> un </a:t>
            </a:r>
            <a:r>
              <a:rPr lang="es-PE" sz="1600" dirty="0" err="1"/>
              <a:t>vindecător</a:t>
            </a:r>
            <a:r>
              <a:rPr lang="es-PE" sz="1600" dirty="0"/>
              <a:t> </a:t>
            </a:r>
            <a:r>
              <a:rPr lang="es-PE" sz="1600" dirty="0" err="1"/>
              <a:t>care</a:t>
            </a:r>
            <a:r>
              <a:rPr lang="es-PE" sz="1600" dirty="0"/>
              <a:t> </a:t>
            </a:r>
            <a:r>
              <a:rPr lang="es-PE" sz="1600" dirty="0" err="1"/>
              <a:t>mestecă</a:t>
            </a:r>
            <a:r>
              <a:rPr lang="es-PE" sz="1600" dirty="0"/>
              <a:t> </a:t>
            </a:r>
            <a:r>
              <a:rPr lang="es-PE" sz="1600" dirty="0" err="1"/>
              <a:t>frunze</a:t>
            </a:r>
            <a:r>
              <a:rPr lang="es-PE" sz="1600" dirty="0"/>
              <a:t> de coca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75013" y="5438898"/>
            <a:ext cx="10865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6. Jordán, Régulo Franco. Oficiantes y curanderos moche, una visión desde la arqueología. </a:t>
            </a:r>
            <a:r>
              <a:rPr lang="es-PE" sz="1200" i="1" dirty="0"/>
              <a:t>Pueblo continente</a:t>
            </a:r>
            <a:r>
              <a:rPr lang="es-PE" sz="1200" dirty="0"/>
              <a:t>, 2016, vol. 23, no 1, p. 18-26.</a:t>
            </a:r>
          </a:p>
        </p:txBody>
      </p:sp>
    </p:spTree>
    <p:extLst>
      <p:ext uri="{BB962C8B-B14F-4D97-AF65-F5344CB8AC3E}">
        <p14:creationId xmlns:p14="http://schemas.microsoft.com/office/powerpoint/2010/main" val="1093973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1426" y="911036"/>
            <a:ext cx="10515600" cy="1325563"/>
          </a:xfrm>
        </p:spPr>
        <p:txBody>
          <a:bodyPr/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Definiția medicinei șamanice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PE" sz="1600" dirty="0" err="1">
                <a:cs typeface="Times New Roman" pitchFamily="18" charset="0"/>
              </a:rPr>
              <a:t>Utilizarea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două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tipuri</a:t>
            </a:r>
            <a:r>
              <a:rPr lang="es-PE" sz="1600" dirty="0">
                <a:cs typeface="Times New Roman" pitchFamily="18" charset="0"/>
              </a:rPr>
              <a:t> de plante </a:t>
            </a:r>
            <a:r>
              <a:rPr lang="es-PE" sz="1600" dirty="0" err="1">
                <a:cs typeface="Times New Roman" pitchFamily="18" charset="0"/>
              </a:rPr>
              <a:t>medicinale</a:t>
            </a:r>
            <a:r>
              <a:rPr lang="es-PE" sz="1600" dirty="0">
                <a:cs typeface="Times New Roman" pitchFamily="18" charset="0"/>
              </a:rPr>
              <a:t> este de </a:t>
            </a:r>
            <a:r>
              <a:rPr lang="es-PE" sz="1600" dirty="0" err="1">
                <a:cs typeface="Times New Roman" pitchFamily="18" charset="0"/>
              </a:rPr>
              <a:t>remarcat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medicina </a:t>
            </a:r>
            <a:r>
              <a:rPr lang="es-PE" sz="1600" dirty="0" err="1">
                <a:cs typeface="Times New Roman" pitchFamily="18" charset="0"/>
              </a:rPr>
              <a:t>șamanică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precolumbiană</a:t>
            </a:r>
            <a:r>
              <a:rPr lang="es-PE" sz="1600" dirty="0">
                <a:cs typeface="Times New Roman" pitchFamily="18" charset="0"/>
              </a:rPr>
              <a:t>:</a:t>
            </a:r>
          </a:p>
          <a:p>
            <a:r>
              <a:rPr lang="es-PE" sz="1600" dirty="0" err="1">
                <a:cs typeface="Times New Roman" pitchFamily="18" charset="0"/>
              </a:rPr>
              <a:t>Utilizarea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rituală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plantelor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psihoactive</a:t>
            </a:r>
            <a:endParaRPr lang="es-PE" sz="1600" dirty="0">
              <a:cs typeface="Times New Roman" pitchFamily="18" charset="0"/>
            </a:endParaRPr>
          </a:p>
          <a:p>
            <a:r>
              <a:rPr lang="es-PE" sz="1600" dirty="0" err="1">
                <a:cs typeface="Times New Roman" pitchFamily="18" charset="0"/>
              </a:rPr>
              <a:t>Utilizarea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plantelor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medicinale</a:t>
            </a:r>
            <a:endParaRPr lang="es-PE" sz="1600" dirty="0">
              <a:cs typeface="Times New Roman" pitchFamily="18" charset="0"/>
            </a:endParaRPr>
          </a:p>
          <a:p>
            <a:r>
              <a:rPr lang="es-PE" sz="1600" dirty="0" err="1">
                <a:cs typeface="Times New Roman" pitchFamily="18" charset="0"/>
              </a:rPr>
              <a:t>Utilizarea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plantelor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psihoactive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fundamentală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șamanism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deoarece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acestea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erau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considerate</a:t>
            </a:r>
            <a:r>
              <a:rPr lang="es-PE" sz="1600" dirty="0">
                <a:cs typeface="Times New Roman" pitchFamily="18" charset="0"/>
              </a:rPr>
              <a:t> „sacre”, </a:t>
            </a:r>
            <a:r>
              <a:rPr lang="es-PE" sz="1600" dirty="0" err="1">
                <a:cs typeface="Times New Roman" pitchFamily="18" charset="0"/>
              </a:rPr>
              <a:t>deoarece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numai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vindeca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ci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lărgi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starea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conștiință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pacientului</a:t>
            </a:r>
            <a:r>
              <a:rPr lang="es-PE" sz="1600" dirty="0">
                <a:cs typeface="Times New Roman" pitchFamily="18" charset="0"/>
              </a:rPr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8759" y="5045516"/>
            <a:ext cx="11340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/>
              <a:t>9. Llamazares, Ana María. "Occidente herido: el potencial sanador del chamanismo en el mundo contemporáneo." (2013).</a:t>
            </a:r>
          </a:p>
          <a:p>
            <a:r>
              <a:rPr lang="es-PE" sz="1200" dirty="0"/>
              <a:t>10.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  <a:p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2793612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7949" y="760911"/>
            <a:ext cx="10515600" cy="1067890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245" y="16755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1600" dirty="0" err="1">
                <a:cs typeface="Times New Roman" pitchFamily="18" charset="0"/>
              </a:rPr>
              <a:t>Plantele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psihoactive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folosite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medicina </a:t>
            </a:r>
            <a:r>
              <a:rPr lang="es-PE" sz="1600" dirty="0" err="1">
                <a:cs typeface="Times New Roman" pitchFamily="18" charset="0"/>
              </a:rPr>
              <a:t>șamanică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deoarece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bolnavii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vor</a:t>
            </a:r>
            <a:r>
              <a:rPr lang="es-PE" sz="1600" dirty="0">
                <a:cs typeface="Times New Roman" pitchFamily="18" charset="0"/>
              </a:rPr>
              <a:t> modifica </a:t>
            </a:r>
            <a:r>
              <a:rPr lang="es-PE" sz="1600" dirty="0" err="1">
                <a:cs typeface="Times New Roman" pitchFamily="18" charset="0"/>
              </a:rPr>
              <a:t>percepția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prin</a:t>
            </a:r>
            <a:r>
              <a:rPr lang="es-PE" sz="1600" dirty="0">
                <a:cs typeface="Times New Roman" pitchFamily="18" charset="0"/>
              </a:rPr>
              <a:t> „</a:t>
            </a:r>
            <a:r>
              <a:rPr lang="es-PE" sz="1600" dirty="0" err="1">
                <a:cs typeface="Times New Roman" pitchFamily="18" charset="0"/>
              </a:rPr>
              <a:t>senzații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corporale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auditive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vizuale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impacturi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cognitive</a:t>
            </a:r>
            <a:r>
              <a:rPr lang="es-PE" sz="1600" dirty="0">
                <a:cs typeface="Times New Roman" pitchFamily="18" charset="0"/>
              </a:rPr>
              <a:t>”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vor</a:t>
            </a:r>
            <a:r>
              <a:rPr lang="es-PE" sz="1600" dirty="0">
                <a:cs typeface="Times New Roman" pitchFamily="18" charset="0"/>
              </a:rPr>
              <a:t> contacta </a:t>
            </a:r>
            <a:r>
              <a:rPr lang="es-PE" sz="1600" dirty="0" err="1">
                <a:cs typeface="Times New Roman" pitchFamily="18" charset="0"/>
              </a:rPr>
              <a:t>entități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planuri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supranaturale</a:t>
            </a:r>
            <a:r>
              <a:rPr lang="es-PE" sz="1600" dirty="0">
                <a:cs typeface="Times New Roman" pitchFamily="18" charset="0"/>
              </a:rPr>
              <a:t> ”. (7)</a:t>
            </a:r>
          </a:p>
          <a:p>
            <a:pPr marL="0" indent="0">
              <a:buNone/>
            </a:pPr>
            <a:endParaRPr lang="es-PE" sz="16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s-PE" sz="1600" dirty="0" err="1">
                <a:cs typeface="Times New Roman" pitchFamily="18" charset="0"/>
              </a:rPr>
              <a:t>Utilizarea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plantelor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psihoactive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fundamentală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șamanism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Acestea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considerate</a:t>
            </a:r>
            <a:r>
              <a:rPr lang="es-PE" sz="1600" dirty="0">
                <a:cs typeface="Times New Roman" pitchFamily="18" charset="0"/>
              </a:rPr>
              <a:t> sacre, </a:t>
            </a:r>
            <a:r>
              <a:rPr lang="es-PE" sz="1600" dirty="0" err="1">
                <a:cs typeface="Times New Roman" pitchFamily="18" charset="0"/>
              </a:rPr>
              <a:t>întrucât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numai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vindeca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ci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lărgi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starea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conștiință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pacientului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putând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vedea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mai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mult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decât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boala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fizică</a:t>
            </a:r>
            <a:r>
              <a:rPr lang="es-PE" sz="1600" dirty="0">
                <a:cs typeface="Times New Roman" pitchFamily="18" charset="0"/>
              </a:rPr>
              <a:t>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30572" y="5537745"/>
            <a:ext cx="10960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/>
              <a:t>7. Llamazares, Ana María. "Occidente herido: el potencial sanador del chamanismo en el mundo contemporáneo." (2013).</a:t>
            </a:r>
          </a:p>
        </p:txBody>
      </p:sp>
    </p:spTree>
    <p:extLst>
      <p:ext uri="{BB962C8B-B14F-4D97-AF65-F5344CB8AC3E}">
        <p14:creationId xmlns:p14="http://schemas.microsoft.com/office/powerpoint/2010/main" val="279361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905" y="870092"/>
            <a:ext cx="10515600" cy="1325563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0644" y="1824207"/>
            <a:ext cx="10515600" cy="33638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800" dirty="0">
                <a:cs typeface="Times New Roman" pitchFamily="18" charset="0"/>
              </a:rPr>
              <a:t>«</a:t>
            </a:r>
            <a:r>
              <a:rPr lang="es-PE" sz="1800" dirty="0" err="1">
                <a:cs typeface="Times New Roman" pitchFamily="18" charset="0"/>
              </a:rPr>
              <a:t>Starea</a:t>
            </a:r>
            <a:r>
              <a:rPr lang="es-PE" sz="1800" dirty="0">
                <a:cs typeface="Times New Roman" pitchFamily="18" charset="0"/>
              </a:rPr>
              <a:t> de </a:t>
            </a:r>
            <a:r>
              <a:rPr lang="es-PE" sz="1800" dirty="0" err="1">
                <a:cs typeface="Times New Roman" pitchFamily="18" charset="0"/>
              </a:rPr>
              <a:t>conștiință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realizată</a:t>
            </a:r>
            <a:r>
              <a:rPr lang="es-PE" sz="1800" dirty="0">
                <a:cs typeface="Times New Roman" pitchFamily="18" charset="0"/>
              </a:rPr>
              <a:t> de </a:t>
            </a:r>
            <a:r>
              <a:rPr lang="es-PE" sz="1800" dirty="0" err="1">
                <a:cs typeface="Times New Roman" pitchFamily="18" charset="0"/>
              </a:rPr>
              <a:t>plantele</a:t>
            </a:r>
            <a:r>
              <a:rPr lang="es-PE" sz="1800" dirty="0">
                <a:cs typeface="Times New Roman" pitchFamily="18" charset="0"/>
              </a:rPr>
              <a:t> sacre </a:t>
            </a:r>
            <a:r>
              <a:rPr lang="es-PE" sz="1800" dirty="0" err="1">
                <a:cs typeface="Times New Roman" pitchFamily="18" charset="0"/>
              </a:rPr>
              <a:t>crește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sensibilitatea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într</a:t>
            </a:r>
            <a:r>
              <a:rPr lang="es-PE" sz="1800" dirty="0">
                <a:cs typeface="Times New Roman" pitchFamily="18" charset="0"/>
              </a:rPr>
              <a:t>-un mod </a:t>
            </a:r>
            <a:r>
              <a:rPr lang="es-PE" sz="1800" dirty="0" err="1">
                <a:cs typeface="Times New Roman" pitchFamily="18" charset="0"/>
              </a:rPr>
              <a:t>în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care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persoana</a:t>
            </a:r>
            <a:r>
              <a:rPr lang="es-PE" sz="1800" dirty="0">
                <a:cs typeface="Times New Roman" pitchFamily="18" charset="0"/>
              </a:rPr>
              <a:t> este </a:t>
            </a:r>
            <a:r>
              <a:rPr lang="es-PE" sz="1800" dirty="0" err="1">
                <a:cs typeface="Times New Roman" pitchFamily="18" charset="0"/>
              </a:rPr>
              <a:t>capabilă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să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capteze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energie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și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vibrații</a:t>
            </a:r>
            <a:r>
              <a:rPr lang="es-PE" sz="1800" dirty="0">
                <a:cs typeface="Times New Roman" pitchFamily="18" charset="0"/>
              </a:rPr>
              <a:t> pe </a:t>
            </a:r>
            <a:r>
              <a:rPr lang="es-PE" sz="1800" dirty="0" err="1">
                <a:cs typeface="Times New Roman" pitchFamily="18" charset="0"/>
              </a:rPr>
              <a:t>care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conștiința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obișnuită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nu</a:t>
            </a:r>
            <a:r>
              <a:rPr lang="es-PE" sz="1800" dirty="0">
                <a:cs typeface="Times New Roman" pitchFamily="18" charset="0"/>
              </a:rPr>
              <a:t> le-ar putea </a:t>
            </a:r>
            <a:r>
              <a:rPr lang="es-PE" sz="1800" dirty="0" err="1">
                <a:cs typeface="Times New Roman" pitchFamily="18" charset="0"/>
              </a:rPr>
              <a:t>înregistra</a:t>
            </a:r>
            <a:r>
              <a:rPr lang="es-PE" sz="1800" dirty="0">
                <a:cs typeface="Times New Roman" pitchFamily="18" charset="0"/>
              </a:rPr>
              <a:t>. </a:t>
            </a:r>
            <a:r>
              <a:rPr lang="es-PE" sz="1800" dirty="0" err="1">
                <a:cs typeface="Times New Roman" pitchFamily="18" charset="0"/>
              </a:rPr>
              <a:t>Acest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lucru</a:t>
            </a:r>
            <a:r>
              <a:rPr lang="es-PE" sz="1800" dirty="0">
                <a:cs typeface="Times New Roman" pitchFamily="18" charset="0"/>
              </a:rPr>
              <a:t> a </a:t>
            </a:r>
            <a:r>
              <a:rPr lang="es-PE" sz="1800" dirty="0" err="1">
                <a:cs typeface="Times New Roman" pitchFamily="18" charset="0"/>
              </a:rPr>
              <a:t>fost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comparat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cu</a:t>
            </a:r>
            <a:r>
              <a:rPr lang="es-PE" sz="1800" dirty="0">
                <a:cs typeface="Times New Roman" pitchFamily="18" charset="0"/>
              </a:rPr>
              <a:t> a </a:t>
            </a:r>
            <a:r>
              <a:rPr lang="es-PE" sz="1800" dirty="0" err="1">
                <a:cs typeface="Times New Roman" pitchFamily="18" charset="0"/>
              </a:rPr>
              <a:t>avea</a:t>
            </a:r>
            <a:r>
              <a:rPr lang="es-PE" sz="1800" dirty="0">
                <a:cs typeface="Times New Roman" pitchFamily="18" charset="0"/>
              </a:rPr>
              <a:t> un „al </a:t>
            </a:r>
            <a:r>
              <a:rPr lang="es-PE" sz="1800" dirty="0" err="1">
                <a:cs typeface="Times New Roman" pitchFamily="18" charset="0"/>
              </a:rPr>
              <a:t>șaselea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simț</a:t>
            </a:r>
            <a:r>
              <a:rPr lang="es-PE" sz="1800" dirty="0">
                <a:cs typeface="Times New Roman" pitchFamily="18" charset="0"/>
              </a:rPr>
              <a:t>”, </a:t>
            </a:r>
            <a:r>
              <a:rPr lang="es-PE" sz="1800" dirty="0" err="1">
                <a:cs typeface="Times New Roman" pitchFamily="18" charset="0"/>
              </a:rPr>
              <a:t>în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care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sensibilitatea</a:t>
            </a:r>
            <a:r>
              <a:rPr lang="es-PE" sz="1800" dirty="0">
                <a:cs typeface="Times New Roman" pitchFamily="18" charset="0"/>
              </a:rPr>
              <a:t> este </a:t>
            </a:r>
            <a:r>
              <a:rPr lang="es-PE" sz="1800" dirty="0" err="1">
                <a:cs typeface="Times New Roman" pitchFamily="18" charset="0"/>
              </a:rPr>
              <a:t>supradezvoltată</a:t>
            </a:r>
            <a:r>
              <a:rPr lang="es-PE" sz="1800" dirty="0">
                <a:cs typeface="Times New Roman" pitchFamily="18" charset="0"/>
              </a:rPr>
              <a:t>. </a:t>
            </a:r>
            <a:r>
              <a:rPr lang="es-PE" sz="1800" dirty="0" err="1">
                <a:cs typeface="Times New Roman" pitchFamily="18" charset="0"/>
              </a:rPr>
              <a:t>În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lucrarea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șamanică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acest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lucru</a:t>
            </a:r>
            <a:r>
              <a:rPr lang="es-PE" sz="1800" dirty="0">
                <a:cs typeface="Times New Roman" pitchFamily="18" charset="0"/>
              </a:rPr>
              <a:t> este fundamental </a:t>
            </a:r>
            <a:r>
              <a:rPr lang="es-PE" sz="1800" dirty="0" err="1">
                <a:cs typeface="Times New Roman" pitchFamily="18" charset="0"/>
              </a:rPr>
              <a:t>în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procesul</a:t>
            </a:r>
            <a:r>
              <a:rPr lang="es-PE" sz="1800" dirty="0">
                <a:cs typeface="Times New Roman" pitchFamily="18" charset="0"/>
              </a:rPr>
              <a:t> de </a:t>
            </a:r>
            <a:r>
              <a:rPr lang="es-PE" sz="1800" dirty="0" err="1">
                <a:cs typeface="Times New Roman" pitchFamily="18" charset="0"/>
              </a:rPr>
              <a:t>vindecare</a:t>
            </a:r>
            <a:r>
              <a:rPr lang="es-PE" sz="1800" dirty="0">
                <a:cs typeface="Times New Roman" pitchFamily="18" charset="0"/>
              </a:rPr>
              <a:t>, </a:t>
            </a:r>
            <a:r>
              <a:rPr lang="es-PE" sz="1800" dirty="0" err="1">
                <a:cs typeface="Times New Roman" pitchFamily="18" charset="0"/>
              </a:rPr>
              <a:t>deoarece</a:t>
            </a:r>
            <a:r>
              <a:rPr lang="es-PE" sz="1800" dirty="0">
                <a:cs typeface="Times New Roman" pitchFamily="18" charset="0"/>
              </a:rPr>
              <a:t> o mare parte a </a:t>
            </a:r>
            <a:r>
              <a:rPr lang="es-PE" sz="1800" dirty="0" err="1">
                <a:cs typeface="Times New Roman" pitchFamily="18" charset="0"/>
              </a:rPr>
              <a:t>lucrării</a:t>
            </a:r>
            <a:r>
              <a:rPr lang="es-PE" sz="1800" dirty="0">
                <a:cs typeface="Times New Roman" pitchFamily="18" charset="0"/>
              </a:rPr>
              <a:t> este </a:t>
            </a:r>
            <a:r>
              <a:rPr lang="es-PE" sz="1800" dirty="0" err="1">
                <a:cs typeface="Times New Roman" pitchFamily="18" charset="0"/>
              </a:rPr>
              <a:t>legată</a:t>
            </a:r>
            <a:r>
              <a:rPr lang="es-PE" sz="1800" dirty="0">
                <a:cs typeface="Times New Roman" pitchFamily="18" charset="0"/>
              </a:rPr>
              <a:t> de </a:t>
            </a:r>
            <a:r>
              <a:rPr lang="es-PE" sz="1800" dirty="0" err="1">
                <a:cs typeface="Times New Roman" pitchFamily="18" charset="0"/>
              </a:rPr>
              <a:t>energie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și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invizibilă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cu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ochiul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liber</a:t>
            </a:r>
            <a:r>
              <a:rPr lang="es-PE" sz="1800" dirty="0">
                <a:cs typeface="Times New Roman" pitchFamily="18" charset="0"/>
              </a:rPr>
              <a:t>. </a:t>
            </a:r>
            <a:r>
              <a:rPr lang="es-PE" sz="1800" dirty="0" err="1">
                <a:cs typeface="Times New Roman" pitchFamily="18" charset="0"/>
              </a:rPr>
              <a:t>În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majoritatea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cazurilor</a:t>
            </a:r>
            <a:r>
              <a:rPr lang="es-PE" sz="1800" dirty="0">
                <a:cs typeface="Times New Roman" pitchFamily="18" charset="0"/>
              </a:rPr>
              <a:t>, </a:t>
            </a:r>
            <a:r>
              <a:rPr lang="es-PE" sz="1800" dirty="0" err="1">
                <a:cs typeface="Times New Roman" pitchFamily="18" charset="0"/>
              </a:rPr>
              <a:t>șamanul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trebuie</a:t>
            </a:r>
            <a:r>
              <a:rPr lang="es-PE" sz="1800" dirty="0">
                <a:cs typeface="Times New Roman" pitchFamily="18" charset="0"/>
              </a:rPr>
              <a:t>, de </a:t>
            </a:r>
            <a:r>
              <a:rPr lang="es-PE" sz="1800" dirty="0" err="1">
                <a:cs typeface="Times New Roman" pitchFamily="18" charset="0"/>
              </a:rPr>
              <a:t>asemenea</a:t>
            </a:r>
            <a:r>
              <a:rPr lang="es-PE" sz="1800" dirty="0">
                <a:cs typeface="Times New Roman" pitchFamily="18" charset="0"/>
              </a:rPr>
              <a:t>, </a:t>
            </a:r>
            <a:r>
              <a:rPr lang="es-PE" sz="1800" dirty="0" err="1">
                <a:cs typeface="Times New Roman" pitchFamily="18" charset="0"/>
              </a:rPr>
              <a:t>să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ia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aceste</a:t>
            </a:r>
            <a:r>
              <a:rPr lang="es-PE" sz="1800" dirty="0">
                <a:cs typeface="Times New Roman" pitchFamily="18" charset="0"/>
              </a:rPr>
              <a:t> plante </a:t>
            </a:r>
            <a:r>
              <a:rPr lang="es-PE" sz="1800" dirty="0" err="1">
                <a:cs typeface="Times New Roman" pitchFamily="18" charset="0"/>
              </a:rPr>
              <a:t>pentru</a:t>
            </a:r>
            <a:r>
              <a:rPr lang="es-PE" sz="1800" dirty="0">
                <a:cs typeface="Times New Roman" pitchFamily="18" charset="0"/>
              </a:rPr>
              <a:t> a </a:t>
            </a:r>
            <a:r>
              <a:rPr lang="es-PE" sz="1800" dirty="0" err="1">
                <a:cs typeface="Times New Roman" pitchFamily="18" charset="0"/>
              </a:rPr>
              <a:t>surprinde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starea</a:t>
            </a:r>
            <a:r>
              <a:rPr lang="es-PE" sz="1800" dirty="0">
                <a:cs typeface="Times New Roman" pitchFamily="18" charset="0"/>
              </a:rPr>
              <a:t> bio-</a:t>
            </a:r>
            <a:r>
              <a:rPr lang="es-PE" sz="1800" dirty="0" err="1">
                <a:cs typeface="Times New Roman" pitchFamily="18" charset="0"/>
              </a:rPr>
              <a:t>energetică</a:t>
            </a:r>
            <a:r>
              <a:rPr lang="es-PE" sz="1800" dirty="0">
                <a:cs typeface="Times New Roman" pitchFamily="18" charset="0"/>
              </a:rPr>
              <a:t> a </a:t>
            </a:r>
            <a:r>
              <a:rPr lang="es-PE" sz="1800" dirty="0" err="1">
                <a:cs typeface="Times New Roman" pitchFamily="18" charset="0"/>
              </a:rPr>
              <a:t>oamenilor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și</a:t>
            </a:r>
            <a:r>
              <a:rPr lang="es-PE" sz="1800" dirty="0">
                <a:cs typeface="Times New Roman" pitchFamily="18" charset="0"/>
              </a:rPr>
              <a:t>, de </a:t>
            </a:r>
            <a:r>
              <a:rPr lang="es-PE" sz="1800" dirty="0" err="1">
                <a:cs typeface="Times New Roman" pitchFamily="18" charset="0"/>
              </a:rPr>
              <a:t>asemenea</a:t>
            </a:r>
            <a:r>
              <a:rPr lang="es-PE" sz="1800" dirty="0">
                <a:cs typeface="Times New Roman" pitchFamily="18" charset="0"/>
              </a:rPr>
              <a:t>, </a:t>
            </a:r>
            <a:r>
              <a:rPr lang="es-PE" sz="1800" dirty="0" err="1">
                <a:cs typeface="Times New Roman" pitchFamily="18" charset="0"/>
              </a:rPr>
              <a:t>să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opereze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asupra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lor</a:t>
            </a:r>
            <a:r>
              <a:rPr lang="es-PE" sz="1800" dirty="0">
                <a:cs typeface="Times New Roman" pitchFamily="18" charset="0"/>
              </a:rPr>
              <a:t>. »(9)</a:t>
            </a:r>
            <a:endParaRPr lang="en-US" sz="1800" dirty="0"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00644" y="5619510"/>
            <a:ext cx="10117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9. Llamazares, Ana María. "Occidente herido: el potencial sanador del chamanismo en el mundo contemporáneo." (2013).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5224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950" y="837433"/>
            <a:ext cx="10515600" cy="881784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0541" y="2294606"/>
            <a:ext cx="4795924" cy="320971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PE" sz="2400" dirty="0" err="1">
                <a:cs typeface="Times New Roman" pitchFamily="18" charset="0"/>
              </a:rPr>
              <a:t>Utilizarea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plantelor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precum</a:t>
            </a:r>
            <a:r>
              <a:rPr lang="es-PE" sz="2400" dirty="0">
                <a:cs typeface="Times New Roman" pitchFamily="18" charset="0"/>
              </a:rPr>
              <a:t> Ayahuasca a </a:t>
            </a:r>
            <a:r>
              <a:rPr lang="es-PE" sz="2400" dirty="0" err="1">
                <a:cs typeface="Times New Roman" pitchFamily="18" charset="0"/>
              </a:rPr>
              <a:t>fost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esențială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în</a:t>
            </a:r>
            <a:r>
              <a:rPr lang="es-PE" sz="2400" dirty="0">
                <a:cs typeface="Times New Roman" pitchFamily="18" charset="0"/>
              </a:rPr>
              <a:t> medicina </a:t>
            </a:r>
            <a:r>
              <a:rPr lang="es-PE" sz="2400" dirty="0" err="1">
                <a:cs typeface="Times New Roman" pitchFamily="18" charset="0"/>
              </a:rPr>
              <a:t>șamanică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precolumbiană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pentru</a:t>
            </a:r>
            <a:r>
              <a:rPr lang="es-PE" sz="2400" dirty="0">
                <a:cs typeface="Times New Roman" pitchFamily="18" charset="0"/>
              </a:rPr>
              <a:t> a </a:t>
            </a:r>
            <a:r>
              <a:rPr lang="es-PE" sz="2400" dirty="0" err="1">
                <a:cs typeface="Times New Roman" pitchFamily="18" charset="0"/>
              </a:rPr>
              <a:t>accesa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alte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planuri</a:t>
            </a:r>
            <a:r>
              <a:rPr lang="es-PE" sz="2400" dirty="0">
                <a:cs typeface="Times New Roman" pitchFamily="18" charset="0"/>
              </a:rPr>
              <a:t> ale </a:t>
            </a:r>
            <a:r>
              <a:rPr lang="es-PE" sz="2400" dirty="0" err="1">
                <a:cs typeface="Times New Roman" pitchFamily="18" charset="0"/>
              </a:rPr>
              <a:t>realității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printr</a:t>
            </a:r>
            <a:r>
              <a:rPr lang="es-PE" sz="2400" dirty="0">
                <a:cs typeface="Times New Roman" pitchFamily="18" charset="0"/>
              </a:rPr>
              <a:t>-o „</a:t>
            </a:r>
            <a:r>
              <a:rPr lang="es-PE" sz="2400" dirty="0" err="1">
                <a:cs typeface="Times New Roman" pitchFamily="18" charset="0"/>
              </a:rPr>
              <a:t>conștiință</a:t>
            </a:r>
            <a:r>
              <a:rPr lang="es-PE" sz="2400" dirty="0">
                <a:cs typeface="Times New Roman" pitchFamily="18" charset="0"/>
              </a:rPr>
              <a:t> </a:t>
            </a:r>
            <a:r>
              <a:rPr lang="es-PE" sz="2400" dirty="0" err="1">
                <a:cs typeface="Times New Roman" pitchFamily="18" charset="0"/>
              </a:rPr>
              <a:t>amplificată</a:t>
            </a:r>
            <a:r>
              <a:rPr lang="es-PE" sz="2400" dirty="0">
                <a:cs typeface="Times New Roman" pitchFamily="18" charset="0"/>
              </a:rPr>
              <a:t>” </a:t>
            </a:r>
            <a:r>
              <a:rPr lang="es-PE" sz="2400" dirty="0" err="1">
                <a:cs typeface="Times New Roman" pitchFamily="18" charset="0"/>
              </a:rPr>
              <a:t>pentru</a:t>
            </a:r>
            <a:r>
              <a:rPr lang="es-PE" sz="2400" dirty="0">
                <a:cs typeface="Times New Roman" pitchFamily="18" charset="0"/>
              </a:rPr>
              <a:t> a analiza </a:t>
            </a:r>
            <a:r>
              <a:rPr lang="es-PE" sz="2400" dirty="0" err="1">
                <a:cs typeface="Times New Roman" pitchFamily="18" charset="0"/>
              </a:rPr>
              <a:t>și</a:t>
            </a:r>
            <a:r>
              <a:rPr lang="es-PE" sz="2400" dirty="0">
                <a:cs typeface="Times New Roman" pitchFamily="18" charset="0"/>
              </a:rPr>
              <a:t> a </a:t>
            </a:r>
            <a:r>
              <a:rPr lang="es-PE" sz="2400" dirty="0" err="1">
                <a:cs typeface="Times New Roman" pitchFamily="18" charset="0"/>
              </a:rPr>
              <a:t>înțelege</a:t>
            </a:r>
            <a:r>
              <a:rPr lang="es-PE" sz="2400" dirty="0">
                <a:cs typeface="Times New Roman" pitchFamily="18" charset="0"/>
              </a:rPr>
              <a:t> problema </a:t>
            </a:r>
            <a:r>
              <a:rPr lang="es-PE" sz="2400" dirty="0" err="1">
                <a:cs typeface="Times New Roman" pitchFamily="18" charset="0"/>
              </a:rPr>
              <a:t>dezechilibrată</a:t>
            </a:r>
            <a:r>
              <a:rPr lang="es-PE" sz="2400" dirty="0">
                <a:cs typeface="Times New Roman" pitchFamily="18" charset="0"/>
              </a:rPr>
              <a:t>.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61799" y="6460661"/>
            <a:ext cx="9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/>
            </a:r>
            <a:br>
              <a:rPr lang="es-PE" dirty="0"/>
            </a:br>
            <a:endParaRPr lang="es-PE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900541" y="5705141"/>
            <a:ext cx="9582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11. Castillo. J; Chamanismo </a:t>
            </a:r>
            <a:r>
              <a:rPr lang="es-PE" sz="1200" dirty="0" err="1"/>
              <a:t>Piaroa</a:t>
            </a:r>
            <a:r>
              <a:rPr lang="es-PE" sz="1200" dirty="0"/>
              <a:t>. En: </a:t>
            </a:r>
            <a:r>
              <a:rPr lang="es-PE" sz="1200" dirty="0" err="1"/>
              <a:t>Poveda</a:t>
            </a:r>
            <a:r>
              <a:rPr lang="es-PE" sz="1200" dirty="0"/>
              <a:t>, J.M. (</a:t>
            </a:r>
            <a:r>
              <a:rPr lang="es-PE" sz="1200" dirty="0" err="1"/>
              <a:t>Ed</a:t>
            </a:r>
            <a:r>
              <a:rPr lang="es-PE" sz="1200" dirty="0"/>
              <a:t>) Chamanismo. El arte natural de curar; Temas de Hoy; Madrid; 1997. p.357-362. </a:t>
            </a:r>
            <a:r>
              <a:rPr lang="es-PE" dirty="0"/>
              <a:t/>
            </a:r>
            <a:br>
              <a:rPr lang="es-PE" dirty="0"/>
            </a:br>
            <a:endParaRPr lang="es-PE" sz="1400" dirty="0"/>
          </a:p>
        </p:txBody>
      </p:sp>
      <p:sp>
        <p:nvSpPr>
          <p:cNvPr id="15366" name="AutoShape 6" descr="Rituales de Ayahuasca en Cusco - Chamanis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368" name="AutoShape 8" descr="Rituales de Ayahuasca en Cu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370" name="AutoShape 10" descr="Rituales de Ayahuasca en Cu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2" name="11 Imagen" descr="planta-ayahuasca-hojas-1280x640.jpg"/>
          <p:cNvPicPr>
            <a:picLocks noChangeAspect="1"/>
          </p:cNvPicPr>
          <p:nvPr/>
        </p:nvPicPr>
        <p:blipFill>
          <a:blip r:embed="rId3"/>
          <a:srcRect l="19501" t="9028" r="9005"/>
          <a:stretch>
            <a:fillRect/>
          </a:stretch>
        </p:blipFill>
        <p:spPr>
          <a:xfrm rot="5400000">
            <a:off x="5407128" y="2157571"/>
            <a:ext cx="3054143" cy="19431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 l="27352" t="11459" r="32941" b="32812"/>
          <a:stretch>
            <a:fillRect/>
          </a:stretch>
        </p:blipFill>
        <p:spPr bwMode="auto">
          <a:xfrm>
            <a:off x="8343900" y="1602048"/>
            <a:ext cx="3559501" cy="272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8343900" y="4472344"/>
            <a:ext cx="35242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/>
              <a:t>Stone </a:t>
            </a:r>
            <a:r>
              <a:rPr lang="es-PE" sz="1600" dirty="0" err="1"/>
              <a:t>mortar</a:t>
            </a:r>
            <a:r>
              <a:rPr lang="es-PE" sz="1600" dirty="0"/>
              <a:t> </a:t>
            </a:r>
            <a:r>
              <a:rPr lang="es-PE" sz="1600" dirty="0" err="1"/>
              <a:t>used</a:t>
            </a:r>
            <a:r>
              <a:rPr lang="es-PE" sz="1600" dirty="0"/>
              <a:t> in the </a:t>
            </a:r>
            <a:r>
              <a:rPr lang="es-PE" sz="1600" dirty="0" err="1"/>
              <a:t>preparation</a:t>
            </a:r>
            <a:r>
              <a:rPr lang="es-PE" sz="1600" dirty="0"/>
              <a:t> </a:t>
            </a:r>
            <a:r>
              <a:rPr lang="es-PE" sz="1600" dirty="0" err="1"/>
              <a:t>of</a:t>
            </a:r>
            <a:r>
              <a:rPr lang="es-PE" sz="1600" dirty="0"/>
              <a:t> medicine</a:t>
            </a:r>
            <a:r>
              <a:rPr lang="es-PE" sz="1200" dirty="0"/>
              <a:t>.</a:t>
            </a:r>
          </a:p>
          <a:p>
            <a:endParaRPr lang="es-PE" sz="1200" dirty="0"/>
          </a:p>
          <a:p>
            <a:r>
              <a:rPr lang="es-PE" sz="1200" dirty="0">
                <a:hlinkClick r:id="rId5"/>
              </a:rPr>
              <a:t>https://visitavirtual.cultura.pe/recorridos/MUNACH/museo-nacional-chavin/index.html</a:t>
            </a:r>
            <a:endParaRPr lang="es-PE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962649" y="4703177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/>
              <a:t>Ayahuasca</a:t>
            </a:r>
          </a:p>
        </p:txBody>
      </p:sp>
    </p:spTree>
    <p:extLst>
      <p:ext uri="{BB962C8B-B14F-4D97-AF65-F5344CB8AC3E}">
        <p14:creationId xmlns:p14="http://schemas.microsoft.com/office/powerpoint/2010/main" val="924296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8135" y="979274"/>
            <a:ext cx="10515600" cy="562923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8135" y="1697068"/>
            <a:ext cx="11253952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Peru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coexistă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mai</a:t>
            </a:r>
            <a:r>
              <a:rPr lang="es-PE" sz="1600" dirty="0">
                <a:cs typeface="Times New Roman" pitchFamily="18" charset="0"/>
              </a:rPr>
              <a:t> multe </a:t>
            </a:r>
            <a:r>
              <a:rPr lang="es-PE" sz="1600" dirty="0" err="1">
                <a:cs typeface="Times New Roman" pitchFamily="18" charset="0"/>
              </a:rPr>
              <a:t>tradiții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șamaniste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fiecare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propriile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caracteristici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funcție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regiunea</a:t>
            </a:r>
            <a:r>
              <a:rPr lang="es-PE" sz="1600" dirty="0">
                <a:cs typeface="Times New Roman" pitchFamily="18" charset="0"/>
              </a:rPr>
              <a:t> din </a:t>
            </a:r>
            <a:r>
              <a:rPr lang="es-PE" sz="1600" dirty="0" err="1">
                <a:cs typeface="Times New Roman" pitchFamily="18" charset="0"/>
              </a:rPr>
              <a:t>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provenit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s-PE" sz="1600" dirty="0" err="1">
                <a:cs typeface="Times New Roman" pitchFamily="18" charset="0"/>
              </a:rPr>
              <a:t>Dovezile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arată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ro-RO" sz="1600" dirty="0">
                <a:cs typeface="Times New Roman" pitchFamily="18" charset="0"/>
              </a:rPr>
              <a:t>următorul fapt: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culturile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precolumbiene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avut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diferiți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Ceramica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rămășițele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arheologice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arată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acest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lucru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special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materialele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utilizate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spațiile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vindecare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metodologia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culturile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precolumbiene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existat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diferențe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între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de pe </a:t>
            </a:r>
            <a:r>
              <a:rPr lang="es-PE" sz="1600" dirty="0" err="1">
                <a:cs typeface="Times New Roman" pitchFamily="18" charset="0"/>
              </a:rPr>
              <a:t>coastă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Anzi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jungla </a:t>
            </a:r>
            <a:r>
              <a:rPr lang="es-PE" sz="1600" dirty="0" err="1">
                <a:cs typeface="Times New Roman" pitchFamily="18" charset="0"/>
              </a:rPr>
              <a:t>amazoniană</a:t>
            </a:r>
            <a:r>
              <a:rPr lang="es-PE" sz="1600" dirty="0">
                <a:cs typeface="Times New Roman" pitchFamily="18" charset="0"/>
              </a:rPr>
              <a:t>. De </a:t>
            </a:r>
            <a:r>
              <a:rPr lang="es-PE" sz="1600" dirty="0" err="1">
                <a:cs typeface="Times New Roman" pitchFamily="18" charset="0"/>
              </a:rPr>
              <a:t>asemenea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există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diferențe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între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nordici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centrali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sudici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Nord: </a:t>
            </a:r>
            <a:r>
              <a:rPr lang="es-PE" sz="1600" dirty="0" err="1">
                <a:cs typeface="Times New Roman" pitchFamily="18" charset="0"/>
              </a:rPr>
              <a:t>include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din jungla </a:t>
            </a:r>
            <a:r>
              <a:rPr lang="es-PE" sz="1600" dirty="0" err="1">
                <a:cs typeface="Times New Roman" pitchFamily="18" charset="0"/>
              </a:rPr>
              <a:t>amazoniană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foloseau</a:t>
            </a:r>
            <a:r>
              <a:rPr lang="es-PE" sz="1600" dirty="0">
                <a:cs typeface="Times New Roman" pitchFamily="18" charset="0"/>
              </a:rPr>
              <a:t> plante </a:t>
            </a:r>
            <a:r>
              <a:rPr lang="es-PE" sz="1600" dirty="0" err="1">
                <a:cs typeface="Times New Roman" pitchFamily="18" charset="0"/>
              </a:rPr>
              <a:t>medicinale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ritualurile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vindecare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inclusiv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ritualul</a:t>
            </a:r>
            <a:r>
              <a:rPr lang="es-PE" sz="1600" dirty="0">
                <a:cs typeface="Times New Roman" pitchFamily="18" charset="0"/>
              </a:rPr>
              <a:t> Ayahuasca. S-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găsit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informații</a:t>
            </a:r>
            <a:r>
              <a:rPr lang="es-PE" sz="1600" dirty="0">
                <a:cs typeface="Times New Roman" pitchFamily="18" charset="0"/>
              </a:rPr>
              <a:t> despre </a:t>
            </a:r>
            <a:r>
              <a:rPr lang="es-PE" sz="1600" dirty="0" err="1">
                <a:cs typeface="Times New Roman" pitchFamily="18" charset="0"/>
              </a:rPr>
              <a:t>utilizarea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animalelor</a:t>
            </a:r>
            <a:r>
              <a:rPr lang="es-PE" sz="1600" dirty="0">
                <a:cs typeface="Times New Roman" pitchFamily="18" charset="0"/>
              </a:rPr>
              <a:t>, din mare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junglă</a:t>
            </a:r>
            <a:r>
              <a:rPr lang="es-PE" sz="1600" dirty="0">
                <a:cs typeface="Times New Roman" pitchFamily="18" charset="0"/>
              </a:rPr>
              <a:t> (</a:t>
            </a:r>
            <a:r>
              <a:rPr lang="es-PE" sz="1600" dirty="0" err="1">
                <a:cs typeface="Times New Roman" pitchFamily="18" charset="0"/>
              </a:rPr>
              <a:t>șerpi</a:t>
            </a:r>
            <a:r>
              <a:rPr lang="es-PE" sz="1600" dirty="0">
                <a:cs typeface="Times New Roman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es-PE" sz="1600" dirty="0" err="1">
                <a:cs typeface="Times New Roman" pitchFamily="18" charset="0"/>
              </a:rPr>
              <a:t>Centrul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sudul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din </a:t>
            </a:r>
            <a:r>
              <a:rPr lang="es-PE" sz="1600" dirty="0" err="1">
                <a:cs typeface="Times New Roman" pitchFamily="18" charset="0"/>
              </a:rPr>
              <a:t>aceste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zone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folosit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frecvent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frunze</a:t>
            </a:r>
            <a:r>
              <a:rPr lang="es-PE" sz="1600" dirty="0">
                <a:cs typeface="Times New Roman" pitchFamily="18" charset="0"/>
              </a:rPr>
              <a:t> de coca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alte</a:t>
            </a:r>
            <a:r>
              <a:rPr lang="es-PE" sz="1600" dirty="0">
                <a:cs typeface="Times New Roman" pitchFamily="18" charset="0"/>
              </a:rPr>
              <a:t> plante </a:t>
            </a:r>
            <a:r>
              <a:rPr lang="es-PE" sz="1600" dirty="0" err="1">
                <a:cs typeface="Times New Roman" pitchFamily="18" charset="0"/>
              </a:rPr>
              <a:t>native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crescut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doar</a:t>
            </a:r>
            <a:r>
              <a:rPr lang="es-PE" sz="1600" dirty="0">
                <a:cs typeface="Times New Roman" pitchFamily="18" charset="0"/>
              </a:rPr>
              <a:t> la </a:t>
            </a:r>
            <a:r>
              <a:rPr lang="es-PE" sz="1600" dirty="0" err="1">
                <a:cs typeface="Times New Roman" pitchFamily="18" charset="0"/>
              </a:rPr>
              <a:t>altitudine</a:t>
            </a:r>
            <a:r>
              <a:rPr lang="es-PE" sz="1600" dirty="0">
                <a:cs typeface="Times New Roman" pitchFamily="18" charset="0"/>
              </a:rPr>
              <a:t> medie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mare. S-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găsit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informații</a:t>
            </a:r>
            <a:r>
              <a:rPr lang="es-PE" sz="1600" dirty="0">
                <a:cs typeface="Times New Roman" pitchFamily="18" charset="0"/>
              </a:rPr>
              <a:t> despre </a:t>
            </a:r>
            <a:r>
              <a:rPr lang="es-PE" sz="1600" dirty="0" err="1">
                <a:cs typeface="Times New Roman" pitchFamily="18" charset="0"/>
              </a:rPr>
              <a:t>utilizarea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animalelor</a:t>
            </a:r>
            <a:r>
              <a:rPr lang="es-PE" sz="1600" dirty="0">
                <a:cs typeface="Times New Roman" pitchFamily="18" charset="0"/>
              </a:rPr>
              <a:t>, cum ar fi </a:t>
            </a:r>
            <a:r>
              <a:rPr lang="es-PE" sz="1600" dirty="0" err="1">
                <a:cs typeface="Times New Roman" pitchFamily="18" charset="0"/>
              </a:rPr>
              <a:t>lamele</a:t>
            </a:r>
            <a:r>
              <a:rPr lang="es-PE" sz="1600" dirty="0">
                <a:cs typeface="Times New Roman" pitchFamily="18" charset="0"/>
              </a:rPr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27222" y="5730678"/>
            <a:ext cx="986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sz="1200" dirty="0"/>
              <a:t/>
            </a:r>
            <a:br>
              <a:rPr lang="es-PE" sz="1200" dirty="0"/>
            </a:br>
            <a:endParaRPr lang="en-US" sz="1600" dirty="0">
              <a:cs typeface="Times New Roman" pitchFamily="18" charset="0"/>
            </a:endParaRPr>
          </a:p>
          <a:p>
            <a:pPr fontAlgn="base"/>
            <a:endParaRPr lang="es-PE" sz="1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68135" y="5771407"/>
            <a:ext cx="1104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15. Diego Alonso Huerta Jiménez. Chamanismo y  Turismo Místico en el  Perú: Un Estado De la Cuestión. </a:t>
            </a:r>
            <a:r>
              <a:rPr lang="es-PE" sz="1200" i="1" dirty="0" err="1"/>
              <a:t>Novum</a:t>
            </a:r>
            <a:r>
              <a:rPr lang="es-PE" sz="1200" i="1" dirty="0"/>
              <a:t> </a:t>
            </a:r>
            <a:r>
              <a:rPr lang="es-PE" sz="1200" i="1" dirty="0" err="1"/>
              <a:t>Otium</a:t>
            </a:r>
            <a:r>
              <a:rPr lang="es-PE" sz="1200" i="1" dirty="0"/>
              <a:t> 2(1) 2016 . ISSN 2414-0759 </a:t>
            </a:r>
            <a:r>
              <a:rPr lang="es-P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60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541" y="1229709"/>
            <a:ext cx="10515600" cy="699400"/>
          </a:xfrm>
        </p:spPr>
        <p:txBody>
          <a:bodyPr>
            <a:normAutofit fontScale="90000"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2139" y="2194632"/>
            <a:ext cx="5985013" cy="282143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s-PE" sz="1900" dirty="0" err="1">
                <a:cs typeface="Times New Roman" pitchFamily="18" charset="0"/>
              </a:rPr>
              <a:t>Viața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șamanilor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nu</a:t>
            </a:r>
            <a:r>
              <a:rPr lang="es-PE" sz="1900" dirty="0">
                <a:cs typeface="Times New Roman" pitchFamily="18" charset="0"/>
              </a:rPr>
              <a:t> a </a:t>
            </a:r>
            <a:r>
              <a:rPr lang="es-PE" sz="1900" dirty="0" err="1">
                <a:cs typeface="Times New Roman" pitchFamily="18" charset="0"/>
              </a:rPr>
              <a:t>fost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niciodată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statică</a:t>
            </a:r>
            <a:r>
              <a:rPr lang="es-PE" sz="1900" dirty="0">
                <a:cs typeface="Times New Roman" pitchFamily="18" charset="0"/>
              </a:rPr>
              <a:t>, </a:t>
            </a:r>
            <a:r>
              <a:rPr lang="es-PE" sz="1900" dirty="0" err="1">
                <a:cs typeface="Times New Roman" pitchFamily="18" charset="0"/>
              </a:rPr>
              <a:t>ci</a:t>
            </a:r>
            <a:r>
              <a:rPr lang="es-PE" sz="1900" dirty="0">
                <a:cs typeface="Times New Roman" pitchFamily="18" charset="0"/>
              </a:rPr>
              <a:t> va urca pe </a:t>
            </a:r>
            <a:r>
              <a:rPr lang="es-PE" sz="1900" dirty="0" err="1">
                <a:cs typeface="Times New Roman" pitchFamily="18" charset="0"/>
              </a:rPr>
              <a:t>măsură</a:t>
            </a:r>
            <a:r>
              <a:rPr lang="es-PE" sz="1900" dirty="0">
                <a:cs typeface="Times New Roman" pitchFamily="18" charset="0"/>
              </a:rPr>
              <a:t> ce </a:t>
            </a:r>
            <a:r>
              <a:rPr lang="es-PE" sz="1900" dirty="0" err="1">
                <a:cs typeface="Times New Roman" pitchFamily="18" charset="0"/>
              </a:rPr>
              <a:t>competența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lor</a:t>
            </a:r>
            <a:r>
              <a:rPr lang="es-PE" sz="1900" dirty="0">
                <a:cs typeface="Times New Roman" pitchFamily="18" charset="0"/>
              </a:rPr>
              <a:t> va </a:t>
            </a:r>
            <a:r>
              <a:rPr lang="es-PE" sz="1900" dirty="0" err="1">
                <a:cs typeface="Times New Roman" pitchFamily="18" charset="0"/>
              </a:rPr>
              <a:t>crește</a:t>
            </a:r>
            <a:r>
              <a:rPr lang="es-PE" sz="1900" dirty="0">
                <a:cs typeface="Times New Roman" pitchFamily="18" charset="0"/>
              </a:rPr>
              <a:t>. Ar putea </a:t>
            </a:r>
            <a:r>
              <a:rPr lang="es-PE" sz="1900" dirty="0" err="1">
                <a:cs typeface="Times New Roman" pitchFamily="18" charset="0"/>
              </a:rPr>
              <a:t>ajunge</a:t>
            </a:r>
            <a:r>
              <a:rPr lang="es-PE" sz="1900" dirty="0">
                <a:cs typeface="Times New Roman" pitchFamily="18" charset="0"/>
              </a:rPr>
              <a:t> la </a:t>
            </a:r>
            <a:r>
              <a:rPr lang="es-PE" sz="1900" dirty="0" err="1">
                <a:cs typeface="Times New Roman" pitchFamily="18" charset="0"/>
              </a:rPr>
              <a:t>categorii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superioare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până</a:t>
            </a:r>
            <a:r>
              <a:rPr lang="es-PE" sz="1900" dirty="0">
                <a:cs typeface="Times New Roman" pitchFamily="18" charset="0"/>
              </a:rPr>
              <a:t> la </a:t>
            </a:r>
            <a:r>
              <a:rPr lang="es-PE" sz="1900" dirty="0" err="1">
                <a:cs typeface="Times New Roman" pitchFamily="18" charset="0"/>
              </a:rPr>
              <a:t>obținerea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titlului</a:t>
            </a:r>
            <a:r>
              <a:rPr lang="es-PE" sz="1900" dirty="0">
                <a:cs typeface="Times New Roman" pitchFamily="18" charset="0"/>
              </a:rPr>
              <a:t> de „</a:t>
            </a:r>
            <a:r>
              <a:rPr lang="es-PE" sz="1900" dirty="0" err="1">
                <a:cs typeface="Times New Roman" pitchFamily="18" charset="0"/>
              </a:rPr>
              <a:t>șaman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spiritist</a:t>
            </a:r>
            <a:r>
              <a:rPr lang="es-PE" sz="1900" dirty="0">
                <a:cs typeface="Times New Roman" pitchFamily="18" charset="0"/>
              </a:rPr>
              <a:t>”.</a:t>
            </a:r>
          </a:p>
          <a:p>
            <a:pPr marL="0" indent="0" algn="just">
              <a:buNone/>
            </a:pPr>
            <a:r>
              <a:rPr lang="es-PE" sz="1900" dirty="0" err="1">
                <a:cs typeface="Times New Roman" pitchFamily="18" charset="0"/>
              </a:rPr>
              <a:t>Șamanii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spiritisti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cunoșteau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tehnica</a:t>
            </a:r>
            <a:r>
              <a:rPr lang="es-PE" sz="1900" dirty="0">
                <a:cs typeface="Times New Roman" pitchFamily="18" charset="0"/>
              </a:rPr>
              <a:t> transa, </a:t>
            </a:r>
            <a:r>
              <a:rPr lang="es-PE" sz="1900" dirty="0" err="1">
                <a:cs typeface="Times New Roman" pitchFamily="18" charset="0"/>
              </a:rPr>
              <a:t>care</a:t>
            </a:r>
            <a:r>
              <a:rPr lang="es-PE" sz="1900" dirty="0">
                <a:cs typeface="Times New Roman" pitchFamily="18" charset="0"/>
              </a:rPr>
              <a:t> este </a:t>
            </a:r>
            <a:r>
              <a:rPr lang="es-PE" sz="1900" dirty="0" err="1">
                <a:cs typeface="Times New Roman" pitchFamily="18" charset="0"/>
              </a:rPr>
              <a:t>momentul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în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care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spiritele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lor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au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părăsit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corpul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lor</a:t>
            </a:r>
            <a:r>
              <a:rPr lang="es-PE" sz="1900" dirty="0">
                <a:cs typeface="Times New Roman" pitchFamily="18" charset="0"/>
              </a:rPr>
              <a:t>, </a:t>
            </a:r>
            <a:r>
              <a:rPr lang="es-PE" sz="1900" dirty="0" err="1">
                <a:cs typeface="Times New Roman" pitchFamily="18" charset="0"/>
              </a:rPr>
              <a:t>astfel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încât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spiritele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vindecătorilor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să</a:t>
            </a:r>
            <a:r>
              <a:rPr lang="es-PE" sz="1900" dirty="0">
                <a:cs typeface="Times New Roman" pitchFamily="18" charset="0"/>
              </a:rPr>
              <a:t> le </a:t>
            </a:r>
            <a:r>
              <a:rPr lang="es-PE" sz="1900" dirty="0" err="1">
                <a:cs typeface="Times New Roman" pitchFamily="18" charset="0"/>
              </a:rPr>
              <a:t>posede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pentru</a:t>
            </a:r>
            <a:r>
              <a:rPr lang="es-PE" sz="1900" dirty="0">
                <a:cs typeface="Times New Roman" pitchFamily="18" charset="0"/>
              </a:rPr>
              <a:t> a </a:t>
            </a:r>
            <a:r>
              <a:rPr lang="es-PE" sz="1900" dirty="0" err="1">
                <a:cs typeface="Times New Roman" pitchFamily="18" charset="0"/>
              </a:rPr>
              <a:t>vizualiza</a:t>
            </a:r>
            <a:r>
              <a:rPr lang="es-PE" sz="1900" dirty="0">
                <a:cs typeface="Times New Roman" pitchFamily="18" charset="0"/>
              </a:rPr>
              <a:t> un </a:t>
            </a:r>
            <a:r>
              <a:rPr lang="es-PE" sz="1900" dirty="0" err="1">
                <a:cs typeface="Times New Roman" pitchFamily="18" charset="0"/>
              </a:rPr>
              <a:t>remediu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specific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pentru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pacientul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lor</a:t>
            </a:r>
            <a:r>
              <a:rPr lang="es-PE" sz="1900" dirty="0"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s-PE" sz="1900" dirty="0" err="1">
                <a:cs typeface="Times New Roman" pitchFamily="18" charset="0"/>
              </a:rPr>
              <a:t>Șamanii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care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au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efectuat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acest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tip</a:t>
            </a:r>
            <a:r>
              <a:rPr lang="es-PE" sz="1900" dirty="0">
                <a:cs typeface="Times New Roman" pitchFamily="18" charset="0"/>
              </a:rPr>
              <a:t> de </a:t>
            </a:r>
            <a:r>
              <a:rPr lang="es-PE" sz="1900" dirty="0" err="1">
                <a:cs typeface="Times New Roman" pitchFamily="18" charset="0"/>
              </a:rPr>
              <a:t>vindecare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în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care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spiritele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încorporate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au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fost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mai</a:t>
            </a:r>
            <a:r>
              <a:rPr lang="es-PE" sz="1900" dirty="0">
                <a:cs typeface="Times New Roman" pitchFamily="18" charset="0"/>
              </a:rPr>
              <a:t> eficiente, </a:t>
            </a:r>
            <a:r>
              <a:rPr lang="es-PE" sz="1900" dirty="0" err="1">
                <a:cs typeface="Times New Roman" pitchFamily="18" charset="0"/>
              </a:rPr>
              <a:t>datorită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contactului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lor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cu</a:t>
            </a:r>
            <a:r>
              <a:rPr lang="es-PE" sz="1900" dirty="0">
                <a:cs typeface="Times New Roman" pitchFamily="18" charset="0"/>
              </a:rPr>
              <a:t> un </a:t>
            </a:r>
            <a:r>
              <a:rPr lang="es-PE" sz="1900" dirty="0" err="1">
                <a:cs typeface="Times New Roman" pitchFamily="18" charset="0"/>
              </a:rPr>
              <a:t>univers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paralel</a:t>
            </a:r>
            <a:r>
              <a:rPr lang="es-PE" sz="1900" dirty="0">
                <a:cs typeface="Times New Roman" pitchFamily="18" charset="0"/>
              </a:rPr>
              <a:t>. (16)</a:t>
            </a:r>
            <a:endParaRPr lang="es-PE" sz="20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buNone/>
            </a:pPr>
            <a:r>
              <a:rPr lang="es-PE" sz="1400" dirty="0">
                <a:solidFill>
                  <a:prstClr val="black"/>
                </a:solidFill>
                <a:cs typeface="Times New Roman" pitchFamily="18" charset="0"/>
              </a:rPr>
              <a:t/>
            </a:r>
            <a:br>
              <a:rPr lang="es-PE" sz="1400" dirty="0">
                <a:solidFill>
                  <a:prstClr val="black"/>
                </a:solidFill>
                <a:cs typeface="Times New Roman" pitchFamily="18" charset="0"/>
              </a:rPr>
            </a:br>
            <a:endParaRPr lang="es-PE" sz="1400" dirty="0">
              <a:solidFill>
                <a:prstClr val="black"/>
              </a:solidFill>
              <a:cs typeface="Times New Roman" pitchFamily="18" charset="0"/>
            </a:endParaRPr>
          </a:p>
          <a:p>
            <a:pPr marL="64135" marR="68580" indent="449580" algn="just">
              <a:spcBef>
                <a:spcPts val="5"/>
              </a:spcBef>
              <a:spcAft>
                <a:spcPts val="0"/>
              </a:spcAf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5903" t="9914" r="35862" b="10345"/>
          <a:stretch>
            <a:fillRect/>
          </a:stretch>
        </p:blipFill>
        <p:spPr bwMode="auto">
          <a:xfrm>
            <a:off x="6785989" y="1229709"/>
            <a:ext cx="2767914" cy="441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095" t="84484" r="78702" b="7974"/>
          <a:stretch>
            <a:fillRect/>
          </a:stretch>
        </p:blipFill>
        <p:spPr bwMode="auto">
          <a:xfrm>
            <a:off x="6779172" y="5864772"/>
            <a:ext cx="2617076" cy="55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9900745" y="2758966"/>
            <a:ext cx="19706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Chanchan </a:t>
            </a:r>
            <a:r>
              <a:rPr lang="es-PE" sz="1400" dirty="0" err="1">
                <a:latin typeface="Times New Roman" pitchFamily="18" charset="0"/>
                <a:cs typeface="Times New Roman" pitchFamily="18" charset="0"/>
              </a:rPr>
              <a:t>Museum</a:t>
            </a: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s-PE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PE" sz="1400" dirty="0" err="1">
                <a:latin typeface="Times New Roman" pitchFamily="18" charset="0"/>
                <a:cs typeface="Times New Roman" pitchFamily="18" charset="0"/>
              </a:rPr>
              <a:t>Anthropomorphic</a:t>
            </a: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PE" sz="1400" dirty="0" err="1">
                <a:latin typeface="Times New Roman" pitchFamily="18" charset="0"/>
                <a:cs typeface="Times New Roman" pitchFamily="18" charset="0"/>
              </a:rPr>
              <a:t>bottle</a:t>
            </a: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s-PE" sz="1400" dirty="0" err="1">
                <a:latin typeface="Times New Roman" pitchFamily="18" charset="0"/>
                <a:cs typeface="Times New Roman" pitchFamily="18" charset="0"/>
              </a:rPr>
              <a:t>character</a:t>
            </a: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 in trance)</a:t>
            </a:r>
          </a:p>
          <a:p>
            <a:endParaRPr lang="es-PE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PE" sz="1200" dirty="0">
                <a:hlinkClick r:id="rId3"/>
              </a:rPr>
              <a:t>https://visitavirtual.cultura.pe/recorridos/MSCC/chan-chan/index.html</a:t>
            </a:r>
            <a:endParaRPr lang="es-PE" sz="1200" dirty="0"/>
          </a:p>
        </p:txBody>
      </p:sp>
      <p:sp>
        <p:nvSpPr>
          <p:cNvPr id="4" name="Rectangle 3"/>
          <p:cNvSpPr/>
          <p:nvPr/>
        </p:nvSpPr>
        <p:spPr>
          <a:xfrm>
            <a:off x="291152" y="56440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1200" dirty="0">
                <a:solidFill>
                  <a:prstClr val="black"/>
                </a:solidFill>
                <a:cs typeface="Times New Roman" pitchFamily="18" charset="0"/>
              </a:rPr>
              <a:t>16. Javier </a:t>
            </a:r>
            <a:r>
              <a:rPr lang="es-PE" sz="1200" dirty="0" err="1">
                <a:solidFill>
                  <a:prstClr val="black"/>
                </a:solidFill>
                <a:cs typeface="Times New Roman" pitchFamily="18" charset="0"/>
              </a:rPr>
              <a:t>Ullán</a:t>
            </a:r>
            <a:r>
              <a:rPr lang="es-PE" sz="1200" dirty="0">
                <a:solidFill>
                  <a:prstClr val="black"/>
                </a:solidFill>
                <a:cs typeface="Times New Roman" pitchFamily="18" charset="0"/>
              </a:rPr>
              <a:t> De La Rosa. El chamanismo entre los indios </a:t>
            </a:r>
            <a:r>
              <a:rPr lang="es-PE" sz="1200" dirty="0" err="1">
                <a:solidFill>
                  <a:prstClr val="black"/>
                </a:solidFill>
                <a:cs typeface="Times New Roman" pitchFamily="18" charset="0"/>
              </a:rPr>
              <a:t>Ticuna</a:t>
            </a:r>
            <a:r>
              <a:rPr lang="es-PE" sz="1200" dirty="0">
                <a:solidFill>
                  <a:prstClr val="black"/>
                </a:solidFill>
                <a:cs typeface="Times New Roman" pitchFamily="18" charset="0"/>
              </a:rPr>
              <a:t> Del Amazonas: Entre la Religión, la Magia y la representación dramática. Universidad Complutense – Madrid. España.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9711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t="26724" r="35376" b="9052"/>
          <a:stretch>
            <a:fillRect/>
          </a:stretch>
        </p:blipFill>
        <p:spPr bwMode="auto">
          <a:xfrm>
            <a:off x="4252566" y="930168"/>
            <a:ext cx="3441006" cy="199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3168867" y="321811"/>
            <a:ext cx="589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America Latină: Regiune a muzeelor minunate și diverse</a:t>
            </a:r>
            <a:endParaRPr lang="es-PE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t="9698" r="27343" b="6250"/>
          <a:stretch>
            <a:fillRect/>
          </a:stretch>
        </p:blipFill>
        <p:spPr bwMode="auto">
          <a:xfrm>
            <a:off x="252247" y="851338"/>
            <a:ext cx="3177243" cy="207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 l="14604" t="19612" r="16146" b="13578"/>
          <a:stretch>
            <a:fillRect/>
          </a:stretch>
        </p:blipFill>
        <p:spPr bwMode="auto">
          <a:xfrm>
            <a:off x="525756" y="3703710"/>
            <a:ext cx="3726810" cy="203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213301" y="5757900"/>
            <a:ext cx="542333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>
                <a:hlinkClick r:id="rId5"/>
              </a:rPr>
              <a:t>http://www.precolombino.cl/exposiciones/exposiciones-temporales/el-arte-del-cobre-en-el-mundo-andino-2004/cobre-en-la-mesa-del-chaman</a:t>
            </a:r>
            <a:r>
              <a:rPr lang="es-PE" dirty="0">
                <a:hlinkClick r:id="rId5"/>
              </a:rPr>
              <a:t>/</a:t>
            </a:r>
            <a:endParaRPr lang="es-PE" dirty="0"/>
          </a:p>
        </p:txBody>
      </p:sp>
      <p:sp>
        <p:nvSpPr>
          <p:cNvPr id="8" name="7 CuadroTexto"/>
          <p:cNvSpPr txBox="1"/>
          <p:nvPr/>
        </p:nvSpPr>
        <p:spPr>
          <a:xfrm>
            <a:off x="362605" y="3122705"/>
            <a:ext cx="7330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6"/>
              </a:rPr>
              <a:t>https://visitavirtual.cultura.pe/recorridos/MNCP/museo-nacional-cultura-peruana/index.html</a:t>
            </a:r>
            <a:endParaRPr lang="es-PE" sz="120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/>
          <a:srcRect l="29473" t="15410" r="2941" b="17996"/>
          <a:stretch>
            <a:fillRect/>
          </a:stretch>
        </p:blipFill>
        <p:spPr bwMode="auto">
          <a:xfrm>
            <a:off x="8316236" y="1008994"/>
            <a:ext cx="3394267" cy="191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8308426" y="3030371"/>
            <a:ext cx="364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8"/>
              </a:rPr>
              <a:t>https://visitavirtual.cultura.pe/recorridos/MSCC/chan-chan/index.html</a:t>
            </a:r>
            <a:endParaRPr lang="es-PE" sz="1200" dirty="0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>
            <a:lum bright="-10000"/>
          </a:blip>
          <a:srcRect l="26016" t="21513" r="4021" b="19981"/>
          <a:stretch>
            <a:fillRect/>
          </a:stretch>
        </p:blipFill>
        <p:spPr bwMode="auto">
          <a:xfrm>
            <a:off x="6719775" y="3703710"/>
            <a:ext cx="4063503" cy="191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6719775" y="5796737"/>
            <a:ext cx="506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10"/>
              </a:rPr>
              <a:t>https://visitavirtual.cultura.pe/recorridos/MUNACH/museo-nacional-chavin/index.html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959192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484" y="1170342"/>
            <a:ext cx="10515600" cy="758825"/>
          </a:xfrm>
        </p:spPr>
        <p:txBody>
          <a:bodyPr>
            <a:normAutofit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484" y="1632587"/>
            <a:ext cx="10515600" cy="19977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2400" dirty="0">
                <a:latin typeface="Times New Roman"/>
                <a:ea typeface="Calibri"/>
              </a:rPr>
              <a:t/>
            </a:r>
            <a:br>
              <a:rPr lang="es-PE" sz="2400" dirty="0">
                <a:latin typeface="Times New Roman"/>
                <a:ea typeface="Calibri"/>
              </a:rPr>
            </a:br>
            <a:r>
              <a:rPr lang="es-PE" sz="1600" dirty="0" err="1">
                <a:ea typeface="Calibri"/>
              </a:rPr>
              <a:t>Șamanul</a:t>
            </a:r>
            <a:r>
              <a:rPr lang="es-PE" sz="1600" dirty="0">
                <a:ea typeface="Calibri"/>
              </a:rPr>
              <a:t> a </a:t>
            </a:r>
            <a:r>
              <a:rPr lang="es-PE" sz="1600" dirty="0" err="1">
                <a:ea typeface="Calibri"/>
              </a:rPr>
              <a:t>fost</a:t>
            </a:r>
            <a:r>
              <a:rPr lang="es-PE" sz="1600" dirty="0">
                <a:ea typeface="Calibri"/>
              </a:rPr>
              <a:t> un </a:t>
            </a:r>
            <a:r>
              <a:rPr lang="es-PE" sz="1600" dirty="0" err="1">
                <a:ea typeface="Calibri"/>
              </a:rPr>
              <a:t>vindecător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prezent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în</a:t>
            </a:r>
            <a:r>
              <a:rPr lang="es-PE" sz="1600" dirty="0">
                <a:ea typeface="Calibri"/>
              </a:rPr>
              <a:t> cultura </a:t>
            </a:r>
            <a:r>
              <a:rPr lang="es-PE" sz="1600" dirty="0" err="1">
                <a:ea typeface="Calibri"/>
              </a:rPr>
              <a:t>precolumbiană</a:t>
            </a:r>
            <a:r>
              <a:rPr lang="es-PE" sz="1600" dirty="0">
                <a:ea typeface="Calibri"/>
              </a:rPr>
              <a:t> a </a:t>
            </a:r>
            <a:r>
              <a:rPr lang="es-PE" sz="1600" dirty="0" err="1">
                <a:ea typeface="Calibri"/>
              </a:rPr>
              <a:t>cărui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influență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nu</a:t>
            </a:r>
            <a:r>
              <a:rPr lang="es-PE" sz="1600" dirty="0">
                <a:ea typeface="Calibri"/>
              </a:rPr>
              <a:t> a </a:t>
            </a:r>
            <a:r>
              <a:rPr lang="es-PE" sz="1600" dirty="0" err="1">
                <a:ea typeface="Calibri"/>
              </a:rPr>
              <a:t>putut</a:t>
            </a:r>
            <a:r>
              <a:rPr lang="es-PE" sz="1600" dirty="0">
                <a:ea typeface="Calibri"/>
              </a:rPr>
              <a:t> fi </a:t>
            </a:r>
            <a:r>
              <a:rPr lang="es-PE" sz="1600" dirty="0" err="1">
                <a:ea typeface="Calibri"/>
              </a:rPr>
              <a:t>stinsă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după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cucerire</a:t>
            </a:r>
            <a:r>
              <a:rPr lang="es-PE" sz="1600" dirty="0">
                <a:ea typeface="Calibri"/>
              </a:rPr>
              <a:t>.</a:t>
            </a:r>
          </a:p>
          <a:p>
            <a:pPr marL="0" indent="0" algn="just">
              <a:buNone/>
            </a:pPr>
            <a:r>
              <a:rPr lang="es-PE" sz="1600" dirty="0" err="1">
                <a:ea typeface="Calibri"/>
              </a:rPr>
              <a:t>Prin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transă</a:t>
            </a:r>
            <a:r>
              <a:rPr lang="es-PE" sz="1600" dirty="0">
                <a:ea typeface="Calibri"/>
              </a:rPr>
              <a:t>, </a:t>
            </a:r>
            <a:r>
              <a:rPr lang="es-PE" sz="1600" dirty="0" err="1">
                <a:ea typeface="Calibri"/>
              </a:rPr>
              <a:t>șamanii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au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realizat</a:t>
            </a:r>
            <a:r>
              <a:rPr lang="es-PE" sz="1600" dirty="0">
                <a:ea typeface="Calibri"/>
              </a:rPr>
              <a:t> „</a:t>
            </a:r>
            <a:r>
              <a:rPr lang="es-PE" sz="1600" dirty="0" err="1">
                <a:ea typeface="Calibri"/>
              </a:rPr>
              <a:t>desprinderea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sufletelor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lor</a:t>
            </a:r>
            <a:r>
              <a:rPr lang="es-PE" sz="1600" dirty="0">
                <a:ea typeface="Calibri"/>
              </a:rPr>
              <a:t> de </a:t>
            </a:r>
            <a:r>
              <a:rPr lang="es-PE" sz="1600" dirty="0" err="1">
                <a:ea typeface="Calibri"/>
              </a:rPr>
              <a:t>corpurile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lor</a:t>
            </a:r>
            <a:r>
              <a:rPr lang="es-PE" sz="1600" dirty="0">
                <a:ea typeface="Calibri"/>
              </a:rPr>
              <a:t>, </a:t>
            </a:r>
            <a:r>
              <a:rPr lang="es-PE" sz="1600" dirty="0" err="1">
                <a:ea typeface="Calibri"/>
              </a:rPr>
              <a:t>permițându</a:t>
            </a:r>
            <a:r>
              <a:rPr lang="es-PE" sz="1600" dirty="0">
                <a:ea typeface="Calibri"/>
              </a:rPr>
              <a:t>-le </a:t>
            </a:r>
            <a:r>
              <a:rPr lang="es-PE" sz="1600" dirty="0" err="1">
                <a:ea typeface="Calibri"/>
              </a:rPr>
              <a:t>înălțarea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în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cer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sau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coborârea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în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iad</a:t>
            </a:r>
            <a:r>
              <a:rPr lang="es-PE" sz="1600" dirty="0">
                <a:ea typeface="Calibri"/>
              </a:rPr>
              <a:t>”.</a:t>
            </a:r>
          </a:p>
          <a:p>
            <a:pPr marL="0" indent="0" algn="just">
              <a:buNone/>
            </a:pPr>
            <a:r>
              <a:rPr lang="es-PE" sz="1600" dirty="0" err="1">
                <a:ea typeface="Calibri"/>
              </a:rPr>
              <a:t>Această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putere</a:t>
            </a:r>
            <a:r>
              <a:rPr lang="es-PE" sz="1600" dirty="0">
                <a:ea typeface="Calibri"/>
              </a:rPr>
              <a:t> de a se </a:t>
            </a:r>
            <a:r>
              <a:rPr lang="es-PE" sz="1600" dirty="0" err="1">
                <a:ea typeface="Calibri"/>
              </a:rPr>
              <a:t>mișca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liber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prin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lumile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supranaturale</a:t>
            </a:r>
            <a:r>
              <a:rPr lang="es-PE" sz="1600" dirty="0">
                <a:ea typeface="Calibri"/>
              </a:rPr>
              <a:t> a </a:t>
            </a:r>
            <a:r>
              <a:rPr lang="es-PE" sz="1600" dirty="0" err="1">
                <a:ea typeface="Calibri"/>
              </a:rPr>
              <a:t>fost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recunoscută</a:t>
            </a:r>
            <a:r>
              <a:rPr lang="es-PE" sz="1600" dirty="0">
                <a:ea typeface="Calibri"/>
              </a:rPr>
              <a:t> de </a:t>
            </a:r>
            <a:r>
              <a:rPr lang="es-PE" sz="1600" dirty="0" err="1">
                <a:ea typeface="Calibri"/>
              </a:rPr>
              <a:t>oameni</a:t>
            </a:r>
            <a:r>
              <a:rPr lang="es-PE" sz="1600" dirty="0">
                <a:ea typeface="Calibri"/>
              </a:rPr>
              <a:t>, </a:t>
            </a:r>
            <a:r>
              <a:rPr lang="es-PE" sz="1600" dirty="0" err="1">
                <a:ea typeface="Calibri"/>
              </a:rPr>
              <a:t>permițând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șamanilor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să</a:t>
            </a:r>
            <a:r>
              <a:rPr lang="es-PE" sz="1600" dirty="0">
                <a:ea typeface="Calibri"/>
              </a:rPr>
              <a:t> „</a:t>
            </a:r>
            <a:r>
              <a:rPr lang="es-PE" sz="1600" dirty="0" err="1">
                <a:ea typeface="Calibri"/>
              </a:rPr>
              <a:t>conducă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sufletele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pacienților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lor</a:t>
            </a:r>
            <a:r>
              <a:rPr lang="es-PE" sz="1600" dirty="0">
                <a:ea typeface="Calibri"/>
              </a:rPr>
              <a:t>”.</a:t>
            </a:r>
            <a:endParaRPr lang="en-US" sz="1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215189" y="5929353"/>
            <a:ext cx="986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sz="1400" dirty="0"/>
              <a:t/>
            </a:r>
            <a:br>
              <a:rPr lang="es-PE" sz="1400" dirty="0"/>
            </a:br>
            <a:endParaRPr lang="es-PE" sz="1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63635" y="5605865"/>
            <a:ext cx="10735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12. Carlos </a:t>
            </a:r>
            <a:r>
              <a:rPr lang="es-PE" sz="1200" dirty="0" err="1"/>
              <a:t>Musso</a:t>
            </a:r>
            <a:r>
              <a:rPr lang="es-PE" sz="1200" dirty="0"/>
              <a:t>. Medicina </a:t>
            </a:r>
            <a:r>
              <a:rPr lang="es-PE" sz="1200" dirty="0" err="1"/>
              <a:t>chamánica</a:t>
            </a:r>
            <a:r>
              <a:rPr lang="es-PE" sz="1200" dirty="0"/>
              <a:t>: su análisis desde una perspectiva científica. </a:t>
            </a:r>
            <a:r>
              <a:rPr lang="da-DK" sz="1200" dirty="0"/>
              <a:t>Rev. Hosp. Ital. B.Aires 2015; 35(4): 142-144</a:t>
            </a:r>
            <a:r>
              <a:rPr lang="da-DK" sz="1600" dirty="0"/>
              <a:t>.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313809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10784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3132" y="1428582"/>
            <a:ext cx="11918868" cy="4354701"/>
          </a:xfrm>
        </p:spPr>
        <p:txBody>
          <a:bodyPr>
            <a:normAutofit fontScale="70000" lnSpcReduction="20000"/>
          </a:bodyPr>
          <a:lstStyle/>
          <a:p>
            <a:pPr marL="227965" marR="734695" indent="0" algn="just">
              <a:lnSpc>
                <a:spcPct val="120000"/>
              </a:lnSpc>
              <a:spcBef>
                <a:spcPts val="5"/>
              </a:spcBef>
              <a:buNone/>
            </a:pP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2000" dirty="0">
                <a:latin typeface="Times New Roman" pitchFamily="18" charset="0"/>
                <a:cs typeface="Times New Roman" pitchFamily="18" charset="0"/>
              </a:rPr>
            </a:br>
            <a:r>
              <a:rPr lang="es-ES" sz="2100" dirty="0" err="1">
                <a:cs typeface="Times New Roman" pitchFamily="18" charset="0"/>
              </a:rPr>
              <a:t>Peruanii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antici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au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lăsat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mărturii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în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ceramica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lor</a:t>
            </a:r>
            <a:r>
              <a:rPr lang="es-ES" sz="2100" dirty="0">
                <a:cs typeface="Times New Roman" pitchFamily="18" charset="0"/>
              </a:rPr>
              <a:t> despre </a:t>
            </a:r>
            <a:r>
              <a:rPr lang="es-ES" sz="2100" dirty="0" err="1">
                <a:cs typeface="Times New Roman" pitchFamily="18" charset="0"/>
              </a:rPr>
              <a:t>comunicarea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șamanilor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cu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forțele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spirituale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respectul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lor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profund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față</a:t>
            </a:r>
            <a:r>
              <a:rPr lang="es-ES" sz="2100" dirty="0">
                <a:cs typeface="Times New Roman" pitchFamily="18" charset="0"/>
              </a:rPr>
              <a:t> de </a:t>
            </a:r>
            <a:r>
              <a:rPr lang="es-ES" sz="2100" dirty="0" err="1">
                <a:cs typeface="Times New Roman" pitchFamily="18" charset="0"/>
              </a:rPr>
              <a:t>animale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natură</a:t>
            </a:r>
            <a:r>
              <a:rPr lang="es-ES" sz="2100" dirty="0">
                <a:cs typeface="Times New Roman" pitchFamily="18" charset="0"/>
              </a:rPr>
              <a:t>. (9)</a:t>
            </a:r>
          </a:p>
          <a:p>
            <a:pPr marL="227965" marR="734695" indent="0" algn="just">
              <a:lnSpc>
                <a:spcPct val="120000"/>
              </a:lnSpc>
              <a:spcBef>
                <a:spcPts val="5"/>
              </a:spcBef>
              <a:buNone/>
            </a:pPr>
            <a:endParaRPr lang="es-ES" sz="2100" dirty="0">
              <a:cs typeface="Times New Roman" pitchFamily="18" charset="0"/>
            </a:endParaRPr>
          </a:p>
          <a:p>
            <a:pPr marL="227965" marR="734695" indent="0" algn="just">
              <a:lnSpc>
                <a:spcPct val="120000"/>
              </a:lnSpc>
              <a:spcBef>
                <a:spcPts val="5"/>
              </a:spcBef>
              <a:buNone/>
            </a:pPr>
            <a:r>
              <a:rPr lang="es-ES" sz="2100" dirty="0" err="1">
                <a:cs typeface="Times New Roman" pitchFamily="18" charset="0"/>
              </a:rPr>
              <a:t>Rolurile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șamanilor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au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fost</a:t>
            </a:r>
            <a:r>
              <a:rPr lang="es-ES" sz="2100" dirty="0">
                <a:cs typeface="Times New Roman" pitchFamily="18" charset="0"/>
              </a:rPr>
              <a:t>:</a:t>
            </a:r>
          </a:p>
          <a:p>
            <a:pPr marL="227965" marR="734695" indent="0" algn="just">
              <a:lnSpc>
                <a:spcPct val="120000"/>
              </a:lnSpc>
              <a:spcBef>
                <a:spcPts val="5"/>
              </a:spcBef>
              <a:buNone/>
            </a:pPr>
            <a:endParaRPr lang="es-ES" sz="2100" dirty="0">
              <a:cs typeface="Times New Roman" pitchFamily="18" charset="0"/>
            </a:endParaRPr>
          </a:p>
          <a:p>
            <a:pPr marL="570865" marR="734695" indent="-342900" algn="just">
              <a:lnSpc>
                <a:spcPct val="120000"/>
              </a:lnSpc>
              <a:spcBef>
                <a:spcPts val="5"/>
              </a:spcBef>
            </a:pPr>
            <a:r>
              <a:rPr lang="es-ES" sz="2100" dirty="0">
                <a:cs typeface="Times New Roman" pitchFamily="18" charset="0"/>
              </a:rPr>
              <a:t>Ei </a:t>
            </a:r>
            <a:r>
              <a:rPr lang="es-ES" sz="2100" dirty="0" err="1">
                <a:cs typeface="Times New Roman" pitchFamily="18" charset="0"/>
              </a:rPr>
              <a:t>puteau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vedea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sufletul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uman</a:t>
            </a:r>
            <a:r>
              <a:rPr lang="es-ES" sz="2100" dirty="0">
                <a:cs typeface="Times New Roman" pitchFamily="18" charset="0"/>
              </a:rPr>
              <a:t>, </a:t>
            </a:r>
            <a:r>
              <a:rPr lang="es-ES" sz="2100" dirty="0" err="1">
                <a:cs typeface="Times New Roman" pitchFamily="18" charset="0"/>
              </a:rPr>
              <a:t>să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recunoască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problemele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dramele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în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fiecare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persoană</a:t>
            </a:r>
            <a:r>
              <a:rPr lang="es-ES" sz="2100" dirty="0">
                <a:cs typeface="Times New Roman" pitchFamily="18" charset="0"/>
              </a:rPr>
              <a:t>, </a:t>
            </a:r>
            <a:r>
              <a:rPr lang="es-ES" sz="2100" dirty="0" err="1">
                <a:cs typeface="Times New Roman" pitchFamily="18" charset="0"/>
              </a:rPr>
              <a:t>auzind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pacientul</a:t>
            </a:r>
            <a:r>
              <a:rPr lang="es-ES" sz="2100" dirty="0">
                <a:cs typeface="Times New Roman" pitchFamily="18" charset="0"/>
              </a:rPr>
              <a:t>.</a:t>
            </a:r>
          </a:p>
          <a:p>
            <a:pPr marL="570865" marR="734695" indent="-342900" algn="just">
              <a:lnSpc>
                <a:spcPct val="120000"/>
              </a:lnSpc>
              <a:spcBef>
                <a:spcPts val="5"/>
              </a:spcBef>
            </a:pPr>
            <a:endParaRPr lang="es-ES" sz="2100" dirty="0">
              <a:cs typeface="Times New Roman" pitchFamily="18" charset="0"/>
            </a:endParaRPr>
          </a:p>
          <a:p>
            <a:pPr marL="570865" marR="734695" indent="-342900" algn="just">
              <a:lnSpc>
                <a:spcPct val="120000"/>
              </a:lnSpc>
              <a:spcBef>
                <a:spcPts val="5"/>
              </a:spcBef>
            </a:pPr>
            <a:r>
              <a:rPr lang="es-ES" sz="2100" dirty="0">
                <a:cs typeface="Times New Roman" pitchFamily="18" charset="0"/>
              </a:rPr>
              <a:t>Ar putea </a:t>
            </a:r>
            <a:r>
              <a:rPr lang="es-ES" sz="2100" dirty="0" err="1">
                <a:cs typeface="Times New Roman" pitchFamily="18" charset="0"/>
              </a:rPr>
              <a:t>vindeca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diferite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afecțiuni</a:t>
            </a:r>
            <a:r>
              <a:rPr lang="es-ES" sz="2100" dirty="0">
                <a:cs typeface="Times New Roman" pitchFamily="18" charset="0"/>
              </a:rPr>
              <a:t>.</a:t>
            </a:r>
          </a:p>
          <a:p>
            <a:pPr marL="570865" marR="734695" indent="-342900" algn="just">
              <a:lnSpc>
                <a:spcPct val="120000"/>
              </a:lnSpc>
              <a:spcBef>
                <a:spcPts val="5"/>
              </a:spcBef>
            </a:pPr>
            <a:endParaRPr lang="es-ES" sz="2100" dirty="0">
              <a:cs typeface="Times New Roman" pitchFamily="18" charset="0"/>
            </a:endParaRPr>
          </a:p>
          <a:p>
            <a:pPr marL="570865" marR="734695" indent="-342900" algn="just">
              <a:lnSpc>
                <a:spcPct val="120000"/>
              </a:lnSpc>
              <a:spcBef>
                <a:spcPts val="5"/>
              </a:spcBef>
            </a:pPr>
            <a:r>
              <a:rPr lang="es-ES" sz="2100" dirty="0">
                <a:cs typeface="Times New Roman" pitchFamily="18" charset="0"/>
              </a:rPr>
              <a:t>Ar putea purifica </a:t>
            </a:r>
            <a:r>
              <a:rPr lang="es-ES" sz="2100" dirty="0" err="1">
                <a:cs typeface="Times New Roman" pitchFamily="18" charset="0"/>
              </a:rPr>
              <a:t>casele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oamenii</a:t>
            </a:r>
            <a:r>
              <a:rPr lang="es-ES" sz="2100" dirty="0">
                <a:cs typeface="Times New Roman" pitchFamily="18" charset="0"/>
              </a:rPr>
              <a:t>. .</a:t>
            </a:r>
          </a:p>
          <a:p>
            <a:pPr marL="570865" marR="734695" indent="-342900" algn="just">
              <a:lnSpc>
                <a:spcPct val="120000"/>
              </a:lnSpc>
              <a:spcBef>
                <a:spcPts val="5"/>
              </a:spcBef>
            </a:pPr>
            <a:endParaRPr lang="es-ES" sz="2100" dirty="0">
              <a:cs typeface="Times New Roman" pitchFamily="18" charset="0"/>
            </a:endParaRPr>
          </a:p>
          <a:p>
            <a:pPr marL="570865" marR="734695" indent="-342900" algn="just">
              <a:lnSpc>
                <a:spcPct val="120000"/>
              </a:lnSpc>
              <a:spcBef>
                <a:spcPts val="5"/>
              </a:spcBef>
            </a:pPr>
            <a:r>
              <a:rPr lang="es-ES" sz="2100" dirty="0" err="1">
                <a:cs typeface="Times New Roman" pitchFamily="18" charset="0"/>
              </a:rPr>
              <a:t>Aceștia</a:t>
            </a:r>
            <a:r>
              <a:rPr lang="es-ES" sz="2100" dirty="0">
                <a:cs typeface="Times New Roman" pitchFamily="18" charset="0"/>
              </a:rPr>
              <a:t> ar putea </a:t>
            </a:r>
            <a:r>
              <a:rPr lang="es-ES" sz="2100" dirty="0" err="1">
                <a:cs typeface="Times New Roman" pitchFamily="18" charset="0"/>
              </a:rPr>
              <a:t>însoți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moartea</a:t>
            </a:r>
            <a:r>
              <a:rPr lang="es-ES" sz="2100" dirty="0">
                <a:cs typeface="Times New Roman" pitchFamily="18" charset="0"/>
              </a:rPr>
              <a:t>, </a:t>
            </a:r>
            <a:r>
              <a:rPr lang="es-ES" sz="2100" dirty="0" err="1">
                <a:cs typeface="Times New Roman" pitchFamily="18" charset="0"/>
              </a:rPr>
              <a:t>oferind</a:t>
            </a:r>
            <a:r>
              <a:rPr lang="es-ES" sz="2100" dirty="0">
                <a:cs typeface="Times New Roman" pitchFamily="18" charset="0"/>
              </a:rPr>
              <a:t> confort </a:t>
            </a:r>
            <a:r>
              <a:rPr lang="es-ES" sz="2100" dirty="0" err="1">
                <a:cs typeface="Times New Roman" pitchFamily="18" charset="0"/>
              </a:rPr>
              <a:t>pacienților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sprijinindu</a:t>
            </a:r>
            <a:r>
              <a:rPr lang="es-ES" sz="2100" dirty="0">
                <a:cs typeface="Times New Roman" pitchFamily="18" charset="0"/>
              </a:rPr>
              <a:t>-i.</a:t>
            </a:r>
          </a:p>
          <a:p>
            <a:pPr marL="227965" marR="734695" indent="0" algn="just">
              <a:lnSpc>
                <a:spcPct val="120000"/>
              </a:lnSpc>
              <a:spcBef>
                <a:spcPts val="5"/>
              </a:spcBef>
              <a:buNone/>
            </a:pPr>
            <a:endParaRPr lang="es-ES" sz="2100" dirty="0">
              <a:cs typeface="Times New Roman" pitchFamily="18" charset="0"/>
            </a:endParaRPr>
          </a:p>
          <a:p>
            <a:pPr marL="227965" marR="734695" indent="0" algn="just">
              <a:lnSpc>
                <a:spcPct val="120000"/>
              </a:lnSpc>
              <a:spcBef>
                <a:spcPts val="5"/>
              </a:spcBef>
              <a:buNone/>
            </a:pPr>
            <a:r>
              <a:rPr lang="es-ES" sz="2100" dirty="0">
                <a:cs typeface="Times New Roman" pitchFamily="18" charset="0"/>
              </a:rPr>
              <a:t>Ar putea </a:t>
            </a:r>
            <a:r>
              <a:rPr lang="es-ES" sz="2100" dirty="0" err="1">
                <a:cs typeface="Times New Roman" pitchFamily="18" charset="0"/>
              </a:rPr>
              <a:t>onora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moartea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unei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persoane</a:t>
            </a:r>
            <a:r>
              <a:rPr lang="es-ES" sz="2100" dirty="0">
                <a:cs typeface="Times New Roman" pitchFamily="18" charset="0"/>
              </a:rPr>
              <a:t>, </a:t>
            </a:r>
            <a:r>
              <a:rPr lang="es-ES" sz="2100" dirty="0" err="1">
                <a:cs typeface="Times New Roman" pitchFamily="18" charset="0"/>
              </a:rPr>
              <a:t>făcând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înmormântări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cu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ofrande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articole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personale</a:t>
            </a:r>
            <a:r>
              <a:rPr lang="es-ES" sz="2100" dirty="0">
                <a:cs typeface="Times New Roman" pitchFamily="18" charset="0"/>
              </a:rPr>
              <a:t>, </a:t>
            </a:r>
            <a:r>
              <a:rPr lang="es-ES" sz="2100" dirty="0" err="1">
                <a:cs typeface="Times New Roman" pitchFamily="18" charset="0"/>
              </a:rPr>
              <a:t>datorită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credințelor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lor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într</a:t>
            </a:r>
            <a:r>
              <a:rPr lang="es-ES" sz="2100" dirty="0">
                <a:cs typeface="Times New Roman" pitchFamily="18" charset="0"/>
              </a:rPr>
              <a:t>-o </a:t>
            </a:r>
            <a:r>
              <a:rPr lang="es-ES" sz="2100" dirty="0" err="1">
                <a:cs typeface="Times New Roman" pitchFamily="18" charset="0"/>
              </a:rPr>
              <a:t>viață</a:t>
            </a:r>
            <a:r>
              <a:rPr lang="es-ES" sz="2100" dirty="0">
                <a:cs typeface="Times New Roman" pitchFamily="18" charset="0"/>
              </a:rPr>
              <a:t> de </a:t>
            </a:r>
            <a:r>
              <a:rPr lang="es-ES" sz="2100" dirty="0" err="1">
                <a:cs typeface="Times New Roman" pitchFamily="18" charset="0"/>
              </a:rPr>
              <a:t>apoi</a:t>
            </a:r>
            <a:r>
              <a:rPr lang="es-ES" sz="21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lnSpc>
                <a:spcPct val="120000"/>
              </a:lnSpc>
              <a:spcBef>
                <a:spcPts val="5"/>
              </a:spcBef>
              <a:buNone/>
            </a:pPr>
            <a:r>
              <a:rPr lang="es-ES" sz="2100" dirty="0">
                <a:cs typeface="Times New Roman" pitchFamily="18" charset="0"/>
              </a:rPr>
              <a:t>O </a:t>
            </a:r>
            <a:r>
              <a:rPr lang="es-ES" sz="2100" dirty="0" err="1">
                <a:cs typeface="Times New Roman" pitchFamily="18" charset="0"/>
              </a:rPr>
              <a:t>funțiune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vitală</a:t>
            </a:r>
            <a:r>
              <a:rPr lang="es-ES" sz="2100" dirty="0">
                <a:cs typeface="Times New Roman" pitchFamily="18" charset="0"/>
              </a:rPr>
              <a:t> a </a:t>
            </a:r>
            <a:r>
              <a:rPr lang="es-ES" sz="2100" dirty="0" err="1">
                <a:cs typeface="Times New Roman" pitchFamily="18" charset="0"/>
              </a:rPr>
              <a:t>șamanului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pentru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comunități</a:t>
            </a:r>
            <a:r>
              <a:rPr lang="es-ES" sz="2100" dirty="0">
                <a:cs typeface="Times New Roman" pitchFamily="18" charset="0"/>
              </a:rPr>
              <a:t> a </a:t>
            </a:r>
            <a:r>
              <a:rPr lang="es-ES" sz="2100" dirty="0" err="1">
                <a:cs typeface="Times New Roman" pitchFamily="18" charset="0"/>
              </a:rPr>
              <a:t>fost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păstrarea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tradiției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și</a:t>
            </a:r>
            <a:r>
              <a:rPr lang="es-ES" sz="2100" dirty="0">
                <a:cs typeface="Times New Roman" pitchFamily="18" charset="0"/>
              </a:rPr>
              <a:t> a </a:t>
            </a:r>
            <a:r>
              <a:rPr lang="es-ES" sz="2100" dirty="0" err="1">
                <a:cs typeface="Times New Roman" pitchFamily="18" charset="0"/>
              </a:rPr>
              <a:t>echilibrului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psiho-fizic</a:t>
            </a:r>
            <a:r>
              <a:rPr lang="es-ES" sz="2100" dirty="0">
                <a:cs typeface="Times New Roman" pitchFamily="18" charset="0"/>
              </a:rPr>
              <a:t> al </a:t>
            </a:r>
            <a:r>
              <a:rPr lang="es-ES" sz="2100" dirty="0" err="1">
                <a:cs typeface="Times New Roman" pitchFamily="18" charset="0"/>
              </a:rPr>
              <a:t>comunității</a:t>
            </a:r>
            <a:r>
              <a:rPr lang="es-ES" sz="2100" dirty="0">
                <a:cs typeface="Times New Roman" pitchFamily="18" charset="0"/>
              </a:rPr>
              <a:t>. </a:t>
            </a:r>
            <a:r>
              <a:rPr lang="es-ES" sz="2100" dirty="0" err="1">
                <a:cs typeface="Times New Roman" pitchFamily="18" charset="0"/>
              </a:rPr>
              <a:t>Aceștia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erau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responsabili</a:t>
            </a:r>
            <a:r>
              <a:rPr lang="es-ES" sz="2100" dirty="0">
                <a:cs typeface="Times New Roman" pitchFamily="18" charset="0"/>
              </a:rPr>
              <a:t> de </a:t>
            </a:r>
            <a:r>
              <a:rPr lang="es-ES" sz="2100" dirty="0" err="1">
                <a:cs typeface="Times New Roman" pitchFamily="18" charset="0"/>
              </a:rPr>
              <a:t>actualizarea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cunoștințelor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lor</a:t>
            </a:r>
            <a:r>
              <a:rPr lang="es-ES" sz="2100" dirty="0">
                <a:cs typeface="Times New Roman" pitchFamily="18" charset="0"/>
              </a:rPr>
              <a:t> despre plante, </a:t>
            </a:r>
            <a:r>
              <a:rPr lang="es-ES" sz="2100" dirty="0" err="1">
                <a:cs typeface="Times New Roman" pitchFamily="18" charset="0"/>
              </a:rPr>
              <a:t>ritualuri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și</a:t>
            </a:r>
            <a:r>
              <a:rPr lang="es-ES" sz="2100" dirty="0">
                <a:cs typeface="Times New Roman" pitchFamily="18" charset="0"/>
              </a:rPr>
              <a:t> boli, </a:t>
            </a:r>
            <a:r>
              <a:rPr lang="es-ES" sz="2100" dirty="0" err="1">
                <a:cs typeface="Times New Roman" pitchFamily="18" charset="0"/>
              </a:rPr>
              <a:t>pentru</a:t>
            </a:r>
            <a:r>
              <a:rPr lang="es-ES" sz="2100" dirty="0">
                <a:cs typeface="Times New Roman" pitchFamily="18" charset="0"/>
              </a:rPr>
              <a:t> a </a:t>
            </a:r>
            <a:r>
              <a:rPr lang="es-ES" sz="2100" dirty="0" err="1">
                <a:cs typeface="Times New Roman" pitchFamily="18" charset="0"/>
              </a:rPr>
              <a:t>oferi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servicii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comunității</a:t>
            </a:r>
            <a:r>
              <a:rPr lang="es-ES" sz="2100" dirty="0">
                <a:cs typeface="Times New Roman" pitchFamily="18" charset="0"/>
              </a:rPr>
              <a:t>.</a:t>
            </a:r>
            <a:r>
              <a:rPr lang="es-ES" sz="2000" dirty="0">
                <a:latin typeface="PMingLiU"/>
                <a:cs typeface="PMingLiU"/>
              </a:rPr>
              <a:t/>
            </a:r>
            <a:br>
              <a:rPr lang="es-ES" sz="2000" dirty="0">
                <a:latin typeface="PMingLiU"/>
                <a:cs typeface="PMingLiU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76001" y="5554605"/>
            <a:ext cx="10539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/>
              <a:t>9, Occidente Herido: El Potencial Sanador Del Chamanismo en el Mundo Contemporáneo. Mg. Ana María Llamazares .</a:t>
            </a:r>
            <a:br>
              <a:rPr lang="es-PE" sz="1100" dirty="0"/>
            </a:br>
            <a:r>
              <a:rPr lang="es-PE" sz="1100" dirty="0"/>
              <a:t>18. Llamazares, Ana María; Arte </a:t>
            </a:r>
            <a:r>
              <a:rPr lang="es-PE" sz="1100" dirty="0" err="1"/>
              <a:t>chamánico</a:t>
            </a:r>
            <a:r>
              <a:rPr lang="es-PE" sz="1100" dirty="0"/>
              <a:t>: visiones del universo. En: Llamazares y Martínez Sarasola (Eds.) El lenguaje de los dioses; Buenos Aires; </a:t>
            </a:r>
            <a:r>
              <a:rPr lang="es-PE" sz="1100" dirty="0" err="1"/>
              <a:t>Biblos</a:t>
            </a:r>
            <a:r>
              <a:rPr lang="es-PE" sz="1100" dirty="0"/>
              <a:t>; 2004. p. 107-108.</a:t>
            </a:r>
          </a:p>
          <a:p>
            <a:r>
              <a:rPr lang="es-AR" sz="1100" dirty="0"/>
              <a:t>19. Martínez Sarasola, Carlos. (2010) </a:t>
            </a:r>
            <a:r>
              <a:rPr lang="es-AR" sz="1100" i="1" dirty="0"/>
              <a:t>De manera sagrada y en celebración.</a:t>
            </a:r>
            <a:r>
              <a:rPr lang="es-AR" sz="1100" dirty="0"/>
              <a:t> Cap.4 Realidad, mundo invisible y cosmovisión. (Fragmentos Pág.160-202). Editorial </a:t>
            </a:r>
            <a:r>
              <a:rPr lang="es-AR" sz="1100" dirty="0" err="1"/>
              <a:t>Biblos</a:t>
            </a:r>
            <a:r>
              <a:rPr lang="es-AR" sz="1100" dirty="0"/>
              <a:t>: Buenos Aires.</a:t>
            </a:r>
            <a:endParaRPr lang="es-PE" sz="1100" dirty="0"/>
          </a:p>
          <a:p>
            <a:endParaRPr lang="es-PE" sz="1100" dirty="0"/>
          </a:p>
        </p:txBody>
      </p:sp>
    </p:spTree>
    <p:extLst>
      <p:ext uri="{BB962C8B-B14F-4D97-AF65-F5344CB8AC3E}">
        <p14:creationId xmlns:p14="http://schemas.microsoft.com/office/powerpoint/2010/main" val="2813495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7006" y="1286065"/>
            <a:ext cx="10515600" cy="576571"/>
          </a:xfrm>
        </p:spPr>
        <p:txBody>
          <a:bodyPr>
            <a:normAutofit fontScale="90000"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8490" y="1735357"/>
            <a:ext cx="5879910" cy="3260725"/>
          </a:xfrm>
        </p:spPr>
        <p:txBody>
          <a:bodyPr>
            <a:normAutofit/>
          </a:bodyPr>
          <a:lstStyle/>
          <a:p>
            <a:pPr marL="0" marR="68580" indent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s-ES" sz="1600" dirty="0" err="1">
                <a:ea typeface="Arial"/>
                <a:cs typeface="Times New Roman" pitchFamily="18" charset="0"/>
              </a:rPr>
              <a:t>Șamanismul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definește</a:t>
            </a:r>
            <a:r>
              <a:rPr lang="es-ES" sz="1600" dirty="0">
                <a:ea typeface="Arial"/>
                <a:cs typeface="Times New Roman" pitchFamily="18" charset="0"/>
              </a:rPr>
              <a:t> o </a:t>
            </a:r>
            <a:r>
              <a:rPr lang="es-ES" sz="1600" dirty="0" err="1">
                <a:ea typeface="Arial"/>
                <a:cs typeface="Times New Roman" pitchFamily="18" charset="0"/>
              </a:rPr>
              <a:t>experiență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în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care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șamanul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reflectă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suferința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fizică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și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mentală</a:t>
            </a:r>
            <a:r>
              <a:rPr lang="es-ES" sz="1600" dirty="0">
                <a:ea typeface="Arial"/>
                <a:cs typeface="Times New Roman" pitchFamily="18" charset="0"/>
              </a:rPr>
              <a:t> a </a:t>
            </a:r>
            <a:r>
              <a:rPr lang="es-ES" sz="1600" dirty="0" err="1">
                <a:ea typeface="Arial"/>
                <a:cs typeface="Times New Roman" pitchFamily="18" charset="0"/>
              </a:rPr>
              <a:t>oamenilor</a:t>
            </a:r>
            <a:r>
              <a:rPr lang="es-ES" sz="1600" dirty="0">
                <a:ea typeface="Arial"/>
                <a:cs typeface="Times New Roman" pitchFamily="18" charset="0"/>
              </a:rPr>
              <a:t>. (3)</a:t>
            </a:r>
          </a:p>
          <a:p>
            <a:pPr marL="0" marR="68580" indent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lang="es-ES" sz="1600" dirty="0">
              <a:ea typeface="Arial"/>
              <a:cs typeface="Times New Roman" pitchFamily="18" charset="0"/>
            </a:endParaRPr>
          </a:p>
          <a:p>
            <a:pPr marL="0" marR="68580" indent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s-ES" sz="1600" dirty="0" err="1">
                <a:ea typeface="Arial"/>
                <a:cs typeface="Times New Roman" pitchFamily="18" charset="0"/>
              </a:rPr>
              <a:t>Șamanismul</a:t>
            </a:r>
            <a:r>
              <a:rPr lang="es-ES" sz="1600" dirty="0">
                <a:ea typeface="Arial"/>
                <a:cs typeface="Times New Roman" pitchFamily="18" charset="0"/>
              </a:rPr>
              <a:t> este </a:t>
            </a:r>
            <a:r>
              <a:rPr lang="es-ES" sz="1600" dirty="0" err="1">
                <a:ea typeface="Arial"/>
                <a:cs typeface="Times New Roman" pitchFamily="18" charset="0"/>
              </a:rPr>
              <a:t>definit</a:t>
            </a:r>
            <a:r>
              <a:rPr lang="es-ES" sz="1600" dirty="0">
                <a:ea typeface="Arial"/>
                <a:cs typeface="Times New Roman" pitchFamily="18" charset="0"/>
              </a:rPr>
              <a:t> ca: </a:t>
            </a:r>
            <a:r>
              <a:rPr lang="es-ES" sz="1600" dirty="0" err="1">
                <a:ea typeface="Arial"/>
                <a:cs typeface="Times New Roman" pitchFamily="18" charset="0"/>
              </a:rPr>
              <a:t>unul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dintre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modurile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prin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care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oamenii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de-a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lungul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timpului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au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indus</a:t>
            </a:r>
            <a:r>
              <a:rPr lang="es-ES" sz="1600" dirty="0">
                <a:ea typeface="Arial"/>
                <a:cs typeface="Times New Roman" pitchFamily="18" charset="0"/>
              </a:rPr>
              <a:t>, </a:t>
            </a:r>
            <a:r>
              <a:rPr lang="es-ES" sz="1600" dirty="0" err="1">
                <a:ea typeface="Arial"/>
                <a:cs typeface="Times New Roman" pitchFamily="18" charset="0"/>
              </a:rPr>
              <a:t>manipulat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și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exploatat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stările</a:t>
            </a:r>
            <a:r>
              <a:rPr lang="es-ES" sz="1600" dirty="0">
                <a:ea typeface="Arial"/>
                <a:cs typeface="Times New Roman" pitchFamily="18" charset="0"/>
              </a:rPr>
              <a:t> profunde ale </a:t>
            </a:r>
            <a:r>
              <a:rPr lang="es-ES" sz="1600" dirty="0" err="1">
                <a:ea typeface="Arial"/>
                <a:cs typeface="Times New Roman" pitchFamily="18" charset="0"/>
              </a:rPr>
              <a:t>unei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conștiințe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modificate</a:t>
            </a:r>
            <a:r>
              <a:rPr lang="es-ES" sz="1600" dirty="0">
                <a:ea typeface="Arial"/>
                <a:cs typeface="Times New Roman" pitchFamily="18" charset="0"/>
              </a:rPr>
              <a:t>.»</a:t>
            </a:r>
            <a:r>
              <a:rPr lang="es-ES" sz="1600" i="1" dirty="0">
                <a:ea typeface="Arial"/>
                <a:cs typeface="Times New Roman" pitchFamily="18" charset="0"/>
              </a:rPr>
              <a:t>(4)</a:t>
            </a:r>
            <a:endParaRPr lang="ro-RO" sz="1600" i="1" dirty="0">
              <a:ea typeface="Arial"/>
              <a:cs typeface="Times New Roman" pitchFamily="18" charset="0"/>
            </a:endParaRPr>
          </a:p>
          <a:p>
            <a:pPr marL="0" marR="68580" indent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s-ES" sz="1600" i="1" dirty="0">
                <a:ea typeface="Arial"/>
                <a:cs typeface="Times New Roman" pitchFamily="18" charset="0"/>
              </a:rPr>
              <a:t/>
            </a:r>
            <a:br>
              <a:rPr lang="es-ES" sz="1600" i="1" dirty="0">
                <a:ea typeface="Arial"/>
                <a:cs typeface="Times New Roman" pitchFamily="18" charset="0"/>
              </a:rPr>
            </a:br>
            <a:r>
              <a:rPr lang="es-ES" sz="1600" i="1" dirty="0">
                <a:ea typeface="Arial"/>
              </a:rPr>
              <a:t/>
            </a:r>
            <a:br>
              <a:rPr lang="es-ES" sz="1600" i="1" dirty="0">
                <a:ea typeface="Arial"/>
              </a:rPr>
            </a:br>
            <a:r>
              <a:rPr lang="es-ES" sz="1400" i="1" dirty="0">
                <a:latin typeface="Arial"/>
                <a:ea typeface="Arial"/>
              </a:rPr>
              <a:t/>
            </a:r>
            <a:br>
              <a:rPr lang="es-ES" sz="1400" i="1" dirty="0">
                <a:latin typeface="Arial"/>
                <a:ea typeface="Arial"/>
              </a:rPr>
            </a:b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66422" y="5360268"/>
            <a:ext cx="986589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sz="1200" dirty="0"/>
              <a:t>13. Dos aproximaciones al chamanismo. Sergio Espinosa Proa. Universidad Autónoma de Zacatecas.</a:t>
            </a:r>
            <a:br>
              <a:rPr lang="es-PE" sz="1200" dirty="0"/>
            </a:br>
            <a:r>
              <a:rPr lang="es-PE" sz="1200" dirty="0"/>
              <a:t>14. Los chamanes de la prehistoria. Jean </a:t>
            </a:r>
            <a:r>
              <a:rPr lang="es-PE" sz="1200" dirty="0" err="1"/>
              <a:t>Clottes</a:t>
            </a:r>
            <a:r>
              <a:rPr lang="es-PE" sz="1200" dirty="0"/>
              <a:t>. David Lewis-Williams. Recensión crítica. Rafael Montes Gutiérrez. Profesor de Geografía e Historia.</a:t>
            </a:r>
            <a:r>
              <a:rPr lang="es-PE" sz="1050" dirty="0"/>
              <a:t/>
            </a:r>
            <a:br>
              <a:rPr lang="es-PE" sz="1050" dirty="0"/>
            </a:br>
            <a:endParaRPr lang="es-PE" sz="105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7059" t="12240" r="28823" b="35156"/>
          <a:stretch>
            <a:fillRect/>
          </a:stretch>
        </p:blipFill>
        <p:spPr bwMode="auto">
          <a:xfrm>
            <a:off x="6727856" y="1466850"/>
            <a:ext cx="5083144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9999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0" y="1433015"/>
            <a:ext cx="10515600" cy="477671"/>
          </a:xfrm>
        </p:spPr>
        <p:txBody>
          <a:bodyPr>
            <a:normAutofit fontScale="90000"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r>
              <a:rPr lang="en-US" dirty="0"/>
              <a:t/>
            </a:r>
            <a:br>
              <a:rPr lang="en-US" dirty="0"/>
            </a:b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7101" y="1776888"/>
            <a:ext cx="11396848" cy="175788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/>
              <a:t>Vindecătorii</a:t>
            </a:r>
            <a:r>
              <a:rPr lang="en-US" sz="1600" dirty="0"/>
              <a:t> </a:t>
            </a:r>
            <a:r>
              <a:rPr lang="en-US" sz="1600" dirty="0" err="1"/>
              <a:t>precolumbieni</a:t>
            </a:r>
            <a:r>
              <a:rPr lang="en-US" sz="1600" dirty="0"/>
              <a:t> din Peru au </a:t>
            </a:r>
            <a:r>
              <a:rPr lang="en-US" sz="1600" dirty="0" err="1"/>
              <a:t>folosit</a:t>
            </a:r>
            <a:r>
              <a:rPr lang="en-US" sz="1600" dirty="0"/>
              <a:t> </a:t>
            </a:r>
            <a:r>
              <a:rPr lang="en-US" sz="1600" dirty="0" err="1"/>
              <a:t>mai</a:t>
            </a:r>
            <a:r>
              <a:rPr lang="en-US" sz="1600" dirty="0"/>
              <a:t> </a:t>
            </a:r>
            <a:r>
              <a:rPr lang="en-US" sz="1600" dirty="0" err="1"/>
              <a:t>multe</a:t>
            </a:r>
            <a:r>
              <a:rPr lang="en-US" sz="1600" dirty="0"/>
              <a:t> </a:t>
            </a:r>
            <a:r>
              <a:rPr lang="en-US" sz="1600" dirty="0" err="1"/>
              <a:t>plante</a:t>
            </a:r>
            <a:r>
              <a:rPr lang="en-US" sz="1600" dirty="0"/>
              <a:t> </a:t>
            </a:r>
            <a:r>
              <a:rPr lang="en-US" sz="1600" dirty="0" err="1"/>
              <a:t>medicinale</a:t>
            </a:r>
            <a:r>
              <a:rPr lang="en-US" sz="1600" dirty="0"/>
              <a:t>. </a:t>
            </a:r>
            <a:r>
              <a:rPr lang="en-US" sz="1600" dirty="0" err="1"/>
              <a:t>Dovada</a:t>
            </a:r>
            <a:r>
              <a:rPr lang="en-US" sz="1600" dirty="0"/>
              <a:t> </a:t>
            </a:r>
            <a:r>
              <a:rPr lang="en-US" sz="1600" dirty="0" err="1"/>
              <a:t>actuală</a:t>
            </a:r>
            <a:r>
              <a:rPr lang="en-US" sz="1600" dirty="0"/>
              <a:t> </a:t>
            </a:r>
            <a:r>
              <a:rPr lang="en-US" sz="1600" dirty="0" err="1"/>
              <a:t>este</a:t>
            </a:r>
            <a:r>
              <a:rPr lang="en-US" sz="1600" dirty="0"/>
              <a:t> de </a:t>
            </a:r>
            <a:r>
              <a:rPr lang="en-US" sz="1600" dirty="0" err="1"/>
              <a:t>peste</a:t>
            </a:r>
            <a:r>
              <a:rPr lang="en-US" sz="1600" dirty="0"/>
              <a:t> 1400 de </a:t>
            </a:r>
            <a:r>
              <a:rPr lang="en-US" sz="1600" dirty="0" err="1"/>
              <a:t>specii</a:t>
            </a:r>
            <a:r>
              <a:rPr lang="en-US" sz="1600" dirty="0"/>
              <a:t> de </a:t>
            </a:r>
            <a:r>
              <a:rPr lang="en-US" sz="1600" dirty="0" err="1"/>
              <a:t>plante</a:t>
            </a:r>
            <a:r>
              <a:rPr lang="en-US" sz="1600" dirty="0"/>
              <a:t> </a:t>
            </a:r>
            <a:r>
              <a:rPr lang="en-US" sz="1600" dirty="0" err="1"/>
              <a:t>medicinale</a:t>
            </a:r>
            <a:r>
              <a:rPr lang="en-US" sz="1600" dirty="0"/>
              <a:t> </a:t>
            </a:r>
            <a:r>
              <a:rPr lang="en-US" sz="1600" dirty="0" err="1"/>
              <a:t>autohtone</a:t>
            </a:r>
            <a:r>
              <a:rPr lang="en-US" sz="1600" dirty="0"/>
              <a:t> </a:t>
            </a:r>
            <a:r>
              <a:rPr lang="en-US" sz="1600" dirty="0" err="1"/>
              <a:t>înregistrate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țară</a:t>
            </a:r>
            <a:r>
              <a:rPr lang="en-US" sz="1600" dirty="0"/>
              <a:t>, </a:t>
            </a:r>
            <a:r>
              <a:rPr lang="en-US" sz="1600" dirty="0" err="1"/>
              <a:t>dintre</a:t>
            </a:r>
            <a:r>
              <a:rPr lang="en-US" sz="1600" dirty="0"/>
              <a:t> care </a:t>
            </a:r>
            <a:r>
              <a:rPr lang="en-US" sz="1600" dirty="0" err="1"/>
              <a:t>multe</a:t>
            </a:r>
            <a:r>
              <a:rPr lang="en-US" sz="1600" dirty="0"/>
              <a:t> sunt </a:t>
            </a:r>
            <a:r>
              <a:rPr lang="en-US" sz="1600" dirty="0" err="1"/>
              <a:t>utilizate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medicina</a:t>
            </a:r>
            <a:r>
              <a:rPr lang="en-US" sz="1600" dirty="0"/>
              <a:t> </a:t>
            </a:r>
            <a:r>
              <a:rPr lang="en-US" sz="1600" dirty="0" err="1"/>
              <a:t>tradițională</a:t>
            </a:r>
            <a:r>
              <a:rPr lang="en-US" sz="1600" dirty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zilele</a:t>
            </a:r>
            <a:r>
              <a:rPr lang="en-US" sz="1600" dirty="0"/>
              <a:t> </a:t>
            </a:r>
            <a:r>
              <a:rPr lang="en-US" sz="1600" dirty="0" err="1"/>
              <a:t>noastre</a:t>
            </a:r>
            <a:r>
              <a:rPr lang="en-US" sz="1600" dirty="0"/>
              <a:t>, </a:t>
            </a:r>
            <a:r>
              <a:rPr lang="en-US" sz="1600" dirty="0" err="1"/>
              <a:t>mulți</a:t>
            </a:r>
            <a:r>
              <a:rPr lang="en-US" sz="1600" dirty="0"/>
              <a:t> </a:t>
            </a:r>
            <a:r>
              <a:rPr lang="en-US" sz="1600" dirty="0" err="1"/>
              <a:t>vindecători</a:t>
            </a:r>
            <a:r>
              <a:rPr lang="en-US" sz="1600" dirty="0"/>
              <a:t>, </a:t>
            </a:r>
            <a:r>
              <a:rPr lang="en-US" sz="1600" dirty="0" err="1"/>
              <a:t>șamani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medici </a:t>
            </a:r>
            <a:r>
              <a:rPr lang="en-US" sz="1600" dirty="0" err="1"/>
              <a:t>naturisti</a:t>
            </a:r>
            <a:r>
              <a:rPr lang="en-US" sz="1600" dirty="0"/>
              <a:t> </a:t>
            </a:r>
            <a:r>
              <a:rPr lang="en-US" sz="1600" dirty="0" err="1"/>
              <a:t>păstrează</a:t>
            </a:r>
            <a:r>
              <a:rPr lang="en-US" sz="1600" dirty="0"/>
              <a:t> </a:t>
            </a:r>
            <a:r>
              <a:rPr lang="en-US" sz="1600" dirty="0" err="1"/>
              <a:t>tradițiile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cunoștințele</a:t>
            </a:r>
            <a:r>
              <a:rPr lang="en-US" sz="1600" dirty="0"/>
              <a:t> </a:t>
            </a:r>
            <a:r>
              <a:rPr lang="en-US" sz="1600" dirty="0" err="1"/>
              <a:t>acestor</a:t>
            </a:r>
            <a:r>
              <a:rPr lang="en-US" sz="1600" dirty="0"/>
              <a:t> </a:t>
            </a:r>
            <a:r>
              <a:rPr lang="en-US" sz="1600" dirty="0" err="1"/>
              <a:t>plante</a:t>
            </a:r>
            <a:r>
              <a:rPr lang="en-US" sz="1600" dirty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/>
              <a:t>Vindecătorii</a:t>
            </a:r>
            <a:r>
              <a:rPr lang="en-US" sz="1600" dirty="0"/>
              <a:t> au </a:t>
            </a:r>
            <a:r>
              <a:rPr lang="en-US" sz="1600" dirty="0" err="1"/>
              <a:t>folosit</a:t>
            </a:r>
            <a:r>
              <a:rPr lang="en-US" sz="1600" dirty="0"/>
              <a:t> </a:t>
            </a:r>
            <a:r>
              <a:rPr lang="en-US" sz="1600" dirty="0" err="1"/>
              <a:t>plantele</a:t>
            </a:r>
            <a:r>
              <a:rPr lang="en-US" sz="1600" dirty="0"/>
              <a:t> </a:t>
            </a:r>
            <a:r>
              <a:rPr lang="en-US" sz="1600" dirty="0" err="1"/>
              <a:t>prin</a:t>
            </a:r>
            <a:r>
              <a:rPr lang="en-US" sz="1600" dirty="0"/>
              <a:t> </a:t>
            </a:r>
            <a:r>
              <a:rPr lang="en-US" sz="1600" dirty="0" err="1"/>
              <a:t>observarea</a:t>
            </a:r>
            <a:r>
              <a:rPr lang="en-US" sz="1600" dirty="0"/>
              <a:t> </a:t>
            </a:r>
            <a:r>
              <a:rPr lang="en-US" sz="1600" dirty="0" err="1"/>
              <a:t>progresivă</a:t>
            </a:r>
            <a:r>
              <a:rPr lang="en-US" sz="1600" dirty="0"/>
              <a:t> a </a:t>
            </a:r>
            <a:r>
              <a:rPr lang="en-US" sz="1600" dirty="0" err="1"/>
              <a:t>proprietăților</a:t>
            </a:r>
            <a:r>
              <a:rPr lang="en-US" sz="1600" dirty="0"/>
              <a:t> lor de </a:t>
            </a:r>
            <a:r>
              <a:rPr lang="en-US" sz="1600" dirty="0" err="1"/>
              <a:t>vindecare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au </a:t>
            </a:r>
            <a:r>
              <a:rPr lang="en-US" sz="1600" dirty="0" err="1"/>
              <a:t>transmis</a:t>
            </a:r>
            <a:r>
              <a:rPr lang="en-US" sz="1600" dirty="0"/>
              <a:t> </a:t>
            </a:r>
            <a:r>
              <a:rPr lang="en-US" sz="1600" dirty="0" err="1"/>
              <a:t>aceste</a:t>
            </a:r>
            <a:r>
              <a:rPr lang="en-US" sz="1600" dirty="0"/>
              <a:t> </a:t>
            </a:r>
            <a:r>
              <a:rPr lang="en-US" sz="1600" dirty="0" err="1"/>
              <a:t>cunoștințe</a:t>
            </a:r>
            <a:r>
              <a:rPr lang="en-US" sz="1600" dirty="0"/>
              <a:t> </a:t>
            </a:r>
            <a:r>
              <a:rPr lang="en-US" sz="1600" dirty="0" err="1"/>
              <a:t>generațiilor</a:t>
            </a:r>
            <a:r>
              <a:rPr lang="en-US" sz="1600" dirty="0"/>
              <a:t> </a:t>
            </a:r>
            <a:r>
              <a:rPr lang="en-US" sz="1600" dirty="0" err="1"/>
              <a:t>următoare</a:t>
            </a:r>
            <a:r>
              <a:rPr lang="en-US" sz="1600" dirty="0"/>
              <a:t>.</a:t>
            </a:r>
            <a:endParaRPr lang="es-PE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3824" t="31771" r="33970" b="47916"/>
          <a:stretch>
            <a:fillRect/>
          </a:stretch>
        </p:blipFill>
        <p:spPr bwMode="auto">
          <a:xfrm>
            <a:off x="2800350" y="3572585"/>
            <a:ext cx="5181600" cy="184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571500" y="5757249"/>
            <a:ext cx="11068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17. </a:t>
            </a:r>
            <a:r>
              <a:rPr lang="es-PE" sz="1200" dirty="0" err="1"/>
              <a:t>Pamo</a:t>
            </a:r>
            <a:r>
              <a:rPr lang="es-PE" sz="1200" dirty="0"/>
              <a:t> Reyna Oscar. Medicina Prehispánica. En Alarcón Graciela, Espinoza Luis, </a:t>
            </a:r>
            <a:r>
              <a:rPr lang="es-PE" sz="1200" dirty="0" err="1"/>
              <a:t>Pamo</a:t>
            </a:r>
            <a:r>
              <a:rPr lang="es-PE" sz="1200" dirty="0"/>
              <a:t>-Reyna Oscar, Eds. Medicina y Reumatología Peruanas: historia y aportes. Lima, Comité Organizador PANLAR 2006.</a:t>
            </a:r>
          </a:p>
          <a:p>
            <a:endParaRPr lang="es-PE" dirty="0"/>
          </a:p>
        </p:txBody>
      </p:sp>
      <p:sp>
        <p:nvSpPr>
          <p:cNvPr id="6" name="5 CuadroTexto"/>
          <p:cNvSpPr txBox="1"/>
          <p:nvPr/>
        </p:nvSpPr>
        <p:spPr>
          <a:xfrm>
            <a:off x="8288740" y="4079836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3"/>
              </a:rPr>
              <a:t>https://visitavirtual.cultura.pe/recorridos/MNAAHP/museo-nacional-arqueologia-antropologia-historia-peru/index.html</a:t>
            </a:r>
            <a:endParaRPr lang="es-PE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3509" y="774559"/>
            <a:ext cx="10515600" cy="1325563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752" y="1708468"/>
            <a:ext cx="10657114" cy="17580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600" dirty="0" err="1">
                <a:cs typeface="Times New Roman" pitchFamily="18" charset="0"/>
              </a:rPr>
              <a:t>Cunoașterea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șamanică</a:t>
            </a:r>
            <a:r>
              <a:rPr lang="es-PE" sz="1600" dirty="0">
                <a:cs typeface="Times New Roman" pitchFamily="18" charset="0"/>
              </a:rPr>
              <a:t> era </a:t>
            </a:r>
            <a:r>
              <a:rPr lang="es-PE" sz="1600" dirty="0" err="1">
                <a:cs typeface="Times New Roman" pitchFamily="18" charset="0"/>
              </a:rPr>
              <a:t>duală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vindecau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bolile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fizice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precum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suferința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spirituală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Medicina </a:t>
            </a:r>
            <a:r>
              <a:rPr lang="es-PE" sz="1600" dirty="0" err="1">
                <a:cs typeface="Times New Roman" pitchFamily="18" charset="0"/>
              </a:rPr>
              <a:t>șamanică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actuală</a:t>
            </a:r>
            <a:r>
              <a:rPr lang="es-PE" sz="1600" dirty="0">
                <a:cs typeface="Times New Roman" pitchFamily="18" charset="0"/>
              </a:rPr>
              <a:t> se </a:t>
            </a:r>
            <a:r>
              <a:rPr lang="es-PE" sz="1600" dirty="0" err="1">
                <a:cs typeface="Times New Roman" pitchFamily="18" charset="0"/>
              </a:rPr>
              <a:t>bazează</a:t>
            </a:r>
            <a:r>
              <a:rPr lang="es-PE" sz="1600" dirty="0">
                <a:cs typeface="Times New Roman" pitchFamily="18" charset="0"/>
              </a:rPr>
              <a:t> pe </a:t>
            </a:r>
            <a:r>
              <a:rPr lang="es-PE" sz="1600" dirty="0" err="1">
                <a:cs typeface="Times New Roman" pitchFamily="18" charset="0"/>
              </a:rPr>
              <a:t>concepția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integrală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multidimentională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oamenilor</a:t>
            </a:r>
            <a:r>
              <a:rPr lang="es-PE" sz="1600" dirty="0">
                <a:cs typeface="Times New Roman" pitchFamily="18" charset="0"/>
              </a:rPr>
              <a:t>, a </a:t>
            </a:r>
            <a:r>
              <a:rPr lang="es-PE" sz="1600" dirty="0" err="1">
                <a:cs typeface="Times New Roman" pitchFamily="18" charset="0"/>
              </a:rPr>
              <a:t>sănătății</a:t>
            </a:r>
            <a:r>
              <a:rPr lang="es-PE" sz="1600" dirty="0">
                <a:cs typeface="Times New Roman" pitchFamily="18" charset="0"/>
              </a:rPr>
              <a:t>, a </a:t>
            </a:r>
            <a:r>
              <a:rPr lang="es-PE" sz="1600" dirty="0" err="1">
                <a:cs typeface="Times New Roman" pitchFamily="18" charset="0"/>
              </a:rPr>
              <a:t>realității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bolii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lor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Această</a:t>
            </a:r>
            <a:r>
              <a:rPr lang="es-PE" sz="1600" dirty="0">
                <a:cs typeface="Times New Roman" pitchFamily="18" charset="0"/>
              </a:rPr>
              <a:t> idee este </a:t>
            </a:r>
            <a:r>
              <a:rPr lang="es-PE" sz="1600" dirty="0" err="1">
                <a:cs typeface="Times New Roman" pitchFamily="18" charset="0"/>
              </a:rPr>
              <a:t>principala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diferență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</a:t>
            </a:r>
            <a:r>
              <a:rPr lang="es-PE" sz="1600" dirty="0">
                <a:cs typeface="Times New Roman" pitchFamily="18" charset="0"/>
              </a:rPr>
              <a:t> medicina </a:t>
            </a:r>
            <a:r>
              <a:rPr lang="es-PE" sz="1600" dirty="0" err="1">
                <a:cs typeface="Times New Roman" pitchFamily="18" charset="0"/>
              </a:rPr>
              <a:t>modernă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s-PE" sz="1600" dirty="0" err="1">
                <a:cs typeface="Times New Roman" pitchFamily="18" charset="0"/>
              </a:rPr>
              <a:t>Potențialul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vindecare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fizică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spirituală</a:t>
            </a:r>
            <a:r>
              <a:rPr lang="es-PE" sz="1600" dirty="0">
                <a:cs typeface="Times New Roman" pitchFamily="18" charset="0"/>
              </a:rPr>
              <a:t> este </a:t>
            </a:r>
            <a:r>
              <a:rPr lang="es-PE" sz="1600" dirty="0" err="1">
                <a:cs typeface="Times New Roman" pitchFamily="18" charset="0"/>
              </a:rPr>
              <a:t>probabil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motivul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care</a:t>
            </a:r>
            <a:r>
              <a:rPr lang="es-PE" sz="1600" dirty="0">
                <a:cs typeface="Times New Roman" pitchFamily="18" charset="0"/>
              </a:rPr>
              <a:t> medicina </a:t>
            </a:r>
            <a:r>
              <a:rPr lang="es-PE" sz="1600" dirty="0" err="1">
                <a:cs typeface="Times New Roman" pitchFamily="18" charset="0"/>
              </a:rPr>
              <a:t>șamanică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dominat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de-a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lungul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istoriei</a:t>
            </a:r>
            <a:r>
              <a:rPr lang="es-PE" sz="1600" dirty="0">
                <a:cs typeface="Times New Roman" pitchFamily="18" charset="0"/>
              </a:rPr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66057" y="5407679"/>
            <a:ext cx="10810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/>
              <a:t>12. Carlos </a:t>
            </a:r>
            <a:r>
              <a:rPr lang="es-PE" sz="1200" dirty="0" err="1"/>
              <a:t>Musso</a:t>
            </a:r>
            <a:r>
              <a:rPr lang="es-PE" sz="1200" dirty="0"/>
              <a:t>. Medicina </a:t>
            </a:r>
            <a:r>
              <a:rPr lang="es-PE" sz="1200" dirty="0" err="1"/>
              <a:t>chamánica</a:t>
            </a:r>
            <a:r>
              <a:rPr lang="es-PE" sz="1200" dirty="0"/>
              <a:t>: su análisis desde una perspectiva científica. </a:t>
            </a:r>
            <a:r>
              <a:rPr lang="da-DK" sz="1200" dirty="0"/>
              <a:t>Rev. Hosp. Ital. B.Aires 2015; 35(4): 142-144.</a:t>
            </a:r>
          </a:p>
          <a:p>
            <a:r>
              <a:rPr lang="en-US" sz="1200" dirty="0"/>
              <a:t>19. </a:t>
            </a:r>
            <a:r>
              <a:rPr lang="en-US" sz="1200" dirty="0" err="1"/>
              <a:t>Llamazares</a:t>
            </a:r>
            <a:r>
              <a:rPr lang="en-US" sz="1200" dirty="0"/>
              <a:t>, a. M. The wounded west: The healing potential of shamanism in the contemporary world. </a:t>
            </a:r>
            <a:r>
              <a:rPr lang="en-US" sz="1200" i="1" dirty="0" err="1"/>
              <a:t>ReVision</a:t>
            </a:r>
            <a:r>
              <a:rPr lang="en-US" sz="1200" dirty="0"/>
              <a:t>, 2015, vol. 23, no 2&amp;3, p. 6-23.</a:t>
            </a:r>
            <a:endParaRPr lang="es-PE" sz="1200" dirty="0"/>
          </a:p>
          <a:p>
            <a:endParaRPr lang="es-PE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7364" y="1078173"/>
            <a:ext cx="10515600" cy="464024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43198" y="1813749"/>
            <a:ext cx="10811493" cy="29482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1600" dirty="0" err="1"/>
              <a:t>Pentru</a:t>
            </a:r>
            <a:r>
              <a:rPr lang="es-AR" sz="1600" dirty="0"/>
              <a:t> a </a:t>
            </a:r>
            <a:r>
              <a:rPr lang="es-AR" sz="1600" dirty="0" err="1"/>
              <a:t>înțelege</a:t>
            </a:r>
            <a:r>
              <a:rPr lang="es-AR" sz="1600" dirty="0"/>
              <a:t> </a:t>
            </a:r>
            <a:r>
              <a:rPr lang="es-AR" sz="1600" dirty="0" err="1"/>
              <a:t>vindecătorii</a:t>
            </a:r>
            <a:r>
              <a:rPr lang="es-AR" sz="1600" dirty="0"/>
              <a:t> </a:t>
            </a:r>
            <a:r>
              <a:rPr lang="es-AR" sz="1600" dirty="0" err="1"/>
              <a:t>precolumbieni</a:t>
            </a:r>
            <a:r>
              <a:rPr lang="es-AR" sz="1600" dirty="0"/>
              <a:t>, este </a:t>
            </a:r>
            <a:r>
              <a:rPr lang="es-AR" sz="1600" dirty="0" err="1"/>
              <a:t>important</a:t>
            </a:r>
            <a:r>
              <a:rPr lang="es-AR" sz="1600" dirty="0"/>
              <a:t> </a:t>
            </a:r>
            <a:r>
              <a:rPr lang="es-AR" sz="1600" dirty="0" err="1"/>
              <a:t>să</a:t>
            </a:r>
            <a:r>
              <a:rPr lang="es-AR" sz="1600" dirty="0"/>
              <a:t> </a:t>
            </a:r>
            <a:r>
              <a:rPr lang="es-AR" sz="1600" dirty="0" err="1"/>
              <a:t>recunoaștem</a:t>
            </a:r>
            <a:r>
              <a:rPr lang="es-AR" sz="1600" dirty="0"/>
              <a:t> </a:t>
            </a:r>
            <a:r>
              <a:rPr lang="es-AR" sz="1600" dirty="0" err="1"/>
              <a:t>relația</a:t>
            </a:r>
            <a:r>
              <a:rPr lang="es-AR" sz="1600" dirty="0"/>
              <a:t> </a:t>
            </a:r>
            <a:r>
              <a:rPr lang="es-AR" sz="1600" dirty="0" err="1"/>
              <a:t>dintre</a:t>
            </a:r>
            <a:r>
              <a:rPr lang="es-AR" sz="1600" dirty="0"/>
              <a:t> </a:t>
            </a:r>
            <a:r>
              <a:rPr lang="es-AR" sz="1600" dirty="0" err="1"/>
              <a:t>pacient</a:t>
            </a:r>
            <a:r>
              <a:rPr lang="es-AR" sz="1600" dirty="0"/>
              <a:t> </a:t>
            </a:r>
            <a:r>
              <a:rPr lang="es-AR" sz="1600" dirty="0" err="1"/>
              <a:t>și</a:t>
            </a:r>
            <a:r>
              <a:rPr lang="es-AR" sz="1600" dirty="0"/>
              <a:t> </a:t>
            </a:r>
            <a:r>
              <a:rPr lang="es-AR" sz="1600" dirty="0" err="1"/>
              <a:t>șaman</a:t>
            </a:r>
            <a:r>
              <a:rPr lang="es-AR" sz="1600" dirty="0"/>
              <a:t>:</a:t>
            </a:r>
          </a:p>
          <a:p>
            <a:pPr marL="0" indent="0" algn="just">
              <a:buNone/>
            </a:pPr>
            <a:r>
              <a:rPr lang="es-AR" sz="1600" dirty="0" err="1"/>
              <a:t>În</a:t>
            </a:r>
            <a:r>
              <a:rPr lang="es-AR" sz="1600" dirty="0"/>
              <a:t> </a:t>
            </a:r>
            <a:r>
              <a:rPr lang="es-AR" sz="1600" dirty="0" err="1"/>
              <a:t>ritualul</a:t>
            </a:r>
            <a:r>
              <a:rPr lang="es-AR" sz="1600" dirty="0"/>
              <a:t> de </a:t>
            </a:r>
            <a:r>
              <a:rPr lang="es-AR" sz="1600" dirty="0" err="1"/>
              <a:t>vindecare</a:t>
            </a:r>
            <a:r>
              <a:rPr lang="es-AR" sz="1600" dirty="0"/>
              <a:t>, </a:t>
            </a:r>
            <a:r>
              <a:rPr lang="es-AR" sz="1600" dirty="0" err="1"/>
              <a:t>vindecătorul</a:t>
            </a:r>
            <a:r>
              <a:rPr lang="es-AR" sz="1600" dirty="0"/>
              <a:t> </a:t>
            </a:r>
            <a:r>
              <a:rPr lang="es-AR" sz="1600" dirty="0" err="1"/>
              <a:t>și</a:t>
            </a:r>
            <a:r>
              <a:rPr lang="es-AR" sz="1600" dirty="0"/>
              <a:t> </a:t>
            </a:r>
            <a:r>
              <a:rPr lang="es-AR" sz="1600" dirty="0" err="1"/>
              <a:t>pacientul</a:t>
            </a:r>
            <a:r>
              <a:rPr lang="es-AR" sz="1600" dirty="0"/>
              <a:t> se </a:t>
            </a:r>
            <a:r>
              <a:rPr lang="es-AR" sz="1600" dirty="0" err="1"/>
              <a:t>aliniază</a:t>
            </a:r>
            <a:r>
              <a:rPr lang="es-AR" sz="1600" dirty="0"/>
              <a:t> la </a:t>
            </a:r>
            <a:r>
              <a:rPr lang="es-AR" sz="1600" dirty="0" err="1"/>
              <a:t>proces</a:t>
            </a:r>
            <a:r>
              <a:rPr lang="es-AR" sz="1600" dirty="0"/>
              <a:t>, </a:t>
            </a:r>
            <a:r>
              <a:rPr lang="es-AR" sz="1600" dirty="0" err="1"/>
              <a:t>aceasta</a:t>
            </a:r>
            <a:r>
              <a:rPr lang="es-AR" sz="1600" dirty="0"/>
              <a:t> </a:t>
            </a:r>
            <a:r>
              <a:rPr lang="es-AR" sz="1600" dirty="0" err="1"/>
              <a:t>înseamnă</a:t>
            </a:r>
            <a:r>
              <a:rPr lang="es-AR" sz="1600" dirty="0"/>
              <a:t> </a:t>
            </a:r>
            <a:r>
              <a:rPr lang="es-AR" sz="1600" dirty="0" err="1"/>
              <a:t>că</a:t>
            </a:r>
            <a:r>
              <a:rPr lang="es-AR" sz="1600" dirty="0"/>
              <a:t> </a:t>
            </a:r>
            <a:r>
              <a:rPr lang="es-AR" sz="1600" dirty="0" err="1"/>
              <a:t>șamanul</a:t>
            </a:r>
            <a:r>
              <a:rPr lang="es-AR" sz="1600" dirty="0"/>
              <a:t> </a:t>
            </a:r>
            <a:r>
              <a:rPr lang="es-AR" sz="1600" dirty="0" err="1"/>
              <a:t>localizează</a:t>
            </a:r>
            <a:r>
              <a:rPr lang="es-AR" sz="1600" dirty="0"/>
              <a:t> </a:t>
            </a:r>
            <a:r>
              <a:rPr lang="es-AR" sz="1600" dirty="0" err="1"/>
              <a:t>și</a:t>
            </a:r>
            <a:r>
              <a:rPr lang="es-AR" sz="1600" dirty="0"/>
              <a:t> </a:t>
            </a:r>
            <a:r>
              <a:rPr lang="es-AR" sz="1600" dirty="0" err="1"/>
              <a:t>echilibrează</a:t>
            </a:r>
            <a:r>
              <a:rPr lang="es-AR" sz="1600" dirty="0"/>
              <a:t> </a:t>
            </a:r>
            <a:r>
              <a:rPr lang="es-AR" sz="1600" dirty="0" err="1"/>
              <a:t>aspectele</a:t>
            </a:r>
            <a:r>
              <a:rPr lang="es-AR" sz="1600" dirty="0"/>
              <a:t> </a:t>
            </a:r>
            <a:r>
              <a:rPr lang="es-AR" sz="1600" dirty="0" err="1"/>
              <a:t>fizice</a:t>
            </a:r>
            <a:r>
              <a:rPr lang="es-AR" sz="1600" dirty="0"/>
              <a:t>, </a:t>
            </a:r>
            <a:r>
              <a:rPr lang="es-AR" sz="1600" dirty="0" err="1"/>
              <a:t>mentale</a:t>
            </a:r>
            <a:r>
              <a:rPr lang="es-AR" sz="1600" dirty="0"/>
              <a:t> </a:t>
            </a:r>
            <a:r>
              <a:rPr lang="es-AR" sz="1600" dirty="0" err="1"/>
              <a:t>și</a:t>
            </a:r>
            <a:r>
              <a:rPr lang="es-AR" sz="1600" dirty="0"/>
              <a:t> </a:t>
            </a:r>
            <a:r>
              <a:rPr lang="es-AR" sz="1600" dirty="0" err="1"/>
              <a:t>spirituale</a:t>
            </a:r>
            <a:r>
              <a:rPr lang="es-AR" sz="1600" dirty="0"/>
              <a:t> ale </a:t>
            </a:r>
            <a:r>
              <a:rPr lang="es-AR" sz="1600" dirty="0" err="1"/>
              <a:t>pacientului</a:t>
            </a:r>
            <a:r>
              <a:rPr lang="es-AR" sz="1600" dirty="0"/>
              <a:t>, </a:t>
            </a:r>
            <a:r>
              <a:rPr lang="es-AR" sz="1600" dirty="0" err="1"/>
              <a:t>realizând</a:t>
            </a:r>
            <a:r>
              <a:rPr lang="es-AR" sz="1600" dirty="0"/>
              <a:t> </a:t>
            </a:r>
            <a:r>
              <a:rPr lang="es-AR" sz="1600" dirty="0" err="1"/>
              <a:t>sănătatea</a:t>
            </a:r>
            <a:r>
              <a:rPr lang="es-AR" sz="1600" dirty="0"/>
              <a:t> </a:t>
            </a:r>
            <a:r>
              <a:rPr lang="es-AR" sz="1600" dirty="0" err="1"/>
              <a:t>prin</a:t>
            </a:r>
            <a:r>
              <a:rPr lang="es-AR" sz="1600" dirty="0"/>
              <a:t> </a:t>
            </a:r>
            <a:r>
              <a:rPr lang="es-AR" sz="1600" dirty="0" err="1"/>
              <a:t>atingerea</a:t>
            </a:r>
            <a:r>
              <a:rPr lang="es-AR" sz="1600" dirty="0"/>
              <a:t> </a:t>
            </a:r>
            <a:r>
              <a:rPr lang="es-AR" sz="1600" dirty="0" err="1"/>
              <a:t>echilibrului</a:t>
            </a:r>
            <a:r>
              <a:rPr lang="es-AR" sz="1600" dirty="0"/>
              <a:t>.</a:t>
            </a:r>
          </a:p>
          <a:p>
            <a:pPr marL="0" indent="0" algn="just">
              <a:buNone/>
            </a:pPr>
            <a:r>
              <a:rPr lang="es-AR" sz="1600" dirty="0" err="1"/>
              <a:t>Șamanii</a:t>
            </a:r>
            <a:r>
              <a:rPr lang="es-AR" sz="1600" dirty="0"/>
              <a:t> </a:t>
            </a:r>
            <a:r>
              <a:rPr lang="es-AR" sz="1600" dirty="0" err="1"/>
              <a:t>au</a:t>
            </a:r>
            <a:r>
              <a:rPr lang="es-AR" sz="1600" dirty="0"/>
              <a:t> </a:t>
            </a:r>
            <a:r>
              <a:rPr lang="es-AR" sz="1600" dirty="0" err="1"/>
              <a:t>folosit</a:t>
            </a:r>
            <a:r>
              <a:rPr lang="es-AR" sz="1600" dirty="0"/>
              <a:t> </a:t>
            </a:r>
            <a:r>
              <a:rPr lang="es-AR" sz="1600" dirty="0" err="1"/>
              <a:t>diverse</a:t>
            </a:r>
            <a:r>
              <a:rPr lang="es-AR" sz="1600" dirty="0"/>
              <a:t> </a:t>
            </a:r>
            <a:r>
              <a:rPr lang="es-AR" sz="1600" dirty="0" err="1"/>
              <a:t>resurse</a:t>
            </a:r>
            <a:r>
              <a:rPr lang="es-AR" sz="1600" dirty="0"/>
              <a:t> </a:t>
            </a:r>
            <a:r>
              <a:rPr lang="es-AR" sz="1600" dirty="0" err="1"/>
              <a:t>în</a:t>
            </a:r>
            <a:r>
              <a:rPr lang="es-AR" sz="1600" dirty="0"/>
              <a:t> </a:t>
            </a:r>
            <a:r>
              <a:rPr lang="es-AR" sz="1600" dirty="0" err="1"/>
              <a:t>sesiunile</a:t>
            </a:r>
            <a:r>
              <a:rPr lang="es-AR" sz="1600" dirty="0"/>
              <a:t> de </a:t>
            </a:r>
            <a:r>
              <a:rPr lang="es-AR" sz="1600" dirty="0" err="1"/>
              <a:t>vindecare</a:t>
            </a:r>
            <a:r>
              <a:rPr lang="es-AR" sz="1600" dirty="0"/>
              <a:t>:</a:t>
            </a:r>
          </a:p>
          <a:p>
            <a:pPr algn="just"/>
            <a:r>
              <a:rPr lang="es-AR" sz="1600" dirty="0" err="1"/>
              <a:t>Tutun</a:t>
            </a:r>
            <a:r>
              <a:rPr lang="es-AR" sz="1600" dirty="0"/>
              <a:t>: Se </a:t>
            </a:r>
            <a:r>
              <a:rPr lang="es-AR" sz="1600" dirty="0" err="1"/>
              <a:t>folosește</a:t>
            </a:r>
            <a:r>
              <a:rPr lang="es-AR" sz="1600" dirty="0"/>
              <a:t> </a:t>
            </a:r>
            <a:r>
              <a:rPr lang="es-AR" sz="1600" dirty="0" err="1"/>
              <a:t>pentru</a:t>
            </a:r>
            <a:r>
              <a:rPr lang="es-AR" sz="1600" dirty="0"/>
              <a:t> „</a:t>
            </a:r>
            <a:r>
              <a:rPr lang="es-AR" sz="1600" dirty="0" err="1"/>
              <a:t>curățarea</a:t>
            </a:r>
            <a:r>
              <a:rPr lang="es-AR" sz="1600" dirty="0"/>
              <a:t> </a:t>
            </a:r>
            <a:r>
              <a:rPr lang="es-AR" sz="1600" dirty="0" err="1"/>
              <a:t>și</a:t>
            </a:r>
            <a:r>
              <a:rPr lang="es-AR" sz="1600" dirty="0"/>
              <a:t> </a:t>
            </a:r>
            <a:r>
              <a:rPr lang="es-AR" sz="1600" dirty="0" err="1"/>
              <a:t>restaurarea</a:t>
            </a:r>
            <a:r>
              <a:rPr lang="es-AR" sz="1600" dirty="0"/>
              <a:t>” </a:t>
            </a:r>
            <a:r>
              <a:rPr lang="es-AR" sz="1600" dirty="0" err="1"/>
              <a:t>persoanei</a:t>
            </a:r>
            <a:r>
              <a:rPr lang="es-AR" sz="1600" dirty="0"/>
              <a:t>, </a:t>
            </a:r>
            <a:r>
              <a:rPr lang="es-AR" sz="1600" dirty="0" err="1"/>
              <a:t>printr</a:t>
            </a:r>
            <a:r>
              <a:rPr lang="es-AR" sz="1600" dirty="0"/>
              <a:t>-o </a:t>
            </a:r>
            <a:r>
              <a:rPr lang="es-AR" sz="1600" dirty="0" err="1"/>
              <a:t>lovitură</a:t>
            </a:r>
            <a:r>
              <a:rPr lang="es-AR" sz="1600" dirty="0"/>
              <a:t> de </a:t>
            </a:r>
            <a:r>
              <a:rPr lang="es-AR" sz="1600" dirty="0" err="1"/>
              <a:t>fum</a:t>
            </a:r>
            <a:r>
              <a:rPr lang="es-AR" sz="1600" dirty="0"/>
              <a:t> („soplada”)</a:t>
            </a:r>
          </a:p>
          <a:p>
            <a:pPr algn="just"/>
            <a:r>
              <a:rPr lang="es-AR" sz="1600" dirty="0"/>
              <a:t>Masa de </a:t>
            </a:r>
            <a:r>
              <a:rPr lang="es-AR" sz="1600" dirty="0" err="1"/>
              <a:t>lucru</a:t>
            </a:r>
            <a:r>
              <a:rPr lang="es-AR" sz="1600" dirty="0"/>
              <a:t> </a:t>
            </a:r>
            <a:r>
              <a:rPr lang="es-AR" sz="1600" dirty="0" err="1"/>
              <a:t>șamanică</a:t>
            </a:r>
            <a:r>
              <a:rPr lang="es-AR" sz="1600" dirty="0"/>
              <a:t>: </a:t>
            </a:r>
            <a:r>
              <a:rPr lang="es-AR" sz="1600" dirty="0" err="1"/>
              <a:t>în</a:t>
            </a:r>
            <a:r>
              <a:rPr lang="es-AR" sz="1600" dirty="0"/>
              <a:t> </a:t>
            </a:r>
            <a:r>
              <a:rPr lang="es-AR" sz="1600" dirty="0" err="1"/>
              <a:t>acest</a:t>
            </a:r>
            <a:r>
              <a:rPr lang="es-AR" sz="1600" dirty="0"/>
              <a:t> </a:t>
            </a:r>
            <a:r>
              <a:rPr lang="es-AR" sz="1600" dirty="0" err="1"/>
              <a:t>scop</a:t>
            </a:r>
            <a:r>
              <a:rPr lang="es-AR" sz="1600" dirty="0"/>
              <a:t> a </a:t>
            </a:r>
            <a:r>
              <a:rPr lang="es-AR" sz="1600" dirty="0" err="1"/>
              <a:t>fost</a:t>
            </a:r>
            <a:r>
              <a:rPr lang="es-AR" sz="1600" dirty="0"/>
              <a:t> </a:t>
            </a:r>
            <a:r>
              <a:rPr lang="es-AR" sz="1600" dirty="0" err="1"/>
              <a:t>folosită</a:t>
            </a:r>
            <a:r>
              <a:rPr lang="es-AR" sz="1600" dirty="0"/>
              <a:t> o </a:t>
            </a:r>
            <a:r>
              <a:rPr lang="es-AR" sz="1600" dirty="0" err="1"/>
              <a:t>pătură</a:t>
            </a:r>
            <a:r>
              <a:rPr lang="es-AR" sz="1600" dirty="0"/>
              <a:t> </a:t>
            </a:r>
            <a:r>
              <a:rPr lang="es-AR" sz="1600" dirty="0" err="1"/>
              <a:t>deasupra</a:t>
            </a:r>
            <a:r>
              <a:rPr lang="es-AR" sz="1600" dirty="0"/>
              <a:t> </a:t>
            </a:r>
            <a:r>
              <a:rPr lang="es-AR" sz="1600" dirty="0" err="1"/>
              <a:t>solului</a:t>
            </a:r>
            <a:r>
              <a:rPr lang="es-AR" sz="1600" dirty="0"/>
              <a:t>. Mai multe elemente </a:t>
            </a:r>
            <a:r>
              <a:rPr lang="es-AR" sz="1600" dirty="0" err="1"/>
              <a:t>au</a:t>
            </a:r>
            <a:r>
              <a:rPr lang="es-AR" sz="1600" dirty="0"/>
              <a:t> </a:t>
            </a:r>
            <a:r>
              <a:rPr lang="es-AR" sz="1600" dirty="0" err="1"/>
              <a:t>fost</a:t>
            </a:r>
            <a:r>
              <a:rPr lang="es-AR" sz="1600" dirty="0"/>
              <a:t> </a:t>
            </a:r>
            <a:r>
              <a:rPr lang="es-AR" sz="1600" dirty="0" err="1"/>
              <a:t>așezate</a:t>
            </a:r>
            <a:r>
              <a:rPr lang="es-AR" sz="1600" dirty="0"/>
              <a:t> </a:t>
            </a:r>
            <a:r>
              <a:rPr lang="es-AR" sz="1600" dirty="0" err="1"/>
              <a:t>deasupra</a:t>
            </a:r>
            <a:r>
              <a:rPr lang="es-AR" sz="1600" dirty="0"/>
              <a:t> </a:t>
            </a:r>
            <a:r>
              <a:rPr lang="es-AR" sz="1600" dirty="0" err="1"/>
              <a:t>acestuia</a:t>
            </a:r>
            <a:r>
              <a:rPr lang="es-AR" sz="1600" dirty="0"/>
              <a:t>.</a:t>
            </a:r>
          </a:p>
          <a:p>
            <a:pPr marL="0" indent="0" algn="just">
              <a:buNone/>
            </a:pPr>
            <a:r>
              <a:rPr lang="es-AR" sz="1600" dirty="0" err="1"/>
              <a:t>Cântări</a:t>
            </a:r>
            <a:r>
              <a:rPr lang="es-AR" sz="1600" dirty="0"/>
              <a:t>, </a:t>
            </a:r>
            <a:r>
              <a:rPr lang="es-AR" sz="1600" dirty="0" err="1"/>
              <a:t>dansuri</a:t>
            </a:r>
            <a:r>
              <a:rPr lang="es-AR" sz="1600" dirty="0"/>
              <a:t> </a:t>
            </a:r>
            <a:r>
              <a:rPr lang="es-AR" sz="1600" dirty="0" err="1"/>
              <a:t>și</a:t>
            </a:r>
            <a:r>
              <a:rPr lang="es-AR" sz="1600" dirty="0"/>
              <a:t> instrumente </a:t>
            </a:r>
            <a:r>
              <a:rPr lang="es-AR" sz="1600" dirty="0" err="1"/>
              <a:t>muzicale</a:t>
            </a:r>
            <a:r>
              <a:rPr lang="es-AR" sz="1600" dirty="0"/>
              <a:t>: </a:t>
            </a:r>
            <a:r>
              <a:rPr lang="es-AR" sz="1600" dirty="0" err="1"/>
              <a:t>Șamanul</a:t>
            </a:r>
            <a:r>
              <a:rPr lang="es-AR" sz="1600" dirty="0"/>
              <a:t> a </a:t>
            </a:r>
            <a:r>
              <a:rPr lang="es-AR" sz="1600" dirty="0" err="1"/>
              <a:t>folosit</a:t>
            </a:r>
            <a:r>
              <a:rPr lang="es-AR" sz="1600" dirty="0"/>
              <a:t> </a:t>
            </a:r>
            <a:r>
              <a:rPr lang="es-AR" sz="1600" dirty="0" err="1"/>
              <a:t>muzică</a:t>
            </a:r>
            <a:r>
              <a:rPr lang="es-AR" sz="1600" dirty="0"/>
              <a:t> </a:t>
            </a:r>
            <a:r>
              <a:rPr lang="es-AR" sz="1600" dirty="0" err="1"/>
              <a:t>în</a:t>
            </a:r>
            <a:r>
              <a:rPr lang="es-AR" sz="1600" dirty="0"/>
              <a:t> </a:t>
            </a:r>
            <a:r>
              <a:rPr lang="es-AR" sz="1600" dirty="0" err="1"/>
              <a:t>timpul</a:t>
            </a:r>
            <a:r>
              <a:rPr lang="es-AR" sz="1600" dirty="0"/>
              <a:t> </a:t>
            </a:r>
            <a:r>
              <a:rPr lang="es-AR" sz="1600" dirty="0" err="1"/>
              <a:t>vindecării</a:t>
            </a:r>
            <a:r>
              <a:rPr lang="es-AR" sz="1600" dirty="0"/>
              <a:t> </a:t>
            </a:r>
            <a:r>
              <a:rPr lang="es-AR" sz="1600" dirty="0" err="1"/>
              <a:t>pentru</a:t>
            </a:r>
            <a:r>
              <a:rPr lang="es-AR" sz="1600" dirty="0"/>
              <a:t> a </a:t>
            </a:r>
            <a:r>
              <a:rPr lang="es-AR" sz="1600" dirty="0" err="1"/>
              <a:t>numi</a:t>
            </a:r>
            <a:r>
              <a:rPr lang="es-AR" sz="1600" dirty="0"/>
              <a:t> </a:t>
            </a:r>
            <a:r>
              <a:rPr lang="es-AR" sz="1600" dirty="0" err="1"/>
              <a:t>spiritele</a:t>
            </a:r>
            <a:r>
              <a:rPr lang="es-AR" sz="1600" dirty="0"/>
              <a:t> </a:t>
            </a:r>
            <a:r>
              <a:rPr lang="es-AR" sz="1600" dirty="0" err="1"/>
              <a:t>bune</a:t>
            </a:r>
            <a:r>
              <a:rPr lang="es-AR" sz="1600" dirty="0"/>
              <a:t> </a:t>
            </a:r>
            <a:r>
              <a:rPr lang="es-AR" sz="1600" dirty="0" err="1"/>
              <a:t>sau</a:t>
            </a:r>
            <a:r>
              <a:rPr lang="es-AR" sz="1600" dirty="0"/>
              <a:t> a </a:t>
            </a:r>
            <a:r>
              <a:rPr lang="es-AR" sz="1600" dirty="0" err="1"/>
              <a:t>lepăda</a:t>
            </a:r>
            <a:r>
              <a:rPr lang="es-AR" sz="1600" dirty="0"/>
              <a:t> pe cele maligne. </a:t>
            </a:r>
            <a:r>
              <a:rPr lang="es-AR" sz="1600" dirty="0" err="1"/>
              <a:t>Acest</a:t>
            </a:r>
            <a:r>
              <a:rPr lang="es-AR" sz="1600" dirty="0"/>
              <a:t> </a:t>
            </a:r>
            <a:r>
              <a:rPr lang="es-AR" sz="1600" dirty="0" err="1"/>
              <a:t>lucru</a:t>
            </a:r>
            <a:r>
              <a:rPr lang="es-AR" sz="1600" dirty="0"/>
              <a:t> ar </a:t>
            </a:r>
            <a:r>
              <a:rPr lang="es-AR" sz="1600" dirty="0" err="1"/>
              <a:t>menține</a:t>
            </a:r>
            <a:r>
              <a:rPr lang="es-AR" sz="1600" dirty="0"/>
              <a:t> </a:t>
            </a:r>
            <a:r>
              <a:rPr lang="es-AR" sz="1600" dirty="0" err="1"/>
              <a:t>sau</a:t>
            </a:r>
            <a:r>
              <a:rPr lang="es-AR" sz="1600" dirty="0"/>
              <a:t> </a:t>
            </a:r>
            <a:r>
              <a:rPr lang="es-AR" sz="1600" dirty="0" err="1"/>
              <a:t>recâștiga</a:t>
            </a:r>
            <a:r>
              <a:rPr lang="es-AR" sz="1600" dirty="0"/>
              <a:t> </a:t>
            </a:r>
            <a:r>
              <a:rPr lang="es-AR" sz="1600" dirty="0" err="1"/>
              <a:t>echilibrul</a:t>
            </a:r>
            <a:r>
              <a:rPr lang="es-AR" sz="1600" dirty="0"/>
              <a:t> </a:t>
            </a:r>
            <a:r>
              <a:rPr lang="es-AR" sz="1600" dirty="0" err="1"/>
              <a:t>și</a:t>
            </a:r>
            <a:r>
              <a:rPr lang="es-AR" sz="1600" dirty="0"/>
              <a:t> </a:t>
            </a:r>
            <a:r>
              <a:rPr lang="es-AR" sz="1600" dirty="0" err="1"/>
              <a:t>armonia</a:t>
            </a:r>
            <a:r>
              <a:rPr lang="es-AR" sz="1600" dirty="0"/>
              <a:t> </a:t>
            </a:r>
            <a:r>
              <a:rPr lang="es-AR" sz="1600" dirty="0" err="1"/>
              <a:t>dintre</a:t>
            </a:r>
            <a:r>
              <a:rPr lang="es-AR" sz="1600" dirty="0"/>
              <a:t> </a:t>
            </a:r>
            <a:r>
              <a:rPr lang="es-AR" sz="1600" dirty="0" err="1"/>
              <a:t>sănătatea</a:t>
            </a:r>
            <a:r>
              <a:rPr lang="es-AR" sz="1600" dirty="0"/>
              <a:t> </a:t>
            </a:r>
            <a:r>
              <a:rPr lang="es-AR" sz="1600" dirty="0" err="1"/>
              <a:t>fizică</a:t>
            </a:r>
            <a:r>
              <a:rPr lang="es-AR" sz="1600" dirty="0"/>
              <a:t>, </a:t>
            </a:r>
            <a:r>
              <a:rPr lang="es-AR" sz="1600" dirty="0" err="1"/>
              <a:t>mentală</a:t>
            </a:r>
            <a:r>
              <a:rPr lang="es-AR" sz="1600" dirty="0"/>
              <a:t> </a:t>
            </a:r>
            <a:r>
              <a:rPr lang="es-AR" sz="1600" dirty="0" err="1"/>
              <a:t>și</a:t>
            </a:r>
            <a:r>
              <a:rPr lang="es-AR" sz="1600" dirty="0"/>
              <a:t> </a:t>
            </a:r>
            <a:r>
              <a:rPr lang="es-AR" sz="1600" dirty="0" err="1"/>
              <a:t>spirituală</a:t>
            </a:r>
            <a:r>
              <a:rPr lang="es-AR" sz="1600" dirty="0"/>
              <a:t>.</a:t>
            </a:r>
            <a:endParaRPr lang="es-PE" dirty="0"/>
          </a:p>
        </p:txBody>
      </p:sp>
      <p:sp>
        <p:nvSpPr>
          <p:cNvPr id="4" name="3 CuadroTexto"/>
          <p:cNvSpPr txBox="1"/>
          <p:nvPr/>
        </p:nvSpPr>
        <p:spPr>
          <a:xfrm>
            <a:off x="415637" y="5635462"/>
            <a:ext cx="1113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19. Martínez Sarasola, Carlos. (2010) </a:t>
            </a:r>
            <a:r>
              <a:rPr lang="es-AR" sz="1200" i="1" dirty="0"/>
              <a:t>De manera sagrada y en celebración.</a:t>
            </a:r>
            <a:r>
              <a:rPr lang="es-AR" sz="1200" dirty="0"/>
              <a:t> Cap.4 Realidad, mundo invisible y cosmovisión. (Fragmentos Pág.160-202). Editorial </a:t>
            </a:r>
            <a:r>
              <a:rPr lang="es-AR" sz="1200" dirty="0" err="1"/>
              <a:t>Biblos</a:t>
            </a:r>
            <a:r>
              <a:rPr lang="es-AR" sz="1200" dirty="0"/>
              <a:t>: Buenos Aires.</a:t>
            </a:r>
            <a:endParaRPr lang="es-PE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063" y="870093"/>
            <a:ext cx="10515600" cy="679904"/>
          </a:xfrm>
        </p:spPr>
        <p:txBody>
          <a:bodyPr>
            <a:normAutofit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endParaRPr lang="es-PE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6067" y="1535758"/>
            <a:ext cx="10811493" cy="6328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1600" dirty="0"/>
              <a:t>Masa de </a:t>
            </a:r>
            <a:r>
              <a:rPr lang="es-AR" sz="1600" dirty="0" err="1"/>
              <a:t>lucru</a:t>
            </a:r>
            <a:r>
              <a:rPr lang="es-AR" sz="1600" dirty="0"/>
              <a:t> </a:t>
            </a:r>
            <a:r>
              <a:rPr lang="es-AR" sz="1600" dirty="0" err="1"/>
              <a:t>șamanică</a:t>
            </a:r>
            <a:r>
              <a:rPr lang="es-AR" sz="1600" dirty="0"/>
              <a:t>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35675" y="5818095"/>
            <a:ext cx="11139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Prodigioso Perú profundo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5675" y="1909265"/>
            <a:ext cx="9829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Frunzele</a:t>
            </a:r>
            <a:r>
              <a:rPr lang="es-PE" sz="1600" dirty="0"/>
              <a:t> de </a:t>
            </a:r>
            <a:r>
              <a:rPr lang="es-PE" sz="1600" dirty="0" err="1"/>
              <a:t>tutun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 „domina” </a:t>
            </a:r>
            <a:r>
              <a:rPr lang="es-PE" sz="1600" dirty="0" err="1"/>
              <a:t>adversarul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 </a:t>
            </a:r>
            <a:r>
              <a:rPr lang="es-PE" sz="1600" dirty="0" err="1"/>
              <a:t>folosi</a:t>
            </a:r>
            <a:r>
              <a:rPr lang="es-PE" sz="1600" dirty="0"/>
              <a:t> </a:t>
            </a:r>
            <a:r>
              <a:rPr lang="es-PE" sz="1600" dirty="0" err="1"/>
              <a:t>descântecul</a:t>
            </a:r>
            <a:r>
              <a:rPr lang="es-PE" sz="1600" dirty="0"/>
              <a:t> </a:t>
            </a:r>
            <a:r>
              <a:rPr lang="es-PE" sz="1600" dirty="0" err="1"/>
              <a:t>dealurilor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lacurilor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Apa din </a:t>
            </a:r>
            <a:r>
              <a:rPr lang="es-PE" sz="1600" dirty="0" err="1"/>
              <a:t>lacurile</a:t>
            </a:r>
            <a:r>
              <a:rPr lang="es-PE" sz="1600" dirty="0"/>
              <a:t> Las </a:t>
            </a:r>
            <a:r>
              <a:rPr lang="es-PE" sz="1600" dirty="0" err="1"/>
              <a:t>Huaringas</a:t>
            </a:r>
            <a:r>
              <a:rPr lang="es-PE" sz="1600" dirty="0"/>
              <a:t> (</a:t>
            </a:r>
            <a:r>
              <a:rPr lang="es-PE" sz="1600" dirty="0" err="1"/>
              <a:t>districtul</a:t>
            </a:r>
            <a:r>
              <a:rPr lang="es-PE" sz="1600" dirty="0"/>
              <a:t> Huancabamba)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Apă</a:t>
            </a:r>
            <a:r>
              <a:rPr lang="es-PE" sz="1600" dirty="0"/>
              <a:t> </a:t>
            </a:r>
            <a:r>
              <a:rPr lang="ro-RO" sz="1600" dirty="0"/>
              <a:t>cu flori</a:t>
            </a:r>
            <a:r>
              <a:rPr lang="es-PE" sz="1600" dirty="0"/>
              <a:t>, </a:t>
            </a:r>
            <a:r>
              <a:rPr lang="es-PE" sz="1600" dirty="0" err="1"/>
              <a:t>apă</a:t>
            </a:r>
            <a:r>
              <a:rPr lang="es-PE" sz="1600" dirty="0"/>
              <a:t> de </a:t>
            </a:r>
            <a:r>
              <a:rPr lang="es-PE" sz="1600" dirty="0" err="1"/>
              <a:t>colonie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apă</a:t>
            </a:r>
            <a:r>
              <a:rPr lang="es-PE" sz="1600" dirty="0"/>
              <a:t> Kananga </a:t>
            </a:r>
            <a:r>
              <a:rPr lang="es-PE" sz="1600" dirty="0" err="1"/>
              <a:t>pentru</a:t>
            </a:r>
            <a:r>
              <a:rPr lang="es-PE" sz="1600" dirty="0"/>
              <a:t> </a:t>
            </a:r>
            <a:r>
              <a:rPr lang="es-PE" sz="1600" dirty="0" err="1"/>
              <a:t>protecție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înflorire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Pisco </a:t>
            </a:r>
            <a:r>
              <a:rPr lang="es-PE" sz="1600" dirty="0" err="1"/>
              <a:t>sau</a:t>
            </a:r>
            <a:r>
              <a:rPr lang="es-PE" sz="1600" dirty="0"/>
              <a:t> </a:t>
            </a:r>
            <a:r>
              <a:rPr lang="es-PE" sz="1600" dirty="0" err="1"/>
              <a:t>schnapps</a:t>
            </a:r>
            <a:r>
              <a:rPr lang="es-PE" sz="1600" dirty="0"/>
              <a:t> („aguardiente”) </a:t>
            </a:r>
            <a:r>
              <a:rPr lang="es-PE" sz="1600" dirty="0" err="1"/>
              <a:t>pentru</a:t>
            </a:r>
            <a:r>
              <a:rPr lang="es-PE" sz="1600" dirty="0"/>
              <a:t> a </a:t>
            </a:r>
            <a:r>
              <a:rPr lang="es-PE" sz="1600" dirty="0" err="1"/>
              <a:t>adăuga</a:t>
            </a:r>
            <a:r>
              <a:rPr lang="es-PE" sz="1600" dirty="0"/>
              <a:t> la </a:t>
            </a:r>
            <a:r>
              <a:rPr lang="es-PE" sz="1600" dirty="0" err="1"/>
              <a:t>medicament</a:t>
            </a:r>
            <a:r>
              <a:rPr lang="es-PE" sz="1600" dirty="0"/>
              <a:t> (</a:t>
            </a:r>
            <a:r>
              <a:rPr lang="es-PE" sz="1600" dirty="0" err="1"/>
              <a:t>tutun</a:t>
            </a:r>
            <a:r>
              <a:rPr lang="es-PE" sz="1600" dirty="0"/>
              <a:t>) </a:t>
            </a:r>
            <a:r>
              <a:rPr lang="es-PE" sz="1600" dirty="0" err="1"/>
              <a:t>și</a:t>
            </a:r>
            <a:r>
              <a:rPr lang="es-PE" sz="1600" dirty="0"/>
              <a:t> un </a:t>
            </a:r>
            <a:r>
              <a:rPr lang="es-PE" sz="1600" dirty="0" err="1"/>
              <a:t>spondil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a-l </a:t>
            </a:r>
            <a:r>
              <a:rPr lang="es-PE" sz="1600" dirty="0" err="1"/>
              <a:t>întări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Două</a:t>
            </a:r>
            <a:r>
              <a:rPr lang="es-PE" sz="1600" dirty="0"/>
              <a:t> </a:t>
            </a:r>
            <a:r>
              <a:rPr lang="es-PE" sz="1600" dirty="0" err="1"/>
              <a:t>pumn</a:t>
            </a:r>
            <a:r>
              <a:rPr lang="ro-RO" sz="1600" dirty="0"/>
              <a:t>ale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 „</a:t>
            </a:r>
            <a:r>
              <a:rPr lang="es-PE" sz="1600" dirty="0" err="1"/>
              <a:t>trimite</a:t>
            </a:r>
            <a:r>
              <a:rPr lang="es-PE" sz="1600" dirty="0"/>
              <a:t> </a:t>
            </a:r>
            <a:r>
              <a:rPr lang="es-PE" sz="1600" dirty="0" err="1"/>
              <a:t>lucruri</a:t>
            </a:r>
            <a:r>
              <a:rPr lang="es-PE" sz="1600" dirty="0"/>
              <a:t> </a:t>
            </a:r>
            <a:r>
              <a:rPr lang="es-PE" sz="1600" dirty="0" err="1"/>
              <a:t>rele</a:t>
            </a:r>
            <a:r>
              <a:rPr lang="es-PE" sz="1600" dirty="0"/>
              <a:t> </a:t>
            </a:r>
            <a:r>
              <a:rPr lang="es-PE" sz="1600" dirty="0" err="1"/>
              <a:t>către</a:t>
            </a:r>
            <a:r>
              <a:rPr lang="es-PE" sz="1600" dirty="0"/>
              <a:t> </a:t>
            </a:r>
            <a:r>
              <a:rPr lang="es-PE" sz="1600" dirty="0" err="1"/>
              <a:t>inamic</a:t>
            </a:r>
            <a:r>
              <a:rPr lang="es-PE" sz="1600" dirty="0"/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Coarne</a:t>
            </a:r>
            <a:r>
              <a:rPr lang="es-PE" sz="1600" dirty="0"/>
              <a:t> de </a:t>
            </a:r>
            <a:r>
              <a:rPr lang="es-PE" sz="1600" dirty="0" err="1"/>
              <a:t>taur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 anula </a:t>
            </a:r>
            <a:r>
              <a:rPr lang="es-PE" sz="1600" dirty="0" err="1"/>
              <a:t>fiecare</a:t>
            </a:r>
            <a:r>
              <a:rPr lang="es-PE" sz="1600" dirty="0"/>
              <a:t> </a:t>
            </a:r>
            <a:r>
              <a:rPr lang="es-PE" sz="1600" dirty="0" err="1"/>
              <a:t>hex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600" dirty="0"/>
              <a:t>Cununi</a:t>
            </a:r>
            <a:r>
              <a:rPr lang="es-PE" sz="1600" dirty="0"/>
              <a:t> </a:t>
            </a:r>
            <a:r>
              <a:rPr lang="es-PE" sz="1600" dirty="0" err="1"/>
              <a:t>făcute</a:t>
            </a:r>
            <a:r>
              <a:rPr lang="es-PE" sz="1600" dirty="0"/>
              <a:t> </a:t>
            </a:r>
            <a:r>
              <a:rPr lang="es-PE" sz="1600" dirty="0" err="1"/>
              <a:t>cu</a:t>
            </a:r>
            <a:r>
              <a:rPr lang="es-PE" sz="1600" dirty="0"/>
              <a:t> plante </a:t>
            </a:r>
            <a:r>
              <a:rPr lang="es-PE" sz="1600" dirty="0" err="1"/>
              <a:t>medicinale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 „</a:t>
            </a:r>
            <a:r>
              <a:rPr lang="es-PE" sz="1600" dirty="0" err="1"/>
              <a:t>vindeca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înflori</a:t>
            </a:r>
            <a:r>
              <a:rPr lang="es-PE" sz="1600" dirty="0"/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Tei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 „</a:t>
            </a:r>
            <a:r>
              <a:rPr lang="es-PE" sz="1600" dirty="0" err="1"/>
              <a:t>îndulci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reîmprospăta</a:t>
            </a:r>
            <a:r>
              <a:rPr lang="es-PE" sz="1600" dirty="0"/>
              <a:t>” </a:t>
            </a:r>
            <a:r>
              <a:rPr lang="es-PE" sz="1600" dirty="0" err="1"/>
              <a:t>orice</a:t>
            </a:r>
            <a:r>
              <a:rPr lang="es-PE" sz="1600" dirty="0"/>
              <a:t> </a:t>
            </a:r>
            <a:r>
              <a:rPr lang="es-PE" sz="1600" dirty="0" err="1"/>
              <a:t>tip</a:t>
            </a:r>
            <a:r>
              <a:rPr lang="es-PE" sz="1600" dirty="0"/>
              <a:t> de </a:t>
            </a:r>
            <a:r>
              <a:rPr lang="es-PE" sz="1600" dirty="0" err="1"/>
              <a:t>afacere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Zaharul</a:t>
            </a:r>
            <a:r>
              <a:rPr lang="es-PE" sz="1600" dirty="0"/>
              <a:t> </a:t>
            </a:r>
            <a:r>
              <a:rPr lang="es-PE" sz="1600" dirty="0" err="1"/>
              <a:t>alb</a:t>
            </a:r>
            <a:r>
              <a:rPr lang="es-PE" sz="1600" dirty="0"/>
              <a:t> </a:t>
            </a:r>
            <a:r>
              <a:rPr lang="es-PE" sz="1600" dirty="0" err="1"/>
              <a:t>sa</a:t>
            </a:r>
            <a:r>
              <a:rPr lang="es-PE" sz="1600" dirty="0"/>
              <a:t> </a:t>
            </a:r>
            <a:r>
              <a:rPr lang="es-PE" sz="1600" dirty="0" err="1"/>
              <a:t>infloreasca</a:t>
            </a:r>
            <a:r>
              <a:rPr lang="es-PE" sz="1600" dirty="0"/>
              <a:t> si </a:t>
            </a:r>
            <a:r>
              <a:rPr lang="es-PE" sz="1600" dirty="0" err="1"/>
              <a:t>sa</a:t>
            </a:r>
            <a:r>
              <a:rPr lang="es-PE" sz="1600" dirty="0"/>
              <a:t> </a:t>
            </a:r>
            <a:r>
              <a:rPr lang="es-PE" sz="1600" dirty="0" err="1"/>
              <a:t>creasca</a:t>
            </a:r>
            <a:r>
              <a:rPr lang="es-PE" sz="1600" dirty="0"/>
              <a:t> </a:t>
            </a:r>
            <a:r>
              <a:rPr lang="es-PE" sz="1600" dirty="0" err="1"/>
              <a:t>avere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Trandafiri</a:t>
            </a:r>
            <a:r>
              <a:rPr lang="es-PE" sz="1600" dirty="0"/>
              <a:t> </a:t>
            </a:r>
            <a:r>
              <a:rPr lang="es-PE" sz="1600" dirty="0" err="1"/>
              <a:t>albi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 </a:t>
            </a:r>
            <a:r>
              <a:rPr lang="es-PE" sz="1600" dirty="0" err="1"/>
              <a:t>albi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curăța</a:t>
            </a:r>
            <a:r>
              <a:rPr lang="es-PE" sz="1600" dirty="0"/>
              <a:t> </a:t>
            </a:r>
            <a:r>
              <a:rPr lang="es-PE" sz="1600" dirty="0" err="1"/>
              <a:t>mintea</a:t>
            </a:r>
            <a:r>
              <a:rPr lang="es-PE" sz="1600" dirty="0"/>
              <a:t>. De </a:t>
            </a:r>
            <a:r>
              <a:rPr lang="es-PE" sz="1600" dirty="0" err="1"/>
              <a:t>asemenea</a:t>
            </a:r>
            <a:r>
              <a:rPr lang="es-PE" sz="1600" dirty="0"/>
              <a:t>, </a:t>
            </a:r>
            <a:r>
              <a:rPr lang="es-PE" sz="1600" dirty="0" err="1"/>
              <a:t>pentru</a:t>
            </a:r>
            <a:r>
              <a:rPr lang="es-PE" sz="1600" dirty="0"/>
              <a:t> a </a:t>
            </a:r>
            <a:r>
              <a:rPr lang="es-PE" sz="1600" dirty="0" err="1"/>
              <a:t>atrage</a:t>
            </a:r>
            <a:r>
              <a:rPr lang="es-PE" sz="1600" dirty="0"/>
              <a:t> </a:t>
            </a:r>
            <a:r>
              <a:rPr lang="es-PE" sz="1600" dirty="0" err="1"/>
              <a:t>clienți</a:t>
            </a:r>
            <a:r>
              <a:rPr lang="es-PE" sz="1600" dirty="0"/>
              <a:t> </a:t>
            </a:r>
            <a:r>
              <a:rPr lang="es-PE" sz="1600" dirty="0" err="1"/>
              <a:t>buni</a:t>
            </a:r>
            <a:r>
              <a:rPr lang="es-PE" sz="1600" dirty="0"/>
              <a:t> </a:t>
            </a:r>
            <a:r>
              <a:rPr lang="es-PE" sz="1600" dirty="0" err="1"/>
              <a:t>în</a:t>
            </a:r>
            <a:r>
              <a:rPr lang="es-PE" sz="1600" dirty="0"/>
              <a:t> </a:t>
            </a:r>
            <a:r>
              <a:rPr lang="es-PE" sz="1600" dirty="0" err="1"/>
              <a:t>afaceri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Un </a:t>
            </a:r>
            <a:r>
              <a:rPr lang="es-PE" sz="1600" dirty="0" err="1"/>
              <a:t>clopot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 </a:t>
            </a:r>
            <a:r>
              <a:rPr lang="es-PE" sz="1600" dirty="0" err="1"/>
              <a:t>numi</a:t>
            </a:r>
            <a:r>
              <a:rPr lang="es-PE" sz="1600" dirty="0"/>
              <a:t> „</a:t>
            </a:r>
            <a:r>
              <a:rPr lang="es-PE" sz="1600" dirty="0" err="1"/>
              <a:t>spiritele</a:t>
            </a:r>
            <a:r>
              <a:rPr lang="es-PE" sz="1600" dirty="0"/>
              <a:t> </a:t>
            </a:r>
            <a:r>
              <a:rPr lang="es-PE" sz="1600" dirty="0" err="1"/>
              <a:t>înspăimântătoare</a:t>
            </a:r>
            <a:r>
              <a:rPr lang="es-PE" sz="1600" dirty="0"/>
              <a:t>” „espíritus del susto”.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O </a:t>
            </a:r>
            <a:r>
              <a:rPr lang="es-PE" sz="1600" dirty="0" err="1"/>
              <a:t>chungana</a:t>
            </a:r>
            <a:r>
              <a:rPr lang="es-PE" sz="1600" dirty="0"/>
              <a:t> („sonaja”) </a:t>
            </a:r>
            <a:r>
              <a:rPr lang="es-PE" sz="1600" dirty="0" err="1"/>
              <a:t>sau</a:t>
            </a:r>
            <a:r>
              <a:rPr lang="es-PE" sz="1600" dirty="0"/>
              <a:t> </a:t>
            </a:r>
            <a:r>
              <a:rPr lang="es-PE" sz="1600" dirty="0" err="1"/>
              <a:t>zgomot</a:t>
            </a:r>
            <a:r>
              <a:rPr lang="es-PE" sz="1600" dirty="0"/>
              <a:t> </a:t>
            </a:r>
            <a:r>
              <a:rPr lang="es-PE" sz="1600" dirty="0" err="1"/>
              <a:t>pentru</a:t>
            </a:r>
            <a:r>
              <a:rPr lang="es-PE" sz="1600" dirty="0"/>
              <a:t> a evoca </a:t>
            </a:r>
            <a:r>
              <a:rPr lang="es-PE" sz="1600" dirty="0" err="1"/>
              <a:t>vântul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virtutea</a:t>
            </a:r>
            <a:r>
              <a:rPr lang="es-PE" sz="1600" dirty="0"/>
              <a:t>.</a:t>
            </a:r>
            <a:br>
              <a:rPr lang="es-PE" sz="1600" dirty="0"/>
            </a:br>
            <a:r>
              <a:rPr lang="es-PE" sz="1600" dirty="0"/>
              <a:t/>
            </a:r>
            <a:br>
              <a:rPr lang="es-PE" sz="1600" dirty="0"/>
            </a:br>
            <a:r>
              <a:rPr lang="es-PE" sz="1600" dirty="0"/>
              <a:t/>
            </a:r>
            <a:br>
              <a:rPr lang="es-PE" sz="1600" dirty="0"/>
            </a:br>
            <a:r>
              <a:rPr lang="es-PE" sz="1600" dirty="0"/>
              <a:t/>
            </a:r>
            <a:br>
              <a:rPr lang="es-PE" sz="1600" dirty="0"/>
            </a:br>
            <a:endParaRPr lang="es-PE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9448" y="1170343"/>
            <a:ext cx="10515600" cy="679904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Caracteristicile medicinei șamanice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4550" y="1860489"/>
            <a:ext cx="10811493" cy="63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/>
              <a:t>Masa de </a:t>
            </a:r>
            <a:r>
              <a:rPr lang="es-AR" sz="2000" dirty="0" err="1"/>
              <a:t>lucru</a:t>
            </a:r>
            <a:r>
              <a:rPr lang="es-AR" sz="2000" dirty="0"/>
              <a:t> </a:t>
            </a:r>
            <a:r>
              <a:rPr lang="es-AR" sz="2000" dirty="0" err="1"/>
              <a:t>șamanică</a:t>
            </a:r>
            <a:endParaRPr lang="es-AR" sz="1900" dirty="0"/>
          </a:p>
          <a:p>
            <a:pPr marL="0" indent="0" algn="just">
              <a:buNone/>
            </a:pPr>
            <a:endParaRPr lang="es-AR" sz="1900" dirty="0"/>
          </a:p>
        </p:txBody>
      </p:sp>
      <p:pic>
        <p:nvPicPr>
          <p:cNvPr id="15362" name="Picture 2" descr="The Healing Mesa A World of Healing: The Mesa in Peruvian ..."/>
          <p:cNvPicPr>
            <a:picLocks noChangeAspect="1" noChangeArrowheads="1"/>
          </p:cNvPicPr>
          <p:nvPr/>
        </p:nvPicPr>
        <p:blipFill>
          <a:blip r:embed="rId2"/>
          <a:srcRect l="23944" t="59394" r="37998"/>
          <a:stretch>
            <a:fillRect/>
          </a:stretch>
        </p:blipFill>
        <p:spPr bwMode="auto">
          <a:xfrm>
            <a:off x="3815961" y="2670114"/>
            <a:ext cx="3908672" cy="3127829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972910" y="5797943"/>
            <a:ext cx="39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1600" dirty="0"/>
              <a:t> Masa de </a:t>
            </a:r>
            <a:r>
              <a:rPr lang="en-US" sz="1600" dirty="0" err="1"/>
              <a:t>lucru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șamanismul</a:t>
            </a:r>
            <a:r>
              <a:rPr lang="en-US" sz="1600" dirty="0"/>
              <a:t> </a:t>
            </a:r>
            <a:r>
              <a:rPr lang="en-US" sz="1600" dirty="0" err="1"/>
              <a:t>peruan</a:t>
            </a:r>
            <a:endParaRPr lang="es-P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722" y="1115752"/>
            <a:ext cx="10515600" cy="535627"/>
          </a:xfrm>
        </p:spPr>
        <p:txBody>
          <a:bodyPr>
            <a:noAutofit/>
          </a:bodyPr>
          <a:lstStyle/>
          <a:p>
            <a:r>
              <a:rPr lang="es-PE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Ritualuri</a:t>
            </a:r>
            <a:r>
              <a:rPr lang="es-PE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șamaniste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 l="24584" t="19396" r="51684" b="12500"/>
          <a:stretch>
            <a:fillRect/>
          </a:stretch>
        </p:blipFill>
        <p:spPr bwMode="auto">
          <a:xfrm>
            <a:off x="4246662" y="1792328"/>
            <a:ext cx="2454389" cy="397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3278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5418" y="624433"/>
            <a:ext cx="10515600" cy="930275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Ritualuri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șamaniste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1846" y="1728833"/>
            <a:ext cx="5715001" cy="2501973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endParaRPr lang="es-PE" sz="2400" b="1" dirty="0">
              <a:latin typeface="Times New Roman" pitchFamily="18" charset="0"/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Separarea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constă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izolarea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fizică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simbolică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individului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a-l separa de </a:t>
            </a:r>
            <a:r>
              <a:rPr lang="es-PE" sz="1600" dirty="0" err="1">
                <a:cs typeface="Times New Roman" pitchFamily="18" charset="0"/>
              </a:rPr>
              <a:t>cauza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bolii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Reincorporarea</a:t>
            </a:r>
            <a:r>
              <a:rPr lang="es-PE" sz="1600" dirty="0">
                <a:cs typeface="Times New Roman" pitchFamily="18" charset="0"/>
              </a:rPr>
              <a:t>: apare </a:t>
            </a:r>
            <a:r>
              <a:rPr lang="es-PE" sz="1600" dirty="0" err="1">
                <a:cs typeface="Times New Roman" pitchFamily="18" charset="0"/>
              </a:rPr>
              <a:t>atunci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când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individul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dobândește</a:t>
            </a:r>
            <a:r>
              <a:rPr lang="es-PE" sz="1600" dirty="0">
                <a:cs typeface="Times New Roman" pitchFamily="18" charset="0"/>
              </a:rPr>
              <a:t> un </a:t>
            </a:r>
            <a:r>
              <a:rPr lang="es-PE" sz="1600" dirty="0" err="1">
                <a:cs typeface="Times New Roman" pitchFamily="18" charset="0"/>
              </a:rPr>
              <a:t>nou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statut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se </a:t>
            </a:r>
            <a:r>
              <a:rPr lang="es-PE" sz="1600" dirty="0" err="1">
                <a:cs typeface="Times New Roman" pitchFamily="18" charset="0"/>
              </a:rPr>
              <a:t>reincorporează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societate</a:t>
            </a:r>
            <a:r>
              <a:rPr lang="es-PE" sz="1600" dirty="0">
                <a:cs typeface="Times New Roman" pitchFamily="18" charset="0"/>
              </a:rPr>
              <a:t> ca </a:t>
            </a:r>
            <a:r>
              <a:rPr lang="es-PE" sz="1600" dirty="0" err="1">
                <a:cs typeface="Times New Roman" pitchFamily="18" charset="0"/>
              </a:rPr>
              <a:t>membru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nou</a:t>
            </a:r>
            <a:r>
              <a:rPr lang="es-PE" sz="1600" dirty="0"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94486" y="5703153"/>
            <a:ext cx="1119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20.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4706" t="9375" r="37647" b="23438"/>
          <a:stretch>
            <a:fillRect/>
          </a:stretch>
        </p:blipFill>
        <p:spPr bwMode="auto">
          <a:xfrm>
            <a:off x="6667056" y="1352550"/>
            <a:ext cx="291509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9848850" y="4057650"/>
            <a:ext cx="2000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>
                <a:hlinkClick r:id="rId3"/>
              </a:rPr>
              <a:t>https://visitavirtual.cultura.pe/recorridos/MNAAHP/museo-nacional-arqueologia-antropologia-historia-peru/index.html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48561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371599" y="596638"/>
            <a:ext cx="950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Natura </a:t>
            </a:r>
            <a:r>
              <a:rPr lang="es-PE" b="1" dirty="0" err="1"/>
              <a:t>minunată</a:t>
            </a:r>
            <a:r>
              <a:rPr lang="es-PE" b="1" dirty="0"/>
              <a:t>, </a:t>
            </a:r>
            <a:r>
              <a:rPr lang="es-PE" b="1" dirty="0" err="1"/>
              <a:t>considerată</a:t>
            </a:r>
            <a:r>
              <a:rPr lang="es-PE" b="1" dirty="0"/>
              <a:t> </a:t>
            </a:r>
            <a:r>
              <a:rPr lang="es-PE" b="1" dirty="0" err="1"/>
              <a:t>muzeu</a:t>
            </a:r>
            <a:r>
              <a:rPr lang="es-PE" b="1" dirty="0"/>
              <a:t> „</a:t>
            </a:r>
            <a:r>
              <a:rPr lang="es-PE" b="1" dirty="0" err="1"/>
              <a:t>în</a:t>
            </a:r>
            <a:r>
              <a:rPr lang="es-PE" b="1" dirty="0"/>
              <a:t> </a:t>
            </a:r>
            <a:r>
              <a:rPr lang="es-PE" b="1" dirty="0" err="1"/>
              <a:t>direct</a:t>
            </a:r>
            <a:r>
              <a:rPr lang="es-PE" b="1" dirty="0"/>
              <a:t>”</a:t>
            </a:r>
          </a:p>
        </p:txBody>
      </p:sp>
      <p:pic>
        <p:nvPicPr>
          <p:cNvPr id="14338" name="Picture 2" descr="Machu Picchu"/>
          <p:cNvPicPr>
            <a:picLocks noChangeAspect="1" noChangeArrowheads="1"/>
          </p:cNvPicPr>
          <p:nvPr/>
        </p:nvPicPr>
        <p:blipFill>
          <a:blip r:embed="rId2"/>
          <a:srcRect l="9556" t="4620" r="6250"/>
          <a:stretch>
            <a:fillRect/>
          </a:stretch>
        </p:blipFill>
        <p:spPr bwMode="auto">
          <a:xfrm>
            <a:off x="614856" y="1094879"/>
            <a:ext cx="3465826" cy="2208556"/>
          </a:xfrm>
          <a:prstGeom prst="rect">
            <a:avLst/>
          </a:prstGeom>
          <a:noFill/>
        </p:spPr>
      </p:pic>
      <p:sp>
        <p:nvSpPr>
          <p:cNvPr id="14340" name="AutoShape 4" descr="Sacsayhuaman, el misterio más grande de América - Abrec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342" name="AutoShape 6" descr="Sacsayhuaman, el misterio más grande de América - Abrec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344" name="AutoShape 8" descr="Chavín de Huantar | Machu Picchu Tours - Paquetes turísticos Tou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4345" name="Picture 9" descr="G:\2020 15 MAYO EMANUELE\cabezas-clavas.jpg"/>
          <p:cNvPicPr>
            <a:picLocks noChangeAspect="1" noChangeArrowheads="1"/>
          </p:cNvPicPr>
          <p:nvPr/>
        </p:nvPicPr>
        <p:blipFill>
          <a:blip r:embed="rId3"/>
          <a:srcRect t="-118" r="28451"/>
          <a:stretch>
            <a:fillRect/>
          </a:stretch>
        </p:blipFill>
        <p:spPr bwMode="auto">
          <a:xfrm>
            <a:off x="5597089" y="1007959"/>
            <a:ext cx="2154840" cy="2295476"/>
          </a:xfrm>
          <a:prstGeom prst="rect">
            <a:avLst/>
          </a:prstGeom>
          <a:noFill/>
        </p:spPr>
      </p:pic>
      <p:pic>
        <p:nvPicPr>
          <p:cNvPr id="14347" name="Picture 11" descr="CAF protege 300.000 hectáreas de la Amazonía peruana | PRESENTE RSE"/>
          <p:cNvPicPr>
            <a:picLocks noChangeAspect="1" noChangeArrowheads="1"/>
          </p:cNvPicPr>
          <p:nvPr/>
        </p:nvPicPr>
        <p:blipFill>
          <a:blip r:embed="rId4"/>
          <a:srcRect l="9455" t="3547" r="22352" b="7499"/>
          <a:stretch>
            <a:fillRect/>
          </a:stretch>
        </p:blipFill>
        <p:spPr bwMode="auto">
          <a:xfrm>
            <a:off x="1151963" y="3894084"/>
            <a:ext cx="2737650" cy="2236959"/>
          </a:xfrm>
          <a:prstGeom prst="rect">
            <a:avLst/>
          </a:prstGeom>
          <a:noFill/>
        </p:spPr>
      </p:pic>
      <p:pic>
        <p:nvPicPr>
          <p:cNvPr id="14349" name="Picture 13" descr="Viajar sola a Nazca (Perú) y alrededores - #QuieroViajarSola"/>
          <p:cNvPicPr>
            <a:picLocks noChangeAspect="1" noChangeArrowheads="1"/>
          </p:cNvPicPr>
          <p:nvPr/>
        </p:nvPicPr>
        <p:blipFill>
          <a:blip r:embed="rId5"/>
          <a:srcRect l="31231" t="24407" r="3519" b="18402"/>
          <a:stretch>
            <a:fillRect/>
          </a:stretch>
        </p:blipFill>
        <p:spPr bwMode="auto">
          <a:xfrm>
            <a:off x="8496673" y="1094879"/>
            <a:ext cx="2940151" cy="2313595"/>
          </a:xfrm>
          <a:prstGeom prst="rect">
            <a:avLst/>
          </a:prstGeom>
          <a:noFill/>
        </p:spPr>
      </p:pic>
      <p:sp>
        <p:nvSpPr>
          <p:cNvPr id="14351" name="AutoShape 15" descr="Tours Nazca | Agencia de Viajes y Turismo | Tours - Full Day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353" name="AutoShape 17" descr="SOBREVUELO LINEAS DE NAZCA - Incas Journey Peru Incas Journey Pe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4354" name="Picture 18" descr="G:\2020 15 MAYO EMANUELE\lineas-de-nazca-incas-journey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 l="12042" t="2444" r="10819" b="7128"/>
          <a:stretch>
            <a:fillRect/>
          </a:stretch>
        </p:blipFill>
        <p:spPr bwMode="auto">
          <a:xfrm>
            <a:off x="7583216" y="3998795"/>
            <a:ext cx="3707154" cy="2200040"/>
          </a:xfrm>
          <a:prstGeom prst="rect">
            <a:avLst/>
          </a:prstGeom>
          <a:noFill/>
        </p:spPr>
      </p:pic>
      <p:pic>
        <p:nvPicPr>
          <p:cNvPr id="14355" name="Picture 19" descr="G:\2020 15 MAYO EMANUELE\plantas-medicinales-guanabana-1-e1588633574137.jpg"/>
          <p:cNvPicPr>
            <a:picLocks noChangeAspect="1" noChangeArrowheads="1"/>
          </p:cNvPicPr>
          <p:nvPr/>
        </p:nvPicPr>
        <p:blipFill>
          <a:blip r:embed="rId7"/>
          <a:srcRect r="35457" b="17756"/>
          <a:stretch>
            <a:fillRect/>
          </a:stretch>
        </p:blipFill>
        <p:spPr bwMode="auto">
          <a:xfrm>
            <a:off x="5106170" y="3883155"/>
            <a:ext cx="1785949" cy="2315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192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4552" y="624432"/>
            <a:ext cx="10515600" cy="1325563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Ritualuri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șamaniste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941" y="1404832"/>
            <a:ext cx="10515600" cy="3998442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PE" sz="2400" dirty="0">
                <a:latin typeface="Times New Roman" pitchFamily="18" charset="0"/>
                <a:cs typeface="Times New Roman" pitchFamily="18" charset="0"/>
              </a:rPr>
            </a:br>
            <a:r>
              <a:rPr lang="es-PE" sz="1600" dirty="0" err="1">
                <a:cs typeface="Times New Roman" pitchFamily="18" charset="0"/>
              </a:rPr>
              <a:t>Ritualurile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inițiere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șamanism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apar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mai</a:t>
            </a:r>
            <a:r>
              <a:rPr lang="es-PE" sz="1600" dirty="0">
                <a:cs typeface="Times New Roman" pitchFamily="18" charset="0"/>
              </a:rPr>
              <a:t> multe </a:t>
            </a:r>
            <a:r>
              <a:rPr lang="es-PE" sz="1600" dirty="0" err="1">
                <a:cs typeface="Times New Roman" pitchFamily="18" charset="0"/>
              </a:rPr>
              <a:t>etape</a:t>
            </a:r>
            <a:r>
              <a:rPr lang="es-PE" sz="1600" dirty="0">
                <a:cs typeface="Times New Roman" pitchFamily="18" charset="0"/>
              </a:rPr>
              <a:t> ale </a:t>
            </a:r>
            <a:r>
              <a:rPr lang="es-PE" sz="1600" dirty="0" err="1">
                <a:cs typeface="Times New Roman" pitchFamily="18" charset="0"/>
              </a:rPr>
              <a:t>vieții</a:t>
            </a:r>
            <a:r>
              <a:rPr lang="es-PE" sz="1600" dirty="0">
                <a:cs typeface="Times New Roman" pitchFamily="18" charset="0"/>
              </a:rPr>
              <a:t>:</a:t>
            </a:r>
          </a:p>
          <a:p>
            <a:pPr marL="513715" marR="734695" indent="-285750" algn="just">
              <a:spcBef>
                <a:spcPts val="5"/>
              </a:spcBef>
            </a:pPr>
            <a:r>
              <a:rPr lang="es-PE" sz="1600" dirty="0" err="1">
                <a:cs typeface="Times New Roman" pitchFamily="18" charset="0"/>
              </a:rPr>
              <a:t>Ritualuri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naștere</a:t>
            </a:r>
            <a:endParaRPr lang="es-PE" sz="1600" dirty="0">
              <a:cs typeface="Times New Roman" pitchFamily="18" charset="0"/>
            </a:endParaRPr>
          </a:p>
          <a:p>
            <a:pPr marL="513715" marR="734695" indent="-285750" algn="just">
              <a:spcBef>
                <a:spcPts val="5"/>
              </a:spcBef>
            </a:pPr>
            <a:r>
              <a:rPr lang="es-PE" sz="1600" dirty="0" err="1">
                <a:cs typeface="Times New Roman" pitchFamily="18" charset="0"/>
              </a:rPr>
              <a:t>Pregătirea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lângă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stăpânii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timpul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pubertății</a:t>
            </a:r>
            <a:endParaRPr lang="es-PE" sz="1600" dirty="0">
              <a:cs typeface="Times New Roman" pitchFamily="18" charset="0"/>
            </a:endParaRPr>
          </a:p>
          <a:p>
            <a:pPr marL="513715" marR="734695" indent="-285750" algn="just">
              <a:spcBef>
                <a:spcPts val="5"/>
              </a:spcBef>
            </a:pPr>
            <a:r>
              <a:rPr lang="es-PE" sz="1600" dirty="0" err="1">
                <a:cs typeface="Times New Roman" pitchFamily="18" charset="0"/>
              </a:rPr>
              <a:t>Ritualuri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inițiere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șamanilor</a:t>
            </a:r>
            <a:endParaRPr lang="es-PE" sz="1600" dirty="0">
              <a:cs typeface="Times New Roman" pitchFamily="18" charset="0"/>
            </a:endParaRPr>
          </a:p>
          <a:p>
            <a:pPr marL="513715" marR="734695" indent="-285750" algn="just">
              <a:spcBef>
                <a:spcPts val="5"/>
              </a:spcBef>
            </a:pPr>
            <a:r>
              <a:rPr lang="es-PE" sz="1600" dirty="0" err="1">
                <a:cs typeface="Times New Roman" pitchFamily="18" charset="0"/>
              </a:rPr>
              <a:t>Investitura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războinică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Aceste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ritualuri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trei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faze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separarea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situația</a:t>
            </a:r>
            <a:r>
              <a:rPr lang="es-PE" sz="1600" dirty="0">
                <a:cs typeface="Times New Roman" pitchFamily="18" charset="0"/>
              </a:rPr>
              <a:t> „</a:t>
            </a:r>
            <a:r>
              <a:rPr lang="es-PE" sz="1600" dirty="0" err="1">
                <a:cs typeface="Times New Roman" pitchFamily="18" charset="0"/>
              </a:rPr>
              <a:t>liminară</a:t>
            </a:r>
            <a:r>
              <a:rPr lang="es-PE" sz="1600" dirty="0">
                <a:cs typeface="Times New Roman" pitchFamily="18" charset="0"/>
              </a:rPr>
              <a:t>”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reincorporarea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513715" marR="734695" indent="-285750" algn="just">
              <a:spcBef>
                <a:spcPts val="5"/>
              </a:spcBef>
            </a:pPr>
            <a:r>
              <a:rPr lang="es-PE" sz="1600" dirty="0" err="1">
                <a:cs typeface="Times New Roman" pitchFamily="18" charset="0"/>
              </a:rPr>
              <a:t>Ritualuri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a capta </a:t>
            </a:r>
            <a:r>
              <a:rPr lang="es-PE" sz="1600" dirty="0" err="1">
                <a:cs typeface="Times New Roman" pitchFamily="18" charset="0"/>
              </a:rPr>
              <a:t>timpul</a:t>
            </a:r>
            <a:r>
              <a:rPr lang="es-PE" sz="1600" dirty="0">
                <a:cs typeface="Times New Roman" pitchFamily="18" charset="0"/>
              </a:rPr>
              <a:t>: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Unii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aveau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cunoștințe</a:t>
            </a:r>
            <a:r>
              <a:rPr lang="es-PE" sz="1600" dirty="0">
                <a:cs typeface="Times New Roman" pitchFamily="18" charset="0"/>
              </a:rPr>
              <a:t> despre cosmos. </a:t>
            </a:r>
            <a:r>
              <a:rPr lang="es-PE" sz="1600" dirty="0" err="1">
                <a:cs typeface="Times New Roman" pitchFamily="18" charset="0"/>
              </a:rPr>
              <a:t>Acest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lucru</a:t>
            </a:r>
            <a:r>
              <a:rPr lang="es-PE" sz="1600" dirty="0">
                <a:cs typeface="Times New Roman" pitchFamily="18" charset="0"/>
              </a:rPr>
              <a:t> le-a </a:t>
            </a:r>
            <a:r>
              <a:rPr lang="es-PE" sz="1600" dirty="0" err="1">
                <a:cs typeface="Times New Roman" pitchFamily="18" charset="0"/>
              </a:rPr>
              <a:t>permis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prezică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ploi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secete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ceea</a:t>
            </a:r>
            <a:r>
              <a:rPr lang="es-PE" sz="1600" dirty="0">
                <a:cs typeface="Times New Roman" pitchFamily="18" charset="0"/>
              </a:rPr>
              <a:t> ce a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foarte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util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munca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agricolă</a:t>
            </a:r>
            <a:r>
              <a:rPr lang="es-PE" sz="1600" dirty="0"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1851" y="4879947"/>
            <a:ext cx="980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200" dirty="0"/>
              <a:t>20.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851" y="5700426"/>
            <a:ext cx="10017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1200" dirty="0"/>
              <a:t>Fuente: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858508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130" y="1088456"/>
            <a:ext cx="10515600" cy="549275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Ritualuri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șamaniste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40809" y="2574309"/>
            <a:ext cx="5905500" cy="1424485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Ritualuri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sacrificiu</a:t>
            </a:r>
            <a:r>
              <a:rPr lang="es-PE" sz="1600" dirty="0">
                <a:cs typeface="Times New Roman" pitchFamily="18" charset="0"/>
              </a:rPr>
              <a:t>:</a:t>
            </a:r>
            <a:endParaRPr lang="ro-RO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Precolombianul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antic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făcut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sacrificii</a:t>
            </a:r>
            <a:r>
              <a:rPr lang="es-PE" sz="1600" dirty="0">
                <a:cs typeface="Times New Roman" pitchFamily="18" charset="0"/>
              </a:rPr>
              <a:t>. „Este un </a:t>
            </a:r>
            <a:r>
              <a:rPr lang="es-PE" sz="1600" dirty="0" err="1">
                <a:cs typeface="Times New Roman" pitchFamily="18" charset="0"/>
              </a:rPr>
              <a:t>sacrificiu</a:t>
            </a:r>
            <a:r>
              <a:rPr lang="es-PE" sz="1600" dirty="0">
                <a:cs typeface="Times New Roman" pitchFamily="18" charset="0"/>
              </a:rPr>
              <a:t> al </a:t>
            </a:r>
            <a:r>
              <a:rPr lang="es-PE" sz="1600" dirty="0" err="1">
                <a:cs typeface="Times New Roman" pitchFamily="18" charset="0"/>
              </a:rPr>
              <a:t>morții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așa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viața</a:t>
            </a:r>
            <a:r>
              <a:rPr lang="es-PE" sz="1600" dirty="0">
                <a:cs typeface="Times New Roman" pitchFamily="18" charset="0"/>
              </a:rPr>
              <a:t> va fi </a:t>
            </a:r>
            <a:r>
              <a:rPr lang="es-PE" sz="1600" dirty="0" err="1">
                <a:cs typeface="Times New Roman" pitchFamily="18" charset="0"/>
              </a:rPr>
              <a:t>acordată</a:t>
            </a:r>
            <a:r>
              <a:rPr lang="es-PE" sz="1600" dirty="0">
                <a:cs typeface="Times New Roman" pitchFamily="18" charset="0"/>
              </a:rPr>
              <a:t>”. </a:t>
            </a:r>
            <a:r>
              <a:rPr lang="es-PE" sz="1600" dirty="0" err="1">
                <a:cs typeface="Times New Roman" pitchFamily="18" charset="0"/>
              </a:rPr>
              <a:t>Ofertele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făcute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zei</a:t>
            </a:r>
            <a:r>
              <a:rPr lang="es-PE" sz="1600" dirty="0">
                <a:cs typeface="Times New Roman" pitchFamily="18" charset="0"/>
              </a:rPr>
              <a:t>.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7255" y="5340518"/>
            <a:ext cx="7199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Fuente: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4853" t="13542" r="32500" b="14844"/>
          <a:stretch>
            <a:fillRect/>
          </a:stretch>
        </p:blipFill>
        <p:spPr bwMode="auto">
          <a:xfrm>
            <a:off x="7640020" y="1790700"/>
            <a:ext cx="327563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8985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5120" y="1032977"/>
            <a:ext cx="10515600" cy="344559"/>
          </a:xfrm>
        </p:spPr>
        <p:txBody>
          <a:bodyPr>
            <a:normAutofit fontScale="90000"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Ritualuri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șamaniste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2449" y="1714501"/>
            <a:ext cx="4914901" cy="3752850"/>
          </a:xfrm>
        </p:spPr>
        <p:txBody>
          <a:bodyPr>
            <a:no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Ritualuri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vindecare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vindecătorul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</a:t>
            </a: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endParaRPr lang="ro-RO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efectuat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mai</a:t>
            </a:r>
            <a:r>
              <a:rPr lang="es-PE" sz="1600" dirty="0">
                <a:cs typeface="Times New Roman" pitchFamily="18" charset="0"/>
              </a:rPr>
              <a:t> multe </a:t>
            </a:r>
            <a:r>
              <a:rPr lang="es-PE" sz="1600" dirty="0" err="1">
                <a:cs typeface="Times New Roman" pitchFamily="18" charset="0"/>
              </a:rPr>
              <a:t>ritualuri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stabili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echilibrul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fizic</a:t>
            </a:r>
            <a:r>
              <a:rPr lang="es-PE" sz="1600" dirty="0">
                <a:cs typeface="Times New Roman" pitchFamily="18" charset="0"/>
              </a:rPr>
              <a:t>, mental, </a:t>
            </a:r>
            <a:r>
              <a:rPr lang="es-PE" sz="1600" dirty="0" err="1">
                <a:cs typeface="Times New Roman" pitchFamily="18" charset="0"/>
              </a:rPr>
              <a:t>emoțional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spiritual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ființa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umană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bolnavă</a:t>
            </a:r>
            <a:r>
              <a:rPr lang="es-PE" sz="1600" dirty="0">
                <a:cs typeface="Times New Roman" pitchFamily="18" charset="0"/>
              </a:rPr>
              <a:t>. Cu </a:t>
            </a:r>
            <a:r>
              <a:rPr lang="es-PE" sz="1600" dirty="0" err="1">
                <a:cs typeface="Times New Roman" pitchFamily="18" charset="0"/>
              </a:rPr>
              <a:t>alte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cuvinte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abordat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sănătatea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bolile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într</a:t>
            </a:r>
            <a:r>
              <a:rPr lang="es-PE" sz="1600" dirty="0">
                <a:cs typeface="Times New Roman" pitchFamily="18" charset="0"/>
              </a:rPr>
              <a:t>-o </a:t>
            </a:r>
            <a:r>
              <a:rPr lang="es-PE" sz="1600" dirty="0" err="1">
                <a:cs typeface="Times New Roman" pitchFamily="18" charset="0"/>
              </a:rPr>
              <a:t>manieră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globală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ro-RO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Știau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secretele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plantelor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psihotrope</a:t>
            </a:r>
            <a:r>
              <a:rPr lang="es-PE" sz="1600" dirty="0">
                <a:cs typeface="Times New Roman" pitchFamily="18" charset="0"/>
              </a:rPr>
              <a:t>, cum ar fi </a:t>
            </a:r>
            <a:r>
              <a:rPr lang="es-PE" sz="1600" dirty="0" err="1">
                <a:cs typeface="Times New Roman" pitchFamily="18" charset="0"/>
              </a:rPr>
              <a:t>tutunul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ayahuasca.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Prin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ritualurile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lor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vindecare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aspirat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vindece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să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echilibreze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purifice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folosind</a:t>
            </a:r>
            <a:r>
              <a:rPr lang="es-PE" sz="1600" dirty="0">
                <a:cs typeface="Times New Roman" pitchFamily="18" charset="0"/>
              </a:rPr>
              <a:t> plante </a:t>
            </a:r>
            <a:r>
              <a:rPr lang="es-PE" sz="1600" dirty="0" err="1">
                <a:cs typeface="Times New Roman" pitchFamily="18" charset="0"/>
              </a:rPr>
              <a:t>medicinale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psihotrope</a:t>
            </a:r>
            <a:r>
              <a:rPr lang="es-PE" sz="1600" dirty="0"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0632" y="5695481"/>
            <a:ext cx="119513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/>
              <a:t>Fuente: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050" dirty="0" err="1"/>
              <a:t>Muséum</a:t>
            </a:r>
            <a:r>
              <a:rPr lang="es-PE" sz="1050" dirty="0"/>
              <a:t> </a:t>
            </a:r>
            <a:r>
              <a:rPr lang="es-PE" sz="1050" dirty="0" err="1"/>
              <a:t>National</a:t>
            </a:r>
            <a:r>
              <a:rPr lang="es-PE" sz="1050" dirty="0"/>
              <a:t> </a:t>
            </a:r>
            <a:r>
              <a:rPr lang="es-PE" sz="1050" dirty="0" err="1"/>
              <a:t>d’Histoire</a:t>
            </a:r>
            <a:r>
              <a:rPr lang="es-PE" sz="1050" dirty="0"/>
              <a:t> </a:t>
            </a:r>
            <a:r>
              <a:rPr lang="es-PE" sz="1050" dirty="0" err="1"/>
              <a:t>Naturelle</a:t>
            </a:r>
            <a:r>
              <a:rPr lang="es-PE" sz="1050" dirty="0"/>
              <a:t>. 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448300" y="4914900"/>
            <a:ext cx="521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/>
              <a:t>Stone </a:t>
            </a:r>
            <a:r>
              <a:rPr lang="es-PE" sz="1600" dirty="0" err="1"/>
              <a:t>nail</a:t>
            </a:r>
            <a:r>
              <a:rPr lang="es-PE" sz="1600" dirty="0"/>
              <a:t> head </a:t>
            </a:r>
            <a:r>
              <a:rPr lang="es-PE" sz="1600" dirty="0" err="1"/>
              <a:t>shaped</a:t>
            </a:r>
            <a:r>
              <a:rPr lang="es-PE" sz="1600" dirty="0"/>
              <a:t> as a human </a:t>
            </a:r>
            <a:r>
              <a:rPr lang="es-PE" sz="1600" dirty="0" err="1"/>
              <a:t>with</a:t>
            </a:r>
            <a:r>
              <a:rPr lang="es-PE" sz="1600" dirty="0"/>
              <a:t> </a:t>
            </a:r>
            <a:r>
              <a:rPr lang="es-PE" sz="1600" dirty="0" err="1"/>
              <a:t>serpent</a:t>
            </a:r>
            <a:r>
              <a:rPr lang="es-PE" sz="1600" dirty="0"/>
              <a:t> </a:t>
            </a:r>
            <a:r>
              <a:rPr lang="es-PE" sz="1600" dirty="0" err="1"/>
              <a:t>hair</a:t>
            </a:r>
            <a:r>
              <a:rPr lang="es-PE" sz="1600" dirty="0"/>
              <a:t> and nasal </a:t>
            </a:r>
            <a:r>
              <a:rPr lang="es-PE" sz="1600" dirty="0" err="1"/>
              <a:t>flow</a:t>
            </a:r>
            <a:r>
              <a:rPr lang="es-PE" sz="1600" dirty="0"/>
              <a:t>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9982200" y="2533650"/>
            <a:ext cx="16573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hlinkClick r:id="rId2"/>
              </a:rPr>
              <a:t>https://visitavirtual.cultura.pe/recorridos/MUNACH/museo-nacional-chavin/index.html</a:t>
            </a:r>
            <a:endParaRPr lang="es-PE" sz="1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 l="28383" t="12239" r="33381" b="25261"/>
          <a:stretch>
            <a:fillRect/>
          </a:stretch>
        </p:blipFill>
        <p:spPr bwMode="auto">
          <a:xfrm>
            <a:off x="5803424" y="1377536"/>
            <a:ext cx="3637459" cy="335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3719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063" y="1074809"/>
            <a:ext cx="10515600" cy="631161"/>
          </a:xfrm>
        </p:spPr>
        <p:txBody>
          <a:bodyPr>
            <a:normAutofit fontScale="90000"/>
          </a:bodyPr>
          <a:lstStyle/>
          <a:p>
            <a:r>
              <a:rPr lang="es-PE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Ritualuri</a:t>
            </a:r>
            <a:r>
              <a:rPr lang="es-PE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șamaniste</a:t>
            </a:r>
            <a:r>
              <a:rPr lang="es-E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0808" y="1658159"/>
            <a:ext cx="11199509" cy="430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1600" b="1" dirty="0" err="1">
                <a:cs typeface="Times New Roman" pitchFamily="18" charset="0"/>
              </a:rPr>
              <a:t>Ritualuri</a:t>
            </a:r>
            <a:r>
              <a:rPr lang="es-PE" sz="1600" b="1" dirty="0">
                <a:cs typeface="Times New Roman" pitchFamily="18" charset="0"/>
              </a:rPr>
              <a:t> de </a:t>
            </a:r>
            <a:r>
              <a:rPr lang="es-PE" sz="1600" b="1" dirty="0" err="1">
                <a:cs typeface="Times New Roman" pitchFamily="18" charset="0"/>
              </a:rPr>
              <a:t>vindecare</a:t>
            </a:r>
            <a:r>
              <a:rPr lang="es-PE" sz="1600" b="1" dirty="0">
                <a:cs typeface="Times New Roman" pitchFamily="18" charset="0"/>
              </a:rPr>
              <a:t>: </a:t>
            </a:r>
            <a:r>
              <a:rPr lang="es-PE" sz="1600" b="1" dirty="0" err="1">
                <a:cs typeface="Times New Roman" pitchFamily="18" charset="0"/>
              </a:rPr>
              <a:t>vindecătorul</a:t>
            </a:r>
            <a:r>
              <a:rPr lang="es-PE" sz="1600" b="1" dirty="0">
                <a:cs typeface="Times New Roman" pitchFamily="18" charset="0"/>
              </a:rPr>
              <a:t> </a:t>
            </a:r>
            <a:r>
              <a:rPr lang="es-PE" sz="1600" b="1" dirty="0" err="1">
                <a:cs typeface="Times New Roman" pitchFamily="18" charset="0"/>
              </a:rPr>
              <a:t>șaman</a:t>
            </a:r>
            <a:endParaRPr lang="es-PE" sz="1600" b="1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s-PE" sz="1600" dirty="0" err="1">
                <a:cs typeface="Times New Roman" pitchFamily="18" charset="0"/>
              </a:rPr>
              <a:t>Vindecătorii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șamanici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aveau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responsabilitatea</a:t>
            </a:r>
            <a:r>
              <a:rPr lang="es-PE" sz="1600" dirty="0">
                <a:cs typeface="Times New Roman" pitchFamily="18" charset="0"/>
              </a:rPr>
              <a:t> de a </a:t>
            </a:r>
            <a:r>
              <a:rPr lang="es-PE" sz="1600" dirty="0" err="1">
                <a:cs typeface="Times New Roman" pitchFamily="18" charset="0"/>
              </a:rPr>
              <a:t>vindeca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vindeca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oamenii</a:t>
            </a:r>
            <a:r>
              <a:rPr lang="es-PE" sz="1600" dirty="0">
                <a:cs typeface="Times New Roman" pitchFamily="18" charset="0"/>
              </a:rPr>
              <a:t>. Au </a:t>
            </a:r>
            <a:r>
              <a:rPr lang="es-PE" sz="1600" dirty="0" err="1">
                <a:cs typeface="Times New Roman" pitchFamily="18" charset="0"/>
              </a:rPr>
              <a:t>dezvoltat</a:t>
            </a:r>
            <a:r>
              <a:rPr lang="es-PE" sz="1600" dirty="0">
                <a:cs typeface="Times New Roman" pitchFamily="18" charset="0"/>
              </a:rPr>
              <a:t> o </a:t>
            </a:r>
            <a:r>
              <a:rPr lang="es-PE" sz="1600" dirty="0" err="1">
                <a:cs typeface="Times New Roman" pitchFamily="18" charset="0"/>
              </a:rPr>
              <a:t>relație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comunicativă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ajutor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pacienții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lor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Rolurile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s-PE" sz="1600" dirty="0">
                <a:cs typeface="Times New Roman" pitchFamily="18" charset="0"/>
              </a:rPr>
              <a:t>1) </a:t>
            </a:r>
            <a:r>
              <a:rPr lang="es-PE" sz="1600" dirty="0" err="1">
                <a:cs typeface="Times New Roman" pitchFamily="18" charset="0"/>
              </a:rPr>
              <a:t>Restaurarea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sănătății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s-PE" sz="1600" dirty="0">
                <a:cs typeface="Times New Roman" pitchFamily="18" charset="0"/>
              </a:rPr>
              <a:t>2) </a:t>
            </a:r>
            <a:r>
              <a:rPr lang="es-PE" sz="1600" dirty="0" err="1">
                <a:cs typeface="Times New Roman" pitchFamily="18" charset="0"/>
              </a:rPr>
              <a:t>Curățarea</a:t>
            </a:r>
            <a:endParaRPr lang="es-PE" sz="16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s-PE" sz="1600" dirty="0">
                <a:cs typeface="Times New Roman" pitchFamily="18" charset="0"/>
              </a:rPr>
              <a:t>3) </a:t>
            </a:r>
            <a:r>
              <a:rPr lang="es-PE" sz="1600" dirty="0" err="1">
                <a:cs typeface="Times New Roman" pitchFamily="18" charset="0"/>
              </a:rPr>
              <a:t>Purificatoare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s-PE" sz="1600" dirty="0">
                <a:cs typeface="Times New Roman" pitchFamily="18" charset="0"/>
              </a:rPr>
              <a:t>4) </a:t>
            </a:r>
            <a:r>
              <a:rPr lang="es-PE" sz="1600" dirty="0" err="1">
                <a:cs typeface="Times New Roman" pitchFamily="18" charset="0"/>
              </a:rPr>
              <a:t>Repararea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s-PE" sz="1600" dirty="0">
                <a:cs typeface="Times New Roman" pitchFamily="18" charset="0"/>
              </a:rPr>
              <a:t>5) </a:t>
            </a:r>
            <a:r>
              <a:rPr lang="es-PE" sz="1600" dirty="0" err="1">
                <a:cs typeface="Times New Roman" pitchFamily="18" charset="0"/>
              </a:rPr>
              <a:t>Îmbunătățirea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relațiilor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individuale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grupul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împrejurimile</a:t>
            </a:r>
            <a:r>
              <a:rPr lang="es-PE" sz="1600" dirty="0">
                <a:cs typeface="Times New Roman" pitchFamily="18" charset="0"/>
              </a:rPr>
              <a:t> sale.</a:t>
            </a:r>
          </a:p>
        </p:txBody>
      </p:sp>
    </p:spTree>
    <p:extLst>
      <p:ext uri="{BB962C8B-B14F-4D97-AF65-F5344CB8AC3E}">
        <p14:creationId xmlns:p14="http://schemas.microsoft.com/office/powerpoint/2010/main" val="2393278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636" y="1716253"/>
            <a:ext cx="10515600" cy="344559"/>
          </a:xfrm>
        </p:spPr>
        <p:txBody>
          <a:bodyPr>
            <a:normAutofit fontScale="90000"/>
          </a:bodyPr>
          <a:lstStyle/>
          <a:p>
            <a:r>
              <a:rPr lang="es-PE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Ritualuri</a:t>
            </a:r>
            <a:r>
              <a:rPr lang="es-PE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șamaniste</a:t>
            </a:r>
            <a:r>
              <a:rPr lang="es-ES" dirty="0"/>
              <a:t/>
            </a:r>
            <a:br>
              <a:rPr lang="es-E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1411" y="1853843"/>
            <a:ext cx="10572749" cy="948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1600" dirty="0" err="1">
                <a:cs typeface="Times New Roman" pitchFamily="18" charset="0"/>
              </a:rPr>
              <a:t>Ritualuri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vindecare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Vindecătorul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</a:t>
            </a:r>
            <a:endParaRPr lang="es-PE" sz="16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și-au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pregătit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propri</a:t>
            </a:r>
            <a:r>
              <a:rPr lang="ro-RO" sz="1600" dirty="0">
                <a:cs typeface="Times New Roman" pitchFamily="18" charset="0"/>
              </a:rPr>
              <a:t>i</a:t>
            </a:r>
            <a:r>
              <a:rPr lang="es-PE" sz="1600" dirty="0">
                <a:cs typeface="Times New Roman" pitchFamily="18" charset="0"/>
              </a:rPr>
              <a:t>l</a:t>
            </a:r>
            <a:r>
              <a:rPr lang="ro-RO" sz="1600" dirty="0">
                <a:cs typeface="Times New Roman" pitchFamily="18" charset="0"/>
              </a:rPr>
              <a:t>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medicament</a:t>
            </a:r>
            <a:r>
              <a:rPr lang="ro-RO" sz="1600" dirty="0">
                <a:cs typeface="Times New Roman" pitchFamily="18" charset="0"/>
              </a:rPr>
              <a:t>e</a:t>
            </a:r>
            <a:r>
              <a:rPr lang="es-PE" sz="1600" dirty="0">
                <a:cs typeface="Times New Roman" pitchFamily="18" charset="0"/>
              </a:rPr>
              <a:t>.</a:t>
            </a:r>
            <a:endParaRPr lang="es-PE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553450" y="3943350"/>
            <a:ext cx="272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2"/>
              </a:rPr>
              <a:t>https://visitavirtual.cultura.pe/recorridos/MNAAHP/museo-nacional-arqueologia-antropologia-historia-peru/index.html</a:t>
            </a:r>
            <a:endParaRPr lang="es-PE" sz="1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30441" t="47656" r="28088" b="17188"/>
          <a:stretch>
            <a:fillRect/>
          </a:stretch>
        </p:blipFill>
        <p:spPr bwMode="auto">
          <a:xfrm>
            <a:off x="1598636" y="2794822"/>
            <a:ext cx="6534150" cy="312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3278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541" y="1033866"/>
            <a:ext cx="10515600" cy="631162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Ritualuri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șamaniste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8850" y="1769776"/>
            <a:ext cx="11363864" cy="3184361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b="1" dirty="0" err="1">
                <a:cs typeface="Times New Roman" pitchFamily="18" charset="0"/>
              </a:rPr>
              <a:t>Ritualuri</a:t>
            </a:r>
            <a:r>
              <a:rPr lang="es-PE" sz="1600" b="1" dirty="0">
                <a:cs typeface="Times New Roman" pitchFamily="18" charset="0"/>
              </a:rPr>
              <a:t> </a:t>
            </a:r>
            <a:r>
              <a:rPr lang="es-PE" sz="1600" b="1" dirty="0" err="1">
                <a:cs typeface="Times New Roman" pitchFamily="18" charset="0"/>
              </a:rPr>
              <a:t>funerare</a:t>
            </a:r>
            <a:endParaRPr lang="es-PE" sz="1600" b="1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lumea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șamanică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viața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morții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aveau</a:t>
            </a:r>
            <a:r>
              <a:rPr lang="es-PE" sz="1600" dirty="0">
                <a:cs typeface="Times New Roman" pitchFamily="18" charset="0"/>
              </a:rPr>
              <a:t> o mare </a:t>
            </a:r>
            <a:r>
              <a:rPr lang="es-PE" sz="1600" dirty="0" err="1">
                <a:cs typeface="Times New Roman" pitchFamily="18" charset="0"/>
              </a:rPr>
              <a:t>relevanță</a:t>
            </a:r>
            <a:r>
              <a:rPr lang="es-PE" sz="1600" dirty="0">
                <a:cs typeface="Times New Roman" pitchFamily="18" charset="0"/>
              </a:rPr>
              <a:t>, de </a:t>
            </a:r>
            <a:r>
              <a:rPr lang="es-PE" sz="1600" dirty="0" err="1">
                <a:cs typeface="Times New Roman" pitchFamily="18" charset="0"/>
              </a:rPr>
              <a:t>aceea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ritualurile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erau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urmate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ambele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cultura </a:t>
            </a:r>
            <a:r>
              <a:rPr lang="es-PE" sz="1600" dirty="0" err="1">
                <a:cs typeface="Times New Roman" pitchFamily="18" charset="0"/>
              </a:rPr>
              <a:t>precolumbiană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moartea</a:t>
            </a:r>
            <a:r>
              <a:rPr lang="es-PE" sz="1600" dirty="0">
                <a:cs typeface="Times New Roman" pitchFamily="18" charset="0"/>
              </a:rPr>
              <a:t> era </a:t>
            </a:r>
            <a:r>
              <a:rPr lang="es-PE" sz="1600" dirty="0" err="1">
                <a:cs typeface="Times New Roman" pitchFamily="18" charset="0"/>
              </a:rPr>
              <a:t>importantă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deoarece</a:t>
            </a:r>
            <a:r>
              <a:rPr lang="es-PE" sz="1600" dirty="0">
                <a:cs typeface="Times New Roman" pitchFamily="18" charset="0"/>
              </a:rPr>
              <a:t> era </a:t>
            </a:r>
            <a:r>
              <a:rPr lang="es-PE" sz="1600" dirty="0" err="1">
                <a:cs typeface="Times New Roman" pitchFamily="18" charset="0"/>
              </a:rPr>
              <a:t>posibilitatea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morților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să</a:t>
            </a:r>
            <a:r>
              <a:rPr lang="es-PE" sz="1600" dirty="0">
                <a:cs typeface="Times New Roman" pitchFamily="18" charset="0"/>
              </a:rPr>
              <a:t> se </a:t>
            </a:r>
            <a:r>
              <a:rPr lang="es-PE" sz="1600" dirty="0" err="1">
                <a:cs typeface="Times New Roman" pitchFamily="18" charset="0"/>
              </a:rPr>
              <a:t>întoarcă</a:t>
            </a:r>
            <a:r>
              <a:rPr lang="es-PE" sz="1600" dirty="0">
                <a:cs typeface="Times New Roman" pitchFamily="18" charset="0"/>
              </a:rPr>
              <a:t> pe mama </a:t>
            </a:r>
            <a:r>
              <a:rPr lang="es-PE" sz="1600" dirty="0" err="1">
                <a:cs typeface="Times New Roman" pitchFamily="18" charset="0"/>
              </a:rPr>
              <a:t>pământ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o </a:t>
            </a:r>
            <a:r>
              <a:rPr lang="es-PE" sz="1600" dirty="0" err="1">
                <a:cs typeface="Times New Roman" pitchFamily="18" charset="0"/>
              </a:rPr>
              <a:t>renaștere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ulterioară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Studiul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rămășițelor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arheologice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relevat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practicile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mortuare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variază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funcție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statutul</a:t>
            </a:r>
            <a:r>
              <a:rPr lang="es-PE" sz="1600" dirty="0">
                <a:cs typeface="Times New Roman" pitchFamily="18" charset="0"/>
              </a:rPr>
              <a:t> social al </a:t>
            </a:r>
            <a:r>
              <a:rPr lang="es-PE" sz="1600" dirty="0" err="1">
                <a:cs typeface="Times New Roman" pitchFamily="18" charset="0"/>
              </a:rPr>
              <a:t>persoanei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unele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îngropate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morminte</a:t>
            </a:r>
            <a:r>
              <a:rPr lang="es-PE" sz="1600" dirty="0">
                <a:cs typeface="Times New Roman" pitchFamily="18" charset="0"/>
              </a:rPr>
              <a:t> simple,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timp</a:t>
            </a:r>
            <a:r>
              <a:rPr lang="es-PE" sz="1600" dirty="0">
                <a:cs typeface="Times New Roman" pitchFamily="18" charset="0"/>
              </a:rPr>
              <a:t> ce </a:t>
            </a:r>
            <a:r>
              <a:rPr lang="es-PE" sz="1600" dirty="0" err="1">
                <a:cs typeface="Times New Roman" pitchFamily="18" charset="0"/>
              </a:rPr>
              <a:t>altele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îngropate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morminte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ostentative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Persoanele</a:t>
            </a:r>
            <a:r>
              <a:rPr lang="es-PE" sz="1600" dirty="0">
                <a:cs typeface="Times New Roman" pitchFamily="18" charset="0"/>
              </a:rPr>
              <a:t> din </a:t>
            </a:r>
            <a:r>
              <a:rPr lang="es-PE" sz="1600" dirty="0" err="1">
                <a:cs typeface="Times New Roman" pitchFamily="18" charset="0"/>
              </a:rPr>
              <a:t>clasa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superioară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erau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învelite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pături</a:t>
            </a:r>
            <a:r>
              <a:rPr lang="es-PE" sz="1600" dirty="0">
                <a:cs typeface="Times New Roman" pitchFamily="18" charset="0"/>
              </a:rPr>
              <a:t> („fardos”).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0632" y="5572650"/>
            <a:ext cx="119513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/>
              <a:t>Fuente: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050" dirty="0" err="1"/>
              <a:t>Muséum</a:t>
            </a:r>
            <a:r>
              <a:rPr lang="es-PE" sz="1050" dirty="0"/>
              <a:t> </a:t>
            </a:r>
            <a:r>
              <a:rPr lang="es-PE" sz="1050" dirty="0" err="1"/>
              <a:t>National</a:t>
            </a:r>
            <a:r>
              <a:rPr lang="es-PE" sz="1050" dirty="0"/>
              <a:t> </a:t>
            </a:r>
            <a:r>
              <a:rPr lang="es-PE" sz="1050" dirty="0" err="1"/>
              <a:t>d’Histoire</a:t>
            </a:r>
            <a:r>
              <a:rPr lang="es-PE" sz="1050" dirty="0"/>
              <a:t> </a:t>
            </a:r>
            <a:r>
              <a:rPr lang="es-PE" sz="1050" dirty="0" err="1"/>
              <a:t>Naturelle</a:t>
            </a:r>
            <a:r>
              <a:rPr lang="es-PE" sz="105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9353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31" y="914163"/>
            <a:ext cx="10515600" cy="464261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Ritualuri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șamaniste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4384" y="1737647"/>
            <a:ext cx="11363864" cy="445994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800" dirty="0" err="1">
                <a:cs typeface="Times New Roman" pitchFamily="18" charset="0"/>
              </a:rPr>
              <a:t>Ritualurile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morții</a:t>
            </a:r>
            <a:r>
              <a:rPr lang="es-PE" sz="1800" dirty="0">
                <a:cs typeface="Times New Roman" pitchFamily="18" charset="0"/>
              </a:rPr>
              <a:t>. </a:t>
            </a:r>
            <a:r>
              <a:rPr lang="es-PE" sz="1800" dirty="0" err="1">
                <a:cs typeface="Times New Roman" pitchFamily="18" charset="0"/>
              </a:rPr>
              <a:t>Măști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cu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fața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morții</a:t>
            </a:r>
            <a:r>
              <a:rPr lang="es-PE" sz="1800" dirty="0">
                <a:cs typeface="Times New Roman" pitchFamily="18" charset="0"/>
              </a:rPr>
              <a:t>.</a:t>
            </a:r>
            <a:endParaRPr lang="en-US" sz="1800" dirty="0"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0632" y="6282334"/>
            <a:ext cx="119513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/>
              <a:t>Museo chileno  de arte precolombino. </a:t>
            </a:r>
            <a:r>
              <a:rPr lang="es-PE" sz="1050" dirty="0">
                <a:hlinkClick r:id="rId2"/>
              </a:rPr>
              <a:t>http://www.precolombino.cl/exposiciones/exposiciones-temporales/el-arte-del-cobre-en-el-mundo-andino-2004/el-rostro-de-la-muerte/#!prettyPhoto[galeria]/6/</a:t>
            </a:r>
            <a:endParaRPr lang="es-PE" sz="1050" dirty="0"/>
          </a:p>
        </p:txBody>
      </p:sp>
      <p:pic>
        <p:nvPicPr>
          <p:cNvPr id="11267" name="Picture 3" descr="C:\Users\USER\Downloads\http___www.precolombino.cl_wp_wp-content_uploads_2015_09_700x400-rostro-de-la-muerte-3 (1).jpg"/>
          <p:cNvPicPr>
            <a:picLocks noChangeAspect="1" noChangeArrowheads="1"/>
          </p:cNvPicPr>
          <p:nvPr/>
        </p:nvPicPr>
        <p:blipFill>
          <a:blip r:embed="rId3"/>
          <a:srcRect l="13194" t="7031" r="12153"/>
          <a:stretch>
            <a:fillRect/>
          </a:stretch>
        </p:blipFill>
        <p:spPr bwMode="auto">
          <a:xfrm>
            <a:off x="240633" y="2362200"/>
            <a:ext cx="3499214" cy="2537345"/>
          </a:xfrm>
          <a:prstGeom prst="rect">
            <a:avLst/>
          </a:prstGeom>
          <a:noFill/>
        </p:spPr>
      </p:pic>
      <p:pic>
        <p:nvPicPr>
          <p:cNvPr id="11268" name="Picture 4" descr="C:\Users\USER\Downloads\http___www.precolombino.cl_wp_wp-content_uploads_2015_09_700x400-rostro-de-la-muerte-7.jpg"/>
          <p:cNvPicPr>
            <a:picLocks noChangeAspect="1" noChangeArrowheads="1"/>
          </p:cNvPicPr>
          <p:nvPr/>
        </p:nvPicPr>
        <p:blipFill>
          <a:blip r:embed="rId4"/>
          <a:srcRect l="20000" t="7500" r="14857" b="15000"/>
          <a:stretch>
            <a:fillRect/>
          </a:stretch>
        </p:blipFill>
        <p:spPr bwMode="auto">
          <a:xfrm>
            <a:off x="4457700" y="2343150"/>
            <a:ext cx="3662718" cy="2652903"/>
          </a:xfrm>
          <a:prstGeom prst="rect">
            <a:avLst/>
          </a:prstGeom>
          <a:noFill/>
        </p:spPr>
      </p:pic>
      <p:pic>
        <p:nvPicPr>
          <p:cNvPr id="11269" name="Picture 5" descr="C:\Users\USER\Downloads\http___www.precolombino.cl_wp_wp-content_uploads_2015_09_700x400-rostro-de-la-muerte-6.jpg"/>
          <p:cNvPicPr>
            <a:picLocks noChangeAspect="1" noChangeArrowheads="1"/>
          </p:cNvPicPr>
          <p:nvPr/>
        </p:nvPicPr>
        <p:blipFill>
          <a:blip r:embed="rId5"/>
          <a:srcRect l="17143" t="6500" r="16286"/>
          <a:stretch>
            <a:fillRect/>
          </a:stretch>
        </p:blipFill>
        <p:spPr bwMode="auto">
          <a:xfrm>
            <a:off x="8639124" y="2362200"/>
            <a:ext cx="3296783" cy="2633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3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665" y="1006570"/>
            <a:ext cx="10515600" cy="753991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Ritualul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Ayahuasca al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Șamanismului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9626" y="1730092"/>
            <a:ext cx="10515600" cy="2336942"/>
          </a:xfrm>
        </p:spPr>
        <p:txBody>
          <a:bodyPr>
            <a:normAutofit/>
          </a:bodyPr>
          <a:lstStyle/>
          <a:p>
            <a:pPr marL="95250" indent="-95250" algn="just">
              <a:buNone/>
            </a:pPr>
            <a:r>
              <a:rPr lang="es-PE" sz="1600" dirty="0">
                <a:cs typeface="Times New Roman" pitchFamily="18" charset="0"/>
              </a:rPr>
              <a:t>  Ayahuasca </a:t>
            </a:r>
            <a:r>
              <a:rPr lang="es-PE" sz="1600" dirty="0" err="1">
                <a:cs typeface="Times New Roman" pitchFamily="18" charset="0"/>
              </a:rPr>
              <a:t>înseamnă</a:t>
            </a:r>
            <a:r>
              <a:rPr lang="es-PE" sz="1600" dirty="0">
                <a:cs typeface="Times New Roman" pitchFamily="18" charset="0"/>
              </a:rPr>
              <a:t> „</a:t>
            </a:r>
            <a:r>
              <a:rPr lang="es-PE" sz="1600" dirty="0" err="1">
                <a:cs typeface="Times New Roman" pitchFamily="18" charset="0"/>
              </a:rPr>
              <a:t>persoană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moartă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spirit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suflet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strămoș</a:t>
            </a:r>
            <a:r>
              <a:rPr lang="es-PE" sz="1600" dirty="0">
                <a:cs typeface="Times New Roman" pitchFamily="18" charset="0"/>
              </a:rPr>
              <a:t>”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huasca </a:t>
            </a:r>
            <a:r>
              <a:rPr lang="es-PE" sz="1600" dirty="0" err="1">
                <a:cs typeface="Times New Roman" pitchFamily="18" charset="0"/>
              </a:rPr>
              <a:t>înseamnă</a:t>
            </a:r>
            <a:r>
              <a:rPr lang="es-PE" sz="1600" dirty="0">
                <a:cs typeface="Times New Roman" pitchFamily="18" charset="0"/>
              </a:rPr>
              <a:t> „</a:t>
            </a:r>
            <a:r>
              <a:rPr lang="es-PE" sz="1600" dirty="0" err="1">
                <a:cs typeface="Times New Roman" pitchFamily="18" charset="0"/>
              </a:rPr>
              <a:t>coardă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coardă</a:t>
            </a:r>
            <a:r>
              <a:rPr lang="es-PE" sz="1600" dirty="0">
                <a:cs typeface="Times New Roman" pitchFamily="18" charset="0"/>
              </a:rPr>
              <a:t>” (</a:t>
            </a:r>
            <a:r>
              <a:rPr lang="es-PE" sz="1600" dirty="0" err="1">
                <a:cs typeface="Times New Roman" pitchFamily="18" charset="0"/>
              </a:rPr>
              <a:t>Metzner</a:t>
            </a:r>
            <a:r>
              <a:rPr lang="es-PE" sz="1600" dirty="0">
                <a:cs typeface="Times New Roman" pitchFamily="18" charset="0"/>
              </a:rPr>
              <a:t>, 2005)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limba quecha. </a:t>
            </a:r>
            <a:r>
              <a:rPr lang="es-PE" sz="1600" dirty="0" err="1">
                <a:cs typeface="Times New Roman" pitchFamily="18" charset="0"/>
              </a:rPr>
              <a:t>Această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psihotropă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folosită</a:t>
            </a:r>
            <a:r>
              <a:rPr lang="es-PE" sz="1600" dirty="0">
                <a:cs typeface="Times New Roman" pitchFamily="18" charset="0"/>
              </a:rPr>
              <a:t> de </a:t>
            </a:r>
            <a:r>
              <a:rPr lang="es-PE" sz="1600" dirty="0" err="1">
                <a:cs typeface="Times New Roman" pitchFamily="18" charset="0"/>
              </a:rPr>
              <a:t>șamani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medicina </a:t>
            </a:r>
            <a:r>
              <a:rPr lang="es-PE" sz="1600" dirty="0" err="1">
                <a:cs typeface="Times New Roman" pitchFamily="18" charset="0"/>
              </a:rPr>
              <a:t>precolumbiană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continuă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să</a:t>
            </a:r>
            <a:r>
              <a:rPr lang="es-PE" sz="1600" dirty="0">
                <a:cs typeface="Times New Roman" pitchFamily="18" charset="0"/>
              </a:rPr>
              <a:t> fie </a:t>
            </a:r>
            <a:r>
              <a:rPr lang="es-PE" sz="1600" dirty="0" err="1">
                <a:cs typeface="Times New Roman" pitchFamily="18" charset="0"/>
              </a:rPr>
              <a:t>folosită</a:t>
            </a:r>
            <a:r>
              <a:rPr lang="es-PE" sz="1600" dirty="0">
                <a:cs typeface="Times New Roman" pitchFamily="18" charset="0"/>
              </a:rPr>
              <a:t> ca atare.</a:t>
            </a:r>
          </a:p>
          <a:p>
            <a:pPr marL="95250" indent="-95250" algn="just">
              <a:buNone/>
            </a:pPr>
            <a:r>
              <a:rPr lang="es-PE" sz="1600" dirty="0">
                <a:cs typeface="Times New Roman" pitchFamily="18" charset="0"/>
              </a:rPr>
              <a:t>  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prezent</a:t>
            </a:r>
            <a:r>
              <a:rPr lang="es-PE" sz="1600" dirty="0">
                <a:cs typeface="Times New Roman" pitchFamily="18" charset="0"/>
              </a:rPr>
              <a:t>, se </a:t>
            </a:r>
            <a:r>
              <a:rPr lang="es-PE" sz="1600" dirty="0" err="1">
                <a:cs typeface="Times New Roman" pitchFamily="18" charset="0"/>
              </a:rPr>
              <a:t>știe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extras un </a:t>
            </a:r>
            <a:r>
              <a:rPr lang="es-PE" sz="1600" dirty="0" err="1">
                <a:cs typeface="Times New Roman" pitchFamily="18" charset="0"/>
              </a:rPr>
              <a:t>alcaloid</a:t>
            </a:r>
            <a:r>
              <a:rPr lang="es-PE" sz="1600" dirty="0">
                <a:cs typeface="Times New Roman" pitchFamily="18" charset="0"/>
              </a:rPr>
              <a:t> al </a:t>
            </a:r>
            <a:r>
              <a:rPr lang="es-PE" sz="1600" dirty="0" err="1">
                <a:cs typeface="Times New Roman" pitchFamily="18" charset="0"/>
              </a:rPr>
              <a:t>cărui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ingredient</a:t>
            </a:r>
            <a:r>
              <a:rPr lang="es-PE" sz="1600" dirty="0">
                <a:cs typeface="Times New Roman" pitchFamily="18" charset="0"/>
              </a:rPr>
              <a:t> principal este un </a:t>
            </a:r>
            <a:r>
              <a:rPr lang="es-PE" sz="1600" dirty="0" err="1">
                <a:cs typeface="Times New Roman" pitchFamily="18" charset="0"/>
              </a:rPr>
              <a:t>hormon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numit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Dimethyltryptamine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sau</a:t>
            </a:r>
            <a:r>
              <a:rPr lang="es-PE" sz="1600" dirty="0">
                <a:cs typeface="Times New Roman" pitchFamily="18" charset="0"/>
              </a:rPr>
              <a:t> DMT. </a:t>
            </a:r>
            <a:r>
              <a:rPr lang="es-PE" sz="1600" dirty="0" err="1">
                <a:cs typeface="Times New Roman" pitchFamily="18" charset="0"/>
              </a:rPr>
              <a:t>Acest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hormon</a:t>
            </a:r>
            <a:r>
              <a:rPr lang="es-PE" sz="1600" dirty="0">
                <a:cs typeface="Times New Roman" pitchFamily="18" charset="0"/>
              </a:rPr>
              <a:t> este </a:t>
            </a:r>
            <a:r>
              <a:rPr lang="es-PE" sz="1600" dirty="0" err="1">
                <a:cs typeface="Times New Roman" pitchFamily="18" charset="0"/>
              </a:rPr>
              <a:t>inhibat</a:t>
            </a:r>
            <a:r>
              <a:rPr lang="es-PE" sz="1600" dirty="0">
                <a:cs typeface="Times New Roman" pitchFamily="18" charset="0"/>
              </a:rPr>
              <a:t> de un </a:t>
            </a:r>
            <a:r>
              <a:rPr lang="es-PE" sz="1600" dirty="0" err="1">
                <a:cs typeface="Times New Roman" pitchFamily="18" charset="0"/>
              </a:rPr>
              <a:t>enzim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numit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monoaminooxidază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sau</a:t>
            </a:r>
            <a:r>
              <a:rPr lang="es-PE" sz="1600" dirty="0">
                <a:cs typeface="Times New Roman" pitchFamily="18" charset="0"/>
              </a:rPr>
              <a:t> MAO.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a neutraliza </a:t>
            </a:r>
            <a:r>
              <a:rPr lang="es-PE" sz="1600" dirty="0" err="1">
                <a:cs typeface="Times New Roman" pitchFamily="18" charset="0"/>
              </a:rPr>
              <a:t>această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enzimă</a:t>
            </a:r>
            <a:r>
              <a:rPr lang="es-PE" sz="1600" dirty="0">
                <a:cs typeface="Times New Roman" pitchFamily="18" charset="0"/>
              </a:rPr>
              <a:t>, ayahuasca este </a:t>
            </a:r>
            <a:r>
              <a:rPr lang="es-PE" sz="1600" dirty="0" err="1">
                <a:cs typeface="Times New Roman" pitchFamily="18" charset="0"/>
              </a:rPr>
              <a:t>amestecată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banisteriopsis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caapi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conține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trei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substanțe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inhibitoare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harmină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harmalină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tetrahidroarmină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Șamanii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consideră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ingredientul</a:t>
            </a:r>
            <a:r>
              <a:rPr lang="es-PE" sz="1600" dirty="0">
                <a:cs typeface="Times New Roman" pitchFamily="18" charset="0"/>
              </a:rPr>
              <a:t> principal al </a:t>
            </a:r>
            <a:r>
              <a:rPr lang="es-PE" sz="1600" dirty="0" err="1">
                <a:cs typeface="Times New Roman" pitchFamily="18" charset="0"/>
              </a:rPr>
              <a:t>acestui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amestec</a:t>
            </a:r>
            <a:r>
              <a:rPr lang="es-PE" sz="1600" dirty="0">
                <a:cs typeface="Times New Roman" pitchFamily="18" charset="0"/>
              </a:rPr>
              <a:t> este </a:t>
            </a:r>
            <a:r>
              <a:rPr lang="es-PE" sz="1600" dirty="0" err="1">
                <a:cs typeface="Times New Roman" pitchFamily="18" charset="0"/>
              </a:rPr>
              <a:t>banisteriopsis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caapi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Psycotria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viridis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conține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dimetiltriptamină</a:t>
            </a:r>
            <a:r>
              <a:rPr lang="es-PE" sz="1600" dirty="0">
                <a:cs typeface="Times New Roman" pitchFamily="18" charset="0"/>
              </a:rPr>
              <a:t>, este </a:t>
            </a:r>
            <a:r>
              <a:rPr lang="es-PE" sz="1600" dirty="0" err="1">
                <a:cs typeface="Times New Roman" pitchFamily="18" charset="0"/>
              </a:rPr>
              <a:t>totuși</a:t>
            </a:r>
            <a:r>
              <a:rPr lang="es-PE" sz="1600" dirty="0">
                <a:cs typeface="Times New Roman" pitchFamily="18" charset="0"/>
              </a:rPr>
              <a:t> un </a:t>
            </a:r>
            <a:r>
              <a:rPr lang="es-PE" sz="1600" dirty="0" err="1">
                <a:cs typeface="Times New Roman" pitchFamily="18" charset="0"/>
              </a:rPr>
              <a:t>aditiv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cărui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prezență</a:t>
            </a:r>
            <a:r>
              <a:rPr lang="es-PE" sz="1600" dirty="0">
                <a:cs typeface="Times New Roman" pitchFamily="18" charset="0"/>
              </a:rPr>
              <a:t> este </a:t>
            </a:r>
            <a:r>
              <a:rPr lang="es-PE" sz="1600" dirty="0" err="1">
                <a:cs typeface="Times New Roman" pitchFamily="18" charset="0"/>
              </a:rPr>
              <a:t>indispensabilă</a:t>
            </a:r>
            <a:r>
              <a:rPr lang="es-PE" sz="1600" dirty="0">
                <a:cs typeface="Times New Roman" pitchFamily="18" charset="0"/>
              </a:rPr>
              <a:t>, ca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cea a </a:t>
            </a:r>
            <a:r>
              <a:rPr lang="es-PE" sz="1600" dirty="0" err="1">
                <a:cs typeface="Times New Roman" pitchFamily="18" charset="0"/>
              </a:rPr>
              <a:t>intronilor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denumită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peiorativ</a:t>
            </a:r>
            <a:r>
              <a:rPr lang="es-PE" sz="1600" dirty="0">
                <a:cs typeface="Times New Roman" pitchFamily="18" charset="0"/>
              </a:rPr>
              <a:t> „ADN de </a:t>
            </a:r>
            <a:r>
              <a:rPr lang="es-PE" sz="1600" dirty="0" err="1">
                <a:cs typeface="Times New Roman" pitchFamily="18" charset="0"/>
              </a:rPr>
              <a:t>gunoi</a:t>
            </a:r>
            <a:r>
              <a:rPr lang="es-PE" sz="1600" dirty="0">
                <a:cs typeface="Times New Roman" pitchFamily="18" charset="0"/>
              </a:rPr>
              <a:t>”, </a:t>
            </a:r>
            <a:r>
              <a:rPr lang="es-PE" sz="1600" dirty="0" err="1">
                <a:cs typeface="Times New Roman" pitchFamily="18" charset="0"/>
              </a:rPr>
              <a:t>deoarece</a:t>
            </a:r>
            <a:r>
              <a:rPr lang="es-PE" sz="1600" dirty="0">
                <a:cs typeface="Times New Roman" pitchFamily="18" charset="0"/>
              </a:rPr>
              <a:t> sunt </a:t>
            </a:r>
            <a:r>
              <a:rPr lang="es-PE" sz="1600" dirty="0" err="1">
                <a:cs typeface="Times New Roman" pitchFamily="18" charset="0"/>
              </a:rPr>
              <a:t>alcătuite</a:t>
            </a:r>
            <a:r>
              <a:rPr lang="es-PE" sz="1600" dirty="0">
                <a:cs typeface="Times New Roman" pitchFamily="18" charset="0"/>
              </a:rPr>
              <a:t> din segmente </a:t>
            </a:r>
            <a:r>
              <a:rPr lang="es-PE" sz="1600" dirty="0" err="1">
                <a:cs typeface="Times New Roman" pitchFamily="18" charset="0"/>
              </a:rPr>
              <a:t>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codifică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care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aparent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niciun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folos</a:t>
            </a:r>
            <a:r>
              <a:rPr lang="es-PE" sz="1600" dirty="0">
                <a:cs typeface="Times New Roman" pitchFamily="18" charset="0"/>
              </a:rPr>
              <a:t>.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06140" y="5979336"/>
            <a:ext cx="939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Fuente: Prodigioso Perú Profundo. </a:t>
            </a:r>
            <a:r>
              <a:rPr lang="es-PE" sz="1200" dirty="0" err="1"/>
              <a:t>Chamánico</a:t>
            </a:r>
            <a:r>
              <a:rPr lang="es-PE" sz="1200" dirty="0"/>
              <a:t>, Cósmico, Simbólico. Francis </a:t>
            </a:r>
            <a:r>
              <a:rPr lang="es-PE" sz="1200" dirty="0" err="1"/>
              <a:t>Devigne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11099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9728" y="941687"/>
            <a:ext cx="10515600" cy="709694"/>
          </a:xfrm>
        </p:spPr>
        <p:txBody>
          <a:bodyPr>
            <a:normAutofit fontScale="90000"/>
          </a:bodyPr>
          <a:lstStyle/>
          <a:p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Ritualul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Ayahuasca al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Șamanismului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6263" y="1506982"/>
            <a:ext cx="10515600" cy="3065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1600" dirty="0"/>
              <a:t>Ayahuasca este un </a:t>
            </a:r>
            <a:r>
              <a:rPr lang="es-ES" sz="1600" dirty="0" err="1"/>
              <a:t>amestec</a:t>
            </a:r>
            <a:r>
              <a:rPr lang="es-ES" sz="1600" dirty="0"/>
              <a:t> de plante </a:t>
            </a:r>
            <a:r>
              <a:rPr lang="es-ES" sz="1600" dirty="0" err="1"/>
              <a:t>native</a:t>
            </a:r>
            <a:r>
              <a:rPr lang="es-ES" sz="1600" dirty="0"/>
              <a:t> </a:t>
            </a:r>
            <a:r>
              <a:rPr lang="es-ES" sz="1600" dirty="0" err="1"/>
              <a:t>cel</a:t>
            </a:r>
            <a:r>
              <a:rPr lang="es-ES" sz="1600" dirty="0"/>
              <a:t> </a:t>
            </a:r>
            <a:r>
              <a:rPr lang="es-ES" sz="1600" dirty="0" err="1"/>
              <a:t>mai</a:t>
            </a:r>
            <a:r>
              <a:rPr lang="es-ES" sz="1600" dirty="0"/>
              <a:t> </a:t>
            </a:r>
            <a:r>
              <a:rPr lang="es-ES" sz="1600" dirty="0" err="1"/>
              <a:t>folosit</a:t>
            </a:r>
            <a:r>
              <a:rPr lang="es-ES" sz="1600" dirty="0"/>
              <a:t> de </a:t>
            </a:r>
            <a:r>
              <a:rPr lang="es-ES" sz="1600" dirty="0" err="1"/>
              <a:t>vindecători</a:t>
            </a:r>
            <a:r>
              <a:rPr lang="es-ES" sz="1600" dirty="0"/>
              <a:t> </a:t>
            </a:r>
            <a:r>
              <a:rPr lang="es-ES" sz="1600" dirty="0" err="1"/>
              <a:t>și</a:t>
            </a:r>
            <a:r>
              <a:rPr lang="es-ES" sz="1600" dirty="0"/>
              <a:t> </a:t>
            </a:r>
            <a:r>
              <a:rPr lang="es-ES" sz="1600" dirty="0" err="1"/>
              <a:t>șamani</a:t>
            </a:r>
            <a:r>
              <a:rPr lang="es-ES" sz="1600" dirty="0"/>
              <a:t> </a:t>
            </a:r>
            <a:r>
              <a:rPr lang="es-ES" sz="1600" dirty="0" err="1"/>
              <a:t>nativi</a:t>
            </a:r>
            <a:r>
              <a:rPr lang="es-ES" sz="1600" dirty="0"/>
              <a:t> </a:t>
            </a:r>
            <a:r>
              <a:rPr lang="es-ES" sz="1600" dirty="0" err="1"/>
              <a:t>în</a:t>
            </a:r>
            <a:r>
              <a:rPr lang="es-ES" sz="1600" dirty="0"/>
              <a:t> medicina </a:t>
            </a:r>
            <a:r>
              <a:rPr lang="es-ES" sz="1600" dirty="0" err="1"/>
              <a:t>precolumbiană</a:t>
            </a:r>
            <a:r>
              <a:rPr lang="es-ES" sz="1600" dirty="0"/>
              <a:t>.</a:t>
            </a:r>
          </a:p>
          <a:p>
            <a:pPr>
              <a:buNone/>
            </a:pPr>
            <a:r>
              <a:rPr lang="es-ES" sz="1600" dirty="0"/>
              <a:t>Cel </a:t>
            </a:r>
            <a:r>
              <a:rPr lang="es-ES" sz="1600" dirty="0" err="1"/>
              <a:t>mai</a:t>
            </a:r>
            <a:r>
              <a:rPr lang="es-ES" sz="1600" dirty="0"/>
              <a:t> </a:t>
            </a:r>
            <a:r>
              <a:rPr lang="es-ES" sz="1600" dirty="0" err="1"/>
              <a:t>frecvent</a:t>
            </a:r>
            <a:r>
              <a:rPr lang="es-ES" sz="1600" dirty="0"/>
              <a:t> </a:t>
            </a:r>
            <a:r>
              <a:rPr lang="es-ES" sz="1600" dirty="0" err="1"/>
              <a:t>preparat</a:t>
            </a:r>
            <a:r>
              <a:rPr lang="es-ES" sz="1600" dirty="0"/>
              <a:t> este ca </a:t>
            </a:r>
            <a:r>
              <a:rPr lang="es-ES" sz="1600" dirty="0" err="1"/>
              <a:t>băutură</a:t>
            </a:r>
            <a:r>
              <a:rPr lang="es-ES" sz="1600" dirty="0"/>
              <a:t>. (22)</a:t>
            </a:r>
          </a:p>
          <a:p>
            <a:pPr>
              <a:buNone/>
            </a:pPr>
            <a:r>
              <a:rPr lang="es-ES" sz="1600" dirty="0"/>
              <a:t>    </a:t>
            </a:r>
            <a:r>
              <a:rPr lang="es-ES" sz="1600" dirty="0" err="1"/>
              <a:t>Pentru</a:t>
            </a:r>
            <a:r>
              <a:rPr lang="es-ES" sz="1600" dirty="0"/>
              <a:t> a prepara Ayahuasca, </a:t>
            </a:r>
            <a:r>
              <a:rPr lang="es-ES" sz="1600" dirty="0" err="1"/>
              <a:t>următoarele</a:t>
            </a:r>
            <a:r>
              <a:rPr lang="es-ES" sz="1600" dirty="0"/>
              <a:t> ingrediente </a:t>
            </a:r>
            <a:r>
              <a:rPr lang="es-ES" sz="1600" dirty="0" err="1"/>
              <a:t>trebuie</a:t>
            </a:r>
            <a:r>
              <a:rPr lang="es-ES" sz="1600" dirty="0"/>
              <a:t> </a:t>
            </a:r>
            <a:r>
              <a:rPr lang="es-ES" sz="1600" dirty="0" err="1"/>
              <a:t>să</a:t>
            </a:r>
            <a:r>
              <a:rPr lang="es-ES" sz="1600" dirty="0"/>
              <a:t> </a:t>
            </a:r>
            <a:r>
              <a:rPr lang="es-ES" sz="1600" dirty="0" err="1"/>
              <a:t>fiarbă</a:t>
            </a:r>
            <a:r>
              <a:rPr lang="es-ES" sz="1600" dirty="0"/>
              <a:t>:</a:t>
            </a:r>
          </a:p>
          <a:p>
            <a:r>
              <a:rPr lang="es-ES" sz="1600" dirty="0" err="1"/>
              <a:t>Tulpini</a:t>
            </a:r>
            <a:r>
              <a:rPr lang="es-ES" sz="1600" dirty="0"/>
              <a:t> de </a:t>
            </a:r>
            <a:r>
              <a:rPr lang="es-ES" sz="1600" dirty="0" err="1"/>
              <a:t>Banisteriopsis</a:t>
            </a:r>
            <a:r>
              <a:rPr lang="es-ES" sz="1600" dirty="0"/>
              <a:t> </a:t>
            </a:r>
            <a:r>
              <a:rPr lang="es-ES" sz="1600" dirty="0" err="1"/>
              <a:t>caapi</a:t>
            </a:r>
            <a:r>
              <a:rPr lang="es-ES" sz="1600" dirty="0"/>
              <a:t>: </a:t>
            </a:r>
            <a:r>
              <a:rPr lang="es-ES" sz="1600" dirty="0" err="1"/>
              <a:t>conțin</a:t>
            </a:r>
            <a:r>
              <a:rPr lang="es-ES" sz="1600" dirty="0"/>
              <a:t> B-</a:t>
            </a:r>
            <a:r>
              <a:rPr lang="es-ES" sz="1600" dirty="0" err="1"/>
              <a:t>carboline</a:t>
            </a:r>
            <a:r>
              <a:rPr lang="es-ES" sz="1600" dirty="0"/>
              <a:t>, cum ar fi </a:t>
            </a:r>
            <a:r>
              <a:rPr lang="es-ES" sz="1600" dirty="0" err="1"/>
              <a:t>harmina</a:t>
            </a:r>
            <a:r>
              <a:rPr lang="es-ES" sz="1600" dirty="0"/>
              <a:t>, </a:t>
            </a:r>
            <a:r>
              <a:rPr lang="es-ES" sz="1600" dirty="0" err="1"/>
              <a:t>tetrahidroharmina</a:t>
            </a:r>
            <a:r>
              <a:rPr lang="es-ES" sz="1600" dirty="0"/>
              <a:t> (THH) </a:t>
            </a:r>
            <a:r>
              <a:rPr lang="es-ES" sz="1600" dirty="0" err="1"/>
              <a:t>și</a:t>
            </a:r>
            <a:r>
              <a:rPr lang="es-ES" sz="1600" dirty="0"/>
              <a:t> </a:t>
            </a:r>
            <a:r>
              <a:rPr lang="es-ES" sz="1600" dirty="0" err="1"/>
              <a:t>harmaline</a:t>
            </a:r>
            <a:r>
              <a:rPr lang="es-ES" sz="1600" dirty="0"/>
              <a:t>, </a:t>
            </a:r>
            <a:r>
              <a:rPr lang="es-ES" sz="1600" dirty="0" err="1"/>
              <a:t>cu</a:t>
            </a:r>
            <a:r>
              <a:rPr lang="es-ES" sz="1600" dirty="0"/>
              <a:t> </a:t>
            </a:r>
            <a:r>
              <a:rPr lang="es-ES" sz="1600" dirty="0" err="1"/>
              <a:t>proprietăți</a:t>
            </a:r>
            <a:r>
              <a:rPr lang="es-ES" sz="1600" dirty="0"/>
              <a:t> </a:t>
            </a:r>
            <a:r>
              <a:rPr lang="es-ES" sz="1600" dirty="0" err="1"/>
              <a:t>inhibitoare</a:t>
            </a:r>
            <a:r>
              <a:rPr lang="es-ES" sz="1600" dirty="0"/>
              <a:t> </a:t>
            </a:r>
            <a:r>
              <a:rPr lang="es-ES" sz="1600" dirty="0" err="1"/>
              <a:t>pentru</a:t>
            </a:r>
            <a:r>
              <a:rPr lang="es-ES" sz="1600" dirty="0"/>
              <a:t> </a:t>
            </a:r>
            <a:r>
              <a:rPr lang="es-ES" sz="1600" dirty="0" err="1"/>
              <a:t>monoaminooxidaza</a:t>
            </a:r>
            <a:r>
              <a:rPr lang="es-ES" sz="1600" dirty="0"/>
              <a:t> (</a:t>
            </a:r>
            <a:r>
              <a:rPr lang="es-ES" sz="1600" dirty="0" err="1"/>
              <a:t>antidepresive</a:t>
            </a:r>
            <a:r>
              <a:rPr lang="es-ES" sz="1600" dirty="0"/>
              <a:t>) (22), (23)</a:t>
            </a:r>
          </a:p>
          <a:p>
            <a:r>
              <a:rPr lang="es-ES" sz="1600" dirty="0"/>
              <a:t>Frunze de </a:t>
            </a:r>
            <a:r>
              <a:rPr lang="es-ES" sz="1600" dirty="0" err="1"/>
              <a:t>tufiș</a:t>
            </a:r>
            <a:r>
              <a:rPr lang="es-ES" sz="1600" dirty="0"/>
              <a:t> de </a:t>
            </a:r>
            <a:r>
              <a:rPr lang="es-ES" sz="1600" dirty="0" err="1"/>
              <a:t>Psychotria</a:t>
            </a:r>
            <a:r>
              <a:rPr lang="es-ES" sz="1600" dirty="0"/>
              <a:t> </a:t>
            </a:r>
            <a:r>
              <a:rPr lang="es-ES" sz="1600" dirty="0" err="1"/>
              <a:t>viridis</a:t>
            </a:r>
            <a:r>
              <a:rPr lang="es-ES" sz="1600" dirty="0"/>
              <a:t>: </a:t>
            </a:r>
            <a:r>
              <a:rPr lang="es-ES" sz="1600" dirty="0" err="1"/>
              <a:t>conținând</a:t>
            </a:r>
            <a:r>
              <a:rPr lang="es-ES" sz="1600" dirty="0"/>
              <a:t> </a:t>
            </a:r>
            <a:r>
              <a:rPr lang="es-ES" sz="1600" dirty="0" err="1"/>
              <a:t>triptamină</a:t>
            </a:r>
            <a:r>
              <a:rPr lang="es-ES" sz="1600" dirty="0"/>
              <a:t> N, N-</a:t>
            </a:r>
            <a:r>
              <a:rPr lang="es-ES" sz="1600" dirty="0" err="1"/>
              <a:t>dimetiltriptamină</a:t>
            </a:r>
            <a:r>
              <a:rPr lang="es-ES" sz="1600" dirty="0"/>
              <a:t> (DMT) „</a:t>
            </a:r>
            <a:r>
              <a:rPr lang="es-ES" sz="1600" dirty="0" err="1"/>
              <a:t>agonist</a:t>
            </a:r>
            <a:r>
              <a:rPr lang="es-ES" sz="1600" dirty="0"/>
              <a:t> al </a:t>
            </a:r>
            <a:r>
              <a:rPr lang="es-ES" sz="1600" dirty="0" err="1"/>
              <a:t>siturilor</a:t>
            </a:r>
            <a:r>
              <a:rPr lang="es-ES" sz="1600" dirty="0"/>
              <a:t> </a:t>
            </a:r>
            <a:r>
              <a:rPr lang="es-ES" sz="1600" dirty="0" err="1"/>
              <a:t>receptorilor</a:t>
            </a:r>
            <a:r>
              <a:rPr lang="es-ES" sz="1600" dirty="0"/>
              <a:t> 5-HT-2A </a:t>
            </a:r>
            <a:r>
              <a:rPr lang="es-ES" sz="1600" dirty="0" err="1"/>
              <a:t>și</a:t>
            </a:r>
            <a:r>
              <a:rPr lang="es-ES" sz="1600" dirty="0"/>
              <a:t> sigma-1, </a:t>
            </a:r>
            <a:r>
              <a:rPr lang="es-ES" sz="1600" dirty="0" err="1"/>
              <a:t>care</a:t>
            </a:r>
            <a:r>
              <a:rPr lang="es-ES" sz="1600" dirty="0"/>
              <a:t> este, de </a:t>
            </a:r>
            <a:r>
              <a:rPr lang="es-ES" sz="1600" dirty="0" err="1"/>
              <a:t>asemenea</a:t>
            </a:r>
            <a:r>
              <a:rPr lang="es-ES" sz="1600" dirty="0"/>
              <a:t>, </a:t>
            </a:r>
            <a:r>
              <a:rPr lang="es-ES" sz="1600" dirty="0" err="1"/>
              <a:t>asociată</a:t>
            </a:r>
            <a:r>
              <a:rPr lang="es-ES" sz="1600" dirty="0"/>
              <a:t> </a:t>
            </a:r>
            <a:r>
              <a:rPr lang="es-ES" sz="1600" dirty="0" err="1"/>
              <a:t>cu</a:t>
            </a:r>
            <a:r>
              <a:rPr lang="es-ES" sz="1600" dirty="0"/>
              <a:t> </a:t>
            </a:r>
            <a:r>
              <a:rPr lang="es-ES" sz="1600" dirty="0" err="1"/>
              <a:t>efectele</a:t>
            </a:r>
            <a:r>
              <a:rPr lang="es-ES" sz="1600" dirty="0"/>
              <a:t> </a:t>
            </a:r>
            <a:r>
              <a:rPr lang="es-ES" sz="1600" dirty="0" err="1"/>
              <a:t>antidepresive</a:t>
            </a:r>
            <a:r>
              <a:rPr lang="es-ES" sz="1600" dirty="0"/>
              <a:t>, </a:t>
            </a:r>
            <a:r>
              <a:rPr lang="es-ES" sz="1600" dirty="0" err="1"/>
              <a:t>anxiolitice</a:t>
            </a:r>
            <a:r>
              <a:rPr lang="es-ES" sz="1600" dirty="0"/>
              <a:t> </a:t>
            </a:r>
            <a:r>
              <a:rPr lang="es-ES" sz="1600" dirty="0" err="1"/>
              <a:t>și</a:t>
            </a:r>
            <a:r>
              <a:rPr lang="es-ES" sz="1600" dirty="0"/>
              <a:t> </a:t>
            </a:r>
            <a:r>
              <a:rPr lang="es-ES" sz="1600" dirty="0" err="1"/>
              <a:t>psihoactive</a:t>
            </a:r>
            <a:r>
              <a:rPr lang="es-ES" sz="1600" dirty="0"/>
              <a:t>” (22)</a:t>
            </a:r>
          </a:p>
          <a:p>
            <a:r>
              <a:rPr lang="es-ES" sz="1600" dirty="0"/>
              <a:t>Frunze </a:t>
            </a:r>
            <a:r>
              <a:rPr lang="es-ES" sz="1600" dirty="0" err="1"/>
              <a:t>Diplopterys</a:t>
            </a:r>
            <a:r>
              <a:rPr lang="es-ES" sz="1600" dirty="0"/>
              <a:t> </a:t>
            </a:r>
            <a:r>
              <a:rPr lang="es-ES" sz="1600" dirty="0" err="1"/>
              <a:t>cabrerana</a:t>
            </a:r>
            <a:r>
              <a:rPr lang="es-ES" sz="1600" dirty="0"/>
              <a:t>: </a:t>
            </a:r>
            <a:r>
              <a:rPr lang="es-ES" sz="1600" dirty="0" err="1"/>
              <a:t>conținând</a:t>
            </a:r>
            <a:r>
              <a:rPr lang="es-ES" sz="1600" dirty="0"/>
              <a:t> </a:t>
            </a:r>
            <a:r>
              <a:rPr lang="es-ES" sz="1600" dirty="0" err="1"/>
              <a:t>triptamină</a:t>
            </a:r>
            <a:r>
              <a:rPr lang="es-ES" sz="1600" dirty="0"/>
              <a:t> N, N-</a:t>
            </a:r>
            <a:r>
              <a:rPr lang="es-ES" sz="1600" dirty="0" err="1"/>
              <a:t>dimetiltriptamină</a:t>
            </a:r>
            <a:r>
              <a:rPr lang="es-ES" sz="1600" dirty="0"/>
              <a:t> (DMT) „</a:t>
            </a:r>
            <a:r>
              <a:rPr lang="es-ES" sz="1600" dirty="0" err="1"/>
              <a:t>agonist</a:t>
            </a:r>
            <a:r>
              <a:rPr lang="es-ES" sz="1600" dirty="0"/>
              <a:t> al </a:t>
            </a:r>
            <a:r>
              <a:rPr lang="es-ES" sz="1600" dirty="0" err="1"/>
              <a:t>siturilor</a:t>
            </a:r>
            <a:r>
              <a:rPr lang="es-ES" sz="1600" dirty="0"/>
              <a:t> </a:t>
            </a:r>
            <a:r>
              <a:rPr lang="es-ES" sz="1600" dirty="0" err="1"/>
              <a:t>receptorilor</a:t>
            </a:r>
            <a:r>
              <a:rPr lang="es-ES" sz="1600" dirty="0"/>
              <a:t> 5-HT-2A </a:t>
            </a:r>
            <a:r>
              <a:rPr lang="es-ES" sz="1600" dirty="0" err="1"/>
              <a:t>și</a:t>
            </a:r>
            <a:r>
              <a:rPr lang="es-ES" sz="1600" dirty="0"/>
              <a:t> sigma-1, </a:t>
            </a:r>
            <a:r>
              <a:rPr lang="es-ES" sz="1600" dirty="0" err="1"/>
              <a:t>care</a:t>
            </a:r>
            <a:r>
              <a:rPr lang="es-ES" sz="1600" dirty="0"/>
              <a:t> este, de </a:t>
            </a:r>
            <a:r>
              <a:rPr lang="es-ES" sz="1600" dirty="0" err="1"/>
              <a:t>asemenea</a:t>
            </a:r>
            <a:r>
              <a:rPr lang="es-ES" sz="1600" dirty="0"/>
              <a:t>, </a:t>
            </a:r>
            <a:r>
              <a:rPr lang="es-ES" sz="1600" dirty="0" err="1"/>
              <a:t>asociată</a:t>
            </a:r>
            <a:r>
              <a:rPr lang="es-ES" sz="1600" dirty="0"/>
              <a:t> </a:t>
            </a:r>
            <a:r>
              <a:rPr lang="es-ES" sz="1600" dirty="0" err="1"/>
              <a:t>cu</a:t>
            </a:r>
            <a:r>
              <a:rPr lang="es-ES" sz="1600" dirty="0"/>
              <a:t> </a:t>
            </a:r>
            <a:r>
              <a:rPr lang="es-ES" sz="1600" dirty="0" err="1"/>
              <a:t>efectele</a:t>
            </a:r>
            <a:r>
              <a:rPr lang="es-ES" sz="1600" dirty="0"/>
              <a:t> </a:t>
            </a:r>
            <a:r>
              <a:rPr lang="es-ES" sz="1600" dirty="0" err="1"/>
              <a:t>antidepresive</a:t>
            </a:r>
            <a:r>
              <a:rPr lang="es-ES" sz="1600" dirty="0"/>
              <a:t>, </a:t>
            </a:r>
            <a:r>
              <a:rPr lang="es-ES" sz="1600" dirty="0" err="1"/>
              <a:t>anxiolitice</a:t>
            </a:r>
            <a:r>
              <a:rPr lang="es-ES" sz="1600" dirty="0"/>
              <a:t> </a:t>
            </a:r>
            <a:r>
              <a:rPr lang="es-ES" sz="1600" dirty="0" err="1"/>
              <a:t>și</a:t>
            </a:r>
            <a:r>
              <a:rPr lang="es-ES" sz="1600" dirty="0"/>
              <a:t> </a:t>
            </a:r>
            <a:r>
              <a:rPr lang="es-ES" sz="1600" dirty="0" err="1"/>
              <a:t>psihoactive</a:t>
            </a:r>
            <a:r>
              <a:rPr lang="es-ES" sz="1600" dirty="0"/>
              <a:t>” (24)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46263" y="4977315"/>
            <a:ext cx="113884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21. </a:t>
            </a:r>
            <a:r>
              <a:rPr lang="es-PE" sz="1100" dirty="0"/>
              <a:t>Prodigioso Perú Profundo. </a:t>
            </a:r>
            <a:r>
              <a:rPr lang="es-PE" sz="1100" dirty="0" err="1"/>
              <a:t>Chamánico</a:t>
            </a:r>
            <a:r>
              <a:rPr lang="es-PE" sz="1100" dirty="0"/>
              <a:t>, Cósmico, Simbólico. Francis </a:t>
            </a:r>
            <a:r>
              <a:rPr lang="es-PE" sz="1100" dirty="0" err="1"/>
              <a:t>Devigne</a:t>
            </a:r>
            <a:endParaRPr lang="es-PE" sz="1100" dirty="0"/>
          </a:p>
          <a:p>
            <a:r>
              <a:rPr lang="es-ES" sz="1100" dirty="0"/>
              <a:t>22. </a:t>
            </a:r>
            <a:r>
              <a:rPr lang="es-PE" sz="1100" dirty="0"/>
              <a:t>González, D., Cantillo, J., Pérez, I. </a:t>
            </a:r>
            <a:r>
              <a:rPr lang="es-PE" sz="1100" i="1" dirty="0"/>
              <a:t>et al.</a:t>
            </a:r>
            <a:r>
              <a:rPr lang="es-PE" sz="1100" dirty="0"/>
              <a:t> </a:t>
            </a:r>
            <a:r>
              <a:rPr lang="es-PE" sz="1100" dirty="0" err="1"/>
              <a:t>Therapeutic</a:t>
            </a:r>
            <a:r>
              <a:rPr lang="es-PE" sz="1100" dirty="0"/>
              <a:t> </a:t>
            </a:r>
            <a:r>
              <a:rPr lang="es-PE" sz="1100" dirty="0" err="1"/>
              <a:t>potential</a:t>
            </a:r>
            <a:r>
              <a:rPr lang="es-PE" sz="1100" dirty="0"/>
              <a:t> of ayahuasca in </a:t>
            </a:r>
            <a:r>
              <a:rPr lang="es-PE" sz="1100" dirty="0" err="1"/>
              <a:t>grief</a:t>
            </a:r>
            <a:r>
              <a:rPr lang="es-PE" sz="1100" dirty="0"/>
              <a:t>: a </a:t>
            </a:r>
            <a:r>
              <a:rPr lang="es-PE" sz="1100" dirty="0" err="1"/>
              <a:t>prospective</a:t>
            </a:r>
            <a:r>
              <a:rPr lang="es-PE" sz="1100" dirty="0"/>
              <a:t>, </a:t>
            </a:r>
            <a:r>
              <a:rPr lang="es-PE" sz="1100" dirty="0" err="1"/>
              <a:t>observational</a:t>
            </a:r>
            <a:r>
              <a:rPr lang="es-PE" sz="1100" dirty="0"/>
              <a:t> </a:t>
            </a:r>
            <a:r>
              <a:rPr lang="es-PE" sz="1100" dirty="0" err="1"/>
              <a:t>study</a:t>
            </a:r>
            <a:r>
              <a:rPr lang="es-PE" sz="1100" dirty="0"/>
              <a:t>. </a:t>
            </a:r>
            <a:r>
              <a:rPr lang="es-PE" sz="1100" i="1" dirty="0" err="1"/>
              <a:t>Psychopharmacology</a:t>
            </a:r>
            <a:r>
              <a:rPr lang="es-PE" sz="1100" dirty="0"/>
              <a:t> </a:t>
            </a:r>
            <a:r>
              <a:rPr lang="es-PE" sz="1100" b="1" dirty="0"/>
              <a:t>237, </a:t>
            </a:r>
            <a:r>
              <a:rPr lang="es-PE" sz="1100" dirty="0"/>
              <a:t>1171–1182 (2020). </a:t>
            </a:r>
            <a:r>
              <a:rPr lang="es-PE" sz="1100" dirty="0">
                <a:hlinkClick r:id="rId2"/>
              </a:rPr>
              <a:t>https://doi.org/10.1007/s00213-019-05446-2</a:t>
            </a:r>
            <a:endParaRPr lang="es-PE" sz="1100" dirty="0"/>
          </a:p>
          <a:p>
            <a:r>
              <a:rPr lang="es-PE" sz="1100" dirty="0"/>
              <a:t>23. Escobar Cornejo Guillermo Saúl, Ramos Vargas Luis Fernando. La ayahuasca bajo los ojos del mundo. </a:t>
            </a:r>
            <a:r>
              <a:rPr lang="es-PE" sz="1100" dirty="0" err="1"/>
              <a:t>Rev</a:t>
            </a:r>
            <a:r>
              <a:rPr lang="es-PE" sz="1100" dirty="0"/>
              <a:t> </a:t>
            </a:r>
            <a:r>
              <a:rPr lang="es-PE" sz="1100" dirty="0" err="1"/>
              <a:t>Med</a:t>
            </a:r>
            <a:r>
              <a:rPr lang="es-PE" sz="1100" dirty="0"/>
              <a:t> </a:t>
            </a:r>
            <a:r>
              <a:rPr lang="es-PE" sz="1100" dirty="0" err="1"/>
              <a:t>Hered</a:t>
            </a:r>
            <a:r>
              <a:rPr lang="es-PE" sz="1100" dirty="0"/>
              <a:t>  [Internet]. 2018  </a:t>
            </a:r>
            <a:r>
              <a:rPr lang="es-PE" sz="1100" dirty="0" err="1"/>
              <a:t>Oct</a:t>
            </a:r>
            <a:r>
              <a:rPr lang="es-PE" sz="1100" dirty="0"/>
              <a:t> [citado  2020  Mayo  7] ;  29( 4 ): 268-269. Disponible en: http://www.scielo.org.pe/scielo.php?script=sci_arttext&amp;pid=S1018-130X2018000400013&amp;lng=es.  http://dx.doi.org/https://doi.org/10.20453/rmh.v24i2.604.</a:t>
            </a:r>
          </a:p>
          <a:p>
            <a:r>
              <a:rPr lang="es-PE" sz="1100" dirty="0"/>
              <a:t>24. Domínguez-Clavé E, Soler J, </a:t>
            </a:r>
            <a:r>
              <a:rPr lang="es-PE" sz="1100" dirty="0" err="1"/>
              <a:t>Elices</a:t>
            </a:r>
            <a:r>
              <a:rPr lang="es-PE" sz="1100" dirty="0"/>
              <a:t> M et al (2016) Ayahuasca: </a:t>
            </a:r>
            <a:r>
              <a:rPr lang="es-PE" sz="1100" dirty="0" err="1"/>
              <a:t>pharmacology</a:t>
            </a:r>
            <a:r>
              <a:rPr lang="es-PE" sz="1100" dirty="0"/>
              <a:t>, </a:t>
            </a:r>
            <a:r>
              <a:rPr lang="es-PE" sz="1100" dirty="0" err="1"/>
              <a:t>neuroscience</a:t>
            </a:r>
            <a:r>
              <a:rPr lang="es-PE" sz="1100" dirty="0"/>
              <a:t> and </a:t>
            </a:r>
            <a:r>
              <a:rPr lang="es-PE" sz="1100" dirty="0" err="1"/>
              <a:t>therapeutic</a:t>
            </a:r>
            <a:r>
              <a:rPr lang="es-PE" sz="1100" dirty="0"/>
              <a:t> </a:t>
            </a:r>
            <a:r>
              <a:rPr lang="es-PE" sz="1100" dirty="0" err="1"/>
              <a:t>potential</a:t>
            </a:r>
            <a:r>
              <a:rPr lang="es-PE" sz="1100" dirty="0"/>
              <a:t>. </a:t>
            </a:r>
            <a:r>
              <a:rPr lang="es-PE" sz="1100" dirty="0" err="1"/>
              <a:t>Brain</a:t>
            </a:r>
            <a:r>
              <a:rPr lang="es-PE" sz="1100" dirty="0"/>
              <a:t> Res Bull 126:89–101. </a:t>
            </a:r>
            <a:r>
              <a:rPr lang="es-PE" sz="1100" u="sng" dirty="0">
                <a:hlinkClick r:id="rId3"/>
              </a:rPr>
              <a:t>https://doi.org/10.1016/j.brainresbull.2016.03.002</a:t>
            </a:r>
            <a:endParaRPr lang="es-PE" sz="1100" dirty="0"/>
          </a:p>
        </p:txBody>
      </p:sp>
    </p:spTree>
    <p:extLst>
      <p:ext uri="{BB962C8B-B14F-4D97-AF65-F5344CB8AC3E}">
        <p14:creationId xmlns:p14="http://schemas.microsoft.com/office/powerpoint/2010/main" val="3711099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7822" y="733615"/>
            <a:ext cx="10515600" cy="1325563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s-PE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Studii</a:t>
            </a:r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despre </a:t>
            </a:r>
            <a:r>
              <a:rPr lang="es-PE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ritualul</a:t>
            </a:r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Ayahuasca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0009" y="1940957"/>
            <a:ext cx="11566567" cy="3767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1600" dirty="0" err="1"/>
              <a:t>Vindecătorii</a:t>
            </a:r>
            <a:r>
              <a:rPr lang="es-PE" sz="1600" dirty="0"/>
              <a:t> </a:t>
            </a:r>
            <a:r>
              <a:rPr lang="es-PE" sz="1600" dirty="0" err="1"/>
              <a:t>șamanici</a:t>
            </a:r>
            <a:r>
              <a:rPr lang="es-PE" sz="1600" dirty="0"/>
              <a:t> </a:t>
            </a:r>
            <a:r>
              <a:rPr lang="es-PE" sz="1600" dirty="0" err="1"/>
              <a:t>au</a:t>
            </a:r>
            <a:r>
              <a:rPr lang="es-PE" sz="1600" dirty="0"/>
              <a:t> </a:t>
            </a:r>
            <a:r>
              <a:rPr lang="es-PE" sz="1600" dirty="0" err="1"/>
              <a:t>folosit</a:t>
            </a:r>
            <a:r>
              <a:rPr lang="es-PE" sz="1600" dirty="0"/>
              <a:t> Ayahuasca </a:t>
            </a:r>
            <a:r>
              <a:rPr lang="es-PE" sz="1600" dirty="0" err="1"/>
              <a:t>în</a:t>
            </a:r>
            <a:r>
              <a:rPr lang="es-PE" sz="1600" dirty="0"/>
              <a:t> medicina </a:t>
            </a:r>
            <a:r>
              <a:rPr lang="es-PE" sz="1600" dirty="0" err="1"/>
              <a:t>precolumbiană</a:t>
            </a:r>
            <a:r>
              <a:rPr lang="es-PE" sz="1600" dirty="0"/>
              <a:t>, </a:t>
            </a:r>
            <a:r>
              <a:rPr lang="es-PE" sz="1600" dirty="0" err="1"/>
              <a:t>pentru</a:t>
            </a:r>
            <a:r>
              <a:rPr lang="es-PE" sz="1600" dirty="0"/>
              <a:t> a </a:t>
            </a:r>
            <a:r>
              <a:rPr lang="es-PE" sz="1600" dirty="0" err="1"/>
              <a:t>vindeca</a:t>
            </a:r>
            <a:r>
              <a:rPr lang="es-PE" sz="1600" dirty="0"/>
              <a:t> „</a:t>
            </a:r>
            <a:r>
              <a:rPr lang="es-PE" sz="1600" dirty="0" err="1"/>
              <a:t>bolile</a:t>
            </a:r>
            <a:r>
              <a:rPr lang="es-PE" sz="1600" dirty="0"/>
              <a:t> din </a:t>
            </a:r>
            <a:r>
              <a:rPr lang="es-PE" sz="1600" dirty="0" err="1"/>
              <a:t>minte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gânduri</a:t>
            </a:r>
            <a:r>
              <a:rPr lang="es-PE" sz="1600" dirty="0"/>
              <a:t>”. </a:t>
            </a:r>
            <a:r>
              <a:rPr lang="es-PE" sz="1600" dirty="0" err="1"/>
              <a:t>În</a:t>
            </a:r>
            <a:r>
              <a:rPr lang="es-PE" sz="1600" dirty="0"/>
              <a:t> </a:t>
            </a:r>
            <a:r>
              <a:rPr lang="es-PE" sz="1600" dirty="0" err="1"/>
              <a:t>prezent</a:t>
            </a:r>
            <a:r>
              <a:rPr lang="es-PE" sz="1600" dirty="0"/>
              <a:t>, </a:t>
            </a:r>
            <a:r>
              <a:rPr lang="es-PE" sz="1600" dirty="0" err="1"/>
              <a:t>mai</a:t>
            </a:r>
            <a:r>
              <a:rPr lang="es-PE" sz="1600" dirty="0"/>
              <a:t> multe </a:t>
            </a:r>
            <a:r>
              <a:rPr lang="es-PE" sz="1600" dirty="0" err="1"/>
              <a:t>studii</a:t>
            </a:r>
            <a:r>
              <a:rPr lang="es-PE" sz="1600" dirty="0"/>
              <a:t> </a:t>
            </a:r>
            <a:r>
              <a:rPr lang="es-PE" sz="1600" dirty="0" err="1"/>
              <a:t>încearcă</a:t>
            </a:r>
            <a:r>
              <a:rPr lang="es-PE" sz="1600" dirty="0"/>
              <a:t> </a:t>
            </a:r>
            <a:r>
              <a:rPr lang="es-PE" sz="1600" dirty="0" err="1"/>
              <a:t>să</a:t>
            </a:r>
            <a:r>
              <a:rPr lang="es-PE" sz="1600" dirty="0"/>
              <a:t> </a:t>
            </a:r>
            <a:r>
              <a:rPr lang="es-PE" sz="1600" dirty="0" err="1"/>
              <a:t>verifice</a:t>
            </a:r>
            <a:r>
              <a:rPr lang="es-PE" sz="1600" dirty="0"/>
              <a:t> </a:t>
            </a:r>
            <a:r>
              <a:rPr lang="es-PE" sz="1600" dirty="0" err="1"/>
              <a:t>proprietățile</a:t>
            </a:r>
            <a:r>
              <a:rPr lang="es-PE" sz="1600" dirty="0"/>
              <a:t> sale </a:t>
            </a:r>
            <a:r>
              <a:rPr lang="es-PE" sz="1600" dirty="0" err="1"/>
              <a:t>terapeutice</a:t>
            </a:r>
            <a:r>
              <a:rPr lang="es-PE" sz="1600" dirty="0"/>
              <a:t>:</a:t>
            </a:r>
          </a:p>
          <a:p>
            <a:pPr marL="0" indent="0">
              <a:buNone/>
            </a:pPr>
            <a:r>
              <a:rPr lang="es-PE" sz="1600" dirty="0" err="1"/>
              <a:t>Diverse</a:t>
            </a:r>
            <a:r>
              <a:rPr lang="es-PE" sz="1600" dirty="0"/>
              <a:t> </a:t>
            </a:r>
            <a:r>
              <a:rPr lang="es-PE" sz="1600" dirty="0" err="1"/>
              <a:t>studii</a:t>
            </a:r>
            <a:r>
              <a:rPr lang="es-PE" sz="1600" dirty="0"/>
              <a:t> </a:t>
            </a:r>
            <a:r>
              <a:rPr lang="es-PE" sz="1600" dirty="0" err="1"/>
              <a:t>au</a:t>
            </a:r>
            <a:r>
              <a:rPr lang="es-PE" sz="1600" dirty="0"/>
              <a:t> </a:t>
            </a:r>
            <a:r>
              <a:rPr lang="es-PE" sz="1600" dirty="0" err="1"/>
              <a:t>încercat</a:t>
            </a:r>
            <a:r>
              <a:rPr lang="es-PE" sz="1600" dirty="0"/>
              <a:t> </a:t>
            </a:r>
            <a:r>
              <a:rPr lang="es-PE" sz="1600" dirty="0" err="1"/>
              <a:t>să</a:t>
            </a:r>
            <a:r>
              <a:rPr lang="es-PE" sz="1600" dirty="0"/>
              <a:t> determine </a:t>
            </a:r>
            <a:r>
              <a:rPr lang="es-PE" sz="1600" dirty="0" err="1"/>
              <a:t>efectul</a:t>
            </a:r>
            <a:r>
              <a:rPr lang="es-PE" sz="1600" dirty="0"/>
              <a:t> </a:t>
            </a:r>
            <a:r>
              <a:rPr lang="es-PE" sz="1600" dirty="0" err="1"/>
              <a:t>terapeutic</a:t>
            </a:r>
            <a:r>
              <a:rPr lang="es-PE" sz="1600" dirty="0"/>
              <a:t> al ayahuasca </a:t>
            </a:r>
            <a:r>
              <a:rPr lang="es-PE" sz="1600" dirty="0" err="1"/>
              <a:t>asupra</a:t>
            </a:r>
            <a:r>
              <a:rPr lang="es-PE" sz="1600" dirty="0"/>
              <a:t> </a:t>
            </a:r>
            <a:r>
              <a:rPr lang="es-PE" sz="1600" dirty="0" err="1"/>
              <a:t>proceselor</a:t>
            </a:r>
            <a:r>
              <a:rPr lang="es-PE" sz="1600" dirty="0"/>
              <a:t> </a:t>
            </a:r>
            <a:r>
              <a:rPr lang="es-PE" sz="1600" dirty="0" err="1"/>
              <a:t>psihologice</a:t>
            </a:r>
            <a:r>
              <a:rPr lang="es-PE" sz="1600" dirty="0"/>
              <a:t>:</a:t>
            </a:r>
          </a:p>
          <a:p>
            <a:r>
              <a:rPr lang="es-PE" sz="1600" dirty="0"/>
              <a:t>Soler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colab</a:t>
            </a:r>
            <a:r>
              <a:rPr lang="es-PE" sz="1600" dirty="0"/>
              <a:t>. (2018) </a:t>
            </a:r>
            <a:r>
              <a:rPr lang="es-PE" sz="1600" dirty="0" err="1"/>
              <a:t>au</a:t>
            </a:r>
            <a:r>
              <a:rPr lang="es-PE" sz="1600" dirty="0"/>
              <a:t> </a:t>
            </a:r>
            <a:r>
              <a:rPr lang="es-PE" sz="1600" dirty="0" err="1"/>
              <a:t>constatat</a:t>
            </a:r>
            <a:r>
              <a:rPr lang="es-PE" sz="1600" dirty="0"/>
              <a:t> </a:t>
            </a:r>
            <a:r>
              <a:rPr lang="es-PE" sz="1600" dirty="0" err="1"/>
              <a:t>că</a:t>
            </a:r>
            <a:r>
              <a:rPr lang="es-PE" sz="1600" dirty="0"/>
              <a:t> 4 </a:t>
            </a:r>
            <a:r>
              <a:rPr lang="es-PE" sz="1600" dirty="0" err="1"/>
              <a:t>sesiuni</a:t>
            </a:r>
            <a:r>
              <a:rPr lang="es-PE" sz="1600" dirty="0"/>
              <a:t> de Ayahuasca ar putea fi eficiente </a:t>
            </a:r>
            <a:r>
              <a:rPr lang="es-PE" sz="1600" dirty="0" err="1"/>
              <a:t>în</a:t>
            </a:r>
            <a:r>
              <a:rPr lang="es-PE" sz="1600" dirty="0"/>
              <a:t> </a:t>
            </a:r>
            <a:r>
              <a:rPr lang="es-PE" sz="1600" dirty="0" err="1"/>
              <a:t>reducerea</a:t>
            </a:r>
            <a:r>
              <a:rPr lang="es-PE" sz="1600" dirty="0"/>
              <a:t> </a:t>
            </a:r>
            <a:r>
              <a:rPr lang="es-PE" sz="1600" dirty="0" err="1"/>
              <a:t>evitării</a:t>
            </a:r>
            <a:r>
              <a:rPr lang="es-PE" sz="1600" dirty="0"/>
              <a:t> </a:t>
            </a:r>
            <a:r>
              <a:rPr lang="es-PE" sz="1600" dirty="0" err="1"/>
              <a:t>experienței</a:t>
            </a:r>
            <a:r>
              <a:rPr lang="es-PE" sz="1600" dirty="0"/>
              <a:t> (</a:t>
            </a:r>
            <a:r>
              <a:rPr lang="es-PE" sz="1600" dirty="0" err="1"/>
              <a:t>promovând</a:t>
            </a:r>
            <a:r>
              <a:rPr lang="es-PE" sz="1600" dirty="0"/>
              <a:t> </a:t>
            </a:r>
            <a:r>
              <a:rPr lang="es-PE" sz="1600" dirty="0" err="1"/>
              <a:t>acceptarea</a:t>
            </a:r>
            <a:r>
              <a:rPr lang="es-PE" sz="1600" dirty="0"/>
              <a:t> </a:t>
            </a:r>
            <a:r>
              <a:rPr lang="es-PE" sz="1600" dirty="0" err="1"/>
              <a:t>sentimentelor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gândurilor</a:t>
            </a:r>
            <a:r>
              <a:rPr lang="es-PE" sz="1600" dirty="0"/>
              <a:t> </a:t>
            </a:r>
            <a:r>
              <a:rPr lang="es-PE" sz="1600" dirty="0" err="1"/>
              <a:t>negative</a:t>
            </a:r>
            <a:r>
              <a:rPr lang="es-PE" sz="1600" dirty="0"/>
              <a:t>)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în</a:t>
            </a:r>
            <a:r>
              <a:rPr lang="es-PE" sz="1600" dirty="0"/>
              <a:t> 8 </a:t>
            </a:r>
            <a:r>
              <a:rPr lang="es-PE" sz="1600" dirty="0" err="1"/>
              <a:t>săptămâni</a:t>
            </a:r>
            <a:r>
              <a:rPr lang="es-PE" sz="1600" dirty="0"/>
              <a:t>, </a:t>
            </a:r>
            <a:r>
              <a:rPr lang="es-PE" sz="1600" dirty="0" err="1"/>
              <a:t>stresul</a:t>
            </a:r>
            <a:r>
              <a:rPr lang="es-PE" sz="1600" dirty="0"/>
              <a:t> </a:t>
            </a:r>
            <a:r>
              <a:rPr lang="es-PE" sz="1600" dirty="0" err="1"/>
              <a:t>bazat</a:t>
            </a:r>
            <a:r>
              <a:rPr lang="es-PE" sz="1600" dirty="0"/>
              <a:t> pe </a:t>
            </a:r>
            <a:r>
              <a:rPr lang="es-PE" sz="1600" dirty="0" err="1"/>
              <a:t>atenția</a:t>
            </a:r>
            <a:r>
              <a:rPr lang="es-PE" sz="1600" dirty="0"/>
              <a:t> </a:t>
            </a:r>
            <a:r>
              <a:rPr lang="es-PE" sz="1600" dirty="0" err="1"/>
              <a:t>completă</a:t>
            </a:r>
            <a:r>
              <a:rPr lang="es-PE" sz="1600" dirty="0"/>
              <a:t> a </a:t>
            </a:r>
            <a:r>
              <a:rPr lang="es-PE" sz="1600" dirty="0" err="1"/>
              <a:t>fost</a:t>
            </a:r>
            <a:r>
              <a:rPr lang="es-PE" sz="1600" dirty="0"/>
              <a:t> </a:t>
            </a:r>
            <a:r>
              <a:rPr lang="es-PE" sz="1600" dirty="0" err="1"/>
              <a:t>redus</a:t>
            </a:r>
            <a:r>
              <a:rPr lang="es-PE" sz="1600" dirty="0"/>
              <a:t> (MBSR) (25)</a:t>
            </a:r>
          </a:p>
          <a:p>
            <a:r>
              <a:rPr lang="es-PE" sz="1600" dirty="0"/>
              <a:t>González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colab</a:t>
            </a:r>
            <a:r>
              <a:rPr lang="es-PE" sz="1600" dirty="0"/>
              <a:t>. (2017), </a:t>
            </a:r>
            <a:r>
              <a:rPr lang="es-PE" sz="1600" dirty="0" err="1"/>
              <a:t>într</a:t>
            </a:r>
            <a:r>
              <a:rPr lang="es-PE" sz="1600" dirty="0"/>
              <a:t>-un </a:t>
            </a:r>
            <a:r>
              <a:rPr lang="es-PE" sz="1600" dirty="0" err="1"/>
              <a:t>studiu</a:t>
            </a:r>
            <a:r>
              <a:rPr lang="es-PE" sz="1600" dirty="0"/>
              <a:t> </a:t>
            </a:r>
            <a:r>
              <a:rPr lang="es-PE" sz="1600" dirty="0" err="1"/>
              <a:t>observațional</a:t>
            </a:r>
            <a:r>
              <a:rPr lang="es-PE" sz="1600" dirty="0"/>
              <a:t>, a </a:t>
            </a:r>
            <a:r>
              <a:rPr lang="es-PE" sz="1600" dirty="0" err="1"/>
              <a:t>constatat</a:t>
            </a:r>
            <a:r>
              <a:rPr lang="es-PE" sz="1600" dirty="0"/>
              <a:t> </a:t>
            </a:r>
            <a:r>
              <a:rPr lang="es-PE" sz="1600" dirty="0" err="1"/>
              <a:t>că</a:t>
            </a:r>
            <a:r>
              <a:rPr lang="es-PE" sz="1600" dirty="0"/>
              <a:t> ayahuasca </a:t>
            </a:r>
            <a:r>
              <a:rPr lang="es-PE" sz="1600" dirty="0" err="1"/>
              <a:t>avea</a:t>
            </a:r>
            <a:r>
              <a:rPr lang="es-PE" sz="1600" dirty="0"/>
              <a:t> un </a:t>
            </a:r>
            <a:r>
              <a:rPr lang="es-PE" sz="1600" dirty="0" err="1"/>
              <a:t>potențial</a:t>
            </a:r>
            <a:r>
              <a:rPr lang="es-PE" sz="1600" dirty="0"/>
              <a:t> </a:t>
            </a:r>
            <a:r>
              <a:rPr lang="es-PE" sz="1600" dirty="0" err="1"/>
              <a:t>terapeutic</a:t>
            </a:r>
            <a:r>
              <a:rPr lang="es-PE" sz="1600" dirty="0"/>
              <a:t> </a:t>
            </a:r>
            <a:r>
              <a:rPr lang="es-PE" sz="1600" dirty="0" err="1"/>
              <a:t>asupra</a:t>
            </a:r>
            <a:r>
              <a:rPr lang="es-PE" sz="1600" dirty="0"/>
              <a:t> </a:t>
            </a:r>
            <a:r>
              <a:rPr lang="es-PE" sz="1600" dirty="0" err="1"/>
              <a:t>durerii</a:t>
            </a:r>
            <a:r>
              <a:rPr lang="es-PE" sz="1600" dirty="0"/>
              <a:t> </a:t>
            </a:r>
            <a:r>
              <a:rPr lang="es-PE" sz="1600" dirty="0" err="1"/>
              <a:t>legate</a:t>
            </a:r>
            <a:r>
              <a:rPr lang="es-PE" sz="1600" dirty="0"/>
              <a:t> de </a:t>
            </a:r>
            <a:r>
              <a:rPr lang="es-PE" sz="1600" dirty="0" err="1"/>
              <a:t>întristarea</a:t>
            </a:r>
            <a:r>
              <a:rPr lang="es-PE" sz="1600" dirty="0"/>
              <a:t> </a:t>
            </a:r>
            <a:r>
              <a:rPr lang="es-PE" sz="1600" dirty="0" err="1"/>
              <a:t>cauzată</a:t>
            </a:r>
            <a:r>
              <a:rPr lang="es-PE" sz="1600" dirty="0"/>
              <a:t> de </a:t>
            </a:r>
            <a:r>
              <a:rPr lang="es-PE" sz="1600" dirty="0" err="1"/>
              <a:t>moartea</a:t>
            </a:r>
            <a:r>
              <a:rPr lang="es-PE" sz="1600" dirty="0"/>
              <a:t> </a:t>
            </a:r>
            <a:r>
              <a:rPr lang="es-PE" sz="1600" dirty="0" err="1"/>
              <a:t>unei</a:t>
            </a:r>
            <a:r>
              <a:rPr lang="es-PE" sz="1600" dirty="0"/>
              <a:t> </a:t>
            </a:r>
            <a:r>
              <a:rPr lang="es-PE" sz="1600" dirty="0" err="1"/>
              <a:t>persoane</a:t>
            </a:r>
            <a:r>
              <a:rPr lang="es-PE" sz="1600" dirty="0"/>
              <a:t> </a:t>
            </a:r>
            <a:r>
              <a:rPr lang="es-PE" sz="1600" dirty="0" err="1"/>
              <a:t>dragi</a:t>
            </a:r>
            <a:r>
              <a:rPr lang="es-PE" sz="1600" dirty="0"/>
              <a:t> (22).</a:t>
            </a:r>
            <a:endParaRPr lang="ro-RO" sz="1600" dirty="0"/>
          </a:p>
          <a:p>
            <a:r>
              <a:rPr lang="es-PE" sz="1600" dirty="0" err="1"/>
              <a:t>Într</a:t>
            </a:r>
            <a:r>
              <a:rPr lang="es-PE" sz="1600" dirty="0"/>
              <a:t>-un </a:t>
            </a:r>
            <a:r>
              <a:rPr lang="es-PE" sz="1600" dirty="0" err="1"/>
              <a:t>studiu</a:t>
            </a:r>
            <a:r>
              <a:rPr lang="es-PE" sz="1600" dirty="0"/>
              <a:t> </a:t>
            </a:r>
            <a:r>
              <a:rPr lang="es-PE" sz="1600" dirty="0" err="1"/>
              <a:t>efectuat</a:t>
            </a:r>
            <a:r>
              <a:rPr lang="es-PE" sz="1600" dirty="0"/>
              <a:t> </a:t>
            </a:r>
            <a:r>
              <a:rPr lang="es-PE" sz="1600" dirty="0" err="1"/>
              <a:t>cu</a:t>
            </a:r>
            <a:r>
              <a:rPr lang="es-PE" sz="1600" dirty="0"/>
              <a:t> 50 de shipibos (</a:t>
            </a:r>
            <a:r>
              <a:rPr lang="es-PE" sz="1600" dirty="0" err="1"/>
              <a:t>indigeni</a:t>
            </a:r>
            <a:r>
              <a:rPr lang="es-PE" sz="1600" dirty="0"/>
              <a:t> </a:t>
            </a:r>
            <a:r>
              <a:rPr lang="es-PE" sz="1600" dirty="0" err="1"/>
              <a:t>amazonieni</a:t>
            </a:r>
            <a:r>
              <a:rPr lang="es-PE" sz="1600" dirty="0"/>
              <a:t> </a:t>
            </a:r>
            <a:r>
              <a:rPr lang="es-PE" sz="1600" dirty="0" err="1"/>
              <a:t>peruvieni</a:t>
            </a:r>
            <a:r>
              <a:rPr lang="es-PE" sz="1600" dirty="0"/>
              <a:t>) </a:t>
            </a:r>
            <a:r>
              <a:rPr lang="es-PE" sz="1600" dirty="0" err="1"/>
              <a:t>care</a:t>
            </a:r>
            <a:r>
              <a:rPr lang="es-PE" sz="1600" dirty="0"/>
              <a:t> </a:t>
            </a:r>
            <a:r>
              <a:rPr lang="es-PE" sz="1600" dirty="0" err="1"/>
              <a:t>au</a:t>
            </a:r>
            <a:r>
              <a:rPr lang="es-PE" sz="1600" dirty="0"/>
              <a:t> </a:t>
            </a:r>
            <a:r>
              <a:rPr lang="es-PE" sz="1600" dirty="0" err="1"/>
              <a:t>participat</a:t>
            </a:r>
            <a:r>
              <a:rPr lang="es-PE" sz="1600" dirty="0"/>
              <a:t> la </a:t>
            </a:r>
            <a:r>
              <a:rPr lang="es-PE" sz="1600" dirty="0" err="1"/>
              <a:t>ritualul</a:t>
            </a:r>
            <a:r>
              <a:rPr lang="es-PE" sz="1600" dirty="0"/>
              <a:t> Ayahuasca </a:t>
            </a:r>
            <a:r>
              <a:rPr lang="es-PE" sz="1600" dirty="0" err="1"/>
              <a:t>și</a:t>
            </a:r>
            <a:r>
              <a:rPr lang="es-PE" sz="1600" dirty="0"/>
              <a:t> se </a:t>
            </a:r>
            <a:r>
              <a:rPr lang="es-PE" sz="1600" dirty="0" err="1"/>
              <a:t>întristau</a:t>
            </a:r>
            <a:r>
              <a:rPr lang="es-PE" sz="1600" dirty="0"/>
              <a:t> din </a:t>
            </a:r>
            <a:r>
              <a:rPr lang="es-PE" sz="1600" dirty="0" err="1"/>
              <a:t>cauza</a:t>
            </a:r>
            <a:r>
              <a:rPr lang="es-PE" sz="1600" dirty="0"/>
              <a:t> </a:t>
            </a:r>
            <a:r>
              <a:rPr lang="es-PE" sz="1600" dirty="0" err="1"/>
              <a:t>morții</a:t>
            </a:r>
            <a:r>
              <a:rPr lang="es-PE" sz="1600" dirty="0"/>
              <a:t> </a:t>
            </a:r>
            <a:r>
              <a:rPr lang="es-PE" sz="1600" dirty="0" err="1"/>
              <a:t>unui</a:t>
            </a:r>
            <a:r>
              <a:rPr lang="es-PE" sz="1600" dirty="0"/>
              <a:t> </a:t>
            </a:r>
            <a:r>
              <a:rPr lang="es-PE" sz="1600" dirty="0" err="1"/>
              <a:t>membru</a:t>
            </a:r>
            <a:r>
              <a:rPr lang="es-PE" sz="1600" dirty="0"/>
              <a:t> al </a:t>
            </a:r>
            <a:r>
              <a:rPr lang="es-PE" sz="1600" dirty="0" err="1"/>
              <a:t>familiei</a:t>
            </a:r>
            <a:r>
              <a:rPr lang="es-PE" sz="1600" dirty="0"/>
              <a:t>, </a:t>
            </a:r>
            <a:r>
              <a:rPr lang="es-PE" sz="1600" dirty="0" err="1"/>
              <a:t>sa</a:t>
            </a:r>
            <a:r>
              <a:rPr lang="es-PE" sz="1600" dirty="0"/>
              <a:t> </a:t>
            </a:r>
            <a:r>
              <a:rPr lang="es-PE" sz="1600" dirty="0" err="1"/>
              <a:t>concluzionat</a:t>
            </a:r>
            <a:r>
              <a:rPr lang="es-PE" sz="1600" dirty="0"/>
              <a:t>: „</a:t>
            </a:r>
            <a:r>
              <a:rPr lang="es-PE" sz="1600" dirty="0" err="1"/>
              <a:t>Rezultatele</a:t>
            </a:r>
            <a:r>
              <a:rPr lang="es-PE" sz="1600" dirty="0"/>
              <a:t> </a:t>
            </a:r>
            <a:r>
              <a:rPr lang="es-PE" sz="1600" dirty="0" err="1"/>
              <a:t>noastre</a:t>
            </a:r>
            <a:r>
              <a:rPr lang="es-PE" sz="1600" dirty="0"/>
              <a:t> </a:t>
            </a:r>
            <a:r>
              <a:rPr lang="es-PE" sz="1600" dirty="0" err="1"/>
              <a:t>sugerează</a:t>
            </a:r>
            <a:r>
              <a:rPr lang="es-PE" sz="1600" dirty="0"/>
              <a:t> </a:t>
            </a:r>
            <a:r>
              <a:rPr lang="es-PE" sz="1600" dirty="0" err="1"/>
              <a:t>că</a:t>
            </a:r>
            <a:r>
              <a:rPr lang="es-PE" sz="1600" dirty="0"/>
              <a:t> Ayahuasca are </a:t>
            </a:r>
            <a:r>
              <a:rPr lang="es-PE" sz="1600" dirty="0" err="1"/>
              <a:t>valoare</a:t>
            </a:r>
            <a:r>
              <a:rPr lang="es-PE" sz="1600" dirty="0"/>
              <a:t> </a:t>
            </a:r>
            <a:r>
              <a:rPr lang="es-PE" sz="1600" dirty="0" err="1"/>
              <a:t>terapeutică</a:t>
            </a:r>
            <a:r>
              <a:rPr lang="es-PE" sz="1600" dirty="0"/>
              <a:t> </a:t>
            </a:r>
            <a:r>
              <a:rPr lang="es-PE" sz="1600" dirty="0" err="1"/>
              <a:t>în</a:t>
            </a:r>
            <a:r>
              <a:rPr lang="es-PE" sz="1600" dirty="0"/>
              <a:t> </a:t>
            </a:r>
            <a:r>
              <a:rPr lang="es-PE" sz="1600" dirty="0" err="1"/>
              <a:t>reducerea</a:t>
            </a:r>
            <a:r>
              <a:rPr lang="es-PE" sz="1600" dirty="0"/>
              <a:t> </a:t>
            </a:r>
            <a:r>
              <a:rPr lang="es-PE" sz="1600" dirty="0" err="1"/>
              <a:t>gravității</a:t>
            </a:r>
            <a:r>
              <a:rPr lang="es-PE" sz="1600" dirty="0"/>
              <a:t> </a:t>
            </a:r>
            <a:r>
              <a:rPr lang="es-PE" sz="1600" dirty="0" err="1"/>
              <a:t>durerii</a:t>
            </a:r>
            <a:r>
              <a:rPr lang="es-PE" sz="1600" dirty="0"/>
              <a:t> </a:t>
            </a:r>
            <a:r>
              <a:rPr lang="es-PE" sz="1600" dirty="0" err="1"/>
              <a:t>pf</a:t>
            </a:r>
            <a:r>
              <a:rPr lang="es-PE" sz="1600" dirty="0"/>
              <a:t> . </a:t>
            </a:r>
            <a:r>
              <a:rPr lang="es-PE" sz="1600" dirty="0" err="1"/>
              <a:t>Acceptarea</a:t>
            </a:r>
            <a:r>
              <a:rPr lang="es-PE" sz="1600" dirty="0"/>
              <a:t> </a:t>
            </a:r>
            <a:r>
              <a:rPr lang="es-PE" sz="1600" dirty="0" err="1"/>
              <a:t>și</a:t>
            </a:r>
            <a:r>
              <a:rPr lang="es-PE" sz="1600" dirty="0"/>
              <a:t> </a:t>
            </a:r>
            <a:r>
              <a:rPr lang="es-PE" sz="1600" dirty="0" err="1"/>
              <a:t>descentralizarea</a:t>
            </a:r>
            <a:r>
              <a:rPr lang="es-PE" sz="1600" dirty="0"/>
              <a:t> sunt procese </a:t>
            </a:r>
            <a:r>
              <a:rPr lang="es-PE" sz="1600" dirty="0" err="1"/>
              <a:t>psihologice</a:t>
            </a:r>
            <a:r>
              <a:rPr lang="es-PE" sz="1600" dirty="0"/>
              <a:t> </a:t>
            </a:r>
            <a:r>
              <a:rPr lang="es-PE" sz="1600" dirty="0" err="1"/>
              <a:t>care</a:t>
            </a:r>
            <a:r>
              <a:rPr lang="es-PE" sz="1600" dirty="0"/>
              <a:t> </a:t>
            </a:r>
            <a:r>
              <a:rPr lang="es-PE" sz="1600" dirty="0" err="1"/>
              <a:t>mediază</a:t>
            </a:r>
            <a:r>
              <a:rPr lang="es-PE" sz="1600" dirty="0"/>
              <a:t> </a:t>
            </a:r>
            <a:r>
              <a:rPr lang="es-PE" sz="1600" dirty="0" err="1"/>
              <a:t>îmbunătățirea</a:t>
            </a:r>
            <a:r>
              <a:rPr lang="es-PE" sz="1600" dirty="0"/>
              <a:t> </a:t>
            </a:r>
            <a:r>
              <a:rPr lang="es-PE" sz="1600" dirty="0" err="1"/>
              <a:t>simptomelor</a:t>
            </a:r>
            <a:r>
              <a:rPr lang="es-PE" sz="1600" dirty="0"/>
              <a:t> de </a:t>
            </a:r>
            <a:r>
              <a:rPr lang="es-PE" sz="1600" dirty="0" err="1"/>
              <a:t>durere</a:t>
            </a:r>
            <a:r>
              <a:rPr lang="es-PE" sz="1600" dirty="0"/>
              <a:t> ”(23)</a:t>
            </a:r>
          </a:p>
          <a:p>
            <a:endParaRPr lang="es-PE" sz="1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80009" y="5708610"/>
            <a:ext cx="1053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200" dirty="0"/>
              <a:t>25. Soler J, </a:t>
            </a:r>
            <a:r>
              <a:rPr lang="es-PE" sz="1200" dirty="0" err="1"/>
              <a:t>Elices</a:t>
            </a:r>
            <a:r>
              <a:rPr lang="es-PE" sz="1200" dirty="0"/>
              <a:t> M, </a:t>
            </a:r>
            <a:r>
              <a:rPr lang="es-PE" sz="1200" dirty="0" err="1"/>
              <a:t>Franquesa</a:t>
            </a:r>
            <a:r>
              <a:rPr lang="es-PE" sz="1200" dirty="0"/>
              <a:t> A, Barker S, </a:t>
            </a:r>
            <a:r>
              <a:rPr lang="es-PE" sz="1200" dirty="0" err="1"/>
              <a:t>Friedlander</a:t>
            </a:r>
            <a:r>
              <a:rPr lang="es-PE" sz="1200" dirty="0"/>
              <a:t> P, </a:t>
            </a:r>
            <a:r>
              <a:rPr lang="es-PE" sz="1200" dirty="0" err="1"/>
              <a:t>Feilding</a:t>
            </a:r>
            <a:r>
              <a:rPr lang="es-PE" sz="1200" dirty="0"/>
              <a:t> A, Pascual JC, Riba J (2016) </a:t>
            </a:r>
            <a:r>
              <a:rPr lang="es-PE" sz="1200" dirty="0" err="1"/>
              <a:t>Exploring</a:t>
            </a:r>
            <a:r>
              <a:rPr lang="es-PE" sz="1200" dirty="0"/>
              <a:t> the </a:t>
            </a:r>
            <a:r>
              <a:rPr lang="es-PE" sz="1200" dirty="0" err="1"/>
              <a:t>therapeutic</a:t>
            </a:r>
            <a:r>
              <a:rPr lang="es-PE" sz="1200" dirty="0"/>
              <a:t> </a:t>
            </a:r>
            <a:r>
              <a:rPr lang="es-PE" sz="1200" dirty="0" err="1"/>
              <a:t>potential</a:t>
            </a:r>
            <a:r>
              <a:rPr lang="es-PE" sz="1200" dirty="0"/>
              <a:t> of ayahuasca: </a:t>
            </a:r>
            <a:r>
              <a:rPr lang="es-PE" sz="1200" dirty="0" err="1"/>
              <a:t>acute</a:t>
            </a:r>
            <a:r>
              <a:rPr lang="es-PE" sz="1200" dirty="0"/>
              <a:t> </a:t>
            </a:r>
            <a:r>
              <a:rPr lang="es-PE" sz="1200" dirty="0" err="1"/>
              <a:t>intake</a:t>
            </a:r>
            <a:r>
              <a:rPr lang="es-PE" sz="1200" dirty="0"/>
              <a:t> </a:t>
            </a:r>
            <a:r>
              <a:rPr lang="es-PE" sz="1200" dirty="0" err="1"/>
              <a:t>increases</a:t>
            </a:r>
            <a:r>
              <a:rPr lang="es-PE" sz="1200" dirty="0"/>
              <a:t> mindfulness-</a:t>
            </a:r>
            <a:r>
              <a:rPr lang="es-PE" sz="1200" dirty="0" err="1"/>
              <a:t>related</a:t>
            </a:r>
            <a:r>
              <a:rPr lang="es-PE" sz="1200" dirty="0"/>
              <a:t> </a:t>
            </a:r>
            <a:r>
              <a:rPr lang="es-PE" sz="1200" dirty="0" err="1"/>
              <a:t>capacities</a:t>
            </a:r>
            <a:r>
              <a:rPr lang="es-PE" sz="1200" dirty="0"/>
              <a:t>. </a:t>
            </a:r>
            <a:r>
              <a:rPr lang="es-PE" sz="1200" dirty="0" err="1"/>
              <a:t>Psychopharmacology</a:t>
            </a:r>
            <a:r>
              <a:rPr lang="es-PE" sz="1200" dirty="0"/>
              <a:t> 233:823–829. </a:t>
            </a:r>
            <a:r>
              <a:rPr lang="es-PE" sz="1200" u="sng" dirty="0">
                <a:hlinkClick r:id="rId2"/>
              </a:rPr>
              <a:t>https://doi.org/10.1007/s00213-015-4162-0</a:t>
            </a:r>
            <a:endParaRPr lang="es-PE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47" y="1020219"/>
            <a:ext cx="10515600" cy="468762"/>
          </a:xfrm>
        </p:spPr>
        <p:txBody>
          <a:bodyPr>
            <a:normAutofit/>
          </a:bodyPr>
          <a:lstStyle/>
          <a:p>
            <a:r>
              <a:rPr lang="es-PE" sz="1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Cuprins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8194" y="1655756"/>
            <a:ext cx="11795185" cy="3161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i="1" u="sng" dirty="0" err="1"/>
              <a:t>Introducere</a:t>
            </a:r>
            <a:endParaRPr lang="en-US" sz="1400" i="1" u="sng" dirty="0"/>
          </a:p>
          <a:p>
            <a:pPr marL="0" indent="0">
              <a:buNone/>
            </a:pPr>
            <a:r>
              <a:rPr lang="en-US" sz="1400" b="1" u="sng" dirty="0"/>
              <a:t>I. </a:t>
            </a:r>
            <a:r>
              <a:rPr lang="en-US" sz="1400" b="1" u="sng" dirty="0" err="1"/>
              <a:t>Șamanism</a:t>
            </a:r>
            <a:r>
              <a:rPr lang="en-US" sz="1400" b="1" u="sng" dirty="0"/>
              <a:t>:</a:t>
            </a:r>
          </a:p>
          <a:p>
            <a:pPr marL="0" indent="0">
              <a:buNone/>
            </a:pPr>
            <a:r>
              <a:rPr lang="en-US" sz="1400" u="sng" dirty="0"/>
              <a:t>1. </a:t>
            </a:r>
            <a:r>
              <a:rPr lang="en-US" sz="1400" u="sng" dirty="0" err="1"/>
              <a:t>Dovezi</a:t>
            </a:r>
            <a:r>
              <a:rPr lang="en-US" sz="1400" u="sng" dirty="0"/>
              <a:t> </a:t>
            </a:r>
            <a:r>
              <a:rPr lang="en-US" sz="1400" u="sng" dirty="0" err="1"/>
              <a:t>pentru</a:t>
            </a:r>
            <a:r>
              <a:rPr lang="en-US" sz="1400" u="sng" dirty="0"/>
              <a:t> </a:t>
            </a:r>
            <a:r>
              <a:rPr lang="en-US" sz="1400" u="sng" dirty="0" err="1"/>
              <a:t>șamanism</a:t>
            </a:r>
            <a:r>
              <a:rPr lang="en-US" sz="1400" u="sng" dirty="0"/>
              <a:t> </a:t>
            </a:r>
            <a:r>
              <a:rPr lang="en-US" sz="1400" u="sng" dirty="0" err="1"/>
              <a:t>în</a:t>
            </a:r>
            <a:r>
              <a:rPr lang="en-US" sz="1400" u="sng" dirty="0"/>
              <a:t> </a:t>
            </a:r>
            <a:r>
              <a:rPr lang="en-US" sz="1400" u="sng" dirty="0" err="1"/>
              <a:t>studiul</a:t>
            </a:r>
            <a:r>
              <a:rPr lang="en-US" sz="1400" u="sng" dirty="0"/>
              <a:t> de </a:t>
            </a:r>
            <a:r>
              <a:rPr lang="en-US" sz="1400" u="sng" dirty="0" err="1"/>
              <a:t>medicină</a:t>
            </a:r>
            <a:r>
              <a:rPr lang="en-US" sz="1400" u="sng" dirty="0"/>
              <a:t> </a:t>
            </a:r>
            <a:r>
              <a:rPr lang="en-US" sz="1400" u="sng" dirty="0" err="1"/>
              <a:t>precolombiană</a:t>
            </a:r>
            <a:r>
              <a:rPr lang="en-US" sz="1400" u="sng" dirty="0"/>
              <a:t> </a:t>
            </a:r>
            <a:r>
              <a:rPr lang="en-US" sz="1400" u="sng" dirty="0" err="1"/>
              <a:t>și</a:t>
            </a:r>
            <a:r>
              <a:rPr lang="en-US" sz="1400" u="sng" dirty="0"/>
              <a:t> </a:t>
            </a:r>
            <a:r>
              <a:rPr lang="en-US" sz="1400" u="sng" dirty="0" err="1"/>
              <a:t>inca</a:t>
            </a:r>
            <a:endParaRPr lang="en-US" sz="1400" u="sng" dirty="0"/>
          </a:p>
          <a:p>
            <a:pPr marL="0" indent="0">
              <a:buNone/>
            </a:pPr>
            <a:r>
              <a:rPr lang="en-US" sz="1400" u="sng" dirty="0"/>
              <a:t>2. </a:t>
            </a:r>
            <a:r>
              <a:rPr lang="en-US" sz="1400" u="sng" dirty="0" err="1"/>
              <a:t>Medicina</a:t>
            </a:r>
            <a:r>
              <a:rPr lang="en-US" sz="1400" u="sng" dirty="0"/>
              <a:t> </a:t>
            </a:r>
            <a:r>
              <a:rPr lang="en-US" sz="1400" u="sng" dirty="0" err="1"/>
              <a:t>șamanică</a:t>
            </a:r>
            <a:r>
              <a:rPr lang="en-US" sz="1400" u="sng" dirty="0"/>
              <a:t> - </a:t>
            </a:r>
            <a:r>
              <a:rPr lang="en-US" sz="1400" u="sng" dirty="0" err="1"/>
              <a:t>definiție</a:t>
            </a:r>
            <a:endParaRPr lang="en-US" sz="1400" u="sng" dirty="0"/>
          </a:p>
          <a:p>
            <a:pPr marL="0" indent="0">
              <a:buNone/>
            </a:pPr>
            <a:r>
              <a:rPr lang="en-US" sz="1400" u="sng" dirty="0"/>
              <a:t>3. </a:t>
            </a:r>
            <a:r>
              <a:rPr lang="en-US" sz="1400" u="sng" dirty="0" err="1"/>
              <a:t>Aspecte</a:t>
            </a:r>
            <a:r>
              <a:rPr lang="en-US" sz="1400" u="sng" dirty="0"/>
              <a:t> </a:t>
            </a:r>
            <a:r>
              <a:rPr lang="en-US" sz="1400" u="sng" dirty="0" err="1"/>
              <a:t>generale</a:t>
            </a:r>
            <a:r>
              <a:rPr lang="en-US" sz="1400" u="sng" dirty="0"/>
              <a:t> ale </a:t>
            </a:r>
            <a:r>
              <a:rPr lang="en-US" sz="1400" u="sng" dirty="0" err="1"/>
              <a:t>șamanismului</a:t>
            </a:r>
            <a:endParaRPr lang="en-US" sz="1400" u="sng" dirty="0"/>
          </a:p>
          <a:p>
            <a:pPr marL="0" indent="0">
              <a:buNone/>
            </a:pPr>
            <a:r>
              <a:rPr lang="en-US" sz="1400" u="sng" dirty="0"/>
              <a:t>4. </a:t>
            </a:r>
            <a:r>
              <a:rPr lang="en-US" sz="1400" u="sng" dirty="0" err="1"/>
              <a:t>Ritualul</a:t>
            </a:r>
            <a:r>
              <a:rPr lang="en-US" sz="1400" u="sng" dirty="0"/>
              <a:t> Ayahuasca al </a:t>
            </a:r>
            <a:r>
              <a:rPr lang="en-US" sz="1400" u="sng" dirty="0" err="1"/>
              <a:t>șamanismului</a:t>
            </a:r>
            <a:r>
              <a:rPr lang="en-US" sz="1400" u="sng" dirty="0"/>
              <a:t> 5. </a:t>
            </a:r>
            <a:r>
              <a:rPr lang="en-US" sz="1400" u="sng" dirty="0" err="1"/>
              <a:t>Ritualul</a:t>
            </a:r>
            <a:r>
              <a:rPr lang="en-US" sz="1400" u="sng" dirty="0"/>
              <a:t> </a:t>
            </a:r>
            <a:r>
              <a:rPr lang="en-US" sz="1400" u="sng" dirty="0" err="1"/>
              <a:t>vindecării</a:t>
            </a:r>
            <a:r>
              <a:rPr lang="en-US" sz="1400" u="sng" dirty="0"/>
              <a:t> </a:t>
            </a:r>
            <a:r>
              <a:rPr lang="en-US" sz="1400" u="sng" dirty="0" err="1"/>
              <a:t>șamanice</a:t>
            </a:r>
            <a:endParaRPr lang="en-US" sz="1400" u="sng" dirty="0"/>
          </a:p>
          <a:p>
            <a:pPr marL="0" indent="0">
              <a:buNone/>
            </a:pPr>
            <a:endParaRPr lang="en-US" sz="1400" u="sng" dirty="0"/>
          </a:p>
          <a:p>
            <a:pPr marL="0" indent="0">
              <a:buNone/>
            </a:pPr>
            <a:r>
              <a:rPr lang="en-US" sz="1400" b="1" u="sng" dirty="0"/>
              <a:t>II. Plante </a:t>
            </a:r>
            <a:r>
              <a:rPr lang="en-US" sz="1400" b="1" u="sng" dirty="0" err="1"/>
              <a:t>medicinale</a:t>
            </a:r>
            <a:r>
              <a:rPr lang="en-US" sz="1400" b="1" u="sng" dirty="0"/>
              <a:t>:</a:t>
            </a:r>
          </a:p>
          <a:p>
            <a:pPr marL="0" indent="0">
              <a:buNone/>
            </a:pPr>
            <a:r>
              <a:rPr lang="en-US" sz="1400" u="sng" dirty="0"/>
              <a:t>1. </a:t>
            </a:r>
            <a:r>
              <a:rPr lang="en-US" sz="1400" u="sng" dirty="0" err="1"/>
              <a:t>Dovezi</a:t>
            </a:r>
            <a:r>
              <a:rPr lang="en-US" sz="1400" u="sng" dirty="0"/>
              <a:t> ale </a:t>
            </a:r>
            <a:r>
              <a:rPr lang="en-US" sz="1400" u="sng" dirty="0" err="1"/>
              <a:t>utilizării</a:t>
            </a:r>
            <a:r>
              <a:rPr lang="en-US" sz="1400" u="sng" dirty="0"/>
              <a:t> </a:t>
            </a:r>
            <a:r>
              <a:rPr lang="en-US" sz="1400" u="sng" dirty="0" err="1"/>
              <a:t>plantelor</a:t>
            </a:r>
            <a:r>
              <a:rPr lang="en-US" sz="1400" u="sng" dirty="0"/>
              <a:t> </a:t>
            </a:r>
            <a:r>
              <a:rPr lang="en-US" sz="1400" u="sng" dirty="0" err="1"/>
              <a:t>medicinale</a:t>
            </a:r>
            <a:r>
              <a:rPr lang="en-US" sz="1400" u="sng" dirty="0"/>
              <a:t> </a:t>
            </a:r>
            <a:r>
              <a:rPr lang="en-US" sz="1400" u="sng" dirty="0" err="1"/>
              <a:t>în</a:t>
            </a:r>
            <a:r>
              <a:rPr lang="en-US" sz="1400" u="sng" dirty="0"/>
              <a:t> </a:t>
            </a:r>
            <a:r>
              <a:rPr lang="en-US" sz="1400" u="sng" dirty="0" err="1"/>
              <a:t>medicina</a:t>
            </a:r>
            <a:r>
              <a:rPr lang="en-US" sz="1400" u="sng" dirty="0"/>
              <a:t> </a:t>
            </a:r>
            <a:r>
              <a:rPr lang="en-US" sz="1400" u="sng" dirty="0" err="1"/>
              <a:t>precolumbiană</a:t>
            </a:r>
            <a:r>
              <a:rPr lang="en-US" sz="1400" u="sng" dirty="0"/>
              <a:t> </a:t>
            </a:r>
            <a:r>
              <a:rPr lang="en-US" sz="1400" u="sng" dirty="0" err="1"/>
              <a:t>și</a:t>
            </a:r>
            <a:r>
              <a:rPr lang="en-US" sz="1400" u="sng" dirty="0"/>
              <a:t> </a:t>
            </a:r>
            <a:r>
              <a:rPr lang="en-US" sz="1400" u="sng" dirty="0" err="1"/>
              <a:t>inca</a:t>
            </a:r>
            <a:endParaRPr lang="en-US" sz="1400" u="sng" dirty="0"/>
          </a:p>
          <a:p>
            <a:pPr marL="0" indent="0">
              <a:buNone/>
            </a:pPr>
            <a:r>
              <a:rPr lang="en-US" sz="1400" u="sng" dirty="0"/>
              <a:t>2. </a:t>
            </a:r>
            <a:r>
              <a:rPr lang="en-US" sz="1400" u="sng" dirty="0" err="1"/>
              <a:t>Studii</a:t>
            </a:r>
            <a:r>
              <a:rPr lang="en-US" sz="1400" u="sng" dirty="0"/>
              <a:t> </a:t>
            </a:r>
            <a:r>
              <a:rPr lang="en-US" sz="1400" u="sng" dirty="0" err="1"/>
              <a:t>bazate</a:t>
            </a:r>
            <a:r>
              <a:rPr lang="en-US" sz="1400" u="sng" dirty="0"/>
              <a:t> pe </a:t>
            </a:r>
            <a:r>
              <a:rPr lang="en-US" sz="1400" u="sng" dirty="0" err="1"/>
              <a:t>dovezi</a:t>
            </a:r>
            <a:r>
              <a:rPr lang="en-US" sz="1400" u="sng" dirty="0"/>
              <a:t> </a:t>
            </a:r>
            <a:r>
              <a:rPr lang="en-US" sz="1400" u="sng" dirty="0" err="1"/>
              <a:t>asupra</a:t>
            </a:r>
            <a:r>
              <a:rPr lang="en-US" sz="1400" u="sng" dirty="0"/>
              <a:t> </a:t>
            </a:r>
            <a:r>
              <a:rPr lang="en-US" sz="1400" u="sng" dirty="0" err="1"/>
              <a:t>plantelor</a:t>
            </a:r>
            <a:r>
              <a:rPr lang="en-US" sz="1400" u="sng" dirty="0"/>
              <a:t> </a:t>
            </a:r>
            <a:r>
              <a:rPr lang="en-US" sz="1400" u="sng" dirty="0" err="1"/>
              <a:t>medicinale</a:t>
            </a:r>
            <a:r>
              <a:rPr lang="en-US" sz="1400" u="sng" dirty="0"/>
              <a:t> </a:t>
            </a:r>
            <a:r>
              <a:rPr lang="en-US" sz="1400" u="sng" dirty="0" err="1"/>
              <a:t>utilizate</a:t>
            </a:r>
            <a:r>
              <a:rPr lang="en-US" sz="1400" u="sng" dirty="0"/>
              <a:t> </a:t>
            </a:r>
            <a:r>
              <a:rPr lang="en-US" sz="1400" u="sng" dirty="0" err="1"/>
              <a:t>în</a:t>
            </a:r>
            <a:r>
              <a:rPr lang="en-US" sz="1400" u="sng" dirty="0"/>
              <a:t> </a:t>
            </a:r>
            <a:r>
              <a:rPr lang="en-US" sz="1400" u="sng" dirty="0" err="1"/>
              <a:t>medicina</a:t>
            </a:r>
            <a:r>
              <a:rPr lang="en-US" sz="1400" u="sng" dirty="0"/>
              <a:t> </a:t>
            </a:r>
            <a:r>
              <a:rPr lang="en-US" sz="1400" u="sng" dirty="0" err="1"/>
              <a:t>precolumbiană</a:t>
            </a:r>
            <a:r>
              <a:rPr lang="en-US" sz="1400" u="sng" dirty="0"/>
              <a:t> </a:t>
            </a:r>
            <a:r>
              <a:rPr lang="en-US" sz="1400" u="sng" dirty="0" err="1"/>
              <a:t>și</a:t>
            </a:r>
            <a:r>
              <a:rPr lang="en-US" sz="1400" u="sng" dirty="0"/>
              <a:t> </a:t>
            </a:r>
            <a:r>
              <a:rPr lang="en-US" sz="1400" u="sng" dirty="0" err="1"/>
              <a:t>inca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03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6948" y="650133"/>
            <a:ext cx="10515600" cy="1367421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Plante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medicina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800" dirty="0"/>
              <a:t>Medicina </a:t>
            </a:r>
            <a:r>
              <a:rPr lang="es-PE" sz="1800" dirty="0" err="1"/>
              <a:t>precolumbiană</a:t>
            </a:r>
            <a:r>
              <a:rPr lang="es-PE" sz="1800" dirty="0"/>
              <a:t> a </a:t>
            </a:r>
            <a:r>
              <a:rPr lang="es-PE" sz="1800" dirty="0" err="1"/>
              <a:t>lăsat</a:t>
            </a:r>
            <a:r>
              <a:rPr lang="es-PE" sz="1800" dirty="0"/>
              <a:t> o </a:t>
            </a:r>
            <a:r>
              <a:rPr lang="es-PE" sz="1800" dirty="0" err="1"/>
              <a:t>moștenire</a:t>
            </a:r>
            <a:r>
              <a:rPr lang="es-PE" sz="1800" dirty="0"/>
              <a:t> </a:t>
            </a:r>
            <a:r>
              <a:rPr lang="es-PE" sz="1800" dirty="0" err="1"/>
              <a:t>importantă</a:t>
            </a:r>
            <a:r>
              <a:rPr lang="es-PE" sz="1800" dirty="0"/>
              <a:t> </a:t>
            </a:r>
            <a:r>
              <a:rPr lang="es-PE" sz="1800" dirty="0" err="1"/>
              <a:t>generațiilor</a:t>
            </a:r>
            <a:r>
              <a:rPr lang="es-PE" sz="1800" dirty="0"/>
              <a:t> </a:t>
            </a:r>
            <a:r>
              <a:rPr lang="es-PE" sz="1800" dirty="0" err="1"/>
              <a:t>viitoare</a:t>
            </a:r>
            <a:r>
              <a:rPr lang="es-PE" sz="1800" dirty="0"/>
              <a:t> </a:t>
            </a:r>
            <a:r>
              <a:rPr lang="es-PE" sz="1800" dirty="0" err="1"/>
              <a:t>în</a:t>
            </a:r>
            <a:r>
              <a:rPr lang="es-PE" sz="1800" dirty="0"/>
              <a:t> </a:t>
            </a:r>
            <a:r>
              <a:rPr lang="es-PE" sz="1800" dirty="0" err="1"/>
              <a:t>ceea</a:t>
            </a:r>
            <a:r>
              <a:rPr lang="es-PE" sz="1800" dirty="0"/>
              <a:t> ce </a:t>
            </a:r>
            <a:r>
              <a:rPr lang="es-PE" sz="1800" dirty="0" err="1"/>
              <a:t>privește</a:t>
            </a:r>
            <a:r>
              <a:rPr lang="es-PE" sz="1800" dirty="0"/>
              <a:t> </a:t>
            </a:r>
            <a:r>
              <a:rPr lang="es-PE" sz="1800" dirty="0" err="1"/>
              <a:t>utilizarea</a:t>
            </a:r>
            <a:r>
              <a:rPr lang="es-PE" sz="1800" dirty="0"/>
              <a:t> </a:t>
            </a:r>
            <a:r>
              <a:rPr lang="es-PE" sz="1800" dirty="0" err="1"/>
              <a:t>plantelor</a:t>
            </a:r>
            <a:r>
              <a:rPr lang="es-PE" sz="1800" dirty="0"/>
              <a:t> </a:t>
            </a:r>
            <a:r>
              <a:rPr lang="es-PE" sz="1800" dirty="0" err="1"/>
              <a:t>medicinale</a:t>
            </a:r>
            <a:r>
              <a:rPr lang="es-PE" sz="1800" dirty="0"/>
              <a:t>.</a:t>
            </a:r>
          </a:p>
          <a:p>
            <a:pPr algn="just">
              <a:buNone/>
            </a:pPr>
            <a:endParaRPr lang="es-PE" sz="1800" dirty="0"/>
          </a:p>
          <a:p>
            <a:pPr algn="just">
              <a:buNone/>
            </a:pPr>
            <a:r>
              <a:rPr lang="es-PE" sz="1800" dirty="0" err="1"/>
              <a:t>Apoi</a:t>
            </a:r>
            <a:r>
              <a:rPr lang="es-PE" sz="1800" dirty="0"/>
              <a:t>, </a:t>
            </a:r>
            <a:r>
              <a:rPr lang="es-PE" sz="1800" dirty="0" err="1"/>
              <a:t>dovezi</a:t>
            </a:r>
            <a:r>
              <a:rPr lang="es-PE" sz="1800" dirty="0"/>
              <a:t> ale </a:t>
            </a:r>
            <a:r>
              <a:rPr lang="es-PE" sz="1800" dirty="0" err="1"/>
              <a:t>utilizării</a:t>
            </a:r>
            <a:r>
              <a:rPr lang="es-PE" sz="1800" dirty="0"/>
              <a:t> </a:t>
            </a:r>
            <a:r>
              <a:rPr lang="es-PE" sz="1800" dirty="0" err="1"/>
              <a:t>plantelor</a:t>
            </a:r>
            <a:r>
              <a:rPr lang="es-PE" sz="1800" dirty="0"/>
              <a:t> </a:t>
            </a:r>
            <a:r>
              <a:rPr lang="es-PE" sz="1800" dirty="0" err="1"/>
              <a:t>medicinale</a:t>
            </a:r>
            <a:r>
              <a:rPr lang="es-PE" sz="1800" dirty="0"/>
              <a:t>, </a:t>
            </a:r>
            <a:r>
              <a:rPr lang="es-PE" sz="1800" dirty="0" err="1"/>
              <a:t>cu</a:t>
            </a:r>
            <a:r>
              <a:rPr lang="es-PE" sz="1800" dirty="0"/>
              <a:t> </a:t>
            </a:r>
            <a:r>
              <a:rPr lang="es-PE" sz="1800" dirty="0" err="1"/>
              <a:t>denumirile</a:t>
            </a:r>
            <a:r>
              <a:rPr lang="es-PE" sz="1800" dirty="0"/>
              <a:t> </a:t>
            </a:r>
            <a:r>
              <a:rPr lang="es-PE" sz="1800" dirty="0" err="1"/>
              <a:t>lor</a:t>
            </a:r>
            <a:r>
              <a:rPr lang="es-PE" sz="1800" dirty="0"/>
              <a:t> </a:t>
            </a:r>
            <a:r>
              <a:rPr lang="es-PE" sz="1800" dirty="0" err="1"/>
              <a:t>native</a:t>
            </a:r>
            <a:r>
              <a:rPr lang="es-PE" sz="1800" dirty="0"/>
              <a:t> (</a:t>
            </a:r>
            <a:r>
              <a:rPr lang="es-PE" sz="1800" dirty="0" err="1"/>
              <a:t>comune</a:t>
            </a:r>
            <a:r>
              <a:rPr lang="es-PE" sz="1800" dirty="0"/>
              <a:t>) </a:t>
            </a:r>
            <a:r>
              <a:rPr lang="es-PE" sz="1800" dirty="0" err="1"/>
              <a:t>și</a:t>
            </a:r>
            <a:r>
              <a:rPr lang="es-PE" sz="1800" dirty="0"/>
              <a:t> </a:t>
            </a:r>
            <a:r>
              <a:rPr lang="es-PE" sz="1800" dirty="0" err="1"/>
              <a:t>științifice</a:t>
            </a:r>
            <a:r>
              <a:rPr lang="es-PE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6377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930300"/>
              </p:ext>
            </p:extLst>
          </p:nvPr>
        </p:nvGraphicFramePr>
        <p:xfrm>
          <a:off x="703944" y="1604578"/>
          <a:ext cx="10647947" cy="4067486"/>
        </p:xfrm>
        <a:graphic>
          <a:graphicData uri="http://schemas.openxmlformats.org/drawingml/2006/table">
            <a:tbl>
              <a:tblPr firstRow="1" firstCol="1" bandRow="1"/>
              <a:tblGrid>
                <a:gridCol w="17815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46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409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807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07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2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Acanthoxanthium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spinosum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“juan Alonso”, “hierba del Alonso”, “espina del perro”. 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</a:rPr>
                        <a:t>, frunza.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latin typeface="+mn-lt"/>
                        </a:rPr>
                        <a:t>Afecțiuni</a:t>
                      </a:r>
                      <a:r>
                        <a:rPr lang="en-US" sz="1400" dirty="0">
                          <a:latin typeface="+mn-lt"/>
                        </a:rPr>
                        <a:t> ale </a:t>
                      </a:r>
                      <a:r>
                        <a:rPr lang="en-US" sz="1400" dirty="0" err="1">
                          <a:latin typeface="+mn-lt"/>
                        </a:rPr>
                        <a:t>stomacului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afecțiuni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hepatice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diuretice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splină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rinichi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ovare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și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boli</a:t>
                      </a:r>
                      <a:r>
                        <a:rPr lang="en-US" sz="1400" dirty="0">
                          <a:latin typeface="+mn-lt"/>
                        </a:rPr>
                        <a:t> de </a:t>
                      </a:r>
                      <a:r>
                        <a:rPr lang="en-US" sz="1400" dirty="0" err="1">
                          <a:latin typeface="+mn-lt"/>
                        </a:rPr>
                        <a:t>prostată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0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Adiantum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digittatum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“culantrillo del pozo”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latin typeface="+mn-lt"/>
                        </a:rPr>
                        <a:t>Planta </a:t>
                      </a:r>
                      <a:r>
                        <a:rPr lang="es-PE" sz="1400" dirty="0" err="1">
                          <a:latin typeface="+mn-lt"/>
                        </a:rPr>
                        <a:t>întreagă</a:t>
                      </a:r>
                      <a:r>
                        <a:rPr lang="es-PE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</a:rPr>
                        <a:t>Antipiretic</a:t>
                      </a:r>
                      <a:r>
                        <a:rPr lang="en-US" sz="1400" dirty="0">
                          <a:latin typeface="+mn-lt"/>
                        </a:rPr>
                        <a:t>, diuretic. De </a:t>
                      </a:r>
                      <a:r>
                        <a:rPr lang="en-US" sz="1400" dirty="0" err="1">
                          <a:latin typeface="+mn-lt"/>
                        </a:rPr>
                        <a:t>asemenea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indicat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pentru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dizolvarea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calculilor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hepatici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12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Ageratum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conyzoides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“huarmi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huarmi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latin typeface="+mn-lt"/>
                        </a:rPr>
                        <a:t>Planta </a:t>
                      </a:r>
                      <a:r>
                        <a:rPr lang="es-PE" sz="1400" dirty="0" err="1">
                          <a:latin typeface="+mn-lt"/>
                        </a:rPr>
                        <a:t>întreagă</a:t>
                      </a:r>
                      <a:r>
                        <a:rPr lang="es-PE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latin typeface="+mn-lt"/>
                        </a:rPr>
                        <a:t>Reumatism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și</a:t>
                      </a:r>
                      <a:r>
                        <a:rPr lang="en-US" sz="1400" dirty="0">
                          <a:latin typeface="+mn-lt"/>
                        </a:rPr>
                        <a:t> beriberi. </a:t>
                      </a:r>
                      <a:r>
                        <a:rPr lang="en-US" sz="1400" dirty="0" err="1">
                          <a:latin typeface="+mn-lt"/>
                        </a:rPr>
                        <a:t>Frunzele</a:t>
                      </a:r>
                      <a:r>
                        <a:rPr lang="en-US" sz="1400" dirty="0">
                          <a:latin typeface="+mn-lt"/>
                        </a:rPr>
                        <a:t> sale sunt </a:t>
                      </a:r>
                      <a:r>
                        <a:rPr lang="en-US" sz="1400" dirty="0" err="1">
                          <a:latin typeface="+mn-lt"/>
                        </a:rPr>
                        <a:t>astringente</a:t>
                      </a:r>
                      <a:r>
                        <a:rPr lang="en-US" sz="1400" dirty="0">
                          <a:latin typeface="+mn-lt"/>
                        </a:rPr>
                        <a:t>, febrifuge </a:t>
                      </a:r>
                      <a:r>
                        <a:rPr lang="en-US" sz="1400" dirty="0" err="1">
                          <a:latin typeface="+mn-lt"/>
                        </a:rPr>
                        <a:t>și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împotriva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bolilor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vezicii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urinare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866273" y="5956066"/>
            <a:ext cx="1087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Fuente: FLORA ETNOMEDICINAL de la Región Amazonas, PERÚ. </a:t>
            </a:r>
            <a:r>
              <a:rPr lang="es-PE" sz="1200" dirty="0" err="1"/>
              <a:t>Blga-Mblga</a:t>
            </a:r>
            <a:r>
              <a:rPr lang="es-PE" sz="1200" dirty="0"/>
              <a:t>. Flor Teresa García Huamán; Dra. en Ciencias Ambientales. </a:t>
            </a:r>
            <a:r>
              <a:rPr lang="es-PE" sz="1200" dirty="0" err="1"/>
              <a:t>Blgo</a:t>
            </a:r>
            <a:r>
              <a:rPr lang="es-PE" sz="1200" dirty="0"/>
              <a:t>. José Mostacero León; Dr. En Medio Ambiente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70118" y="990726"/>
            <a:ext cx="10515600" cy="448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5693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816052"/>
              </p:ext>
            </p:extLst>
          </p:nvPr>
        </p:nvGraphicFramePr>
        <p:xfrm>
          <a:off x="1193566" y="1690688"/>
          <a:ext cx="9804868" cy="3957517"/>
        </p:xfrm>
        <a:graphic>
          <a:graphicData uri="http://schemas.openxmlformats.org/drawingml/2006/table">
            <a:tbl>
              <a:tblPr firstRow="1" firstCol="1" bandRow="1"/>
              <a:tblGrid>
                <a:gridCol w="2266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2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2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836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3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1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Alonsoa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meridionalis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“duraznillo”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</a:rPr>
                        <a:t>, frunza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Diuretic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2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Alternanthera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phyoloxeroides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lancetilla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infuzie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stomac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gătesc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spăla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rănile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acționează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antiinflamatoare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0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Amaranthus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spinosus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  “yuyo macho, “yuyo”, “ataco”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 err="1">
                          <a:latin typeface="+mn-lt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</a:rPr>
                        <a:t>, frunza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Boli ale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vezicii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urinare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antiespasmodice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antiinflamatoare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antipiretice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cataplasme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anti-reumatice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antiseptice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917531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042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890" y="911036"/>
            <a:ext cx="10515600" cy="549275"/>
          </a:xfrm>
        </p:spPr>
        <p:txBody>
          <a:bodyPr>
            <a:noAutofit/>
          </a:bodyPr>
          <a:lstStyle/>
          <a:p>
            <a:pPr marL="0" indent="0"/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17570"/>
              </p:ext>
            </p:extLst>
          </p:nvPr>
        </p:nvGraphicFramePr>
        <p:xfrm>
          <a:off x="1481958" y="1387365"/>
          <a:ext cx="9135287" cy="4451677"/>
        </p:xfrm>
        <a:graphic>
          <a:graphicData uri="http://schemas.openxmlformats.org/drawingml/2006/table">
            <a:tbl>
              <a:tblPr firstRow="1" firstCol="1" bandRow="1"/>
              <a:tblGrid>
                <a:gridCol w="21119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30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8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593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2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Ambrosia peruviana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“marco”,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altamiza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artemiza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Rădăcină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tulpină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frunză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Antireumatice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nevralgie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isterie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pentru</a:t>
                      </a:r>
                      <a:r>
                        <a:rPr lang="es-PE" sz="1400" dirty="0">
                          <a:latin typeface="+mn-lt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</a:rPr>
                        <a:t>corectarea</a:t>
                      </a:r>
                      <a:r>
                        <a:rPr lang="es-PE" sz="1400" dirty="0">
                          <a:latin typeface="+mn-lt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</a:rPr>
                        <a:t>menstruației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antihemoroidale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digestive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2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Anemone helleborifolia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“arracacha cimarrona”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latin typeface="+mn-lt"/>
                        </a:rPr>
                        <a:t>Diuretice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tuse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nevralgii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nereguli</a:t>
                      </a:r>
                      <a:r>
                        <a:rPr lang="en-US" sz="1400" dirty="0">
                          <a:latin typeface="+mn-lt"/>
                        </a:rPr>
                        <a:t> ale </a:t>
                      </a:r>
                      <a:r>
                        <a:rPr lang="en-US" sz="1400" dirty="0" err="1">
                          <a:latin typeface="+mn-lt"/>
                        </a:rPr>
                        <a:t>fluxului</a:t>
                      </a:r>
                      <a:r>
                        <a:rPr lang="en-US" sz="1400" dirty="0">
                          <a:latin typeface="+mn-lt"/>
                        </a:rPr>
                        <a:t> menstrual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70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Argemone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subfusiformis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cardosanto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latin typeface="+mn-lt"/>
                        </a:rPr>
                        <a:t>Frunză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petală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sămânță</a:t>
                      </a:r>
                      <a:r>
                        <a:rPr lang="en-US" sz="1400" dirty="0">
                          <a:latin typeface="+mn-lt"/>
                        </a:rPr>
                        <a:t>, latex </a:t>
                      </a:r>
                      <a:r>
                        <a:rPr lang="en-US" sz="1400" dirty="0" err="1">
                          <a:latin typeface="+mn-lt"/>
                        </a:rPr>
                        <a:t>galben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latin typeface="+mn-lt"/>
                        </a:rPr>
                        <a:t>Sedativ</a:t>
                      </a:r>
                      <a:r>
                        <a:rPr lang="en-US" sz="1400" dirty="0">
                          <a:latin typeface="+mn-lt"/>
                        </a:rPr>
                        <a:t>, narcotic, </a:t>
                      </a:r>
                      <a:r>
                        <a:rPr lang="en-US" sz="1400" dirty="0" err="1">
                          <a:latin typeface="+mn-lt"/>
                        </a:rPr>
                        <a:t>hipnotic</a:t>
                      </a:r>
                      <a:r>
                        <a:rPr lang="en-US" sz="1400" dirty="0">
                          <a:latin typeface="+mn-lt"/>
                        </a:rPr>
                        <a:t>. </a:t>
                      </a:r>
                      <a:r>
                        <a:rPr lang="en-US" sz="1400" dirty="0" err="1">
                          <a:latin typeface="+mn-lt"/>
                        </a:rPr>
                        <a:t>Infuzie</a:t>
                      </a:r>
                      <a:r>
                        <a:rPr lang="en-US" sz="1400" dirty="0">
                          <a:latin typeface="+mn-lt"/>
                        </a:rPr>
                        <a:t> de </a:t>
                      </a:r>
                      <a:r>
                        <a:rPr lang="en-US" sz="1400" dirty="0" err="1">
                          <a:latin typeface="+mn-lt"/>
                        </a:rPr>
                        <a:t>petale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împotriva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afecțiunilor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oculare</a:t>
                      </a:r>
                      <a:r>
                        <a:rPr lang="en-US" sz="1400" dirty="0">
                          <a:latin typeface="+mn-lt"/>
                        </a:rPr>
                        <a:t> sub </a:t>
                      </a:r>
                      <a:r>
                        <a:rPr lang="en-US" sz="1400" dirty="0" err="1">
                          <a:latin typeface="+mn-lt"/>
                        </a:rPr>
                        <a:t>formă</a:t>
                      </a:r>
                      <a:r>
                        <a:rPr lang="en-US" sz="1400" dirty="0">
                          <a:latin typeface="+mn-lt"/>
                        </a:rPr>
                        <a:t> de </a:t>
                      </a:r>
                      <a:r>
                        <a:rPr lang="en-US" sz="1400" dirty="0" err="1">
                          <a:latin typeface="+mn-lt"/>
                        </a:rPr>
                        <a:t>picături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pentru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ochi</a:t>
                      </a:r>
                      <a:r>
                        <a:rPr lang="en-US" sz="1400" dirty="0">
                          <a:latin typeface="+mn-lt"/>
                        </a:rPr>
                        <a:t>. </a:t>
                      </a:r>
                      <a:r>
                        <a:rPr lang="en-US" sz="1400" dirty="0" err="1">
                          <a:latin typeface="+mn-lt"/>
                        </a:rPr>
                        <a:t>Cunoașterea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semințelor</a:t>
                      </a:r>
                      <a:r>
                        <a:rPr lang="en-US" sz="1400" dirty="0">
                          <a:latin typeface="+mn-lt"/>
                        </a:rPr>
                        <a:t> ca </a:t>
                      </a:r>
                      <a:r>
                        <a:rPr lang="en-US" sz="1400" dirty="0" err="1">
                          <a:latin typeface="+mn-lt"/>
                        </a:rPr>
                        <a:t>purgativ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și</a:t>
                      </a:r>
                      <a:r>
                        <a:rPr lang="en-US" sz="1400" dirty="0">
                          <a:latin typeface="+mn-lt"/>
                        </a:rPr>
                        <a:t> a </a:t>
                      </a:r>
                      <a:r>
                        <a:rPr lang="en-US" sz="1400" dirty="0" err="1">
                          <a:latin typeface="+mn-lt"/>
                        </a:rPr>
                        <a:t>latexului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galben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împotriva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verucilor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0" y="6112042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982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098663"/>
              </p:ext>
            </p:extLst>
          </p:nvPr>
        </p:nvGraphicFramePr>
        <p:xfrm>
          <a:off x="1911361" y="1530086"/>
          <a:ext cx="8698833" cy="4476696"/>
        </p:xfrm>
        <a:graphic>
          <a:graphicData uri="http://schemas.openxmlformats.org/drawingml/2006/table">
            <a:tbl>
              <a:tblPr firstRow="1" firstCol="1" bandRow="1"/>
              <a:tblGrid>
                <a:gridCol w="20110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59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86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13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73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3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Arracacia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xanthorrihiza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“arracacha”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latin typeface="+mn-lt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</a:rPr>
                        <a:t>, frunza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Galactofor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Florile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prăjite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 sunt utile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în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vindecarea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erupției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alergiilor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prăjite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6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Asclepias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curassavica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“flor de seda”, “venenillo”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latex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În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doze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mici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rădăcinile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frunzele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sale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purjante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Latexul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este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antihelmintic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. Este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anticancerigen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Alcoolicul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este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utilizat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astmului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malariei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sifilisului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.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2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Asplenium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praemorsum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cuti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cuti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“helecho”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Rizom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Ficat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splină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, antidiabetic,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tumori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bronșită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  <a:cs typeface="Times New Roman" pitchFamily="18" charset="0"/>
                        </a:rPr>
                        <a:t>răgușeală</a:t>
                      </a:r>
                      <a:r>
                        <a:rPr lang="en-US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9" y="6069931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4986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2531" y="204952"/>
            <a:ext cx="115062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/>
            </a:r>
            <a:br>
              <a:rPr lang="en-US" dirty="0"/>
            </a:b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902432"/>
              </p:ext>
            </p:extLst>
          </p:nvPr>
        </p:nvGraphicFramePr>
        <p:xfrm>
          <a:off x="709449" y="1594022"/>
          <a:ext cx="11035861" cy="4222144"/>
        </p:xfrm>
        <a:graphic>
          <a:graphicData uri="http://schemas.openxmlformats.org/drawingml/2006/table">
            <a:tbl>
              <a:tblPr firstRow="1" firstCol="1" bandRow="1"/>
              <a:tblGrid>
                <a:gridCol w="25513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60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2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958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1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6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Baccharis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genistelloides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“carqueja”, “chilca brava”, “tres esquinas”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frunza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Malarie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dureri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reumatice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afecțiuni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ale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rinichilor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ficatului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și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uterului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tulburări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antimicrobiene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și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hepatoprotectoare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antianemice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și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alcoolice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digestive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6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Bidens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pilosa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“cadillo”, “amor seco”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frunza,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floarea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angină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afte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anti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disenterice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diuretice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hepatite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amigdalite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diaree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alopecie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abcese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ulcere ale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pielii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leucoree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și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conjunctivită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419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Brugmansia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arborea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“toe”, “floripondio”, “campana”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Frunză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floare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sămânță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Halucinogen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boli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nervoase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schizofrenie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Frunzele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sunt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folosite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împotriva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astmului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și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a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hemoroizilor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Reumatism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astm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33" y="6061461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929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570586"/>
              </p:ext>
            </p:extLst>
          </p:nvPr>
        </p:nvGraphicFramePr>
        <p:xfrm>
          <a:off x="811049" y="1549382"/>
          <a:ext cx="10720551" cy="3488591"/>
        </p:xfrm>
        <a:graphic>
          <a:graphicData uri="http://schemas.openxmlformats.org/drawingml/2006/table">
            <a:tbl>
              <a:tblPr firstRow="1" firstCol="1" bandRow="1"/>
              <a:tblGrid>
                <a:gridCol w="24784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6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51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902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7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3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Calceolaria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cuneiformis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 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Diuretice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boli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uterine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7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Calceolaria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“globitos”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proprietăți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tractul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urinar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diuretic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tratează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bolile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gastro-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intestinale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81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Campyloneuron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“calaguala”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Rizom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Antidiaretic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antipiretic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astringent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depurativ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tratează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bronșita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răcelile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5833998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016000" y="5175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038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114529"/>
              </p:ext>
            </p:extLst>
          </p:nvPr>
        </p:nvGraphicFramePr>
        <p:xfrm>
          <a:off x="990600" y="1827078"/>
          <a:ext cx="10310648" cy="3539894"/>
        </p:xfrm>
        <a:graphic>
          <a:graphicData uri="http://schemas.openxmlformats.org/drawingml/2006/table">
            <a:tbl>
              <a:tblPr firstRow="1" firstCol="1" bandRow="1"/>
              <a:tblGrid>
                <a:gridCol w="23560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26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6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650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3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1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Capraria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“té de lima”, “té del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perú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febrifug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stimulant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astringent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doză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mare,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paralizant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narcotic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muscular.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7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Castilleja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arvensis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lorohuma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“sangre de toro”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floare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Este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folosit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facilita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nașterea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boala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legată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naștere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organele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genitale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feminine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regulator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menstrual.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5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Chamaesyce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hypericifolia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“hierba de golondrina”, “la lecherita”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scoarță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latex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Laxativ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constipație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9" y="5893468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922883"/>
            <a:ext cx="10515600" cy="904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1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2184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19524"/>
              </p:ext>
            </p:extLst>
          </p:nvPr>
        </p:nvGraphicFramePr>
        <p:xfrm>
          <a:off x="883114" y="1526095"/>
          <a:ext cx="10421009" cy="3826782"/>
        </p:xfrm>
        <a:graphic>
          <a:graphicData uri="http://schemas.openxmlformats.org/drawingml/2006/table">
            <a:tbl>
              <a:tblPr firstRow="1" firstCol="1" bandRow="1"/>
              <a:tblGrid>
                <a:gridCol w="2409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8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57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672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2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6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Chenopodium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ambrosioides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“paico”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Antiseptic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antipiretic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antidiabetic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antitusiv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antiscorbutic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astringent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colic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antihelmintic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antihemoroidal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dezinfectant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crampelor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gutei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3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Chuquiraga weberbaueri</a:t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“amaro”, “amargo”, “amarro”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Anti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blenoragic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diuretic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depurativ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eliminarea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paraziților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9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Chuquiraga rotundifolia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huamanpinta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Boli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rinichi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prostată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6057900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7391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681754"/>
              </p:ext>
            </p:extLst>
          </p:nvPr>
        </p:nvGraphicFramePr>
        <p:xfrm>
          <a:off x="869731" y="1887655"/>
          <a:ext cx="10452538" cy="3308652"/>
        </p:xfrm>
        <a:graphic>
          <a:graphicData uri="http://schemas.openxmlformats.org/drawingml/2006/table">
            <a:tbl>
              <a:tblPr firstRow="1" firstCol="1" bandRow="1"/>
              <a:tblGrid>
                <a:gridCol w="2435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4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90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536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4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5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Cnidosculus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basiacanthus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huanarpo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hembra”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bulb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rădăcină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Afrodisiace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puternic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restaurator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sexual.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9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Coryaria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ruscifolia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mio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mio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Fructe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Antidepresiv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sedativ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hipnotic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8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Crotalaria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incana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cascavelillo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latin typeface="+mn-lt"/>
                        </a:rPr>
                        <a:t/>
                      </a:r>
                      <a:br>
                        <a:rPr lang="es-PE" sz="1400" dirty="0">
                          <a:latin typeface="+mn-lt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</a:rPr>
                        <a:t>, frunza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Inflamație</a:t>
                      </a:r>
                      <a:r>
                        <a:rPr lang="es-PE" sz="1400" dirty="0">
                          <a:latin typeface="+mn-lt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</a:rPr>
                        <a:t>digestivă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hepatică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15" y="5817683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5573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1761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2791" y="911036"/>
            <a:ext cx="10515600" cy="876821"/>
          </a:xfrm>
        </p:spPr>
        <p:txBody>
          <a:bodyPr>
            <a:normAutofit/>
          </a:bodyPr>
          <a:lstStyle/>
          <a:p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Introducere</a:t>
            </a:r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5320" y="183969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2000" dirty="0" err="1"/>
              <a:t>În</a:t>
            </a:r>
            <a:r>
              <a:rPr lang="es-PE" sz="2000" dirty="0"/>
              <a:t> cultura </a:t>
            </a:r>
            <a:r>
              <a:rPr lang="es-PE" sz="2000" dirty="0" err="1"/>
              <a:t>precolumbiană</a:t>
            </a:r>
            <a:r>
              <a:rPr lang="es-PE" sz="2000" dirty="0"/>
              <a:t>, </a:t>
            </a:r>
            <a:r>
              <a:rPr lang="es-PE" sz="2000" dirty="0" err="1"/>
              <a:t>boala</a:t>
            </a:r>
            <a:r>
              <a:rPr lang="es-PE" sz="2000" dirty="0"/>
              <a:t> a </a:t>
            </a:r>
            <a:r>
              <a:rPr lang="es-PE" sz="2000" dirty="0" err="1"/>
              <a:t>fost</a:t>
            </a:r>
            <a:r>
              <a:rPr lang="es-PE" sz="2000" dirty="0"/>
              <a:t> </a:t>
            </a:r>
            <a:r>
              <a:rPr lang="es-PE" sz="2000" dirty="0" err="1"/>
              <a:t>rezultatul</a:t>
            </a:r>
            <a:r>
              <a:rPr lang="es-PE" sz="2000" dirty="0"/>
              <a:t> </a:t>
            </a:r>
            <a:r>
              <a:rPr lang="es-PE" sz="2000" dirty="0" err="1"/>
              <a:t>unui</a:t>
            </a:r>
            <a:r>
              <a:rPr lang="es-PE" sz="2000" dirty="0"/>
              <a:t> </a:t>
            </a:r>
            <a:r>
              <a:rPr lang="es-PE" sz="2000" dirty="0" err="1"/>
              <a:t>dezechilibru</a:t>
            </a:r>
            <a:r>
              <a:rPr lang="es-PE" sz="2000" dirty="0"/>
              <a:t> </a:t>
            </a:r>
            <a:r>
              <a:rPr lang="es-PE" sz="2000" dirty="0" err="1"/>
              <a:t>între</a:t>
            </a:r>
            <a:r>
              <a:rPr lang="es-PE" sz="2000" dirty="0"/>
              <a:t> </a:t>
            </a:r>
            <a:r>
              <a:rPr lang="es-PE" sz="2000" dirty="0" err="1"/>
              <a:t>corp</a:t>
            </a:r>
            <a:r>
              <a:rPr lang="es-PE" sz="2000" dirty="0"/>
              <a:t>, </a:t>
            </a:r>
            <a:r>
              <a:rPr lang="es-PE" sz="2000" dirty="0" err="1"/>
              <a:t>spirit</a:t>
            </a:r>
            <a:r>
              <a:rPr lang="es-PE" sz="2000" dirty="0"/>
              <a:t> </a:t>
            </a:r>
            <a:r>
              <a:rPr lang="es-PE" sz="2000" dirty="0" err="1"/>
              <a:t>și</a:t>
            </a:r>
            <a:r>
              <a:rPr lang="es-PE" sz="2000" dirty="0"/>
              <a:t> </a:t>
            </a:r>
            <a:r>
              <a:rPr lang="es-PE" sz="2000" dirty="0" err="1"/>
              <a:t>natură</a:t>
            </a:r>
            <a:r>
              <a:rPr lang="es-PE" sz="2000" dirty="0"/>
              <a:t>, </a:t>
            </a:r>
            <a:r>
              <a:rPr lang="es-PE" sz="2000" dirty="0" err="1"/>
              <a:t>unde</a:t>
            </a:r>
            <a:r>
              <a:rPr lang="es-PE" sz="2000" dirty="0"/>
              <a:t> </a:t>
            </a:r>
            <a:r>
              <a:rPr lang="es-PE" sz="2000" dirty="0" err="1"/>
              <a:t>rezultatul</a:t>
            </a:r>
            <a:r>
              <a:rPr lang="es-PE" sz="2000" dirty="0"/>
              <a:t> </a:t>
            </a:r>
            <a:r>
              <a:rPr lang="es-PE" sz="2000" dirty="0" err="1"/>
              <a:t>ei</a:t>
            </a:r>
            <a:r>
              <a:rPr lang="es-PE" sz="2000" dirty="0"/>
              <a:t> </a:t>
            </a:r>
            <a:r>
              <a:rPr lang="es-PE" sz="2000" dirty="0" err="1"/>
              <a:t>mai</a:t>
            </a:r>
            <a:r>
              <a:rPr lang="es-PE" sz="2000" dirty="0"/>
              <a:t> </a:t>
            </a:r>
            <a:r>
              <a:rPr lang="es-PE" sz="2000" dirty="0" err="1"/>
              <a:t>rău</a:t>
            </a:r>
            <a:r>
              <a:rPr lang="es-PE" sz="2000" dirty="0"/>
              <a:t> putea fi </a:t>
            </a:r>
            <a:r>
              <a:rPr lang="es-PE" sz="2000" dirty="0" err="1"/>
              <a:t>moartea</a:t>
            </a:r>
            <a:r>
              <a:rPr lang="es-PE" sz="2000" dirty="0"/>
              <a:t>.</a:t>
            </a:r>
          </a:p>
          <a:p>
            <a:pPr marL="0" indent="0" algn="just">
              <a:buNone/>
            </a:pPr>
            <a:r>
              <a:rPr lang="es-PE" sz="2000" dirty="0" err="1"/>
              <a:t>Potrivit</a:t>
            </a:r>
            <a:r>
              <a:rPr lang="es-PE" sz="2000" dirty="0"/>
              <a:t> </a:t>
            </a:r>
            <a:r>
              <a:rPr lang="es-PE" sz="2000" dirty="0" err="1"/>
              <a:t>gândirii</a:t>
            </a:r>
            <a:r>
              <a:rPr lang="es-PE" sz="2000" dirty="0"/>
              <a:t> </a:t>
            </a:r>
            <a:r>
              <a:rPr lang="es-PE" sz="2000" dirty="0" err="1"/>
              <a:t>andine</a:t>
            </a:r>
            <a:r>
              <a:rPr lang="es-PE" sz="2000" dirty="0"/>
              <a:t>, </a:t>
            </a:r>
            <a:r>
              <a:rPr lang="es-PE" sz="2000" dirty="0" err="1"/>
              <a:t>acest</a:t>
            </a:r>
            <a:r>
              <a:rPr lang="es-PE" sz="2000" dirty="0"/>
              <a:t> </a:t>
            </a:r>
            <a:r>
              <a:rPr lang="es-PE" sz="2000" dirty="0" err="1"/>
              <a:t>dezechilibru</a:t>
            </a:r>
            <a:r>
              <a:rPr lang="es-PE" sz="2000" dirty="0"/>
              <a:t> se </a:t>
            </a:r>
            <a:r>
              <a:rPr lang="es-PE" sz="2000" dirty="0" err="1"/>
              <a:t>datora</a:t>
            </a:r>
            <a:r>
              <a:rPr lang="es-PE" sz="2000" dirty="0"/>
              <a:t> </a:t>
            </a:r>
            <a:r>
              <a:rPr lang="es-PE" sz="2000" dirty="0" err="1"/>
              <a:t>în</a:t>
            </a:r>
            <a:r>
              <a:rPr lang="es-PE" sz="2000" dirty="0"/>
              <a:t> principal </a:t>
            </a:r>
            <a:r>
              <a:rPr lang="es-PE" sz="2000" dirty="0" err="1"/>
              <a:t>spiritelor</a:t>
            </a:r>
            <a:r>
              <a:rPr lang="es-PE" sz="2000" dirty="0"/>
              <a:t> maligne ale </a:t>
            </a:r>
            <a:r>
              <a:rPr lang="es-PE" sz="2000" dirty="0" err="1"/>
              <a:t>naturii</a:t>
            </a:r>
            <a:r>
              <a:rPr lang="es-PE" sz="2000" dirty="0"/>
              <a:t>.</a:t>
            </a:r>
          </a:p>
          <a:p>
            <a:pPr marL="0" indent="0" algn="just">
              <a:buNone/>
            </a:pPr>
            <a:r>
              <a:rPr lang="es-PE" sz="2000" dirty="0" err="1"/>
              <a:t>Prezența</a:t>
            </a:r>
            <a:r>
              <a:rPr lang="es-PE" sz="2000" dirty="0"/>
              <a:t> </a:t>
            </a:r>
            <a:r>
              <a:rPr lang="es-PE" sz="2000" dirty="0" err="1"/>
              <a:t>șamanilor</a:t>
            </a:r>
            <a:r>
              <a:rPr lang="es-PE" sz="2000" dirty="0"/>
              <a:t> </a:t>
            </a:r>
            <a:r>
              <a:rPr lang="es-PE" sz="2000" dirty="0" err="1"/>
              <a:t>și</a:t>
            </a:r>
            <a:r>
              <a:rPr lang="es-PE" sz="2000" dirty="0"/>
              <a:t> a </a:t>
            </a:r>
            <a:r>
              <a:rPr lang="es-PE" sz="2000" dirty="0" err="1"/>
              <a:t>vindecătorilor</a:t>
            </a:r>
            <a:r>
              <a:rPr lang="es-PE" sz="2000" dirty="0"/>
              <a:t> a </a:t>
            </a:r>
            <a:r>
              <a:rPr lang="es-PE" sz="2000" dirty="0" err="1"/>
              <a:t>devenit</a:t>
            </a:r>
            <a:r>
              <a:rPr lang="es-PE" sz="2000" dirty="0"/>
              <a:t> </a:t>
            </a:r>
            <a:r>
              <a:rPr lang="es-PE" sz="2000" dirty="0" err="1"/>
              <a:t>vitală</a:t>
            </a:r>
            <a:r>
              <a:rPr lang="es-PE" sz="2000" dirty="0"/>
              <a:t> </a:t>
            </a:r>
            <a:r>
              <a:rPr lang="es-PE" sz="2000" dirty="0" err="1"/>
              <a:t>pentru</a:t>
            </a:r>
            <a:r>
              <a:rPr lang="es-PE" sz="2000" dirty="0"/>
              <a:t> a-</a:t>
            </a:r>
            <a:r>
              <a:rPr lang="es-PE" sz="2000" dirty="0" err="1"/>
              <a:t>și</a:t>
            </a:r>
            <a:r>
              <a:rPr lang="es-PE" sz="2000" dirty="0"/>
              <a:t> </a:t>
            </a:r>
            <a:r>
              <a:rPr lang="es-PE" sz="2000" dirty="0" err="1"/>
              <a:t>recâștiga</a:t>
            </a:r>
            <a:r>
              <a:rPr lang="es-PE" sz="2000" dirty="0"/>
              <a:t> </a:t>
            </a:r>
            <a:r>
              <a:rPr lang="es-PE" sz="2000" dirty="0" err="1"/>
              <a:t>echilibrul</a:t>
            </a:r>
            <a:r>
              <a:rPr lang="es-PE" sz="2000" dirty="0"/>
              <a:t>, </a:t>
            </a:r>
            <a:r>
              <a:rPr lang="es-PE" sz="2000" dirty="0" err="1"/>
              <a:t>datorită</a:t>
            </a:r>
            <a:r>
              <a:rPr lang="es-PE" sz="2000" dirty="0"/>
              <a:t> </a:t>
            </a:r>
            <a:r>
              <a:rPr lang="es-PE" sz="2000" dirty="0" err="1"/>
              <a:t>capacității</a:t>
            </a:r>
            <a:r>
              <a:rPr lang="es-PE" sz="2000" dirty="0"/>
              <a:t> </a:t>
            </a:r>
            <a:r>
              <a:rPr lang="es-PE" sz="2000" dirty="0" err="1"/>
              <a:t>lor</a:t>
            </a:r>
            <a:r>
              <a:rPr lang="es-PE" sz="2000" dirty="0"/>
              <a:t> de a </a:t>
            </a:r>
            <a:r>
              <a:rPr lang="es-PE" sz="2000" dirty="0" err="1"/>
              <a:t>efectua</a:t>
            </a:r>
            <a:r>
              <a:rPr lang="es-PE" sz="2000" dirty="0"/>
              <a:t> </a:t>
            </a:r>
            <a:r>
              <a:rPr lang="es-PE" sz="2000" dirty="0" err="1"/>
              <a:t>ritualuri</a:t>
            </a:r>
            <a:r>
              <a:rPr lang="es-PE" sz="2000" dirty="0"/>
              <a:t> medical-</a:t>
            </a:r>
            <a:r>
              <a:rPr lang="es-PE" sz="2000" dirty="0" err="1"/>
              <a:t>magico</a:t>
            </a:r>
            <a:r>
              <a:rPr lang="es-PE" sz="2000" dirty="0"/>
              <a:t>-</a:t>
            </a:r>
            <a:r>
              <a:rPr lang="es-PE" sz="2000" dirty="0" err="1"/>
              <a:t>religioase</a:t>
            </a:r>
            <a:r>
              <a:rPr lang="es-PE" sz="2000" dirty="0"/>
              <a:t> </a:t>
            </a:r>
            <a:r>
              <a:rPr lang="es-PE" sz="2000" dirty="0" err="1"/>
              <a:t>și</a:t>
            </a:r>
            <a:r>
              <a:rPr lang="es-PE" sz="2000" dirty="0"/>
              <a:t> de a </a:t>
            </a:r>
            <a:r>
              <a:rPr lang="es-PE" sz="2000" dirty="0" err="1"/>
              <a:t>vindeca</a:t>
            </a:r>
            <a:r>
              <a:rPr lang="es-PE" sz="2000" dirty="0"/>
              <a:t> </a:t>
            </a:r>
            <a:r>
              <a:rPr lang="es-PE" sz="2000" dirty="0" err="1"/>
              <a:t>bolile</a:t>
            </a:r>
            <a:r>
              <a:rPr lang="es-PE" sz="2000" dirty="0"/>
              <a:t>.</a:t>
            </a:r>
          </a:p>
          <a:p>
            <a:pPr marL="0" indent="0" algn="just">
              <a:buNone/>
            </a:pPr>
            <a:r>
              <a:rPr lang="es-PE" sz="2000" dirty="0" err="1"/>
              <a:t>Prin</a:t>
            </a:r>
            <a:r>
              <a:rPr lang="es-PE" sz="2000" dirty="0"/>
              <a:t> </a:t>
            </a:r>
            <a:r>
              <a:rPr lang="es-PE" sz="2000" dirty="0" err="1"/>
              <a:t>urmare</a:t>
            </a:r>
            <a:r>
              <a:rPr lang="es-PE" sz="2000" dirty="0"/>
              <a:t>, </a:t>
            </a:r>
            <a:r>
              <a:rPr lang="es-PE" sz="2000" dirty="0" err="1"/>
              <a:t>pentru</a:t>
            </a:r>
            <a:r>
              <a:rPr lang="es-PE" sz="2000" dirty="0"/>
              <a:t> a </a:t>
            </a:r>
            <a:r>
              <a:rPr lang="es-PE" sz="2000" dirty="0" err="1"/>
              <a:t>înțelege</a:t>
            </a:r>
            <a:r>
              <a:rPr lang="es-PE" sz="2000" dirty="0"/>
              <a:t> pe </a:t>
            </a:r>
            <a:r>
              <a:rPr lang="es-PE" sz="2000" dirty="0" err="1"/>
              <a:t>deplin</a:t>
            </a:r>
            <a:r>
              <a:rPr lang="es-PE" sz="2000" dirty="0"/>
              <a:t> medicina </a:t>
            </a:r>
            <a:r>
              <a:rPr lang="es-PE" sz="2000" dirty="0" err="1"/>
              <a:t>precolumbiană</a:t>
            </a:r>
            <a:r>
              <a:rPr lang="es-PE" sz="2000" dirty="0"/>
              <a:t>, </a:t>
            </a:r>
            <a:r>
              <a:rPr lang="es-PE" sz="2000" dirty="0" err="1"/>
              <a:t>trebuie</a:t>
            </a:r>
            <a:r>
              <a:rPr lang="es-PE" sz="2000" dirty="0"/>
              <a:t> </a:t>
            </a:r>
            <a:r>
              <a:rPr lang="es-PE" sz="2000" dirty="0" err="1"/>
              <a:t>să</a:t>
            </a:r>
            <a:r>
              <a:rPr lang="es-PE" sz="2000" dirty="0"/>
              <a:t> </a:t>
            </a:r>
            <a:r>
              <a:rPr lang="es-PE" sz="2000" dirty="0" err="1"/>
              <a:t>ne</a:t>
            </a:r>
            <a:r>
              <a:rPr lang="es-PE" sz="2000" dirty="0"/>
              <a:t> </a:t>
            </a:r>
            <a:r>
              <a:rPr lang="es-PE" sz="2000" dirty="0" err="1"/>
              <a:t>deposedăm</a:t>
            </a:r>
            <a:r>
              <a:rPr lang="es-PE" sz="2000" dirty="0"/>
              <a:t> de </a:t>
            </a:r>
            <a:r>
              <a:rPr lang="es-PE" sz="2000" dirty="0" err="1"/>
              <a:t>gândirea</a:t>
            </a:r>
            <a:r>
              <a:rPr lang="es-PE" sz="2000" dirty="0"/>
              <a:t> </a:t>
            </a:r>
            <a:r>
              <a:rPr lang="es-PE" sz="2000" dirty="0" err="1"/>
              <a:t>hipocratică</a:t>
            </a:r>
            <a:r>
              <a:rPr lang="es-PE" sz="2000" dirty="0"/>
              <a:t> </a:t>
            </a:r>
            <a:r>
              <a:rPr lang="es-PE" sz="2000" dirty="0" err="1"/>
              <a:t>și</a:t>
            </a:r>
            <a:r>
              <a:rPr lang="es-PE" sz="2000" dirty="0"/>
              <a:t> </a:t>
            </a:r>
            <a:r>
              <a:rPr lang="es-PE" sz="2000" dirty="0" err="1"/>
              <a:t>să</a:t>
            </a:r>
            <a:r>
              <a:rPr lang="es-PE" sz="2000" dirty="0"/>
              <a:t> </a:t>
            </a:r>
            <a:r>
              <a:rPr lang="es-PE" sz="2000" dirty="0" err="1"/>
              <a:t>intrăm</a:t>
            </a:r>
            <a:r>
              <a:rPr lang="es-PE" sz="2000" dirty="0"/>
              <a:t> </a:t>
            </a:r>
            <a:r>
              <a:rPr lang="es-PE" sz="2000" dirty="0" err="1"/>
              <a:t>în</a:t>
            </a:r>
            <a:r>
              <a:rPr lang="es-PE" sz="2000" dirty="0"/>
              <a:t> </a:t>
            </a:r>
            <a:r>
              <a:rPr lang="es-PE" sz="2000" dirty="0" err="1"/>
              <a:t>viziunea</a:t>
            </a:r>
            <a:r>
              <a:rPr lang="es-PE" sz="2000" dirty="0"/>
              <a:t> </a:t>
            </a:r>
            <a:r>
              <a:rPr lang="es-PE" sz="2000" dirty="0" err="1"/>
              <a:t>asupra</a:t>
            </a:r>
            <a:r>
              <a:rPr lang="es-PE" sz="2000" dirty="0"/>
              <a:t> </a:t>
            </a:r>
            <a:r>
              <a:rPr lang="es-PE" sz="2000" dirty="0" err="1"/>
              <a:t>lumii</a:t>
            </a:r>
            <a:r>
              <a:rPr lang="es-PE" sz="2000" dirty="0"/>
              <a:t> a </a:t>
            </a:r>
            <a:r>
              <a:rPr lang="es-PE" sz="2000" dirty="0" err="1"/>
              <a:t>acestor</a:t>
            </a:r>
            <a:r>
              <a:rPr lang="es-PE" sz="2000" dirty="0"/>
              <a:t> </a:t>
            </a:r>
            <a:r>
              <a:rPr lang="es-PE" sz="2000" dirty="0" err="1"/>
              <a:t>culturi</a:t>
            </a:r>
            <a:r>
              <a:rPr lang="es-PE" sz="2000" dirty="0"/>
              <a:t> </a:t>
            </a:r>
            <a:r>
              <a:rPr lang="es-PE" sz="2000" dirty="0" err="1"/>
              <a:t>precolumbiene</a:t>
            </a:r>
            <a:r>
              <a:rPr lang="es-PE" sz="2000" dirty="0"/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17850" y="3895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078405"/>
              </p:ext>
            </p:extLst>
          </p:nvPr>
        </p:nvGraphicFramePr>
        <p:xfrm>
          <a:off x="732286" y="1399889"/>
          <a:ext cx="10391134" cy="4008118"/>
        </p:xfrm>
        <a:graphic>
          <a:graphicData uri="http://schemas.openxmlformats.org/drawingml/2006/table">
            <a:tbl>
              <a:tblPr firstRow="1" firstCol="1" bandRow="1"/>
              <a:tblGrid>
                <a:gridCol w="22120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94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2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273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5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6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Cyclantera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pedata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cayhua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Semințe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epicarp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fructe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Semințele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fierte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sunt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utilizate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ca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antihipertensive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epicarpul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gătit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ca antidiabetic.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Sucul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de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fructe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reglează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colesterolul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din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sânge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Ceaiul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din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semințe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controlează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tensiunea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arterială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crescută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9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Cynodon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dactylon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“grama dulce”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Rizom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Diuretic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și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depurativ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56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Cyperus chalaranthus</a:t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endParaRPr lang="es-PE" sz="140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“coquito”,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piripiri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latin typeface="+mn-lt"/>
                          <a:cs typeface="Times New Roman" pitchFamily="18" charset="0"/>
                        </a:rPr>
                      </a:b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Rădăcini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îngroșate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).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latin typeface="+mn-lt"/>
                          <a:cs typeface="Times New Roman" pitchFamily="18" charset="0"/>
                        </a:rPr>
                      </a:b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Contraceptiv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841123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32214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344201"/>
              </p:ext>
            </p:extLst>
          </p:nvPr>
        </p:nvGraphicFramePr>
        <p:xfrm>
          <a:off x="840830" y="1496479"/>
          <a:ext cx="10541873" cy="3971230"/>
        </p:xfrm>
        <a:graphic>
          <a:graphicData uri="http://schemas.openxmlformats.org/drawingml/2006/table">
            <a:tbl>
              <a:tblPr firstRow="1" firstCol="1" bandRow="1"/>
              <a:tblGrid>
                <a:gridCol w="21620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15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7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409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9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0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Datura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stramonium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“chamico”</a:t>
                      </a: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Semință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frunză</a:t>
                      </a:r>
                      <a:r>
                        <a:rPr lang="es-PE" sz="1400" dirty="0">
                          <a:latin typeface="+mn-lt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</a:rPr>
                        <a:t>rădăcină</a:t>
                      </a:r>
                      <a:r>
                        <a:rPr lang="es-PE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>
                          <a:latin typeface="+mn-lt"/>
                        </a:rPr>
                        <a:t>Narcotic, anti-</a:t>
                      </a:r>
                      <a:r>
                        <a:rPr lang="en-US" sz="1400" dirty="0" err="1">
                          <a:latin typeface="+mn-lt"/>
                        </a:rPr>
                        <a:t>astmatic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antireumatic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împotriva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dermatitei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ulcerelor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și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inflamațiilor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6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Desmodium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molliculum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“pie de perro”</a:t>
                      </a: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latin typeface="+mn-lt"/>
                        </a:rPr>
                        <a:t>Liniștitor</a:t>
                      </a:r>
                      <a:r>
                        <a:rPr lang="en-US" sz="1400" dirty="0">
                          <a:latin typeface="+mn-lt"/>
                        </a:rPr>
                        <a:t>, diuretic, </a:t>
                      </a:r>
                      <a:r>
                        <a:rPr lang="en-US" sz="1400" dirty="0" err="1">
                          <a:latin typeface="+mn-lt"/>
                        </a:rPr>
                        <a:t>împotriva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bolilor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hepatice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pentru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curățarea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rinichilor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pentru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dureri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musculare</a:t>
                      </a:r>
                      <a:r>
                        <a:rPr lang="en-US" sz="1400" dirty="0">
                          <a:latin typeface="+mn-lt"/>
                        </a:rPr>
                        <a:t>. </a:t>
                      </a:r>
                      <a:r>
                        <a:rPr lang="en-US" sz="1400" dirty="0" err="1">
                          <a:latin typeface="+mn-lt"/>
                        </a:rPr>
                        <a:t>Antiinflamator</a:t>
                      </a:r>
                      <a:r>
                        <a:rPr lang="en-US" sz="1400" dirty="0">
                          <a:latin typeface="+mn-lt"/>
                        </a:rPr>
                        <a:t> al </a:t>
                      </a:r>
                      <a:r>
                        <a:rPr lang="en-US" sz="1400" dirty="0" err="1">
                          <a:latin typeface="+mn-lt"/>
                        </a:rPr>
                        <a:t>tractului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digestiv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ficatului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și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tractului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urinar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17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Equisetum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bogotense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“cola de caballo”</a:t>
                      </a: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latin typeface="+mn-lt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</a:rPr>
                        <a:t>, frunza, </a:t>
                      </a:r>
                      <a:r>
                        <a:rPr lang="es-PE" sz="1400" dirty="0" err="1">
                          <a:latin typeface="+mn-lt"/>
                        </a:rPr>
                        <a:t>rizomul</a:t>
                      </a:r>
                      <a:r>
                        <a:rPr lang="es-PE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latin typeface="+mn-lt"/>
                        </a:rPr>
                        <a:t>Vindecă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acnee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afecțiuni</a:t>
                      </a:r>
                      <a:r>
                        <a:rPr lang="en-US" sz="1400" dirty="0">
                          <a:latin typeface="+mn-lt"/>
                        </a:rPr>
                        <a:t> ale </a:t>
                      </a:r>
                      <a:r>
                        <a:rPr lang="en-US" sz="1400" dirty="0" err="1">
                          <a:latin typeface="+mn-lt"/>
                        </a:rPr>
                        <a:t>ficatului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afecțiuni</a:t>
                      </a:r>
                      <a:r>
                        <a:rPr lang="en-US" sz="1400" dirty="0">
                          <a:latin typeface="+mn-lt"/>
                        </a:rPr>
                        <a:t> ale </a:t>
                      </a:r>
                      <a:r>
                        <a:rPr lang="en-US" sz="1400" dirty="0" err="1">
                          <a:latin typeface="+mn-lt"/>
                        </a:rPr>
                        <a:t>gurii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gât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vezică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afecțiuni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pulmonare</a:t>
                      </a:r>
                      <a:r>
                        <a:rPr lang="en-US" sz="1400" dirty="0">
                          <a:latin typeface="+mn-lt"/>
                        </a:rPr>
                        <a:t>, anti-</a:t>
                      </a:r>
                      <a:r>
                        <a:rPr lang="en-US" sz="1400" dirty="0" err="1">
                          <a:latin typeface="+mn-lt"/>
                        </a:rPr>
                        <a:t>anemice</a:t>
                      </a:r>
                      <a:r>
                        <a:rPr lang="en-US" sz="1400" dirty="0">
                          <a:latin typeface="+mn-lt"/>
                        </a:rPr>
                        <a:t>, anti-</a:t>
                      </a:r>
                      <a:r>
                        <a:rPr lang="en-US" sz="1400" dirty="0" err="1">
                          <a:latin typeface="+mn-lt"/>
                        </a:rPr>
                        <a:t>astmatice</a:t>
                      </a:r>
                      <a:r>
                        <a:rPr lang="en-US" sz="1400" dirty="0">
                          <a:latin typeface="+mn-lt"/>
                        </a:rPr>
                        <a:t>, anti-</a:t>
                      </a:r>
                      <a:r>
                        <a:rPr lang="en-US" sz="1400" dirty="0" err="1">
                          <a:latin typeface="+mn-lt"/>
                        </a:rPr>
                        <a:t>canceroase</a:t>
                      </a:r>
                      <a:r>
                        <a:rPr lang="en-US" sz="1400" dirty="0">
                          <a:latin typeface="+mn-lt"/>
                        </a:rPr>
                        <a:t>, anti-</a:t>
                      </a:r>
                      <a:r>
                        <a:rPr lang="en-US" sz="1400" dirty="0" err="1">
                          <a:latin typeface="+mn-lt"/>
                        </a:rPr>
                        <a:t>diareice</a:t>
                      </a:r>
                      <a:r>
                        <a:rPr lang="en-US" sz="1400" dirty="0">
                          <a:latin typeface="+mn-lt"/>
                        </a:rPr>
                        <a:t>, anti-</a:t>
                      </a:r>
                      <a:r>
                        <a:rPr lang="en-US" sz="1400" dirty="0" err="1">
                          <a:latin typeface="+mn-lt"/>
                        </a:rPr>
                        <a:t>tuse</a:t>
                      </a:r>
                      <a:r>
                        <a:rPr lang="en-US" sz="1400" dirty="0">
                          <a:latin typeface="+mn-lt"/>
                        </a:rPr>
                        <a:t>, anti-</a:t>
                      </a:r>
                      <a:r>
                        <a:rPr lang="en-US" sz="1400" dirty="0" err="1">
                          <a:latin typeface="+mn-lt"/>
                        </a:rPr>
                        <a:t>artritice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44" marR="59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5775906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4409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8633" y="268014"/>
            <a:ext cx="10407869" cy="1057549"/>
          </a:xfrm>
        </p:spPr>
        <p:txBody>
          <a:bodyPr>
            <a:normAutofit fontScale="90000"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927526"/>
              </p:ext>
            </p:extLst>
          </p:nvPr>
        </p:nvGraphicFramePr>
        <p:xfrm>
          <a:off x="1144162" y="1524696"/>
          <a:ext cx="9779183" cy="3976784"/>
        </p:xfrm>
        <a:graphic>
          <a:graphicData uri="http://schemas.openxmlformats.org/drawingml/2006/table">
            <a:tbl>
              <a:tblPr firstRow="1" firstCol="1" bandRow="1"/>
              <a:tblGrid>
                <a:gridCol w="22608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63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66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750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72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407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Equisetum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giganteum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“cola de caballo”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frunza,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rizomul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Vindecă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acnee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afecțiuni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ale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ficatului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afecțiuni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ale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gurii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gât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vezică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afecțiuni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pulmonare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anti-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anemice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anti-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astmatice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anti-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canceroase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anti-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diareice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anti-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tuse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, anti-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artritice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27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Eleutherine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bulbosa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yawar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piripiri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frunza,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rizomul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latin typeface="+mn-lt"/>
                          <a:cs typeface="Times New Roman" pitchFamily="18" charset="0"/>
                        </a:rPr>
                      </a:b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Contraceptiv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69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Eryngium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humile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sachaculantro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</a:b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Frunza,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tulpina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s-PE" sz="1400" dirty="0" err="1">
                          <a:latin typeface="+mn-lt"/>
                          <a:cs typeface="Times New Roman" pitchFamily="18" charset="0"/>
                        </a:rPr>
                        <a:t>floarea</a:t>
                      </a: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lang="es-PE" sz="1400" dirty="0">
                          <a:latin typeface="+mn-lt"/>
                          <a:cs typeface="Times New Roman" pitchFamily="18" charset="0"/>
                        </a:rPr>
                      </a:b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Accelerator al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nașterii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dureri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de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stomac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spasme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febră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gripă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flatulență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vărsături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insomnie</a:t>
                      </a:r>
                      <a:r>
                        <a:rPr lang="es-PE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s-PE" sz="14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diaree</a:t>
                      </a:r>
                      <a:r>
                        <a:rPr lang="ro-RO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54" y="5855008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75954" y="897308"/>
            <a:ext cx="10515600" cy="617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2417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049" y="597137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plantelor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medicinale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medicina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inca</a:t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115637"/>
              </p:ext>
            </p:extLst>
          </p:nvPr>
        </p:nvGraphicFramePr>
        <p:xfrm>
          <a:off x="1448280" y="1781629"/>
          <a:ext cx="8662737" cy="3759362"/>
        </p:xfrm>
        <a:graphic>
          <a:graphicData uri="http://schemas.openxmlformats.org/drawingml/2006/table">
            <a:tbl>
              <a:tblPr firstRow="1" firstCol="1" bandRow="1"/>
              <a:tblGrid>
                <a:gridCol w="20027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7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09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011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05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Ferdinandusa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huacamuyo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Promovează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anti-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cancerigenă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colicilor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febrei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problemelor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cu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clorantă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9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Fragaria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chiloensis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“fresa de campo”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Probleme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1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Galium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aparine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“galio”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latin typeface="+mn-lt"/>
                        </a:rPr>
                        <a:t>Antiinflamator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9" y="6043144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030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666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253538"/>
              </p:ext>
            </p:extLst>
          </p:nvPr>
        </p:nvGraphicFramePr>
        <p:xfrm>
          <a:off x="1395304" y="1365590"/>
          <a:ext cx="8602578" cy="4125440"/>
        </p:xfrm>
        <a:graphic>
          <a:graphicData uri="http://schemas.openxmlformats.org/drawingml/2006/table">
            <a:tbl>
              <a:tblPr firstRow="1" firstCol="1" bandRow="1"/>
              <a:tblGrid>
                <a:gridCol w="1988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45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8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809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04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67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Gentianella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chamochui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“chamochui”, “genciana”, “lirambo”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>
                          <a:latin typeface="+mn-lt"/>
                        </a:rPr>
                        <a:t>Antidiabetic, </a:t>
                      </a:r>
                      <a:r>
                        <a:rPr lang="en-US" sz="1400" dirty="0" err="1">
                          <a:latin typeface="+mn-lt"/>
                        </a:rPr>
                        <a:t>antimalaric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împotriva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bolilor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nervoase</a:t>
                      </a:r>
                      <a:r>
                        <a:rPr lang="en-US" sz="1400" dirty="0">
                          <a:latin typeface="+mn-lt"/>
                        </a:rPr>
                        <a:t>, digestive, febrifuge, </a:t>
                      </a:r>
                      <a:r>
                        <a:rPr lang="en-US" sz="1400" dirty="0" err="1">
                          <a:latin typeface="+mn-lt"/>
                        </a:rPr>
                        <a:t>hepatoprotectoare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purificatoare</a:t>
                      </a:r>
                      <a:r>
                        <a:rPr lang="en-US" sz="1400" dirty="0">
                          <a:latin typeface="+mn-lt"/>
                        </a:rPr>
                        <a:t> de </a:t>
                      </a:r>
                      <a:r>
                        <a:rPr lang="en-US" sz="1400" dirty="0" err="1">
                          <a:latin typeface="+mn-lt"/>
                        </a:rPr>
                        <a:t>sânge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1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Gentinella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graeminea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chinchimali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Febrifuga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utilizată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cazuri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pneumonie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tonic hepatic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1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Gnaphalium spicatum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“fotersaccha”, “queto queto”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folosit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slăbi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8" y="5972511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895066" y="848915"/>
            <a:ext cx="10515600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2534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802941"/>
              </p:ext>
            </p:extLst>
          </p:nvPr>
        </p:nvGraphicFramePr>
        <p:xfrm>
          <a:off x="1197052" y="1665667"/>
          <a:ext cx="8602579" cy="3159682"/>
        </p:xfrm>
        <a:graphic>
          <a:graphicData uri="http://schemas.openxmlformats.org/drawingml/2006/table">
            <a:tbl>
              <a:tblPr firstRow="1" firstCol="1" bandRow="1"/>
              <a:tblGrid>
                <a:gridCol w="19888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45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82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80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42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2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Haperzia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crassa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shimba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Hipnotic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sedativ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Se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folosește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vrăjitoriei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2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Hydrocotyle bonariensis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“sombrerito de Abad”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dinți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„</a:t>
                      </a:r>
                      <a:r>
                        <a:rPr lang="ro-RO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respiratie urata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inflamație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calmare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Hyptis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eriocephala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shispasaccha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0" y="5961648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6130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4417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449238"/>
              </p:ext>
            </p:extLst>
          </p:nvPr>
        </p:nvGraphicFramePr>
        <p:xfrm>
          <a:off x="1382018" y="1781186"/>
          <a:ext cx="8578515" cy="3597142"/>
        </p:xfrm>
        <a:graphic>
          <a:graphicData uri="http://schemas.openxmlformats.org/drawingml/2006/table">
            <a:tbl>
              <a:tblPr firstRow="1" firstCol="1" bandRow="1"/>
              <a:tblGrid>
                <a:gridCol w="19832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9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31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729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45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5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Ipomoea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purpurea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“campanilla”,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acñuca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floarea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8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Jatropha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macrantha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huanarpo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macho”,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huanarpo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Ameliorator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sexual,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afrodiziac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2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Krameria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lappacea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ratanina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del Perú”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Ameliorator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sexual,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afrodiziac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5929563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16000" y="776833"/>
            <a:ext cx="10515600" cy="913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15135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235802"/>
              </p:ext>
            </p:extLst>
          </p:nvPr>
        </p:nvGraphicFramePr>
        <p:xfrm>
          <a:off x="990600" y="1516490"/>
          <a:ext cx="8554452" cy="4201922"/>
        </p:xfrm>
        <a:graphic>
          <a:graphicData uri="http://schemas.openxmlformats.org/drawingml/2006/table">
            <a:tbl>
              <a:tblPr firstRow="1" firstCol="1" bandRow="1"/>
              <a:tblGrid>
                <a:gridCol w="1977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3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8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648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0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9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Lantana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rugulosa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ayarosa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cargashrosa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“rosa de muerto”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latin typeface="+mn-lt"/>
                        </a:rPr>
                        <a:t>Afecțiuni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respiratorii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sinuzită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gripă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bronhii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3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Linum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prostratum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“canchalagua peruana”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pneumonie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boli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piele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Lobelia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decurrens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“amacho”,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contoya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“toca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toca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soliman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latex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Infuzia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utilizată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purgativ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iar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latexul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ca caustic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3" y="5987717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41313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>.</a:t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806478"/>
              </p:ext>
            </p:extLst>
          </p:nvPr>
        </p:nvGraphicFramePr>
        <p:xfrm>
          <a:off x="1299519" y="1714740"/>
          <a:ext cx="8566484" cy="4147841"/>
        </p:xfrm>
        <a:graphic>
          <a:graphicData uri="http://schemas.openxmlformats.org/drawingml/2006/table">
            <a:tbl>
              <a:tblPr firstRow="1" firstCol="1" bandRow="1"/>
              <a:tblGrid>
                <a:gridCol w="1980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65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75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220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45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7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Lobelia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tenera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“san juanillo”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al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ficatului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2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Lupinus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mutabilis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“chocho”,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tarhui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chugur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tarwi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sămânță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Este folosit împotriva fricii, anti-anemic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0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Mentzelia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cordifolia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angocasha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răni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mușcături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insecte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9" y="6003578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735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3177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4081" y="829148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116381"/>
              </p:ext>
            </p:extLst>
          </p:nvPr>
        </p:nvGraphicFramePr>
        <p:xfrm>
          <a:off x="824081" y="1396312"/>
          <a:ext cx="10682119" cy="4656982"/>
        </p:xfrm>
        <a:graphic>
          <a:graphicData uri="http://schemas.openxmlformats.org/drawingml/2006/table">
            <a:tbl>
              <a:tblPr firstRow="1" firstCol="1" bandRow="1"/>
              <a:tblGrid>
                <a:gridCol w="2469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73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77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774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8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0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Muehlenbeckia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volcanica</a:t>
                      </a:r>
                      <a:endParaRPr lang="es-P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mullaca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“bejuquillo”, “coca-coca”, “</a:t>
                      </a: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pasamullaca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 afte, antitusive, antialergice, antiseptice, anti-astmatice, antihemoragice, antipiretice, fragilitate capilară</a:t>
                      </a:r>
                      <a:endParaRPr lang="es-P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3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Musa </a:t>
                      </a: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acuminata</a:t>
                      </a:r>
                      <a:endParaRPr lang="es-P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“plátano de seda”</a:t>
                      </a: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sevă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rășină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Gătirea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fructelor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imature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sevei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utilizată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tuberculozei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pulmonare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Rășina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utilizată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ca anti-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opid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negi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Siropul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sevă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utilizat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afecțiunilor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respiratorii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hepatice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malnutriție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Este antidiabetic,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antireumatic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antihemoragic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de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curățare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se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folosește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calculilor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biliari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pietrelor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la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rinichi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renale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frisoane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tulburări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digestive,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hemoroizi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hidropiză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icter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nefrită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pneumonie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obezitate</a:t>
                      </a: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0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Oenothera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campylocalyx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“flor rosada”</a:t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floare</a:t>
                      </a: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</a:t>
                      </a: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pt-BR" sz="1200" dirty="0">
                          <a:latin typeface="+mn-lt"/>
                        </a:rPr>
                        <a:t>Se ia perfuzia împotriva varicelor</a:t>
                      </a:r>
                      <a:endParaRPr lang="es-P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25" marR="50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1" y="5994899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337895" y="829148"/>
            <a:ext cx="10515600" cy="838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509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8892" y="1088457"/>
            <a:ext cx="10515600" cy="740344"/>
          </a:xfrm>
        </p:spPr>
        <p:txBody>
          <a:bodyPr>
            <a:normAutofit/>
          </a:bodyPr>
          <a:lstStyle/>
          <a:p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Introducere</a:t>
            </a:r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376" y="1718425"/>
            <a:ext cx="11382233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PE" dirty="0"/>
          </a:p>
          <a:p>
            <a:pPr algn="just"/>
            <a:r>
              <a:rPr lang="es-PE" dirty="0"/>
              <a:t>Cultura </a:t>
            </a:r>
            <a:r>
              <a:rPr lang="es-PE" dirty="0" err="1"/>
              <a:t>pre-columbiană</a:t>
            </a:r>
            <a:r>
              <a:rPr lang="es-PE" dirty="0"/>
              <a:t> </a:t>
            </a:r>
            <a:r>
              <a:rPr lang="es-PE" dirty="0" err="1"/>
              <a:t>prehispanică</a:t>
            </a:r>
            <a:r>
              <a:rPr lang="es-PE" dirty="0"/>
              <a:t> era </a:t>
            </a:r>
            <a:r>
              <a:rPr lang="es-PE" dirty="0" err="1"/>
              <a:t>intim</a:t>
            </a:r>
            <a:r>
              <a:rPr lang="es-PE" dirty="0"/>
              <a:t> </a:t>
            </a:r>
            <a:r>
              <a:rPr lang="es-PE" dirty="0" err="1"/>
              <a:t>legată</a:t>
            </a:r>
            <a:r>
              <a:rPr lang="es-PE" dirty="0"/>
              <a:t> de </a:t>
            </a:r>
            <a:r>
              <a:rPr lang="es-PE" dirty="0" err="1"/>
              <a:t>natură</a:t>
            </a:r>
            <a:r>
              <a:rPr lang="es-PE" dirty="0"/>
              <a:t>, </a:t>
            </a:r>
            <a:r>
              <a:rPr lang="es-PE" dirty="0" err="1"/>
              <a:t>care</a:t>
            </a:r>
            <a:r>
              <a:rPr lang="es-PE" dirty="0"/>
              <a:t> era </a:t>
            </a:r>
            <a:r>
              <a:rPr lang="es-PE" dirty="0" err="1"/>
              <a:t>conformă</a:t>
            </a:r>
            <a:r>
              <a:rPr lang="es-PE" dirty="0"/>
              <a:t> </a:t>
            </a:r>
            <a:r>
              <a:rPr lang="es-PE" dirty="0" err="1"/>
              <a:t>cu</a:t>
            </a:r>
            <a:r>
              <a:rPr lang="es-PE" dirty="0"/>
              <a:t> 4 elemente: </a:t>
            </a:r>
            <a:r>
              <a:rPr lang="es-PE" dirty="0" err="1"/>
              <a:t>pământ</a:t>
            </a:r>
            <a:r>
              <a:rPr lang="es-PE" dirty="0"/>
              <a:t> - </a:t>
            </a:r>
            <a:r>
              <a:rPr lang="es-PE" dirty="0" err="1"/>
              <a:t>foc</a:t>
            </a:r>
            <a:r>
              <a:rPr lang="es-PE" dirty="0"/>
              <a:t> - </a:t>
            </a:r>
            <a:r>
              <a:rPr lang="es-PE" dirty="0" err="1"/>
              <a:t>aer</a:t>
            </a:r>
            <a:r>
              <a:rPr lang="es-PE" dirty="0"/>
              <a:t> - </a:t>
            </a:r>
            <a:r>
              <a:rPr lang="es-PE" dirty="0" err="1"/>
              <a:t>apă</a:t>
            </a:r>
            <a:r>
              <a:rPr lang="es-PE" dirty="0"/>
              <a:t>.</a:t>
            </a:r>
          </a:p>
          <a:p>
            <a:pPr algn="just"/>
            <a:r>
              <a:rPr lang="es-PE" dirty="0" err="1"/>
              <a:t>Concepția</a:t>
            </a:r>
            <a:r>
              <a:rPr lang="es-PE" dirty="0"/>
              <a:t> </a:t>
            </a:r>
            <a:r>
              <a:rPr lang="es-PE" dirty="0" err="1"/>
              <a:t>precolumbiană</a:t>
            </a:r>
            <a:r>
              <a:rPr lang="es-PE" dirty="0"/>
              <a:t> </a:t>
            </a:r>
            <a:r>
              <a:rPr lang="es-PE" dirty="0" err="1"/>
              <a:t>andină</a:t>
            </a:r>
            <a:r>
              <a:rPr lang="es-PE" dirty="0"/>
              <a:t> a </a:t>
            </a:r>
            <a:r>
              <a:rPr lang="es-PE" dirty="0" err="1"/>
              <a:t>folosit</a:t>
            </a:r>
            <a:r>
              <a:rPr lang="es-PE" dirty="0"/>
              <a:t> </a:t>
            </a:r>
            <a:r>
              <a:rPr lang="es-PE" dirty="0" err="1"/>
              <a:t>această</a:t>
            </a:r>
            <a:r>
              <a:rPr lang="es-PE" dirty="0"/>
              <a:t> </a:t>
            </a:r>
            <a:r>
              <a:rPr lang="es-PE" dirty="0" err="1"/>
              <a:t>relație</a:t>
            </a:r>
            <a:r>
              <a:rPr lang="es-PE" dirty="0"/>
              <a:t> </a:t>
            </a:r>
            <a:r>
              <a:rPr lang="es-PE" dirty="0" err="1"/>
              <a:t>cu</a:t>
            </a:r>
            <a:r>
              <a:rPr lang="es-PE" dirty="0"/>
              <a:t> natura </a:t>
            </a:r>
            <a:r>
              <a:rPr lang="es-PE" dirty="0" err="1"/>
              <a:t>în</a:t>
            </a:r>
            <a:r>
              <a:rPr lang="es-PE" dirty="0"/>
              <a:t> </a:t>
            </a:r>
            <a:r>
              <a:rPr lang="es-PE" dirty="0" err="1"/>
              <a:t>mituri</a:t>
            </a:r>
            <a:r>
              <a:rPr lang="es-PE" dirty="0"/>
              <a:t> </a:t>
            </a:r>
            <a:r>
              <a:rPr lang="es-PE" dirty="0" err="1"/>
              <a:t>și</a:t>
            </a:r>
            <a:r>
              <a:rPr lang="es-PE" dirty="0"/>
              <a:t> </a:t>
            </a:r>
            <a:r>
              <a:rPr lang="es-PE" dirty="0" err="1"/>
              <a:t>credințe</a:t>
            </a:r>
            <a:r>
              <a:rPr lang="es-PE" dirty="0"/>
              <a:t>, </a:t>
            </a:r>
            <a:r>
              <a:rPr lang="es-PE" dirty="0" err="1"/>
              <a:t>folosind</a:t>
            </a:r>
            <a:r>
              <a:rPr lang="es-PE" dirty="0"/>
              <a:t> </a:t>
            </a:r>
            <a:r>
              <a:rPr lang="es-PE" dirty="0" err="1"/>
              <a:t>în</a:t>
            </a:r>
            <a:r>
              <a:rPr lang="es-PE" dirty="0"/>
              <a:t> mod </a:t>
            </a:r>
            <a:r>
              <a:rPr lang="es-PE" dirty="0" err="1"/>
              <a:t>obișnuit</a:t>
            </a:r>
            <a:r>
              <a:rPr lang="es-PE" dirty="0"/>
              <a:t> plante </a:t>
            </a:r>
            <a:r>
              <a:rPr lang="es-PE" dirty="0" err="1"/>
              <a:t>medicinale</a:t>
            </a:r>
            <a:r>
              <a:rPr lang="es-PE" dirty="0"/>
              <a:t> </a:t>
            </a:r>
            <a:r>
              <a:rPr lang="es-PE" dirty="0" err="1"/>
              <a:t>în</a:t>
            </a:r>
            <a:r>
              <a:rPr lang="es-PE" dirty="0"/>
              <a:t> </a:t>
            </a:r>
            <a:r>
              <a:rPr lang="es-PE" dirty="0" err="1"/>
              <a:t>vindecarea</a:t>
            </a:r>
            <a:r>
              <a:rPr lang="es-PE" dirty="0"/>
              <a:t> </a:t>
            </a:r>
            <a:r>
              <a:rPr lang="es-PE" dirty="0" err="1"/>
              <a:t>lor</a:t>
            </a:r>
            <a:r>
              <a:rPr lang="es-PE" dirty="0"/>
              <a:t>, </a:t>
            </a:r>
            <a:r>
              <a:rPr lang="es-PE" dirty="0" err="1"/>
              <a:t>datorită</a:t>
            </a:r>
            <a:r>
              <a:rPr lang="es-PE" dirty="0"/>
              <a:t> </a:t>
            </a:r>
            <a:r>
              <a:rPr lang="es-PE" dirty="0" err="1"/>
              <a:t>cunoașterii</a:t>
            </a:r>
            <a:r>
              <a:rPr lang="es-PE" dirty="0"/>
              <a:t> </a:t>
            </a:r>
            <a:r>
              <a:rPr lang="es-PE" dirty="0" err="1"/>
              <a:t>acestor</a:t>
            </a:r>
            <a:r>
              <a:rPr lang="es-PE" dirty="0"/>
              <a:t> plante </a:t>
            </a:r>
            <a:r>
              <a:rPr lang="es-PE" dirty="0" err="1"/>
              <a:t>și</a:t>
            </a:r>
            <a:r>
              <a:rPr lang="es-PE" dirty="0"/>
              <a:t> a </a:t>
            </a:r>
            <a:r>
              <a:rPr lang="es-PE" dirty="0" err="1"/>
              <a:t>efectelor</a:t>
            </a:r>
            <a:r>
              <a:rPr lang="es-PE" dirty="0"/>
              <a:t> </a:t>
            </a:r>
            <a:r>
              <a:rPr lang="es-PE" dirty="0" err="1"/>
              <a:t>lor</a:t>
            </a:r>
            <a:r>
              <a:rPr lang="es-PE" dirty="0"/>
              <a:t> (1).</a:t>
            </a:r>
          </a:p>
          <a:p>
            <a:pPr algn="just"/>
            <a:r>
              <a:rPr lang="es-PE" dirty="0"/>
              <a:t>Medicina pe </a:t>
            </a:r>
            <a:r>
              <a:rPr lang="es-PE" dirty="0" err="1"/>
              <a:t>teritoriul</a:t>
            </a:r>
            <a:r>
              <a:rPr lang="es-PE" dirty="0"/>
              <a:t> </a:t>
            </a:r>
            <a:r>
              <a:rPr lang="es-PE" dirty="0" err="1"/>
              <a:t>pre-columbian</a:t>
            </a:r>
            <a:r>
              <a:rPr lang="es-PE" dirty="0"/>
              <a:t> </a:t>
            </a:r>
            <a:r>
              <a:rPr lang="es-PE" dirty="0" err="1"/>
              <a:t>american</a:t>
            </a:r>
            <a:r>
              <a:rPr lang="es-PE" dirty="0"/>
              <a:t> s-a </a:t>
            </a:r>
            <a:r>
              <a:rPr lang="es-PE" dirty="0" err="1"/>
              <a:t>bazat</a:t>
            </a:r>
            <a:r>
              <a:rPr lang="es-PE" dirty="0"/>
              <a:t> pe </a:t>
            </a:r>
            <a:r>
              <a:rPr lang="es-PE" dirty="0" err="1"/>
              <a:t>șamanism</a:t>
            </a:r>
            <a:r>
              <a:rPr lang="es-PE" dirty="0"/>
              <a:t> </a:t>
            </a:r>
            <a:r>
              <a:rPr lang="es-PE" dirty="0" err="1"/>
              <a:t>și</a:t>
            </a:r>
            <a:r>
              <a:rPr lang="es-PE" dirty="0"/>
              <a:t> </a:t>
            </a:r>
            <a:r>
              <a:rPr lang="es-PE" dirty="0" err="1"/>
              <a:t>vindecare</a:t>
            </a:r>
            <a:r>
              <a:rPr lang="es-PE" dirty="0"/>
              <a:t>. </a:t>
            </a:r>
            <a:r>
              <a:rPr lang="es-PE" dirty="0" err="1"/>
              <a:t>Aceasta</a:t>
            </a:r>
            <a:r>
              <a:rPr lang="es-PE" dirty="0"/>
              <a:t> a </a:t>
            </a:r>
            <a:r>
              <a:rPr lang="es-PE" dirty="0" err="1"/>
              <a:t>făcut</a:t>
            </a:r>
            <a:r>
              <a:rPr lang="es-PE" dirty="0"/>
              <a:t> </a:t>
            </a:r>
            <a:r>
              <a:rPr lang="es-PE" dirty="0" err="1"/>
              <a:t>șamanii</a:t>
            </a:r>
            <a:r>
              <a:rPr lang="es-PE" dirty="0"/>
              <a:t> </a:t>
            </a:r>
            <a:r>
              <a:rPr lang="es-PE" dirty="0" err="1"/>
              <a:t>și</a:t>
            </a:r>
            <a:r>
              <a:rPr lang="es-PE" dirty="0"/>
              <a:t> </a:t>
            </a:r>
            <a:r>
              <a:rPr lang="es-PE" dirty="0" err="1"/>
              <a:t>vindecătorii</a:t>
            </a:r>
            <a:r>
              <a:rPr lang="es-PE" dirty="0"/>
              <a:t> </a:t>
            </a:r>
            <a:r>
              <a:rPr lang="es-PE" dirty="0" err="1"/>
              <a:t>responsabili</a:t>
            </a:r>
            <a:r>
              <a:rPr lang="es-PE" dirty="0"/>
              <a:t> de </a:t>
            </a:r>
            <a:r>
              <a:rPr lang="es-PE" dirty="0" err="1"/>
              <a:t>sănătatea</a:t>
            </a:r>
            <a:r>
              <a:rPr lang="es-PE" dirty="0"/>
              <a:t> </a:t>
            </a:r>
            <a:r>
              <a:rPr lang="es-PE" dirty="0" err="1"/>
              <a:t>populației</a:t>
            </a:r>
            <a:r>
              <a:rPr lang="es-PE" dirty="0"/>
              <a:t> (2).</a:t>
            </a:r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r>
              <a:rPr lang="es-PE" sz="1100" dirty="0"/>
              <a:t>1. </a:t>
            </a:r>
            <a:r>
              <a:rPr lang="es-PE" sz="1100" dirty="0" err="1"/>
              <a:t>Frisancho</a:t>
            </a:r>
            <a:r>
              <a:rPr lang="es-PE" sz="1100" dirty="0"/>
              <a:t> Velarde Óscar. Concepción mágico-religiosa de la Medicina en la América Prehispánica. Acta </a:t>
            </a:r>
            <a:r>
              <a:rPr lang="es-PE" sz="1100" dirty="0" err="1"/>
              <a:t>méd</a:t>
            </a:r>
            <a:r>
              <a:rPr lang="es-PE" sz="1100" dirty="0"/>
              <a:t>. peruana  [Internet]. 2012  Abr [citado  2020  Mayo  2] ;  29( 2 ): 121-127. Disponible en: http://www.scielo.org.pe/scielo.php?script=sci_arttext&amp;pid=S1728-59172012000200013&amp;lng=es.</a:t>
            </a:r>
            <a:endParaRPr lang="es-ES" sz="1100" dirty="0"/>
          </a:p>
          <a:p>
            <a:r>
              <a:rPr lang="es-ES" sz="1100" dirty="0"/>
              <a:t>2. JORDÁN, RÉGULO G. FRANCO; RÉGULO, G. Chamanismo y plantas de poder en el mundo precolombino de la costa norte del Perú. </a:t>
            </a:r>
            <a:r>
              <a:rPr lang="es-ES" sz="1100" i="1" dirty="0"/>
              <a:t>Perspectivas latinoamericanas</a:t>
            </a:r>
            <a:r>
              <a:rPr lang="es-ES" sz="1100" dirty="0"/>
              <a:t>, 2015, p. 1-40.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881168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970607"/>
              </p:ext>
            </p:extLst>
          </p:nvPr>
        </p:nvGraphicFramePr>
        <p:xfrm>
          <a:off x="1272476" y="1417571"/>
          <a:ext cx="8554452" cy="4305127"/>
        </p:xfrm>
        <a:graphic>
          <a:graphicData uri="http://schemas.openxmlformats.org/drawingml/2006/table">
            <a:tbl>
              <a:tblPr firstRow="1" firstCol="1" bandRow="1"/>
              <a:tblGrid>
                <a:gridCol w="1977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3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8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648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2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7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Peperomia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chachapoyasenss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“congona de campo”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Stări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nervoase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cardiotonice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stomac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inflamație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ochilor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5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Peperomia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tetragona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“congona de campo”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Stări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nervoase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cardiotonice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stomac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inflamație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ochilor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4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Peperonia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inaequalifolia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“congona”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Stări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nervoase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cardiotonice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stomac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inflamație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ochilor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0" y="6033837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04261" y="988918"/>
            <a:ext cx="10515600" cy="471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62900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647275"/>
              </p:ext>
            </p:extLst>
          </p:nvPr>
        </p:nvGraphicFramePr>
        <p:xfrm>
          <a:off x="1414518" y="1396747"/>
          <a:ext cx="8494294" cy="4544848"/>
        </p:xfrm>
        <a:graphic>
          <a:graphicData uri="http://schemas.openxmlformats.org/drawingml/2006/table">
            <a:tbl>
              <a:tblPr firstRow="1" firstCol="1" bandRow="1"/>
              <a:tblGrid>
                <a:gridCol w="1963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0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53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447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813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4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Perezia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multiflora</a:t>
                      </a: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escozonera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Antipiretic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antitusiv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diuretic,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febrifug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gripă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inflamație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sudoare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răceli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1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Phyllantus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niruri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chancapiedra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floarea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 hepatic și al vezicii biliare, dureri în gât, scurgeri vaginale, pietre la rinichi, probleme la rinichi, infecție a rănilor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1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Physalis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peruviana</a:t>
                      </a: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“tomatillo silvestre”, “capulí”, “aguaymanto”, “tomate de la sierra”. </a:t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infuzie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Sucul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fructului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faringitei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stomatitei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infuzia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ochi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decongestionant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diuretic,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icter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răceli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7" y="5941595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888768"/>
            <a:ext cx="10515600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9988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17910"/>
              </p:ext>
            </p:extLst>
          </p:nvPr>
        </p:nvGraphicFramePr>
        <p:xfrm>
          <a:off x="1290071" y="1282890"/>
          <a:ext cx="8494296" cy="4408226"/>
        </p:xfrm>
        <a:graphic>
          <a:graphicData uri="http://schemas.openxmlformats.org/drawingml/2006/table">
            <a:tbl>
              <a:tblPr firstRow="1" firstCol="1" bandRow="1"/>
              <a:tblGrid>
                <a:gridCol w="1963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0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53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447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14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6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Physalis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pubescens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“tomatillo”</a:t>
                      </a: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antioxidant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antiscorbutic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Phytolacca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bogotensis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ailambo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airambo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coponcillo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purgativă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folosită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reduce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umflarea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rănilor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143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Picrosia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longifolia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“achicoria”, “achicoria peruana”, “chicoria”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Tulburări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antipiretice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intestinale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eficiente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tratamentul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hepatitei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diuretice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antianemice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hepatice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constipație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381" marR="6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9" y="5957217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1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5083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208671"/>
              </p:ext>
            </p:extLst>
          </p:nvPr>
        </p:nvGraphicFramePr>
        <p:xfrm>
          <a:off x="1840456" y="887104"/>
          <a:ext cx="8506326" cy="4898968"/>
        </p:xfrm>
        <a:graphic>
          <a:graphicData uri="http://schemas.openxmlformats.org/drawingml/2006/table">
            <a:tbl>
              <a:tblPr firstRow="1" firstCol="1" bandRow="1"/>
              <a:tblGrid>
                <a:gridCol w="1966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31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79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487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35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6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Plantago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lanceolata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“llantén”, “llantén menor”</a:t>
                      </a: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</a:rPr>
                        <a:t>Pentru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dureri</a:t>
                      </a:r>
                      <a:r>
                        <a:rPr lang="en-US" sz="1400" dirty="0">
                          <a:latin typeface="+mn-lt"/>
                        </a:rPr>
                        <a:t> de </a:t>
                      </a:r>
                      <a:r>
                        <a:rPr lang="en-US" sz="1400" dirty="0" err="1">
                          <a:latin typeface="+mn-lt"/>
                        </a:rPr>
                        <a:t>urechi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dureri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în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gât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afecțiuni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orale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oculare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pulmonare</a:t>
                      </a:r>
                      <a:r>
                        <a:rPr lang="en-US" sz="1400" dirty="0">
                          <a:latin typeface="+mn-lt"/>
                        </a:rPr>
                        <a:t>, anti-</a:t>
                      </a:r>
                      <a:r>
                        <a:rPr lang="en-US" sz="1400" dirty="0" err="1">
                          <a:latin typeface="+mn-lt"/>
                        </a:rPr>
                        <a:t>alergice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antibiotice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antihemoragice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antihistaminice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83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Polygala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paniculata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mentolatum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mentolato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 </a:t>
                      </a: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</a:rPr>
                        <a:t>Impotriva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bolilor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tractului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urinar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antireumatice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antitusive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bronsite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catar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curatare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diuretice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impotriva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bolilor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venerice</a:t>
                      </a:r>
                      <a:r>
                        <a:rPr lang="en-US" sz="1400" dirty="0">
                          <a:latin typeface="+mn-lt"/>
                        </a:rPr>
                        <a:t>, extract de tract </a:t>
                      </a:r>
                      <a:r>
                        <a:rPr lang="en-US" sz="1400" dirty="0" err="1">
                          <a:latin typeface="+mn-lt"/>
                        </a:rPr>
                        <a:t>urinar</a:t>
                      </a:r>
                      <a:r>
                        <a:rPr lang="en-US" sz="1400" dirty="0">
                          <a:latin typeface="+mn-lt"/>
                        </a:rPr>
                        <a:t>, expectorant, </a:t>
                      </a:r>
                      <a:r>
                        <a:rPr lang="en-US" sz="1400" dirty="0" err="1">
                          <a:latin typeface="+mn-lt"/>
                        </a:rPr>
                        <a:t>iritarea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ochilor</a:t>
                      </a:r>
                      <a:r>
                        <a:rPr lang="en-US" sz="1400" dirty="0"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latin typeface="+mn-lt"/>
                        </a:rPr>
                        <a:t>luxatii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6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Polygonum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punctatum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“yaco”,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shutiri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“ají de perro”, “ajicillo”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Antipiretice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antireumatice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calculi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biliari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pietre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vezicale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astmului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dermatitei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diuretice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boli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oculare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boli ale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tractului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urinar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stimulent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hemoroizi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alopecie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paralizie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viermi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astringent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5103" marR="551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5931538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6871" y="335340"/>
            <a:ext cx="8784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383661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6560" y="460659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plantelor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medicinale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medicina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inca.</a:t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466975"/>
              </p:ext>
            </p:extLst>
          </p:nvPr>
        </p:nvGraphicFramePr>
        <p:xfrm>
          <a:off x="1020349" y="1333352"/>
          <a:ext cx="9160880" cy="4497537"/>
        </p:xfrm>
        <a:graphic>
          <a:graphicData uri="http://schemas.openxmlformats.org/drawingml/2006/table">
            <a:tbl>
              <a:tblPr firstRow="1" firstCol="1" bandRow="1"/>
              <a:tblGrid>
                <a:gridCol w="2117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7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62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679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6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11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Ranunculus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praemorsus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solmansacha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“centella”, “cicuta”, “botón de oro”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Frunzele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zdrobite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sunt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utilizate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micozei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unghiilor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gătind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rănilor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durerilor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reumatice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Rhynchanthera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dichotana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chichirilla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9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Rorippanastur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tiumaquaticum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“berro”, “occoruro”, “chijchi”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Antiscorbutic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ficatului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plămânilor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amigdalitei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antiacidelor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antianemice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antiastmatice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antidiabetice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antireumatice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sygenei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bronșitei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căderii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părului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pietrelor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rinichi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catarale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sciatică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0" y="5781413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506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4238" y="447012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plantelor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medicinale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medicina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inca.</a:t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146950"/>
              </p:ext>
            </p:extLst>
          </p:nvPr>
        </p:nvGraphicFramePr>
        <p:xfrm>
          <a:off x="1537348" y="1236918"/>
          <a:ext cx="8494295" cy="4276115"/>
        </p:xfrm>
        <a:graphic>
          <a:graphicData uri="http://schemas.openxmlformats.org/drawingml/2006/table">
            <a:tbl>
              <a:tblPr firstRow="1" firstCol="1" bandRow="1"/>
              <a:tblGrid>
                <a:gridCol w="1963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0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53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447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4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0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Rumex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Conglomeratus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“mala hierba”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măcinată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pregătită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infuzie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servește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vindecarea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febrei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băi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ca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purgativ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eliminarea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paraziților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3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Rumex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crispus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“lengua de vaca”, “acelga”, “mala hierba”, “acelga silvestre”, “romaza”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Antianemic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expectorant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protector capilar,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diuretic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laxativ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astringent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antidiareic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răceală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dermatologice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cronice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1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Salpichroa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cuytulumbo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Antidiareic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5949616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2826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418772"/>
              </p:ext>
            </p:extLst>
          </p:nvPr>
        </p:nvGraphicFramePr>
        <p:xfrm>
          <a:off x="1064419" y="1690688"/>
          <a:ext cx="8602578" cy="3581083"/>
        </p:xfrm>
        <a:graphic>
          <a:graphicData uri="http://schemas.openxmlformats.org/drawingml/2006/table">
            <a:tbl>
              <a:tblPr firstRow="1" firstCol="1" bandRow="1"/>
              <a:tblGrid>
                <a:gridCol w="19888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4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8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809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3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1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Salvia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macrophylla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“salvia”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Este </a:t>
                      </a:r>
                      <a:r>
                        <a:rPr lang="en-US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digestiv</a:t>
                      </a:r>
                      <a:r>
                        <a:rPr lang="en-US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este</a:t>
                      </a:r>
                      <a:r>
                        <a:rPr lang="en-US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utilizat</a:t>
                      </a:r>
                      <a:r>
                        <a:rPr lang="en-US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împotriva</a:t>
                      </a:r>
                      <a:r>
                        <a:rPr lang="en-US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colicilor</a:t>
                      </a:r>
                      <a:r>
                        <a:rPr lang="en-US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este</a:t>
                      </a:r>
                      <a:r>
                        <a:rPr lang="en-US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diuretic.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2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Salvia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occidentalis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“salvia”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Este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utilizat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colicilor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diuretic.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3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Salvia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sagittata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“salvia”, “salvia real”, “salvia negra”, “salvilla”</a:t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 digestive, anti-astmatice, antidiabetice, antispastice, antireumatice, antiseptice, diuretice, renale.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1" y="5805150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64419" y="708593"/>
            <a:ext cx="10515600" cy="108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42706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968557"/>
              </p:ext>
            </p:extLst>
          </p:nvPr>
        </p:nvGraphicFramePr>
        <p:xfrm>
          <a:off x="1127196" y="1330432"/>
          <a:ext cx="9204159" cy="4694533"/>
        </p:xfrm>
        <a:graphic>
          <a:graphicData uri="http://schemas.openxmlformats.org/drawingml/2006/table">
            <a:tbl>
              <a:tblPr firstRow="1" firstCol="1" bandRow="1"/>
              <a:tblGrid>
                <a:gridCol w="21278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8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5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824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3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18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Sanguisorba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minor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“pimpinela”</a:t>
                      </a: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Antidiareic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antiseptic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astringent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vindecător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tranchilizant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diuretic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constipație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gastrită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hipnotic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inflamarea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gingiilor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8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Satureja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boliviana</a:t>
                      </a: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panizara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incamuña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colicilor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ale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sistemului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nervos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34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Schkuhria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pinnata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“canchalagua”,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piqui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pichana”</a:t>
                      </a: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Diuretic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antidiabetic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malariei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alergiilor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ficatului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bolilor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venerice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căderii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părului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colicilor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flatulenței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inflamației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pneumoniei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varicelor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030" marR="64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188122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 rot="10800000" flipV="1">
            <a:off x="990600" y="793900"/>
            <a:ext cx="10515600" cy="76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61447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049" y="733616"/>
            <a:ext cx="10515600" cy="862096"/>
          </a:xfrm>
        </p:spPr>
        <p:txBody>
          <a:bodyPr>
            <a:normAutofit/>
          </a:bodyPr>
          <a:lstStyle/>
          <a:p>
            <a:pPr marL="0" indent="0"/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plantelor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medicinale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1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294426"/>
              </p:ext>
            </p:extLst>
          </p:nvPr>
        </p:nvGraphicFramePr>
        <p:xfrm>
          <a:off x="1515978" y="1375107"/>
          <a:ext cx="8651604" cy="4411960"/>
        </p:xfrm>
        <a:graphic>
          <a:graphicData uri="http://schemas.openxmlformats.org/drawingml/2006/table">
            <a:tbl>
              <a:tblPr firstRow="1" firstCol="1" bandRow="1"/>
              <a:tblGrid>
                <a:gridCol w="20001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5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1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644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1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8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Scoparia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dulcis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“escobilla del Perú”,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piqui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pichana”, “escobilla”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sămânță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Febrifugă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astringentă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astmului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bronșic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disconfort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rinichi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antidiareice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răceli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ale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ochilor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migrene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cicatriciale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ale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pielii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eritem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solar,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avort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contraceptiv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Senecio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canescens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“vira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vira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</a:t>
                      </a: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bronșice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respiratorii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Smallanthus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sonchifolius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yacón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llacón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frunză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Anticancer, antimicrobian, scade glicemia și colesterolul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237" marR="65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9" y="6014714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9013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0017" y="460659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plantelor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medicinale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1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674140"/>
              </p:ext>
            </p:extLst>
          </p:nvPr>
        </p:nvGraphicFramePr>
        <p:xfrm>
          <a:off x="1453845" y="1263828"/>
          <a:ext cx="8602579" cy="4993275"/>
        </p:xfrm>
        <a:graphic>
          <a:graphicData uri="http://schemas.openxmlformats.org/drawingml/2006/table">
            <a:tbl>
              <a:tblPr firstRow="1" firstCol="1" bandRow="1"/>
              <a:tblGrid>
                <a:gridCol w="1988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4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8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809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976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5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americanum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“hierba mora”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erizipelului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reumatismului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analgezicului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nevralgiei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sedativului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hemoroizilor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externi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dinți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tusei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convulsive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sinusurilor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narcoticelor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vaginitei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leucoreei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arsurilor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rănilor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ulcerelor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herpesului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meningitei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răcelilor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frisoanelor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20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muricatum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“pepino”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fructul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Sedativ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extern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hemoroizi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sinuzite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expectorant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sedativ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narcotic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furuncule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abcese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contuzii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reumatism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catar,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gușei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sau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conservelor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9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piurensis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calmincho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Se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folosește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crampelor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17" y="6159990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322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2540" y="1178143"/>
            <a:ext cx="10515600" cy="525524"/>
          </a:xfrm>
        </p:spPr>
        <p:txBody>
          <a:bodyPr>
            <a:normAutofit/>
          </a:bodyPr>
          <a:lstStyle/>
          <a:p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Introducere</a:t>
            </a:r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029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2779" y="175910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800" dirty="0" err="1"/>
              <a:t>În</a:t>
            </a:r>
            <a:r>
              <a:rPr lang="es-PE" sz="1800" dirty="0"/>
              <a:t> </a:t>
            </a:r>
            <a:r>
              <a:rPr lang="es-PE" sz="1800" dirty="0" err="1"/>
              <a:t>culturile</a:t>
            </a:r>
            <a:r>
              <a:rPr lang="es-PE" sz="1800" dirty="0"/>
              <a:t> </a:t>
            </a:r>
            <a:r>
              <a:rPr lang="es-PE" sz="1800" dirty="0" err="1"/>
              <a:t>precolumbiene</a:t>
            </a:r>
            <a:r>
              <a:rPr lang="es-PE" sz="1800" dirty="0"/>
              <a:t>, </a:t>
            </a:r>
            <a:r>
              <a:rPr lang="es-PE" sz="1800" dirty="0" err="1"/>
              <a:t>șamanii</a:t>
            </a:r>
            <a:r>
              <a:rPr lang="es-PE" sz="1800" dirty="0"/>
              <a:t> </a:t>
            </a:r>
            <a:r>
              <a:rPr lang="es-PE" sz="1800" dirty="0" err="1"/>
              <a:t>erau</a:t>
            </a:r>
            <a:r>
              <a:rPr lang="es-PE" sz="1800" dirty="0"/>
              <a:t> </a:t>
            </a:r>
            <a:r>
              <a:rPr lang="es-PE" sz="1800" dirty="0" err="1"/>
              <a:t>considerați</a:t>
            </a:r>
            <a:r>
              <a:rPr lang="es-PE" sz="1800" dirty="0"/>
              <a:t> parte a </a:t>
            </a:r>
            <a:r>
              <a:rPr lang="es-PE" sz="1800" dirty="0" err="1"/>
              <a:t>unei</a:t>
            </a:r>
            <a:r>
              <a:rPr lang="es-PE" sz="1800" dirty="0"/>
              <a:t> elite </a:t>
            </a:r>
            <a:r>
              <a:rPr lang="es-PE" sz="1800" dirty="0" err="1"/>
              <a:t>privilegiate</a:t>
            </a:r>
            <a:r>
              <a:rPr lang="es-PE" sz="1800" dirty="0"/>
              <a:t> </a:t>
            </a:r>
            <a:r>
              <a:rPr lang="es-PE" sz="1800" dirty="0" err="1"/>
              <a:t>legate</a:t>
            </a:r>
            <a:r>
              <a:rPr lang="es-PE" sz="1800" dirty="0"/>
              <a:t> de </a:t>
            </a:r>
            <a:r>
              <a:rPr lang="es-PE" sz="1800" dirty="0" err="1"/>
              <a:t>puterea</a:t>
            </a:r>
            <a:r>
              <a:rPr lang="es-PE" sz="1800" dirty="0"/>
              <a:t> </a:t>
            </a:r>
            <a:r>
              <a:rPr lang="es-PE" sz="1800" dirty="0" err="1"/>
              <a:t>politică</a:t>
            </a:r>
            <a:r>
              <a:rPr lang="es-PE" sz="1800" dirty="0"/>
              <a:t>. Ei </a:t>
            </a:r>
            <a:r>
              <a:rPr lang="es-PE" sz="1800" dirty="0" err="1"/>
              <a:t>au</a:t>
            </a:r>
            <a:r>
              <a:rPr lang="es-PE" sz="1800" dirty="0"/>
              <a:t> </a:t>
            </a:r>
            <a:r>
              <a:rPr lang="es-PE" sz="1800" dirty="0" err="1"/>
              <a:t>acționat</a:t>
            </a:r>
            <a:r>
              <a:rPr lang="es-PE" sz="1800" dirty="0"/>
              <a:t> ca </a:t>
            </a:r>
            <a:r>
              <a:rPr lang="es-PE" sz="1800" dirty="0" err="1"/>
              <a:t>mediatori</a:t>
            </a:r>
            <a:r>
              <a:rPr lang="es-PE" sz="1800" dirty="0"/>
              <a:t> </a:t>
            </a:r>
            <a:r>
              <a:rPr lang="es-PE" sz="1800" dirty="0" err="1"/>
              <a:t>între</a:t>
            </a:r>
            <a:r>
              <a:rPr lang="es-PE" sz="1800" dirty="0"/>
              <a:t> </a:t>
            </a:r>
            <a:r>
              <a:rPr lang="es-PE" sz="1800" dirty="0" err="1"/>
              <a:t>divin</a:t>
            </a:r>
            <a:r>
              <a:rPr lang="es-PE" sz="1800" dirty="0"/>
              <a:t> </a:t>
            </a:r>
            <a:r>
              <a:rPr lang="es-PE" sz="1800" dirty="0" err="1"/>
              <a:t>și</a:t>
            </a:r>
            <a:r>
              <a:rPr lang="es-PE" sz="1800" dirty="0"/>
              <a:t> </a:t>
            </a:r>
            <a:r>
              <a:rPr lang="es-PE" sz="1800" dirty="0" err="1"/>
              <a:t>pământesc</a:t>
            </a:r>
            <a:r>
              <a:rPr lang="es-PE" sz="1800" dirty="0"/>
              <a:t>, </a:t>
            </a:r>
            <a:r>
              <a:rPr lang="es-PE" sz="1800" dirty="0" err="1"/>
              <a:t>păstrând</a:t>
            </a:r>
            <a:r>
              <a:rPr lang="es-PE" sz="1800" dirty="0"/>
              <a:t> </a:t>
            </a:r>
            <a:r>
              <a:rPr lang="es-PE" sz="1800" dirty="0" err="1"/>
              <a:t>în</a:t>
            </a:r>
            <a:r>
              <a:rPr lang="es-PE" sz="1800" dirty="0"/>
              <a:t> </a:t>
            </a:r>
            <a:r>
              <a:rPr lang="es-PE" sz="1800" dirty="0" err="1"/>
              <a:t>același</a:t>
            </a:r>
            <a:r>
              <a:rPr lang="es-PE" sz="1800" dirty="0"/>
              <a:t> </a:t>
            </a:r>
            <a:r>
              <a:rPr lang="es-PE" sz="1800" dirty="0" err="1"/>
              <a:t>timp</a:t>
            </a:r>
            <a:r>
              <a:rPr lang="es-PE" sz="1800" dirty="0"/>
              <a:t> </a:t>
            </a:r>
            <a:r>
              <a:rPr lang="es-PE" sz="1800" dirty="0" err="1"/>
              <a:t>miturile</a:t>
            </a:r>
            <a:r>
              <a:rPr lang="es-PE" sz="1800" dirty="0"/>
              <a:t> </a:t>
            </a:r>
            <a:r>
              <a:rPr lang="es-PE" sz="1800" dirty="0" err="1"/>
              <a:t>și</a:t>
            </a:r>
            <a:r>
              <a:rPr lang="es-PE" sz="1800" dirty="0"/>
              <a:t> </a:t>
            </a:r>
            <a:r>
              <a:rPr lang="es-PE" sz="1800" dirty="0" err="1"/>
              <a:t>tradiția</a:t>
            </a:r>
            <a:r>
              <a:rPr lang="es-PE" sz="1800" dirty="0"/>
              <a:t>.</a:t>
            </a:r>
          </a:p>
          <a:p>
            <a:pPr marL="0" indent="0" algn="just">
              <a:buNone/>
            </a:pPr>
            <a:r>
              <a:rPr lang="es-PE" sz="1800" dirty="0" err="1"/>
              <a:t>Unii</a:t>
            </a:r>
            <a:r>
              <a:rPr lang="es-PE" sz="1800" dirty="0"/>
              <a:t> </a:t>
            </a:r>
            <a:r>
              <a:rPr lang="es-PE" sz="1800" dirty="0" err="1"/>
              <a:t>șamani</a:t>
            </a:r>
            <a:r>
              <a:rPr lang="es-PE" sz="1800" dirty="0"/>
              <a:t> </a:t>
            </a:r>
            <a:r>
              <a:rPr lang="es-PE" sz="1800" dirty="0" err="1"/>
              <a:t>au</a:t>
            </a:r>
            <a:r>
              <a:rPr lang="es-PE" sz="1800" dirty="0"/>
              <a:t> </a:t>
            </a:r>
            <a:r>
              <a:rPr lang="es-PE" sz="1800" dirty="0" err="1"/>
              <a:t>fost</a:t>
            </a:r>
            <a:r>
              <a:rPr lang="es-PE" sz="1800" dirty="0"/>
              <a:t> </a:t>
            </a:r>
            <a:r>
              <a:rPr lang="es-PE" sz="1800" dirty="0" err="1"/>
              <a:t>aleși</a:t>
            </a:r>
            <a:r>
              <a:rPr lang="es-PE" sz="1800" dirty="0"/>
              <a:t> la </a:t>
            </a:r>
            <a:r>
              <a:rPr lang="es-PE" sz="1800" dirty="0" err="1"/>
              <a:t>naștere</a:t>
            </a:r>
            <a:r>
              <a:rPr lang="es-PE" sz="1800" dirty="0"/>
              <a:t> </a:t>
            </a:r>
            <a:r>
              <a:rPr lang="es-PE" sz="1800" dirty="0" err="1"/>
              <a:t>prin</a:t>
            </a:r>
            <a:r>
              <a:rPr lang="es-PE" sz="1800" dirty="0"/>
              <a:t> determinare </a:t>
            </a:r>
            <a:r>
              <a:rPr lang="es-PE" sz="1800" dirty="0" err="1"/>
              <a:t>astrologică</a:t>
            </a:r>
            <a:r>
              <a:rPr lang="es-PE" sz="1800" dirty="0"/>
              <a:t> </a:t>
            </a:r>
            <a:r>
              <a:rPr lang="es-PE" sz="1800" dirty="0" err="1"/>
              <a:t>sau</a:t>
            </a:r>
            <a:r>
              <a:rPr lang="es-PE" sz="1800" dirty="0"/>
              <a:t> </a:t>
            </a:r>
            <a:r>
              <a:rPr lang="es-PE" sz="1800" dirty="0" err="1"/>
              <a:t>după</a:t>
            </a:r>
            <a:r>
              <a:rPr lang="es-PE" sz="1800" dirty="0"/>
              <a:t> </a:t>
            </a:r>
            <a:r>
              <a:rPr lang="es-PE" sz="1800" dirty="0" err="1"/>
              <a:t>supraviețuirea</a:t>
            </a:r>
            <a:r>
              <a:rPr lang="es-PE" sz="1800" dirty="0"/>
              <a:t> </a:t>
            </a:r>
            <a:r>
              <a:rPr lang="es-PE" sz="1800" dirty="0" err="1"/>
              <a:t>unui</a:t>
            </a:r>
            <a:r>
              <a:rPr lang="es-PE" sz="1800" dirty="0"/>
              <a:t> </a:t>
            </a:r>
            <a:r>
              <a:rPr lang="es-PE" sz="1800" dirty="0" err="1"/>
              <a:t>dezastru</a:t>
            </a:r>
            <a:r>
              <a:rPr lang="es-PE" sz="1800" dirty="0"/>
              <a:t> natural, cum ar fi </a:t>
            </a:r>
            <a:r>
              <a:rPr lang="es-PE" sz="1800" dirty="0" err="1"/>
              <a:t>lovit</a:t>
            </a:r>
            <a:r>
              <a:rPr lang="es-PE" sz="1800" dirty="0"/>
              <a:t> de </a:t>
            </a:r>
            <a:r>
              <a:rPr lang="es-PE" sz="1800" dirty="0" err="1"/>
              <a:t>fulgere</a:t>
            </a:r>
            <a:r>
              <a:rPr lang="es-PE" sz="1800" dirty="0"/>
              <a:t>.</a:t>
            </a:r>
          </a:p>
          <a:p>
            <a:pPr marL="0" indent="0" algn="just">
              <a:buNone/>
            </a:pPr>
            <a:r>
              <a:rPr lang="es-PE" sz="1800" dirty="0" err="1"/>
              <a:t>Datorită</a:t>
            </a:r>
            <a:r>
              <a:rPr lang="es-PE" sz="1800" dirty="0"/>
              <a:t> </a:t>
            </a:r>
            <a:r>
              <a:rPr lang="es-PE" sz="1800" dirty="0" err="1"/>
              <a:t>importanței</a:t>
            </a:r>
            <a:r>
              <a:rPr lang="es-PE" sz="1800" dirty="0"/>
              <a:t> </a:t>
            </a:r>
            <a:r>
              <a:rPr lang="es-PE" sz="1800" dirty="0" err="1"/>
              <a:t>lor</a:t>
            </a:r>
            <a:r>
              <a:rPr lang="es-PE" sz="1800" dirty="0"/>
              <a:t> </a:t>
            </a:r>
            <a:r>
              <a:rPr lang="es-PE" sz="1800" dirty="0" err="1"/>
              <a:t>în</a:t>
            </a:r>
            <a:r>
              <a:rPr lang="es-PE" sz="1800" dirty="0"/>
              <a:t> medicina </a:t>
            </a:r>
            <a:r>
              <a:rPr lang="es-PE" sz="1800" dirty="0" err="1"/>
              <a:t>precolumbiană</a:t>
            </a:r>
            <a:r>
              <a:rPr lang="es-PE" sz="1800" dirty="0"/>
              <a:t>, </a:t>
            </a:r>
            <a:r>
              <a:rPr lang="es-PE" sz="1800" dirty="0" err="1"/>
              <a:t>acestea</a:t>
            </a:r>
            <a:r>
              <a:rPr lang="es-PE" sz="1800" dirty="0"/>
              <a:t> ar </a:t>
            </a:r>
            <a:r>
              <a:rPr lang="es-PE" sz="1800" dirty="0" err="1"/>
              <a:t>trebui</a:t>
            </a:r>
            <a:r>
              <a:rPr lang="es-PE" sz="1800" dirty="0"/>
              <a:t> </a:t>
            </a:r>
            <a:r>
              <a:rPr lang="es-PE" sz="1800" dirty="0" err="1"/>
              <a:t>studiate</a:t>
            </a:r>
            <a:r>
              <a:rPr lang="es-PE" sz="1800" dirty="0"/>
              <a:t> </a:t>
            </a:r>
            <a:r>
              <a:rPr lang="es-PE" sz="1800" dirty="0" err="1"/>
              <a:t>profund</a:t>
            </a:r>
            <a:r>
              <a:rPr lang="es-PE" sz="1800" dirty="0"/>
              <a:t>, </a:t>
            </a:r>
            <a:r>
              <a:rPr lang="es-PE" sz="1800" dirty="0" err="1"/>
              <a:t>precum</a:t>
            </a:r>
            <a:r>
              <a:rPr lang="es-PE" sz="1800" dirty="0"/>
              <a:t> </a:t>
            </a:r>
            <a:r>
              <a:rPr lang="es-PE" sz="1800" dirty="0" err="1"/>
              <a:t>și</a:t>
            </a:r>
            <a:r>
              <a:rPr lang="es-PE" sz="1800" dirty="0"/>
              <a:t> </a:t>
            </a:r>
            <a:r>
              <a:rPr lang="es-PE" sz="1800" dirty="0" err="1"/>
              <a:t>ritualurile</a:t>
            </a:r>
            <a:r>
              <a:rPr lang="es-PE" sz="1800" dirty="0"/>
              <a:t> </a:t>
            </a:r>
            <a:r>
              <a:rPr lang="es-PE" sz="1800" dirty="0" err="1"/>
              <a:t>lor</a:t>
            </a:r>
            <a:r>
              <a:rPr lang="es-PE" sz="1800" dirty="0"/>
              <a:t> </a:t>
            </a:r>
            <a:r>
              <a:rPr lang="es-PE" sz="1800" dirty="0" err="1"/>
              <a:t>și</a:t>
            </a:r>
            <a:r>
              <a:rPr lang="es-PE" sz="1800" dirty="0"/>
              <a:t> </a:t>
            </a:r>
            <a:r>
              <a:rPr lang="es-PE" sz="1800" dirty="0" err="1"/>
              <a:t>plantele</a:t>
            </a:r>
            <a:r>
              <a:rPr lang="es-PE" sz="1800" dirty="0"/>
              <a:t> </a:t>
            </a:r>
            <a:r>
              <a:rPr lang="es-PE" sz="1800" dirty="0" err="1"/>
              <a:t>medicinale</a:t>
            </a:r>
            <a:r>
              <a:rPr lang="es-PE" sz="1800" dirty="0"/>
              <a:t> pe </a:t>
            </a:r>
            <a:r>
              <a:rPr lang="es-PE" sz="1800" dirty="0" err="1"/>
              <a:t>care</a:t>
            </a:r>
            <a:r>
              <a:rPr lang="es-PE" sz="1800" dirty="0"/>
              <a:t> le-</a:t>
            </a:r>
            <a:r>
              <a:rPr lang="es-PE" sz="1800" dirty="0" err="1"/>
              <a:t>au</a:t>
            </a:r>
            <a:r>
              <a:rPr lang="es-PE" sz="1800" dirty="0"/>
              <a:t> </a:t>
            </a:r>
            <a:r>
              <a:rPr lang="es-PE" sz="1800" dirty="0" err="1"/>
              <a:t>folosit</a:t>
            </a:r>
            <a:r>
              <a:rPr lang="es-PE" sz="1800" dirty="0"/>
              <a:t>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405258"/>
              </p:ext>
            </p:extLst>
          </p:nvPr>
        </p:nvGraphicFramePr>
        <p:xfrm>
          <a:off x="1509868" y="1266065"/>
          <a:ext cx="9116702" cy="4623811"/>
        </p:xfrm>
        <a:graphic>
          <a:graphicData uri="http://schemas.openxmlformats.org/drawingml/2006/table">
            <a:tbl>
              <a:tblPr firstRow="1" firstCol="1" bandRow="1"/>
              <a:tblGrid>
                <a:gridCol w="21076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89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6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531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6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41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sessiliflorum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“cocona”,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topiro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coconilla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frunză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mușcăturilor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șarpe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mușcăturilor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păianjen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vindecării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rănilor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hipertensiune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arterială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diabet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infecții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ale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pielii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antireumatice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antirachitice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curățare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părului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4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tuberosum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“papa”, “patata”,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lunta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tubercul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analgezic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combate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scorbutul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vindecă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ulcerele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antidiabetic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tratează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guta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antiartriticul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antireumatic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antispastic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antiacid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pietre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rinichi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cistită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colită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boli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rinichi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1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Sonchus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oleraceus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“cerraja”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antidiareice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antispastice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boli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dizenterie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inflamație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styes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ulcere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gastrice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9" y="6111144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366473" y="540743"/>
            <a:ext cx="10515600" cy="974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1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94683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454511"/>
              </p:ext>
            </p:extLst>
          </p:nvPr>
        </p:nvGraphicFramePr>
        <p:xfrm>
          <a:off x="1386505" y="1576091"/>
          <a:ext cx="8578515" cy="3678297"/>
        </p:xfrm>
        <a:graphic>
          <a:graphicData uri="http://schemas.openxmlformats.org/drawingml/2006/table">
            <a:tbl>
              <a:tblPr firstRow="1" firstCol="1" bandRow="1"/>
              <a:tblGrid>
                <a:gridCol w="19832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91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31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729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3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4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Stachys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arvensis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subsaccha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“pedorrera”,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supisaccha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elimină gazele stomacale și intestinale.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0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Tagetes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pusilla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la sierra”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Ajută digestia, colicile stomacului, colicele intestinale de gaze. Creșteți presiunea.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2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Tegetes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multiflora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maria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saccha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9" y="6007709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8177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42578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329249"/>
              </p:ext>
            </p:extLst>
          </p:nvPr>
        </p:nvGraphicFramePr>
        <p:xfrm>
          <a:off x="1590336" y="1953120"/>
          <a:ext cx="8566485" cy="3426220"/>
        </p:xfrm>
        <a:graphic>
          <a:graphicData uri="http://schemas.openxmlformats.org/drawingml/2006/table">
            <a:tbl>
              <a:tblPr firstRow="1" firstCol="1" bandRow="1"/>
              <a:tblGrid>
                <a:gridCol w="1980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6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06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688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3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0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Tropaeolum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tuberosum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mashua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tubercul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Afrodisiace, energizante, pietre la rinichi, diuretice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9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Typha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angustifolia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“guinea”,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“tifa”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Elimină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amărăciunea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din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gură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digestivă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tuberculozei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afecțiunilor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veziculare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2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Ullucus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tuberosus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“olluco”,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olloco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“papa lisa”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tubercul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durerii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cap, „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aer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rău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răcoritor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erizipel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6" y="5951800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790481"/>
            <a:ext cx="10515600" cy="1162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00607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88007"/>
              </p:ext>
            </p:extLst>
          </p:nvPr>
        </p:nvGraphicFramePr>
        <p:xfrm>
          <a:off x="1526204" y="1464346"/>
          <a:ext cx="8506326" cy="3816508"/>
        </p:xfrm>
        <a:graphic>
          <a:graphicData uri="http://schemas.openxmlformats.org/drawingml/2006/table">
            <a:tbl>
              <a:tblPr firstRow="1" firstCol="1" bandRow="1"/>
              <a:tblGrid>
                <a:gridCol w="19665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31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79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487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8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3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Verbena litorales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“verbena”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dermatitei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calmant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dinți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tifoide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stări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febrile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bolilor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ficatului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sângelui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anginei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pectorale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antimalarică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antipiretică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antireumatică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antihelmintică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antitusivă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bactericidă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musculară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constipație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rinichi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avort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purgativ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4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Zea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mays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“choclo”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păr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 antiinflamatorii, diuretice, renale și hepatice.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17" y="5958985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26204" y="875392"/>
            <a:ext cx="10515600" cy="1063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2164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0017" y="583489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E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s-E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plantelor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medicinale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medicina </a:t>
            </a:r>
            <a:r>
              <a:rPr lang="es-E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inca</a:t>
            </a: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737347"/>
              </p:ext>
            </p:extLst>
          </p:nvPr>
        </p:nvGraphicFramePr>
        <p:xfrm>
          <a:off x="868256" y="1296538"/>
          <a:ext cx="9978744" cy="4189620"/>
        </p:xfrm>
        <a:graphic>
          <a:graphicData uri="http://schemas.openxmlformats.org/drawingml/2006/table">
            <a:tbl>
              <a:tblPr firstRow="1" firstCol="1" bandRow="1"/>
              <a:tblGrid>
                <a:gridCol w="1985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1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26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093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67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americanum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“hierba mora”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erizipelului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reumatismului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analgezicului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nevralgiilor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sedativelor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hemoroizilor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externi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dinți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tusei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convulsive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sinuzite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narcotice,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tratează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vaginita,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leucoreea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arsurile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rănile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împotriva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ulcerelor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herpesului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meningitei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răcelilor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frisoanelor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1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muricatum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“pepino”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frunza,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Sedativ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extern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pentru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hemoroizi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sinuzite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expectorant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sedativ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narcotic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furunculi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abces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contuzie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reumatism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răceli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gușă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tiroidiană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9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piurensis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calmincho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Crampe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4240" marR="542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83" y="6035872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1986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749429"/>
              </p:ext>
            </p:extLst>
          </p:nvPr>
        </p:nvGraphicFramePr>
        <p:xfrm>
          <a:off x="1268658" y="1381746"/>
          <a:ext cx="9459309" cy="4502179"/>
        </p:xfrm>
        <a:graphic>
          <a:graphicData uri="http://schemas.openxmlformats.org/drawingml/2006/table">
            <a:tbl>
              <a:tblPr firstRow="1" firstCol="1" bandRow="1"/>
              <a:tblGrid>
                <a:gridCol w="21868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52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79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992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8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3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sessiliflorum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“cocona”,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topiro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coconilla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mușcături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șarpe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păianjen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vindecarea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rănilor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hipertensiune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arterială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diabet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infecții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ale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pielii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curățarea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părului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reumatism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rahitism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9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Solanum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tuberosum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“papa”, “patata”,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lunta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Tubercul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antiinflamator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analgezic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tratează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scorbutul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vindecă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ulcerele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tratează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diabetul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guta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artrita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reumatismul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anti-espasmodic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și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antiacid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calculi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renali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cistită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colită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afecțiuni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renale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1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Sonchus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oleraceus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“cerraja”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Boală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anti-diareică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antispastică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boală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pielii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dizenterie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inflamație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stye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ulcer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peptic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44" marR="53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64" y="6097496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517525"/>
            <a:ext cx="10515600" cy="864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98968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225711"/>
              </p:ext>
            </p:extLst>
          </p:nvPr>
        </p:nvGraphicFramePr>
        <p:xfrm>
          <a:off x="1173527" y="1938962"/>
          <a:ext cx="8990735" cy="3458359"/>
        </p:xfrm>
        <a:graphic>
          <a:graphicData uri="http://schemas.openxmlformats.org/drawingml/2006/table">
            <a:tbl>
              <a:tblPr firstRow="1" firstCol="1" bandRow="1"/>
              <a:tblGrid>
                <a:gridCol w="20785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09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03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109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0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Stachys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arvensis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subsaccha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“pedorrera”,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supisaccha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Reduce gazele stomacale și intestinale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2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Tagetes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pusilla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anis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la sierra”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Ajută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crampele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stomacale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crampele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intestinale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datorate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excesului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gaze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Crește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tensiunea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arterială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2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Tegetes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multiflora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maria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saccha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frunze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7" y="6021357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790481"/>
            <a:ext cx="10515600" cy="103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89219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743384"/>
              </p:ext>
            </p:extLst>
          </p:nvPr>
        </p:nvGraphicFramePr>
        <p:xfrm>
          <a:off x="1266150" y="1691174"/>
          <a:ext cx="9659699" cy="3573179"/>
        </p:xfrm>
        <a:graphic>
          <a:graphicData uri="http://schemas.openxmlformats.org/drawingml/2006/table">
            <a:tbl>
              <a:tblPr firstRow="1" firstCol="1" bandRow="1"/>
              <a:tblGrid>
                <a:gridCol w="223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9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95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8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Tropaeolum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tuberosum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mashua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Rădăcini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tubercul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Afrodiziac, energizant, pietre la rinichi, diuretic.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8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>
                          <a:effectLst/>
                          <a:latin typeface="+mn-lt"/>
                          <a:ea typeface="Calibri"/>
                          <a:cs typeface="Times New Roman"/>
                        </a:rPr>
                        <a:t>Typha angustifolia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“guinea”,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inea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“tifa”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tulpină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elimină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gustul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amar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gură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digestiv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tuberculoză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boala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vezicii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biliare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5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Ullucus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tuberosus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“olluco”, “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olloco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“papa lisa”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Tubercul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frunza.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fr-FR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dureri</a:t>
                      </a:r>
                      <a:r>
                        <a:rPr lang="fr-FR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cap, „mal de aire”, </a:t>
                      </a:r>
                      <a:r>
                        <a:rPr lang="fr-FR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erizipela</a:t>
                      </a:r>
                      <a:r>
                        <a:rPr lang="fr-FR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6" y="6073942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517525"/>
            <a:ext cx="10515600" cy="1014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430482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656681"/>
              </p:ext>
            </p:extLst>
          </p:nvPr>
        </p:nvGraphicFramePr>
        <p:xfrm>
          <a:off x="1077097" y="1893293"/>
          <a:ext cx="9731888" cy="3071414"/>
        </p:xfrm>
        <a:graphic>
          <a:graphicData uri="http://schemas.openxmlformats.org/drawingml/2006/table">
            <a:tbl>
              <a:tblPr firstRow="1" firstCol="1" bandRow="1"/>
              <a:tblGrid>
                <a:gridCol w="2249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5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76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1893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4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</a:rPr>
                        <a:t>NUME </a:t>
                      </a:r>
                      <a:r>
                        <a:rPr lang="ro-RO" sz="1400" b="1" dirty="0">
                          <a:latin typeface="+mn-lt"/>
                        </a:rPr>
                        <a:t>ȘTIINȚIFIC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1" dirty="0">
                          <a:latin typeface="+mn-lt"/>
                        </a:rPr>
                        <a:t>NUME COMUN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PARTE A PLANTEI CARE SE UTILIZEAZA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latin typeface="+mn-lt"/>
                        </a:rPr>
                        <a:t>UTILIZARE AFECȚIUNI</a:t>
                      </a:r>
                      <a:endParaRPr lang="es-PE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Verbena litorales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“verbena”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plantă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întreagă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dermatită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analgezic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în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durerea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dinți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tifoidă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sindroame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febrile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boli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hepatice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boli de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sânge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angină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pectorală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antimalarică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antipiretică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antireumatică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antihelmintică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antitusigenă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bactericidă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musculară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constipație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durere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renală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abortivă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purgativă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4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Zea 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mays</a:t>
                      </a: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“choclo”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Fruct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(„</a:t>
                      </a:r>
                      <a:r>
                        <a:rPr lang="es-PE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păr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”)</a:t>
                      </a: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boli antiinflamatorii, diuretice, renale și hepatice</a:t>
                      </a:r>
                      <a: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br>
                        <a:rPr lang="es-PE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endParaRPr lang="es-PE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108" marR="681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17" y="5945606"/>
            <a:ext cx="1087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90600" y="6130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Dovezi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ale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utilizării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plantelor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medicinale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în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medicina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precolumbiană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și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inca</a:t>
            </a:r>
            <a: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s-E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76683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3484" y="515250"/>
            <a:ext cx="10515600" cy="1325563"/>
          </a:xfrm>
        </p:spPr>
        <p:txBody>
          <a:bodyPr>
            <a:normAutofit/>
          </a:bodyPr>
          <a:lstStyle/>
          <a:p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Muzeele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virtuale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peruviene</a:t>
            </a: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60779" y="1620909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es-PE" sz="1800" dirty="0">
                <a:hlinkClick r:id="rId3"/>
              </a:rPr>
              <a:t>https://visitavirtual.cultura.pe/</a:t>
            </a:r>
            <a:endParaRPr lang="es-PE" sz="1800" dirty="0"/>
          </a:p>
          <a:p>
            <a:pPr>
              <a:buNone/>
            </a:pPr>
            <a:endParaRPr lang="es-PE" sz="1800" dirty="0"/>
          </a:p>
          <a:p>
            <a:pPr marL="0" indent="0">
              <a:buNone/>
              <a:tabLst>
                <a:tab pos="95250" algn="l"/>
              </a:tabLst>
            </a:pPr>
            <a:r>
              <a:rPr lang="es-PE" sz="1800" dirty="0">
                <a:hlinkClick r:id="rId4"/>
              </a:rPr>
              <a:t>https://visitavirtual.cultura.pe/recorridos/MNAAHP/museo-nacional </a:t>
            </a:r>
            <a:r>
              <a:rPr lang="es-PE" sz="1800" dirty="0" err="1">
                <a:hlinkClick r:id="rId4"/>
              </a:rPr>
              <a:t>arqueologia</a:t>
            </a:r>
            <a:r>
              <a:rPr lang="es-PE" sz="1800" dirty="0">
                <a:hlinkClick r:id="rId4"/>
              </a:rPr>
              <a:t>-</a:t>
            </a:r>
            <a:r>
              <a:rPr lang="es-PE" sz="1800" dirty="0" err="1">
                <a:hlinkClick r:id="rId4"/>
              </a:rPr>
              <a:t>antropologia</a:t>
            </a:r>
            <a:r>
              <a:rPr lang="es-PE" sz="1800" dirty="0">
                <a:hlinkClick r:id="rId4"/>
              </a:rPr>
              <a:t>-historia-</a:t>
            </a:r>
            <a:r>
              <a:rPr lang="es-PE" sz="1800" dirty="0" err="1">
                <a:hlinkClick r:id="rId4"/>
              </a:rPr>
              <a:t>peru</a:t>
            </a:r>
            <a:r>
              <a:rPr lang="es-PE" sz="1800" dirty="0">
                <a:hlinkClick r:id="rId4"/>
              </a:rPr>
              <a:t>/index.html</a:t>
            </a:r>
            <a:endParaRPr lang="es-PE" sz="1800" dirty="0"/>
          </a:p>
          <a:p>
            <a:pPr>
              <a:buNone/>
            </a:pPr>
            <a:endParaRPr lang="es-PE" dirty="0"/>
          </a:p>
          <a:p>
            <a:pPr>
              <a:buNone/>
            </a:pPr>
            <a:endParaRPr lang="es-P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0100" y="1375059"/>
            <a:ext cx="10515600" cy="412797"/>
          </a:xfrm>
        </p:spPr>
        <p:txBody>
          <a:bodyPr/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o-RO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 pre-columbiană</a:t>
            </a: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10904" y="2207763"/>
            <a:ext cx="595052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800" dirty="0" err="1"/>
              <a:t>Șamanii</a:t>
            </a:r>
            <a:r>
              <a:rPr lang="es-PE" sz="1800" dirty="0"/>
              <a:t>, </a:t>
            </a:r>
            <a:r>
              <a:rPr lang="es-PE" sz="1800" dirty="0" err="1"/>
              <a:t>vindecătorii</a:t>
            </a:r>
            <a:r>
              <a:rPr lang="es-PE" sz="1800" dirty="0"/>
              <a:t> </a:t>
            </a:r>
            <a:r>
              <a:rPr lang="es-PE" sz="1800" dirty="0" err="1"/>
              <a:t>și</a:t>
            </a:r>
            <a:r>
              <a:rPr lang="es-PE" sz="1800" dirty="0"/>
              <a:t> </a:t>
            </a:r>
            <a:r>
              <a:rPr lang="es-PE" sz="1800" dirty="0" err="1"/>
              <a:t>moașele</a:t>
            </a:r>
            <a:r>
              <a:rPr lang="es-PE" sz="1800" dirty="0"/>
              <a:t> </a:t>
            </a:r>
            <a:r>
              <a:rPr lang="es-PE" sz="1800" dirty="0" err="1"/>
              <a:t>au</a:t>
            </a:r>
            <a:r>
              <a:rPr lang="es-PE" sz="1800" dirty="0"/>
              <a:t> </a:t>
            </a:r>
            <a:r>
              <a:rPr lang="es-PE" sz="1800" dirty="0" err="1"/>
              <a:t>fost</a:t>
            </a:r>
            <a:r>
              <a:rPr lang="es-PE" sz="1800" dirty="0"/>
              <a:t> </a:t>
            </a:r>
            <a:r>
              <a:rPr lang="es-PE" sz="1800" dirty="0" err="1"/>
              <a:t>responsabili</a:t>
            </a:r>
            <a:r>
              <a:rPr lang="es-PE" sz="1800" dirty="0"/>
              <a:t> </a:t>
            </a:r>
            <a:r>
              <a:rPr lang="es-PE" sz="1800" dirty="0" err="1"/>
              <a:t>pentru</a:t>
            </a:r>
            <a:r>
              <a:rPr lang="es-PE" sz="1800" dirty="0"/>
              <a:t> </a:t>
            </a:r>
            <a:r>
              <a:rPr lang="es-PE" sz="1800" dirty="0" err="1"/>
              <a:t>sănătatea</a:t>
            </a:r>
            <a:r>
              <a:rPr lang="es-PE" sz="1800" dirty="0"/>
              <a:t> </a:t>
            </a:r>
            <a:r>
              <a:rPr lang="es-PE" sz="1800" dirty="0" err="1"/>
              <a:t>populației</a:t>
            </a:r>
            <a:r>
              <a:rPr lang="es-PE" sz="1800" dirty="0"/>
              <a:t> </a:t>
            </a:r>
            <a:r>
              <a:rPr lang="es-PE" sz="1800" dirty="0" err="1"/>
              <a:t>precolumbiene</a:t>
            </a:r>
            <a:r>
              <a:rPr lang="es-PE" sz="1800" dirty="0"/>
              <a:t>.</a:t>
            </a:r>
          </a:p>
          <a:p>
            <a:pPr marL="0" indent="0" algn="just">
              <a:buNone/>
            </a:pPr>
            <a:r>
              <a:rPr lang="es-PE" sz="1800" dirty="0" err="1"/>
              <a:t>Printre</a:t>
            </a:r>
            <a:r>
              <a:rPr lang="es-PE" sz="1800" dirty="0"/>
              <a:t> </a:t>
            </a:r>
            <a:r>
              <a:rPr lang="es-PE" sz="1800" dirty="0" err="1"/>
              <a:t>ei</a:t>
            </a:r>
            <a:r>
              <a:rPr lang="es-PE" sz="1800" dirty="0"/>
              <a:t>, </a:t>
            </a:r>
            <a:r>
              <a:rPr lang="es-PE" sz="1800" dirty="0" err="1"/>
              <a:t>șamanii</a:t>
            </a:r>
            <a:r>
              <a:rPr lang="es-PE" sz="1800" dirty="0"/>
              <a:t> </a:t>
            </a:r>
            <a:r>
              <a:rPr lang="es-PE" sz="1800" dirty="0" err="1"/>
              <a:t>erau</a:t>
            </a:r>
            <a:r>
              <a:rPr lang="es-PE" sz="1800" dirty="0"/>
              <a:t> </a:t>
            </a:r>
            <a:r>
              <a:rPr lang="es-PE" sz="1800" dirty="0" err="1"/>
              <a:t>priviți</a:t>
            </a:r>
            <a:r>
              <a:rPr lang="es-PE" sz="1800" dirty="0"/>
              <a:t> ca </a:t>
            </a:r>
            <a:r>
              <a:rPr lang="es-PE" sz="1800" dirty="0" err="1"/>
              <a:t>mediatori</a:t>
            </a:r>
            <a:r>
              <a:rPr lang="es-PE" sz="1800" dirty="0"/>
              <a:t> </a:t>
            </a:r>
            <a:r>
              <a:rPr lang="es-PE" sz="1800" dirty="0" err="1"/>
              <a:t>între</a:t>
            </a:r>
            <a:r>
              <a:rPr lang="es-PE" sz="1800" dirty="0"/>
              <a:t> </a:t>
            </a:r>
            <a:r>
              <a:rPr lang="es-PE" sz="1800" dirty="0" err="1"/>
              <a:t>zei</a:t>
            </a:r>
            <a:r>
              <a:rPr lang="es-PE" sz="1800" dirty="0"/>
              <a:t> </a:t>
            </a:r>
            <a:r>
              <a:rPr lang="es-PE" sz="1800" dirty="0" err="1"/>
              <a:t>și</a:t>
            </a:r>
            <a:r>
              <a:rPr lang="es-PE" sz="1800" dirty="0"/>
              <a:t> </a:t>
            </a:r>
            <a:r>
              <a:rPr lang="es-PE" sz="1800" dirty="0" err="1"/>
              <a:t>oameni</a:t>
            </a:r>
            <a:r>
              <a:rPr lang="es-PE" sz="1800" dirty="0"/>
              <a:t>. Ei </a:t>
            </a:r>
            <a:r>
              <a:rPr lang="es-PE" sz="1800" dirty="0" err="1"/>
              <a:t>erau</a:t>
            </a:r>
            <a:r>
              <a:rPr lang="es-PE" sz="1800" dirty="0"/>
              <a:t> </a:t>
            </a:r>
            <a:r>
              <a:rPr lang="es-PE" sz="1800" dirty="0" err="1"/>
              <a:t>însărcinați</a:t>
            </a:r>
            <a:r>
              <a:rPr lang="es-PE" sz="1800" dirty="0"/>
              <a:t> </a:t>
            </a:r>
            <a:r>
              <a:rPr lang="es-PE" sz="1800" dirty="0" err="1"/>
              <a:t>cu</a:t>
            </a:r>
            <a:r>
              <a:rPr lang="es-PE" sz="1800" dirty="0"/>
              <a:t> </a:t>
            </a:r>
            <a:r>
              <a:rPr lang="es-PE" sz="1800" dirty="0" err="1"/>
              <a:t>menținerea</a:t>
            </a:r>
            <a:r>
              <a:rPr lang="es-PE" sz="1800" dirty="0"/>
              <a:t> </a:t>
            </a:r>
            <a:r>
              <a:rPr lang="es-PE" sz="1800" dirty="0" err="1"/>
              <a:t>sănătății</a:t>
            </a:r>
            <a:r>
              <a:rPr lang="es-PE" sz="1800" dirty="0"/>
              <a:t>, </a:t>
            </a:r>
            <a:r>
              <a:rPr lang="es-PE" sz="1800" dirty="0" err="1"/>
              <a:t>tratarea</a:t>
            </a:r>
            <a:r>
              <a:rPr lang="es-PE" sz="1800" dirty="0"/>
              <a:t> </a:t>
            </a:r>
            <a:r>
              <a:rPr lang="es-PE" sz="1800" dirty="0" err="1"/>
              <a:t>bolilor</a:t>
            </a:r>
            <a:r>
              <a:rPr lang="es-PE" sz="1800" dirty="0"/>
              <a:t> </a:t>
            </a:r>
            <a:r>
              <a:rPr lang="es-PE" sz="1800" dirty="0" err="1"/>
              <a:t>și</a:t>
            </a:r>
            <a:r>
              <a:rPr lang="es-PE" sz="1800" dirty="0"/>
              <a:t> </a:t>
            </a:r>
            <a:r>
              <a:rPr lang="es-PE" sz="1800" dirty="0" err="1"/>
              <a:t>chiar</a:t>
            </a:r>
            <a:r>
              <a:rPr lang="es-PE" sz="1800" dirty="0"/>
              <a:t> </a:t>
            </a:r>
            <a:r>
              <a:rPr lang="es-PE" sz="1800" dirty="0" err="1"/>
              <a:t>însoțirea</a:t>
            </a:r>
            <a:r>
              <a:rPr lang="es-PE" sz="1800" dirty="0"/>
              <a:t> </a:t>
            </a:r>
            <a:r>
              <a:rPr lang="es-PE" sz="1800" dirty="0" err="1"/>
              <a:t>decesului</a:t>
            </a:r>
            <a:r>
              <a:rPr lang="es-PE" sz="1800" dirty="0"/>
              <a:t> </a:t>
            </a:r>
            <a:r>
              <a:rPr lang="es-PE" sz="1800" dirty="0" err="1"/>
              <a:t>în</a:t>
            </a:r>
            <a:r>
              <a:rPr lang="es-PE" sz="1800" dirty="0"/>
              <a:t> </a:t>
            </a:r>
            <a:r>
              <a:rPr lang="es-PE" sz="1800" dirty="0" err="1"/>
              <a:t>populație</a:t>
            </a:r>
            <a:r>
              <a:rPr lang="es-PE" sz="1800" dirty="0"/>
              <a:t>.</a:t>
            </a:r>
          </a:p>
        </p:txBody>
      </p:sp>
      <p:pic>
        <p:nvPicPr>
          <p:cNvPr id="1026" name="Picture 2" descr="C:\Users\USER\AppData\Local\Temp\Rar$DI02.019\IMG_5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476331" y="1748631"/>
            <a:ext cx="4387850" cy="329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7138" y="852381"/>
            <a:ext cx="11476512" cy="5657602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REFERINȚE</a:t>
            </a:r>
          </a:p>
          <a:p>
            <a:pPr algn="just">
              <a:lnSpc>
                <a:spcPct val="100000"/>
              </a:lnSpc>
              <a:buNone/>
            </a:pPr>
            <a:r>
              <a:rPr lang="es-PE" sz="1400" dirty="0"/>
              <a:t>1.   </a:t>
            </a:r>
            <a:r>
              <a:rPr lang="es-PE" sz="1400" dirty="0" err="1"/>
              <a:t>Frisancho</a:t>
            </a:r>
            <a:r>
              <a:rPr lang="es-PE" sz="1400" dirty="0"/>
              <a:t> Velarde Óscar. Concepción mágico-religiosa de la Medicina en la América Prehispánica. Acta </a:t>
            </a:r>
            <a:r>
              <a:rPr lang="es-PE" sz="1400" dirty="0" err="1"/>
              <a:t>méd</a:t>
            </a:r>
            <a:r>
              <a:rPr lang="es-PE" sz="1400" dirty="0"/>
              <a:t>. peruana  [Internet]. 2012  </a:t>
            </a:r>
            <a:r>
              <a:rPr lang="es-PE" sz="1400" dirty="0" err="1"/>
              <a:t>Abr</a:t>
            </a:r>
            <a:r>
              <a:rPr lang="es-PE" sz="1400" dirty="0"/>
              <a:t> [citado  2020  Mayo  16] ;  29( 2 ): 121-     127. Disponible en: http://www.scielo.org.pe/scielo.php?script=sci_arttext&amp;pid=S1728-59172012000200013&amp;lng=es.</a:t>
            </a:r>
            <a:endParaRPr lang="es-ES" sz="14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s-ES" sz="1400" dirty="0"/>
              <a:t>2. JORDÁN, RÉGULO G. FRANCO; RÉGULO, G. Chamanismo y plantas de poder en el mundo precolombino de la costa norte del Perú. </a:t>
            </a:r>
            <a:r>
              <a:rPr lang="es-ES" sz="1400" i="1" dirty="0"/>
              <a:t>Perspectivas latinoamericanas</a:t>
            </a:r>
            <a:r>
              <a:rPr lang="es-ES" sz="1400" dirty="0"/>
              <a:t>, 2015, p. 1-40.</a:t>
            </a:r>
            <a:endParaRPr lang="en-US" sz="1400" dirty="0"/>
          </a:p>
          <a:p>
            <a:pPr algn="just">
              <a:lnSpc>
                <a:spcPct val="100000"/>
              </a:lnSpc>
              <a:buNone/>
            </a:pPr>
            <a:r>
              <a:rPr lang="es-PE" sz="1400" dirty="0"/>
              <a:t>3. </a:t>
            </a:r>
            <a:r>
              <a:rPr lang="es-PE" sz="1400" dirty="0" err="1">
                <a:cs typeface="Times New Roman" pitchFamily="18" charset="0"/>
              </a:rPr>
              <a:t>Hermida</a:t>
            </a:r>
            <a:r>
              <a:rPr lang="es-PE" sz="1400" dirty="0">
                <a:cs typeface="Times New Roman" pitchFamily="18" charset="0"/>
              </a:rPr>
              <a:t> Bustos, Enrique. </a:t>
            </a:r>
            <a:r>
              <a:rPr lang="es-PE" sz="1400" i="1" dirty="0" err="1">
                <a:cs typeface="Times New Roman" pitchFamily="18" charset="0"/>
              </a:rPr>
              <a:t>Paleopatología</a:t>
            </a:r>
            <a:r>
              <a:rPr lang="es-PE" sz="1400" i="1" dirty="0">
                <a:cs typeface="Times New Roman" pitchFamily="18" charset="0"/>
              </a:rPr>
              <a:t> en la cerámica precolombina malformaciones, deformaciones o anormalidades en las culturas: Valdivia, Chorrera, </a:t>
            </a:r>
            <a:r>
              <a:rPr lang="es-PE" sz="1400" i="1" dirty="0" err="1">
                <a:cs typeface="Times New Roman" pitchFamily="18" charset="0"/>
              </a:rPr>
              <a:t>Guangala</a:t>
            </a:r>
            <a:r>
              <a:rPr lang="es-PE" sz="1400" i="1" dirty="0">
                <a:cs typeface="Times New Roman" pitchFamily="18" charset="0"/>
              </a:rPr>
              <a:t> y la </a:t>
            </a:r>
            <a:r>
              <a:rPr lang="es-PE" sz="1400" i="1" dirty="0" err="1">
                <a:cs typeface="Times New Roman" pitchFamily="18" charset="0"/>
              </a:rPr>
              <a:t>To</a:t>
            </a:r>
            <a:r>
              <a:rPr lang="es-PE" sz="1400" i="1" dirty="0">
                <a:cs typeface="Times New Roman" pitchFamily="18" charset="0"/>
              </a:rPr>
              <a:t>-lita</a:t>
            </a:r>
            <a:r>
              <a:rPr lang="es-PE" sz="1400" dirty="0">
                <a:cs typeface="Times New Roman" pitchFamily="18" charset="0"/>
              </a:rPr>
              <a:t>. </a:t>
            </a:r>
            <a:r>
              <a:rPr lang="es-PE" sz="1400" dirty="0" err="1">
                <a:cs typeface="Times New Roman" pitchFamily="18" charset="0"/>
              </a:rPr>
              <a:t>Diss</a:t>
            </a:r>
            <a:r>
              <a:rPr lang="es-PE" sz="1400" dirty="0">
                <a:cs typeface="Times New Roman" pitchFamily="18" charset="0"/>
              </a:rPr>
              <a:t>. Universidad Internacional SEK, 2011 Tesis de Maestría en conservación y administración de bienes Culturales. Ecuador</a:t>
            </a:r>
          </a:p>
          <a:p>
            <a:pPr algn="just">
              <a:lnSpc>
                <a:spcPct val="100000"/>
              </a:lnSpc>
              <a:buAutoNum type="arabicPeriod" startAt="4"/>
            </a:pPr>
            <a:r>
              <a:rPr lang="es-PE" sz="1400" dirty="0">
                <a:cs typeface="Times New Roman" pitchFamily="18" charset="0"/>
              </a:rPr>
              <a:t>Medicina </a:t>
            </a:r>
            <a:r>
              <a:rPr lang="es-PE" sz="1400" dirty="0" err="1">
                <a:cs typeface="Times New Roman" pitchFamily="18" charset="0"/>
              </a:rPr>
              <a:t>chamánica</a:t>
            </a:r>
            <a:r>
              <a:rPr lang="es-PE" sz="1400" dirty="0">
                <a:cs typeface="Times New Roman" pitchFamily="18" charset="0"/>
              </a:rPr>
              <a:t>. Métodos de curación de una Tradición Milenaria. Enrique </a:t>
            </a:r>
            <a:r>
              <a:rPr lang="es-PE" sz="1400" dirty="0" err="1">
                <a:cs typeface="Times New Roman" pitchFamily="18" charset="0"/>
              </a:rPr>
              <a:t>Gónzalez</a:t>
            </a:r>
            <a:r>
              <a:rPr lang="es-PE" sz="1400" dirty="0">
                <a:cs typeface="Times New Roman" pitchFamily="18" charset="0"/>
              </a:rPr>
              <a:t> – Rubio Montoya. </a:t>
            </a:r>
          </a:p>
          <a:p>
            <a:pPr algn="just">
              <a:lnSpc>
                <a:spcPct val="100000"/>
              </a:lnSpc>
              <a:buAutoNum type="arabicPeriod" startAt="5"/>
            </a:pPr>
            <a:r>
              <a:rPr lang="es-PE" sz="1400" dirty="0">
                <a:solidFill>
                  <a:prstClr val="black"/>
                </a:solidFill>
                <a:cs typeface="Times New Roman" pitchFamily="18" charset="0"/>
              </a:rPr>
              <a:t>El chamanismo entre los indios </a:t>
            </a:r>
            <a:r>
              <a:rPr lang="es-PE" sz="1400" dirty="0" err="1">
                <a:solidFill>
                  <a:prstClr val="black"/>
                </a:solidFill>
                <a:cs typeface="Times New Roman" pitchFamily="18" charset="0"/>
              </a:rPr>
              <a:t>Ticuna</a:t>
            </a:r>
            <a:r>
              <a:rPr lang="es-PE" sz="1400" dirty="0">
                <a:solidFill>
                  <a:prstClr val="black"/>
                </a:solidFill>
                <a:cs typeface="Times New Roman" pitchFamily="18" charset="0"/>
              </a:rPr>
              <a:t> Del Amazonas: Entre la Religión, la Magia y la representación dramática. Javier </a:t>
            </a:r>
            <a:r>
              <a:rPr lang="es-PE" sz="1400" dirty="0" err="1">
                <a:solidFill>
                  <a:prstClr val="black"/>
                </a:solidFill>
                <a:cs typeface="Times New Roman" pitchFamily="18" charset="0"/>
              </a:rPr>
              <a:t>Ullán</a:t>
            </a:r>
            <a:r>
              <a:rPr lang="es-PE" sz="1400" dirty="0">
                <a:solidFill>
                  <a:prstClr val="black"/>
                </a:solidFill>
                <a:cs typeface="Times New Roman" pitchFamily="18" charset="0"/>
              </a:rPr>
              <a:t> De La Rosa. </a:t>
            </a:r>
            <a:r>
              <a:rPr lang="es-PE" sz="1400" dirty="0" err="1">
                <a:solidFill>
                  <a:prstClr val="black"/>
                </a:solidFill>
                <a:cs typeface="Times New Roman" pitchFamily="18" charset="0"/>
              </a:rPr>
              <a:t>Universidade</a:t>
            </a:r>
            <a:r>
              <a:rPr lang="es-PE" sz="1400" dirty="0">
                <a:solidFill>
                  <a:prstClr val="black"/>
                </a:solidFill>
                <a:cs typeface="Times New Roman" pitchFamily="18" charset="0"/>
              </a:rPr>
              <a:t> Complutense – Madrid. España.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AutoNum type="arabicPeriod" startAt="5"/>
            </a:pPr>
            <a:r>
              <a:rPr lang="es-PE" sz="1400" dirty="0"/>
              <a:t>Jordán, Régulo Franco. Oficiantes y curanderos moche, una visión desde la arqueología. </a:t>
            </a:r>
            <a:r>
              <a:rPr lang="es-PE" sz="1400" i="1" dirty="0"/>
              <a:t>Pueblo continente</a:t>
            </a:r>
            <a:r>
              <a:rPr lang="es-PE" sz="1400" dirty="0"/>
              <a:t>, 2016, vol. 23, no 1, p. 18-26.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AutoNum type="arabicPeriod" startAt="5"/>
            </a:pPr>
            <a:r>
              <a:rPr lang="es-PE" sz="1400" dirty="0"/>
              <a:t>Diccionario Enciclopédico </a:t>
            </a:r>
            <a:r>
              <a:rPr lang="es-PE" sz="1400" dirty="0" err="1"/>
              <a:t>Oceano</a:t>
            </a:r>
            <a:r>
              <a:rPr lang="es-PE" sz="1400" dirty="0"/>
              <a:t> Uno. Editorial: Océano </a:t>
            </a:r>
            <a:r>
              <a:rPr lang="es-PE" sz="1400" dirty="0" err="1"/>
              <a:t>Langenscheidt</a:t>
            </a:r>
            <a:endParaRPr lang="es-PE" sz="14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AutoNum type="arabicPeriod" startAt="5"/>
            </a:pPr>
            <a:r>
              <a:rPr lang="es-PE" sz="1400" dirty="0"/>
              <a:t>Apuntes de Medicina Tradicional. La racionalización de lo irracional. Fernando Cabieses. </a:t>
            </a:r>
          </a:p>
          <a:p>
            <a:pPr algn="just">
              <a:lnSpc>
                <a:spcPct val="100000"/>
              </a:lnSpc>
              <a:buNone/>
            </a:pPr>
            <a:r>
              <a:rPr lang="es-PE" sz="1400" dirty="0"/>
              <a:t>9. Llamazares, Ana María. "Occidente herido: el potencial sanador del chamanismo en el mundo contemporáneo." (2013).</a:t>
            </a:r>
          </a:p>
          <a:p>
            <a:pPr algn="just">
              <a:lnSpc>
                <a:spcPct val="100000"/>
              </a:lnSpc>
              <a:buNone/>
            </a:pPr>
            <a:r>
              <a:rPr lang="es-PE" sz="1400" dirty="0"/>
              <a:t>10.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400" dirty="0" err="1"/>
              <a:t>Muséum</a:t>
            </a:r>
            <a:r>
              <a:rPr lang="es-PE" sz="1400" dirty="0"/>
              <a:t> </a:t>
            </a:r>
            <a:r>
              <a:rPr lang="es-PE" sz="1400" dirty="0" err="1"/>
              <a:t>National</a:t>
            </a:r>
            <a:r>
              <a:rPr lang="es-PE" sz="1400" dirty="0"/>
              <a:t> </a:t>
            </a:r>
            <a:r>
              <a:rPr lang="es-PE" sz="1400" dirty="0" err="1"/>
              <a:t>d’Histoire</a:t>
            </a:r>
            <a:r>
              <a:rPr lang="es-PE" sz="1400" dirty="0"/>
              <a:t> </a:t>
            </a:r>
            <a:r>
              <a:rPr lang="es-PE" sz="1400" dirty="0" err="1"/>
              <a:t>Naturelle</a:t>
            </a:r>
            <a:r>
              <a:rPr lang="es-PE" sz="1400" dirty="0"/>
              <a:t>.  </a:t>
            </a:r>
          </a:p>
          <a:p>
            <a:pPr algn="just">
              <a:lnSpc>
                <a:spcPct val="100000"/>
              </a:lnSpc>
              <a:buNone/>
            </a:pPr>
            <a:r>
              <a:rPr lang="es-PE" sz="1400" dirty="0"/>
              <a:t>11. Castillo. J; Chamanismo </a:t>
            </a:r>
            <a:r>
              <a:rPr lang="es-PE" sz="1400" dirty="0" err="1"/>
              <a:t>Piaroa</a:t>
            </a:r>
            <a:r>
              <a:rPr lang="es-PE" sz="1400" dirty="0"/>
              <a:t>. En: </a:t>
            </a:r>
            <a:r>
              <a:rPr lang="es-PE" sz="1400" dirty="0" err="1"/>
              <a:t>Poveda</a:t>
            </a:r>
            <a:r>
              <a:rPr lang="es-PE" sz="1400" dirty="0"/>
              <a:t>, J.M. (</a:t>
            </a:r>
            <a:r>
              <a:rPr lang="es-PE" sz="1400" dirty="0" err="1"/>
              <a:t>Ed</a:t>
            </a:r>
            <a:r>
              <a:rPr lang="es-PE" sz="1400" dirty="0"/>
              <a:t>) Chamanismo. El arte natural de curar; Temas de Hoy; Madrid; 1997. p.357-362</a:t>
            </a:r>
          </a:p>
          <a:p>
            <a:pPr algn="just">
              <a:lnSpc>
                <a:spcPct val="100000"/>
              </a:lnSpc>
              <a:buNone/>
            </a:pPr>
            <a:r>
              <a:rPr lang="es-PE" sz="1400" dirty="0"/>
              <a:t>12. Carlos </a:t>
            </a:r>
            <a:r>
              <a:rPr lang="es-PE" sz="1400" dirty="0" err="1"/>
              <a:t>Musso</a:t>
            </a:r>
            <a:r>
              <a:rPr lang="es-PE" sz="1400" dirty="0"/>
              <a:t>. Medicina </a:t>
            </a:r>
            <a:r>
              <a:rPr lang="es-PE" sz="1400" dirty="0" err="1"/>
              <a:t>chamánica</a:t>
            </a:r>
            <a:r>
              <a:rPr lang="es-PE" sz="1400" dirty="0"/>
              <a:t>: su análisis desde una perspectiva científica. </a:t>
            </a:r>
            <a:r>
              <a:rPr lang="da-DK" sz="1400" dirty="0"/>
              <a:t>Rev. Hosp. Ital. B.Aires 2015; 35(4): 142-144.</a:t>
            </a:r>
          </a:p>
          <a:p>
            <a:pPr algn="just">
              <a:lnSpc>
                <a:spcPct val="100000"/>
              </a:lnSpc>
              <a:buNone/>
            </a:pPr>
            <a:endParaRPr lang="es-PE" sz="1200" dirty="0"/>
          </a:p>
          <a:p>
            <a:pPr algn="just">
              <a:lnSpc>
                <a:spcPct val="100000"/>
              </a:lnSpc>
              <a:buAutoNum type="arabicPeriod" startAt="14"/>
            </a:pPr>
            <a:endParaRPr lang="es-PE" sz="12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AutoNum type="arabicPeriod" startAt="5"/>
            </a:pPr>
            <a:endParaRPr lang="es-PE" sz="1200" dirty="0"/>
          </a:p>
          <a:p>
            <a:pPr algn="just">
              <a:buFont typeface="Arial" panose="020B0604020202020204" pitchFamily="34" charset="0"/>
              <a:buAutoNum type="arabicPeriod" startAt="5"/>
            </a:pPr>
            <a:endParaRPr lang="es-PE" sz="1200" dirty="0"/>
          </a:p>
          <a:p>
            <a:pPr algn="just">
              <a:buAutoNum type="arabicPeriod" startAt="5"/>
            </a:pPr>
            <a:endParaRPr lang="es-PE" sz="1200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>
              <a:buAutoNum type="arabicPeriod" startAt="5"/>
            </a:pPr>
            <a:endParaRPr lang="es-PE"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1632" y="997732"/>
            <a:ext cx="10778837" cy="528254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AutoNum type="arabicPeriod" startAt="13"/>
            </a:pPr>
            <a:r>
              <a:rPr lang="es-PE" sz="1300" dirty="0"/>
              <a:t>Sergio Espinosa Proa. Dos aproximaciones al chamanismo. Universidad Autónoma de Zacatecas.</a:t>
            </a:r>
          </a:p>
          <a:p>
            <a:pPr algn="just">
              <a:lnSpc>
                <a:spcPct val="100000"/>
              </a:lnSpc>
              <a:buAutoNum type="arabicPeriod" startAt="14"/>
            </a:pPr>
            <a:r>
              <a:rPr lang="es-PE" sz="1300" dirty="0" err="1"/>
              <a:t>Clottes</a:t>
            </a:r>
            <a:r>
              <a:rPr lang="es-PE" sz="1300" dirty="0"/>
              <a:t>, Jean; Lewis EWIS-WILLIAMS, J. David; MENDIZÁBAL, </a:t>
            </a:r>
            <a:r>
              <a:rPr lang="es-PE" sz="1300" dirty="0" err="1"/>
              <a:t>Maria</a:t>
            </a:r>
            <a:r>
              <a:rPr lang="es-PE" sz="1300" dirty="0"/>
              <a:t> </a:t>
            </a:r>
            <a:r>
              <a:rPr lang="es-PE" sz="1300" dirty="0" err="1"/>
              <a:t>Angels</a:t>
            </a:r>
            <a:r>
              <a:rPr lang="es-PE" sz="1300" dirty="0"/>
              <a:t> </a:t>
            </a:r>
            <a:r>
              <a:rPr lang="es-PE" sz="1300" dirty="0" err="1"/>
              <a:t>Petit</a:t>
            </a:r>
            <a:r>
              <a:rPr lang="es-PE" sz="1300" dirty="0"/>
              <a:t>. </a:t>
            </a:r>
            <a:r>
              <a:rPr lang="es-PE" sz="1300" i="1" dirty="0"/>
              <a:t>Los chamanes de la prehistoria</a:t>
            </a:r>
            <a:r>
              <a:rPr lang="es-PE" sz="1300" dirty="0"/>
              <a:t>. Ariel, 2001.</a:t>
            </a:r>
          </a:p>
          <a:p>
            <a:pPr algn="just">
              <a:lnSpc>
                <a:spcPct val="100000"/>
              </a:lnSpc>
              <a:buNone/>
            </a:pPr>
            <a:r>
              <a:rPr lang="es-PE" sz="1300" dirty="0"/>
              <a:t>15. Diego Alonso Huerta Jiménez. Chamanismo y  Turismo Místico en el  Perú: Un Estado. De la Cuestión. </a:t>
            </a:r>
            <a:r>
              <a:rPr lang="es-PE" sz="1300" i="1" dirty="0" err="1"/>
              <a:t>Novum</a:t>
            </a:r>
            <a:r>
              <a:rPr lang="es-PE" sz="1300" i="1" dirty="0"/>
              <a:t> </a:t>
            </a:r>
            <a:r>
              <a:rPr lang="es-PE" sz="1300" i="1" dirty="0" err="1"/>
              <a:t>Otium</a:t>
            </a:r>
            <a:r>
              <a:rPr lang="es-PE" sz="1300" i="1" dirty="0"/>
              <a:t>  2(1) 2016 . ISSN 2414-0759 </a:t>
            </a:r>
            <a:r>
              <a:rPr lang="es-PE" sz="1300" dirty="0"/>
              <a:t> </a:t>
            </a:r>
          </a:p>
          <a:p>
            <a:pPr algn="just">
              <a:lnSpc>
                <a:spcPct val="100000"/>
              </a:lnSpc>
              <a:buNone/>
            </a:pPr>
            <a:r>
              <a:rPr lang="es-PE" sz="1300" dirty="0"/>
              <a:t>16. </a:t>
            </a:r>
            <a:r>
              <a:rPr lang="es-PE" sz="1300" dirty="0">
                <a:solidFill>
                  <a:prstClr val="black"/>
                </a:solidFill>
                <a:cs typeface="Times New Roman" pitchFamily="18" charset="0"/>
              </a:rPr>
              <a:t>Javier </a:t>
            </a:r>
            <a:r>
              <a:rPr lang="es-PE" sz="1300" dirty="0" err="1">
                <a:solidFill>
                  <a:prstClr val="black"/>
                </a:solidFill>
                <a:cs typeface="Times New Roman" pitchFamily="18" charset="0"/>
              </a:rPr>
              <a:t>Ullán</a:t>
            </a:r>
            <a:r>
              <a:rPr lang="es-PE" sz="1300" dirty="0">
                <a:solidFill>
                  <a:prstClr val="black"/>
                </a:solidFill>
                <a:cs typeface="Times New Roman" pitchFamily="18" charset="0"/>
              </a:rPr>
              <a:t> De La Rosa. El chamanismo entre los indios </a:t>
            </a:r>
            <a:r>
              <a:rPr lang="es-PE" sz="1300" dirty="0" err="1">
                <a:solidFill>
                  <a:prstClr val="black"/>
                </a:solidFill>
                <a:cs typeface="Times New Roman" pitchFamily="18" charset="0"/>
              </a:rPr>
              <a:t>Ticuna</a:t>
            </a:r>
            <a:r>
              <a:rPr lang="es-PE" sz="1300" dirty="0">
                <a:solidFill>
                  <a:prstClr val="black"/>
                </a:solidFill>
                <a:cs typeface="Times New Roman" pitchFamily="18" charset="0"/>
              </a:rPr>
              <a:t> Del Amazonas: Entre la Religión, la Magia y la representación dramática. Universidad Complutense – Madrid. España</a:t>
            </a:r>
          </a:p>
          <a:p>
            <a:pPr algn="just">
              <a:lnSpc>
                <a:spcPct val="100000"/>
              </a:lnSpc>
              <a:buNone/>
            </a:pPr>
            <a:r>
              <a:rPr lang="es-PE" sz="1300" dirty="0">
                <a:solidFill>
                  <a:prstClr val="black"/>
                </a:solidFill>
                <a:cs typeface="Times New Roman" pitchFamily="18" charset="0"/>
              </a:rPr>
              <a:t>17. </a:t>
            </a:r>
            <a:r>
              <a:rPr lang="es-PE" sz="1300" dirty="0" err="1"/>
              <a:t>Pamo</a:t>
            </a:r>
            <a:r>
              <a:rPr lang="es-PE" sz="1300" dirty="0"/>
              <a:t> Reyna Oscar. Medicina Prehispánica. En Alarcón Graciela, Espinoza Luis, </a:t>
            </a:r>
            <a:r>
              <a:rPr lang="es-PE" sz="1300" dirty="0" err="1"/>
              <a:t>Pamo</a:t>
            </a:r>
            <a:r>
              <a:rPr lang="es-PE" sz="1300" dirty="0"/>
              <a:t>-Reyna Oscar, Eds. Medicina y Reumatología Peruanas: historia y aportes. Lima, Comité Organizador PANLAR 2006.</a:t>
            </a:r>
          </a:p>
          <a:p>
            <a:pPr algn="just">
              <a:lnSpc>
                <a:spcPct val="100000"/>
              </a:lnSpc>
              <a:buAutoNum type="arabicPeriod" startAt="18"/>
            </a:pPr>
            <a:r>
              <a:rPr lang="es-PE" sz="1300" dirty="0"/>
              <a:t>Llamazares, Ana María; Arte </a:t>
            </a:r>
            <a:r>
              <a:rPr lang="es-PE" sz="1300" dirty="0" err="1"/>
              <a:t>chamánico</a:t>
            </a:r>
            <a:r>
              <a:rPr lang="es-PE" sz="1300" dirty="0"/>
              <a:t>: visiones del universo. En: Llamazares y Martínez Sarasola (Eds.) El lenguaje de los dioses; Buenos Aires; </a:t>
            </a:r>
            <a:r>
              <a:rPr lang="es-PE" sz="1300" dirty="0" err="1"/>
              <a:t>Biblos</a:t>
            </a:r>
            <a:r>
              <a:rPr lang="es-PE" sz="1300" dirty="0"/>
              <a:t>; 2004. p. 107-108.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AutoNum type="arabicPeriod" startAt="18"/>
            </a:pPr>
            <a:r>
              <a:rPr lang="en-US" sz="1300" dirty="0" err="1"/>
              <a:t>Llamazares</a:t>
            </a:r>
            <a:r>
              <a:rPr lang="en-US" sz="1300" dirty="0"/>
              <a:t>, a. M. The wounded west: The healing potential of shamanism in the contemporary world. </a:t>
            </a:r>
            <a:r>
              <a:rPr lang="en-US" sz="1300" i="1" dirty="0" err="1"/>
              <a:t>ReVision</a:t>
            </a:r>
            <a:r>
              <a:rPr lang="en-US" sz="1300" dirty="0"/>
              <a:t>, 2015, vol. 23, no 2&amp;3, p. 6-23.</a:t>
            </a:r>
          </a:p>
          <a:p>
            <a:pPr algn="just">
              <a:lnSpc>
                <a:spcPct val="100000"/>
              </a:lnSpc>
              <a:buNone/>
            </a:pPr>
            <a:r>
              <a:rPr lang="es-PE" sz="1300" dirty="0"/>
              <a:t>20.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300" dirty="0" err="1"/>
              <a:t>Muséum</a:t>
            </a:r>
            <a:r>
              <a:rPr lang="es-PE" sz="1300" dirty="0"/>
              <a:t> </a:t>
            </a:r>
            <a:r>
              <a:rPr lang="es-PE" sz="1300" dirty="0" err="1"/>
              <a:t>National</a:t>
            </a:r>
            <a:r>
              <a:rPr lang="es-PE" sz="1300" dirty="0"/>
              <a:t> </a:t>
            </a:r>
            <a:r>
              <a:rPr lang="es-PE" sz="1300" dirty="0" err="1"/>
              <a:t>d’Histoire</a:t>
            </a:r>
            <a:r>
              <a:rPr lang="es-PE" sz="1300" dirty="0"/>
              <a:t> </a:t>
            </a:r>
            <a:r>
              <a:rPr lang="es-PE" sz="1300" dirty="0" err="1"/>
              <a:t>Naturelle</a:t>
            </a:r>
            <a:r>
              <a:rPr lang="es-PE" sz="1300" dirty="0"/>
              <a:t>.</a:t>
            </a:r>
          </a:p>
          <a:p>
            <a:pPr algn="just">
              <a:buNone/>
            </a:pPr>
            <a:r>
              <a:rPr lang="es-ES" sz="1300" dirty="0"/>
              <a:t>21. </a:t>
            </a:r>
            <a:r>
              <a:rPr lang="es-PE" sz="1300" dirty="0"/>
              <a:t>Prodigioso Perú Profundo. </a:t>
            </a:r>
            <a:r>
              <a:rPr lang="es-PE" sz="1300" dirty="0" err="1"/>
              <a:t>Chamánico</a:t>
            </a:r>
            <a:r>
              <a:rPr lang="es-PE" sz="1300" dirty="0"/>
              <a:t>, Cósmico, Simbólico. Francis </a:t>
            </a:r>
            <a:r>
              <a:rPr lang="es-PE" sz="1300" dirty="0" err="1"/>
              <a:t>Devigne</a:t>
            </a:r>
            <a:endParaRPr lang="es-PE" sz="1300" dirty="0"/>
          </a:p>
          <a:p>
            <a:pPr algn="just">
              <a:buNone/>
            </a:pPr>
            <a:r>
              <a:rPr lang="es-ES" sz="1300" dirty="0"/>
              <a:t>22. </a:t>
            </a:r>
            <a:r>
              <a:rPr lang="es-PE" sz="1300" dirty="0"/>
              <a:t>González, D., Cantillo, J., Pérez, I. </a:t>
            </a:r>
            <a:r>
              <a:rPr lang="es-PE" sz="1300" i="1" dirty="0"/>
              <a:t>et al.</a:t>
            </a:r>
            <a:r>
              <a:rPr lang="es-PE" sz="1300" dirty="0"/>
              <a:t> </a:t>
            </a:r>
            <a:r>
              <a:rPr lang="es-PE" sz="1300" dirty="0" err="1"/>
              <a:t>Therapeutic</a:t>
            </a:r>
            <a:r>
              <a:rPr lang="es-PE" sz="1300" dirty="0"/>
              <a:t> </a:t>
            </a:r>
            <a:r>
              <a:rPr lang="es-PE" sz="1300" dirty="0" err="1"/>
              <a:t>potential</a:t>
            </a:r>
            <a:r>
              <a:rPr lang="es-PE" sz="1300" dirty="0"/>
              <a:t> of ayahuasca in </a:t>
            </a:r>
            <a:r>
              <a:rPr lang="es-PE" sz="1300" dirty="0" err="1"/>
              <a:t>grief</a:t>
            </a:r>
            <a:r>
              <a:rPr lang="es-PE" sz="1300" dirty="0"/>
              <a:t>: a </a:t>
            </a:r>
            <a:r>
              <a:rPr lang="es-PE" sz="1300" dirty="0" err="1"/>
              <a:t>prospective</a:t>
            </a:r>
            <a:r>
              <a:rPr lang="es-PE" sz="1300" dirty="0"/>
              <a:t>, </a:t>
            </a:r>
            <a:r>
              <a:rPr lang="es-PE" sz="1300" dirty="0" err="1"/>
              <a:t>observational</a:t>
            </a:r>
            <a:r>
              <a:rPr lang="es-PE" sz="1300" dirty="0"/>
              <a:t> </a:t>
            </a:r>
            <a:r>
              <a:rPr lang="es-PE" sz="1300" dirty="0" err="1"/>
              <a:t>study</a:t>
            </a:r>
            <a:r>
              <a:rPr lang="es-PE" sz="1300" dirty="0"/>
              <a:t>. </a:t>
            </a:r>
            <a:r>
              <a:rPr lang="es-PE" sz="1300" i="1" dirty="0" err="1"/>
              <a:t>Psychopharmacology</a:t>
            </a:r>
            <a:r>
              <a:rPr lang="es-PE" sz="1300" dirty="0"/>
              <a:t> </a:t>
            </a:r>
            <a:r>
              <a:rPr lang="es-PE" sz="1300" b="1" dirty="0"/>
              <a:t>237, </a:t>
            </a:r>
            <a:r>
              <a:rPr lang="es-PE" sz="1300" dirty="0"/>
              <a:t>1171–1182 (2020). </a:t>
            </a:r>
            <a:r>
              <a:rPr lang="es-PE" sz="1300" dirty="0">
                <a:hlinkClick r:id="rId2"/>
              </a:rPr>
              <a:t>https://doi.org/10.1007/s00213-019-05446-2</a:t>
            </a:r>
            <a:endParaRPr lang="es-PE" sz="1300" dirty="0"/>
          </a:p>
          <a:p>
            <a:pPr algn="just">
              <a:buNone/>
            </a:pPr>
            <a:r>
              <a:rPr lang="es-PE" sz="1300" dirty="0"/>
              <a:t>23. Domínguez-Clavé E, Soler J, </a:t>
            </a:r>
            <a:r>
              <a:rPr lang="es-PE" sz="1300" dirty="0" err="1"/>
              <a:t>Elices</a:t>
            </a:r>
            <a:r>
              <a:rPr lang="es-PE" sz="1300" dirty="0"/>
              <a:t> M et al (2016) Ayahuasca: </a:t>
            </a:r>
            <a:r>
              <a:rPr lang="es-PE" sz="1300" dirty="0" err="1"/>
              <a:t>pharmacology</a:t>
            </a:r>
            <a:r>
              <a:rPr lang="es-PE" sz="1300" dirty="0"/>
              <a:t>, </a:t>
            </a:r>
            <a:r>
              <a:rPr lang="es-PE" sz="1300" dirty="0" err="1"/>
              <a:t>neuroscience</a:t>
            </a:r>
            <a:r>
              <a:rPr lang="es-PE" sz="1300" dirty="0"/>
              <a:t> and </a:t>
            </a:r>
            <a:r>
              <a:rPr lang="es-PE" sz="1300" dirty="0" err="1"/>
              <a:t>therapeutic</a:t>
            </a:r>
            <a:r>
              <a:rPr lang="es-PE" sz="1300" dirty="0"/>
              <a:t> </a:t>
            </a:r>
            <a:r>
              <a:rPr lang="es-PE" sz="1300" dirty="0" err="1"/>
              <a:t>potential</a:t>
            </a:r>
            <a:r>
              <a:rPr lang="es-PE" sz="1300" dirty="0"/>
              <a:t>. </a:t>
            </a:r>
            <a:r>
              <a:rPr lang="es-PE" sz="1300" dirty="0" err="1"/>
              <a:t>Brain</a:t>
            </a:r>
            <a:r>
              <a:rPr lang="es-PE" sz="1300" dirty="0"/>
              <a:t> Res Bull 126:89–101. </a:t>
            </a:r>
            <a:r>
              <a:rPr lang="es-PE" sz="1300" u="sng" dirty="0">
                <a:hlinkClick r:id="rId3"/>
              </a:rPr>
              <a:t>https://doi.org/10.1016/j.brainresbull.2016.03.002</a:t>
            </a:r>
            <a:endParaRPr lang="es-PE" sz="1300" dirty="0"/>
          </a:p>
          <a:p>
            <a:pPr algn="just">
              <a:lnSpc>
                <a:spcPct val="100000"/>
              </a:lnSpc>
              <a:buNone/>
            </a:pPr>
            <a:endParaRPr lang="es-PE" sz="1300" dirty="0"/>
          </a:p>
          <a:p>
            <a:pPr algn="just">
              <a:lnSpc>
                <a:spcPct val="100000"/>
              </a:lnSpc>
              <a:buAutoNum type="arabicPeriod" startAt="14"/>
            </a:pPr>
            <a:endParaRPr lang="es-PE" sz="1300" dirty="0"/>
          </a:p>
          <a:p>
            <a:pPr algn="just">
              <a:lnSpc>
                <a:spcPct val="100000"/>
              </a:lnSpc>
              <a:buAutoNum type="arabicPeriod" startAt="14"/>
            </a:pPr>
            <a:endParaRPr lang="es-PE" sz="13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AutoNum type="arabicPeriod" startAt="5"/>
            </a:pPr>
            <a:endParaRPr lang="es-PE" sz="1300" dirty="0"/>
          </a:p>
          <a:p>
            <a:pPr algn="just">
              <a:buFont typeface="Arial" panose="020B0604020202020204" pitchFamily="34" charset="0"/>
              <a:buAutoNum type="arabicPeriod" startAt="5"/>
            </a:pPr>
            <a:endParaRPr lang="es-PE" sz="1300" dirty="0"/>
          </a:p>
          <a:p>
            <a:pPr algn="just">
              <a:buAutoNum type="arabicPeriod" startAt="5"/>
            </a:pPr>
            <a:endParaRPr lang="es-PE" sz="1300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>
              <a:buAutoNum type="arabicPeriod" startAt="5"/>
            </a:pPr>
            <a:endParaRPr lang="es-PE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654" y="1143048"/>
            <a:ext cx="10515600" cy="371854"/>
          </a:xfrm>
        </p:spPr>
        <p:txBody>
          <a:bodyPr>
            <a:normAutofit fontScale="90000"/>
          </a:bodyPr>
          <a:lstStyle/>
          <a:p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 pre-columbiană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3473" y="1278618"/>
            <a:ext cx="8023547" cy="488799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PE" sz="1800" dirty="0">
                <a:cs typeface="Times New Roman" pitchFamily="18" charset="0"/>
              </a:rPr>
              <a:t>   </a:t>
            </a:r>
          </a:p>
          <a:p>
            <a:pPr algn="just">
              <a:buNone/>
            </a:pPr>
            <a:r>
              <a:rPr lang="es-PE" sz="1600" dirty="0">
                <a:cs typeface="Times New Roman" pitchFamily="18" charset="0"/>
              </a:rPr>
              <a:t>Medicina </a:t>
            </a:r>
            <a:r>
              <a:rPr lang="es-PE" sz="1600" dirty="0" err="1">
                <a:cs typeface="Times New Roman" pitchFamily="18" charset="0"/>
              </a:rPr>
              <a:t>precolumbiană</a:t>
            </a:r>
            <a:r>
              <a:rPr lang="es-PE" sz="1600" dirty="0">
                <a:cs typeface="Times New Roman" pitchFamily="18" charset="0"/>
              </a:rPr>
              <a:t> de pe </a:t>
            </a:r>
            <a:r>
              <a:rPr lang="es-PE" sz="1600" dirty="0" err="1">
                <a:cs typeface="Times New Roman" pitchFamily="18" charset="0"/>
              </a:rPr>
              <a:t>continentul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american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adaptat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mai</a:t>
            </a:r>
            <a:r>
              <a:rPr lang="es-PE" sz="1600" dirty="0">
                <a:cs typeface="Times New Roman" pitchFamily="18" charset="0"/>
              </a:rPr>
              <a:t> multe </a:t>
            </a:r>
            <a:r>
              <a:rPr lang="es-PE" sz="1600" dirty="0" err="1">
                <a:cs typeface="Times New Roman" pitchFamily="18" charset="0"/>
              </a:rPr>
              <a:t>proceduri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efectua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tratamente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pentru</a:t>
            </a:r>
            <a:r>
              <a:rPr lang="es-PE" sz="1600" dirty="0">
                <a:cs typeface="Times New Roman" pitchFamily="18" charset="0"/>
              </a:rPr>
              <a:t> boli.</a:t>
            </a:r>
          </a:p>
          <a:p>
            <a:pPr algn="just">
              <a:buNone/>
            </a:pPr>
            <a:r>
              <a:rPr lang="es-PE" sz="1600" dirty="0" err="1">
                <a:cs typeface="Times New Roman" pitchFamily="18" charset="0"/>
              </a:rPr>
              <a:t>Datorită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studiilor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și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narațiunilor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paleopatologice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printre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altele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procedurile</a:t>
            </a:r>
            <a:r>
              <a:rPr lang="es-PE" sz="1600" dirty="0">
                <a:cs typeface="Times New Roman" pitchFamily="18" charset="0"/>
              </a:rPr>
              <a:t> cele </a:t>
            </a:r>
            <a:r>
              <a:rPr lang="es-PE" sz="1600" dirty="0" err="1">
                <a:cs typeface="Times New Roman" pitchFamily="18" charset="0"/>
              </a:rPr>
              <a:t>mai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frecvent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dezvoltate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medicina </a:t>
            </a:r>
            <a:r>
              <a:rPr lang="es-PE" sz="1600" dirty="0" err="1">
                <a:cs typeface="Times New Roman" pitchFamily="18" charset="0"/>
              </a:rPr>
              <a:t>precolumbiană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au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fost</a:t>
            </a:r>
            <a:r>
              <a:rPr lang="es-PE" sz="1600" dirty="0">
                <a:cs typeface="Times New Roman" pitchFamily="18" charset="0"/>
              </a:rPr>
              <a:t>: (4,5)</a:t>
            </a:r>
          </a:p>
          <a:p>
            <a:pPr algn="just"/>
            <a:r>
              <a:rPr lang="es-PE" sz="1600" dirty="0" err="1">
                <a:cs typeface="Times New Roman" pitchFamily="18" charset="0"/>
              </a:rPr>
              <a:t>Utilizarea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plantelor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medicinale</a:t>
            </a:r>
            <a:endParaRPr lang="es-PE" sz="1600" dirty="0">
              <a:cs typeface="Times New Roman" pitchFamily="18" charset="0"/>
            </a:endParaRPr>
          </a:p>
          <a:p>
            <a:pPr algn="just"/>
            <a:r>
              <a:rPr lang="es-PE" sz="1600" dirty="0">
                <a:cs typeface="Times New Roman" pitchFamily="18" charset="0"/>
              </a:rPr>
              <a:t>Ru</a:t>
            </a:r>
            <a:r>
              <a:rPr lang="en-GB" sz="1600" dirty="0">
                <a:cs typeface="Times New Roman" pitchFamily="18" charset="0"/>
              </a:rPr>
              <a:t>g</a:t>
            </a:r>
            <a:r>
              <a:rPr lang="ro-RO" sz="1600" dirty="0">
                <a:cs typeface="Times New Roman" pitchFamily="18" charset="0"/>
              </a:rPr>
              <a:t>ăciunea</a:t>
            </a:r>
            <a:endParaRPr lang="es-PE" sz="1600" dirty="0">
              <a:cs typeface="Times New Roman" pitchFamily="18" charset="0"/>
            </a:endParaRPr>
          </a:p>
          <a:p>
            <a:pPr algn="just"/>
            <a:r>
              <a:rPr lang="es-PE" sz="1600" dirty="0" err="1">
                <a:cs typeface="Times New Roman" pitchFamily="18" charset="0"/>
              </a:rPr>
              <a:t>Of</a:t>
            </a:r>
            <a:r>
              <a:rPr lang="ro-RO" sz="1600" dirty="0">
                <a:cs typeface="Times New Roman" pitchFamily="18" charset="0"/>
              </a:rPr>
              <a:t>randele</a:t>
            </a:r>
            <a:endParaRPr lang="es-PE" sz="1600" dirty="0">
              <a:cs typeface="Times New Roman" pitchFamily="18" charset="0"/>
            </a:endParaRPr>
          </a:p>
          <a:p>
            <a:pPr algn="just"/>
            <a:r>
              <a:rPr lang="es-PE" sz="1600" dirty="0" err="1">
                <a:cs typeface="Times New Roman" pitchFamily="18" charset="0"/>
              </a:rPr>
              <a:t>Conjur</a:t>
            </a:r>
            <a:r>
              <a:rPr lang="ro-RO" sz="1600" dirty="0">
                <a:cs typeface="Times New Roman" pitchFamily="18" charset="0"/>
              </a:rPr>
              <a:t>area spiritelor</a:t>
            </a:r>
            <a:endParaRPr lang="es-PE" sz="1600" dirty="0">
              <a:cs typeface="Times New Roman" pitchFamily="18" charset="0"/>
            </a:endParaRPr>
          </a:p>
          <a:p>
            <a:pPr algn="just"/>
            <a:r>
              <a:rPr lang="es-PE" sz="1600" dirty="0" err="1">
                <a:cs typeface="Times New Roman" pitchFamily="18" charset="0"/>
              </a:rPr>
              <a:t>Cân</a:t>
            </a:r>
            <a:r>
              <a:rPr lang="ro-RO" sz="1600" dirty="0">
                <a:cs typeface="Times New Roman" pitchFamily="18" charset="0"/>
              </a:rPr>
              <a:t>tarea</a:t>
            </a:r>
            <a:r>
              <a:rPr lang="es-PE" sz="1600" dirty="0">
                <a:cs typeface="Times New Roman" pitchFamily="18" charset="0"/>
              </a:rPr>
              <a:t> (3)</a:t>
            </a:r>
          </a:p>
          <a:p>
            <a:pPr algn="just"/>
            <a:r>
              <a:rPr lang="es-PE" sz="1600" dirty="0">
                <a:cs typeface="Times New Roman" pitchFamily="18" charset="0"/>
              </a:rPr>
              <a:t>De </a:t>
            </a:r>
            <a:r>
              <a:rPr lang="es-PE" sz="1600" dirty="0" err="1">
                <a:cs typeface="Times New Roman" pitchFamily="18" charset="0"/>
              </a:rPr>
              <a:t>asemenea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în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unele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cazuri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vindecarea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bolii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însemnat</a:t>
            </a:r>
            <a:r>
              <a:rPr lang="es-PE" sz="1600" dirty="0">
                <a:cs typeface="Times New Roman" pitchFamily="18" charset="0"/>
              </a:rPr>
              <a:t> o </a:t>
            </a:r>
            <a:r>
              <a:rPr lang="es-PE" sz="1600" dirty="0" err="1">
                <a:cs typeface="Times New Roman" pitchFamily="18" charset="0"/>
              </a:rPr>
              <a:t>intervenție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chirurgicală</a:t>
            </a:r>
            <a:r>
              <a:rPr lang="es-PE" sz="1800" dirty="0">
                <a:cs typeface="Times New Roman" pitchFamily="18" charset="0"/>
              </a:rPr>
              <a:t>  </a:t>
            </a:r>
            <a:br>
              <a:rPr lang="es-PE" sz="1800" dirty="0">
                <a:cs typeface="Times New Roman" pitchFamily="18" charset="0"/>
              </a:rPr>
            </a:br>
            <a:r>
              <a:rPr lang="es-PE" sz="1800" dirty="0">
                <a:cs typeface="Times New Roman" pitchFamily="18" charset="0"/>
              </a:rPr>
              <a:t> </a:t>
            </a:r>
            <a:br>
              <a:rPr lang="es-PE" sz="1800" dirty="0">
                <a:cs typeface="Times New Roman" pitchFamily="18" charset="0"/>
              </a:rPr>
            </a:br>
            <a:r>
              <a:rPr lang="es-PE" sz="1100" dirty="0">
                <a:cs typeface="Times New Roman" pitchFamily="18" charset="0"/>
              </a:rPr>
              <a:t>3. Hermida Bustos, Enrique. </a:t>
            </a:r>
            <a:r>
              <a:rPr lang="es-PE" sz="1100" i="1" dirty="0" err="1">
                <a:cs typeface="Times New Roman" pitchFamily="18" charset="0"/>
              </a:rPr>
              <a:t>Paleopatología</a:t>
            </a:r>
            <a:r>
              <a:rPr lang="es-PE" sz="1100" i="1" dirty="0">
                <a:cs typeface="Times New Roman" pitchFamily="18" charset="0"/>
              </a:rPr>
              <a:t> en la cerámica precolombina malformaciones, deformaciones o anormalidades en las culturas: Valdivia, Chorrera, </a:t>
            </a:r>
            <a:r>
              <a:rPr lang="es-PE" sz="1100" i="1" dirty="0" err="1">
                <a:cs typeface="Times New Roman" pitchFamily="18" charset="0"/>
              </a:rPr>
              <a:t>Guangala</a:t>
            </a:r>
            <a:r>
              <a:rPr lang="es-PE" sz="1100" i="1" dirty="0">
                <a:cs typeface="Times New Roman" pitchFamily="18" charset="0"/>
              </a:rPr>
              <a:t> y la </a:t>
            </a:r>
            <a:r>
              <a:rPr lang="es-PE" sz="1100" i="1" dirty="0" err="1">
                <a:cs typeface="Times New Roman" pitchFamily="18" charset="0"/>
              </a:rPr>
              <a:t>To</a:t>
            </a:r>
            <a:r>
              <a:rPr lang="es-PE" sz="1100" i="1" dirty="0">
                <a:cs typeface="Times New Roman" pitchFamily="18" charset="0"/>
              </a:rPr>
              <a:t>-lita</a:t>
            </a:r>
            <a:r>
              <a:rPr lang="es-PE" sz="1100" dirty="0">
                <a:cs typeface="Times New Roman" pitchFamily="18" charset="0"/>
              </a:rPr>
              <a:t>. </a:t>
            </a:r>
            <a:r>
              <a:rPr lang="es-PE" sz="1100" dirty="0" err="1">
                <a:cs typeface="Times New Roman" pitchFamily="18" charset="0"/>
              </a:rPr>
              <a:t>Diss</a:t>
            </a:r>
            <a:r>
              <a:rPr lang="es-PE" sz="1100" dirty="0">
                <a:cs typeface="Times New Roman" pitchFamily="18" charset="0"/>
              </a:rPr>
              <a:t>. Universidad Internacional SEK, 2011 Tesis de Maestría en conservación y administración de bienes Culturales. Ecuador</a:t>
            </a:r>
            <a:r>
              <a:rPr lang="es-PE" sz="1800" dirty="0">
                <a:cs typeface="Times New Roman" pitchFamily="18" charset="0"/>
              </a:rPr>
              <a:t/>
            </a:r>
            <a:br>
              <a:rPr lang="es-PE" sz="1800" dirty="0">
                <a:cs typeface="Times New Roman" pitchFamily="18" charset="0"/>
              </a:rPr>
            </a:br>
            <a:r>
              <a:rPr lang="es-PE" sz="1100" dirty="0">
                <a:cs typeface="Times New Roman" pitchFamily="18" charset="0"/>
              </a:rPr>
              <a:t>4. Medicina </a:t>
            </a:r>
            <a:r>
              <a:rPr lang="es-PE" sz="1100" dirty="0" err="1">
                <a:cs typeface="Times New Roman" pitchFamily="18" charset="0"/>
              </a:rPr>
              <a:t>chamánica</a:t>
            </a:r>
            <a:r>
              <a:rPr lang="es-PE" sz="1100" dirty="0">
                <a:cs typeface="Times New Roman" pitchFamily="18" charset="0"/>
              </a:rPr>
              <a:t>. Métodos de curación de una Tradición Milenaria. Enrique </a:t>
            </a:r>
            <a:r>
              <a:rPr lang="es-PE" sz="1100" dirty="0" err="1">
                <a:cs typeface="Times New Roman" pitchFamily="18" charset="0"/>
              </a:rPr>
              <a:t>Gónzalez</a:t>
            </a:r>
            <a:r>
              <a:rPr lang="es-PE" sz="1100" dirty="0">
                <a:cs typeface="Times New Roman" pitchFamily="18" charset="0"/>
              </a:rPr>
              <a:t> – Rubio Montoya. </a:t>
            </a:r>
            <a:br>
              <a:rPr lang="es-PE" sz="1100" dirty="0">
                <a:cs typeface="Times New Roman" pitchFamily="18" charset="0"/>
              </a:rPr>
            </a:br>
            <a:r>
              <a:rPr lang="es-PE" sz="1100" dirty="0">
                <a:cs typeface="Times New Roman" pitchFamily="18" charset="0"/>
              </a:rPr>
              <a:t>5. El chamanismo entre los indios </a:t>
            </a:r>
            <a:r>
              <a:rPr lang="es-PE" sz="1100" dirty="0" err="1">
                <a:cs typeface="Times New Roman" pitchFamily="18" charset="0"/>
              </a:rPr>
              <a:t>Ticuna</a:t>
            </a:r>
            <a:r>
              <a:rPr lang="es-PE" sz="1100" dirty="0">
                <a:cs typeface="Times New Roman" pitchFamily="18" charset="0"/>
              </a:rPr>
              <a:t> Del Amazonas: Entre la Religión, la Magia y la representación dramática. Javier </a:t>
            </a:r>
            <a:r>
              <a:rPr lang="es-PE" sz="1100" dirty="0" err="1">
                <a:cs typeface="Times New Roman" pitchFamily="18" charset="0"/>
              </a:rPr>
              <a:t>Ullán</a:t>
            </a:r>
            <a:r>
              <a:rPr lang="es-PE" sz="1100" dirty="0">
                <a:cs typeface="Times New Roman" pitchFamily="18" charset="0"/>
              </a:rPr>
              <a:t> De La Rosa. </a:t>
            </a:r>
            <a:r>
              <a:rPr lang="es-PE" sz="1100" dirty="0" err="1">
                <a:cs typeface="Times New Roman" pitchFamily="18" charset="0"/>
              </a:rPr>
              <a:t>Universidade</a:t>
            </a:r>
            <a:r>
              <a:rPr lang="es-PE" sz="1100" dirty="0">
                <a:cs typeface="Times New Roman" pitchFamily="18" charset="0"/>
              </a:rPr>
              <a:t> Complutense – Madrid. España.</a:t>
            </a:r>
            <a:endParaRPr lang="en-US" sz="1100" dirty="0"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3235" t="22917" r="34264" b="38281"/>
          <a:stretch>
            <a:fillRect/>
          </a:stretch>
        </p:blipFill>
        <p:spPr bwMode="auto">
          <a:xfrm>
            <a:off x="8721320" y="2190750"/>
            <a:ext cx="305158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9353550" y="46863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3"/>
              </a:rPr>
              <a:t>https://visitavirtual.cultura.pe/recorridos/MNAAHP/museo-nacional-arqueologia-antropologia-historia-peru/index.html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6090793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DB60394C54F044948EBCDAE7591ACE" ma:contentTypeVersion="13" ma:contentTypeDescription="Create a new document." ma:contentTypeScope="" ma:versionID="f75ea3f096ca0ce2012ea3d2ee705d7c">
  <xsd:schema xmlns:xsd="http://www.w3.org/2001/XMLSchema" xmlns:xs="http://www.w3.org/2001/XMLSchema" xmlns:p="http://schemas.microsoft.com/office/2006/metadata/properties" xmlns:ns3="3907ee43-106e-45b7-ac09-95530b7d167a" xmlns:ns4="9f45867e-6b5a-4e8e-bc9d-545393ffc3c9" targetNamespace="http://schemas.microsoft.com/office/2006/metadata/properties" ma:root="true" ma:fieldsID="45211387fc297b5ff5c4756b3fe102b3" ns3:_="" ns4:_="">
    <xsd:import namespace="3907ee43-106e-45b7-ac09-95530b7d167a"/>
    <xsd:import namespace="9f45867e-6b5a-4e8e-bc9d-545393ffc3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7ee43-106e-45b7-ac09-95530b7d16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5867e-6b5a-4e8e-bc9d-545393ffc3c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6B868A-7725-49AF-B641-90EB502D2FA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2090323-479B-47E1-BCF5-2723E9C2A8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07ee43-106e-45b7-ac09-95530b7d167a"/>
    <ds:schemaRef ds:uri="9f45867e-6b5a-4e8e-bc9d-545393ffc3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D63747-55D5-49B3-95D1-800A4D5C3C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21510</TotalTime>
  <Words>5466</Words>
  <Application>Microsoft Office PowerPoint</Application>
  <PresentationFormat>Custom</PresentationFormat>
  <Paragraphs>994</Paragraphs>
  <Slides>81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Tema de Office</vt:lpstr>
      <vt:lpstr>PowerPoint Presentation</vt:lpstr>
      <vt:lpstr>PowerPoint Presentation</vt:lpstr>
      <vt:lpstr>PowerPoint Presentation</vt:lpstr>
      <vt:lpstr>Cuprins</vt:lpstr>
      <vt:lpstr>Introducere în medicina precolumbiană</vt:lpstr>
      <vt:lpstr>Introducere în medicina precolumbiană</vt:lpstr>
      <vt:lpstr>Introducere în medicina precolumbiană</vt:lpstr>
      <vt:lpstr>1. Medicina pre-columbiană</vt:lpstr>
      <vt:lpstr>1. Medicina pre-columbiană </vt:lpstr>
      <vt:lpstr>Vindecători</vt:lpstr>
      <vt:lpstr>2. Definiții</vt:lpstr>
      <vt:lpstr>2. Definiția medicinei șamanice</vt:lpstr>
      <vt:lpstr>2. Definiția medicinei șamanice</vt:lpstr>
      <vt:lpstr>2. Definiția medicinei șamanice</vt:lpstr>
      <vt:lpstr>3. Caracteristicile medicinei șamanice</vt:lpstr>
      <vt:lpstr>3. Caracteristicile medicinei șamanice</vt:lpstr>
      <vt:lpstr>3. Caracteristicile medicinei șamanice</vt:lpstr>
      <vt:lpstr>3. Caracteristicile medicinei șamanice</vt:lpstr>
      <vt:lpstr>3. Caracteristicile medicinei șamanice </vt:lpstr>
      <vt:lpstr>3. Caracteristicile medicinei șamanice</vt:lpstr>
      <vt:lpstr>3. Caracteristicile medicinei șamanice</vt:lpstr>
      <vt:lpstr>3. Caracteristicile medicinei șamanice </vt:lpstr>
      <vt:lpstr>3. Caracteristicile medicinei șamanice </vt:lpstr>
      <vt:lpstr>3. Caracteristicile medicinei șamanice</vt:lpstr>
      <vt:lpstr>3. Caracteristicile medicinei șamanice</vt:lpstr>
      <vt:lpstr>3. Caracteristicile medicinei șamanice</vt:lpstr>
      <vt:lpstr>3. Caracteristicile medicinei șamanice </vt:lpstr>
      <vt:lpstr>4. Ritualuri șamaniste </vt:lpstr>
      <vt:lpstr>4. Ritualuri șamaniste</vt:lpstr>
      <vt:lpstr>4. Ritualuri șamaniste</vt:lpstr>
      <vt:lpstr>4. Ritualuri șamaniste</vt:lpstr>
      <vt:lpstr>4. Ritualuri șamaniste</vt:lpstr>
      <vt:lpstr>4. Ritualuri șamaniste  </vt:lpstr>
      <vt:lpstr>4. Ritualuri șamaniste  </vt:lpstr>
      <vt:lpstr>4. Ritualuri șamaniste</vt:lpstr>
      <vt:lpstr>4. Ritualuri șamaniste</vt:lpstr>
      <vt:lpstr>5. Ritualul Ayahuasca al Șamanismului </vt:lpstr>
      <vt:lpstr>5. Ritualul Ayahuasca al Șamanismului  </vt:lpstr>
      <vt:lpstr>5. Studii despre ritualul Ayahuasca</vt:lpstr>
      <vt:lpstr>6. Plante în medicina precolumbiană</vt:lpstr>
      <vt:lpstr> </vt:lpstr>
      <vt:lpstr> </vt:lpstr>
      <vt:lpstr>7. Dovezi ale utilizării plantelor medicinale în medicina precolumbiană și inca </vt:lpstr>
      <vt:lpstr> </vt:lpstr>
      <vt:lpstr> 7. Dovezi ale utilizării plantelor medicinale în medicina precolumbiană și inca </vt:lpstr>
      <vt:lpstr> </vt:lpstr>
      <vt:lpstr> </vt:lpstr>
      <vt:lpstr> </vt:lpstr>
      <vt:lpstr> </vt:lpstr>
      <vt:lpstr> </vt:lpstr>
      <vt:lpstr> </vt:lpstr>
      <vt:lpstr> </vt:lpstr>
      <vt:lpstr>7. Dovezi ale utilizării plantelor medicinale în medicina precolumbiană și inca </vt:lpstr>
      <vt:lpstr> </vt:lpstr>
      <vt:lpstr> </vt:lpstr>
      <vt:lpstr> </vt:lpstr>
      <vt:lpstr> </vt:lpstr>
      <vt:lpstr>. </vt:lpstr>
      <vt:lpstr> </vt:lpstr>
      <vt:lpstr> </vt:lpstr>
      <vt:lpstr> </vt:lpstr>
      <vt:lpstr> </vt:lpstr>
      <vt:lpstr> </vt:lpstr>
      <vt:lpstr>7. Dovezi ale utilizării plantelor medicinale în medicina precolumbiană și inca. </vt:lpstr>
      <vt:lpstr>7. Dovezi ale utilizării plantelor medicinale în medicina precolumbiană și inca. </vt:lpstr>
      <vt:lpstr> </vt:lpstr>
      <vt:lpstr> </vt:lpstr>
      <vt:lpstr>7. Dovezi ale utilizării plantelor medicinale în medicina precolumbiană și inca </vt:lpstr>
      <vt:lpstr>7. Dovezi ale utilizării plantelor medicinale în medicina precolumbiană și inca </vt:lpstr>
      <vt:lpstr> </vt:lpstr>
      <vt:lpstr> </vt:lpstr>
      <vt:lpstr> </vt:lpstr>
      <vt:lpstr> </vt:lpstr>
      <vt:lpstr>7. Dovezi ale utilizării plantelor medicinale în medicina precolumbiană și inca </vt:lpstr>
      <vt:lpstr> </vt:lpstr>
      <vt:lpstr> </vt:lpstr>
      <vt:lpstr> </vt:lpstr>
      <vt:lpstr> </vt:lpstr>
      <vt:lpstr>Muzeele virtuale peruviene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Andrea Nozzoli</cp:lastModifiedBy>
  <cp:revision>496</cp:revision>
  <dcterms:created xsi:type="dcterms:W3CDTF">2020-02-25T12:56:50Z</dcterms:created>
  <dcterms:modified xsi:type="dcterms:W3CDTF">2021-06-18T11:33:02Z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0x01010028DB60394C54F044948EBCDAE7591ACE</vt:lpwstr>
  </property>
</Properties>
</file>