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sldIdLst>
    <p:sldId id="451" r:id="rId5"/>
    <p:sldId id="256" r:id="rId6"/>
    <p:sldId id="432" r:id="rId7"/>
    <p:sldId id="259" r:id="rId8"/>
    <p:sldId id="417" r:id="rId9"/>
    <p:sldId id="265" r:id="rId10"/>
    <p:sldId id="424" r:id="rId11"/>
    <p:sldId id="418" r:id="rId12"/>
    <p:sldId id="407" r:id="rId13"/>
    <p:sldId id="354" r:id="rId14"/>
    <p:sldId id="419" r:id="rId15"/>
    <p:sldId id="406" r:id="rId16"/>
    <p:sldId id="420" r:id="rId17"/>
    <p:sldId id="408" r:id="rId18"/>
    <p:sldId id="421" r:id="rId19"/>
    <p:sldId id="409" r:id="rId20"/>
    <p:sldId id="410" r:id="rId21"/>
    <p:sldId id="398" r:id="rId22"/>
    <p:sldId id="308" r:id="rId23"/>
    <p:sldId id="311" r:id="rId24"/>
    <p:sldId id="329" r:id="rId25"/>
    <p:sldId id="306" r:id="rId26"/>
    <p:sldId id="405" r:id="rId27"/>
    <p:sldId id="425" r:id="rId28"/>
    <p:sldId id="401" r:id="rId29"/>
    <p:sldId id="429" r:id="rId30"/>
    <p:sldId id="430" r:id="rId31"/>
    <p:sldId id="433" r:id="rId32"/>
    <p:sldId id="391" r:id="rId33"/>
    <p:sldId id="390" r:id="rId34"/>
    <p:sldId id="393" r:id="rId35"/>
    <p:sldId id="395" r:id="rId36"/>
    <p:sldId id="261" r:id="rId37"/>
    <p:sldId id="427" r:id="rId38"/>
    <p:sldId id="397" r:id="rId39"/>
    <p:sldId id="431" r:id="rId40"/>
    <p:sldId id="262" r:id="rId41"/>
    <p:sldId id="436" r:id="rId42"/>
    <p:sldId id="435" r:id="rId43"/>
    <p:sldId id="326" r:id="rId44"/>
    <p:sldId id="264" r:id="rId45"/>
    <p:sldId id="271" r:id="rId46"/>
    <p:sldId id="270" r:id="rId47"/>
    <p:sldId id="269" r:id="rId48"/>
    <p:sldId id="272" r:id="rId49"/>
    <p:sldId id="286" r:id="rId50"/>
    <p:sldId id="285" r:id="rId51"/>
    <p:sldId id="284" r:id="rId52"/>
    <p:sldId id="283" r:id="rId53"/>
    <p:sldId id="282" r:id="rId54"/>
    <p:sldId id="281" r:id="rId55"/>
    <p:sldId id="280" r:id="rId56"/>
    <p:sldId id="279" r:id="rId57"/>
    <p:sldId id="278" r:id="rId58"/>
    <p:sldId id="277" r:id="rId59"/>
    <p:sldId id="276" r:id="rId60"/>
    <p:sldId id="275" r:id="rId61"/>
    <p:sldId id="274" r:id="rId62"/>
    <p:sldId id="273" r:id="rId63"/>
    <p:sldId id="291" r:id="rId64"/>
    <p:sldId id="290" r:id="rId65"/>
    <p:sldId id="289" r:id="rId66"/>
    <p:sldId id="288" r:id="rId67"/>
    <p:sldId id="287" r:id="rId68"/>
    <p:sldId id="296" r:id="rId69"/>
    <p:sldId id="295" r:id="rId70"/>
    <p:sldId id="294" r:id="rId71"/>
    <p:sldId id="293" r:id="rId72"/>
    <p:sldId id="438" r:id="rId73"/>
    <p:sldId id="439" r:id="rId74"/>
    <p:sldId id="440" r:id="rId75"/>
    <p:sldId id="441" r:id="rId76"/>
    <p:sldId id="442" r:id="rId77"/>
    <p:sldId id="446" r:id="rId78"/>
    <p:sldId id="447" r:id="rId79"/>
    <p:sldId id="448" r:id="rId80"/>
    <p:sldId id="449" r:id="rId81"/>
    <p:sldId id="450" r:id="rId82"/>
    <p:sldId id="443" r:id="rId83"/>
    <p:sldId id="444" r:id="rId84"/>
    <p:sldId id="44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03" autoAdjust="0"/>
    <p:restoredTop sz="86380" autoAdjust="0"/>
  </p:normalViewPr>
  <p:slideViewPr>
    <p:cSldViewPr snapToGrid="0">
      <p:cViewPr>
        <p:scale>
          <a:sx n="75" d="100"/>
          <a:sy n="75" d="100"/>
        </p:scale>
        <p:origin x="-51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39E9A0-479E-403B-9F80-50B959F51CB0}" type="datetimeFigureOut">
              <a:rPr lang="es-PE" smtClean="0"/>
              <a:pPr/>
              <a:t>18/06/2021</a:t>
            </a:fld>
            <a:endParaRPr lang="es-PE"/>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822A1E-69B2-450E-A92E-AE08AC9C5545}" type="slidenum">
              <a:rPr lang="es-PE" smtClean="0"/>
              <a:pPr/>
              <a:t>‹#›</a:t>
            </a:fld>
            <a:endParaRPr lang="es-PE"/>
          </a:p>
        </p:txBody>
      </p:sp>
    </p:spTree>
    <p:extLst>
      <p:ext uri="{BB962C8B-B14F-4D97-AF65-F5344CB8AC3E}">
        <p14:creationId xmlns:p14="http://schemas.microsoft.com/office/powerpoint/2010/main" val="4017691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fld id="{BE822A1E-69B2-450E-A92E-AE08AC9C5545}" type="slidenum">
              <a:rPr lang="es-PE" smtClean="0"/>
              <a:pPr/>
              <a:t>17</a:t>
            </a:fld>
            <a:endParaRPr lang="es-P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3465537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126071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153402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1852614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68171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BA8542D-DF8E-4C1A-9A9B-AB40689F907A}" type="datetimeFigureOut">
              <a:rPr lang="en-US" smtClean="0"/>
              <a:pPr/>
              <a:t>6/18/2021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123714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BA8542D-DF8E-4C1A-9A9B-AB40689F907A}" type="datetimeFigureOut">
              <a:rPr lang="en-US" smtClean="0"/>
              <a:pPr/>
              <a:t>6/18/2021</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137683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BA8542D-DF8E-4C1A-9A9B-AB40689F907A}" type="datetimeFigureOut">
              <a:rPr lang="en-US" smtClean="0"/>
              <a:pPr/>
              <a:t>6/18/2021</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38958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BA8542D-DF8E-4C1A-9A9B-AB40689F907A}" type="datetimeFigureOut">
              <a:rPr lang="en-US" smtClean="0"/>
              <a:pPr/>
              <a:t>6/18/2021</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57417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A8542D-DF8E-4C1A-9A9B-AB40689F907A}" type="datetimeFigureOut">
              <a:rPr lang="en-US" smtClean="0"/>
              <a:pPr/>
              <a:t>6/18/2021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342159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A8542D-DF8E-4C1A-9A9B-AB40689F907A}" type="datetimeFigureOut">
              <a:rPr lang="en-US" smtClean="0"/>
              <a:pPr/>
              <a:t>6/18/2021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0A26B4A-6513-46F0-AF68-E72CD88D2F26}" type="slidenum">
              <a:rPr lang="en-US" smtClean="0"/>
              <a:pPr/>
              <a:t>‹#›</a:t>
            </a:fld>
            <a:endParaRPr lang="en-US"/>
          </a:p>
        </p:txBody>
      </p:sp>
    </p:spTree>
    <p:extLst>
      <p:ext uri="{BB962C8B-B14F-4D97-AF65-F5344CB8AC3E}">
        <p14:creationId xmlns:p14="http://schemas.microsoft.com/office/powerpoint/2010/main" val="299650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creativecommons.org/licenses/by-nc/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8542D-DF8E-4C1A-9A9B-AB40689F907A}" type="datetimeFigureOut">
              <a:rPr lang="en-US" smtClean="0"/>
              <a:pPr/>
              <a:t>6/18/2021</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26B4A-6513-46F0-AF68-E72CD88D2F26}" type="slidenum">
              <a:rPr lang="en-US" smtClean="0"/>
              <a:pPr/>
              <a:t>‹#›</a:t>
            </a:fld>
            <a:endParaRPr lang="en-US"/>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351924" cy="8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 xmlns:a16="http://schemas.microsoft.com/office/drawing/2014/main" id="{8B6A8ECA-B75A-451B-A2C5-40BEE89E90B8}"/>
              </a:ext>
            </a:extLst>
          </p:cNvPr>
          <p:cNvPicPr>
            <a:picLocks noChangeAspect="1"/>
          </p:cNvPicPr>
          <p:nvPr userDrawn="1"/>
        </p:nvPicPr>
        <p:blipFill>
          <a:blip r:embed="rId14"/>
          <a:stretch>
            <a:fillRect/>
          </a:stretch>
        </p:blipFill>
        <p:spPr>
          <a:xfrm>
            <a:off x="11153141" y="0"/>
            <a:ext cx="1038859" cy="968188"/>
          </a:xfrm>
          <a:prstGeom prst="rect">
            <a:avLst/>
          </a:prstGeom>
        </p:spPr>
      </p:pic>
      <p:pic>
        <p:nvPicPr>
          <p:cNvPr id="9" name="Picture 8"/>
          <p:cNvPicPr/>
          <p:nvPr userDrawn="1"/>
        </p:nvPicPr>
        <p:blipFill rotWithShape="1">
          <a:blip r:embed="rId15" cstate="print">
            <a:extLst>
              <a:ext uri="{28A0092B-C50C-407E-A947-70E740481C1C}">
                <a14:useLocalDpi xmlns:a14="http://schemas.microsoft.com/office/drawing/2010/main" val="0"/>
              </a:ext>
            </a:extLst>
          </a:blip>
          <a:srcRect t="12638"/>
          <a:stretch/>
        </p:blipFill>
        <p:spPr bwMode="auto">
          <a:xfrm>
            <a:off x="101600" y="6311153"/>
            <a:ext cx="3496235" cy="470647"/>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a16="http://schemas.microsoft.com/office/drawing/2014/main" xmlns="" id="{3DAAC168-ED9D-461E-9448-6949F35F33E3}"/>
              </a:ext>
            </a:extLst>
          </p:cNvPr>
          <p:cNvSpPr txBox="1">
            <a:spLocks/>
          </p:cNvSpPr>
          <p:nvPr userDrawn="1"/>
        </p:nvSpPr>
        <p:spPr>
          <a:xfrm>
            <a:off x="8323729" y="6409468"/>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16"/>
              </a:rPr>
              <a:t>Creative Commons Attribution - Non-commercial 4.0 International</a:t>
            </a:r>
            <a:r>
              <a:rPr lang="en-GB" sz="900" dirty="0" smtClean="0"/>
              <a:t>   </a:t>
            </a:r>
          </a:p>
          <a:p>
            <a:endParaRPr lang="en-GB" sz="900" dirty="0"/>
          </a:p>
        </p:txBody>
      </p:sp>
      <p:pic>
        <p:nvPicPr>
          <p:cNvPr id="11" name="Picture 10" descr="Licenza Creative Commons"/>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775428" y="6361950"/>
            <a:ext cx="1057244" cy="368880"/>
          </a:xfrm>
          <a:prstGeom prst="rect">
            <a:avLst/>
          </a:prstGeom>
          <a:noFill/>
          <a:ln>
            <a:noFill/>
          </a:ln>
        </p:spPr>
      </p:pic>
    </p:spTree>
    <p:extLst>
      <p:ext uri="{BB962C8B-B14F-4D97-AF65-F5344CB8AC3E}">
        <p14:creationId xmlns:p14="http://schemas.microsoft.com/office/powerpoint/2010/main" val="1552166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visitavirtual.cultura.pe/recorridos/MUNACH/museo-nacional-chavin/index.html"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isitavirtual.cultura.pe/recorridos/MSCC/chan-chan/index.htm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visitavirtual.cultura.pe/recorridos/MSCC/chan-chan/index.html" TargetMode="Externa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s://visitavirtual.cultura.pe/recorridos/MNCP/museo-nacional-cultura-peruana/index.html" TargetMode="External"/><Relationship Id="rId5" Type="http://schemas.openxmlformats.org/officeDocument/2006/relationships/hyperlink" Target="http://www.precolombino.cl/exposiciones/exposiciones-temporales/el-arte-del-cobre-en-el-mundo-andino-2004/cobre-en-la-mesa-del-chaman/" TargetMode="External"/><Relationship Id="rId10" Type="http://schemas.openxmlformats.org/officeDocument/2006/relationships/hyperlink" Target="https://visitavirtual.cultura.pe/recorridos/MUNACH/museo-nacional-chavin/index.html" TargetMode="External"/><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visitavirtual.cultura.pe/recorridos/MUNACH/museo-nacional-chavin/index.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visitavirtual.cultura.pe/recorridos/MNAAHP/museo-nacional-arqueologia-antropologia-historia-peru/index.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precolombino.cl/exposiciones/exposiciones-temporales/el-arte-del-cobre-en-el-mundo-andino-2004/el-rostro-de-la-muerte/"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doi.org/10.1007/s00213-015-4162-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visitavirtual.cultura.pe/"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s://visitavirtual.cultura.pe/recorridos/MNAAHP/museo-nacional-arqueologia-antropologia-historia-peru/index.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1.xml.rels><?xml version="1.0" encoding="UTF-8" standalone="yes"?>
<Relationships xmlns="http://schemas.openxmlformats.org/package/2006/relationships"><Relationship Id="rId3" Type="http://schemas.openxmlformats.org/officeDocument/2006/relationships/hyperlink" Target="https://doi.org/10.1016/j.brainresbull.2016.03.002" TargetMode="External"/><Relationship Id="rId2" Type="http://schemas.openxmlformats.org/officeDocument/2006/relationships/hyperlink" Target="https://doi.org/10.1007/s00213-019-05446-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 xmlns:a16="http://schemas.microsoft.com/office/drawing/2014/main" id="{4C4E0C6B-61C0-4A55-8695-42EBBE954074}"/>
              </a:ext>
            </a:extLst>
          </p:cNvPr>
          <p:cNvSpPr txBox="1"/>
          <p:nvPr/>
        </p:nvSpPr>
        <p:spPr>
          <a:xfrm>
            <a:off x="1350706" y="4498933"/>
            <a:ext cx="9490588" cy="1200327"/>
          </a:xfrm>
          <a:prstGeom prst="rect">
            <a:avLst/>
          </a:prstGeom>
          <a:noFill/>
        </p:spPr>
        <p:txBody>
          <a:bodyPr wrap="square" lIns="91438" tIns="45719" rIns="91438" bIns="45719" rtlCol="0">
            <a:spAutoFit/>
          </a:bodyPr>
          <a:lstStyle/>
          <a:p>
            <a:pPr algn="ctr"/>
            <a:endParaRPr lang="en-US" i="1" dirty="0"/>
          </a:p>
          <a:p>
            <a:pPr algn="ctr"/>
            <a:r>
              <a:rPr lang="en-US" sz="1400" b="1" dirty="0"/>
              <a:t>Agueda </a:t>
            </a:r>
            <a:r>
              <a:rPr lang="en-US" sz="1400" b="1" dirty="0" err="1"/>
              <a:t>Muoz</a:t>
            </a:r>
            <a:r>
              <a:rPr lang="en-US" sz="1400" b="1" dirty="0"/>
              <a:t> del Carpio </a:t>
            </a:r>
            <a:r>
              <a:rPr lang="en-US" sz="1400" b="1" dirty="0" err="1"/>
              <a:t>Toia</a:t>
            </a:r>
            <a:r>
              <a:rPr lang="en-US" sz="1400" b="1" dirty="0"/>
              <a:t>. Md, </a:t>
            </a:r>
            <a:r>
              <a:rPr lang="en-US" sz="1400" b="1" dirty="0" err="1"/>
              <a:t>Università</a:t>
            </a:r>
            <a:r>
              <a:rPr lang="en-US" sz="1400" b="1" dirty="0"/>
              <a:t> Cattolica MPH di Santa Maria- </a:t>
            </a:r>
            <a:r>
              <a:rPr lang="en-US" sz="1400" b="1" dirty="0" err="1"/>
              <a:t>Perù</a:t>
            </a:r>
            <a:r>
              <a:rPr lang="en-US" sz="1400" b="1" dirty="0"/>
              <a:t> </a:t>
            </a:r>
            <a:r>
              <a:rPr lang="en-US" b="1" dirty="0"/>
              <a:t>
</a:t>
            </a:r>
            <a:endParaRPr lang="en-US" dirty="0"/>
          </a:p>
          <a:p>
            <a:endParaRPr lang="es-PE" dirty="0"/>
          </a:p>
        </p:txBody>
      </p:sp>
      <p:pic>
        <p:nvPicPr>
          <p:cNvPr id="5" name="Imagen 1"/>
          <p:cNvPicPr/>
          <p:nvPr/>
        </p:nvPicPr>
        <p:blipFill>
          <a:blip r:embed="rId2" cstate="print"/>
          <a:stretch>
            <a:fillRect/>
          </a:stretch>
        </p:blipFill>
        <p:spPr>
          <a:xfrm>
            <a:off x="3772184" y="2156693"/>
            <a:ext cx="4353636" cy="2342240"/>
          </a:xfrm>
          <a:prstGeom prst="rect">
            <a:avLst/>
          </a:prstGeom>
        </p:spPr>
      </p:pic>
      <p:sp>
        <p:nvSpPr>
          <p:cNvPr id="3" name="Rectangle 2"/>
          <p:cNvSpPr/>
          <p:nvPr/>
        </p:nvSpPr>
        <p:spPr>
          <a:xfrm>
            <a:off x="1683657" y="1088349"/>
            <a:ext cx="8418285" cy="646331"/>
          </a:xfrm>
          <a:prstGeom prst="rect">
            <a:avLst/>
          </a:prstGeom>
        </p:spPr>
        <p:txBody>
          <a:bodyPr wrap="square">
            <a:spAutoFit/>
          </a:bodyPr>
          <a:lstStyle/>
          <a:p>
            <a:pPr algn="ctr"/>
            <a:r>
              <a:rPr lang="es-PE" b="1" dirty="0" err="1">
                <a:solidFill>
                  <a:schemeClr val="accent2"/>
                </a:solidFill>
                <a:effectLst>
                  <a:outerShdw blurRad="38100" dist="38100" dir="2700000" algn="tl">
                    <a:srgbClr val="000000">
                      <a:alpha val="43137"/>
                    </a:srgbClr>
                  </a:outerShdw>
                </a:effectLst>
              </a:rPr>
              <a:t>Unità</a:t>
            </a:r>
            <a:r>
              <a:rPr lang="es-PE" b="1" dirty="0">
                <a:solidFill>
                  <a:schemeClr val="accent2"/>
                </a:solidFill>
                <a:effectLst>
                  <a:outerShdw blurRad="38100" dist="38100" dir="2700000" algn="tl">
                    <a:srgbClr val="000000">
                      <a:alpha val="43137"/>
                    </a:srgbClr>
                  </a:outerShdw>
                </a:effectLst>
              </a:rPr>
              <a:t> 2: </a:t>
            </a:r>
            <a:r>
              <a:rPr lang="es-PE" b="1" dirty="0" err="1">
                <a:solidFill>
                  <a:schemeClr val="accent2"/>
                </a:solidFill>
                <a:effectLst>
                  <a:outerShdw blurRad="38100" dist="38100" dir="2700000" algn="tl">
                    <a:srgbClr val="000000">
                      <a:alpha val="43137"/>
                    </a:srgbClr>
                  </a:outerShdw>
                </a:effectLst>
              </a:rPr>
              <a:t>Storia</a:t>
            </a:r>
            <a:r>
              <a:rPr lang="es-PE" b="1" dirty="0">
                <a:solidFill>
                  <a:schemeClr val="accent2"/>
                </a:solidFill>
                <a:effectLst>
                  <a:outerShdw blurRad="38100" dist="38100" dir="2700000" algn="tl">
                    <a:srgbClr val="000000">
                      <a:alpha val="43137"/>
                    </a:srgbClr>
                  </a:outerShdw>
                </a:effectLst>
              </a:rPr>
              <a:t> </a:t>
            </a:r>
            <a:r>
              <a:rPr lang="es-PE" b="1" dirty="0" err="1">
                <a:solidFill>
                  <a:schemeClr val="accent2"/>
                </a:solidFill>
                <a:effectLst>
                  <a:outerShdw blurRad="38100" dist="38100" dir="2700000" algn="tl">
                    <a:srgbClr val="000000">
                      <a:alpha val="43137"/>
                    </a:srgbClr>
                  </a:outerShdw>
                </a:effectLst>
              </a:rPr>
              <a:t>della</a:t>
            </a:r>
            <a:r>
              <a:rPr lang="es-PE" b="1" dirty="0">
                <a:solidFill>
                  <a:schemeClr val="accent2"/>
                </a:solidFill>
                <a:effectLst>
                  <a:outerShdw blurRad="38100" dist="38100" dir="2700000" algn="tl">
                    <a:srgbClr val="000000">
                      <a:alpha val="43137"/>
                    </a:srgbClr>
                  </a:outerShdw>
                </a:effectLst>
              </a:rPr>
              <a:t> medicina </a:t>
            </a:r>
            <a:r>
              <a:rPr lang="es-PE" b="1" dirty="0" err="1">
                <a:solidFill>
                  <a:schemeClr val="accent2"/>
                </a:solidFill>
                <a:effectLst>
                  <a:outerShdw blurRad="38100" dist="38100" dir="2700000" algn="tl">
                    <a:srgbClr val="000000">
                      <a:alpha val="43137"/>
                    </a:srgbClr>
                  </a:outerShdw>
                </a:effectLst>
              </a:rPr>
              <a:t>precolombia</a:t>
            </a:r>
            <a:r>
              <a:rPr lang="es-PE" b="1" dirty="0">
                <a:solidFill>
                  <a:schemeClr val="accent2"/>
                </a:solidFill>
                <a:effectLst>
                  <a:outerShdw blurRad="38100" dist="38100" dir="2700000" algn="tl">
                    <a:srgbClr val="000000">
                      <a:alpha val="43137"/>
                    </a:srgbClr>
                  </a:outerShdw>
                </a:effectLst>
              </a:rPr>
              <a:t> e inca in </a:t>
            </a:r>
            <a:r>
              <a:rPr lang="es-PE" b="1" dirty="0" err="1">
                <a:solidFill>
                  <a:schemeClr val="accent2"/>
                </a:solidFill>
                <a:effectLst>
                  <a:outerShdw blurRad="38100" dist="38100" dir="2700000" algn="tl">
                    <a:srgbClr val="000000">
                      <a:alpha val="43137"/>
                    </a:srgbClr>
                  </a:outerShdw>
                </a:effectLst>
              </a:rPr>
              <a:t>Perù</a:t>
            </a:r>
            <a:r>
              <a:rPr lang="es-PE" b="1" dirty="0">
                <a:solidFill>
                  <a:schemeClr val="accent2"/>
                </a:solidFill>
                <a:effectLst>
                  <a:outerShdw blurRad="38100" dist="38100" dir="2700000" algn="tl">
                    <a:srgbClr val="000000">
                      <a:alpha val="43137"/>
                    </a:srgbClr>
                  </a:outerShdw>
                </a:effectLst>
              </a:rPr>
              <a:t>: </a:t>
            </a:r>
            <a:r>
              <a:rPr lang="es-PE" b="1" dirty="0" err="1">
                <a:solidFill>
                  <a:schemeClr val="accent2"/>
                </a:solidFill>
                <a:effectLst>
                  <a:outerShdw blurRad="38100" dist="38100" dir="2700000" algn="tl">
                    <a:srgbClr val="000000">
                      <a:alpha val="43137"/>
                    </a:srgbClr>
                  </a:outerShdw>
                </a:effectLst>
              </a:rPr>
              <a:t>sciamanesimo</a:t>
            </a:r>
            <a:r>
              <a:rPr lang="es-PE" b="1" dirty="0">
                <a:solidFill>
                  <a:schemeClr val="accent2"/>
                </a:solidFill>
                <a:effectLst>
                  <a:outerShdw blurRad="38100" dist="38100" dir="2700000" algn="tl">
                    <a:srgbClr val="000000">
                      <a:alpha val="43137"/>
                    </a:srgbClr>
                  </a:outerShdw>
                </a:effectLst>
              </a:rPr>
              <a:t> e piante </a:t>
            </a:r>
            <a:r>
              <a:rPr lang="es-PE" b="1" dirty="0" err="1">
                <a:solidFill>
                  <a:schemeClr val="accent2"/>
                </a:solidFill>
                <a:effectLst>
                  <a:outerShdw blurRad="38100" dist="38100" dir="2700000" algn="tl">
                    <a:srgbClr val="000000">
                      <a:alpha val="43137"/>
                    </a:srgbClr>
                  </a:outerShdw>
                </a:effectLst>
              </a:rPr>
              <a:t>medicinali</a:t>
            </a:r>
            <a:endParaRPr lang="it-IT" dirty="0"/>
          </a:p>
        </p:txBody>
      </p:sp>
    </p:spTree>
    <p:extLst>
      <p:ext uri="{BB962C8B-B14F-4D97-AF65-F5344CB8AC3E}">
        <p14:creationId xmlns:p14="http://schemas.microsoft.com/office/powerpoint/2010/main" val="2700936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2400" b="1" dirty="0">
                <a:solidFill>
                  <a:schemeClr val="accent2"/>
                </a:solidFill>
                <a:effectLst>
                  <a:outerShdw blurRad="38100" dist="38100" dir="2700000" algn="tl">
                    <a:srgbClr val="000000">
                      <a:alpha val="43137"/>
                    </a:srgbClr>
                  </a:outerShdw>
                </a:effectLst>
              </a:rPr>
              <a:t>Guaritori</a:t>
            </a:r>
            <a:endParaRPr lang="en-US" sz="2400" b="1" dirty="0">
              <a:solidFill>
                <a:schemeClr val="accent2"/>
              </a:solidFill>
              <a:effectLst>
                <a:outerShdw blurRad="38100" dist="38100" dir="2700000" algn="tl">
                  <a:srgbClr val="000000">
                    <a:alpha val="43137"/>
                  </a:srgbClr>
                </a:outerShdw>
              </a:effectLst>
            </a:endParaRPr>
          </a:p>
        </p:txBody>
      </p:sp>
      <p:sp>
        <p:nvSpPr>
          <p:cNvPr id="4" name="3 CuadroTexto"/>
          <p:cNvSpPr txBox="1"/>
          <p:nvPr/>
        </p:nvSpPr>
        <p:spPr>
          <a:xfrm>
            <a:off x="6226577" y="3216337"/>
            <a:ext cx="5280614" cy="1200329"/>
          </a:xfrm>
          <a:prstGeom prst="rect">
            <a:avLst/>
          </a:prstGeom>
          <a:noFill/>
        </p:spPr>
        <p:txBody>
          <a:bodyPr wrap="square" rtlCol="0">
            <a:spAutoFit/>
          </a:bodyPr>
          <a:lstStyle/>
          <a:p>
            <a:pPr fontAlgn="base"/>
            <a:r>
              <a:rPr lang="es-PE" dirty="0"/>
              <a:t>IV Bottiglia Moche (Perù) 
Questa ceramica è la rappresentazione di un guaritore nel suo atto curativo usando le mani.
</a:t>
            </a:r>
          </a:p>
        </p:txBody>
      </p:sp>
      <p:pic>
        <p:nvPicPr>
          <p:cNvPr id="1026" name="Picture 2"/>
          <p:cNvPicPr>
            <a:picLocks noGrp="1" noChangeAspect="1" noChangeArrowheads="1"/>
          </p:cNvPicPr>
          <p:nvPr>
            <p:ph idx="1"/>
          </p:nvPr>
        </p:nvPicPr>
        <p:blipFill>
          <a:blip r:embed="rId2"/>
          <a:srcRect l="26831" t="24738" r="53117" b="32245"/>
          <a:stretch>
            <a:fillRect/>
          </a:stretch>
        </p:blipFill>
        <p:spPr bwMode="auto">
          <a:xfrm>
            <a:off x="2473613" y="1396455"/>
            <a:ext cx="3004456" cy="3639763"/>
          </a:xfrm>
          <a:prstGeom prst="rect">
            <a:avLst/>
          </a:prstGeom>
          <a:noFill/>
          <a:ln w="9525">
            <a:noFill/>
            <a:miter lim="800000"/>
            <a:headEnd/>
            <a:tailEnd/>
          </a:ln>
          <a:effectLst/>
        </p:spPr>
      </p:pic>
      <p:sp>
        <p:nvSpPr>
          <p:cNvPr id="6" name="5 CuadroTexto"/>
          <p:cNvSpPr txBox="1"/>
          <p:nvPr/>
        </p:nvSpPr>
        <p:spPr>
          <a:xfrm>
            <a:off x="475013" y="5438897"/>
            <a:ext cx="10865922" cy="276999"/>
          </a:xfrm>
          <a:prstGeom prst="rect">
            <a:avLst/>
          </a:prstGeom>
          <a:noFill/>
        </p:spPr>
        <p:txBody>
          <a:bodyPr wrap="square" rtlCol="0">
            <a:spAutoFit/>
          </a:bodyPr>
          <a:lstStyle/>
          <a:p>
            <a:r>
              <a:rPr lang="es-PE" sz="1200" dirty="0"/>
              <a:t>6. Jordán, Régulo Franco. Oficiantes y curanderos moche, una visión desde la arqueología. </a:t>
            </a:r>
            <a:r>
              <a:rPr lang="es-PE" sz="1200" i="1" dirty="0"/>
              <a:t>Pueblo continente</a:t>
            </a:r>
            <a:r>
              <a:rPr lang="es-PE" sz="1200" dirty="0"/>
              <a:t>, 2016, vol. 23, no 1, p. 18-26.</a:t>
            </a:r>
          </a:p>
        </p:txBody>
      </p:sp>
    </p:spTree>
    <p:extLst>
      <p:ext uri="{BB962C8B-B14F-4D97-AF65-F5344CB8AC3E}">
        <p14:creationId xmlns:p14="http://schemas.microsoft.com/office/powerpoint/2010/main" val="132827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6314" y="1088457"/>
            <a:ext cx="10515600" cy="644810"/>
          </a:xfrm>
        </p:spPr>
        <p:txBody>
          <a:bodyPr>
            <a:normAutofit/>
          </a:bodyPr>
          <a:lstStyle/>
          <a:p>
            <a:r>
              <a:rPr lang="es-PE" sz="2400" b="1" dirty="0">
                <a:solidFill>
                  <a:schemeClr val="accent2"/>
                </a:solidFill>
                <a:effectLst>
                  <a:outerShdw blurRad="38100" dist="38100" dir="2700000" algn="tl">
                    <a:srgbClr val="000000">
                      <a:alpha val="43137"/>
                    </a:srgbClr>
                  </a:outerShdw>
                </a:effectLst>
              </a:rPr>
              <a:t>2. Definizioni</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65483" y="1702795"/>
            <a:ext cx="10515600" cy="4351338"/>
          </a:xfrm>
        </p:spPr>
        <p:txBody>
          <a:bodyPr>
            <a:normAutofit/>
          </a:bodyPr>
          <a:lstStyle/>
          <a:p>
            <a:pPr>
              <a:buNone/>
            </a:pPr>
            <a:r>
              <a:rPr lang="es-PE" sz="2000" dirty="0">
                <a:latin typeface="Times New Roman"/>
                <a:ea typeface="Calibri"/>
              </a:rPr>
              <a:t>Alcune definizioni dello sciamanesimo coesistono:</a:t>
            </a:r>
            <a:endParaRPr lang="es-PE" sz="1600" dirty="0">
              <a:ea typeface="Calibri"/>
            </a:endParaRPr>
          </a:p>
          <a:p>
            <a:pPr algn="just">
              <a:buNone/>
            </a:pPr>
            <a:r>
              <a:rPr lang="es-PE" sz="1600" dirty="0">
                <a:ea typeface="Calibri"/>
              </a:rPr>
              <a:t>    «Sciamano è un sacerdote-medico che usa la magia per curare i malati, indovinare ciò che è nascosto e gestire gli eventi che influenzano il benessere della popolazione. (7)
</a:t>
            </a:r>
            <a:br>
              <a:rPr lang="es-PE" sz="1600" dirty="0">
                <a:ea typeface="Calibri"/>
              </a:rPr>
            </a:br>
            <a:r>
              <a:rPr lang="es-PE" sz="1600" dirty="0">
                <a:ea typeface="Calibri"/>
              </a:rPr>
              <a:t> «Lo sciamanesimo è la tecnica dell'estasi, su cui si attaccano una serie di elementi culturali in modo che possano coesistere con altre forme di religiàn e magia. Questo include tutte le pratiche con cui un mortale può acquisire poteri soprannaturali, nel bene o nel male e tutti i concetti asociati a tali pratiche. (8)
</a:t>
            </a:r>
            <a:r>
              <a:rPr lang="es-PE" sz="2000" dirty="0">
                <a:latin typeface="Times New Roman"/>
                <a:ea typeface="Calibri"/>
              </a:rPr>
              <a:t> </a:t>
            </a:r>
            <a:br>
              <a:rPr lang="es-PE" sz="2000" dirty="0">
                <a:latin typeface="Times New Roman"/>
                <a:ea typeface="Calibri"/>
              </a:rPr>
            </a:br>
            <a:r>
              <a:rPr lang="es-PE" sz="2000" dirty="0">
                <a:latin typeface="Times New Roman"/>
                <a:ea typeface="Calibri"/>
              </a:rPr>
              <a:t/>
            </a:r>
            <a:br>
              <a:rPr lang="es-PE" sz="2000" dirty="0">
                <a:latin typeface="Times New Roman"/>
                <a:ea typeface="Calibri"/>
              </a:rPr>
            </a:br>
            <a:endParaRPr lang="en-US" sz="1800" dirty="0"/>
          </a:p>
        </p:txBody>
      </p:sp>
      <p:sp>
        <p:nvSpPr>
          <p:cNvPr id="4" name="3 CuadroTexto"/>
          <p:cNvSpPr txBox="1"/>
          <p:nvPr/>
        </p:nvSpPr>
        <p:spPr>
          <a:xfrm>
            <a:off x="983176" y="5623025"/>
            <a:ext cx="9865895" cy="461665"/>
          </a:xfrm>
          <a:prstGeom prst="rect">
            <a:avLst/>
          </a:prstGeom>
          <a:noFill/>
        </p:spPr>
        <p:txBody>
          <a:bodyPr wrap="square" rtlCol="0">
            <a:spAutoFit/>
          </a:bodyPr>
          <a:lstStyle/>
          <a:p>
            <a:pPr fontAlgn="base"/>
            <a:r>
              <a:rPr lang="es-PE" sz="1200" dirty="0"/>
              <a:t>7.   Diccionario Enciclopédico </a:t>
            </a:r>
            <a:r>
              <a:rPr lang="es-PE" sz="1200" dirty="0" err="1"/>
              <a:t>Oceano</a:t>
            </a:r>
            <a:r>
              <a:rPr lang="es-PE" sz="1200" dirty="0"/>
              <a:t> Uno. Editorial: Océano </a:t>
            </a:r>
            <a:r>
              <a:rPr lang="es-PE" sz="1200" dirty="0" err="1"/>
              <a:t>Langenscheidt</a:t>
            </a:r>
            <a:r>
              <a:rPr lang="es-PE" sz="1200" dirty="0"/>
              <a:t/>
            </a:r>
            <a:br>
              <a:rPr lang="es-PE" sz="1200" dirty="0"/>
            </a:br>
            <a:r>
              <a:rPr lang="es-PE" sz="1200" dirty="0"/>
              <a:t>8.   Apuntes de Medicina Tradicional. La racionalización de lo irracional. Fernando Cabieses. </a:t>
            </a:r>
          </a:p>
        </p:txBody>
      </p:sp>
    </p:spTree>
    <p:extLst>
      <p:ext uri="{BB962C8B-B14F-4D97-AF65-F5344CB8AC3E}">
        <p14:creationId xmlns:p14="http://schemas.microsoft.com/office/powerpoint/2010/main" val="1328275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3484" y="1211286"/>
            <a:ext cx="10515600" cy="562923"/>
          </a:xfrm>
        </p:spPr>
        <p:txBody>
          <a:bodyPr>
            <a:normAutofit/>
          </a:bodyPr>
          <a:lstStyle/>
          <a:p>
            <a:r>
              <a:rPr lang="it-IT" sz="2400" b="1" dirty="0">
                <a:solidFill>
                  <a:schemeClr val="accent2"/>
                </a:solidFill>
                <a:effectLst>
                  <a:outerShdw blurRad="38100" dist="38100" dir="2700000" algn="tl">
                    <a:srgbClr val="000000">
                      <a:alpha val="43137"/>
                    </a:srgbClr>
                  </a:outerShdw>
                </a:effectLst>
              </a:rPr>
              <a:t>2. Definizione di medicina sciamanica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92541" y="1798329"/>
            <a:ext cx="10515600" cy="3838197"/>
          </a:xfrm>
        </p:spPr>
        <p:txBody>
          <a:bodyPr>
            <a:normAutofit/>
          </a:bodyPr>
          <a:lstStyle/>
          <a:p>
            <a:pPr algn="just">
              <a:buNone/>
            </a:pPr>
            <a:r>
              <a:rPr lang="it-IT" dirty="0">
                <a:latin typeface="Times New Roman" pitchFamily="18" charset="0"/>
                <a:cs typeface="Times New Roman" pitchFamily="18" charset="0"/>
              </a:rPr>
              <a:t> "Uno dei principali poteri sciamanici è la capacità di effettuare guarigioni fisiche e spirituali. In Perù, sono attualmente chiamati guaritori ("</a:t>
            </a:r>
            <a:r>
              <a:rPr lang="it-IT" dirty="0" err="1">
                <a:latin typeface="Times New Roman" pitchFamily="18" charset="0"/>
                <a:cs typeface="Times New Roman" pitchFamily="18" charset="0"/>
              </a:rPr>
              <a:t>curanderos</a:t>
            </a:r>
            <a:r>
              <a:rPr lang="it-IT" dirty="0">
                <a:latin typeface="Times New Roman" pitchFamily="18" charset="0"/>
                <a:cs typeface="Times New Roman" pitchFamily="18" charset="0"/>
              </a:rPr>
              <a:t>") o medici "vegetalisti" ("</a:t>
            </a:r>
            <a:r>
              <a:rPr lang="it-IT" dirty="0" err="1">
                <a:latin typeface="Times New Roman" pitchFamily="18" charset="0"/>
                <a:cs typeface="Times New Roman" pitchFamily="18" charset="0"/>
              </a:rPr>
              <a:t>médicos</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vegetalistas</a:t>
            </a:r>
            <a:r>
              <a:rPr lang="it-IT" dirty="0">
                <a:latin typeface="Times New Roman" pitchFamily="18" charset="0"/>
                <a:cs typeface="Times New Roman" pitchFamily="18" charset="0"/>
              </a:rPr>
              <a:t>"), a causa della loro profonda conoscenza sull'applicazione e le proprietà delle piante, sia medicinali che psicoattive. È interessante notare che nello stesso contesto culturale, le piante psicoattive (considerate anche piante magistrali o potenti) sono genericamente designate come "la medicina"." (9)</a:t>
            </a:r>
            <a:r>
              <a:rPr lang="es-PE" sz="1400" dirty="0">
                <a:latin typeface="Times New Roman" pitchFamily="18" charset="0"/>
                <a:cs typeface="Times New Roman" pitchFamily="18" charset="0"/>
              </a:rPr>
              <a:t/>
            </a:r>
            <a:br>
              <a:rPr lang="es-PE" sz="1400" dirty="0">
                <a:latin typeface="Times New Roman" pitchFamily="18" charset="0"/>
                <a:cs typeface="Times New Roman" pitchFamily="18" charset="0"/>
              </a:rPr>
            </a:br>
            <a:endParaRPr lang="es-PE" sz="1400" dirty="0">
              <a:latin typeface="Times New Roman" pitchFamily="18" charset="0"/>
              <a:cs typeface="Times New Roman" pitchFamily="18" charset="0"/>
            </a:endParaRPr>
          </a:p>
        </p:txBody>
      </p:sp>
      <p:sp>
        <p:nvSpPr>
          <p:cNvPr id="4" name="Rectangle 3"/>
          <p:cNvSpPr/>
          <p:nvPr/>
        </p:nvSpPr>
        <p:spPr>
          <a:xfrm>
            <a:off x="632344" y="5792422"/>
            <a:ext cx="10395045" cy="276999"/>
          </a:xfrm>
          <a:prstGeom prst="rect">
            <a:avLst/>
          </a:prstGeom>
        </p:spPr>
        <p:txBody>
          <a:bodyPr wrap="square">
            <a:spAutoFit/>
          </a:bodyPr>
          <a:lstStyle/>
          <a:p>
            <a:pPr algn="just">
              <a:buNone/>
            </a:pPr>
            <a:r>
              <a:rPr lang="es-PE" sz="1200" dirty="0"/>
              <a:t>9.  Llamazares, Ana María. "Occidente herido: el potencial sanador del chamanismo en el mundo contemporáneo." (2013).</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109397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5335" y="1224935"/>
            <a:ext cx="10515600" cy="631162"/>
          </a:xfrm>
        </p:spPr>
        <p:txBody>
          <a:bodyPr>
            <a:normAutofit/>
          </a:bodyPr>
          <a:lstStyle/>
          <a:p>
            <a:r>
              <a:rPr lang="it-IT" sz="2400" b="1" dirty="0">
                <a:solidFill>
                  <a:schemeClr val="accent2"/>
                </a:solidFill>
                <a:effectLst>
                  <a:outerShdw blurRad="38100" dist="38100" dir="2700000" algn="tl">
                    <a:srgbClr val="000000">
                      <a:alpha val="43137"/>
                    </a:srgbClr>
                  </a:outerShdw>
                </a:effectLst>
              </a:rPr>
              <a:t>2. </a:t>
            </a:r>
            <a:r>
              <a:rPr lang="es-PE" sz="2400" b="1" dirty="0">
                <a:solidFill>
                  <a:schemeClr val="accent2"/>
                </a:solidFill>
                <a:effectLst>
                  <a:outerShdw blurRad="38100" dist="38100" dir="2700000" algn="tl">
                    <a:srgbClr val="000000">
                      <a:alpha val="43137"/>
                    </a:srgbClr>
                  </a:outerShdw>
                </a:effectLst>
              </a:rPr>
              <a:t>Definizione di medicina sciamanica</a:t>
            </a:r>
            <a:endParaRPr lang="en-US" sz="2400" b="1" dirty="0">
              <a:solidFill>
                <a:schemeClr val="accent2"/>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a:blip r:embed="rId2"/>
          <a:srcRect l="49794" t="18631" r="27611" b="27744"/>
          <a:stretch>
            <a:fillRect/>
          </a:stretch>
        </p:blipFill>
        <p:spPr bwMode="auto">
          <a:xfrm>
            <a:off x="3441807" y="2113808"/>
            <a:ext cx="2262958" cy="3032927"/>
          </a:xfrm>
          <a:prstGeom prst="rect">
            <a:avLst/>
          </a:prstGeom>
          <a:noFill/>
          <a:ln w="9525">
            <a:noFill/>
            <a:miter lim="800000"/>
            <a:headEnd/>
            <a:tailEnd/>
          </a:ln>
          <a:effectLst/>
        </p:spPr>
      </p:pic>
      <p:sp>
        <p:nvSpPr>
          <p:cNvPr id="5" name="4 CuadroTexto"/>
          <p:cNvSpPr txBox="1"/>
          <p:nvPr/>
        </p:nvSpPr>
        <p:spPr>
          <a:xfrm>
            <a:off x="6472052" y="2782548"/>
            <a:ext cx="3051958" cy="1077218"/>
          </a:xfrm>
          <a:prstGeom prst="rect">
            <a:avLst/>
          </a:prstGeom>
          <a:noFill/>
        </p:spPr>
        <p:txBody>
          <a:bodyPr wrap="square" rtlCol="0">
            <a:spAutoFit/>
          </a:bodyPr>
          <a:lstStyle/>
          <a:p>
            <a:r>
              <a:rPr lang="es-PE" sz="1600" dirty="0"/>
              <a:t>Moche cultura (Perù) ceramica che rappresenta un guaritore masticare foglie di coca 
</a:t>
            </a:r>
          </a:p>
        </p:txBody>
      </p:sp>
      <p:sp>
        <p:nvSpPr>
          <p:cNvPr id="6" name="5 CuadroTexto"/>
          <p:cNvSpPr txBox="1"/>
          <p:nvPr/>
        </p:nvSpPr>
        <p:spPr>
          <a:xfrm>
            <a:off x="475013" y="5438898"/>
            <a:ext cx="10865922" cy="276999"/>
          </a:xfrm>
          <a:prstGeom prst="rect">
            <a:avLst/>
          </a:prstGeom>
          <a:noFill/>
        </p:spPr>
        <p:txBody>
          <a:bodyPr wrap="square" rtlCol="0">
            <a:spAutoFit/>
          </a:bodyPr>
          <a:lstStyle/>
          <a:p>
            <a:r>
              <a:rPr lang="es-PE" sz="1200" dirty="0"/>
              <a:t>6. Jordán, Régulo Franco. Oficiantes y curanderos moche, una visión desde la arqueología. </a:t>
            </a:r>
            <a:r>
              <a:rPr lang="es-PE" sz="1200" i="1" dirty="0"/>
              <a:t>Pueblo continente</a:t>
            </a:r>
            <a:r>
              <a:rPr lang="es-PE" sz="1200" dirty="0"/>
              <a:t>, 2016, vol. 23, no 1, p. 18-26.</a:t>
            </a:r>
          </a:p>
        </p:txBody>
      </p:sp>
    </p:spTree>
    <p:extLst>
      <p:ext uri="{BB962C8B-B14F-4D97-AF65-F5344CB8AC3E}">
        <p14:creationId xmlns:p14="http://schemas.microsoft.com/office/powerpoint/2010/main" val="1093973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1426" y="911036"/>
            <a:ext cx="10515600" cy="1325563"/>
          </a:xfrm>
        </p:spPr>
        <p:txBody>
          <a:bodyPr/>
          <a:lstStyle/>
          <a:p>
            <a:r>
              <a:rPr lang="it-IT" sz="2400" b="1" dirty="0">
                <a:solidFill>
                  <a:schemeClr val="accent2"/>
                </a:solidFill>
                <a:effectLst>
                  <a:outerShdw blurRad="38100" dist="38100" dir="2700000" algn="tl">
                    <a:srgbClr val="000000">
                      <a:alpha val="43137"/>
                    </a:srgbClr>
                  </a:outerShdw>
                </a:effectLst>
              </a:rPr>
              <a:t>2. Definizione di medicina sciamanica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a:buNone/>
            </a:pPr>
            <a:r>
              <a:rPr lang="es-PE" sz="1600" dirty="0">
                <a:cs typeface="Times New Roman" pitchFamily="18" charset="0"/>
              </a:rPr>
              <a:t>L'uso di due tipi di piante medicinali è degno di nota nella medicina sciamanica precolombiana:
L'uso rituale di piante psicoattive
L'uso di piante medicinali
L'uso di piante psicoattive era fondamentale nello sciamanesimo in quanto erano considerate "sacre" perché non solo curavano, ma allargavano anche lo stato di coscienza del paziente. 
</a:t>
            </a:r>
          </a:p>
        </p:txBody>
      </p:sp>
      <p:sp>
        <p:nvSpPr>
          <p:cNvPr id="5" name="4 Rectángulo"/>
          <p:cNvSpPr/>
          <p:nvPr/>
        </p:nvSpPr>
        <p:spPr>
          <a:xfrm>
            <a:off x="308759" y="5045516"/>
            <a:ext cx="11340934" cy="1015663"/>
          </a:xfrm>
          <a:prstGeom prst="rect">
            <a:avLst/>
          </a:prstGeom>
        </p:spPr>
        <p:txBody>
          <a:bodyPr wrap="square">
            <a:spAutoFit/>
          </a:bodyPr>
          <a:lstStyle/>
          <a:p>
            <a:r>
              <a:rPr lang="es-PE" sz="1200" dirty="0"/>
              <a:t>9. Llamazares, Ana María. "Occidente herido: el potencial sanador del chamanismo en el mundo contemporáneo." (2013).</a:t>
            </a:r>
          </a:p>
          <a:p>
            <a:r>
              <a:rPr lang="es-PE" sz="1200" dirty="0"/>
              <a:t>10.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a:p>
            <a:endParaRPr lang="es-PE" sz="1200" dirty="0"/>
          </a:p>
        </p:txBody>
      </p:sp>
    </p:spTree>
    <p:extLst>
      <p:ext uri="{BB962C8B-B14F-4D97-AF65-F5344CB8AC3E}">
        <p14:creationId xmlns:p14="http://schemas.microsoft.com/office/powerpoint/2010/main" val="2793612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949" y="760911"/>
            <a:ext cx="10515600" cy="1067890"/>
          </a:xfrm>
        </p:spPr>
        <p:txBody>
          <a:bodyPr>
            <a:normAutofit/>
          </a:bodyPr>
          <a:lstStyle/>
          <a:p>
            <a:r>
              <a:rPr lang="it-IT" sz="2400" b="1" dirty="0">
                <a:solidFill>
                  <a:schemeClr val="accent2"/>
                </a:solidFill>
                <a:effectLst>
                  <a:outerShdw blurRad="38100" dist="38100" dir="2700000" algn="tl">
                    <a:srgbClr val="000000">
                      <a:alpha val="43137"/>
                    </a:srgbClr>
                  </a:outerShdw>
                </a:effectLst>
              </a:rPr>
              <a:t>3. Caratteristiche della medicina sciamanica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65245" y="1675500"/>
            <a:ext cx="10515600" cy="4351338"/>
          </a:xfrm>
        </p:spPr>
        <p:txBody>
          <a:bodyPr>
            <a:normAutofit/>
          </a:bodyPr>
          <a:lstStyle/>
          <a:p>
            <a:pPr marL="0" indent="0">
              <a:buNone/>
            </a:pPr>
            <a:r>
              <a:rPr lang="es-PE" sz="1600" dirty="0">
                <a:cs typeface="Times New Roman" pitchFamily="18" charset="0"/>
              </a:rPr>
              <a:t>Le piante psicoattive sono state utilizzate nella medicina sciamanica poiché i malati avrebbero alterato la loro percezione attraverso "sensazioni corporee, uditive e visive o impatti cognitivi" e contattando entità o piani soprannaturali". (7)
</a:t>
            </a:r>
          </a:p>
          <a:p>
            <a:pPr marL="0" indent="0" algn="just">
              <a:buNone/>
            </a:pPr>
            <a:r>
              <a:rPr lang="es-PE" sz="1600" dirty="0">
                <a:cs typeface="Times New Roman" pitchFamily="18" charset="0"/>
              </a:rPr>
              <a:t>L'uso di piante psicoattive era fondamentale per lo sciamanesimo. Questi erano considerati sacri, in quanto non solo avrebbero curato, ma ampliato lo stato di consapevolezza del paziente, essendo in grado di vedere più del disturbo fisico. 
</a:t>
            </a:r>
          </a:p>
        </p:txBody>
      </p:sp>
      <p:sp>
        <p:nvSpPr>
          <p:cNvPr id="8" name="7 Rectángulo"/>
          <p:cNvSpPr/>
          <p:nvPr/>
        </p:nvSpPr>
        <p:spPr>
          <a:xfrm>
            <a:off x="630572" y="5537745"/>
            <a:ext cx="10960925" cy="276999"/>
          </a:xfrm>
          <a:prstGeom prst="rect">
            <a:avLst/>
          </a:prstGeom>
        </p:spPr>
        <p:txBody>
          <a:bodyPr wrap="square">
            <a:spAutoFit/>
          </a:bodyPr>
          <a:lstStyle/>
          <a:p>
            <a:r>
              <a:rPr lang="es-PE" sz="1200" dirty="0"/>
              <a:t>7. Llamazares, Ana María. "Occidente herido: el potencial sanador del chamanismo en el mundo contemporáneo." (2013).</a:t>
            </a:r>
          </a:p>
        </p:txBody>
      </p:sp>
    </p:spTree>
    <p:extLst>
      <p:ext uri="{BB962C8B-B14F-4D97-AF65-F5344CB8AC3E}">
        <p14:creationId xmlns:p14="http://schemas.microsoft.com/office/powerpoint/2010/main" val="279361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0905" y="870092"/>
            <a:ext cx="10515600" cy="1325563"/>
          </a:xfrm>
        </p:spPr>
        <p:txBody>
          <a:bodyPr>
            <a:normAutofit/>
          </a:bodyPr>
          <a:lstStyle/>
          <a:p>
            <a:r>
              <a:rPr lang="it-IT" sz="2400" b="1" dirty="0">
                <a:solidFill>
                  <a:schemeClr val="accent2"/>
                </a:solidFill>
                <a:effectLst>
                  <a:outerShdw blurRad="38100" dist="38100" dir="2700000" algn="tl">
                    <a:srgbClr val="000000">
                      <a:alpha val="43137"/>
                    </a:srgbClr>
                  </a:outerShdw>
                </a:effectLst>
              </a:rPr>
              <a:t>3. Caratteristiche della medicina sciamanica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700644" y="1824207"/>
            <a:ext cx="10515600" cy="3363892"/>
          </a:xfrm>
        </p:spPr>
        <p:txBody>
          <a:bodyPr>
            <a:normAutofit/>
          </a:bodyPr>
          <a:lstStyle/>
          <a:p>
            <a:pPr marL="0" indent="0" algn="just">
              <a:buNone/>
            </a:pPr>
            <a:r>
              <a:rPr lang="es-PE" sz="1800" dirty="0">
                <a:cs typeface="Times New Roman" pitchFamily="18" charset="0"/>
              </a:rPr>
              <a:t>«Lo stato di concezione raggiunto dalle piante sacre accresce la sensibilità in modo tale che la persona sia in grado di catturare energia e vibrazioni che la concienza ordinaria non poteva registrare. Questo è stato paragonato ad avere un "sesto senso", in cui la sensibilità è sovrasviluppata. Nel lavoro sciamanico questo è fondamentale nel processo di guarigione, poiché gran parte del lavoro è legato all'energia e invisibile ad occhio nudo. Nella maggior parte dei casi, lo Sciamano deve anche prendere queste piante per catturare lo stato bio-energetico della gente e anche operare su di loro. (9)</a:t>
            </a:r>
            <a:endParaRPr lang="en-US" sz="1800" dirty="0">
              <a:cs typeface="Times New Roman" pitchFamily="18" charset="0"/>
            </a:endParaRPr>
          </a:p>
        </p:txBody>
      </p:sp>
      <p:sp>
        <p:nvSpPr>
          <p:cNvPr id="7" name="6 CuadroTexto"/>
          <p:cNvSpPr txBox="1"/>
          <p:nvPr/>
        </p:nvSpPr>
        <p:spPr>
          <a:xfrm>
            <a:off x="700644" y="5619510"/>
            <a:ext cx="10117777" cy="553998"/>
          </a:xfrm>
          <a:prstGeom prst="rect">
            <a:avLst/>
          </a:prstGeom>
          <a:noFill/>
        </p:spPr>
        <p:txBody>
          <a:bodyPr wrap="square" rtlCol="0">
            <a:spAutoFit/>
          </a:bodyPr>
          <a:lstStyle/>
          <a:p>
            <a:r>
              <a:rPr lang="es-PE" sz="1200" dirty="0"/>
              <a:t>9. Llamazares, Ana María. "Occidente herido: el potencial sanador del chamanismo en el mundo contemporáneo." (2013).</a:t>
            </a:r>
          </a:p>
          <a:p>
            <a:endParaRPr lang="es-PE" dirty="0"/>
          </a:p>
        </p:txBody>
      </p:sp>
    </p:spTree>
    <p:extLst>
      <p:ext uri="{BB962C8B-B14F-4D97-AF65-F5344CB8AC3E}">
        <p14:creationId xmlns:p14="http://schemas.microsoft.com/office/powerpoint/2010/main" val="952243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950" y="837433"/>
            <a:ext cx="10515600" cy="881784"/>
          </a:xfrm>
        </p:spPr>
        <p:txBody>
          <a:bodyPr>
            <a:normAutofit/>
          </a:bodyPr>
          <a:lstStyle/>
          <a:p>
            <a:r>
              <a:rPr lang="it-IT" sz="2400" b="1" dirty="0">
                <a:solidFill>
                  <a:schemeClr val="accent2"/>
                </a:solidFill>
                <a:effectLst>
                  <a:outerShdw blurRad="38100" dist="38100" dir="2700000" algn="tl">
                    <a:srgbClr val="000000">
                      <a:alpha val="43137"/>
                    </a:srgbClr>
                  </a:outerShdw>
                </a:effectLst>
              </a:rPr>
              <a:t>3. Caratteristiche della medicina sciamanica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742951" y="2294606"/>
            <a:ext cx="4376436" cy="3209717"/>
          </a:xfrm>
        </p:spPr>
        <p:txBody>
          <a:bodyPr>
            <a:noAutofit/>
          </a:bodyPr>
          <a:lstStyle/>
          <a:p>
            <a:pPr algn="just">
              <a:buNone/>
            </a:pPr>
            <a:r>
              <a:rPr lang="es-PE" sz="2400" dirty="0">
                <a:latin typeface="Times New Roman" pitchFamily="18" charset="0"/>
                <a:cs typeface="Times New Roman" pitchFamily="18" charset="0"/>
              </a:rPr>
              <a:t> L'uso di piante come l'Ayahuasca era essenziale nella medicina sciamanica precolombiale per accedere ad altri piani della realtà attraverso "una coscienza amplificata" al fine di aalizzare e comprendere il problema squilibrato. 
</a:t>
            </a:r>
            <a:endParaRPr lang="en-US" sz="1600" dirty="0">
              <a:cs typeface="Times New Roman" pitchFamily="18" charset="0"/>
            </a:endParaRPr>
          </a:p>
        </p:txBody>
      </p:sp>
      <p:sp>
        <p:nvSpPr>
          <p:cNvPr id="4" name="3 CuadroTexto"/>
          <p:cNvSpPr txBox="1"/>
          <p:nvPr/>
        </p:nvSpPr>
        <p:spPr>
          <a:xfrm>
            <a:off x="1161799" y="6460661"/>
            <a:ext cx="9582401" cy="584775"/>
          </a:xfrm>
          <a:prstGeom prst="rect">
            <a:avLst/>
          </a:prstGeom>
          <a:noFill/>
        </p:spPr>
        <p:txBody>
          <a:bodyPr wrap="square" rtlCol="0">
            <a:spAutoFit/>
          </a:bodyPr>
          <a:lstStyle/>
          <a:p>
            <a:r>
              <a:rPr lang="es-PE" dirty="0"/>
              <a:t/>
            </a:r>
            <a:br>
              <a:rPr lang="es-PE" dirty="0"/>
            </a:br>
            <a:endParaRPr lang="es-PE" sz="1400" dirty="0"/>
          </a:p>
        </p:txBody>
      </p:sp>
      <p:sp>
        <p:nvSpPr>
          <p:cNvPr id="6" name="5 CuadroTexto"/>
          <p:cNvSpPr txBox="1"/>
          <p:nvPr/>
        </p:nvSpPr>
        <p:spPr>
          <a:xfrm>
            <a:off x="900541" y="5705141"/>
            <a:ext cx="9582401" cy="492443"/>
          </a:xfrm>
          <a:prstGeom prst="rect">
            <a:avLst/>
          </a:prstGeom>
          <a:noFill/>
        </p:spPr>
        <p:txBody>
          <a:bodyPr wrap="square" rtlCol="0">
            <a:spAutoFit/>
          </a:bodyPr>
          <a:lstStyle/>
          <a:p>
            <a:r>
              <a:rPr lang="es-PE" sz="1200" dirty="0"/>
              <a:t>11. Castillo. J; Chamanismo </a:t>
            </a:r>
            <a:r>
              <a:rPr lang="es-PE" sz="1200" dirty="0" err="1"/>
              <a:t>Piaroa</a:t>
            </a:r>
            <a:r>
              <a:rPr lang="es-PE" sz="1200" dirty="0"/>
              <a:t>. En: </a:t>
            </a:r>
            <a:r>
              <a:rPr lang="es-PE" sz="1200" dirty="0" err="1"/>
              <a:t>Poveda</a:t>
            </a:r>
            <a:r>
              <a:rPr lang="es-PE" sz="1200" dirty="0"/>
              <a:t>, J.M. (</a:t>
            </a:r>
            <a:r>
              <a:rPr lang="es-PE" sz="1200" dirty="0" err="1"/>
              <a:t>Ed</a:t>
            </a:r>
            <a:r>
              <a:rPr lang="es-PE" sz="1200" dirty="0"/>
              <a:t>) Chamanismo. El arte natural de curar; Temas de Hoy; Madrid; 1997. p.357-362. </a:t>
            </a:r>
            <a:r>
              <a:rPr lang="es-PE" dirty="0"/>
              <a:t/>
            </a:r>
            <a:br>
              <a:rPr lang="es-PE" dirty="0"/>
            </a:br>
            <a:endParaRPr lang="es-PE" sz="1400" dirty="0"/>
          </a:p>
        </p:txBody>
      </p:sp>
      <p:sp>
        <p:nvSpPr>
          <p:cNvPr id="15366" name="AutoShape 6" descr="Rituales de Ayahuasca en Cusco - Chaman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5368" name="AutoShape 8" descr="Rituales de Ayahuasca en Cus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5370" name="AutoShape 10" descr="Rituales de Ayahuasca en Cus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12" name="11 Imagen" descr="planta-ayahuasca-hojas-1280x640.jpg"/>
          <p:cNvPicPr>
            <a:picLocks noChangeAspect="1"/>
          </p:cNvPicPr>
          <p:nvPr/>
        </p:nvPicPr>
        <p:blipFill>
          <a:blip r:embed="rId3"/>
          <a:srcRect l="19501" t="9028" r="9005"/>
          <a:stretch>
            <a:fillRect/>
          </a:stretch>
        </p:blipFill>
        <p:spPr>
          <a:xfrm rot="5400000">
            <a:off x="5407128" y="2157571"/>
            <a:ext cx="3054143" cy="1943100"/>
          </a:xfrm>
          <a:prstGeom prst="rect">
            <a:avLst/>
          </a:prstGeom>
        </p:spPr>
      </p:pic>
      <p:pic>
        <p:nvPicPr>
          <p:cNvPr id="9218" name="Picture 2"/>
          <p:cNvPicPr>
            <a:picLocks noChangeAspect="1" noChangeArrowheads="1"/>
          </p:cNvPicPr>
          <p:nvPr/>
        </p:nvPicPr>
        <p:blipFill>
          <a:blip r:embed="rId4"/>
          <a:srcRect l="27352" t="11459" r="32941" b="32812"/>
          <a:stretch>
            <a:fillRect/>
          </a:stretch>
        </p:blipFill>
        <p:spPr bwMode="auto">
          <a:xfrm>
            <a:off x="8343900" y="1602048"/>
            <a:ext cx="3559501" cy="2729483"/>
          </a:xfrm>
          <a:prstGeom prst="rect">
            <a:avLst/>
          </a:prstGeom>
          <a:noFill/>
          <a:ln w="9525">
            <a:noFill/>
            <a:miter lim="800000"/>
            <a:headEnd/>
            <a:tailEnd/>
          </a:ln>
          <a:effectLst/>
        </p:spPr>
      </p:pic>
      <p:sp>
        <p:nvSpPr>
          <p:cNvPr id="11" name="10 CuadroTexto"/>
          <p:cNvSpPr txBox="1"/>
          <p:nvPr/>
        </p:nvSpPr>
        <p:spPr>
          <a:xfrm>
            <a:off x="8343900" y="4472344"/>
            <a:ext cx="3524250" cy="1200329"/>
          </a:xfrm>
          <a:prstGeom prst="rect">
            <a:avLst/>
          </a:prstGeom>
          <a:noFill/>
        </p:spPr>
        <p:txBody>
          <a:bodyPr wrap="square" rtlCol="0">
            <a:spAutoFit/>
          </a:bodyPr>
          <a:lstStyle/>
          <a:p>
            <a:r>
              <a:rPr lang="es-PE" sz="1600" dirty="0"/>
              <a:t>Mortaio di pietra utilizzato nella preparazione della medicina.
</a:t>
            </a:r>
            <a:endParaRPr lang="es-PE" sz="1200" dirty="0"/>
          </a:p>
          <a:p>
            <a:r>
              <a:rPr lang="es-PE" sz="1200" dirty="0">
                <a:hlinkClick r:id="rId5"/>
              </a:rPr>
              <a:t>https://visitavirtual.cultura.pe/recorridos/MUNACH/museo-nacional-chavin/index.html</a:t>
            </a:r>
            <a:endParaRPr lang="es-PE" sz="1200" dirty="0"/>
          </a:p>
        </p:txBody>
      </p:sp>
      <p:sp>
        <p:nvSpPr>
          <p:cNvPr id="13" name="12 CuadroTexto"/>
          <p:cNvSpPr txBox="1"/>
          <p:nvPr/>
        </p:nvSpPr>
        <p:spPr>
          <a:xfrm>
            <a:off x="5962649" y="4703177"/>
            <a:ext cx="1866900" cy="584775"/>
          </a:xfrm>
          <a:prstGeom prst="rect">
            <a:avLst/>
          </a:prstGeom>
          <a:noFill/>
        </p:spPr>
        <p:txBody>
          <a:bodyPr wrap="square" rtlCol="0">
            <a:spAutoFit/>
          </a:bodyPr>
          <a:lstStyle/>
          <a:p>
            <a:pPr algn="ctr"/>
            <a:r>
              <a:rPr lang="es-PE" sz="1600" dirty="0"/>
              <a:t>Ayahuasca
</a:t>
            </a:r>
          </a:p>
        </p:txBody>
      </p:sp>
    </p:spTree>
    <p:extLst>
      <p:ext uri="{BB962C8B-B14F-4D97-AF65-F5344CB8AC3E}">
        <p14:creationId xmlns:p14="http://schemas.microsoft.com/office/powerpoint/2010/main" val="924296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8135" y="979274"/>
            <a:ext cx="10515600" cy="562923"/>
          </a:xfrm>
        </p:spPr>
        <p:txBody>
          <a:bodyPr>
            <a:normAutofit/>
          </a:bodyPr>
          <a:lstStyle/>
          <a:p>
            <a:r>
              <a:rPr lang="it-IT" sz="2400" b="1" dirty="0">
                <a:solidFill>
                  <a:schemeClr val="accent2"/>
                </a:solidFill>
                <a:effectLst>
                  <a:outerShdw blurRad="38100" dist="38100" dir="2700000" algn="tl">
                    <a:srgbClr val="000000">
                      <a:alpha val="43137"/>
                    </a:srgbClr>
                  </a:outerShdw>
                </a:effectLst>
              </a:rPr>
              <a:t>3. Caratteristiche della medicina sciamanica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68135" y="1697068"/>
            <a:ext cx="11253952" cy="4351338"/>
          </a:xfrm>
        </p:spPr>
        <p:txBody>
          <a:bodyPr>
            <a:normAutofit/>
          </a:bodyPr>
          <a:lstStyle/>
          <a:p>
            <a:pPr marL="0" indent="0" algn="just">
              <a:buNone/>
            </a:pPr>
            <a:r>
              <a:rPr lang="es-PE" sz="1600" dirty="0">
                <a:cs typeface="Times New Roman" pitchFamily="18" charset="0"/>
              </a:rPr>
              <a:t>In Perù, diverse tradizioni sciamaniche coesistevano, ognuna con le proprie caratteristiche a seconda della regione da cui hanno avuto origine. 
Le prove dimostrano che anche le culture precolombiane avevano sciamani diferenti. Ceramiche e resti archeologici lo dimostrano, soprattutto nei materiali utilizzati, negli spazi curativi e nella metodologia. 
Nelle culture precolombiane, c'erano differenze tra gli sciamani dalla costa, le Ande e la giungla amazzonica. Inoltre, c’erano differenze tra gli sciamani settentrionali, centrali e meridionali. 
Nord: Include gli sciamani della giungla amazzonica che hanno usato piante medicinali nei rituali di guarigione, incluso il rituale Ayahuasca. Sono state trovate informazioni sull'uso degli animali, dal mare e dalla giungla (serpenti). 
Centro e Sud: Sciamani provenienti da queste aree usavano con frecuenza foglie di coca e altre piante autoctone che crescevano solo a media e alta quota. Sono state trovate informazioni sull'uso di animali come i lama.
</a:t>
            </a:r>
          </a:p>
        </p:txBody>
      </p:sp>
      <p:sp>
        <p:nvSpPr>
          <p:cNvPr id="4" name="3 CuadroTexto"/>
          <p:cNvSpPr txBox="1"/>
          <p:nvPr/>
        </p:nvSpPr>
        <p:spPr>
          <a:xfrm>
            <a:off x="1227222" y="5730678"/>
            <a:ext cx="9865895" cy="707886"/>
          </a:xfrm>
          <a:prstGeom prst="rect">
            <a:avLst/>
          </a:prstGeom>
          <a:noFill/>
        </p:spPr>
        <p:txBody>
          <a:bodyPr wrap="square" rtlCol="0">
            <a:spAutoFit/>
          </a:bodyPr>
          <a:lstStyle/>
          <a:p>
            <a:pPr fontAlgn="base"/>
            <a:r>
              <a:rPr lang="es-PE" sz="1200" dirty="0"/>
              <a:t/>
            </a:r>
            <a:br>
              <a:rPr lang="es-PE" sz="1200" dirty="0"/>
            </a:br>
            <a:endParaRPr lang="en-US" sz="1600" dirty="0">
              <a:cs typeface="Times New Roman" pitchFamily="18" charset="0"/>
            </a:endParaRPr>
          </a:p>
          <a:p>
            <a:pPr fontAlgn="base"/>
            <a:endParaRPr lang="es-PE" sz="1200" dirty="0"/>
          </a:p>
        </p:txBody>
      </p:sp>
      <p:sp>
        <p:nvSpPr>
          <p:cNvPr id="5" name="4 CuadroTexto"/>
          <p:cNvSpPr txBox="1"/>
          <p:nvPr/>
        </p:nvSpPr>
        <p:spPr>
          <a:xfrm>
            <a:off x="368135" y="5771407"/>
            <a:ext cx="11044052" cy="276999"/>
          </a:xfrm>
          <a:prstGeom prst="rect">
            <a:avLst/>
          </a:prstGeom>
          <a:noFill/>
        </p:spPr>
        <p:txBody>
          <a:bodyPr wrap="square" rtlCol="0">
            <a:spAutoFit/>
          </a:bodyPr>
          <a:lstStyle/>
          <a:p>
            <a:r>
              <a:rPr lang="es-PE" sz="1200" dirty="0"/>
              <a:t>15. Diego Alonso Huerta Jiménez. Chamanismo y  Turismo Místico en el  Perú: Un Estado De la Cuestión. </a:t>
            </a:r>
            <a:r>
              <a:rPr lang="es-PE" sz="1200" i="1" dirty="0" err="1"/>
              <a:t>Novum</a:t>
            </a:r>
            <a:r>
              <a:rPr lang="es-PE" sz="1200" i="1" dirty="0"/>
              <a:t> </a:t>
            </a:r>
            <a:r>
              <a:rPr lang="es-PE" sz="1200" i="1" dirty="0" err="1"/>
              <a:t>Otium</a:t>
            </a:r>
            <a:r>
              <a:rPr lang="es-PE" sz="1200" i="1" dirty="0"/>
              <a:t> 2(1) 2016 . ISSN 2414-0759 </a:t>
            </a:r>
            <a:r>
              <a:rPr lang="es-PE" sz="1200" dirty="0"/>
              <a:t> </a:t>
            </a:r>
          </a:p>
        </p:txBody>
      </p:sp>
    </p:spTree>
    <p:extLst>
      <p:ext uri="{BB962C8B-B14F-4D97-AF65-F5344CB8AC3E}">
        <p14:creationId xmlns:p14="http://schemas.microsoft.com/office/powerpoint/2010/main" val="427060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2541" y="1229709"/>
            <a:ext cx="10515600" cy="699400"/>
          </a:xfrm>
        </p:spPr>
        <p:txBody>
          <a:bodyPr>
            <a:normAutofit fontScale="90000"/>
          </a:bodyPr>
          <a:lstStyle/>
          <a:p>
            <a:r>
              <a:rPr lang="it-IT" sz="2400" b="1" dirty="0">
                <a:solidFill>
                  <a:schemeClr val="accent2"/>
                </a:solidFill>
                <a:effectLst>
                  <a:outerShdw blurRad="38100" dist="38100" dir="2700000" algn="tl">
                    <a:srgbClr val="000000">
                      <a:alpha val="43137"/>
                    </a:srgbClr>
                  </a:outerShdw>
                </a:effectLst>
              </a:rPr>
              <a:t>3. Caratteristiche della medicina sciamanica</a:t>
            </a:r>
            <a:r>
              <a:rPr lang="en-US" sz="2400" b="1" dirty="0">
                <a:solidFill>
                  <a:schemeClr val="accent2"/>
                </a:solidFill>
                <a:effectLst>
                  <a:outerShdw blurRad="38100" dist="38100" dir="2700000" algn="tl">
                    <a:srgbClr val="000000">
                      <a:alpha val="43137"/>
                    </a:srgbClr>
                  </a:outerShdw>
                </a:effectLst>
              </a:rPr>
              <a:t/>
            </a:r>
            <a:br>
              <a:rPr lang="en-US" sz="2400" b="1" dirty="0">
                <a:solidFill>
                  <a:schemeClr val="accent2"/>
                </a:solidFill>
                <a:effectLst>
                  <a:outerShdw blurRad="38100" dist="38100" dir="2700000" algn="tl">
                    <a:srgbClr val="000000">
                      <a:alpha val="43137"/>
                    </a:srgbClr>
                  </a:outerShdw>
                </a:effectLst>
              </a:rPr>
            </a:b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02139" y="2194632"/>
            <a:ext cx="5985013" cy="2821438"/>
          </a:xfrm>
        </p:spPr>
        <p:txBody>
          <a:bodyPr>
            <a:normAutofit fontScale="85000" lnSpcReduction="20000"/>
          </a:bodyPr>
          <a:lstStyle/>
          <a:p>
            <a:pPr marL="177800" indent="-177800" algn="just">
              <a:buNone/>
            </a:pPr>
            <a:r>
              <a:rPr lang="es-PE" sz="1900" dirty="0">
                <a:latin typeface="Times New Roman" pitchFamily="18" charset="0"/>
                <a:cs typeface="Times New Roman" pitchFamily="18" charset="0"/>
              </a:rPr>
              <a:t> La vita degli Sciamani non fu mai statica, ma sarebbe salita man mano che la loro competenza cresceva.  Potrebbe raggiungere categorie superiori fino a raggiungere il titolo di "Spirito Sciamano".
    Gli sciamani spiritisti conoscevano la tecnica della trance, che è il momento in cui il loro spirito ha lasciato il loro corpo, in modo che i guaritori li possedessero al fine di visualizzare una cura specifica per il loro paziente. 
	Alcuni sciamani eseguivano questo tipo di guarigione in cui gli spiriti incorporati erano più efficaci, grazie al loro contatto con un universo parallelo. (16)
</a:t>
            </a:r>
            <a:endParaRPr lang="es-PE" sz="2000" dirty="0">
              <a:solidFill>
                <a:prstClr val="black"/>
              </a:solidFill>
              <a:latin typeface="Times New Roman" pitchFamily="18" charset="0"/>
              <a:cs typeface="Times New Roman" pitchFamily="18" charset="0"/>
            </a:endParaRPr>
          </a:p>
          <a:p>
            <a:pPr marL="0" indent="0">
              <a:buNone/>
            </a:pPr>
            <a:r>
              <a:rPr lang="es-PE" sz="1400" dirty="0">
                <a:solidFill>
                  <a:prstClr val="black"/>
                </a:solidFill>
                <a:cs typeface="Times New Roman" pitchFamily="18" charset="0"/>
              </a:rPr>
              <a:t/>
            </a:r>
            <a:br>
              <a:rPr lang="es-PE" sz="1400" dirty="0">
                <a:solidFill>
                  <a:prstClr val="black"/>
                </a:solidFill>
                <a:cs typeface="Times New Roman" pitchFamily="18" charset="0"/>
              </a:rPr>
            </a:br>
            <a:endParaRPr lang="es-PE" sz="1400" dirty="0">
              <a:solidFill>
                <a:prstClr val="black"/>
              </a:solidFill>
              <a:cs typeface="Times New Roman" pitchFamily="18" charset="0"/>
            </a:endParaRPr>
          </a:p>
          <a:p>
            <a:pPr marL="64135" marR="68580" indent="449580" algn="just">
              <a:spcBef>
                <a:spcPts val="5"/>
              </a:spcBef>
              <a:spcAft>
                <a:spcPts val="0"/>
              </a:spcAft>
            </a:pPr>
            <a:endParaRPr lang="en-US" sz="20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srcRect l="35903" t="9914" r="35862" b="10345"/>
          <a:stretch>
            <a:fillRect/>
          </a:stretch>
        </p:blipFill>
        <p:spPr bwMode="auto">
          <a:xfrm>
            <a:off x="6785989" y="1229709"/>
            <a:ext cx="2767914" cy="4414345"/>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1095" t="84484" r="78702" b="7974"/>
          <a:stretch>
            <a:fillRect/>
          </a:stretch>
        </p:blipFill>
        <p:spPr bwMode="auto">
          <a:xfrm>
            <a:off x="6779172" y="5864772"/>
            <a:ext cx="2617076" cy="551794"/>
          </a:xfrm>
          <a:prstGeom prst="rect">
            <a:avLst/>
          </a:prstGeom>
          <a:noFill/>
          <a:ln w="9525">
            <a:noFill/>
            <a:miter lim="800000"/>
            <a:headEnd/>
            <a:tailEnd/>
          </a:ln>
          <a:effectLst/>
        </p:spPr>
      </p:pic>
      <p:sp>
        <p:nvSpPr>
          <p:cNvPr id="6" name="5 CuadroTexto"/>
          <p:cNvSpPr txBox="1"/>
          <p:nvPr/>
        </p:nvSpPr>
        <p:spPr>
          <a:xfrm>
            <a:off x="9900745" y="2758966"/>
            <a:ext cx="1970689" cy="1508105"/>
          </a:xfrm>
          <a:prstGeom prst="rect">
            <a:avLst/>
          </a:prstGeom>
          <a:noFill/>
        </p:spPr>
        <p:txBody>
          <a:bodyPr wrap="square" rtlCol="0">
            <a:spAutoFit/>
          </a:bodyPr>
          <a:lstStyle/>
          <a:p>
            <a:r>
              <a:rPr lang="es-PE" sz="1400" dirty="0">
                <a:latin typeface="Times New Roman" pitchFamily="18" charset="0"/>
                <a:cs typeface="Times New Roman" pitchFamily="18" charset="0"/>
              </a:rPr>
              <a:t>Museo Chanchan:
Bottiglia antropomorfa (carattere in trance)
</a:t>
            </a:r>
            <a:endParaRPr lang="es-PE" sz="1200" dirty="0">
              <a:latin typeface="Times New Roman" pitchFamily="18" charset="0"/>
              <a:cs typeface="Times New Roman" pitchFamily="18" charset="0"/>
            </a:endParaRPr>
          </a:p>
          <a:p>
            <a:r>
              <a:rPr lang="es-PE" sz="1200" dirty="0">
                <a:hlinkClick r:id="rId3"/>
              </a:rPr>
              <a:t>https://visitavirtual.cultura.pe/recorridos/MSCC/chan-chan/index.html</a:t>
            </a:r>
            <a:endParaRPr lang="es-PE" sz="1200" dirty="0"/>
          </a:p>
        </p:txBody>
      </p:sp>
      <p:sp>
        <p:nvSpPr>
          <p:cNvPr id="4" name="Rectangle 3"/>
          <p:cNvSpPr/>
          <p:nvPr/>
        </p:nvSpPr>
        <p:spPr>
          <a:xfrm>
            <a:off x="291152" y="5644054"/>
            <a:ext cx="6096000" cy="461665"/>
          </a:xfrm>
          <a:prstGeom prst="rect">
            <a:avLst/>
          </a:prstGeom>
        </p:spPr>
        <p:txBody>
          <a:bodyPr>
            <a:spAutoFit/>
          </a:bodyPr>
          <a:lstStyle/>
          <a:p>
            <a:r>
              <a:rPr lang="es-PE" sz="1200" dirty="0">
                <a:solidFill>
                  <a:prstClr val="black"/>
                </a:solidFill>
                <a:cs typeface="Times New Roman" pitchFamily="18" charset="0"/>
              </a:rPr>
              <a:t>16. Javier </a:t>
            </a:r>
            <a:r>
              <a:rPr lang="es-PE" sz="1200" dirty="0" err="1">
                <a:solidFill>
                  <a:prstClr val="black"/>
                </a:solidFill>
                <a:cs typeface="Times New Roman" pitchFamily="18" charset="0"/>
              </a:rPr>
              <a:t>Ullán</a:t>
            </a:r>
            <a:r>
              <a:rPr lang="es-PE" sz="1200" dirty="0">
                <a:solidFill>
                  <a:prstClr val="black"/>
                </a:solidFill>
                <a:cs typeface="Times New Roman" pitchFamily="18" charset="0"/>
              </a:rPr>
              <a:t> De La Rosa. El chamanismo entre los indios </a:t>
            </a:r>
            <a:r>
              <a:rPr lang="es-PE" sz="1200" dirty="0" err="1">
                <a:solidFill>
                  <a:prstClr val="black"/>
                </a:solidFill>
                <a:cs typeface="Times New Roman" pitchFamily="18" charset="0"/>
              </a:rPr>
              <a:t>Ticuna</a:t>
            </a:r>
            <a:r>
              <a:rPr lang="es-PE" sz="1200" dirty="0">
                <a:solidFill>
                  <a:prstClr val="black"/>
                </a:solidFill>
                <a:cs typeface="Times New Roman" pitchFamily="18" charset="0"/>
              </a:rPr>
              <a:t> Del Amazonas: Entre la Religión, la Magia y la representación dramática. Universidad Complutense – Madrid. España.</a:t>
            </a:r>
            <a:endParaRPr lang="en-GB" sz="1200" dirty="0"/>
          </a:p>
        </p:txBody>
      </p:sp>
    </p:spTree>
    <p:extLst>
      <p:ext uri="{BB962C8B-B14F-4D97-AF65-F5344CB8AC3E}">
        <p14:creationId xmlns:p14="http://schemas.microsoft.com/office/powerpoint/2010/main" val="129711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t="26724" r="35376" b="9052"/>
          <a:stretch>
            <a:fillRect/>
          </a:stretch>
        </p:blipFill>
        <p:spPr bwMode="auto">
          <a:xfrm>
            <a:off x="4252566" y="930168"/>
            <a:ext cx="3441006" cy="1996756"/>
          </a:xfrm>
          <a:prstGeom prst="rect">
            <a:avLst/>
          </a:prstGeom>
          <a:noFill/>
          <a:ln w="9525">
            <a:noFill/>
            <a:miter lim="800000"/>
            <a:headEnd/>
            <a:tailEnd/>
          </a:ln>
          <a:effectLst/>
        </p:spPr>
      </p:pic>
      <p:sp>
        <p:nvSpPr>
          <p:cNvPr id="5" name="4 CuadroTexto"/>
          <p:cNvSpPr txBox="1"/>
          <p:nvPr/>
        </p:nvSpPr>
        <p:spPr>
          <a:xfrm>
            <a:off x="3168867" y="321811"/>
            <a:ext cx="5896306" cy="646331"/>
          </a:xfrm>
          <a:prstGeom prst="rect">
            <a:avLst/>
          </a:prstGeom>
          <a:noFill/>
        </p:spPr>
        <p:txBody>
          <a:bodyPr wrap="square" rtlCol="0">
            <a:spAutoFit/>
          </a:bodyPr>
          <a:lstStyle/>
          <a:p>
            <a:r>
              <a:rPr lang="es-PE" b="1" dirty="0"/>
              <a:t>America Latina: Regione di musei meravigliosi e diversi 
</a:t>
            </a:r>
            <a:endParaRPr lang="es-PE" dirty="0"/>
          </a:p>
        </p:txBody>
      </p:sp>
      <p:pic>
        <p:nvPicPr>
          <p:cNvPr id="12291" name="Picture 3"/>
          <p:cNvPicPr>
            <a:picLocks noChangeAspect="1" noChangeArrowheads="1"/>
          </p:cNvPicPr>
          <p:nvPr/>
        </p:nvPicPr>
        <p:blipFill>
          <a:blip r:embed="rId3"/>
          <a:srcRect t="9698" r="27343" b="6250"/>
          <a:stretch>
            <a:fillRect/>
          </a:stretch>
        </p:blipFill>
        <p:spPr bwMode="auto">
          <a:xfrm>
            <a:off x="252247" y="851338"/>
            <a:ext cx="3177243" cy="2075586"/>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a:srcRect l="14604" t="19612" r="16146" b="13578"/>
          <a:stretch>
            <a:fillRect/>
          </a:stretch>
        </p:blipFill>
        <p:spPr bwMode="auto">
          <a:xfrm>
            <a:off x="525756" y="3703710"/>
            <a:ext cx="3726810" cy="2030423"/>
          </a:xfrm>
          <a:prstGeom prst="rect">
            <a:avLst/>
          </a:prstGeom>
          <a:noFill/>
          <a:ln w="9525">
            <a:noFill/>
            <a:miter lim="800000"/>
            <a:headEnd/>
            <a:tailEnd/>
          </a:ln>
          <a:effectLst/>
        </p:spPr>
      </p:pic>
      <p:sp>
        <p:nvSpPr>
          <p:cNvPr id="7" name="6 CuadroTexto"/>
          <p:cNvSpPr txBox="1"/>
          <p:nvPr/>
        </p:nvSpPr>
        <p:spPr>
          <a:xfrm>
            <a:off x="213301" y="5757900"/>
            <a:ext cx="5423338" cy="538609"/>
          </a:xfrm>
          <a:prstGeom prst="rect">
            <a:avLst/>
          </a:prstGeom>
          <a:noFill/>
        </p:spPr>
        <p:txBody>
          <a:bodyPr wrap="square" rtlCol="0">
            <a:spAutoFit/>
          </a:bodyPr>
          <a:lstStyle/>
          <a:p>
            <a:r>
              <a:rPr lang="es-PE" sz="1100" dirty="0">
                <a:hlinkClick r:id="rId5"/>
              </a:rPr>
              <a:t>http://www.precolombino.cl/exposiciones/exposiciones-temporales/el-arte-del-cobre-en-el-mundo-andino-2004/cobre-en-la-mesa-del-chaman</a:t>
            </a:r>
            <a:r>
              <a:rPr lang="es-PE" dirty="0">
                <a:hlinkClick r:id="rId5"/>
              </a:rPr>
              <a:t>/</a:t>
            </a:r>
            <a:endParaRPr lang="es-PE" dirty="0"/>
          </a:p>
        </p:txBody>
      </p:sp>
      <p:sp>
        <p:nvSpPr>
          <p:cNvPr id="8" name="7 CuadroTexto"/>
          <p:cNvSpPr txBox="1"/>
          <p:nvPr/>
        </p:nvSpPr>
        <p:spPr>
          <a:xfrm>
            <a:off x="362605" y="3122705"/>
            <a:ext cx="7330965" cy="276999"/>
          </a:xfrm>
          <a:prstGeom prst="rect">
            <a:avLst/>
          </a:prstGeom>
          <a:noFill/>
        </p:spPr>
        <p:txBody>
          <a:bodyPr wrap="square" rtlCol="0">
            <a:spAutoFit/>
          </a:bodyPr>
          <a:lstStyle/>
          <a:p>
            <a:r>
              <a:rPr lang="es-PE" sz="1200" dirty="0">
                <a:hlinkClick r:id="rId6"/>
              </a:rPr>
              <a:t>https://visitavirtual.cultura.pe/recorridos/MNCP/museo-nacional-cultura-peruana/index.html</a:t>
            </a:r>
            <a:endParaRPr lang="es-PE" sz="1200" dirty="0"/>
          </a:p>
        </p:txBody>
      </p:sp>
      <p:pic>
        <p:nvPicPr>
          <p:cNvPr id="12293" name="Picture 5"/>
          <p:cNvPicPr>
            <a:picLocks noChangeAspect="1" noChangeArrowheads="1"/>
          </p:cNvPicPr>
          <p:nvPr/>
        </p:nvPicPr>
        <p:blipFill>
          <a:blip r:embed="rId7"/>
          <a:srcRect l="29473" t="15410" r="2941" b="17996"/>
          <a:stretch>
            <a:fillRect/>
          </a:stretch>
        </p:blipFill>
        <p:spPr bwMode="auto">
          <a:xfrm>
            <a:off x="8316236" y="1008994"/>
            <a:ext cx="3394267" cy="1917930"/>
          </a:xfrm>
          <a:prstGeom prst="rect">
            <a:avLst/>
          </a:prstGeom>
          <a:noFill/>
          <a:ln w="9525">
            <a:noFill/>
            <a:miter lim="800000"/>
            <a:headEnd/>
            <a:tailEnd/>
          </a:ln>
          <a:effectLst/>
        </p:spPr>
      </p:pic>
      <p:sp>
        <p:nvSpPr>
          <p:cNvPr id="10" name="9 CuadroTexto"/>
          <p:cNvSpPr txBox="1"/>
          <p:nvPr/>
        </p:nvSpPr>
        <p:spPr>
          <a:xfrm>
            <a:off x="8308426" y="3030371"/>
            <a:ext cx="3641836" cy="461665"/>
          </a:xfrm>
          <a:prstGeom prst="rect">
            <a:avLst/>
          </a:prstGeom>
          <a:noFill/>
        </p:spPr>
        <p:txBody>
          <a:bodyPr wrap="square" rtlCol="0">
            <a:spAutoFit/>
          </a:bodyPr>
          <a:lstStyle/>
          <a:p>
            <a:r>
              <a:rPr lang="es-PE" sz="1200" dirty="0">
                <a:hlinkClick r:id="rId8"/>
              </a:rPr>
              <a:t>https://visitavirtual.cultura.pe/recorridos/MSCC/chan-chan/index.html</a:t>
            </a:r>
            <a:endParaRPr lang="es-PE" sz="1200" dirty="0"/>
          </a:p>
        </p:txBody>
      </p:sp>
      <p:pic>
        <p:nvPicPr>
          <p:cNvPr id="12296" name="Picture 8"/>
          <p:cNvPicPr>
            <a:picLocks noChangeAspect="1" noChangeArrowheads="1"/>
          </p:cNvPicPr>
          <p:nvPr/>
        </p:nvPicPr>
        <p:blipFill>
          <a:blip r:embed="rId9">
            <a:lum bright="-10000"/>
          </a:blip>
          <a:srcRect l="26016" t="21513" r="4021" b="19981"/>
          <a:stretch>
            <a:fillRect/>
          </a:stretch>
        </p:blipFill>
        <p:spPr bwMode="auto">
          <a:xfrm>
            <a:off x="6719775" y="3703710"/>
            <a:ext cx="4063503" cy="1918877"/>
          </a:xfrm>
          <a:prstGeom prst="rect">
            <a:avLst/>
          </a:prstGeom>
          <a:noFill/>
          <a:ln w="9525">
            <a:noFill/>
            <a:miter lim="800000"/>
            <a:headEnd/>
            <a:tailEnd/>
          </a:ln>
          <a:effectLst/>
        </p:spPr>
      </p:pic>
      <p:sp>
        <p:nvSpPr>
          <p:cNvPr id="14" name="13 CuadroTexto"/>
          <p:cNvSpPr txBox="1"/>
          <p:nvPr/>
        </p:nvSpPr>
        <p:spPr>
          <a:xfrm>
            <a:off x="6719775" y="5796737"/>
            <a:ext cx="5060731" cy="461665"/>
          </a:xfrm>
          <a:prstGeom prst="rect">
            <a:avLst/>
          </a:prstGeom>
          <a:noFill/>
        </p:spPr>
        <p:txBody>
          <a:bodyPr wrap="square" rtlCol="0">
            <a:spAutoFit/>
          </a:bodyPr>
          <a:lstStyle/>
          <a:p>
            <a:r>
              <a:rPr lang="es-PE" sz="1200" dirty="0">
                <a:hlinkClick r:id="rId10"/>
              </a:rPr>
              <a:t>https://visitavirtual.cultura.pe/recorridos/MUNACH/museo-nacional-chavin/index.html</a:t>
            </a:r>
            <a:endParaRPr lang="es-PE" sz="1200" dirty="0"/>
          </a:p>
        </p:txBody>
      </p:sp>
    </p:spTree>
    <p:extLst>
      <p:ext uri="{BB962C8B-B14F-4D97-AF65-F5344CB8AC3E}">
        <p14:creationId xmlns:p14="http://schemas.microsoft.com/office/powerpoint/2010/main" val="959192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5484" y="1170342"/>
            <a:ext cx="10515600" cy="758825"/>
          </a:xfrm>
        </p:spPr>
        <p:txBody>
          <a:bodyPr>
            <a:normAutofit/>
          </a:bodyPr>
          <a:lstStyle/>
          <a:p>
            <a:r>
              <a:rPr lang="it-IT" sz="2200" b="1" dirty="0">
                <a:solidFill>
                  <a:schemeClr val="accent2"/>
                </a:solidFill>
                <a:effectLst>
                  <a:outerShdw blurRad="38100" dist="38100" dir="2700000" algn="tl">
                    <a:srgbClr val="000000">
                      <a:alpha val="43137"/>
                    </a:srgbClr>
                  </a:outerShdw>
                </a:effectLst>
              </a:rPr>
              <a:t>3. Caratteristiche della medicina sciamanica</a:t>
            </a:r>
            <a:endParaRPr lang="en-US" sz="22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65484" y="1632587"/>
            <a:ext cx="10515600" cy="1997717"/>
          </a:xfrm>
        </p:spPr>
        <p:txBody>
          <a:bodyPr>
            <a:normAutofit fontScale="92500" lnSpcReduction="10000"/>
          </a:bodyPr>
          <a:lstStyle/>
          <a:p>
            <a:pPr marL="0" indent="0" algn="just">
              <a:buNone/>
            </a:pPr>
            <a:r>
              <a:rPr lang="es-PE" sz="2400" dirty="0">
                <a:latin typeface="Times New Roman"/>
                <a:ea typeface="Calibri"/>
              </a:rPr>
              <a:t/>
            </a:r>
            <a:br>
              <a:rPr lang="es-PE" sz="2400" dirty="0">
                <a:latin typeface="Times New Roman"/>
                <a:ea typeface="Calibri"/>
              </a:rPr>
            </a:br>
            <a:r>
              <a:rPr lang="es-PE" sz="1600" dirty="0">
                <a:ea typeface="Calibri"/>
              </a:rPr>
              <a:t>Lo Sciamano era un guaritore presente nella cultura precolombiana la cui infuenza non poteva essere estinta dopo la conquista. 
Attraverso la trance, gli sciamani raggiungevano il distacco delle loro anime dai loro corpi, permettendo loro di raggiungere il paradiso e l’inferno.
Questo potere di muoversi liberamente attraverso i mondi soprannaturali era riconosciuto dal popolo, permettendo agli sciamani di "condurre le anime dei loro pazienti".
</a:t>
            </a:r>
            <a:endParaRPr lang="en-US" sz="1400" dirty="0"/>
          </a:p>
        </p:txBody>
      </p:sp>
      <p:sp>
        <p:nvSpPr>
          <p:cNvPr id="4" name="3 CuadroTexto"/>
          <p:cNvSpPr txBox="1"/>
          <p:nvPr/>
        </p:nvSpPr>
        <p:spPr>
          <a:xfrm>
            <a:off x="1215189" y="5929353"/>
            <a:ext cx="9865895" cy="523220"/>
          </a:xfrm>
          <a:prstGeom prst="rect">
            <a:avLst/>
          </a:prstGeom>
          <a:noFill/>
        </p:spPr>
        <p:txBody>
          <a:bodyPr wrap="square" rtlCol="0">
            <a:spAutoFit/>
          </a:bodyPr>
          <a:lstStyle/>
          <a:p>
            <a:pPr fontAlgn="base"/>
            <a:r>
              <a:rPr lang="es-PE" sz="1400" dirty="0"/>
              <a:t/>
            </a:r>
            <a:br>
              <a:rPr lang="es-PE" sz="1400" dirty="0"/>
            </a:br>
            <a:endParaRPr lang="es-PE" sz="1400" dirty="0"/>
          </a:p>
        </p:txBody>
      </p:sp>
      <p:sp>
        <p:nvSpPr>
          <p:cNvPr id="5" name="4 CuadroTexto"/>
          <p:cNvSpPr txBox="1"/>
          <p:nvPr/>
        </p:nvSpPr>
        <p:spPr>
          <a:xfrm>
            <a:off x="563635" y="5605865"/>
            <a:ext cx="10735293" cy="338554"/>
          </a:xfrm>
          <a:prstGeom prst="rect">
            <a:avLst/>
          </a:prstGeom>
          <a:noFill/>
        </p:spPr>
        <p:txBody>
          <a:bodyPr wrap="square" rtlCol="0">
            <a:spAutoFit/>
          </a:bodyPr>
          <a:lstStyle/>
          <a:p>
            <a:r>
              <a:rPr lang="es-PE" sz="1200" dirty="0"/>
              <a:t>12. Carlos </a:t>
            </a:r>
            <a:r>
              <a:rPr lang="es-PE" sz="1200" dirty="0" err="1"/>
              <a:t>Musso</a:t>
            </a:r>
            <a:r>
              <a:rPr lang="es-PE" sz="1200" dirty="0"/>
              <a:t>. Medicina </a:t>
            </a:r>
            <a:r>
              <a:rPr lang="es-PE" sz="1200" dirty="0" err="1"/>
              <a:t>chamánica</a:t>
            </a:r>
            <a:r>
              <a:rPr lang="es-PE" sz="1200" dirty="0"/>
              <a:t>: su análisis desde una perspectiva científica. </a:t>
            </a:r>
            <a:r>
              <a:rPr lang="da-DK" sz="1200" dirty="0"/>
              <a:t>Rev. Hosp. Ital. B.Aires 2015; 35(4): 142-144</a:t>
            </a:r>
            <a:r>
              <a:rPr lang="da-DK" sz="1600" dirty="0"/>
              <a:t>.</a:t>
            </a:r>
            <a:endParaRPr lang="es-PE" sz="1600" dirty="0"/>
          </a:p>
        </p:txBody>
      </p:sp>
    </p:spTree>
    <p:extLst>
      <p:ext uri="{BB962C8B-B14F-4D97-AF65-F5344CB8AC3E}">
        <p14:creationId xmlns:p14="http://schemas.microsoft.com/office/powerpoint/2010/main" val="3138094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10784"/>
            <a:ext cx="10515600" cy="1325563"/>
          </a:xfrm>
        </p:spPr>
        <p:txBody>
          <a:bodyPr>
            <a:normAutofit/>
          </a:bodyPr>
          <a:lstStyle/>
          <a:p>
            <a:r>
              <a:rPr lang="it-IT" sz="2200" b="1" dirty="0">
                <a:solidFill>
                  <a:schemeClr val="accent2"/>
                </a:solidFill>
                <a:effectLst>
                  <a:outerShdw blurRad="38100" dist="38100" dir="2700000" algn="tl">
                    <a:srgbClr val="000000">
                      <a:alpha val="43137"/>
                    </a:srgbClr>
                  </a:outerShdw>
                </a:effectLst>
              </a:rPr>
              <a:t>3. Caratteristiche della medicina sciamanica</a:t>
            </a:r>
            <a:endParaRPr lang="en-US" sz="22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73132" y="1428582"/>
            <a:ext cx="11918868" cy="4354701"/>
          </a:xfrm>
        </p:spPr>
        <p:txBody>
          <a:bodyPr>
            <a:normAutofit fontScale="92500" lnSpcReduction="20000"/>
          </a:bodyPr>
          <a:lstStyle/>
          <a:p>
            <a:pPr marL="227965" marR="734695" indent="0" algn="just">
              <a:lnSpc>
                <a:spcPct val="120000"/>
              </a:lnSpc>
              <a:spcBef>
                <a:spcPts val="5"/>
              </a:spcBef>
              <a:buNone/>
            </a:pPr>
            <a:r>
              <a:rPr lang="es-ES" sz="2000" dirty="0">
                <a:latin typeface="Times New Roman" pitchFamily="18" charset="0"/>
                <a:cs typeface="Times New Roman" pitchFamily="18" charset="0"/>
              </a:rPr>
              <a:t/>
            </a:r>
            <a:br>
              <a:rPr lang="es-ES" sz="2000" dirty="0">
                <a:latin typeface="Times New Roman" pitchFamily="18" charset="0"/>
                <a:cs typeface="Times New Roman" pitchFamily="18" charset="0"/>
              </a:rPr>
            </a:br>
            <a:r>
              <a:rPr lang="es-ES" sz="2100" dirty="0" err="1">
                <a:cs typeface="Times New Roman" pitchFamily="18" charset="0"/>
              </a:rPr>
              <a:t>Gli</a:t>
            </a:r>
            <a:r>
              <a:rPr lang="es-ES" sz="2100" dirty="0">
                <a:cs typeface="Times New Roman" pitchFamily="18" charset="0"/>
              </a:rPr>
              <a:t> </a:t>
            </a:r>
            <a:r>
              <a:rPr lang="es-ES" sz="2100" dirty="0" err="1">
                <a:cs typeface="Times New Roman" pitchFamily="18" charset="0"/>
              </a:rPr>
              <a:t>antichi</a:t>
            </a:r>
            <a:r>
              <a:rPr lang="es-ES" sz="2100" dirty="0">
                <a:cs typeface="Times New Roman" pitchFamily="18" charset="0"/>
              </a:rPr>
              <a:t> </a:t>
            </a:r>
            <a:r>
              <a:rPr lang="es-ES" sz="2100" dirty="0" err="1">
                <a:cs typeface="Times New Roman" pitchFamily="18" charset="0"/>
              </a:rPr>
              <a:t>peruviani</a:t>
            </a:r>
            <a:r>
              <a:rPr lang="es-ES" sz="2100" dirty="0">
                <a:cs typeface="Times New Roman" pitchFamily="18" charset="0"/>
              </a:rPr>
              <a:t> </a:t>
            </a:r>
            <a:r>
              <a:rPr lang="es-ES" sz="2100" dirty="0" err="1">
                <a:cs typeface="Times New Roman" pitchFamily="18" charset="0"/>
              </a:rPr>
              <a:t>hanno</a:t>
            </a:r>
            <a:r>
              <a:rPr lang="es-ES" sz="2100" dirty="0">
                <a:cs typeface="Times New Roman" pitchFamily="18" charset="0"/>
              </a:rPr>
              <a:t> </a:t>
            </a:r>
            <a:r>
              <a:rPr lang="es-ES" sz="2100" dirty="0" err="1">
                <a:cs typeface="Times New Roman" pitchFamily="18" charset="0"/>
              </a:rPr>
              <a:t>lasciato</a:t>
            </a:r>
            <a:r>
              <a:rPr lang="es-ES" sz="2100" dirty="0">
                <a:cs typeface="Times New Roman" pitchFamily="18" charset="0"/>
              </a:rPr>
              <a:t> </a:t>
            </a:r>
            <a:r>
              <a:rPr lang="es-ES" sz="2100" dirty="0" err="1">
                <a:cs typeface="Times New Roman" pitchFamily="18" charset="0"/>
              </a:rPr>
              <a:t>testimonianze</a:t>
            </a:r>
            <a:r>
              <a:rPr lang="es-ES" sz="2100" dirty="0">
                <a:cs typeface="Times New Roman" pitchFamily="18" charset="0"/>
              </a:rPr>
              <a:t> </a:t>
            </a:r>
            <a:r>
              <a:rPr lang="es-ES" sz="2100" dirty="0" err="1">
                <a:cs typeface="Times New Roman" pitchFamily="18" charset="0"/>
              </a:rPr>
              <a:t>nelle</a:t>
            </a:r>
            <a:r>
              <a:rPr lang="es-ES" sz="2100" dirty="0">
                <a:cs typeface="Times New Roman" pitchFamily="18" charset="0"/>
              </a:rPr>
              <a:t> loro </a:t>
            </a:r>
            <a:r>
              <a:rPr lang="es-ES" sz="2100" dirty="0" err="1">
                <a:cs typeface="Times New Roman" pitchFamily="18" charset="0"/>
              </a:rPr>
              <a:t>ceramiche</a:t>
            </a:r>
            <a:r>
              <a:rPr lang="es-ES" sz="2100" dirty="0">
                <a:cs typeface="Times New Roman" pitchFamily="18" charset="0"/>
              </a:rPr>
              <a:t> </a:t>
            </a:r>
            <a:r>
              <a:rPr lang="es-ES" sz="2100" dirty="0" err="1">
                <a:cs typeface="Times New Roman" pitchFamily="18" charset="0"/>
              </a:rPr>
              <a:t>sulla</a:t>
            </a:r>
            <a:r>
              <a:rPr lang="es-ES" sz="2100" dirty="0">
                <a:cs typeface="Times New Roman" pitchFamily="18" charset="0"/>
              </a:rPr>
              <a:t> </a:t>
            </a:r>
            <a:r>
              <a:rPr lang="es-ES" sz="2100" dirty="0" err="1">
                <a:cs typeface="Times New Roman" pitchFamily="18" charset="0"/>
              </a:rPr>
              <a:t>comunicazione</a:t>
            </a:r>
            <a:r>
              <a:rPr lang="es-ES" sz="2100" dirty="0">
                <a:cs typeface="Times New Roman" pitchFamily="18" charset="0"/>
              </a:rPr>
              <a:t> </a:t>
            </a:r>
            <a:r>
              <a:rPr lang="es-ES" sz="2100" dirty="0" err="1">
                <a:cs typeface="Times New Roman" pitchFamily="18" charset="0"/>
              </a:rPr>
              <a:t>degli</a:t>
            </a:r>
            <a:r>
              <a:rPr lang="es-ES" sz="2100" dirty="0">
                <a:cs typeface="Times New Roman" pitchFamily="18" charset="0"/>
              </a:rPr>
              <a:t> </a:t>
            </a:r>
            <a:r>
              <a:rPr lang="es-ES" sz="2100" dirty="0" err="1">
                <a:cs typeface="Times New Roman" pitchFamily="18" charset="0"/>
              </a:rPr>
              <a:t>sciamani</a:t>
            </a:r>
            <a:r>
              <a:rPr lang="es-ES" sz="2100" dirty="0">
                <a:cs typeface="Times New Roman" pitchFamily="18" charset="0"/>
              </a:rPr>
              <a:t> con le </a:t>
            </a:r>
            <a:r>
              <a:rPr lang="es-ES" sz="2100" dirty="0" err="1">
                <a:cs typeface="Times New Roman" pitchFamily="18" charset="0"/>
              </a:rPr>
              <a:t>forze</a:t>
            </a:r>
            <a:r>
              <a:rPr lang="es-ES" sz="2100" dirty="0">
                <a:cs typeface="Times New Roman" pitchFamily="18" charset="0"/>
              </a:rPr>
              <a:t> </a:t>
            </a:r>
            <a:r>
              <a:rPr lang="es-ES" sz="2100" dirty="0" err="1">
                <a:cs typeface="Times New Roman" pitchFamily="18" charset="0"/>
              </a:rPr>
              <a:t>spirituali</a:t>
            </a:r>
            <a:r>
              <a:rPr lang="es-ES" sz="2100" dirty="0">
                <a:cs typeface="Times New Roman" pitchFamily="18" charset="0"/>
              </a:rPr>
              <a:t> e </a:t>
            </a:r>
            <a:r>
              <a:rPr lang="es-ES" sz="2100" dirty="0" err="1">
                <a:cs typeface="Times New Roman" pitchFamily="18" charset="0"/>
              </a:rPr>
              <a:t>il</a:t>
            </a:r>
            <a:r>
              <a:rPr lang="es-ES" sz="2100" dirty="0">
                <a:cs typeface="Times New Roman" pitchFamily="18" charset="0"/>
              </a:rPr>
              <a:t> loro </a:t>
            </a:r>
            <a:r>
              <a:rPr lang="es-ES" sz="2100" dirty="0" err="1">
                <a:cs typeface="Times New Roman" pitchFamily="18" charset="0"/>
              </a:rPr>
              <a:t>profondo</a:t>
            </a:r>
            <a:r>
              <a:rPr lang="es-ES" sz="2100" dirty="0">
                <a:cs typeface="Times New Roman" pitchFamily="18" charset="0"/>
              </a:rPr>
              <a:t> </a:t>
            </a:r>
            <a:r>
              <a:rPr lang="es-ES" sz="2100" dirty="0" err="1">
                <a:cs typeface="Times New Roman" pitchFamily="18" charset="0"/>
              </a:rPr>
              <a:t>rispetto</a:t>
            </a:r>
            <a:r>
              <a:rPr lang="es-ES" sz="2100" dirty="0">
                <a:cs typeface="Times New Roman" pitchFamily="18" charset="0"/>
              </a:rPr>
              <a:t> per </a:t>
            </a:r>
            <a:r>
              <a:rPr lang="es-ES" sz="2100" dirty="0" err="1">
                <a:cs typeface="Times New Roman" pitchFamily="18" charset="0"/>
              </a:rPr>
              <a:t>gli</a:t>
            </a:r>
            <a:r>
              <a:rPr lang="es-ES" sz="2100" dirty="0">
                <a:cs typeface="Times New Roman" pitchFamily="18" charset="0"/>
              </a:rPr>
              <a:t> </a:t>
            </a:r>
            <a:r>
              <a:rPr lang="es-ES" sz="2100" dirty="0" err="1">
                <a:cs typeface="Times New Roman" pitchFamily="18" charset="0"/>
              </a:rPr>
              <a:t>animali</a:t>
            </a:r>
            <a:r>
              <a:rPr lang="es-ES" sz="2100" dirty="0">
                <a:cs typeface="Times New Roman" pitchFamily="18" charset="0"/>
              </a:rPr>
              <a:t> e la natura. (9)
</a:t>
            </a:r>
            <a:endParaRPr lang="es-PE" sz="2100" dirty="0">
              <a:cs typeface="Times New Roman" pitchFamily="18" charset="0"/>
            </a:endParaRPr>
          </a:p>
          <a:p>
            <a:pPr marL="227965" marR="734695" indent="0" algn="just">
              <a:spcBef>
                <a:spcPts val="5"/>
              </a:spcBef>
              <a:buNone/>
            </a:pPr>
            <a:r>
              <a:rPr lang="es-PE" sz="2100" dirty="0">
                <a:cs typeface="Times New Roman" pitchFamily="18" charset="0"/>
              </a:rPr>
              <a:t>I ruoli degli sciamani erano:
</a:t>
            </a:r>
          </a:p>
          <a:p>
            <a:pPr marL="570865" marR="734695" indent="-342900" algn="just">
              <a:spcBef>
                <a:spcPts val="5"/>
              </a:spcBef>
            </a:pPr>
            <a:r>
              <a:rPr lang="es-PE" sz="2100" dirty="0">
                <a:cs typeface="Times New Roman" pitchFamily="18" charset="0"/>
              </a:rPr>
              <a:t>Potevano vedere l'anima umana, riconoscere i problemi e i drammi in ogni persona, ascoltando il paziente.</a:t>
            </a:r>
          </a:p>
          <a:p>
            <a:pPr marL="570865" marR="734695" indent="-342900" algn="just">
              <a:spcBef>
                <a:spcPts val="5"/>
              </a:spcBef>
            </a:pPr>
            <a:r>
              <a:rPr lang="es-PE" sz="2100" dirty="0">
                <a:cs typeface="Times New Roman" pitchFamily="18" charset="0"/>
              </a:rPr>
              <a:t>Potevano curare vari disturbi.</a:t>
            </a:r>
          </a:p>
          <a:p>
            <a:pPr marL="570865" marR="734695" indent="-342900" algn="just">
              <a:spcBef>
                <a:spcPts val="5"/>
              </a:spcBef>
            </a:pPr>
            <a:r>
              <a:rPr lang="es-PE" sz="2100" dirty="0">
                <a:cs typeface="Times New Roman" pitchFamily="18" charset="0"/>
              </a:rPr>
              <a:t>Potevano purificare case e persone.
Potevano accompagnare la morte, fornendo conforto ai pazienti e sostenendoli.  </a:t>
            </a:r>
          </a:p>
          <a:p>
            <a:pPr marL="570865" marR="734695" indent="-342900" algn="just">
              <a:spcBef>
                <a:spcPts val="5"/>
              </a:spcBef>
            </a:pPr>
            <a:r>
              <a:rPr lang="es-PE" sz="2100" dirty="0">
                <a:cs typeface="Times New Roman" pitchFamily="18" charset="0"/>
              </a:rPr>
              <a:t>Essi potevano onorare la morte di una persona, facendo sepolture con offerte e oggetti personali, a causa delle loro credenze in un'aldilà.
</a:t>
            </a:r>
            <a:r>
              <a:rPr lang="es-ES" sz="2100" dirty="0">
                <a:cs typeface="Times New Roman" pitchFamily="18" charset="0"/>
              </a:rPr>
              <a:t/>
            </a:r>
            <a:br>
              <a:rPr lang="es-ES" sz="2100" dirty="0">
                <a:cs typeface="Times New Roman" pitchFamily="18" charset="0"/>
              </a:rPr>
            </a:br>
            <a:r>
              <a:rPr lang="es-ES" sz="2100" dirty="0">
                <a:cs typeface="Times New Roman" pitchFamily="18" charset="0"/>
              </a:rPr>
              <a:t>Una funzione vitale dello Sciamano per le comunità era essere un guardiano della tradizione e dell'equilibrio psichico-fisico della comunità. </a:t>
            </a:r>
            <a:r>
              <a:rPr lang="es-ES" sz="2100" dirty="0" err="1">
                <a:cs typeface="Times New Roman" pitchFamily="18" charset="0"/>
              </a:rPr>
              <a:t>Erano</a:t>
            </a:r>
            <a:r>
              <a:rPr lang="es-ES" sz="2100" dirty="0">
                <a:cs typeface="Times New Roman" pitchFamily="18" charset="0"/>
              </a:rPr>
              <a:t> </a:t>
            </a:r>
            <a:r>
              <a:rPr lang="es-ES" sz="2100" dirty="0" err="1">
                <a:cs typeface="Times New Roman" pitchFamily="18" charset="0"/>
              </a:rPr>
              <a:t>incaricati</a:t>
            </a:r>
            <a:r>
              <a:rPr lang="es-ES" sz="2100" dirty="0">
                <a:cs typeface="Times New Roman" pitchFamily="18" charset="0"/>
              </a:rPr>
              <a:t> di </a:t>
            </a:r>
            <a:r>
              <a:rPr lang="es-ES" sz="2100" dirty="0" err="1">
                <a:cs typeface="Times New Roman" pitchFamily="18" charset="0"/>
              </a:rPr>
              <a:t>aggiornare</a:t>
            </a:r>
            <a:r>
              <a:rPr lang="es-ES" sz="2100" dirty="0">
                <a:cs typeface="Times New Roman" pitchFamily="18" charset="0"/>
              </a:rPr>
              <a:t> le loro </a:t>
            </a:r>
            <a:r>
              <a:rPr lang="es-ES" sz="2100" dirty="0" err="1">
                <a:cs typeface="Times New Roman" pitchFamily="18" charset="0"/>
              </a:rPr>
              <a:t>conoscenze</a:t>
            </a:r>
            <a:r>
              <a:rPr lang="es-ES" sz="2100" dirty="0">
                <a:cs typeface="Times New Roman" pitchFamily="18" charset="0"/>
              </a:rPr>
              <a:t> su piante, </a:t>
            </a:r>
            <a:r>
              <a:rPr lang="es-ES" sz="2100" dirty="0" err="1">
                <a:cs typeface="Times New Roman" pitchFamily="18" charset="0"/>
              </a:rPr>
              <a:t>rituali</a:t>
            </a:r>
            <a:r>
              <a:rPr lang="es-ES" sz="2100" dirty="0">
                <a:cs typeface="Times New Roman" pitchFamily="18" charset="0"/>
              </a:rPr>
              <a:t> e </a:t>
            </a:r>
            <a:r>
              <a:rPr lang="es-ES" sz="2100" dirty="0" err="1">
                <a:cs typeface="Times New Roman" pitchFamily="18" charset="0"/>
              </a:rPr>
              <a:t>malattie</a:t>
            </a:r>
            <a:r>
              <a:rPr lang="es-ES" sz="2100" dirty="0">
                <a:cs typeface="Times New Roman" pitchFamily="18" charset="0"/>
              </a:rPr>
              <a:t>, per </a:t>
            </a:r>
            <a:r>
              <a:rPr lang="es-ES" sz="2100" dirty="0" err="1">
                <a:cs typeface="Times New Roman" pitchFamily="18" charset="0"/>
              </a:rPr>
              <a:t>fornire</a:t>
            </a:r>
            <a:r>
              <a:rPr lang="es-ES" sz="2100" dirty="0">
                <a:cs typeface="Times New Roman" pitchFamily="18" charset="0"/>
              </a:rPr>
              <a:t> </a:t>
            </a:r>
            <a:r>
              <a:rPr lang="es-ES" sz="2100" dirty="0" err="1">
                <a:cs typeface="Times New Roman" pitchFamily="18" charset="0"/>
              </a:rPr>
              <a:t>servizio</a:t>
            </a:r>
            <a:r>
              <a:rPr lang="es-ES" sz="2100" dirty="0">
                <a:cs typeface="Times New Roman" pitchFamily="18" charset="0"/>
              </a:rPr>
              <a:t> </a:t>
            </a:r>
            <a:r>
              <a:rPr lang="es-ES" sz="2100" dirty="0" err="1">
                <a:cs typeface="Times New Roman" pitchFamily="18" charset="0"/>
              </a:rPr>
              <a:t>alla</a:t>
            </a:r>
            <a:r>
              <a:rPr lang="es-ES" sz="2100" dirty="0">
                <a:cs typeface="Times New Roman" pitchFamily="18" charset="0"/>
              </a:rPr>
              <a:t> </a:t>
            </a:r>
            <a:r>
              <a:rPr lang="es-ES" sz="2100" dirty="0" err="1">
                <a:cs typeface="Times New Roman" pitchFamily="18" charset="0"/>
              </a:rPr>
              <a:t>comunità</a:t>
            </a:r>
            <a:r>
              <a:rPr lang="es-ES" sz="2100" dirty="0">
                <a:cs typeface="Times New Roman" pitchFamily="18" charset="0"/>
              </a:rPr>
              <a:t>.
</a:t>
            </a:r>
            <a:r>
              <a:rPr lang="es-ES" sz="2000" dirty="0">
                <a:latin typeface="PMingLiU"/>
                <a:cs typeface="PMingLiU"/>
              </a:rPr>
              <a:t/>
            </a:r>
            <a:br>
              <a:rPr lang="es-ES" sz="2000" dirty="0">
                <a:latin typeface="PMingLiU"/>
                <a:cs typeface="PMingLiU"/>
              </a:rPr>
            </a:br>
            <a:endParaRPr lang="en-US" sz="2000" dirty="0">
              <a:latin typeface="Times New Roman" pitchFamily="18" charset="0"/>
              <a:cs typeface="Times New Roman" pitchFamily="18" charset="0"/>
            </a:endParaRPr>
          </a:p>
        </p:txBody>
      </p:sp>
      <p:sp>
        <p:nvSpPr>
          <p:cNvPr id="4" name="3 CuadroTexto"/>
          <p:cNvSpPr txBox="1"/>
          <p:nvPr/>
        </p:nvSpPr>
        <p:spPr>
          <a:xfrm>
            <a:off x="476001" y="5554605"/>
            <a:ext cx="10539663" cy="769441"/>
          </a:xfrm>
          <a:prstGeom prst="rect">
            <a:avLst/>
          </a:prstGeom>
          <a:noFill/>
        </p:spPr>
        <p:txBody>
          <a:bodyPr wrap="square" rtlCol="0">
            <a:spAutoFit/>
          </a:bodyPr>
          <a:lstStyle/>
          <a:p>
            <a:r>
              <a:rPr lang="es-PE" sz="1100" dirty="0"/>
              <a:t>9, Occidente Herido: El Potencial Sanador Del Chamanismo en el Mundo Contemporáneo. Mg. Ana María Llamazares .</a:t>
            </a:r>
            <a:br>
              <a:rPr lang="es-PE" sz="1100" dirty="0"/>
            </a:br>
            <a:r>
              <a:rPr lang="es-PE" sz="1100" dirty="0"/>
              <a:t>18. Llamazares, Ana María; Arte </a:t>
            </a:r>
            <a:r>
              <a:rPr lang="es-PE" sz="1100" dirty="0" err="1"/>
              <a:t>chamánico</a:t>
            </a:r>
            <a:r>
              <a:rPr lang="es-PE" sz="1100" dirty="0"/>
              <a:t>: visiones del universo. En: Llamazares y Martínez Sarasola (Eds.) El lenguaje de los dioses; Buenos Aires; </a:t>
            </a:r>
            <a:r>
              <a:rPr lang="es-PE" sz="1100" dirty="0" err="1"/>
              <a:t>Biblos</a:t>
            </a:r>
            <a:r>
              <a:rPr lang="es-PE" sz="1100" dirty="0"/>
              <a:t>; 2004. p. 107-108.</a:t>
            </a:r>
          </a:p>
          <a:p>
            <a:r>
              <a:rPr lang="es-AR" sz="1100" dirty="0"/>
              <a:t>19. Martínez Sarasola, Carlos. (2010) </a:t>
            </a:r>
            <a:r>
              <a:rPr lang="es-AR" sz="1100" i="1" dirty="0"/>
              <a:t>De manera sagrada y en celebración.</a:t>
            </a:r>
            <a:r>
              <a:rPr lang="es-AR" sz="1100" dirty="0"/>
              <a:t> Cap.4 Realidad, mundo invisible y cosmovisión. (Fragmentos Pág.160-202). Editorial </a:t>
            </a:r>
            <a:r>
              <a:rPr lang="es-AR" sz="1100" dirty="0" err="1"/>
              <a:t>Biblos</a:t>
            </a:r>
            <a:r>
              <a:rPr lang="es-AR" sz="1100" dirty="0"/>
              <a:t>: Buenos Aires.</a:t>
            </a:r>
            <a:endParaRPr lang="es-PE" sz="1100" dirty="0"/>
          </a:p>
          <a:p>
            <a:endParaRPr lang="es-PE" sz="1100" dirty="0"/>
          </a:p>
        </p:txBody>
      </p:sp>
    </p:spTree>
    <p:extLst>
      <p:ext uri="{BB962C8B-B14F-4D97-AF65-F5344CB8AC3E}">
        <p14:creationId xmlns:p14="http://schemas.microsoft.com/office/powerpoint/2010/main" val="2813495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7006" y="1286065"/>
            <a:ext cx="10515600" cy="576571"/>
          </a:xfrm>
        </p:spPr>
        <p:txBody>
          <a:bodyPr>
            <a:normAutofit fontScale="90000"/>
          </a:bodyPr>
          <a:lstStyle/>
          <a:p>
            <a:r>
              <a:rPr lang="it-IT" sz="2200" b="1" dirty="0">
                <a:solidFill>
                  <a:schemeClr val="accent2"/>
                </a:solidFill>
                <a:effectLst>
                  <a:outerShdw blurRad="38100" dist="38100" dir="2700000" algn="tl">
                    <a:srgbClr val="000000">
                      <a:alpha val="43137"/>
                    </a:srgbClr>
                  </a:outerShdw>
                </a:effectLst>
              </a:rPr>
              <a:t>3. Caratteristiche della medicina sciamanica</a:t>
            </a:r>
            <a:r>
              <a:rPr lang="en-US" dirty="0"/>
              <a:t/>
            </a:r>
            <a:br>
              <a:rPr lang="en-US" dirty="0"/>
            </a:br>
            <a:endParaRPr lang="en-US" dirty="0"/>
          </a:p>
        </p:txBody>
      </p:sp>
      <p:sp>
        <p:nvSpPr>
          <p:cNvPr id="3" name="Marcador de contenido 2"/>
          <p:cNvSpPr>
            <a:spLocks noGrp="1"/>
          </p:cNvSpPr>
          <p:nvPr>
            <p:ph idx="1"/>
          </p:nvPr>
        </p:nvSpPr>
        <p:spPr>
          <a:xfrm>
            <a:off x="368490" y="1735357"/>
            <a:ext cx="5879910" cy="3260725"/>
          </a:xfrm>
        </p:spPr>
        <p:txBody>
          <a:bodyPr>
            <a:normAutofit/>
          </a:bodyPr>
          <a:lstStyle/>
          <a:p>
            <a:pPr marL="0" marR="68580" indent="0" algn="just">
              <a:lnSpc>
                <a:spcPct val="100000"/>
              </a:lnSpc>
              <a:spcBef>
                <a:spcPts val="5"/>
              </a:spcBef>
              <a:spcAft>
                <a:spcPts val="0"/>
              </a:spcAft>
              <a:buNone/>
            </a:pPr>
            <a:r>
              <a:rPr lang="es-ES" sz="1600" dirty="0">
                <a:ea typeface="Arial"/>
                <a:cs typeface="Times New Roman" pitchFamily="18" charset="0"/>
              </a:rPr>
              <a:t>Lo </a:t>
            </a:r>
            <a:r>
              <a:rPr lang="es-ES" sz="1600" dirty="0" err="1">
                <a:ea typeface="Arial"/>
                <a:cs typeface="Times New Roman" pitchFamily="18" charset="0"/>
              </a:rPr>
              <a:t>sciamanesimo</a:t>
            </a:r>
            <a:r>
              <a:rPr lang="es-ES" sz="1600" dirty="0">
                <a:ea typeface="Arial"/>
                <a:cs typeface="Times New Roman" pitchFamily="18" charset="0"/>
              </a:rPr>
              <a:t> </a:t>
            </a:r>
            <a:r>
              <a:rPr lang="es-ES" sz="1600" dirty="0" err="1">
                <a:ea typeface="Arial"/>
                <a:cs typeface="Times New Roman" pitchFamily="18" charset="0"/>
              </a:rPr>
              <a:t>definisce</a:t>
            </a:r>
            <a:r>
              <a:rPr lang="es-ES" sz="1600" dirty="0">
                <a:ea typeface="Arial"/>
                <a:cs typeface="Times New Roman" pitchFamily="18" charset="0"/>
              </a:rPr>
              <a:t> </a:t>
            </a:r>
            <a:r>
              <a:rPr lang="es-ES" sz="1600" dirty="0" err="1">
                <a:ea typeface="Arial"/>
                <a:cs typeface="Times New Roman" pitchFamily="18" charset="0"/>
              </a:rPr>
              <a:t>un'esperienza</a:t>
            </a:r>
            <a:r>
              <a:rPr lang="es-ES" sz="1600" dirty="0">
                <a:ea typeface="Arial"/>
                <a:cs typeface="Times New Roman" pitchFamily="18" charset="0"/>
              </a:rPr>
              <a:t> in cui lo </a:t>
            </a:r>
            <a:r>
              <a:rPr lang="es-ES" sz="1600" dirty="0" err="1">
                <a:ea typeface="Arial"/>
                <a:cs typeface="Times New Roman" pitchFamily="18" charset="0"/>
              </a:rPr>
              <a:t>Sciamano</a:t>
            </a:r>
            <a:r>
              <a:rPr lang="es-ES" sz="1600" dirty="0">
                <a:ea typeface="Arial"/>
                <a:cs typeface="Times New Roman" pitchFamily="18" charset="0"/>
              </a:rPr>
              <a:t> </a:t>
            </a:r>
            <a:r>
              <a:rPr lang="es-ES" sz="1600" dirty="0" err="1">
                <a:ea typeface="Arial"/>
                <a:cs typeface="Times New Roman" pitchFamily="18" charset="0"/>
              </a:rPr>
              <a:t>rispecchia</a:t>
            </a:r>
            <a:r>
              <a:rPr lang="es-ES" sz="1600" dirty="0">
                <a:ea typeface="Arial"/>
                <a:cs typeface="Times New Roman" pitchFamily="18" charset="0"/>
              </a:rPr>
              <a:t> la </a:t>
            </a:r>
            <a:r>
              <a:rPr lang="es-ES" sz="1600" dirty="0" err="1">
                <a:ea typeface="Arial"/>
                <a:cs typeface="Times New Roman" pitchFamily="18" charset="0"/>
              </a:rPr>
              <a:t>sofferenza</a:t>
            </a:r>
            <a:r>
              <a:rPr lang="es-ES" sz="1600" dirty="0">
                <a:ea typeface="Arial"/>
                <a:cs typeface="Times New Roman" pitchFamily="18" charset="0"/>
              </a:rPr>
              <a:t> </a:t>
            </a:r>
            <a:r>
              <a:rPr lang="es-ES" sz="1600" dirty="0" err="1">
                <a:ea typeface="Arial"/>
                <a:cs typeface="Times New Roman" pitchFamily="18" charset="0"/>
              </a:rPr>
              <a:t>fisica</a:t>
            </a:r>
            <a:r>
              <a:rPr lang="es-ES" sz="1600" dirty="0">
                <a:ea typeface="Arial"/>
                <a:cs typeface="Times New Roman" pitchFamily="18" charset="0"/>
              </a:rPr>
              <a:t> e </a:t>
            </a:r>
            <a:r>
              <a:rPr lang="es-ES" sz="1600" dirty="0" err="1">
                <a:ea typeface="Arial"/>
                <a:cs typeface="Times New Roman" pitchFamily="18" charset="0"/>
              </a:rPr>
              <a:t>mentale</a:t>
            </a:r>
            <a:r>
              <a:rPr lang="es-ES" sz="1600" dirty="0">
                <a:ea typeface="Arial"/>
                <a:cs typeface="Times New Roman" pitchFamily="18" charset="0"/>
              </a:rPr>
              <a:t> </a:t>
            </a:r>
            <a:r>
              <a:rPr lang="es-ES" sz="1600" dirty="0" err="1">
                <a:ea typeface="Arial"/>
                <a:cs typeface="Times New Roman" pitchFamily="18" charset="0"/>
              </a:rPr>
              <a:t>delle</a:t>
            </a:r>
            <a:r>
              <a:rPr lang="es-ES" sz="1600" dirty="0">
                <a:ea typeface="Arial"/>
                <a:cs typeface="Times New Roman" pitchFamily="18" charset="0"/>
              </a:rPr>
              <a:t> persone. (3)
</a:t>
            </a:r>
            <a:endParaRPr lang="es-PE" sz="1600" dirty="0">
              <a:ea typeface="Arial"/>
              <a:cs typeface="Times New Roman" pitchFamily="18" charset="0"/>
            </a:endParaRPr>
          </a:p>
          <a:p>
            <a:pPr marL="0" indent="0">
              <a:lnSpc>
                <a:spcPct val="100000"/>
              </a:lnSpc>
              <a:buNone/>
            </a:pPr>
            <a:r>
              <a:rPr lang="es-ES" sz="1600" dirty="0">
                <a:ea typeface="Arial"/>
                <a:cs typeface="Times New Roman" pitchFamily="18" charset="0"/>
              </a:rPr>
              <a:t>Lo </a:t>
            </a:r>
            <a:r>
              <a:rPr lang="es-ES" sz="1600" dirty="0" err="1">
                <a:ea typeface="Arial"/>
                <a:cs typeface="Times New Roman" pitchFamily="18" charset="0"/>
              </a:rPr>
              <a:t>sciamanesimo</a:t>
            </a:r>
            <a:r>
              <a:rPr lang="es-ES" sz="1600" dirty="0">
                <a:ea typeface="Arial"/>
                <a:cs typeface="Times New Roman" pitchFamily="18" charset="0"/>
              </a:rPr>
              <a:t> </a:t>
            </a:r>
            <a:r>
              <a:rPr lang="es-ES" sz="1600" dirty="0" err="1">
                <a:ea typeface="Arial"/>
                <a:cs typeface="Times New Roman" pitchFamily="18" charset="0"/>
              </a:rPr>
              <a:t>è</a:t>
            </a:r>
            <a:r>
              <a:rPr lang="es-ES" sz="1600" dirty="0">
                <a:ea typeface="Arial"/>
                <a:cs typeface="Times New Roman" pitchFamily="18" charset="0"/>
              </a:rPr>
              <a:t> </a:t>
            </a:r>
            <a:r>
              <a:rPr lang="es-ES" sz="1600" dirty="0" err="1">
                <a:ea typeface="Arial"/>
                <a:cs typeface="Times New Roman" pitchFamily="18" charset="0"/>
              </a:rPr>
              <a:t>definito</a:t>
            </a:r>
            <a:r>
              <a:rPr lang="es-ES" sz="1600" dirty="0">
                <a:ea typeface="Arial"/>
                <a:cs typeface="Times New Roman" pitchFamily="18" charset="0"/>
              </a:rPr>
              <a:t> come: uno </a:t>
            </a:r>
            <a:r>
              <a:rPr lang="es-ES" sz="1600" dirty="0" err="1">
                <a:ea typeface="Arial"/>
                <a:cs typeface="Times New Roman" pitchFamily="18" charset="0"/>
              </a:rPr>
              <a:t>dei</a:t>
            </a:r>
            <a:r>
              <a:rPr lang="es-ES" sz="1600" dirty="0">
                <a:ea typeface="Arial"/>
                <a:cs typeface="Times New Roman" pitchFamily="18" charset="0"/>
              </a:rPr>
              <a:t> </a:t>
            </a:r>
            <a:r>
              <a:rPr lang="es-ES" sz="1600" dirty="0" err="1">
                <a:ea typeface="Arial"/>
                <a:cs typeface="Times New Roman" pitchFamily="18" charset="0"/>
              </a:rPr>
              <a:t>modi</a:t>
            </a:r>
            <a:r>
              <a:rPr lang="es-ES" sz="1600" dirty="0">
                <a:ea typeface="Arial"/>
                <a:cs typeface="Times New Roman" pitchFamily="18" charset="0"/>
              </a:rPr>
              <a:t> in cui </a:t>
            </a:r>
            <a:r>
              <a:rPr lang="es-ES" sz="1600" dirty="0" err="1">
                <a:ea typeface="Arial"/>
                <a:cs typeface="Times New Roman" pitchFamily="18" charset="0"/>
              </a:rPr>
              <a:t>gli</a:t>
            </a:r>
            <a:r>
              <a:rPr lang="es-ES" sz="1600" dirty="0">
                <a:ea typeface="Arial"/>
                <a:cs typeface="Times New Roman" pitchFamily="18" charset="0"/>
              </a:rPr>
              <a:t> </a:t>
            </a:r>
            <a:r>
              <a:rPr lang="es-ES" sz="1600" dirty="0" err="1">
                <a:ea typeface="Arial"/>
                <a:cs typeface="Times New Roman" pitchFamily="18" charset="0"/>
              </a:rPr>
              <a:t>uomini</a:t>
            </a:r>
            <a:r>
              <a:rPr lang="es-ES" sz="1600" dirty="0">
                <a:ea typeface="Arial"/>
                <a:cs typeface="Times New Roman" pitchFamily="18" charset="0"/>
              </a:rPr>
              <a:t> </a:t>
            </a:r>
            <a:r>
              <a:rPr lang="es-ES" sz="1600" dirty="0" err="1">
                <a:ea typeface="Arial"/>
                <a:cs typeface="Times New Roman" pitchFamily="18" charset="0"/>
              </a:rPr>
              <a:t>nel</a:t>
            </a:r>
            <a:r>
              <a:rPr lang="es-ES" sz="1600" dirty="0">
                <a:ea typeface="Arial"/>
                <a:cs typeface="Times New Roman" pitchFamily="18" charset="0"/>
              </a:rPr>
              <a:t> tempo </a:t>
            </a:r>
            <a:r>
              <a:rPr lang="es-ES" sz="1600" dirty="0" err="1">
                <a:ea typeface="Arial"/>
                <a:cs typeface="Times New Roman" pitchFamily="18" charset="0"/>
              </a:rPr>
              <a:t>hanno</a:t>
            </a:r>
            <a:r>
              <a:rPr lang="es-ES" sz="1600" dirty="0">
                <a:ea typeface="Arial"/>
                <a:cs typeface="Times New Roman" pitchFamily="18" charset="0"/>
              </a:rPr>
              <a:t> </a:t>
            </a:r>
            <a:r>
              <a:rPr lang="es-ES" sz="1600" dirty="0" err="1">
                <a:ea typeface="Arial"/>
                <a:cs typeface="Times New Roman" pitchFamily="18" charset="0"/>
              </a:rPr>
              <a:t>indotto</a:t>
            </a:r>
            <a:r>
              <a:rPr lang="es-ES" sz="1600" dirty="0">
                <a:ea typeface="Arial"/>
                <a:cs typeface="Times New Roman" pitchFamily="18" charset="0"/>
              </a:rPr>
              <a:t>, </a:t>
            </a:r>
            <a:r>
              <a:rPr lang="es-ES" sz="1600" dirty="0" err="1">
                <a:ea typeface="Arial"/>
                <a:cs typeface="Times New Roman" pitchFamily="18" charset="0"/>
              </a:rPr>
              <a:t>manipolato</a:t>
            </a:r>
            <a:r>
              <a:rPr lang="es-ES" sz="1600" dirty="0">
                <a:ea typeface="Arial"/>
                <a:cs typeface="Times New Roman" pitchFamily="18" charset="0"/>
              </a:rPr>
              <a:t> e </a:t>
            </a:r>
            <a:r>
              <a:rPr lang="es-ES" sz="1600" dirty="0" err="1">
                <a:ea typeface="Arial"/>
                <a:cs typeface="Times New Roman" pitchFamily="18" charset="0"/>
              </a:rPr>
              <a:t>sfruttato</a:t>
            </a:r>
            <a:r>
              <a:rPr lang="es-ES" sz="1600" dirty="0">
                <a:ea typeface="Arial"/>
                <a:cs typeface="Times New Roman" pitchFamily="18" charset="0"/>
              </a:rPr>
              <a:t> i </a:t>
            </a:r>
            <a:r>
              <a:rPr lang="es-ES" sz="1600" dirty="0" err="1">
                <a:ea typeface="Arial"/>
                <a:cs typeface="Times New Roman" pitchFamily="18" charset="0"/>
              </a:rPr>
              <a:t>profondi</a:t>
            </a:r>
            <a:r>
              <a:rPr lang="es-ES" sz="1600" dirty="0">
                <a:ea typeface="Arial"/>
                <a:cs typeface="Times New Roman" pitchFamily="18" charset="0"/>
              </a:rPr>
              <a:t> </a:t>
            </a:r>
            <a:r>
              <a:rPr lang="es-ES" sz="1600" dirty="0" err="1">
                <a:ea typeface="Arial"/>
                <a:cs typeface="Times New Roman" pitchFamily="18" charset="0"/>
              </a:rPr>
              <a:t>stati</a:t>
            </a:r>
            <a:r>
              <a:rPr lang="es-ES" sz="1600" dirty="0">
                <a:ea typeface="Arial"/>
                <a:cs typeface="Times New Roman" pitchFamily="18" charset="0"/>
              </a:rPr>
              <a:t> di una </a:t>
            </a:r>
            <a:r>
              <a:rPr lang="es-ES" sz="1600" dirty="0" err="1">
                <a:ea typeface="Arial"/>
                <a:cs typeface="Times New Roman" pitchFamily="18" charset="0"/>
              </a:rPr>
              <a:t>concienza</a:t>
            </a:r>
            <a:r>
              <a:rPr lang="es-ES" sz="1600" dirty="0">
                <a:ea typeface="Arial"/>
                <a:cs typeface="Times New Roman" pitchFamily="18" charset="0"/>
              </a:rPr>
              <a:t> </a:t>
            </a:r>
            <a:r>
              <a:rPr lang="es-ES" sz="1600" dirty="0" err="1">
                <a:ea typeface="Arial"/>
                <a:cs typeface="Times New Roman" pitchFamily="18" charset="0"/>
              </a:rPr>
              <a:t>alterata</a:t>
            </a:r>
            <a:r>
              <a:rPr lang="es-ES" sz="1600" dirty="0">
                <a:ea typeface="Arial"/>
                <a:cs typeface="Times New Roman" pitchFamily="18" charset="0"/>
              </a:rPr>
              <a:t>. (4</a:t>
            </a:r>
            <a:r>
              <a:rPr lang="es-ES" sz="1600" i="1" dirty="0">
                <a:ea typeface="Arial"/>
                <a:cs typeface="Times New Roman" pitchFamily="18" charset="0"/>
              </a:rPr>
              <a:t>)</a:t>
            </a:r>
            <a:br>
              <a:rPr lang="es-ES" sz="1600" i="1" dirty="0">
                <a:ea typeface="Arial"/>
                <a:cs typeface="Times New Roman" pitchFamily="18" charset="0"/>
              </a:rPr>
            </a:br>
            <a:r>
              <a:rPr lang="es-ES" sz="1600" i="1" dirty="0">
                <a:ea typeface="Arial"/>
              </a:rPr>
              <a:t/>
            </a:r>
            <a:br>
              <a:rPr lang="es-ES" sz="1600" i="1" dirty="0">
                <a:ea typeface="Arial"/>
              </a:rPr>
            </a:br>
            <a:r>
              <a:rPr lang="es-ES" sz="1400" i="1" dirty="0">
                <a:latin typeface="Arial"/>
                <a:ea typeface="Arial"/>
              </a:rPr>
              <a:t/>
            </a:r>
            <a:br>
              <a:rPr lang="es-ES" sz="1400" i="1" dirty="0">
                <a:latin typeface="Arial"/>
                <a:ea typeface="Arial"/>
              </a:rPr>
            </a:br>
            <a:endParaRPr lang="en-US" sz="1600" dirty="0">
              <a:latin typeface="Times New Roman" pitchFamily="18" charset="0"/>
              <a:cs typeface="Times New Roman" pitchFamily="18" charset="0"/>
            </a:endParaRPr>
          </a:p>
        </p:txBody>
      </p:sp>
      <p:sp>
        <p:nvSpPr>
          <p:cNvPr id="4" name="3 CuadroTexto"/>
          <p:cNvSpPr txBox="1"/>
          <p:nvPr/>
        </p:nvSpPr>
        <p:spPr>
          <a:xfrm>
            <a:off x="666422" y="5360268"/>
            <a:ext cx="9865895" cy="623248"/>
          </a:xfrm>
          <a:prstGeom prst="rect">
            <a:avLst/>
          </a:prstGeom>
          <a:noFill/>
        </p:spPr>
        <p:txBody>
          <a:bodyPr wrap="square" rtlCol="0">
            <a:spAutoFit/>
          </a:bodyPr>
          <a:lstStyle/>
          <a:p>
            <a:pPr fontAlgn="base"/>
            <a:r>
              <a:rPr lang="es-PE" sz="1200" dirty="0"/>
              <a:t>13. Due approcci alla sciamanesimo. Sergio Espinosa Proa. Università Autonoma di zacatecas.</a:t>
            </a:r>
            <a:br>
              <a:rPr lang="es-PE" sz="1200" dirty="0"/>
            </a:br>
            <a:r>
              <a:rPr lang="es-PE" sz="1200" dirty="0"/>
              <a:t>14. Gli sciamani della preistoria. Jean Clottes. David Lewis-Williams. Critico risentito. Rafael Montes Gutierrez. Professore di Geografia e Storia.</a:t>
            </a:r>
            <a:r>
              <a:rPr lang="es-PE" sz="1050" dirty="0"/>
              <a:t/>
            </a:r>
            <a:br>
              <a:rPr lang="es-PE" sz="1050" dirty="0"/>
            </a:br>
            <a:endParaRPr lang="es-PE" sz="1050" dirty="0"/>
          </a:p>
        </p:txBody>
      </p:sp>
      <p:pic>
        <p:nvPicPr>
          <p:cNvPr id="5122" name="Picture 2"/>
          <p:cNvPicPr>
            <a:picLocks noChangeAspect="1" noChangeArrowheads="1"/>
          </p:cNvPicPr>
          <p:nvPr/>
        </p:nvPicPr>
        <p:blipFill>
          <a:blip r:embed="rId2"/>
          <a:srcRect l="27059" t="12240" r="28823" b="35156"/>
          <a:stretch>
            <a:fillRect/>
          </a:stretch>
        </p:blipFill>
        <p:spPr bwMode="auto">
          <a:xfrm>
            <a:off x="6727856" y="1466850"/>
            <a:ext cx="5083144" cy="3422650"/>
          </a:xfrm>
          <a:prstGeom prst="rect">
            <a:avLst/>
          </a:prstGeom>
          <a:noFill/>
          <a:ln w="9525">
            <a:noFill/>
            <a:miter lim="800000"/>
            <a:headEnd/>
            <a:tailEnd/>
          </a:ln>
          <a:effectLst/>
        </p:spPr>
      </p:pic>
    </p:spTree>
    <p:extLst>
      <p:ext uri="{BB962C8B-B14F-4D97-AF65-F5344CB8AC3E}">
        <p14:creationId xmlns:p14="http://schemas.microsoft.com/office/powerpoint/2010/main" val="178999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8051" y="1368471"/>
            <a:ext cx="10515600" cy="477671"/>
          </a:xfrm>
        </p:spPr>
        <p:txBody>
          <a:bodyPr>
            <a:normAutofit fontScale="90000"/>
          </a:bodyPr>
          <a:lstStyle/>
          <a:p>
            <a:r>
              <a:rPr lang="it-IT" sz="2200" b="1" dirty="0">
                <a:solidFill>
                  <a:schemeClr val="accent2"/>
                </a:solidFill>
                <a:effectLst>
                  <a:outerShdw blurRad="38100" dist="38100" dir="2700000" algn="tl">
                    <a:srgbClr val="000000">
                      <a:alpha val="43137"/>
                    </a:srgbClr>
                  </a:outerShdw>
                </a:effectLst>
              </a:rPr>
              <a:t>3. Caratteristiche della medicina sciamanica</a:t>
            </a:r>
            <a:r>
              <a:rPr lang="en-US" dirty="0"/>
              <a:t/>
            </a:r>
            <a:br>
              <a:rPr lang="en-US" dirty="0"/>
            </a:br>
            <a:endParaRPr lang="es-PE" dirty="0"/>
          </a:p>
        </p:txBody>
      </p:sp>
      <p:sp>
        <p:nvSpPr>
          <p:cNvPr id="3" name="2 Marcador de contenido"/>
          <p:cNvSpPr>
            <a:spLocks noGrp="1"/>
          </p:cNvSpPr>
          <p:nvPr>
            <p:ph idx="1"/>
          </p:nvPr>
        </p:nvSpPr>
        <p:spPr>
          <a:xfrm>
            <a:off x="407101" y="1776888"/>
            <a:ext cx="11396848" cy="1757883"/>
          </a:xfrm>
        </p:spPr>
        <p:txBody>
          <a:bodyPr>
            <a:normAutofit/>
          </a:bodyPr>
          <a:lstStyle/>
          <a:p>
            <a:pPr marL="0" indent="0" algn="just">
              <a:lnSpc>
                <a:spcPct val="100000"/>
              </a:lnSpc>
              <a:buNone/>
            </a:pPr>
            <a:r>
              <a:rPr lang="en-US" sz="1600" dirty="0"/>
              <a:t>I </a:t>
            </a:r>
            <a:r>
              <a:rPr lang="en-US" sz="1600" dirty="0" err="1"/>
              <a:t>guaritori</a:t>
            </a:r>
            <a:r>
              <a:rPr lang="en-US" sz="1600" dirty="0"/>
              <a:t> </a:t>
            </a:r>
            <a:r>
              <a:rPr lang="en-US" sz="1600" dirty="0" err="1"/>
              <a:t>precolombiani</a:t>
            </a:r>
            <a:r>
              <a:rPr lang="en-US" sz="1600" dirty="0"/>
              <a:t> in </a:t>
            </a:r>
            <a:r>
              <a:rPr lang="en-US" sz="1600" dirty="0" err="1"/>
              <a:t>Perù</a:t>
            </a:r>
            <a:r>
              <a:rPr lang="en-US" sz="1600" dirty="0"/>
              <a:t> </a:t>
            </a:r>
            <a:r>
              <a:rPr lang="en-US" sz="1600" dirty="0" err="1"/>
              <a:t>usavano</a:t>
            </a:r>
            <a:r>
              <a:rPr lang="en-US" sz="1600" dirty="0"/>
              <a:t> diverse </a:t>
            </a:r>
            <a:r>
              <a:rPr lang="en-US" sz="1600" dirty="0" err="1"/>
              <a:t>piante</a:t>
            </a:r>
            <a:r>
              <a:rPr lang="en-US" sz="1600" dirty="0"/>
              <a:t> </a:t>
            </a:r>
            <a:r>
              <a:rPr lang="en-US" sz="1600" dirty="0" err="1"/>
              <a:t>medicinali</a:t>
            </a:r>
            <a:r>
              <a:rPr lang="en-US" sz="1600" dirty="0"/>
              <a:t>. La </a:t>
            </a:r>
            <a:r>
              <a:rPr lang="en-US" sz="1600" dirty="0" err="1"/>
              <a:t>prova</a:t>
            </a:r>
            <a:r>
              <a:rPr lang="en-US" sz="1600" dirty="0"/>
              <a:t> </a:t>
            </a:r>
            <a:r>
              <a:rPr lang="en-US" sz="1600" dirty="0" err="1"/>
              <a:t>attuale</a:t>
            </a:r>
            <a:r>
              <a:rPr lang="en-US" sz="1600" dirty="0"/>
              <a:t> è </a:t>
            </a:r>
            <a:r>
              <a:rPr lang="en-US" sz="1600" dirty="0" err="1"/>
              <a:t>che</a:t>
            </a:r>
            <a:r>
              <a:rPr lang="en-US" sz="1600" dirty="0"/>
              <a:t> </a:t>
            </a:r>
            <a:r>
              <a:rPr lang="en-US" sz="1600" dirty="0" err="1"/>
              <a:t>più</a:t>
            </a:r>
            <a:r>
              <a:rPr lang="en-US" sz="1600" dirty="0"/>
              <a:t> di 1400 specie di </a:t>
            </a:r>
            <a:r>
              <a:rPr lang="en-US" sz="1600" dirty="0" err="1"/>
              <a:t>piante</a:t>
            </a:r>
            <a:r>
              <a:rPr lang="en-US" sz="1600" dirty="0"/>
              <a:t> </a:t>
            </a:r>
            <a:r>
              <a:rPr lang="en-US" sz="1600" dirty="0" err="1"/>
              <a:t>medicinali</a:t>
            </a:r>
            <a:r>
              <a:rPr lang="en-US" sz="1600" dirty="0"/>
              <a:t> </a:t>
            </a:r>
            <a:r>
              <a:rPr lang="en-US" sz="1600" dirty="0" err="1"/>
              <a:t>autoctone</a:t>
            </a:r>
            <a:r>
              <a:rPr lang="en-US" sz="1600" dirty="0"/>
              <a:t> </a:t>
            </a:r>
            <a:r>
              <a:rPr lang="en-US" sz="1600" dirty="0" err="1"/>
              <a:t>sono</a:t>
            </a:r>
            <a:r>
              <a:rPr lang="en-US" sz="1600" dirty="0"/>
              <a:t> </a:t>
            </a:r>
            <a:r>
              <a:rPr lang="en-US" sz="1600" dirty="0" err="1"/>
              <a:t>registrate</a:t>
            </a:r>
            <a:r>
              <a:rPr lang="en-US" sz="1600" dirty="0"/>
              <a:t> </a:t>
            </a:r>
            <a:r>
              <a:rPr lang="en-US" sz="1600" dirty="0" err="1"/>
              <a:t>nel</a:t>
            </a:r>
            <a:r>
              <a:rPr lang="en-US" sz="1600" dirty="0"/>
              <a:t> </a:t>
            </a:r>
            <a:r>
              <a:rPr lang="en-US" sz="1600" dirty="0" err="1"/>
              <a:t>paese</a:t>
            </a:r>
            <a:r>
              <a:rPr lang="en-US" sz="1600" dirty="0"/>
              <a:t>, </a:t>
            </a:r>
            <a:r>
              <a:rPr lang="en-US" sz="1600" dirty="0" err="1"/>
              <a:t>molte</a:t>
            </a:r>
            <a:r>
              <a:rPr lang="en-US" sz="1600" dirty="0"/>
              <a:t> </a:t>
            </a:r>
            <a:r>
              <a:rPr lang="en-US" sz="1600" dirty="0" err="1"/>
              <a:t>delle</a:t>
            </a:r>
            <a:r>
              <a:rPr lang="en-US" sz="1600" dirty="0"/>
              <a:t> </a:t>
            </a:r>
            <a:r>
              <a:rPr lang="en-US" sz="1600" dirty="0" err="1"/>
              <a:t>quali</a:t>
            </a:r>
            <a:r>
              <a:rPr lang="en-US" sz="1600" dirty="0"/>
              <a:t> </a:t>
            </a:r>
            <a:r>
              <a:rPr lang="en-US" sz="1600" dirty="0" err="1"/>
              <a:t>sono</a:t>
            </a:r>
            <a:r>
              <a:rPr lang="en-US" sz="1600" dirty="0"/>
              <a:t> </a:t>
            </a:r>
            <a:r>
              <a:rPr lang="en-US" sz="1600" dirty="0" err="1"/>
              <a:t>utilizzate</a:t>
            </a:r>
            <a:r>
              <a:rPr lang="en-US" sz="1600" dirty="0"/>
              <a:t> </a:t>
            </a:r>
            <a:r>
              <a:rPr lang="en-US" sz="1600" dirty="0" err="1"/>
              <a:t>nella</a:t>
            </a:r>
            <a:r>
              <a:rPr lang="en-US" sz="1600" dirty="0"/>
              <a:t> </a:t>
            </a:r>
            <a:r>
              <a:rPr lang="en-US" sz="1600" dirty="0" err="1"/>
              <a:t>medicina</a:t>
            </a:r>
            <a:r>
              <a:rPr lang="en-US" sz="1600" dirty="0"/>
              <a:t> </a:t>
            </a:r>
            <a:r>
              <a:rPr lang="en-US" sz="1600" dirty="0" err="1"/>
              <a:t>tradizionale</a:t>
            </a:r>
            <a:r>
              <a:rPr lang="en-US" sz="1600" dirty="0"/>
              <a:t>.
</a:t>
            </a:r>
            <a:r>
              <a:rPr lang="es-ES" sz="1600" dirty="0"/>
              <a:t>Al giorno d'oggi, molti guaritori, sciamani e medici naturopatici conservano le tradizioni e la conoscenza di queste piante.
I guaritori usavano le piante attraverso l'osservazione progressiva delle loro proprietà curative e passavano questa conoscenza alle generazioni successive. </a:t>
            </a:r>
            <a:endParaRPr lang="es-PE" sz="1000" dirty="0"/>
          </a:p>
        </p:txBody>
      </p:sp>
      <p:pic>
        <p:nvPicPr>
          <p:cNvPr id="3074" name="Picture 2"/>
          <p:cNvPicPr>
            <a:picLocks noChangeAspect="1" noChangeArrowheads="1"/>
          </p:cNvPicPr>
          <p:nvPr/>
        </p:nvPicPr>
        <p:blipFill>
          <a:blip r:embed="rId2"/>
          <a:srcRect l="33824" t="31771" r="33970" b="47916"/>
          <a:stretch>
            <a:fillRect/>
          </a:stretch>
        </p:blipFill>
        <p:spPr bwMode="auto">
          <a:xfrm>
            <a:off x="2800350" y="3572585"/>
            <a:ext cx="5181600" cy="1845501"/>
          </a:xfrm>
          <a:prstGeom prst="rect">
            <a:avLst/>
          </a:prstGeom>
          <a:noFill/>
          <a:ln w="9525">
            <a:noFill/>
            <a:miter lim="800000"/>
            <a:headEnd/>
            <a:tailEnd/>
          </a:ln>
          <a:effectLst/>
        </p:spPr>
      </p:pic>
      <p:sp>
        <p:nvSpPr>
          <p:cNvPr id="5" name="4 CuadroTexto"/>
          <p:cNvSpPr txBox="1"/>
          <p:nvPr/>
        </p:nvSpPr>
        <p:spPr>
          <a:xfrm>
            <a:off x="571500" y="5757249"/>
            <a:ext cx="11068050" cy="646331"/>
          </a:xfrm>
          <a:prstGeom prst="rect">
            <a:avLst/>
          </a:prstGeom>
          <a:noFill/>
        </p:spPr>
        <p:txBody>
          <a:bodyPr wrap="square" rtlCol="0">
            <a:spAutoFit/>
          </a:bodyPr>
          <a:lstStyle/>
          <a:p>
            <a:r>
              <a:rPr lang="es-PE" sz="1200" dirty="0"/>
              <a:t>17. Pamo Reyna Oscar. Medicina pre-ispanica. Ad Alarcàn Graciela, Espinoza Luis, Pamo-Reyna Oscar, Eds. Medicina e Reumatologia peruviana: storia e contributi. Lima, Comitato Organizzatore PANLAR 2006.
</a:t>
            </a:r>
            <a:endParaRPr lang="es-PE" dirty="0"/>
          </a:p>
        </p:txBody>
      </p:sp>
      <p:sp>
        <p:nvSpPr>
          <p:cNvPr id="6" name="5 CuadroTexto"/>
          <p:cNvSpPr txBox="1"/>
          <p:nvPr/>
        </p:nvSpPr>
        <p:spPr>
          <a:xfrm>
            <a:off x="8288740" y="4079836"/>
            <a:ext cx="2514600" cy="830997"/>
          </a:xfrm>
          <a:prstGeom prst="rect">
            <a:avLst/>
          </a:prstGeom>
          <a:noFill/>
        </p:spPr>
        <p:txBody>
          <a:bodyPr wrap="square" rtlCol="0">
            <a:spAutoFit/>
          </a:bodyPr>
          <a:lstStyle/>
          <a:p>
            <a:r>
              <a:rPr lang="es-PE" sz="1200" dirty="0">
                <a:hlinkClick r:id="rId3"/>
              </a:rPr>
              <a:t>https://visitavirtual.cultura.pe/recorridos/MNAAHP/museo-nacional-arqueologia-antropologia-historia-peru/index.html</a:t>
            </a:r>
            <a:endParaRPr lang="es-PE"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3509" y="774559"/>
            <a:ext cx="10515600" cy="1325563"/>
          </a:xfrm>
        </p:spPr>
        <p:txBody>
          <a:bodyPr>
            <a:normAutofit/>
          </a:bodyPr>
          <a:lstStyle/>
          <a:p>
            <a:r>
              <a:rPr lang="it-IT" sz="2000" b="1" dirty="0">
                <a:solidFill>
                  <a:schemeClr val="accent2"/>
                </a:solidFill>
                <a:effectLst>
                  <a:outerShdw blurRad="38100" dist="38100" dir="2700000" algn="tl">
                    <a:srgbClr val="000000">
                      <a:alpha val="43137"/>
                    </a:srgbClr>
                  </a:outerShdw>
                </a:effectLst>
              </a:rPr>
              <a:t>3. Caratteristiche della medicina sciamanica</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642752" y="1708468"/>
            <a:ext cx="10657114" cy="1758064"/>
          </a:xfrm>
        </p:spPr>
        <p:txBody>
          <a:bodyPr>
            <a:normAutofit/>
          </a:bodyPr>
          <a:lstStyle/>
          <a:p>
            <a:pPr marL="0" indent="0" algn="just">
              <a:buNone/>
            </a:pPr>
            <a:r>
              <a:rPr lang="es-PE" sz="1600" dirty="0">
                <a:cs typeface="Times New Roman" pitchFamily="18" charset="0"/>
              </a:rPr>
              <a:t>La conoscenza sciamanica era duplice. 
Gli sciamani curavano le malattie fisiche e l'angoscia spirituale. 
L'attuale medicina sciamanica si basa sulla concezione integrale e multidimensionale delle persone, la loro salute, la realtà e la loro malattia. Questa idea è la differenza principale con la medicina moderna.  
La guarigione fisica e spirituale è probabilmente il motivo per cui la medicina sciamanica ha prevalso attraverso la storia. </a:t>
            </a:r>
          </a:p>
        </p:txBody>
      </p:sp>
      <p:sp>
        <p:nvSpPr>
          <p:cNvPr id="5" name="4 Rectángulo"/>
          <p:cNvSpPr/>
          <p:nvPr/>
        </p:nvSpPr>
        <p:spPr>
          <a:xfrm>
            <a:off x="566057" y="5407679"/>
            <a:ext cx="10810504" cy="738664"/>
          </a:xfrm>
          <a:prstGeom prst="rect">
            <a:avLst/>
          </a:prstGeom>
        </p:spPr>
        <p:txBody>
          <a:bodyPr wrap="square">
            <a:spAutoFit/>
          </a:bodyPr>
          <a:lstStyle/>
          <a:p>
            <a:r>
              <a:rPr lang="es-PE" sz="1200" dirty="0"/>
              <a:t>12. Carlos </a:t>
            </a:r>
            <a:r>
              <a:rPr lang="es-PE" sz="1200" dirty="0" err="1"/>
              <a:t>Musso</a:t>
            </a:r>
            <a:r>
              <a:rPr lang="es-PE" sz="1200" dirty="0"/>
              <a:t>. Medicina </a:t>
            </a:r>
            <a:r>
              <a:rPr lang="es-PE" sz="1200" dirty="0" err="1"/>
              <a:t>chamánica</a:t>
            </a:r>
            <a:r>
              <a:rPr lang="es-PE" sz="1200" dirty="0"/>
              <a:t>: su análisis desde una perspectiva científica. </a:t>
            </a:r>
            <a:r>
              <a:rPr lang="da-DK" sz="1200" dirty="0"/>
              <a:t>Rev. Hosp. Ital. B.Aires 2015; 35(4): 142-144.</a:t>
            </a:r>
          </a:p>
          <a:p>
            <a:r>
              <a:rPr lang="en-US" sz="1200" dirty="0"/>
              <a:t>19. </a:t>
            </a:r>
            <a:r>
              <a:rPr lang="en-US" sz="1200" dirty="0" err="1"/>
              <a:t>Llamazares</a:t>
            </a:r>
            <a:r>
              <a:rPr lang="en-US" sz="1200" dirty="0"/>
              <a:t>, a. M. The wounded west: The healing potential of shamanism in the contemporary world. </a:t>
            </a:r>
            <a:r>
              <a:rPr lang="en-US" sz="1200" i="1" dirty="0" err="1"/>
              <a:t>ReVision</a:t>
            </a:r>
            <a:r>
              <a:rPr lang="en-US" sz="1200" dirty="0"/>
              <a:t>, 2015, vol. 23, no 2&amp;3, p. 6-23.</a:t>
            </a:r>
            <a:endParaRPr lang="es-PE" sz="1200" dirty="0"/>
          </a:p>
          <a:p>
            <a:endParaRPr lang="es-PE"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7364" y="1078173"/>
            <a:ext cx="10515600" cy="464024"/>
          </a:xfrm>
        </p:spPr>
        <p:txBody>
          <a:bodyPr>
            <a:normAutofit/>
          </a:bodyPr>
          <a:lstStyle/>
          <a:p>
            <a:r>
              <a:rPr lang="it-IT" sz="2000" b="1" dirty="0">
                <a:solidFill>
                  <a:schemeClr val="accent2"/>
                </a:solidFill>
                <a:effectLst>
                  <a:outerShdw blurRad="38100" dist="38100" dir="2700000" algn="tl">
                    <a:srgbClr val="000000">
                      <a:alpha val="43137"/>
                    </a:srgbClr>
                  </a:outerShdw>
                </a:effectLst>
              </a:rPr>
              <a:t>3. Caratteristiche della medicina sciamanica</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743198" y="1813749"/>
            <a:ext cx="10811493" cy="2948256"/>
          </a:xfrm>
        </p:spPr>
        <p:txBody>
          <a:bodyPr>
            <a:normAutofit lnSpcReduction="10000"/>
          </a:bodyPr>
          <a:lstStyle/>
          <a:p>
            <a:pPr marL="0" indent="0" algn="just">
              <a:buNone/>
            </a:pPr>
            <a:r>
              <a:rPr lang="es-AR" sz="1600" dirty="0"/>
              <a:t>Per comprendere i guaritori precolombiani, è importante riconoscere il rapporto tra paziente e sciamano:
Nel rituale di guarigione, guaritore e paziente si allineano per il processo, questo significa che lo Sciamano individua ed equilibra gli aspetti fisici, mentali e spirituali del paziente, raggiungendo la salute raggiungendo l'equilibrio.
Gli sciamani hanno usato varie risorse nelle sessioni di guarigione:
Tabacco: Usato per "pulire e ripristinare" la persona, attraverso un colpo di fumo ("soplada")
Tabella di lavoro sciamanica: una coperta sul terreno è stata utilizzata per questo scopo. Diversi elementi sono stati posti su di esso. 
Canti, danze e strumenti musicali: lo Sciamano usava la musica durante la guarigione per chiamare gli spiriti buoni o cacciare quelli maligni. Ciò manterrebbe o riacquisterebbe l'equilibrio e l'armonia tra salute fisica, mentale e spirituale.
</a:t>
            </a:r>
            <a:endParaRPr lang="es-PE" dirty="0"/>
          </a:p>
        </p:txBody>
      </p:sp>
      <p:sp>
        <p:nvSpPr>
          <p:cNvPr id="4" name="3 CuadroTexto"/>
          <p:cNvSpPr txBox="1"/>
          <p:nvPr/>
        </p:nvSpPr>
        <p:spPr>
          <a:xfrm>
            <a:off x="415637" y="5635462"/>
            <a:ext cx="11139054" cy="461665"/>
          </a:xfrm>
          <a:prstGeom prst="rect">
            <a:avLst/>
          </a:prstGeom>
          <a:noFill/>
        </p:spPr>
        <p:txBody>
          <a:bodyPr wrap="square" rtlCol="0">
            <a:spAutoFit/>
          </a:bodyPr>
          <a:lstStyle/>
          <a:p>
            <a:r>
              <a:rPr lang="es-AR" sz="1200" dirty="0"/>
              <a:t>19. Martínez Sarasola, Carlos. (2010) </a:t>
            </a:r>
            <a:r>
              <a:rPr lang="es-AR" sz="1200" i="1" dirty="0"/>
              <a:t>De manera sagrada y en celebración.</a:t>
            </a:r>
            <a:r>
              <a:rPr lang="es-AR" sz="1200" dirty="0"/>
              <a:t> Cap.4 Realidad, mundo invisible y cosmovisión. (Fragmentos Pág.160-202). Editorial </a:t>
            </a:r>
            <a:r>
              <a:rPr lang="es-AR" sz="1200" dirty="0" err="1"/>
              <a:t>Biblos</a:t>
            </a:r>
            <a:r>
              <a:rPr lang="es-AR" sz="1200" dirty="0"/>
              <a:t>: Buenos Aires.</a:t>
            </a:r>
            <a:endParaRPr lang="es-PE"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6063" y="870093"/>
            <a:ext cx="10515600" cy="679904"/>
          </a:xfrm>
        </p:spPr>
        <p:txBody>
          <a:bodyPr>
            <a:normAutofit fontScale="90000"/>
          </a:bodyPr>
          <a:lstStyle/>
          <a:p>
            <a:r>
              <a:rPr lang="it-IT" sz="2200" b="1" dirty="0">
                <a:solidFill>
                  <a:schemeClr val="accent2"/>
                </a:solidFill>
                <a:effectLst>
                  <a:outerShdw blurRad="38100" dist="38100" dir="2700000" algn="tl">
                    <a:srgbClr val="000000">
                      <a:alpha val="43137"/>
                    </a:srgbClr>
                  </a:outerShdw>
                </a:effectLst>
              </a:rPr>
              <a:t>3. Caratteristiche della medicina sciamanica</a:t>
            </a:r>
            <a:r>
              <a:rPr lang="en-US" sz="2200" b="1" dirty="0">
                <a:solidFill>
                  <a:schemeClr val="accent2"/>
                </a:solidFill>
                <a:effectLst>
                  <a:outerShdw blurRad="38100" dist="38100" dir="2700000" algn="tl">
                    <a:srgbClr val="000000">
                      <a:alpha val="43137"/>
                    </a:srgbClr>
                  </a:outerShdw>
                </a:effectLst>
              </a:rPr>
              <a:t/>
            </a:r>
            <a:br>
              <a:rPr lang="en-US" sz="2200" b="1" dirty="0">
                <a:solidFill>
                  <a:schemeClr val="accent2"/>
                </a:solidFill>
                <a:effectLst>
                  <a:outerShdw blurRad="38100" dist="38100" dir="2700000" algn="tl">
                    <a:srgbClr val="000000">
                      <a:alpha val="43137"/>
                    </a:srgbClr>
                  </a:outerShdw>
                </a:effectLst>
              </a:rPr>
            </a:br>
            <a:endParaRPr lang="es-PE" sz="22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46067" y="1535758"/>
            <a:ext cx="10811493" cy="632815"/>
          </a:xfrm>
        </p:spPr>
        <p:txBody>
          <a:bodyPr>
            <a:normAutofit lnSpcReduction="10000"/>
          </a:bodyPr>
          <a:lstStyle/>
          <a:p>
            <a:pPr marL="0" indent="0" algn="just">
              <a:buNone/>
            </a:pPr>
            <a:r>
              <a:rPr lang="es-AR" sz="1600" dirty="0"/>
              <a:t>Tabella di lavoro sciamanica:
</a:t>
            </a:r>
          </a:p>
          <a:p>
            <a:pPr marL="0" indent="0" algn="just">
              <a:buNone/>
            </a:pPr>
            <a:endParaRPr lang="es-AR" sz="1600" dirty="0"/>
          </a:p>
        </p:txBody>
      </p:sp>
      <p:sp>
        <p:nvSpPr>
          <p:cNvPr id="4" name="3 CuadroTexto"/>
          <p:cNvSpPr txBox="1"/>
          <p:nvPr/>
        </p:nvSpPr>
        <p:spPr>
          <a:xfrm>
            <a:off x="535675" y="5818095"/>
            <a:ext cx="11139054" cy="276999"/>
          </a:xfrm>
          <a:prstGeom prst="rect">
            <a:avLst/>
          </a:prstGeom>
          <a:noFill/>
        </p:spPr>
        <p:txBody>
          <a:bodyPr wrap="square" rtlCol="0">
            <a:spAutoFit/>
          </a:bodyPr>
          <a:lstStyle/>
          <a:p>
            <a:r>
              <a:rPr lang="es-PE" sz="1200" dirty="0"/>
              <a:t>Prodigioso Perú profundo</a:t>
            </a:r>
          </a:p>
        </p:txBody>
      </p:sp>
      <p:sp>
        <p:nvSpPr>
          <p:cNvPr id="5" name="4 CuadroTexto"/>
          <p:cNvSpPr txBox="1"/>
          <p:nvPr/>
        </p:nvSpPr>
        <p:spPr>
          <a:xfrm>
            <a:off x="659500" y="2134788"/>
            <a:ext cx="9829800" cy="4278094"/>
          </a:xfrm>
          <a:prstGeom prst="rect">
            <a:avLst/>
          </a:prstGeom>
          <a:noFill/>
        </p:spPr>
        <p:txBody>
          <a:bodyPr wrap="square" rtlCol="0">
            <a:spAutoFit/>
          </a:bodyPr>
          <a:lstStyle/>
          <a:p>
            <a:pPr marL="285750" indent="-285750">
              <a:buFont typeface="Arial" panose="020B0604020202020204" pitchFamily="34" charset="0"/>
              <a:buChar char="•"/>
            </a:pPr>
            <a:r>
              <a:rPr lang="es-PE" sz="1600" dirty="0"/>
              <a:t>Foglie di tabacco per dominare l'avversario e utilizzare l'incanto delle colline e dei laghi.
Acqua dai laghi di Las Huaringas (distretto di Huancabamba)      
Acqua fiorita, acqua di Eau de cologne e acqua Kananga per la protezione e la fioritura. 
Pisco o grappa ("aguardiente") da aggiungere al medicinale (tabacco) e uno spondyl per rafforzarlo.
Due pugnali per “mandare cose cattive verso il nemico”.
Corno di toro per disfare ogni esessa.
Serrature fatte con erbe medicinali per "curare e fiorire".
Tigli per “addolcire e rinferscare" qualsiasi tipo di attività. 
Lo zucchero bianco per fiorire e raccogliere fortuna. 
Rose bianche per sbiancare e liberare la mente. Inoltre, per attirare buoni clienti al business. 
Una campana per chiamare gli "spiriti spaventosi" "spiriti dello spavento". 
Una chungana ("sonaja") o sonaglio per evocare vento e virtù. </a:t>
            </a:r>
            <a:br>
              <a:rPr lang="es-PE" sz="1600" dirty="0"/>
            </a:br>
            <a:r>
              <a:rPr lang="es-PE" sz="1600" dirty="0"/>
              <a:t/>
            </a:r>
            <a:br>
              <a:rPr lang="es-PE" sz="1600" dirty="0"/>
            </a:br>
            <a:r>
              <a:rPr lang="es-PE" sz="1600" dirty="0"/>
              <a:t/>
            </a:r>
            <a:br>
              <a:rPr lang="es-PE" sz="1600" dirty="0"/>
            </a:br>
            <a:r>
              <a:rPr lang="es-PE" sz="1600" dirty="0"/>
              <a:t/>
            </a:r>
            <a:br>
              <a:rPr lang="es-PE" sz="1600" dirty="0"/>
            </a:br>
            <a:r>
              <a:rPr lang="es-PE" sz="1600" dirty="0"/>
              <a:t/>
            </a:r>
            <a:br>
              <a:rPr lang="es-PE" sz="1600" dirty="0"/>
            </a:br>
            <a:endParaRPr lang="es-PE"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09448" y="1170343"/>
            <a:ext cx="10515600" cy="679904"/>
          </a:xfrm>
        </p:spPr>
        <p:txBody>
          <a:bodyPr>
            <a:normAutofit/>
          </a:bodyPr>
          <a:lstStyle/>
          <a:p>
            <a:r>
              <a:rPr lang="it-IT" sz="2000" b="1" dirty="0">
                <a:solidFill>
                  <a:schemeClr val="accent2"/>
                </a:solidFill>
                <a:effectLst>
                  <a:outerShdw blurRad="38100" dist="38100" dir="2700000" algn="tl">
                    <a:srgbClr val="000000">
                      <a:alpha val="43137"/>
                    </a:srgbClr>
                  </a:outerShdw>
                </a:effectLst>
              </a:rPr>
              <a:t>3. Caratteristiche della medicina sciamanica</a:t>
            </a: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364550" y="1860489"/>
            <a:ext cx="10811493" cy="632815"/>
          </a:xfrm>
        </p:spPr>
        <p:txBody>
          <a:bodyPr>
            <a:normAutofit fontScale="92500" lnSpcReduction="20000"/>
          </a:bodyPr>
          <a:lstStyle/>
          <a:p>
            <a:pPr marL="0" indent="0" algn="ctr">
              <a:buNone/>
            </a:pPr>
            <a:r>
              <a:rPr lang="es-AR" sz="2000" b="1" dirty="0"/>
              <a:t>Tabella di lavoro sciamanica 
</a:t>
            </a:r>
            <a:endParaRPr lang="es-AR" sz="1900" dirty="0"/>
          </a:p>
          <a:p>
            <a:pPr marL="0" indent="0" algn="just">
              <a:buNone/>
            </a:pPr>
            <a:endParaRPr lang="es-AR" sz="1900" dirty="0"/>
          </a:p>
        </p:txBody>
      </p:sp>
      <p:pic>
        <p:nvPicPr>
          <p:cNvPr id="15362" name="Picture 2" descr="The Healing Mesa A World of Healing: The Mesa in Peruvian ..."/>
          <p:cNvPicPr>
            <a:picLocks noChangeAspect="1" noChangeArrowheads="1"/>
          </p:cNvPicPr>
          <p:nvPr/>
        </p:nvPicPr>
        <p:blipFill>
          <a:blip r:embed="rId2"/>
          <a:srcRect l="23944" t="59394" r="37998"/>
          <a:stretch>
            <a:fillRect/>
          </a:stretch>
        </p:blipFill>
        <p:spPr bwMode="auto">
          <a:xfrm>
            <a:off x="3815961" y="2670114"/>
            <a:ext cx="3908672" cy="3127829"/>
          </a:xfrm>
          <a:prstGeom prst="rect">
            <a:avLst/>
          </a:prstGeom>
          <a:noFill/>
        </p:spPr>
      </p:pic>
      <p:sp>
        <p:nvSpPr>
          <p:cNvPr id="7" name="6 CuadroTexto"/>
          <p:cNvSpPr txBox="1"/>
          <p:nvPr/>
        </p:nvSpPr>
        <p:spPr>
          <a:xfrm>
            <a:off x="3972910" y="5797943"/>
            <a:ext cx="3988676" cy="369332"/>
          </a:xfrm>
          <a:prstGeom prst="rect">
            <a:avLst/>
          </a:prstGeom>
          <a:noFill/>
        </p:spPr>
        <p:txBody>
          <a:bodyPr wrap="square" rtlCol="0">
            <a:spAutoFit/>
          </a:bodyPr>
          <a:lstStyle/>
          <a:p>
            <a:r>
              <a:rPr lang="en-US" dirty="0"/>
              <a:t> </a:t>
            </a:r>
            <a:r>
              <a:rPr lang="en-US" sz="1600" dirty="0"/>
              <a:t>The worktable in Peruvian Shamanism</a:t>
            </a:r>
            <a:endParaRPr lang="es-P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1722" y="1115752"/>
            <a:ext cx="10515600" cy="535627"/>
          </a:xfrm>
        </p:spPr>
        <p:txBody>
          <a:bodyPr>
            <a:noAutofit/>
          </a:bodyPr>
          <a:lstStyle/>
          <a:p>
            <a:r>
              <a:rPr lang="es-PE" sz="2800" b="1" dirty="0">
                <a:solidFill>
                  <a:schemeClr val="accent2"/>
                </a:solidFill>
                <a:effectLst>
                  <a:outerShdw blurRad="38100" dist="38100" dir="2700000" algn="tl">
                    <a:srgbClr val="000000">
                      <a:alpha val="43137"/>
                    </a:srgbClr>
                  </a:outerShdw>
                </a:effectLst>
              </a:rPr>
              <a:t>4. Rituali sciamani</a:t>
            </a:r>
            <a:r>
              <a:rPr lang="en-US" sz="2400" b="1" dirty="0">
                <a:solidFill>
                  <a:schemeClr val="accent2"/>
                </a:solidFill>
                <a:effectLst>
                  <a:outerShdw blurRad="38100" dist="38100" dir="2700000" algn="tl">
                    <a:srgbClr val="000000">
                      <a:alpha val="43137"/>
                    </a:srgbClr>
                  </a:outerShdw>
                </a:effectLst>
              </a:rPr>
              <a:t/>
            </a:r>
            <a:br>
              <a:rPr lang="en-US" sz="2400" b="1" dirty="0">
                <a:solidFill>
                  <a:schemeClr val="accent2"/>
                </a:solidFill>
                <a:effectLst>
                  <a:outerShdw blurRad="38100" dist="38100" dir="2700000" algn="tl">
                    <a:srgbClr val="000000">
                      <a:alpha val="43137"/>
                    </a:srgbClr>
                  </a:outerShdw>
                </a:effectLst>
              </a:rPr>
            </a:br>
            <a:endParaRPr lang="en-US" sz="2400" b="1" dirty="0">
              <a:solidFill>
                <a:schemeClr val="accent2"/>
              </a:solidFill>
              <a:effectLst>
                <a:outerShdw blurRad="38100" dist="38100" dir="2700000" algn="tl">
                  <a:srgbClr val="000000">
                    <a:alpha val="43137"/>
                  </a:srgbClr>
                </a:outerShdw>
              </a:effectLst>
            </a:endParaRPr>
          </a:p>
        </p:txBody>
      </p:sp>
      <p:pic>
        <p:nvPicPr>
          <p:cNvPr id="10243" name="Picture 3"/>
          <p:cNvPicPr>
            <a:picLocks noChangeAspect="1" noChangeArrowheads="1"/>
          </p:cNvPicPr>
          <p:nvPr/>
        </p:nvPicPr>
        <p:blipFill>
          <a:blip r:embed="rId2"/>
          <a:srcRect l="24584" t="19396" r="51684" b="12500"/>
          <a:stretch>
            <a:fillRect/>
          </a:stretch>
        </p:blipFill>
        <p:spPr bwMode="auto">
          <a:xfrm>
            <a:off x="4246662" y="1792328"/>
            <a:ext cx="2454389" cy="3977369"/>
          </a:xfrm>
          <a:prstGeom prst="rect">
            <a:avLst/>
          </a:prstGeom>
          <a:noFill/>
          <a:ln w="9525">
            <a:noFill/>
            <a:miter lim="800000"/>
            <a:headEnd/>
            <a:tailEnd/>
          </a:ln>
          <a:effectLst/>
        </p:spPr>
      </p:pic>
    </p:spTree>
    <p:extLst>
      <p:ext uri="{BB962C8B-B14F-4D97-AF65-F5344CB8AC3E}">
        <p14:creationId xmlns:p14="http://schemas.microsoft.com/office/powerpoint/2010/main" val="2393278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5418" y="624433"/>
            <a:ext cx="10515600" cy="930275"/>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RITUALI SCIAMANI</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851846" y="1728833"/>
            <a:ext cx="5715001" cy="2501973"/>
          </a:xfrm>
        </p:spPr>
        <p:txBody>
          <a:bodyPr>
            <a:normAutofit/>
          </a:bodyPr>
          <a:lstStyle/>
          <a:p>
            <a:pPr marL="227965" marR="734695" indent="0" algn="just">
              <a:spcBef>
                <a:spcPts val="5"/>
              </a:spcBef>
              <a:buNone/>
            </a:pPr>
            <a:endParaRPr lang="es-PE" sz="2400" b="1" dirty="0">
              <a:latin typeface="Times New Roman" pitchFamily="18" charset="0"/>
              <a:cs typeface="Times New Roman" pitchFamily="18" charset="0"/>
            </a:endParaRPr>
          </a:p>
          <a:p>
            <a:pPr marL="227965" marR="734695" indent="0" algn="just">
              <a:spcBef>
                <a:spcPts val="5"/>
              </a:spcBef>
              <a:buNone/>
            </a:pPr>
            <a:r>
              <a:rPr lang="es-PE" sz="1600" b="1" dirty="0">
                <a:cs typeface="Times New Roman" pitchFamily="18" charset="0"/>
              </a:rPr>
              <a:t>La separazione: </a:t>
            </a:r>
            <a:r>
              <a:rPr lang="es-PE" sz="1600" dirty="0">
                <a:cs typeface="Times New Roman" pitchFamily="18" charset="0"/>
              </a:rPr>
              <a:t>consiste nell'isolamento fisico o simbolico dell'individuo, per separarlo dalla causa della malattia.
</a:t>
            </a:r>
          </a:p>
          <a:p>
            <a:pPr marL="227965" marR="734695" indent="0" algn="just">
              <a:spcBef>
                <a:spcPts val="5"/>
              </a:spcBef>
              <a:buNone/>
            </a:pPr>
            <a:r>
              <a:rPr lang="es-PE" sz="1600" b="1" dirty="0">
                <a:cs typeface="Times New Roman" pitchFamily="18" charset="0"/>
              </a:rPr>
              <a:t>La reincorporazione: </a:t>
            </a:r>
            <a:r>
              <a:rPr lang="es-PE" sz="1600" dirty="0">
                <a:cs typeface="Times New Roman" pitchFamily="18" charset="0"/>
              </a:rPr>
              <a:t>si verifica quando l'individuo acquisisce un nuovo status e viene reincorporato nella società come nuovo membro.
</a:t>
            </a:r>
            <a:endParaRPr lang="en-US" sz="2400" dirty="0">
              <a:latin typeface="Times New Roman" pitchFamily="18" charset="0"/>
              <a:cs typeface="Times New Roman" pitchFamily="18" charset="0"/>
            </a:endParaRPr>
          </a:p>
        </p:txBody>
      </p:sp>
      <p:sp>
        <p:nvSpPr>
          <p:cNvPr id="5" name="4 CuadroTexto"/>
          <p:cNvSpPr txBox="1"/>
          <p:nvPr/>
        </p:nvSpPr>
        <p:spPr>
          <a:xfrm>
            <a:off x="594486" y="5703153"/>
            <a:ext cx="11197464" cy="646331"/>
          </a:xfrm>
          <a:prstGeom prst="rect">
            <a:avLst/>
          </a:prstGeom>
          <a:noFill/>
        </p:spPr>
        <p:txBody>
          <a:bodyPr wrap="square" rtlCol="0">
            <a:spAutoFit/>
          </a:bodyPr>
          <a:lstStyle/>
          <a:p>
            <a:r>
              <a:rPr lang="es-PE" sz="1200" dirty="0"/>
              <a:t>20. Mostra. Sciamani e divinità dell'Ecuador precolombiani. Commissario: Santiago Ontaneda-Luciano ricercatore della Direzione dei Musei e dei Siti Archeologici del Sottosegretario Tecnico della Memoria Sociale del Ministero della Cultura e dei Beni Ecuadoriani. Consulente scientifico: Francisco Valdez, ricercatore presso PALOC (Local Heritage and Governance), unità di ricerca congiunta dell'IRD e del Muséum National d'Histoire Naturelle. </a:t>
            </a:r>
          </a:p>
        </p:txBody>
      </p:sp>
      <p:pic>
        <p:nvPicPr>
          <p:cNvPr id="6146" name="Picture 2"/>
          <p:cNvPicPr>
            <a:picLocks noChangeAspect="1" noChangeArrowheads="1"/>
          </p:cNvPicPr>
          <p:nvPr/>
        </p:nvPicPr>
        <p:blipFill>
          <a:blip r:embed="rId2"/>
          <a:srcRect l="34706" t="9375" r="37647" b="23438"/>
          <a:stretch>
            <a:fillRect/>
          </a:stretch>
        </p:blipFill>
        <p:spPr bwMode="auto">
          <a:xfrm>
            <a:off x="6667056" y="1352550"/>
            <a:ext cx="2915093" cy="4000500"/>
          </a:xfrm>
          <a:prstGeom prst="rect">
            <a:avLst/>
          </a:prstGeom>
          <a:noFill/>
          <a:ln w="9525">
            <a:noFill/>
            <a:miter lim="800000"/>
            <a:headEnd/>
            <a:tailEnd/>
          </a:ln>
          <a:effectLst/>
        </p:spPr>
      </p:pic>
      <p:sp>
        <p:nvSpPr>
          <p:cNvPr id="6" name="5 Rectángulo"/>
          <p:cNvSpPr/>
          <p:nvPr/>
        </p:nvSpPr>
        <p:spPr>
          <a:xfrm>
            <a:off x="9848850" y="4057650"/>
            <a:ext cx="2000250" cy="1015663"/>
          </a:xfrm>
          <a:prstGeom prst="rect">
            <a:avLst/>
          </a:prstGeom>
        </p:spPr>
        <p:txBody>
          <a:bodyPr wrap="square">
            <a:spAutoFit/>
          </a:bodyPr>
          <a:lstStyle/>
          <a:p>
            <a:r>
              <a:rPr lang="es-PE" sz="1200" dirty="0">
                <a:hlinkClick r:id="rId3"/>
              </a:rPr>
              <a:t>https://visitavirtual.cultura.pe/recorridos/MNAAHP/museo-nacional-arqueologia-antropologia-historia-peru/index.html</a:t>
            </a:r>
            <a:endParaRPr lang="es-PE" sz="1200" dirty="0"/>
          </a:p>
        </p:txBody>
      </p:sp>
    </p:spTree>
    <p:extLst>
      <p:ext uri="{BB962C8B-B14F-4D97-AF65-F5344CB8AC3E}">
        <p14:creationId xmlns:p14="http://schemas.microsoft.com/office/powerpoint/2010/main" val="348561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371599" y="596638"/>
            <a:ext cx="9506608" cy="646331"/>
          </a:xfrm>
          <a:prstGeom prst="rect">
            <a:avLst/>
          </a:prstGeom>
          <a:noFill/>
        </p:spPr>
        <p:txBody>
          <a:bodyPr wrap="square" rtlCol="0">
            <a:spAutoFit/>
          </a:bodyPr>
          <a:lstStyle/>
          <a:p>
            <a:pPr algn="ctr"/>
            <a:r>
              <a:rPr lang="es-PE" b="1" dirty="0"/>
              <a:t>Natura meravigliosa considerata come musei “vivi"
</a:t>
            </a:r>
          </a:p>
        </p:txBody>
      </p:sp>
      <p:pic>
        <p:nvPicPr>
          <p:cNvPr id="14338" name="Picture 2" descr="Machu Picchu"/>
          <p:cNvPicPr>
            <a:picLocks noChangeAspect="1" noChangeArrowheads="1"/>
          </p:cNvPicPr>
          <p:nvPr/>
        </p:nvPicPr>
        <p:blipFill>
          <a:blip r:embed="rId2"/>
          <a:srcRect l="9556" t="4620" r="6250"/>
          <a:stretch>
            <a:fillRect/>
          </a:stretch>
        </p:blipFill>
        <p:spPr bwMode="auto">
          <a:xfrm>
            <a:off x="614856" y="1094879"/>
            <a:ext cx="3465826" cy="2208556"/>
          </a:xfrm>
          <a:prstGeom prst="rect">
            <a:avLst/>
          </a:prstGeom>
          <a:noFill/>
        </p:spPr>
      </p:pic>
      <p:sp>
        <p:nvSpPr>
          <p:cNvPr id="14340" name="AutoShape 4" descr="Sacsayhuaman, el misterio más grande de América - Abrech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4342" name="AutoShape 6" descr="Sacsayhuaman, el misterio más grande de América - Abrech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4344" name="AutoShape 8" descr="Chavín de Huantar | Machu Picchu Tours - Paquetes turísticos Tour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14345" name="Picture 9" descr="G:\2020 15 MAYO EMANUELE\cabezas-clavas.jpg"/>
          <p:cNvPicPr>
            <a:picLocks noChangeAspect="1" noChangeArrowheads="1"/>
          </p:cNvPicPr>
          <p:nvPr/>
        </p:nvPicPr>
        <p:blipFill>
          <a:blip r:embed="rId3"/>
          <a:srcRect t="-118" r="28451"/>
          <a:stretch>
            <a:fillRect/>
          </a:stretch>
        </p:blipFill>
        <p:spPr bwMode="auto">
          <a:xfrm>
            <a:off x="5597089" y="1007959"/>
            <a:ext cx="2154840" cy="2295476"/>
          </a:xfrm>
          <a:prstGeom prst="rect">
            <a:avLst/>
          </a:prstGeom>
          <a:noFill/>
        </p:spPr>
      </p:pic>
      <p:pic>
        <p:nvPicPr>
          <p:cNvPr id="14347" name="Picture 11" descr="CAF protege 300.000 hectáreas de la Amazonía peruana | PRESENTE RSE"/>
          <p:cNvPicPr>
            <a:picLocks noChangeAspect="1" noChangeArrowheads="1"/>
          </p:cNvPicPr>
          <p:nvPr/>
        </p:nvPicPr>
        <p:blipFill>
          <a:blip r:embed="rId4"/>
          <a:srcRect l="9455" t="3547" r="22352" b="7499"/>
          <a:stretch>
            <a:fillRect/>
          </a:stretch>
        </p:blipFill>
        <p:spPr bwMode="auto">
          <a:xfrm>
            <a:off x="1151963" y="3894084"/>
            <a:ext cx="2737650" cy="2236959"/>
          </a:xfrm>
          <a:prstGeom prst="rect">
            <a:avLst/>
          </a:prstGeom>
          <a:noFill/>
        </p:spPr>
      </p:pic>
      <p:pic>
        <p:nvPicPr>
          <p:cNvPr id="14349" name="Picture 13" descr="Viajar sola a Nazca (Perú) y alrededores - #QuieroViajarSola"/>
          <p:cNvPicPr>
            <a:picLocks noChangeAspect="1" noChangeArrowheads="1"/>
          </p:cNvPicPr>
          <p:nvPr/>
        </p:nvPicPr>
        <p:blipFill>
          <a:blip r:embed="rId5"/>
          <a:srcRect l="31231" t="24407" r="3519" b="18402"/>
          <a:stretch>
            <a:fillRect/>
          </a:stretch>
        </p:blipFill>
        <p:spPr bwMode="auto">
          <a:xfrm>
            <a:off x="8496673" y="1094879"/>
            <a:ext cx="2940151" cy="2313595"/>
          </a:xfrm>
          <a:prstGeom prst="rect">
            <a:avLst/>
          </a:prstGeom>
          <a:noFill/>
        </p:spPr>
      </p:pic>
      <p:sp>
        <p:nvSpPr>
          <p:cNvPr id="14351" name="AutoShape 15" descr="Tours Nazca | Agencia de Viajes y Turismo | Tours - Full Day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4353" name="AutoShape 17" descr="SOBREVUELO LINEAS DE NAZCA - Incas Journey Peru Incas Journey Pe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14354" name="Picture 18" descr="G:\2020 15 MAYO EMANUELE\lineas-de-nazca-incas-journey.jpg"/>
          <p:cNvPicPr>
            <a:picLocks noChangeAspect="1" noChangeArrowheads="1"/>
          </p:cNvPicPr>
          <p:nvPr/>
        </p:nvPicPr>
        <p:blipFill>
          <a:blip r:embed="rId6">
            <a:lum contrast="10000"/>
          </a:blip>
          <a:srcRect l="12042" t="2444" r="10819" b="7128"/>
          <a:stretch>
            <a:fillRect/>
          </a:stretch>
        </p:blipFill>
        <p:spPr bwMode="auto">
          <a:xfrm>
            <a:off x="7583216" y="3998795"/>
            <a:ext cx="3707154" cy="2200040"/>
          </a:xfrm>
          <a:prstGeom prst="rect">
            <a:avLst/>
          </a:prstGeom>
          <a:noFill/>
        </p:spPr>
      </p:pic>
      <p:pic>
        <p:nvPicPr>
          <p:cNvPr id="14355" name="Picture 19" descr="G:\2020 15 MAYO EMANUELE\plantas-medicinales-guanabana-1-e1588633574137.jpg"/>
          <p:cNvPicPr>
            <a:picLocks noChangeAspect="1" noChangeArrowheads="1"/>
          </p:cNvPicPr>
          <p:nvPr/>
        </p:nvPicPr>
        <p:blipFill>
          <a:blip r:embed="rId7"/>
          <a:srcRect r="35457" b="17756"/>
          <a:stretch>
            <a:fillRect/>
          </a:stretch>
        </p:blipFill>
        <p:spPr bwMode="auto">
          <a:xfrm>
            <a:off x="5106170" y="3883155"/>
            <a:ext cx="1785949" cy="2315679"/>
          </a:xfrm>
          <a:prstGeom prst="rect">
            <a:avLst/>
          </a:prstGeom>
          <a:noFill/>
        </p:spPr>
      </p:pic>
    </p:spTree>
    <p:extLst>
      <p:ext uri="{BB962C8B-B14F-4D97-AF65-F5344CB8AC3E}">
        <p14:creationId xmlns:p14="http://schemas.microsoft.com/office/powerpoint/2010/main" val="959192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4552" y="624432"/>
            <a:ext cx="10515600" cy="1325563"/>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RITUALI SCIAMANI</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76941" y="1404832"/>
            <a:ext cx="10515600" cy="3998442"/>
          </a:xfrm>
        </p:spPr>
        <p:txBody>
          <a:bodyPr>
            <a:normAutofit/>
          </a:bodyPr>
          <a:lstStyle/>
          <a:p>
            <a:pPr marL="227965" marR="734695" indent="0" algn="just">
              <a:spcBef>
                <a:spcPts val="5"/>
              </a:spcBef>
              <a:buNone/>
            </a:pPr>
            <a:r>
              <a:rPr lang="es-PE" sz="2400" dirty="0">
                <a:latin typeface="Times New Roman" pitchFamily="18" charset="0"/>
                <a:cs typeface="Times New Roman" pitchFamily="18" charset="0"/>
              </a:rPr>
              <a:t/>
            </a:r>
            <a:br>
              <a:rPr lang="es-PE" sz="2400" dirty="0">
                <a:latin typeface="Times New Roman" pitchFamily="18" charset="0"/>
                <a:cs typeface="Times New Roman" pitchFamily="18" charset="0"/>
              </a:rPr>
            </a:br>
            <a:r>
              <a:rPr lang="es-PE" sz="1600" dirty="0">
                <a:cs typeface="Times New Roman" pitchFamily="18" charset="0"/>
              </a:rPr>
              <a:t>I rituali di iniziazione nello Sciamanesimo si verificano in diverse fasi della vita:
Rituali di nascita
Preparazione accanto ai loro maestri durante la pubertà 
Rituali di iniziazione degli Sciamani 
Investitura guerriera
Questi rituali hanno tre fasi: separazione, situazione "liminare" e reincorporazione.
</a:t>
            </a:r>
            <a:r>
              <a:rPr lang="es-ES" sz="2400" dirty="0">
                <a:latin typeface="Times New Roman" pitchFamily="18" charset="0"/>
                <a:cs typeface="Times New Roman" pitchFamily="18" charset="0"/>
              </a:rPr>
              <a:t/>
            </a:r>
            <a:br>
              <a:rPr lang="es-ES" sz="2400" dirty="0">
                <a:latin typeface="Times New Roman" pitchFamily="18" charset="0"/>
                <a:cs typeface="Times New Roman" pitchFamily="18" charset="0"/>
              </a:rPr>
            </a:br>
            <a:r>
              <a:rPr lang="es-PE" sz="1600" b="1" dirty="0">
                <a:cs typeface="Times New Roman" pitchFamily="18" charset="0"/>
              </a:rPr>
              <a:t>Rituali per catturare il tempo:
</a:t>
            </a:r>
          </a:p>
          <a:p>
            <a:pPr marL="227965" marR="734695" indent="0" algn="just">
              <a:spcBef>
                <a:spcPts val="5"/>
              </a:spcBef>
              <a:buNone/>
            </a:pPr>
            <a:r>
              <a:rPr lang="es-PE" sz="1600" dirty="0">
                <a:cs typeface="Times New Roman" pitchFamily="18" charset="0"/>
              </a:rPr>
              <a:t>Alcuni sciamani erano a conoscenza del cosmo. Questo ha permesso loro di prevedere la pioggia o la siccità, che è stato molto utile nel lavoro agricolo. 
</a:t>
            </a:r>
            <a:endParaRPr lang="en-US" sz="2400" dirty="0">
              <a:latin typeface="Times New Roman" pitchFamily="18" charset="0"/>
              <a:cs typeface="Times New Roman" pitchFamily="18" charset="0"/>
            </a:endParaRPr>
          </a:p>
        </p:txBody>
      </p:sp>
      <p:sp>
        <p:nvSpPr>
          <p:cNvPr id="5" name="4 CuadroTexto"/>
          <p:cNvSpPr txBox="1"/>
          <p:nvPr/>
        </p:nvSpPr>
        <p:spPr>
          <a:xfrm>
            <a:off x="491851" y="4879947"/>
            <a:ext cx="9803238" cy="646331"/>
          </a:xfrm>
          <a:prstGeom prst="rect">
            <a:avLst/>
          </a:prstGeom>
          <a:noFill/>
        </p:spPr>
        <p:txBody>
          <a:bodyPr wrap="square" rtlCol="0">
            <a:spAutoFit/>
          </a:bodyPr>
          <a:lstStyle/>
          <a:p>
            <a:pPr algn="just"/>
            <a:r>
              <a:rPr lang="es-PE" sz="1200" dirty="0"/>
              <a:t>20. Mostra. Sciamani e divinità dell'Ecuador precolombiani. Commissario: Santiago Ontaneda-Luciano ricercatore della Direzione dei Musei e dei Siti Archeologici del Sottosegretario Tecnico della Memoria Sociale del Ministero della Cultura e dei Beni Ecuadoriani. Consulente scientifico: Francisco Valdez, ricercatore presso PALOC (Local Heritage and Governance), unità di ricerca congiunta dell'IRD e del Muséum National d'Histoire Naturelle. </a:t>
            </a:r>
          </a:p>
        </p:txBody>
      </p:sp>
      <p:sp>
        <p:nvSpPr>
          <p:cNvPr id="4" name="Rectangle 3"/>
          <p:cNvSpPr/>
          <p:nvPr/>
        </p:nvSpPr>
        <p:spPr>
          <a:xfrm>
            <a:off x="491851" y="5700426"/>
            <a:ext cx="10017457" cy="830997"/>
          </a:xfrm>
          <a:prstGeom prst="rect">
            <a:avLst/>
          </a:prstGeom>
        </p:spPr>
        <p:txBody>
          <a:bodyPr wrap="square">
            <a:spAutoFit/>
          </a:bodyPr>
          <a:lstStyle/>
          <a:p>
            <a:pPr algn="just"/>
            <a:r>
              <a:rPr lang="es-PE" sz="1200" dirty="0"/>
              <a:t>Fonte: Esposizione. Sciamani e divinità dell'Ecuador precolombiani. Commissario: Santiago Ontaneda-Luciano ricercatore della Direzione dei Musei e dei Siti Archeologici del Sottosegretario Tecnico della Memoria Sociale del Ministero della Cultura e dei Beni Ecuadoriani. Consulente scientifico: Francisco Valdez, ricercatore presso PALOC (Local Heritage and Governance), unità di ricerca congiunta dell'IRD e del Muséum National d'Histoire Naturelle.  
</a:t>
            </a:r>
          </a:p>
        </p:txBody>
      </p:sp>
    </p:spTree>
    <p:extLst>
      <p:ext uri="{BB962C8B-B14F-4D97-AF65-F5344CB8AC3E}">
        <p14:creationId xmlns:p14="http://schemas.microsoft.com/office/powerpoint/2010/main" val="858508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7130" y="1088456"/>
            <a:ext cx="10515600" cy="549275"/>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RITUALI SCIAMANI</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240809" y="2574309"/>
            <a:ext cx="5905500" cy="1424485"/>
          </a:xfrm>
        </p:spPr>
        <p:txBody>
          <a:bodyPr>
            <a:normAutofit/>
          </a:bodyPr>
          <a:lstStyle/>
          <a:p>
            <a:pPr marL="227965" marR="734695" indent="0" algn="just">
              <a:spcBef>
                <a:spcPts val="5"/>
              </a:spcBef>
              <a:buNone/>
            </a:pPr>
            <a:r>
              <a:rPr lang="es-PE" sz="1600" b="1" dirty="0">
                <a:cs typeface="Times New Roman" pitchFamily="18" charset="0"/>
              </a:rPr>
              <a:t>Riti di sacrificio:
</a:t>
            </a:r>
            <a:br>
              <a:rPr lang="es-PE" sz="1600" b="1" dirty="0">
                <a:cs typeface="Times New Roman" pitchFamily="18" charset="0"/>
              </a:rPr>
            </a:br>
            <a:r>
              <a:rPr lang="es-PE" sz="1600" dirty="0">
                <a:cs typeface="Times New Roman" pitchFamily="18" charset="0"/>
              </a:rPr>
              <a:t>Gli</a:t>
            </a:r>
            <a:r>
              <a:rPr lang="es-PE" sz="1600" b="1" dirty="0">
                <a:cs typeface="Times New Roman" pitchFamily="18" charset="0"/>
              </a:rPr>
              <a:t> </a:t>
            </a:r>
            <a:r>
              <a:rPr lang="es-PE" sz="1600" dirty="0">
                <a:cs typeface="Times New Roman" pitchFamily="18" charset="0"/>
              </a:rPr>
              <a:t>antichi precolombiani facevano sacrifici. "È un sacrificio di morte così la vita sarà concessa". Le offerte venivano fatte per gli dei.</a:t>
            </a:r>
            <a:endParaRPr lang="en-US" sz="1600" dirty="0">
              <a:cs typeface="Times New Roman" pitchFamily="18" charset="0"/>
            </a:endParaRPr>
          </a:p>
        </p:txBody>
      </p:sp>
      <p:sp>
        <p:nvSpPr>
          <p:cNvPr id="5" name="4 CuadroTexto"/>
          <p:cNvSpPr txBox="1"/>
          <p:nvPr/>
        </p:nvSpPr>
        <p:spPr>
          <a:xfrm>
            <a:off x="307255" y="5340518"/>
            <a:ext cx="7199014" cy="1015663"/>
          </a:xfrm>
          <a:prstGeom prst="rect">
            <a:avLst/>
          </a:prstGeom>
          <a:noFill/>
        </p:spPr>
        <p:txBody>
          <a:bodyPr wrap="square" rtlCol="0">
            <a:spAutoFit/>
          </a:bodyPr>
          <a:lstStyle/>
          <a:p>
            <a:r>
              <a:rPr lang="es-PE" sz="1200" dirty="0"/>
              <a:t>Fonte: Esposizione. Sciamani e divinità dell'Ecuador precolombiani. Commissario: Santiago Ontaneda-Luciano ricercatore della Direzione dei Musei e dei Siti Archeologici del Sottosegretario Tecnico della Memoria Sociale del Ministero della Cultura e dei Beni Ecuadoriani. Consulente scientifico: Francisco Valdez, ricercatore presso PALOC (Local Heritage and Governance), unità di ricerca congiunta dell'IRD e del Muséum National d'Histoire Naturelle.  
</a:t>
            </a:r>
          </a:p>
        </p:txBody>
      </p:sp>
      <p:pic>
        <p:nvPicPr>
          <p:cNvPr id="6" name="Picture 2"/>
          <p:cNvPicPr>
            <a:picLocks noChangeAspect="1" noChangeArrowheads="1"/>
          </p:cNvPicPr>
          <p:nvPr/>
        </p:nvPicPr>
        <p:blipFill>
          <a:blip r:embed="rId2"/>
          <a:srcRect l="34853" t="13542" r="32500" b="14844"/>
          <a:stretch>
            <a:fillRect/>
          </a:stretch>
        </p:blipFill>
        <p:spPr bwMode="auto">
          <a:xfrm>
            <a:off x="7640020" y="1790700"/>
            <a:ext cx="3275630" cy="4057650"/>
          </a:xfrm>
          <a:prstGeom prst="rect">
            <a:avLst/>
          </a:prstGeom>
          <a:noFill/>
          <a:ln w="9525">
            <a:noFill/>
            <a:miter lim="800000"/>
            <a:headEnd/>
            <a:tailEnd/>
          </a:ln>
          <a:effectLst/>
        </p:spPr>
      </p:pic>
    </p:spTree>
    <p:extLst>
      <p:ext uri="{BB962C8B-B14F-4D97-AF65-F5344CB8AC3E}">
        <p14:creationId xmlns:p14="http://schemas.microsoft.com/office/powerpoint/2010/main" val="1338985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120" y="1032977"/>
            <a:ext cx="10515600" cy="344559"/>
          </a:xfrm>
        </p:spPr>
        <p:txBody>
          <a:bodyPr>
            <a:normAutofit fontScale="90000"/>
          </a:bodyPr>
          <a:lstStyle/>
          <a:p>
            <a:r>
              <a:rPr lang="es-PE" sz="2000" b="1" dirty="0">
                <a:solidFill>
                  <a:schemeClr val="accent2"/>
                </a:solidFill>
                <a:effectLst>
                  <a:outerShdw blurRad="38100" dist="38100" dir="2700000" algn="tl">
                    <a:srgbClr val="000000">
                      <a:alpha val="43137"/>
                    </a:srgbClr>
                  </a:outerShdw>
                </a:effectLst>
              </a:rPr>
              <a:t>4. RITUALI SCIAMANI</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52449" y="1714501"/>
            <a:ext cx="4914901" cy="3752850"/>
          </a:xfrm>
        </p:spPr>
        <p:txBody>
          <a:bodyPr>
            <a:noAutofit/>
          </a:bodyPr>
          <a:lstStyle/>
          <a:p>
            <a:pPr marL="227965" marR="734695" indent="0" algn="just">
              <a:spcBef>
                <a:spcPts val="5"/>
              </a:spcBef>
              <a:buNone/>
            </a:pPr>
            <a:r>
              <a:rPr lang="es-PE" sz="1600" b="1" dirty="0">
                <a:cs typeface="Times New Roman" pitchFamily="18" charset="0"/>
              </a:rPr>
              <a:t>Rituali di guarigione: il guaritore Sciamano</a:t>
            </a:r>
            <a:br>
              <a:rPr lang="es-PE" sz="1600" b="1" dirty="0">
                <a:cs typeface="Times New Roman" pitchFamily="18" charset="0"/>
              </a:rPr>
            </a:br>
            <a:endParaRPr lang="es-PE" sz="1600" b="1" dirty="0">
              <a:cs typeface="Times New Roman" pitchFamily="18" charset="0"/>
            </a:endParaRPr>
          </a:p>
          <a:p>
            <a:pPr marL="227965" marR="734695" indent="0" algn="just" defTabSz="2247900">
              <a:spcBef>
                <a:spcPts val="5"/>
              </a:spcBef>
              <a:buNone/>
            </a:pPr>
            <a:r>
              <a:rPr lang="es-PE" sz="1600" dirty="0">
                <a:cs typeface="Times New Roman" pitchFamily="18" charset="0"/>
              </a:rPr>
              <a:t>Gli sciamani eseguivano diversi rituali per stabilire l'equilibrio fisico, mentale, emotivo e spirituale nell'essere umano malato. In altre parole, gli sciamani si avvicinavano alla salute e alle malattie in modo integrale globale.
Conoscevano i segreti delle piante psicotrope, come il tabacco e l'ayahuasca.
Attraverso i loro rituali di guarigione aspiravano a curare, bilanciare e purificare utilizzando piante medicinali e psicotrope. 
</a:t>
            </a:r>
            <a:endParaRPr lang="en-US" sz="1800" dirty="0">
              <a:latin typeface="Times New Roman" pitchFamily="18" charset="0"/>
              <a:cs typeface="Times New Roman" pitchFamily="18" charset="0"/>
            </a:endParaRPr>
          </a:p>
        </p:txBody>
      </p:sp>
      <p:sp>
        <p:nvSpPr>
          <p:cNvPr id="5" name="4 CuadroTexto"/>
          <p:cNvSpPr txBox="1"/>
          <p:nvPr/>
        </p:nvSpPr>
        <p:spPr>
          <a:xfrm>
            <a:off x="240632" y="5695481"/>
            <a:ext cx="11951368" cy="577081"/>
          </a:xfrm>
          <a:prstGeom prst="rect">
            <a:avLst/>
          </a:prstGeom>
          <a:noFill/>
        </p:spPr>
        <p:txBody>
          <a:bodyPr wrap="square" rtlCol="0">
            <a:spAutoFit/>
          </a:bodyPr>
          <a:lstStyle/>
          <a:p>
            <a:r>
              <a:rPr lang="es-PE" sz="1050" dirty="0"/>
              <a:t>Fonte: Esposizione. Sciamani e divinità dell'Ecuador precolombiani. Commissario: Santiago Ontaneda-Luciano ricercatore della Direzione dei Musei e dei Siti Archeologici del Sottosegretario Tecnico della Memoria Sociale del Ministero della Cultura e dei Beni Ecuadoriani. Consulente scientifico: Francisco Valdez, ricercatore presso PALOC (Local Heritage and Governance), unità di ricerca congiunta dell'IRD e del Muséum National d'Histoire Naturelle.  </a:t>
            </a:r>
          </a:p>
        </p:txBody>
      </p:sp>
      <p:sp>
        <p:nvSpPr>
          <p:cNvPr id="6" name="5 CuadroTexto"/>
          <p:cNvSpPr txBox="1"/>
          <p:nvPr/>
        </p:nvSpPr>
        <p:spPr>
          <a:xfrm>
            <a:off x="5448300" y="4914900"/>
            <a:ext cx="5219700" cy="830997"/>
          </a:xfrm>
          <a:prstGeom prst="rect">
            <a:avLst/>
          </a:prstGeom>
          <a:noFill/>
        </p:spPr>
        <p:txBody>
          <a:bodyPr wrap="square" rtlCol="0">
            <a:spAutoFit/>
          </a:bodyPr>
          <a:lstStyle/>
          <a:p>
            <a:pPr algn="ctr"/>
            <a:r>
              <a:rPr lang="es-PE" sz="1600" dirty="0"/>
              <a:t>Testa di chiodo di pietra a forma di essere umano con capelli serpente e flusso nasale. 
</a:t>
            </a:r>
          </a:p>
        </p:txBody>
      </p:sp>
      <p:sp>
        <p:nvSpPr>
          <p:cNvPr id="8" name="7 CuadroTexto"/>
          <p:cNvSpPr txBox="1"/>
          <p:nvPr/>
        </p:nvSpPr>
        <p:spPr>
          <a:xfrm>
            <a:off x="9982200" y="2533650"/>
            <a:ext cx="1657350" cy="1169551"/>
          </a:xfrm>
          <a:prstGeom prst="rect">
            <a:avLst/>
          </a:prstGeom>
          <a:noFill/>
        </p:spPr>
        <p:txBody>
          <a:bodyPr wrap="square" rtlCol="0">
            <a:spAutoFit/>
          </a:bodyPr>
          <a:lstStyle/>
          <a:p>
            <a:r>
              <a:rPr lang="es-PE" sz="1400" dirty="0">
                <a:hlinkClick r:id="rId2"/>
              </a:rPr>
              <a:t>https://visitavirtual.cultura.pe/recorridos/MUNACH/museo-nacional-chavin/index.html</a:t>
            </a:r>
            <a:endParaRPr lang="es-PE" sz="1400" dirty="0"/>
          </a:p>
        </p:txBody>
      </p:sp>
      <p:pic>
        <p:nvPicPr>
          <p:cNvPr id="8196" name="Picture 4"/>
          <p:cNvPicPr>
            <a:picLocks noChangeAspect="1" noChangeArrowheads="1"/>
          </p:cNvPicPr>
          <p:nvPr/>
        </p:nvPicPr>
        <p:blipFill>
          <a:blip r:embed="rId3"/>
          <a:srcRect l="28383" t="12239" r="33381" b="25261"/>
          <a:stretch>
            <a:fillRect/>
          </a:stretch>
        </p:blipFill>
        <p:spPr bwMode="auto">
          <a:xfrm>
            <a:off x="5803424" y="1377536"/>
            <a:ext cx="3637459" cy="3357655"/>
          </a:xfrm>
          <a:prstGeom prst="rect">
            <a:avLst/>
          </a:prstGeom>
          <a:noFill/>
          <a:ln w="9525">
            <a:noFill/>
            <a:miter lim="800000"/>
            <a:headEnd/>
            <a:tailEnd/>
          </a:ln>
          <a:effectLst/>
        </p:spPr>
      </p:pic>
    </p:spTree>
    <p:extLst>
      <p:ext uri="{BB962C8B-B14F-4D97-AF65-F5344CB8AC3E}">
        <p14:creationId xmlns:p14="http://schemas.microsoft.com/office/powerpoint/2010/main" val="1263719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6063" y="1074809"/>
            <a:ext cx="10515600" cy="631161"/>
          </a:xfrm>
        </p:spPr>
        <p:txBody>
          <a:bodyPr>
            <a:normAutofit fontScale="90000"/>
          </a:bodyPr>
          <a:lstStyle/>
          <a:p>
            <a:r>
              <a:rPr lang="es-PE" sz="2200" b="1" dirty="0">
                <a:solidFill>
                  <a:schemeClr val="accent2"/>
                </a:solidFill>
                <a:effectLst>
                  <a:outerShdw blurRad="38100" dist="38100" dir="2700000" algn="tl">
                    <a:srgbClr val="000000">
                      <a:alpha val="43137"/>
                    </a:srgbClr>
                  </a:outerShdw>
                </a:effectLst>
              </a:rPr>
              <a:t>4. RITUALI SCIAMANI</a:t>
            </a:r>
            <a:r>
              <a:rPr lang="es-ES" sz="1800" b="1" dirty="0">
                <a:solidFill>
                  <a:schemeClr val="accent2"/>
                </a:solidFill>
                <a:effectLst>
                  <a:outerShdw blurRad="38100" dist="38100" dir="2700000" algn="tl">
                    <a:srgbClr val="000000">
                      <a:alpha val="43137"/>
                    </a:srgbClr>
                  </a:outerShdw>
                </a:effectLst>
              </a:rPr>
              <a:t/>
            </a:r>
            <a:br>
              <a:rPr lang="es-ES" sz="1800" b="1" dirty="0">
                <a:solidFill>
                  <a:schemeClr val="accent2"/>
                </a:solidFill>
                <a:effectLst>
                  <a:outerShdw blurRad="38100" dist="38100" dir="2700000" algn="tl">
                    <a:srgbClr val="000000">
                      <a:alpha val="43137"/>
                    </a:srgbClr>
                  </a:outerShdw>
                </a:effectLst>
              </a:rPr>
            </a:br>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50808" y="1658159"/>
            <a:ext cx="11199509" cy="4306544"/>
          </a:xfrm>
        </p:spPr>
        <p:txBody>
          <a:bodyPr>
            <a:noAutofit/>
          </a:bodyPr>
          <a:lstStyle/>
          <a:p>
            <a:pPr marL="0" indent="0">
              <a:buNone/>
            </a:pPr>
            <a:r>
              <a:rPr lang="es-PE" sz="1600" b="1" dirty="0">
                <a:cs typeface="Times New Roman" pitchFamily="18" charset="0"/>
              </a:rPr>
              <a:t>Rituali di guarigione: il guaritore sciamano 
</a:t>
            </a:r>
            <a:r>
              <a:rPr lang="es-PE" sz="1600" dirty="0">
                <a:cs typeface="Times New Roman" pitchFamily="18" charset="0"/>
              </a:rPr>
              <a:t>I guaritori Sciamani avevano la responsabilità di curare e guarire le persone. Avevano sviluppato un rapporto comunicativo e di aiuto con i loro pazienti. I loro ruoli erano: 
1) Ripristino della salute
2) Pulizia
3) Purificazione
4) Riparazione
5) Migliorare le relazioni dell'individuo con il suo gruppo e l'ambiente circostante.
</a:t>
            </a:r>
          </a:p>
        </p:txBody>
      </p:sp>
    </p:spTree>
    <p:extLst>
      <p:ext uri="{BB962C8B-B14F-4D97-AF65-F5344CB8AC3E}">
        <p14:creationId xmlns:p14="http://schemas.microsoft.com/office/powerpoint/2010/main" val="2393278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3636" y="1716253"/>
            <a:ext cx="10515600" cy="344559"/>
          </a:xfrm>
        </p:spPr>
        <p:txBody>
          <a:bodyPr>
            <a:normAutofit fontScale="90000"/>
          </a:bodyPr>
          <a:lstStyle/>
          <a:p>
            <a:r>
              <a:rPr lang="es-PE" sz="2200" b="1" dirty="0">
                <a:solidFill>
                  <a:schemeClr val="accent2"/>
                </a:solidFill>
                <a:effectLst>
                  <a:outerShdw blurRad="38100" dist="38100" dir="2700000" algn="tl">
                    <a:srgbClr val="000000">
                      <a:alpha val="43137"/>
                    </a:srgbClr>
                  </a:outerShdw>
                </a:effectLst>
              </a:rPr>
              <a:t>4. RITUALI SCIAMANI</a:t>
            </a:r>
            <a:r>
              <a:rPr lang="es-ES" dirty="0"/>
              <a:t/>
            </a:r>
            <a:br>
              <a:rPr lang="es-ES" dirty="0"/>
            </a:br>
            <a:r>
              <a:rPr lang="en-US" dirty="0"/>
              <a:t/>
            </a:r>
            <a:br>
              <a:rPr lang="en-US" dirty="0"/>
            </a:br>
            <a:endParaRPr lang="en-US" dirty="0"/>
          </a:p>
        </p:txBody>
      </p:sp>
      <p:sp>
        <p:nvSpPr>
          <p:cNvPr id="3" name="Marcador de contenido 2"/>
          <p:cNvSpPr>
            <a:spLocks noGrp="1"/>
          </p:cNvSpPr>
          <p:nvPr>
            <p:ph idx="1"/>
          </p:nvPr>
        </p:nvSpPr>
        <p:spPr>
          <a:xfrm>
            <a:off x="941411" y="1853843"/>
            <a:ext cx="10572749" cy="948562"/>
          </a:xfrm>
        </p:spPr>
        <p:txBody>
          <a:bodyPr>
            <a:noAutofit/>
          </a:bodyPr>
          <a:lstStyle/>
          <a:p>
            <a:pPr marL="0" indent="0">
              <a:buNone/>
            </a:pPr>
            <a:r>
              <a:rPr lang="es-PE" sz="1600" b="1" dirty="0">
                <a:cs typeface="Times New Roman" pitchFamily="18" charset="0"/>
              </a:rPr>
              <a:t>Rituali di guarigione: il guaritore sciamano 
</a:t>
            </a:r>
            <a:r>
              <a:rPr lang="es-PE" sz="1600" dirty="0">
                <a:cs typeface="Times New Roman" pitchFamily="18" charset="0"/>
              </a:rPr>
              <a:t>Gli sciamani preparavano la loro medicina.
</a:t>
            </a:r>
            <a:endParaRPr lang="es-PE" sz="2400" dirty="0">
              <a:latin typeface="Times New Roman" pitchFamily="18" charset="0"/>
              <a:cs typeface="Times New Roman" pitchFamily="18" charset="0"/>
            </a:endParaRPr>
          </a:p>
        </p:txBody>
      </p:sp>
      <p:sp>
        <p:nvSpPr>
          <p:cNvPr id="7" name="6 CuadroTexto"/>
          <p:cNvSpPr txBox="1"/>
          <p:nvPr/>
        </p:nvSpPr>
        <p:spPr>
          <a:xfrm>
            <a:off x="8553450" y="3943350"/>
            <a:ext cx="2724150" cy="830997"/>
          </a:xfrm>
          <a:prstGeom prst="rect">
            <a:avLst/>
          </a:prstGeom>
          <a:noFill/>
        </p:spPr>
        <p:txBody>
          <a:bodyPr wrap="square" rtlCol="0">
            <a:spAutoFit/>
          </a:bodyPr>
          <a:lstStyle/>
          <a:p>
            <a:r>
              <a:rPr lang="es-PE" sz="1200" dirty="0">
                <a:hlinkClick r:id="rId2"/>
              </a:rPr>
              <a:t>https://visitavirtual.cultura.pe/recorridos/MNAAHP/museo-nacional-arqueologia-antropologia-historia-peru/index.html</a:t>
            </a:r>
            <a:endParaRPr lang="es-PE" sz="1200" dirty="0"/>
          </a:p>
        </p:txBody>
      </p:sp>
      <p:pic>
        <p:nvPicPr>
          <p:cNvPr id="4099" name="Picture 3"/>
          <p:cNvPicPr>
            <a:picLocks noChangeAspect="1" noChangeArrowheads="1"/>
          </p:cNvPicPr>
          <p:nvPr/>
        </p:nvPicPr>
        <p:blipFill>
          <a:blip r:embed="rId3"/>
          <a:srcRect l="30441" t="47656" r="28088" b="17188"/>
          <a:stretch>
            <a:fillRect/>
          </a:stretch>
        </p:blipFill>
        <p:spPr bwMode="auto">
          <a:xfrm>
            <a:off x="1598636" y="2794822"/>
            <a:ext cx="6534150" cy="3128051"/>
          </a:xfrm>
          <a:prstGeom prst="rect">
            <a:avLst/>
          </a:prstGeom>
          <a:noFill/>
          <a:ln w="9525">
            <a:noFill/>
            <a:miter lim="800000"/>
            <a:headEnd/>
            <a:tailEnd/>
          </a:ln>
          <a:effectLst/>
        </p:spPr>
      </p:pic>
    </p:spTree>
    <p:extLst>
      <p:ext uri="{BB962C8B-B14F-4D97-AF65-F5344CB8AC3E}">
        <p14:creationId xmlns:p14="http://schemas.microsoft.com/office/powerpoint/2010/main" val="2393278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2541" y="1033866"/>
            <a:ext cx="10515600" cy="631162"/>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RITUALI SCIAMANI</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38850" y="1769776"/>
            <a:ext cx="11363864" cy="3184361"/>
          </a:xfrm>
        </p:spPr>
        <p:txBody>
          <a:bodyPr>
            <a:normAutofit/>
          </a:bodyPr>
          <a:lstStyle/>
          <a:p>
            <a:pPr marL="227965" marR="734695" indent="0" algn="just">
              <a:spcBef>
                <a:spcPts val="5"/>
              </a:spcBef>
              <a:buNone/>
            </a:pPr>
            <a:r>
              <a:rPr lang="es-PE" sz="1600" b="1" dirty="0">
                <a:cs typeface="Times New Roman" pitchFamily="18" charset="0"/>
              </a:rPr>
              <a:t>Rituali funebri
 </a:t>
            </a:r>
            <a:br>
              <a:rPr lang="es-PE" sz="1600" b="1" dirty="0">
                <a:cs typeface="Times New Roman" pitchFamily="18" charset="0"/>
              </a:rPr>
            </a:br>
            <a:r>
              <a:rPr lang="es-PE" sz="1600" dirty="0">
                <a:cs typeface="Times New Roman" pitchFamily="18" charset="0"/>
              </a:rPr>
              <a:t>Nel mondo sciamanico, la vita e i morti avevano una grande rilevanza, quindi i rituali venivano eseguiti per entrambi.</a:t>
            </a:r>
          </a:p>
          <a:p>
            <a:pPr marL="227965" marR="734695" indent="0" algn="just">
              <a:spcBef>
                <a:spcPts val="5"/>
              </a:spcBef>
              <a:buNone/>
            </a:pPr>
            <a:endParaRPr lang="es-PE" sz="1600" dirty="0">
              <a:cs typeface="Times New Roman" pitchFamily="18" charset="0"/>
            </a:endParaRPr>
          </a:p>
          <a:p>
            <a:pPr marL="227965" marR="734695" indent="0" algn="just">
              <a:spcBef>
                <a:spcPts val="5"/>
              </a:spcBef>
              <a:buNone/>
            </a:pPr>
            <a:r>
              <a:rPr lang="es-PE" sz="1600" dirty="0">
                <a:cs typeface="Times New Roman" pitchFamily="18" charset="0"/>
              </a:rPr>
              <a:t>Nella cultura precolombiana, la morte era importante poiché era l'opportunità per i morti di tornare sulla madre terra per una rinascita successiva.
</a:t>
            </a:r>
          </a:p>
          <a:p>
            <a:pPr marL="227965" marR="734695" indent="0" algn="just">
              <a:spcBef>
                <a:spcPts val="5"/>
              </a:spcBef>
              <a:buNone/>
            </a:pPr>
            <a:r>
              <a:rPr lang="es-PE" sz="1600" dirty="0">
                <a:cs typeface="Times New Roman" pitchFamily="18" charset="0"/>
              </a:rPr>
              <a:t>Lo studio dei resti archeologici ha rivelato che le pratiche mortuarie variavano sullo status sociale della persona: alcuni sono stati sepolti in semplici tombe, mentre altri sono stati sepolti in tombe ostentate. Gli individui di classe superiore erano avvolti in coperte ("fardos"). 
</a:t>
            </a:r>
            <a:endParaRPr lang="en-US" sz="1600" dirty="0">
              <a:cs typeface="Times New Roman" pitchFamily="18" charset="0"/>
            </a:endParaRPr>
          </a:p>
        </p:txBody>
      </p:sp>
      <p:sp>
        <p:nvSpPr>
          <p:cNvPr id="5" name="4 CuadroTexto"/>
          <p:cNvSpPr txBox="1"/>
          <p:nvPr/>
        </p:nvSpPr>
        <p:spPr>
          <a:xfrm>
            <a:off x="240632" y="5572650"/>
            <a:ext cx="11951368" cy="577081"/>
          </a:xfrm>
          <a:prstGeom prst="rect">
            <a:avLst/>
          </a:prstGeom>
          <a:noFill/>
        </p:spPr>
        <p:txBody>
          <a:bodyPr wrap="square" rtlCol="0">
            <a:spAutoFit/>
          </a:bodyPr>
          <a:lstStyle/>
          <a:p>
            <a:r>
              <a:rPr lang="es-PE" sz="1050" dirty="0"/>
              <a:t>Fuente: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050" dirty="0" err="1"/>
              <a:t>Muséum</a:t>
            </a:r>
            <a:r>
              <a:rPr lang="es-PE" sz="1050" dirty="0"/>
              <a:t> </a:t>
            </a:r>
            <a:r>
              <a:rPr lang="es-PE" sz="1050" dirty="0" err="1"/>
              <a:t>National</a:t>
            </a:r>
            <a:r>
              <a:rPr lang="es-PE" sz="1050" dirty="0"/>
              <a:t> </a:t>
            </a:r>
            <a:r>
              <a:rPr lang="es-PE" sz="1050" dirty="0" err="1"/>
              <a:t>d’Histoire</a:t>
            </a:r>
            <a:r>
              <a:rPr lang="es-PE" sz="1050" dirty="0"/>
              <a:t> </a:t>
            </a:r>
            <a:r>
              <a:rPr lang="es-PE" sz="1050" dirty="0" err="1"/>
              <a:t>Naturelle</a:t>
            </a:r>
            <a:r>
              <a:rPr lang="es-PE" sz="1050" dirty="0"/>
              <a:t>.  </a:t>
            </a:r>
          </a:p>
        </p:txBody>
      </p:sp>
    </p:spTree>
    <p:extLst>
      <p:ext uri="{BB962C8B-B14F-4D97-AF65-F5344CB8AC3E}">
        <p14:creationId xmlns:p14="http://schemas.microsoft.com/office/powerpoint/2010/main" val="29353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4731" y="914163"/>
            <a:ext cx="10515600" cy="464261"/>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RITUALI SCIAMANI</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34384" y="1737647"/>
            <a:ext cx="11363864" cy="445994"/>
          </a:xfrm>
        </p:spPr>
        <p:txBody>
          <a:bodyPr>
            <a:normAutofit fontScale="85000" lnSpcReduction="20000"/>
          </a:bodyPr>
          <a:lstStyle/>
          <a:p>
            <a:pPr marL="227965" marR="734695" indent="0" algn="just">
              <a:spcBef>
                <a:spcPts val="5"/>
              </a:spcBef>
              <a:buNone/>
            </a:pPr>
            <a:r>
              <a:rPr lang="es-PE" sz="1800" b="1" dirty="0">
                <a:cs typeface="Times New Roman" pitchFamily="18" charset="0"/>
              </a:rPr>
              <a:t>Rituali di morte. Maschere con la fase della morte.
</a:t>
            </a:r>
            <a:endParaRPr lang="en-US" sz="1800" dirty="0">
              <a:cs typeface="Times New Roman" pitchFamily="18" charset="0"/>
            </a:endParaRPr>
          </a:p>
        </p:txBody>
      </p:sp>
      <p:sp>
        <p:nvSpPr>
          <p:cNvPr id="5" name="4 CuadroTexto"/>
          <p:cNvSpPr txBox="1"/>
          <p:nvPr/>
        </p:nvSpPr>
        <p:spPr>
          <a:xfrm>
            <a:off x="240632" y="6282334"/>
            <a:ext cx="11951368" cy="253916"/>
          </a:xfrm>
          <a:prstGeom prst="rect">
            <a:avLst/>
          </a:prstGeom>
          <a:noFill/>
        </p:spPr>
        <p:txBody>
          <a:bodyPr wrap="square" rtlCol="0">
            <a:spAutoFit/>
          </a:bodyPr>
          <a:lstStyle/>
          <a:p>
            <a:r>
              <a:rPr lang="es-PE" sz="1050" dirty="0"/>
              <a:t>Museo chileno  de arte precolombino. </a:t>
            </a:r>
            <a:r>
              <a:rPr lang="es-PE" sz="1050" dirty="0">
                <a:hlinkClick r:id="rId2"/>
              </a:rPr>
              <a:t>http://www.precolombino.cl/exposiciones/exposiciones-temporales/el-arte-del-cobre-en-el-mundo-andino-2004/el-rostro-de-la-muerte/#!prettyPhoto[galeria]/6/</a:t>
            </a:r>
            <a:endParaRPr lang="es-PE" sz="1050" dirty="0"/>
          </a:p>
        </p:txBody>
      </p:sp>
      <p:pic>
        <p:nvPicPr>
          <p:cNvPr id="11267" name="Picture 3" descr="C:\Users\USER\Downloads\http___www.precolombino.cl_wp_wp-content_uploads_2015_09_700x400-rostro-de-la-muerte-3 (1).jpg"/>
          <p:cNvPicPr>
            <a:picLocks noChangeAspect="1" noChangeArrowheads="1"/>
          </p:cNvPicPr>
          <p:nvPr/>
        </p:nvPicPr>
        <p:blipFill>
          <a:blip r:embed="rId3"/>
          <a:srcRect l="13194" t="7031" r="12153"/>
          <a:stretch>
            <a:fillRect/>
          </a:stretch>
        </p:blipFill>
        <p:spPr bwMode="auto">
          <a:xfrm>
            <a:off x="240633" y="2362200"/>
            <a:ext cx="3499214" cy="2537345"/>
          </a:xfrm>
          <a:prstGeom prst="rect">
            <a:avLst/>
          </a:prstGeom>
          <a:noFill/>
        </p:spPr>
      </p:pic>
      <p:pic>
        <p:nvPicPr>
          <p:cNvPr id="11268" name="Picture 4" descr="C:\Users\USER\Downloads\http___www.precolombino.cl_wp_wp-content_uploads_2015_09_700x400-rostro-de-la-muerte-7.jpg"/>
          <p:cNvPicPr>
            <a:picLocks noChangeAspect="1" noChangeArrowheads="1"/>
          </p:cNvPicPr>
          <p:nvPr/>
        </p:nvPicPr>
        <p:blipFill>
          <a:blip r:embed="rId4"/>
          <a:srcRect l="20000" t="7500" r="14857" b="15000"/>
          <a:stretch>
            <a:fillRect/>
          </a:stretch>
        </p:blipFill>
        <p:spPr bwMode="auto">
          <a:xfrm>
            <a:off x="4457700" y="2343150"/>
            <a:ext cx="3662718" cy="2652903"/>
          </a:xfrm>
          <a:prstGeom prst="rect">
            <a:avLst/>
          </a:prstGeom>
          <a:noFill/>
        </p:spPr>
      </p:pic>
      <p:pic>
        <p:nvPicPr>
          <p:cNvPr id="11269" name="Picture 5" descr="C:\Users\USER\Downloads\http___www.precolombino.cl_wp_wp-content_uploads_2015_09_700x400-rostro-de-la-muerte-6.jpg"/>
          <p:cNvPicPr>
            <a:picLocks noChangeAspect="1" noChangeArrowheads="1"/>
          </p:cNvPicPr>
          <p:nvPr/>
        </p:nvPicPr>
        <p:blipFill>
          <a:blip r:embed="rId5"/>
          <a:srcRect l="17143" t="6500" r="16286"/>
          <a:stretch>
            <a:fillRect/>
          </a:stretch>
        </p:blipFill>
        <p:spPr bwMode="auto">
          <a:xfrm>
            <a:off x="8639124" y="2362200"/>
            <a:ext cx="3296783" cy="2633853"/>
          </a:xfrm>
          <a:prstGeom prst="rect">
            <a:avLst/>
          </a:prstGeom>
          <a:noFill/>
        </p:spPr>
      </p:pic>
    </p:spTree>
    <p:extLst>
      <p:ext uri="{BB962C8B-B14F-4D97-AF65-F5344CB8AC3E}">
        <p14:creationId xmlns:p14="http://schemas.microsoft.com/office/powerpoint/2010/main" val="29353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665" y="1006570"/>
            <a:ext cx="10515600" cy="753991"/>
          </a:xfrm>
        </p:spPr>
        <p:txBody>
          <a:bodyPr>
            <a:normAutofit/>
          </a:bodyPr>
          <a:lstStyle/>
          <a:p>
            <a:r>
              <a:rPr lang="es-ES" sz="2000" b="1" dirty="0">
                <a:solidFill>
                  <a:schemeClr val="accent2"/>
                </a:solidFill>
                <a:effectLst>
                  <a:outerShdw blurRad="38100" dist="38100" dir="2700000" algn="tl">
                    <a:srgbClr val="000000">
                      <a:alpha val="43137"/>
                    </a:srgbClr>
                  </a:outerShdw>
                </a:effectLst>
              </a:rPr>
              <a:t>5. </a:t>
            </a:r>
            <a:r>
              <a:rPr lang="es-ES" sz="2000" b="1" dirty="0" err="1">
                <a:solidFill>
                  <a:schemeClr val="accent2"/>
                </a:solidFill>
                <a:effectLst>
                  <a:outerShdw blurRad="38100" dist="38100" dir="2700000" algn="tl">
                    <a:srgbClr val="000000">
                      <a:alpha val="43137"/>
                    </a:srgbClr>
                  </a:outerShdw>
                </a:effectLst>
              </a:rPr>
              <a:t>Rituale</a:t>
            </a:r>
            <a:r>
              <a:rPr lang="es-ES" sz="2000" b="1" dirty="0">
                <a:solidFill>
                  <a:schemeClr val="accent2"/>
                </a:solidFill>
                <a:effectLst>
                  <a:outerShdw blurRad="38100" dist="38100" dir="2700000" algn="tl">
                    <a:srgbClr val="000000">
                      <a:alpha val="43137"/>
                    </a:srgbClr>
                  </a:outerShdw>
                </a:effectLst>
              </a:rPr>
              <a:t> Ayahuasca </a:t>
            </a:r>
            <a:r>
              <a:rPr lang="es-ES" sz="2000" b="1" dirty="0" err="1">
                <a:solidFill>
                  <a:schemeClr val="accent2"/>
                </a:solidFill>
                <a:effectLst>
                  <a:outerShdw blurRad="38100" dist="38100" dir="2700000" algn="tl">
                    <a:srgbClr val="000000">
                      <a:alpha val="43137"/>
                    </a:srgbClr>
                  </a:outerShdw>
                </a:effectLst>
              </a:rPr>
              <a:t>dello</a:t>
            </a:r>
            <a:r>
              <a:rPr lang="es-ES" sz="2000" b="1" dirty="0">
                <a:solidFill>
                  <a:schemeClr val="accent2"/>
                </a:solidFill>
                <a:effectLst>
                  <a:outerShdw blurRad="38100" dist="38100" dir="2700000" algn="tl">
                    <a:srgbClr val="000000">
                      <a:alpha val="43137"/>
                    </a:srgbClr>
                  </a:outerShdw>
                </a:effectLst>
              </a:rPr>
              <a:t> </a:t>
            </a:r>
            <a:r>
              <a:rPr lang="es-ES" sz="2000" b="1" dirty="0" err="1">
                <a:solidFill>
                  <a:schemeClr val="accent2"/>
                </a:solidFill>
                <a:effectLst>
                  <a:outerShdw blurRad="38100" dist="38100" dir="2700000" algn="tl">
                    <a:srgbClr val="000000">
                      <a:alpha val="43137"/>
                    </a:srgbClr>
                  </a:outerShdw>
                </a:effectLst>
              </a:rPr>
              <a:t>Sciamanesimo</a:t>
            </a:r>
            <a:r>
              <a:rPr lang="es-ES" sz="2000" b="1" dirty="0">
                <a:solidFill>
                  <a:schemeClr val="accent2"/>
                </a:solidFill>
                <a:effectLst>
                  <a:outerShdw blurRad="38100" dist="38100" dir="2700000" algn="tl">
                    <a:srgbClr val="000000">
                      <a:alpha val="43137"/>
                    </a:srgbClr>
                  </a:outerShdw>
                </a:effectLst>
              </a:rPr>
              <a:t> </a:t>
            </a: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9626" y="1730092"/>
            <a:ext cx="10515600" cy="2336942"/>
          </a:xfrm>
        </p:spPr>
        <p:txBody>
          <a:bodyPr>
            <a:normAutofit fontScale="92500" lnSpcReduction="10000"/>
          </a:bodyPr>
          <a:lstStyle/>
          <a:p>
            <a:pPr marL="95250" indent="-95250" algn="just">
              <a:buNone/>
            </a:pPr>
            <a:r>
              <a:rPr lang="es-PE" sz="1600" dirty="0">
                <a:cs typeface="Times New Roman" pitchFamily="18" charset="0"/>
              </a:rPr>
              <a:t>  Ayahuasca significa "persona morta, spirito, anima o antenato" e huasca significa "accordo o corda" (Metzner, 2005) in lingua quecha. Questa pianta psicotropica è stata utilizzata da sciamani nella medicina precolombiana e continua ad essere utilizzata come tale. 
  Attualmente, è noto che gli sciamani estraevano un alcaloide il cui ingrediente principale è un ormone chiamato Dimethyltryptamine o DMT. Questo ormone è inibito da un enzime chiamato monoamina oxidase o MAO. Per neutralizzare questo enzima, l’ayahuasca viene mescolato con banisteriopsis caapi, che contiene tre sostanze inibitorie: harmina, harmalina e tetraidroharmina. Gli sciamani considerano l'ingrediente principale di questa miscela il banisteriopsis caapi. La psycotria viridis, che contiene dimethyltryptamina è comunque un additivo la cui presenza è indispensabile, come quella degli introni, peggiorativamente chiamati "DNA spazzatura" perché sono costituiti da segmenti non codificanti che apparentemente non hanno alcun uso.
</a:t>
            </a:r>
            <a:endParaRPr lang="en-US" sz="1600" dirty="0">
              <a:cs typeface="Times New Roman" pitchFamily="18" charset="0"/>
            </a:endParaRPr>
          </a:p>
        </p:txBody>
      </p:sp>
      <p:sp>
        <p:nvSpPr>
          <p:cNvPr id="4" name="3 CuadroTexto"/>
          <p:cNvSpPr txBox="1"/>
          <p:nvPr/>
        </p:nvSpPr>
        <p:spPr>
          <a:xfrm>
            <a:off x="906140" y="5979336"/>
            <a:ext cx="9396663" cy="276999"/>
          </a:xfrm>
          <a:prstGeom prst="rect">
            <a:avLst/>
          </a:prstGeom>
          <a:noFill/>
        </p:spPr>
        <p:txBody>
          <a:bodyPr wrap="square" rtlCol="0">
            <a:spAutoFit/>
          </a:bodyPr>
          <a:lstStyle/>
          <a:p>
            <a:r>
              <a:rPr lang="es-PE" sz="1200" dirty="0"/>
              <a:t>Fuente: Prodigioso Perú Profundo. </a:t>
            </a:r>
            <a:r>
              <a:rPr lang="es-PE" sz="1200" dirty="0" err="1"/>
              <a:t>Chamánico</a:t>
            </a:r>
            <a:r>
              <a:rPr lang="es-PE" sz="1200" dirty="0"/>
              <a:t>, Cósmico, Simbólico. Francis </a:t>
            </a:r>
            <a:r>
              <a:rPr lang="es-PE" sz="1200" dirty="0" err="1"/>
              <a:t>Devigne</a:t>
            </a:r>
            <a:endParaRPr lang="es-PE" sz="1200" dirty="0"/>
          </a:p>
        </p:txBody>
      </p:sp>
    </p:spTree>
    <p:extLst>
      <p:ext uri="{BB962C8B-B14F-4D97-AF65-F5344CB8AC3E}">
        <p14:creationId xmlns:p14="http://schemas.microsoft.com/office/powerpoint/2010/main" val="371109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9728" y="941687"/>
            <a:ext cx="10515600" cy="709694"/>
          </a:xfrm>
        </p:spPr>
        <p:txBody>
          <a:bodyPr>
            <a:normAutofit fontScale="90000"/>
          </a:bodyPr>
          <a:lstStyle/>
          <a:p>
            <a:r>
              <a:rPr lang="es-ES" sz="2000" b="1" dirty="0">
                <a:solidFill>
                  <a:schemeClr val="accent2"/>
                </a:solidFill>
                <a:effectLst>
                  <a:outerShdw blurRad="38100" dist="38100" dir="2700000" algn="tl">
                    <a:srgbClr val="000000">
                      <a:alpha val="43137"/>
                    </a:srgbClr>
                  </a:outerShdw>
                </a:effectLst>
              </a:rPr>
              <a:t>5. </a:t>
            </a:r>
            <a:r>
              <a:rPr lang="es-ES" sz="2000" b="1" dirty="0" err="1">
                <a:solidFill>
                  <a:schemeClr val="accent2"/>
                </a:solidFill>
                <a:effectLst>
                  <a:outerShdw blurRad="38100" dist="38100" dir="2700000" algn="tl">
                    <a:srgbClr val="000000">
                      <a:alpha val="43137"/>
                    </a:srgbClr>
                  </a:outerShdw>
                </a:effectLst>
              </a:rPr>
              <a:t>Rituale</a:t>
            </a:r>
            <a:r>
              <a:rPr lang="es-ES" sz="2000" b="1" dirty="0">
                <a:solidFill>
                  <a:schemeClr val="accent2"/>
                </a:solidFill>
                <a:effectLst>
                  <a:outerShdw blurRad="38100" dist="38100" dir="2700000" algn="tl">
                    <a:srgbClr val="000000">
                      <a:alpha val="43137"/>
                    </a:srgbClr>
                  </a:outerShdw>
                </a:effectLst>
              </a:rPr>
              <a:t> Ayahuasca </a:t>
            </a:r>
            <a:r>
              <a:rPr lang="es-ES" sz="2000" b="1" dirty="0" err="1">
                <a:solidFill>
                  <a:schemeClr val="accent2"/>
                </a:solidFill>
                <a:effectLst>
                  <a:outerShdw blurRad="38100" dist="38100" dir="2700000" algn="tl">
                    <a:srgbClr val="000000">
                      <a:alpha val="43137"/>
                    </a:srgbClr>
                  </a:outerShdw>
                </a:effectLst>
              </a:rPr>
              <a:t>dello</a:t>
            </a:r>
            <a:r>
              <a:rPr lang="es-ES" sz="2000" b="1" dirty="0">
                <a:solidFill>
                  <a:schemeClr val="accent2"/>
                </a:solidFill>
                <a:effectLst>
                  <a:outerShdw blurRad="38100" dist="38100" dir="2700000" algn="tl">
                    <a:srgbClr val="000000">
                      <a:alpha val="43137"/>
                    </a:srgbClr>
                  </a:outerShdw>
                </a:effectLst>
              </a:rPr>
              <a:t> </a:t>
            </a:r>
            <a:r>
              <a:rPr lang="es-ES" sz="2000" b="1" dirty="0" err="1">
                <a:solidFill>
                  <a:schemeClr val="accent2"/>
                </a:solidFill>
                <a:effectLst>
                  <a:outerShdw blurRad="38100" dist="38100" dir="2700000" algn="tl">
                    <a:srgbClr val="000000">
                      <a:alpha val="43137"/>
                    </a:srgbClr>
                  </a:outerShdw>
                </a:effectLst>
              </a:rPr>
              <a:t>Sciamanesimo</a:t>
            </a:r>
            <a:r>
              <a:rPr lang="es-ES" sz="2000" b="1" dirty="0">
                <a:solidFill>
                  <a:schemeClr val="accent2"/>
                </a:solidFill>
                <a:effectLst>
                  <a:outerShdw blurRad="38100" dist="38100" dir="2700000" algn="tl">
                    <a:srgbClr val="000000">
                      <a:alpha val="43137"/>
                    </a:srgbClr>
                  </a:outerShdw>
                </a:effectLst>
              </a:rPr>
              <a:t> </a:t>
            </a:r>
            <a:br>
              <a:rPr lang="es-ES" sz="2000" b="1" dirty="0">
                <a:solidFill>
                  <a:schemeClr val="accent2"/>
                </a:solidFill>
                <a:effectLst>
                  <a:outerShdw blurRad="38100" dist="38100" dir="2700000" algn="tl">
                    <a:srgbClr val="000000">
                      <a:alpha val="43137"/>
                    </a:srgbClr>
                  </a:outerShdw>
                </a:effectLst>
              </a:rPr>
            </a:b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46263" y="1506982"/>
            <a:ext cx="10515600" cy="3065016"/>
          </a:xfrm>
        </p:spPr>
        <p:txBody>
          <a:bodyPr>
            <a:normAutofit lnSpcReduction="10000"/>
          </a:bodyPr>
          <a:lstStyle/>
          <a:p>
            <a:pPr>
              <a:buNone/>
            </a:pPr>
            <a:r>
              <a:rPr lang="es-ES" sz="1600" dirty="0"/>
              <a:t>   L'ayahuasca è una miscela di piante autoctone più utilizzate dai guaritori e dagli sciamani nativi nella medicina precolombiana. 
La preparazione più comune è come bevanda. (22)</a:t>
            </a:r>
          </a:p>
          <a:p>
            <a:pPr>
              <a:buNone/>
            </a:pPr>
            <a:r>
              <a:rPr lang="es-ES" sz="1600" dirty="0"/>
              <a:t>Per preparare l’Ayahuasca, i seguenti ingredienti si devono far bollire:
Banisteriopsis caapi steli: contenenti B-carboline, come harmina, tetraidroharmina (THH) e harmalina, con proprietà inibitorie per monoaminossididi (antidepressivi) (22), (23)
Psicotria viridis foglie: contenenti tryptamina N, N-dimethyltryptamina (DMT) "agonista dei recettori dei siti recettoriali di 5-HT-2A e sigma-1, che è anche associata a effetti antidepressivi, ansiolitici e psicoattivi" (22)
Diplopterys cabrerana foglie: contenente tryptamina N, N-dimethyltryptamine (DMT) "agonista dei recettori siti di 5-HT-2A e sigma-1, che è anche associata a effetti antidepressivi, ansiolitici e psicoattivi" (24)
</a:t>
            </a:r>
          </a:p>
        </p:txBody>
      </p:sp>
      <p:sp>
        <p:nvSpPr>
          <p:cNvPr id="4" name="3 CuadroTexto"/>
          <p:cNvSpPr txBox="1"/>
          <p:nvPr/>
        </p:nvSpPr>
        <p:spPr>
          <a:xfrm>
            <a:off x="546263" y="4977315"/>
            <a:ext cx="11388437" cy="1446550"/>
          </a:xfrm>
          <a:prstGeom prst="rect">
            <a:avLst/>
          </a:prstGeom>
          <a:noFill/>
        </p:spPr>
        <p:txBody>
          <a:bodyPr wrap="square" rtlCol="0">
            <a:spAutoFit/>
          </a:bodyPr>
          <a:lstStyle/>
          <a:p>
            <a:r>
              <a:rPr lang="es-ES" sz="1100" dirty="0"/>
              <a:t>21. </a:t>
            </a:r>
            <a:r>
              <a:rPr lang="es-PE" sz="1100" dirty="0"/>
              <a:t>Prodigioso Profondo Perù. Sciamanico, Cosmico, Simbolico. Francesco Devigne
22. Gonzàlez, D., Cantillo, J., Pérez, I. et al. Potenziale terapeutico dell'ayahuasca nel dolore: uno studio prospettico e osservazionale. Psicofarmacologia 237, 1171–1182 (2020). https://doi.org/10.1007/s00213-019-05446-2
23. Escobar Cornejo Guillermo Saàl, Ramos Vargas Luis Fernando. Ayahuasca sotto gli occhi del mondo. Rev Med Hered [Internet]. 2018 Ottobre [citato 2020 maggio 7] ;  29( 4 ): 268-269. Disponibile in: http://www.scielo.org.pe/scielo.php?script=sci_arttext&amp;pid=S1018-130X2018000400013&amp;lng=es.  http://dx.doi.org/https://doi.org/10.20453/rmh.v24i2.604.
24. Dominguez-Clavé E, Soler J, Elices M et al (2016) Ayahuasca: farmacologia, neuroscienze e potenziale terapeutico. Cervello Res Bull 126:89–101. https://doi.org/10.1016/j.brainresbull.2016.03.002
</a:t>
            </a:r>
          </a:p>
        </p:txBody>
      </p:sp>
    </p:spTree>
    <p:extLst>
      <p:ext uri="{BB962C8B-B14F-4D97-AF65-F5344CB8AC3E}">
        <p14:creationId xmlns:p14="http://schemas.microsoft.com/office/powerpoint/2010/main" val="3711099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7822" y="733615"/>
            <a:ext cx="10515600" cy="1325563"/>
          </a:xfrm>
        </p:spPr>
        <p:txBody>
          <a:bodyPr>
            <a:normAutofit/>
          </a:bodyPr>
          <a:lstStyle/>
          <a:p>
            <a:r>
              <a:rPr lang="es-PE" sz="1800" b="1" dirty="0">
                <a:solidFill>
                  <a:schemeClr val="accent2"/>
                </a:solidFill>
                <a:effectLst>
                  <a:outerShdw blurRad="38100" dist="38100" dir="2700000" algn="tl">
                    <a:srgbClr val="000000">
                      <a:alpha val="43137"/>
                    </a:srgbClr>
                  </a:outerShdw>
                </a:effectLst>
              </a:rPr>
              <a:t>5. Studi sul rituale dell’Ayahuasca</a:t>
            </a:r>
          </a:p>
        </p:txBody>
      </p:sp>
      <p:sp>
        <p:nvSpPr>
          <p:cNvPr id="3" name="2 Marcador de contenido"/>
          <p:cNvSpPr>
            <a:spLocks noGrp="1"/>
          </p:cNvSpPr>
          <p:nvPr>
            <p:ph idx="1"/>
          </p:nvPr>
        </p:nvSpPr>
        <p:spPr>
          <a:xfrm>
            <a:off x="380009" y="1940957"/>
            <a:ext cx="11566567" cy="3767653"/>
          </a:xfrm>
        </p:spPr>
        <p:txBody>
          <a:bodyPr>
            <a:normAutofit/>
          </a:bodyPr>
          <a:lstStyle/>
          <a:p>
            <a:pPr marL="0" indent="0">
              <a:buNone/>
            </a:pPr>
            <a:r>
              <a:rPr lang="es-PE" sz="1600" dirty="0"/>
              <a:t>I guaritori sciamani usavano l'Ayahuasca nella medicina precolombiana, per guarire "malattie dalla mente e dai pensieri". Al giorno d'oggi, diversi studi stanno cercando di verificare le sue proprietà terapeutiche:    
</a:t>
            </a:r>
            <a:r>
              <a:rPr lang="es-ES" sz="1600" dirty="0"/>
              <a:t>Vari </a:t>
            </a:r>
            <a:r>
              <a:rPr lang="es-ES" sz="1600" dirty="0" err="1"/>
              <a:t>studi</a:t>
            </a:r>
            <a:r>
              <a:rPr lang="es-ES" sz="1600" dirty="0"/>
              <a:t> </a:t>
            </a:r>
            <a:r>
              <a:rPr lang="es-ES" sz="1600" dirty="0" err="1"/>
              <a:t>hanno</a:t>
            </a:r>
            <a:r>
              <a:rPr lang="es-ES" sz="1600" dirty="0"/>
              <a:t> </a:t>
            </a:r>
            <a:r>
              <a:rPr lang="es-ES" sz="1600" dirty="0" err="1"/>
              <a:t>cercato</a:t>
            </a:r>
            <a:r>
              <a:rPr lang="es-ES" sz="1600" dirty="0"/>
              <a:t> di determinare </a:t>
            </a:r>
            <a:r>
              <a:rPr lang="es-ES" sz="1600" dirty="0" err="1"/>
              <a:t>l'effetto</a:t>
            </a:r>
            <a:r>
              <a:rPr lang="es-ES" sz="1600" dirty="0"/>
              <a:t> </a:t>
            </a:r>
            <a:r>
              <a:rPr lang="es-ES" sz="1600" dirty="0" err="1"/>
              <a:t>terapeutico</a:t>
            </a:r>
            <a:r>
              <a:rPr lang="es-ES" sz="1600" dirty="0"/>
              <a:t> </a:t>
            </a:r>
            <a:r>
              <a:rPr lang="es-ES" sz="1600" dirty="0" err="1"/>
              <a:t>dell'ayahuasca</a:t>
            </a:r>
            <a:r>
              <a:rPr lang="es-ES" sz="1600" dirty="0"/>
              <a:t> sui </a:t>
            </a:r>
            <a:r>
              <a:rPr lang="es-ES" sz="1600" dirty="0" err="1"/>
              <a:t>processi</a:t>
            </a:r>
            <a:r>
              <a:rPr lang="es-ES" sz="1600" dirty="0"/>
              <a:t> </a:t>
            </a:r>
            <a:r>
              <a:rPr lang="es-ES" sz="1600" dirty="0" err="1"/>
              <a:t>psicologici</a:t>
            </a:r>
            <a:r>
              <a:rPr lang="es-ES" sz="1600" dirty="0"/>
              <a:t>:
Soler et al. (2018) ha trovato che 4 sessioni di Ayahuasca potrebbero essere efficaci nel ridurre l'elusione dell'esperienza (promuovere l'accettazione di sentimenti e pensieri negativi) e in 8 settimane, lo stress basato sulla completa attenzione è stato ridotto (MBSR) (25)
</a:t>
            </a:r>
          </a:p>
          <a:p>
            <a:r>
              <a:rPr lang="es-ES" sz="1600" dirty="0"/>
              <a:t>Gonzales e altri (2017), in uno studio osservazionale, hanno scoperto che l'ayahuasca aveva un potenziale terapeutico rispetto al dolore legato alla morte di una persona cara (22).
In uno studio condotto con 50 shipibos (Indigeno amazzonico peruviano) che hanno partecipato al rituale dell'Ayahuasca e sono stati in lutto a causa della morte di un membro della famiglia, si è concluso: "I nostri risultati suggeriscono che l’Ayahuasca ha un valore terapeutico nel ridurre la gravità del dolore. </a:t>
            </a:r>
            <a:r>
              <a:rPr lang="es-ES" sz="1600" dirty="0" err="1"/>
              <a:t>L'accettazione</a:t>
            </a:r>
            <a:r>
              <a:rPr lang="es-ES" sz="1600" dirty="0"/>
              <a:t> e la </a:t>
            </a:r>
            <a:r>
              <a:rPr lang="es-ES" sz="1600" dirty="0" err="1"/>
              <a:t>discendenza</a:t>
            </a:r>
            <a:r>
              <a:rPr lang="es-ES" sz="1600" dirty="0"/>
              <a:t> </a:t>
            </a:r>
            <a:r>
              <a:rPr lang="es-ES" sz="1600" dirty="0" err="1"/>
              <a:t>sono</a:t>
            </a:r>
            <a:r>
              <a:rPr lang="es-ES" sz="1600" dirty="0"/>
              <a:t> </a:t>
            </a:r>
            <a:r>
              <a:rPr lang="es-ES" sz="1600" dirty="0" err="1"/>
              <a:t>processi</a:t>
            </a:r>
            <a:r>
              <a:rPr lang="es-ES" sz="1600" dirty="0"/>
              <a:t> </a:t>
            </a:r>
            <a:r>
              <a:rPr lang="es-ES" sz="1600" dirty="0" err="1"/>
              <a:t>psicologici</a:t>
            </a:r>
            <a:r>
              <a:rPr lang="es-ES" sz="1600" dirty="0"/>
              <a:t> che mediano </a:t>
            </a:r>
            <a:r>
              <a:rPr lang="es-ES" sz="1600" dirty="0" err="1"/>
              <a:t>il</a:t>
            </a:r>
            <a:r>
              <a:rPr lang="es-ES" sz="1600" dirty="0"/>
              <a:t> </a:t>
            </a:r>
            <a:r>
              <a:rPr lang="es-ES" sz="1600" dirty="0" err="1"/>
              <a:t>miglioramento</a:t>
            </a:r>
            <a:r>
              <a:rPr lang="es-ES" sz="1600" dirty="0"/>
              <a:t> </a:t>
            </a:r>
            <a:r>
              <a:rPr lang="es-ES" sz="1600" dirty="0" err="1"/>
              <a:t>dei</a:t>
            </a:r>
            <a:r>
              <a:rPr lang="es-ES" sz="1600" dirty="0"/>
              <a:t> </a:t>
            </a:r>
            <a:r>
              <a:rPr lang="es-ES" sz="1600" dirty="0" err="1"/>
              <a:t>sintomi</a:t>
            </a:r>
            <a:r>
              <a:rPr lang="es-ES" sz="1600" dirty="0"/>
              <a:t> del </a:t>
            </a:r>
            <a:r>
              <a:rPr lang="es-ES" sz="1600" dirty="0" err="1"/>
              <a:t>lutto</a:t>
            </a:r>
            <a:r>
              <a:rPr lang="es-ES" sz="1600" dirty="0"/>
              <a:t>"(23)
</a:t>
            </a:r>
            <a:endParaRPr lang="es-PE" sz="1600" dirty="0"/>
          </a:p>
          <a:p>
            <a:endParaRPr lang="es-PE" sz="1600" dirty="0"/>
          </a:p>
        </p:txBody>
      </p:sp>
      <p:sp>
        <p:nvSpPr>
          <p:cNvPr id="4" name="3 CuadroTexto"/>
          <p:cNvSpPr txBox="1"/>
          <p:nvPr/>
        </p:nvSpPr>
        <p:spPr>
          <a:xfrm>
            <a:off x="380009" y="5708610"/>
            <a:ext cx="10533413" cy="461665"/>
          </a:xfrm>
          <a:prstGeom prst="rect">
            <a:avLst/>
          </a:prstGeom>
          <a:noFill/>
        </p:spPr>
        <p:txBody>
          <a:bodyPr wrap="square" rtlCol="0">
            <a:spAutoFit/>
          </a:bodyPr>
          <a:lstStyle/>
          <a:p>
            <a:pPr algn="just"/>
            <a:r>
              <a:rPr lang="es-PE" sz="1200" dirty="0"/>
              <a:t>25. Soler J, </a:t>
            </a:r>
            <a:r>
              <a:rPr lang="es-PE" sz="1200" dirty="0" err="1"/>
              <a:t>Elices</a:t>
            </a:r>
            <a:r>
              <a:rPr lang="es-PE" sz="1200" dirty="0"/>
              <a:t> M, </a:t>
            </a:r>
            <a:r>
              <a:rPr lang="es-PE" sz="1200" dirty="0" err="1"/>
              <a:t>Franquesa</a:t>
            </a:r>
            <a:r>
              <a:rPr lang="es-PE" sz="1200" dirty="0"/>
              <a:t> A, Barker S, </a:t>
            </a:r>
            <a:r>
              <a:rPr lang="es-PE" sz="1200" dirty="0" err="1"/>
              <a:t>Friedlander</a:t>
            </a:r>
            <a:r>
              <a:rPr lang="es-PE" sz="1200" dirty="0"/>
              <a:t> P, </a:t>
            </a:r>
            <a:r>
              <a:rPr lang="es-PE" sz="1200" dirty="0" err="1"/>
              <a:t>Feilding</a:t>
            </a:r>
            <a:r>
              <a:rPr lang="es-PE" sz="1200" dirty="0"/>
              <a:t> A, Pascual JC, Riba J (2016) </a:t>
            </a:r>
            <a:r>
              <a:rPr lang="es-PE" sz="1200" dirty="0" err="1"/>
              <a:t>Exploring</a:t>
            </a:r>
            <a:r>
              <a:rPr lang="es-PE" sz="1200" dirty="0"/>
              <a:t> the </a:t>
            </a:r>
            <a:r>
              <a:rPr lang="es-PE" sz="1200" dirty="0" err="1"/>
              <a:t>therapeutic</a:t>
            </a:r>
            <a:r>
              <a:rPr lang="es-PE" sz="1200" dirty="0"/>
              <a:t> </a:t>
            </a:r>
            <a:r>
              <a:rPr lang="es-PE" sz="1200" dirty="0" err="1"/>
              <a:t>potential</a:t>
            </a:r>
            <a:r>
              <a:rPr lang="es-PE" sz="1200" dirty="0"/>
              <a:t> of ayahuasca: </a:t>
            </a:r>
            <a:r>
              <a:rPr lang="es-PE" sz="1200" dirty="0" err="1"/>
              <a:t>acute</a:t>
            </a:r>
            <a:r>
              <a:rPr lang="es-PE" sz="1200" dirty="0"/>
              <a:t> </a:t>
            </a:r>
            <a:r>
              <a:rPr lang="es-PE" sz="1200" dirty="0" err="1"/>
              <a:t>intake</a:t>
            </a:r>
            <a:r>
              <a:rPr lang="es-PE" sz="1200" dirty="0"/>
              <a:t> </a:t>
            </a:r>
            <a:r>
              <a:rPr lang="es-PE" sz="1200" dirty="0" err="1"/>
              <a:t>increases</a:t>
            </a:r>
            <a:r>
              <a:rPr lang="es-PE" sz="1200" dirty="0"/>
              <a:t> mindfulness-</a:t>
            </a:r>
            <a:r>
              <a:rPr lang="es-PE" sz="1200" dirty="0" err="1"/>
              <a:t>related</a:t>
            </a:r>
            <a:r>
              <a:rPr lang="es-PE" sz="1200" dirty="0"/>
              <a:t> </a:t>
            </a:r>
            <a:r>
              <a:rPr lang="es-PE" sz="1200" dirty="0" err="1"/>
              <a:t>capacities</a:t>
            </a:r>
            <a:r>
              <a:rPr lang="es-PE" sz="1200" dirty="0"/>
              <a:t>. </a:t>
            </a:r>
            <a:r>
              <a:rPr lang="es-PE" sz="1200" dirty="0" err="1"/>
              <a:t>Psychopharmacology</a:t>
            </a:r>
            <a:r>
              <a:rPr lang="es-PE" sz="1200" dirty="0"/>
              <a:t> 233:823–829. </a:t>
            </a:r>
            <a:r>
              <a:rPr lang="es-PE" sz="1200" u="sng" dirty="0">
                <a:hlinkClick r:id="rId2"/>
              </a:rPr>
              <a:t>https://doi.org/10.1007/s00213-015-4162-0</a:t>
            </a:r>
            <a:endParaRPr lang="es-PE"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347" y="1020219"/>
            <a:ext cx="10515600" cy="468762"/>
          </a:xfrm>
        </p:spPr>
        <p:txBody>
          <a:bodyPr>
            <a:normAutofit fontScale="90000"/>
          </a:bodyPr>
          <a:lstStyle/>
          <a:p>
            <a:r>
              <a:rPr lang="es-PE" sz="1800" b="1" dirty="0">
                <a:solidFill>
                  <a:schemeClr val="accent2">
                    <a:lumMod val="75000"/>
                  </a:schemeClr>
                </a:solidFill>
                <a:latin typeface="+mn-lt"/>
              </a:rPr>
              <a:t>Sommario
</a:t>
            </a:r>
            <a:endParaRPr lang="en-US" sz="1800" b="1" dirty="0">
              <a:solidFill>
                <a:schemeClr val="accent2">
                  <a:lumMod val="75000"/>
                </a:schemeClr>
              </a:solidFill>
              <a:latin typeface="+mn-lt"/>
            </a:endParaRPr>
          </a:p>
        </p:txBody>
      </p:sp>
      <p:sp>
        <p:nvSpPr>
          <p:cNvPr id="3" name="Marcador de contenido 2"/>
          <p:cNvSpPr>
            <a:spLocks noGrp="1"/>
          </p:cNvSpPr>
          <p:nvPr>
            <p:ph idx="1"/>
          </p:nvPr>
        </p:nvSpPr>
        <p:spPr>
          <a:xfrm>
            <a:off x="158194" y="1655756"/>
            <a:ext cx="11795185" cy="3161903"/>
          </a:xfrm>
        </p:spPr>
        <p:txBody>
          <a:bodyPr>
            <a:normAutofit fontScale="92500" lnSpcReduction="20000"/>
          </a:bodyPr>
          <a:lstStyle/>
          <a:p>
            <a:pPr marL="0" indent="0">
              <a:buNone/>
            </a:pPr>
            <a:r>
              <a:rPr lang="en-US" sz="1400" i="1" u="sng" dirty="0" err="1"/>
              <a:t>Introduzione</a:t>
            </a:r>
            <a:r>
              <a:rPr lang="en-US" sz="1400" i="1" u="sng" dirty="0"/>
              <a:t> 
</a:t>
            </a:r>
            <a:r>
              <a:rPr lang="es-ES" sz="1400" b="1" i="1" u="sng" dirty="0"/>
              <a:t>I. </a:t>
            </a:r>
            <a:r>
              <a:rPr lang="es-ES" sz="1400" b="1" i="1" u="sng" dirty="0" err="1"/>
              <a:t>Sciamanesimo</a:t>
            </a:r>
            <a:r>
              <a:rPr lang="es-ES" sz="1400" b="1" i="1" u="sng" dirty="0"/>
              <a:t>:
</a:t>
            </a:r>
            <a:r>
              <a:rPr lang="es-ES" sz="1400" dirty="0"/>
              <a:t>1. Prove per lo sciamanesimo nello studio di medicina precolombiana e inca 
2. Medicina </a:t>
            </a:r>
            <a:r>
              <a:rPr lang="es-ES" sz="1400" dirty="0" err="1"/>
              <a:t>sciamanica</a:t>
            </a:r>
            <a:r>
              <a:rPr lang="es-ES" sz="1400" dirty="0"/>
              <a:t> – </a:t>
            </a:r>
            <a:r>
              <a:rPr lang="es-ES" sz="1400" dirty="0" err="1"/>
              <a:t>definizione</a:t>
            </a:r>
            <a:r>
              <a:rPr lang="es-ES" sz="1400" dirty="0"/>
              <a:t>
3. </a:t>
            </a:r>
            <a:r>
              <a:rPr lang="es-ES" sz="1400" dirty="0" err="1"/>
              <a:t>Aspetti</a:t>
            </a:r>
            <a:r>
              <a:rPr lang="es-ES" sz="1400" dirty="0"/>
              <a:t> </a:t>
            </a:r>
            <a:r>
              <a:rPr lang="es-ES" sz="1400" dirty="0" err="1"/>
              <a:t>generali</a:t>
            </a:r>
            <a:r>
              <a:rPr lang="es-ES" sz="1400" dirty="0"/>
              <a:t> </a:t>
            </a:r>
            <a:r>
              <a:rPr lang="es-ES" sz="1400" dirty="0" err="1"/>
              <a:t>dello</a:t>
            </a:r>
            <a:r>
              <a:rPr lang="es-ES" sz="1400" dirty="0"/>
              <a:t> </a:t>
            </a:r>
            <a:r>
              <a:rPr lang="es-ES" sz="1400" dirty="0" err="1"/>
              <a:t>Sciamanesimo</a:t>
            </a:r>
            <a:r>
              <a:rPr lang="es-ES" sz="1400" dirty="0"/>
              <a:t>
4. Rituale Ayahuasca dello Sciamanesimo </a:t>
            </a:r>
          </a:p>
          <a:p>
            <a:pPr marL="0" indent="0">
              <a:buNone/>
            </a:pPr>
            <a:r>
              <a:rPr lang="es-ES" sz="1400" dirty="0"/>
              <a:t>5. </a:t>
            </a:r>
            <a:r>
              <a:rPr lang="es-ES" sz="1400" dirty="0" err="1"/>
              <a:t>Rituale</a:t>
            </a:r>
            <a:r>
              <a:rPr lang="es-ES" sz="1400" dirty="0"/>
              <a:t> di </a:t>
            </a:r>
            <a:r>
              <a:rPr lang="es-ES" sz="1400" dirty="0" err="1"/>
              <a:t>guarigione</a:t>
            </a:r>
            <a:r>
              <a:rPr lang="es-ES" sz="1400" dirty="0"/>
              <a:t> </a:t>
            </a:r>
            <a:r>
              <a:rPr lang="es-ES" sz="1400" dirty="0" err="1"/>
              <a:t>sciamanica</a:t>
            </a:r>
            <a:r>
              <a:rPr lang="es-ES" sz="1400" dirty="0"/>
              <a:t>
</a:t>
            </a:r>
            <a:endParaRPr lang="es-ES" sz="1400" b="1" i="1" u="sng" dirty="0"/>
          </a:p>
          <a:p>
            <a:pPr marL="0" indent="0">
              <a:buNone/>
            </a:pPr>
            <a:r>
              <a:rPr lang="es-ES" sz="1400" b="1" i="1" u="sng" dirty="0"/>
              <a:t>II. Piante </a:t>
            </a:r>
            <a:r>
              <a:rPr lang="es-ES" sz="1400" b="1" i="1" u="sng" dirty="0" err="1"/>
              <a:t>medicinali</a:t>
            </a:r>
            <a:r>
              <a:rPr lang="es-ES" sz="1400" b="1" i="1" u="sng" dirty="0"/>
              <a:t>: 
</a:t>
            </a:r>
            <a:r>
              <a:rPr lang="es-ES" sz="1400" dirty="0"/>
              <a:t>1. Prova dell'uso di piante medicinali nella medicina precolombiaNA e inca
2. Studi basati sulle evidenze su piante medicinali utilizzate nella medicina precolombiana e inca
</a:t>
            </a:r>
            <a:endParaRPr lang="en-US" dirty="0"/>
          </a:p>
        </p:txBody>
      </p:sp>
    </p:spTree>
    <p:extLst>
      <p:ext uri="{BB962C8B-B14F-4D97-AF65-F5344CB8AC3E}">
        <p14:creationId xmlns:p14="http://schemas.microsoft.com/office/powerpoint/2010/main" val="3776203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6948" y="650133"/>
            <a:ext cx="10515600" cy="1367421"/>
          </a:xfrm>
        </p:spPr>
        <p:txBody>
          <a:bodyPr>
            <a:normAutofit/>
          </a:bodyPr>
          <a:lstStyle/>
          <a:p>
            <a:r>
              <a:rPr lang="es-ES" sz="2000" b="1" dirty="0">
                <a:solidFill>
                  <a:schemeClr val="accent2"/>
                </a:solidFill>
                <a:effectLst>
                  <a:outerShdw blurRad="38100" dist="38100" dir="2700000" algn="tl">
                    <a:srgbClr val="000000">
                      <a:alpha val="43137"/>
                    </a:srgbClr>
                  </a:outerShdw>
                </a:effectLst>
              </a:rPr>
              <a:t>6. Piante in medicina precolombiana</a:t>
            </a:r>
            <a:endParaRPr lang="en-US" sz="2000" b="1" dirty="0">
              <a:solidFill>
                <a:schemeClr val="accent2"/>
              </a:solidFill>
              <a:effectLst>
                <a:outerShdw blurRad="38100" dist="38100" dir="2700000" algn="tl">
                  <a:srgbClr val="000000">
                    <a:alpha val="43137"/>
                  </a:srgbClr>
                </a:outerShdw>
              </a:effectLst>
            </a:endParaRPr>
          </a:p>
        </p:txBody>
      </p:sp>
      <p:sp>
        <p:nvSpPr>
          <p:cNvPr id="5" name="4 Marcador de contenido"/>
          <p:cNvSpPr>
            <a:spLocks noGrp="1"/>
          </p:cNvSpPr>
          <p:nvPr>
            <p:ph idx="1"/>
          </p:nvPr>
        </p:nvSpPr>
        <p:spPr/>
        <p:txBody>
          <a:bodyPr>
            <a:normAutofit/>
          </a:bodyPr>
          <a:lstStyle/>
          <a:p>
            <a:pPr algn="just">
              <a:buNone/>
            </a:pPr>
            <a:r>
              <a:rPr lang="es-PE" sz="1800" dirty="0"/>
              <a:t>La medicina precolombiana ha lasciato un'importante eredità alle generazioni future sull'uso delle piante medicinali.
</a:t>
            </a:r>
          </a:p>
          <a:p>
            <a:pPr algn="just">
              <a:buNone/>
            </a:pPr>
            <a:r>
              <a:rPr lang="es-PE" sz="1800" dirty="0"/>
              <a:t>Successivamente, la prova dell'uso di piante medicinali, con i loro nomi nativi (comuni) e scientifici. 
</a:t>
            </a:r>
          </a:p>
        </p:txBody>
      </p:sp>
    </p:spTree>
    <p:extLst>
      <p:ext uri="{BB962C8B-B14F-4D97-AF65-F5344CB8AC3E}">
        <p14:creationId xmlns:p14="http://schemas.microsoft.com/office/powerpoint/2010/main" val="856377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792499203"/>
              </p:ext>
            </p:extLst>
          </p:nvPr>
        </p:nvGraphicFramePr>
        <p:xfrm>
          <a:off x="866273" y="1367033"/>
          <a:ext cx="10647947" cy="4312850"/>
        </p:xfrm>
        <a:graphic>
          <a:graphicData uri="http://schemas.openxmlformats.org/drawingml/2006/table">
            <a:tbl>
              <a:tblPr firstRow="1" firstCol="1" bandRow="1"/>
              <a:tblGrid>
                <a:gridCol w="1781558">
                  <a:extLst>
                    <a:ext uri="{9D8B030D-6E8A-4147-A177-3AD203B41FA5}">
                      <a16:colId xmlns="" xmlns:a16="http://schemas.microsoft.com/office/drawing/2014/main" val="20000"/>
                    </a:ext>
                  </a:extLst>
                </a:gridCol>
                <a:gridCol w="3644684">
                  <a:extLst>
                    <a:ext uri="{9D8B030D-6E8A-4147-A177-3AD203B41FA5}">
                      <a16:colId xmlns="" xmlns:a16="http://schemas.microsoft.com/office/drawing/2014/main" val="20001"/>
                    </a:ext>
                  </a:extLst>
                </a:gridCol>
                <a:gridCol w="2640953">
                  <a:extLst>
                    <a:ext uri="{9D8B030D-6E8A-4147-A177-3AD203B41FA5}">
                      <a16:colId xmlns="" xmlns:a16="http://schemas.microsoft.com/office/drawing/2014/main" val="20002"/>
                    </a:ext>
                  </a:extLst>
                </a:gridCol>
                <a:gridCol w="2580752">
                  <a:extLst>
                    <a:ext uri="{9D8B030D-6E8A-4147-A177-3AD203B41FA5}">
                      <a16:colId xmlns="" xmlns:a16="http://schemas.microsoft.com/office/drawing/2014/main" val="20003"/>
                    </a:ext>
                  </a:extLst>
                </a:gridCol>
              </a:tblGrid>
              <a:tr h="428687">
                <a:tc>
                  <a:txBody>
                    <a:bodyPr/>
                    <a:lstStyle/>
                    <a:p>
                      <a:pPr algn="ctr">
                        <a:lnSpc>
                          <a:spcPct val="115000"/>
                        </a:lnSpc>
                        <a:spcAft>
                          <a:spcPts val="0"/>
                        </a:spcAft>
                      </a:pPr>
                      <a:r>
                        <a:rPr lang="en-US" sz="1400" b="1" dirty="0">
                          <a:latin typeface="+mn-lt"/>
                        </a:rPr>
                        <a:t>NOME SCIENTIFICO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COMUNE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PARTE DELL'IMPIANTO UTILIZZATO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MALATTIA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131206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Spinosum di Acanthoxanthium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“Juan Alonso", "l’erba degli Alonso", "spina del cane".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Stelo, foglia.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Problemi</a:t>
                      </a:r>
                      <a:r>
                        <a:rPr lang="en-US" sz="1400" dirty="0">
                          <a:latin typeface="+mn-lt"/>
                        </a:rPr>
                        <a:t> </a:t>
                      </a:r>
                      <a:r>
                        <a:rPr lang="en-US" sz="1400" dirty="0" err="1">
                          <a:latin typeface="+mn-lt"/>
                        </a:rPr>
                        <a:t>allo</a:t>
                      </a:r>
                      <a:r>
                        <a:rPr lang="en-US" sz="1400" dirty="0">
                          <a:latin typeface="+mn-lt"/>
                        </a:rPr>
                        <a:t> </a:t>
                      </a:r>
                      <a:r>
                        <a:rPr lang="en-US" sz="1400" dirty="0" err="1">
                          <a:latin typeface="+mn-lt"/>
                        </a:rPr>
                        <a:t>stomaco</a:t>
                      </a:r>
                      <a:r>
                        <a:rPr lang="en-US" sz="1400" dirty="0">
                          <a:latin typeface="+mn-lt"/>
                        </a:rPr>
                        <a:t>, </a:t>
                      </a:r>
                      <a:r>
                        <a:rPr lang="en-US" sz="1400" dirty="0" err="1">
                          <a:latin typeface="+mn-lt"/>
                        </a:rPr>
                        <a:t>epatici</a:t>
                      </a:r>
                      <a:r>
                        <a:rPr lang="en-US" sz="1400" dirty="0">
                          <a:latin typeface="+mn-lt"/>
                        </a:rPr>
                        <a:t>, </a:t>
                      </a:r>
                      <a:r>
                        <a:rPr lang="en-US" sz="1400" dirty="0" err="1">
                          <a:latin typeface="+mn-lt"/>
                        </a:rPr>
                        <a:t>diuretici</a:t>
                      </a:r>
                      <a:r>
                        <a:rPr lang="en-US" sz="1400" dirty="0">
                          <a:latin typeface="+mn-lt"/>
                        </a:rPr>
                        <a:t>, a </a:t>
                      </a:r>
                      <a:r>
                        <a:rPr lang="en-US" sz="1400" dirty="0" err="1">
                          <a:latin typeface="+mn-lt"/>
                        </a:rPr>
                        <a:t>milza</a:t>
                      </a:r>
                      <a:r>
                        <a:rPr lang="en-US" sz="1400" dirty="0">
                          <a:latin typeface="+mn-lt"/>
                        </a:rPr>
                        <a:t>, </a:t>
                      </a:r>
                      <a:r>
                        <a:rPr lang="en-US" sz="1400" dirty="0" err="1">
                          <a:latin typeface="+mn-lt"/>
                        </a:rPr>
                        <a:t>rene</a:t>
                      </a:r>
                      <a:r>
                        <a:rPr lang="en-US" sz="1400" dirty="0">
                          <a:latin typeface="+mn-lt"/>
                        </a:rPr>
                        <a:t>, </a:t>
                      </a:r>
                      <a:r>
                        <a:rPr lang="en-US" sz="1400" dirty="0" err="1">
                          <a:latin typeface="+mn-lt"/>
                        </a:rPr>
                        <a:t>ovaie</a:t>
                      </a:r>
                      <a:r>
                        <a:rPr lang="en-US" sz="1400" dirty="0">
                          <a:latin typeface="+mn-lt"/>
                        </a:rPr>
                        <a:t> e </a:t>
                      </a:r>
                      <a:r>
                        <a:rPr lang="en-US" sz="1400" dirty="0" err="1">
                          <a:latin typeface="+mn-lt"/>
                        </a:rPr>
                        <a:t>malattie</a:t>
                      </a:r>
                      <a:r>
                        <a:rPr lang="en-US" sz="1400" dirty="0">
                          <a:latin typeface="+mn-lt"/>
                        </a:rPr>
                        <a:t> </a:t>
                      </a:r>
                      <a:r>
                        <a:rPr lang="en-US" sz="1400" dirty="0" err="1">
                          <a:latin typeface="+mn-lt"/>
                        </a:rPr>
                        <a:t>della</a:t>
                      </a:r>
                      <a:r>
                        <a:rPr lang="en-US" sz="1400" dirty="0">
                          <a:latin typeface="+mn-lt"/>
                        </a:rPr>
                        <a:t> </a:t>
                      </a:r>
                      <a:r>
                        <a:rPr lang="en-US" sz="1400" dirty="0" err="1">
                          <a:latin typeface="+mn-lt"/>
                        </a:rPr>
                        <a:t>prostata</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7037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Cifra adiantum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"Pit culantrillo"</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L'intera pianta.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err="1">
                          <a:latin typeface="+mn-lt"/>
                        </a:rPr>
                        <a:t>Antipiretico</a:t>
                      </a:r>
                      <a:r>
                        <a:rPr lang="en-US" sz="1400" dirty="0">
                          <a:latin typeface="+mn-lt"/>
                        </a:rPr>
                        <a:t>, </a:t>
                      </a:r>
                      <a:r>
                        <a:rPr lang="en-US" sz="1400" dirty="0" err="1">
                          <a:latin typeface="+mn-lt"/>
                        </a:rPr>
                        <a:t>diuretico</a:t>
                      </a:r>
                      <a:r>
                        <a:rPr lang="en-US" sz="1400" dirty="0">
                          <a:latin typeface="+mn-lt"/>
                        </a:rPr>
                        <a:t>. </a:t>
                      </a:r>
                      <a:r>
                        <a:rPr lang="en-US" sz="1400" dirty="0" err="1">
                          <a:latin typeface="+mn-lt"/>
                        </a:rPr>
                        <a:t>Indicato</a:t>
                      </a:r>
                      <a:r>
                        <a:rPr lang="en-US" sz="1400" dirty="0">
                          <a:latin typeface="+mn-lt"/>
                        </a:rPr>
                        <a:t> </a:t>
                      </a:r>
                      <a:r>
                        <a:rPr lang="en-US" sz="1400" dirty="0" err="1">
                          <a:latin typeface="+mn-lt"/>
                        </a:rPr>
                        <a:t>anche</a:t>
                      </a:r>
                      <a:r>
                        <a:rPr lang="en-US" sz="1400" dirty="0">
                          <a:latin typeface="+mn-lt"/>
                        </a:rPr>
                        <a:t> per </a:t>
                      </a:r>
                      <a:r>
                        <a:rPr lang="en-US" sz="1400" dirty="0" err="1">
                          <a:latin typeface="+mn-lt"/>
                        </a:rPr>
                        <a:t>sciogliere</a:t>
                      </a:r>
                      <a:r>
                        <a:rPr lang="en-US" sz="1400" dirty="0">
                          <a:latin typeface="+mn-lt"/>
                        </a:rPr>
                        <a:t> </a:t>
                      </a:r>
                      <a:r>
                        <a:rPr lang="en-US" sz="1400" dirty="0" err="1">
                          <a:latin typeface="+mn-lt"/>
                        </a:rPr>
                        <a:t>i</a:t>
                      </a:r>
                      <a:r>
                        <a:rPr lang="en-US" sz="1400" dirty="0">
                          <a:latin typeface="+mn-lt"/>
                        </a:rPr>
                        <a:t> </a:t>
                      </a:r>
                      <a:r>
                        <a:rPr lang="en-US" sz="1400" dirty="0" err="1">
                          <a:latin typeface="+mn-lt"/>
                        </a:rPr>
                        <a:t>calcoli</a:t>
                      </a:r>
                      <a:r>
                        <a:rPr lang="en-US" sz="1400" dirty="0">
                          <a:latin typeface="+mn-lt"/>
                        </a:rPr>
                        <a:t> del </a:t>
                      </a:r>
                      <a:r>
                        <a:rPr lang="en-US" sz="1400" dirty="0" err="1">
                          <a:latin typeface="+mn-lt"/>
                        </a:rPr>
                        <a:t>fegato</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31206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Ageratum conyzoides</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"huarmi huarmi"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L'intera pianta.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Reumatismi</a:t>
                      </a:r>
                      <a:r>
                        <a:rPr lang="en-US" sz="1400" dirty="0">
                          <a:latin typeface="+mn-lt"/>
                        </a:rPr>
                        <a:t> e beriberi. Le sue </a:t>
                      </a:r>
                      <a:r>
                        <a:rPr lang="en-US" sz="1400" dirty="0" err="1">
                          <a:latin typeface="+mn-lt"/>
                        </a:rPr>
                        <a:t>foglie</a:t>
                      </a:r>
                      <a:r>
                        <a:rPr lang="en-US" sz="1400" dirty="0">
                          <a:latin typeface="+mn-lt"/>
                        </a:rPr>
                        <a:t> </a:t>
                      </a:r>
                      <a:r>
                        <a:rPr lang="en-US" sz="1400" dirty="0" err="1">
                          <a:latin typeface="+mn-lt"/>
                        </a:rPr>
                        <a:t>sono</a:t>
                      </a:r>
                      <a:r>
                        <a:rPr lang="en-US" sz="1400" dirty="0">
                          <a:latin typeface="+mn-lt"/>
                        </a:rPr>
                        <a:t> </a:t>
                      </a:r>
                      <a:r>
                        <a:rPr lang="en-US" sz="1400" dirty="0" err="1">
                          <a:latin typeface="+mn-lt"/>
                        </a:rPr>
                        <a:t>astringenti</a:t>
                      </a:r>
                      <a:r>
                        <a:rPr lang="en-US" sz="1400" dirty="0">
                          <a:latin typeface="+mn-lt"/>
                        </a:rPr>
                        <a:t>, </a:t>
                      </a:r>
                      <a:r>
                        <a:rPr lang="en-US" sz="1400" dirty="0" err="1">
                          <a:latin typeface="+mn-lt"/>
                        </a:rPr>
                        <a:t>febrifughe</a:t>
                      </a:r>
                      <a:r>
                        <a:rPr lang="en-US" sz="1400" dirty="0">
                          <a:latin typeface="+mn-lt"/>
                        </a:rPr>
                        <a:t> e </a:t>
                      </a:r>
                      <a:r>
                        <a:rPr lang="en-US" sz="1400" dirty="0" err="1">
                          <a:latin typeface="+mn-lt"/>
                        </a:rPr>
                        <a:t>contro</a:t>
                      </a:r>
                      <a:r>
                        <a:rPr lang="en-US" sz="1400" dirty="0">
                          <a:latin typeface="+mn-lt"/>
                        </a:rPr>
                        <a:t> le </a:t>
                      </a:r>
                      <a:r>
                        <a:rPr lang="en-US" sz="1400" dirty="0" err="1">
                          <a:latin typeface="+mn-lt"/>
                        </a:rPr>
                        <a:t>malattie</a:t>
                      </a:r>
                      <a:r>
                        <a:rPr lang="en-US" sz="1400" dirty="0">
                          <a:latin typeface="+mn-lt"/>
                        </a:rPr>
                        <a:t> </a:t>
                      </a:r>
                      <a:r>
                        <a:rPr lang="en-US" sz="1400" dirty="0" err="1">
                          <a:latin typeface="+mn-lt"/>
                        </a:rPr>
                        <a:t>della</a:t>
                      </a:r>
                      <a:r>
                        <a:rPr lang="en-US" sz="1400" dirty="0">
                          <a:latin typeface="+mn-lt"/>
                        </a:rPr>
                        <a:t> </a:t>
                      </a:r>
                      <a:r>
                        <a:rPr lang="en-US" sz="1400" dirty="0" err="1">
                          <a:latin typeface="+mn-lt"/>
                        </a:rPr>
                        <a:t>vescica</a:t>
                      </a:r>
                      <a:r>
                        <a:rPr lang="en-US" sz="1400" dirty="0">
                          <a:latin typeface="+mn-lt"/>
                        </a:rPr>
                        <a:t>.</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5" name="4 CuadroTexto"/>
          <p:cNvSpPr txBox="1"/>
          <p:nvPr/>
        </p:nvSpPr>
        <p:spPr>
          <a:xfrm>
            <a:off x="866273" y="5956066"/>
            <a:ext cx="10876548" cy="461665"/>
          </a:xfrm>
          <a:prstGeom prst="rect">
            <a:avLst/>
          </a:prstGeom>
          <a:noFill/>
        </p:spPr>
        <p:txBody>
          <a:bodyPr wrap="square" rtlCol="0">
            <a:spAutoFit/>
          </a:bodyPr>
          <a:lstStyle/>
          <a:p>
            <a:r>
              <a:rPr lang="es-PE" sz="1200" dirty="0"/>
              <a:t>Fuente: FLORA ETNOMEDICINAL de la Región Amazonas, PERÚ. </a:t>
            </a:r>
            <a:r>
              <a:rPr lang="es-PE" sz="1200" dirty="0" err="1"/>
              <a:t>Blga-Mblga</a:t>
            </a:r>
            <a:r>
              <a:rPr lang="es-PE" sz="1200" dirty="0"/>
              <a:t>. Flor Teresa García Huamán; Dra. en Ciencias Ambientales. </a:t>
            </a:r>
            <a:r>
              <a:rPr lang="es-PE" sz="1200" dirty="0" err="1"/>
              <a:t>Blgo</a:t>
            </a:r>
            <a:r>
              <a:rPr lang="es-PE" sz="1200" dirty="0"/>
              <a:t>. José Mostacero León; Dr. En Medio Ambiente</a:t>
            </a:r>
          </a:p>
        </p:txBody>
      </p:sp>
      <p:sp>
        <p:nvSpPr>
          <p:cNvPr id="6" name="Título 1"/>
          <p:cNvSpPr txBox="1">
            <a:spLocks/>
          </p:cNvSpPr>
          <p:nvPr/>
        </p:nvSpPr>
        <p:spPr>
          <a:xfrm>
            <a:off x="770118" y="990726"/>
            <a:ext cx="10515600" cy="448297"/>
          </a:xfrm>
          <a:prstGeom prst="rect">
            <a:avLst/>
          </a:prstGeom>
        </p:spPr>
        <p:txBody>
          <a:bodyPr vert="horz" lIns="91440" tIns="45720" rIns="91440" bIns="45720" rtlCol="0" anchor="ctr">
            <a:noAutofit/>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000" b="1" dirty="0">
                <a:solidFill>
                  <a:schemeClr val="accent2"/>
                </a:solidFill>
                <a:effectLst>
                  <a:outerShdw blurRad="38100" dist="38100" dir="2700000" algn="tl">
                    <a:srgbClr val="000000">
                      <a:alpha val="43137"/>
                    </a:srgbClr>
                  </a:outerShdw>
                </a:effectLst>
                <a:latin typeface="+mj-lt"/>
                <a:ea typeface="+mj-ea"/>
                <a:cs typeface="+mj-cs"/>
              </a:rPr>
              <a:t> di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000" b="1" dirty="0">
                <a:solidFill>
                  <a:schemeClr val="accent2"/>
                </a:solidFill>
                <a:effectLst>
                  <a:outerShdw blurRad="38100" dist="38100" dir="2700000" algn="tl">
                    <a:srgbClr val="000000">
                      <a:alpha val="43137"/>
                    </a:srgbClr>
                  </a:outerShdw>
                </a:effectLst>
                <a:latin typeface="+mj-lt"/>
                <a:ea typeface="+mj-ea"/>
                <a:cs typeface="+mj-cs"/>
              </a:rPr>
              <a:t> e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565693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2152487276"/>
              </p:ext>
            </p:extLst>
          </p:nvPr>
        </p:nvGraphicFramePr>
        <p:xfrm>
          <a:off x="1191184" y="1661733"/>
          <a:ext cx="9999329" cy="4155836"/>
        </p:xfrm>
        <a:graphic>
          <a:graphicData uri="http://schemas.openxmlformats.org/drawingml/2006/table">
            <a:tbl>
              <a:tblPr firstRow="1" firstCol="1" bandRow="1"/>
              <a:tblGrid>
                <a:gridCol w="2311719">
                  <a:extLst>
                    <a:ext uri="{9D8B030D-6E8A-4147-A177-3AD203B41FA5}">
                      <a16:colId xmlns="" xmlns:a16="http://schemas.microsoft.com/office/drawing/2014/main" val="20000"/>
                    </a:ext>
                  </a:extLst>
                </a:gridCol>
                <a:gridCol w="2225388">
                  <a:extLst>
                    <a:ext uri="{9D8B030D-6E8A-4147-A177-3AD203B41FA5}">
                      <a16:colId xmlns="" xmlns:a16="http://schemas.microsoft.com/office/drawing/2014/main" val="20001"/>
                    </a:ext>
                  </a:extLst>
                </a:gridCol>
                <a:gridCol w="2113481">
                  <a:extLst>
                    <a:ext uri="{9D8B030D-6E8A-4147-A177-3AD203B41FA5}">
                      <a16:colId xmlns="" xmlns:a16="http://schemas.microsoft.com/office/drawing/2014/main" val="20002"/>
                    </a:ext>
                  </a:extLst>
                </a:gridCol>
                <a:gridCol w="3348741">
                  <a:extLst>
                    <a:ext uri="{9D8B030D-6E8A-4147-A177-3AD203B41FA5}">
                      <a16:colId xmlns="" xmlns:a16="http://schemas.microsoft.com/office/drawing/2014/main" val="20003"/>
                    </a:ext>
                  </a:extLst>
                </a:gridCol>
              </a:tblGrid>
              <a:tr h="331076">
                <a:tc>
                  <a:txBody>
                    <a:bodyPr/>
                    <a:lstStyle/>
                    <a:p>
                      <a:pPr algn="ctr">
                        <a:lnSpc>
                          <a:spcPct val="115000"/>
                        </a:lnSpc>
                        <a:spcAft>
                          <a:spcPts val="0"/>
                        </a:spcAft>
                      </a:pPr>
                      <a:r>
                        <a:rPr lang="en-US" sz="1400" b="1" dirty="0">
                          <a:latin typeface="+mn-lt"/>
                        </a:rPr>
                        <a:t>NOME SCIENTIFICO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COMUNE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PARTE DELL'IMPIANTO UTILIZZATO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MALATTIA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55179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Alonsoa meridionalis</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“duraznillo”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Stelo, foglia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Diuretico, digestivo.</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63208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Alternanthera</a:t>
                      </a:r>
                      <a:r>
                        <a:rPr lang="es-PE" sz="1400" dirty="0">
                          <a:effectLst/>
                          <a:latin typeface="+mn-lt"/>
                          <a:ea typeface="Calibri"/>
                          <a:cs typeface="Times New Roman"/>
                        </a:rPr>
                        <a:t> </a:t>
                      </a:r>
                      <a:r>
                        <a:rPr lang="es-PE" sz="1400" dirty="0" err="1">
                          <a:effectLst/>
                          <a:latin typeface="+mn-lt"/>
                          <a:ea typeface="Calibri"/>
                          <a:cs typeface="Times New Roman"/>
                        </a:rPr>
                        <a:t>phyoloxeroides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lancetilla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Foglie in infusione per il mal di stomaco e cotte per pulire le ferite, agiscono come antiinfiammatorio.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08039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Amaranthus</a:t>
                      </a:r>
                      <a:r>
                        <a:rPr lang="es-PE" sz="1400" dirty="0">
                          <a:effectLst/>
                          <a:latin typeface="+mn-lt"/>
                          <a:ea typeface="Calibri"/>
                          <a:cs typeface="Times New Roman"/>
                        </a:rPr>
                        <a:t> </a:t>
                      </a:r>
                      <a:r>
                        <a:rPr lang="es-PE" sz="1400" dirty="0" err="1">
                          <a:effectLst/>
                          <a:latin typeface="+mn-lt"/>
                          <a:ea typeface="Calibri"/>
                          <a:cs typeface="Times New Roman"/>
                        </a:rPr>
                        <a:t>spinosus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“yuyo macho, “yuyo”, “ataco”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t>
                      </a:r>
                      <a:r>
                        <a:rPr lang="es-PE" sz="1400" dirty="0">
                          <a:latin typeface="+mn-lt"/>
                        </a:rPr>
                        <a:t>Stelo, foglia.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Malattie della vescica, antiespasmodica, antinfiammatoria, antipiretica, cataplasmatica, antisettica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591753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005114" y="517525"/>
            <a:ext cx="10515600" cy="759732"/>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000" b="1" dirty="0">
                <a:solidFill>
                  <a:schemeClr val="accent2"/>
                </a:solidFill>
                <a:effectLst>
                  <a:outerShdw blurRad="38100" dist="38100" dir="2700000" algn="tl">
                    <a:srgbClr val="000000">
                      <a:alpha val="43137"/>
                    </a:srgbClr>
                  </a:outerShdw>
                </a:effectLst>
                <a:latin typeface="+mj-lt"/>
                <a:ea typeface="+mj-ea"/>
                <a:cs typeface="+mj-cs"/>
              </a:rPr>
              <a:t> di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000" b="1" dirty="0">
                <a:solidFill>
                  <a:schemeClr val="accent2"/>
                </a:solidFill>
                <a:effectLst>
                  <a:outerShdw blurRad="38100" dist="38100" dir="2700000" algn="tl">
                    <a:srgbClr val="000000">
                      <a:alpha val="43137"/>
                    </a:srgbClr>
                  </a:outerShdw>
                </a:effectLst>
                <a:latin typeface="+mj-lt"/>
                <a:ea typeface="+mj-ea"/>
                <a:cs typeface="+mj-cs"/>
              </a:rPr>
              <a:t> e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inca</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48042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1890" y="911036"/>
            <a:ext cx="10515600" cy="549275"/>
          </a:xfrm>
        </p:spPr>
        <p:txBody>
          <a:bodyPr>
            <a:noAutofit/>
          </a:bodyPr>
          <a:lstStyle/>
          <a:p>
            <a:pPr marL="0" indent="0"/>
            <a:r>
              <a:rPr lang="en-US" sz="2000" b="1" dirty="0">
                <a:solidFill>
                  <a:schemeClr val="accent2"/>
                </a:solidFill>
                <a:effectLst>
                  <a:outerShdw blurRad="38100" dist="38100" dir="2700000" algn="tl">
                    <a:srgbClr val="000000">
                      <a:alpha val="43137"/>
                    </a:srgbClr>
                  </a:outerShdw>
                </a:effectLst>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5" name="4 Tabla"/>
          <p:cNvGraphicFramePr>
            <a:graphicFrameLocks noGrp="1"/>
          </p:cNvGraphicFramePr>
          <p:nvPr>
            <p:extLst>
              <p:ext uri="{D42A27DB-BD31-4B8C-83A1-F6EECF244321}">
                <p14:modId xmlns:p14="http://schemas.microsoft.com/office/powerpoint/2010/main" val="1869624860"/>
              </p:ext>
            </p:extLst>
          </p:nvPr>
        </p:nvGraphicFramePr>
        <p:xfrm>
          <a:off x="1481958" y="1387365"/>
          <a:ext cx="9135287" cy="4830074"/>
        </p:xfrm>
        <a:graphic>
          <a:graphicData uri="http://schemas.openxmlformats.org/drawingml/2006/table">
            <a:tbl>
              <a:tblPr firstRow="1" firstCol="1" bandRow="1"/>
              <a:tblGrid>
                <a:gridCol w="2111964">
                  <a:extLst>
                    <a:ext uri="{9D8B030D-6E8A-4147-A177-3AD203B41FA5}">
                      <a16:colId xmlns="" xmlns:a16="http://schemas.microsoft.com/office/drawing/2014/main" val="20000"/>
                    </a:ext>
                  </a:extLst>
                </a:gridCol>
                <a:gridCol w="2033092">
                  <a:extLst>
                    <a:ext uri="{9D8B030D-6E8A-4147-A177-3AD203B41FA5}">
                      <a16:colId xmlns="" xmlns:a16="http://schemas.microsoft.com/office/drawing/2014/main" val="20001"/>
                    </a:ext>
                  </a:extLst>
                </a:gridCol>
                <a:gridCol w="1930854">
                  <a:extLst>
                    <a:ext uri="{9D8B030D-6E8A-4147-A177-3AD203B41FA5}">
                      <a16:colId xmlns="" xmlns:a16="http://schemas.microsoft.com/office/drawing/2014/main" val="20002"/>
                    </a:ext>
                  </a:extLst>
                </a:gridCol>
                <a:gridCol w="3059377">
                  <a:extLst>
                    <a:ext uri="{9D8B030D-6E8A-4147-A177-3AD203B41FA5}">
                      <a16:colId xmlns="" xmlns:a16="http://schemas.microsoft.com/office/drawing/2014/main" val="20003"/>
                    </a:ext>
                  </a:extLst>
                </a:gridCol>
              </a:tblGrid>
              <a:tr h="47297">
                <a:tc>
                  <a:txBody>
                    <a:bodyPr/>
                    <a:lstStyle/>
                    <a:p>
                      <a:pPr algn="ctr">
                        <a:lnSpc>
                          <a:spcPct val="115000"/>
                        </a:lnSpc>
                        <a:spcAft>
                          <a:spcPts val="0"/>
                        </a:spcAft>
                      </a:pPr>
                      <a:r>
                        <a:rPr lang="en-US" sz="1400" b="1" dirty="0">
                          <a:latin typeface="+mn-lt"/>
                        </a:rPr>
                        <a:t>NOME SCIENTIFICO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COMUNE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PARTE DELL'IMPIANTO UTILIZZATO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MALATTIA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130285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Ambrosia peruviana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“marco”, “</a:t>
                      </a:r>
                      <a:r>
                        <a:rPr lang="es-PE" sz="1400" dirty="0" err="1">
                          <a:effectLst/>
                          <a:latin typeface="+mn-lt"/>
                          <a:ea typeface="Calibri"/>
                          <a:cs typeface="Times New Roman"/>
                        </a:rPr>
                        <a:t>altamiza</a:t>
                      </a:r>
                      <a:r>
                        <a:rPr lang="es-PE" sz="1400" dirty="0">
                          <a:effectLst/>
                          <a:latin typeface="+mn-lt"/>
                          <a:ea typeface="Calibri"/>
                          <a:cs typeface="Times New Roman"/>
                        </a:rPr>
                        <a:t>”, “</a:t>
                      </a:r>
                      <a:r>
                        <a:rPr lang="es-PE" sz="1400" dirty="0" err="1">
                          <a:effectLst/>
                          <a:latin typeface="+mn-lt"/>
                          <a:ea typeface="Calibri"/>
                          <a:cs typeface="Times New Roman"/>
                        </a:rPr>
                        <a:t>artemiza</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Radice, stelo, foglia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Antireumatica, nevralgia, isteria, per correggere le mestruazioni, antiemorroidale, digestivo</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102412">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Anemone helleborifolia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“arracacha cimarrona”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Diuretico</a:t>
                      </a:r>
                      <a:r>
                        <a:rPr lang="en-US" sz="1400" dirty="0">
                          <a:latin typeface="+mn-lt"/>
                        </a:rPr>
                        <a:t>, </a:t>
                      </a:r>
                      <a:r>
                        <a:rPr lang="en-US" sz="1400" dirty="0" err="1">
                          <a:latin typeface="+mn-lt"/>
                        </a:rPr>
                        <a:t>tosse</a:t>
                      </a:r>
                      <a:r>
                        <a:rPr lang="en-US" sz="1400" dirty="0">
                          <a:latin typeface="+mn-lt"/>
                        </a:rPr>
                        <a:t>, </a:t>
                      </a:r>
                      <a:r>
                        <a:rPr lang="en-US" sz="1400" dirty="0" err="1">
                          <a:latin typeface="+mn-lt"/>
                        </a:rPr>
                        <a:t>nevralgia</a:t>
                      </a:r>
                      <a:r>
                        <a:rPr lang="en-US" sz="1400" dirty="0">
                          <a:latin typeface="+mn-lt"/>
                        </a:rPr>
                        <a:t>, </a:t>
                      </a:r>
                      <a:r>
                        <a:rPr lang="en-US" sz="1400" dirty="0" err="1">
                          <a:latin typeface="+mn-lt"/>
                        </a:rPr>
                        <a:t>irregolarità</a:t>
                      </a:r>
                      <a:r>
                        <a:rPr lang="en-US" sz="1400" dirty="0">
                          <a:latin typeface="+mn-lt"/>
                        </a:rPr>
                        <a:t> del </a:t>
                      </a:r>
                      <a:r>
                        <a:rPr lang="en-US" sz="1400" dirty="0" err="1">
                          <a:latin typeface="+mn-lt"/>
                        </a:rPr>
                        <a:t>flusso</a:t>
                      </a:r>
                      <a:r>
                        <a:rPr lang="en-US" sz="1400" dirty="0">
                          <a:latin typeface="+mn-lt"/>
                        </a:rPr>
                        <a:t> </a:t>
                      </a:r>
                      <a:r>
                        <a:rPr lang="en-US" sz="1400" dirty="0" err="1">
                          <a:latin typeface="+mn-lt"/>
                        </a:rPr>
                        <a:t>mestruale</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57010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Argemone </a:t>
                      </a:r>
                      <a:r>
                        <a:rPr lang="es-PE" sz="1400" dirty="0" err="1">
                          <a:effectLst/>
                          <a:latin typeface="+mn-lt"/>
                          <a:ea typeface="Calibri"/>
                          <a:cs typeface="Times New Roman"/>
                        </a:rPr>
                        <a:t>subfusiformis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cardosanto</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Foglia</a:t>
                      </a:r>
                      <a:r>
                        <a:rPr lang="en-US" sz="1400" dirty="0">
                          <a:latin typeface="+mn-lt"/>
                        </a:rPr>
                        <a:t>, </a:t>
                      </a:r>
                      <a:r>
                        <a:rPr lang="en-US" sz="1400" dirty="0" err="1">
                          <a:latin typeface="+mn-lt"/>
                        </a:rPr>
                        <a:t>petalo</a:t>
                      </a:r>
                      <a:r>
                        <a:rPr lang="en-US" sz="1400" dirty="0">
                          <a:latin typeface="+mn-lt"/>
                        </a:rPr>
                        <a:t>, seme, lattice </a:t>
                      </a:r>
                      <a:r>
                        <a:rPr lang="en-US" sz="1400" dirty="0" err="1">
                          <a:latin typeface="+mn-lt"/>
                        </a:rPr>
                        <a:t>giallo</a:t>
                      </a:r>
                      <a:r>
                        <a:rPr lang="en-US" sz="1400" dirty="0">
                          <a:latin typeface="+mn-lt"/>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Sedativo</a:t>
                      </a:r>
                      <a:r>
                        <a:rPr lang="en-US" sz="1400" dirty="0">
                          <a:latin typeface="+mn-lt"/>
                        </a:rPr>
                        <a:t>, </a:t>
                      </a:r>
                      <a:r>
                        <a:rPr lang="en-US" sz="1400" dirty="0" err="1">
                          <a:latin typeface="+mn-lt"/>
                        </a:rPr>
                        <a:t>narcotico</a:t>
                      </a:r>
                      <a:r>
                        <a:rPr lang="en-US" sz="1400" dirty="0">
                          <a:latin typeface="+mn-lt"/>
                        </a:rPr>
                        <a:t>, </a:t>
                      </a:r>
                      <a:r>
                        <a:rPr lang="en-US" sz="1400" dirty="0" err="1">
                          <a:latin typeface="+mn-lt"/>
                        </a:rPr>
                        <a:t>ipnotico</a:t>
                      </a:r>
                      <a:r>
                        <a:rPr lang="en-US" sz="1400" dirty="0">
                          <a:latin typeface="+mn-lt"/>
                        </a:rPr>
                        <a:t>. </a:t>
                      </a:r>
                      <a:r>
                        <a:rPr lang="en-US" sz="1400" dirty="0" err="1">
                          <a:latin typeface="+mn-lt"/>
                        </a:rPr>
                        <a:t>Infusione</a:t>
                      </a:r>
                      <a:r>
                        <a:rPr lang="en-US" sz="1400" dirty="0">
                          <a:latin typeface="+mn-lt"/>
                        </a:rPr>
                        <a:t> di </a:t>
                      </a:r>
                      <a:r>
                        <a:rPr lang="en-US" sz="1400" dirty="0" err="1">
                          <a:latin typeface="+mn-lt"/>
                        </a:rPr>
                        <a:t>petali</a:t>
                      </a:r>
                      <a:r>
                        <a:rPr lang="en-US" sz="1400" dirty="0">
                          <a:latin typeface="+mn-lt"/>
                        </a:rPr>
                        <a:t> </a:t>
                      </a:r>
                      <a:r>
                        <a:rPr lang="en-US" sz="1400" dirty="0" err="1">
                          <a:latin typeface="+mn-lt"/>
                        </a:rPr>
                        <a:t>contro</a:t>
                      </a:r>
                      <a:r>
                        <a:rPr lang="en-US" sz="1400" dirty="0">
                          <a:latin typeface="+mn-lt"/>
                        </a:rPr>
                        <a:t> le </a:t>
                      </a:r>
                      <a:r>
                        <a:rPr lang="en-US" sz="1400" dirty="0" err="1">
                          <a:latin typeface="+mn-lt"/>
                        </a:rPr>
                        <a:t>condizioni</a:t>
                      </a:r>
                      <a:r>
                        <a:rPr lang="en-US" sz="1400" dirty="0">
                          <a:latin typeface="+mn-lt"/>
                        </a:rPr>
                        <a:t> </a:t>
                      </a:r>
                      <a:r>
                        <a:rPr lang="en-US" sz="1400" dirty="0" err="1">
                          <a:latin typeface="+mn-lt"/>
                        </a:rPr>
                        <a:t>degli</a:t>
                      </a:r>
                      <a:r>
                        <a:rPr lang="en-US" sz="1400" dirty="0">
                          <a:latin typeface="+mn-lt"/>
                        </a:rPr>
                        <a:t> </a:t>
                      </a:r>
                      <a:r>
                        <a:rPr lang="en-US" sz="1400" dirty="0" err="1">
                          <a:latin typeface="+mn-lt"/>
                        </a:rPr>
                        <a:t>occhi</a:t>
                      </a:r>
                      <a:r>
                        <a:rPr lang="en-US" sz="1400" dirty="0">
                          <a:latin typeface="+mn-lt"/>
                        </a:rPr>
                        <a:t> sotto forma di </a:t>
                      </a:r>
                      <a:r>
                        <a:rPr lang="en-US" sz="1400" dirty="0" err="1">
                          <a:latin typeface="+mn-lt"/>
                        </a:rPr>
                        <a:t>gocce</a:t>
                      </a:r>
                      <a:r>
                        <a:rPr lang="en-US" sz="1400" dirty="0">
                          <a:latin typeface="+mn-lt"/>
                        </a:rPr>
                        <a:t> </a:t>
                      </a:r>
                      <a:r>
                        <a:rPr lang="en-US" sz="1400" dirty="0" err="1">
                          <a:latin typeface="+mn-lt"/>
                        </a:rPr>
                        <a:t>oculari</a:t>
                      </a:r>
                      <a:r>
                        <a:rPr lang="en-US" sz="1400" dirty="0">
                          <a:latin typeface="+mn-lt"/>
                        </a:rPr>
                        <a:t>. La </a:t>
                      </a:r>
                      <a:r>
                        <a:rPr lang="en-US" sz="1400" dirty="0" err="1">
                          <a:latin typeface="+mn-lt"/>
                        </a:rPr>
                        <a:t>conoscenza</a:t>
                      </a:r>
                      <a:r>
                        <a:rPr lang="en-US" sz="1400" dirty="0">
                          <a:latin typeface="+mn-lt"/>
                        </a:rPr>
                        <a:t> </a:t>
                      </a:r>
                      <a:r>
                        <a:rPr lang="en-US" sz="1400" dirty="0" err="1">
                          <a:latin typeface="+mn-lt"/>
                        </a:rPr>
                        <a:t>dei</a:t>
                      </a:r>
                      <a:r>
                        <a:rPr lang="en-US" sz="1400" dirty="0">
                          <a:latin typeface="+mn-lt"/>
                        </a:rPr>
                        <a:t> semi come </a:t>
                      </a:r>
                      <a:r>
                        <a:rPr lang="en-US" sz="1400" dirty="0" err="1">
                          <a:latin typeface="+mn-lt"/>
                        </a:rPr>
                        <a:t>purgativo</a:t>
                      </a:r>
                      <a:r>
                        <a:rPr lang="en-US" sz="1400" dirty="0">
                          <a:latin typeface="+mn-lt"/>
                        </a:rPr>
                        <a:t> e il lattice </a:t>
                      </a:r>
                      <a:r>
                        <a:rPr lang="en-US" sz="1400" dirty="0" err="1">
                          <a:latin typeface="+mn-lt"/>
                        </a:rPr>
                        <a:t>giallo</a:t>
                      </a:r>
                      <a:r>
                        <a:rPr lang="en-US" sz="1400" dirty="0">
                          <a:latin typeface="+mn-lt"/>
                        </a:rPr>
                        <a:t> </a:t>
                      </a:r>
                      <a:r>
                        <a:rPr lang="en-US" sz="1400" dirty="0" err="1">
                          <a:latin typeface="+mn-lt"/>
                        </a:rPr>
                        <a:t>contro</a:t>
                      </a:r>
                      <a:r>
                        <a:rPr lang="en-US" sz="1400" dirty="0">
                          <a:latin typeface="+mn-lt"/>
                        </a:rPr>
                        <a:t> le </a:t>
                      </a:r>
                      <a:r>
                        <a:rPr lang="en-US" sz="1400" dirty="0" err="1">
                          <a:latin typeface="+mn-lt"/>
                        </a:rPr>
                        <a:t>verruche</a:t>
                      </a:r>
                      <a:r>
                        <a:rPr lang="en-US" sz="1400" dirty="0">
                          <a:latin typeface="+mn-lt"/>
                        </a:rPr>
                        <a:t>.</a:t>
                      </a:r>
                      <a:br>
                        <a:rPr lang="en-US" sz="1400" dirty="0">
                          <a:latin typeface="+mn-lt"/>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90" y="611204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982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512744007"/>
              </p:ext>
            </p:extLst>
          </p:nvPr>
        </p:nvGraphicFramePr>
        <p:xfrm>
          <a:off x="1911361" y="1530086"/>
          <a:ext cx="8698833" cy="4231332"/>
        </p:xfrm>
        <a:graphic>
          <a:graphicData uri="http://schemas.openxmlformats.org/drawingml/2006/table">
            <a:tbl>
              <a:tblPr firstRow="1" firstCol="1" bandRow="1"/>
              <a:tblGrid>
                <a:gridCol w="2011060">
                  <a:extLst>
                    <a:ext uri="{9D8B030D-6E8A-4147-A177-3AD203B41FA5}">
                      <a16:colId xmlns="" xmlns:a16="http://schemas.microsoft.com/office/drawing/2014/main" val="20000"/>
                    </a:ext>
                  </a:extLst>
                </a:gridCol>
                <a:gridCol w="1935959">
                  <a:extLst>
                    <a:ext uri="{9D8B030D-6E8A-4147-A177-3AD203B41FA5}">
                      <a16:colId xmlns="" xmlns:a16="http://schemas.microsoft.com/office/drawing/2014/main" val="20001"/>
                    </a:ext>
                  </a:extLst>
                </a:gridCol>
                <a:gridCol w="1838604">
                  <a:extLst>
                    <a:ext uri="{9D8B030D-6E8A-4147-A177-3AD203B41FA5}">
                      <a16:colId xmlns="" xmlns:a16="http://schemas.microsoft.com/office/drawing/2014/main" val="20002"/>
                    </a:ext>
                  </a:extLst>
                </a:gridCol>
                <a:gridCol w="2913210">
                  <a:extLst>
                    <a:ext uri="{9D8B030D-6E8A-4147-A177-3AD203B41FA5}">
                      <a16:colId xmlns="" xmlns:a16="http://schemas.microsoft.com/office/drawing/2014/main" val="20003"/>
                    </a:ext>
                  </a:extLst>
                </a:gridCol>
              </a:tblGrid>
              <a:tr h="727354">
                <a:tc>
                  <a:txBody>
                    <a:bodyPr/>
                    <a:lstStyle/>
                    <a:p>
                      <a:pPr algn="ctr">
                        <a:lnSpc>
                          <a:spcPct val="115000"/>
                        </a:lnSpc>
                        <a:spcAft>
                          <a:spcPts val="0"/>
                        </a:spcAft>
                      </a:pPr>
                      <a:r>
                        <a:rPr lang="en-US" sz="1400" b="1" dirty="0">
                          <a:latin typeface="+mn-lt"/>
                        </a:rPr>
                        <a:t>NOME SCIENTIFICO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COMUNE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PARTE DELL'IMPIANTO UTILIZZATO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MALATTIA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893245">
                <a:tc>
                  <a:txBody>
                    <a:bodyPr/>
                    <a:lstStyle/>
                    <a:p>
                      <a:pPr algn="ctr">
                        <a:lnSpc>
                          <a:spcPct val="115000"/>
                        </a:lnSpc>
                        <a:spcAft>
                          <a:spcPts val="0"/>
                        </a:spcAft>
                      </a:pPr>
                      <a:r>
                        <a:rPr lang="es-PE" sz="1400" dirty="0" err="1">
                          <a:effectLst/>
                          <a:latin typeface="+mn-lt"/>
                          <a:ea typeface="Calibri"/>
                          <a:cs typeface="Times New Roman"/>
                        </a:rPr>
                        <a:t>Arracacia</a:t>
                      </a:r>
                      <a:r>
                        <a:rPr lang="es-PE" sz="1400" dirty="0">
                          <a:effectLst/>
                          <a:latin typeface="+mn-lt"/>
                          <a:ea typeface="Calibri"/>
                          <a:cs typeface="Times New Roman"/>
                        </a:rPr>
                        <a:t> </a:t>
                      </a:r>
                      <a:r>
                        <a:rPr lang="es-PE" sz="1400" dirty="0" err="1">
                          <a:effectLst/>
                          <a:latin typeface="+mn-lt"/>
                          <a:ea typeface="Calibri"/>
                          <a:cs typeface="Times New Roman"/>
                        </a:rPr>
                        <a:t>xanthorrihiza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“arracacha”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latin typeface="+mn-lt"/>
                        </a:rPr>
                        <a:t>Stelo, foglia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err="1">
                          <a:latin typeface="+mn-lt"/>
                          <a:cs typeface="Times New Roman" pitchFamily="18" charset="0"/>
                        </a:rPr>
                        <a:t>Galattoforo</a:t>
                      </a:r>
                      <a:r>
                        <a:rPr lang="en-US" sz="1400" dirty="0">
                          <a:latin typeface="+mn-lt"/>
                          <a:cs typeface="Times New Roman" pitchFamily="18" charset="0"/>
                        </a:rPr>
                        <a:t>. I </a:t>
                      </a:r>
                      <a:r>
                        <a:rPr lang="en-US" sz="1400" dirty="0" err="1">
                          <a:latin typeface="+mn-lt"/>
                          <a:cs typeface="Times New Roman" pitchFamily="18" charset="0"/>
                        </a:rPr>
                        <a:t>fiori</a:t>
                      </a:r>
                      <a:r>
                        <a:rPr lang="en-US" sz="1400" dirty="0">
                          <a:latin typeface="+mn-lt"/>
                          <a:cs typeface="Times New Roman" pitchFamily="18" charset="0"/>
                        </a:rPr>
                        <a:t> </a:t>
                      </a:r>
                      <a:r>
                        <a:rPr lang="en-US" sz="1400" dirty="0" err="1">
                          <a:latin typeface="+mn-lt"/>
                          <a:cs typeface="Times New Roman" pitchFamily="18" charset="0"/>
                        </a:rPr>
                        <a:t>arrostiti</a:t>
                      </a:r>
                      <a:r>
                        <a:rPr lang="en-US" sz="1400" dirty="0">
                          <a:latin typeface="+mn-lt"/>
                          <a:cs typeface="Times New Roman" pitchFamily="18" charset="0"/>
                        </a:rPr>
                        <a:t> </a:t>
                      </a:r>
                      <a:r>
                        <a:rPr lang="en-US" sz="1400" dirty="0" err="1">
                          <a:latin typeface="+mn-lt"/>
                          <a:cs typeface="Times New Roman" pitchFamily="18" charset="0"/>
                        </a:rPr>
                        <a:t>sono</a:t>
                      </a:r>
                      <a:r>
                        <a:rPr lang="en-US" sz="1400" dirty="0">
                          <a:latin typeface="+mn-lt"/>
                          <a:cs typeface="Times New Roman" pitchFamily="18" charset="0"/>
                        </a:rPr>
                        <a:t> </a:t>
                      </a:r>
                      <a:r>
                        <a:rPr lang="en-US" sz="1400" dirty="0" err="1">
                          <a:latin typeface="+mn-lt"/>
                          <a:cs typeface="Times New Roman" pitchFamily="18" charset="0"/>
                        </a:rPr>
                        <a:t>utili</a:t>
                      </a:r>
                      <a:r>
                        <a:rPr lang="en-US" sz="1400" dirty="0">
                          <a:latin typeface="+mn-lt"/>
                          <a:cs typeface="Times New Roman" pitchFamily="18" charset="0"/>
                        </a:rPr>
                        <a:t> per curare </a:t>
                      </a:r>
                      <a:r>
                        <a:rPr lang="en-US" sz="1400" dirty="0" err="1">
                          <a:latin typeface="+mn-lt"/>
                          <a:cs typeface="Times New Roman" pitchFamily="18" charset="0"/>
                        </a:rPr>
                        <a:t>l'eruzione</a:t>
                      </a:r>
                      <a:r>
                        <a:rPr lang="en-US" sz="1400" dirty="0">
                          <a:latin typeface="+mn-lt"/>
                          <a:cs typeface="Times New Roman" pitchFamily="18" charset="0"/>
                        </a:rPr>
                        <a:t> </a:t>
                      </a:r>
                      <a:r>
                        <a:rPr lang="en-US" sz="1400" dirty="0" err="1">
                          <a:latin typeface="+mn-lt"/>
                          <a:cs typeface="Times New Roman" pitchFamily="18" charset="0"/>
                        </a:rPr>
                        <a:t>delle</a:t>
                      </a:r>
                      <a:r>
                        <a:rPr lang="en-US" sz="1400" dirty="0">
                          <a:latin typeface="+mn-lt"/>
                          <a:cs typeface="Times New Roman" pitchFamily="18" charset="0"/>
                        </a:rPr>
                        <a:t> </a:t>
                      </a:r>
                      <a:r>
                        <a:rPr lang="en-US" sz="1400" dirty="0" err="1">
                          <a:latin typeface="+mn-lt"/>
                          <a:cs typeface="Times New Roman" pitchFamily="18" charset="0"/>
                        </a:rPr>
                        <a:t>allergie</a:t>
                      </a:r>
                      <a:r>
                        <a:rPr lang="en-US" sz="1400" dirty="0">
                          <a:latin typeface="+mn-lt"/>
                          <a:cs typeface="Times New Roman" pitchFamily="18" charset="0"/>
                        </a:rPr>
                        <a:t> </a:t>
                      </a:r>
                      <a:r>
                        <a:rPr lang="en-US" sz="1400" dirty="0" err="1">
                          <a:latin typeface="+mn-lt"/>
                          <a:cs typeface="Times New Roman" pitchFamily="18" charset="0"/>
                        </a:rPr>
                        <a:t>tostate</a:t>
                      </a:r>
                      <a:r>
                        <a:rPr lang="en-US" sz="1400" dirty="0">
                          <a:latin typeface="+mn-lt"/>
                          <a:cs typeface="Times New Roman" pitchFamily="18" charset="0"/>
                        </a:rPr>
                        <a:t>.</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34652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Asclepias</a:t>
                      </a:r>
                      <a:r>
                        <a:rPr lang="es-PE" sz="1400" dirty="0">
                          <a:effectLst/>
                          <a:latin typeface="+mn-lt"/>
                          <a:ea typeface="Calibri"/>
                          <a:cs typeface="Times New Roman"/>
                        </a:rPr>
                        <a:t> </a:t>
                      </a:r>
                      <a:r>
                        <a:rPr lang="es-PE" sz="1400" dirty="0" err="1">
                          <a:effectLst/>
                          <a:latin typeface="+mn-lt"/>
                          <a:ea typeface="Calibri"/>
                          <a:cs typeface="Times New Roman"/>
                        </a:rPr>
                        <a:t>curassavica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“flor de seda”, “venenillo”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radice, lattice.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a:effectLst/>
                          <a:latin typeface="+mn-lt"/>
                          <a:ea typeface="Calibri"/>
                          <a:cs typeface="Times New Roman" pitchFamily="18" charset="0"/>
                        </a:rPr>
                        <a:t/>
                      </a:r>
                      <a:br>
                        <a:rPr lang="en-US" sz="1400" dirty="0">
                          <a:effectLst/>
                          <a:latin typeface="+mn-lt"/>
                          <a:ea typeface="Calibri"/>
                          <a:cs typeface="Times New Roman" pitchFamily="18" charset="0"/>
                        </a:rPr>
                      </a:br>
                      <a:r>
                        <a:rPr lang="en-US" sz="1400" dirty="0">
                          <a:effectLst/>
                          <a:latin typeface="+mn-lt"/>
                          <a:ea typeface="Calibri"/>
                          <a:cs typeface="Times New Roman" pitchFamily="18" charset="0"/>
                        </a:rPr>
                        <a:t>In </a:t>
                      </a:r>
                      <a:r>
                        <a:rPr lang="en-US" sz="1400" dirty="0" err="1">
                          <a:effectLst/>
                          <a:latin typeface="+mn-lt"/>
                          <a:ea typeface="Calibri"/>
                          <a:cs typeface="Times New Roman" pitchFamily="18" charset="0"/>
                        </a:rPr>
                        <a:t>piccole</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dosi</a:t>
                      </a:r>
                      <a:r>
                        <a:rPr lang="en-US" sz="1400" dirty="0">
                          <a:effectLst/>
                          <a:latin typeface="+mn-lt"/>
                          <a:ea typeface="Calibri"/>
                          <a:cs typeface="Times New Roman" pitchFamily="18" charset="0"/>
                        </a:rPr>
                        <a:t>, le sue </a:t>
                      </a:r>
                      <a:r>
                        <a:rPr lang="en-US" sz="1400" dirty="0" err="1">
                          <a:effectLst/>
                          <a:latin typeface="+mn-lt"/>
                          <a:ea typeface="Calibri"/>
                          <a:cs typeface="Times New Roman" pitchFamily="18" charset="0"/>
                        </a:rPr>
                        <a:t>radici</a:t>
                      </a:r>
                      <a:r>
                        <a:rPr lang="en-US" sz="1400" dirty="0">
                          <a:effectLst/>
                          <a:latin typeface="+mn-lt"/>
                          <a:ea typeface="Calibri"/>
                          <a:cs typeface="Times New Roman" pitchFamily="18" charset="0"/>
                        </a:rPr>
                        <a:t> e le </a:t>
                      </a:r>
                      <a:r>
                        <a:rPr lang="en-US" sz="1400" dirty="0" err="1">
                          <a:effectLst/>
                          <a:latin typeface="+mn-lt"/>
                          <a:ea typeface="Calibri"/>
                          <a:cs typeface="Times New Roman" pitchFamily="18" charset="0"/>
                        </a:rPr>
                        <a:t>foglie</a:t>
                      </a:r>
                      <a:r>
                        <a:rPr lang="en-US" sz="1400" dirty="0">
                          <a:effectLst/>
                          <a:latin typeface="+mn-lt"/>
                          <a:ea typeface="Calibri"/>
                          <a:cs typeface="Times New Roman" pitchFamily="18" charset="0"/>
                        </a:rPr>
                        <a:t> di </a:t>
                      </a:r>
                      <a:r>
                        <a:rPr lang="en-US" sz="1400" dirty="0" err="1">
                          <a:effectLst/>
                          <a:latin typeface="+mn-lt"/>
                          <a:ea typeface="Calibri"/>
                          <a:cs typeface="Times New Roman" pitchFamily="18" charset="0"/>
                        </a:rPr>
                        <a:t>spurga</a:t>
                      </a:r>
                      <a:r>
                        <a:rPr lang="en-US" sz="1400" dirty="0">
                          <a:effectLst/>
                          <a:latin typeface="+mn-lt"/>
                          <a:ea typeface="Calibri"/>
                          <a:cs typeface="Times New Roman" pitchFamily="18" charset="0"/>
                        </a:rPr>
                        <a:t>. Il lattice è </a:t>
                      </a:r>
                      <a:r>
                        <a:rPr lang="en-US" sz="1400" dirty="0" err="1">
                          <a:effectLst/>
                          <a:latin typeface="+mn-lt"/>
                          <a:ea typeface="Calibri"/>
                          <a:cs typeface="Times New Roman" pitchFamily="18" charset="0"/>
                        </a:rPr>
                        <a:t>antielmintico</a:t>
                      </a:r>
                      <a:r>
                        <a:rPr lang="en-US" sz="1400" dirty="0">
                          <a:effectLst/>
                          <a:latin typeface="+mn-lt"/>
                          <a:ea typeface="Calibri"/>
                          <a:cs typeface="Times New Roman" pitchFamily="18" charset="0"/>
                        </a:rPr>
                        <a:t>. È </a:t>
                      </a:r>
                      <a:r>
                        <a:rPr lang="en-US" sz="1400" dirty="0" err="1">
                          <a:effectLst/>
                          <a:latin typeface="+mn-lt"/>
                          <a:ea typeface="Calibri"/>
                          <a:cs typeface="Times New Roman" pitchFamily="18" charset="0"/>
                        </a:rPr>
                        <a:t>antitumorale</a:t>
                      </a:r>
                      <a:r>
                        <a:rPr lang="en-US" sz="1400" dirty="0">
                          <a:effectLst/>
                          <a:latin typeface="+mn-lt"/>
                          <a:ea typeface="Calibri"/>
                          <a:cs typeface="Times New Roman" pitchFamily="18" charset="0"/>
                        </a:rPr>
                        <a:t>. In forma </a:t>
                      </a:r>
                      <a:r>
                        <a:rPr lang="en-US" sz="1400" dirty="0" err="1">
                          <a:effectLst/>
                          <a:latin typeface="+mn-lt"/>
                          <a:ea typeface="Calibri"/>
                          <a:cs typeface="Times New Roman" pitchFamily="18" charset="0"/>
                        </a:rPr>
                        <a:t>alcolica</a:t>
                      </a:r>
                      <a:r>
                        <a:rPr lang="en-US" sz="1400" dirty="0">
                          <a:effectLst/>
                          <a:latin typeface="+mn-lt"/>
                          <a:ea typeface="Calibri"/>
                          <a:cs typeface="Times New Roman" pitchFamily="18" charset="0"/>
                        </a:rPr>
                        <a:t>, è </a:t>
                      </a:r>
                      <a:r>
                        <a:rPr lang="en-US" sz="1400" dirty="0" err="1">
                          <a:effectLst/>
                          <a:latin typeface="+mn-lt"/>
                          <a:ea typeface="Calibri"/>
                          <a:cs typeface="Times New Roman" pitchFamily="18" charset="0"/>
                        </a:rPr>
                        <a:t>usato</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contro</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asma</a:t>
                      </a:r>
                      <a:r>
                        <a:rPr lang="en-US" sz="1400" dirty="0">
                          <a:effectLst/>
                          <a:latin typeface="+mn-lt"/>
                          <a:ea typeface="Calibri"/>
                          <a:cs typeface="Times New Roman" pitchFamily="18" charset="0"/>
                        </a:rPr>
                        <a:t>, malaria e </a:t>
                      </a:r>
                      <a:r>
                        <a:rPr lang="en-US" sz="1400" dirty="0" err="1">
                          <a:effectLst/>
                          <a:latin typeface="+mn-lt"/>
                          <a:ea typeface="Calibri"/>
                          <a:cs typeface="Times New Roman" pitchFamily="18" charset="0"/>
                        </a:rPr>
                        <a:t>sifilide</a:t>
                      </a:r>
                      <a:r>
                        <a:rPr lang="en-US" sz="1400" dirty="0">
                          <a:effectLst/>
                          <a:latin typeface="+mn-lt"/>
                          <a:ea typeface="Calibri"/>
                          <a:cs typeface="Times New Roman" pitchFamily="18" charset="0"/>
                        </a:rPr>
                        <a:t>.</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152963">
                <a:tc>
                  <a:txBody>
                    <a:bodyPr/>
                    <a:lstStyle/>
                    <a:p>
                      <a:pPr algn="ctr">
                        <a:lnSpc>
                          <a:spcPct val="115000"/>
                        </a:lnSpc>
                        <a:spcAft>
                          <a:spcPts val="0"/>
                        </a:spcAft>
                      </a:pPr>
                      <a:r>
                        <a:rPr lang="es-PE" sz="1400" dirty="0" err="1">
                          <a:effectLst/>
                          <a:latin typeface="+mn-lt"/>
                          <a:ea typeface="Calibri"/>
                          <a:cs typeface="Times New Roman"/>
                        </a:rPr>
                        <a:t>Asplenium</a:t>
                      </a:r>
                      <a:r>
                        <a:rPr lang="es-PE" sz="1400" dirty="0">
                          <a:effectLst/>
                          <a:latin typeface="+mn-lt"/>
                          <a:ea typeface="Calibri"/>
                          <a:cs typeface="Times New Roman"/>
                        </a:rPr>
                        <a:t> </a:t>
                      </a:r>
                      <a:r>
                        <a:rPr lang="es-PE" sz="1400" dirty="0" err="1">
                          <a:effectLst/>
                          <a:latin typeface="+mn-lt"/>
                          <a:ea typeface="Calibri"/>
                          <a:cs typeface="Times New Roman"/>
                        </a:rPr>
                        <a:t>praemorsum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t>
                      </a:r>
                      <a:r>
                        <a:rPr lang="es-PE" sz="1400" dirty="0" err="1">
                          <a:effectLst/>
                          <a:latin typeface="+mn-lt"/>
                          <a:ea typeface="Calibri"/>
                          <a:cs typeface="Times New Roman"/>
                        </a:rPr>
                        <a:t>cuti</a:t>
                      </a:r>
                      <a:r>
                        <a:rPr lang="es-PE" sz="1400" dirty="0">
                          <a:effectLst/>
                          <a:latin typeface="+mn-lt"/>
                          <a:ea typeface="Calibri"/>
                          <a:cs typeface="Times New Roman"/>
                        </a:rPr>
                        <a:t> </a:t>
                      </a:r>
                      <a:r>
                        <a:rPr lang="es-PE" sz="1400" dirty="0" err="1">
                          <a:effectLst/>
                          <a:latin typeface="+mn-lt"/>
                          <a:ea typeface="Calibri"/>
                          <a:cs typeface="Times New Roman"/>
                        </a:rPr>
                        <a:t>cuti</a:t>
                      </a:r>
                      <a:r>
                        <a:rPr lang="es-PE" sz="1400" dirty="0">
                          <a:effectLst/>
                          <a:latin typeface="+mn-lt"/>
                          <a:ea typeface="Calibri"/>
                          <a:cs typeface="Times New Roman"/>
                        </a:rPr>
                        <a:t>”, “helecho”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b="0" i="0" kern="1200" dirty="0">
                          <a:solidFill>
                            <a:schemeClr val="tx1"/>
                          </a:solidFill>
                          <a:latin typeface="+mn-lt"/>
                          <a:ea typeface="+mn-ea"/>
                          <a:cs typeface="+mn-cs"/>
                        </a:rPr>
                        <a:t>Rizoma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err="1">
                          <a:latin typeface="+mn-lt"/>
                          <a:cs typeface="Times New Roman" pitchFamily="18" charset="0"/>
                        </a:rPr>
                        <a:t>Fegato</a:t>
                      </a:r>
                      <a:r>
                        <a:rPr lang="en-US" sz="1400" dirty="0">
                          <a:latin typeface="+mn-lt"/>
                          <a:cs typeface="Times New Roman" pitchFamily="18" charset="0"/>
                        </a:rPr>
                        <a:t>, </a:t>
                      </a:r>
                      <a:r>
                        <a:rPr lang="en-US" sz="1400" dirty="0" err="1">
                          <a:latin typeface="+mn-lt"/>
                          <a:cs typeface="Times New Roman" pitchFamily="18" charset="0"/>
                        </a:rPr>
                        <a:t>milza</a:t>
                      </a:r>
                      <a:r>
                        <a:rPr lang="en-US" sz="1400" dirty="0">
                          <a:latin typeface="+mn-lt"/>
                          <a:cs typeface="Times New Roman" pitchFamily="18" charset="0"/>
                        </a:rPr>
                        <a:t>, </a:t>
                      </a:r>
                      <a:r>
                        <a:rPr lang="en-US" sz="1400" dirty="0" err="1">
                          <a:latin typeface="+mn-lt"/>
                          <a:cs typeface="Times New Roman" pitchFamily="18" charset="0"/>
                        </a:rPr>
                        <a:t>antidiabetico</a:t>
                      </a:r>
                      <a:r>
                        <a:rPr lang="en-US" sz="1400" dirty="0">
                          <a:latin typeface="+mn-lt"/>
                          <a:cs typeface="Times New Roman" pitchFamily="18" charset="0"/>
                        </a:rPr>
                        <a:t>, </a:t>
                      </a:r>
                      <a:r>
                        <a:rPr lang="en-US" sz="1400" dirty="0" err="1">
                          <a:latin typeface="+mn-lt"/>
                          <a:cs typeface="Times New Roman" pitchFamily="18" charset="0"/>
                        </a:rPr>
                        <a:t>tumori</a:t>
                      </a:r>
                      <a:r>
                        <a:rPr lang="en-US" sz="1400" dirty="0">
                          <a:latin typeface="+mn-lt"/>
                          <a:cs typeface="Times New Roman" pitchFamily="18" charset="0"/>
                        </a:rPr>
                        <a:t>, </a:t>
                      </a:r>
                      <a:r>
                        <a:rPr lang="en-US" sz="1400" dirty="0" err="1">
                          <a:latin typeface="+mn-lt"/>
                          <a:cs typeface="Times New Roman" pitchFamily="18" charset="0"/>
                        </a:rPr>
                        <a:t>bronchite</a:t>
                      </a:r>
                      <a:r>
                        <a:rPr lang="en-US" sz="1400" dirty="0">
                          <a:latin typeface="+mn-lt"/>
                          <a:cs typeface="Times New Roman" pitchFamily="18" charset="0"/>
                        </a:rPr>
                        <a:t>, </a:t>
                      </a:r>
                      <a:r>
                        <a:rPr lang="en-US" sz="1400" dirty="0" err="1">
                          <a:latin typeface="+mn-lt"/>
                          <a:cs typeface="Times New Roman" pitchFamily="18" charset="0"/>
                        </a:rPr>
                        <a:t>raucemo</a:t>
                      </a:r>
                      <a:r>
                        <a:rPr lang="en-US" sz="1400" dirty="0">
                          <a:latin typeface="+mn-lt"/>
                          <a:cs typeface="Times New Roman" pitchFamily="18" charset="0"/>
                        </a:rPr>
                        <a:t>.</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06993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000" b="1" dirty="0">
                <a:solidFill>
                  <a:schemeClr val="accent2"/>
                </a:solidFill>
                <a:effectLst>
                  <a:outerShdw blurRad="38100" dist="38100" dir="2700000" algn="tl">
                    <a:srgbClr val="000000">
                      <a:alpha val="43137"/>
                    </a:srgbClr>
                  </a:outerShdw>
                </a:effectLst>
                <a:latin typeface="+mj-lt"/>
                <a:ea typeface="+mj-ea"/>
                <a:cs typeface="+mj-cs"/>
              </a:rPr>
              <a:t> di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latin typeface="+mj-lt"/>
                <a:ea typeface="+mj-ea"/>
                <a:cs typeface="+mj-cs"/>
              </a:rPr>
              <a:t> e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214986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2531" y="204952"/>
            <a:ext cx="11506200" cy="1325563"/>
          </a:xfrm>
        </p:spPr>
        <p:txBody>
          <a:bodyPr>
            <a:normAutofit fontScale="90000"/>
          </a:bodyPr>
          <a:lstStyle/>
          <a:p>
            <a:pPr marL="0" indent="0"/>
            <a:r>
              <a:rPr lang="en-US" dirty="0"/>
              <a:t/>
            </a:r>
            <a:br>
              <a:rPr lang="en-US" dirty="0"/>
            </a:br>
            <a:r>
              <a:rPr lang="en-US" sz="2200" b="1" dirty="0">
                <a:solidFill>
                  <a:schemeClr val="accent2"/>
                </a:solidFill>
                <a:effectLst>
                  <a:outerShdw blurRad="38100" dist="38100" dir="2700000" algn="tl">
                    <a:srgbClr val="000000">
                      <a:alpha val="43137"/>
                    </a:srgbClr>
                  </a:outerShdw>
                </a:effectLst>
              </a:rPr>
              <a:t>7. </a:t>
            </a:r>
            <a:r>
              <a:rPr lang="en-US" sz="2200" b="1" dirty="0" err="1">
                <a:solidFill>
                  <a:schemeClr val="accent2"/>
                </a:solidFill>
                <a:effectLst>
                  <a:outerShdw blurRad="38100" dist="38100" dir="2700000" algn="tl">
                    <a:srgbClr val="000000">
                      <a:alpha val="43137"/>
                    </a:srgbClr>
                  </a:outerShdw>
                </a:effectLst>
              </a:rPr>
              <a:t>Prova</a:t>
            </a:r>
            <a:r>
              <a:rPr lang="en-US" sz="2200" b="1" dirty="0">
                <a:solidFill>
                  <a:schemeClr val="accent2"/>
                </a:solidFill>
                <a:effectLst>
                  <a:outerShdw blurRad="38100" dist="38100" dir="2700000" algn="tl">
                    <a:srgbClr val="000000">
                      <a:alpha val="43137"/>
                    </a:srgbClr>
                  </a:outerShdw>
                </a:effectLst>
              </a:rPr>
              <a:t> </a:t>
            </a:r>
            <a:r>
              <a:rPr lang="en-US" sz="2200" b="1" dirty="0" err="1">
                <a:solidFill>
                  <a:schemeClr val="accent2"/>
                </a:solidFill>
                <a:effectLst>
                  <a:outerShdw blurRad="38100" dist="38100" dir="2700000" algn="tl">
                    <a:srgbClr val="000000">
                      <a:alpha val="43137"/>
                    </a:srgbClr>
                  </a:outerShdw>
                </a:effectLst>
              </a:rPr>
              <a:t>dell'uso</a:t>
            </a:r>
            <a:r>
              <a:rPr lang="en-US" sz="2200" b="1" dirty="0">
                <a:solidFill>
                  <a:schemeClr val="accent2"/>
                </a:solidFill>
                <a:effectLst>
                  <a:outerShdw blurRad="38100" dist="38100" dir="2700000" algn="tl">
                    <a:srgbClr val="000000">
                      <a:alpha val="43137"/>
                    </a:srgbClr>
                  </a:outerShdw>
                </a:effectLst>
              </a:rPr>
              <a:t> di </a:t>
            </a:r>
            <a:r>
              <a:rPr lang="en-US" sz="2200" b="1" dirty="0" err="1">
                <a:solidFill>
                  <a:schemeClr val="accent2"/>
                </a:solidFill>
                <a:effectLst>
                  <a:outerShdw blurRad="38100" dist="38100" dir="2700000" algn="tl">
                    <a:srgbClr val="000000">
                      <a:alpha val="43137"/>
                    </a:srgbClr>
                  </a:outerShdw>
                </a:effectLst>
              </a:rPr>
              <a:t>piante</a:t>
            </a:r>
            <a:r>
              <a:rPr lang="en-US" sz="2200" b="1" dirty="0">
                <a:solidFill>
                  <a:schemeClr val="accent2"/>
                </a:solidFill>
                <a:effectLst>
                  <a:outerShdw blurRad="38100" dist="38100" dir="2700000" algn="tl">
                    <a:srgbClr val="000000">
                      <a:alpha val="43137"/>
                    </a:srgbClr>
                  </a:outerShdw>
                </a:effectLst>
              </a:rPr>
              <a:t> </a:t>
            </a:r>
            <a:r>
              <a:rPr lang="en-US" sz="2200" b="1" dirty="0" err="1">
                <a:solidFill>
                  <a:schemeClr val="accent2"/>
                </a:solidFill>
                <a:effectLst>
                  <a:outerShdw blurRad="38100" dist="38100" dir="2700000" algn="tl">
                    <a:srgbClr val="000000">
                      <a:alpha val="43137"/>
                    </a:srgbClr>
                  </a:outerShdw>
                </a:effectLst>
              </a:rPr>
              <a:t>medicinali</a:t>
            </a:r>
            <a:r>
              <a:rPr lang="en-US" sz="2200" b="1" dirty="0">
                <a:solidFill>
                  <a:schemeClr val="accent2"/>
                </a:solidFill>
                <a:effectLst>
                  <a:outerShdw blurRad="38100" dist="38100" dir="2700000" algn="tl">
                    <a:srgbClr val="000000">
                      <a:alpha val="43137"/>
                    </a:srgbClr>
                  </a:outerShdw>
                </a:effectLst>
              </a:rPr>
              <a:t> </a:t>
            </a:r>
            <a:r>
              <a:rPr lang="en-US" sz="2200" b="1" dirty="0" err="1">
                <a:solidFill>
                  <a:schemeClr val="accent2"/>
                </a:solidFill>
                <a:effectLst>
                  <a:outerShdw blurRad="38100" dist="38100" dir="2700000" algn="tl">
                    <a:srgbClr val="000000">
                      <a:alpha val="43137"/>
                    </a:srgbClr>
                  </a:outerShdw>
                </a:effectLst>
              </a:rPr>
              <a:t>nella</a:t>
            </a:r>
            <a:r>
              <a:rPr lang="en-US" sz="2200" b="1" dirty="0">
                <a:solidFill>
                  <a:schemeClr val="accent2"/>
                </a:solidFill>
                <a:effectLst>
                  <a:outerShdw blurRad="38100" dist="38100" dir="2700000" algn="tl">
                    <a:srgbClr val="000000">
                      <a:alpha val="43137"/>
                    </a:srgbClr>
                  </a:outerShdw>
                </a:effectLst>
              </a:rPr>
              <a:t> </a:t>
            </a:r>
            <a:r>
              <a:rPr lang="en-US" sz="2200" b="1" dirty="0" err="1">
                <a:solidFill>
                  <a:schemeClr val="accent2"/>
                </a:solidFill>
                <a:effectLst>
                  <a:outerShdw blurRad="38100" dist="38100" dir="2700000" algn="tl">
                    <a:srgbClr val="000000">
                      <a:alpha val="43137"/>
                    </a:srgbClr>
                  </a:outerShdw>
                </a:effectLst>
              </a:rPr>
              <a:t>medicina</a:t>
            </a:r>
            <a:r>
              <a:rPr lang="en-US" sz="22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precolombiana</a:t>
            </a:r>
            <a:r>
              <a:rPr lang="en-US" sz="2200" b="1" dirty="0">
                <a:solidFill>
                  <a:schemeClr val="accent2"/>
                </a:solidFill>
                <a:effectLst>
                  <a:outerShdw blurRad="38100" dist="38100" dir="2700000" algn="tl">
                    <a:srgbClr val="000000">
                      <a:alpha val="43137"/>
                    </a:srgbClr>
                  </a:outerShdw>
                </a:effectLst>
              </a:rPr>
              <a:t> e Inca. </a:t>
            </a:r>
            <a:br>
              <a:rPr lang="en-US" sz="2200" b="1" dirty="0">
                <a:solidFill>
                  <a:schemeClr val="accent2"/>
                </a:solidFill>
                <a:effectLst>
                  <a:outerShdw blurRad="38100" dist="38100" dir="2700000" algn="tl">
                    <a:srgbClr val="000000">
                      <a:alpha val="43137"/>
                    </a:srgbClr>
                  </a:outerShdw>
                </a:effectLst>
              </a:rPr>
            </a:br>
            <a:endParaRPr lang="en-US" sz="2200" b="1" dirty="0">
              <a:solidFill>
                <a:schemeClr val="accent2"/>
              </a:solidFill>
              <a:effectLst>
                <a:outerShdw blurRad="38100" dist="38100" dir="2700000" algn="tl">
                  <a:srgbClr val="000000">
                    <a:alpha val="43137"/>
                  </a:srgbClr>
                </a:outerShdw>
              </a:effectLst>
            </a:endParaRPr>
          </a:p>
        </p:txBody>
      </p:sp>
      <p:graphicFrame>
        <p:nvGraphicFramePr>
          <p:cNvPr id="6" name="5 Tabla"/>
          <p:cNvGraphicFramePr>
            <a:graphicFrameLocks noGrp="1"/>
          </p:cNvGraphicFramePr>
          <p:nvPr>
            <p:extLst>
              <p:ext uri="{D42A27DB-BD31-4B8C-83A1-F6EECF244321}">
                <p14:modId xmlns:p14="http://schemas.microsoft.com/office/powerpoint/2010/main" val="3081768899"/>
              </p:ext>
            </p:extLst>
          </p:nvPr>
        </p:nvGraphicFramePr>
        <p:xfrm>
          <a:off x="760434" y="1464459"/>
          <a:ext cx="11035861" cy="4467508"/>
        </p:xfrm>
        <a:graphic>
          <a:graphicData uri="http://schemas.openxmlformats.org/drawingml/2006/table">
            <a:tbl>
              <a:tblPr firstRow="1" firstCol="1" bandRow="1"/>
              <a:tblGrid>
                <a:gridCol w="2551352">
                  <a:extLst>
                    <a:ext uri="{9D8B030D-6E8A-4147-A177-3AD203B41FA5}">
                      <a16:colId xmlns="" xmlns:a16="http://schemas.microsoft.com/office/drawing/2014/main" val="20000"/>
                    </a:ext>
                  </a:extLst>
                </a:gridCol>
                <a:gridCol w="2456073">
                  <a:extLst>
                    <a:ext uri="{9D8B030D-6E8A-4147-A177-3AD203B41FA5}">
                      <a16:colId xmlns="" xmlns:a16="http://schemas.microsoft.com/office/drawing/2014/main" val="20001"/>
                    </a:ext>
                  </a:extLst>
                </a:gridCol>
                <a:gridCol w="2332562">
                  <a:extLst>
                    <a:ext uri="{9D8B030D-6E8A-4147-A177-3AD203B41FA5}">
                      <a16:colId xmlns="" xmlns:a16="http://schemas.microsoft.com/office/drawing/2014/main" val="20002"/>
                    </a:ext>
                  </a:extLst>
                </a:gridCol>
                <a:gridCol w="3695874">
                  <a:extLst>
                    <a:ext uri="{9D8B030D-6E8A-4147-A177-3AD203B41FA5}">
                      <a16:colId xmlns="" xmlns:a16="http://schemas.microsoft.com/office/drawing/2014/main" val="20003"/>
                    </a:ext>
                  </a:extLst>
                </a:gridCol>
              </a:tblGrid>
              <a:tr h="95549">
                <a:tc>
                  <a:txBody>
                    <a:bodyPr/>
                    <a:lstStyle/>
                    <a:p>
                      <a:pPr algn="just">
                        <a:lnSpc>
                          <a:spcPct val="115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a:lnSpc>
                          <a:spcPct val="115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1046119">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Baccharis</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genistelloides</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“carqueja”, “chilca brava”, “tres esquinas”</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Stelo, foglia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Malaria, dolore reumatico, rene, condizioni epatiche ed uterine, antimicrobici ed epatoprotettivi, anti-anemici e alcolici, disturbi digestivi</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046119">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Bidens</a:t>
                      </a:r>
                      <a:r>
                        <a:rPr lang="es-PE" sz="1400" dirty="0">
                          <a:effectLst/>
                          <a:latin typeface="+mn-lt"/>
                          <a:ea typeface="Calibri"/>
                          <a:cs typeface="Times New Roman" pitchFamily="18" charset="0"/>
                        </a:rPr>
                        <a:t> pilosa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“cadillo”, “amor seco”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Stelo, foglia, fiore</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angina, piaghe canker, anti dissenteria, diuretica, epatite, tonsillite, diarrea, alopecia, ascessi, ulcere cutanee, leucorea e congiuntivite.</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241941">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Brugmansia</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arborea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“toe”, “floripondio”, “campana”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Foglia, fiore, seme.</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Allucinogeno, malattie nervose, schizofrenia. Le foglie sono utilizzate contro l'asma e le emorroidi. Reumatismi, asma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333" y="606146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929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747040685"/>
              </p:ext>
            </p:extLst>
          </p:nvPr>
        </p:nvGraphicFramePr>
        <p:xfrm>
          <a:off x="811049" y="1690275"/>
          <a:ext cx="10720551" cy="3622824"/>
        </p:xfrm>
        <a:graphic>
          <a:graphicData uri="http://schemas.openxmlformats.org/drawingml/2006/table">
            <a:tbl>
              <a:tblPr firstRow="1" firstCol="1" bandRow="1"/>
              <a:tblGrid>
                <a:gridCol w="2478457">
                  <a:extLst>
                    <a:ext uri="{9D8B030D-6E8A-4147-A177-3AD203B41FA5}">
                      <a16:colId xmlns="" xmlns:a16="http://schemas.microsoft.com/office/drawing/2014/main" val="20000"/>
                    </a:ext>
                  </a:extLst>
                </a:gridCol>
                <a:gridCol w="1746700">
                  <a:extLst>
                    <a:ext uri="{9D8B030D-6E8A-4147-A177-3AD203B41FA5}">
                      <a16:colId xmlns="" xmlns:a16="http://schemas.microsoft.com/office/drawing/2014/main" val="20001"/>
                    </a:ext>
                  </a:extLst>
                </a:gridCol>
                <a:gridCol w="2905118">
                  <a:extLst>
                    <a:ext uri="{9D8B030D-6E8A-4147-A177-3AD203B41FA5}">
                      <a16:colId xmlns="" xmlns:a16="http://schemas.microsoft.com/office/drawing/2014/main" val="20002"/>
                    </a:ext>
                  </a:extLst>
                </a:gridCol>
                <a:gridCol w="3590276">
                  <a:extLst>
                    <a:ext uri="{9D8B030D-6E8A-4147-A177-3AD203B41FA5}">
                      <a16:colId xmlns="" xmlns:a16="http://schemas.microsoft.com/office/drawing/2014/main" val="20003"/>
                    </a:ext>
                  </a:extLst>
                </a:gridCol>
              </a:tblGrid>
              <a:tr h="157655">
                <a:tc>
                  <a:txBody>
                    <a:bodyPr/>
                    <a:lstStyle/>
                    <a:p>
                      <a:pPr algn="just">
                        <a:lnSpc>
                          <a:spcPct val="115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73310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Calceolaria </a:t>
                      </a:r>
                      <a:r>
                        <a:rPr lang="es-PE" sz="1400" dirty="0" err="1">
                          <a:effectLst/>
                          <a:latin typeface="+mn-lt"/>
                          <a:ea typeface="Calibri"/>
                          <a:cs typeface="Times New Roman"/>
                        </a:rPr>
                        <a:t>cuneiformis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puru</a:t>
                      </a:r>
                      <a:r>
                        <a:rPr lang="es-PE" sz="1400" dirty="0">
                          <a:effectLst/>
                          <a:latin typeface="+mn-lt"/>
                          <a:ea typeface="Calibri"/>
                          <a:cs typeface="Times New Roman"/>
                        </a:rPr>
                        <a:t> </a:t>
                      </a:r>
                      <a:r>
                        <a:rPr lang="es-PE" sz="1400" dirty="0" err="1">
                          <a:effectLst/>
                          <a:latin typeface="+mn-lt"/>
                          <a:ea typeface="Calibri"/>
                          <a:cs typeface="Times New Roman"/>
                        </a:rPr>
                        <a:t>puru</a:t>
                      </a:r>
                      <a:r>
                        <a:rPr lang="es-PE" sz="1400" dirty="0">
                          <a:effectLst/>
                          <a:latin typeface="+mn-lt"/>
                          <a:ea typeface="Calibri"/>
                          <a:cs typeface="Times New Roman"/>
                        </a:rPr>
                        <a:t>”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Diuretico, malattie uterine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96706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Calceolaria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“globitos”</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proprietà anti-infiammatorie nel tratto urinario, diuretico, tratta le malattie gastrointestinali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07817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Campyloneuron</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“calaguala”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Rizoma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Antidiarroico, antipiretico, astringente, depurativo, antinfiammatorio, tratta bronchite e raffreddori.</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83399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016000" y="517524"/>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200" b="1" dirty="0">
                <a:solidFill>
                  <a:schemeClr val="accent2"/>
                </a:solidFill>
                <a:effectLst>
                  <a:outerShdw blurRad="38100" dist="38100" dir="2700000" algn="tl">
                    <a:srgbClr val="000000">
                      <a:alpha val="43137"/>
                    </a:srgbClr>
                  </a:outerShdw>
                </a:effectLst>
                <a:latin typeface="+mj-lt"/>
                <a:ea typeface="+mj-ea"/>
                <a:cs typeface="+mj-cs"/>
              </a:rPr>
              <a:t> di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400" b="1" dirty="0" err="1">
                <a:solidFill>
                  <a:schemeClr val="accent2"/>
                </a:solidFill>
                <a:effectLst>
                  <a:outerShdw blurRad="38100" dist="38100" dir="2700000" algn="tl">
                    <a:srgbClr val="000000">
                      <a:alpha val="43137"/>
                    </a:srgbClr>
                  </a:outerShdw>
                </a:effectLst>
              </a:rPr>
              <a:t>precolombiana</a:t>
            </a:r>
            <a:r>
              <a:rPr lang="en-US" sz="2200" b="1" dirty="0">
                <a:solidFill>
                  <a:schemeClr val="accent2"/>
                </a:solidFill>
                <a:effectLst>
                  <a:outerShdw blurRad="38100" dist="38100" dir="2700000" algn="tl">
                    <a:srgbClr val="000000">
                      <a:alpha val="43137"/>
                    </a:srgbClr>
                  </a:outerShdw>
                </a:effectLst>
                <a:latin typeface="+mj-lt"/>
                <a:ea typeface="+mj-ea"/>
                <a:cs typeface="+mj-cs"/>
              </a:rPr>
              <a:t> e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br>
              <a:rPr lang="en-U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59038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766198149"/>
              </p:ext>
            </p:extLst>
          </p:nvPr>
        </p:nvGraphicFramePr>
        <p:xfrm>
          <a:off x="1043152" y="1939594"/>
          <a:ext cx="10463048" cy="3876429"/>
        </p:xfrm>
        <a:graphic>
          <a:graphicData uri="http://schemas.openxmlformats.org/drawingml/2006/table">
            <a:tbl>
              <a:tblPr firstRow="1" firstCol="1" bandRow="1"/>
              <a:tblGrid>
                <a:gridCol w="2390894">
                  <a:extLst>
                    <a:ext uri="{9D8B030D-6E8A-4147-A177-3AD203B41FA5}">
                      <a16:colId xmlns="" xmlns:a16="http://schemas.microsoft.com/office/drawing/2014/main" val="20000"/>
                    </a:ext>
                  </a:extLst>
                </a:gridCol>
                <a:gridCol w="2336705">
                  <a:extLst>
                    <a:ext uri="{9D8B030D-6E8A-4147-A177-3AD203B41FA5}">
                      <a16:colId xmlns="" xmlns:a16="http://schemas.microsoft.com/office/drawing/2014/main" val="20001"/>
                    </a:ext>
                  </a:extLst>
                </a:gridCol>
                <a:gridCol w="2219199">
                  <a:extLst>
                    <a:ext uri="{9D8B030D-6E8A-4147-A177-3AD203B41FA5}">
                      <a16:colId xmlns="" xmlns:a16="http://schemas.microsoft.com/office/drawing/2014/main" val="20002"/>
                    </a:ext>
                  </a:extLst>
                </a:gridCol>
                <a:gridCol w="3516250">
                  <a:extLst>
                    <a:ext uri="{9D8B030D-6E8A-4147-A177-3AD203B41FA5}">
                      <a16:colId xmlns="" xmlns:a16="http://schemas.microsoft.com/office/drawing/2014/main" val="20003"/>
                    </a:ext>
                  </a:extLst>
                </a:gridCol>
              </a:tblGrid>
              <a:tr h="413891">
                <a:tc>
                  <a:txBody>
                    <a:bodyPr/>
                    <a:lstStyle/>
                    <a:p>
                      <a:pPr algn="ctr">
                        <a:lnSpc>
                          <a:spcPct val="115000"/>
                        </a:lnSpc>
                        <a:spcAft>
                          <a:spcPts val="0"/>
                        </a:spcAft>
                      </a:pPr>
                      <a:r>
                        <a:rPr lang="en-US" sz="1400" b="1" dirty="0">
                          <a:latin typeface="+mn-lt"/>
                        </a:rPr>
                        <a:t>NOME SCIENTIFICO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COMUNE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dirty="0">
                          <a:latin typeface="+mn-lt"/>
                        </a:rPr>
                        <a:t>PARTE DELL'IMPIANTO UTILIZZATO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dirty="0">
                          <a:latin typeface="+mn-lt"/>
                        </a:rPr>
                        <a:t>USO / MALATTIA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12123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Capraria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“té de lima”, “té del </a:t>
                      </a:r>
                      <a:r>
                        <a:rPr lang="es-PE" sz="1400" dirty="0" err="1">
                          <a:effectLst/>
                          <a:latin typeface="+mn-lt"/>
                          <a:ea typeface="Calibri"/>
                          <a:cs typeface="Times New Roman"/>
                        </a:rPr>
                        <a:t>perú</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Digestivo, febbrifugo e stimolante, astringente in alte dosi, narcotico e paralizzante per i muscoli</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06708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Castilleja </a:t>
                      </a:r>
                      <a:r>
                        <a:rPr lang="es-PE" sz="1400" dirty="0" err="1">
                          <a:effectLst/>
                          <a:latin typeface="+mn-lt"/>
                          <a:ea typeface="Calibri"/>
                          <a:cs typeface="Times New Roman"/>
                        </a:rPr>
                        <a:t>arvensis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lorohuma</a:t>
                      </a:r>
                      <a:r>
                        <a:rPr lang="es-PE" sz="1400" dirty="0">
                          <a:effectLst/>
                          <a:latin typeface="+mn-lt"/>
                          <a:ea typeface="Calibri"/>
                          <a:cs typeface="Times New Roman"/>
                        </a:rPr>
                        <a:t>”, “sangre de toro”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fiore, foglia.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È usato per facilitare la nascita, malattie correlate alla nascita e genitali femminili, regolatore mestruale.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7526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Chamaesyce</a:t>
                      </a:r>
                      <a:r>
                        <a:rPr lang="es-PE" sz="1400" dirty="0">
                          <a:effectLst/>
                          <a:latin typeface="+mn-lt"/>
                          <a:ea typeface="Calibri"/>
                          <a:cs typeface="Times New Roman"/>
                        </a:rPr>
                        <a:t> </a:t>
                      </a:r>
                      <a:r>
                        <a:rPr lang="es-PE" sz="1400" dirty="0" err="1">
                          <a:effectLst/>
                          <a:latin typeface="+mn-lt"/>
                          <a:ea typeface="Calibri"/>
                          <a:cs typeface="Times New Roman"/>
                        </a:rPr>
                        <a:t>hypericifolia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“hierba de golondrina”, “la lecherita”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corteccia, lattice.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Lassativo nella stitichezza.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589346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922883"/>
            <a:ext cx="10515600" cy="904195"/>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100" b="1" dirty="0">
                <a:solidFill>
                  <a:schemeClr val="accent2"/>
                </a:solidFill>
                <a:effectLst>
                  <a:outerShdw blurRad="38100" dist="38100" dir="2700000" algn="tl">
                    <a:srgbClr val="000000">
                      <a:alpha val="43137"/>
                    </a:srgbClr>
                  </a:outerShdw>
                </a:effectLst>
                <a:latin typeface="+mj-lt"/>
                <a:ea typeface="+mj-ea"/>
                <a:cs typeface="+mj-cs"/>
              </a:rPr>
              <a:t>7.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100" b="1" dirty="0">
                <a:solidFill>
                  <a:schemeClr val="accent2"/>
                </a:solidFill>
                <a:effectLst>
                  <a:outerShdw blurRad="38100" dist="38100" dir="2700000" algn="tl">
                    <a:srgbClr val="000000">
                      <a:alpha val="43137"/>
                    </a:srgbClr>
                  </a:outerShdw>
                </a:effectLst>
                <a:latin typeface="+mj-lt"/>
                <a:ea typeface="+mj-ea"/>
                <a:cs typeface="+mj-cs"/>
              </a:rPr>
              <a:t> di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400" b="1" dirty="0" err="1">
                <a:solidFill>
                  <a:schemeClr val="accent2"/>
                </a:solidFill>
                <a:effectLst>
                  <a:outerShdw blurRad="38100" dist="38100" dir="2700000" algn="tl">
                    <a:srgbClr val="000000">
                      <a:alpha val="43137"/>
                    </a:srgbClr>
                  </a:outerShdw>
                </a:effectLst>
              </a:rPr>
              <a:t>precolombiana</a:t>
            </a:r>
            <a:r>
              <a:rPr lang="en-US" sz="2100" b="1" dirty="0">
                <a:solidFill>
                  <a:schemeClr val="accent2"/>
                </a:solidFill>
                <a:effectLst>
                  <a:outerShdw blurRad="38100" dist="38100" dir="2700000" algn="tl">
                    <a:srgbClr val="000000">
                      <a:alpha val="43137"/>
                    </a:srgbClr>
                  </a:outerShdw>
                </a:effectLst>
                <a:latin typeface="+mj-lt"/>
                <a:ea typeface="+mj-ea"/>
                <a:cs typeface="+mj-cs"/>
              </a:rPr>
              <a:t> e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s-ES" sz="2100" b="1" dirty="0">
                <a:solidFill>
                  <a:schemeClr val="accent2"/>
                </a:solidFill>
                <a:effectLst>
                  <a:outerShdw blurRad="38100" dist="38100" dir="2700000" algn="tl">
                    <a:srgbClr val="000000">
                      <a:alpha val="43137"/>
                    </a:srgbClr>
                  </a:outerShdw>
                </a:effectLst>
                <a:latin typeface="+mj-lt"/>
                <a:ea typeface="+mj-ea"/>
                <a:cs typeface="+mj-cs"/>
              </a:rPr>
              <a:t/>
            </a:r>
            <a:br>
              <a:rPr lang="es-ES" sz="2100" b="1" dirty="0">
                <a:solidFill>
                  <a:schemeClr val="accent2"/>
                </a:solidFill>
                <a:effectLst>
                  <a:outerShdw blurRad="38100" dist="38100" dir="2700000" algn="tl">
                    <a:srgbClr val="000000">
                      <a:alpha val="43137"/>
                    </a:srgbClr>
                  </a:outerShdw>
                </a:effectLst>
                <a:latin typeface="+mj-lt"/>
                <a:ea typeface="+mj-ea"/>
                <a:cs typeface="+mj-cs"/>
              </a:rPr>
            </a:br>
            <a:endParaRPr lang="en-US" sz="21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72184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560444636"/>
              </p:ext>
            </p:extLst>
          </p:nvPr>
        </p:nvGraphicFramePr>
        <p:xfrm>
          <a:off x="1037895" y="1828453"/>
          <a:ext cx="10421009" cy="3949866"/>
        </p:xfrm>
        <a:graphic>
          <a:graphicData uri="http://schemas.openxmlformats.org/drawingml/2006/table">
            <a:tbl>
              <a:tblPr firstRow="1" firstCol="1" bandRow="1"/>
              <a:tblGrid>
                <a:gridCol w="2409206">
                  <a:extLst>
                    <a:ext uri="{9D8B030D-6E8A-4147-A177-3AD203B41FA5}">
                      <a16:colId xmlns="" xmlns:a16="http://schemas.microsoft.com/office/drawing/2014/main" val="20000"/>
                    </a:ext>
                  </a:extLst>
                </a:gridCol>
                <a:gridCol w="1928805">
                  <a:extLst>
                    <a:ext uri="{9D8B030D-6E8A-4147-A177-3AD203B41FA5}">
                      <a16:colId xmlns="" xmlns:a16="http://schemas.microsoft.com/office/drawing/2014/main" val="20001"/>
                    </a:ext>
                  </a:extLst>
                </a:gridCol>
                <a:gridCol w="2315780">
                  <a:extLst>
                    <a:ext uri="{9D8B030D-6E8A-4147-A177-3AD203B41FA5}">
                      <a16:colId xmlns="" xmlns:a16="http://schemas.microsoft.com/office/drawing/2014/main" val="20002"/>
                    </a:ext>
                  </a:extLst>
                </a:gridCol>
                <a:gridCol w="3767218">
                  <a:extLst>
                    <a:ext uri="{9D8B030D-6E8A-4147-A177-3AD203B41FA5}">
                      <a16:colId xmlns="" xmlns:a16="http://schemas.microsoft.com/office/drawing/2014/main" val="20003"/>
                    </a:ext>
                  </a:extLst>
                </a:gridCol>
              </a:tblGrid>
              <a:tr h="552836">
                <a:tc>
                  <a:txBody>
                    <a:bodyPr/>
                    <a:lstStyle/>
                    <a:p>
                      <a:pPr algn="ctr">
                        <a:lnSpc>
                          <a:spcPct val="115000"/>
                        </a:lnSpc>
                        <a:spcAft>
                          <a:spcPts val="0"/>
                        </a:spcAft>
                      </a:pPr>
                      <a:r>
                        <a:rPr lang="en-US" sz="1400" b="1" dirty="0">
                          <a:latin typeface="+mn-lt"/>
                        </a:rPr>
                        <a:t>NOME SCIENTIFICO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COMUNE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PARTE DELL'IMPIANTO UTILIZZATO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MALATTIA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116664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Chenopodium</a:t>
                      </a:r>
                      <a:r>
                        <a:rPr lang="es-PE" sz="1400" dirty="0">
                          <a:effectLst/>
                          <a:latin typeface="+mn-lt"/>
                          <a:ea typeface="Calibri"/>
                          <a:cs typeface="Times New Roman"/>
                        </a:rPr>
                        <a:t> </a:t>
                      </a:r>
                      <a:r>
                        <a:rPr lang="es-PE" sz="1400" dirty="0" err="1">
                          <a:effectLst/>
                          <a:latin typeface="+mn-lt"/>
                          <a:ea typeface="Calibri"/>
                          <a:cs typeface="Times New Roman"/>
                        </a:rPr>
                        <a:t>ambrosioides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“paico”</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intero impianto.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Antisettico, antipiretico, antidiabetico, antitussivo, antiscorbutico, astringente, colico, antelmintico, anti-emorroidale, antinfiammatorio e disinfettante, contro crampi e gotta.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73687">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Chuquiraga weberbaueri</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endParaRPr lang="es-PE" sz="14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“amaro”, “amargo”, “amarro”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gambo.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Antiblenorragico, diuretico, depurativo, per eliminare i parassiti.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49134">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Chuquiraga rotundifolia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huamanpinta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Malattie dei reni e della prostata.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605790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000" b="1" dirty="0">
                <a:solidFill>
                  <a:schemeClr val="accent2"/>
                </a:solidFill>
                <a:effectLst>
                  <a:outerShdw blurRad="38100" dist="38100" dir="2700000" algn="tl">
                    <a:srgbClr val="000000">
                      <a:alpha val="43137"/>
                    </a:srgbClr>
                  </a:outerShdw>
                </a:effectLst>
                <a:latin typeface="+mj-lt"/>
                <a:ea typeface="+mj-ea"/>
                <a:cs typeface="+mj-cs"/>
              </a:rPr>
              <a:t> di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latin typeface="+mj-lt"/>
                <a:ea typeface="+mj-ea"/>
                <a:cs typeface="+mj-cs"/>
              </a:rPr>
              <a:t> e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117391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020653130"/>
              </p:ext>
            </p:extLst>
          </p:nvPr>
        </p:nvGraphicFramePr>
        <p:xfrm>
          <a:off x="827815" y="1995746"/>
          <a:ext cx="10452538" cy="3790852"/>
        </p:xfrm>
        <a:graphic>
          <a:graphicData uri="http://schemas.openxmlformats.org/drawingml/2006/table">
            <a:tbl>
              <a:tblPr firstRow="1" firstCol="1" bandRow="1"/>
              <a:tblGrid>
                <a:gridCol w="2435398">
                  <a:extLst>
                    <a:ext uri="{9D8B030D-6E8A-4147-A177-3AD203B41FA5}">
                      <a16:colId xmlns="" xmlns:a16="http://schemas.microsoft.com/office/drawing/2014/main" val="20000"/>
                    </a:ext>
                  </a:extLst>
                </a:gridCol>
                <a:gridCol w="2344450">
                  <a:extLst>
                    <a:ext uri="{9D8B030D-6E8A-4147-A177-3AD203B41FA5}">
                      <a16:colId xmlns="" xmlns:a16="http://schemas.microsoft.com/office/drawing/2014/main" val="20001"/>
                    </a:ext>
                  </a:extLst>
                </a:gridCol>
                <a:gridCol w="2883194">
                  <a:extLst>
                    <a:ext uri="{9D8B030D-6E8A-4147-A177-3AD203B41FA5}">
                      <a16:colId xmlns="" xmlns:a16="http://schemas.microsoft.com/office/drawing/2014/main" val="20002"/>
                    </a:ext>
                  </a:extLst>
                </a:gridCol>
                <a:gridCol w="2789496">
                  <a:extLst>
                    <a:ext uri="{9D8B030D-6E8A-4147-A177-3AD203B41FA5}">
                      <a16:colId xmlns="" xmlns:a16="http://schemas.microsoft.com/office/drawing/2014/main" val="20003"/>
                    </a:ext>
                  </a:extLst>
                </a:gridCol>
              </a:tblGrid>
              <a:tr h="0">
                <a:tc>
                  <a:txBody>
                    <a:bodyPr/>
                    <a:lstStyle/>
                    <a:p>
                      <a:pPr algn="ctr">
                        <a:lnSpc>
                          <a:spcPct val="115000"/>
                        </a:lnSpc>
                        <a:spcAft>
                          <a:spcPts val="0"/>
                        </a:spcAft>
                      </a:pPr>
                      <a:r>
                        <a:rPr lang="en-US" sz="1400" b="1" dirty="0">
                          <a:latin typeface="+mn-lt"/>
                        </a:rPr>
                        <a:t>NOME SCIENTIFICO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a:latin typeface="+mn-lt"/>
                        </a:rPr>
                        <a:t>NOME COMUNE
PARTE DELL'IMPIANTO UTILIZZATO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NOME COMUNE
PARTE DELL'IMPIANTO UTILIZZATO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MALATTIA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96520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Cnidosculus</a:t>
                      </a:r>
                      <a:r>
                        <a:rPr lang="es-PE" sz="1400" dirty="0">
                          <a:effectLst/>
                          <a:latin typeface="+mn-lt"/>
                          <a:ea typeface="Calibri"/>
                          <a:cs typeface="Times New Roman"/>
                        </a:rPr>
                        <a:t> </a:t>
                      </a:r>
                      <a:r>
                        <a:rPr lang="es-PE" sz="1400" dirty="0" err="1">
                          <a:effectLst/>
                          <a:latin typeface="+mn-lt"/>
                          <a:ea typeface="Calibri"/>
                          <a:cs typeface="Times New Roman"/>
                        </a:rPr>
                        <a:t>basiacanthus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huanarpo</a:t>
                      </a:r>
                      <a:r>
                        <a:rPr lang="es-PE" sz="1400" dirty="0">
                          <a:effectLst/>
                          <a:latin typeface="+mn-lt"/>
                          <a:ea typeface="Calibri"/>
                          <a:cs typeface="Times New Roman"/>
                        </a:rPr>
                        <a:t> hembra”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Stelo, bulbo, radice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Afrodisiaco, potente ristabilizzatore sessuale.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8972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Coryaria</a:t>
                      </a:r>
                      <a:r>
                        <a:rPr lang="es-PE" sz="1400" dirty="0">
                          <a:effectLst/>
                          <a:latin typeface="+mn-lt"/>
                          <a:ea typeface="Calibri"/>
                          <a:cs typeface="Times New Roman"/>
                        </a:rPr>
                        <a:t> </a:t>
                      </a:r>
                      <a:r>
                        <a:rPr lang="es-PE" sz="1400" dirty="0" err="1">
                          <a:effectLst/>
                          <a:latin typeface="+mn-lt"/>
                          <a:ea typeface="Calibri"/>
                          <a:cs typeface="Times New Roman"/>
                        </a:rPr>
                        <a:t>ruscifolia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mio</a:t>
                      </a:r>
                      <a:r>
                        <a:rPr lang="es-PE" sz="1400" dirty="0">
                          <a:effectLst/>
                          <a:latin typeface="+mn-lt"/>
                          <a:ea typeface="Calibri"/>
                          <a:cs typeface="Times New Roman"/>
                        </a:rPr>
                        <a:t> </a:t>
                      </a:r>
                      <a:r>
                        <a:rPr lang="es-PE" sz="1400" dirty="0" err="1">
                          <a:effectLst/>
                          <a:latin typeface="+mn-lt"/>
                          <a:ea typeface="Calibri"/>
                          <a:cs typeface="Times New Roman"/>
                        </a:rPr>
                        <a:t>mio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Frutta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Antidepressivo, sedativo, ipnotico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0803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Crotalaria</a:t>
                      </a:r>
                      <a:r>
                        <a:rPr lang="es-PE" sz="1400" dirty="0">
                          <a:effectLst/>
                          <a:latin typeface="+mn-lt"/>
                          <a:ea typeface="Calibri"/>
                          <a:cs typeface="Times New Roman"/>
                        </a:rPr>
                        <a:t> </a:t>
                      </a:r>
                      <a:r>
                        <a:rPr lang="es-PE" sz="1400" dirty="0" err="1">
                          <a:effectLst/>
                          <a:latin typeface="+mn-lt"/>
                          <a:ea typeface="Calibri"/>
                          <a:cs typeface="Times New Roman"/>
                        </a:rPr>
                        <a:t>incana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cascavelillo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latin typeface="+mn-lt"/>
                        </a:rPr>
                        <a:t/>
                      </a:r>
                      <a:br>
                        <a:rPr lang="es-PE" sz="1400" dirty="0">
                          <a:latin typeface="+mn-lt"/>
                        </a:rPr>
                      </a:br>
                      <a:r>
                        <a:rPr lang="es-PE" sz="1400" b="0" i="0" kern="1200" dirty="0">
                          <a:solidFill>
                            <a:schemeClr val="tx1"/>
                          </a:solidFill>
                          <a:latin typeface="+mn-lt"/>
                          <a:ea typeface="+mn-ea"/>
                          <a:cs typeface="+mn-cs"/>
                        </a:rPr>
                        <a:t>Stelo, foglia</a:t>
                      </a:r>
                      <a:br>
                        <a:rPr lang="es-PE" sz="1400" b="0" i="0" kern="1200" dirty="0">
                          <a:solidFill>
                            <a:schemeClr val="tx1"/>
                          </a:solidFill>
                          <a:latin typeface="+mn-lt"/>
                          <a:ea typeface="+mn-ea"/>
                          <a:cs typeface="+mn-cs"/>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Digestivo, gonfiatore del fegato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19" y="589921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57378"/>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000" b="1" dirty="0">
                <a:solidFill>
                  <a:schemeClr val="accent2"/>
                </a:solidFill>
                <a:effectLst>
                  <a:outerShdw blurRad="38100" dist="38100" dir="2700000" algn="tl">
                    <a:srgbClr val="000000">
                      <a:alpha val="43137"/>
                    </a:srgbClr>
                  </a:outerShdw>
                </a:effectLst>
                <a:latin typeface="+mj-lt"/>
                <a:ea typeface="+mj-ea"/>
                <a:cs typeface="+mj-cs"/>
              </a:rPr>
              <a:t> di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latin typeface="+mj-lt"/>
                <a:ea typeface="+mj-ea"/>
                <a:cs typeface="+mj-cs"/>
              </a:rPr>
              <a:t> e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11761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2791" y="911036"/>
            <a:ext cx="10515600" cy="876821"/>
          </a:xfrm>
        </p:spPr>
        <p:txBody>
          <a:bodyPr>
            <a:normAutofit/>
          </a:bodyPr>
          <a:lstStyle/>
          <a:p>
            <a:r>
              <a:rPr lang="en-029" sz="2000" b="1" dirty="0" err="1">
                <a:solidFill>
                  <a:schemeClr val="accent2"/>
                </a:solidFill>
                <a:effectLst>
                  <a:outerShdw blurRad="38100" dist="38100" dir="2700000" algn="tl">
                    <a:srgbClr val="000000">
                      <a:alpha val="43137"/>
                    </a:srgbClr>
                  </a:outerShdw>
                </a:effectLst>
              </a:rPr>
              <a:t>Introduzione</a:t>
            </a:r>
            <a:r>
              <a:rPr lang="en-029" sz="2000" b="1" dirty="0">
                <a:solidFill>
                  <a:schemeClr val="accent2"/>
                </a:solidFill>
                <a:effectLst>
                  <a:outerShdw blurRad="38100" dist="38100" dir="2700000" algn="tl">
                    <a:srgbClr val="000000">
                      <a:alpha val="43137"/>
                    </a:srgbClr>
                  </a:outerShdw>
                </a:effectLst>
              </a:rPr>
              <a:t> </a:t>
            </a:r>
            <a:r>
              <a:rPr lang="en-029" sz="2000" b="1" dirty="0" err="1">
                <a:solidFill>
                  <a:schemeClr val="accent2"/>
                </a:solidFill>
                <a:effectLst>
                  <a:outerShdw blurRad="38100" dist="38100" dir="2700000" algn="tl">
                    <a:srgbClr val="000000">
                      <a:alpha val="43137"/>
                    </a:srgbClr>
                  </a:outerShdw>
                </a:effectLst>
              </a:rPr>
              <a:t>alla</a:t>
            </a:r>
            <a:r>
              <a:rPr lang="en-029" sz="2000" b="1" dirty="0">
                <a:solidFill>
                  <a:schemeClr val="accent2"/>
                </a:solidFill>
                <a:effectLst>
                  <a:outerShdw blurRad="38100" dist="38100" dir="2700000" algn="tl">
                    <a:srgbClr val="000000">
                      <a:alpha val="43137"/>
                    </a:srgbClr>
                  </a:outerShdw>
                </a:effectLst>
              </a:rPr>
              <a:t> </a:t>
            </a:r>
            <a:r>
              <a:rPr lang="en-029" sz="2000" b="1" dirty="0" err="1">
                <a:solidFill>
                  <a:schemeClr val="accent2"/>
                </a:solidFill>
                <a:effectLst>
                  <a:outerShdw blurRad="38100" dist="38100" dir="2700000" algn="tl">
                    <a:srgbClr val="000000">
                      <a:alpha val="43137"/>
                    </a:srgbClr>
                  </a:outerShdw>
                </a:effectLst>
              </a:rPr>
              <a:t>medicina</a:t>
            </a:r>
            <a:r>
              <a:rPr lang="en-029" sz="2000" b="1" dirty="0">
                <a:solidFill>
                  <a:schemeClr val="accent2"/>
                </a:solidFill>
                <a:effectLst>
                  <a:outerShdw blurRad="38100" dist="38100" dir="2700000" algn="tl">
                    <a:srgbClr val="000000">
                      <a:alpha val="43137"/>
                    </a:srgbClr>
                  </a:outerShdw>
                </a:effectLst>
              </a:rPr>
              <a:t> </a:t>
            </a:r>
            <a:r>
              <a:rPr lang="en-029" sz="2000" b="1" dirty="0" err="1">
                <a:solidFill>
                  <a:schemeClr val="accent2"/>
                </a:solidFill>
                <a:effectLst>
                  <a:outerShdw blurRad="38100" dist="38100" dir="2700000" algn="tl">
                    <a:srgbClr val="000000">
                      <a:alpha val="43137"/>
                    </a:srgbClr>
                  </a:outerShdw>
                </a:effectLst>
              </a:rPr>
              <a:t>precolombiana</a:t>
            </a:r>
            <a:r>
              <a:rPr lang="en-029" sz="2000" b="1" dirty="0">
                <a:solidFill>
                  <a:schemeClr val="accent2"/>
                </a:solidFill>
                <a:effectLst>
                  <a:outerShdw blurRad="38100" dist="38100" dir="2700000" algn="tl">
                    <a:srgbClr val="000000">
                      <a:alpha val="43137"/>
                    </a:srgbClr>
                  </a:outerShdw>
                </a:effectLst>
              </a:rPr>
              <a:t>
</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655320" y="1839692"/>
            <a:ext cx="10515600" cy="4351338"/>
          </a:xfrm>
        </p:spPr>
        <p:txBody>
          <a:bodyPr>
            <a:normAutofit/>
          </a:bodyPr>
          <a:lstStyle/>
          <a:p>
            <a:pPr marL="0" indent="0" algn="just">
              <a:buNone/>
            </a:pPr>
            <a:r>
              <a:rPr lang="es-PE" sz="2000" dirty="0"/>
              <a:t>Nella cultura precolombiale, la malattia era il risultato di uno squilibrio tra corpo, spirito e natura, dove il suo esito peggiore potrebbe essere la morte.
Secondo il pensiero andino, questo squilibrio era dovuto principalmente agli spiriti maligni della natura. 
La presenza sciamana e guaritrice divenne vitale per ritrovare l'equilibrio, a causa della loro capacità di eseguire rituali medico-magico-religiosi e curare le malattie. 
Pertanto, per comprendere appieno la medicina precolombiana, dobbiamo espropriarci del pensiero ippocratico ed entrare nella visione del mondo di queste culture precolombiane.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sp>
        <p:nvSpPr>
          <p:cNvPr id="5" name="Rectangle 1"/>
          <p:cNvSpPr>
            <a:spLocks noChangeArrowheads="1"/>
          </p:cNvSpPr>
          <p:nvPr/>
        </p:nvSpPr>
        <p:spPr bwMode="auto">
          <a:xfrm>
            <a:off x="3117850" y="3895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1754245623"/>
              </p:ext>
            </p:extLst>
          </p:nvPr>
        </p:nvGraphicFramePr>
        <p:xfrm>
          <a:off x="838200" y="1551193"/>
          <a:ext cx="10391134" cy="4253482"/>
        </p:xfrm>
        <a:graphic>
          <a:graphicData uri="http://schemas.openxmlformats.org/drawingml/2006/table">
            <a:tbl>
              <a:tblPr firstRow="1" firstCol="1" bandRow="1"/>
              <a:tblGrid>
                <a:gridCol w="2212035">
                  <a:extLst>
                    <a:ext uri="{9D8B030D-6E8A-4147-A177-3AD203B41FA5}">
                      <a16:colId xmlns="" xmlns:a16="http://schemas.microsoft.com/office/drawing/2014/main" val="20000"/>
                    </a:ext>
                  </a:extLst>
                </a:gridCol>
                <a:gridCol w="2129428">
                  <a:extLst>
                    <a:ext uri="{9D8B030D-6E8A-4147-A177-3AD203B41FA5}">
                      <a16:colId xmlns="" xmlns:a16="http://schemas.microsoft.com/office/drawing/2014/main" val="20001"/>
                    </a:ext>
                  </a:extLst>
                </a:gridCol>
                <a:gridCol w="2022345">
                  <a:extLst>
                    <a:ext uri="{9D8B030D-6E8A-4147-A177-3AD203B41FA5}">
                      <a16:colId xmlns="" xmlns:a16="http://schemas.microsoft.com/office/drawing/2014/main" val="20002"/>
                    </a:ext>
                  </a:extLst>
                </a:gridCol>
                <a:gridCol w="4027326">
                  <a:extLst>
                    <a:ext uri="{9D8B030D-6E8A-4147-A177-3AD203B41FA5}">
                      <a16:colId xmlns="" xmlns:a16="http://schemas.microsoft.com/office/drawing/2014/main" val="20003"/>
                    </a:ext>
                  </a:extLst>
                </a:gridCol>
              </a:tblGrid>
              <a:tr h="86727">
                <a:tc>
                  <a:txBody>
                    <a:bodyPr/>
                    <a:lstStyle/>
                    <a:p>
                      <a:pPr algn="ctr">
                        <a:lnSpc>
                          <a:spcPct val="115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1446375">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Cyclantera</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pedata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a:t>
                      </a:r>
                      <a:r>
                        <a:rPr lang="es-PE" sz="1400" dirty="0" err="1">
                          <a:effectLst/>
                          <a:latin typeface="+mn-lt"/>
                          <a:ea typeface="Calibri"/>
                          <a:cs typeface="Times New Roman" pitchFamily="18" charset="0"/>
                        </a:rPr>
                        <a:t>cayhua</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Seme, epicarpo, frutta.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a:effectLst/>
                          <a:latin typeface="+mn-lt"/>
                          <a:ea typeface="Calibri"/>
                          <a:cs typeface="Times New Roman" pitchFamily="18" charset="0"/>
                        </a:rPr>
                        <a:t/>
                      </a:r>
                      <a:br>
                        <a:rPr lang="en-US" sz="1400" dirty="0">
                          <a:effectLst/>
                          <a:latin typeface="+mn-lt"/>
                          <a:ea typeface="Calibri"/>
                          <a:cs typeface="Times New Roman" pitchFamily="18" charset="0"/>
                        </a:rPr>
                      </a:br>
                      <a:r>
                        <a:rPr lang="en-US" sz="1400" dirty="0">
                          <a:effectLst/>
                          <a:latin typeface="+mn-lt"/>
                          <a:ea typeface="Calibri"/>
                          <a:cs typeface="Times New Roman" pitchFamily="18" charset="0"/>
                        </a:rPr>
                        <a:t>I semi </a:t>
                      </a:r>
                      <a:r>
                        <a:rPr lang="en-US" sz="1400" dirty="0" err="1">
                          <a:effectLst/>
                          <a:latin typeface="+mn-lt"/>
                          <a:ea typeface="Calibri"/>
                          <a:cs typeface="Times New Roman" pitchFamily="18" charset="0"/>
                        </a:rPr>
                        <a:t>cotti</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sono</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usati</a:t>
                      </a:r>
                      <a:r>
                        <a:rPr lang="en-US" sz="1400" dirty="0">
                          <a:effectLst/>
                          <a:latin typeface="+mn-lt"/>
                          <a:ea typeface="Calibri"/>
                          <a:cs typeface="Times New Roman" pitchFamily="18" charset="0"/>
                        </a:rPr>
                        <a:t> come </a:t>
                      </a:r>
                      <a:r>
                        <a:rPr lang="en-US" sz="1400" dirty="0" err="1">
                          <a:effectLst/>
                          <a:latin typeface="+mn-lt"/>
                          <a:ea typeface="Calibri"/>
                          <a:cs typeface="Times New Roman" pitchFamily="18" charset="0"/>
                        </a:rPr>
                        <a:t>antiipertensivo</a:t>
                      </a:r>
                      <a:r>
                        <a:rPr lang="en-US" sz="1400" dirty="0">
                          <a:effectLst/>
                          <a:latin typeface="+mn-lt"/>
                          <a:ea typeface="Calibri"/>
                          <a:cs typeface="Times New Roman" pitchFamily="18" charset="0"/>
                        </a:rPr>
                        <a:t> e </a:t>
                      </a:r>
                      <a:r>
                        <a:rPr lang="en-US" sz="1400" dirty="0" err="1">
                          <a:effectLst/>
                          <a:latin typeface="+mn-lt"/>
                          <a:ea typeface="Calibri"/>
                          <a:cs typeface="Times New Roman" pitchFamily="18" charset="0"/>
                        </a:rPr>
                        <a:t>l’epicarpo</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cotto</a:t>
                      </a:r>
                      <a:r>
                        <a:rPr lang="en-US" sz="1400" dirty="0">
                          <a:effectLst/>
                          <a:latin typeface="+mn-lt"/>
                          <a:ea typeface="Calibri"/>
                          <a:cs typeface="Times New Roman" pitchFamily="18" charset="0"/>
                        </a:rPr>
                        <a:t> come anti-</a:t>
                      </a:r>
                      <a:r>
                        <a:rPr lang="en-US" sz="1400" dirty="0" err="1">
                          <a:effectLst/>
                          <a:latin typeface="+mn-lt"/>
                          <a:ea typeface="Calibri"/>
                          <a:cs typeface="Times New Roman" pitchFamily="18" charset="0"/>
                        </a:rPr>
                        <a:t>diabetico</a:t>
                      </a:r>
                      <a:r>
                        <a:rPr lang="en-US" sz="1400" dirty="0">
                          <a:effectLst/>
                          <a:latin typeface="+mn-lt"/>
                          <a:ea typeface="Calibri"/>
                          <a:cs typeface="Times New Roman" pitchFamily="18" charset="0"/>
                        </a:rPr>
                        <a:t>. Il </a:t>
                      </a:r>
                      <a:r>
                        <a:rPr lang="en-US" sz="1400" dirty="0" err="1">
                          <a:effectLst/>
                          <a:latin typeface="+mn-lt"/>
                          <a:ea typeface="Calibri"/>
                          <a:cs typeface="Times New Roman" pitchFamily="18" charset="0"/>
                        </a:rPr>
                        <a:t>succo</a:t>
                      </a:r>
                      <a:r>
                        <a:rPr lang="en-US" sz="1400" dirty="0">
                          <a:effectLst/>
                          <a:latin typeface="+mn-lt"/>
                          <a:ea typeface="Calibri"/>
                          <a:cs typeface="Times New Roman" pitchFamily="18" charset="0"/>
                        </a:rPr>
                        <a:t> di </a:t>
                      </a:r>
                      <a:r>
                        <a:rPr lang="en-US" sz="1400" dirty="0" err="1">
                          <a:effectLst/>
                          <a:latin typeface="+mn-lt"/>
                          <a:ea typeface="Calibri"/>
                          <a:cs typeface="Times New Roman" pitchFamily="18" charset="0"/>
                        </a:rPr>
                        <a:t>frutta</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regola</a:t>
                      </a:r>
                      <a:r>
                        <a:rPr lang="en-US" sz="1400" dirty="0">
                          <a:effectLst/>
                          <a:latin typeface="+mn-lt"/>
                          <a:ea typeface="Calibri"/>
                          <a:cs typeface="Times New Roman" pitchFamily="18" charset="0"/>
                        </a:rPr>
                        <a:t> il </a:t>
                      </a:r>
                      <a:r>
                        <a:rPr lang="en-US" sz="1400" dirty="0" err="1">
                          <a:effectLst/>
                          <a:latin typeface="+mn-lt"/>
                          <a:ea typeface="Calibri"/>
                          <a:cs typeface="Times New Roman" pitchFamily="18" charset="0"/>
                        </a:rPr>
                        <a:t>colesterolo</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nel</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sangue</a:t>
                      </a:r>
                      <a:r>
                        <a:rPr lang="en-US" sz="1400" dirty="0">
                          <a:effectLst/>
                          <a:latin typeface="+mn-lt"/>
                          <a:ea typeface="Calibri"/>
                          <a:cs typeface="Times New Roman" pitchFamily="18" charset="0"/>
                        </a:rPr>
                        <a:t>. I semi di the </a:t>
                      </a:r>
                      <a:r>
                        <a:rPr lang="en-US" sz="1400" dirty="0" err="1">
                          <a:effectLst/>
                          <a:latin typeface="+mn-lt"/>
                          <a:ea typeface="Calibri"/>
                          <a:cs typeface="Times New Roman" pitchFamily="18" charset="0"/>
                        </a:rPr>
                        <a:t>controllano</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l'ipertensione</a:t>
                      </a:r>
                      <a:r>
                        <a:rPr lang="en-US" sz="1400" dirty="0">
                          <a:effectLst/>
                          <a:latin typeface="+mn-lt"/>
                          <a:ea typeface="Calibri"/>
                          <a:cs typeface="Times New Roman" pitchFamily="18" charset="0"/>
                        </a:rPr>
                        <a:t>.</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49806">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Cynodon</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dactylon</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“grama dulce”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Rizoma.</a:t>
                      </a:r>
                      <a:br>
                        <a:rPr lang="es-PE" sz="1400" dirty="0">
                          <a:latin typeface="+mn-lt"/>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Diuretico e depurativo.</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235623">
                <a:tc>
                  <a:txBody>
                    <a:bodyPr/>
                    <a:lstStyle/>
                    <a:p>
                      <a:pPr algn="ctr">
                        <a:lnSpc>
                          <a:spcPct val="115000"/>
                        </a:lnSpc>
                        <a:spcAft>
                          <a:spcPts val="0"/>
                        </a:spcAft>
                      </a:pPr>
                      <a:r>
                        <a:rPr lang="es-PE" sz="1400">
                          <a:effectLst/>
                          <a:latin typeface="+mn-lt"/>
                          <a:ea typeface="Calibri"/>
                          <a:cs typeface="Times New Roman" pitchFamily="18" charset="0"/>
                        </a:rPr>
                        <a:t/>
                      </a:r>
                      <a:br>
                        <a:rPr lang="es-PE" sz="1400">
                          <a:effectLst/>
                          <a:latin typeface="+mn-lt"/>
                          <a:ea typeface="Calibri"/>
                          <a:cs typeface="Times New Roman" pitchFamily="18" charset="0"/>
                        </a:rPr>
                      </a:br>
                      <a:r>
                        <a:rPr lang="es-PE" sz="1400">
                          <a:effectLst/>
                          <a:latin typeface="+mn-lt"/>
                          <a:ea typeface="Calibri"/>
                          <a:cs typeface="Times New Roman" pitchFamily="18" charset="0"/>
                        </a:rPr>
                        <a:t/>
                      </a:r>
                      <a:br>
                        <a:rPr lang="es-PE" sz="1400">
                          <a:effectLst/>
                          <a:latin typeface="+mn-lt"/>
                          <a:ea typeface="Calibri"/>
                          <a:cs typeface="Times New Roman" pitchFamily="18" charset="0"/>
                        </a:rPr>
                      </a:br>
                      <a:r>
                        <a:rPr lang="es-PE" sz="1400">
                          <a:effectLst/>
                          <a:latin typeface="+mn-lt"/>
                          <a:ea typeface="Calibri"/>
                          <a:cs typeface="Times New Roman" pitchFamily="18" charset="0"/>
                        </a:rPr>
                        <a:t>Cyperus chalaranthus</a:t>
                      </a:r>
                      <a:br>
                        <a:rPr lang="es-PE" sz="1400">
                          <a:effectLst/>
                          <a:latin typeface="+mn-lt"/>
                          <a:ea typeface="Calibri"/>
                          <a:cs typeface="Times New Roman" pitchFamily="18" charset="0"/>
                        </a:rPr>
                      </a:br>
                      <a:r>
                        <a:rPr lang="es-PE" sz="1400">
                          <a:effectLst/>
                          <a:latin typeface="+mn-lt"/>
                          <a:ea typeface="Calibri"/>
                          <a:cs typeface="Times New Roman" pitchFamily="18" charset="0"/>
                        </a:rPr>
                        <a:t/>
                      </a:r>
                      <a:br>
                        <a:rPr lang="es-PE" sz="1400">
                          <a:effectLst/>
                          <a:latin typeface="+mn-lt"/>
                          <a:ea typeface="Calibri"/>
                          <a:cs typeface="Times New Roman" pitchFamily="18" charset="0"/>
                        </a:rPr>
                      </a:br>
                      <a:endParaRPr lang="es-PE" sz="140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“coquito”, “</a:t>
                      </a:r>
                      <a:r>
                        <a:rPr lang="es-PE" sz="1400" dirty="0" err="1">
                          <a:effectLst/>
                          <a:latin typeface="+mn-lt"/>
                          <a:ea typeface="Calibri"/>
                          <a:cs typeface="Times New Roman" pitchFamily="18" charset="0"/>
                        </a:rPr>
                        <a:t>piripiri</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
                      </a:r>
                      <a:br>
                        <a:rPr lang="es-PE" sz="1400" dirty="0">
                          <a:latin typeface="+mn-lt"/>
                          <a:cs typeface="Times New Roman" pitchFamily="18" charset="0"/>
                        </a:rPr>
                      </a:br>
                      <a:r>
                        <a:rPr lang="es-PE" sz="1400" b="0" i="0" kern="1200" dirty="0">
                          <a:solidFill>
                            <a:schemeClr val="tx1"/>
                          </a:solidFill>
                          <a:latin typeface="+mn-lt"/>
                          <a:ea typeface="+mn-ea"/>
                          <a:cs typeface="Times New Roman" pitchFamily="18" charset="0"/>
                        </a:rPr>
                        <a:t>Radici (addensato).</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
                      </a:r>
                      <a:br>
                        <a:rPr lang="es-PE" sz="1400" dirty="0">
                          <a:latin typeface="+mn-lt"/>
                          <a:cs typeface="Times New Roman" pitchFamily="18" charset="0"/>
                        </a:rPr>
                      </a:br>
                      <a:r>
                        <a:rPr lang="es-PE" sz="1400" b="0" i="0" kern="1200" dirty="0">
                          <a:solidFill>
                            <a:schemeClr val="tx1"/>
                          </a:solidFill>
                          <a:latin typeface="+mn-lt"/>
                          <a:ea typeface="+mn-ea"/>
                          <a:cs typeface="Times New Roman" pitchFamily="18" charset="0"/>
                        </a:rPr>
                        <a:t>Contraccettivo.</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5841123"/>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it-IT" sz="2000" b="1" dirty="0">
                <a:solidFill>
                  <a:schemeClr val="accent2"/>
                </a:solidFill>
                <a:effectLst>
                  <a:outerShdw blurRad="38100" dist="38100" dir="2700000" algn="tl">
                    <a:srgbClr val="000000">
                      <a:alpha val="43137"/>
                    </a:srgbClr>
                  </a:outerShdw>
                </a:effectLst>
                <a:latin typeface="+mj-lt"/>
                <a:ea typeface="+mj-ea"/>
                <a:cs typeface="+mj-cs"/>
              </a:rPr>
              <a:t>Prova dell'uso di piante medicinali nella medicina precolombiana e inca </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683221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957310203"/>
              </p:ext>
            </p:extLst>
          </p:nvPr>
        </p:nvGraphicFramePr>
        <p:xfrm>
          <a:off x="840830" y="1496479"/>
          <a:ext cx="10541873" cy="4216594"/>
        </p:xfrm>
        <a:graphic>
          <a:graphicData uri="http://schemas.openxmlformats.org/drawingml/2006/table">
            <a:tbl>
              <a:tblPr firstRow="1" firstCol="1" bandRow="1"/>
              <a:tblGrid>
                <a:gridCol w="2162059">
                  <a:extLst>
                    <a:ext uri="{9D8B030D-6E8A-4147-A177-3AD203B41FA5}">
                      <a16:colId xmlns="" xmlns:a16="http://schemas.microsoft.com/office/drawing/2014/main" val="20000"/>
                    </a:ext>
                  </a:extLst>
                </a:gridCol>
                <a:gridCol w="2181582">
                  <a:extLst>
                    <a:ext uri="{9D8B030D-6E8A-4147-A177-3AD203B41FA5}">
                      <a16:colId xmlns="" xmlns:a16="http://schemas.microsoft.com/office/drawing/2014/main" val="20001"/>
                    </a:ext>
                  </a:extLst>
                </a:gridCol>
                <a:gridCol w="2357280">
                  <a:extLst>
                    <a:ext uri="{9D8B030D-6E8A-4147-A177-3AD203B41FA5}">
                      <a16:colId xmlns="" xmlns:a16="http://schemas.microsoft.com/office/drawing/2014/main" val="20002"/>
                    </a:ext>
                  </a:extLst>
                </a:gridCol>
                <a:gridCol w="3840952">
                  <a:extLst>
                    <a:ext uri="{9D8B030D-6E8A-4147-A177-3AD203B41FA5}">
                      <a16:colId xmlns="" xmlns:a16="http://schemas.microsoft.com/office/drawing/2014/main" val="20003"/>
                    </a:ext>
                  </a:extLst>
                </a:gridCol>
              </a:tblGrid>
              <a:tr h="379618">
                <a:tc>
                  <a:txBody>
                    <a:bodyPr/>
                    <a:lstStyle/>
                    <a:p>
                      <a:pPr algn="ctr">
                        <a:lnSpc>
                          <a:spcPct val="115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88075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Datura </a:t>
                      </a:r>
                      <a:r>
                        <a:rPr lang="es-PE" sz="1400" dirty="0" err="1">
                          <a:effectLst/>
                          <a:latin typeface="+mn-lt"/>
                          <a:ea typeface="Calibri"/>
                          <a:cs typeface="Times New Roman"/>
                        </a:rPr>
                        <a:t>stramonium</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“chamico”</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Seme, foglia, radice.</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Narcotici</a:t>
                      </a:r>
                      <a:r>
                        <a:rPr lang="en-US" sz="1400" dirty="0">
                          <a:latin typeface="+mn-lt"/>
                        </a:rPr>
                        <a:t>, anti-</a:t>
                      </a:r>
                      <a:r>
                        <a:rPr lang="en-US" sz="1400" dirty="0" err="1">
                          <a:latin typeface="+mn-lt"/>
                        </a:rPr>
                        <a:t>asmatici</a:t>
                      </a:r>
                      <a:r>
                        <a:rPr lang="en-US" sz="1400" dirty="0">
                          <a:latin typeface="+mn-lt"/>
                        </a:rPr>
                        <a:t>, anti-</a:t>
                      </a:r>
                      <a:r>
                        <a:rPr lang="en-US" sz="1400" dirty="0" err="1">
                          <a:latin typeface="+mn-lt"/>
                        </a:rPr>
                        <a:t>reumatici</a:t>
                      </a:r>
                      <a:r>
                        <a:rPr lang="en-US" sz="1400" dirty="0">
                          <a:latin typeface="+mn-lt"/>
                        </a:rPr>
                        <a:t>, </a:t>
                      </a:r>
                      <a:r>
                        <a:rPr lang="en-US" sz="1400" dirty="0" err="1">
                          <a:latin typeface="+mn-lt"/>
                        </a:rPr>
                        <a:t>contro</a:t>
                      </a:r>
                      <a:r>
                        <a:rPr lang="en-US" sz="1400" dirty="0">
                          <a:latin typeface="+mn-lt"/>
                        </a:rPr>
                        <a:t> </a:t>
                      </a:r>
                      <a:r>
                        <a:rPr lang="en-US" sz="1400" dirty="0" err="1">
                          <a:latin typeface="+mn-lt"/>
                        </a:rPr>
                        <a:t>dermatite</a:t>
                      </a:r>
                      <a:r>
                        <a:rPr lang="en-US" sz="1400" dirty="0">
                          <a:latin typeface="+mn-lt"/>
                        </a:rPr>
                        <a:t>, </a:t>
                      </a:r>
                      <a:r>
                        <a:rPr lang="en-US" sz="1400" dirty="0" err="1">
                          <a:latin typeface="+mn-lt"/>
                        </a:rPr>
                        <a:t>ulcere</a:t>
                      </a:r>
                      <a:r>
                        <a:rPr lang="en-US" sz="1400" dirty="0">
                          <a:latin typeface="+mn-lt"/>
                        </a:rPr>
                        <a:t> e </a:t>
                      </a:r>
                      <a:r>
                        <a:rPr lang="en-US" sz="1400" dirty="0" err="1">
                          <a:latin typeface="+mn-lt"/>
                        </a:rPr>
                        <a:t>infiammazioni</a:t>
                      </a:r>
                      <a:r>
                        <a:rPr lang="en-US" sz="1400" dirty="0">
                          <a:latin typeface="+mn-lt"/>
                        </a:rPr>
                        <a:t>.</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13672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Desmodium</a:t>
                      </a:r>
                      <a:r>
                        <a:rPr lang="es-PE" sz="1400" dirty="0">
                          <a:effectLst/>
                          <a:latin typeface="+mn-lt"/>
                          <a:ea typeface="Calibri"/>
                          <a:cs typeface="Times New Roman"/>
                        </a:rPr>
                        <a:t> </a:t>
                      </a:r>
                      <a:r>
                        <a:rPr lang="es-PE" sz="1400" dirty="0" err="1">
                          <a:effectLst/>
                          <a:latin typeface="+mn-lt"/>
                          <a:ea typeface="Calibri"/>
                          <a:cs typeface="Times New Roman"/>
                        </a:rPr>
                        <a:t>molliculum</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“pie de perro”</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Lenisce</a:t>
                      </a:r>
                      <a:r>
                        <a:rPr lang="en-US" sz="1400" dirty="0">
                          <a:latin typeface="+mn-lt"/>
                        </a:rPr>
                        <a:t>, </a:t>
                      </a:r>
                      <a:r>
                        <a:rPr lang="en-US" sz="1400" dirty="0" err="1">
                          <a:latin typeface="+mn-lt"/>
                        </a:rPr>
                        <a:t>diuretico</a:t>
                      </a:r>
                      <a:r>
                        <a:rPr lang="en-US" sz="1400" dirty="0">
                          <a:latin typeface="+mn-lt"/>
                        </a:rPr>
                        <a:t>, </a:t>
                      </a:r>
                      <a:r>
                        <a:rPr lang="en-US" sz="1400" dirty="0" err="1">
                          <a:latin typeface="+mn-lt"/>
                        </a:rPr>
                        <a:t>contro</a:t>
                      </a:r>
                      <a:r>
                        <a:rPr lang="en-US" sz="1400" dirty="0">
                          <a:latin typeface="+mn-lt"/>
                        </a:rPr>
                        <a:t> le </a:t>
                      </a:r>
                      <a:r>
                        <a:rPr lang="en-US" sz="1400" dirty="0" err="1">
                          <a:latin typeface="+mn-lt"/>
                        </a:rPr>
                        <a:t>malattie</a:t>
                      </a:r>
                      <a:r>
                        <a:rPr lang="en-US" sz="1400" dirty="0">
                          <a:latin typeface="+mn-lt"/>
                        </a:rPr>
                        <a:t> del </a:t>
                      </a:r>
                      <a:r>
                        <a:rPr lang="en-US" sz="1400" dirty="0" err="1">
                          <a:latin typeface="+mn-lt"/>
                        </a:rPr>
                        <a:t>fegato</a:t>
                      </a:r>
                      <a:r>
                        <a:rPr lang="en-US" sz="1400" dirty="0">
                          <a:latin typeface="+mn-lt"/>
                        </a:rPr>
                        <a:t>, per </a:t>
                      </a:r>
                      <a:r>
                        <a:rPr lang="en-US" sz="1400" dirty="0" err="1">
                          <a:latin typeface="+mn-lt"/>
                        </a:rPr>
                        <a:t>purificare</a:t>
                      </a:r>
                      <a:r>
                        <a:rPr lang="en-US" sz="1400" dirty="0">
                          <a:latin typeface="+mn-lt"/>
                        </a:rPr>
                        <a:t> il </a:t>
                      </a:r>
                      <a:r>
                        <a:rPr lang="en-US" sz="1400" dirty="0" err="1">
                          <a:latin typeface="+mn-lt"/>
                        </a:rPr>
                        <a:t>rene</a:t>
                      </a:r>
                      <a:r>
                        <a:rPr lang="en-US" sz="1400" dirty="0">
                          <a:latin typeface="+mn-lt"/>
                        </a:rPr>
                        <a:t>, per il dolore </a:t>
                      </a:r>
                      <a:r>
                        <a:rPr lang="en-US" sz="1400" dirty="0" err="1">
                          <a:latin typeface="+mn-lt"/>
                        </a:rPr>
                        <a:t>muscolare</a:t>
                      </a:r>
                      <a:r>
                        <a:rPr lang="en-US" sz="1400" dirty="0">
                          <a:latin typeface="+mn-lt"/>
                        </a:rPr>
                        <a:t>. </a:t>
                      </a:r>
                      <a:r>
                        <a:rPr lang="en-US" sz="1400" dirty="0" err="1">
                          <a:latin typeface="+mn-lt"/>
                        </a:rPr>
                        <a:t>Antinfiammatorio</a:t>
                      </a:r>
                      <a:r>
                        <a:rPr lang="en-US" sz="1400" dirty="0">
                          <a:latin typeface="+mn-lt"/>
                        </a:rPr>
                        <a:t> del </a:t>
                      </a:r>
                      <a:r>
                        <a:rPr lang="en-US" sz="1400" dirty="0" err="1">
                          <a:latin typeface="+mn-lt"/>
                        </a:rPr>
                        <a:t>tratto</a:t>
                      </a:r>
                      <a:r>
                        <a:rPr lang="en-US" sz="1400" dirty="0">
                          <a:latin typeface="+mn-lt"/>
                        </a:rPr>
                        <a:t> </a:t>
                      </a:r>
                      <a:r>
                        <a:rPr lang="en-US" sz="1400" dirty="0" err="1">
                          <a:latin typeface="+mn-lt"/>
                        </a:rPr>
                        <a:t>digestivo</a:t>
                      </a:r>
                      <a:r>
                        <a:rPr lang="en-US" sz="1400" dirty="0">
                          <a:latin typeface="+mn-lt"/>
                        </a:rPr>
                        <a:t>, </a:t>
                      </a:r>
                      <a:r>
                        <a:rPr lang="en-US" sz="1400" dirty="0" err="1">
                          <a:latin typeface="+mn-lt"/>
                        </a:rPr>
                        <a:t>fegato</a:t>
                      </a:r>
                      <a:r>
                        <a:rPr lang="en-US" sz="1400" dirty="0">
                          <a:latin typeface="+mn-lt"/>
                        </a:rPr>
                        <a:t> e </a:t>
                      </a:r>
                      <a:r>
                        <a:rPr lang="en-US" sz="1400" dirty="0" err="1">
                          <a:latin typeface="+mn-lt"/>
                        </a:rPr>
                        <a:t>tratto</a:t>
                      </a:r>
                      <a:r>
                        <a:rPr lang="en-US" sz="1400" dirty="0">
                          <a:latin typeface="+mn-lt"/>
                        </a:rPr>
                        <a:t> </a:t>
                      </a:r>
                      <a:r>
                        <a:rPr lang="en-US" sz="1400" dirty="0" err="1">
                          <a:latin typeface="+mn-lt"/>
                        </a:rPr>
                        <a:t>urinario</a:t>
                      </a:r>
                      <a:r>
                        <a:rPr lang="en-US" sz="1400" dirty="0">
                          <a:latin typeface="+mn-lt"/>
                        </a:rPr>
                        <a:t>.</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40175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Equisetum</a:t>
                      </a:r>
                      <a:r>
                        <a:rPr lang="es-PE" sz="1400" dirty="0">
                          <a:effectLst/>
                          <a:latin typeface="+mn-lt"/>
                          <a:ea typeface="Calibri"/>
                          <a:cs typeface="Times New Roman"/>
                        </a:rPr>
                        <a:t> </a:t>
                      </a:r>
                      <a:r>
                        <a:rPr lang="es-PE" sz="1400" dirty="0" err="1">
                          <a:effectLst/>
                          <a:latin typeface="+mn-lt"/>
                          <a:ea typeface="Calibri"/>
                          <a:cs typeface="Times New Roman"/>
                        </a:rPr>
                        <a:t>bogotense</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“cola de caballo”</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latin typeface="+mn-lt"/>
                        </a:rPr>
                        <a:t>Stelo, foglia, rizoma.</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Cura</a:t>
                      </a:r>
                      <a:r>
                        <a:rPr lang="en-US" sz="1400" dirty="0">
                          <a:latin typeface="+mn-lt"/>
                        </a:rPr>
                        <a:t> </a:t>
                      </a:r>
                      <a:r>
                        <a:rPr lang="en-US" sz="1400" dirty="0" err="1">
                          <a:latin typeface="+mn-lt"/>
                        </a:rPr>
                        <a:t>l'acne</a:t>
                      </a:r>
                      <a:r>
                        <a:rPr lang="en-US" sz="1400" dirty="0">
                          <a:latin typeface="+mn-lt"/>
                        </a:rPr>
                        <a:t>, </a:t>
                      </a:r>
                      <a:r>
                        <a:rPr lang="en-US" sz="1400" dirty="0" err="1">
                          <a:latin typeface="+mn-lt"/>
                        </a:rPr>
                        <a:t>condizioni</a:t>
                      </a:r>
                      <a:r>
                        <a:rPr lang="en-US" sz="1400" dirty="0">
                          <a:latin typeface="+mn-lt"/>
                        </a:rPr>
                        <a:t> del </a:t>
                      </a:r>
                      <a:r>
                        <a:rPr lang="en-US" sz="1400" dirty="0" err="1">
                          <a:latin typeface="+mn-lt"/>
                        </a:rPr>
                        <a:t>fegato</a:t>
                      </a:r>
                      <a:r>
                        <a:rPr lang="en-US" sz="1400" dirty="0">
                          <a:latin typeface="+mn-lt"/>
                        </a:rPr>
                        <a:t>, </a:t>
                      </a:r>
                      <a:r>
                        <a:rPr lang="en-US" sz="1400" dirty="0" err="1">
                          <a:latin typeface="+mn-lt"/>
                        </a:rPr>
                        <a:t>condizioni</a:t>
                      </a:r>
                      <a:r>
                        <a:rPr lang="en-US" sz="1400" dirty="0">
                          <a:latin typeface="+mn-lt"/>
                        </a:rPr>
                        <a:t> </a:t>
                      </a:r>
                      <a:r>
                        <a:rPr lang="en-US" sz="1400" dirty="0" err="1">
                          <a:latin typeface="+mn-lt"/>
                        </a:rPr>
                        <a:t>della</a:t>
                      </a:r>
                      <a:r>
                        <a:rPr lang="en-US" sz="1400" dirty="0">
                          <a:latin typeface="+mn-lt"/>
                        </a:rPr>
                        <a:t> bocca, </a:t>
                      </a:r>
                      <a:r>
                        <a:rPr lang="en-US" sz="1400" dirty="0" err="1">
                          <a:latin typeface="+mn-lt"/>
                        </a:rPr>
                        <a:t>gola</a:t>
                      </a:r>
                      <a:r>
                        <a:rPr lang="en-US" sz="1400" dirty="0">
                          <a:latin typeface="+mn-lt"/>
                        </a:rPr>
                        <a:t>, </a:t>
                      </a:r>
                      <a:r>
                        <a:rPr lang="en-US" sz="1400" dirty="0" err="1">
                          <a:latin typeface="+mn-lt"/>
                        </a:rPr>
                        <a:t>vescica</a:t>
                      </a:r>
                      <a:r>
                        <a:rPr lang="en-US" sz="1400" dirty="0">
                          <a:latin typeface="+mn-lt"/>
                        </a:rPr>
                        <a:t>, </a:t>
                      </a:r>
                      <a:r>
                        <a:rPr lang="en-US" sz="1400" dirty="0" err="1">
                          <a:latin typeface="+mn-lt"/>
                        </a:rPr>
                        <a:t>condizioni</a:t>
                      </a:r>
                      <a:r>
                        <a:rPr lang="en-US" sz="1400" dirty="0">
                          <a:latin typeface="+mn-lt"/>
                        </a:rPr>
                        <a:t> </a:t>
                      </a:r>
                      <a:r>
                        <a:rPr lang="en-US" sz="1400" dirty="0" err="1">
                          <a:latin typeface="+mn-lt"/>
                        </a:rPr>
                        <a:t>polmonari</a:t>
                      </a:r>
                      <a:r>
                        <a:rPr lang="en-US" sz="1400" dirty="0">
                          <a:latin typeface="+mn-lt"/>
                        </a:rPr>
                        <a:t>, anti-</a:t>
                      </a:r>
                      <a:r>
                        <a:rPr lang="en-US" sz="1400" dirty="0" err="1">
                          <a:latin typeface="+mn-lt"/>
                        </a:rPr>
                        <a:t>anemica</a:t>
                      </a:r>
                      <a:r>
                        <a:rPr lang="en-US" sz="1400" dirty="0">
                          <a:latin typeface="+mn-lt"/>
                        </a:rPr>
                        <a:t>, anti-</a:t>
                      </a:r>
                      <a:r>
                        <a:rPr lang="en-US" sz="1400" dirty="0" err="1">
                          <a:latin typeface="+mn-lt"/>
                        </a:rPr>
                        <a:t>asmatica</a:t>
                      </a:r>
                      <a:r>
                        <a:rPr lang="en-US" sz="1400" dirty="0">
                          <a:latin typeface="+mn-lt"/>
                        </a:rPr>
                        <a:t>, anti-</a:t>
                      </a:r>
                      <a:r>
                        <a:rPr lang="en-US" sz="1400" dirty="0" err="1">
                          <a:latin typeface="+mn-lt"/>
                        </a:rPr>
                        <a:t>cancro</a:t>
                      </a:r>
                      <a:r>
                        <a:rPr lang="en-US" sz="1400" dirty="0">
                          <a:latin typeface="+mn-lt"/>
                        </a:rPr>
                        <a:t>, anti-</a:t>
                      </a:r>
                      <a:r>
                        <a:rPr lang="en-US" sz="1400" dirty="0" err="1">
                          <a:latin typeface="+mn-lt"/>
                        </a:rPr>
                        <a:t>diarrea</a:t>
                      </a:r>
                      <a:r>
                        <a:rPr lang="en-US" sz="1400" dirty="0">
                          <a:latin typeface="+mn-lt"/>
                        </a:rPr>
                        <a:t>, anti-</a:t>
                      </a:r>
                      <a:r>
                        <a:rPr lang="en-US" sz="1400" dirty="0" err="1">
                          <a:latin typeface="+mn-lt"/>
                        </a:rPr>
                        <a:t>tosse</a:t>
                      </a:r>
                      <a:r>
                        <a:rPr lang="en-US" sz="1400" dirty="0">
                          <a:latin typeface="+mn-lt"/>
                        </a:rPr>
                        <a:t>, anti-</a:t>
                      </a:r>
                      <a:r>
                        <a:rPr lang="en-US" sz="1400" dirty="0" err="1">
                          <a:latin typeface="+mn-lt"/>
                        </a:rPr>
                        <a:t>artritica</a:t>
                      </a:r>
                      <a:r>
                        <a:rPr lang="en-US" sz="1400" dirty="0">
                          <a:latin typeface="+mn-lt"/>
                        </a:rPr>
                        <a:t>.</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77590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400" b="1" dirty="0" err="1">
                <a:solidFill>
                  <a:schemeClr val="accent2"/>
                </a:solidFill>
                <a:effectLst>
                  <a:outerShdw blurRad="38100" dist="38100" dir="2700000" algn="tl">
                    <a:srgbClr val="000000">
                      <a:alpha val="43137"/>
                    </a:srgbClr>
                  </a:outerShdw>
                </a:effectLst>
              </a:rPr>
              <a:t>Prova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dell'uso</a:t>
            </a:r>
            <a:r>
              <a:rPr lang="en-US" sz="2400" b="1" dirty="0">
                <a:solidFill>
                  <a:schemeClr val="accent2"/>
                </a:solidFill>
                <a:effectLst>
                  <a:outerShdw blurRad="38100" dist="38100" dir="2700000" algn="tl">
                    <a:srgbClr val="000000">
                      <a:alpha val="43137"/>
                    </a:srgbClr>
                  </a:outerShdw>
                </a:effectLst>
              </a:rPr>
              <a:t> di </a:t>
            </a:r>
            <a:r>
              <a:rPr lang="en-US" sz="2400" b="1" dirty="0" err="1">
                <a:solidFill>
                  <a:schemeClr val="accent2"/>
                </a:solidFill>
                <a:effectLst>
                  <a:outerShdw blurRad="38100" dist="38100" dir="2700000" algn="tl">
                    <a:srgbClr val="000000">
                      <a:alpha val="43137"/>
                    </a:srgbClr>
                  </a:outerShdw>
                </a:effectLst>
              </a:rPr>
              <a:t>piante</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medicinali</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nella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precolombiana</a:t>
            </a:r>
            <a:r>
              <a:rPr lang="en-US" sz="2400" b="1" dirty="0">
                <a:solidFill>
                  <a:schemeClr val="accent2"/>
                </a:solidFill>
                <a:effectLst>
                  <a:outerShdw blurRad="38100" dist="38100" dir="2700000" algn="tl">
                    <a:srgbClr val="000000">
                      <a:alpha val="43137"/>
                    </a:srgbClr>
                  </a:outerShdw>
                </a:effectLst>
              </a:rPr>
              <a:t> e </a:t>
            </a:r>
            <a:r>
              <a:rPr lang="en-US" sz="2400" b="1" dirty="0" err="1">
                <a:solidFill>
                  <a:schemeClr val="accent2"/>
                </a:solidFill>
                <a:effectLst>
                  <a:outerShdw blurRad="38100" dist="38100" dir="2700000" algn="tl">
                    <a:srgbClr val="000000">
                      <a:alpha val="43137"/>
                    </a:srgbClr>
                  </a:outerShdw>
                </a:effectLst>
              </a:rPr>
              <a:t>inca</a:t>
            </a:r>
            <a:r>
              <a:rPr lang="en-US" sz="2400" b="1" dirty="0">
                <a:solidFill>
                  <a:schemeClr val="accent2"/>
                </a:solidFill>
                <a:effectLst>
                  <a:outerShdw blurRad="38100" dist="38100" dir="2700000" algn="tl">
                    <a:srgbClr val="000000">
                      <a:alpha val="43137"/>
                    </a:srgbClr>
                  </a:outerShdw>
                </a:effectLst>
              </a:rPr>
              <a:t> </a:t>
            </a: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52440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8633" y="268014"/>
            <a:ext cx="10407869" cy="1057549"/>
          </a:xfrm>
        </p:spPr>
        <p:txBody>
          <a:bodyPr>
            <a:normAutofit fontScale="90000"/>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295784083"/>
              </p:ext>
            </p:extLst>
          </p:nvPr>
        </p:nvGraphicFramePr>
        <p:xfrm>
          <a:off x="1144162" y="1524696"/>
          <a:ext cx="9779183" cy="4293295"/>
        </p:xfrm>
        <a:graphic>
          <a:graphicData uri="http://schemas.openxmlformats.org/drawingml/2006/table">
            <a:tbl>
              <a:tblPr firstRow="1" firstCol="1" bandRow="1"/>
              <a:tblGrid>
                <a:gridCol w="2260823">
                  <a:extLst>
                    <a:ext uri="{9D8B030D-6E8A-4147-A177-3AD203B41FA5}">
                      <a16:colId xmlns="" xmlns:a16="http://schemas.microsoft.com/office/drawing/2014/main" val="20000"/>
                    </a:ext>
                  </a:extLst>
                </a:gridCol>
                <a:gridCol w="2176395">
                  <a:extLst>
                    <a:ext uri="{9D8B030D-6E8A-4147-A177-3AD203B41FA5}">
                      <a16:colId xmlns="" xmlns:a16="http://schemas.microsoft.com/office/drawing/2014/main" val="20001"/>
                    </a:ext>
                  </a:extLst>
                </a:gridCol>
                <a:gridCol w="2066950">
                  <a:extLst>
                    <a:ext uri="{9D8B030D-6E8A-4147-A177-3AD203B41FA5}">
                      <a16:colId xmlns="" xmlns:a16="http://schemas.microsoft.com/office/drawing/2014/main" val="20002"/>
                    </a:ext>
                  </a:extLst>
                </a:gridCol>
                <a:gridCol w="3275015">
                  <a:extLst>
                    <a:ext uri="{9D8B030D-6E8A-4147-A177-3AD203B41FA5}">
                      <a16:colId xmlns="" xmlns:a16="http://schemas.microsoft.com/office/drawing/2014/main" val="20003"/>
                    </a:ext>
                  </a:extLst>
                </a:gridCol>
              </a:tblGrid>
              <a:tr h="437287">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1340775">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Equisetum</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giganteum</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“cola de caballo”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Stelo, foglia, rizoma.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endParaRPr lang="en-US" sz="1400" dirty="0">
                        <a:effectLst/>
                        <a:latin typeface="+mn-lt"/>
                        <a:ea typeface="Calibri"/>
                        <a:cs typeface="Times New Roman" pitchFamily="18" charset="0"/>
                      </a:endParaRPr>
                    </a:p>
                    <a:p>
                      <a:pPr algn="ctr">
                        <a:lnSpc>
                          <a:spcPct val="100000"/>
                        </a:lnSpc>
                        <a:spcAft>
                          <a:spcPts val="0"/>
                        </a:spcAft>
                      </a:pPr>
                      <a:r>
                        <a:rPr lang="en-US" sz="1400" dirty="0" err="1">
                          <a:effectLst/>
                          <a:latin typeface="+mn-lt"/>
                          <a:ea typeface="Calibri"/>
                          <a:cs typeface="Times New Roman" pitchFamily="18" charset="0"/>
                        </a:rPr>
                        <a:t>Cura</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l'acne</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condizioni</a:t>
                      </a:r>
                      <a:r>
                        <a:rPr lang="en-US" sz="1400" dirty="0">
                          <a:effectLst/>
                          <a:latin typeface="+mn-lt"/>
                          <a:ea typeface="Calibri"/>
                          <a:cs typeface="Times New Roman" pitchFamily="18" charset="0"/>
                        </a:rPr>
                        <a:t> del </a:t>
                      </a:r>
                      <a:r>
                        <a:rPr lang="en-US" sz="1400" dirty="0" err="1">
                          <a:effectLst/>
                          <a:latin typeface="+mn-lt"/>
                          <a:ea typeface="Calibri"/>
                          <a:cs typeface="Times New Roman" pitchFamily="18" charset="0"/>
                        </a:rPr>
                        <a:t>fegato</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condizioni</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della</a:t>
                      </a:r>
                      <a:r>
                        <a:rPr lang="en-US" sz="1400" dirty="0">
                          <a:effectLst/>
                          <a:latin typeface="+mn-lt"/>
                          <a:ea typeface="Calibri"/>
                          <a:cs typeface="Times New Roman" pitchFamily="18" charset="0"/>
                        </a:rPr>
                        <a:t> bocca, </a:t>
                      </a:r>
                      <a:r>
                        <a:rPr lang="en-US" sz="1400" dirty="0" err="1">
                          <a:effectLst/>
                          <a:latin typeface="+mn-lt"/>
                          <a:ea typeface="Calibri"/>
                          <a:cs typeface="Times New Roman" pitchFamily="18" charset="0"/>
                        </a:rPr>
                        <a:t>gola</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vescica</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condizioni</a:t>
                      </a:r>
                      <a:r>
                        <a:rPr lang="en-US" sz="1400" dirty="0">
                          <a:effectLst/>
                          <a:latin typeface="+mn-lt"/>
                          <a:ea typeface="Calibri"/>
                          <a:cs typeface="Times New Roman" pitchFamily="18" charset="0"/>
                        </a:rPr>
                        <a:t> </a:t>
                      </a:r>
                      <a:r>
                        <a:rPr lang="en-US" sz="1400" dirty="0" err="1">
                          <a:effectLst/>
                          <a:latin typeface="+mn-lt"/>
                          <a:ea typeface="Calibri"/>
                          <a:cs typeface="Times New Roman" pitchFamily="18" charset="0"/>
                        </a:rPr>
                        <a:t>polmonari</a:t>
                      </a:r>
                      <a:r>
                        <a:rPr lang="en-US" sz="1400" dirty="0">
                          <a:effectLst/>
                          <a:latin typeface="+mn-lt"/>
                          <a:ea typeface="Calibri"/>
                          <a:cs typeface="Times New Roman" pitchFamily="18" charset="0"/>
                        </a:rPr>
                        <a:t>, anti-</a:t>
                      </a:r>
                      <a:r>
                        <a:rPr lang="en-US" sz="1400" dirty="0" err="1">
                          <a:effectLst/>
                          <a:latin typeface="+mn-lt"/>
                          <a:ea typeface="Calibri"/>
                          <a:cs typeface="Times New Roman" pitchFamily="18" charset="0"/>
                        </a:rPr>
                        <a:t>anemica</a:t>
                      </a:r>
                      <a:r>
                        <a:rPr lang="en-US" sz="1400" dirty="0">
                          <a:effectLst/>
                          <a:latin typeface="+mn-lt"/>
                          <a:ea typeface="Calibri"/>
                          <a:cs typeface="Times New Roman" pitchFamily="18" charset="0"/>
                        </a:rPr>
                        <a:t>, anti-</a:t>
                      </a:r>
                      <a:r>
                        <a:rPr lang="en-US" sz="1400" dirty="0" err="1">
                          <a:effectLst/>
                          <a:latin typeface="+mn-lt"/>
                          <a:ea typeface="Calibri"/>
                          <a:cs typeface="Times New Roman" pitchFamily="18" charset="0"/>
                        </a:rPr>
                        <a:t>asmatica</a:t>
                      </a:r>
                      <a:r>
                        <a:rPr lang="en-US" sz="1400" dirty="0">
                          <a:effectLst/>
                          <a:latin typeface="+mn-lt"/>
                          <a:ea typeface="Calibri"/>
                          <a:cs typeface="Times New Roman" pitchFamily="18" charset="0"/>
                        </a:rPr>
                        <a:t>, anti-</a:t>
                      </a:r>
                      <a:r>
                        <a:rPr lang="en-US" sz="1400" dirty="0" err="1">
                          <a:effectLst/>
                          <a:latin typeface="+mn-lt"/>
                          <a:ea typeface="Calibri"/>
                          <a:cs typeface="Times New Roman" pitchFamily="18" charset="0"/>
                        </a:rPr>
                        <a:t>cancro</a:t>
                      </a:r>
                      <a:r>
                        <a:rPr lang="en-US" sz="1400" dirty="0">
                          <a:effectLst/>
                          <a:latin typeface="+mn-lt"/>
                          <a:ea typeface="Calibri"/>
                          <a:cs typeface="Times New Roman" pitchFamily="18" charset="0"/>
                        </a:rPr>
                        <a:t>, anti-</a:t>
                      </a:r>
                      <a:r>
                        <a:rPr lang="en-US" sz="1400" dirty="0" err="1">
                          <a:effectLst/>
                          <a:latin typeface="+mn-lt"/>
                          <a:ea typeface="Calibri"/>
                          <a:cs typeface="Times New Roman" pitchFamily="18" charset="0"/>
                        </a:rPr>
                        <a:t>diarrea</a:t>
                      </a:r>
                      <a:r>
                        <a:rPr lang="en-US" sz="1400" dirty="0">
                          <a:effectLst/>
                          <a:latin typeface="+mn-lt"/>
                          <a:ea typeface="Calibri"/>
                          <a:cs typeface="Times New Roman" pitchFamily="18" charset="0"/>
                        </a:rPr>
                        <a:t>, anti-</a:t>
                      </a:r>
                      <a:r>
                        <a:rPr lang="en-US" sz="1400" dirty="0" err="1">
                          <a:effectLst/>
                          <a:latin typeface="+mn-lt"/>
                          <a:ea typeface="Calibri"/>
                          <a:cs typeface="Times New Roman" pitchFamily="18" charset="0"/>
                        </a:rPr>
                        <a:t>tosse</a:t>
                      </a:r>
                      <a:r>
                        <a:rPr lang="en-US" sz="1400" dirty="0">
                          <a:effectLst/>
                          <a:latin typeface="+mn-lt"/>
                          <a:ea typeface="Calibri"/>
                          <a:cs typeface="Times New Roman" pitchFamily="18" charset="0"/>
                        </a:rPr>
                        <a:t>, anti-</a:t>
                      </a:r>
                      <a:r>
                        <a:rPr lang="en-US" sz="1400" dirty="0" err="1">
                          <a:effectLst/>
                          <a:latin typeface="+mn-lt"/>
                          <a:ea typeface="Calibri"/>
                          <a:cs typeface="Times New Roman" pitchFamily="18" charset="0"/>
                        </a:rPr>
                        <a:t>artritica</a:t>
                      </a:r>
                      <a:r>
                        <a:rPr lang="en-US" sz="1400" dirty="0">
                          <a:effectLst/>
                          <a:latin typeface="+mn-lt"/>
                          <a:ea typeface="Calibri"/>
                          <a:cs typeface="Times New Roman" pitchFamily="18" charset="0"/>
                        </a:rPr>
                        <a:t>.</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952723">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Eleutherine</a:t>
                      </a:r>
                      <a:r>
                        <a:rPr lang="es-PE" sz="1400" dirty="0">
                          <a:effectLst/>
                          <a:latin typeface="+mn-lt"/>
                          <a:ea typeface="Calibri"/>
                          <a:cs typeface="Times New Roman" pitchFamily="18" charset="0"/>
                        </a:rPr>
                        <a:t> bulbosa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a:t>
                      </a:r>
                      <a:r>
                        <a:rPr lang="es-PE" sz="1400" dirty="0" err="1">
                          <a:effectLst/>
                          <a:latin typeface="+mn-lt"/>
                          <a:ea typeface="Calibri"/>
                          <a:cs typeface="Times New Roman" pitchFamily="18" charset="0"/>
                        </a:rPr>
                        <a:t>yawar</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piripiri</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Stelo, foglia, rizoma.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latin typeface="+mn-lt"/>
                          <a:cs typeface="Times New Roman" pitchFamily="18" charset="0"/>
                        </a:rPr>
                        <a:t/>
                      </a:r>
                      <a:br>
                        <a:rPr lang="es-PE" sz="1400" dirty="0">
                          <a:latin typeface="+mn-lt"/>
                          <a:cs typeface="Times New Roman" pitchFamily="18" charset="0"/>
                        </a:rPr>
                      </a:br>
                      <a:r>
                        <a:rPr lang="es-PE" sz="1400" b="0" i="0" kern="1200" dirty="0">
                          <a:solidFill>
                            <a:schemeClr val="tx1"/>
                          </a:solidFill>
                          <a:latin typeface="+mn-lt"/>
                          <a:ea typeface="+mn-ea"/>
                          <a:cs typeface="Times New Roman" pitchFamily="18" charset="0"/>
                        </a:rPr>
                        <a:t>Contraccettivo.</a:t>
                      </a:r>
                      <a:br>
                        <a:rPr lang="es-PE" sz="1400" b="0" i="0" kern="1200" dirty="0">
                          <a:solidFill>
                            <a:schemeClr val="tx1"/>
                          </a:solidFill>
                          <a:latin typeface="+mn-lt"/>
                          <a:ea typeface="+mn-ea"/>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206972">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Eryngium</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humile</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a:t>
                      </a:r>
                      <a:r>
                        <a:rPr lang="es-PE" sz="1400" dirty="0" err="1">
                          <a:effectLst/>
                          <a:latin typeface="+mn-lt"/>
                          <a:ea typeface="Calibri"/>
                          <a:cs typeface="Times New Roman" pitchFamily="18" charset="0"/>
                        </a:rPr>
                        <a:t>sachaculantro</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Foglia, stelo, fiore.</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latin typeface="+mn-lt"/>
                          <a:cs typeface="Times New Roman" pitchFamily="18" charset="0"/>
                        </a:rPr>
                        <a:t/>
                      </a:r>
                      <a:br>
                        <a:rPr lang="es-PE" sz="1400" dirty="0">
                          <a:latin typeface="+mn-lt"/>
                          <a:cs typeface="Times New Roman" pitchFamily="18" charset="0"/>
                        </a:rPr>
                      </a:br>
                      <a:r>
                        <a:rPr lang="es-PE" sz="1400" b="0" i="0" kern="1200" dirty="0">
                          <a:solidFill>
                            <a:schemeClr val="tx1"/>
                          </a:solidFill>
                          <a:latin typeface="+mn-lt"/>
                          <a:ea typeface="+mn-ea"/>
                          <a:cs typeface="Times New Roman" pitchFamily="18" charset="0"/>
                        </a:rPr>
                        <a:t>Acceleratore di parto, dolori di stomaco, spasmi, febbre, influenza, flatulenza, vomito, insonnia, diarrea,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54" y="585500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775954" y="897308"/>
            <a:ext cx="10515600" cy="617593"/>
          </a:xfrm>
          <a:prstGeom prst="rect">
            <a:avLst/>
          </a:prstGeom>
        </p:spPr>
        <p:txBody>
          <a:bodyPr vert="horz" lIns="91440" tIns="45720" rIns="91440" bIns="45720" rtlCol="0" anchor="ctr">
            <a:normAutofit fontScale="97500" lnSpcReduction="100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n-US" sz="2000" b="1" dirty="0">
                <a:solidFill>
                  <a:schemeClr val="accent2"/>
                </a:solidFill>
                <a:effectLst>
                  <a:outerShdw blurRad="38100" dist="38100" dir="2700000" algn="tl">
                    <a:srgbClr val="000000">
                      <a:alpha val="43137"/>
                    </a:srgbClr>
                  </a:outerShdw>
                </a:effectLst>
                <a:latin typeface="+mj-lt"/>
                <a:ea typeface="+mj-ea"/>
                <a:cs typeface="+mj-cs"/>
              </a:rPr>
              <a:t/>
            </a:r>
            <a:br>
              <a:rPr lang="en-U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932417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049" y="597137"/>
            <a:ext cx="10515600" cy="1325563"/>
          </a:xfrm>
        </p:spPr>
        <p:txBody>
          <a:bodyPr>
            <a:normAutofit/>
          </a:bodyPr>
          <a:lstStyle/>
          <a:p>
            <a:pPr marL="0" indent="0"/>
            <a:r>
              <a:rPr lang="es-ES" sz="2000" b="1" dirty="0">
                <a:solidFill>
                  <a:schemeClr val="accent2"/>
                </a:solidFill>
                <a:effectLst>
                  <a:outerShdw blurRad="38100" dist="38100" dir="2700000" algn="tl">
                    <a:srgbClr val="000000">
                      <a:alpha val="43137"/>
                    </a:srgbClr>
                  </a:outerShdw>
                </a:effectLst>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1718216050"/>
              </p:ext>
            </p:extLst>
          </p:nvPr>
        </p:nvGraphicFramePr>
        <p:xfrm>
          <a:off x="1448280" y="1781629"/>
          <a:ext cx="8662737" cy="3783497"/>
        </p:xfrm>
        <a:graphic>
          <a:graphicData uri="http://schemas.openxmlformats.org/drawingml/2006/table">
            <a:tbl>
              <a:tblPr firstRow="1" firstCol="1" bandRow="1"/>
              <a:tblGrid>
                <a:gridCol w="2002715">
                  <a:extLst>
                    <a:ext uri="{9D8B030D-6E8A-4147-A177-3AD203B41FA5}">
                      <a16:colId xmlns="" xmlns:a16="http://schemas.microsoft.com/office/drawing/2014/main" val="20000"/>
                    </a:ext>
                  </a:extLst>
                </a:gridCol>
                <a:gridCol w="1927926">
                  <a:extLst>
                    <a:ext uri="{9D8B030D-6E8A-4147-A177-3AD203B41FA5}">
                      <a16:colId xmlns="" xmlns:a16="http://schemas.microsoft.com/office/drawing/2014/main" val="20001"/>
                    </a:ext>
                  </a:extLst>
                </a:gridCol>
                <a:gridCol w="1830975">
                  <a:extLst>
                    <a:ext uri="{9D8B030D-6E8A-4147-A177-3AD203B41FA5}">
                      <a16:colId xmlns="" xmlns:a16="http://schemas.microsoft.com/office/drawing/2014/main" val="20002"/>
                    </a:ext>
                  </a:extLst>
                </a:gridCol>
                <a:gridCol w="2901121">
                  <a:extLst>
                    <a:ext uri="{9D8B030D-6E8A-4147-A177-3AD203B41FA5}">
                      <a16:colId xmlns="" xmlns:a16="http://schemas.microsoft.com/office/drawing/2014/main" val="20003"/>
                    </a:ext>
                  </a:extLst>
                </a:gridCol>
              </a:tblGrid>
              <a:tr h="615945">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20543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Ferdinandusa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huacamuyo</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Promuove</a:t>
                      </a:r>
                      <a:r>
                        <a:rPr lang="en-US" sz="1400" dirty="0">
                          <a:effectLst/>
                          <a:latin typeface="+mn-lt"/>
                          <a:ea typeface="Calibri"/>
                          <a:cs typeface="Times New Roman"/>
                        </a:rPr>
                        <a:t> la </a:t>
                      </a:r>
                      <a:r>
                        <a:rPr lang="en-US" sz="1400" dirty="0" err="1">
                          <a:effectLst/>
                          <a:latin typeface="+mn-lt"/>
                          <a:ea typeface="Calibri"/>
                          <a:cs typeface="Times New Roman"/>
                        </a:rPr>
                        <a:t>digestione</a:t>
                      </a:r>
                      <a:r>
                        <a:rPr lang="en-US" sz="1400" dirty="0">
                          <a:effectLst/>
                          <a:latin typeface="+mn-lt"/>
                          <a:ea typeface="Calibri"/>
                          <a:cs typeface="Times New Roman"/>
                        </a:rPr>
                        <a:t>, anti </a:t>
                      </a:r>
                      <a:r>
                        <a:rPr lang="en-US" sz="1400" dirty="0" err="1">
                          <a:effectLst/>
                          <a:latin typeface="+mn-lt"/>
                          <a:ea typeface="Calibri"/>
                          <a:cs typeface="Times New Roman"/>
                        </a:rPr>
                        <a:t>cancerogena</a:t>
                      </a:r>
                      <a:r>
                        <a:rPr lang="en-US" sz="1400" dirty="0">
                          <a:effectLst/>
                          <a:latin typeface="+mn-lt"/>
                          <a:ea typeface="Calibri"/>
                          <a:cs typeface="Times New Roman"/>
                        </a:rPr>
                        <a:t>, </a:t>
                      </a:r>
                      <a:r>
                        <a:rPr lang="en-US" sz="1400" dirty="0" err="1">
                          <a:effectLst/>
                          <a:latin typeface="+mn-lt"/>
                          <a:ea typeface="Calibri"/>
                          <a:cs typeface="Times New Roman"/>
                        </a:rPr>
                        <a:t>contro</a:t>
                      </a:r>
                      <a:r>
                        <a:rPr lang="en-US" sz="1400" dirty="0">
                          <a:effectLst/>
                          <a:latin typeface="+mn-lt"/>
                          <a:ea typeface="Calibri"/>
                          <a:cs typeface="Times New Roman"/>
                        </a:rPr>
                        <a:t> </a:t>
                      </a:r>
                      <a:r>
                        <a:rPr lang="en-US" sz="1400" dirty="0" err="1">
                          <a:effectLst/>
                          <a:latin typeface="+mn-lt"/>
                          <a:ea typeface="Calibri"/>
                          <a:cs typeface="Times New Roman"/>
                        </a:rPr>
                        <a:t>coliche</a:t>
                      </a:r>
                      <a:r>
                        <a:rPr lang="en-US" sz="1400" dirty="0">
                          <a:effectLst/>
                          <a:latin typeface="+mn-lt"/>
                          <a:ea typeface="Calibri"/>
                          <a:cs typeface="Times New Roman"/>
                        </a:rPr>
                        <a:t>, </a:t>
                      </a:r>
                      <a:r>
                        <a:rPr lang="en-US" sz="1400" dirty="0" err="1">
                          <a:effectLst/>
                          <a:latin typeface="+mn-lt"/>
                          <a:ea typeface="Calibri"/>
                          <a:cs typeface="Times New Roman"/>
                        </a:rPr>
                        <a:t>febbre</a:t>
                      </a:r>
                      <a:r>
                        <a:rPr lang="en-US" sz="1400" dirty="0">
                          <a:effectLst/>
                          <a:latin typeface="+mn-lt"/>
                          <a:ea typeface="Calibri"/>
                          <a:cs typeface="Times New Roman"/>
                        </a:rPr>
                        <a:t>, </a:t>
                      </a:r>
                      <a:r>
                        <a:rPr lang="en-US" sz="1400" dirty="0" err="1">
                          <a:effectLst/>
                          <a:latin typeface="+mn-lt"/>
                          <a:ea typeface="Calibri"/>
                          <a:cs typeface="Times New Roman"/>
                        </a:rPr>
                        <a:t>problemi</a:t>
                      </a:r>
                      <a:r>
                        <a:rPr lang="en-US" sz="1400" dirty="0">
                          <a:effectLst/>
                          <a:latin typeface="+mn-lt"/>
                          <a:ea typeface="Calibri"/>
                          <a:cs typeface="Times New Roman"/>
                        </a:rPr>
                        <a:t> al </a:t>
                      </a:r>
                      <a:r>
                        <a:rPr lang="en-US" sz="1400" dirty="0" err="1">
                          <a:effectLst/>
                          <a:latin typeface="+mn-lt"/>
                          <a:ea typeface="Calibri"/>
                          <a:cs typeface="Times New Roman"/>
                        </a:rPr>
                        <a:t>fegato</a:t>
                      </a:r>
                      <a:r>
                        <a:rPr lang="en-US" sz="1400" dirty="0">
                          <a:effectLst/>
                          <a:latin typeface="+mn-lt"/>
                          <a:ea typeface="Calibri"/>
                          <a:cs typeface="Times New Roman"/>
                        </a:rPr>
                        <a:t> </a:t>
                      </a:r>
                      <a:r>
                        <a:rPr lang="en-US" sz="1400" dirty="0" err="1">
                          <a:effectLst/>
                          <a:latin typeface="+mn-lt"/>
                          <a:ea typeface="Calibri"/>
                          <a:cs typeface="Times New Roman"/>
                        </a:rPr>
                        <a:t>clorantico</a:t>
                      </a:r>
                      <a:r>
                        <a:rPr lang="en-US" sz="1400" dirty="0">
                          <a:effectLst/>
                          <a:latin typeface="+mn-lt"/>
                          <a:ea typeface="Calibri"/>
                          <a:cs typeface="Times New Roman"/>
                        </a:rPr>
                        <a:t>.</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98931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Fragaria </a:t>
                      </a:r>
                      <a:r>
                        <a:rPr lang="es-PE" sz="1400" dirty="0" err="1">
                          <a:effectLst/>
                          <a:latin typeface="+mn-lt"/>
                          <a:ea typeface="Calibri"/>
                          <a:cs typeface="Times New Roman"/>
                        </a:rPr>
                        <a:t>chiloensis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“fresa de campo”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Problemi digestivi.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94169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Galium</a:t>
                      </a:r>
                      <a:r>
                        <a:rPr lang="es-PE" sz="1400" dirty="0">
                          <a:effectLst/>
                          <a:latin typeface="+mn-lt"/>
                          <a:ea typeface="Calibri"/>
                          <a:cs typeface="Times New Roman"/>
                        </a:rPr>
                        <a:t> </a:t>
                      </a:r>
                      <a:r>
                        <a:rPr lang="es-PE" sz="1400" dirty="0" err="1">
                          <a:effectLst/>
                          <a:latin typeface="+mn-lt"/>
                          <a:ea typeface="Calibri"/>
                          <a:cs typeface="Times New Roman"/>
                        </a:rPr>
                        <a:t>aparine</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“galio”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Antinfiammatorio</a:t>
                      </a:r>
                      <a:r>
                        <a:rPr lang="en-US" sz="1400" dirty="0">
                          <a:latin typeface="+mn-lt"/>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49" y="6043144"/>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030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666" y="365125"/>
            <a:ext cx="10515600" cy="1325563"/>
          </a:xfrm>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491485822"/>
              </p:ext>
            </p:extLst>
          </p:nvPr>
        </p:nvGraphicFramePr>
        <p:xfrm>
          <a:off x="1395304" y="1365590"/>
          <a:ext cx="8602578" cy="4125440"/>
        </p:xfrm>
        <a:graphic>
          <a:graphicData uri="http://schemas.openxmlformats.org/drawingml/2006/table">
            <a:tbl>
              <a:tblPr firstRow="1" firstCol="1" bandRow="1"/>
              <a:tblGrid>
                <a:gridCol w="1988808">
                  <a:extLst>
                    <a:ext uri="{9D8B030D-6E8A-4147-A177-3AD203B41FA5}">
                      <a16:colId xmlns="" xmlns:a16="http://schemas.microsoft.com/office/drawing/2014/main" val="20000"/>
                    </a:ext>
                  </a:extLst>
                </a:gridCol>
                <a:gridCol w="1914536">
                  <a:extLst>
                    <a:ext uri="{9D8B030D-6E8A-4147-A177-3AD203B41FA5}">
                      <a16:colId xmlns="" xmlns:a16="http://schemas.microsoft.com/office/drawing/2014/main" val="20001"/>
                    </a:ext>
                  </a:extLst>
                </a:gridCol>
                <a:gridCol w="1818260">
                  <a:extLst>
                    <a:ext uri="{9D8B030D-6E8A-4147-A177-3AD203B41FA5}">
                      <a16:colId xmlns="" xmlns:a16="http://schemas.microsoft.com/office/drawing/2014/main" val="20002"/>
                    </a:ext>
                  </a:extLst>
                </a:gridCol>
                <a:gridCol w="2880974">
                  <a:extLst>
                    <a:ext uri="{9D8B030D-6E8A-4147-A177-3AD203B41FA5}">
                      <a16:colId xmlns="" xmlns:a16="http://schemas.microsoft.com/office/drawing/2014/main" val="20003"/>
                    </a:ext>
                  </a:extLst>
                </a:gridCol>
              </a:tblGrid>
              <a:tr h="804404">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36773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Gentianella</a:t>
                      </a:r>
                      <a:r>
                        <a:rPr lang="es-PE" sz="1400" dirty="0">
                          <a:effectLst/>
                          <a:latin typeface="+mn-lt"/>
                          <a:ea typeface="Calibri"/>
                          <a:cs typeface="Times New Roman"/>
                        </a:rPr>
                        <a:t> </a:t>
                      </a:r>
                      <a:r>
                        <a:rPr lang="es-PE" sz="1400" dirty="0" err="1">
                          <a:effectLst/>
                          <a:latin typeface="+mn-lt"/>
                          <a:ea typeface="Calibri"/>
                          <a:cs typeface="Times New Roman"/>
                        </a:rPr>
                        <a:t>chamochui</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“chamochui”, “genciana”, “lirambo”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L'intera pianta.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Malattie</a:t>
                      </a:r>
                      <a:r>
                        <a:rPr lang="en-US" sz="1400" dirty="0">
                          <a:latin typeface="+mn-lt"/>
                        </a:rPr>
                        <a:t> </a:t>
                      </a:r>
                      <a:r>
                        <a:rPr lang="en-US" sz="1400" dirty="0" err="1">
                          <a:latin typeface="+mn-lt"/>
                        </a:rPr>
                        <a:t>antidiabetiche</a:t>
                      </a:r>
                      <a:r>
                        <a:rPr lang="en-US" sz="1400" dirty="0">
                          <a:latin typeface="+mn-lt"/>
                        </a:rPr>
                        <a:t>, </a:t>
                      </a:r>
                      <a:r>
                        <a:rPr lang="en-US" sz="1400" dirty="0" err="1">
                          <a:latin typeface="+mn-lt"/>
                        </a:rPr>
                        <a:t>antimalarico</a:t>
                      </a:r>
                      <a:r>
                        <a:rPr lang="en-US" sz="1400" dirty="0">
                          <a:latin typeface="+mn-lt"/>
                        </a:rPr>
                        <a:t>, </a:t>
                      </a:r>
                      <a:r>
                        <a:rPr lang="en-US" sz="1400" dirty="0" err="1">
                          <a:latin typeface="+mn-lt"/>
                        </a:rPr>
                        <a:t>contro</a:t>
                      </a:r>
                      <a:r>
                        <a:rPr lang="en-US" sz="1400" dirty="0">
                          <a:latin typeface="+mn-lt"/>
                        </a:rPr>
                        <a:t> </a:t>
                      </a:r>
                      <a:r>
                        <a:rPr lang="en-US" sz="1400" dirty="0" err="1">
                          <a:latin typeface="+mn-lt"/>
                        </a:rPr>
                        <a:t>malattie</a:t>
                      </a:r>
                      <a:r>
                        <a:rPr lang="en-US" sz="1400" dirty="0">
                          <a:latin typeface="+mn-lt"/>
                        </a:rPr>
                        <a:t> </a:t>
                      </a:r>
                      <a:r>
                        <a:rPr lang="en-US" sz="1400" dirty="0" err="1">
                          <a:latin typeface="+mn-lt"/>
                        </a:rPr>
                        <a:t>nervose</a:t>
                      </a:r>
                      <a:r>
                        <a:rPr lang="en-US" sz="1400" dirty="0">
                          <a:latin typeface="+mn-lt"/>
                        </a:rPr>
                        <a:t>, digestive, </a:t>
                      </a:r>
                      <a:r>
                        <a:rPr lang="en-US" sz="1400" dirty="0" err="1">
                          <a:latin typeface="+mn-lt"/>
                        </a:rPr>
                        <a:t>febrifugo</a:t>
                      </a:r>
                      <a:r>
                        <a:rPr lang="en-US" sz="1400" dirty="0">
                          <a:latin typeface="+mn-lt"/>
                        </a:rPr>
                        <a:t>, </a:t>
                      </a:r>
                      <a:r>
                        <a:rPr lang="en-US" sz="1400" dirty="0" err="1">
                          <a:latin typeface="+mn-lt"/>
                        </a:rPr>
                        <a:t>epatoprotettivio</a:t>
                      </a:r>
                      <a:r>
                        <a:rPr lang="en-US" sz="1400" dirty="0">
                          <a:latin typeface="+mn-lt"/>
                        </a:rPr>
                        <a:t> </a:t>
                      </a:r>
                      <a:r>
                        <a:rPr lang="en-US" sz="1400" dirty="0" err="1">
                          <a:latin typeface="+mn-lt"/>
                        </a:rPr>
                        <a:t>malattie</a:t>
                      </a:r>
                      <a:r>
                        <a:rPr lang="en-US" sz="1400" dirty="0">
                          <a:latin typeface="+mn-lt"/>
                        </a:rPr>
                        <a:t> </a:t>
                      </a:r>
                      <a:r>
                        <a:rPr lang="en-US" sz="1400" dirty="0" err="1">
                          <a:latin typeface="+mn-lt"/>
                        </a:rPr>
                        <a:t>purificanti</a:t>
                      </a:r>
                      <a:r>
                        <a:rPr lang="en-US" sz="1400" dirty="0">
                          <a:latin typeface="+mn-lt"/>
                        </a:rPr>
                        <a:t> dal </a:t>
                      </a:r>
                      <a:r>
                        <a:rPr lang="en-US" sz="1400" dirty="0" err="1">
                          <a:latin typeface="+mn-lt"/>
                        </a:rPr>
                        <a:t>sangue</a:t>
                      </a:r>
                      <a:r>
                        <a:rPr lang="en-US" sz="1400" dirty="0">
                          <a:latin typeface="+mn-lt"/>
                        </a:rPr>
                        <a:t/>
                      </a:r>
                      <a:br>
                        <a:rPr lang="en-US" sz="1400" dirty="0">
                          <a:latin typeface="+mn-lt"/>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93163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Gentinella</a:t>
                      </a:r>
                      <a:r>
                        <a:rPr lang="es-PE" sz="1400" dirty="0">
                          <a:effectLst/>
                          <a:latin typeface="+mn-lt"/>
                          <a:ea typeface="Calibri"/>
                          <a:cs typeface="Times New Roman"/>
                        </a:rPr>
                        <a:t> </a:t>
                      </a:r>
                      <a:r>
                        <a:rPr lang="es-PE" sz="1400" dirty="0" err="1">
                          <a:effectLst/>
                          <a:latin typeface="+mn-lt"/>
                          <a:ea typeface="Calibri"/>
                          <a:cs typeface="Times New Roman"/>
                        </a:rPr>
                        <a:t>graeminea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chinchimali</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Febrifugo</a:t>
                      </a:r>
                      <a:r>
                        <a:rPr lang="en-US" sz="1400" dirty="0">
                          <a:effectLst/>
                          <a:latin typeface="+mn-lt"/>
                          <a:ea typeface="Calibri"/>
                          <a:cs typeface="Times New Roman"/>
                        </a:rPr>
                        <a:t>, </a:t>
                      </a:r>
                      <a:r>
                        <a:rPr lang="en-US" sz="1400" dirty="0" err="1">
                          <a:effectLst/>
                          <a:latin typeface="+mn-lt"/>
                          <a:ea typeface="Calibri"/>
                          <a:cs typeface="Times New Roman"/>
                        </a:rPr>
                        <a:t>usato</a:t>
                      </a:r>
                      <a:r>
                        <a:rPr lang="en-US" sz="1400" dirty="0">
                          <a:effectLst/>
                          <a:latin typeface="+mn-lt"/>
                          <a:ea typeface="Calibri"/>
                          <a:cs typeface="Times New Roman"/>
                        </a:rPr>
                        <a:t> in </a:t>
                      </a:r>
                      <a:r>
                        <a:rPr lang="en-US" sz="1400" dirty="0" err="1">
                          <a:effectLst/>
                          <a:latin typeface="+mn-lt"/>
                          <a:ea typeface="Calibri"/>
                          <a:cs typeface="Times New Roman"/>
                        </a:rPr>
                        <a:t>casi</a:t>
                      </a:r>
                      <a:r>
                        <a:rPr lang="en-US" sz="1400" dirty="0">
                          <a:effectLst/>
                          <a:latin typeface="+mn-lt"/>
                          <a:ea typeface="Calibri"/>
                          <a:cs typeface="Times New Roman"/>
                        </a:rPr>
                        <a:t> di </a:t>
                      </a:r>
                      <a:r>
                        <a:rPr lang="en-US" sz="1400" dirty="0" err="1">
                          <a:effectLst/>
                          <a:latin typeface="+mn-lt"/>
                          <a:ea typeface="Calibri"/>
                          <a:cs typeface="Times New Roman"/>
                        </a:rPr>
                        <a:t>polmonite</a:t>
                      </a:r>
                      <a:r>
                        <a:rPr lang="en-US" sz="1400" dirty="0">
                          <a:effectLst/>
                          <a:latin typeface="+mn-lt"/>
                          <a:ea typeface="Calibri"/>
                          <a:cs typeface="Times New Roman"/>
                        </a:rPr>
                        <a:t>, </a:t>
                      </a:r>
                      <a:r>
                        <a:rPr lang="en-US" sz="1400" dirty="0" err="1">
                          <a:effectLst/>
                          <a:latin typeface="+mn-lt"/>
                          <a:ea typeface="Calibri"/>
                          <a:cs typeface="Times New Roman"/>
                        </a:rPr>
                        <a:t>tonico</a:t>
                      </a:r>
                      <a:r>
                        <a:rPr lang="en-US" sz="1400" dirty="0">
                          <a:effectLst/>
                          <a:latin typeface="+mn-lt"/>
                          <a:ea typeface="Calibri"/>
                          <a:cs typeface="Times New Roman"/>
                        </a:rPr>
                        <a:t> </a:t>
                      </a:r>
                      <a:r>
                        <a:rPr lang="en-US" sz="1400" dirty="0" err="1">
                          <a:effectLst/>
                          <a:latin typeface="+mn-lt"/>
                          <a:ea typeface="Calibri"/>
                          <a:cs typeface="Times New Roman"/>
                        </a:rPr>
                        <a:t>epatico</a:t>
                      </a:r>
                      <a:r>
                        <a:rPr lang="en-US" sz="1400" dirty="0">
                          <a:effectLst/>
                          <a:latin typeface="+mn-lt"/>
                          <a:ea typeface="Calibri"/>
                          <a:cs typeface="Times New Roman"/>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931633">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Gnaphalium spicatum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“fotersaccha”, “queto queto”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Digestivo</a:t>
                      </a:r>
                      <a:r>
                        <a:rPr lang="en-US" sz="1400" dirty="0">
                          <a:effectLst/>
                          <a:latin typeface="+mn-lt"/>
                          <a:ea typeface="Calibri"/>
                          <a:cs typeface="Times New Roman"/>
                        </a:rPr>
                        <a:t>, </a:t>
                      </a:r>
                      <a:r>
                        <a:rPr lang="en-US" sz="1400" dirty="0" err="1">
                          <a:effectLst/>
                          <a:latin typeface="+mn-lt"/>
                          <a:ea typeface="Calibri"/>
                          <a:cs typeface="Times New Roman"/>
                        </a:rPr>
                        <a:t>usato</a:t>
                      </a:r>
                      <a:r>
                        <a:rPr lang="en-US" sz="1400" dirty="0">
                          <a:effectLst/>
                          <a:latin typeface="+mn-lt"/>
                          <a:ea typeface="Calibri"/>
                          <a:cs typeface="Times New Roman"/>
                        </a:rPr>
                        <a:t> per </a:t>
                      </a:r>
                      <a:r>
                        <a:rPr lang="en-US" sz="1400" dirty="0" err="1">
                          <a:effectLst/>
                          <a:latin typeface="+mn-lt"/>
                          <a:ea typeface="Calibri"/>
                          <a:cs typeface="Times New Roman"/>
                        </a:rPr>
                        <a:t>perdere</a:t>
                      </a:r>
                      <a:r>
                        <a:rPr lang="en-US" sz="1400" dirty="0">
                          <a:effectLst/>
                          <a:latin typeface="+mn-lt"/>
                          <a:ea typeface="Calibri"/>
                          <a:cs typeface="Times New Roman"/>
                        </a:rPr>
                        <a:t> peso.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78" y="597251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895066" y="848915"/>
            <a:ext cx="10515600" cy="662781"/>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n-US" sz="2000" b="1" dirty="0">
                <a:solidFill>
                  <a:schemeClr val="accent2"/>
                </a:solidFill>
                <a:effectLst>
                  <a:outerShdw blurRad="38100" dist="38100" dir="2700000" algn="tl">
                    <a:srgbClr val="000000">
                      <a:alpha val="43137"/>
                    </a:srgbClr>
                  </a:outerShdw>
                </a:effectLst>
                <a:latin typeface="+mj-lt"/>
                <a:ea typeface="+mj-ea"/>
                <a:cs typeface="+mj-cs"/>
              </a:rPr>
              <a:t/>
            </a:r>
            <a:br>
              <a:rPr lang="en-US" sz="2000" b="1" dirty="0">
                <a:solidFill>
                  <a:schemeClr val="accent2"/>
                </a:solidFill>
                <a:effectLst>
                  <a:outerShdw blurRad="38100" dist="38100" dir="2700000" algn="tl">
                    <a:srgbClr val="000000">
                      <a:alpha val="43137"/>
                    </a:srgbClr>
                  </a:outerShdw>
                </a:effectLst>
                <a:latin typeface="+mj-lt"/>
                <a:ea typeface="+mj-ea"/>
                <a:cs typeface="+mj-cs"/>
              </a:rPr>
            </a:b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032534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216376888"/>
              </p:ext>
            </p:extLst>
          </p:nvPr>
        </p:nvGraphicFramePr>
        <p:xfrm>
          <a:off x="1400252" y="1690688"/>
          <a:ext cx="8602579" cy="3405463"/>
        </p:xfrm>
        <a:graphic>
          <a:graphicData uri="http://schemas.openxmlformats.org/drawingml/2006/table">
            <a:tbl>
              <a:tblPr firstRow="1" firstCol="1" bandRow="1"/>
              <a:tblGrid>
                <a:gridCol w="1988807">
                  <a:extLst>
                    <a:ext uri="{9D8B030D-6E8A-4147-A177-3AD203B41FA5}">
                      <a16:colId xmlns="" xmlns:a16="http://schemas.microsoft.com/office/drawing/2014/main" val="20000"/>
                    </a:ext>
                  </a:extLst>
                </a:gridCol>
                <a:gridCol w="1914538">
                  <a:extLst>
                    <a:ext uri="{9D8B030D-6E8A-4147-A177-3AD203B41FA5}">
                      <a16:colId xmlns="" xmlns:a16="http://schemas.microsoft.com/office/drawing/2014/main" val="20001"/>
                    </a:ext>
                  </a:extLst>
                </a:gridCol>
                <a:gridCol w="1793889">
                  <a:extLst>
                    <a:ext uri="{9D8B030D-6E8A-4147-A177-3AD203B41FA5}">
                      <a16:colId xmlns="" xmlns:a16="http://schemas.microsoft.com/office/drawing/2014/main" val="20002"/>
                    </a:ext>
                  </a:extLst>
                </a:gridCol>
                <a:gridCol w="2905345">
                  <a:extLst>
                    <a:ext uri="{9D8B030D-6E8A-4147-A177-3AD203B41FA5}">
                      <a16:colId xmlns="" xmlns:a16="http://schemas.microsoft.com/office/drawing/2014/main" val="20003"/>
                    </a:ext>
                  </a:extLst>
                </a:gridCol>
              </a:tblGrid>
              <a:tr h="742187">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83251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Haperzia</a:t>
                      </a:r>
                      <a:r>
                        <a:rPr lang="es-PE" sz="1400" dirty="0">
                          <a:effectLst/>
                          <a:latin typeface="+mn-lt"/>
                          <a:ea typeface="Calibri"/>
                          <a:cs typeface="Times New Roman"/>
                        </a:rPr>
                        <a:t> </a:t>
                      </a:r>
                      <a:r>
                        <a:rPr lang="es-PE" sz="1400" dirty="0" err="1">
                          <a:effectLst/>
                          <a:latin typeface="+mn-lt"/>
                          <a:ea typeface="Calibri"/>
                          <a:cs typeface="Times New Roman"/>
                        </a:rPr>
                        <a:t>crassa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shimba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l'intera pianta.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n-US" sz="1400" dirty="0" err="1">
                          <a:effectLst/>
                          <a:latin typeface="+mn-lt"/>
                          <a:ea typeface="Calibri"/>
                          <a:cs typeface="Times New Roman"/>
                        </a:rPr>
                        <a:t>Ipnotico</a:t>
                      </a:r>
                      <a:r>
                        <a:rPr lang="en-US" sz="1400" dirty="0">
                          <a:effectLst/>
                          <a:latin typeface="+mn-lt"/>
                          <a:ea typeface="Calibri"/>
                          <a:cs typeface="Times New Roman"/>
                        </a:rPr>
                        <a:t>, </a:t>
                      </a:r>
                      <a:r>
                        <a:rPr lang="en-US" sz="1400" dirty="0" err="1">
                          <a:effectLst/>
                          <a:latin typeface="+mn-lt"/>
                          <a:ea typeface="Calibri"/>
                          <a:cs typeface="Times New Roman"/>
                        </a:rPr>
                        <a:t>sedativo</a:t>
                      </a:r>
                      <a:r>
                        <a:rPr lang="en-US" sz="1400" dirty="0">
                          <a:effectLst/>
                          <a:latin typeface="+mn-lt"/>
                          <a:ea typeface="Calibri"/>
                          <a:cs typeface="Times New Roman"/>
                        </a:rPr>
                        <a:t>. </a:t>
                      </a:r>
                      <a:r>
                        <a:rPr lang="en-US" sz="1400" dirty="0" err="1">
                          <a:effectLst/>
                          <a:latin typeface="+mn-lt"/>
                          <a:ea typeface="Calibri"/>
                          <a:cs typeface="Times New Roman"/>
                        </a:rPr>
                        <a:t>Viene</a:t>
                      </a:r>
                      <a:r>
                        <a:rPr lang="en-US" sz="1400" dirty="0">
                          <a:effectLst/>
                          <a:latin typeface="+mn-lt"/>
                          <a:ea typeface="Calibri"/>
                          <a:cs typeface="Times New Roman"/>
                        </a:rPr>
                        <a:t> </a:t>
                      </a:r>
                      <a:r>
                        <a:rPr lang="en-US" sz="1400" dirty="0" err="1">
                          <a:effectLst/>
                          <a:latin typeface="+mn-lt"/>
                          <a:ea typeface="Calibri"/>
                          <a:cs typeface="Times New Roman"/>
                        </a:rPr>
                        <a:t>usato</a:t>
                      </a:r>
                      <a:r>
                        <a:rPr lang="en-US" sz="1400" dirty="0">
                          <a:effectLst/>
                          <a:latin typeface="+mn-lt"/>
                          <a:ea typeface="Calibri"/>
                          <a:cs typeface="Times New Roman"/>
                        </a:rPr>
                        <a:t> </a:t>
                      </a:r>
                      <a:r>
                        <a:rPr lang="en-US" sz="1400" dirty="0" err="1">
                          <a:effectLst/>
                          <a:latin typeface="+mn-lt"/>
                          <a:ea typeface="Calibri"/>
                          <a:cs typeface="Times New Roman"/>
                        </a:rPr>
                        <a:t>contro</a:t>
                      </a:r>
                      <a:r>
                        <a:rPr lang="en-US" sz="1400" dirty="0">
                          <a:effectLst/>
                          <a:latin typeface="+mn-lt"/>
                          <a:ea typeface="Calibri"/>
                          <a:cs typeface="Times New Roman"/>
                        </a:rPr>
                        <a:t> la </a:t>
                      </a:r>
                      <a:r>
                        <a:rPr lang="en-US" sz="1400" dirty="0" err="1">
                          <a:effectLst/>
                          <a:latin typeface="+mn-lt"/>
                          <a:ea typeface="Calibri"/>
                          <a:cs typeface="Times New Roman"/>
                        </a:rPr>
                        <a:t>stregoneria</a:t>
                      </a:r>
                      <a:r>
                        <a:rPr lang="en-US" sz="1400" dirty="0">
                          <a:effectLst/>
                          <a:latin typeface="+mn-lt"/>
                          <a:ea typeface="Calibri"/>
                          <a:cs typeface="Times New Roman"/>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832513">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Hydrocotyle bonariensis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“sombrerito de Abad”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Radici.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a:effectLst/>
                          <a:latin typeface="+mn-lt"/>
                          <a:ea typeface="Calibri"/>
                          <a:cs typeface="Times New Roman"/>
                        </a:rPr>
                        <a:t>Mal di </a:t>
                      </a:r>
                      <a:r>
                        <a:rPr lang="en-US" sz="1400" dirty="0" err="1">
                          <a:effectLst/>
                          <a:latin typeface="+mn-lt"/>
                          <a:ea typeface="Calibri"/>
                          <a:cs typeface="Times New Roman"/>
                        </a:rPr>
                        <a:t>denti</a:t>
                      </a:r>
                      <a:r>
                        <a:rPr lang="en-US" sz="1400" dirty="0">
                          <a:effectLst/>
                          <a:latin typeface="+mn-lt"/>
                          <a:ea typeface="Calibri"/>
                          <a:cs typeface="Times New Roman"/>
                        </a:rPr>
                        <a:t>, "aria </a:t>
                      </a:r>
                      <a:r>
                        <a:rPr lang="en-US" sz="1400" dirty="0" err="1">
                          <a:effectLst/>
                          <a:latin typeface="+mn-lt"/>
                          <a:ea typeface="Calibri"/>
                          <a:cs typeface="Times New Roman"/>
                        </a:rPr>
                        <a:t>cattiva</a:t>
                      </a:r>
                      <a:r>
                        <a:rPr lang="en-US" sz="1400" dirty="0">
                          <a:effectLst/>
                          <a:latin typeface="+mn-lt"/>
                          <a:ea typeface="Calibri"/>
                          <a:cs typeface="Times New Roman"/>
                        </a:rPr>
                        <a:t>", </a:t>
                      </a:r>
                      <a:r>
                        <a:rPr lang="en-US" sz="1400" dirty="0" err="1">
                          <a:effectLst/>
                          <a:latin typeface="+mn-lt"/>
                          <a:ea typeface="Calibri"/>
                          <a:cs typeface="Times New Roman"/>
                        </a:rPr>
                        <a:t>infiammazione</a:t>
                      </a:r>
                      <a:r>
                        <a:rPr lang="en-US" sz="1400" dirty="0">
                          <a:effectLst/>
                          <a:latin typeface="+mn-lt"/>
                          <a:ea typeface="Calibri"/>
                          <a:cs typeface="Times New Roman"/>
                        </a:rPr>
                        <a:t> e </a:t>
                      </a:r>
                      <a:r>
                        <a:rPr lang="en-US" sz="1400" dirty="0" err="1">
                          <a:effectLst/>
                          <a:latin typeface="+mn-lt"/>
                          <a:ea typeface="Calibri"/>
                          <a:cs typeface="Times New Roman"/>
                        </a:rPr>
                        <a:t>lenizione</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75246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Hyptis</a:t>
                      </a:r>
                      <a:r>
                        <a:rPr lang="es-PE" sz="1400" dirty="0">
                          <a:effectLst/>
                          <a:latin typeface="+mn-lt"/>
                          <a:ea typeface="Calibri"/>
                          <a:cs typeface="Times New Roman"/>
                        </a:rPr>
                        <a:t> </a:t>
                      </a:r>
                      <a:r>
                        <a:rPr lang="es-PE" sz="1400" dirty="0" err="1">
                          <a:effectLst/>
                          <a:latin typeface="+mn-lt"/>
                          <a:ea typeface="Calibri"/>
                          <a:cs typeface="Times New Roman"/>
                        </a:rPr>
                        <a:t>eriocephala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shispasaccha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Digestivo.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90" y="596164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613059"/>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004417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802081999"/>
              </p:ext>
            </p:extLst>
          </p:nvPr>
        </p:nvGraphicFramePr>
        <p:xfrm>
          <a:off x="1316508" y="1864453"/>
          <a:ext cx="8578515" cy="3891536"/>
        </p:xfrm>
        <a:graphic>
          <a:graphicData uri="http://schemas.openxmlformats.org/drawingml/2006/table">
            <a:tbl>
              <a:tblPr firstRow="1" firstCol="1" bandRow="1"/>
              <a:tblGrid>
                <a:gridCol w="1983245">
                  <a:extLst>
                    <a:ext uri="{9D8B030D-6E8A-4147-A177-3AD203B41FA5}">
                      <a16:colId xmlns="" xmlns:a16="http://schemas.microsoft.com/office/drawing/2014/main" val="20000"/>
                    </a:ext>
                  </a:extLst>
                </a:gridCol>
                <a:gridCol w="1909180">
                  <a:extLst>
                    <a:ext uri="{9D8B030D-6E8A-4147-A177-3AD203B41FA5}">
                      <a16:colId xmlns="" xmlns:a16="http://schemas.microsoft.com/office/drawing/2014/main" val="20001"/>
                    </a:ext>
                  </a:extLst>
                </a:gridCol>
                <a:gridCol w="1813174">
                  <a:extLst>
                    <a:ext uri="{9D8B030D-6E8A-4147-A177-3AD203B41FA5}">
                      <a16:colId xmlns="" xmlns:a16="http://schemas.microsoft.com/office/drawing/2014/main" val="20002"/>
                    </a:ext>
                  </a:extLst>
                </a:gridCol>
                <a:gridCol w="2872916">
                  <a:extLst>
                    <a:ext uri="{9D8B030D-6E8A-4147-A177-3AD203B41FA5}">
                      <a16:colId xmlns="" xmlns:a16="http://schemas.microsoft.com/office/drawing/2014/main" val="20003"/>
                    </a:ext>
                  </a:extLst>
                </a:gridCol>
              </a:tblGrid>
              <a:tr h="745046">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76593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Ipomoea</a:t>
                      </a:r>
                      <a:r>
                        <a:rPr lang="es-PE" sz="1400" dirty="0">
                          <a:effectLst/>
                          <a:latin typeface="+mn-lt"/>
                          <a:ea typeface="Calibri"/>
                          <a:cs typeface="Times New Roman"/>
                        </a:rPr>
                        <a:t> purpurea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“campanilla”, “</a:t>
                      </a:r>
                      <a:r>
                        <a:rPr lang="es-PE" sz="1400" dirty="0" err="1">
                          <a:effectLst/>
                          <a:latin typeface="+mn-lt"/>
                          <a:ea typeface="Calibri"/>
                          <a:cs typeface="Times New Roman"/>
                        </a:rPr>
                        <a:t>acñuca</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fiore, stelo.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Antinfiammatorio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91801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Jatropha</a:t>
                      </a:r>
                      <a:r>
                        <a:rPr lang="es-PE" sz="1400" dirty="0">
                          <a:effectLst/>
                          <a:latin typeface="+mn-lt"/>
                          <a:ea typeface="Calibri"/>
                          <a:cs typeface="Times New Roman"/>
                        </a:rPr>
                        <a:t> </a:t>
                      </a:r>
                      <a:r>
                        <a:rPr lang="es-PE" sz="1400" dirty="0" err="1">
                          <a:effectLst/>
                          <a:latin typeface="+mn-lt"/>
                          <a:ea typeface="Calibri"/>
                          <a:cs typeface="Times New Roman"/>
                        </a:rPr>
                        <a:t>macrantha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huanarpo</a:t>
                      </a:r>
                      <a:r>
                        <a:rPr lang="es-PE" sz="1400" dirty="0">
                          <a:effectLst/>
                          <a:latin typeface="+mn-lt"/>
                          <a:ea typeface="Calibri"/>
                          <a:cs typeface="Times New Roman"/>
                        </a:rPr>
                        <a:t> macho”, “</a:t>
                      </a:r>
                      <a:r>
                        <a:rPr lang="es-PE" sz="1400" dirty="0" err="1">
                          <a:effectLst/>
                          <a:latin typeface="+mn-lt"/>
                          <a:ea typeface="Calibri"/>
                          <a:cs typeface="Times New Roman"/>
                        </a:rPr>
                        <a:t>huanarpo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radice, stelo.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Potenziatore sessuale, afrodisiaco.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9266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Krameria</a:t>
                      </a:r>
                      <a:r>
                        <a:rPr lang="es-PE" sz="1400" dirty="0">
                          <a:effectLst/>
                          <a:latin typeface="+mn-lt"/>
                          <a:ea typeface="Calibri"/>
                          <a:cs typeface="Times New Roman"/>
                        </a:rPr>
                        <a:t> </a:t>
                      </a:r>
                      <a:r>
                        <a:rPr lang="es-PE" sz="1400" dirty="0" err="1">
                          <a:effectLst/>
                          <a:latin typeface="+mn-lt"/>
                          <a:ea typeface="Calibri"/>
                          <a:cs typeface="Times New Roman"/>
                        </a:rPr>
                        <a:t>lappacea</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ratanina</a:t>
                      </a:r>
                      <a:r>
                        <a:rPr lang="es-PE" sz="1400" dirty="0">
                          <a:effectLst/>
                          <a:latin typeface="+mn-lt"/>
                          <a:ea typeface="Calibri"/>
                          <a:cs typeface="Times New Roman"/>
                        </a:rPr>
                        <a:t> del Perú”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Potenziatore sessuale, afrodisiaco.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929563"/>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16000" y="776832"/>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400" b="1" dirty="0" err="1">
                <a:solidFill>
                  <a:schemeClr val="accent2"/>
                </a:solidFill>
                <a:effectLst>
                  <a:outerShdw blurRad="38100" dist="38100" dir="2700000" algn="tl">
                    <a:srgbClr val="000000">
                      <a:alpha val="43137"/>
                    </a:srgbClr>
                  </a:outerShdw>
                </a:effectLst>
              </a:rPr>
              <a:t>Prova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dell'uso</a:t>
            </a:r>
            <a:r>
              <a:rPr lang="en-US" sz="2400" b="1" dirty="0">
                <a:solidFill>
                  <a:schemeClr val="accent2"/>
                </a:solidFill>
                <a:effectLst>
                  <a:outerShdw blurRad="38100" dist="38100" dir="2700000" algn="tl">
                    <a:srgbClr val="000000">
                      <a:alpha val="43137"/>
                    </a:srgbClr>
                  </a:outerShdw>
                </a:effectLst>
              </a:rPr>
              <a:t> di </a:t>
            </a:r>
            <a:r>
              <a:rPr lang="en-US" sz="2400" b="1" dirty="0" err="1">
                <a:solidFill>
                  <a:schemeClr val="accent2"/>
                </a:solidFill>
                <a:effectLst>
                  <a:outerShdw blurRad="38100" dist="38100" dir="2700000" algn="tl">
                    <a:srgbClr val="000000">
                      <a:alpha val="43137"/>
                    </a:srgbClr>
                  </a:outerShdw>
                </a:effectLst>
              </a:rPr>
              <a:t>piante</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medicinali</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nella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precolombiana</a:t>
            </a:r>
            <a:r>
              <a:rPr lang="en-US" sz="2400" b="1" dirty="0">
                <a:solidFill>
                  <a:schemeClr val="accent2"/>
                </a:solidFill>
                <a:effectLst>
                  <a:outerShdw blurRad="38100" dist="38100" dir="2700000" algn="tl">
                    <a:srgbClr val="000000">
                      <a:alpha val="43137"/>
                    </a:srgbClr>
                  </a:outerShdw>
                </a:effectLst>
              </a:rPr>
              <a:t> e </a:t>
            </a:r>
            <a:r>
              <a:rPr lang="en-US" sz="2400" b="1" dirty="0" err="1">
                <a:solidFill>
                  <a:schemeClr val="accent2"/>
                </a:solidFill>
                <a:effectLst>
                  <a:outerShdw blurRad="38100" dist="38100" dir="2700000" algn="tl">
                    <a:srgbClr val="000000">
                      <a:alpha val="43137"/>
                    </a:srgbClr>
                  </a:outerShdw>
                </a:effectLst>
              </a:rPr>
              <a:t>inca</a:t>
            </a:r>
            <a:r>
              <a:rPr lang="en-US" sz="2400" b="1" dirty="0">
                <a:solidFill>
                  <a:schemeClr val="accent2"/>
                </a:solidFill>
                <a:effectLst>
                  <a:outerShdw blurRad="38100" dist="38100" dir="2700000" algn="tl">
                    <a:srgbClr val="000000">
                      <a:alpha val="43137"/>
                    </a:srgbClr>
                  </a:outerShdw>
                </a:effectLst>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881513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519739674"/>
              </p:ext>
            </p:extLst>
          </p:nvPr>
        </p:nvGraphicFramePr>
        <p:xfrm>
          <a:off x="1237342" y="1575304"/>
          <a:ext cx="8554452" cy="4201922"/>
        </p:xfrm>
        <a:graphic>
          <a:graphicData uri="http://schemas.openxmlformats.org/drawingml/2006/table">
            <a:tbl>
              <a:tblPr firstRow="1" firstCol="1" bandRow="1"/>
              <a:tblGrid>
                <a:gridCol w="1977681">
                  <a:extLst>
                    <a:ext uri="{9D8B030D-6E8A-4147-A177-3AD203B41FA5}">
                      <a16:colId xmlns="" xmlns:a16="http://schemas.microsoft.com/office/drawing/2014/main" val="20000"/>
                    </a:ext>
                  </a:extLst>
                </a:gridCol>
                <a:gridCol w="1903826">
                  <a:extLst>
                    <a:ext uri="{9D8B030D-6E8A-4147-A177-3AD203B41FA5}">
                      <a16:colId xmlns="" xmlns:a16="http://schemas.microsoft.com/office/drawing/2014/main" val="20001"/>
                    </a:ext>
                  </a:extLst>
                </a:gridCol>
                <a:gridCol w="1808088">
                  <a:extLst>
                    <a:ext uri="{9D8B030D-6E8A-4147-A177-3AD203B41FA5}">
                      <a16:colId xmlns="" xmlns:a16="http://schemas.microsoft.com/office/drawing/2014/main" val="20002"/>
                    </a:ext>
                  </a:extLst>
                </a:gridCol>
                <a:gridCol w="2864857">
                  <a:extLst>
                    <a:ext uri="{9D8B030D-6E8A-4147-A177-3AD203B41FA5}">
                      <a16:colId xmlns="" xmlns:a16="http://schemas.microsoft.com/office/drawing/2014/main" val="20003"/>
                    </a:ext>
                  </a:extLst>
                </a:gridCol>
              </a:tblGrid>
              <a:tr h="810068">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02900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Lantana </a:t>
                      </a:r>
                      <a:r>
                        <a:rPr lang="es-PE" sz="1400" dirty="0" err="1">
                          <a:effectLst/>
                          <a:latin typeface="+mn-lt"/>
                          <a:ea typeface="Calibri"/>
                          <a:cs typeface="Times New Roman"/>
                        </a:rPr>
                        <a:t>rugulosa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ayarosa</a:t>
                      </a:r>
                      <a:r>
                        <a:rPr lang="es-PE" sz="1400" dirty="0">
                          <a:effectLst/>
                          <a:latin typeface="+mn-lt"/>
                          <a:ea typeface="Calibri"/>
                          <a:cs typeface="Times New Roman"/>
                        </a:rPr>
                        <a:t>”, “</a:t>
                      </a:r>
                      <a:r>
                        <a:rPr lang="es-PE" sz="1400" dirty="0" err="1">
                          <a:effectLst/>
                          <a:latin typeface="+mn-lt"/>
                          <a:ea typeface="Calibri"/>
                          <a:cs typeface="Times New Roman"/>
                        </a:rPr>
                        <a:t>cargashrosa</a:t>
                      </a:r>
                      <a:r>
                        <a:rPr lang="es-PE" sz="1400" dirty="0">
                          <a:effectLst/>
                          <a:latin typeface="+mn-lt"/>
                          <a:ea typeface="Calibri"/>
                          <a:cs typeface="Times New Roman"/>
                        </a:rPr>
                        <a:t>”, “rosa de muerto”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latin typeface="+mn-lt"/>
                        </a:rPr>
                        <a:t>Condizioni</a:t>
                      </a:r>
                      <a:r>
                        <a:rPr lang="en-US" sz="1400" dirty="0">
                          <a:latin typeface="+mn-lt"/>
                        </a:rPr>
                        <a:t> </a:t>
                      </a:r>
                      <a:r>
                        <a:rPr lang="en-US" sz="1400" dirty="0" err="1">
                          <a:latin typeface="+mn-lt"/>
                        </a:rPr>
                        <a:t>respiratorie</a:t>
                      </a:r>
                      <a:r>
                        <a:rPr lang="en-US" sz="1400" dirty="0">
                          <a:latin typeface="+mn-lt"/>
                        </a:rPr>
                        <a:t>, </a:t>
                      </a:r>
                      <a:r>
                        <a:rPr lang="en-US" sz="1400" dirty="0" err="1">
                          <a:latin typeface="+mn-lt"/>
                        </a:rPr>
                        <a:t>sinusite</a:t>
                      </a:r>
                      <a:r>
                        <a:rPr lang="en-US" sz="1400" dirty="0">
                          <a:latin typeface="+mn-lt"/>
                        </a:rPr>
                        <a:t>, influenza, bronchi.</a:t>
                      </a:r>
                      <a:br>
                        <a:rPr lang="en-US" sz="1400" dirty="0">
                          <a:latin typeface="+mn-lt"/>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70370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Linum</a:t>
                      </a:r>
                      <a:r>
                        <a:rPr lang="es-PE" sz="1400" dirty="0">
                          <a:effectLst/>
                          <a:latin typeface="+mn-lt"/>
                          <a:ea typeface="Calibri"/>
                          <a:cs typeface="Times New Roman"/>
                        </a:rPr>
                        <a:t> </a:t>
                      </a:r>
                      <a:r>
                        <a:rPr lang="es-PE" sz="1400" dirty="0" err="1">
                          <a:effectLst/>
                          <a:latin typeface="+mn-lt"/>
                          <a:ea typeface="Calibri"/>
                          <a:cs typeface="Times New Roman"/>
                        </a:rPr>
                        <a:t>prostratum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“canchalagua peruana”</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n-US" sz="1400" dirty="0">
                          <a:effectLst/>
                          <a:latin typeface="+mn-lt"/>
                          <a:ea typeface="Calibri"/>
                          <a:cs typeface="Times New Roman"/>
                        </a:rPr>
                        <a:t>Per </a:t>
                      </a:r>
                      <a:r>
                        <a:rPr lang="en-US" sz="1400" dirty="0" err="1">
                          <a:effectLst/>
                          <a:latin typeface="+mn-lt"/>
                          <a:ea typeface="Calibri"/>
                          <a:cs typeface="Times New Roman"/>
                        </a:rPr>
                        <a:t>polmonite</a:t>
                      </a:r>
                      <a:r>
                        <a:rPr lang="en-US" sz="1400" dirty="0">
                          <a:effectLst/>
                          <a:latin typeface="+mn-lt"/>
                          <a:ea typeface="Calibri"/>
                          <a:cs typeface="Times New Roman"/>
                        </a:rPr>
                        <a:t> e </a:t>
                      </a:r>
                      <a:r>
                        <a:rPr lang="en-US" sz="1400" dirty="0" err="1">
                          <a:effectLst/>
                          <a:latin typeface="+mn-lt"/>
                          <a:ea typeface="Calibri"/>
                          <a:cs typeface="Times New Roman"/>
                        </a:rPr>
                        <a:t>malattie</a:t>
                      </a:r>
                      <a:r>
                        <a:rPr lang="en-US" sz="1400" dirty="0">
                          <a:effectLst/>
                          <a:latin typeface="+mn-lt"/>
                          <a:ea typeface="Calibri"/>
                          <a:cs typeface="Times New Roman"/>
                        </a:rPr>
                        <a:t> </a:t>
                      </a:r>
                      <a:r>
                        <a:rPr lang="en-US" sz="1400" dirty="0" err="1">
                          <a:effectLst/>
                          <a:latin typeface="+mn-lt"/>
                          <a:ea typeface="Calibri"/>
                          <a:cs typeface="Times New Roman"/>
                        </a:rPr>
                        <a:t>della</a:t>
                      </a:r>
                      <a:r>
                        <a:rPr lang="en-US" sz="1400" dirty="0">
                          <a:effectLst/>
                          <a:latin typeface="+mn-lt"/>
                          <a:ea typeface="Calibri"/>
                          <a:cs typeface="Times New Roman"/>
                        </a:rPr>
                        <a:t> </a:t>
                      </a:r>
                      <a:r>
                        <a:rPr lang="en-US" sz="1400" dirty="0" err="1">
                          <a:effectLst/>
                          <a:latin typeface="+mn-lt"/>
                          <a:ea typeface="Calibri"/>
                          <a:cs typeface="Times New Roman"/>
                        </a:rPr>
                        <a:t>pelle</a:t>
                      </a:r>
                      <a:r>
                        <a:rPr lang="en-US" sz="1400" dirty="0">
                          <a:effectLst/>
                          <a:latin typeface="+mn-lt"/>
                          <a:ea typeface="Calibri"/>
                          <a:cs typeface="Times New Roman"/>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11508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Lobelia </a:t>
                      </a:r>
                      <a:r>
                        <a:rPr lang="es-PE" sz="1400" dirty="0" err="1">
                          <a:effectLst/>
                          <a:latin typeface="+mn-lt"/>
                          <a:ea typeface="Calibri"/>
                          <a:cs typeface="Times New Roman"/>
                        </a:rPr>
                        <a:t>decurrens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“amacho”, “</a:t>
                      </a:r>
                      <a:r>
                        <a:rPr lang="es-PE" sz="1400" dirty="0" err="1">
                          <a:effectLst/>
                          <a:latin typeface="+mn-lt"/>
                          <a:ea typeface="Calibri"/>
                          <a:cs typeface="Times New Roman"/>
                        </a:rPr>
                        <a:t>contoya</a:t>
                      </a:r>
                      <a:r>
                        <a:rPr lang="es-PE" sz="1400" dirty="0">
                          <a:effectLst/>
                          <a:latin typeface="+mn-lt"/>
                          <a:ea typeface="Calibri"/>
                          <a:cs typeface="Times New Roman"/>
                        </a:rPr>
                        <a:t>”, “toca </a:t>
                      </a:r>
                      <a:r>
                        <a:rPr lang="es-PE" sz="1400" dirty="0" err="1">
                          <a:effectLst/>
                          <a:latin typeface="+mn-lt"/>
                          <a:ea typeface="Calibri"/>
                          <a:cs typeface="Times New Roman"/>
                        </a:rPr>
                        <a:t>toca</a:t>
                      </a:r>
                      <a:r>
                        <a:rPr lang="es-PE" sz="1400" dirty="0">
                          <a:effectLst/>
                          <a:latin typeface="+mn-lt"/>
                          <a:ea typeface="Calibri"/>
                          <a:cs typeface="Times New Roman"/>
                        </a:rPr>
                        <a:t>”, “</a:t>
                      </a:r>
                      <a:r>
                        <a:rPr lang="es-PE" sz="1400" dirty="0" err="1">
                          <a:effectLst/>
                          <a:latin typeface="+mn-lt"/>
                          <a:ea typeface="Calibri"/>
                          <a:cs typeface="Times New Roman"/>
                        </a:rPr>
                        <a:t>soliman</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radici, foglia, lattice.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L'infusione</a:t>
                      </a:r>
                      <a:r>
                        <a:rPr lang="en-US" sz="1400" dirty="0">
                          <a:effectLst/>
                          <a:latin typeface="+mn-lt"/>
                          <a:ea typeface="Calibri"/>
                          <a:cs typeface="Times New Roman"/>
                        </a:rPr>
                        <a:t> </a:t>
                      </a:r>
                      <a:r>
                        <a:rPr lang="en-US" sz="1400" dirty="0" err="1">
                          <a:effectLst/>
                          <a:latin typeface="+mn-lt"/>
                          <a:ea typeface="Calibri"/>
                          <a:cs typeface="Times New Roman"/>
                        </a:rPr>
                        <a:t>della</a:t>
                      </a:r>
                      <a:r>
                        <a:rPr lang="en-US" sz="1400" dirty="0">
                          <a:effectLst/>
                          <a:latin typeface="+mn-lt"/>
                          <a:ea typeface="Calibri"/>
                          <a:cs typeface="Times New Roman"/>
                        </a:rPr>
                        <a:t> </a:t>
                      </a:r>
                      <a:r>
                        <a:rPr lang="en-US" sz="1400" dirty="0" err="1">
                          <a:effectLst/>
                          <a:latin typeface="+mn-lt"/>
                          <a:ea typeface="Calibri"/>
                          <a:cs typeface="Times New Roman"/>
                        </a:rPr>
                        <a:t>radice</a:t>
                      </a:r>
                      <a:r>
                        <a:rPr lang="en-US" sz="1400" dirty="0">
                          <a:effectLst/>
                          <a:latin typeface="+mn-lt"/>
                          <a:ea typeface="Calibri"/>
                          <a:cs typeface="Times New Roman"/>
                        </a:rPr>
                        <a:t> </a:t>
                      </a:r>
                      <a:r>
                        <a:rPr lang="en-US" sz="1400" dirty="0" err="1">
                          <a:effectLst/>
                          <a:latin typeface="+mn-lt"/>
                          <a:ea typeface="Calibri"/>
                          <a:cs typeface="Times New Roman"/>
                        </a:rPr>
                        <a:t>viene</a:t>
                      </a:r>
                      <a:r>
                        <a:rPr lang="en-US" sz="1400" dirty="0">
                          <a:effectLst/>
                          <a:latin typeface="+mn-lt"/>
                          <a:ea typeface="Calibri"/>
                          <a:cs typeface="Times New Roman"/>
                        </a:rPr>
                        <a:t> </a:t>
                      </a:r>
                      <a:r>
                        <a:rPr lang="en-US" sz="1400" dirty="0" err="1">
                          <a:effectLst/>
                          <a:latin typeface="+mn-lt"/>
                          <a:ea typeface="Calibri"/>
                          <a:cs typeface="Times New Roman"/>
                        </a:rPr>
                        <a:t>utilizzata</a:t>
                      </a:r>
                      <a:r>
                        <a:rPr lang="en-US" sz="1400" dirty="0">
                          <a:effectLst/>
                          <a:latin typeface="+mn-lt"/>
                          <a:ea typeface="Calibri"/>
                          <a:cs typeface="Times New Roman"/>
                        </a:rPr>
                        <a:t> come </a:t>
                      </a:r>
                      <a:r>
                        <a:rPr lang="en-US" sz="1400" dirty="0" err="1">
                          <a:effectLst/>
                          <a:latin typeface="+mn-lt"/>
                          <a:ea typeface="Calibri"/>
                          <a:cs typeface="Times New Roman"/>
                        </a:rPr>
                        <a:t>purgativo</a:t>
                      </a:r>
                      <a:r>
                        <a:rPr lang="en-US" sz="1400" dirty="0">
                          <a:effectLst/>
                          <a:latin typeface="+mn-lt"/>
                          <a:ea typeface="Calibri"/>
                          <a:cs typeface="Times New Roman"/>
                        </a:rPr>
                        <a:t> e il lattice </a:t>
                      </a:r>
                      <a:r>
                        <a:rPr lang="en-US" sz="1400" dirty="0" err="1">
                          <a:effectLst/>
                          <a:latin typeface="+mn-lt"/>
                          <a:ea typeface="Calibri"/>
                          <a:cs typeface="Times New Roman"/>
                        </a:rPr>
                        <a:t>viene</a:t>
                      </a:r>
                      <a:r>
                        <a:rPr lang="en-US" sz="1400" dirty="0">
                          <a:effectLst/>
                          <a:latin typeface="+mn-lt"/>
                          <a:ea typeface="Calibri"/>
                          <a:cs typeface="Times New Roman"/>
                        </a:rPr>
                        <a:t> </a:t>
                      </a:r>
                      <a:r>
                        <a:rPr lang="en-US" sz="1400" dirty="0" err="1">
                          <a:effectLst/>
                          <a:latin typeface="+mn-lt"/>
                          <a:ea typeface="Calibri"/>
                          <a:cs typeface="Times New Roman"/>
                        </a:rPr>
                        <a:t>usato</a:t>
                      </a:r>
                      <a:r>
                        <a:rPr lang="en-US" sz="1400" dirty="0">
                          <a:effectLst/>
                          <a:latin typeface="+mn-lt"/>
                          <a:ea typeface="Calibri"/>
                          <a:cs typeface="Times New Roman"/>
                        </a:rPr>
                        <a:t> come </a:t>
                      </a:r>
                      <a:r>
                        <a:rPr lang="en-US" sz="1400" dirty="0" err="1">
                          <a:effectLst/>
                          <a:latin typeface="+mn-lt"/>
                          <a:ea typeface="Calibri"/>
                          <a:cs typeface="Times New Roman"/>
                        </a:rPr>
                        <a:t>caustico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43" y="598771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n-US" sz="2000" b="1" dirty="0">
                <a:solidFill>
                  <a:schemeClr val="accent2"/>
                </a:solidFill>
                <a:effectLst>
                  <a:outerShdw blurRad="38100" dist="38100" dir="2700000" algn="tl">
                    <a:srgbClr val="000000">
                      <a:alpha val="43137"/>
                    </a:srgbClr>
                  </a:outerShdw>
                </a:effectLst>
                <a:latin typeface="+mj-lt"/>
                <a:ea typeface="+mj-ea"/>
                <a:cs typeface="+mj-cs"/>
              </a:rPr>
              <a:t/>
            </a:r>
            <a:br>
              <a:rPr lang="en-U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874131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340450704"/>
              </p:ext>
            </p:extLst>
          </p:nvPr>
        </p:nvGraphicFramePr>
        <p:xfrm>
          <a:off x="1271208" y="1686614"/>
          <a:ext cx="8566484" cy="4147841"/>
        </p:xfrm>
        <a:graphic>
          <a:graphicData uri="http://schemas.openxmlformats.org/drawingml/2006/table">
            <a:tbl>
              <a:tblPr firstRow="1" firstCol="1" bandRow="1"/>
              <a:tblGrid>
                <a:gridCol w="1980464">
                  <a:extLst>
                    <a:ext uri="{9D8B030D-6E8A-4147-A177-3AD203B41FA5}">
                      <a16:colId xmlns="" xmlns:a16="http://schemas.microsoft.com/office/drawing/2014/main" val="20000"/>
                    </a:ext>
                  </a:extLst>
                </a:gridCol>
                <a:gridCol w="1906503">
                  <a:extLst>
                    <a:ext uri="{9D8B030D-6E8A-4147-A177-3AD203B41FA5}">
                      <a16:colId xmlns="" xmlns:a16="http://schemas.microsoft.com/office/drawing/2014/main" val="20001"/>
                    </a:ext>
                  </a:extLst>
                </a:gridCol>
                <a:gridCol w="1957508">
                  <a:extLst>
                    <a:ext uri="{9D8B030D-6E8A-4147-A177-3AD203B41FA5}">
                      <a16:colId xmlns="" xmlns:a16="http://schemas.microsoft.com/office/drawing/2014/main" val="20002"/>
                    </a:ext>
                  </a:extLst>
                </a:gridCol>
                <a:gridCol w="2722009">
                  <a:extLst>
                    <a:ext uri="{9D8B030D-6E8A-4147-A177-3AD203B41FA5}">
                      <a16:colId xmlns="" xmlns:a16="http://schemas.microsoft.com/office/drawing/2014/main" val="20003"/>
                    </a:ext>
                  </a:extLst>
                </a:gridCol>
              </a:tblGrid>
              <a:tr h="945591">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77743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Lobelia </a:t>
                      </a:r>
                      <a:r>
                        <a:rPr lang="es-PE" sz="1400" dirty="0" err="1">
                          <a:effectLst/>
                          <a:latin typeface="+mn-lt"/>
                          <a:ea typeface="Calibri"/>
                          <a:cs typeface="Times New Roman"/>
                        </a:rPr>
                        <a:t>tenera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“san juanillo”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Fegato antinfiammatorio.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98263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Lupinus</a:t>
                      </a:r>
                      <a:r>
                        <a:rPr lang="es-PE" sz="1400" dirty="0">
                          <a:effectLst/>
                          <a:latin typeface="+mn-lt"/>
                          <a:ea typeface="Calibri"/>
                          <a:cs typeface="Times New Roman"/>
                        </a:rPr>
                        <a:t> </a:t>
                      </a:r>
                      <a:r>
                        <a:rPr lang="es-PE" sz="1400" dirty="0" err="1">
                          <a:effectLst/>
                          <a:latin typeface="+mn-lt"/>
                          <a:ea typeface="Calibri"/>
                          <a:cs typeface="Times New Roman"/>
                        </a:rPr>
                        <a:t>mutabilis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p>
                    <a:p>
                      <a:pPr algn="ctr">
                        <a:lnSpc>
                          <a:spcPct val="115000"/>
                        </a:lnSpc>
                        <a:spcAft>
                          <a:spcPts val="0"/>
                        </a:spcAft>
                      </a:pPr>
                      <a:r>
                        <a:rPr lang="es-PE" sz="1400" dirty="0">
                          <a:effectLst/>
                          <a:latin typeface="+mn-lt"/>
                          <a:ea typeface="Calibri"/>
                          <a:cs typeface="Times New Roman"/>
                        </a:rPr>
                        <a:t>“chocho”, “</a:t>
                      </a:r>
                      <a:r>
                        <a:rPr lang="es-PE" sz="1400" dirty="0" err="1">
                          <a:effectLst/>
                          <a:latin typeface="+mn-lt"/>
                          <a:ea typeface="Calibri"/>
                          <a:cs typeface="Times New Roman"/>
                        </a:rPr>
                        <a:t>tarhui</a:t>
                      </a:r>
                      <a:r>
                        <a:rPr lang="es-PE" sz="1400" dirty="0">
                          <a:effectLst/>
                          <a:latin typeface="+mn-lt"/>
                          <a:ea typeface="Calibri"/>
                          <a:cs typeface="Times New Roman"/>
                        </a:rPr>
                        <a:t>”, “</a:t>
                      </a:r>
                      <a:r>
                        <a:rPr lang="es-PE" sz="1400" dirty="0" err="1">
                          <a:effectLst/>
                          <a:latin typeface="+mn-lt"/>
                          <a:ea typeface="Calibri"/>
                          <a:cs typeface="Times New Roman"/>
                        </a:rPr>
                        <a:t>chugur</a:t>
                      </a:r>
                      <a:r>
                        <a:rPr lang="es-PE" sz="1400" dirty="0">
                          <a:effectLst/>
                          <a:latin typeface="+mn-lt"/>
                          <a:ea typeface="Calibri"/>
                          <a:cs typeface="Times New Roman"/>
                        </a:rPr>
                        <a:t>”, “</a:t>
                      </a:r>
                      <a:r>
                        <a:rPr lang="es-PE" sz="1400" dirty="0" err="1">
                          <a:effectLst/>
                          <a:latin typeface="+mn-lt"/>
                          <a:ea typeface="Calibri"/>
                          <a:cs typeface="Times New Roman"/>
                        </a:rPr>
                        <a:t>tarwi</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seme,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Viene</a:t>
                      </a:r>
                      <a:r>
                        <a:rPr lang="en-US" sz="1400" dirty="0">
                          <a:effectLst/>
                          <a:latin typeface="+mn-lt"/>
                          <a:ea typeface="Calibri"/>
                          <a:cs typeface="Times New Roman"/>
                        </a:rPr>
                        <a:t> </a:t>
                      </a:r>
                      <a:r>
                        <a:rPr lang="en-US" sz="1400" dirty="0" err="1">
                          <a:effectLst/>
                          <a:latin typeface="+mn-lt"/>
                          <a:ea typeface="Calibri"/>
                          <a:cs typeface="Times New Roman"/>
                        </a:rPr>
                        <a:t>usato</a:t>
                      </a:r>
                      <a:r>
                        <a:rPr lang="en-US" sz="1400" dirty="0">
                          <a:effectLst/>
                          <a:latin typeface="+mn-lt"/>
                          <a:ea typeface="Calibri"/>
                          <a:cs typeface="Times New Roman"/>
                        </a:rPr>
                        <a:t> </a:t>
                      </a:r>
                      <a:r>
                        <a:rPr lang="en-US" sz="1400" dirty="0" err="1">
                          <a:effectLst/>
                          <a:latin typeface="+mn-lt"/>
                          <a:ea typeface="Calibri"/>
                          <a:cs typeface="Times New Roman"/>
                        </a:rPr>
                        <a:t>contro</a:t>
                      </a:r>
                      <a:r>
                        <a:rPr lang="en-US" sz="1400" dirty="0">
                          <a:effectLst/>
                          <a:latin typeface="+mn-lt"/>
                          <a:ea typeface="Calibri"/>
                          <a:cs typeface="Times New Roman"/>
                        </a:rPr>
                        <a:t> lo </a:t>
                      </a:r>
                      <a:r>
                        <a:rPr lang="en-US" sz="1400" dirty="0" err="1">
                          <a:effectLst/>
                          <a:latin typeface="+mn-lt"/>
                          <a:ea typeface="Calibri"/>
                          <a:cs typeface="Times New Roman"/>
                        </a:rPr>
                        <a:t>spavento</a:t>
                      </a:r>
                      <a:r>
                        <a:rPr lang="en-US" sz="1400" dirty="0">
                          <a:effectLst/>
                          <a:latin typeface="+mn-lt"/>
                          <a:ea typeface="Calibri"/>
                          <a:cs typeface="Times New Roman"/>
                        </a:rPr>
                        <a:t>, anti-</a:t>
                      </a:r>
                      <a:r>
                        <a:rPr lang="en-US" sz="1400" dirty="0" err="1">
                          <a:effectLst/>
                          <a:latin typeface="+mn-lt"/>
                          <a:ea typeface="Calibri"/>
                          <a:cs typeface="Times New Roman"/>
                        </a:rPr>
                        <a:t>anemico</a:t>
                      </a:r>
                      <a:r>
                        <a:rPr lang="en-US" sz="1400" dirty="0">
                          <a:effectLst/>
                          <a:latin typeface="+mn-lt"/>
                          <a:ea typeface="Calibri"/>
                          <a:cs typeface="Times New Roman"/>
                        </a:rPr>
                        <a:t/>
                      </a:r>
                      <a:br>
                        <a:rPr lang="en-US" sz="1400" dirty="0">
                          <a:effectLst/>
                          <a:latin typeface="+mn-lt"/>
                          <a:ea typeface="Calibri"/>
                          <a:cs typeface="Times New Roman"/>
                        </a:rPr>
                      </a:br>
                      <a:r>
                        <a:rPr lang="en-US" sz="1400" dirty="0">
                          <a:effectLst/>
                          <a:latin typeface="+mn-lt"/>
                          <a:ea typeface="Calibri"/>
                          <a:cs typeface="Times New Roman"/>
                        </a:rPr>
                        <a:t/>
                      </a:r>
                      <a:br>
                        <a:rPr lang="en-US"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90075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Mentzelia</a:t>
                      </a:r>
                      <a:r>
                        <a:rPr lang="es-PE" sz="1400" dirty="0">
                          <a:effectLst/>
                          <a:latin typeface="+mn-lt"/>
                          <a:ea typeface="Calibri"/>
                          <a:cs typeface="Times New Roman"/>
                        </a:rPr>
                        <a:t> </a:t>
                      </a:r>
                      <a:r>
                        <a:rPr lang="es-PE" sz="1400" dirty="0" err="1">
                          <a:effectLst/>
                          <a:latin typeface="+mn-lt"/>
                          <a:ea typeface="Calibri"/>
                          <a:cs typeface="Times New Roman"/>
                        </a:rPr>
                        <a:t>cordifolia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angocasha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Antinfiammatorio</a:t>
                      </a:r>
                      <a:r>
                        <a:rPr lang="en-US" sz="1400" dirty="0">
                          <a:effectLst/>
                          <a:latin typeface="+mn-lt"/>
                          <a:ea typeface="Calibri"/>
                          <a:cs typeface="Times New Roman"/>
                        </a:rPr>
                        <a:t> per </a:t>
                      </a:r>
                      <a:r>
                        <a:rPr lang="en-US" sz="1400" dirty="0" err="1">
                          <a:effectLst/>
                          <a:latin typeface="+mn-lt"/>
                          <a:ea typeface="Calibri"/>
                          <a:cs typeface="Times New Roman"/>
                        </a:rPr>
                        <a:t>ferite</a:t>
                      </a:r>
                      <a:r>
                        <a:rPr lang="en-US" sz="1400" dirty="0">
                          <a:effectLst/>
                          <a:latin typeface="+mn-lt"/>
                          <a:ea typeface="Calibri"/>
                          <a:cs typeface="Times New Roman"/>
                        </a:rPr>
                        <a:t> e </a:t>
                      </a:r>
                      <a:r>
                        <a:rPr lang="en-US" sz="1400" dirty="0" err="1">
                          <a:effectLst/>
                          <a:latin typeface="+mn-lt"/>
                          <a:ea typeface="Calibri"/>
                          <a:cs typeface="Times New Roman"/>
                        </a:rPr>
                        <a:t>punture</a:t>
                      </a:r>
                      <a:r>
                        <a:rPr lang="en-US" sz="1400" dirty="0">
                          <a:effectLst/>
                          <a:latin typeface="+mn-lt"/>
                          <a:ea typeface="Calibri"/>
                          <a:cs typeface="Times New Roman"/>
                        </a:rPr>
                        <a:t> di </a:t>
                      </a:r>
                      <a:r>
                        <a:rPr lang="en-US" sz="1400" dirty="0" err="1">
                          <a:effectLst/>
                          <a:latin typeface="+mn-lt"/>
                          <a:ea typeface="Calibri"/>
                          <a:cs typeface="Times New Roman"/>
                        </a:rPr>
                        <a:t>insetti</a:t>
                      </a:r>
                      <a:r>
                        <a:rPr lang="en-US" sz="1400" dirty="0">
                          <a:effectLst/>
                          <a:latin typeface="+mn-lt"/>
                          <a:ea typeface="Calibri"/>
                          <a:cs typeface="Times New Roman"/>
                        </a:rPr>
                        <a:t>.</a:t>
                      </a:r>
                      <a:br>
                        <a:rPr lang="en-US" sz="1400" dirty="0">
                          <a:effectLst/>
                          <a:latin typeface="+mn-lt"/>
                          <a:ea typeface="Calibri"/>
                          <a:cs typeface="Times New Roman"/>
                        </a:rPr>
                      </a:br>
                      <a:r>
                        <a:rPr lang="en-US" sz="1400" dirty="0">
                          <a:effectLst/>
                          <a:latin typeface="+mn-lt"/>
                          <a:ea typeface="Calibri"/>
                          <a:cs typeface="Times New Roman"/>
                        </a:rPr>
                        <a:t/>
                      </a:r>
                      <a:br>
                        <a:rPr lang="en-US"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00357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735889"/>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400" b="1" dirty="0" err="1">
                <a:solidFill>
                  <a:schemeClr val="accent2"/>
                </a:solidFill>
                <a:effectLst>
                  <a:outerShdw blurRad="38100" dist="38100" dir="2700000" algn="tl">
                    <a:srgbClr val="000000">
                      <a:alpha val="43137"/>
                    </a:srgbClr>
                  </a:outerShdw>
                </a:effectLst>
              </a:rPr>
              <a:t>Prova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dell'uso</a:t>
            </a:r>
            <a:r>
              <a:rPr lang="en-US" sz="2400" b="1" dirty="0">
                <a:solidFill>
                  <a:schemeClr val="accent2"/>
                </a:solidFill>
                <a:effectLst>
                  <a:outerShdw blurRad="38100" dist="38100" dir="2700000" algn="tl">
                    <a:srgbClr val="000000">
                      <a:alpha val="43137"/>
                    </a:srgbClr>
                  </a:outerShdw>
                </a:effectLst>
              </a:rPr>
              <a:t> di </a:t>
            </a:r>
            <a:r>
              <a:rPr lang="en-US" sz="2400" b="1" dirty="0" err="1">
                <a:solidFill>
                  <a:schemeClr val="accent2"/>
                </a:solidFill>
                <a:effectLst>
                  <a:outerShdw blurRad="38100" dist="38100" dir="2700000" algn="tl">
                    <a:srgbClr val="000000">
                      <a:alpha val="43137"/>
                    </a:srgbClr>
                  </a:outerShdw>
                </a:effectLst>
              </a:rPr>
              <a:t>piante</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medicinali</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nella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precolombiana</a:t>
            </a:r>
            <a:r>
              <a:rPr lang="en-US" sz="2400" b="1" dirty="0">
                <a:solidFill>
                  <a:schemeClr val="accent2"/>
                </a:solidFill>
                <a:effectLst>
                  <a:outerShdw blurRad="38100" dist="38100" dir="2700000" algn="tl">
                    <a:srgbClr val="000000">
                      <a:alpha val="43137"/>
                    </a:srgbClr>
                  </a:outerShdw>
                </a:effectLst>
              </a:rPr>
              <a:t> e </a:t>
            </a:r>
            <a:r>
              <a:rPr lang="en-US" sz="2400" b="1" dirty="0" err="1">
                <a:solidFill>
                  <a:schemeClr val="accent2"/>
                </a:solidFill>
                <a:effectLst>
                  <a:outerShdw blurRad="38100" dist="38100" dir="2700000" algn="tl">
                    <a:srgbClr val="000000">
                      <a:alpha val="43137"/>
                    </a:srgbClr>
                  </a:outerShdw>
                </a:effectLst>
              </a:rPr>
              <a:t>inca</a:t>
            </a:r>
            <a:r>
              <a:rPr lang="en-US" sz="2400" b="1" dirty="0">
                <a:solidFill>
                  <a:schemeClr val="accent2"/>
                </a:solidFill>
                <a:effectLst>
                  <a:outerShdw blurRad="38100" dist="38100" dir="2700000" algn="tl">
                    <a:srgbClr val="000000">
                      <a:alpha val="43137"/>
                    </a:srgbClr>
                  </a:outerShdw>
                </a:effectLst>
              </a:rPr>
              <a:t> </a:t>
            </a: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173177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4081" y="829148"/>
            <a:ext cx="10515600" cy="1325563"/>
          </a:xfrm>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434910166"/>
              </p:ext>
            </p:extLst>
          </p:nvPr>
        </p:nvGraphicFramePr>
        <p:xfrm>
          <a:off x="505619" y="1024390"/>
          <a:ext cx="10682119" cy="5004462"/>
        </p:xfrm>
        <a:graphic>
          <a:graphicData uri="http://schemas.openxmlformats.org/drawingml/2006/table">
            <a:tbl>
              <a:tblPr firstRow="1" firstCol="1" bandRow="1"/>
              <a:tblGrid>
                <a:gridCol w="2469570">
                  <a:extLst>
                    <a:ext uri="{9D8B030D-6E8A-4147-A177-3AD203B41FA5}">
                      <a16:colId xmlns="" xmlns:a16="http://schemas.microsoft.com/office/drawing/2014/main" val="20000"/>
                    </a:ext>
                  </a:extLst>
                </a:gridCol>
                <a:gridCol w="2377346">
                  <a:extLst>
                    <a:ext uri="{9D8B030D-6E8A-4147-A177-3AD203B41FA5}">
                      <a16:colId xmlns="" xmlns:a16="http://schemas.microsoft.com/office/drawing/2014/main" val="20001"/>
                    </a:ext>
                  </a:extLst>
                </a:gridCol>
                <a:gridCol w="2257797">
                  <a:extLst>
                    <a:ext uri="{9D8B030D-6E8A-4147-A177-3AD203B41FA5}">
                      <a16:colId xmlns="" xmlns:a16="http://schemas.microsoft.com/office/drawing/2014/main" val="20002"/>
                    </a:ext>
                  </a:extLst>
                </a:gridCol>
                <a:gridCol w="3577406">
                  <a:extLst>
                    <a:ext uri="{9D8B030D-6E8A-4147-A177-3AD203B41FA5}">
                      <a16:colId xmlns="" xmlns:a16="http://schemas.microsoft.com/office/drawing/2014/main" val="20003"/>
                    </a:ext>
                  </a:extLst>
                </a:gridCol>
              </a:tblGrid>
              <a:tr h="835179">
                <a:tc>
                  <a:txBody>
                    <a:bodyPr/>
                    <a:lstStyle/>
                    <a:p>
                      <a:pPr algn="ctr">
                        <a:lnSpc>
                          <a:spcPct val="100000"/>
                        </a:lnSpc>
                        <a:spcAft>
                          <a:spcPts val="0"/>
                        </a:spcAft>
                      </a:pPr>
                      <a:r>
                        <a:rPr lang="en-US" sz="1100" b="1" dirty="0">
                          <a:latin typeface="+mn-lt"/>
                          <a:cs typeface="Times New Roman" pitchFamily="18" charset="0"/>
                        </a:rPr>
                        <a:t>NOME SCIENTIFICO
</a:t>
                      </a:r>
                      <a:endParaRPr lang="es-PE" sz="11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cs typeface="Times New Roman" pitchFamily="18" charset="0"/>
                        </a:rPr>
                        <a:t>NOME COMUNE
</a:t>
                      </a:r>
                      <a:endParaRPr lang="es-PE" sz="11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100" b="1" dirty="0">
                          <a:latin typeface="+mn-lt"/>
                          <a:cs typeface="Times New Roman" pitchFamily="18" charset="0"/>
                        </a:rPr>
                        <a:t>PARTE DELL'IMPIANTO UTILIZZATO 
</a:t>
                      </a:r>
                      <a:endParaRPr lang="es-PE" sz="11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100" b="1" dirty="0">
                          <a:latin typeface="+mn-lt"/>
                          <a:cs typeface="Times New Roman" pitchFamily="18" charset="0"/>
                        </a:rPr>
                        <a:t>USO / MALATTIA
</a:t>
                      </a:r>
                      <a:endParaRPr lang="es-PE" sz="11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871337">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err="1">
                          <a:effectLst/>
                          <a:latin typeface="+mn-lt"/>
                          <a:ea typeface="Calibri"/>
                          <a:cs typeface="Times New Roman"/>
                        </a:rPr>
                        <a:t>Muehlenbeckia</a:t>
                      </a:r>
                      <a:r>
                        <a:rPr lang="es-PE" sz="1200" dirty="0">
                          <a:effectLst/>
                          <a:latin typeface="+mn-lt"/>
                          <a:ea typeface="Calibri"/>
                          <a:cs typeface="Times New Roman"/>
                        </a:rPr>
                        <a:t> </a:t>
                      </a:r>
                      <a:r>
                        <a:rPr lang="es-PE" sz="1200" dirty="0" err="1">
                          <a:effectLst/>
                          <a:latin typeface="+mn-lt"/>
                          <a:ea typeface="Calibri"/>
                          <a:cs typeface="Times New Roman"/>
                        </a:rPr>
                        <a:t>volcanica</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a:t>
                      </a:r>
                      <a:r>
                        <a:rPr lang="es-PE" sz="1200" dirty="0" err="1">
                          <a:effectLst/>
                          <a:latin typeface="+mn-lt"/>
                          <a:ea typeface="Calibri"/>
                          <a:cs typeface="Times New Roman"/>
                        </a:rPr>
                        <a:t>mullaca</a:t>
                      </a:r>
                      <a:r>
                        <a:rPr lang="es-PE" sz="1200" dirty="0">
                          <a:effectLst/>
                          <a:latin typeface="+mn-lt"/>
                          <a:ea typeface="Calibri"/>
                          <a:cs typeface="Times New Roman"/>
                        </a:rPr>
                        <a:t>”, “bejuquillo”, “coca-coca”, “</a:t>
                      </a:r>
                      <a:r>
                        <a:rPr lang="es-PE" sz="1200" dirty="0" err="1">
                          <a:effectLst/>
                          <a:latin typeface="+mn-lt"/>
                          <a:ea typeface="Calibri"/>
                          <a:cs typeface="Times New Roman"/>
                        </a:rPr>
                        <a:t>pasamullaca</a:t>
                      </a:r>
                      <a:r>
                        <a:rPr lang="es-PE" sz="1200" dirty="0">
                          <a:effectLst/>
                          <a:latin typeface="+mn-lt"/>
                          <a:ea typeface="Calibri"/>
                          <a:cs typeface="Times New Roman"/>
                        </a:rPr>
                        <a:t>”</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foglia, frutta.</a:t>
                      </a: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n-US" sz="1200" dirty="0">
                          <a:effectLst/>
                          <a:latin typeface="+mn-lt"/>
                          <a:ea typeface="Calibri"/>
                          <a:cs typeface="Times New Roman"/>
                        </a:rPr>
                        <a:t>Per </a:t>
                      </a:r>
                      <a:r>
                        <a:rPr lang="en-US" sz="1200" dirty="0" err="1">
                          <a:effectLst/>
                          <a:latin typeface="+mn-lt"/>
                          <a:ea typeface="Calibri"/>
                          <a:cs typeface="Times New Roman"/>
                        </a:rPr>
                        <a:t>piaghe</a:t>
                      </a:r>
                      <a:r>
                        <a:rPr lang="en-US" sz="1200" dirty="0">
                          <a:effectLst/>
                          <a:latin typeface="+mn-lt"/>
                          <a:ea typeface="Calibri"/>
                          <a:cs typeface="Times New Roman"/>
                        </a:rPr>
                        <a:t> canker, </a:t>
                      </a:r>
                      <a:r>
                        <a:rPr lang="en-US" sz="1200" dirty="0" err="1">
                          <a:effectLst/>
                          <a:latin typeface="+mn-lt"/>
                          <a:ea typeface="Calibri"/>
                          <a:cs typeface="Times New Roman"/>
                        </a:rPr>
                        <a:t>antitosse</a:t>
                      </a:r>
                      <a:r>
                        <a:rPr lang="en-US" sz="1200" dirty="0">
                          <a:effectLst/>
                          <a:latin typeface="+mn-lt"/>
                          <a:ea typeface="Calibri"/>
                          <a:cs typeface="Times New Roman"/>
                        </a:rPr>
                        <a:t>, </a:t>
                      </a:r>
                      <a:r>
                        <a:rPr lang="en-US" sz="1200" dirty="0" err="1">
                          <a:effectLst/>
                          <a:latin typeface="+mn-lt"/>
                          <a:ea typeface="Calibri"/>
                          <a:cs typeface="Times New Roman"/>
                        </a:rPr>
                        <a:t>antiallergico</a:t>
                      </a:r>
                      <a:r>
                        <a:rPr lang="en-US" sz="1200" dirty="0">
                          <a:effectLst/>
                          <a:latin typeface="+mn-lt"/>
                          <a:ea typeface="Calibri"/>
                          <a:cs typeface="Times New Roman"/>
                        </a:rPr>
                        <a:t>, </a:t>
                      </a:r>
                      <a:r>
                        <a:rPr lang="en-US" sz="1200" dirty="0" err="1">
                          <a:effectLst/>
                          <a:latin typeface="+mn-lt"/>
                          <a:ea typeface="Calibri"/>
                          <a:cs typeface="Times New Roman"/>
                        </a:rPr>
                        <a:t>antisettico</a:t>
                      </a:r>
                      <a:r>
                        <a:rPr lang="en-US" sz="1200" dirty="0">
                          <a:effectLst/>
                          <a:latin typeface="+mn-lt"/>
                          <a:ea typeface="Calibri"/>
                          <a:cs typeface="Times New Roman"/>
                        </a:rPr>
                        <a:t>, anti-</a:t>
                      </a:r>
                      <a:r>
                        <a:rPr lang="en-US" sz="1200" dirty="0" err="1">
                          <a:effectLst/>
                          <a:latin typeface="+mn-lt"/>
                          <a:ea typeface="Calibri"/>
                          <a:cs typeface="Times New Roman"/>
                        </a:rPr>
                        <a:t>asmatico</a:t>
                      </a:r>
                      <a:r>
                        <a:rPr lang="en-US" sz="1200" dirty="0">
                          <a:effectLst/>
                          <a:latin typeface="+mn-lt"/>
                          <a:ea typeface="Calibri"/>
                          <a:cs typeface="Times New Roman"/>
                        </a:rPr>
                        <a:t>, anti-</a:t>
                      </a:r>
                      <a:r>
                        <a:rPr lang="en-US" sz="1200" dirty="0" err="1">
                          <a:effectLst/>
                          <a:latin typeface="+mn-lt"/>
                          <a:ea typeface="Calibri"/>
                          <a:cs typeface="Times New Roman"/>
                        </a:rPr>
                        <a:t>emorragico</a:t>
                      </a:r>
                      <a:r>
                        <a:rPr lang="en-US" sz="1200" dirty="0">
                          <a:effectLst/>
                          <a:latin typeface="+mn-lt"/>
                          <a:ea typeface="Calibri"/>
                          <a:cs typeface="Times New Roman"/>
                        </a:rPr>
                        <a:t>, </a:t>
                      </a:r>
                      <a:r>
                        <a:rPr lang="en-US" sz="1200" dirty="0" err="1">
                          <a:effectLst/>
                          <a:latin typeface="+mn-lt"/>
                          <a:ea typeface="Calibri"/>
                          <a:cs typeface="Times New Roman"/>
                        </a:rPr>
                        <a:t>antipiretico</a:t>
                      </a:r>
                      <a:r>
                        <a:rPr lang="en-US" sz="1200" dirty="0">
                          <a:effectLst/>
                          <a:latin typeface="+mn-lt"/>
                          <a:ea typeface="Calibri"/>
                          <a:cs typeface="Times New Roman"/>
                        </a:rPr>
                        <a:t>, </a:t>
                      </a:r>
                      <a:r>
                        <a:rPr lang="en-US" sz="1200" dirty="0" err="1">
                          <a:effectLst/>
                          <a:latin typeface="+mn-lt"/>
                          <a:ea typeface="Calibri"/>
                          <a:cs typeface="Times New Roman"/>
                        </a:rPr>
                        <a:t>fragilità</a:t>
                      </a:r>
                      <a:r>
                        <a:rPr lang="en-US" sz="1200" dirty="0">
                          <a:effectLst/>
                          <a:latin typeface="+mn-lt"/>
                          <a:ea typeface="Calibri"/>
                          <a:cs typeface="Times New Roman"/>
                        </a:rPr>
                        <a:t> </a:t>
                      </a:r>
                      <a:r>
                        <a:rPr lang="en-US" sz="1200" dirty="0" err="1">
                          <a:effectLst/>
                          <a:latin typeface="+mn-lt"/>
                          <a:ea typeface="Calibri"/>
                          <a:cs typeface="Times New Roman"/>
                        </a:rPr>
                        <a:t>capillare</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529095">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Musa </a:t>
                      </a:r>
                      <a:r>
                        <a:rPr lang="es-PE" sz="1200" dirty="0" err="1">
                          <a:effectLst/>
                          <a:latin typeface="+mn-lt"/>
                          <a:ea typeface="Calibri"/>
                          <a:cs typeface="Times New Roman"/>
                        </a:rPr>
                        <a:t>acuminata</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“plátano de seda”</a:t>
                      </a: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Frutta, linfa, resina</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mn-lt"/>
                          <a:ea typeface="Calibri"/>
                          <a:cs typeface="Times New Roman"/>
                        </a:rPr>
                        <a:t>La </a:t>
                      </a:r>
                      <a:r>
                        <a:rPr lang="en-US" sz="1200" dirty="0" err="1">
                          <a:effectLst/>
                          <a:latin typeface="+mn-lt"/>
                          <a:ea typeface="Calibri"/>
                          <a:cs typeface="Times New Roman"/>
                        </a:rPr>
                        <a:t>cottura</a:t>
                      </a:r>
                      <a:r>
                        <a:rPr lang="en-US" sz="1200" dirty="0">
                          <a:effectLst/>
                          <a:latin typeface="+mn-lt"/>
                          <a:ea typeface="Calibri"/>
                          <a:cs typeface="Times New Roman"/>
                        </a:rPr>
                        <a:t> del </a:t>
                      </a:r>
                      <a:r>
                        <a:rPr lang="en-US" sz="1200" dirty="0" err="1">
                          <a:effectLst/>
                          <a:latin typeface="+mn-lt"/>
                          <a:ea typeface="Calibri"/>
                          <a:cs typeface="Times New Roman"/>
                        </a:rPr>
                        <a:t>frutto</a:t>
                      </a:r>
                      <a:r>
                        <a:rPr lang="en-US" sz="1200" dirty="0">
                          <a:effectLst/>
                          <a:latin typeface="+mn-lt"/>
                          <a:ea typeface="Calibri"/>
                          <a:cs typeface="Times New Roman"/>
                        </a:rPr>
                        <a:t> </a:t>
                      </a:r>
                      <a:r>
                        <a:rPr lang="en-US" sz="1200" dirty="0" err="1">
                          <a:effectLst/>
                          <a:latin typeface="+mn-lt"/>
                          <a:ea typeface="Calibri"/>
                          <a:cs typeface="Times New Roman"/>
                        </a:rPr>
                        <a:t>immaturo</a:t>
                      </a:r>
                      <a:r>
                        <a:rPr lang="en-US" sz="1200" dirty="0">
                          <a:effectLst/>
                          <a:latin typeface="+mn-lt"/>
                          <a:ea typeface="Calibri"/>
                          <a:cs typeface="Times New Roman"/>
                        </a:rPr>
                        <a:t> e la </a:t>
                      </a:r>
                      <a:r>
                        <a:rPr lang="en-US" sz="1200" dirty="0" err="1">
                          <a:effectLst/>
                          <a:latin typeface="+mn-lt"/>
                          <a:ea typeface="Calibri"/>
                          <a:cs typeface="Times New Roman"/>
                        </a:rPr>
                        <a:t>linfa</a:t>
                      </a:r>
                      <a:r>
                        <a:rPr lang="en-US" sz="1200" dirty="0">
                          <a:effectLst/>
                          <a:latin typeface="+mn-lt"/>
                          <a:ea typeface="Calibri"/>
                          <a:cs typeface="Times New Roman"/>
                        </a:rPr>
                        <a:t> </a:t>
                      </a:r>
                      <a:r>
                        <a:rPr lang="en-US" sz="1200" dirty="0" err="1">
                          <a:effectLst/>
                          <a:latin typeface="+mn-lt"/>
                          <a:ea typeface="Calibri"/>
                          <a:cs typeface="Times New Roman"/>
                        </a:rPr>
                        <a:t>viene</a:t>
                      </a:r>
                      <a:r>
                        <a:rPr lang="en-US" sz="1200" dirty="0">
                          <a:effectLst/>
                          <a:latin typeface="+mn-lt"/>
                          <a:ea typeface="Calibri"/>
                          <a:cs typeface="Times New Roman"/>
                        </a:rPr>
                        <a:t> </a:t>
                      </a:r>
                      <a:r>
                        <a:rPr lang="en-US" sz="1200" dirty="0" err="1">
                          <a:effectLst/>
                          <a:latin typeface="+mn-lt"/>
                          <a:ea typeface="Calibri"/>
                          <a:cs typeface="Times New Roman"/>
                        </a:rPr>
                        <a:t>utilizzata</a:t>
                      </a:r>
                      <a:r>
                        <a:rPr lang="en-US" sz="1200" dirty="0">
                          <a:effectLst/>
                          <a:latin typeface="+mn-lt"/>
                          <a:ea typeface="Calibri"/>
                          <a:cs typeface="Times New Roman"/>
                        </a:rPr>
                        <a:t> </a:t>
                      </a:r>
                      <a:r>
                        <a:rPr lang="en-US" sz="1200" dirty="0" err="1">
                          <a:effectLst/>
                          <a:latin typeface="+mn-lt"/>
                          <a:ea typeface="Calibri"/>
                          <a:cs typeface="Times New Roman"/>
                        </a:rPr>
                        <a:t>contro</a:t>
                      </a:r>
                      <a:r>
                        <a:rPr lang="en-US" sz="1200" dirty="0">
                          <a:effectLst/>
                          <a:latin typeface="+mn-lt"/>
                          <a:ea typeface="Calibri"/>
                          <a:cs typeface="Times New Roman"/>
                        </a:rPr>
                        <a:t> la </a:t>
                      </a:r>
                      <a:r>
                        <a:rPr lang="en-US" sz="1200" dirty="0" err="1">
                          <a:effectLst/>
                          <a:latin typeface="+mn-lt"/>
                          <a:ea typeface="Calibri"/>
                          <a:cs typeface="Times New Roman"/>
                        </a:rPr>
                        <a:t>tubercolosi</a:t>
                      </a:r>
                      <a:r>
                        <a:rPr lang="en-US" sz="1200" dirty="0">
                          <a:effectLst/>
                          <a:latin typeface="+mn-lt"/>
                          <a:ea typeface="Calibri"/>
                          <a:cs typeface="Times New Roman"/>
                        </a:rPr>
                        <a:t> </a:t>
                      </a:r>
                      <a:r>
                        <a:rPr lang="en-US" sz="1200" dirty="0" err="1">
                          <a:effectLst/>
                          <a:latin typeface="+mn-lt"/>
                          <a:ea typeface="Calibri"/>
                          <a:cs typeface="Times New Roman"/>
                        </a:rPr>
                        <a:t>polmonare</a:t>
                      </a:r>
                      <a:r>
                        <a:rPr lang="en-US" sz="1200" dirty="0">
                          <a:effectLst/>
                          <a:latin typeface="+mn-lt"/>
                          <a:ea typeface="Calibri"/>
                          <a:cs typeface="Times New Roman"/>
                        </a:rPr>
                        <a:t>. La </a:t>
                      </a:r>
                      <a:r>
                        <a:rPr lang="en-US" sz="1200" dirty="0" err="1">
                          <a:effectLst/>
                          <a:latin typeface="+mn-lt"/>
                          <a:ea typeface="Calibri"/>
                          <a:cs typeface="Times New Roman"/>
                        </a:rPr>
                        <a:t>resina</a:t>
                      </a:r>
                      <a:r>
                        <a:rPr lang="en-US" sz="1200" dirty="0">
                          <a:effectLst/>
                          <a:latin typeface="+mn-lt"/>
                          <a:ea typeface="Calibri"/>
                          <a:cs typeface="Times New Roman"/>
                        </a:rPr>
                        <a:t> </a:t>
                      </a:r>
                      <a:r>
                        <a:rPr lang="en-US" sz="1200" dirty="0" err="1">
                          <a:effectLst/>
                          <a:latin typeface="+mn-lt"/>
                          <a:ea typeface="Calibri"/>
                          <a:cs typeface="Times New Roman"/>
                        </a:rPr>
                        <a:t>è</a:t>
                      </a:r>
                      <a:r>
                        <a:rPr lang="en-US" sz="1200" dirty="0">
                          <a:effectLst/>
                          <a:latin typeface="+mn-lt"/>
                          <a:ea typeface="Calibri"/>
                          <a:cs typeface="Times New Roman"/>
                        </a:rPr>
                        <a:t> </a:t>
                      </a:r>
                      <a:r>
                        <a:rPr lang="en-US" sz="1200" dirty="0" err="1">
                          <a:effectLst/>
                          <a:latin typeface="+mn-lt"/>
                          <a:ea typeface="Calibri"/>
                          <a:cs typeface="Times New Roman"/>
                        </a:rPr>
                        <a:t>usata</a:t>
                      </a:r>
                      <a:r>
                        <a:rPr lang="en-US" sz="1200" dirty="0">
                          <a:effectLst/>
                          <a:latin typeface="+mn-lt"/>
                          <a:ea typeface="Calibri"/>
                          <a:cs typeface="Times New Roman"/>
                        </a:rPr>
                        <a:t> come anti-</a:t>
                      </a:r>
                      <a:r>
                        <a:rPr lang="en-US" sz="1200" dirty="0" err="1">
                          <a:effectLst/>
                          <a:latin typeface="+mn-lt"/>
                          <a:ea typeface="Calibri"/>
                          <a:cs typeface="Times New Roman"/>
                        </a:rPr>
                        <a:t>opide</a:t>
                      </a:r>
                      <a:r>
                        <a:rPr lang="en-US" sz="1200" dirty="0">
                          <a:effectLst/>
                          <a:latin typeface="+mn-lt"/>
                          <a:ea typeface="Calibri"/>
                          <a:cs typeface="Times New Roman"/>
                        </a:rPr>
                        <a:t> e </a:t>
                      </a:r>
                      <a:r>
                        <a:rPr lang="en-US" sz="1200" dirty="0" err="1">
                          <a:effectLst/>
                          <a:latin typeface="+mn-lt"/>
                          <a:ea typeface="Calibri"/>
                          <a:cs typeface="Times New Roman"/>
                        </a:rPr>
                        <a:t>verruche</a:t>
                      </a:r>
                      <a:r>
                        <a:rPr lang="en-US" sz="1200" dirty="0">
                          <a:effectLst/>
                          <a:latin typeface="+mn-lt"/>
                          <a:ea typeface="Calibri"/>
                          <a:cs typeface="Times New Roman"/>
                        </a:rPr>
                        <a:t>. Lo </a:t>
                      </a:r>
                      <a:r>
                        <a:rPr lang="en-US" sz="1200" dirty="0" err="1">
                          <a:effectLst/>
                          <a:latin typeface="+mn-lt"/>
                          <a:ea typeface="Calibri"/>
                          <a:cs typeface="Times New Roman"/>
                        </a:rPr>
                        <a:t>sciroppo</a:t>
                      </a:r>
                      <a:r>
                        <a:rPr lang="en-US" sz="1200" dirty="0">
                          <a:effectLst/>
                          <a:latin typeface="+mn-lt"/>
                          <a:ea typeface="Calibri"/>
                          <a:cs typeface="Times New Roman"/>
                        </a:rPr>
                        <a:t> di </a:t>
                      </a:r>
                      <a:r>
                        <a:rPr lang="en-US" sz="1200" dirty="0" err="1">
                          <a:effectLst/>
                          <a:latin typeface="+mn-lt"/>
                          <a:ea typeface="Calibri"/>
                          <a:cs typeface="Times New Roman"/>
                        </a:rPr>
                        <a:t>linfa</a:t>
                      </a:r>
                      <a:r>
                        <a:rPr lang="en-US" sz="1200" dirty="0">
                          <a:effectLst/>
                          <a:latin typeface="+mn-lt"/>
                          <a:ea typeface="Calibri"/>
                          <a:cs typeface="Times New Roman"/>
                        </a:rPr>
                        <a:t> </a:t>
                      </a:r>
                      <a:r>
                        <a:rPr lang="en-US" sz="1200" dirty="0" err="1">
                          <a:effectLst/>
                          <a:latin typeface="+mn-lt"/>
                          <a:ea typeface="Calibri"/>
                          <a:cs typeface="Times New Roman"/>
                        </a:rPr>
                        <a:t>viene</a:t>
                      </a:r>
                      <a:r>
                        <a:rPr lang="en-US" sz="1200" dirty="0">
                          <a:effectLst/>
                          <a:latin typeface="+mn-lt"/>
                          <a:ea typeface="Calibri"/>
                          <a:cs typeface="Times New Roman"/>
                        </a:rPr>
                        <a:t> </a:t>
                      </a:r>
                      <a:r>
                        <a:rPr lang="en-US" sz="1200" dirty="0" err="1">
                          <a:effectLst/>
                          <a:latin typeface="+mn-lt"/>
                          <a:ea typeface="Calibri"/>
                          <a:cs typeface="Times New Roman"/>
                        </a:rPr>
                        <a:t>utilizzato</a:t>
                      </a:r>
                      <a:r>
                        <a:rPr lang="en-US" sz="1200" dirty="0">
                          <a:effectLst/>
                          <a:latin typeface="+mn-lt"/>
                          <a:ea typeface="Calibri"/>
                          <a:cs typeface="Times New Roman"/>
                        </a:rPr>
                        <a:t> </a:t>
                      </a:r>
                      <a:r>
                        <a:rPr lang="en-US" sz="1200" dirty="0" err="1">
                          <a:effectLst/>
                          <a:latin typeface="+mn-lt"/>
                          <a:ea typeface="Calibri"/>
                          <a:cs typeface="Times New Roman"/>
                        </a:rPr>
                        <a:t>contro</a:t>
                      </a:r>
                      <a:r>
                        <a:rPr lang="en-US" sz="1200" dirty="0">
                          <a:effectLst/>
                          <a:latin typeface="+mn-lt"/>
                          <a:ea typeface="Calibri"/>
                          <a:cs typeface="Times New Roman"/>
                        </a:rPr>
                        <a:t> le </a:t>
                      </a:r>
                      <a:r>
                        <a:rPr lang="en-US" sz="1200" dirty="0" err="1">
                          <a:effectLst/>
                          <a:latin typeface="+mn-lt"/>
                          <a:ea typeface="Calibri"/>
                          <a:cs typeface="Times New Roman"/>
                        </a:rPr>
                        <a:t>condizioni</a:t>
                      </a:r>
                      <a:r>
                        <a:rPr lang="en-US" sz="1200" dirty="0">
                          <a:effectLst/>
                          <a:latin typeface="+mn-lt"/>
                          <a:ea typeface="Calibri"/>
                          <a:cs typeface="Times New Roman"/>
                        </a:rPr>
                        <a:t> </a:t>
                      </a:r>
                      <a:r>
                        <a:rPr lang="en-US" sz="1200" dirty="0" err="1">
                          <a:effectLst/>
                          <a:latin typeface="+mn-lt"/>
                          <a:ea typeface="Calibri"/>
                          <a:cs typeface="Times New Roman"/>
                        </a:rPr>
                        <a:t>respiratorie</a:t>
                      </a:r>
                      <a:r>
                        <a:rPr lang="en-US" sz="1200" dirty="0">
                          <a:effectLst/>
                          <a:latin typeface="+mn-lt"/>
                          <a:ea typeface="Calibri"/>
                          <a:cs typeface="Times New Roman"/>
                        </a:rPr>
                        <a:t>, </a:t>
                      </a:r>
                      <a:r>
                        <a:rPr lang="en-US" sz="1200" dirty="0" err="1">
                          <a:effectLst/>
                          <a:latin typeface="+mn-lt"/>
                          <a:ea typeface="Calibri"/>
                          <a:cs typeface="Times New Roman"/>
                        </a:rPr>
                        <a:t>epatiche</a:t>
                      </a:r>
                      <a:r>
                        <a:rPr lang="en-US" sz="1200" dirty="0">
                          <a:effectLst/>
                          <a:latin typeface="+mn-lt"/>
                          <a:ea typeface="Calibri"/>
                          <a:cs typeface="Times New Roman"/>
                        </a:rPr>
                        <a:t> e </a:t>
                      </a:r>
                      <a:r>
                        <a:rPr lang="en-US" sz="1200" dirty="0" err="1">
                          <a:effectLst/>
                          <a:latin typeface="+mn-lt"/>
                          <a:ea typeface="Calibri"/>
                          <a:cs typeface="Times New Roman"/>
                        </a:rPr>
                        <a:t>malnutrizione</a:t>
                      </a:r>
                      <a:r>
                        <a:rPr lang="en-US" sz="1200" dirty="0">
                          <a:effectLst/>
                          <a:latin typeface="+mn-lt"/>
                          <a:ea typeface="Calibri"/>
                          <a:cs typeface="Times New Roman"/>
                        </a:rPr>
                        <a:t>. </a:t>
                      </a:r>
                      <a:r>
                        <a:rPr lang="en-US" sz="1200" dirty="0" err="1">
                          <a:effectLst/>
                          <a:latin typeface="+mn-lt"/>
                          <a:ea typeface="Calibri"/>
                          <a:cs typeface="Times New Roman"/>
                        </a:rPr>
                        <a:t>È</a:t>
                      </a:r>
                      <a:r>
                        <a:rPr lang="en-US" sz="1200" dirty="0">
                          <a:effectLst/>
                          <a:latin typeface="+mn-lt"/>
                          <a:ea typeface="Calibri"/>
                          <a:cs typeface="Times New Roman"/>
                        </a:rPr>
                        <a:t> </a:t>
                      </a:r>
                      <a:r>
                        <a:rPr lang="en-US" sz="1200" dirty="0" err="1">
                          <a:effectLst/>
                          <a:latin typeface="+mn-lt"/>
                          <a:ea typeface="Calibri"/>
                          <a:cs typeface="Times New Roman"/>
                        </a:rPr>
                        <a:t>antidiabetico</a:t>
                      </a:r>
                      <a:r>
                        <a:rPr lang="en-US" sz="1200" dirty="0">
                          <a:effectLst/>
                          <a:latin typeface="+mn-lt"/>
                          <a:ea typeface="Calibri"/>
                          <a:cs typeface="Times New Roman"/>
                        </a:rPr>
                        <a:t>, </a:t>
                      </a:r>
                      <a:r>
                        <a:rPr lang="en-US" sz="1200" dirty="0" err="1">
                          <a:effectLst/>
                          <a:latin typeface="+mn-lt"/>
                          <a:ea typeface="Calibri"/>
                          <a:cs typeface="Times New Roman"/>
                        </a:rPr>
                        <a:t>antireumatico</a:t>
                      </a:r>
                      <a:r>
                        <a:rPr lang="en-US" sz="1200" dirty="0">
                          <a:effectLst/>
                          <a:latin typeface="+mn-lt"/>
                          <a:ea typeface="Calibri"/>
                          <a:cs typeface="Times New Roman"/>
                        </a:rPr>
                        <a:t>, </a:t>
                      </a:r>
                      <a:r>
                        <a:rPr lang="en-US" sz="1200" dirty="0" err="1">
                          <a:effectLst/>
                          <a:latin typeface="+mn-lt"/>
                          <a:ea typeface="Calibri"/>
                          <a:cs typeface="Times New Roman"/>
                        </a:rPr>
                        <a:t>antiemorragico</a:t>
                      </a:r>
                      <a:r>
                        <a:rPr lang="en-US" sz="1200" dirty="0">
                          <a:effectLst/>
                          <a:latin typeface="+mn-lt"/>
                          <a:ea typeface="Calibri"/>
                          <a:cs typeface="Times New Roman"/>
                        </a:rPr>
                        <a:t>, </a:t>
                      </a:r>
                      <a:r>
                        <a:rPr lang="en-US" sz="1200" dirty="0" err="1">
                          <a:effectLst/>
                          <a:latin typeface="+mn-lt"/>
                          <a:ea typeface="Calibri"/>
                          <a:cs typeface="Times New Roman"/>
                        </a:rPr>
                        <a:t>pulizia</a:t>
                      </a:r>
                      <a:r>
                        <a:rPr lang="en-US" sz="1200" dirty="0">
                          <a:effectLst/>
                          <a:latin typeface="+mn-lt"/>
                          <a:ea typeface="Calibri"/>
                          <a:cs typeface="Times New Roman"/>
                        </a:rPr>
                        <a:t>, </a:t>
                      </a:r>
                      <a:r>
                        <a:rPr lang="en-US" sz="1200" dirty="0" err="1">
                          <a:effectLst/>
                          <a:latin typeface="+mn-lt"/>
                          <a:ea typeface="Calibri"/>
                          <a:cs typeface="Times New Roman"/>
                        </a:rPr>
                        <a:t>è</a:t>
                      </a:r>
                      <a:r>
                        <a:rPr lang="en-US" sz="1200" dirty="0">
                          <a:effectLst/>
                          <a:latin typeface="+mn-lt"/>
                          <a:ea typeface="Calibri"/>
                          <a:cs typeface="Times New Roman"/>
                        </a:rPr>
                        <a:t> </a:t>
                      </a:r>
                      <a:r>
                        <a:rPr lang="en-US" sz="1200" dirty="0" err="1">
                          <a:effectLst/>
                          <a:latin typeface="+mn-lt"/>
                          <a:ea typeface="Calibri"/>
                          <a:cs typeface="Times New Roman"/>
                        </a:rPr>
                        <a:t>anche</a:t>
                      </a:r>
                      <a:r>
                        <a:rPr lang="en-US" sz="1200" dirty="0">
                          <a:effectLst/>
                          <a:latin typeface="+mn-lt"/>
                          <a:ea typeface="Calibri"/>
                          <a:cs typeface="Times New Roman"/>
                        </a:rPr>
                        <a:t> </a:t>
                      </a:r>
                      <a:r>
                        <a:rPr lang="en-US" sz="1200" dirty="0" err="1">
                          <a:effectLst/>
                          <a:latin typeface="+mn-lt"/>
                          <a:ea typeface="Calibri"/>
                          <a:cs typeface="Times New Roman"/>
                        </a:rPr>
                        <a:t>usato</a:t>
                      </a:r>
                      <a:r>
                        <a:rPr lang="en-US" sz="1200" dirty="0">
                          <a:effectLst/>
                          <a:latin typeface="+mn-lt"/>
                          <a:ea typeface="Calibri"/>
                          <a:cs typeface="Times New Roman"/>
                        </a:rPr>
                        <a:t> </a:t>
                      </a:r>
                      <a:r>
                        <a:rPr lang="en-US" sz="1200" dirty="0" err="1">
                          <a:effectLst/>
                          <a:latin typeface="+mn-lt"/>
                          <a:ea typeface="Calibri"/>
                          <a:cs typeface="Times New Roman"/>
                        </a:rPr>
                        <a:t>contro</a:t>
                      </a:r>
                      <a:r>
                        <a:rPr lang="en-US" sz="1200" dirty="0">
                          <a:effectLst/>
                          <a:latin typeface="+mn-lt"/>
                          <a:ea typeface="Calibri"/>
                          <a:cs typeface="Times New Roman"/>
                        </a:rPr>
                        <a:t> </a:t>
                      </a:r>
                      <a:r>
                        <a:rPr lang="en-US" sz="1200" dirty="0" err="1">
                          <a:effectLst/>
                          <a:latin typeface="+mn-lt"/>
                          <a:ea typeface="Calibri"/>
                          <a:cs typeface="Times New Roman"/>
                        </a:rPr>
                        <a:t>calcoli</a:t>
                      </a:r>
                      <a:r>
                        <a:rPr lang="en-US" sz="1200" dirty="0">
                          <a:effectLst/>
                          <a:latin typeface="+mn-lt"/>
                          <a:ea typeface="Calibri"/>
                          <a:cs typeface="Times New Roman"/>
                        </a:rPr>
                        <a:t> </a:t>
                      </a:r>
                      <a:r>
                        <a:rPr lang="en-US" sz="1200" dirty="0" err="1">
                          <a:effectLst/>
                          <a:latin typeface="+mn-lt"/>
                          <a:ea typeface="Calibri"/>
                          <a:cs typeface="Times New Roman"/>
                        </a:rPr>
                        <a:t>biliari</a:t>
                      </a:r>
                      <a:r>
                        <a:rPr lang="en-US" sz="1200" dirty="0">
                          <a:effectLst/>
                          <a:latin typeface="+mn-lt"/>
                          <a:ea typeface="Calibri"/>
                          <a:cs typeface="Times New Roman"/>
                        </a:rPr>
                        <a:t> e </a:t>
                      </a:r>
                      <a:r>
                        <a:rPr lang="en-US" sz="1200" dirty="0" err="1">
                          <a:effectLst/>
                          <a:latin typeface="+mn-lt"/>
                          <a:ea typeface="Calibri"/>
                          <a:cs typeface="Times New Roman"/>
                        </a:rPr>
                        <a:t>calcoli</a:t>
                      </a:r>
                      <a:r>
                        <a:rPr lang="en-US" sz="1200" dirty="0">
                          <a:effectLst/>
                          <a:latin typeface="+mn-lt"/>
                          <a:ea typeface="Calibri"/>
                          <a:cs typeface="Times New Roman"/>
                        </a:rPr>
                        <a:t> </a:t>
                      </a:r>
                      <a:r>
                        <a:rPr lang="en-US" sz="1200" dirty="0" err="1">
                          <a:effectLst/>
                          <a:latin typeface="+mn-lt"/>
                          <a:ea typeface="Calibri"/>
                          <a:cs typeface="Times New Roman"/>
                        </a:rPr>
                        <a:t>renali</a:t>
                      </a:r>
                      <a:r>
                        <a:rPr lang="en-US" sz="1200" dirty="0">
                          <a:effectLst/>
                          <a:latin typeface="+mn-lt"/>
                          <a:ea typeface="Calibri"/>
                          <a:cs typeface="Times New Roman"/>
                        </a:rPr>
                        <a:t>, </a:t>
                      </a:r>
                      <a:r>
                        <a:rPr lang="en-US" sz="1200" dirty="0" err="1">
                          <a:effectLst/>
                          <a:latin typeface="+mn-lt"/>
                          <a:ea typeface="Calibri"/>
                          <a:cs typeface="Times New Roman"/>
                        </a:rPr>
                        <a:t>malattie</a:t>
                      </a:r>
                      <a:r>
                        <a:rPr lang="en-US" sz="1200" dirty="0">
                          <a:effectLst/>
                          <a:latin typeface="+mn-lt"/>
                          <a:ea typeface="Calibri"/>
                          <a:cs typeface="Times New Roman"/>
                        </a:rPr>
                        <a:t> </a:t>
                      </a:r>
                      <a:r>
                        <a:rPr lang="en-US" sz="1200" dirty="0" err="1">
                          <a:effectLst/>
                          <a:latin typeface="+mn-lt"/>
                          <a:ea typeface="Calibri"/>
                          <a:cs typeface="Times New Roman"/>
                        </a:rPr>
                        <a:t>renali</a:t>
                      </a:r>
                      <a:r>
                        <a:rPr lang="en-US" sz="1200" dirty="0">
                          <a:effectLst/>
                          <a:latin typeface="+mn-lt"/>
                          <a:ea typeface="Calibri"/>
                          <a:cs typeface="Times New Roman"/>
                        </a:rPr>
                        <a:t>, </a:t>
                      </a:r>
                      <a:r>
                        <a:rPr lang="en-US" sz="1200" dirty="0" err="1">
                          <a:effectLst/>
                          <a:latin typeface="+mn-lt"/>
                          <a:ea typeface="Calibri"/>
                          <a:cs typeface="Times New Roman"/>
                        </a:rPr>
                        <a:t>brividi</a:t>
                      </a:r>
                      <a:r>
                        <a:rPr lang="en-US" sz="1200" dirty="0">
                          <a:effectLst/>
                          <a:latin typeface="+mn-lt"/>
                          <a:ea typeface="Calibri"/>
                          <a:cs typeface="Times New Roman"/>
                        </a:rPr>
                        <a:t>, </a:t>
                      </a:r>
                      <a:r>
                        <a:rPr lang="en-US" sz="1200" dirty="0" err="1">
                          <a:effectLst/>
                          <a:latin typeface="+mn-lt"/>
                          <a:ea typeface="Calibri"/>
                          <a:cs typeface="Times New Roman"/>
                        </a:rPr>
                        <a:t>disturbi</a:t>
                      </a:r>
                      <a:r>
                        <a:rPr lang="en-US" sz="1200" dirty="0">
                          <a:effectLst/>
                          <a:latin typeface="+mn-lt"/>
                          <a:ea typeface="Calibri"/>
                          <a:cs typeface="Times New Roman"/>
                        </a:rPr>
                        <a:t> </a:t>
                      </a:r>
                      <a:r>
                        <a:rPr lang="en-US" sz="1200" dirty="0" err="1">
                          <a:effectLst/>
                          <a:latin typeface="+mn-lt"/>
                          <a:ea typeface="Calibri"/>
                          <a:cs typeface="Times New Roman"/>
                        </a:rPr>
                        <a:t>digestivi</a:t>
                      </a:r>
                      <a:r>
                        <a:rPr lang="en-US" sz="1200" dirty="0">
                          <a:effectLst/>
                          <a:latin typeface="+mn-lt"/>
                          <a:ea typeface="Calibri"/>
                          <a:cs typeface="Times New Roman"/>
                        </a:rPr>
                        <a:t>, </a:t>
                      </a:r>
                      <a:r>
                        <a:rPr lang="en-US" sz="1200" dirty="0" err="1">
                          <a:effectLst/>
                          <a:latin typeface="+mn-lt"/>
                          <a:ea typeface="Calibri"/>
                          <a:cs typeface="Times New Roman"/>
                        </a:rPr>
                        <a:t>emorroidi</a:t>
                      </a:r>
                      <a:r>
                        <a:rPr lang="en-US" sz="1200" dirty="0">
                          <a:effectLst/>
                          <a:latin typeface="+mn-lt"/>
                          <a:ea typeface="Calibri"/>
                          <a:cs typeface="Times New Roman"/>
                        </a:rPr>
                        <a:t>, </a:t>
                      </a:r>
                      <a:r>
                        <a:rPr lang="en-US" sz="1200" dirty="0" err="1">
                          <a:effectLst/>
                          <a:latin typeface="+mn-lt"/>
                          <a:ea typeface="Calibri"/>
                          <a:cs typeface="Times New Roman"/>
                        </a:rPr>
                        <a:t>gocce</a:t>
                      </a:r>
                      <a:r>
                        <a:rPr lang="en-US" sz="1200" dirty="0">
                          <a:effectLst/>
                          <a:latin typeface="+mn-lt"/>
                          <a:ea typeface="Calibri"/>
                          <a:cs typeface="Times New Roman"/>
                        </a:rPr>
                        <a:t>, </a:t>
                      </a:r>
                      <a:r>
                        <a:rPr lang="en-US" sz="1200" dirty="0" err="1">
                          <a:effectLst/>
                          <a:latin typeface="+mn-lt"/>
                          <a:ea typeface="Calibri"/>
                          <a:cs typeface="Times New Roman"/>
                        </a:rPr>
                        <a:t>ittero</a:t>
                      </a:r>
                      <a:r>
                        <a:rPr lang="en-US" sz="1200" dirty="0">
                          <a:effectLst/>
                          <a:latin typeface="+mn-lt"/>
                          <a:ea typeface="Calibri"/>
                          <a:cs typeface="Times New Roman"/>
                        </a:rPr>
                        <a:t>, </a:t>
                      </a:r>
                      <a:r>
                        <a:rPr lang="en-US" sz="1200" dirty="0" err="1">
                          <a:effectLst/>
                          <a:latin typeface="+mn-lt"/>
                          <a:ea typeface="Calibri"/>
                          <a:cs typeface="Times New Roman"/>
                        </a:rPr>
                        <a:t>nefrite</a:t>
                      </a:r>
                      <a:r>
                        <a:rPr lang="en-US" sz="1200" dirty="0">
                          <a:effectLst/>
                          <a:latin typeface="+mn-lt"/>
                          <a:ea typeface="Calibri"/>
                          <a:cs typeface="Times New Roman"/>
                        </a:rPr>
                        <a:t>, </a:t>
                      </a:r>
                      <a:r>
                        <a:rPr lang="en-US" sz="1200" dirty="0" err="1">
                          <a:effectLst/>
                          <a:latin typeface="+mn-lt"/>
                          <a:ea typeface="Calibri"/>
                          <a:cs typeface="Times New Roman"/>
                        </a:rPr>
                        <a:t>polmonite</a:t>
                      </a:r>
                      <a:r>
                        <a:rPr lang="en-US" sz="1200" dirty="0">
                          <a:effectLst/>
                          <a:latin typeface="+mn-lt"/>
                          <a:ea typeface="Calibri"/>
                          <a:cs typeface="Times New Roman"/>
                        </a:rPr>
                        <a:t>, </a:t>
                      </a:r>
                      <a:r>
                        <a:rPr lang="en-US" sz="1200" dirty="0" err="1">
                          <a:effectLst/>
                          <a:latin typeface="+mn-lt"/>
                          <a:ea typeface="Calibri"/>
                          <a:cs typeface="Times New Roman"/>
                        </a:rPr>
                        <a:t>obesità</a:t>
                      </a:r>
                      <a:r>
                        <a:rPr lang="en-US" sz="1200" dirty="0">
                          <a:effectLst/>
                          <a:latin typeface="+mn-lt"/>
                          <a:ea typeface="Calibri"/>
                          <a:cs typeface="Times New Roman"/>
                        </a:rPr>
                        <a:t>.
</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779434">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s-PE" sz="1200" dirty="0" err="1">
                          <a:effectLst/>
                          <a:latin typeface="+mn-lt"/>
                          <a:ea typeface="Calibri"/>
                          <a:cs typeface="Times New Roman"/>
                        </a:rPr>
                        <a:t>Oenothera</a:t>
                      </a:r>
                      <a:r>
                        <a:rPr lang="es-PE" sz="1200" dirty="0">
                          <a:effectLst/>
                          <a:latin typeface="+mn-lt"/>
                          <a:ea typeface="Calibri"/>
                          <a:cs typeface="Times New Roman"/>
                        </a:rPr>
                        <a:t> </a:t>
                      </a:r>
                      <a:r>
                        <a:rPr lang="es-PE" sz="1200" dirty="0" err="1">
                          <a:effectLst/>
                          <a:latin typeface="+mn-lt"/>
                          <a:ea typeface="Calibri"/>
                          <a:cs typeface="Times New Roman"/>
                        </a:rPr>
                        <a:t>campylocalyx</a:t>
                      </a: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“flor rosada”</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fiore, foglia</a:t>
                      </a: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n-US" sz="1200" dirty="0" err="1">
                          <a:latin typeface="+mn-lt"/>
                        </a:rPr>
                        <a:t>L'infusione</a:t>
                      </a:r>
                      <a:r>
                        <a:rPr lang="en-US" sz="1200" dirty="0">
                          <a:latin typeface="+mn-lt"/>
                        </a:rPr>
                        <a:t> </a:t>
                      </a:r>
                      <a:r>
                        <a:rPr lang="en-US" sz="1200" dirty="0" err="1">
                          <a:latin typeface="+mn-lt"/>
                        </a:rPr>
                        <a:t>viene</a:t>
                      </a:r>
                      <a:r>
                        <a:rPr lang="en-US" sz="1200" dirty="0">
                          <a:latin typeface="+mn-lt"/>
                        </a:rPr>
                        <a:t> Assunta </a:t>
                      </a:r>
                      <a:r>
                        <a:rPr lang="en-US" sz="1200" dirty="0" err="1">
                          <a:latin typeface="+mn-lt"/>
                        </a:rPr>
                        <a:t>contro</a:t>
                      </a:r>
                      <a:r>
                        <a:rPr lang="en-US" sz="1200" dirty="0">
                          <a:latin typeface="+mn-lt"/>
                        </a:rPr>
                        <a:t> le </a:t>
                      </a:r>
                      <a:r>
                        <a:rPr lang="en-US" sz="1200" dirty="0" err="1">
                          <a:latin typeface="+mn-lt"/>
                        </a:rPr>
                        <a:t>vene</a:t>
                      </a:r>
                      <a:r>
                        <a:rPr lang="en-US" sz="1200" dirty="0">
                          <a:latin typeface="+mn-lt"/>
                        </a:rPr>
                        <a:t> varicose</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81" y="5994899"/>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04262" y="749536"/>
            <a:ext cx="10515600" cy="847251"/>
          </a:xfrm>
          <a:prstGeom prst="rect">
            <a:avLst/>
          </a:prstGeom>
        </p:spPr>
        <p:txBody>
          <a:bodyPr vert="horz" lIns="91440" tIns="45720" rIns="91440" bIns="45720" rtlCol="0" anchor="ctr">
            <a:normAutofit fontScale="90000" lnSpcReduction="200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400" b="1" dirty="0" err="1">
                <a:solidFill>
                  <a:schemeClr val="accent2"/>
                </a:solidFill>
                <a:effectLst>
                  <a:outerShdw blurRad="38100" dist="38100" dir="2700000" algn="tl">
                    <a:srgbClr val="000000">
                      <a:alpha val="43137"/>
                    </a:srgbClr>
                  </a:outerShdw>
                </a:effectLst>
              </a:rPr>
              <a:t>Prova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dell'uso</a:t>
            </a:r>
            <a:r>
              <a:rPr lang="en-US" sz="2400" b="1" dirty="0">
                <a:solidFill>
                  <a:schemeClr val="accent2"/>
                </a:solidFill>
                <a:effectLst>
                  <a:outerShdw blurRad="38100" dist="38100" dir="2700000" algn="tl">
                    <a:srgbClr val="000000">
                      <a:alpha val="43137"/>
                    </a:srgbClr>
                  </a:outerShdw>
                </a:effectLst>
              </a:rPr>
              <a:t> di </a:t>
            </a:r>
            <a:r>
              <a:rPr lang="en-US" sz="2400" b="1" dirty="0" err="1">
                <a:solidFill>
                  <a:schemeClr val="accent2"/>
                </a:solidFill>
                <a:effectLst>
                  <a:outerShdw blurRad="38100" dist="38100" dir="2700000" algn="tl">
                    <a:srgbClr val="000000">
                      <a:alpha val="43137"/>
                    </a:srgbClr>
                  </a:outerShdw>
                </a:effectLst>
              </a:rPr>
              <a:t>piante</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medicinali</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nella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precolombiana</a:t>
            </a:r>
            <a:r>
              <a:rPr lang="en-US" sz="2400" b="1" dirty="0">
                <a:solidFill>
                  <a:schemeClr val="accent2"/>
                </a:solidFill>
                <a:effectLst>
                  <a:outerShdw blurRad="38100" dist="38100" dir="2700000" algn="tl">
                    <a:srgbClr val="000000">
                      <a:alpha val="43137"/>
                    </a:srgbClr>
                  </a:outerShdw>
                </a:effectLst>
              </a:rPr>
              <a:t> e </a:t>
            </a:r>
            <a:r>
              <a:rPr lang="en-US" sz="2400" b="1" dirty="0" err="1">
                <a:solidFill>
                  <a:schemeClr val="accent2"/>
                </a:solidFill>
                <a:effectLst>
                  <a:outerShdw blurRad="38100" dist="38100" dir="2700000" algn="tl">
                    <a:srgbClr val="000000">
                      <a:alpha val="43137"/>
                    </a:srgbClr>
                  </a:outerShdw>
                </a:effectLst>
              </a:rPr>
              <a:t>inca</a:t>
            </a:r>
            <a:r>
              <a:rPr lang="en-US" sz="2400" b="1" dirty="0">
                <a:solidFill>
                  <a:schemeClr val="accent2"/>
                </a:solidFill>
                <a:effectLst>
                  <a:outerShdw blurRad="38100" dist="38100" dir="2700000" algn="tl">
                    <a:srgbClr val="000000">
                      <a:alpha val="43137"/>
                    </a:srgbClr>
                  </a:outerShdw>
                </a:effectLst>
              </a:rPr>
              <a:t> </a:t>
            </a:r>
            <a:r>
              <a:rPr lang="en-US" sz="2200" b="1" dirty="0">
                <a:solidFill>
                  <a:schemeClr val="accent2"/>
                </a:solidFill>
                <a:effectLst>
                  <a:outerShdw blurRad="38100" dist="38100" dir="2700000" algn="tl">
                    <a:srgbClr val="000000">
                      <a:alpha val="43137"/>
                    </a:srgbClr>
                  </a:outerShdw>
                </a:effectLst>
                <a:latin typeface="+mj-lt"/>
                <a:ea typeface="+mj-ea"/>
                <a:cs typeface="+mj-cs"/>
              </a:rPr>
              <a:t/>
            </a:r>
            <a:br>
              <a:rPr lang="en-US" sz="2200" b="1" dirty="0">
                <a:solidFill>
                  <a:schemeClr val="accent2"/>
                </a:solidFill>
                <a:effectLst>
                  <a:outerShdw blurRad="38100" dist="38100" dir="2700000" algn="tl">
                    <a:srgbClr val="000000">
                      <a:alpha val="43137"/>
                    </a:srgbClr>
                  </a:outerShdw>
                </a:effectLst>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63509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8892" y="1088457"/>
            <a:ext cx="10515600" cy="740344"/>
          </a:xfrm>
        </p:spPr>
        <p:txBody>
          <a:bodyPr>
            <a:normAutofit/>
          </a:bodyPr>
          <a:lstStyle/>
          <a:p>
            <a:r>
              <a:rPr lang="en-029" sz="2000" b="1" dirty="0" err="1">
                <a:solidFill>
                  <a:schemeClr val="accent2"/>
                </a:solidFill>
                <a:effectLst>
                  <a:outerShdw blurRad="38100" dist="38100" dir="2700000" algn="tl">
                    <a:srgbClr val="000000">
                      <a:alpha val="43137"/>
                    </a:srgbClr>
                  </a:outerShdw>
                </a:effectLst>
              </a:rPr>
              <a:t>Introduzione</a:t>
            </a:r>
            <a:r>
              <a:rPr lang="en-029" sz="2000" b="1" dirty="0">
                <a:solidFill>
                  <a:schemeClr val="accent2"/>
                </a:solidFill>
                <a:effectLst>
                  <a:outerShdw blurRad="38100" dist="38100" dir="2700000" algn="tl">
                    <a:srgbClr val="000000">
                      <a:alpha val="43137"/>
                    </a:srgbClr>
                  </a:outerShdw>
                </a:effectLst>
              </a:rPr>
              <a:t> </a:t>
            </a:r>
            <a:r>
              <a:rPr lang="en-029" sz="2000" b="1" dirty="0" err="1">
                <a:solidFill>
                  <a:schemeClr val="accent2"/>
                </a:solidFill>
                <a:effectLst>
                  <a:outerShdw blurRad="38100" dist="38100" dir="2700000" algn="tl">
                    <a:srgbClr val="000000">
                      <a:alpha val="43137"/>
                    </a:srgbClr>
                  </a:outerShdw>
                </a:effectLst>
              </a:rPr>
              <a:t>alla</a:t>
            </a:r>
            <a:r>
              <a:rPr lang="en-029" sz="2000" b="1" dirty="0">
                <a:solidFill>
                  <a:schemeClr val="accent2"/>
                </a:solidFill>
                <a:effectLst>
                  <a:outerShdw blurRad="38100" dist="38100" dir="2700000" algn="tl">
                    <a:srgbClr val="000000">
                      <a:alpha val="43137"/>
                    </a:srgbClr>
                  </a:outerShdw>
                </a:effectLst>
              </a:rPr>
              <a:t> </a:t>
            </a:r>
            <a:r>
              <a:rPr lang="en-029" sz="2000" b="1" dirty="0" err="1">
                <a:solidFill>
                  <a:schemeClr val="accent2"/>
                </a:solidFill>
                <a:effectLst>
                  <a:outerShdw blurRad="38100" dist="38100" dir="2700000" algn="tl">
                    <a:srgbClr val="000000">
                      <a:alpha val="43137"/>
                    </a:srgbClr>
                  </a:outerShdw>
                </a:effectLst>
              </a:rPr>
              <a:t>medicina</a:t>
            </a:r>
            <a:r>
              <a:rPr lang="en-029" sz="2000" b="1" dirty="0">
                <a:solidFill>
                  <a:schemeClr val="accent2"/>
                </a:solidFill>
                <a:effectLst>
                  <a:outerShdw blurRad="38100" dist="38100" dir="2700000" algn="tl">
                    <a:srgbClr val="000000">
                      <a:alpha val="43137"/>
                    </a:srgbClr>
                  </a:outerShdw>
                </a:effectLst>
              </a:rPr>
              <a:t> </a:t>
            </a:r>
            <a:r>
              <a:rPr lang="en-029" sz="2000" b="1" dirty="0" err="1">
                <a:solidFill>
                  <a:schemeClr val="accent2"/>
                </a:solidFill>
                <a:effectLst>
                  <a:outerShdw blurRad="38100" dist="38100" dir="2700000" algn="tl">
                    <a:srgbClr val="000000">
                      <a:alpha val="43137"/>
                    </a:srgbClr>
                  </a:outerShdw>
                </a:effectLst>
              </a:rPr>
              <a:t>precolombiale</a:t>
            </a:r>
            <a:r>
              <a:rPr lang="en-029" sz="2000" b="1" dirty="0">
                <a:solidFill>
                  <a:schemeClr val="accent2"/>
                </a:solidFill>
                <a:effectLst>
                  <a:outerShdw blurRad="38100" dist="38100" dir="2700000" algn="tl">
                    <a:srgbClr val="000000">
                      <a:alpha val="43137"/>
                    </a:srgbClr>
                  </a:outerShdw>
                </a:effectLst>
              </a:rPr>
              <a:t>
</a:t>
            </a:r>
            <a:endParaRPr lang="en-US" sz="2000" b="1" dirty="0">
              <a:solidFill>
                <a:schemeClr val="accent2"/>
              </a:solidFill>
              <a:effectLst>
                <a:outerShdw blurRad="38100" dist="38100" dir="2700000" algn="tl">
                  <a:srgbClr val="000000">
                    <a:alpha val="43137"/>
                  </a:srgbClr>
                </a:outerShdw>
              </a:effectLst>
            </a:endParaRPr>
          </a:p>
        </p:txBody>
      </p:sp>
      <p:sp>
        <p:nvSpPr>
          <p:cNvPr id="4" name="Rectangle 3"/>
          <p:cNvSpPr/>
          <p:nvPr/>
        </p:nvSpPr>
        <p:spPr>
          <a:xfrm>
            <a:off x="450376" y="1718425"/>
            <a:ext cx="11382233" cy="4755148"/>
          </a:xfrm>
          <a:prstGeom prst="rect">
            <a:avLst/>
          </a:prstGeom>
        </p:spPr>
        <p:txBody>
          <a:bodyPr wrap="square">
            <a:spAutoFit/>
          </a:bodyPr>
          <a:lstStyle/>
          <a:p>
            <a:pPr algn="just"/>
            <a:endParaRPr lang="es-PE" dirty="0"/>
          </a:p>
          <a:p>
            <a:pPr algn="just"/>
            <a:r>
              <a:rPr lang="es-PE" dirty="0"/>
              <a:t>La cultura preispanica precolombiana era intimamente legata alla natura, che era conforme a 4 elementi: terra - fuoco - aria - acqua.
La concezione andina precolombiana ha usato questa relazione con la natura nei miti e nelle credenze, comunemente usando piante medicinali nelle loro cure a causa della conoscenza di queste piante e dei loro effetti (1).
La medicina in territorio precolombio-americano era basata sullo sciamanesimo e la guarigione. Ciò rese Sciamani e Guaritori responsabili della salute della popolazione (2).
</a:t>
            </a:r>
            <a:endParaRPr lang="es-PE" sz="1400" dirty="0"/>
          </a:p>
          <a:p>
            <a:endParaRPr lang="es-PE" sz="1400" dirty="0"/>
          </a:p>
          <a:p>
            <a:endParaRPr lang="es-PE" sz="1400" dirty="0"/>
          </a:p>
          <a:p>
            <a:endParaRPr lang="es-PE" sz="1400" dirty="0"/>
          </a:p>
          <a:p>
            <a:endParaRPr lang="es-PE" sz="1400" dirty="0"/>
          </a:p>
          <a:p>
            <a:endParaRPr lang="es-PE" sz="1400" dirty="0"/>
          </a:p>
          <a:p>
            <a:endParaRPr lang="es-PE" sz="1400" dirty="0"/>
          </a:p>
          <a:p>
            <a:endParaRPr lang="es-PE" sz="1400" dirty="0"/>
          </a:p>
          <a:p>
            <a:endParaRPr lang="es-PE" sz="1400" dirty="0"/>
          </a:p>
          <a:p>
            <a:endParaRPr lang="es-PE" sz="1400" dirty="0"/>
          </a:p>
          <a:p>
            <a:r>
              <a:rPr lang="es-PE" sz="1100" dirty="0"/>
              <a:t>1. </a:t>
            </a:r>
            <a:r>
              <a:rPr lang="es-PE" sz="1100" dirty="0" err="1"/>
              <a:t>Frisancho</a:t>
            </a:r>
            <a:r>
              <a:rPr lang="es-PE" sz="1100" dirty="0"/>
              <a:t> Velarde Óscar. Concepción mágico-religiosa de la Medicina en la América Prehispánica. Acta </a:t>
            </a:r>
            <a:r>
              <a:rPr lang="es-PE" sz="1100" dirty="0" err="1"/>
              <a:t>méd</a:t>
            </a:r>
            <a:r>
              <a:rPr lang="es-PE" sz="1100" dirty="0"/>
              <a:t>. peruana  [Internet]. 2012  Abr [citado  2020  Mayo  2] ;  29( 2 ): 121-127. Disponible en: http://www.scielo.org.pe/scielo.php?script=sci_arttext&amp;pid=S1728-59172012000200013&amp;lng=es.</a:t>
            </a:r>
            <a:endParaRPr lang="es-ES" sz="1100" dirty="0"/>
          </a:p>
          <a:p>
            <a:r>
              <a:rPr lang="es-ES" sz="1100" dirty="0"/>
              <a:t>2. JORDÁN, RÉGULO G. FRANCO; RÉGULO, G. Chamanismo y plantas de poder en el mundo precolombino de la costa norte del Perú. </a:t>
            </a:r>
            <a:r>
              <a:rPr lang="es-ES" sz="1100" i="1" dirty="0"/>
              <a:t>Perspectivas latinoamericanas</a:t>
            </a:r>
            <a:r>
              <a:rPr lang="es-ES" sz="1100" dirty="0"/>
              <a:t>, 2015, p. 1-40.</a:t>
            </a:r>
            <a:endParaRPr lang="en-US" sz="1100" dirty="0"/>
          </a:p>
        </p:txBody>
      </p:sp>
    </p:spTree>
    <p:extLst>
      <p:ext uri="{BB962C8B-B14F-4D97-AF65-F5344CB8AC3E}">
        <p14:creationId xmlns:p14="http://schemas.microsoft.com/office/powerpoint/2010/main" val="1788116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435450211"/>
              </p:ext>
            </p:extLst>
          </p:nvPr>
        </p:nvGraphicFramePr>
        <p:xfrm>
          <a:off x="1272476" y="1417571"/>
          <a:ext cx="8554452" cy="4305127"/>
        </p:xfrm>
        <a:graphic>
          <a:graphicData uri="http://schemas.openxmlformats.org/drawingml/2006/table">
            <a:tbl>
              <a:tblPr firstRow="1" firstCol="1" bandRow="1"/>
              <a:tblGrid>
                <a:gridCol w="1977681">
                  <a:extLst>
                    <a:ext uri="{9D8B030D-6E8A-4147-A177-3AD203B41FA5}">
                      <a16:colId xmlns="" xmlns:a16="http://schemas.microsoft.com/office/drawing/2014/main" val="20000"/>
                    </a:ext>
                  </a:extLst>
                </a:gridCol>
                <a:gridCol w="1903826">
                  <a:extLst>
                    <a:ext uri="{9D8B030D-6E8A-4147-A177-3AD203B41FA5}">
                      <a16:colId xmlns="" xmlns:a16="http://schemas.microsoft.com/office/drawing/2014/main" val="20001"/>
                    </a:ext>
                  </a:extLst>
                </a:gridCol>
                <a:gridCol w="1808088">
                  <a:extLst>
                    <a:ext uri="{9D8B030D-6E8A-4147-A177-3AD203B41FA5}">
                      <a16:colId xmlns="" xmlns:a16="http://schemas.microsoft.com/office/drawing/2014/main" val="20002"/>
                    </a:ext>
                  </a:extLst>
                </a:gridCol>
                <a:gridCol w="2864857">
                  <a:extLst>
                    <a:ext uri="{9D8B030D-6E8A-4147-A177-3AD203B41FA5}">
                      <a16:colId xmlns="" xmlns:a16="http://schemas.microsoft.com/office/drawing/2014/main" val="20003"/>
                    </a:ext>
                  </a:extLst>
                </a:gridCol>
              </a:tblGrid>
              <a:tr h="792932">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18779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Peperomia</a:t>
                      </a:r>
                      <a:r>
                        <a:rPr lang="es-PE" sz="1400" dirty="0">
                          <a:effectLst/>
                          <a:latin typeface="+mn-lt"/>
                          <a:ea typeface="Calibri"/>
                          <a:cs typeface="Times New Roman"/>
                        </a:rPr>
                        <a:t> </a:t>
                      </a:r>
                      <a:r>
                        <a:rPr lang="es-PE" sz="1400" dirty="0" err="1">
                          <a:effectLst/>
                          <a:latin typeface="+mn-lt"/>
                          <a:ea typeface="Calibri"/>
                          <a:cs typeface="Times New Roman"/>
                        </a:rPr>
                        <a:t>chachapoyasenss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“congona de campo”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Condizioni</a:t>
                      </a:r>
                      <a:r>
                        <a:rPr lang="en-US" sz="1400" dirty="0">
                          <a:effectLst/>
                          <a:latin typeface="+mn-lt"/>
                          <a:ea typeface="Calibri"/>
                          <a:cs typeface="Times New Roman"/>
                        </a:rPr>
                        <a:t> </a:t>
                      </a:r>
                      <a:r>
                        <a:rPr lang="en-US" sz="1400" dirty="0" err="1">
                          <a:effectLst/>
                          <a:latin typeface="+mn-lt"/>
                          <a:ea typeface="Calibri"/>
                          <a:cs typeface="Times New Roman"/>
                        </a:rPr>
                        <a:t>nervose</a:t>
                      </a:r>
                      <a:r>
                        <a:rPr lang="en-US" sz="1400" dirty="0">
                          <a:effectLst/>
                          <a:latin typeface="+mn-lt"/>
                          <a:ea typeface="Calibri"/>
                          <a:cs typeface="Times New Roman"/>
                        </a:rPr>
                        <a:t>, </a:t>
                      </a:r>
                      <a:r>
                        <a:rPr lang="en-US" sz="1400" dirty="0" err="1">
                          <a:effectLst/>
                          <a:latin typeface="+mn-lt"/>
                          <a:ea typeface="Calibri"/>
                          <a:cs typeface="Times New Roman"/>
                        </a:rPr>
                        <a:t>cardiotonico</a:t>
                      </a:r>
                      <a:r>
                        <a:rPr lang="en-US" sz="1400" dirty="0">
                          <a:effectLst/>
                          <a:latin typeface="+mn-lt"/>
                          <a:ea typeface="Calibri"/>
                          <a:cs typeface="Times New Roman"/>
                        </a:rPr>
                        <a:t>, mal di </a:t>
                      </a:r>
                      <a:r>
                        <a:rPr lang="en-US" sz="1400" dirty="0" err="1">
                          <a:effectLst/>
                          <a:latin typeface="+mn-lt"/>
                          <a:ea typeface="Calibri"/>
                          <a:cs typeface="Times New Roman"/>
                        </a:rPr>
                        <a:t>stomaco</a:t>
                      </a:r>
                      <a:r>
                        <a:rPr lang="en-US" sz="1400" dirty="0">
                          <a:effectLst/>
                          <a:latin typeface="+mn-lt"/>
                          <a:ea typeface="Calibri"/>
                          <a:cs typeface="Times New Roman"/>
                        </a:rPr>
                        <a:t>, </a:t>
                      </a:r>
                      <a:r>
                        <a:rPr lang="en-US" sz="1400" dirty="0" err="1">
                          <a:effectLst/>
                          <a:latin typeface="+mn-lt"/>
                          <a:ea typeface="Calibri"/>
                          <a:cs typeface="Times New Roman"/>
                        </a:rPr>
                        <a:t>infiammazione</a:t>
                      </a:r>
                      <a:r>
                        <a:rPr lang="en-US" sz="1400" dirty="0">
                          <a:effectLst/>
                          <a:latin typeface="+mn-lt"/>
                          <a:ea typeface="Calibri"/>
                          <a:cs typeface="Times New Roman"/>
                        </a:rPr>
                        <a:t> </a:t>
                      </a:r>
                      <a:r>
                        <a:rPr lang="en-US" sz="1400" dirty="0" err="1">
                          <a:effectLst/>
                          <a:latin typeface="+mn-lt"/>
                          <a:ea typeface="Calibri"/>
                          <a:cs typeface="Times New Roman"/>
                        </a:rPr>
                        <a:t>degli</a:t>
                      </a:r>
                      <a:r>
                        <a:rPr lang="en-US" sz="1400" dirty="0">
                          <a:effectLst/>
                          <a:latin typeface="+mn-lt"/>
                          <a:ea typeface="Calibri"/>
                          <a:cs typeface="Times New Roman"/>
                        </a:rPr>
                        <a:t> </a:t>
                      </a:r>
                      <a:r>
                        <a:rPr lang="en-US" sz="1400" dirty="0" err="1">
                          <a:effectLst/>
                          <a:latin typeface="+mn-lt"/>
                          <a:ea typeface="Calibri"/>
                          <a:cs typeface="Times New Roman"/>
                        </a:rPr>
                        <a:t>occhi</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13544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Peperomia</a:t>
                      </a:r>
                      <a:r>
                        <a:rPr lang="es-PE" sz="1400" dirty="0">
                          <a:effectLst/>
                          <a:latin typeface="+mn-lt"/>
                          <a:ea typeface="Calibri"/>
                          <a:cs typeface="Times New Roman"/>
                        </a:rPr>
                        <a:t> </a:t>
                      </a:r>
                      <a:r>
                        <a:rPr lang="es-PE" sz="1400" dirty="0" err="1">
                          <a:effectLst/>
                          <a:latin typeface="+mn-lt"/>
                          <a:ea typeface="Calibri"/>
                          <a:cs typeface="Times New Roman"/>
                        </a:rPr>
                        <a:t>tetragona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“congona de campo”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n-US" sz="1400" dirty="0" err="1">
                          <a:effectLst/>
                          <a:latin typeface="+mn-lt"/>
                          <a:ea typeface="Calibri"/>
                          <a:cs typeface="Times New Roman"/>
                        </a:rPr>
                        <a:t>Condizioni</a:t>
                      </a:r>
                      <a:r>
                        <a:rPr lang="en-US" sz="1400" dirty="0">
                          <a:effectLst/>
                          <a:latin typeface="+mn-lt"/>
                          <a:ea typeface="Calibri"/>
                          <a:cs typeface="Times New Roman"/>
                        </a:rPr>
                        <a:t> </a:t>
                      </a:r>
                      <a:r>
                        <a:rPr lang="en-US" sz="1400" dirty="0" err="1">
                          <a:effectLst/>
                          <a:latin typeface="+mn-lt"/>
                          <a:ea typeface="Calibri"/>
                          <a:cs typeface="Times New Roman"/>
                        </a:rPr>
                        <a:t>nervose</a:t>
                      </a:r>
                      <a:r>
                        <a:rPr lang="en-US" sz="1400" dirty="0">
                          <a:effectLst/>
                          <a:latin typeface="+mn-lt"/>
                          <a:ea typeface="Calibri"/>
                          <a:cs typeface="Times New Roman"/>
                        </a:rPr>
                        <a:t>, </a:t>
                      </a:r>
                      <a:r>
                        <a:rPr lang="en-US" sz="1400" dirty="0" err="1">
                          <a:effectLst/>
                          <a:latin typeface="+mn-lt"/>
                          <a:ea typeface="Calibri"/>
                          <a:cs typeface="Times New Roman"/>
                        </a:rPr>
                        <a:t>cardiotonico</a:t>
                      </a:r>
                      <a:r>
                        <a:rPr lang="en-US" sz="1400" dirty="0">
                          <a:effectLst/>
                          <a:latin typeface="+mn-lt"/>
                          <a:ea typeface="Calibri"/>
                          <a:cs typeface="Times New Roman"/>
                        </a:rPr>
                        <a:t>, mal di </a:t>
                      </a:r>
                      <a:r>
                        <a:rPr lang="en-US" sz="1400" dirty="0" err="1">
                          <a:effectLst/>
                          <a:latin typeface="+mn-lt"/>
                          <a:ea typeface="Calibri"/>
                          <a:cs typeface="Times New Roman"/>
                        </a:rPr>
                        <a:t>stomaco</a:t>
                      </a:r>
                      <a:r>
                        <a:rPr lang="en-US" sz="1400" dirty="0">
                          <a:effectLst/>
                          <a:latin typeface="+mn-lt"/>
                          <a:ea typeface="Calibri"/>
                          <a:cs typeface="Times New Roman"/>
                        </a:rPr>
                        <a:t>, </a:t>
                      </a:r>
                      <a:r>
                        <a:rPr lang="en-US" sz="1400" dirty="0" err="1">
                          <a:effectLst/>
                          <a:latin typeface="+mn-lt"/>
                          <a:ea typeface="Calibri"/>
                          <a:cs typeface="Times New Roman"/>
                        </a:rPr>
                        <a:t>infiammazione</a:t>
                      </a:r>
                      <a:r>
                        <a:rPr lang="en-US" sz="1400" dirty="0">
                          <a:effectLst/>
                          <a:latin typeface="+mn-lt"/>
                          <a:ea typeface="Calibri"/>
                          <a:cs typeface="Times New Roman"/>
                        </a:rPr>
                        <a:t> </a:t>
                      </a:r>
                      <a:r>
                        <a:rPr lang="en-US" sz="1400" dirty="0" err="1">
                          <a:effectLst/>
                          <a:latin typeface="+mn-lt"/>
                          <a:ea typeface="Calibri"/>
                          <a:cs typeface="Times New Roman"/>
                        </a:rPr>
                        <a:t>degli</a:t>
                      </a:r>
                      <a:r>
                        <a:rPr lang="en-US" sz="1400" dirty="0">
                          <a:effectLst/>
                          <a:latin typeface="+mn-lt"/>
                          <a:ea typeface="Calibri"/>
                          <a:cs typeface="Times New Roman"/>
                        </a:rPr>
                        <a:t> </a:t>
                      </a:r>
                      <a:r>
                        <a:rPr lang="en-US" sz="1400" dirty="0" err="1">
                          <a:effectLst/>
                          <a:latin typeface="+mn-lt"/>
                          <a:ea typeface="Calibri"/>
                          <a:cs typeface="Times New Roman"/>
                        </a:rPr>
                        <a:t>occhi</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164346">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err="1">
                          <a:effectLst/>
                          <a:latin typeface="+mn-lt"/>
                          <a:ea typeface="Calibri"/>
                          <a:cs typeface="Times New Roman"/>
                        </a:rPr>
                        <a:t>Peperonia</a:t>
                      </a:r>
                      <a:r>
                        <a:rPr lang="es-PE" sz="1400" dirty="0">
                          <a:effectLst/>
                          <a:latin typeface="+mn-lt"/>
                          <a:ea typeface="Calibri"/>
                          <a:cs typeface="Times New Roman"/>
                        </a:rPr>
                        <a:t> </a:t>
                      </a:r>
                      <a:r>
                        <a:rPr lang="es-PE" sz="1400" dirty="0" err="1">
                          <a:effectLst/>
                          <a:latin typeface="+mn-lt"/>
                          <a:ea typeface="Calibri"/>
                          <a:cs typeface="Times New Roman"/>
                        </a:rPr>
                        <a:t>inaequalifolia</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“congona”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Condizioni</a:t>
                      </a:r>
                      <a:r>
                        <a:rPr lang="en-US" sz="1400" dirty="0">
                          <a:effectLst/>
                          <a:latin typeface="+mn-lt"/>
                          <a:ea typeface="Calibri"/>
                          <a:cs typeface="Times New Roman"/>
                        </a:rPr>
                        <a:t> </a:t>
                      </a:r>
                      <a:r>
                        <a:rPr lang="en-US" sz="1400" dirty="0" err="1">
                          <a:effectLst/>
                          <a:latin typeface="+mn-lt"/>
                          <a:ea typeface="Calibri"/>
                          <a:cs typeface="Times New Roman"/>
                        </a:rPr>
                        <a:t>nervose</a:t>
                      </a:r>
                      <a:r>
                        <a:rPr lang="en-US" sz="1400" dirty="0">
                          <a:effectLst/>
                          <a:latin typeface="+mn-lt"/>
                          <a:ea typeface="Calibri"/>
                          <a:cs typeface="Times New Roman"/>
                        </a:rPr>
                        <a:t>, </a:t>
                      </a:r>
                      <a:r>
                        <a:rPr lang="en-US" sz="1400" dirty="0" err="1">
                          <a:effectLst/>
                          <a:latin typeface="+mn-lt"/>
                          <a:ea typeface="Calibri"/>
                          <a:cs typeface="Times New Roman"/>
                        </a:rPr>
                        <a:t>cardiotonico</a:t>
                      </a:r>
                      <a:r>
                        <a:rPr lang="en-US" sz="1400" dirty="0">
                          <a:effectLst/>
                          <a:latin typeface="+mn-lt"/>
                          <a:ea typeface="Calibri"/>
                          <a:cs typeface="Times New Roman"/>
                        </a:rPr>
                        <a:t>, mal di </a:t>
                      </a:r>
                      <a:r>
                        <a:rPr lang="en-US" sz="1400" dirty="0" err="1">
                          <a:effectLst/>
                          <a:latin typeface="+mn-lt"/>
                          <a:ea typeface="Calibri"/>
                          <a:cs typeface="Times New Roman"/>
                        </a:rPr>
                        <a:t>stomaco</a:t>
                      </a:r>
                      <a:r>
                        <a:rPr lang="en-US" sz="1400" dirty="0">
                          <a:effectLst/>
                          <a:latin typeface="+mn-lt"/>
                          <a:ea typeface="Calibri"/>
                          <a:cs typeface="Times New Roman"/>
                        </a:rPr>
                        <a:t>, </a:t>
                      </a:r>
                      <a:r>
                        <a:rPr lang="en-US" sz="1400" dirty="0" err="1">
                          <a:effectLst/>
                          <a:latin typeface="+mn-lt"/>
                          <a:ea typeface="Calibri"/>
                          <a:cs typeface="Times New Roman"/>
                        </a:rPr>
                        <a:t>infiammazione</a:t>
                      </a:r>
                      <a:r>
                        <a:rPr lang="en-US" sz="1400" dirty="0">
                          <a:effectLst/>
                          <a:latin typeface="+mn-lt"/>
                          <a:ea typeface="Calibri"/>
                          <a:cs typeface="Times New Roman"/>
                        </a:rPr>
                        <a:t> </a:t>
                      </a:r>
                      <a:r>
                        <a:rPr lang="en-US" sz="1400" dirty="0" err="1">
                          <a:effectLst/>
                          <a:latin typeface="+mn-lt"/>
                          <a:ea typeface="Calibri"/>
                          <a:cs typeface="Times New Roman"/>
                        </a:rPr>
                        <a:t>degli</a:t>
                      </a:r>
                      <a:r>
                        <a:rPr lang="en-US" sz="1400" dirty="0">
                          <a:effectLst/>
                          <a:latin typeface="+mn-lt"/>
                          <a:ea typeface="Calibri"/>
                          <a:cs typeface="Times New Roman"/>
                        </a:rPr>
                        <a:t> </a:t>
                      </a:r>
                      <a:r>
                        <a:rPr lang="en-US" sz="1400" dirty="0" err="1">
                          <a:effectLst/>
                          <a:latin typeface="+mn-lt"/>
                          <a:ea typeface="Calibri"/>
                          <a:cs typeface="Times New Roman"/>
                        </a:rPr>
                        <a:t>occhi</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80" y="603383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04261" y="988918"/>
            <a:ext cx="10515600" cy="471392"/>
          </a:xfrm>
          <a:prstGeom prst="rect">
            <a:avLst/>
          </a:prstGeom>
        </p:spPr>
        <p:txBody>
          <a:bodyPr vert="horz" lIns="91440" tIns="45720" rIns="91440" bIns="45720" rtlCol="0" anchor="ctr">
            <a:noAutofit/>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n-US" sz="2000" b="1" dirty="0">
                <a:solidFill>
                  <a:schemeClr val="accent2"/>
                </a:solidFill>
                <a:effectLst>
                  <a:outerShdw blurRad="38100" dist="38100" dir="2700000" algn="tl">
                    <a:srgbClr val="000000">
                      <a:alpha val="43137"/>
                    </a:srgbClr>
                  </a:outerShdw>
                </a:effectLst>
                <a:latin typeface="+mj-lt"/>
                <a:ea typeface="+mj-ea"/>
                <a:cs typeface="+mj-cs"/>
              </a:rPr>
              <a:t/>
            </a:r>
            <a:br>
              <a:rPr lang="en-US" sz="2000" b="1" dirty="0">
                <a:solidFill>
                  <a:schemeClr val="accent2"/>
                </a:solidFill>
                <a:effectLst>
                  <a:outerShdw blurRad="38100" dist="38100" dir="2700000" algn="tl">
                    <a:srgbClr val="000000">
                      <a:alpha val="43137"/>
                    </a:srgbClr>
                  </a:outerShdw>
                </a:effectLst>
                <a:latin typeface="+mj-lt"/>
                <a:ea typeface="+mj-ea"/>
                <a:cs typeface="+mj-cs"/>
              </a:rPr>
            </a:b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726290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571499631"/>
              </p:ext>
            </p:extLst>
          </p:nvPr>
        </p:nvGraphicFramePr>
        <p:xfrm>
          <a:off x="1414518" y="1396747"/>
          <a:ext cx="8494294" cy="4816943"/>
        </p:xfrm>
        <a:graphic>
          <a:graphicData uri="http://schemas.openxmlformats.org/drawingml/2006/table">
            <a:tbl>
              <a:tblPr firstRow="1" firstCol="1" bandRow="1"/>
              <a:tblGrid>
                <a:gridCol w="1963774">
                  <a:extLst>
                    <a:ext uri="{9D8B030D-6E8A-4147-A177-3AD203B41FA5}">
                      <a16:colId xmlns="" xmlns:a16="http://schemas.microsoft.com/office/drawing/2014/main" val="20000"/>
                    </a:ext>
                  </a:extLst>
                </a:gridCol>
                <a:gridCol w="1890438">
                  <a:extLst>
                    <a:ext uri="{9D8B030D-6E8A-4147-A177-3AD203B41FA5}">
                      <a16:colId xmlns="" xmlns:a16="http://schemas.microsoft.com/office/drawing/2014/main" val="20001"/>
                    </a:ext>
                  </a:extLst>
                </a:gridCol>
                <a:gridCol w="1795372">
                  <a:extLst>
                    <a:ext uri="{9D8B030D-6E8A-4147-A177-3AD203B41FA5}">
                      <a16:colId xmlns="" xmlns:a16="http://schemas.microsoft.com/office/drawing/2014/main" val="20002"/>
                    </a:ext>
                  </a:extLst>
                </a:gridCol>
                <a:gridCol w="2844710">
                  <a:extLst>
                    <a:ext uri="{9D8B030D-6E8A-4147-A177-3AD203B41FA5}">
                      <a16:colId xmlns="" xmlns:a16="http://schemas.microsoft.com/office/drawing/2014/main" val="20003"/>
                    </a:ext>
                  </a:extLst>
                </a:gridCol>
              </a:tblGrid>
              <a:tr h="581345">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21465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Perezia</a:t>
                      </a:r>
                      <a:r>
                        <a:rPr lang="es-PE" sz="1400" dirty="0">
                          <a:effectLst/>
                          <a:latin typeface="+mn-lt"/>
                          <a:ea typeface="Calibri"/>
                          <a:cs typeface="Times New Roman"/>
                        </a:rPr>
                        <a:t> multiflora</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escozonera</a:t>
                      </a:r>
                      <a:r>
                        <a:rPr lang="es-PE" sz="1400" dirty="0">
                          <a:effectLst/>
                          <a:latin typeface="+mn-lt"/>
                          <a:ea typeface="Calibri"/>
                          <a:cs typeface="Times New Roman"/>
                        </a:rPr>
                        <a:t>”</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intero impianto</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n-US" sz="1400" dirty="0" err="1">
                          <a:effectLst/>
                          <a:latin typeface="+mn-lt"/>
                          <a:ea typeface="Calibri"/>
                          <a:cs typeface="Times New Roman"/>
                        </a:rPr>
                        <a:t>Antipiretico</a:t>
                      </a:r>
                      <a:r>
                        <a:rPr lang="en-US" sz="1400" dirty="0">
                          <a:effectLst/>
                          <a:latin typeface="+mn-lt"/>
                          <a:ea typeface="Calibri"/>
                          <a:cs typeface="Times New Roman"/>
                        </a:rPr>
                        <a:t>, </a:t>
                      </a:r>
                      <a:r>
                        <a:rPr lang="en-US" sz="1400" dirty="0" err="1">
                          <a:effectLst/>
                          <a:latin typeface="+mn-lt"/>
                          <a:ea typeface="Calibri"/>
                          <a:cs typeface="Times New Roman"/>
                        </a:rPr>
                        <a:t>antitussivo</a:t>
                      </a:r>
                      <a:r>
                        <a:rPr lang="en-US" sz="1400" dirty="0">
                          <a:effectLst/>
                          <a:latin typeface="+mn-lt"/>
                          <a:ea typeface="Calibri"/>
                          <a:cs typeface="Times New Roman"/>
                        </a:rPr>
                        <a:t>, </a:t>
                      </a:r>
                      <a:r>
                        <a:rPr lang="en-US" sz="1400" dirty="0" err="1">
                          <a:effectLst/>
                          <a:latin typeface="+mn-lt"/>
                          <a:ea typeface="Calibri"/>
                          <a:cs typeface="Times New Roman"/>
                        </a:rPr>
                        <a:t>diuretico</a:t>
                      </a:r>
                      <a:r>
                        <a:rPr lang="en-US" sz="1400" dirty="0">
                          <a:effectLst/>
                          <a:latin typeface="+mn-lt"/>
                          <a:ea typeface="Calibri"/>
                          <a:cs typeface="Times New Roman"/>
                        </a:rPr>
                        <a:t>, </a:t>
                      </a:r>
                      <a:r>
                        <a:rPr lang="en-US" sz="1400" dirty="0" err="1">
                          <a:effectLst/>
                          <a:latin typeface="+mn-lt"/>
                          <a:ea typeface="Calibri"/>
                          <a:cs typeface="Times New Roman"/>
                        </a:rPr>
                        <a:t>febrifugo</a:t>
                      </a:r>
                      <a:r>
                        <a:rPr lang="en-US" sz="1400" dirty="0">
                          <a:effectLst/>
                          <a:latin typeface="+mn-lt"/>
                          <a:ea typeface="Calibri"/>
                          <a:cs typeface="Times New Roman"/>
                        </a:rPr>
                        <a:t>, influenza, </a:t>
                      </a:r>
                      <a:r>
                        <a:rPr lang="en-US" sz="1400" dirty="0" err="1">
                          <a:effectLst/>
                          <a:latin typeface="+mn-lt"/>
                          <a:ea typeface="Calibri"/>
                          <a:cs typeface="Times New Roman"/>
                        </a:rPr>
                        <a:t>infiammazione</a:t>
                      </a:r>
                      <a:r>
                        <a:rPr lang="en-US" sz="1400" dirty="0">
                          <a:effectLst/>
                          <a:latin typeface="+mn-lt"/>
                          <a:ea typeface="Calibri"/>
                          <a:cs typeface="Times New Roman"/>
                        </a:rPr>
                        <a:t>, </a:t>
                      </a:r>
                      <a:r>
                        <a:rPr lang="en-US" sz="1400" dirty="0" err="1">
                          <a:effectLst/>
                          <a:latin typeface="+mn-lt"/>
                          <a:ea typeface="Calibri"/>
                          <a:cs typeface="Times New Roman"/>
                        </a:rPr>
                        <a:t>sudore</a:t>
                      </a:r>
                      <a:r>
                        <a:rPr lang="en-US" sz="1400" dirty="0">
                          <a:effectLst/>
                          <a:latin typeface="+mn-lt"/>
                          <a:ea typeface="Calibri"/>
                          <a:cs typeface="Times New Roman"/>
                        </a:rPr>
                        <a:t> e </a:t>
                      </a:r>
                      <a:r>
                        <a:rPr lang="en-US" sz="1400" dirty="0" err="1">
                          <a:effectLst/>
                          <a:latin typeface="+mn-lt"/>
                          <a:ea typeface="Calibri"/>
                          <a:cs typeface="Times New Roman"/>
                        </a:rPr>
                        <a:t>raffreddore</a:t>
                      </a:r>
                      <a:r>
                        <a:rPr lang="en-US" sz="1400" dirty="0">
                          <a:effectLst/>
                          <a:latin typeface="+mn-lt"/>
                          <a:ea typeface="Calibri"/>
                          <a:cs typeface="Times New Roman"/>
                        </a:rPr>
                        <a:t>.</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2612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Phyllantus</a:t>
                      </a:r>
                      <a:r>
                        <a:rPr lang="es-PE" sz="1400" dirty="0">
                          <a:effectLst/>
                          <a:latin typeface="+mn-lt"/>
                          <a:ea typeface="Calibri"/>
                          <a:cs typeface="Times New Roman"/>
                        </a:rPr>
                        <a:t> </a:t>
                      </a:r>
                      <a:r>
                        <a:rPr lang="es-PE" sz="1400" dirty="0" err="1">
                          <a:effectLst/>
                          <a:latin typeface="+mn-lt"/>
                          <a:ea typeface="Calibri"/>
                          <a:cs typeface="Times New Roman"/>
                        </a:rPr>
                        <a:t>niruri</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chancapiedra</a:t>
                      </a:r>
                      <a:r>
                        <a:rPr lang="es-PE" sz="1400" dirty="0">
                          <a:effectLst/>
                          <a:latin typeface="+mn-lt"/>
                          <a:ea typeface="Calibri"/>
                          <a:cs typeface="Times New Roman"/>
                        </a:rPr>
                        <a:t>”</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stelo, fiore</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Epatico</a:t>
                      </a:r>
                      <a:r>
                        <a:rPr lang="en-US" sz="1400" dirty="0">
                          <a:effectLst/>
                          <a:latin typeface="+mn-lt"/>
                          <a:ea typeface="Calibri"/>
                          <a:cs typeface="Times New Roman"/>
                        </a:rPr>
                        <a:t> e </a:t>
                      </a:r>
                      <a:r>
                        <a:rPr lang="en-US" sz="1400" dirty="0" err="1">
                          <a:effectLst/>
                          <a:latin typeface="+mn-lt"/>
                          <a:ea typeface="Calibri"/>
                          <a:cs typeface="Times New Roman"/>
                        </a:rPr>
                        <a:t>cistifellea</a:t>
                      </a:r>
                      <a:r>
                        <a:rPr lang="en-US" sz="1400" dirty="0">
                          <a:effectLst/>
                          <a:latin typeface="+mn-lt"/>
                          <a:ea typeface="Calibri"/>
                          <a:cs typeface="Times New Roman"/>
                        </a:rPr>
                        <a:t> </a:t>
                      </a:r>
                      <a:r>
                        <a:rPr lang="en-US" sz="1400" dirty="0" err="1">
                          <a:effectLst/>
                          <a:latin typeface="+mn-lt"/>
                          <a:ea typeface="Calibri"/>
                          <a:cs typeface="Times New Roman"/>
                        </a:rPr>
                        <a:t>antinfiammatorio</a:t>
                      </a:r>
                      <a:r>
                        <a:rPr lang="en-US" sz="1400" dirty="0">
                          <a:effectLst/>
                          <a:latin typeface="+mn-lt"/>
                          <a:ea typeface="Calibri"/>
                          <a:cs typeface="Times New Roman"/>
                        </a:rPr>
                        <a:t>, mal di </a:t>
                      </a:r>
                      <a:r>
                        <a:rPr lang="en-US" sz="1400" dirty="0" err="1">
                          <a:effectLst/>
                          <a:latin typeface="+mn-lt"/>
                          <a:ea typeface="Calibri"/>
                          <a:cs typeface="Times New Roman"/>
                        </a:rPr>
                        <a:t>gola</a:t>
                      </a:r>
                      <a:r>
                        <a:rPr lang="en-US" sz="1400" dirty="0">
                          <a:effectLst/>
                          <a:latin typeface="+mn-lt"/>
                          <a:ea typeface="Calibri"/>
                          <a:cs typeface="Times New Roman"/>
                        </a:rPr>
                        <a:t>, </a:t>
                      </a:r>
                      <a:r>
                        <a:rPr lang="en-US" sz="1400" dirty="0" err="1">
                          <a:effectLst/>
                          <a:latin typeface="+mn-lt"/>
                          <a:ea typeface="Calibri"/>
                          <a:cs typeface="Times New Roman"/>
                        </a:rPr>
                        <a:t>scarico</a:t>
                      </a:r>
                      <a:r>
                        <a:rPr lang="en-US" sz="1400" dirty="0">
                          <a:effectLst/>
                          <a:latin typeface="+mn-lt"/>
                          <a:ea typeface="Calibri"/>
                          <a:cs typeface="Times New Roman"/>
                        </a:rPr>
                        <a:t> </a:t>
                      </a:r>
                      <a:r>
                        <a:rPr lang="en-US" sz="1400" dirty="0" err="1">
                          <a:effectLst/>
                          <a:latin typeface="+mn-lt"/>
                          <a:ea typeface="Calibri"/>
                          <a:cs typeface="Times New Roman"/>
                        </a:rPr>
                        <a:t>vaginale</a:t>
                      </a:r>
                      <a:r>
                        <a:rPr lang="en-US" sz="1400" dirty="0">
                          <a:effectLst/>
                          <a:latin typeface="+mn-lt"/>
                          <a:ea typeface="Calibri"/>
                          <a:cs typeface="Times New Roman"/>
                        </a:rPr>
                        <a:t>, </a:t>
                      </a:r>
                      <a:r>
                        <a:rPr lang="en-US" sz="1400" dirty="0" err="1">
                          <a:effectLst/>
                          <a:latin typeface="+mn-lt"/>
                          <a:ea typeface="Calibri"/>
                          <a:cs typeface="Times New Roman"/>
                        </a:rPr>
                        <a:t>calcoli</a:t>
                      </a:r>
                      <a:r>
                        <a:rPr lang="en-US" sz="1400" dirty="0">
                          <a:effectLst/>
                          <a:latin typeface="+mn-lt"/>
                          <a:ea typeface="Calibri"/>
                          <a:cs typeface="Times New Roman"/>
                        </a:rPr>
                        <a:t> </a:t>
                      </a:r>
                      <a:r>
                        <a:rPr lang="en-US" sz="1400" dirty="0" err="1">
                          <a:effectLst/>
                          <a:latin typeface="+mn-lt"/>
                          <a:ea typeface="Calibri"/>
                          <a:cs typeface="Times New Roman"/>
                        </a:rPr>
                        <a:t>renali</a:t>
                      </a:r>
                      <a:r>
                        <a:rPr lang="en-US" sz="1400" dirty="0">
                          <a:effectLst/>
                          <a:latin typeface="+mn-lt"/>
                          <a:ea typeface="Calibri"/>
                          <a:cs typeface="Times New Roman"/>
                        </a:rPr>
                        <a:t>, </a:t>
                      </a:r>
                      <a:r>
                        <a:rPr lang="en-US" sz="1400" dirty="0" err="1">
                          <a:effectLst/>
                          <a:latin typeface="+mn-lt"/>
                          <a:ea typeface="Calibri"/>
                          <a:cs typeface="Times New Roman"/>
                        </a:rPr>
                        <a:t>problemi</a:t>
                      </a:r>
                      <a:r>
                        <a:rPr lang="en-US" sz="1400" dirty="0">
                          <a:effectLst/>
                          <a:latin typeface="+mn-lt"/>
                          <a:ea typeface="Calibri"/>
                          <a:cs typeface="Times New Roman"/>
                        </a:rPr>
                        <a:t> </a:t>
                      </a:r>
                      <a:r>
                        <a:rPr lang="en-US" sz="1400" dirty="0" err="1">
                          <a:effectLst/>
                          <a:latin typeface="+mn-lt"/>
                          <a:ea typeface="Calibri"/>
                          <a:cs typeface="Times New Roman"/>
                        </a:rPr>
                        <a:t>renali</a:t>
                      </a:r>
                      <a:r>
                        <a:rPr lang="en-US" sz="1400" dirty="0">
                          <a:effectLst/>
                          <a:latin typeface="+mn-lt"/>
                          <a:ea typeface="Calibri"/>
                          <a:cs typeface="Times New Roman"/>
                        </a:rPr>
                        <a:t>, </a:t>
                      </a:r>
                      <a:r>
                        <a:rPr lang="en-US" sz="1400" dirty="0" err="1">
                          <a:effectLst/>
                          <a:latin typeface="+mn-lt"/>
                          <a:ea typeface="Calibri"/>
                          <a:cs typeface="Times New Roman"/>
                        </a:rPr>
                        <a:t>infezione</a:t>
                      </a:r>
                      <a:r>
                        <a:rPr lang="en-US" sz="1400" dirty="0">
                          <a:effectLst/>
                          <a:latin typeface="+mn-lt"/>
                          <a:ea typeface="Calibri"/>
                          <a:cs typeface="Times New Roman"/>
                        </a:rPr>
                        <a:t> </a:t>
                      </a:r>
                      <a:r>
                        <a:rPr lang="en-US" sz="1400" dirty="0" err="1">
                          <a:effectLst/>
                          <a:latin typeface="+mn-lt"/>
                          <a:ea typeface="Calibri"/>
                          <a:cs typeface="Times New Roman"/>
                        </a:rPr>
                        <a:t>della</a:t>
                      </a:r>
                      <a:r>
                        <a:rPr lang="en-US" sz="1400" dirty="0">
                          <a:effectLst/>
                          <a:latin typeface="+mn-lt"/>
                          <a:ea typeface="Calibri"/>
                          <a:cs typeface="Times New Roman"/>
                        </a:rPr>
                        <a:t> </a:t>
                      </a:r>
                      <a:r>
                        <a:rPr lang="en-US" sz="1400" dirty="0" err="1">
                          <a:effectLst/>
                          <a:latin typeface="+mn-lt"/>
                          <a:ea typeface="Calibri"/>
                          <a:cs typeface="Times New Roman"/>
                        </a:rPr>
                        <a:t>ferita</a:t>
                      </a:r>
                      <a:r>
                        <a:rPr lang="en-US" sz="1400" dirty="0">
                          <a:effectLst/>
                          <a:latin typeface="+mn-lt"/>
                          <a:ea typeface="Calibri"/>
                          <a:cs typeface="Times New Roman"/>
                        </a:rPr>
                        <a:t>.</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29108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Physalis</a:t>
                      </a:r>
                      <a:r>
                        <a:rPr lang="es-PE" sz="1400" dirty="0">
                          <a:effectLst/>
                          <a:latin typeface="+mn-lt"/>
                          <a:ea typeface="Calibri"/>
                          <a:cs typeface="Times New Roman"/>
                        </a:rPr>
                        <a:t> peruviana</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“tomatillo silvestre”, “capulí”, “aguaymanto”, “tomate de la sierra”. </a:t>
                      </a:r>
                      <a:br>
                        <a:rPr lang="es-PE" sz="1400">
                          <a:effectLst/>
                          <a:latin typeface="+mn-lt"/>
                          <a:ea typeface="Calibri"/>
                          <a:cs typeface="Times New Roman"/>
                        </a:rPr>
                      </a:br>
                      <a:endParaRPr lang="es-PE" sz="140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 infusione</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a:effectLst/>
                          <a:latin typeface="+mn-lt"/>
                          <a:ea typeface="Calibri"/>
                          <a:cs typeface="Times New Roman"/>
                        </a:rPr>
                        <a:t>Il </a:t>
                      </a:r>
                      <a:r>
                        <a:rPr lang="en-US" sz="1400" dirty="0" err="1">
                          <a:effectLst/>
                          <a:latin typeface="+mn-lt"/>
                          <a:ea typeface="Calibri"/>
                          <a:cs typeface="Times New Roman"/>
                        </a:rPr>
                        <a:t>succo</a:t>
                      </a:r>
                      <a:r>
                        <a:rPr lang="en-US" sz="1400" dirty="0">
                          <a:effectLst/>
                          <a:latin typeface="+mn-lt"/>
                          <a:ea typeface="Calibri"/>
                          <a:cs typeface="Times New Roman"/>
                        </a:rPr>
                        <a:t> del </a:t>
                      </a:r>
                      <a:r>
                        <a:rPr lang="en-US" sz="1400" dirty="0" err="1">
                          <a:effectLst/>
                          <a:latin typeface="+mn-lt"/>
                          <a:ea typeface="Calibri"/>
                          <a:cs typeface="Times New Roman"/>
                        </a:rPr>
                        <a:t>frutto</a:t>
                      </a:r>
                      <a:r>
                        <a:rPr lang="en-US" sz="1400" dirty="0">
                          <a:effectLst/>
                          <a:latin typeface="+mn-lt"/>
                          <a:ea typeface="Calibri"/>
                          <a:cs typeface="Times New Roman"/>
                        </a:rPr>
                        <a:t> </a:t>
                      </a:r>
                      <a:r>
                        <a:rPr lang="en-US" sz="1400" dirty="0" err="1">
                          <a:effectLst/>
                          <a:latin typeface="+mn-lt"/>
                          <a:ea typeface="Calibri"/>
                          <a:cs typeface="Times New Roman"/>
                        </a:rPr>
                        <a:t>contro</a:t>
                      </a:r>
                      <a:r>
                        <a:rPr lang="en-US" sz="1400" dirty="0">
                          <a:effectLst/>
                          <a:latin typeface="+mn-lt"/>
                          <a:ea typeface="Calibri"/>
                          <a:cs typeface="Times New Roman"/>
                        </a:rPr>
                        <a:t> la </a:t>
                      </a:r>
                      <a:r>
                        <a:rPr lang="en-US" sz="1400" dirty="0" err="1">
                          <a:effectLst/>
                          <a:latin typeface="+mn-lt"/>
                          <a:ea typeface="Calibri"/>
                          <a:cs typeface="Times New Roman"/>
                        </a:rPr>
                        <a:t>farsi</a:t>
                      </a:r>
                      <a:r>
                        <a:rPr lang="en-US" sz="1400" dirty="0">
                          <a:effectLst/>
                          <a:latin typeface="+mn-lt"/>
                          <a:ea typeface="Calibri"/>
                          <a:cs typeface="Times New Roman"/>
                        </a:rPr>
                        <a:t> e la </a:t>
                      </a:r>
                      <a:r>
                        <a:rPr lang="en-US" sz="1400" dirty="0" err="1">
                          <a:effectLst/>
                          <a:latin typeface="+mn-lt"/>
                          <a:ea typeface="Calibri"/>
                          <a:cs typeface="Times New Roman"/>
                        </a:rPr>
                        <a:t>stomatite</a:t>
                      </a:r>
                      <a:r>
                        <a:rPr lang="en-US" sz="1400" dirty="0">
                          <a:effectLst/>
                          <a:latin typeface="+mn-lt"/>
                          <a:ea typeface="Calibri"/>
                          <a:cs typeface="Times New Roman"/>
                        </a:rPr>
                        <a:t>; </a:t>
                      </a:r>
                      <a:r>
                        <a:rPr lang="en-US" sz="1400" dirty="0" err="1">
                          <a:effectLst/>
                          <a:latin typeface="+mn-lt"/>
                          <a:ea typeface="Calibri"/>
                          <a:cs typeface="Times New Roman"/>
                        </a:rPr>
                        <a:t>l'infusione</a:t>
                      </a:r>
                      <a:r>
                        <a:rPr lang="en-US" sz="1400" dirty="0">
                          <a:effectLst/>
                          <a:latin typeface="+mn-lt"/>
                          <a:ea typeface="Calibri"/>
                          <a:cs typeface="Times New Roman"/>
                        </a:rPr>
                        <a:t> come </a:t>
                      </a:r>
                      <a:r>
                        <a:rPr lang="en-US" sz="1400" dirty="0" err="1">
                          <a:effectLst/>
                          <a:latin typeface="+mn-lt"/>
                          <a:ea typeface="Calibri"/>
                          <a:cs typeface="Times New Roman"/>
                        </a:rPr>
                        <a:t>decongestionante</a:t>
                      </a:r>
                      <a:r>
                        <a:rPr lang="en-US" sz="1400" dirty="0">
                          <a:effectLst/>
                          <a:latin typeface="+mn-lt"/>
                          <a:ea typeface="Calibri"/>
                          <a:cs typeface="Times New Roman"/>
                        </a:rPr>
                        <a:t> per </a:t>
                      </a:r>
                      <a:r>
                        <a:rPr lang="en-US" sz="1400" dirty="0" err="1">
                          <a:effectLst/>
                          <a:latin typeface="+mn-lt"/>
                          <a:ea typeface="Calibri"/>
                          <a:cs typeface="Times New Roman"/>
                        </a:rPr>
                        <a:t>gli</a:t>
                      </a:r>
                      <a:r>
                        <a:rPr lang="en-US" sz="1400" dirty="0">
                          <a:effectLst/>
                          <a:latin typeface="+mn-lt"/>
                          <a:ea typeface="Calibri"/>
                          <a:cs typeface="Times New Roman"/>
                        </a:rPr>
                        <a:t> </a:t>
                      </a:r>
                      <a:r>
                        <a:rPr lang="en-US" sz="1400" dirty="0" err="1">
                          <a:effectLst/>
                          <a:latin typeface="+mn-lt"/>
                          <a:ea typeface="Calibri"/>
                          <a:cs typeface="Times New Roman"/>
                        </a:rPr>
                        <a:t>occhi</a:t>
                      </a:r>
                      <a:r>
                        <a:rPr lang="en-US" sz="1400" dirty="0">
                          <a:effectLst/>
                          <a:latin typeface="+mn-lt"/>
                          <a:ea typeface="Calibri"/>
                          <a:cs typeface="Times New Roman"/>
                        </a:rPr>
                        <a:t>, </a:t>
                      </a:r>
                      <a:r>
                        <a:rPr lang="en-US" sz="1400" dirty="0" err="1">
                          <a:effectLst/>
                          <a:latin typeface="+mn-lt"/>
                          <a:ea typeface="Calibri"/>
                          <a:cs typeface="Times New Roman"/>
                        </a:rPr>
                        <a:t>diuretico</a:t>
                      </a:r>
                      <a:r>
                        <a:rPr lang="en-US" sz="1400" dirty="0">
                          <a:effectLst/>
                          <a:latin typeface="+mn-lt"/>
                          <a:ea typeface="Calibri"/>
                          <a:cs typeface="Times New Roman"/>
                        </a:rPr>
                        <a:t>, </a:t>
                      </a:r>
                      <a:r>
                        <a:rPr lang="en-US" sz="1400" dirty="0" err="1">
                          <a:effectLst/>
                          <a:latin typeface="+mn-lt"/>
                          <a:ea typeface="Calibri"/>
                          <a:cs typeface="Times New Roman"/>
                        </a:rPr>
                        <a:t>ittero</a:t>
                      </a:r>
                      <a:r>
                        <a:rPr lang="en-US" sz="1400" dirty="0">
                          <a:effectLst/>
                          <a:latin typeface="+mn-lt"/>
                          <a:ea typeface="Calibri"/>
                          <a:cs typeface="Times New Roman"/>
                        </a:rPr>
                        <a:t> e </a:t>
                      </a:r>
                      <a:r>
                        <a:rPr lang="en-US" sz="1400" dirty="0" err="1">
                          <a:effectLst/>
                          <a:latin typeface="+mn-lt"/>
                          <a:ea typeface="Calibri"/>
                          <a:cs typeface="Times New Roman"/>
                        </a:rPr>
                        <a:t>raffreddori</a:t>
                      </a:r>
                      <a:r>
                        <a:rPr lang="en-US" sz="1400" dirty="0">
                          <a:effectLst/>
                          <a:latin typeface="+mn-lt"/>
                          <a:ea typeface="Calibri"/>
                          <a:cs typeface="Times New Roman"/>
                        </a:rPr>
                        <a:t>.</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19" y="624884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888768"/>
            <a:ext cx="10515600" cy="662781"/>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kumimoji="0" lang="es-ES" sz="2000" b="0" i="0" u="none" strike="noStrike" kern="1200" cap="none" spc="0" normalizeH="0" baseline="0" noProof="0" dirty="0">
                <a:ln>
                  <a:noFill/>
                </a:ln>
                <a:solidFill>
                  <a:schemeClr val="tx1"/>
                </a:solidFill>
                <a:effectLst/>
                <a:uLnTx/>
                <a:uFillTx/>
                <a:latin typeface="+mj-lt"/>
                <a:ea typeface="+mj-ea"/>
                <a:cs typeface="+mj-cs"/>
              </a:rPr>
              <a:t/>
            </a:r>
            <a:br>
              <a:rPr kumimoji="0" lang="es-ES" sz="2000" b="0" i="0" u="none" strike="noStrike" kern="1200" cap="none" spc="0" normalizeH="0" baseline="0" noProof="0" dirty="0">
                <a:ln>
                  <a:noFill/>
                </a:ln>
                <a:solidFill>
                  <a:schemeClr val="tx1"/>
                </a:solidFill>
                <a:effectLst/>
                <a:uLnTx/>
                <a:uFillTx/>
                <a:latin typeface="+mj-lt"/>
                <a:ea typeface="+mj-ea"/>
                <a:cs typeface="+mj-cs"/>
              </a:rPr>
            </a:b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729988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989337991"/>
              </p:ext>
            </p:extLst>
          </p:nvPr>
        </p:nvGraphicFramePr>
        <p:xfrm>
          <a:off x="1478757" y="1549119"/>
          <a:ext cx="8494296" cy="4408226"/>
        </p:xfrm>
        <a:graphic>
          <a:graphicData uri="http://schemas.openxmlformats.org/drawingml/2006/table">
            <a:tbl>
              <a:tblPr firstRow="1" firstCol="1" bandRow="1"/>
              <a:tblGrid>
                <a:gridCol w="1963774">
                  <a:extLst>
                    <a:ext uri="{9D8B030D-6E8A-4147-A177-3AD203B41FA5}">
                      <a16:colId xmlns="" xmlns:a16="http://schemas.microsoft.com/office/drawing/2014/main" val="20000"/>
                    </a:ext>
                  </a:extLst>
                </a:gridCol>
                <a:gridCol w="1890438">
                  <a:extLst>
                    <a:ext uri="{9D8B030D-6E8A-4147-A177-3AD203B41FA5}">
                      <a16:colId xmlns="" xmlns:a16="http://schemas.microsoft.com/office/drawing/2014/main" val="20001"/>
                    </a:ext>
                  </a:extLst>
                </a:gridCol>
                <a:gridCol w="1795373">
                  <a:extLst>
                    <a:ext uri="{9D8B030D-6E8A-4147-A177-3AD203B41FA5}">
                      <a16:colId xmlns="" xmlns:a16="http://schemas.microsoft.com/office/drawing/2014/main" val="20002"/>
                    </a:ext>
                  </a:extLst>
                </a:gridCol>
                <a:gridCol w="2844711">
                  <a:extLst>
                    <a:ext uri="{9D8B030D-6E8A-4147-A177-3AD203B41FA5}">
                      <a16:colId xmlns="" xmlns:a16="http://schemas.microsoft.com/office/drawing/2014/main" val="20003"/>
                    </a:ext>
                  </a:extLst>
                </a:gridCol>
              </a:tblGrid>
              <a:tr h="914399">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73697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Physalis</a:t>
                      </a:r>
                      <a:r>
                        <a:rPr lang="es-PE" sz="1400" dirty="0">
                          <a:effectLst/>
                          <a:latin typeface="+mn-lt"/>
                          <a:ea typeface="Calibri"/>
                          <a:cs typeface="Times New Roman"/>
                        </a:rPr>
                        <a:t> </a:t>
                      </a:r>
                      <a:r>
                        <a:rPr lang="es-PE" sz="1400" dirty="0" err="1">
                          <a:effectLst/>
                          <a:latin typeface="+mn-lt"/>
                          <a:ea typeface="Calibri"/>
                          <a:cs typeface="Times New Roman"/>
                        </a:rPr>
                        <a:t>pubescens</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p>
                    <a:p>
                      <a:pPr algn="ctr">
                        <a:lnSpc>
                          <a:spcPct val="115000"/>
                        </a:lnSpc>
                        <a:spcAft>
                          <a:spcPts val="0"/>
                        </a:spcAft>
                      </a:pPr>
                      <a:r>
                        <a:rPr lang="es-PE" sz="1400" dirty="0">
                          <a:effectLst/>
                          <a:latin typeface="+mn-lt"/>
                          <a:ea typeface="Calibri"/>
                          <a:cs typeface="Times New Roman"/>
                        </a:rPr>
                        <a:t>“tomatillo”</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Digestivo, antiossidante, antiscorbutico.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03917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Phytolacca</a:t>
                      </a:r>
                      <a:r>
                        <a:rPr lang="es-PE" sz="1400" dirty="0">
                          <a:effectLst/>
                          <a:latin typeface="+mn-lt"/>
                          <a:ea typeface="Calibri"/>
                          <a:cs typeface="Times New Roman"/>
                        </a:rPr>
                        <a:t> </a:t>
                      </a:r>
                      <a:r>
                        <a:rPr lang="es-PE" sz="1400" dirty="0" err="1">
                          <a:effectLst/>
                          <a:latin typeface="+mn-lt"/>
                          <a:ea typeface="Calibri"/>
                          <a:cs typeface="Times New Roman"/>
                        </a:rPr>
                        <a:t>bogotensis</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ailambo</a:t>
                      </a:r>
                      <a:r>
                        <a:rPr lang="es-PE" sz="1400" dirty="0">
                          <a:effectLst/>
                          <a:latin typeface="+mn-lt"/>
                          <a:ea typeface="Calibri"/>
                          <a:cs typeface="Times New Roman"/>
                        </a:rPr>
                        <a:t>”, “</a:t>
                      </a:r>
                      <a:r>
                        <a:rPr lang="es-PE" sz="1400" dirty="0" err="1">
                          <a:effectLst/>
                          <a:latin typeface="+mn-lt"/>
                          <a:ea typeface="Calibri"/>
                          <a:cs typeface="Times New Roman"/>
                        </a:rPr>
                        <a:t>airambo</a:t>
                      </a:r>
                      <a:r>
                        <a:rPr lang="es-PE" sz="1400" dirty="0">
                          <a:effectLst/>
                          <a:latin typeface="+mn-lt"/>
                          <a:ea typeface="Calibri"/>
                          <a:cs typeface="Times New Roman"/>
                        </a:rPr>
                        <a:t>”, “</a:t>
                      </a:r>
                      <a:r>
                        <a:rPr lang="es-PE" sz="1400" dirty="0" err="1">
                          <a:effectLst/>
                          <a:latin typeface="+mn-lt"/>
                          <a:ea typeface="Calibri"/>
                          <a:cs typeface="Times New Roman"/>
                        </a:rPr>
                        <a:t>coponcillo</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a:effectLst/>
                          <a:latin typeface="+mn-lt"/>
                          <a:ea typeface="Calibri"/>
                          <a:cs typeface="Times New Roman"/>
                        </a:rPr>
                        <a:t>La </a:t>
                      </a:r>
                      <a:r>
                        <a:rPr lang="en-US" sz="1400" dirty="0" err="1">
                          <a:effectLst/>
                          <a:latin typeface="+mn-lt"/>
                          <a:ea typeface="Calibri"/>
                          <a:cs typeface="Times New Roman"/>
                        </a:rPr>
                        <a:t>radice</a:t>
                      </a:r>
                      <a:r>
                        <a:rPr lang="en-US" sz="1400" dirty="0">
                          <a:effectLst/>
                          <a:latin typeface="+mn-lt"/>
                          <a:ea typeface="Calibri"/>
                          <a:cs typeface="Times New Roman"/>
                        </a:rPr>
                        <a:t> </a:t>
                      </a:r>
                      <a:r>
                        <a:rPr lang="en-US" sz="1400" dirty="0" err="1">
                          <a:effectLst/>
                          <a:latin typeface="+mn-lt"/>
                          <a:ea typeface="Calibri"/>
                          <a:cs typeface="Times New Roman"/>
                        </a:rPr>
                        <a:t>è</a:t>
                      </a:r>
                      <a:r>
                        <a:rPr lang="en-US" sz="1400" dirty="0">
                          <a:effectLst/>
                          <a:latin typeface="+mn-lt"/>
                          <a:ea typeface="Calibri"/>
                          <a:cs typeface="Times New Roman"/>
                        </a:rPr>
                        <a:t> </a:t>
                      </a:r>
                      <a:r>
                        <a:rPr lang="en-US" sz="1400" dirty="0" err="1">
                          <a:effectLst/>
                          <a:latin typeface="+mn-lt"/>
                          <a:ea typeface="Calibri"/>
                          <a:cs typeface="Times New Roman"/>
                        </a:rPr>
                        <a:t>purgativa</a:t>
                      </a:r>
                      <a:r>
                        <a:rPr lang="en-US" sz="1400" dirty="0">
                          <a:effectLst/>
                          <a:latin typeface="+mn-lt"/>
                          <a:ea typeface="Calibri"/>
                          <a:cs typeface="Times New Roman"/>
                        </a:rPr>
                        <a:t>, </a:t>
                      </a:r>
                      <a:r>
                        <a:rPr lang="en-US" sz="1400" dirty="0" err="1">
                          <a:effectLst/>
                          <a:latin typeface="+mn-lt"/>
                          <a:ea typeface="Calibri"/>
                          <a:cs typeface="Times New Roman"/>
                        </a:rPr>
                        <a:t>viene</a:t>
                      </a:r>
                      <a:r>
                        <a:rPr lang="en-US" sz="1400" dirty="0">
                          <a:effectLst/>
                          <a:latin typeface="+mn-lt"/>
                          <a:ea typeface="Calibri"/>
                          <a:cs typeface="Times New Roman"/>
                        </a:rPr>
                        <a:t> </a:t>
                      </a:r>
                      <a:r>
                        <a:rPr lang="en-US" sz="1400" dirty="0" err="1">
                          <a:effectLst/>
                          <a:latin typeface="+mn-lt"/>
                          <a:ea typeface="Calibri"/>
                          <a:cs typeface="Times New Roman"/>
                        </a:rPr>
                        <a:t>anche</a:t>
                      </a:r>
                      <a:r>
                        <a:rPr lang="en-US" sz="1400" dirty="0">
                          <a:effectLst/>
                          <a:latin typeface="+mn-lt"/>
                          <a:ea typeface="Calibri"/>
                          <a:cs typeface="Times New Roman"/>
                        </a:rPr>
                        <a:t> </a:t>
                      </a:r>
                      <a:r>
                        <a:rPr lang="en-US" sz="1400" dirty="0" err="1">
                          <a:effectLst/>
                          <a:latin typeface="+mn-lt"/>
                          <a:ea typeface="Calibri"/>
                          <a:cs typeface="Times New Roman"/>
                        </a:rPr>
                        <a:t>utilizzata</a:t>
                      </a:r>
                      <a:r>
                        <a:rPr lang="en-US" sz="1400" dirty="0">
                          <a:effectLst/>
                          <a:latin typeface="+mn-lt"/>
                          <a:ea typeface="Calibri"/>
                          <a:cs typeface="Times New Roman"/>
                        </a:rPr>
                        <a:t> per </a:t>
                      </a:r>
                      <a:r>
                        <a:rPr lang="en-US" sz="1400" dirty="0" err="1">
                          <a:effectLst/>
                          <a:latin typeface="+mn-lt"/>
                          <a:ea typeface="Calibri"/>
                          <a:cs typeface="Times New Roman"/>
                        </a:rPr>
                        <a:t>ridurre</a:t>
                      </a:r>
                      <a:r>
                        <a:rPr lang="en-US" sz="1400" dirty="0">
                          <a:effectLst/>
                          <a:latin typeface="+mn-lt"/>
                          <a:ea typeface="Calibri"/>
                          <a:cs typeface="Times New Roman"/>
                        </a:rPr>
                        <a:t> il </a:t>
                      </a:r>
                      <a:r>
                        <a:rPr lang="en-US" sz="1400" dirty="0" err="1">
                          <a:effectLst/>
                          <a:latin typeface="+mn-lt"/>
                          <a:ea typeface="Calibri"/>
                          <a:cs typeface="Times New Roman"/>
                        </a:rPr>
                        <a:t>gonfiore</a:t>
                      </a:r>
                      <a:r>
                        <a:rPr lang="en-US" sz="1400" dirty="0">
                          <a:effectLst/>
                          <a:latin typeface="+mn-lt"/>
                          <a:ea typeface="Calibri"/>
                          <a:cs typeface="Times New Roman"/>
                        </a:rPr>
                        <a:t> </a:t>
                      </a:r>
                      <a:r>
                        <a:rPr lang="en-US" sz="1400" dirty="0" err="1">
                          <a:effectLst/>
                          <a:latin typeface="+mn-lt"/>
                          <a:ea typeface="Calibri"/>
                          <a:cs typeface="Times New Roman"/>
                        </a:rPr>
                        <a:t>delle</a:t>
                      </a:r>
                      <a:r>
                        <a:rPr lang="en-US" sz="1400" dirty="0">
                          <a:effectLst/>
                          <a:latin typeface="+mn-lt"/>
                          <a:ea typeface="Calibri"/>
                          <a:cs typeface="Times New Roman"/>
                        </a:rPr>
                        <a:t> </a:t>
                      </a:r>
                      <a:r>
                        <a:rPr lang="en-US" sz="1400" dirty="0" err="1">
                          <a:effectLst/>
                          <a:latin typeface="+mn-lt"/>
                          <a:ea typeface="Calibri"/>
                          <a:cs typeface="Times New Roman"/>
                        </a:rPr>
                        <a:t>ferite</a:t>
                      </a:r>
                      <a:r>
                        <a:rPr lang="en-US" sz="1400" dirty="0">
                          <a:effectLst/>
                          <a:latin typeface="+mn-lt"/>
                          <a:ea typeface="Calibri"/>
                          <a:cs typeface="Times New Roman"/>
                        </a:rPr>
                        <a:t>.</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31437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Picrosia</a:t>
                      </a:r>
                      <a:r>
                        <a:rPr lang="es-PE" sz="1400" dirty="0">
                          <a:effectLst/>
                          <a:latin typeface="+mn-lt"/>
                          <a:ea typeface="Calibri"/>
                          <a:cs typeface="Times New Roman"/>
                        </a:rPr>
                        <a:t> </a:t>
                      </a:r>
                      <a:r>
                        <a:rPr lang="es-PE" sz="1400" dirty="0" err="1">
                          <a:effectLst/>
                          <a:latin typeface="+mn-lt"/>
                          <a:ea typeface="Calibri"/>
                          <a:cs typeface="Times New Roman"/>
                        </a:rPr>
                        <a:t>longifolia</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“achicoria”, “achicoria peruana”, “chicoria”</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Radici, stelo, foglia.</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Antipiretico</a:t>
                      </a:r>
                      <a:r>
                        <a:rPr lang="en-US" sz="1400" dirty="0">
                          <a:effectLst/>
                          <a:latin typeface="+mn-lt"/>
                          <a:ea typeface="Calibri"/>
                          <a:cs typeface="Times New Roman"/>
                        </a:rPr>
                        <a:t>, </a:t>
                      </a:r>
                      <a:r>
                        <a:rPr lang="en-US" sz="1400" dirty="0" err="1">
                          <a:effectLst/>
                          <a:latin typeface="+mn-lt"/>
                          <a:ea typeface="Calibri"/>
                          <a:cs typeface="Times New Roman"/>
                        </a:rPr>
                        <a:t>disturbi</a:t>
                      </a:r>
                      <a:r>
                        <a:rPr lang="en-US" sz="1400" dirty="0">
                          <a:effectLst/>
                          <a:latin typeface="+mn-lt"/>
                          <a:ea typeface="Calibri"/>
                          <a:cs typeface="Times New Roman"/>
                        </a:rPr>
                        <a:t> </a:t>
                      </a:r>
                      <a:r>
                        <a:rPr lang="en-US" sz="1400" dirty="0" err="1">
                          <a:effectLst/>
                          <a:latin typeface="+mn-lt"/>
                          <a:ea typeface="Calibri"/>
                          <a:cs typeface="Times New Roman"/>
                        </a:rPr>
                        <a:t>intestinali</a:t>
                      </a:r>
                      <a:r>
                        <a:rPr lang="en-US" sz="1400" dirty="0">
                          <a:effectLst/>
                          <a:latin typeface="+mn-lt"/>
                          <a:ea typeface="Calibri"/>
                          <a:cs typeface="Times New Roman"/>
                        </a:rPr>
                        <a:t>, </a:t>
                      </a:r>
                      <a:r>
                        <a:rPr lang="en-US" sz="1400" dirty="0" err="1">
                          <a:effectLst/>
                          <a:latin typeface="+mn-lt"/>
                          <a:ea typeface="Calibri"/>
                          <a:cs typeface="Times New Roman"/>
                        </a:rPr>
                        <a:t>efficace</a:t>
                      </a:r>
                      <a:r>
                        <a:rPr lang="en-US" sz="1400" dirty="0">
                          <a:effectLst/>
                          <a:latin typeface="+mn-lt"/>
                          <a:ea typeface="Calibri"/>
                          <a:cs typeface="Times New Roman"/>
                        </a:rPr>
                        <a:t> </a:t>
                      </a:r>
                      <a:r>
                        <a:rPr lang="en-US" sz="1400" dirty="0" err="1">
                          <a:effectLst/>
                          <a:latin typeface="+mn-lt"/>
                          <a:ea typeface="Calibri"/>
                          <a:cs typeface="Times New Roman"/>
                        </a:rPr>
                        <a:t>nel</a:t>
                      </a:r>
                      <a:r>
                        <a:rPr lang="en-US" sz="1400" dirty="0">
                          <a:effectLst/>
                          <a:latin typeface="+mn-lt"/>
                          <a:ea typeface="Calibri"/>
                          <a:cs typeface="Times New Roman"/>
                        </a:rPr>
                        <a:t> </a:t>
                      </a:r>
                      <a:r>
                        <a:rPr lang="en-US" sz="1400" dirty="0" err="1">
                          <a:effectLst/>
                          <a:latin typeface="+mn-lt"/>
                          <a:ea typeface="Calibri"/>
                          <a:cs typeface="Times New Roman"/>
                        </a:rPr>
                        <a:t>trattamento</a:t>
                      </a:r>
                      <a:r>
                        <a:rPr lang="en-US" sz="1400" dirty="0">
                          <a:effectLst/>
                          <a:latin typeface="+mn-lt"/>
                          <a:ea typeface="Calibri"/>
                          <a:cs typeface="Times New Roman"/>
                        </a:rPr>
                        <a:t> </a:t>
                      </a:r>
                      <a:r>
                        <a:rPr lang="en-US" sz="1400" dirty="0" err="1">
                          <a:effectLst/>
                          <a:latin typeface="+mn-lt"/>
                          <a:ea typeface="Calibri"/>
                          <a:cs typeface="Times New Roman"/>
                        </a:rPr>
                        <a:t>dell'epatite</a:t>
                      </a:r>
                      <a:r>
                        <a:rPr lang="en-US" sz="1400" dirty="0">
                          <a:effectLst/>
                          <a:latin typeface="+mn-lt"/>
                          <a:ea typeface="Calibri"/>
                          <a:cs typeface="Times New Roman"/>
                        </a:rPr>
                        <a:t>, </a:t>
                      </a:r>
                      <a:r>
                        <a:rPr lang="en-US" sz="1400" dirty="0" err="1">
                          <a:effectLst/>
                          <a:latin typeface="+mn-lt"/>
                          <a:ea typeface="Calibri"/>
                          <a:cs typeface="Times New Roman"/>
                        </a:rPr>
                        <a:t>diuretico</a:t>
                      </a:r>
                      <a:r>
                        <a:rPr lang="en-US" sz="1400" dirty="0">
                          <a:effectLst/>
                          <a:latin typeface="+mn-lt"/>
                          <a:ea typeface="Calibri"/>
                          <a:cs typeface="Times New Roman"/>
                        </a:rPr>
                        <a:t>, anti-</a:t>
                      </a:r>
                      <a:r>
                        <a:rPr lang="en-US" sz="1400" dirty="0" err="1">
                          <a:effectLst/>
                          <a:latin typeface="+mn-lt"/>
                          <a:ea typeface="Calibri"/>
                          <a:cs typeface="Times New Roman"/>
                        </a:rPr>
                        <a:t>anemico</a:t>
                      </a:r>
                      <a:r>
                        <a:rPr lang="en-US" sz="1400" dirty="0">
                          <a:effectLst/>
                          <a:latin typeface="+mn-lt"/>
                          <a:ea typeface="Calibri"/>
                          <a:cs typeface="Times New Roman"/>
                        </a:rPr>
                        <a:t>, </a:t>
                      </a:r>
                      <a:r>
                        <a:rPr lang="en-US" sz="1400" dirty="0" err="1">
                          <a:effectLst/>
                          <a:latin typeface="+mn-lt"/>
                          <a:ea typeface="Calibri"/>
                          <a:cs typeface="Times New Roman"/>
                        </a:rPr>
                        <a:t>condizioni</a:t>
                      </a:r>
                      <a:r>
                        <a:rPr lang="en-US" sz="1400" dirty="0">
                          <a:effectLst/>
                          <a:latin typeface="+mn-lt"/>
                          <a:ea typeface="Calibri"/>
                          <a:cs typeface="Times New Roman"/>
                        </a:rPr>
                        <a:t> </a:t>
                      </a:r>
                      <a:r>
                        <a:rPr lang="en-US" sz="1400" dirty="0" err="1">
                          <a:effectLst/>
                          <a:latin typeface="+mn-lt"/>
                          <a:ea typeface="Calibri"/>
                          <a:cs typeface="Times New Roman"/>
                        </a:rPr>
                        <a:t>epatiche</a:t>
                      </a:r>
                      <a:r>
                        <a:rPr lang="en-US" sz="1400" dirty="0">
                          <a:effectLst/>
                          <a:latin typeface="+mn-lt"/>
                          <a:ea typeface="Calibri"/>
                          <a:cs typeface="Times New Roman"/>
                        </a:rPr>
                        <a:t>, </a:t>
                      </a:r>
                      <a:r>
                        <a:rPr lang="en-US" sz="1400" dirty="0" err="1">
                          <a:effectLst/>
                          <a:latin typeface="+mn-lt"/>
                          <a:ea typeface="Calibri"/>
                          <a:cs typeface="Times New Roman"/>
                        </a:rPr>
                        <a:t>costipazione</a:t>
                      </a:r>
                      <a:r>
                        <a:rPr lang="en-US" sz="1400" dirty="0">
                          <a:effectLst/>
                          <a:latin typeface="+mn-lt"/>
                          <a:ea typeface="Calibri"/>
                          <a:cs typeface="Times New Roman"/>
                        </a:rPr>
                        <a:t>.</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595721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100" b="1" dirty="0">
                <a:solidFill>
                  <a:schemeClr val="accent2"/>
                </a:solidFill>
                <a:effectLst>
                  <a:outerShdw blurRad="38100" dist="38100" dir="2700000" algn="tl">
                    <a:srgbClr val="000000">
                      <a:alpha val="43137"/>
                    </a:srgbClr>
                  </a:outerShdw>
                </a:effectLst>
                <a:latin typeface="+mj-lt"/>
                <a:ea typeface="+mj-ea"/>
                <a:cs typeface="+mj-cs"/>
              </a:rPr>
              <a:t>7. </a:t>
            </a:r>
            <a:r>
              <a:rPr lang="en-US" sz="2400" b="1" dirty="0" err="1">
                <a:solidFill>
                  <a:schemeClr val="accent2"/>
                </a:solidFill>
                <a:effectLst>
                  <a:outerShdw blurRad="38100" dist="38100" dir="2700000" algn="tl">
                    <a:srgbClr val="000000">
                      <a:alpha val="43137"/>
                    </a:srgbClr>
                  </a:outerShdw>
                </a:effectLst>
              </a:rPr>
              <a:t>Prova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dell'uso</a:t>
            </a:r>
            <a:r>
              <a:rPr lang="en-US" sz="2400" b="1" dirty="0">
                <a:solidFill>
                  <a:schemeClr val="accent2"/>
                </a:solidFill>
                <a:effectLst>
                  <a:outerShdw blurRad="38100" dist="38100" dir="2700000" algn="tl">
                    <a:srgbClr val="000000">
                      <a:alpha val="43137"/>
                    </a:srgbClr>
                  </a:outerShdw>
                </a:effectLst>
              </a:rPr>
              <a:t> di </a:t>
            </a:r>
            <a:r>
              <a:rPr lang="en-US" sz="2400" b="1" dirty="0" err="1">
                <a:solidFill>
                  <a:schemeClr val="accent2"/>
                </a:solidFill>
                <a:effectLst>
                  <a:outerShdw blurRad="38100" dist="38100" dir="2700000" algn="tl">
                    <a:srgbClr val="000000">
                      <a:alpha val="43137"/>
                    </a:srgbClr>
                  </a:outerShdw>
                </a:effectLst>
              </a:rPr>
              <a:t>piante</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medicinali</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nella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medicina</a:t>
            </a:r>
            <a:r>
              <a:rPr lang="en-US" sz="2400" b="1" dirty="0">
                <a:solidFill>
                  <a:schemeClr val="accent2"/>
                </a:solidFill>
                <a:effectLst>
                  <a:outerShdw blurRad="38100" dist="38100" dir="2700000" algn="tl">
                    <a:srgbClr val="000000">
                      <a:alpha val="43137"/>
                    </a:srgbClr>
                  </a:outerShdw>
                </a:effectLst>
              </a:rPr>
              <a:t> </a:t>
            </a:r>
            <a:r>
              <a:rPr lang="en-US" sz="2400" b="1" dirty="0" err="1">
                <a:solidFill>
                  <a:schemeClr val="accent2"/>
                </a:solidFill>
                <a:effectLst>
                  <a:outerShdw blurRad="38100" dist="38100" dir="2700000" algn="tl">
                    <a:srgbClr val="000000">
                      <a:alpha val="43137"/>
                    </a:srgbClr>
                  </a:outerShdw>
                </a:effectLst>
              </a:rPr>
              <a:t>precolombiana</a:t>
            </a:r>
            <a:r>
              <a:rPr lang="en-US" sz="2400" b="1" dirty="0">
                <a:solidFill>
                  <a:schemeClr val="accent2"/>
                </a:solidFill>
                <a:effectLst>
                  <a:outerShdw blurRad="38100" dist="38100" dir="2700000" algn="tl">
                    <a:srgbClr val="000000">
                      <a:alpha val="43137"/>
                    </a:srgbClr>
                  </a:outerShdw>
                </a:effectLst>
              </a:rPr>
              <a:t> e </a:t>
            </a:r>
            <a:r>
              <a:rPr lang="en-US" sz="2400" b="1" dirty="0" err="1">
                <a:solidFill>
                  <a:schemeClr val="accent2"/>
                </a:solidFill>
                <a:effectLst>
                  <a:outerShdw blurRad="38100" dist="38100" dir="2700000" algn="tl">
                    <a:srgbClr val="000000">
                      <a:alpha val="43137"/>
                    </a:srgbClr>
                  </a:outerShdw>
                </a:effectLst>
              </a:rPr>
              <a:t>inca</a:t>
            </a:r>
            <a:r>
              <a:rPr lang="en-US" sz="2400" b="1" dirty="0">
                <a:solidFill>
                  <a:schemeClr val="accent2"/>
                </a:solidFill>
                <a:effectLst>
                  <a:outerShdw blurRad="38100" dist="38100" dir="2700000" algn="tl">
                    <a:srgbClr val="000000">
                      <a:alpha val="43137"/>
                    </a:srgbClr>
                  </a:outerShdw>
                </a:effectLst>
              </a:rPr>
              <a:t> </a:t>
            </a:r>
            <a:r>
              <a:rPr lang="es-ES" sz="2100" b="1" dirty="0">
                <a:solidFill>
                  <a:schemeClr val="accent2"/>
                </a:solidFill>
                <a:effectLst>
                  <a:outerShdw blurRad="38100" dist="38100" dir="2700000" algn="tl">
                    <a:srgbClr val="000000">
                      <a:alpha val="43137"/>
                    </a:srgbClr>
                  </a:outerShdw>
                </a:effectLst>
                <a:latin typeface="+mj-lt"/>
                <a:ea typeface="+mj-ea"/>
                <a:cs typeface="+mj-cs"/>
              </a:rPr>
              <a:t/>
            </a:r>
            <a:br>
              <a:rPr lang="es-ES" sz="2100" b="1" dirty="0">
                <a:solidFill>
                  <a:schemeClr val="accent2"/>
                </a:solidFill>
                <a:effectLst>
                  <a:outerShdw blurRad="38100" dist="38100" dir="2700000" algn="tl">
                    <a:srgbClr val="000000">
                      <a:alpha val="43137"/>
                    </a:srgbClr>
                  </a:outerShdw>
                </a:effectLst>
                <a:latin typeface="+mj-lt"/>
                <a:ea typeface="+mj-ea"/>
                <a:cs typeface="+mj-cs"/>
              </a:rPr>
            </a:br>
            <a:endParaRPr lang="en-US" sz="21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275083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348034798"/>
              </p:ext>
            </p:extLst>
          </p:nvPr>
        </p:nvGraphicFramePr>
        <p:xfrm>
          <a:off x="1975155" y="765235"/>
          <a:ext cx="8506326" cy="5040825"/>
        </p:xfrm>
        <a:graphic>
          <a:graphicData uri="http://schemas.openxmlformats.org/drawingml/2006/table">
            <a:tbl>
              <a:tblPr firstRow="1" firstCol="1" bandRow="1"/>
              <a:tblGrid>
                <a:gridCol w="1966555">
                  <a:extLst>
                    <a:ext uri="{9D8B030D-6E8A-4147-A177-3AD203B41FA5}">
                      <a16:colId xmlns="" xmlns:a16="http://schemas.microsoft.com/office/drawing/2014/main" val="20000"/>
                    </a:ext>
                  </a:extLst>
                </a:gridCol>
                <a:gridCol w="1893115">
                  <a:extLst>
                    <a:ext uri="{9D8B030D-6E8A-4147-A177-3AD203B41FA5}">
                      <a16:colId xmlns="" xmlns:a16="http://schemas.microsoft.com/office/drawing/2014/main" val="20001"/>
                    </a:ext>
                  </a:extLst>
                </a:gridCol>
                <a:gridCol w="1797916">
                  <a:extLst>
                    <a:ext uri="{9D8B030D-6E8A-4147-A177-3AD203B41FA5}">
                      <a16:colId xmlns="" xmlns:a16="http://schemas.microsoft.com/office/drawing/2014/main" val="20002"/>
                    </a:ext>
                  </a:extLst>
                </a:gridCol>
                <a:gridCol w="2848740">
                  <a:extLst>
                    <a:ext uri="{9D8B030D-6E8A-4147-A177-3AD203B41FA5}">
                      <a16:colId xmlns="" xmlns:a16="http://schemas.microsoft.com/office/drawing/2014/main" val="20003"/>
                    </a:ext>
                  </a:extLst>
                </a:gridCol>
              </a:tblGrid>
              <a:tr h="635996">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136819">
                <a:tc>
                  <a:txBody>
                    <a:bodyPr/>
                    <a:lstStyle/>
                    <a:p>
                      <a:pPr algn="ctr">
                        <a:lnSpc>
                          <a:spcPct val="115000"/>
                        </a:lnSpc>
                        <a:spcAft>
                          <a:spcPts val="0"/>
                        </a:spcAft>
                      </a:pPr>
                      <a:r>
                        <a:rPr lang="es-PE" sz="1400" dirty="0" err="1">
                          <a:effectLst/>
                          <a:latin typeface="+mn-lt"/>
                          <a:ea typeface="Calibri"/>
                          <a:cs typeface="Times New Roman"/>
                        </a:rPr>
                        <a:t>Plantago</a:t>
                      </a:r>
                      <a:r>
                        <a:rPr lang="es-PE" sz="1400" dirty="0">
                          <a:effectLst/>
                          <a:latin typeface="+mn-lt"/>
                          <a:ea typeface="Calibri"/>
                          <a:cs typeface="Times New Roman"/>
                        </a:rPr>
                        <a:t> </a:t>
                      </a:r>
                      <a:r>
                        <a:rPr lang="es-PE" sz="1400" dirty="0" err="1">
                          <a:effectLst/>
                          <a:latin typeface="+mn-lt"/>
                          <a:ea typeface="Calibri"/>
                          <a:cs typeface="Times New Roman"/>
                        </a:rPr>
                        <a:t>lanceolata</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“llantén”, “llantén menor”</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l'intera pianta.
</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a:latin typeface="+mn-lt"/>
                        </a:rPr>
                        <a:t>Per mal di </a:t>
                      </a:r>
                      <a:r>
                        <a:rPr lang="en-US" sz="1400" dirty="0" err="1">
                          <a:latin typeface="+mn-lt"/>
                        </a:rPr>
                        <a:t>testa</a:t>
                      </a:r>
                      <a:r>
                        <a:rPr lang="en-US" sz="1400" dirty="0">
                          <a:latin typeface="+mn-lt"/>
                        </a:rPr>
                        <a:t>, mal di </a:t>
                      </a:r>
                      <a:r>
                        <a:rPr lang="en-US" sz="1400" dirty="0" err="1">
                          <a:latin typeface="+mn-lt"/>
                        </a:rPr>
                        <a:t>gola</a:t>
                      </a:r>
                      <a:r>
                        <a:rPr lang="en-US" sz="1400" dirty="0">
                          <a:latin typeface="+mn-lt"/>
                        </a:rPr>
                        <a:t>, </a:t>
                      </a:r>
                      <a:r>
                        <a:rPr lang="en-US" sz="1400" dirty="0" err="1">
                          <a:latin typeface="+mn-lt"/>
                        </a:rPr>
                        <a:t>condizioni</a:t>
                      </a:r>
                      <a:r>
                        <a:rPr lang="en-US" sz="1400" dirty="0">
                          <a:latin typeface="+mn-lt"/>
                        </a:rPr>
                        <a:t> </a:t>
                      </a:r>
                      <a:r>
                        <a:rPr lang="en-US" sz="1400" dirty="0" err="1">
                          <a:latin typeface="+mn-lt"/>
                        </a:rPr>
                        <a:t>orali</a:t>
                      </a:r>
                      <a:r>
                        <a:rPr lang="en-US" sz="1400" dirty="0">
                          <a:latin typeface="+mn-lt"/>
                        </a:rPr>
                        <a:t>, </a:t>
                      </a:r>
                      <a:r>
                        <a:rPr lang="en-US" sz="1400" dirty="0" err="1">
                          <a:latin typeface="+mn-lt"/>
                        </a:rPr>
                        <a:t>oculari</a:t>
                      </a:r>
                      <a:r>
                        <a:rPr lang="en-US" sz="1400" dirty="0">
                          <a:latin typeface="+mn-lt"/>
                        </a:rPr>
                        <a:t>, </a:t>
                      </a:r>
                      <a:r>
                        <a:rPr lang="en-US" sz="1400" dirty="0" err="1">
                          <a:latin typeface="+mn-lt"/>
                        </a:rPr>
                        <a:t>polmonari</a:t>
                      </a:r>
                      <a:r>
                        <a:rPr lang="en-US" sz="1400" dirty="0">
                          <a:latin typeface="+mn-lt"/>
                        </a:rPr>
                        <a:t>, anti-</a:t>
                      </a:r>
                      <a:r>
                        <a:rPr lang="en-US" sz="1400" dirty="0" err="1">
                          <a:latin typeface="+mn-lt"/>
                        </a:rPr>
                        <a:t>allergia</a:t>
                      </a:r>
                      <a:r>
                        <a:rPr lang="en-US" sz="1400" dirty="0">
                          <a:latin typeface="+mn-lt"/>
                        </a:rPr>
                        <a:t>, </a:t>
                      </a:r>
                      <a:r>
                        <a:rPr lang="en-US" sz="1400" dirty="0" err="1">
                          <a:latin typeface="+mn-lt"/>
                        </a:rPr>
                        <a:t>antibiotico</a:t>
                      </a:r>
                      <a:r>
                        <a:rPr lang="en-US" sz="1400" dirty="0">
                          <a:latin typeface="+mn-lt"/>
                        </a:rPr>
                        <a:t>, anti-</a:t>
                      </a:r>
                      <a:r>
                        <a:rPr lang="en-US" sz="1400" dirty="0" err="1">
                          <a:latin typeface="+mn-lt"/>
                        </a:rPr>
                        <a:t>emorragico</a:t>
                      </a:r>
                      <a:r>
                        <a:rPr lang="en-US" sz="1400" dirty="0">
                          <a:latin typeface="+mn-lt"/>
                        </a:rPr>
                        <a:t>, </a:t>
                      </a:r>
                      <a:r>
                        <a:rPr lang="en-US" sz="1400" dirty="0" err="1">
                          <a:latin typeface="+mn-lt"/>
                        </a:rPr>
                        <a:t>antistaminico</a:t>
                      </a:r>
                      <a:r>
                        <a:rPr lang="en-US" sz="1400" dirty="0">
                          <a:latin typeface="+mn-lt"/>
                        </a:rPr>
                        <a:t>. </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483517">
                <a:tc>
                  <a:txBody>
                    <a:bodyPr/>
                    <a:lstStyle/>
                    <a:p>
                      <a:pPr algn="ctr">
                        <a:lnSpc>
                          <a:spcPct val="115000"/>
                        </a:lnSpc>
                        <a:spcAft>
                          <a:spcPts val="0"/>
                        </a:spcAft>
                      </a:pPr>
                      <a:r>
                        <a:rPr lang="es-PE" sz="1400" dirty="0" err="1">
                          <a:effectLst/>
                          <a:latin typeface="+mn-lt"/>
                          <a:ea typeface="Calibri"/>
                          <a:cs typeface="Times New Roman"/>
                        </a:rPr>
                        <a:t>Polygala</a:t>
                      </a:r>
                      <a:r>
                        <a:rPr lang="es-PE" sz="1400" dirty="0">
                          <a:effectLst/>
                          <a:latin typeface="+mn-lt"/>
                          <a:ea typeface="Calibri"/>
                          <a:cs typeface="Times New Roman"/>
                        </a:rPr>
                        <a:t> </a:t>
                      </a:r>
                      <a:r>
                        <a:rPr lang="es-PE" sz="1400" dirty="0" err="1">
                          <a:effectLst/>
                          <a:latin typeface="+mn-lt"/>
                          <a:ea typeface="Calibri"/>
                          <a:cs typeface="Times New Roman"/>
                        </a:rPr>
                        <a:t>paniculata</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t>
                      </a:r>
                      <a:r>
                        <a:rPr lang="es-PE" sz="1400" dirty="0" err="1">
                          <a:effectLst/>
                          <a:latin typeface="+mn-lt"/>
                          <a:ea typeface="Calibri"/>
                          <a:cs typeface="Times New Roman"/>
                        </a:rPr>
                        <a:t>mentolatum</a:t>
                      </a:r>
                      <a:r>
                        <a:rPr lang="es-PE" sz="1400" dirty="0">
                          <a:effectLst/>
                          <a:latin typeface="+mn-lt"/>
                          <a:ea typeface="Calibri"/>
                          <a:cs typeface="Times New Roman"/>
                        </a:rPr>
                        <a:t>”, “</a:t>
                      </a:r>
                      <a:r>
                        <a:rPr lang="es-PE" sz="1400" dirty="0" err="1">
                          <a:effectLst/>
                          <a:latin typeface="+mn-lt"/>
                          <a:ea typeface="Calibri"/>
                          <a:cs typeface="Times New Roman"/>
                        </a:rPr>
                        <a:t>mentolato</a:t>
                      </a:r>
                      <a:r>
                        <a:rPr lang="es-PE" sz="1400" dirty="0">
                          <a:effectLst/>
                          <a:latin typeface="+mn-lt"/>
                          <a:ea typeface="Calibri"/>
                          <a:cs typeface="Times New Roman"/>
                        </a:rPr>
                        <a:t>” </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Radice, stelo, foglia. 
</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err="1">
                          <a:latin typeface="+mn-lt"/>
                        </a:rPr>
                        <a:t>Contro</a:t>
                      </a:r>
                      <a:r>
                        <a:rPr lang="en-US" sz="1400" dirty="0">
                          <a:latin typeface="+mn-lt"/>
                        </a:rPr>
                        <a:t> le </a:t>
                      </a:r>
                      <a:r>
                        <a:rPr lang="en-US" sz="1400" dirty="0" err="1">
                          <a:latin typeface="+mn-lt"/>
                        </a:rPr>
                        <a:t>malattie</a:t>
                      </a:r>
                      <a:r>
                        <a:rPr lang="en-US" sz="1400" dirty="0">
                          <a:latin typeface="+mn-lt"/>
                        </a:rPr>
                        <a:t> </a:t>
                      </a:r>
                      <a:r>
                        <a:rPr lang="en-US" sz="1400" dirty="0" err="1">
                          <a:latin typeface="+mn-lt"/>
                        </a:rPr>
                        <a:t>delle</a:t>
                      </a:r>
                      <a:r>
                        <a:rPr lang="en-US" sz="1400" dirty="0">
                          <a:latin typeface="+mn-lt"/>
                        </a:rPr>
                        <a:t> vie </a:t>
                      </a:r>
                      <a:r>
                        <a:rPr lang="en-US" sz="1400" dirty="0" err="1">
                          <a:latin typeface="+mn-lt"/>
                        </a:rPr>
                        <a:t>urinarie</a:t>
                      </a:r>
                      <a:r>
                        <a:rPr lang="en-US" sz="1400" dirty="0">
                          <a:latin typeface="+mn-lt"/>
                        </a:rPr>
                        <a:t>, </a:t>
                      </a:r>
                      <a:r>
                        <a:rPr lang="en-US" sz="1400" dirty="0" err="1">
                          <a:latin typeface="+mn-lt"/>
                        </a:rPr>
                        <a:t>antireumatiche</a:t>
                      </a:r>
                      <a:r>
                        <a:rPr lang="en-US" sz="1400" dirty="0">
                          <a:latin typeface="+mn-lt"/>
                        </a:rPr>
                        <a:t>, antitussive, </a:t>
                      </a:r>
                      <a:r>
                        <a:rPr lang="en-US" sz="1400" dirty="0" err="1">
                          <a:latin typeface="+mn-lt"/>
                        </a:rPr>
                        <a:t>bronchite</a:t>
                      </a:r>
                      <a:r>
                        <a:rPr lang="en-US" sz="1400" dirty="0">
                          <a:latin typeface="+mn-lt"/>
                        </a:rPr>
                        <a:t>, </a:t>
                      </a:r>
                      <a:r>
                        <a:rPr lang="en-US" sz="1400" dirty="0" err="1">
                          <a:latin typeface="+mn-lt"/>
                        </a:rPr>
                        <a:t>catarro</a:t>
                      </a:r>
                      <a:r>
                        <a:rPr lang="en-US" sz="1400" dirty="0">
                          <a:latin typeface="+mn-lt"/>
                        </a:rPr>
                        <a:t>, </a:t>
                      </a:r>
                      <a:r>
                        <a:rPr lang="en-US" sz="1400" dirty="0" err="1">
                          <a:latin typeface="+mn-lt"/>
                        </a:rPr>
                        <a:t>pulizia</a:t>
                      </a:r>
                      <a:r>
                        <a:rPr lang="en-US" sz="1400" dirty="0">
                          <a:latin typeface="+mn-lt"/>
                        </a:rPr>
                        <a:t>, </a:t>
                      </a:r>
                      <a:r>
                        <a:rPr lang="en-US" sz="1400" dirty="0" err="1">
                          <a:latin typeface="+mn-lt"/>
                        </a:rPr>
                        <a:t>diuretica</a:t>
                      </a:r>
                      <a:r>
                        <a:rPr lang="en-US" sz="1400" dirty="0">
                          <a:latin typeface="+mn-lt"/>
                        </a:rPr>
                        <a:t>, </a:t>
                      </a:r>
                      <a:r>
                        <a:rPr lang="en-US" sz="1400" dirty="0" err="1">
                          <a:latin typeface="+mn-lt"/>
                        </a:rPr>
                        <a:t>contro</a:t>
                      </a:r>
                      <a:r>
                        <a:rPr lang="en-US" sz="1400" dirty="0">
                          <a:latin typeface="+mn-lt"/>
                        </a:rPr>
                        <a:t> le </a:t>
                      </a:r>
                      <a:r>
                        <a:rPr lang="en-US" sz="1400" dirty="0" err="1">
                          <a:latin typeface="+mn-lt"/>
                        </a:rPr>
                        <a:t>malattie</a:t>
                      </a:r>
                      <a:r>
                        <a:rPr lang="en-US" sz="1400" dirty="0">
                          <a:latin typeface="+mn-lt"/>
                        </a:rPr>
                        <a:t> </a:t>
                      </a:r>
                      <a:r>
                        <a:rPr lang="en-US" sz="1400" dirty="0" err="1">
                          <a:latin typeface="+mn-lt"/>
                        </a:rPr>
                        <a:t>veneree</a:t>
                      </a:r>
                      <a:r>
                        <a:rPr lang="en-US" sz="1400" dirty="0">
                          <a:latin typeface="+mn-lt"/>
                        </a:rPr>
                        <a:t>, </a:t>
                      </a:r>
                      <a:r>
                        <a:rPr lang="en-US" sz="1400" dirty="0" err="1">
                          <a:latin typeface="+mn-lt"/>
                        </a:rPr>
                        <a:t>l'estratto</a:t>
                      </a:r>
                      <a:r>
                        <a:rPr lang="en-US" sz="1400" dirty="0">
                          <a:latin typeface="+mn-lt"/>
                        </a:rPr>
                        <a:t> del </a:t>
                      </a:r>
                      <a:r>
                        <a:rPr lang="en-US" sz="1400" dirty="0" err="1">
                          <a:latin typeface="+mn-lt"/>
                        </a:rPr>
                        <a:t>tratto</a:t>
                      </a:r>
                      <a:r>
                        <a:rPr lang="en-US" sz="1400" dirty="0">
                          <a:latin typeface="+mn-lt"/>
                        </a:rPr>
                        <a:t> </a:t>
                      </a:r>
                      <a:r>
                        <a:rPr lang="en-US" sz="1400" dirty="0" err="1">
                          <a:latin typeface="+mn-lt"/>
                        </a:rPr>
                        <a:t>urinario</a:t>
                      </a:r>
                      <a:r>
                        <a:rPr lang="en-US" sz="1400" dirty="0">
                          <a:latin typeface="+mn-lt"/>
                        </a:rPr>
                        <a:t>, </a:t>
                      </a:r>
                      <a:r>
                        <a:rPr lang="en-US" sz="1400" dirty="0" err="1">
                          <a:latin typeface="+mn-lt"/>
                        </a:rPr>
                        <a:t>l'autante</a:t>
                      </a:r>
                      <a:r>
                        <a:rPr lang="en-US" sz="1400" dirty="0">
                          <a:latin typeface="+mn-lt"/>
                        </a:rPr>
                        <a:t>, </a:t>
                      </a:r>
                      <a:r>
                        <a:rPr lang="en-US" sz="1400" dirty="0" err="1">
                          <a:latin typeface="+mn-lt"/>
                        </a:rPr>
                        <a:t>l'irritazione</a:t>
                      </a:r>
                      <a:r>
                        <a:rPr lang="en-US" sz="1400" dirty="0">
                          <a:latin typeface="+mn-lt"/>
                        </a:rPr>
                        <a:t> </a:t>
                      </a:r>
                      <a:r>
                        <a:rPr lang="en-US" sz="1400" dirty="0" err="1">
                          <a:latin typeface="+mn-lt"/>
                        </a:rPr>
                        <a:t>oculare</a:t>
                      </a:r>
                      <a:r>
                        <a:rPr lang="en-US" sz="1400" dirty="0">
                          <a:latin typeface="+mn-lt"/>
                        </a:rPr>
                        <a:t>, le </a:t>
                      </a:r>
                      <a:r>
                        <a:rPr lang="en-US" sz="1400" dirty="0" err="1">
                          <a:latin typeface="+mn-lt"/>
                        </a:rPr>
                        <a:t>dislocazioni</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567049">
                <a:tc>
                  <a:txBody>
                    <a:bodyPr/>
                    <a:lstStyle/>
                    <a:p>
                      <a:pPr algn="ctr">
                        <a:lnSpc>
                          <a:spcPct val="115000"/>
                        </a:lnSpc>
                        <a:spcAft>
                          <a:spcPts val="0"/>
                        </a:spcAft>
                      </a:pPr>
                      <a:r>
                        <a:rPr lang="es-PE" sz="1400" dirty="0" err="1">
                          <a:effectLst/>
                          <a:latin typeface="+mn-lt"/>
                          <a:ea typeface="Calibri"/>
                          <a:cs typeface="Times New Roman"/>
                        </a:rPr>
                        <a:t>Polygonum</a:t>
                      </a:r>
                      <a:r>
                        <a:rPr lang="es-PE" sz="1400" dirty="0">
                          <a:effectLst/>
                          <a:latin typeface="+mn-lt"/>
                          <a:ea typeface="Calibri"/>
                          <a:cs typeface="Times New Roman"/>
                        </a:rPr>
                        <a:t> </a:t>
                      </a:r>
                      <a:r>
                        <a:rPr lang="es-PE" sz="1400" dirty="0" err="1">
                          <a:effectLst/>
                          <a:latin typeface="+mn-lt"/>
                          <a:ea typeface="Calibri"/>
                          <a:cs typeface="Times New Roman"/>
                        </a:rPr>
                        <a:t>punctatum</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“yaco”, “</a:t>
                      </a:r>
                      <a:r>
                        <a:rPr lang="es-PE" sz="1400" dirty="0" err="1">
                          <a:effectLst/>
                          <a:latin typeface="+mn-lt"/>
                          <a:ea typeface="Calibri"/>
                          <a:cs typeface="Times New Roman"/>
                        </a:rPr>
                        <a:t>shutiri</a:t>
                      </a:r>
                      <a:r>
                        <a:rPr lang="es-PE" sz="1400" dirty="0">
                          <a:effectLst/>
                          <a:latin typeface="+mn-lt"/>
                          <a:ea typeface="Calibri"/>
                          <a:cs typeface="Times New Roman"/>
                        </a:rPr>
                        <a:t>”, “ají de perro”, “ajicillo”</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l'intera pianta.
</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Antipiretico, antireumatico, calcoli biliari, calcoli della vescica, contro asma, dermatite, diuretici, malattie degli occhi, malattie delle vie urinarie, stimolante, emorroidi, alopecia, paralisi, tigna, astringente.</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93153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96871" y="335340"/>
            <a:ext cx="8784610" cy="400110"/>
          </a:xfrm>
          <a:prstGeom prst="rect">
            <a:avLst/>
          </a:prstGeom>
        </p:spPr>
        <p:txBody>
          <a:bodyPr wrap="square">
            <a:spAutoFit/>
          </a:bodyPr>
          <a:lstStyle/>
          <a:p>
            <a:r>
              <a:rPr lang="en-US" sz="2000" b="1" dirty="0">
                <a:solidFill>
                  <a:schemeClr val="accent2"/>
                </a:solidFill>
                <a:effectLst>
                  <a:outerShdw blurRad="38100" dist="38100" dir="2700000" algn="tl">
                    <a:srgbClr val="000000">
                      <a:alpha val="43137"/>
                    </a:srgbClr>
                  </a:outerShdw>
                </a:effectLst>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endParaRPr lang="en-GB" sz="2000" dirty="0"/>
          </a:p>
        </p:txBody>
      </p:sp>
    </p:spTree>
    <p:extLst>
      <p:ext uri="{BB962C8B-B14F-4D97-AF65-F5344CB8AC3E}">
        <p14:creationId xmlns:p14="http://schemas.microsoft.com/office/powerpoint/2010/main" val="3238366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6560" y="460659"/>
            <a:ext cx="10515600" cy="1325563"/>
          </a:xfrm>
        </p:spPr>
        <p:txBody>
          <a:bodyPr>
            <a:normAutofit/>
          </a:bodyPr>
          <a:lstStyle/>
          <a:p>
            <a:pPr marL="0" indent="0"/>
            <a:r>
              <a:rPr lang="es-ES" sz="2000" b="1" dirty="0">
                <a:solidFill>
                  <a:schemeClr val="accent2"/>
                </a:solidFill>
                <a:effectLst>
                  <a:outerShdw blurRad="38100" dist="38100" dir="2700000" algn="tl">
                    <a:srgbClr val="000000">
                      <a:alpha val="43137"/>
                    </a:srgbClr>
                  </a:outerShdw>
                </a:effectLst>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s-ES" sz="2000" b="1" dirty="0">
                <a:solidFill>
                  <a:schemeClr val="accent2"/>
                </a:solidFill>
                <a:effectLst>
                  <a:outerShdw blurRad="38100" dist="38100" dir="2700000" algn="tl">
                    <a:srgbClr val="000000">
                      <a:alpha val="43137"/>
                    </a:srgbClr>
                  </a:outerShdw>
                </a:effectLst>
              </a:rPr>
              <a:t>.</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1252246394"/>
              </p:ext>
            </p:extLst>
          </p:nvPr>
        </p:nvGraphicFramePr>
        <p:xfrm>
          <a:off x="1020349" y="1333352"/>
          <a:ext cx="9160880" cy="4768026"/>
        </p:xfrm>
        <a:graphic>
          <a:graphicData uri="http://schemas.openxmlformats.org/drawingml/2006/table">
            <a:tbl>
              <a:tblPr firstRow="1" firstCol="1" bandRow="1"/>
              <a:tblGrid>
                <a:gridCol w="2117880">
                  <a:extLst>
                    <a:ext uri="{9D8B030D-6E8A-4147-A177-3AD203B41FA5}">
                      <a16:colId xmlns="" xmlns:a16="http://schemas.microsoft.com/office/drawing/2014/main" val="20000"/>
                    </a:ext>
                  </a:extLst>
                </a:gridCol>
                <a:gridCol w="2038789">
                  <a:extLst>
                    <a:ext uri="{9D8B030D-6E8A-4147-A177-3AD203B41FA5}">
                      <a16:colId xmlns="" xmlns:a16="http://schemas.microsoft.com/office/drawing/2014/main" val="20001"/>
                    </a:ext>
                  </a:extLst>
                </a:gridCol>
                <a:gridCol w="1936263">
                  <a:extLst>
                    <a:ext uri="{9D8B030D-6E8A-4147-A177-3AD203B41FA5}">
                      <a16:colId xmlns="" xmlns:a16="http://schemas.microsoft.com/office/drawing/2014/main" val="20002"/>
                    </a:ext>
                  </a:extLst>
                </a:gridCol>
                <a:gridCol w="3067948">
                  <a:extLst>
                    <a:ext uri="{9D8B030D-6E8A-4147-A177-3AD203B41FA5}">
                      <a16:colId xmlns="" xmlns:a16="http://schemas.microsoft.com/office/drawing/2014/main" val="20003"/>
                    </a:ext>
                  </a:extLst>
                </a:gridCol>
              </a:tblGrid>
              <a:tr h="509107">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44872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Ranunculus</a:t>
                      </a:r>
                      <a:r>
                        <a:rPr lang="es-PE" sz="1400" dirty="0">
                          <a:effectLst/>
                          <a:latin typeface="+mn-lt"/>
                          <a:ea typeface="Calibri"/>
                          <a:cs typeface="Times New Roman"/>
                        </a:rPr>
                        <a:t> </a:t>
                      </a:r>
                      <a:r>
                        <a:rPr lang="es-PE" sz="1400" dirty="0" err="1">
                          <a:effectLst/>
                          <a:latin typeface="+mn-lt"/>
                          <a:ea typeface="Calibri"/>
                          <a:cs typeface="Times New Roman"/>
                        </a:rPr>
                        <a:t>praemorsus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solmansacha</a:t>
                      </a:r>
                      <a:r>
                        <a:rPr lang="es-PE" sz="1400" dirty="0">
                          <a:effectLst/>
                          <a:latin typeface="+mn-lt"/>
                          <a:ea typeface="Calibri"/>
                          <a:cs typeface="Times New Roman"/>
                        </a:rPr>
                        <a:t>”, “centella”, “cicuta”, “botón de oro”</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endParaRPr lang="en-US" sz="1400" dirty="0">
                        <a:effectLst/>
                        <a:latin typeface="+mn-lt"/>
                        <a:ea typeface="Calibri"/>
                        <a:cs typeface="Times New Roman"/>
                      </a:endParaRPr>
                    </a:p>
                    <a:p>
                      <a:pPr algn="ctr">
                        <a:lnSpc>
                          <a:spcPct val="115000"/>
                        </a:lnSpc>
                        <a:spcAft>
                          <a:spcPts val="0"/>
                        </a:spcAft>
                      </a:pPr>
                      <a:r>
                        <a:rPr lang="en-US" sz="1400" dirty="0">
                          <a:effectLst/>
                          <a:latin typeface="+mn-lt"/>
                          <a:ea typeface="Calibri"/>
                          <a:cs typeface="Times New Roman"/>
                        </a:rPr>
                        <a:t>Le </a:t>
                      </a:r>
                      <a:r>
                        <a:rPr lang="en-US" sz="1400" dirty="0" err="1">
                          <a:effectLst/>
                          <a:latin typeface="+mn-lt"/>
                          <a:ea typeface="Calibri"/>
                          <a:cs typeface="Times New Roman"/>
                        </a:rPr>
                        <a:t>foglie</a:t>
                      </a:r>
                      <a:r>
                        <a:rPr lang="en-US" sz="1400" dirty="0">
                          <a:effectLst/>
                          <a:latin typeface="+mn-lt"/>
                          <a:ea typeface="Calibri"/>
                          <a:cs typeface="Times New Roman"/>
                        </a:rPr>
                        <a:t> </a:t>
                      </a:r>
                      <a:r>
                        <a:rPr lang="en-US" sz="1400" dirty="0" err="1">
                          <a:effectLst/>
                          <a:latin typeface="+mn-lt"/>
                          <a:ea typeface="Calibri"/>
                          <a:cs typeface="Times New Roman"/>
                        </a:rPr>
                        <a:t>schiacciate</a:t>
                      </a:r>
                      <a:r>
                        <a:rPr lang="en-US" sz="1400" dirty="0">
                          <a:effectLst/>
                          <a:latin typeface="+mn-lt"/>
                          <a:ea typeface="Calibri"/>
                          <a:cs typeface="Times New Roman"/>
                        </a:rPr>
                        <a:t> </a:t>
                      </a:r>
                      <a:r>
                        <a:rPr lang="en-US" sz="1400" dirty="0" err="1">
                          <a:effectLst/>
                          <a:latin typeface="+mn-lt"/>
                          <a:ea typeface="Calibri"/>
                          <a:cs typeface="Times New Roman"/>
                        </a:rPr>
                        <a:t>sono</a:t>
                      </a:r>
                      <a:r>
                        <a:rPr lang="en-US" sz="1400" dirty="0">
                          <a:effectLst/>
                          <a:latin typeface="+mn-lt"/>
                          <a:ea typeface="Calibri"/>
                          <a:cs typeface="Times New Roman"/>
                        </a:rPr>
                        <a:t> </a:t>
                      </a:r>
                      <a:r>
                        <a:rPr lang="en-US" sz="1400" dirty="0" err="1">
                          <a:effectLst/>
                          <a:latin typeface="+mn-lt"/>
                          <a:ea typeface="Calibri"/>
                          <a:cs typeface="Times New Roman"/>
                        </a:rPr>
                        <a:t>utilizzate</a:t>
                      </a:r>
                      <a:r>
                        <a:rPr lang="en-US" sz="1400" dirty="0">
                          <a:effectLst/>
                          <a:latin typeface="+mn-lt"/>
                          <a:ea typeface="Calibri"/>
                          <a:cs typeface="Times New Roman"/>
                        </a:rPr>
                        <a:t> </a:t>
                      </a:r>
                      <a:r>
                        <a:rPr lang="en-US" sz="1400" dirty="0" err="1">
                          <a:effectLst/>
                          <a:latin typeface="+mn-lt"/>
                          <a:ea typeface="Calibri"/>
                          <a:cs typeface="Times New Roman"/>
                        </a:rPr>
                        <a:t>contro</a:t>
                      </a:r>
                      <a:r>
                        <a:rPr lang="en-US" sz="1400" dirty="0">
                          <a:effectLst/>
                          <a:latin typeface="+mn-lt"/>
                          <a:ea typeface="Calibri"/>
                          <a:cs typeface="Times New Roman"/>
                        </a:rPr>
                        <a:t> la </a:t>
                      </a:r>
                      <a:r>
                        <a:rPr lang="en-US" sz="1400" dirty="0" err="1">
                          <a:effectLst/>
                          <a:latin typeface="+mn-lt"/>
                          <a:ea typeface="Calibri"/>
                          <a:cs typeface="Times New Roman"/>
                        </a:rPr>
                        <a:t>micosi</a:t>
                      </a:r>
                      <a:r>
                        <a:rPr lang="en-US" sz="1400" dirty="0">
                          <a:effectLst/>
                          <a:latin typeface="+mn-lt"/>
                          <a:ea typeface="Calibri"/>
                          <a:cs typeface="Times New Roman"/>
                        </a:rPr>
                        <a:t> </a:t>
                      </a:r>
                      <a:r>
                        <a:rPr lang="en-US" sz="1400" dirty="0" err="1">
                          <a:effectLst/>
                          <a:latin typeface="+mn-lt"/>
                          <a:ea typeface="Calibri"/>
                          <a:cs typeface="Times New Roman"/>
                        </a:rPr>
                        <a:t>delle</a:t>
                      </a:r>
                      <a:r>
                        <a:rPr lang="en-US" sz="1400" dirty="0">
                          <a:effectLst/>
                          <a:latin typeface="+mn-lt"/>
                          <a:ea typeface="Calibri"/>
                          <a:cs typeface="Times New Roman"/>
                        </a:rPr>
                        <a:t> </a:t>
                      </a:r>
                      <a:r>
                        <a:rPr lang="en-US" sz="1400" dirty="0" err="1">
                          <a:effectLst/>
                          <a:latin typeface="+mn-lt"/>
                          <a:ea typeface="Calibri"/>
                          <a:cs typeface="Times New Roman"/>
                        </a:rPr>
                        <a:t>unghie</a:t>
                      </a:r>
                      <a:r>
                        <a:rPr lang="en-US" sz="1400" dirty="0">
                          <a:effectLst/>
                          <a:latin typeface="+mn-lt"/>
                          <a:ea typeface="Calibri"/>
                          <a:cs typeface="Times New Roman"/>
                        </a:rPr>
                        <a:t>, </a:t>
                      </a:r>
                      <a:r>
                        <a:rPr lang="en-US" sz="1400" dirty="0" err="1">
                          <a:effectLst/>
                          <a:latin typeface="+mn-lt"/>
                          <a:ea typeface="Calibri"/>
                          <a:cs typeface="Times New Roman"/>
                        </a:rPr>
                        <a:t>cucinate</a:t>
                      </a:r>
                      <a:r>
                        <a:rPr lang="en-US" sz="1400" dirty="0">
                          <a:effectLst/>
                          <a:latin typeface="+mn-lt"/>
                          <a:ea typeface="Calibri"/>
                          <a:cs typeface="Times New Roman"/>
                        </a:rPr>
                        <a:t> </a:t>
                      </a:r>
                      <a:r>
                        <a:rPr lang="en-US" sz="1400" dirty="0" err="1">
                          <a:effectLst/>
                          <a:latin typeface="+mn-lt"/>
                          <a:ea typeface="Calibri"/>
                          <a:cs typeface="Times New Roman"/>
                        </a:rPr>
                        <a:t>contro</a:t>
                      </a:r>
                      <a:r>
                        <a:rPr lang="en-US" sz="1400" dirty="0">
                          <a:effectLst/>
                          <a:latin typeface="+mn-lt"/>
                          <a:ea typeface="Calibri"/>
                          <a:cs typeface="Times New Roman"/>
                        </a:rPr>
                        <a:t> le </a:t>
                      </a:r>
                      <a:r>
                        <a:rPr lang="en-US" sz="1400" dirty="0" err="1">
                          <a:effectLst/>
                          <a:latin typeface="+mn-lt"/>
                          <a:ea typeface="Calibri"/>
                          <a:cs typeface="Times New Roman"/>
                        </a:rPr>
                        <a:t>ferite</a:t>
                      </a:r>
                      <a:r>
                        <a:rPr lang="en-US" sz="1400" dirty="0">
                          <a:effectLst/>
                          <a:latin typeface="+mn-lt"/>
                          <a:ea typeface="Calibri"/>
                          <a:cs typeface="Times New Roman"/>
                        </a:rPr>
                        <a:t> e </a:t>
                      </a:r>
                      <a:r>
                        <a:rPr lang="en-US" sz="1400" dirty="0" err="1">
                          <a:effectLst/>
                          <a:latin typeface="+mn-lt"/>
                          <a:ea typeface="Calibri"/>
                          <a:cs typeface="Times New Roman"/>
                        </a:rPr>
                        <a:t>contro</a:t>
                      </a:r>
                      <a:r>
                        <a:rPr lang="en-US" sz="1400" dirty="0">
                          <a:effectLst/>
                          <a:latin typeface="+mn-lt"/>
                          <a:ea typeface="Calibri"/>
                          <a:cs typeface="Times New Roman"/>
                        </a:rPr>
                        <a:t> il dolore </a:t>
                      </a:r>
                      <a:r>
                        <a:rPr lang="en-US" sz="1400" dirty="0" err="1">
                          <a:effectLst/>
                          <a:latin typeface="+mn-lt"/>
                          <a:ea typeface="Calibri"/>
                          <a:cs typeface="Times New Roman"/>
                        </a:rPr>
                        <a:t>reumatico</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65762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Rhynchanthera</a:t>
                      </a:r>
                      <a:r>
                        <a:rPr lang="es-PE" sz="1400" dirty="0">
                          <a:effectLst/>
                          <a:latin typeface="+mn-lt"/>
                          <a:ea typeface="Calibri"/>
                          <a:cs typeface="Times New Roman"/>
                        </a:rPr>
                        <a:t> </a:t>
                      </a:r>
                      <a:r>
                        <a:rPr lang="es-PE" sz="1400" dirty="0" err="1">
                          <a:effectLst/>
                          <a:latin typeface="+mn-lt"/>
                          <a:ea typeface="Calibri"/>
                          <a:cs typeface="Times New Roman"/>
                        </a:rPr>
                        <a:t>dichotana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chichirilla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Antinfiammatorio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630177">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Rorippanastur</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err="1">
                          <a:effectLst/>
                          <a:latin typeface="+mn-lt"/>
                          <a:ea typeface="Calibri"/>
                          <a:cs typeface="Times New Roman"/>
                        </a:rPr>
                        <a:t>tiumaquaticum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“berro”, “occoruro”, “chijchi”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Antiscorbutico, contro fegato, polmone, tonsillite, antacido, anti-anemico, anti-asmatico, antidiabetico, antireumatico, sigena, contro bronchite, perdita di capelli, calcoli renali catarro, sciatica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19" y="610137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506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4238" y="447012"/>
            <a:ext cx="10515600" cy="1325563"/>
          </a:xfrm>
        </p:spPr>
        <p:txBody>
          <a:bodyPr>
            <a:normAutofit/>
          </a:bodyPr>
          <a:lstStyle/>
          <a:p>
            <a:pPr marL="0" indent="0"/>
            <a:r>
              <a:rPr lang="es-ES" sz="2000" b="1" dirty="0">
                <a:solidFill>
                  <a:schemeClr val="accent2"/>
                </a:solidFill>
                <a:effectLst>
                  <a:outerShdw blurRad="38100" dist="38100" dir="2700000" algn="tl">
                    <a:srgbClr val="000000">
                      <a:alpha val="43137"/>
                    </a:srgbClr>
                  </a:outerShdw>
                </a:effectLst>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3647826735"/>
              </p:ext>
            </p:extLst>
          </p:nvPr>
        </p:nvGraphicFramePr>
        <p:xfrm>
          <a:off x="1537348" y="1236918"/>
          <a:ext cx="8494295" cy="4276115"/>
        </p:xfrm>
        <a:graphic>
          <a:graphicData uri="http://schemas.openxmlformats.org/drawingml/2006/table">
            <a:tbl>
              <a:tblPr firstRow="1" firstCol="1" bandRow="1"/>
              <a:tblGrid>
                <a:gridCol w="1963774">
                  <a:extLst>
                    <a:ext uri="{9D8B030D-6E8A-4147-A177-3AD203B41FA5}">
                      <a16:colId xmlns="" xmlns:a16="http://schemas.microsoft.com/office/drawing/2014/main" val="20000"/>
                    </a:ext>
                  </a:extLst>
                </a:gridCol>
                <a:gridCol w="1890438">
                  <a:extLst>
                    <a:ext uri="{9D8B030D-6E8A-4147-A177-3AD203B41FA5}">
                      <a16:colId xmlns="" xmlns:a16="http://schemas.microsoft.com/office/drawing/2014/main" val="20001"/>
                    </a:ext>
                  </a:extLst>
                </a:gridCol>
                <a:gridCol w="1795372">
                  <a:extLst>
                    <a:ext uri="{9D8B030D-6E8A-4147-A177-3AD203B41FA5}">
                      <a16:colId xmlns="" xmlns:a16="http://schemas.microsoft.com/office/drawing/2014/main" val="20002"/>
                    </a:ext>
                  </a:extLst>
                </a:gridCol>
                <a:gridCol w="2844711">
                  <a:extLst>
                    <a:ext uri="{9D8B030D-6E8A-4147-A177-3AD203B41FA5}">
                      <a16:colId xmlns="" xmlns:a16="http://schemas.microsoft.com/office/drawing/2014/main" val="20003"/>
                    </a:ext>
                  </a:extLst>
                </a:gridCol>
              </a:tblGrid>
              <a:tr h="714711">
                <a:tc>
                  <a:txBody>
                    <a:bodyPr/>
                    <a:lstStyle/>
                    <a:p>
                      <a:pPr algn="ctr">
                        <a:lnSpc>
                          <a:spcPct val="100000"/>
                        </a:lnSpc>
                        <a:spcAft>
                          <a:spcPts val="0"/>
                        </a:spcAft>
                      </a:pPr>
                      <a:r>
                        <a:rPr lang="en-US" sz="1400" b="1" dirty="0">
                          <a:latin typeface="+mn-lt"/>
                          <a:cs typeface="Times New Roman" pitchFamily="18" charset="0"/>
                        </a:rPr>
                        <a:t>NOME SCIENTIFICO</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DELLA PIANTA USATA</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USO/MALATTIA</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16006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Rumex</a:t>
                      </a: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 </a:t>
                      </a:r>
                      <a:r>
                        <a:rPr lang="es-PE" sz="1400" dirty="0" err="1">
                          <a:effectLst/>
                          <a:latin typeface="+mn-lt"/>
                          <a:ea typeface="Calibri"/>
                          <a:cs typeface="Times New Roman"/>
                        </a:rPr>
                        <a:t>Conglomeratus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“mala hierba”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Radice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it-IT" sz="1400" dirty="0">
                          <a:effectLst/>
                          <a:latin typeface="+mn-lt"/>
                          <a:ea typeface="Calibri"/>
                          <a:cs typeface="Times New Roman"/>
                        </a:rPr>
                        <a:t>La radice macinata viene preparata come infusione e serve per curare la febbre (bagni) e come purgante per eliminare i parassiti.</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20354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Rumex</a:t>
                      </a:r>
                      <a:r>
                        <a:rPr lang="es-PE" sz="1400" dirty="0">
                          <a:effectLst/>
                          <a:latin typeface="+mn-lt"/>
                          <a:ea typeface="Calibri"/>
                          <a:cs typeface="Times New Roman"/>
                        </a:rPr>
                        <a:t> </a:t>
                      </a:r>
                      <a:r>
                        <a:rPr lang="es-PE" sz="1400" dirty="0" err="1">
                          <a:effectLst/>
                          <a:latin typeface="+mn-lt"/>
                          <a:ea typeface="Calibri"/>
                          <a:cs typeface="Times New Roman"/>
                        </a:rPr>
                        <a:t>crispus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“lengua de vaca”, “acelga”, “mala hierba”, “acelga silvestre”, “romaza”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Radice, stelo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it-IT" sz="1400" dirty="0">
                          <a:effectLst/>
                          <a:latin typeface="+mn-lt"/>
                          <a:ea typeface="Calibri"/>
                          <a:cs typeface="Times New Roman"/>
                        </a:rPr>
                        <a:t>Anti-anemico, espettorante, protettore capillare, diuretico, lassativo, astringente, antidiarroico, raffreddore, condizioni dermatologiche croniche.</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9122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Salpichroa</a:t>
                      </a:r>
                      <a:r>
                        <a:rPr lang="es-PE" sz="1400" dirty="0">
                          <a:effectLst/>
                          <a:latin typeface="+mn-lt"/>
                          <a:ea typeface="Calibri"/>
                          <a:cs typeface="Times New Roman"/>
                        </a:rPr>
                        <a:t> difusa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cuytulumbo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Antidiarroico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38" y="594961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282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819769673"/>
              </p:ext>
            </p:extLst>
          </p:nvPr>
        </p:nvGraphicFramePr>
        <p:xfrm>
          <a:off x="1224076" y="1628124"/>
          <a:ext cx="8602578" cy="3731265"/>
        </p:xfrm>
        <a:graphic>
          <a:graphicData uri="http://schemas.openxmlformats.org/drawingml/2006/table">
            <a:tbl>
              <a:tblPr firstRow="1" firstCol="1" bandRow="1"/>
              <a:tblGrid>
                <a:gridCol w="1988807">
                  <a:extLst>
                    <a:ext uri="{9D8B030D-6E8A-4147-A177-3AD203B41FA5}">
                      <a16:colId xmlns="" xmlns:a16="http://schemas.microsoft.com/office/drawing/2014/main" val="20000"/>
                    </a:ext>
                  </a:extLst>
                </a:gridCol>
                <a:gridCol w="1914537">
                  <a:extLst>
                    <a:ext uri="{9D8B030D-6E8A-4147-A177-3AD203B41FA5}">
                      <a16:colId xmlns="" xmlns:a16="http://schemas.microsoft.com/office/drawing/2014/main" val="20001"/>
                    </a:ext>
                  </a:extLst>
                </a:gridCol>
                <a:gridCol w="1818260">
                  <a:extLst>
                    <a:ext uri="{9D8B030D-6E8A-4147-A177-3AD203B41FA5}">
                      <a16:colId xmlns="" xmlns:a16="http://schemas.microsoft.com/office/drawing/2014/main" val="20002"/>
                    </a:ext>
                  </a:extLst>
                </a:gridCol>
                <a:gridCol w="2880974">
                  <a:extLst>
                    <a:ext uri="{9D8B030D-6E8A-4147-A177-3AD203B41FA5}">
                      <a16:colId xmlns="" xmlns:a16="http://schemas.microsoft.com/office/drawing/2014/main" val="20003"/>
                    </a:ext>
                  </a:extLst>
                </a:gridCol>
              </a:tblGrid>
              <a:tr h="553453">
                <a:tc>
                  <a:txBody>
                    <a:bodyPr/>
                    <a:lstStyle/>
                    <a:p>
                      <a:pPr algn="ctr">
                        <a:lnSpc>
                          <a:spcPct val="100000"/>
                        </a:lnSpc>
                        <a:spcAft>
                          <a:spcPts val="0"/>
                        </a:spcAft>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911737">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 </a:t>
                      </a:r>
                      <a:r>
                        <a:rPr lang="es-PE" sz="1400" dirty="0" err="1">
                          <a:effectLst/>
                          <a:latin typeface="+mn-lt"/>
                          <a:ea typeface="Calibri"/>
                          <a:cs typeface="Times New Roman"/>
                        </a:rPr>
                        <a:t>macrophylla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gambo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b="0" i="0" dirty="0" err="1">
                          <a:solidFill>
                            <a:srgbClr val="222222"/>
                          </a:solidFill>
                          <a:effectLst/>
                          <a:latin typeface="+mn-lt"/>
                        </a:rPr>
                        <a:t>È</a:t>
                      </a:r>
                      <a:r>
                        <a:rPr lang="en-US" sz="1400" b="0" i="0" dirty="0">
                          <a:solidFill>
                            <a:srgbClr val="222222"/>
                          </a:solidFill>
                          <a:effectLst/>
                          <a:latin typeface="+mn-lt"/>
                        </a:rPr>
                        <a:t> </a:t>
                      </a:r>
                      <a:r>
                        <a:rPr lang="en-US" sz="1400" b="0" i="0" dirty="0" err="1">
                          <a:solidFill>
                            <a:srgbClr val="222222"/>
                          </a:solidFill>
                          <a:effectLst/>
                          <a:latin typeface="+mn-lt"/>
                        </a:rPr>
                        <a:t>digestivo</a:t>
                      </a:r>
                      <a:r>
                        <a:rPr lang="en-US" sz="1400" b="0" i="0" dirty="0">
                          <a:solidFill>
                            <a:srgbClr val="222222"/>
                          </a:solidFill>
                          <a:effectLst/>
                          <a:latin typeface="+mn-lt"/>
                        </a:rPr>
                        <a:t>, </a:t>
                      </a:r>
                      <a:r>
                        <a:rPr lang="en-US" sz="1400" b="0" i="0" dirty="0" err="1">
                          <a:solidFill>
                            <a:srgbClr val="222222"/>
                          </a:solidFill>
                          <a:effectLst/>
                          <a:latin typeface="+mn-lt"/>
                        </a:rPr>
                        <a:t>viene</a:t>
                      </a:r>
                      <a:r>
                        <a:rPr lang="en-US" sz="1400" b="0" i="0" dirty="0">
                          <a:solidFill>
                            <a:srgbClr val="222222"/>
                          </a:solidFill>
                          <a:effectLst/>
                          <a:latin typeface="+mn-lt"/>
                        </a:rPr>
                        <a:t> </a:t>
                      </a:r>
                      <a:r>
                        <a:rPr lang="en-US" sz="1400" b="0" i="0" dirty="0" err="1">
                          <a:solidFill>
                            <a:srgbClr val="222222"/>
                          </a:solidFill>
                          <a:effectLst/>
                          <a:latin typeface="+mn-lt"/>
                        </a:rPr>
                        <a:t>usato</a:t>
                      </a:r>
                      <a:r>
                        <a:rPr lang="en-US" sz="1400" b="0" i="0" dirty="0">
                          <a:solidFill>
                            <a:srgbClr val="222222"/>
                          </a:solidFill>
                          <a:effectLst/>
                          <a:latin typeface="+mn-lt"/>
                        </a:rPr>
                        <a:t> </a:t>
                      </a:r>
                      <a:r>
                        <a:rPr lang="en-US" sz="1400" b="0" i="0" dirty="0" err="1">
                          <a:solidFill>
                            <a:srgbClr val="222222"/>
                          </a:solidFill>
                          <a:effectLst/>
                          <a:latin typeface="+mn-lt"/>
                        </a:rPr>
                        <a:t>contro</a:t>
                      </a:r>
                      <a:r>
                        <a:rPr lang="en-US" sz="1400" b="0" i="0" dirty="0">
                          <a:solidFill>
                            <a:srgbClr val="222222"/>
                          </a:solidFill>
                          <a:effectLst/>
                          <a:latin typeface="+mn-lt"/>
                        </a:rPr>
                        <a:t> le </a:t>
                      </a:r>
                      <a:r>
                        <a:rPr lang="en-US" sz="1400" b="0" i="0" dirty="0" err="1">
                          <a:solidFill>
                            <a:srgbClr val="222222"/>
                          </a:solidFill>
                          <a:effectLst/>
                          <a:latin typeface="+mn-lt"/>
                        </a:rPr>
                        <a:t>coliche</a:t>
                      </a:r>
                      <a:r>
                        <a:rPr lang="en-US" sz="1400" b="0" i="0" dirty="0">
                          <a:solidFill>
                            <a:srgbClr val="222222"/>
                          </a:solidFill>
                          <a:effectLst/>
                          <a:latin typeface="+mn-lt"/>
                        </a:rPr>
                        <a:t>, </a:t>
                      </a:r>
                      <a:r>
                        <a:rPr lang="en-US" sz="1400" b="0" i="0" dirty="0" err="1">
                          <a:solidFill>
                            <a:srgbClr val="222222"/>
                          </a:solidFill>
                          <a:effectLst/>
                          <a:latin typeface="+mn-lt"/>
                        </a:rPr>
                        <a:t>è</a:t>
                      </a:r>
                      <a:r>
                        <a:rPr lang="en-US" sz="1400" b="0" i="0" dirty="0">
                          <a:solidFill>
                            <a:srgbClr val="222222"/>
                          </a:solidFill>
                          <a:effectLst/>
                          <a:latin typeface="+mn-lt"/>
                        </a:rPr>
                        <a:t> </a:t>
                      </a:r>
                      <a:r>
                        <a:rPr lang="en-US" sz="1400" b="0" i="0" dirty="0" err="1">
                          <a:solidFill>
                            <a:srgbClr val="222222"/>
                          </a:solidFill>
                          <a:effectLst/>
                          <a:latin typeface="+mn-lt"/>
                        </a:rPr>
                        <a:t>diuretico</a:t>
                      </a:r>
                      <a:r>
                        <a:rPr lang="en-US" sz="1400" b="0" i="0" dirty="0">
                          <a:solidFill>
                            <a:srgbClr val="222222"/>
                          </a:solidFill>
                          <a:effectLst/>
                          <a:latin typeface="+mn-lt"/>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86247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 </a:t>
                      </a:r>
                      <a:r>
                        <a:rPr lang="es-PE" sz="1400" dirty="0" err="1">
                          <a:effectLst/>
                          <a:latin typeface="+mn-lt"/>
                          <a:ea typeface="Calibri"/>
                          <a:cs typeface="Times New Roman"/>
                        </a:rPr>
                        <a:t>occidentalis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stelo.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È</a:t>
                      </a:r>
                      <a:r>
                        <a:rPr lang="en-US" sz="1400" dirty="0">
                          <a:effectLst/>
                          <a:latin typeface="+mn-lt"/>
                          <a:ea typeface="Calibri"/>
                          <a:cs typeface="Times New Roman"/>
                        </a:rPr>
                        <a:t> </a:t>
                      </a:r>
                      <a:r>
                        <a:rPr lang="en-US" sz="1400" dirty="0" err="1">
                          <a:effectLst/>
                          <a:latin typeface="+mn-lt"/>
                          <a:ea typeface="Calibri"/>
                          <a:cs typeface="Times New Roman"/>
                        </a:rPr>
                        <a:t>digestivo</a:t>
                      </a:r>
                      <a:r>
                        <a:rPr lang="en-US" sz="1400" dirty="0">
                          <a:effectLst/>
                          <a:latin typeface="+mn-lt"/>
                          <a:ea typeface="Calibri"/>
                          <a:cs typeface="Times New Roman"/>
                        </a:rPr>
                        <a:t>, </a:t>
                      </a:r>
                      <a:r>
                        <a:rPr lang="en-US" sz="1400" dirty="0" err="1">
                          <a:effectLst/>
                          <a:latin typeface="+mn-lt"/>
                          <a:ea typeface="Calibri"/>
                          <a:cs typeface="Times New Roman"/>
                        </a:rPr>
                        <a:t>viene</a:t>
                      </a:r>
                      <a:r>
                        <a:rPr lang="en-US" sz="1400" dirty="0">
                          <a:effectLst/>
                          <a:latin typeface="+mn-lt"/>
                          <a:ea typeface="Calibri"/>
                          <a:cs typeface="Times New Roman"/>
                        </a:rPr>
                        <a:t> </a:t>
                      </a:r>
                      <a:r>
                        <a:rPr lang="en-US" sz="1400" dirty="0" err="1">
                          <a:effectLst/>
                          <a:latin typeface="+mn-lt"/>
                          <a:ea typeface="Calibri"/>
                          <a:cs typeface="Times New Roman"/>
                        </a:rPr>
                        <a:t>usato</a:t>
                      </a:r>
                      <a:r>
                        <a:rPr lang="en-US" sz="1400" dirty="0">
                          <a:effectLst/>
                          <a:latin typeface="+mn-lt"/>
                          <a:ea typeface="Calibri"/>
                          <a:cs typeface="Times New Roman"/>
                        </a:rPr>
                        <a:t> </a:t>
                      </a:r>
                      <a:r>
                        <a:rPr lang="en-US" sz="1400" dirty="0" err="1">
                          <a:effectLst/>
                          <a:latin typeface="+mn-lt"/>
                          <a:ea typeface="Calibri"/>
                          <a:cs typeface="Times New Roman"/>
                        </a:rPr>
                        <a:t>contro</a:t>
                      </a:r>
                      <a:r>
                        <a:rPr lang="en-US" sz="1400" dirty="0">
                          <a:effectLst/>
                          <a:latin typeface="+mn-lt"/>
                          <a:ea typeface="Calibri"/>
                          <a:cs typeface="Times New Roman"/>
                        </a:rPr>
                        <a:t> le </a:t>
                      </a:r>
                      <a:r>
                        <a:rPr lang="en-US" sz="1400" dirty="0" err="1">
                          <a:effectLst/>
                          <a:latin typeface="+mn-lt"/>
                          <a:ea typeface="Calibri"/>
                          <a:cs typeface="Times New Roman"/>
                        </a:rPr>
                        <a:t>coliche</a:t>
                      </a:r>
                      <a:r>
                        <a:rPr lang="en-US" sz="1400" dirty="0">
                          <a:effectLst/>
                          <a:latin typeface="+mn-lt"/>
                          <a:ea typeface="Calibri"/>
                          <a:cs typeface="Times New Roman"/>
                        </a:rPr>
                        <a:t>, </a:t>
                      </a:r>
                      <a:r>
                        <a:rPr lang="en-US" sz="1400" dirty="0" err="1">
                          <a:effectLst/>
                          <a:latin typeface="+mn-lt"/>
                          <a:ea typeface="Calibri"/>
                          <a:cs typeface="Times New Roman"/>
                        </a:rPr>
                        <a:t>è</a:t>
                      </a:r>
                      <a:r>
                        <a:rPr lang="en-US" sz="1400" dirty="0">
                          <a:effectLst/>
                          <a:latin typeface="+mn-lt"/>
                          <a:ea typeface="Calibri"/>
                          <a:cs typeface="Times New Roman"/>
                        </a:rPr>
                        <a:t> </a:t>
                      </a:r>
                      <a:r>
                        <a:rPr lang="en-US" sz="1400" dirty="0" err="1">
                          <a:effectLst/>
                          <a:latin typeface="+mn-lt"/>
                          <a:ea typeface="Calibri"/>
                          <a:cs typeface="Times New Roman"/>
                        </a:rPr>
                        <a:t>diuretico</a:t>
                      </a:r>
                      <a:r>
                        <a:rPr lang="en-US" sz="1400" dirty="0">
                          <a:effectLst/>
                          <a:latin typeface="+mn-lt"/>
                          <a:ea typeface="Calibri"/>
                          <a:cs typeface="Times New Roman"/>
                        </a:rPr>
                        <a:t>.</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03389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 </a:t>
                      </a:r>
                      <a:r>
                        <a:rPr lang="es-PE" sz="1400" dirty="0" err="1">
                          <a:effectLst/>
                          <a:latin typeface="+mn-lt"/>
                          <a:ea typeface="Calibri"/>
                          <a:cs typeface="Times New Roman"/>
                        </a:rPr>
                        <a:t>sagittata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“salvia”, “salvia real”, “salvia negra”, “salvilla”</a:t>
                      </a:r>
                      <a:br>
                        <a:rPr lang="es-PE" sz="1400">
                          <a:effectLst/>
                          <a:latin typeface="+mn-lt"/>
                          <a:ea typeface="Calibri"/>
                          <a:cs typeface="Times New Roman"/>
                        </a:rPr>
                      </a:br>
                      <a:endParaRPr lang="es-PE" sz="14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stelo.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Digerente, anti-asmatico, antidiabetico, antispasmodico, antireumatico, antisettico, diuretico, malattia renale.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01" y="580515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64419" y="708593"/>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rPr>
              <a:t>Prova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dell'uso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piante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medicinali</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nella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medicina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000" b="1" dirty="0">
                <a:solidFill>
                  <a:schemeClr val="accent2"/>
                </a:solidFill>
                <a:effectLst>
                  <a:outerShdw blurRad="38100" dist="38100" dir="2700000" algn="tl">
                    <a:srgbClr val="000000">
                      <a:alpha val="43137"/>
                    </a:srgbClr>
                  </a:outerShdw>
                </a:effectLst>
              </a:rPr>
              <a:t> e </a:t>
            </a:r>
            <a:r>
              <a:rPr lang="en-US" sz="2000" b="1" dirty="0" err="1">
                <a:solidFill>
                  <a:schemeClr val="accent2"/>
                </a:solidFill>
                <a:effectLst>
                  <a:outerShdw blurRad="38100" dist="38100" dir="2700000" algn="tl">
                    <a:srgbClr val="000000">
                      <a:alpha val="43137"/>
                    </a:srgbClr>
                  </a:outerShdw>
                </a:effectLst>
              </a:rPr>
              <a:t>inca</a:t>
            </a:r>
            <a:r>
              <a:rPr lang="en-US" sz="2000" b="1" dirty="0">
                <a:solidFill>
                  <a:schemeClr val="accent2"/>
                </a:solidFill>
                <a:effectLst>
                  <a:outerShdw blurRad="38100" dist="38100" dir="2700000" algn="tl">
                    <a:srgbClr val="000000">
                      <a:alpha val="43137"/>
                    </a:srgbClr>
                  </a:outerShdw>
                </a:effectLst>
              </a:rPr>
              <a:t> </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404270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46423115"/>
              </p:ext>
            </p:extLst>
          </p:nvPr>
        </p:nvGraphicFramePr>
        <p:xfrm>
          <a:off x="1185254" y="1330432"/>
          <a:ext cx="9204159" cy="4947943"/>
        </p:xfrm>
        <a:graphic>
          <a:graphicData uri="http://schemas.openxmlformats.org/drawingml/2006/table">
            <a:tbl>
              <a:tblPr firstRow="1" firstCol="1" bandRow="1"/>
              <a:tblGrid>
                <a:gridCol w="2127885">
                  <a:extLst>
                    <a:ext uri="{9D8B030D-6E8A-4147-A177-3AD203B41FA5}">
                      <a16:colId xmlns="" xmlns:a16="http://schemas.microsoft.com/office/drawing/2014/main" val="20000"/>
                    </a:ext>
                  </a:extLst>
                </a:gridCol>
                <a:gridCol w="2048420">
                  <a:extLst>
                    <a:ext uri="{9D8B030D-6E8A-4147-A177-3AD203B41FA5}">
                      <a16:colId xmlns="" xmlns:a16="http://schemas.microsoft.com/office/drawing/2014/main" val="20001"/>
                    </a:ext>
                  </a:extLst>
                </a:gridCol>
                <a:gridCol w="1945413">
                  <a:extLst>
                    <a:ext uri="{9D8B030D-6E8A-4147-A177-3AD203B41FA5}">
                      <a16:colId xmlns="" xmlns:a16="http://schemas.microsoft.com/office/drawing/2014/main" val="20002"/>
                    </a:ext>
                  </a:extLst>
                </a:gridCol>
                <a:gridCol w="3082441">
                  <a:extLst>
                    <a:ext uri="{9D8B030D-6E8A-4147-A177-3AD203B41FA5}">
                      <a16:colId xmlns="" xmlns:a16="http://schemas.microsoft.com/office/drawing/2014/main" val="20003"/>
                    </a:ext>
                  </a:extLst>
                </a:gridCol>
              </a:tblGrid>
              <a:tr h="763506">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41863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Sanguisorba </a:t>
                      </a:r>
                      <a:r>
                        <a:rPr lang="es-PE" sz="1400" dirty="0" err="1">
                          <a:effectLst/>
                          <a:latin typeface="+mn-lt"/>
                          <a:ea typeface="Calibri"/>
                          <a:cs typeface="Times New Roman"/>
                        </a:rPr>
                        <a:t>minor</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“pimpinela”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l'intera pianta.</a:t>
                      </a:r>
                      <a:br>
                        <a:rPr lang="es-PE" sz="1400" dirty="0">
                          <a:effectLst/>
                          <a:latin typeface="+mn-lt"/>
                          <a:ea typeface="Calibri"/>
                          <a:cs typeface="Times New Roman"/>
                        </a:rPr>
                      </a:b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Antidiarroico, antisettico, astringente, guarigione, digestivo, tranquillante, diuretico, costipazione, gastrite, ipnotico, infiammazione gengivale. </a:t>
                      </a:r>
                      <a:br>
                        <a:rPr lang="es-PE" sz="1400" dirty="0">
                          <a:effectLst/>
                          <a:latin typeface="+mn-lt"/>
                          <a:ea typeface="Calibri"/>
                          <a:cs typeface="Times New Roman"/>
                        </a:rPr>
                      </a:b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77816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Satureja</a:t>
                      </a:r>
                      <a:r>
                        <a:rPr lang="es-PE" sz="1400" dirty="0">
                          <a:effectLst/>
                          <a:latin typeface="+mn-lt"/>
                          <a:ea typeface="Calibri"/>
                          <a:cs typeface="Times New Roman"/>
                        </a:rPr>
                        <a:t> boliviana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panizara</a:t>
                      </a:r>
                      <a:r>
                        <a:rPr lang="es-PE" sz="1400" dirty="0">
                          <a:effectLst/>
                          <a:latin typeface="+mn-lt"/>
                          <a:ea typeface="Calibri"/>
                          <a:cs typeface="Times New Roman"/>
                        </a:rPr>
                        <a:t>”, “</a:t>
                      </a:r>
                      <a:r>
                        <a:rPr lang="es-PE" sz="1400" dirty="0" err="1">
                          <a:effectLst/>
                          <a:latin typeface="+mn-lt"/>
                          <a:ea typeface="Calibri"/>
                          <a:cs typeface="Times New Roman"/>
                        </a:rPr>
                        <a:t>incamuña</a:t>
                      </a:r>
                      <a:r>
                        <a:rPr lang="es-PE" sz="1400" dirty="0">
                          <a:effectLst/>
                          <a:latin typeface="+mn-lt"/>
                          <a:ea typeface="Calibri"/>
                          <a:cs typeface="Times New Roman"/>
                        </a:rPr>
                        <a:t>”</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l'intera pianta.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Contro le condizioni del sistema colica, digestivo e nervoso</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73422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Schkuhria</a:t>
                      </a:r>
                      <a:r>
                        <a:rPr lang="es-PE" sz="1400" dirty="0">
                          <a:effectLst/>
                          <a:latin typeface="+mn-lt"/>
                          <a:ea typeface="Calibri"/>
                          <a:cs typeface="Times New Roman"/>
                        </a:rPr>
                        <a:t> </a:t>
                      </a:r>
                      <a:r>
                        <a:rPr lang="es-PE" sz="1400" dirty="0" err="1">
                          <a:effectLst/>
                          <a:latin typeface="+mn-lt"/>
                          <a:ea typeface="Calibri"/>
                          <a:cs typeface="Times New Roman"/>
                        </a:rPr>
                        <a:t>pinnata</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“canchalagua”, “</a:t>
                      </a:r>
                      <a:r>
                        <a:rPr lang="es-PE" sz="1400" dirty="0" err="1">
                          <a:effectLst/>
                          <a:latin typeface="+mn-lt"/>
                          <a:ea typeface="Calibri"/>
                          <a:cs typeface="Times New Roman"/>
                        </a:rPr>
                        <a:t>piqui</a:t>
                      </a:r>
                      <a:r>
                        <a:rPr lang="es-PE" sz="1400" dirty="0">
                          <a:effectLst/>
                          <a:latin typeface="+mn-lt"/>
                          <a:ea typeface="Calibri"/>
                          <a:cs typeface="Times New Roman"/>
                        </a:rPr>
                        <a:t> pichana”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l'intera pianta.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Diuretico, antidiabetico, antinfiammatorio, contro malaria e allergia, fegato, malattie veneree, perdita di capelli, coliche, digestivo, flatulenza, infiammazione, polmonite e vene varicose</a:t>
                      </a:r>
                      <a:br>
                        <a:rPr lang="es-PE" sz="1400" dirty="0">
                          <a:effectLst/>
                          <a:latin typeface="+mn-lt"/>
                          <a:ea typeface="Calibri"/>
                          <a:cs typeface="Times New Roman"/>
                        </a:rPr>
                      </a:b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618812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667651"/>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200" b="1" dirty="0">
                <a:solidFill>
                  <a:schemeClr val="accent2"/>
                </a:solidFill>
                <a:effectLst>
                  <a:outerShdw blurRad="38100" dist="38100" dir="2700000" algn="tl">
                    <a:srgbClr val="000000">
                      <a:alpha val="43137"/>
                    </a:srgbClr>
                  </a:outerShdw>
                </a:effectLst>
                <a:latin typeface="+mj-lt"/>
                <a:ea typeface="+mj-ea"/>
                <a:cs typeface="+mj-cs"/>
              </a:rPr>
              <a:t> di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200" b="1" dirty="0">
                <a:solidFill>
                  <a:schemeClr val="accent2"/>
                </a:solidFill>
                <a:effectLst>
                  <a:outerShdw blurRad="38100" dist="38100" dir="2700000" algn="tl">
                    <a:srgbClr val="000000">
                      <a:alpha val="43137"/>
                    </a:srgbClr>
                  </a:outerShdw>
                </a:effectLst>
                <a:latin typeface="+mj-lt"/>
                <a:ea typeface="+mj-ea"/>
                <a:cs typeface="+mj-cs"/>
              </a:rPr>
              <a:t> e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16144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049" y="733616"/>
            <a:ext cx="10515600" cy="862096"/>
          </a:xfrm>
        </p:spPr>
        <p:txBody>
          <a:bodyPr>
            <a:normAutofit/>
          </a:bodyPr>
          <a:lstStyle/>
          <a:p>
            <a:pPr marL="0" indent="0"/>
            <a:r>
              <a:rPr lang="en-US" sz="2100" b="1" dirty="0">
                <a:solidFill>
                  <a:schemeClr val="accent2"/>
                </a:solidFill>
                <a:effectLst>
                  <a:outerShdw blurRad="38100" dist="38100" dir="2700000" algn="tl">
                    <a:srgbClr val="000000">
                      <a:alpha val="43137"/>
                    </a:srgbClr>
                  </a:outerShdw>
                </a:effectLst>
              </a:rPr>
              <a:t>7. </a:t>
            </a:r>
            <a:r>
              <a:rPr lang="en-US" sz="2100" b="1" dirty="0" err="1">
                <a:solidFill>
                  <a:schemeClr val="accent2"/>
                </a:solidFill>
                <a:effectLst>
                  <a:outerShdw blurRad="38100" dist="38100" dir="2700000" algn="tl">
                    <a:srgbClr val="000000">
                      <a:alpha val="43137"/>
                    </a:srgbClr>
                  </a:outerShdw>
                </a:effectLst>
              </a:rPr>
              <a:t>Prova</a:t>
            </a:r>
            <a:r>
              <a:rPr lang="en-US" sz="2100" b="1" dirty="0">
                <a:solidFill>
                  <a:schemeClr val="accent2"/>
                </a:solidFill>
                <a:effectLst>
                  <a:outerShdw blurRad="38100" dist="38100" dir="2700000" algn="tl">
                    <a:srgbClr val="000000">
                      <a:alpha val="43137"/>
                    </a:srgbClr>
                  </a:outerShdw>
                </a:effectLst>
              </a:rPr>
              <a:t> </a:t>
            </a:r>
            <a:r>
              <a:rPr lang="en-US" sz="2100" b="1" dirty="0" err="1">
                <a:solidFill>
                  <a:schemeClr val="accent2"/>
                </a:solidFill>
                <a:effectLst>
                  <a:outerShdw blurRad="38100" dist="38100" dir="2700000" algn="tl">
                    <a:srgbClr val="000000">
                      <a:alpha val="43137"/>
                    </a:srgbClr>
                  </a:outerShdw>
                </a:effectLst>
              </a:rPr>
              <a:t>dell'uso</a:t>
            </a:r>
            <a:r>
              <a:rPr lang="en-US" sz="2100" b="1" dirty="0">
                <a:solidFill>
                  <a:schemeClr val="accent2"/>
                </a:solidFill>
                <a:effectLst>
                  <a:outerShdw blurRad="38100" dist="38100" dir="2700000" algn="tl">
                    <a:srgbClr val="000000">
                      <a:alpha val="43137"/>
                    </a:srgbClr>
                  </a:outerShdw>
                </a:effectLst>
              </a:rPr>
              <a:t> di </a:t>
            </a:r>
            <a:r>
              <a:rPr lang="en-US" sz="2100" b="1" dirty="0" err="1">
                <a:solidFill>
                  <a:schemeClr val="accent2"/>
                </a:solidFill>
                <a:effectLst>
                  <a:outerShdw blurRad="38100" dist="38100" dir="2700000" algn="tl">
                    <a:srgbClr val="000000">
                      <a:alpha val="43137"/>
                    </a:srgbClr>
                  </a:outerShdw>
                </a:effectLst>
              </a:rPr>
              <a:t>piante</a:t>
            </a:r>
            <a:r>
              <a:rPr lang="en-US" sz="2100" b="1" dirty="0">
                <a:solidFill>
                  <a:schemeClr val="accent2"/>
                </a:solidFill>
                <a:effectLst>
                  <a:outerShdw blurRad="38100" dist="38100" dir="2700000" algn="tl">
                    <a:srgbClr val="000000">
                      <a:alpha val="43137"/>
                    </a:srgbClr>
                  </a:outerShdw>
                </a:effectLst>
              </a:rPr>
              <a:t> </a:t>
            </a:r>
            <a:r>
              <a:rPr lang="en-US" sz="2100" b="1" dirty="0" err="1">
                <a:solidFill>
                  <a:schemeClr val="accent2"/>
                </a:solidFill>
                <a:effectLst>
                  <a:outerShdw blurRad="38100" dist="38100" dir="2700000" algn="tl">
                    <a:srgbClr val="000000">
                      <a:alpha val="43137"/>
                    </a:srgbClr>
                  </a:outerShdw>
                </a:effectLst>
              </a:rPr>
              <a:t>medicinali</a:t>
            </a:r>
            <a:r>
              <a:rPr lang="en-US" sz="2100" b="1" dirty="0">
                <a:solidFill>
                  <a:schemeClr val="accent2"/>
                </a:solidFill>
                <a:effectLst>
                  <a:outerShdw blurRad="38100" dist="38100" dir="2700000" algn="tl">
                    <a:srgbClr val="000000">
                      <a:alpha val="43137"/>
                    </a:srgbClr>
                  </a:outerShdw>
                </a:effectLst>
              </a:rPr>
              <a:t> </a:t>
            </a:r>
            <a:r>
              <a:rPr lang="en-US" sz="2100" b="1" dirty="0" err="1">
                <a:solidFill>
                  <a:schemeClr val="accent2"/>
                </a:solidFill>
                <a:effectLst>
                  <a:outerShdw blurRad="38100" dist="38100" dir="2700000" algn="tl">
                    <a:srgbClr val="000000">
                      <a:alpha val="43137"/>
                    </a:srgbClr>
                  </a:outerShdw>
                </a:effectLst>
              </a:rPr>
              <a:t>nella</a:t>
            </a:r>
            <a:r>
              <a:rPr lang="en-US" sz="2100" b="1" dirty="0">
                <a:solidFill>
                  <a:schemeClr val="accent2"/>
                </a:solidFill>
                <a:effectLst>
                  <a:outerShdw blurRad="38100" dist="38100" dir="2700000" algn="tl">
                    <a:srgbClr val="000000">
                      <a:alpha val="43137"/>
                    </a:srgbClr>
                  </a:outerShdw>
                </a:effectLst>
              </a:rPr>
              <a:t> </a:t>
            </a:r>
            <a:r>
              <a:rPr lang="en-US" sz="2100" b="1" dirty="0" err="1">
                <a:solidFill>
                  <a:schemeClr val="accent2"/>
                </a:solidFill>
                <a:effectLst>
                  <a:outerShdw blurRad="38100" dist="38100" dir="2700000" algn="tl">
                    <a:srgbClr val="000000">
                      <a:alpha val="43137"/>
                    </a:srgbClr>
                  </a:outerShdw>
                </a:effectLst>
              </a:rPr>
              <a:t>medicina</a:t>
            </a:r>
            <a:r>
              <a:rPr lang="en-US" sz="21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precolombiana</a:t>
            </a:r>
            <a:r>
              <a:rPr lang="en-US" sz="2100" b="1" dirty="0">
                <a:solidFill>
                  <a:schemeClr val="accent2"/>
                </a:solidFill>
                <a:effectLst>
                  <a:outerShdw blurRad="38100" dist="38100" dir="2700000" algn="tl">
                    <a:srgbClr val="000000">
                      <a:alpha val="43137"/>
                    </a:srgbClr>
                  </a:outerShdw>
                </a:effectLst>
              </a:rPr>
              <a:t> e </a:t>
            </a:r>
            <a:r>
              <a:rPr lang="en-US" sz="2100" b="1" dirty="0" err="1">
                <a:solidFill>
                  <a:schemeClr val="accent2"/>
                </a:solidFill>
                <a:effectLst>
                  <a:outerShdw blurRad="38100" dist="38100" dir="2700000" algn="tl">
                    <a:srgbClr val="000000">
                      <a:alpha val="43137"/>
                    </a:srgbClr>
                  </a:outerShdw>
                </a:effectLst>
              </a:rPr>
              <a:t>inca</a:t>
            </a:r>
            <a:r>
              <a:rPr lang="es-ES" sz="2100" b="1" dirty="0">
                <a:solidFill>
                  <a:schemeClr val="accent2"/>
                </a:solidFill>
                <a:effectLst>
                  <a:outerShdw blurRad="38100" dist="38100" dir="2700000" algn="tl">
                    <a:srgbClr val="000000">
                      <a:alpha val="43137"/>
                    </a:srgbClr>
                  </a:outerShdw>
                </a:effectLst>
              </a:rPr>
              <a:t/>
            </a:r>
            <a:br>
              <a:rPr lang="es-ES" sz="2100" b="1" dirty="0">
                <a:solidFill>
                  <a:schemeClr val="accent2"/>
                </a:solidFill>
                <a:effectLst>
                  <a:outerShdw blurRad="38100" dist="38100" dir="2700000" algn="tl">
                    <a:srgbClr val="000000">
                      <a:alpha val="43137"/>
                    </a:srgbClr>
                  </a:outerShdw>
                </a:effectLst>
              </a:rPr>
            </a:br>
            <a:endParaRPr lang="en-US" sz="21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1607308349"/>
              </p:ext>
            </p:extLst>
          </p:nvPr>
        </p:nvGraphicFramePr>
        <p:xfrm>
          <a:off x="1515978" y="1375107"/>
          <a:ext cx="8651604" cy="4441670"/>
        </p:xfrm>
        <a:graphic>
          <a:graphicData uri="http://schemas.openxmlformats.org/drawingml/2006/table">
            <a:tbl>
              <a:tblPr firstRow="1" firstCol="1" bandRow="1"/>
              <a:tblGrid>
                <a:gridCol w="2000141">
                  <a:extLst>
                    <a:ext uri="{9D8B030D-6E8A-4147-A177-3AD203B41FA5}">
                      <a16:colId xmlns="" xmlns:a16="http://schemas.microsoft.com/office/drawing/2014/main" val="20000"/>
                    </a:ext>
                  </a:extLst>
                </a:gridCol>
                <a:gridCol w="1925448">
                  <a:extLst>
                    <a:ext uri="{9D8B030D-6E8A-4147-A177-3AD203B41FA5}">
                      <a16:colId xmlns="" xmlns:a16="http://schemas.microsoft.com/office/drawing/2014/main" val="20001"/>
                    </a:ext>
                  </a:extLst>
                </a:gridCol>
                <a:gridCol w="1961520">
                  <a:extLst>
                    <a:ext uri="{9D8B030D-6E8A-4147-A177-3AD203B41FA5}">
                      <a16:colId xmlns="" xmlns:a16="http://schemas.microsoft.com/office/drawing/2014/main" val="20002"/>
                    </a:ext>
                  </a:extLst>
                </a:gridCol>
                <a:gridCol w="2764495">
                  <a:extLst>
                    <a:ext uri="{9D8B030D-6E8A-4147-A177-3AD203B41FA5}">
                      <a16:colId xmlns="" xmlns:a16="http://schemas.microsoft.com/office/drawing/2014/main" val="20003"/>
                    </a:ext>
                  </a:extLst>
                </a:gridCol>
              </a:tblGrid>
              <a:tr h="691968">
                <a:tc>
                  <a:txBody>
                    <a:bodyPr/>
                    <a:lstStyle/>
                    <a:p>
                      <a:pPr algn="ctr">
                        <a:lnSpc>
                          <a:spcPct val="115000"/>
                        </a:lnSpc>
                        <a:spcAft>
                          <a:spcPts val="0"/>
                        </a:spcAft>
                      </a:pPr>
                      <a:r>
                        <a:rPr lang="en-US" sz="1400" b="1" dirty="0">
                          <a:latin typeface="+mn-lt"/>
                        </a:rPr>
                        <a:t>NOME SCIENTIFICO
</a:t>
                      </a:r>
                      <a:endParaRPr lang="es-PE" sz="1400" b="1" dirty="0">
                        <a:effectLst/>
                        <a:latin typeface="+mn-lt"/>
                        <a:ea typeface="Calibri"/>
                        <a:cs typeface="Times New Roman"/>
                      </a:endParaRPr>
                    </a:p>
                  </a:txBody>
                  <a:tcPr marL="65237" marR="65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NOME COMUNE. 
</a:t>
                      </a:r>
                      <a:endParaRPr lang="es-PE" sz="1400" b="1" dirty="0">
                        <a:effectLst/>
                        <a:latin typeface="+mn-lt"/>
                        <a:ea typeface="Calibri"/>
                        <a:cs typeface="Times New Roman"/>
                      </a:endParaRPr>
                    </a:p>
                  </a:txBody>
                  <a:tcPr marL="65237" marR="65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PARTE DELL'IMPIANTO UTILIZZATO
</a:t>
                      </a:r>
                      <a:endParaRPr lang="es-PE" sz="1400" b="1" dirty="0">
                        <a:effectLst/>
                        <a:latin typeface="+mn-lt"/>
                        <a:ea typeface="Calibri"/>
                        <a:cs typeface="Times New Roman"/>
                      </a:endParaRPr>
                    </a:p>
                  </a:txBody>
                  <a:tcPr marL="65237" marR="65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err="1">
                          <a:latin typeface="+mn-lt"/>
                        </a:rPr>
                        <a:t>Utilizzare</a:t>
                      </a:r>
                      <a:r>
                        <a:rPr lang="en-US" sz="1400" b="1" dirty="0">
                          <a:latin typeface="+mn-lt"/>
                        </a:rPr>
                        <a:t>
</a:t>
                      </a:r>
                      <a:endParaRPr lang="es-PE" sz="1400" b="1" dirty="0">
                        <a:effectLst/>
                        <a:latin typeface="+mn-lt"/>
                        <a:ea typeface="Calibri"/>
                        <a:cs typeface="Times New Roman"/>
                      </a:endParaRPr>
                    </a:p>
                  </a:txBody>
                  <a:tcPr marL="65237" marR="65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0"/>
                  </a:ext>
                </a:extLst>
              </a:tr>
              <a:tr h="180888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Scoparia</a:t>
                      </a:r>
                      <a:r>
                        <a:rPr lang="es-PE" sz="1400" dirty="0">
                          <a:effectLst/>
                          <a:latin typeface="+mn-lt"/>
                          <a:ea typeface="Calibri"/>
                          <a:cs typeface="Times New Roman"/>
                        </a:rPr>
                        <a:t> </a:t>
                      </a:r>
                      <a:r>
                        <a:rPr lang="es-PE" sz="1400" dirty="0" err="1">
                          <a:effectLst/>
                          <a:latin typeface="+mn-lt"/>
                          <a:ea typeface="Calibri"/>
                          <a:cs typeface="Times New Roman"/>
                        </a:rPr>
                        <a:t>dulcis</a:t>
                      </a:r>
                      <a:r>
                        <a:rPr lang="es-PE" sz="1400" dirty="0">
                          <a:effectLst/>
                          <a:latin typeface="+mn-lt"/>
                          <a:ea typeface="Calibri"/>
                          <a:cs typeface="Times New Roman"/>
                        </a:rPr>
                        <a:t> </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“escobilla del Perú”, “</a:t>
                      </a:r>
                      <a:r>
                        <a:rPr lang="es-PE" sz="1400" dirty="0" err="1">
                          <a:effectLst/>
                          <a:latin typeface="+mn-lt"/>
                          <a:ea typeface="Calibri"/>
                          <a:cs typeface="Times New Roman"/>
                        </a:rPr>
                        <a:t>piqui</a:t>
                      </a:r>
                      <a:r>
                        <a:rPr lang="es-PE" sz="1400" dirty="0">
                          <a:effectLst/>
                          <a:latin typeface="+mn-lt"/>
                          <a:ea typeface="Calibri"/>
                          <a:cs typeface="Times New Roman"/>
                        </a:rPr>
                        <a:t> pichana”, “escobilla”</a:t>
                      </a:r>
                      <a:br>
                        <a:rPr lang="es-PE" sz="1400" dirty="0">
                          <a:effectLst/>
                          <a:latin typeface="+mn-lt"/>
                          <a:ea typeface="Calibri"/>
                          <a:cs typeface="Times New Roman"/>
                        </a:rPr>
                      </a:b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radice, seme.</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Febrifugo, astringente, contro l'asma bronchiale, disagio renale, antidiarroico, raffreddori, condizioni oculari, emicranie cicatrcolari cutanee, ertema solare, abortivo, contraccettivo.</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944061">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err="1">
                          <a:effectLst/>
                          <a:latin typeface="+mn-lt"/>
                          <a:ea typeface="Calibri"/>
                          <a:cs typeface="Times New Roman"/>
                        </a:rPr>
                        <a:t>Senecio</a:t>
                      </a:r>
                      <a:r>
                        <a:rPr lang="es-PE" sz="1400" dirty="0">
                          <a:effectLst/>
                          <a:latin typeface="+mn-lt"/>
                          <a:ea typeface="Calibri"/>
                          <a:cs typeface="Times New Roman"/>
                        </a:rPr>
                        <a:t> </a:t>
                      </a:r>
                      <a:r>
                        <a:rPr lang="es-PE" sz="1400" dirty="0" err="1">
                          <a:effectLst/>
                          <a:latin typeface="+mn-lt"/>
                          <a:ea typeface="Calibri"/>
                          <a:cs typeface="Times New Roman"/>
                        </a:rPr>
                        <a:t>canescens</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“vira </a:t>
                      </a:r>
                      <a:r>
                        <a:rPr lang="es-PE" sz="1400" dirty="0" err="1">
                          <a:effectLst/>
                          <a:latin typeface="+mn-lt"/>
                          <a:ea typeface="Calibri"/>
                          <a:cs typeface="Times New Roman"/>
                        </a:rPr>
                        <a:t>vira</a:t>
                      </a:r>
                      <a:r>
                        <a:rPr lang="es-PE" sz="1400" dirty="0">
                          <a:effectLst/>
                          <a:latin typeface="+mn-lt"/>
                          <a:ea typeface="Calibri"/>
                          <a:cs typeface="Times New Roman"/>
                        </a:rPr>
                        <a:t>”</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Malattie bronchiali e respiratorie</a:t>
                      </a:r>
                      <a:br>
                        <a:rPr lang="es-PE" sz="1400" dirty="0">
                          <a:effectLst/>
                          <a:latin typeface="+mn-lt"/>
                          <a:ea typeface="Calibri"/>
                          <a:cs typeface="Times New Roman"/>
                        </a:rPr>
                      </a:b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9588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Smallanthus</a:t>
                      </a:r>
                      <a:r>
                        <a:rPr lang="es-PE" sz="1400" dirty="0">
                          <a:effectLst/>
                          <a:latin typeface="+mn-lt"/>
                          <a:ea typeface="Calibri"/>
                          <a:cs typeface="Times New Roman"/>
                        </a:rPr>
                        <a:t> </a:t>
                      </a:r>
                      <a:r>
                        <a:rPr lang="es-PE" sz="1400" dirty="0" err="1">
                          <a:effectLst/>
                          <a:latin typeface="+mn-lt"/>
                          <a:ea typeface="Calibri"/>
                          <a:cs typeface="Times New Roman"/>
                        </a:rPr>
                        <a:t>sonchifolius</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yacón</a:t>
                      </a:r>
                      <a:r>
                        <a:rPr lang="es-PE" sz="1400" dirty="0">
                          <a:effectLst/>
                          <a:latin typeface="+mn-lt"/>
                          <a:ea typeface="Calibri"/>
                          <a:cs typeface="Times New Roman"/>
                        </a:rPr>
                        <a:t>”, “</a:t>
                      </a:r>
                      <a:r>
                        <a:rPr lang="es-PE" sz="1400" dirty="0" err="1">
                          <a:effectLst/>
                          <a:latin typeface="+mn-lt"/>
                          <a:ea typeface="Calibri"/>
                          <a:cs typeface="Times New Roman"/>
                        </a:rPr>
                        <a:t>llacón</a:t>
                      </a:r>
                      <a:r>
                        <a:rPr lang="es-PE" sz="1400" dirty="0">
                          <a:effectLst/>
                          <a:latin typeface="+mn-lt"/>
                          <a:ea typeface="Calibri"/>
                          <a:cs typeface="Times New Roman"/>
                        </a:rPr>
                        <a:t>”</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radice, foglia</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Anticancerogeno</a:t>
                      </a:r>
                      <a:r>
                        <a:rPr lang="en-US" sz="1400" dirty="0">
                          <a:effectLst/>
                          <a:latin typeface="+mn-lt"/>
                          <a:ea typeface="Calibri"/>
                          <a:cs typeface="Times New Roman"/>
                        </a:rPr>
                        <a:t>, </a:t>
                      </a:r>
                      <a:r>
                        <a:rPr lang="en-US" sz="1400" dirty="0" err="1">
                          <a:effectLst/>
                          <a:latin typeface="+mn-lt"/>
                          <a:ea typeface="Calibri"/>
                          <a:cs typeface="Times New Roman"/>
                        </a:rPr>
                        <a:t>antimicrobico</a:t>
                      </a:r>
                      <a:r>
                        <a:rPr lang="en-US" sz="1400" dirty="0">
                          <a:effectLst/>
                          <a:latin typeface="+mn-lt"/>
                          <a:ea typeface="Calibri"/>
                          <a:cs typeface="Times New Roman"/>
                        </a:rPr>
                        <a:t>, </a:t>
                      </a:r>
                      <a:r>
                        <a:rPr lang="en-US" sz="1400" dirty="0" err="1">
                          <a:effectLst/>
                          <a:latin typeface="+mn-lt"/>
                          <a:ea typeface="Calibri"/>
                          <a:cs typeface="Times New Roman"/>
                        </a:rPr>
                        <a:t>abbassa</a:t>
                      </a:r>
                      <a:r>
                        <a:rPr lang="en-US" sz="1400" dirty="0">
                          <a:effectLst/>
                          <a:latin typeface="+mn-lt"/>
                          <a:ea typeface="Calibri"/>
                          <a:cs typeface="Times New Roman"/>
                        </a:rPr>
                        <a:t> la </a:t>
                      </a:r>
                      <a:r>
                        <a:rPr lang="en-US" sz="1400" dirty="0" err="1">
                          <a:effectLst/>
                          <a:latin typeface="+mn-lt"/>
                          <a:ea typeface="Calibri"/>
                          <a:cs typeface="Times New Roman"/>
                        </a:rPr>
                        <a:t>glicemia</a:t>
                      </a:r>
                      <a:r>
                        <a:rPr lang="en-US" sz="1400" dirty="0">
                          <a:effectLst/>
                          <a:latin typeface="+mn-lt"/>
                          <a:ea typeface="Calibri"/>
                          <a:cs typeface="Times New Roman"/>
                        </a:rPr>
                        <a:t> e </a:t>
                      </a:r>
                      <a:r>
                        <a:rPr lang="en-US" sz="1400" dirty="0" err="1">
                          <a:effectLst/>
                          <a:latin typeface="+mn-lt"/>
                          <a:ea typeface="Calibri"/>
                          <a:cs typeface="Times New Roman"/>
                        </a:rPr>
                        <a:t>colesterolo</a:t>
                      </a:r>
                      <a:r>
                        <a:rPr lang="en-US" sz="1400" dirty="0">
                          <a:effectLst/>
                          <a:latin typeface="+mn-lt"/>
                          <a:ea typeface="Calibri"/>
                          <a:cs typeface="Times New Roman"/>
                        </a:rPr>
                        <a:t>.</a:t>
                      </a:r>
                      <a:br>
                        <a:rPr lang="en-US" sz="1400" dirty="0">
                          <a:effectLst/>
                          <a:latin typeface="+mn-lt"/>
                          <a:ea typeface="Calibri"/>
                          <a:cs typeface="Times New Roman"/>
                        </a:rPr>
                      </a:b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49" y="6014714"/>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901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0017" y="460659"/>
            <a:ext cx="10515600" cy="1325563"/>
          </a:xfrm>
        </p:spPr>
        <p:txBody>
          <a:bodyPr>
            <a:normAutofit/>
          </a:bodyPr>
          <a:lstStyle/>
          <a:p>
            <a:pPr marL="0" indent="0"/>
            <a:r>
              <a:rPr lang="en-US" sz="2100" b="1" dirty="0">
                <a:solidFill>
                  <a:schemeClr val="accent2"/>
                </a:solidFill>
                <a:effectLst>
                  <a:outerShdw blurRad="38100" dist="38100" dir="2700000" algn="tl">
                    <a:srgbClr val="000000">
                      <a:alpha val="43137"/>
                    </a:srgbClr>
                  </a:outerShdw>
                </a:effectLst>
              </a:rPr>
              <a:t>7. </a:t>
            </a:r>
            <a:r>
              <a:rPr lang="en-US" sz="2100" b="1" dirty="0" err="1">
                <a:solidFill>
                  <a:schemeClr val="accent2"/>
                </a:solidFill>
                <a:effectLst>
                  <a:outerShdw blurRad="38100" dist="38100" dir="2700000" algn="tl">
                    <a:srgbClr val="000000">
                      <a:alpha val="43137"/>
                    </a:srgbClr>
                  </a:outerShdw>
                </a:effectLst>
              </a:rPr>
              <a:t>Prova</a:t>
            </a:r>
            <a:r>
              <a:rPr lang="en-US" sz="2100" b="1" dirty="0">
                <a:solidFill>
                  <a:schemeClr val="accent2"/>
                </a:solidFill>
                <a:effectLst>
                  <a:outerShdw blurRad="38100" dist="38100" dir="2700000" algn="tl">
                    <a:srgbClr val="000000">
                      <a:alpha val="43137"/>
                    </a:srgbClr>
                  </a:outerShdw>
                </a:effectLst>
              </a:rPr>
              <a:t> </a:t>
            </a:r>
            <a:r>
              <a:rPr lang="en-US" sz="2100" b="1" dirty="0" err="1">
                <a:solidFill>
                  <a:schemeClr val="accent2"/>
                </a:solidFill>
                <a:effectLst>
                  <a:outerShdw blurRad="38100" dist="38100" dir="2700000" algn="tl">
                    <a:srgbClr val="000000">
                      <a:alpha val="43137"/>
                    </a:srgbClr>
                  </a:outerShdw>
                </a:effectLst>
              </a:rPr>
              <a:t>dell'uso</a:t>
            </a:r>
            <a:r>
              <a:rPr lang="en-US" sz="2100" b="1" dirty="0">
                <a:solidFill>
                  <a:schemeClr val="accent2"/>
                </a:solidFill>
                <a:effectLst>
                  <a:outerShdw blurRad="38100" dist="38100" dir="2700000" algn="tl">
                    <a:srgbClr val="000000">
                      <a:alpha val="43137"/>
                    </a:srgbClr>
                  </a:outerShdw>
                </a:effectLst>
              </a:rPr>
              <a:t> di </a:t>
            </a:r>
            <a:r>
              <a:rPr lang="en-US" sz="2100" b="1" dirty="0" err="1">
                <a:solidFill>
                  <a:schemeClr val="accent2"/>
                </a:solidFill>
                <a:effectLst>
                  <a:outerShdw blurRad="38100" dist="38100" dir="2700000" algn="tl">
                    <a:srgbClr val="000000">
                      <a:alpha val="43137"/>
                    </a:srgbClr>
                  </a:outerShdw>
                </a:effectLst>
              </a:rPr>
              <a:t>piante</a:t>
            </a:r>
            <a:r>
              <a:rPr lang="en-US" sz="2100" b="1" dirty="0">
                <a:solidFill>
                  <a:schemeClr val="accent2"/>
                </a:solidFill>
                <a:effectLst>
                  <a:outerShdw blurRad="38100" dist="38100" dir="2700000" algn="tl">
                    <a:srgbClr val="000000">
                      <a:alpha val="43137"/>
                    </a:srgbClr>
                  </a:outerShdw>
                </a:effectLst>
              </a:rPr>
              <a:t> </a:t>
            </a:r>
            <a:r>
              <a:rPr lang="en-US" sz="2100" b="1" dirty="0" err="1">
                <a:solidFill>
                  <a:schemeClr val="accent2"/>
                </a:solidFill>
                <a:effectLst>
                  <a:outerShdw blurRad="38100" dist="38100" dir="2700000" algn="tl">
                    <a:srgbClr val="000000">
                      <a:alpha val="43137"/>
                    </a:srgbClr>
                  </a:outerShdw>
                </a:effectLst>
              </a:rPr>
              <a:t>medicinali</a:t>
            </a:r>
            <a:r>
              <a:rPr lang="en-US" sz="2100" b="1" dirty="0">
                <a:solidFill>
                  <a:schemeClr val="accent2"/>
                </a:solidFill>
                <a:effectLst>
                  <a:outerShdw blurRad="38100" dist="38100" dir="2700000" algn="tl">
                    <a:srgbClr val="000000">
                      <a:alpha val="43137"/>
                    </a:srgbClr>
                  </a:outerShdw>
                </a:effectLst>
              </a:rPr>
              <a:t> </a:t>
            </a:r>
            <a:r>
              <a:rPr lang="en-US" sz="2100" b="1" dirty="0" err="1">
                <a:solidFill>
                  <a:schemeClr val="accent2"/>
                </a:solidFill>
                <a:effectLst>
                  <a:outerShdw blurRad="38100" dist="38100" dir="2700000" algn="tl">
                    <a:srgbClr val="000000">
                      <a:alpha val="43137"/>
                    </a:srgbClr>
                  </a:outerShdw>
                </a:effectLst>
              </a:rPr>
              <a:t>nella</a:t>
            </a:r>
            <a:r>
              <a:rPr lang="en-US" sz="2100" b="1" dirty="0">
                <a:solidFill>
                  <a:schemeClr val="accent2"/>
                </a:solidFill>
                <a:effectLst>
                  <a:outerShdw blurRad="38100" dist="38100" dir="2700000" algn="tl">
                    <a:srgbClr val="000000">
                      <a:alpha val="43137"/>
                    </a:srgbClr>
                  </a:outerShdw>
                </a:effectLst>
              </a:rPr>
              <a:t> </a:t>
            </a:r>
            <a:r>
              <a:rPr lang="en-US" sz="2100" b="1" dirty="0" err="1">
                <a:solidFill>
                  <a:schemeClr val="accent2"/>
                </a:solidFill>
                <a:effectLst>
                  <a:outerShdw blurRad="38100" dist="38100" dir="2700000" algn="tl">
                    <a:srgbClr val="000000">
                      <a:alpha val="43137"/>
                    </a:srgbClr>
                  </a:outerShdw>
                </a:effectLst>
              </a:rPr>
              <a:t>medicina</a:t>
            </a:r>
            <a:r>
              <a:rPr lang="en-US" sz="2100" b="1" dirty="0">
                <a:solidFill>
                  <a:schemeClr val="accent2"/>
                </a:solidFill>
                <a:effectLst>
                  <a:outerShdw blurRad="38100" dist="38100" dir="2700000" algn="tl">
                    <a:srgbClr val="000000">
                      <a:alpha val="43137"/>
                    </a:srgbClr>
                  </a:outerShdw>
                </a:effectLst>
              </a:rPr>
              <a:t> </a:t>
            </a:r>
            <a:r>
              <a:rPr lang="en-US" sz="2100" b="1" dirty="0" err="1">
                <a:solidFill>
                  <a:schemeClr val="accent2"/>
                </a:solidFill>
                <a:effectLst>
                  <a:outerShdw blurRad="38100" dist="38100" dir="2700000" algn="tl">
                    <a:srgbClr val="000000">
                      <a:alpha val="43137"/>
                    </a:srgbClr>
                  </a:outerShdw>
                </a:effectLst>
              </a:rPr>
              <a:t>precolombiana</a:t>
            </a:r>
            <a:r>
              <a:rPr lang="en-US" sz="2100" b="1" dirty="0">
                <a:solidFill>
                  <a:schemeClr val="accent2"/>
                </a:solidFill>
                <a:effectLst>
                  <a:outerShdw blurRad="38100" dist="38100" dir="2700000" algn="tl">
                    <a:srgbClr val="000000">
                      <a:alpha val="43137"/>
                    </a:srgbClr>
                  </a:outerShdw>
                </a:effectLst>
              </a:rPr>
              <a:t> e </a:t>
            </a:r>
            <a:r>
              <a:rPr lang="en-US" sz="2100" b="1" dirty="0" err="1">
                <a:solidFill>
                  <a:schemeClr val="accent2"/>
                </a:solidFill>
                <a:effectLst>
                  <a:outerShdw blurRad="38100" dist="38100" dir="2700000" algn="tl">
                    <a:srgbClr val="000000">
                      <a:alpha val="43137"/>
                    </a:srgbClr>
                  </a:outerShdw>
                </a:effectLst>
              </a:rPr>
              <a:t>inca</a:t>
            </a:r>
            <a:r>
              <a:rPr lang="es-ES" sz="2100" b="1" dirty="0">
                <a:solidFill>
                  <a:schemeClr val="accent2"/>
                </a:solidFill>
                <a:effectLst>
                  <a:outerShdw blurRad="38100" dist="38100" dir="2700000" algn="tl">
                    <a:srgbClr val="000000">
                      <a:alpha val="43137"/>
                    </a:srgbClr>
                  </a:outerShdw>
                </a:effectLst>
              </a:rPr>
              <a:t/>
            </a:r>
            <a:br>
              <a:rPr lang="es-ES" sz="2100" b="1" dirty="0">
                <a:solidFill>
                  <a:schemeClr val="accent2"/>
                </a:solidFill>
                <a:effectLst>
                  <a:outerShdw blurRad="38100" dist="38100" dir="2700000" algn="tl">
                    <a:srgbClr val="000000">
                      <a:alpha val="43137"/>
                    </a:srgbClr>
                  </a:outerShdw>
                </a:effectLst>
              </a:rPr>
            </a:br>
            <a:endParaRPr lang="en-US" sz="21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3087934285"/>
              </p:ext>
            </p:extLst>
          </p:nvPr>
        </p:nvGraphicFramePr>
        <p:xfrm>
          <a:off x="1453845" y="1233714"/>
          <a:ext cx="8602579" cy="4958257"/>
        </p:xfrm>
        <a:graphic>
          <a:graphicData uri="http://schemas.openxmlformats.org/drawingml/2006/table">
            <a:tbl>
              <a:tblPr firstRow="1" firstCol="1" bandRow="1"/>
              <a:tblGrid>
                <a:gridCol w="1988808">
                  <a:extLst>
                    <a:ext uri="{9D8B030D-6E8A-4147-A177-3AD203B41FA5}">
                      <a16:colId xmlns="" xmlns:a16="http://schemas.microsoft.com/office/drawing/2014/main" val="20000"/>
                    </a:ext>
                  </a:extLst>
                </a:gridCol>
                <a:gridCol w="1914537">
                  <a:extLst>
                    <a:ext uri="{9D8B030D-6E8A-4147-A177-3AD203B41FA5}">
                      <a16:colId xmlns="" xmlns:a16="http://schemas.microsoft.com/office/drawing/2014/main" val="20001"/>
                    </a:ext>
                  </a:extLst>
                </a:gridCol>
                <a:gridCol w="1818260">
                  <a:extLst>
                    <a:ext uri="{9D8B030D-6E8A-4147-A177-3AD203B41FA5}">
                      <a16:colId xmlns="" xmlns:a16="http://schemas.microsoft.com/office/drawing/2014/main" val="20002"/>
                    </a:ext>
                  </a:extLst>
                </a:gridCol>
                <a:gridCol w="2880974">
                  <a:extLst>
                    <a:ext uri="{9D8B030D-6E8A-4147-A177-3AD203B41FA5}">
                      <a16:colId xmlns="" xmlns:a16="http://schemas.microsoft.com/office/drawing/2014/main" val="20003"/>
                    </a:ext>
                  </a:extLst>
                </a:gridCol>
              </a:tblGrid>
              <a:tr h="866190">
                <a:tc>
                  <a:txBody>
                    <a:bodyPr/>
                    <a:lstStyle/>
                    <a:p>
                      <a:pPr algn="ctr">
                        <a:lnSpc>
                          <a:spcPct val="115000"/>
                        </a:lnSpc>
                        <a:spcAft>
                          <a:spcPts val="0"/>
                        </a:spcAft>
                      </a:pPr>
                      <a:r>
                        <a:rPr lang="en-US" sz="1400" b="1" dirty="0">
                          <a:latin typeface="+mn-lt"/>
                        </a:rPr>
                        <a:t>NOME SCIENTIFICO
</a:t>
                      </a:r>
                      <a:endParaRPr lang="es-PE" sz="1400" b="1" dirty="0">
                        <a:effectLst/>
                        <a:latin typeface="+mn-lt"/>
                        <a:ea typeface="Calibri"/>
                        <a:cs typeface="Times New Roman"/>
                      </a:endParaRPr>
                    </a:p>
                  </a:txBody>
                  <a:tcPr marL="65237" marR="65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NOME COMUNE. 
</a:t>
                      </a:r>
                      <a:endParaRPr lang="es-PE" sz="1400" b="1" dirty="0">
                        <a:effectLst/>
                        <a:latin typeface="+mn-lt"/>
                        <a:ea typeface="Calibri"/>
                        <a:cs typeface="Times New Roman"/>
                      </a:endParaRPr>
                    </a:p>
                  </a:txBody>
                  <a:tcPr marL="65237" marR="65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PARTE DELL'IMPIANTO UTILIZZATO
</a:t>
                      </a:r>
                      <a:endParaRPr lang="es-PE" sz="1400" b="1" dirty="0">
                        <a:effectLst/>
                        <a:latin typeface="+mn-lt"/>
                        <a:ea typeface="Calibri"/>
                        <a:cs typeface="Times New Roman"/>
                      </a:endParaRPr>
                    </a:p>
                  </a:txBody>
                  <a:tcPr marL="65237" marR="65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err="1">
                          <a:latin typeface="+mn-lt"/>
                        </a:rPr>
                        <a:t>Utilizzare</a:t>
                      </a:r>
                      <a:r>
                        <a:rPr lang="en-US" sz="1400" b="1" dirty="0">
                          <a:latin typeface="+mn-lt"/>
                        </a:rPr>
                        <a:t>
</a:t>
                      </a:r>
                      <a:endParaRPr lang="es-PE" sz="1400" b="1" dirty="0">
                        <a:effectLst/>
                        <a:latin typeface="+mn-lt"/>
                        <a:ea typeface="Calibri"/>
                        <a:cs typeface="Times New Roman"/>
                      </a:endParaRPr>
                    </a:p>
                  </a:txBody>
                  <a:tcPr marL="65237" marR="652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96034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americanum</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“hierba mora”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frutta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400" dirty="0">
                          <a:effectLst/>
                          <a:latin typeface="+mn-lt"/>
                          <a:ea typeface="Calibri"/>
                          <a:cs typeface="Times New Roman"/>
                        </a:rPr>
                        <a:t>Contro l’erisipela, i reumatismi, gli analgesici, contro la nevralgia, il sedativo, le emorroidi esterne, il mal di denti, la pertosse, il seno, narcotico, contro la vaginite, la leucorrea, le ustioni, le ferite, contro ulcere, herpes, meningite, raffreddori, brividi.</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46661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muricatum</a:t>
                      </a:r>
                      <a:r>
                        <a:rPr lang="es-PE" sz="1400" dirty="0">
                          <a:effectLst/>
                          <a:latin typeface="+mn-lt"/>
                          <a:ea typeface="Calibri"/>
                          <a:cs typeface="Times New Roman"/>
                        </a:rPr>
                        <a:t> </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“pepino”</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stelo, frutta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sedativo esterno per emorroidi, sinusite, espettorante, sedativo, narcotico, bolle, ascessi, contusioni, reumatismi, catarro, contro o per prevenire la gotta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6511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piurensis</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calmincho</a:t>
                      </a:r>
                      <a:r>
                        <a:rPr lang="es-PE" sz="1400" dirty="0">
                          <a:effectLst/>
                          <a:latin typeface="+mn-lt"/>
                          <a:ea typeface="Calibri"/>
                          <a:cs typeface="Times New Roman"/>
                        </a:rPr>
                        <a:t>”</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Viene</a:t>
                      </a:r>
                      <a:r>
                        <a:rPr lang="en-US" sz="1400" dirty="0">
                          <a:effectLst/>
                          <a:latin typeface="+mn-lt"/>
                          <a:ea typeface="Calibri"/>
                          <a:cs typeface="Times New Roman"/>
                        </a:rPr>
                        <a:t> </a:t>
                      </a:r>
                      <a:r>
                        <a:rPr lang="en-US" sz="1400" dirty="0" err="1">
                          <a:effectLst/>
                          <a:latin typeface="+mn-lt"/>
                          <a:ea typeface="Calibri"/>
                          <a:cs typeface="Times New Roman"/>
                        </a:rPr>
                        <a:t>utilizzato</a:t>
                      </a:r>
                      <a:r>
                        <a:rPr lang="en-US" sz="1400" dirty="0">
                          <a:effectLst/>
                          <a:latin typeface="+mn-lt"/>
                          <a:ea typeface="Calibri"/>
                          <a:cs typeface="Times New Roman"/>
                        </a:rPr>
                        <a:t> </a:t>
                      </a:r>
                      <a:r>
                        <a:rPr lang="en-US" sz="1400" dirty="0" err="1">
                          <a:effectLst/>
                          <a:latin typeface="+mn-lt"/>
                          <a:ea typeface="Calibri"/>
                          <a:cs typeface="Times New Roman"/>
                        </a:rPr>
                        <a:t>contro</a:t>
                      </a:r>
                      <a:r>
                        <a:rPr lang="en-US" sz="1400" dirty="0">
                          <a:effectLst/>
                          <a:latin typeface="+mn-lt"/>
                          <a:ea typeface="Calibri"/>
                          <a:cs typeface="Times New Roman"/>
                        </a:rPr>
                        <a:t> </a:t>
                      </a:r>
                      <a:r>
                        <a:rPr lang="en-US" sz="1400" dirty="0" err="1">
                          <a:effectLst/>
                          <a:latin typeface="+mn-lt"/>
                          <a:ea typeface="Calibri"/>
                          <a:cs typeface="Times New Roman"/>
                        </a:rPr>
                        <a:t>i</a:t>
                      </a:r>
                      <a:r>
                        <a:rPr lang="en-US" sz="1400" dirty="0">
                          <a:effectLst/>
                          <a:latin typeface="+mn-lt"/>
                          <a:ea typeface="Calibri"/>
                          <a:cs typeface="Times New Roman"/>
                        </a:rPr>
                        <a:t> </a:t>
                      </a:r>
                      <a:r>
                        <a:rPr lang="en-US" sz="1400" dirty="0" err="1">
                          <a:effectLst/>
                          <a:latin typeface="+mn-lt"/>
                          <a:ea typeface="Calibri"/>
                          <a:cs typeface="Times New Roman"/>
                        </a:rPr>
                        <a:t>crampi</a:t>
                      </a:r>
                      <a:r>
                        <a:rPr lang="en-US" sz="1400" dirty="0">
                          <a:effectLst/>
                          <a:latin typeface="+mn-lt"/>
                          <a:ea typeface="Calibri"/>
                          <a:cs typeface="Times New Roman"/>
                        </a:rPr>
                        <a:t>.</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17" y="615999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32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2540" y="1178143"/>
            <a:ext cx="10515600" cy="525524"/>
          </a:xfrm>
        </p:spPr>
        <p:txBody>
          <a:bodyPr>
            <a:normAutofit fontScale="90000"/>
          </a:bodyPr>
          <a:lstStyle/>
          <a:p>
            <a:r>
              <a:rPr lang="en-029" sz="2000" b="1" dirty="0" err="1">
                <a:solidFill>
                  <a:schemeClr val="accent2"/>
                </a:solidFill>
                <a:effectLst>
                  <a:outerShdw blurRad="38100" dist="38100" dir="2700000" algn="tl">
                    <a:srgbClr val="000000">
                      <a:alpha val="43137"/>
                    </a:srgbClr>
                  </a:outerShdw>
                </a:effectLst>
              </a:rPr>
              <a:t>Introduzione</a:t>
            </a:r>
            <a:r>
              <a:rPr lang="en-029" sz="2000" b="1" dirty="0">
                <a:solidFill>
                  <a:schemeClr val="accent2"/>
                </a:solidFill>
                <a:effectLst>
                  <a:outerShdw blurRad="38100" dist="38100" dir="2700000" algn="tl">
                    <a:srgbClr val="000000">
                      <a:alpha val="43137"/>
                    </a:srgbClr>
                  </a:outerShdw>
                </a:effectLst>
              </a:rPr>
              <a:t> </a:t>
            </a:r>
            <a:r>
              <a:rPr lang="en-029" sz="2000" b="1" dirty="0" err="1">
                <a:solidFill>
                  <a:schemeClr val="accent2"/>
                </a:solidFill>
                <a:effectLst>
                  <a:outerShdw blurRad="38100" dist="38100" dir="2700000" algn="tl">
                    <a:srgbClr val="000000">
                      <a:alpha val="43137"/>
                    </a:srgbClr>
                  </a:outerShdw>
                </a:effectLst>
              </a:rPr>
              <a:t>alla</a:t>
            </a:r>
            <a:r>
              <a:rPr lang="en-029" sz="2000" b="1" dirty="0">
                <a:solidFill>
                  <a:schemeClr val="accent2"/>
                </a:solidFill>
                <a:effectLst>
                  <a:outerShdw blurRad="38100" dist="38100" dir="2700000" algn="tl">
                    <a:srgbClr val="000000">
                      <a:alpha val="43137"/>
                    </a:srgbClr>
                  </a:outerShdw>
                </a:effectLst>
              </a:rPr>
              <a:t> </a:t>
            </a:r>
            <a:r>
              <a:rPr lang="en-029" sz="2000" b="1" dirty="0" err="1">
                <a:solidFill>
                  <a:schemeClr val="accent2"/>
                </a:solidFill>
                <a:effectLst>
                  <a:outerShdw blurRad="38100" dist="38100" dir="2700000" algn="tl">
                    <a:srgbClr val="000000">
                      <a:alpha val="43137"/>
                    </a:srgbClr>
                  </a:outerShdw>
                </a:effectLst>
              </a:rPr>
              <a:t>medicina</a:t>
            </a:r>
            <a:r>
              <a:rPr lang="en-029" sz="2000" b="1" dirty="0">
                <a:solidFill>
                  <a:schemeClr val="accent2"/>
                </a:solidFill>
                <a:effectLst>
                  <a:outerShdw blurRad="38100" dist="38100" dir="2700000" algn="tl">
                    <a:srgbClr val="000000">
                      <a:alpha val="43137"/>
                    </a:srgbClr>
                  </a:outerShdw>
                </a:effectLst>
              </a:rPr>
              <a:t> </a:t>
            </a:r>
            <a:r>
              <a:rPr lang="en-029" sz="2000" b="1" dirty="0" err="1">
                <a:solidFill>
                  <a:schemeClr val="accent2"/>
                </a:solidFill>
                <a:effectLst>
                  <a:outerShdw blurRad="38100" dist="38100" dir="2700000" algn="tl">
                    <a:srgbClr val="000000">
                      <a:alpha val="43137"/>
                    </a:srgbClr>
                  </a:outerShdw>
                </a:effectLst>
              </a:rPr>
              <a:t>precolombiana</a:t>
            </a:r>
            <a:r>
              <a:rPr lang="en-029" sz="2000" b="1" dirty="0">
                <a:solidFill>
                  <a:schemeClr val="accent2"/>
                </a:solidFill>
                <a:effectLst>
                  <a:outerShdw blurRad="38100" dist="38100" dir="2700000" algn="tl">
                    <a:srgbClr val="000000">
                      <a:alpha val="43137"/>
                    </a:srgbClr>
                  </a:outerShdw>
                </a:effectLst>
              </a:rPr>
              <a:t>
</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552779" y="1759101"/>
            <a:ext cx="10515600" cy="4351338"/>
          </a:xfrm>
        </p:spPr>
        <p:txBody>
          <a:bodyPr>
            <a:normAutofit/>
          </a:bodyPr>
          <a:lstStyle/>
          <a:p>
            <a:pPr marL="0" indent="0" algn="just">
              <a:buNone/>
            </a:pPr>
            <a:r>
              <a:rPr lang="es-PE" sz="1800" dirty="0"/>
              <a:t>Nelle culture precolombiane, gli sciamani erano considerati parte di un'élite privilegiata legata al potere politico. Hanno agito come mediatori tra divino e terreno, preservando i miti e la tradizione.   
Alcuni sciamani sono stati scelti alla nascita dalla determinazione astrologica o dopo la sopravvivenza di un disastro naturale come essere colpiti da un fulmine. 
A causa della loro importanza nella medicina precolombiana, dovrebbero essere profondamente studiati, così come i loro rituali e le piante medicinali che hanno usato.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2853952333"/>
              </p:ext>
            </p:extLst>
          </p:nvPr>
        </p:nvGraphicFramePr>
        <p:xfrm>
          <a:off x="782638" y="1327302"/>
          <a:ext cx="9116702" cy="4712691"/>
        </p:xfrm>
        <a:graphic>
          <a:graphicData uri="http://schemas.openxmlformats.org/drawingml/2006/table">
            <a:tbl>
              <a:tblPr firstRow="1" firstCol="1" bandRow="1"/>
              <a:tblGrid>
                <a:gridCol w="2107666">
                  <a:extLst>
                    <a:ext uri="{9D8B030D-6E8A-4147-A177-3AD203B41FA5}">
                      <a16:colId xmlns="" xmlns:a16="http://schemas.microsoft.com/office/drawing/2014/main" val="20000"/>
                    </a:ext>
                  </a:extLst>
                </a:gridCol>
                <a:gridCol w="2028956">
                  <a:extLst>
                    <a:ext uri="{9D8B030D-6E8A-4147-A177-3AD203B41FA5}">
                      <a16:colId xmlns="" xmlns:a16="http://schemas.microsoft.com/office/drawing/2014/main" val="20001"/>
                    </a:ext>
                  </a:extLst>
                </a:gridCol>
                <a:gridCol w="1926926">
                  <a:extLst>
                    <a:ext uri="{9D8B030D-6E8A-4147-A177-3AD203B41FA5}">
                      <a16:colId xmlns="" xmlns:a16="http://schemas.microsoft.com/office/drawing/2014/main" val="20002"/>
                    </a:ext>
                  </a:extLst>
                </a:gridCol>
                <a:gridCol w="3053154">
                  <a:extLst>
                    <a:ext uri="{9D8B030D-6E8A-4147-A177-3AD203B41FA5}">
                      <a16:colId xmlns="" xmlns:a16="http://schemas.microsoft.com/office/drawing/2014/main" val="20003"/>
                    </a:ext>
                  </a:extLst>
                </a:gridCol>
              </a:tblGrid>
              <a:tr h="726563">
                <a:tc>
                  <a:txBody>
                    <a:bodyPr/>
                    <a:lstStyle/>
                    <a:p>
                      <a:pPr algn="ctr">
                        <a:lnSpc>
                          <a:spcPct val="100000"/>
                        </a:lnSpc>
                        <a:spcAft>
                          <a:spcPts val="0"/>
                        </a:spcAft>
                      </a:pPr>
                      <a:r>
                        <a:rPr lang="en-US" sz="1400" b="1" dirty="0">
                          <a:latin typeface="+mn-lt"/>
                          <a:cs typeface="Times New Roman" pitchFamily="18" charset="0"/>
                        </a:rPr>
                        <a:t>NOME SCIENTIFICO</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effectLst/>
                          <a:latin typeface="+mn-lt"/>
                          <a:ea typeface="Calibri"/>
                          <a:cs typeface="Times New Roman" pitchFamily="18" charset="0"/>
                        </a:rPr>
                        <a:t>NOME COMUNE</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DELLA PIANTA USATA</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UTILIZZO/PATOLOGIA</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2419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sessiliflorum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“cocona”, “</a:t>
                      </a:r>
                      <a:r>
                        <a:rPr lang="es-PE" sz="1400" dirty="0" err="1">
                          <a:effectLst/>
                          <a:latin typeface="+mn-lt"/>
                          <a:ea typeface="Calibri"/>
                          <a:cs typeface="Times New Roman"/>
                        </a:rPr>
                        <a:t>topiro</a:t>
                      </a:r>
                      <a:r>
                        <a:rPr lang="es-PE" sz="1400" dirty="0">
                          <a:effectLst/>
                          <a:latin typeface="+mn-lt"/>
                          <a:ea typeface="Calibri"/>
                          <a:cs typeface="Times New Roman"/>
                        </a:rPr>
                        <a:t>”, “</a:t>
                      </a:r>
                      <a:r>
                        <a:rPr lang="es-PE" sz="1400" dirty="0" err="1">
                          <a:effectLst/>
                          <a:latin typeface="+mn-lt"/>
                          <a:ea typeface="Calibri"/>
                          <a:cs typeface="Times New Roman"/>
                        </a:rPr>
                        <a:t>coconilla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 radice, foglia</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Contro morsi di serpente e morsi di ragno, guarigione delle ferite, per ipertensione e diabete, infezioni cutanee, anti-reumatiche, anti-rachitiche, pulizia dei capelli</a:t>
                      </a:r>
                      <a:r>
                        <a:rPr lang="en-US" sz="1400" dirty="0">
                          <a:effectLst/>
                          <a:latin typeface="+mn-lt"/>
                          <a:ea typeface="Calibri"/>
                          <a:cs typeface="Times New Roman"/>
                        </a:rPr>
                        <a:t>.</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61425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“papa”, “patata”, “</a:t>
                      </a:r>
                      <a:r>
                        <a:rPr lang="es-PE" sz="1400" dirty="0" err="1">
                          <a:effectLst/>
                          <a:latin typeface="+mn-lt"/>
                          <a:ea typeface="Calibri"/>
                          <a:cs typeface="Times New Roman"/>
                        </a:rPr>
                        <a:t>lunta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Tubercolo</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400" dirty="0">
                          <a:effectLst/>
                          <a:latin typeface="+mn-lt"/>
                          <a:ea typeface="Calibri"/>
                          <a:cs typeface="Times New Roman"/>
                        </a:rPr>
                        <a:t>Antinfiammatorio, analgesico, combatte lo scorbuto e guarisce ulcere, antidiabetico, tratta la gotta, antiartritico, antireumatico, antipasmodico, antacido, condizioni epatiche, calcoli renali, cistite, colite, malattie renali.</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04104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Sonchus</a:t>
                      </a:r>
                      <a:r>
                        <a:rPr lang="es-PE" sz="1400" dirty="0">
                          <a:effectLst/>
                          <a:latin typeface="+mn-lt"/>
                          <a:ea typeface="Calibri"/>
                          <a:cs typeface="Times New Roman"/>
                        </a:rPr>
                        <a:t> </a:t>
                      </a:r>
                      <a:r>
                        <a:rPr lang="es-PE" sz="1400" dirty="0" err="1">
                          <a:effectLst/>
                          <a:latin typeface="+mn-lt"/>
                          <a:ea typeface="Calibri"/>
                          <a:cs typeface="Times New Roman"/>
                        </a:rPr>
                        <a:t>oleraceus</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“cerraja”</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 </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it-IT" sz="1400" dirty="0">
                          <a:effectLst/>
                          <a:latin typeface="+mn-lt"/>
                          <a:ea typeface="Calibri"/>
                          <a:cs typeface="Times New Roman"/>
                        </a:rPr>
                        <a:t>Affezioni epatiche, antidiarroico, antispasmodico, malattie della pelle, dissenteria, epatite, infiammazioni, orzaioli, ulcere allo stomaco.</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111144"/>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893762" y="297880"/>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100" b="1" dirty="0">
                <a:solidFill>
                  <a:schemeClr val="accent2"/>
                </a:solidFill>
                <a:effectLst>
                  <a:outerShdw blurRad="38100" dist="38100" dir="2700000" algn="tl">
                    <a:srgbClr val="000000">
                      <a:alpha val="43137"/>
                    </a:srgbClr>
                  </a:outerShdw>
                </a:effectLst>
                <a:latin typeface="+mj-lt"/>
                <a:ea typeface="+mj-ea"/>
                <a:cs typeface="+mj-cs"/>
              </a:rPr>
              <a:t>7.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100" b="1" dirty="0">
                <a:solidFill>
                  <a:schemeClr val="accent2"/>
                </a:solidFill>
                <a:effectLst>
                  <a:outerShdw blurRad="38100" dist="38100" dir="2700000" algn="tl">
                    <a:srgbClr val="000000">
                      <a:alpha val="43137"/>
                    </a:srgbClr>
                  </a:outerShdw>
                </a:effectLst>
                <a:latin typeface="+mj-lt"/>
                <a:ea typeface="+mj-ea"/>
                <a:cs typeface="+mj-cs"/>
              </a:rPr>
              <a:t> di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100" b="1" dirty="0">
                <a:solidFill>
                  <a:schemeClr val="accent2"/>
                </a:solidFill>
                <a:effectLst>
                  <a:outerShdw blurRad="38100" dist="38100" dir="2700000" algn="tl">
                    <a:srgbClr val="000000">
                      <a:alpha val="43137"/>
                    </a:srgbClr>
                  </a:outerShdw>
                </a:effectLst>
                <a:latin typeface="+mj-lt"/>
                <a:ea typeface="+mj-ea"/>
                <a:cs typeface="+mj-cs"/>
              </a:rPr>
              <a:t>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100" b="1" dirty="0">
                <a:solidFill>
                  <a:schemeClr val="accent2"/>
                </a:solidFill>
                <a:effectLst>
                  <a:outerShdw blurRad="38100" dist="38100" dir="2700000" algn="tl">
                    <a:srgbClr val="000000">
                      <a:alpha val="43137"/>
                    </a:srgbClr>
                  </a:outerShdw>
                </a:effectLst>
                <a:latin typeface="+mj-lt"/>
                <a:ea typeface="+mj-ea"/>
                <a:cs typeface="+mj-cs"/>
              </a:rPr>
              <a:t> e </a:t>
            </a:r>
            <a:r>
              <a:rPr lang="en-US" sz="2100" b="1" dirty="0" err="1">
                <a:solidFill>
                  <a:schemeClr val="accent2"/>
                </a:solidFill>
                <a:effectLst>
                  <a:outerShdw blurRad="38100" dist="38100" dir="2700000" algn="tl">
                    <a:srgbClr val="000000">
                      <a:alpha val="43137"/>
                    </a:srgbClr>
                  </a:outerShdw>
                </a:effectLst>
                <a:latin typeface="+mj-lt"/>
                <a:ea typeface="+mj-ea"/>
                <a:cs typeface="+mj-cs"/>
              </a:rPr>
              <a:t>inca</a:t>
            </a:r>
            <a:endParaRPr lang="en-US" sz="21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209468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061056607"/>
              </p:ext>
            </p:extLst>
          </p:nvPr>
        </p:nvGraphicFramePr>
        <p:xfrm>
          <a:off x="1459076" y="1876825"/>
          <a:ext cx="8578515" cy="3678297"/>
        </p:xfrm>
        <a:graphic>
          <a:graphicData uri="http://schemas.openxmlformats.org/drawingml/2006/table">
            <a:tbl>
              <a:tblPr firstRow="1" firstCol="1" bandRow="1"/>
              <a:tblGrid>
                <a:gridCol w="1983245">
                  <a:extLst>
                    <a:ext uri="{9D8B030D-6E8A-4147-A177-3AD203B41FA5}">
                      <a16:colId xmlns="" xmlns:a16="http://schemas.microsoft.com/office/drawing/2014/main" val="20000"/>
                    </a:ext>
                  </a:extLst>
                </a:gridCol>
                <a:gridCol w="1909181">
                  <a:extLst>
                    <a:ext uri="{9D8B030D-6E8A-4147-A177-3AD203B41FA5}">
                      <a16:colId xmlns="" xmlns:a16="http://schemas.microsoft.com/office/drawing/2014/main" val="20001"/>
                    </a:ext>
                  </a:extLst>
                </a:gridCol>
                <a:gridCol w="1813173">
                  <a:extLst>
                    <a:ext uri="{9D8B030D-6E8A-4147-A177-3AD203B41FA5}">
                      <a16:colId xmlns="" xmlns:a16="http://schemas.microsoft.com/office/drawing/2014/main" val="20002"/>
                    </a:ext>
                  </a:extLst>
                </a:gridCol>
                <a:gridCol w="2872916">
                  <a:extLst>
                    <a:ext uri="{9D8B030D-6E8A-4147-A177-3AD203B41FA5}">
                      <a16:colId xmlns="" xmlns:a16="http://schemas.microsoft.com/office/drawing/2014/main" val="20003"/>
                    </a:ext>
                  </a:extLst>
                </a:gridCol>
              </a:tblGrid>
              <a:tr h="713097">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105451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Stachys</a:t>
                      </a:r>
                      <a:r>
                        <a:rPr lang="es-PE" sz="1400" dirty="0">
                          <a:effectLst/>
                          <a:latin typeface="+mn-lt"/>
                          <a:ea typeface="Calibri"/>
                          <a:cs typeface="Times New Roman"/>
                        </a:rPr>
                        <a:t> </a:t>
                      </a:r>
                      <a:r>
                        <a:rPr lang="es-PE" sz="1400" dirty="0" err="1">
                          <a:effectLst/>
                          <a:latin typeface="+mn-lt"/>
                          <a:ea typeface="Calibri"/>
                          <a:cs typeface="Times New Roman"/>
                        </a:rPr>
                        <a:t>arvensis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subsaccha</a:t>
                      </a:r>
                      <a:r>
                        <a:rPr lang="es-PE" sz="1400" dirty="0">
                          <a:effectLst/>
                          <a:latin typeface="+mn-lt"/>
                          <a:ea typeface="Calibri"/>
                          <a:cs typeface="Times New Roman"/>
                        </a:rPr>
                        <a:t>”, “pedorrera”, “</a:t>
                      </a:r>
                      <a:r>
                        <a:rPr lang="es-PE" sz="1400" dirty="0" err="1">
                          <a:effectLst/>
                          <a:latin typeface="+mn-lt"/>
                          <a:ea typeface="Calibri"/>
                          <a:cs typeface="Times New Roman"/>
                        </a:rPr>
                        <a:t>supisaccha</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l'intera pianta.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elimina i problemi dello stomaco e i gas intestinali.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07040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Tagetes</a:t>
                      </a:r>
                      <a:r>
                        <a:rPr lang="es-PE" sz="1400" dirty="0">
                          <a:effectLst/>
                          <a:latin typeface="+mn-lt"/>
                          <a:ea typeface="Calibri"/>
                          <a:cs typeface="Times New Roman"/>
                        </a:rPr>
                        <a:t> </a:t>
                      </a:r>
                      <a:r>
                        <a:rPr lang="es-PE" sz="1400" dirty="0" err="1">
                          <a:effectLst/>
                          <a:latin typeface="+mn-lt"/>
                          <a:ea typeface="Calibri"/>
                          <a:cs typeface="Times New Roman"/>
                        </a:rPr>
                        <a:t>pusilla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anis</a:t>
                      </a:r>
                      <a:r>
                        <a:rPr lang="es-PE" sz="1400" dirty="0">
                          <a:effectLst/>
                          <a:latin typeface="+mn-lt"/>
                          <a:ea typeface="Calibri"/>
                          <a:cs typeface="Times New Roman"/>
                        </a:rPr>
                        <a:t> de la sierra”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aiuta</a:t>
                      </a:r>
                      <a:r>
                        <a:rPr lang="en-US" sz="1400" dirty="0">
                          <a:effectLst/>
                          <a:latin typeface="+mn-lt"/>
                          <a:ea typeface="Calibri"/>
                          <a:cs typeface="Times New Roman"/>
                        </a:rPr>
                        <a:t> la </a:t>
                      </a:r>
                      <a:r>
                        <a:rPr lang="en-US" sz="1400" dirty="0" err="1">
                          <a:effectLst/>
                          <a:latin typeface="+mn-lt"/>
                          <a:ea typeface="Calibri"/>
                          <a:cs typeface="Times New Roman"/>
                        </a:rPr>
                        <a:t>digestione</a:t>
                      </a:r>
                      <a:r>
                        <a:rPr lang="en-US" sz="1400" dirty="0">
                          <a:effectLst/>
                          <a:latin typeface="+mn-lt"/>
                          <a:ea typeface="Calibri"/>
                          <a:cs typeface="Times New Roman"/>
                        </a:rPr>
                        <a:t>, le </a:t>
                      </a:r>
                      <a:r>
                        <a:rPr lang="en-US" sz="1400" dirty="0" err="1">
                          <a:effectLst/>
                          <a:latin typeface="+mn-lt"/>
                          <a:ea typeface="Calibri"/>
                          <a:cs typeface="Times New Roman"/>
                        </a:rPr>
                        <a:t>coliche</a:t>
                      </a:r>
                      <a:r>
                        <a:rPr lang="en-US" sz="1400" dirty="0">
                          <a:effectLst/>
                          <a:latin typeface="+mn-lt"/>
                          <a:ea typeface="Calibri"/>
                          <a:cs typeface="Times New Roman"/>
                        </a:rPr>
                        <a:t> </a:t>
                      </a:r>
                      <a:r>
                        <a:rPr lang="en-US" sz="1400" dirty="0" err="1">
                          <a:effectLst/>
                          <a:latin typeface="+mn-lt"/>
                          <a:ea typeface="Calibri"/>
                          <a:cs typeface="Times New Roman"/>
                        </a:rPr>
                        <a:t>dello</a:t>
                      </a:r>
                      <a:r>
                        <a:rPr lang="en-US" sz="1400" dirty="0">
                          <a:effectLst/>
                          <a:latin typeface="+mn-lt"/>
                          <a:ea typeface="Calibri"/>
                          <a:cs typeface="Times New Roman"/>
                        </a:rPr>
                        <a:t> </a:t>
                      </a:r>
                      <a:r>
                        <a:rPr lang="en-US" sz="1400" dirty="0" err="1">
                          <a:effectLst/>
                          <a:latin typeface="+mn-lt"/>
                          <a:ea typeface="Calibri"/>
                          <a:cs typeface="Times New Roman"/>
                        </a:rPr>
                        <a:t>stomaco</a:t>
                      </a:r>
                      <a:r>
                        <a:rPr lang="en-US" sz="1400" dirty="0">
                          <a:effectLst/>
                          <a:latin typeface="+mn-lt"/>
                          <a:ea typeface="Calibri"/>
                          <a:cs typeface="Times New Roman"/>
                        </a:rPr>
                        <a:t>, le </a:t>
                      </a:r>
                      <a:r>
                        <a:rPr lang="en-US" sz="1400" dirty="0" err="1">
                          <a:effectLst/>
                          <a:latin typeface="+mn-lt"/>
                          <a:ea typeface="Calibri"/>
                          <a:cs typeface="Times New Roman"/>
                        </a:rPr>
                        <a:t>colica</a:t>
                      </a:r>
                      <a:r>
                        <a:rPr lang="en-US" sz="1400" dirty="0">
                          <a:effectLst/>
                          <a:latin typeface="+mn-lt"/>
                          <a:ea typeface="Calibri"/>
                          <a:cs typeface="Times New Roman"/>
                        </a:rPr>
                        <a:t> di gas </a:t>
                      </a:r>
                      <a:r>
                        <a:rPr lang="en-US" sz="1400" dirty="0" err="1">
                          <a:effectLst/>
                          <a:latin typeface="+mn-lt"/>
                          <a:ea typeface="Calibri"/>
                          <a:cs typeface="Times New Roman"/>
                        </a:rPr>
                        <a:t>intestinale</a:t>
                      </a:r>
                      <a:r>
                        <a:rPr lang="en-US" sz="1400" dirty="0">
                          <a:effectLst/>
                          <a:latin typeface="+mn-lt"/>
                          <a:ea typeface="Calibri"/>
                          <a:cs typeface="Times New Roman"/>
                        </a:rPr>
                        <a:t>. </a:t>
                      </a:r>
                      <a:r>
                        <a:rPr lang="en-US" sz="1400" dirty="0" err="1">
                          <a:effectLst/>
                          <a:latin typeface="+mn-lt"/>
                          <a:ea typeface="Calibri"/>
                          <a:cs typeface="Times New Roman"/>
                        </a:rPr>
                        <a:t>Alza</a:t>
                      </a:r>
                      <a:r>
                        <a:rPr lang="en-US" sz="1400" dirty="0">
                          <a:effectLst/>
                          <a:latin typeface="+mn-lt"/>
                          <a:ea typeface="Calibri"/>
                          <a:cs typeface="Times New Roman"/>
                        </a:rPr>
                        <a:t> la </a:t>
                      </a:r>
                      <a:r>
                        <a:rPr lang="en-US" sz="1400" dirty="0" err="1">
                          <a:effectLst/>
                          <a:latin typeface="+mn-lt"/>
                          <a:ea typeface="Calibri"/>
                          <a:cs typeface="Times New Roman"/>
                        </a:rPr>
                        <a:t>pressione</a:t>
                      </a:r>
                      <a:r>
                        <a:rPr lang="en-US" sz="1400" dirty="0">
                          <a:effectLst/>
                          <a:latin typeface="+mn-lt"/>
                          <a:ea typeface="Calibri"/>
                          <a:cs typeface="Times New Roman"/>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8238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Tegetes</a:t>
                      </a:r>
                      <a:r>
                        <a:rPr lang="es-PE" sz="1400" dirty="0">
                          <a:effectLst/>
                          <a:latin typeface="+mn-lt"/>
                          <a:ea typeface="Calibri"/>
                          <a:cs typeface="Times New Roman"/>
                        </a:rPr>
                        <a:t> multiflora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maria</a:t>
                      </a:r>
                      <a:r>
                        <a:rPr lang="es-PE" sz="1400" dirty="0">
                          <a:effectLst/>
                          <a:latin typeface="+mn-lt"/>
                          <a:ea typeface="Calibri"/>
                          <a:cs typeface="Times New Roman"/>
                        </a:rPr>
                        <a:t> </a:t>
                      </a:r>
                      <a:r>
                        <a:rPr lang="es-PE" sz="1400" dirty="0" err="1">
                          <a:effectLst/>
                          <a:latin typeface="+mn-lt"/>
                          <a:ea typeface="Calibri"/>
                          <a:cs typeface="Times New Roman"/>
                        </a:rPr>
                        <a:t>saccha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Digestivo.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007709"/>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817776"/>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200" b="1" dirty="0">
                <a:solidFill>
                  <a:schemeClr val="accent2"/>
                </a:solidFill>
                <a:effectLst>
                  <a:outerShdw blurRad="38100" dist="38100" dir="2700000" algn="tl">
                    <a:srgbClr val="000000">
                      <a:alpha val="43137"/>
                    </a:srgbClr>
                  </a:outerShdw>
                </a:effectLst>
                <a:latin typeface="+mj-lt"/>
                <a:ea typeface="+mj-ea"/>
                <a:cs typeface="+mj-cs"/>
              </a:rPr>
              <a:t> di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200" b="1" dirty="0">
                <a:solidFill>
                  <a:schemeClr val="accent2"/>
                </a:solidFill>
                <a:effectLst>
                  <a:outerShdw blurRad="38100" dist="38100" dir="2700000" algn="tl">
                    <a:srgbClr val="000000">
                      <a:alpha val="43137"/>
                    </a:srgbClr>
                  </a:outerShdw>
                </a:effectLst>
                <a:latin typeface="+mj-lt"/>
                <a:ea typeface="+mj-ea"/>
                <a:cs typeface="+mj-cs"/>
              </a:rPr>
              <a:t> e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444257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697756867"/>
              </p:ext>
            </p:extLst>
          </p:nvPr>
        </p:nvGraphicFramePr>
        <p:xfrm>
          <a:off x="1318983" y="1843087"/>
          <a:ext cx="8566485" cy="3706632"/>
        </p:xfrm>
        <a:graphic>
          <a:graphicData uri="http://schemas.openxmlformats.org/drawingml/2006/table">
            <a:tbl>
              <a:tblPr firstRow="1" firstCol="1" bandRow="1"/>
              <a:tblGrid>
                <a:gridCol w="1980463">
                  <a:extLst>
                    <a:ext uri="{9D8B030D-6E8A-4147-A177-3AD203B41FA5}">
                      <a16:colId xmlns="" xmlns:a16="http://schemas.microsoft.com/office/drawing/2014/main" val="20000"/>
                    </a:ext>
                  </a:extLst>
                </a:gridCol>
                <a:gridCol w="1906504">
                  <a:extLst>
                    <a:ext uri="{9D8B030D-6E8A-4147-A177-3AD203B41FA5}">
                      <a16:colId xmlns="" xmlns:a16="http://schemas.microsoft.com/office/drawing/2014/main" val="20001"/>
                    </a:ext>
                  </a:extLst>
                </a:gridCol>
                <a:gridCol w="1810631">
                  <a:extLst>
                    <a:ext uri="{9D8B030D-6E8A-4147-A177-3AD203B41FA5}">
                      <a16:colId xmlns="" xmlns:a16="http://schemas.microsoft.com/office/drawing/2014/main" val="20002"/>
                    </a:ext>
                  </a:extLst>
                </a:gridCol>
                <a:gridCol w="2868887">
                  <a:extLst>
                    <a:ext uri="{9D8B030D-6E8A-4147-A177-3AD203B41FA5}">
                      <a16:colId xmlns="" xmlns:a16="http://schemas.microsoft.com/office/drawing/2014/main" val="20003"/>
                    </a:ext>
                  </a:extLst>
                </a:gridCol>
              </a:tblGrid>
              <a:tr h="518794">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84616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Tropaeolum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mashua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radice, tubercolo.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Afrodisiaco, energizzante, calcoli renali, diuretici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07817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Typha</a:t>
                      </a:r>
                      <a:r>
                        <a:rPr lang="es-PE" sz="1400" dirty="0">
                          <a:effectLst/>
                          <a:latin typeface="+mn-lt"/>
                          <a:ea typeface="Calibri"/>
                          <a:cs typeface="Times New Roman"/>
                        </a:rPr>
                        <a:t> angustifolia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“guinea”, “</a:t>
                      </a:r>
                      <a:r>
                        <a:rPr lang="es-PE" sz="1400" dirty="0" err="1">
                          <a:effectLst/>
                          <a:latin typeface="+mn-lt"/>
                          <a:ea typeface="Calibri"/>
                          <a:cs typeface="Times New Roman"/>
                        </a:rPr>
                        <a:t>inea</a:t>
                      </a:r>
                      <a:r>
                        <a:rPr lang="es-PE" sz="1400" dirty="0">
                          <a:effectLst/>
                          <a:latin typeface="+mn-lt"/>
                          <a:ea typeface="Calibri"/>
                          <a:cs typeface="Times New Roman"/>
                        </a:rPr>
                        <a:t>”, “tifa”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 stelo.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n-US" sz="1400" dirty="0" err="1">
                          <a:effectLst/>
                          <a:latin typeface="+mn-lt"/>
                          <a:ea typeface="Calibri"/>
                          <a:cs typeface="Times New Roman"/>
                        </a:rPr>
                        <a:t>Elimina</a:t>
                      </a:r>
                      <a:r>
                        <a:rPr lang="en-US" sz="1400" dirty="0">
                          <a:effectLst/>
                          <a:latin typeface="+mn-lt"/>
                          <a:ea typeface="Calibri"/>
                          <a:cs typeface="Times New Roman"/>
                        </a:rPr>
                        <a:t> </a:t>
                      </a:r>
                      <a:r>
                        <a:rPr lang="en-US" sz="1400" dirty="0" err="1">
                          <a:effectLst/>
                          <a:latin typeface="+mn-lt"/>
                          <a:ea typeface="Calibri"/>
                          <a:cs typeface="Times New Roman"/>
                        </a:rPr>
                        <a:t>l'amarezza</a:t>
                      </a:r>
                      <a:r>
                        <a:rPr lang="en-US" sz="1400" dirty="0">
                          <a:effectLst/>
                          <a:latin typeface="+mn-lt"/>
                          <a:ea typeface="Calibri"/>
                          <a:cs typeface="Times New Roman"/>
                        </a:rPr>
                        <a:t> </a:t>
                      </a:r>
                      <a:r>
                        <a:rPr lang="en-US" sz="1400" dirty="0" err="1">
                          <a:effectLst/>
                          <a:latin typeface="+mn-lt"/>
                          <a:ea typeface="Calibri"/>
                          <a:cs typeface="Times New Roman"/>
                        </a:rPr>
                        <a:t>dalla</a:t>
                      </a:r>
                      <a:r>
                        <a:rPr lang="en-US" sz="1400" dirty="0">
                          <a:effectLst/>
                          <a:latin typeface="+mn-lt"/>
                          <a:ea typeface="Calibri"/>
                          <a:cs typeface="Times New Roman"/>
                        </a:rPr>
                        <a:t> bocca, è </a:t>
                      </a:r>
                      <a:r>
                        <a:rPr lang="en-US" sz="1400" dirty="0" err="1">
                          <a:effectLst/>
                          <a:latin typeface="+mn-lt"/>
                          <a:ea typeface="Calibri"/>
                          <a:cs typeface="Times New Roman"/>
                        </a:rPr>
                        <a:t>digestivo</a:t>
                      </a:r>
                      <a:r>
                        <a:rPr lang="en-US" sz="1400" dirty="0">
                          <a:effectLst/>
                          <a:latin typeface="+mn-lt"/>
                          <a:ea typeface="Calibri"/>
                          <a:cs typeface="Times New Roman"/>
                        </a:rPr>
                        <a:t>, </a:t>
                      </a:r>
                      <a:r>
                        <a:rPr lang="en-US" sz="1400" dirty="0" err="1">
                          <a:effectLst/>
                          <a:latin typeface="+mn-lt"/>
                          <a:ea typeface="Calibri"/>
                          <a:cs typeface="Times New Roman"/>
                        </a:rPr>
                        <a:t>contro</a:t>
                      </a:r>
                      <a:r>
                        <a:rPr lang="en-US" sz="1400" dirty="0">
                          <a:effectLst/>
                          <a:latin typeface="+mn-lt"/>
                          <a:ea typeface="Calibri"/>
                          <a:cs typeface="Times New Roman"/>
                        </a:rPr>
                        <a:t> la </a:t>
                      </a:r>
                      <a:r>
                        <a:rPr lang="en-US" sz="1400" dirty="0" err="1">
                          <a:effectLst/>
                          <a:latin typeface="+mn-lt"/>
                          <a:ea typeface="Calibri"/>
                          <a:cs typeface="Times New Roman"/>
                        </a:rPr>
                        <a:t>tubercolosi</a:t>
                      </a:r>
                      <a:r>
                        <a:rPr lang="en-US" sz="1400" dirty="0">
                          <a:effectLst/>
                          <a:latin typeface="+mn-lt"/>
                          <a:ea typeface="Calibri"/>
                          <a:cs typeface="Times New Roman"/>
                        </a:rPr>
                        <a:t>, </a:t>
                      </a:r>
                      <a:r>
                        <a:rPr lang="en-US" sz="1400" dirty="0" err="1">
                          <a:effectLst/>
                          <a:latin typeface="+mn-lt"/>
                          <a:ea typeface="Calibri"/>
                          <a:cs typeface="Times New Roman"/>
                        </a:rPr>
                        <a:t>gli</a:t>
                      </a:r>
                      <a:r>
                        <a:rPr lang="en-US" sz="1400" dirty="0">
                          <a:effectLst/>
                          <a:latin typeface="+mn-lt"/>
                          <a:ea typeface="Calibri"/>
                          <a:cs typeface="Times New Roman"/>
                        </a:rPr>
                        <a:t> affetti </a:t>
                      </a:r>
                      <a:r>
                        <a:rPr lang="en-US" sz="1400" dirty="0" err="1">
                          <a:effectLst/>
                          <a:latin typeface="+mn-lt"/>
                          <a:ea typeface="Calibri"/>
                          <a:cs typeface="Times New Roman"/>
                        </a:rPr>
                        <a:t>vascolari</a:t>
                      </a:r>
                      <a:r>
                        <a:rPr lang="en-US" sz="1400" dirty="0">
                          <a:effectLst/>
                          <a:latin typeface="+mn-lt"/>
                          <a:ea typeface="Calibri"/>
                          <a:cs typeface="Times New Roman"/>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8710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Ullucus</a:t>
                      </a:r>
                      <a:r>
                        <a:rPr lang="es-PE" sz="1400" dirty="0">
                          <a:effectLst/>
                          <a:latin typeface="+mn-lt"/>
                          <a:ea typeface="Calibri"/>
                          <a:cs typeface="Times New Roman"/>
                        </a:rPr>
                        <a:t> </a:t>
                      </a:r>
                      <a:r>
                        <a:rPr lang="es-PE" sz="1400" dirty="0" err="1">
                          <a:effectLst/>
                          <a:latin typeface="+mn-lt"/>
                          <a:ea typeface="Calibri"/>
                          <a:cs typeface="Times New Roman"/>
                        </a:rPr>
                        <a:t>tuberosus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“olluco”, “</a:t>
                      </a:r>
                      <a:r>
                        <a:rPr lang="es-PE" sz="1400" dirty="0" err="1">
                          <a:effectLst/>
                          <a:latin typeface="+mn-lt"/>
                          <a:ea typeface="Calibri"/>
                          <a:cs typeface="Times New Roman"/>
                        </a:rPr>
                        <a:t>olloco</a:t>
                      </a:r>
                      <a:r>
                        <a:rPr lang="es-PE" sz="1400" dirty="0">
                          <a:effectLst/>
                          <a:latin typeface="+mn-lt"/>
                          <a:ea typeface="Calibri"/>
                          <a:cs typeface="Times New Roman"/>
                        </a:rPr>
                        <a:t>”, “papa lisa”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tubercolo,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Contro</a:t>
                      </a:r>
                      <a:r>
                        <a:rPr lang="en-US" sz="1400" dirty="0">
                          <a:effectLst/>
                          <a:latin typeface="+mn-lt"/>
                          <a:ea typeface="Calibri"/>
                          <a:cs typeface="Times New Roman"/>
                        </a:rPr>
                        <a:t> il mal di </a:t>
                      </a:r>
                      <a:r>
                        <a:rPr lang="en-US" sz="1400" dirty="0" err="1">
                          <a:effectLst/>
                          <a:latin typeface="+mn-lt"/>
                          <a:ea typeface="Calibri"/>
                          <a:cs typeface="Times New Roman"/>
                        </a:rPr>
                        <a:t>testa</a:t>
                      </a:r>
                      <a:r>
                        <a:rPr lang="en-US" sz="1400" dirty="0">
                          <a:effectLst/>
                          <a:latin typeface="+mn-lt"/>
                          <a:ea typeface="Calibri"/>
                          <a:cs typeface="Times New Roman"/>
                        </a:rPr>
                        <a:t>, "aria </a:t>
                      </a:r>
                      <a:r>
                        <a:rPr lang="en-US" sz="1400" dirty="0" err="1">
                          <a:effectLst/>
                          <a:latin typeface="+mn-lt"/>
                          <a:ea typeface="Calibri"/>
                          <a:cs typeface="Times New Roman"/>
                        </a:rPr>
                        <a:t>cattiva</a:t>
                      </a:r>
                      <a:r>
                        <a:rPr lang="en-US" sz="1400" dirty="0">
                          <a:effectLst/>
                          <a:latin typeface="+mn-lt"/>
                          <a:ea typeface="Calibri"/>
                          <a:cs typeface="Times New Roman"/>
                        </a:rPr>
                        <a:t>", </a:t>
                      </a:r>
                      <a:r>
                        <a:rPr lang="en-US" sz="1400" dirty="0" err="1">
                          <a:effectLst/>
                          <a:latin typeface="+mn-lt"/>
                          <a:ea typeface="Calibri"/>
                          <a:cs typeface="Times New Roman"/>
                        </a:rPr>
                        <a:t>rinfrescante</a:t>
                      </a:r>
                      <a:r>
                        <a:rPr lang="en-US" sz="1400" dirty="0">
                          <a:effectLst/>
                          <a:latin typeface="+mn-lt"/>
                          <a:ea typeface="Calibri"/>
                          <a:cs typeface="Times New Roman"/>
                        </a:rPr>
                        <a:t> </a:t>
                      </a:r>
                      <a:r>
                        <a:rPr lang="en-US" sz="1400" dirty="0" err="1">
                          <a:effectLst/>
                          <a:latin typeface="+mn-lt"/>
                          <a:ea typeface="Calibri"/>
                          <a:cs typeface="Times New Roman"/>
                        </a:rPr>
                        <a:t>nell’erisipela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06" y="595180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790480"/>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000" b="1" dirty="0">
                <a:solidFill>
                  <a:schemeClr val="accent2"/>
                </a:solidFill>
                <a:effectLst>
                  <a:outerShdw blurRad="38100" dist="38100" dir="2700000" algn="tl">
                    <a:srgbClr val="000000">
                      <a:alpha val="43137"/>
                    </a:srgbClr>
                  </a:outerShdw>
                </a:effectLst>
                <a:latin typeface="+mj-lt"/>
                <a:ea typeface="+mj-ea"/>
                <a:cs typeface="+mj-cs"/>
              </a:rPr>
              <a:t> di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000" b="1" dirty="0">
                <a:solidFill>
                  <a:schemeClr val="accent2"/>
                </a:solidFill>
                <a:effectLst>
                  <a:outerShdw blurRad="38100" dist="38100" dir="2700000" algn="tl">
                    <a:srgbClr val="000000">
                      <a:alpha val="43137"/>
                    </a:srgbClr>
                  </a:outerShdw>
                </a:effectLst>
                <a:latin typeface="+mj-lt"/>
                <a:ea typeface="+mj-ea"/>
                <a:cs typeface="+mj-cs"/>
              </a:rPr>
              <a:t> e </a:t>
            </a:r>
            <a:r>
              <a:rPr lang="en-US" sz="20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000" b="1" dirty="0">
                <a:solidFill>
                  <a:schemeClr val="accent2"/>
                </a:solidFill>
                <a:effectLst>
                  <a:outerShdw blurRad="38100" dist="38100" dir="2700000" algn="tl">
                    <a:srgbClr val="000000">
                      <a:alpha val="43137"/>
                    </a:srgbClr>
                  </a:outerShdw>
                </a:effectLst>
                <a:latin typeface="+mj-lt"/>
                <a:ea typeface="+mj-ea"/>
                <a:cs typeface="+mj-cs"/>
              </a:rPr>
              <a:t> </a:t>
            </a:r>
            <a:br>
              <a:rPr lang="en-U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150060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263941457"/>
              </p:ext>
            </p:extLst>
          </p:nvPr>
        </p:nvGraphicFramePr>
        <p:xfrm>
          <a:off x="1341246" y="1437823"/>
          <a:ext cx="8506326" cy="4259708"/>
        </p:xfrm>
        <a:graphic>
          <a:graphicData uri="http://schemas.openxmlformats.org/drawingml/2006/table">
            <a:tbl>
              <a:tblPr firstRow="1" firstCol="1" bandRow="1"/>
              <a:tblGrid>
                <a:gridCol w="1966556">
                  <a:extLst>
                    <a:ext uri="{9D8B030D-6E8A-4147-A177-3AD203B41FA5}">
                      <a16:colId xmlns="" xmlns:a16="http://schemas.microsoft.com/office/drawing/2014/main" val="20000"/>
                    </a:ext>
                  </a:extLst>
                </a:gridCol>
                <a:gridCol w="1893115">
                  <a:extLst>
                    <a:ext uri="{9D8B030D-6E8A-4147-A177-3AD203B41FA5}">
                      <a16:colId xmlns="" xmlns:a16="http://schemas.microsoft.com/office/drawing/2014/main" val="20001"/>
                    </a:ext>
                  </a:extLst>
                </a:gridCol>
                <a:gridCol w="1797916">
                  <a:extLst>
                    <a:ext uri="{9D8B030D-6E8A-4147-A177-3AD203B41FA5}">
                      <a16:colId xmlns="" xmlns:a16="http://schemas.microsoft.com/office/drawing/2014/main" val="20002"/>
                    </a:ext>
                  </a:extLst>
                </a:gridCol>
                <a:gridCol w="2848739">
                  <a:extLst>
                    <a:ext uri="{9D8B030D-6E8A-4147-A177-3AD203B41FA5}">
                      <a16:colId xmlns="" xmlns:a16="http://schemas.microsoft.com/office/drawing/2014/main" val="20003"/>
                    </a:ext>
                  </a:extLst>
                </a:gridCol>
              </a:tblGrid>
              <a:tr h="768404">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2"/>
                  </a:ext>
                </a:extLst>
              </a:tr>
              <a:tr h="215365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 litorales</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intero impianto.</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Contro la dermatite, antidolorifico per mal di denti, contro la febbre tifoide, stati febbrili, contro le malattie del fegato, sangue, angina, antimalarico, antipiretico, antireumatico, anthelmintico, antitossivo, batterico, dolore muscolare, costipazione, dolore, abortifacient, purgativo.
</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85424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Zea </a:t>
                      </a:r>
                      <a:r>
                        <a:rPr lang="es-PE" sz="1400" dirty="0" err="1">
                          <a:effectLst/>
                          <a:latin typeface="+mn-lt"/>
                          <a:ea typeface="Calibri"/>
                          <a:cs typeface="Times New Roman"/>
                        </a:rPr>
                        <a:t>mays</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“choclo”</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 (capelli) </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a:effectLst/>
                          <a:latin typeface="+mn-lt"/>
                          <a:ea typeface="Calibri"/>
                          <a:cs typeface="Times New Roman"/>
                        </a:rPr>
                        <a:t>Condizioni</a:t>
                      </a:r>
                      <a:r>
                        <a:rPr lang="en-US" sz="1400" dirty="0">
                          <a:effectLst/>
                          <a:latin typeface="+mn-lt"/>
                          <a:ea typeface="Calibri"/>
                          <a:cs typeface="Times New Roman"/>
                        </a:rPr>
                        <a:t> </a:t>
                      </a:r>
                      <a:r>
                        <a:rPr lang="en-US" sz="1400" dirty="0" err="1">
                          <a:effectLst/>
                          <a:latin typeface="+mn-lt"/>
                          <a:ea typeface="Calibri"/>
                          <a:cs typeface="Times New Roman"/>
                        </a:rPr>
                        <a:t>antinfiammatorie</a:t>
                      </a:r>
                      <a:r>
                        <a:rPr lang="en-US" sz="1400" dirty="0">
                          <a:effectLst/>
                          <a:latin typeface="+mn-lt"/>
                          <a:ea typeface="Calibri"/>
                          <a:cs typeface="Times New Roman"/>
                        </a:rPr>
                        <a:t>, </a:t>
                      </a:r>
                      <a:r>
                        <a:rPr lang="en-US" sz="1400" dirty="0" err="1">
                          <a:effectLst/>
                          <a:latin typeface="+mn-lt"/>
                          <a:ea typeface="Calibri"/>
                          <a:cs typeface="Times New Roman"/>
                        </a:rPr>
                        <a:t>diuretiche</a:t>
                      </a:r>
                      <a:r>
                        <a:rPr lang="en-US" sz="1400" dirty="0">
                          <a:effectLst/>
                          <a:latin typeface="+mn-lt"/>
                          <a:ea typeface="Calibri"/>
                          <a:cs typeface="Times New Roman"/>
                        </a:rPr>
                        <a:t>, </a:t>
                      </a:r>
                      <a:r>
                        <a:rPr lang="en-US" sz="1400" dirty="0" err="1">
                          <a:effectLst/>
                          <a:latin typeface="+mn-lt"/>
                          <a:ea typeface="Calibri"/>
                          <a:cs typeface="Times New Roman"/>
                        </a:rPr>
                        <a:t>renali</a:t>
                      </a:r>
                      <a:r>
                        <a:rPr lang="en-US" sz="1400" dirty="0">
                          <a:effectLst/>
                          <a:latin typeface="+mn-lt"/>
                          <a:ea typeface="Calibri"/>
                          <a:cs typeface="Times New Roman"/>
                        </a:rPr>
                        <a:t> e </a:t>
                      </a:r>
                      <a:r>
                        <a:rPr lang="en-US" sz="1400" dirty="0" err="1">
                          <a:effectLst/>
                          <a:latin typeface="+mn-lt"/>
                          <a:ea typeface="Calibri"/>
                          <a:cs typeface="Times New Roman"/>
                        </a:rPr>
                        <a:t>epatiche</a:t>
                      </a:r>
                      <a:r>
                        <a:rPr lang="en-US" sz="1400" dirty="0">
                          <a:effectLst/>
                          <a:latin typeface="+mn-lt"/>
                          <a:ea typeface="Calibri"/>
                          <a:cs typeface="Times New Roman"/>
                        </a:rPr>
                        <a:t>.</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17" y="5958985"/>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80198" y="626707"/>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100" b="1" dirty="0">
                <a:solidFill>
                  <a:schemeClr val="accent2"/>
                </a:solidFill>
                <a:effectLst>
                  <a:outerShdw blurRad="38100" dist="38100" dir="2700000" algn="tl">
                    <a:srgbClr val="000000">
                      <a:alpha val="43137"/>
                    </a:srgbClr>
                  </a:outerShdw>
                </a:effectLst>
                <a:latin typeface="+mj-lt"/>
                <a:ea typeface="+mj-ea"/>
                <a:cs typeface="+mj-cs"/>
              </a:rPr>
              <a:t>7</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200" b="1" dirty="0">
                <a:solidFill>
                  <a:schemeClr val="accent2"/>
                </a:solidFill>
                <a:effectLst>
                  <a:outerShdw blurRad="38100" dist="38100" dir="2700000" algn="tl">
                    <a:srgbClr val="000000">
                      <a:alpha val="43137"/>
                    </a:srgbClr>
                  </a:outerShdw>
                </a:effectLst>
                <a:latin typeface="+mj-lt"/>
                <a:ea typeface="+mj-ea"/>
                <a:cs typeface="+mj-cs"/>
              </a:rPr>
              <a:t> di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200" b="1" dirty="0">
                <a:solidFill>
                  <a:schemeClr val="accent2"/>
                </a:solidFill>
                <a:effectLst>
                  <a:outerShdw blurRad="38100" dist="38100" dir="2700000" algn="tl">
                    <a:srgbClr val="000000">
                      <a:alpha val="43137"/>
                    </a:srgbClr>
                  </a:outerShdw>
                </a:effectLst>
                <a:latin typeface="+mj-lt"/>
                <a:ea typeface="+mj-ea"/>
                <a:cs typeface="+mj-cs"/>
              </a:rPr>
              <a:t> e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792164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0017" y="583489"/>
            <a:ext cx="10515600" cy="1325563"/>
          </a:xfrm>
        </p:spPr>
        <p:txBody>
          <a:bodyPr>
            <a:normAutofit/>
          </a:bodyPr>
          <a:lstStyle/>
          <a:p>
            <a:pPr marL="0" indent="0"/>
            <a:r>
              <a:rPr lang="es-ES" sz="2200" b="1" dirty="0">
                <a:solidFill>
                  <a:schemeClr val="accent2"/>
                </a:solidFill>
                <a:effectLst>
                  <a:outerShdw blurRad="38100" dist="38100" dir="2700000" algn="tl">
                    <a:srgbClr val="000000">
                      <a:alpha val="43137"/>
                    </a:srgbClr>
                  </a:outerShdw>
                </a:effectLst>
              </a:rPr>
              <a:t>7. Prova dell'uso di piante medicinali nella medicina precolombiana e inca </a:t>
            </a: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556932343"/>
              </p:ext>
            </p:extLst>
          </p:nvPr>
        </p:nvGraphicFramePr>
        <p:xfrm>
          <a:off x="876383" y="1525075"/>
          <a:ext cx="9978744" cy="4510797"/>
        </p:xfrm>
        <a:graphic>
          <a:graphicData uri="http://schemas.openxmlformats.org/drawingml/2006/table">
            <a:tbl>
              <a:tblPr firstRow="1" firstCol="1" bandRow="1"/>
              <a:tblGrid>
                <a:gridCol w="1985625">
                  <a:extLst>
                    <a:ext uri="{9D8B030D-6E8A-4147-A177-3AD203B41FA5}">
                      <a16:colId xmlns="" xmlns:a16="http://schemas.microsoft.com/office/drawing/2014/main" val="20000"/>
                    </a:ext>
                  </a:extLst>
                </a:gridCol>
                <a:gridCol w="2081048">
                  <a:extLst>
                    <a:ext uri="{9D8B030D-6E8A-4147-A177-3AD203B41FA5}">
                      <a16:colId xmlns="" xmlns:a16="http://schemas.microsoft.com/office/drawing/2014/main" val="20001"/>
                    </a:ext>
                  </a:extLst>
                </a:gridCol>
                <a:gridCol w="1702676">
                  <a:extLst>
                    <a:ext uri="{9D8B030D-6E8A-4147-A177-3AD203B41FA5}">
                      <a16:colId xmlns="" xmlns:a16="http://schemas.microsoft.com/office/drawing/2014/main" val="20002"/>
                    </a:ext>
                  </a:extLst>
                </a:gridCol>
                <a:gridCol w="4209395">
                  <a:extLst>
                    <a:ext uri="{9D8B030D-6E8A-4147-A177-3AD203B41FA5}">
                      <a16:colId xmlns="" xmlns:a16="http://schemas.microsoft.com/office/drawing/2014/main" val="20003"/>
                    </a:ext>
                  </a:extLst>
                </a:gridCol>
              </a:tblGrid>
              <a:tr h="391887">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17670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americanum</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“hierba mora”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frutta.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Contro l'erisipela, reumatismi, analgesico, contro le nevralgie, sedativo, emorroidi esterne, mal di denti, pertosse, sinusite, narcotico, tratta la vaginite, leucorrea, ustioni, ferite, contro le ulcere, herpes, meningite, raffreddori, brividi. </a:t>
                      </a:r>
                      <a:br>
                        <a:rPr lang="es-PE" sz="1400" dirty="0">
                          <a:effectLst/>
                          <a:latin typeface="+mn-lt"/>
                          <a:ea typeface="Calibri"/>
                          <a:cs typeface="Times New Roman"/>
                        </a:rPr>
                      </a:b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20100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muricatum</a:t>
                      </a:r>
                      <a:r>
                        <a:rPr lang="es-PE" sz="1400" dirty="0">
                          <a:effectLst/>
                          <a:latin typeface="+mn-lt"/>
                          <a:ea typeface="Calibri"/>
                          <a:cs typeface="Times New Roman"/>
                        </a:rPr>
                        <a:t> </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“pepino”</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 stelo, frutta. </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sedativo esterno per emorroidi, sinusite, expectorant, sedativo, narcotico, foruncole, ascessi, contusioni, reumatismi, raffreddori, goiter tiroideo.</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8930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piurensis</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calmincho</a:t>
                      </a:r>
                      <a:r>
                        <a:rPr lang="es-PE" sz="1400" dirty="0">
                          <a:effectLst/>
                          <a:latin typeface="+mn-lt"/>
                          <a:ea typeface="Calibri"/>
                          <a:cs typeface="Times New Roman"/>
                        </a:rPr>
                        <a:t>”</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Crampi.</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83" y="603587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198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2014319229"/>
              </p:ext>
            </p:extLst>
          </p:nvPr>
        </p:nvGraphicFramePr>
        <p:xfrm>
          <a:off x="1125673" y="1346612"/>
          <a:ext cx="9459309" cy="4818842"/>
        </p:xfrm>
        <a:graphic>
          <a:graphicData uri="http://schemas.openxmlformats.org/drawingml/2006/table">
            <a:tbl>
              <a:tblPr firstRow="1" firstCol="1" bandRow="1"/>
              <a:tblGrid>
                <a:gridCol w="2186872">
                  <a:extLst>
                    <a:ext uri="{9D8B030D-6E8A-4147-A177-3AD203B41FA5}">
                      <a16:colId xmlns="" xmlns:a16="http://schemas.microsoft.com/office/drawing/2014/main" val="20000"/>
                    </a:ext>
                  </a:extLst>
                </a:gridCol>
                <a:gridCol w="2105204">
                  <a:extLst>
                    <a:ext uri="{9D8B030D-6E8A-4147-A177-3AD203B41FA5}">
                      <a16:colId xmlns="" xmlns:a16="http://schemas.microsoft.com/office/drawing/2014/main" val="20001"/>
                    </a:ext>
                  </a:extLst>
                </a:gridCol>
                <a:gridCol w="1446572">
                  <a:extLst>
                    <a:ext uri="{9D8B030D-6E8A-4147-A177-3AD203B41FA5}">
                      <a16:colId xmlns="" xmlns:a16="http://schemas.microsoft.com/office/drawing/2014/main" val="20002"/>
                    </a:ext>
                  </a:extLst>
                </a:gridCol>
                <a:gridCol w="3720661">
                  <a:extLst>
                    <a:ext uri="{9D8B030D-6E8A-4147-A177-3AD203B41FA5}">
                      <a16:colId xmlns="" xmlns:a16="http://schemas.microsoft.com/office/drawing/2014/main" val="20003"/>
                    </a:ext>
                  </a:extLst>
                </a:gridCol>
              </a:tblGrid>
              <a:tr h="498079">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117370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sessiliflorum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“cocona”, “</a:t>
                      </a:r>
                      <a:r>
                        <a:rPr lang="es-PE" sz="1400" dirty="0" err="1">
                          <a:effectLst/>
                          <a:latin typeface="+mn-lt"/>
                          <a:ea typeface="Calibri"/>
                          <a:cs typeface="Times New Roman"/>
                        </a:rPr>
                        <a:t>topiro</a:t>
                      </a:r>
                      <a:r>
                        <a:rPr lang="es-PE" sz="1400" dirty="0">
                          <a:effectLst/>
                          <a:latin typeface="+mn-lt"/>
                          <a:ea typeface="Calibri"/>
                          <a:cs typeface="Times New Roman"/>
                        </a:rPr>
                        <a:t>”, “</a:t>
                      </a:r>
                      <a:r>
                        <a:rPr lang="es-PE" sz="1400" dirty="0" err="1">
                          <a:effectLst/>
                          <a:latin typeface="+mn-lt"/>
                          <a:ea typeface="Calibri"/>
                          <a:cs typeface="Times New Roman"/>
                        </a:rPr>
                        <a:t>coconilla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 radice, foglia. </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morsi di serpente e ragno, guarigione delle ferite, ipertensione e diabete, infezioni cutanee, pulizia dei capelli, reumatismi, rachitismo</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57928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“papa”, “patata”, “</a:t>
                      </a:r>
                      <a:r>
                        <a:rPr lang="es-PE" sz="1400" dirty="0" err="1">
                          <a:effectLst/>
                          <a:latin typeface="+mn-lt"/>
                          <a:ea typeface="Calibri"/>
                          <a:cs typeface="Times New Roman"/>
                        </a:rPr>
                        <a:t>lunta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Tubercolo.</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antinfiammatorio, analgesico, tratta lo scorbuto, cura le ulcere, tratta il diabete, la gotta, l'artrite e i reumatismi, anti-espasmodici e antiacidi, malattie epatiche, calcoli renali, cistite, colite, malattie renali.</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12195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Sonchus</a:t>
                      </a:r>
                      <a:r>
                        <a:rPr lang="es-PE" sz="1400" dirty="0">
                          <a:effectLst/>
                          <a:latin typeface="+mn-lt"/>
                          <a:ea typeface="Calibri"/>
                          <a:cs typeface="Times New Roman"/>
                        </a:rPr>
                        <a:t> </a:t>
                      </a:r>
                      <a:r>
                        <a:rPr lang="es-PE" sz="1400" dirty="0" err="1">
                          <a:effectLst/>
                          <a:latin typeface="+mn-lt"/>
                          <a:ea typeface="Calibri"/>
                          <a:cs typeface="Times New Roman"/>
                        </a:rPr>
                        <a:t>oleraceus</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“cerraja”</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Stelo, foglia. </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Malattia del fegato, anti-diarrea, antispasmodica, malattia della pelle, dissenteria, epatite, infiammazione, stye, ulcera peptica. </a:t>
                      </a:r>
                      <a:br>
                        <a:rPr lang="es-PE" sz="1400" dirty="0">
                          <a:effectLst/>
                          <a:latin typeface="+mn-lt"/>
                          <a:ea typeface="Calibri"/>
                          <a:cs typeface="Times New Roman"/>
                        </a:rPr>
                      </a:b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364" y="609749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200" b="1" dirty="0">
                <a:solidFill>
                  <a:schemeClr val="accent2"/>
                </a:solidFill>
                <a:effectLst>
                  <a:outerShdw blurRad="38100" dist="38100" dir="2700000" algn="tl">
                    <a:srgbClr val="000000">
                      <a:alpha val="43137"/>
                    </a:srgbClr>
                  </a:outerShdw>
                </a:effectLst>
                <a:latin typeface="+mj-lt"/>
                <a:ea typeface="+mj-ea"/>
                <a:cs typeface="+mj-cs"/>
              </a:rPr>
              <a:t> di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precolombia</a:t>
            </a:r>
            <a:r>
              <a:rPr lang="en-US" sz="2200" b="1" dirty="0">
                <a:solidFill>
                  <a:schemeClr val="accent2"/>
                </a:solidFill>
                <a:effectLst>
                  <a:outerShdw blurRad="38100" dist="38100" dir="2700000" algn="tl">
                    <a:srgbClr val="000000">
                      <a:alpha val="43137"/>
                    </a:srgbClr>
                  </a:outerShdw>
                </a:effectLst>
                <a:latin typeface="+mj-lt"/>
                <a:ea typeface="+mj-ea"/>
                <a:cs typeface="+mj-cs"/>
              </a:rPr>
              <a:t> e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200" b="1" dirty="0">
                <a:solidFill>
                  <a:schemeClr val="accent2"/>
                </a:solidFill>
                <a:effectLst>
                  <a:outerShdw blurRad="38100" dist="38100" dir="2700000" algn="tl">
                    <a:srgbClr val="000000">
                      <a:alpha val="43137"/>
                    </a:srgbClr>
                  </a:outerShdw>
                </a:effectLst>
                <a:latin typeface="+mj-lt"/>
                <a:ea typeface="+mj-ea"/>
                <a:cs typeface="+mj-cs"/>
              </a:rPr>
              <a:t>.</a:t>
            </a:r>
            <a:r>
              <a:rPr lang="es-ES" sz="2200" b="1" dirty="0">
                <a:solidFill>
                  <a:schemeClr val="accent2"/>
                </a:solidFill>
                <a:effectLst>
                  <a:outerShdw blurRad="38100" dist="38100" dir="2700000" algn="tl">
                    <a:srgbClr val="000000">
                      <a:alpha val="43137"/>
                    </a:srgbClr>
                  </a:outerShdw>
                </a:effectLst>
                <a:latin typeface="+mj-lt"/>
                <a:ea typeface="+mj-ea"/>
                <a:cs typeface="+mj-cs"/>
              </a:rPr>
              <a:t/>
            </a:r>
            <a:br>
              <a:rPr lang="es-E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6498968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4010681689"/>
              </p:ext>
            </p:extLst>
          </p:nvPr>
        </p:nvGraphicFramePr>
        <p:xfrm>
          <a:off x="1257867" y="1690688"/>
          <a:ext cx="8990735" cy="3867489"/>
        </p:xfrm>
        <a:graphic>
          <a:graphicData uri="http://schemas.openxmlformats.org/drawingml/2006/table">
            <a:tbl>
              <a:tblPr firstRow="1" firstCol="1" bandRow="1"/>
              <a:tblGrid>
                <a:gridCol w="2078545">
                  <a:extLst>
                    <a:ext uri="{9D8B030D-6E8A-4147-A177-3AD203B41FA5}">
                      <a16:colId xmlns="" xmlns:a16="http://schemas.microsoft.com/office/drawing/2014/main" val="20000"/>
                    </a:ext>
                  </a:extLst>
                </a:gridCol>
                <a:gridCol w="2000922">
                  <a:extLst>
                    <a:ext uri="{9D8B030D-6E8A-4147-A177-3AD203B41FA5}">
                      <a16:colId xmlns="" xmlns:a16="http://schemas.microsoft.com/office/drawing/2014/main" val="20001"/>
                    </a:ext>
                  </a:extLst>
                </a:gridCol>
                <a:gridCol w="1900301">
                  <a:extLst>
                    <a:ext uri="{9D8B030D-6E8A-4147-A177-3AD203B41FA5}">
                      <a16:colId xmlns="" xmlns:a16="http://schemas.microsoft.com/office/drawing/2014/main" val="20002"/>
                    </a:ext>
                  </a:extLst>
                </a:gridCol>
                <a:gridCol w="3010967">
                  <a:extLst>
                    <a:ext uri="{9D8B030D-6E8A-4147-A177-3AD203B41FA5}">
                      <a16:colId xmlns="" xmlns:a16="http://schemas.microsoft.com/office/drawing/2014/main" val="20003"/>
                    </a:ext>
                  </a:extLst>
                </a:gridCol>
              </a:tblGrid>
              <a:tr h="260132">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73016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Stachys</a:t>
                      </a:r>
                      <a:r>
                        <a:rPr lang="es-PE" sz="1400" dirty="0">
                          <a:effectLst/>
                          <a:latin typeface="+mn-lt"/>
                          <a:ea typeface="Calibri"/>
                          <a:cs typeface="Times New Roman"/>
                        </a:rPr>
                        <a:t> </a:t>
                      </a:r>
                      <a:r>
                        <a:rPr lang="es-PE" sz="1400" dirty="0" err="1">
                          <a:effectLst/>
                          <a:latin typeface="+mn-lt"/>
                          <a:ea typeface="Calibri"/>
                          <a:cs typeface="Times New Roman"/>
                        </a:rPr>
                        <a:t>arvensis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subsaccha</a:t>
                      </a:r>
                      <a:r>
                        <a:rPr lang="es-PE" sz="1400" dirty="0">
                          <a:effectLst/>
                          <a:latin typeface="+mn-lt"/>
                          <a:ea typeface="Calibri"/>
                          <a:cs typeface="Times New Roman"/>
                        </a:rPr>
                        <a:t>”, “pedorrera”, “</a:t>
                      </a:r>
                      <a:r>
                        <a:rPr lang="es-PE" sz="1400" dirty="0" err="1">
                          <a:effectLst/>
                          <a:latin typeface="+mn-lt"/>
                          <a:ea typeface="Calibri"/>
                          <a:cs typeface="Times New Roman"/>
                        </a:rPr>
                        <a:t>supisaccha</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l'intera pianta.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Riduce pronlemi dello stomaco e il gas intestinale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18248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Tagetes</a:t>
                      </a:r>
                      <a:r>
                        <a:rPr lang="es-PE" sz="1400" dirty="0">
                          <a:effectLst/>
                          <a:latin typeface="+mn-lt"/>
                          <a:ea typeface="Calibri"/>
                          <a:cs typeface="Times New Roman"/>
                        </a:rPr>
                        <a:t> </a:t>
                      </a:r>
                      <a:r>
                        <a:rPr lang="es-PE" sz="1400" dirty="0" err="1">
                          <a:effectLst/>
                          <a:latin typeface="+mn-lt"/>
                          <a:ea typeface="Calibri"/>
                          <a:cs typeface="Times New Roman"/>
                        </a:rPr>
                        <a:t>pusilla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anis</a:t>
                      </a:r>
                      <a:r>
                        <a:rPr lang="es-PE" sz="1400" dirty="0">
                          <a:effectLst/>
                          <a:latin typeface="+mn-lt"/>
                          <a:ea typeface="Calibri"/>
                          <a:cs typeface="Times New Roman"/>
                        </a:rPr>
                        <a:t> de la sierra”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Aiuta la digestione, crampi allo stomaco, crampi intestinali a causa di gas eccessivo. Eleva la pressione sanguigna.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02597">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Tegetes</a:t>
                      </a:r>
                      <a:r>
                        <a:rPr lang="es-PE" sz="1400" dirty="0">
                          <a:effectLst/>
                          <a:latin typeface="+mn-lt"/>
                          <a:ea typeface="Calibri"/>
                          <a:cs typeface="Times New Roman"/>
                        </a:rPr>
                        <a:t> multiflora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maria</a:t>
                      </a:r>
                      <a:r>
                        <a:rPr lang="es-PE" sz="1400" dirty="0">
                          <a:effectLst/>
                          <a:latin typeface="+mn-lt"/>
                          <a:ea typeface="Calibri"/>
                          <a:cs typeface="Times New Roman"/>
                        </a:rPr>
                        <a:t> </a:t>
                      </a:r>
                      <a:r>
                        <a:rPr lang="es-PE" sz="1400" dirty="0" err="1">
                          <a:effectLst/>
                          <a:latin typeface="+mn-lt"/>
                          <a:ea typeface="Calibri"/>
                          <a:cs typeface="Times New Roman"/>
                        </a:rPr>
                        <a:t>saccha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Digestivo.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07" y="602135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790480"/>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200" b="1" dirty="0">
                <a:solidFill>
                  <a:schemeClr val="accent2"/>
                </a:solidFill>
                <a:effectLst>
                  <a:outerShdw blurRad="38100" dist="38100" dir="2700000" algn="tl">
                    <a:srgbClr val="000000">
                      <a:alpha val="43137"/>
                    </a:srgbClr>
                  </a:outerShdw>
                </a:effectLst>
                <a:latin typeface="+mj-lt"/>
                <a:ea typeface="+mj-ea"/>
                <a:cs typeface="+mj-cs"/>
              </a:rPr>
              <a:t> di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200" b="1" dirty="0">
                <a:solidFill>
                  <a:schemeClr val="accent2"/>
                </a:solidFill>
                <a:effectLst>
                  <a:outerShdw blurRad="38100" dist="38100" dir="2700000" algn="tl">
                    <a:srgbClr val="000000">
                      <a:alpha val="43137"/>
                    </a:srgbClr>
                  </a:outerShdw>
                </a:effectLst>
                <a:latin typeface="+mj-lt"/>
                <a:ea typeface="+mj-ea"/>
                <a:cs typeface="+mj-cs"/>
              </a:rPr>
              <a:t> e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200" b="1" dirty="0">
                <a:solidFill>
                  <a:schemeClr val="accent2"/>
                </a:solidFill>
                <a:effectLst>
                  <a:outerShdw blurRad="38100" dist="38100" dir="2700000" algn="tl">
                    <a:srgbClr val="000000">
                      <a:alpha val="43137"/>
                    </a:srgbClr>
                  </a:outerShdw>
                </a:effectLst>
                <a:latin typeface="+mj-lt"/>
                <a:ea typeface="+mj-ea"/>
                <a:cs typeface="+mj-cs"/>
              </a:rPr>
              <a:t>.</a:t>
            </a:r>
            <a:br>
              <a:rPr lang="en-U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6889219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650330453"/>
              </p:ext>
            </p:extLst>
          </p:nvPr>
        </p:nvGraphicFramePr>
        <p:xfrm>
          <a:off x="1124546" y="1560559"/>
          <a:ext cx="9659699" cy="3736945"/>
        </p:xfrm>
        <a:graphic>
          <a:graphicData uri="http://schemas.openxmlformats.org/drawingml/2006/table">
            <a:tbl>
              <a:tblPr firstRow="1" firstCol="1" bandRow="1"/>
              <a:tblGrid>
                <a:gridCol w="2233200">
                  <a:extLst>
                    <a:ext uri="{9D8B030D-6E8A-4147-A177-3AD203B41FA5}">
                      <a16:colId xmlns="" xmlns:a16="http://schemas.microsoft.com/office/drawing/2014/main" val="20000"/>
                    </a:ext>
                  </a:extLst>
                </a:gridCol>
                <a:gridCol w="1719382">
                  <a:extLst>
                    <a:ext uri="{9D8B030D-6E8A-4147-A177-3AD203B41FA5}">
                      <a16:colId xmlns="" xmlns:a16="http://schemas.microsoft.com/office/drawing/2014/main" val="20001"/>
                    </a:ext>
                  </a:extLst>
                </a:gridCol>
                <a:gridCol w="2049517">
                  <a:extLst>
                    <a:ext uri="{9D8B030D-6E8A-4147-A177-3AD203B41FA5}">
                      <a16:colId xmlns="" xmlns:a16="http://schemas.microsoft.com/office/drawing/2014/main" val="20002"/>
                    </a:ext>
                  </a:extLst>
                </a:gridCol>
                <a:gridCol w="3657600">
                  <a:extLst>
                    <a:ext uri="{9D8B030D-6E8A-4147-A177-3AD203B41FA5}">
                      <a16:colId xmlns="" xmlns:a16="http://schemas.microsoft.com/office/drawing/2014/main" val="20003"/>
                    </a:ext>
                  </a:extLst>
                </a:gridCol>
              </a:tblGrid>
              <a:tr h="378787">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103937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Tropaeolum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mashua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Radici, tubercolo.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Afrodisiaco, energizzatore, calcoli renali, diuretico.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088496">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Typha angustifolia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“guinea”, “</a:t>
                      </a:r>
                      <a:r>
                        <a:rPr lang="es-PE" sz="1400" dirty="0" err="1">
                          <a:effectLst/>
                          <a:latin typeface="+mn-lt"/>
                          <a:ea typeface="Calibri"/>
                          <a:cs typeface="Times New Roman"/>
                        </a:rPr>
                        <a:t>inea</a:t>
                      </a:r>
                      <a:r>
                        <a:rPr lang="es-PE" sz="1400" dirty="0">
                          <a:effectLst/>
                          <a:latin typeface="+mn-lt"/>
                          <a:ea typeface="Calibri"/>
                          <a:cs typeface="Times New Roman"/>
                        </a:rPr>
                        <a:t>”, “tifa”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 stelo.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elimina il sapore amaro in bocca, digestivo, tubercolosi, malattia della cistifellea.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4508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Ullucus</a:t>
                      </a:r>
                      <a:r>
                        <a:rPr lang="es-PE" sz="1400" dirty="0">
                          <a:effectLst/>
                          <a:latin typeface="+mn-lt"/>
                          <a:ea typeface="Calibri"/>
                          <a:cs typeface="Times New Roman"/>
                        </a:rPr>
                        <a:t> </a:t>
                      </a:r>
                      <a:r>
                        <a:rPr lang="es-PE" sz="1400" dirty="0" err="1">
                          <a:effectLst/>
                          <a:latin typeface="+mn-lt"/>
                          <a:ea typeface="Calibri"/>
                          <a:cs typeface="Times New Roman"/>
                        </a:rPr>
                        <a:t>tuberosus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“olluco”, “</a:t>
                      </a:r>
                      <a:r>
                        <a:rPr lang="es-PE" sz="1400" dirty="0" err="1">
                          <a:effectLst/>
                          <a:latin typeface="+mn-lt"/>
                          <a:ea typeface="Calibri"/>
                          <a:cs typeface="Times New Roman"/>
                        </a:rPr>
                        <a:t>olloco</a:t>
                      </a:r>
                      <a:r>
                        <a:rPr lang="es-PE" sz="1400" dirty="0">
                          <a:effectLst/>
                          <a:latin typeface="+mn-lt"/>
                          <a:ea typeface="Calibri"/>
                          <a:cs typeface="Times New Roman"/>
                        </a:rPr>
                        <a:t>”, “papa lisa”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Tubercle, foglia.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mal di testa, "aria cattiva", erysipela.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06" y="607394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200" b="1" dirty="0">
                <a:solidFill>
                  <a:schemeClr val="accent2"/>
                </a:solidFill>
                <a:effectLst>
                  <a:outerShdw blurRad="38100" dist="38100" dir="2700000" algn="tl">
                    <a:srgbClr val="000000">
                      <a:alpha val="43137"/>
                    </a:srgbClr>
                  </a:outerShdw>
                </a:effectLst>
                <a:latin typeface="+mj-lt"/>
                <a:ea typeface="+mj-ea"/>
                <a:cs typeface="+mj-cs"/>
              </a:rPr>
              <a:t> di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200" b="1" dirty="0">
                <a:solidFill>
                  <a:schemeClr val="accent2"/>
                </a:solidFill>
                <a:effectLst>
                  <a:outerShdw blurRad="38100" dist="38100" dir="2700000" algn="tl">
                    <a:srgbClr val="000000">
                      <a:alpha val="43137"/>
                    </a:srgbClr>
                  </a:outerShdw>
                </a:effectLst>
                <a:latin typeface="+mj-lt"/>
                <a:ea typeface="+mj-ea"/>
                <a:cs typeface="+mj-cs"/>
              </a:rPr>
              <a:t> e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br>
              <a:rPr lang="en-U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443048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717752390"/>
              </p:ext>
            </p:extLst>
          </p:nvPr>
        </p:nvGraphicFramePr>
        <p:xfrm>
          <a:off x="838200" y="1508627"/>
          <a:ext cx="9731888" cy="3656180"/>
        </p:xfrm>
        <a:graphic>
          <a:graphicData uri="http://schemas.openxmlformats.org/drawingml/2006/table">
            <a:tbl>
              <a:tblPr firstRow="1" firstCol="1" bandRow="1"/>
              <a:tblGrid>
                <a:gridCol w="2249890">
                  <a:extLst>
                    <a:ext uri="{9D8B030D-6E8A-4147-A177-3AD203B41FA5}">
                      <a16:colId xmlns="" xmlns:a16="http://schemas.microsoft.com/office/drawing/2014/main" val="20000"/>
                    </a:ext>
                  </a:extLst>
                </a:gridCol>
                <a:gridCol w="1525055">
                  <a:extLst>
                    <a:ext uri="{9D8B030D-6E8A-4147-A177-3AD203B41FA5}">
                      <a16:colId xmlns="" xmlns:a16="http://schemas.microsoft.com/office/drawing/2014/main" val="20001"/>
                    </a:ext>
                  </a:extLst>
                </a:gridCol>
                <a:gridCol w="1767623">
                  <a:extLst>
                    <a:ext uri="{9D8B030D-6E8A-4147-A177-3AD203B41FA5}">
                      <a16:colId xmlns="" xmlns:a16="http://schemas.microsoft.com/office/drawing/2014/main" val="20002"/>
                    </a:ext>
                  </a:extLst>
                </a:gridCol>
                <a:gridCol w="4189320">
                  <a:extLst>
                    <a:ext uri="{9D8B030D-6E8A-4147-A177-3AD203B41FA5}">
                      <a16:colId xmlns="" xmlns:a16="http://schemas.microsoft.com/office/drawing/2014/main" val="20003"/>
                    </a:ext>
                  </a:extLst>
                </a:gridCol>
              </a:tblGrid>
              <a:tr h="514038">
                <a:tc>
                  <a:txBody>
                    <a:bodyPr/>
                    <a:lstStyle/>
                    <a:p>
                      <a:pPr algn="ctr">
                        <a:lnSpc>
                          <a:spcPct val="100000"/>
                        </a:lnSpc>
                        <a:spcAft>
                          <a:spcPts val="0"/>
                        </a:spcAft>
                      </a:pPr>
                      <a:r>
                        <a:rPr lang="en-US" sz="1400" b="1" dirty="0">
                          <a:latin typeface="+mn-lt"/>
                          <a:cs typeface="Times New Roman" pitchFamily="18" charset="0"/>
                        </a:rPr>
                        <a:t>NOME SCIENTIFICO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cs typeface="Times New Roman" pitchFamily="18" charset="0"/>
                        </a:rPr>
                        <a:t>NOME COMUNE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PARTE DELL'IMPIANTO UTILIZZATO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en-US" sz="1400" b="1" dirty="0">
                          <a:latin typeface="+mn-lt"/>
                          <a:cs typeface="Times New Roman" pitchFamily="18" charset="0"/>
                        </a:rPr>
                        <a:t>USO / MALATTIA
</a:t>
                      </a:r>
                      <a:endParaRPr lang="es-PE" sz="1400" b="1" dirty="0">
                        <a:effectLst/>
                        <a:latin typeface="+mn-lt"/>
                        <a:ea typeface="Calibri"/>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15918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 litorales</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l'intera pianta.</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it-IT" sz="1400" dirty="0">
                          <a:effectLst/>
                          <a:latin typeface="+mn-lt"/>
                          <a:ea typeface="Calibri"/>
                          <a:cs typeface="Times New Roman"/>
                        </a:rPr>
                        <a:t>dermatite, analgesico nel mal di denti, febbre tifoidea, sindromi febbrili, malattie epatiche, malattie del sangue, angina, antimalarico, antipiretico, antireumatico, antielmintico, battericida, dolore muscolare, costipazione, dolore renale, abortivo, purgante.</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5424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Zea </a:t>
                      </a:r>
                      <a:r>
                        <a:rPr lang="es-PE" sz="1400" dirty="0" err="1">
                          <a:effectLst/>
                          <a:latin typeface="+mn-lt"/>
                          <a:ea typeface="Calibri"/>
                          <a:cs typeface="Times New Roman"/>
                        </a:rPr>
                        <a:t>mays</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“choclo”</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Frutta ("capelli") </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antinfiammatorio, diuretico, renale e epatico. </a:t>
                      </a:r>
                      <a:br>
                        <a:rPr lang="es-PE" sz="1400" dirty="0">
                          <a:effectLst/>
                          <a:latin typeface="+mn-lt"/>
                          <a:ea typeface="Calibri"/>
                          <a:cs typeface="Times New Roman"/>
                        </a:rPr>
                      </a:b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17" y="594560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613059"/>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7.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Prova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dell'uso</a:t>
            </a:r>
            <a:r>
              <a:rPr lang="en-US" sz="2200" b="1" dirty="0">
                <a:solidFill>
                  <a:schemeClr val="accent2"/>
                </a:solidFill>
                <a:effectLst>
                  <a:outerShdw blurRad="38100" dist="38100" dir="2700000" algn="tl">
                    <a:srgbClr val="000000">
                      <a:alpha val="43137"/>
                    </a:srgbClr>
                  </a:outerShdw>
                </a:effectLst>
                <a:latin typeface="+mj-lt"/>
                <a:ea typeface="+mj-ea"/>
                <a:cs typeface="+mj-cs"/>
              </a:rPr>
              <a:t> di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piante</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medicinali</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nella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medicina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precolombiana</a:t>
            </a:r>
            <a:r>
              <a:rPr lang="en-US" sz="2200" b="1" dirty="0">
                <a:solidFill>
                  <a:schemeClr val="accent2"/>
                </a:solidFill>
                <a:effectLst>
                  <a:outerShdw blurRad="38100" dist="38100" dir="2700000" algn="tl">
                    <a:srgbClr val="000000">
                      <a:alpha val="43137"/>
                    </a:srgbClr>
                  </a:outerShdw>
                </a:effectLst>
                <a:latin typeface="+mj-lt"/>
                <a:ea typeface="+mj-ea"/>
                <a:cs typeface="+mj-cs"/>
              </a:rPr>
              <a:t> e </a:t>
            </a:r>
            <a:r>
              <a:rPr lang="en-US" sz="2200" b="1" dirty="0" err="1">
                <a:solidFill>
                  <a:schemeClr val="accent2"/>
                </a:solidFill>
                <a:effectLst>
                  <a:outerShdw blurRad="38100" dist="38100" dir="2700000" algn="tl">
                    <a:srgbClr val="000000">
                      <a:alpha val="43137"/>
                    </a:srgbClr>
                  </a:outerShdw>
                </a:effectLst>
                <a:latin typeface="+mj-lt"/>
                <a:ea typeface="+mj-ea"/>
                <a:cs typeface="+mj-cs"/>
              </a:rPr>
              <a:t>inca</a:t>
            </a:r>
            <a:r>
              <a:rPr lang="en-US" sz="2200" b="1" dirty="0">
                <a:solidFill>
                  <a:schemeClr val="accent2"/>
                </a:solidFill>
                <a:effectLst>
                  <a:outerShdw blurRad="38100" dist="38100" dir="2700000" algn="tl">
                    <a:srgbClr val="000000">
                      <a:alpha val="43137"/>
                    </a:srgbClr>
                  </a:outerShdw>
                </a:effectLst>
                <a:latin typeface="+mj-lt"/>
                <a:ea typeface="+mj-ea"/>
                <a:cs typeface="+mj-cs"/>
              </a:rPr>
              <a:t> </a:t>
            </a:r>
            <a:r>
              <a:rPr lang="es-ES" sz="2200" b="1" dirty="0">
                <a:solidFill>
                  <a:schemeClr val="accent2"/>
                </a:solidFill>
                <a:effectLst>
                  <a:outerShdw blurRad="38100" dist="38100" dir="2700000" algn="tl">
                    <a:srgbClr val="000000">
                      <a:alpha val="43137"/>
                    </a:srgbClr>
                  </a:outerShdw>
                </a:effectLst>
                <a:latin typeface="+mj-lt"/>
                <a:ea typeface="+mj-ea"/>
                <a:cs typeface="+mj-cs"/>
              </a:rPr>
              <a:t/>
            </a:r>
            <a:br>
              <a:rPr lang="es-ES" sz="2200" b="1" dirty="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537668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633484" y="515250"/>
            <a:ext cx="10515600" cy="1325563"/>
          </a:xfrm>
        </p:spPr>
        <p:txBody>
          <a:bodyPr>
            <a:normAutofit/>
          </a:bodyPr>
          <a:lstStyle/>
          <a:p>
            <a:r>
              <a:rPr lang="es-PE" sz="2000" b="1" dirty="0">
                <a:solidFill>
                  <a:schemeClr val="accent2"/>
                </a:solidFill>
                <a:effectLst>
                  <a:outerShdw blurRad="38100" dist="38100" dir="2700000" algn="tl">
                    <a:srgbClr val="000000">
                      <a:alpha val="43137"/>
                    </a:srgbClr>
                  </a:outerShdw>
                </a:effectLst>
              </a:rPr>
              <a:t>Musei virtuali peruviani
</a:t>
            </a:r>
          </a:p>
        </p:txBody>
      </p:sp>
      <p:sp>
        <p:nvSpPr>
          <p:cNvPr id="3" name="2 Marcador de contenido"/>
          <p:cNvSpPr>
            <a:spLocks noGrp="1"/>
          </p:cNvSpPr>
          <p:nvPr>
            <p:ph idx="1"/>
          </p:nvPr>
        </p:nvSpPr>
        <p:spPr>
          <a:xfrm>
            <a:off x="660779" y="1620909"/>
            <a:ext cx="10515600" cy="4351338"/>
          </a:xfrm>
        </p:spPr>
        <p:txBody>
          <a:bodyPr/>
          <a:lstStyle/>
          <a:p>
            <a:pPr>
              <a:buNone/>
            </a:pPr>
            <a:r>
              <a:rPr lang="es-PE" sz="1800" dirty="0">
                <a:hlinkClick r:id="rId3"/>
              </a:rPr>
              <a:t>https://visitavirtual.cultura.pe/</a:t>
            </a:r>
            <a:endParaRPr lang="es-PE" sz="1800" dirty="0"/>
          </a:p>
          <a:p>
            <a:pPr>
              <a:buNone/>
            </a:pPr>
            <a:endParaRPr lang="es-PE" sz="1800" dirty="0"/>
          </a:p>
          <a:p>
            <a:pPr marL="0" indent="0">
              <a:buNone/>
              <a:tabLst>
                <a:tab pos="95250" algn="l"/>
              </a:tabLst>
            </a:pPr>
            <a:r>
              <a:rPr lang="es-PE" sz="1800" dirty="0">
                <a:hlinkClick r:id="rId4"/>
              </a:rPr>
              <a:t>https://visitavirtual.cultura.pe/recorridos/MNAAHP/museo-nacional </a:t>
            </a:r>
            <a:r>
              <a:rPr lang="es-PE" sz="1800" dirty="0" err="1">
                <a:hlinkClick r:id="rId4"/>
              </a:rPr>
              <a:t>arqueologia</a:t>
            </a:r>
            <a:r>
              <a:rPr lang="es-PE" sz="1800" dirty="0">
                <a:hlinkClick r:id="rId4"/>
              </a:rPr>
              <a:t>-</a:t>
            </a:r>
            <a:r>
              <a:rPr lang="es-PE" sz="1800" dirty="0" err="1">
                <a:hlinkClick r:id="rId4"/>
              </a:rPr>
              <a:t>antropologia</a:t>
            </a:r>
            <a:r>
              <a:rPr lang="es-PE" sz="1800" dirty="0">
                <a:hlinkClick r:id="rId4"/>
              </a:rPr>
              <a:t>-historia-</a:t>
            </a:r>
            <a:r>
              <a:rPr lang="es-PE" sz="1800" dirty="0" err="1">
                <a:hlinkClick r:id="rId4"/>
              </a:rPr>
              <a:t>peru</a:t>
            </a:r>
            <a:r>
              <a:rPr lang="es-PE" sz="1800" dirty="0">
                <a:hlinkClick r:id="rId4"/>
              </a:rPr>
              <a:t>/index.html</a:t>
            </a:r>
            <a:endParaRPr lang="es-PE" sz="1800" dirty="0"/>
          </a:p>
          <a:p>
            <a:pPr>
              <a:buNone/>
            </a:pPr>
            <a:endParaRPr lang="es-PE" dirty="0"/>
          </a:p>
          <a:p>
            <a:pPr>
              <a:buNone/>
            </a:pPr>
            <a:endParaRPr lang="es-PE" dirty="0"/>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00100" y="1375059"/>
            <a:ext cx="10515600" cy="412797"/>
          </a:xfrm>
        </p:spPr>
        <p:txBody>
          <a:bodyPr/>
          <a:lstStyle/>
          <a:p>
            <a:r>
              <a:rPr lang="es-PE" sz="2000" b="1" dirty="0">
                <a:solidFill>
                  <a:schemeClr val="accent2"/>
                </a:solidFill>
                <a:effectLst>
                  <a:outerShdw blurRad="38100" dist="38100" dir="2700000" algn="tl">
                    <a:srgbClr val="000000">
                      <a:alpha val="43137"/>
                    </a:srgbClr>
                  </a:outerShdw>
                </a:effectLst>
              </a:rPr>
              <a:t>1. Medicina precolombiana</a:t>
            </a:r>
          </a:p>
        </p:txBody>
      </p:sp>
      <p:sp>
        <p:nvSpPr>
          <p:cNvPr id="3" name="2 Marcador de contenido"/>
          <p:cNvSpPr>
            <a:spLocks noGrp="1"/>
          </p:cNvSpPr>
          <p:nvPr>
            <p:ph idx="1"/>
          </p:nvPr>
        </p:nvSpPr>
        <p:spPr>
          <a:xfrm>
            <a:off x="810904" y="2207763"/>
            <a:ext cx="5950527" cy="4351338"/>
          </a:xfrm>
        </p:spPr>
        <p:txBody>
          <a:bodyPr>
            <a:normAutofit/>
          </a:bodyPr>
          <a:lstStyle/>
          <a:p>
            <a:pPr marL="0" indent="0" algn="just">
              <a:buNone/>
            </a:pPr>
            <a:r>
              <a:rPr lang="es-PE" sz="1800" dirty="0"/>
              <a:t>Sciamani, guaritori e ostetriche erano responsabili della salute della popolazione precolombiana. 
Tra questi, gli sciamani erano visti come mediatori tra gli dei e le persone. Erano incaricati di mantenere la salute, curare le malattie e persino di accompagnare la morte nella popolazione.
</a:t>
            </a:r>
          </a:p>
        </p:txBody>
      </p:sp>
      <p:pic>
        <p:nvPicPr>
          <p:cNvPr id="1026" name="Picture 2" descr="C:\Users\USER\AppData\Local\Temp\Rar$DI02.019\IMG_5020.JPG"/>
          <p:cNvPicPr>
            <a:picLocks noChangeAspect="1" noChangeArrowheads="1"/>
          </p:cNvPicPr>
          <p:nvPr/>
        </p:nvPicPr>
        <p:blipFill>
          <a:blip r:embed="rId2" cstate="print"/>
          <a:srcRect/>
          <a:stretch>
            <a:fillRect/>
          </a:stretch>
        </p:blipFill>
        <p:spPr bwMode="auto">
          <a:xfrm rot="5400000">
            <a:off x="7476331" y="1748631"/>
            <a:ext cx="4387850" cy="3290888"/>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7138" y="852381"/>
            <a:ext cx="11476512" cy="5657602"/>
          </a:xfrm>
        </p:spPr>
        <p:txBody>
          <a:bodyPr>
            <a:normAutofit fontScale="92500"/>
          </a:bodyPr>
          <a:lstStyle/>
          <a:p>
            <a:pPr algn="just">
              <a:lnSpc>
                <a:spcPct val="100000"/>
              </a:lnSpc>
              <a:buNone/>
            </a:pPr>
            <a:r>
              <a:rPr lang="es-PE" sz="2000" b="1" dirty="0">
                <a:solidFill>
                  <a:schemeClr val="accent2"/>
                </a:solidFill>
                <a:effectLst>
                  <a:outerShdw blurRad="38100" dist="38100" dir="2700000" algn="tl">
                    <a:srgbClr val="000000">
                      <a:alpha val="43137"/>
                    </a:srgbClr>
                  </a:outerShdw>
                </a:effectLst>
                <a:ea typeface="+mj-ea"/>
                <a:cs typeface="+mj-cs"/>
              </a:rPr>
              <a:t>Riferimenti
</a:t>
            </a:r>
            <a:r>
              <a:rPr lang="es-PE" sz="1400" dirty="0"/>
              <a:t>1.   </a:t>
            </a:r>
            <a:r>
              <a:rPr lang="es-PE" sz="1400" dirty="0" err="1"/>
              <a:t>Frisancho</a:t>
            </a:r>
            <a:r>
              <a:rPr lang="es-PE" sz="1400" dirty="0"/>
              <a:t> Velarde Óscar. Concepción mágico-religiosa de la Medicina en la América Prehispánica. Acta </a:t>
            </a:r>
            <a:r>
              <a:rPr lang="es-PE" sz="1400" dirty="0" err="1"/>
              <a:t>méd</a:t>
            </a:r>
            <a:r>
              <a:rPr lang="es-PE" sz="1400" dirty="0"/>
              <a:t>. peruana  [Internet]. 2012  </a:t>
            </a:r>
            <a:r>
              <a:rPr lang="es-PE" sz="1400" dirty="0" err="1"/>
              <a:t>Abr</a:t>
            </a:r>
            <a:r>
              <a:rPr lang="es-PE" sz="1400" dirty="0"/>
              <a:t> [citado  2020  Mayo  16] ;  29( 2 ): 121-     127. Disponible en: http://www.scielo.org.pe/scielo.php?script=sci_arttext&amp;pid=S1728-59172012000200013&amp;lng=es.</a:t>
            </a:r>
            <a:endParaRPr lang="es-ES" sz="1400" dirty="0"/>
          </a:p>
          <a:p>
            <a:pPr marL="0" indent="0" algn="just">
              <a:lnSpc>
                <a:spcPct val="100000"/>
              </a:lnSpc>
              <a:buNone/>
            </a:pPr>
            <a:r>
              <a:rPr lang="es-ES" sz="1400" dirty="0"/>
              <a:t>2. JORDÁN, RÉGULO G. FRANCO; RÉGULO, G. Chamanismo y plantas de poder en el mundo precolombino de la costa norte del Perú. </a:t>
            </a:r>
            <a:r>
              <a:rPr lang="es-ES" sz="1400" i="1" dirty="0"/>
              <a:t>Perspectivas latinoamericanas</a:t>
            </a:r>
            <a:r>
              <a:rPr lang="es-ES" sz="1400" dirty="0"/>
              <a:t>, 2015, p. 1-40.</a:t>
            </a:r>
            <a:endParaRPr lang="en-US" sz="1400" dirty="0"/>
          </a:p>
          <a:p>
            <a:pPr algn="just">
              <a:lnSpc>
                <a:spcPct val="100000"/>
              </a:lnSpc>
              <a:buNone/>
            </a:pPr>
            <a:r>
              <a:rPr lang="es-PE" sz="1400" dirty="0"/>
              <a:t>3. </a:t>
            </a:r>
            <a:r>
              <a:rPr lang="es-PE" sz="1400" dirty="0" err="1">
                <a:cs typeface="Times New Roman" pitchFamily="18" charset="0"/>
              </a:rPr>
              <a:t>Hermida</a:t>
            </a:r>
            <a:r>
              <a:rPr lang="es-PE" sz="1400" dirty="0">
                <a:cs typeface="Times New Roman" pitchFamily="18" charset="0"/>
              </a:rPr>
              <a:t> Bustos, Enrique. </a:t>
            </a:r>
            <a:r>
              <a:rPr lang="es-PE" sz="1400" i="1" dirty="0" err="1">
                <a:cs typeface="Times New Roman" pitchFamily="18" charset="0"/>
              </a:rPr>
              <a:t>Paleopatología</a:t>
            </a:r>
            <a:r>
              <a:rPr lang="es-PE" sz="1400" i="1" dirty="0">
                <a:cs typeface="Times New Roman" pitchFamily="18" charset="0"/>
              </a:rPr>
              <a:t> en la cerámica precolombina malformaciones, deformaciones o anormalidades en las culturas: Valdivia, Chorrera, </a:t>
            </a:r>
            <a:r>
              <a:rPr lang="es-PE" sz="1400" i="1" dirty="0" err="1">
                <a:cs typeface="Times New Roman" pitchFamily="18" charset="0"/>
              </a:rPr>
              <a:t>Guangala</a:t>
            </a:r>
            <a:r>
              <a:rPr lang="es-PE" sz="1400" i="1" dirty="0">
                <a:cs typeface="Times New Roman" pitchFamily="18" charset="0"/>
              </a:rPr>
              <a:t> y la </a:t>
            </a:r>
            <a:r>
              <a:rPr lang="es-PE" sz="1400" i="1" dirty="0" err="1">
                <a:cs typeface="Times New Roman" pitchFamily="18" charset="0"/>
              </a:rPr>
              <a:t>To</a:t>
            </a:r>
            <a:r>
              <a:rPr lang="es-PE" sz="1400" i="1" dirty="0">
                <a:cs typeface="Times New Roman" pitchFamily="18" charset="0"/>
              </a:rPr>
              <a:t>-lita</a:t>
            </a:r>
            <a:r>
              <a:rPr lang="es-PE" sz="1400" dirty="0">
                <a:cs typeface="Times New Roman" pitchFamily="18" charset="0"/>
              </a:rPr>
              <a:t>. </a:t>
            </a:r>
            <a:r>
              <a:rPr lang="es-PE" sz="1400" dirty="0" err="1">
                <a:cs typeface="Times New Roman" pitchFamily="18" charset="0"/>
              </a:rPr>
              <a:t>Diss</a:t>
            </a:r>
            <a:r>
              <a:rPr lang="es-PE" sz="1400" dirty="0">
                <a:cs typeface="Times New Roman" pitchFamily="18" charset="0"/>
              </a:rPr>
              <a:t>. Universidad Internacional SEK, 2011 Tesis de Maestría en conservación y administración de bienes Culturales. Ecuador</a:t>
            </a:r>
          </a:p>
          <a:p>
            <a:pPr algn="just">
              <a:lnSpc>
                <a:spcPct val="100000"/>
              </a:lnSpc>
              <a:buAutoNum type="arabicPeriod" startAt="4"/>
            </a:pPr>
            <a:r>
              <a:rPr lang="es-PE" sz="1400" dirty="0">
                <a:cs typeface="Times New Roman" pitchFamily="18" charset="0"/>
              </a:rPr>
              <a:t>Medicina </a:t>
            </a:r>
            <a:r>
              <a:rPr lang="es-PE" sz="1400" dirty="0" err="1">
                <a:cs typeface="Times New Roman" pitchFamily="18" charset="0"/>
              </a:rPr>
              <a:t>chamánica</a:t>
            </a:r>
            <a:r>
              <a:rPr lang="es-PE" sz="1400" dirty="0">
                <a:cs typeface="Times New Roman" pitchFamily="18" charset="0"/>
              </a:rPr>
              <a:t>. Métodos de curación de una Tradición Milenaria. Enrique </a:t>
            </a:r>
            <a:r>
              <a:rPr lang="es-PE" sz="1400" dirty="0" err="1">
                <a:cs typeface="Times New Roman" pitchFamily="18" charset="0"/>
              </a:rPr>
              <a:t>Gónzalez</a:t>
            </a:r>
            <a:r>
              <a:rPr lang="es-PE" sz="1400" dirty="0">
                <a:cs typeface="Times New Roman" pitchFamily="18" charset="0"/>
              </a:rPr>
              <a:t> – Rubio Montoya. </a:t>
            </a:r>
          </a:p>
          <a:p>
            <a:pPr algn="just">
              <a:lnSpc>
                <a:spcPct val="100000"/>
              </a:lnSpc>
              <a:buAutoNum type="arabicPeriod" startAt="5"/>
            </a:pPr>
            <a:r>
              <a:rPr lang="es-PE" sz="1400" dirty="0">
                <a:solidFill>
                  <a:prstClr val="black"/>
                </a:solidFill>
                <a:cs typeface="Times New Roman" pitchFamily="18" charset="0"/>
              </a:rPr>
              <a:t>El chamanismo entre los indios </a:t>
            </a:r>
            <a:r>
              <a:rPr lang="es-PE" sz="1400" dirty="0" err="1">
                <a:solidFill>
                  <a:prstClr val="black"/>
                </a:solidFill>
                <a:cs typeface="Times New Roman" pitchFamily="18" charset="0"/>
              </a:rPr>
              <a:t>Ticuna</a:t>
            </a:r>
            <a:r>
              <a:rPr lang="es-PE" sz="1400" dirty="0">
                <a:solidFill>
                  <a:prstClr val="black"/>
                </a:solidFill>
                <a:cs typeface="Times New Roman" pitchFamily="18" charset="0"/>
              </a:rPr>
              <a:t> Del Amazonas: Entre la Religión, la Magia y la representación dramática. Javier </a:t>
            </a:r>
            <a:r>
              <a:rPr lang="es-PE" sz="1400" dirty="0" err="1">
                <a:solidFill>
                  <a:prstClr val="black"/>
                </a:solidFill>
                <a:cs typeface="Times New Roman" pitchFamily="18" charset="0"/>
              </a:rPr>
              <a:t>Ullán</a:t>
            </a:r>
            <a:r>
              <a:rPr lang="es-PE" sz="1400" dirty="0">
                <a:solidFill>
                  <a:prstClr val="black"/>
                </a:solidFill>
                <a:cs typeface="Times New Roman" pitchFamily="18" charset="0"/>
              </a:rPr>
              <a:t> De La Rosa. </a:t>
            </a:r>
            <a:r>
              <a:rPr lang="es-PE" sz="1400" dirty="0" err="1">
                <a:solidFill>
                  <a:prstClr val="black"/>
                </a:solidFill>
                <a:cs typeface="Times New Roman" pitchFamily="18" charset="0"/>
              </a:rPr>
              <a:t>Universidade</a:t>
            </a:r>
            <a:r>
              <a:rPr lang="es-PE" sz="1400" dirty="0">
                <a:solidFill>
                  <a:prstClr val="black"/>
                </a:solidFill>
                <a:cs typeface="Times New Roman" pitchFamily="18" charset="0"/>
              </a:rPr>
              <a:t> Complutense – Madrid. España.</a:t>
            </a:r>
          </a:p>
          <a:p>
            <a:pPr algn="just">
              <a:lnSpc>
                <a:spcPct val="100000"/>
              </a:lnSpc>
              <a:buFont typeface="Arial" panose="020B0604020202020204" pitchFamily="34" charset="0"/>
              <a:buAutoNum type="arabicPeriod" startAt="5"/>
            </a:pPr>
            <a:r>
              <a:rPr lang="es-PE" sz="1400" dirty="0"/>
              <a:t>Jordán, Régulo Franco. Oficiantes y curanderos moche, una visión desde la arqueología. </a:t>
            </a:r>
            <a:r>
              <a:rPr lang="es-PE" sz="1400" i="1" dirty="0"/>
              <a:t>Pueblo continente</a:t>
            </a:r>
            <a:r>
              <a:rPr lang="es-PE" sz="1400" dirty="0"/>
              <a:t>, 2016, vol. 23, no 1, p. 18-26.</a:t>
            </a:r>
          </a:p>
          <a:p>
            <a:pPr algn="just">
              <a:lnSpc>
                <a:spcPct val="100000"/>
              </a:lnSpc>
              <a:buFont typeface="Arial" panose="020B0604020202020204" pitchFamily="34" charset="0"/>
              <a:buAutoNum type="arabicPeriod" startAt="5"/>
            </a:pPr>
            <a:r>
              <a:rPr lang="es-PE" sz="1400" dirty="0"/>
              <a:t>Diccionario Enciclopédico </a:t>
            </a:r>
            <a:r>
              <a:rPr lang="es-PE" sz="1400" dirty="0" err="1"/>
              <a:t>Oceano</a:t>
            </a:r>
            <a:r>
              <a:rPr lang="es-PE" sz="1400" dirty="0"/>
              <a:t> Uno. Editorial: Océano </a:t>
            </a:r>
            <a:r>
              <a:rPr lang="es-PE" sz="1400" dirty="0" err="1"/>
              <a:t>Langenscheidt</a:t>
            </a:r>
            <a:endParaRPr lang="es-PE" sz="1400" dirty="0"/>
          </a:p>
          <a:p>
            <a:pPr algn="just">
              <a:lnSpc>
                <a:spcPct val="100000"/>
              </a:lnSpc>
              <a:buFont typeface="Arial" panose="020B0604020202020204" pitchFamily="34" charset="0"/>
              <a:buAutoNum type="arabicPeriod" startAt="5"/>
            </a:pPr>
            <a:r>
              <a:rPr lang="es-PE" sz="1400" dirty="0"/>
              <a:t>Apuntes de Medicina Tradicional. La racionalización de lo irracional. Fernando Cabieses. </a:t>
            </a:r>
          </a:p>
          <a:p>
            <a:pPr algn="just">
              <a:lnSpc>
                <a:spcPct val="100000"/>
              </a:lnSpc>
              <a:buNone/>
            </a:pPr>
            <a:r>
              <a:rPr lang="es-PE" sz="1400" dirty="0"/>
              <a:t>9. Llamazares, Ana María. "Occidente herido: el potencial sanador del chamanismo en el mundo contemporáneo." (2013).</a:t>
            </a:r>
          </a:p>
          <a:p>
            <a:pPr algn="just">
              <a:lnSpc>
                <a:spcPct val="100000"/>
              </a:lnSpc>
              <a:buNone/>
            </a:pPr>
            <a:r>
              <a:rPr lang="es-PE" sz="1400" dirty="0"/>
              <a:t>10.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400" dirty="0" err="1"/>
              <a:t>Muséum</a:t>
            </a:r>
            <a:r>
              <a:rPr lang="es-PE" sz="1400" dirty="0"/>
              <a:t> </a:t>
            </a:r>
            <a:r>
              <a:rPr lang="es-PE" sz="1400" dirty="0" err="1"/>
              <a:t>National</a:t>
            </a:r>
            <a:r>
              <a:rPr lang="es-PE" sz="1400" dirty="0"/>
              <a:t> </a:t>
            </a:r>
            <a:r>
              <a:rPr lang="es-PE" sz="1400" dirty="0" err="1"/>
              <a:t>d’Histoire</a:t>
            </a:r>
            <a:r>
              <a:rPr lang="es-PE" sz="1400" dirty="0"/>
              <a:t> </a:t>
            </a:r>
            <a:r>
              <a:rPr lang="es-PE" sz="1400" dirty="0" err="1"/>
              <a:t>Naturelle</a:t>
            </a:r>
            <a:r>
              <a:rPr lang="es-PE" sz="1400" dirty="0"/>
              <a:t>.  </a:t>
            </a:r>
          </a:p>
          <a:p>
            <a:pPr algn="just">
              <a:lnSpc>
                <a:spcPct val="100000"/>
              </a:lnSpc>
              <a:buNone/>
            </a:pPr>
            <a:r>
              <a:rPr lang="es-PE" sz="1400" dirty="0"/>
              <a:t>11. Castillo. J; Chamanismo </a:t>
            </a:r>
            <a:r>
              <a:rPr lang="es-PE" sz="1400" dirty="0" err="1"/>
              <a:t>Piaroa</a:t>
            </a:r>
            <a:r>
              <a:rPr lang="es-PE" sz="1400" dirty="0"/>
              <a:t>. En: </a:t>
            </a:r>
            <a:r>
              <a:rPr lang="es-PE" sz="1400" dirty="0" err="1"/>
              <a:t>Poveda</a:t>
            </a:r>
            <a:r>
              <a:rPr lang="es-PE" sz="1400" dirty="0"/>
              <a:t>, J.M. (</a:t>
            </a:r>
            <a:r>
              <a:rPr lang="es-PE" sz="1400" dirty="0" err="1"/>
              <a:t>Ed</a:t>
            </a:r>
            <a:r>
              <a:rPr lang="es-PE" sz="1400" dirty="0"/>
              <a:t>) Chamanismo. El arte natural de curar; Temas de Hoy; Madrid; 1997. p.357-362</a:t>
            </a:r>
          </a:p>
          <a:p>
            <a:pPr algn="just">
              <a:lnSpc>
                <a:spcPct val="100000"/>
              </a:lnSpc>
              <a:buNone/>
            </a:pPr>
            <a:r>
              <a:rPr lang="es-PE" sz="1400" dirty="0"/>
              <a:t>12. Carlos </a:t>
            </a:r>
            <a:r>
              <a:rPr lang="es-PE" sz="1400" dirty="0" err="1"/>
              <a:t>Musso</a:t>
            </a:r>
            <a:r>
              <a:rPr lang="es-PE" sz="1400" dirty="0"/>
              <a:t>. Medicina </a:t>
            </a:r>
            <a:r>
              <a:rPr lang="es-PE" sz="1400" dirty="0" err="1"/>
              <a:t>chamánica</a:t>
            </a:r>
            <a:r>
              <a:rPr lang="es-PE" sz="1400" dirty="0"/>
              <a:t>: su análisis desde una perspectiva científica. </a:t>
            </a:r>
            <a:r>
              <a:rPr lang="da-DK" sz="1400" dirty="0"/>
              <a:t>Rev. Hosp. Ital. B.Aires 2015; 35(4): 142-144.</a:t>
            </a:r>
          </a:p>
          <a:p>
            <a:pPr algn="just">
              <a:lnSpc>
                <a:spcPct val="100000"/>
              </a:lnSpc>
              <a:buNone/>
            </a:pPr>
            <a:endParaRPr lang="es-PE" sz="1200" dirty="0"/>
          </a:p>
          <a:p>
            <a:pPr algn="just">
              <a:lnSpc>
                <a:spcPct val="100000"/>
              </a:lnSpc>
              <a:buAutoNum type="arabicPeriod" startAt="14"/>
            </a:pPr>
            <a:endParaRPr lang="es-PE" sz="1200" dirty="0"/>
          </a:p>
          <a:p>
            <a:pPr algn="just">
              <a:lnSpc>
                <a:spcPct val="100000"/>
              </a:lnSpc>
              <a:buFont typeface="Arial" panose="020B0604020202020204" pitchFamily="34" charset="0"/>
              <a:buAutoNum type="arabicPeriod" startAt="5"/>
            </a:pPr>
            <a:endParaRPr lang="es-PE" sz="1200" dirty="0"/>
          </a:p>
          <a:p>
            <a:pPr algn="just">
              <a:buFont typeface="Arial" panose="020B0604020202020204" pitchFamily="34" charset="0"/>
              <a:buAutoNum type="arabicPeriod" startAt="5"/>
            </a:pPr>
            <a:endParaRPr lang="es-PE" sz="1200" dirty="0"/>
          </a:p>
          <a:p>
            <a:pPr algn="just">
              <a:buAutoNum type="arabicPeriod" startAt="5"/>
            </a:pPr>
            <a:endParaRPr lang="es-PE" sz="1200" dirty="0">
              <a:solidFill>
                <a:prstClr val="black"/>
              </a:solidFill>
              <a:cs typeface="Times New Roman" pitchFamily="18" charset="0"/>
            </a:endParaRPr>
          </a:p>
          <a:p>
            <a:pPr algn="just">
              <a:buAutoNum type="arabicPeriod" startAt="5"/>
            </a:pPr>
            <a:endParaRPr lang="es-PE" sz="1200" dirty="0"/>
          </a:p>
        </p:txBody>
      </p:sp>
    </p:spTree>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1632" y="997732"/>
            <a:ext cx="10778837" cy="5282541"/>
          </a:xfrm>
        </p:spPr>
        <p:txBody>
          <a:bodyPr>
            <a:normAutofit/>
          </a:bodyPr>
          <a:lstStyle/>
          <a:p>
            <a:pPr algn="just">
              <a:lnSpc>
                <a:spcPct val="100000"/>
              </a:lnSpc>
              <a:buAutoNum type="arabicPeriod" startAt="13"/>
            </a:pPr>
            <a:r>
              <a:rPr lang="es-PE" sz="1300" dirty="0"/>
              <a:t>Sergio Espinosa Proa. Dos aproximaciones al chamanismo. Universidad Autónoma de Zacatecas.</a:t>
            </a:r>
          </a:p>
          <a:p>
            <a:pPr algn="just">
              <a:lnSpc>
                <a:spcPct val="100000"/>
              </a:lnSpc>
              <a:buAutoNum type="arabicPeriod" startAt="14"/>
            </a:pPr>
            <a:r>
              <a:rPr lang="es-PE" sz="1300" dirty="0" err="1"/>
              <a:t>Clottes</a:t>
            </a:r>
            <a:r>
              <a:rPr lang="es-PE" sz="1300" dirty="0"/>
              <a:t>, Jean; Lewis EWIS-WILLIAMS, J. David; MENDIZÁBAL, </a:t>
            </a:r>
            <a:r>
              <a:rPr lang="es-PE" sz="1300" dirty="0" err="1"/>
              <a:t>Maria</a:t>
            </a:r>
            <a:r>
              <a:rPr lang="es-PE" sz="1300" dirty="0"/>
              <a:t> </a:t>
            </a:r>
            <a:r>
              <a:rPr lang="es-PE" sz="1300" dirty="0" err="1"/>
              <a:t>Angels</a:t>
            </a:r>
            <a:r>
              <a:rPr lang="es-PE" sz="1300" dirty="0"/>
              <a:t> </a:t>
            </a:r>
            <a:r>
              <a:rPr lang="es-PE" sz="1300" dirty="0" err="1"/>
              <a:t>Petit</a:t>
            </a:r>
            <a:r>
              <a:rPr lang="es-PE" sz="1300" dirty="0"/>
              <a:t>. </a:t>
            </a:r>
            <a:r>
              <a:rPr lang="es-PE" sz="1300" i="1" dirty="0"/>
              <a:t>Los chamanes de la prehistoria</a:t>
            </a:r>
            <a:r>
              <a:rPr lang="es-PE" sz="1300" dirty="0"/>
              <a:t>. Ariel, 2001.</a:t>
            </a:r>
          </a:p>
          <a:p>
            <a:pPr algn="just">
              <a:lnSpc>
                <a:spcPct val="100000"/>
              </a:lnSpc>
              <a:buNone/>
            </a:pPr>
            <a:r>
              <a:rPr lang="es-PE" sz="1300" dirty="0"/>
              <a:t>15. Diego Alonso Huerta Jiménez. Chamanismo y  Turismo Místico en el  Perú: Un Estado. De la Cuestión. </a:t>
            </a:r>
            <a:r>
              <a:rPr lang="es-PE" sz="1300" i="1" dirty="0" err="1"/>
              <a:t>Novum</a:t>
            </a:r>
            <a:r>
              <a:rPr lang="es-PE" sz="1300" i="1" dirty="0"/>
              <a:t> </a:t>
            </a:r>
            <a:r>
              <a:rPr lang="es-PE" sz="1300" i="1" dirty="0" err="1"/>
              <a:t>Otium</a:t>
            </a:r>
            <a:r>
              <a:rPr lang="es-PE" sz="1300" i="1" dirty="0"/>
              <a:t>  2(1) 2016 . ISSN 2414-0759 </a:t>
            </a:r>
            <a:r>
              <a:rPr lang="es-PE" sz="1300" dirty="0"/>
              <a:t> </a:t>
            </a:r>
          </a:p>
          <a:p>
            <a:pPr algn="just">
              <a:lnSpc>
                <a:spcPct val="100000"/>
              </a:lnSpc>
              <a:buNone/>
            </a:pPr>
            <a:r>
              <a:rPr lang="es-PE" sz="1300" dirty="0"/>
              <a:t>16. </a:t>
            </a:r>
            <a:r>
              <a:rPr lang="es-PE" sz="1300" dirty="0">
                <a:solidFill>
                  <a:prstClr val="black"/>
                </a:solidFill>
                <a:cs typeface="Times New Roman" pitchFamily="18" charset="0"/>
              </a:rPr>
              <a:t>Javier </a:t>
            </a:r>
            <a:r>
              <a:rPr lang="es-PE" sz="1300" dirty="0" err="1">
                <a:solidFill>
                  <a:prstClr val="black"/>
                </a:solidFill>
                <a:cs typeface="Times New Roman" pitchFamily="18" charset="0"/>
              </a:rPr>
              <a:t>Ullán</a:t>
            </a:r>
            <a:r>
              <a:rPr lang="es-PE" sz="1300" dirty="0">
                <a:solidFill>
                  <a:prstClr val="black"/>
                </a:solidFill>
                <a:cs typeface="Times New Roman" pitchFamily="18" charset="0"/>
              </a:rPr>
              <a:t> De La Rosa. El chamanismo entre los indios </a:t>
            </a:r>
            <a:r>
              <a:rPr lang="es-PE" sz="1300" dirty="0" err="1">
                <a:solidFill>
                  <a:prstClr val="black"/>
                </a:solidFill>
                <a:cs typeface="Times New Roman" pitchFamily="18" charset="0"/>
              </a:rPr>
              <a:t>Ticuna</a:t>
            </a:r>
            <a:r>
              <a:rPr lang="es-PE" sz="1300" dirty="0">
                <a:solidFill>
                  <a:prstClr val="black"/>
                </a:solidFill>
                <a:cs typeface="Times New Roman" pitchFamily="18" charset="0"/>
              </a:rPr>
              <a:t> Del Amazonas: Entre la Religión, la Magia y la representación dramática. Universidad Complutense – Madrid. España</a:t>
            </a:r>
          </a:p>
          <a:p>
            <a:pPr algn="just">
              <a:lnSpc>
                <a:spcPct val="100000"/>
              </a:lnSpc>
              <a:buNone/>
            </a:pPr>
            <a:r>
              <a:rPr lang="es-PE" sz="1300" dirty="0">
                <a:solidFill>
                  <a:prstClr val="black"/>
                </a:solidFill>
                <a:cs typeface="Times New Roman" pitchFamily="18" charset="0"/>
              </a:rPr>
              <a:t>17. </a:t>
            </a:r>
            <a:r>
              <a:rPr lang="es-PE" sz="1300" dirty="0" err="1"/>
              <a:t>Pamo</a:t>
            </a:r>
            <a:r>
              <a:rPr lang="es-PE" sz="1300" dirty="0"/>
              <a:t> Reyna Oscar. Medicina Prehispánica. En Alarcón Graciela, Espinoza Luis, </a:t>
            </a:r>
            <a:r>
              <a:rPr lang="es-PE" sz="1300" dirty="0" err="1"/>
              <a:t>Pamo</a:t>
            </a:r>
            <a:r>
              <a:rPr lang="es-PE" sz="1300" dirty="0"/>
              <a:t>-Reyna Oscar, Eds. Medicina y Reumatología Peruanas: historia y aportes. Lima, Comité Organizador PANLAR 2006.</a:t>
            </a:r>
          </a:p>
          <a:p>
            <a:pPr algn="just">
              <a:lnSpc>
                <a:spcPct val="100000"/>
              </a:lnSpc>
              <a:buAutoNum type="arabicPeriod" startAt="18"/>
            </a:pPr>
            <a:r>
              <a:rPr lang="es-PE" sz="1300" dirty="0"/>
              <a:t>Llamazares, Ana María; Arte </a:t>
            </a:r>
            <a:r>
              <a:rPr lang="es-PE" sz="1300" dirty="0" err="1"/>
              <a:t>chamánico</a:t>
            </a:r>
            <a:r>
              <a:rPr lang="es-PE" sz="1300" dirty="0"/>
              <a:t>: visiones del universo. En: Llamazares y Martínez Sarasola (Eds.) El lenguaje de los dioses; Buenos Aires; </a:t>
            </a:r>
            <a:r>
              <a:rPr lang="es-PE" sz="1300" dirty="0" err="1"/>
              <a:t>Biblos</a:t>
            </a:r>
            <a:r>
              <a:rPr lang="es-PE" sz="1300" dirty="0"/>
              <a:t>; 2004. p. 107-108.</a:t>
            </a:r>
          </a:p>
          <a:p>
            <a:pPr algn="just">
              <a:lnSpc>
                <a:spcPct val="100000"/>
              </a:lnSpc>
              <a:buFont typeface="Arial" panose="020B0604020202020204" pitchFamily="34" charset="0"/>
              <a:buAutoNum type="arabicPeriod" startAt="18"/>
            </a:pPr>
            <a:r>
              <a:rPr lang="en-US" sz="1300" dirty="0" err="1"/>
              <a:t>Llamazares</a:t>
            </a:r>
            <a:r>
              <a:rPr lang="en-US" sz="1300" dirty="0"/>
              <a:t>, a. M. The wounded west: The healing potential of shamanism in the contemporary world. </a:t>
            </a:r>
            <a:r>
              <a:rPr lang="en-US" sz="1300" i="1" dirty="0" err="1"/>
              <a:t>ReVision</a:t>
            </a:r>
            <a:r>
              <a:rPr lang="en-US" sz="1300" dirty="0"/>
              <a:t>, 2015, vol. 23, no 2&amp;3, p. 6-23.</a:t>
            </a:r>
          </a:p>
          <a:p>
            <a:pPr algn="just">
              <a:lnSpc>
                <a:spcPct val="100000"/>
              </a:lnSpc>
              <a:buNone/>
            </a:pPr>
            <a:r>
              <a:rPr lang="es-PE" sz="1300" dirty="0"/>
              <a:t>20.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300" dirty="0" err="1"/>
              <a:t>Muséum</a:t>
            </a:r>
            <a:r>
              <a:rPr lang="es-PE" sz="1300" dirty="0"/>
              <a:t> </a:t>
            </a:r>
            <a:r>
              <a:rPr lang="es-PE" sz="1300" dirty="0" err="1"/>
              <a:t>National</a:t>
            </a:r>
            <a:r>
              <a:rPr lang="es-PE" sz="1300" dirty="0"/>
              <a:t> </a:t>
            </a:r>
            <a:r>
              <a:rPr lang="es-PE" sz="1300" dirty="0" err="1"/>
              <a:t>d’Histoire</a:t>
            </a:r>
            <a:r>
              <a:rPr lang="es-PE" sz="1300" dirty="0"/>
              <a:t> </a:t>
            </a:r>
            <a:r>
              <a:rPr lang="es-PE" sz="1300" dirty="0" err="1"/>
              <a:t>Naturelle</a:t>
            </a:r>
            <a:r>
              <a:rPr lang="es-PE" sz="1300" dirty="0"/>
              <a:t>.</a:t>
            </a:r>
          </a:p>
          <a:p>
            <a:pPr algn="just">
              <a:buNone/>
            </a:pPr>
            <a:r>
              <a:rPr lang="es-ES" sz="1300" dirty="0"/>
              <a:t>21. </a:t>
            </a:r>
            <a:r>
              <a:rPr lang="es-PE" sz="1300" dirty="0"/>
              <a:t>Prodigioso Perú Profundo. </a:t>
            </a:r>
            <a:r>
              <a:rPr lang="es-PE" sz="1300" dirty="0" err="1"/>
              <a:t>Chamánico</a:t>
            </a:r>
            <a:r>
              <a:rPr lang="es-PE" sz="1300" dirty="0"/>
              <a:t>, Cósmico, Simbólico. Francis </a:t>
            </a:r>
            <a:r>
              <a:rPr lang="es-PE" sz="1300" dirty="0" err="1"/>
              <a:t>Devigne</a:t>
            </a:r>
            <a:endParaRPr lang="es-PE" sz="1300" dirty="0"/>
          </a:p>
          <a:p>
            <a:pPr algn="just">
              <a:buNone/>
            </a:pPr>
            <a:r>
              <a:rPr lang="es-ES" sz="1300" dirty="0"/>
              <a:t>22. </a:t>
            </a:r>
            <a:r>
              <a:rPr lang="es-PE" sz="1300" dirty="0"/>
              <a:t>González, D., Cantillo, J., Pérez, I. </a:t>
            </a:r>
            <a:r>
              <a:rPr lang="es-PE" sz="1300" i="1" dirty="0"/>
              <a:t>et al.</a:t>
            </a:r>
            <a:r>
              <a:rPr lang="es-PE" sz="1300" dirty="0"/>
              <a:t> </a:t>
            </a:r>
            <a:r>
              <a:rPr lang="es-PE" sz="1300" dirty="0" err="1"/>
              <a:t>Therapeutic</a:t>
            </a:r>
            <a:r>
              <a:rPr lang="es-PE" sz="1300" dirty="0"/>
              <a:t> </a:t>
            </a:r>
            <a:r>
              <a:rPr lang="es-PE" sz="1300" dirty="0" err="1"/>
              <a:t>potential</a:t>
            </a:r>
            <a:r>
              <a:rPr lang="es-PE" sz="1300" dirty="0"/>
              <a:t> of ayahuasca in </a:t>
            </a:r>
            <a:r>
              <a:rPr lang="es-PE" sz="1300" dirty="0" err="1"/>
              <a:t>grief</a:t>
            </a:r>
            <a:r>
              <a:rPr lang="es-PE" sz="1300" dirty="0"/>
              <a:t>: a </a:t>
            </a:r>
            <a:r>
              <a:rPr lang="es-PE" sz="1300" dirty="0" err="1"/>
              <a:t>prospective</a:t>
            </a:r>
            <a:r>
              <a:rPr lang="es-PE" sz="1300" dirty="0"/>
              <a:t>, </a:t>
            </a:r>
            <a:r>
              <a:rPr lang="es-PE" sz="1300" dirty="0" err="1"/>
              <a:t>observational</a:t>
            </a:r>
            <a:r>
              <a:rPr lang="es-PE" sz="1300" dirty="0"/>
              <a:t> </a:t>
            </a:r>
            <a:r>
              <a:rPr lang="es-PE" sz="1300" dirty="0" err="1"/>
              <a:t>study</a:t>
            </a:r>
            <a:r>
              <a:rPr lang="es-PE" sz="1300" dirty="0"/>
              <a:t>. </a:t>
            </a:r>
            <a:r>
              <a:rPr lang="es-PE" sz="1300" i="1" dirty="0" err="1"/>
              <a:t>Psychopharmacology</a:t>
            </a:r>
            <a:r>
              <a:rPr lang="es-PE" sz="1300" dirty="0"/>
              <a:t> </a:t>
            </a:r>
            <a:r>
              <a:rPr lang="es-PE" sz="1300" b="1" dirty="0"/>
              <a:t>237, </a:t>
            </a:r>
            <a:r>
              <a:rPr lang="es-PE" sz="1300" dirty="0"/>
              <a:t>1171–1182 (2020). </a:t>
            </a:r>
            <a:r>
              <a:rPr lang="es-PE" sz="1300" dirty="0">
                <a:hlinkClick r:id="rId2"/>
              </a:rPr>
              <a:t>https://doi.org/10.1007/s00213-019-05446-2</a:t>
            </a:r>
            <a:endParaRPr lang="es-PE" sz="1300" dirty="0"/>
          </a:p>
          <a:p>
            <a:pPr algn="just">
              <a:buNone/>
            </a:pPr>
            <a:r>
              <a:rPr lang="es-PE" sz="1300" dirty="0"/>
              <a:t>23. Domínguez-Clavé E, Soler J, </a:t>
            </a:r>
            <a:r>
              <a:rPr lang="es-PE" sz="1300" dirty="0" err="1"/>
              <a:t>Elices</a:t>
            </a:r>
            <a:r>
              <a:rPr lang="es-PE" sz="1300" dirty="0"/>
              <a:t> M et al (2016) Ayahuasca: </a:t>
            </a:r>
            <a:r>
              <a:rPr lang="es-PE" sz="1300" dirty="0" err="1"/>
              <a:t>pharmacology</a:t>
            </a:r>
            <a:r>
              <a:rPr lang="es-PE" sz="1300" dirty="0"/>
              <a:t>, </a:t>
            </a:r>
            <a:r>
              <a:rPr lang="es-PE" sz="1300" dirty="0" err="1"/>
              <a:t>neuroscience</a:t>
            </a:r>
            <a:r>
              <a:rPr lang="es-PE" sz="1300" dirty="0"/>
              <a:t> and </a:t>
            </a:r>
            <a:r>
              <a:rPr lang="es-PE" sz="1300" dirty="0" err="1"/>
              <a:t>therapeutic</a:t>
            </a:r>
            <a:r>
              <a:rPr lang="es-PE" sz="1300" dirty="0"/>
              <a:t> </a:t>
            </a:r>
            <a:r>
              <a:rPr lang="es-PE" sz="1300" dirty="0" err="1"/>
              <a:t>potential</a:t>
            </a:r>
            <a:r>
              <a:rPr lang="es-PE" sz="1300" dirty="0"/>
              <a:t>. </a:t>
            </a:r>
            <a:r>
              <a:rPr lang="es-PE" sz="1300" dirty="0" err="1"/>
              <a:t>Brain</a:t>
            </a:r>
            <a:r>
              <a:rPr lang="es-PE" sz="1300" dirty="0"/>
              <a:t> Res Bull 126:89–101. </a:t>
            </a:r>
            <a:r>
              <a:rPr lang="es-PE" sz="1300" u="sng" dirty="0">
                <a:hlinkClick r:id="rId3"/>
              </a:rPr>
              <a:t>https://doi.org/10.1016/j.brainresbull.2016.03.002</a:t>
            </a:r>
            <a:endParaRPr lang="es-PE" sz="1300" dirty="0"/>
          </a:p>
          <a:p>
            <a:pPr algn="just">
              <a:lnSpc>
                <a:spcPct val="100000"/>
              </a:lnSpc>
              <a:buNone/>
            </a:pPr>
            <a:endParaRPr lang="es-PE" sz="1300" dirty="0"/>
          </a:p>
          <a:p>
            <a:pPr algn="just">
              <a:lnSpc>
                <a:spcPct val="100000"/>
              </a:lnSpc>
              <a:buAutoNum type="arabicPeriod" startAt="14"/>
            </a:pPr>
            <a:endParaRPr lang="es-PE" sz="1300" dirty="0"/>
          </a:p>
          <a:p>
            <a:pPr algn="just">
              <a:lnSpc>
                <a:spcPct val="100000"/>
              </a:lnSpc>
              <a:buAutoNum type="arabicPeriod" startAt="14"/>
            </a:pPr>
            <a:endParaRPr lang="es-PE" sz="1300" dirty="0"/>
          </a:p>
          <a:p>
            <a:pPr algn="just">
              <a:lnSpc>
                <a:spcPct val="100000"/>
              </a:lnSpc>
              <a:buFont typeface="Arial" panose="020B0604020202020204" pitchFamily="34" charset="0"/>
              <a:buAutoNum type="arabicPeriod" startAt="5"/>
            </a:pPr>
            <a:endParaRPr lang="es-PE" sz="1300" dirty="0"/>
          </a:p>
          <a:p>
            <a:pPr algn="just">
              <a:buFont typeface="Arial" panose="020B0604020202020204" pitchFamily="34" charset="0"/>
              <a:buAutoNum type="arabicPeriod" startAt="5"/>
            </a:pPr>
            <a:endParaRPr lang="es-PE" sz="1300" dirty="0"/>
          </a:p>
          <a:p>
            <a:pPr algn="just">
              <a:buAutoNum type="arabicPeriod" startAt="5"/>
            </a:pPr>
            <a:endParaRPr lang="es-PE" sz="1300" dirty="0">
              <a:solidFill>
                <a:prstClr val="black"/>
              </a:solidFill>
              <a:cs typeface="Times New Roman" pitchFamily="18" charset="0"/>
            </a:endParaRPr>
          </a:p>
          <a:p>
            <a:pPr algn="just">
              <a:buAutoNum type="arabicPeriod" startAt="5"/>
            </a:pPr>
            <a:endParaRPr lang="es-PE"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0654" y="1143048"/>
            <a:ext cx="10515600" cy="371854"/>
          </a:xfrm>
        </p:spPr>
        <p:txBody>
          <a:bodyPr>
            <a:normAutofit fontScale="90000"/>
          </a:bodyPr>
          <a:lstStyle/>
          <a:p>
            <a:r>
              <a:rPr lang="it-IT" sz="2000" b="1" dirty="0">
                <a:solidFill>
                  <a:schemeClr val="accent2"/>
                </a:solidFill>
                <a:effectLst>
                  <a:outerShdw blurRad="38100" dist="38100" dir="2700000" algn="tl">
                    <a:srgbClr val="000000">
                      <a:alpha val="43137"/>
                    </a:srgbClr>
                  </a:outerShdw>
                </a:effectLst>
              </a:rPr>
              <a:t>1.</a:t>
            </a:r>
            <a:r>
              <a:rPr lang="es-PE" sz="2000" b="1" dirty="0">
                <a:solidFill>
                  <a:schemeClr val="accent2"/>
                </a:solidFill>
                <a:effectLst>
                  <a:outerShdw blurRad="38100" dist="38100" dir="2700000" algn="tl">
                    <a:srgbClr val="000000">
                      <a:alpha val="43137"/>
                    </a:srgbClr>
                  </a:outerShdw>
                </a:effectLst>
              </a:rPr>
              <a:t> Medicina precolombiana</a:t>
            </a:r>
            <a:br>
              <a:rPr lang="es-PE"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83473" y="1278618"/>
            <a:ext cx="8023547" cy="4887996"/>
          </a:xfrm>
        </p:spPr>
        <p:txBody>
          <a:bodyPr>
            <a:noAutofit/>
          </a:bodyPr>
          <a:lstStyle/>
          <a:p>
            <a:pPr algn="just">
              <a:buNone/>
            </a:pPr>
            <a:r>
              <a:rPr lang="es-PE" sz="1800" dirty="0">
                <a:cs typeface="Times New Roman" pitchFamily="18" charset="0"/>
              </a:rPr>
              <a:t>   </a:t>
            </a:r>
          </a:p>
          <a:p>
            <a:pPr algn="just">
              <a:buNone/>
            </a:pPr>
            <a:r>
              <a:rPr lang="es-PE" sz="1600" dirty="0">
                <a:cs typeface="Times New Roman" pitchFamily="18" charset="0"/>
              </a:rPr>
              <a:t>La medicina precolombiana nel continente americano ha adattato diverse procedure per gestite trattamenti di malattia. 
A causa degli studi di paleopatologia e delle narrazioni, tra gli altri, le procedure più frequentemente sviluppate nella medicina precolombia sono state: (4,5)</a:t>
            </a:r>
          </a:p>
          <a:p>
            <a:pPr indent="222250" algn="just"/>
            <a:r>
              <a:rPr lang="es-PE" sz="1600" dirty="0">
                <a:cs typeface="Times New Roman" pitchFamily="18" charset="0"/>
              </a:rPr>
              <a:t>Utilizzo di piante medicinali
Pregando
Offerte
Evocazione
Canto (3)
Inoltre, in alcuni casi la cura della malattia significava chirurgia   
</a:t>
            </a:r>
            <a:r>
              <a:rPr lang="es-PE" sz="1800" dirty="0">
                <a:cs typeface="Times New Roman" pitchFamily="18" charset="0"/>
              </a:rPr>
              <a:t>  </a:t>
            </a:r>
            <a:br>
              <a:rPr lang="es-PE" sz="1800" dirty="0">
                <a:cs typeface="Times New Roman" pitchFamily="18" charset="0"/>
              </a:rPr>
            </a:br>
            <a:r>
              <a:rPr lang="es-PE" sz="1800" dirty="0">
                <a:cs typeface="Times New Roman" pitchFamily="18" charset="0"/>
              </a:rPr>
              <a:t> </a:t>
            </a:r>
            <a:br>
              <a:rPr lang="es-PE" sz="1800" dirty="0">
                <a:cs typeface="Times New Roman" pitchFamily="18" charset="0"/>
              </a:rPr>
            </a:br>
            <a:r>
              <a:rPr lang="es-PE" sz="1100" dirty="0">
                <a:cs typeface="Times New Roman" pitchFamily="18" charset="0"/>
              </a:rPr>
              <a:t>3. Hermida Bustos, Enrique. </a:t>
            </a:r>
            <a:r>
              <a:rPr lang="es-PE" sz="1100" i="1" dirty="0" err="1">
                <a:cs typeface="Times New Roman" pitchFamily="18" charset="0"/>
              </a:rPr>
              <a:t>Paleopatología</a:t>
            </a:r>
            <a:r>
              <a:rPr lang="es-PE" sz="1100" i="1" dirty="0">
                <a:cs typeface="Times New Roman" pitchFamily="18" charset="0"/>
              </a:rPr>
              <a:t> en la cerámica precolombina malformaciones, deformaciones o anormalidades en las culturas: Valdivia, Chorrera, </a:t>
            </a:r>
            <a:r>
              <a:rPr lang="es-PE" sz="1100" i="1" dirty="0" err="1">
                <a:cs typeface="Times New Roman" pitchFamily="18" charset="0"/>
              </a:rPr>
              <a:t>Guangala</a:t>
            </a:r>
            <a:r>
              <a:rPr lang="es-PE" sz="1100" i="1" dirty="0">
                <a:cs typeface="Times New Roman" pitchFamily="18" charset="0"/>
              </a:rPr>
              <a:t> y la </a:t>
            </a:r>
            <a:r>
              <a:rPr lang="es-PE" sz="1100" i="1" dirty="0" err="1">
                <a:cs typeface="Times New Roman" pitchFamily="18" charset="0"/>
              </a:rPr>
              <a:t>To</a:t>
            </a:r>
            <a:r>
              <a:rPr lang="es-PE" sz="1100" i="1" dirty="0">
                <a:cs typeface="Times New Roman" pitchFamily="18" charset="0"/>
              </a:rPr>
              <a:t>-lita</a:t>
            </a:r>
            <a:r>
              <a:rPr lang="es-PE" sz="1100" dirty="0">
                <a:cs typeface="Times New Roman" pitchFamily="18" charset="0"/>
              </a:rPr>
              <a:t>. </a:t>
            </a:r>
            <a:r>
              <a:rPr lang="es-PE" sz="1100" dirty="0" err="1">
                <a:cs typeface="Times New Roman" pitchFamily="18" charset="0"/>
              </a:rPr>
              <a:t>Diss</a:t>
            </a:r>
            <a:r>
              <a:rPr lang="es-PE" sz="1100" dirty="0">
                <a:cs typeface="Times New Roman" pitchFamily="18" charset="0"/>
              </a:rPr>
              <a:t>. Universidad Internacional SEK, 2011 Tesis de Maestría en conservación y administración de bienes Culturales. Ecuador</a:t>
            </a:r>
            <a:r>
              <a:rPr lang="es-PE" sz="1800" dirty="0">
                <a:cs typeface="Times New Roman" pitchFamily="18" charset="0"/>
              </a:rPr>
              <a:t/>
            </a:r>
            <a:br>
              <a:rPr lang="es-PE" sz="1800" dirty="0">
                <a:cs typeface="Times New Roman" pitchFamily="18" charset="0"/>
              </a:rPr>
            </a:br>
            <a:r>
              <a:rPr lang="es-PE" sz="1100" dirty="0">
                <a:cs typeface="Times New Roman" pitchFamily="18" charset="0"/>
              </a:rPr>
              <a:t>4. Medicina </a:t>
            </a:r>
            <a:r>
              <a:rPr lang="es-PE" sz="1100" dirty="0" err="1">
                <a:cs typeface="Times New Roman" pitchFamily="18" charset="0"/>
              </a:rPr>
              <a:t>chamánica</a:t>
            </a:r>
            <a:r>
              <a:rPr lang="es-PE" sz="1100" dirty="0">
                <a:cs typeface="Times New Roman" pitchFamily="18" charset="0"/>
              </a:rPr>
              <a:t>. Métodos de curación de una Tradición Milenaria. Enrique </a:t>
            </a:r>
            <a:r>
              <a:rPr lang="es-PE" sz="1100" dirty="0" err="1">
                <a:cs typeface="Times New Roman" pitchFamily="18" charset="0"/>
              </a:rPr>
              <a:t>Gónzalez</a:t>
            </a:r>
            <a:r>
              <a:rPr lang="es-PE" sz="1100" dirty="0">
                <a:cs typeface="Times New Roman" pitchFamily="18" charset="0"/>
              </a:rPr>
              <a:t> – Rubio Montoya. </a:t>
            </a:r>
            <a:br>
              <a:rPr lang="es-PE" sz="1100" dirty="0">
                <a:cs typeface="Times New Roman" pitchFamily="18" charset="0"/>
              </a:rPr>
            </a:br>
            <a:r>
              <a:rPr lang="es-PE" sz="1100" dirty="0">
                <a:cs typeface="Times New Roman" pitchFamily="18" charset="0"/>
              </a:rPr>
              <a:t>5. El chamanismo entre los indios </a:t>
            </a:r>
            <a:r>
              <a:rPr lang="es-PE" sz="1100" dirty="0" err="1">
                <a:cs typeface="Times New Roman" pitchFamily="18" charset="0"/>
              </a:rPr>
              <a:t>Ticuna</a:t>
            </a:r>
            <a:r>
              <a:rPr lang="es-PE" sz="1100" dirty="0">
                <a:cs typeface="Times New Roman" pitchFamily="18" charset="0"/>
              </a:rPr>
              <a:t> Del Amazonas: Entre la Religión, la Magia y la representación dramática. Javier </a:t>
            </a:r>
            <a:r>
              <a:rPr lang="es-PE" sz="1100" dirty="0" err="1">
                <a:cs typeface="Times New Roman" pitchFamily="18" charset="0"/>
              </a:rPr>
              <a:t>Ullán</a:t>
            </a:r>
            <a:r>
              <a:rPr lang="es-PE" sz="1100" dirty="0">
                <a:cs typeface="Times New Roman" pitchFamily="18" charset="0"/>
              </a:rPr>
              <a:t> De La Rosa. </a:t>
            </a:r>
            <a:r>
              <a:rPr lang="es-PE" sz="1100" dirty="0" err="1">
                <a:cs typeface="Times New Roman" pitchFamily="18" charset="0"/>
              </a:rPr>
              <a:t>Universidade</a:t>
            </a:r>
            <a:r>
              <a:rPr lang="es-PE" sz="1100" dirty="0">
                <a:cs typeface="Times New Roman" pitchFamily="18" charset="0"/>
              </a:rPr>
              <a:t> Complutense – Madrid. España.</a:t>
            </a:r>
            <a:endParaRPr lang="en-US" sz="1100" dirty="0">
              <a:cs typeface="Times New Roman" pitchFamily="18" charset="0"/>
            </a:endParaRPr>
          </a:p>
        </p:txBody>
      </p:sp>
      <p:pic>
        <p:nvPicPr>
          <p:cNvPr id="2050" name="Picture 2"/>
          <p:cNvPicPr>
            <a:picLocks noChangeAspect="1" noChangeArrowheads="1"/>
          </p:cNvPicPr>
          <p:nvPr/>
        </p:nvPicPr>
        <p:blipFill>
          <a:blip r:embed="rId2"/>
          <a:srcRect l="33235" t="22917" r="34264" b="38281"/>
          <a:stretch>
            <a:fillRect/>
          </a:stretch>
        </p:blipFill>
        <p:spPr bwMode="auto">
          <a:xfrm>
            <a:off x="8721320" y="2190750"/>
            <a:ext cx="3051580" cy="2057400"/>
          </a:xfrm>
          <a:prstGeom prst="rect">
            <a:avLst/>
          </a:prstGeom>
          <a:noFill/>
          <a:ln w="9525">
            <a:noFill/>
            <a:miter lim="800000"/>
            <a:headEnd/>
            <a:tailEnd/>
          </a:ln>
          <a:effectLst/>
        </p:spPr>
      </p:pic>
      <p:sp>
        <p:nvSpPr>
          <p:cNvPr id="5" name="4 CuadroTexto"/>
          <p:cNvSpPr txBox="1"/>
          <p:nvPr/>
        </p:nvSpPr>
        <p:spPr>
          <a:xfrm>
            <a:off x="9353550" y="4686300"/>
            <a:ext cx="2057400" cy="1015663"/>
          </a:xfrm>
          <a:prstGeom prst="rect">
            <a:avLst/>
          </a:prstGeom>
          <a:noFill/>
        </p:spPr>
        <p:txBody>
          <a:bodyPr wrap="square" rtlCol="0">
            <a:spAutoFit/>
          </a:bodyPr>
          <a:lstStyle/>
          <a:p>
            <a:r>
              <a:rPr lang="es-PE" sz="1200" dirty="0">
                <a:hlinkClick r:id="rId3"/>
              </a:rPr>
              <a:t>https://visitavirtual.cultura.pe/recorridos/MNAAHP/museo-nacional-arqueologia-antropologia-historia-peru/index.html</a:t>
            </a:r>
            <a:endParaRPr lang="es-PE" sz="1200" dirty="0"/>
          </a:p>
        </p:txBody>
      </p:sp>
    </p:spTree>
    <p:extLst>
      <p:ext uri="{BB962C8B-B14F-4D97-AF65-F5344CB8AC3E}">
        <p14:creationId xmlns:p14="http://schemas.microsoft.com/office/powerpoint/2010/main" val="36090793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DB60394C54F044948EBCDAE7591ACE" ma:contentTypeVersion="13" ma:contentTypeDescription="Create a new document." ma:contentTypeScope="" ma:versionID="f75ea3f096ca0ce2012ea3d2ee705d7c">
  <xsd:schema xmlns:xsd="http://www.w3.org/2001/XMLSchema" xmlns:xs="http://www.w3.org/2001/XMLSchema" xmlns:p="http://schemas.microsoft.com/office/2006/metadata/properties" xmlns:ns3="3907ee43-106e-45b7-ac09-95530b7d167a" xmlns:ns4="9f45867e-6b5a-4e8e-bc9d-545393ffc3c9" targetNamespace="http://schemas.microsoft.com/office/2006/metadata/properties" ma:root="true" ma:fieldsID="45211387fc297b5ff5c4756b3fe102b3" ns3:_="" ns4:_="">
    <xsd:import namespace="3907ee43-106e-45b7-ac09-95530b7d167a"/>
    <xsd:import namespace="9f45867e-6b5a-4e8e-bc9d-545393ffc3c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7ee43-106e-45b7-ac09-95530b7d1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45867e-6b5a-4e8e-bc9d-545393ffc3c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090323-479B-47E1-BCF5-2723E9C2A8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7ee43-106e-45b7-ac09-95530b7d167a"/>
    <ds:schemaRef ds:uri="9f45867e-6b5a-4e8e-bc9d-545393ffc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D63747-55D5-49B3-95D1-800A4D5C3CB4}">
  <ds:schemaRefs>
    <ds:schemaRef ds:uri="http://schemas.microsoft.com/sharepoint/v3/contenttype/forms"/>
  </ds:schemaRefs>
</ds:datastoreItem>
</file>

<file path=customXml/itemProps3.xml><?xml version="1.0" encoding="utf-8"?>
<ds:datastoreItem xmlns:ds="http://schemas.openxmlformats.org/officeDocument/2006/customXml" ds:itemID="{636B868A-7725-49AF-B641-90EB502D2FA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20162</TotalTime>
  <Words>3597</Words>
  <Application>Microsoft Office PowerPoint</Application>
  <PresentationFormat>Custom</PresentationFormat>
  <Paragraphs>886</Paragraphs>
  <Slides>81</Slides>
  <Notes>1</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Tema de Office</vt:lpstr>
      <vt:lpstr>PowerPoint Presentation</vt:lpstr>
      <vt:lpstr>PowerPoint Presentation</vt:lpstr>
      <vt:lpstr>PowerPoint Presentation</vt:lpstr>
      <vt:lpstr>Sommario
</vt:lpstr>
      <vt:lpstr>Introduzione alla medicina precolombiana
</vt:lpstr>
      <vt:lpstr>Introduzione alla medicina precolombiale
</vt:lpstr>
      <vt:lpstr>Introduzione alla medicina precolombiana
</vt:lpstr>
      <vt:lpstr>1. Medicina precolombiana</vt:lpstr>
      <vt:lpstr>1. Medicina precolombiana </vt:lpstr>
      <vt:lpstr>Guaritori</vt:lpstr>
      <vt:lpstr>2. Definizioni</vt:lpstr>
      <vt:lpstr>2. Definizione di medicina sciamanica</vt:lpstr>
      <vt:lpstr>2. Definizione di medicina sciamanica</vt:lpstr>
      <vt:lpstr>2. Definizione di medicina sciamanica</vt:lpstr>
      <vt:lpstr>3. Caratteristiche della medicina sciamanica</vt:lpstr>
      <vt:lpstr>3. Caratteristiche della medicina sciamanica</vt:lpstr>
      <vt:lpstr>3. Caratteristiche della medicina sciamanica</vt:lpstr>
      <vt:lpstr>3. Caratteristiche della medicina sciamanica</vt:lpstr>
      <vt:lpstr>3. Caratteristiche della medicina sciamanica </vt:lpstr>
      <vt:lpstr>3. Caratteristiche della medicina sciamanica</vt:lpstr>
      <vt:lpstr>3. Caratteristiche della medicina sciamanica</vt:lpstr>
      <vt:lpstr>3. Caratteristiche della medicina sciamanica </vt:lpstr>
      <vt:lpstr>3. Caratteristiche della medicina sciamanica </vt:lpstr>
      <vt:lpstr>3. Caratteristiche della medicina sciamanica</vt:lpstr>
      <vt:lpstr>3. Caratteristiche della medicina sciamanica</vt:lpstr>
      <vt:lpstr>3. Caratteristiche della medicina sciamanica </vt:lpstr>
      <vt:lpstr>3. Caratteristiche della medicina sciamanica </vt:lpstr>
      <vt:lpstr>4. Rituali sciamani </vt:lpstr>
      <vt:lpstr>4. RITUALI SCIAMANI</vt:lpstr>
      <vt:lpstr>4. RITUALI SCIAMANI</vt:lpstr>
      <vt:lpstr>4. RITUALI SCIAMANI</vt:lpstr>
      <vt:lpstr>4. RITUALI SCIAMANI</vt:lpstr>
      <vt:lpstr>4. RITUALI SCIAMANI  </vt:lpstr>
      <vt:lpstr>4. RITUALI SCIAMANI  </vt:lpstr>
      <vt:lpstr>4. RITUALI SCIAMANI</vt:lpstr>
      <vt:lpstr>4. RITUALI SCIAMANI</vt:lpstr>
      <vt:lpstr>5. Rituale Ayahuasca dello Sciamanesimo  </vt:lpstr>
      <vt:lpstr>5. Rituale Ayahuasca dello Sciamanesimo   </vt:lpstr>
      <vt:lpstr>5. Studi sul rituale dell’Ayahuasca</vt:lpstr>
      <vt:lpstr>6. Piante in medicina precolombiana</vt:lpstr>
      <vt:lpstr> </vt:lpstr>
      <vt:lpstr> </vt:lpstr>
      <vt:lpstr>7. Prova dell'uso di piante medicinali nella medicina precolombiana e inca  </vt:lpstr>
      <vt:lpstr> </vt:lpstr>
      <vt:lpstr> 7. Prova dell'uso di piante medicinali nella medicina precolombiana e Inca.  </vt:lpstr>
      <vt:lpstr> </vt:lpstr>
      <vt:lpstr> </vt:lpstr>
      <vt:lpstr> </vt:lpstr>
      <vt:lpstr> </vt:lpstr>
      <vt:lpstr> </vt:lpstr>
      <vt:lpstr> </vt:lpstr>
      <vt:lpstr> </vt:lpstr>
      <vt:lpstr>7. Prova dell'uso di piante medicinali nella medicina precolombiana e inca  </vt:lpstr>
      <vt:lpstr> </vt:lpstr>
      <vt:lpstr> </vt:lpstr>
      <vt:lpstr> </vt:lpstr>
      <vt:lpstr> </vt:lpstr>
      <vt:lpstr>. </vt:lpstr>
      <vt:lpstr> </vt:lpstr>
      <vt:lpstr> </vt:lpstr>
      <vt:lpstr> </vt:lpstr>
      <vt:lpstr> </vt:lpstr>
      <vt:lpstr> </vt:lpstr>
      <vt:lpstr>7. Prova dell'uso di piante medicinali nella medicina precolombiana e inca . </vt:lpstr>
      <vt:lpstr>7. Prova dell'uso di piante medicinali nella medicina precolombiana e inca  </vt:lpstr>
      <vt:lpstr> </vt:lpstr>
      <vt:lpstr> </vt:lpstr>
      <vt:lpstr>7. Prova dell'uso di piante medicinali nella medicina precolombiana e inca </vt:lpstr>
      <vt:lpstr>7. Prova dell'uso di piante medicinali nella medicina precolombiana e inca </vt:lpstr>
      <vt:lpstr> </vt:lpstr>
      <vt:lpstr> </vt:lpstr>
      <vt:lpstr> </vt:lpstr>
      <vt:lpstr> </vt:lpstr>
      <vt:lpstr>7. Prova dell'uso di piante medicinali nella medicina precolombiana e inca </vt:lpstr>
      <vt:lpstr> </vt:lpstr>
      <vt:lpstr> </vt:lpstr>
      <vt:lpstr> </vt:lpstr>
      <vt:lpstr> </vt:lpstr>
      <vt:lpstr>Musei virtuali peruviani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Andrea Nozzoli</cp:lastModifiedBy>
  <cp:revision>532</cp:revision>
  <dcterms:created xsi:type="dcterms:W3CDTF">2020-02-25T12:56:50Z</dcterms:created>
  <dcterms:modified xsi:type="dcterms:W3CDTF">2021-06-18T10:49:03Z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0x01010028DB60394C54F044948EBCDAE7591ACE</vt:lpwstr>
  </property>
</Properties>
</file>