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1"/>
  </p:notesMasterIdLst>
  <p:sldIdLst>
    <p:sldId id="451" r:id="rId5"/>
    <p:sldId id="256" r:id="rId6"/>
    <p:sldId id="432" r:id="rId7"/>
    <p:sldId id="259" r:id="rId8"/>
    <p:sldId id="417" r:id="rId9"/>
    <p:sldId id="265" r:id="rId10"/>
    <p:sldId id="424" r:id="rId11"/>
    <p:sldId id="418" r:id="rId12"/>
    <p:sldId id="407" r:id="rId13"/>
    <p:sldId id="354" r:id="rId14"/>
    <p:sldId id="419" r:id="rId15"/>
    <p:sldId id="406" r:id="rId16"/>
    <p:sldId id="420" r:id="rId17"/>
    <p:sldId id="408" r:id="rId18"/>
    <p:sldId id="421" r:id="rId19"/>
    <p:sldId id="409" r:id="rId20"/>
    <p:sldId id="410" r:id="rId21"/>
    <p:sldId id="398" r:id="rId22"/>
    <p:sldId id="308" r:id="rId23"/>
    <p:sldId id="311" r:id="rId24"/>
    <p:sldId id="329" r:id="rId25"/>
    <p:sldId id="306" r:id="rId26"/>
    <p:sldId id="405" r:id="rId27"/>
    <p:sldId id="425" r:id="rId28"/>
    <p:sldId id="401" r:id="rId29"/>
    <p:sldId id="429" r:id="rId30"/>
    <p:sldId id="430" r:id="rId31"/>
    <p:sldId id="433" r:id="rId32"/>
    <p:sldId id="391" r:id="rId33"/>
    <p:sldId id="390" r:id="rId34"/>
    <p:sldId id="393" r:id="rId35"/>
    <p:sldId id="395" r:id="rId36"/>
    <p:sldId id="261" r:id="rId37"/>
    <p:sldId id="427" r:id="rId38"/>
    <p:sldId id="397" r:id="rId39"/>
    <p:sldId id="431" r:id="rId40"/>
    <p:sldId id="262" r:id="rId41"/>
    <p:sldId id="436" r:id="rId42"/>
    <p:sldId id="435" r:id="rId43"/>
    <p:sldId id="326" r:id="rId44"/>
    <p:sldId id="453" r:id="rId45"/>
    <p:sldId id="454" r:id="rId46"/>
    <p:sldId id="455" r:id="rId47"/>
    <p:sldId id="456" r:id="rId48"/>
    <p:sldId id="457" r:id="rId49"/>
    <p:sldId id="458" r:id="rId50"/>
    <p:sldId id="459" r:id="rId51"/>
    <p:sldId id="460" r:id="rId52"/>
    <p:sldId id="461" r:id="rId53"/>
    <p:sldId id="462" r:id="rId54"/>
    <p:sldId id="463" r:id="rId55"/>
    <p:sldId id="464" r:id="rId56"/>
    <p:sldId id="465" r:id="rId57"/>
    <p:sldId id="466" r:id="rId58"/>
    <p:sldId id="467" r:id="rId59"/>
    <p:sldId id="468" r:id="rId60"/>
    <p:sldId id="469" r:id="rId61"/>
    <p:sldId id="470" r:id="rId62"/>
    <p:sldId id="471" r:id="rId63"/>
    <p:sldId id="472" r:id="rId64"/>
    <p:sldId id="473" r:id="rId65"/>
    <p:sldId id="474" r:id="rId66"/>
    <p:sldId id="475" r:id="rId67"/>
    <p:sldId id="476" r:id="rId68"/>
    <p:sldId id="477" r:id="rId69"/>
    <p:sldId id="478" r:id="rId70"/>
    <p:sldId id="479" r:id="rId71"/>
    <p:sldId id="480" r:id="rId72"/>
    <p:sldId id="481" r:id="rId73"/>
    <p:sldId id="482" r:id="rId74"/>
    <p:sldId id="483" r:id="rId75"/>
    <p:sldId id="484" r:id="rId76"/>
    <p:sldId id="485" r:id="rId77"/>
    <p:sldId id="491" r:id="rId78"/>
    <p:sldId id="492" r:id="rId79"/>
    <p:sldId id="49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01" autoAdjust="0"/>
    <p:restoredTop sz="86380" autoAdjust="0"/>
  </p:normalViewPr>
  <p:slideViewPr>
    <p:cSldViewPr snapToGrid="0">
      <p:cViewPr>
        <p:scale>
          <a:sx n="90" d="100"/>
          <a:sy n="90" d="100"/>
        </p:scale>
        <p:origin x="6" y="5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uele Valenti" userId="50d6b79b-4617-4084-bc57-a78559ae9e94" providerId="ADAL" clId="{1FD8F6E9-B58E-4303-BAA2-294D80D354C8}"/>
    <pc:docChg chg="undo custSel addSld delSld">
      <pc:chgData name="Emanuele Valenti" userId="50d6b79b-4617-4084-bc57-a78559ae9e94" providerId="ADAL" clId="{1FD8F6E9-B58E-4303-BAA2-294D80D354C8}" dt="2020-12-31T14:11:42.568" v="44" actId="2696"/>
      <pc:docMkLst>
        <pc:docMk/>
      </pc:docMkLst>
      <pc:sldChg chg="add del">
        <pc:chgData name="Emanuele Valenti" userId="50d6b79b-4617-4084-bc57-a78559ae9e94" providerId="ADAL" clId="{1FD8F6E9-B58E-4303-BAA2-294D80D354C8}" dt="2020-12-31T14:11:42.568" v="44" actId="2696"/>
        <pc:sldMkLst>
          <pc:docMk/>
          <pc:sldMk cId="1565693854" sldId="264"/>
        </pc:sldMkLst>
      </pc:sldChg>
      <pc:sldChg chg="del">
        <pc:chgData name="Emanuele Valenti" userId="50d6b79b-4617-4084-bc57-a78559ae9e94" providerId="ADAL" clId="{1FD8F6E9-B58E-4303-BAA2-294D80D354C8}" dt="2020-12-31T14:11:32.157" v="37" actId="2696"/>
        <pc:sldMkLst>
          <pc:docMk/>
          <pc:sldMk cId="1214986493" sldId="269"/>
        </pc:sldMkLst>
      </pc:sldChg>
      <pc:sldChg chg="del">
        <pc:chgData name="Emanuele Valenti" userId="50d6b79b-4617-4084-bc57-a78559ae9e94" providerId="ADAL" clId="{1FD8F6E9-B58E-4303-BAA2-294D80D354C8}" dt="2020-12-31T14:11:32.438" v="38" actId="2696"/>
        <pc:sldMkLst>
          <pc:docMk/>
          <pc:sldMk cId="844982735" sldId="270"/>
        </pc:sldMkLst>
      </pc:sldChg>
      <pc:sldChg chg="add del">
        <pc:chgData name="Emanuele Valenti" userId="50d6b79b-4617-4084-bc57-a78559ae9e94" providerId="ADAL" clId="{1FD8F6E9-B58E-4303-BAA2-294D80D354C8}" dt="2020-12-31T14:11:41.758" v="43" actId="2696"/>
        <pc:sldMkLst>
          <pc:docMk/>
          <pc:sldMk cId="348042719" sldId="271"/>
        </pc:sldMkLst>
      </pc:sldChg>
      <pc:sldChg chg="del">
        <pc:chgData name="Emanuele Valenti" userId="50d6b79b-4617-4084-bc57-a78559ae9e94" providerId="ADAL" clId="{1FD8F6E9-B58E-4303-BAA2-294D80D354C8}" dt="2020-12-31T14:11:31.892" v="36" actId="2696"/>
        <pc:sldMkLst>
          <pc:docMk/>
          <pc:sldMk cId="3753929508" sldId="272"/>
        </pc:sldMkLst>
      </pc:sldChg>
      <pc:sldChg chg="del">
        <pc:chgData name="Emanuele Valenti" userId="50d6b79b-4617-4084-bc57-a78559ae9e94" providerId="ADAL" clId="{1FD8F6E9-B58E-4303-BAA2-294D80D354C8}" dt="2020-12-31T14:11:27.615" v="22" actId="2696"/>
        <pc:sldMkLst>
          <pc:docMk/>
          <pc:sldMk cId="3635093258" sldId="273"/>
        </pc:sldMkLst>
      </pc:sldChg>
      <pc:sldChg chg="del">
        <pc:chgData name="Emanuele Valenti" userId="50d6b79b-4617-4084-bc57-a78559ae9e94" providerId="ADAL" clId="{1FD8F6E9-B58E-4303-BAA2-294D80D354C8}" dt="2020-12-31T14:11:27.911" v="23" actId="2696"/>
        <pc:sldMkLst>
          <pc:docMk/>
          <pc:sldMk cId="1173177593" sldId="274"/>
        </pc:sldMkLst>
      </pc:sldChg>
      <pc:sldChg chg="del">
        <pc:chgData name="Emanuele Valenti" userId="50d6b79b-4617-4084-bc57-a78559ae9e94" providerId="ADAL" clId="{1FD8F6E9-B58E-4303-BAA2-294D80D354C8}" dt="2020-12-31T14:11:28.236" v="24" actId="2696"/>
        <pc:sldMkLst>
          <pc:docMk/>
          <pc:sldMk cId="2874131380" sldId="275"/>
        </pc:sldMkLst>
      </pc:sldChg>
      <pc:sldChg chg="del">
        <pc:chgData name="Emanuele Valenti" userId="50d6b79b-4617-4084-bc57-a78559ae9e94" providerId="ADAL" clId="{1FD8F6E9-B58E-4303-BAA2-294D80D354C8}" dt="2020-12-31T14:11:28.549" v="25" actId="2696"/>
        <pc:sldMkLst>
          <pc:docMk/>
          <pc:sldMk cId="3881513526" sldId="276"/>
        </pc:sldMkLst>
      </pc:sldChg>
      <pc:sldChg chg="del">
        <pc:chgData name="Emanuele Valenti" userId="50d6b79b-4617-4084-bc57-a78559ae9e94" providerId="ADAL" clId="{1FD8F6E9-B58E-4303-BAA2-294D80D354C8}" dt="2020-12-31T14:11:28.877" v="26" actId="2696"/>
        <pc:sldMkLst>
          <pc:docMk/>
          <pc:sldMk cId="3004417895" sldId="277"/>
        </pc:sldMkLst>
      </pc:sldChg>
      <pc:sldChg chg="del">
        <pc:chgData name="Emanuele Valenti" userId="50d6b79b-4617-4084-bc57-a78559ae9e94" providerId="ADAL" clId="{1FD8F6E9-B58E-4303-BAA2-294D80D354C8}" dt="2020-12-31T14:11:29.189" v="27" actId="2696"/>
        <pc:sldMkLst>
          <pc:docMk/>
          <pc:sldMk cId="3032534774" sldId="278"/>
        </pc:sldMkLst>
      </pc:sldChg>
      <pc:sldChg chg="del">
        <pc:chgData name="Emanuele Valenti" userId="50d6b79b-4617-4084-bc57-a78559ae9e94" providerId="ADAL" clId="{1FD8F6E9-B58E-4303-BAA2-294D80D354C8}" dt="2020-12-31T14:11:29.501" v="28" actId="2696"/>
        <pc:sldMkLst>
          <pc:docMk/>
          <pc:sldMk cId="3549030490" sldId="279"/>
        </pc:sldMkLst>
      </pc:sldChg>
      <pc:sldChg chg="del">
        <pc:chgData name="Emanuele Valenti" userId="50d6b79b-4617-4084-bc57-a78559ae9e94" providerId="ADAL" clId="{1FD8F6E9-B58E-4303-BAA2-294D80D354C8}" dt="2020-12-31T14:11:29.783" v="29" actId="2696"/>
        <pc:sldMkLst>
          <pc:docMk/>
          <pc:sldMk cId="2932417729" sldId="280"/>
        </pc:sldMkLst>
      </pc:sldChg>
      <pc:sldChg chg="del">
        <pc:chgData name="Emanuele Valenti" userId="50d6b79b-4617-4084-bc57-a78559ae9e94" providerId="ADAL" clId="{1FD8F6E9-B58E-4303-BAA2-294D80D354C8}" dt="2020-12-31T14:11:30.064" v="30" actId="2696"/>
        <pc:sldMkLst>
          <pc:docMk/>
          <pc:sldMk cId="352440957" sldId="281"/>
        </pc:sldMkLst>
      </pc:sldChg>
      <pc:sldChg chg="del">
        <pc:chgData name="Emanuele Valenti" userId="50d6b79b-4617-4084-bc57-a78559ae9e94" providerId="ADAL" clId="{1FD8F6E9-B58E-4303-BAA2-294D80D354C8}" dt="2020-12-31T14:11:30.361" v="31" actId="2696"/>
        <pc:sldMkLst>
          <pc:docMk/>
          <pc:sldMk cId="1683221460" sldId="282"/>
        </pc:sldMkLst>
      </pc:sldChg>
      <pc:sldChg chg="del">
        <pc:chgData name="Emanuele Valenti" userId="50d6b79b-4617-4084-bc57-a78559ae9e94" providerId="ADAL" clId="{1FD8F6E9-B58E-4303-BAA2-294D80D354C8}" dt="2020-12-31T14:11:30.673" v="32" actId="2696"/>
        <pc:sldMkLst>
          <pc:docMk/>
          <pc:sldMk cId="4211761880" sldId="283"/>
        </pc:sldMkLst>
      </pc:sldChg>
      <pc:sldChg chg="del">
        <pc:chgData name="Emanuele Valenti" userId="50d6b79b-4617-4084-bc57-a78559ae9e94" providerId="ADAL" clId="{1FD8F6E9-B58E-4303-BAA2-294D80D354C8}" dt="2020-12-31T14:11:30.970" v="33" actId="2696"/>
        <pc:sldMkLst>
          <pc:docMk/>
          <pc:sldMk cId="1117391485" sldId="284"/>
        </pc:sldMkLst>
      </pc:sldChg>
      <pc:sldChg chg="del">
        <pc:chgData name="Emanuele Valenti" userId="50d6b79b-4617-4084-bc57-a78559ae9e94" providerId="ADAL" clId="{1FD8F6E9-B58E-4303-BAA2-294D80D354C8}" dt="2020-12-31T14:11:31.267" v="34" actId="2696"/>
        <pc:sldMkLst>
          <pc:docMk/>
          <pc:sldMk cId="4272184014" sldId="285"/>
        </pc:sldMkLst>
      </pc:sldChg>
      <pc:sldChg chg="del">
        <pc:chgData name="Emanuele Valenti" userId="50d6b79b-4617-4084-bc57-a78559ae9e94" providerId="ADAL" clId="{1FD8F6E9-B58E-4303-BAA2-294D80D354C8}" dt="2020-12-31T14:11:31.610" v="35" actId="2696"/>
        <pc:sldMkLst>
          <pc:docMk/>
          <pc:sldMk cId="59038088" sldId="286"/>
        </pc:sldMkLst>
      </pc:sldChg>
      <pc:sldChg chg="del">
        <pc:chgData name="Emanuele Valenti" userId="50d6b79b-4617-4084-bc57-a78559ae9e94" providerId="ADAL" clId="{1FD8F6E9-B58E-4303-BAA2-294D80D354C8}" dt="2020-12-31T14:11:26.193" v="17" actId="2696"/>
        <pc:sldMkLst>
          <pc:docMk/>
          <pc:sldMk cId="3193506375" sldId="287"/>
        </pc:sldMkLst>
      </pc:sldChg>
      <pc:sldChg chg="del">
        <pc:chgData name="Emanuele Valenti" userId="50d6b79b-4617-4084-bc57-a78559ae9e94" providerId="ADAL" clId="{1FD8F6E9-B58E-4303-BAA2-294D80D354C8}" dt="2020-12-31T14:11:26.443" v="18" actId="2696"/>
        <pc:sldMkLst>
          <pc:docMk/>
          <pc:sldMk cId="3238366158" sldId="288"/>
        </pc:sldMkLst>
      </pc:sldChg>
      <pc:sldChg chg="del">
        <pc:chgData name="Emanuele Valenti" userId="50d6b79b-4617-4084-bc57-a78559ae9e94" providerId="ADAL" clId="{1FD8F6E9-B58E-4303-BAA2-294D80D354C8}" dt="2020-12-31T14:11:26.724" v="19" actId="2696"/>
        <pc:sldMkLst>
          <pc:docMk/>
          <pc:sldMk cId="1275083614" sldId="289"/>
        </pc:sldMkLst>
      </pc:sldChg>
      <pc:sldChg chg="del">
        <pc:chgData name="Emanuele Valenti" userId="50d6b79b-4617-4084-bc57-a78559ae9e94" providerId="ADAL" clId="{1FD8F6E9-B58E-4303-BAA2-294D80D354C8}" dt="2020-12-31T14:11:27.021" v="20" actId="2696"/>
        <pc:sldMkLst>
          <pc:docMk/>
          <pc:sldMk cId="2729988185" sldId="290"/>
        </pc:sldMkLst>
      </pc:sldChg>
      <pc:sldChg chg="del">
        <pc:chgData name="Emanuele Valenti" userId="50d6b79b-4617-4084-bc57-a78559ae9e94" providerId="ADAL" clId="{1FD8F6E9-B58E-4303-BAA2-294D80D354C8}" dt="2020-12-31T14:11:27.318" v="21" actId="2696"/>
        <pc:sldMkLst>
          <pc:docMk/>
          <pc:sldMk cId="3726290007" sldId="291"/>
        </pc:sldMkLst>
      </pc:sldChg>
      <pc:sldChg chg="del">
        <pc:chgData name="Emanuele Valenti" userId="50d6b79b-4617-4084-bc57-a78559ae9e94" providerId="ADAL" clId="{1FD8F6E9-B58E-4303-BAA2-294D80D354C8}" dt="2020-12-31T14:11:25.131" v="13" actId="2696"/>
        <pc:sldMkLst>
          <pc:docMk/>
          <pc:sldMk cId="1472901383" sldId="293"/>
        </pc:sldMkLst>
      </pc:sldChg>
      <pc:sldChg chg="del">
        <pc:chgData name="Emanuele Valenti" userId="50d6b79b-4617-4084-bc57-a78559ae9e94" providerId="ADAL" clId="{1FD8F6E9-B58E-4303-BAA2-294D80D354C8}" dt="2020-12-31T14:11:25.412" v="14" actId="2696"/>
        <pc:sldMkLst>
          <pc:docMk/>
          <pc:sldMk cId="816144797" sldId="294"/>
        </pc:sldMkLst>
      </pc:sldChg>
      <pc:sldChg chg="del">
        <pc:chgData name="Emanuele Valenti" userId="50d6b79b-4617-4084-bc57-a78559ae9e94" providerId="ADAL" clId="{1FD8F6E9-B58E-4303-BAA2-294D80D354C8}" dt="2020-12-31T14:11:25.662" v="15" actId="2696"/>
        <pc:sldMkLst>
          <pc:docMk/>
          <pc:sldMk cId="2404270689" sldId="295"/>
        </pc:sldMkLst>
      </pc:sldChg>
      <pc:sldChg chg="del">
        <pc:chgData name="Emanuele Valenti" userId="50d6b79b-4617-4084-bc57-a78559ae9e94" providerId="ADAL" clId="{1FD8F6E9-B58E-4303-BAA2-294D80D354C8}" dt="2020-12-31T14:11:25.927" v="16" actId="2696"/>
        <pc:sldMkLst>
          <pc:docMk/>
          <pc:sldMk cId="2519282658" sldId="296"/>
        </pc:sldMkLst>
      </pc:sldChg>
      <pc:sldChg chg="del">
        <pc:chgData name="Emanuele Valenti" userId="50d6b79b-4617-4084-bc57-a78559ae9e94" providerId="ADAL" clId="{1FD8F6E9-B58E-4303-BAA2-294D80D354C8}" dt="2020-12-31T14:11:24.865" v="12" actId="2696"/>
        <pc:sldMkLst>
          <pc:docMk/>
          <pc:sldMk cId="585322913" sldId="438"/>
        </pc:sldMkLst>
      </pc:sldChg>
      <pc:sldChg chg="del">
        <pc:chgData name="Emanuele Valenti" userId="50d6b79b-4617-4084-bc57-a78559ae9e94" providerId="ADAL" clId="{1FD8F6E9-B58E-4303-BAA2-294D80D354C8}" dt="2020-12-31T14:11:23.772" v="11" actId="2696"/>
        <pc:sldMkLst>
          <pc:docMk/>
          <pc:sldMk cId="2209468351" sldId="439"/>
        </pc:sldMkLst>
      </pc:sldChg>
      <pc:sldChg chg="del">
        <pc:chgData name="Emanuele Valenti" userId="50d6b79b-4617-4084-bc57-a78559ae9e94" providerId="ADAL" clId="{1FD8F6E9-B58E-4303-BAA2-294D80D354C8}" dt="2020-12-31T14:11:23.506" v="10" actId="2696"/>
        <pc:sldMkLst>
          <pc:docMk/>
          <pc:sldMk cId="1444257894" sldId="440"/>
        </pc:sldMkLst>
      </pc:sldChg>
      <pc:sldChg chg="del">
        <pc:chgData name="Emanuele Valenti" userId="50d6b79b-4617-4084-bc57-a78559ae9e94" providerId="ADAL" clId="{1FD8F6E9-B58E-4303-BAA2-294D80D354C8}" dt="2020-12-31T14:11:23.178" v="9" actId="2696"/>
        <pc:sldMkLst>
          <pc:docMk/>
          <pc:sldMk cId="2150060729" sldId="441"/>
        </pc:sldMkLst>
      </pc:sldChg>
      <pc:sldChg chg="del">
        <pc:chgData name="Emanuele Valenti" userId="50d6b79b-4617-4084-bc57-a78559ae9e94" providerId="ADAL" clId="{1FD8F6E9-B58E-4303-BAA2-294D80D354C8}" dt="2020-12-31T14:11:22.861" v="8" actId="2696"/>
        <pc:sldMkLst>
          <pc:docMk/>
          <pc:sldMk cId="279216418" sldId="442"/>
        </pc:sldMkLst>
      </pc:sldChg>
      <pc:sldChg chg="del">
        <pc:chgData name="Emanuele Valenti" userId="50d6b79b-4617-4084-bc57-a78559ae9e94" providerId="ADAL" clId="{1FD8F6E9-B58E-4303-BAA2-294D80D354C8}" dt="2020-12-31T14:11:20.255" v="1" actId="2696"/>
        <pc:sldMkLst>
          <pc:docMk/>
          <pc:sldMk cId="0" sldId="443"/>
        </pc:sldMkLst>
      </pc:sldChg>
      <pc:sldChg chg="del">
        <pc:chgData name="Emanuele Valenti" userId="50d6b79b-4617-4084-bc57-a78559ae9e94" providerId="ADAL" clId="{1FD8F6E9-B58E-4303-BAA2-294D80D354C8}" dt="2020-12-31T14:11:20.443" v="2" actId="2696"/>
        <pc:sldMkLst>
          <pc:docMk/>
          <pc:sldMk cId="0" sldId="444"/>
        </pc:sldMkLst>
      </pc:sldChg>
      <pc:sldChg chg="del">
        <pc:chgData name="Emanuele Valenti" userId="50d6b79b-4617-4084-bc57-a78559ae9e94" providerId="ADAL" clId="{1FD8F6E9-B58E-4303-BAA2-294D80D354C8}" dt="2020-12-31T14:11:20.599" v="3" actId="2696"/>
        <pc:sldMkLst>
          <pc:docMk/>
          <pc:sldMk cId="0" sldId="445"/>
        </pc:sldMkLst>
      </pc:sldChg>
      <pc:sldChg chg="del">
        <pc:chgData name="Emanuele Valenti" userId="50d6b79b-4617-4084-bc57-a78559ae9e94" providerId="ADAL" clId="{1FD8F6E9-B58E-4303-BAA2-294D80D354C8}" dt="2020-12-31T14:11:22.424" v="7" actId="2696"/>
        <pc:sldMkLst>
          <pc:docMk/>
          <pc:sldMk cId="2473198604" sldId="446"/>
        </pc:sldMkLst>
      </pc:sldChg>
      <pc:sldChg chg="del">
        <pc:chgData name="Emanuele Valenti" userId="50d6b79b-4617-4084-bc57-a78559ae9e94" providerId="ADAL" clId="{1FD8F6E9-B58E-4303-BAA2-294D80D354C8}" dt="2020-12-31T14:11:21.484" v="6" actId="2696"/>
        <pc:sldMkLst>
          <pc:docMk/>
          <pc:sldMk cId="1649896814" sldId="447"/>
        </pc:sldMkLst>
      </pc:sldChg>
      <pc:sldChg chg="del">
        <pc:chgData name="Emanuele Valenti" userId="50d6b79b-4617-4084-bc57-a78559ae9e94" providerId="ADAL" clId="{1FD8F6E9-B58E-4303-BAA2-294D80D354C8}" dt="2020-12-31T14:11:21.390" v="5" actId="2696"/>
        <pc:sldMkLst>
          <pc:docMk/>
          <pc:sldMk cId="3688921944" sldId="448"/>
        </pc:sldMkLst>
      </pc:sldChg>
      <pc:sldChg chg="del">
        <pc:chgData name="Emanuele Valenti" userId="50d6b79b-4617-4084-bc57-a78559ae9e94" providerId="ADAL" clId="{1FD8F6E9-B58E-4303-BAA2-294D80D354C8}" dt="2020-12-31T14:11:21.281" v="4" actId="2696"/>
        <pc:sldMkLst>
          <pc:docMk/>
          <pc:sldMk cId="2443048219" sldId="449"/>
        </pc:sldMkLst>
      </pc:sldChg>
      <pc:sldChg chg="del">
        <pc:chgData name="Emanuele Valenti" userId="50d6b79b-4617-4084-bc57-a78559ae9e94" providerId="ADAL" clId="{1FD8F6E9-B58E-4303-BAA2-294D80D354C8}" dt="2020-12-31T14:11:20.021" v="0" actId="2696"/>
        <pc:sldMkLst>
          <pc:docMk/>
          <pc:sldMk cId="1537668318" sldId="4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39E9A0-479E-403B-9F80-50B959F51CB0}" type="datetimeFigureOut">
              <a:rPr lang="es-PE" smtClean="0"/>
              <a:pPr/>
              <a:t>30/08/2021</a:t>
            </a:fld>
            <a:endParaRPr lang="es-PE"/>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22A1E-69B2-450E-A92E-AE08AC9C5545}" type="slidenum">
              <a:rPr lang="es-PE" smtClean="0"/>
              <a:pPr/>
              <a:t>‹Nº›</a:t>
            </a:fld>
            <a:endParaRPr lang="es-PE"/>
          </a:p>
        </p:txBody>
      </p:sp>
    </p:spTree>
    <p:extLst>
      <p:ext uri="{BB962C8B-B14F-4D97-AF65-F5344CB8AC3E}">
        <p14:creationId xmlns:p14="http://schemas.microsoft.com/office/powerpoint/2010/main" val="401769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E" dirty="0"/>
          </a:p>
        </p:txBody>
      </p:sp>
      <p:sp>
        <p:nvSpPr>
          <p:cNvPr id="4" name="3 Marcador de número de diapositiva"/>
          <p:cNvSpPr>
            <a:spLocks noGrp="1"/>
          </p:cNvSpPr>
          <p:nvPr>
            <p:ph type="sldNum" sz="quarter" idx="10"/>
          </p:nvPr>
        </p:nvSpPr>
        <p:spPr/>
        <p:txBody>
          <a:bodyPr/>
          <a:lstStyle/>
          <a:p>
            <a:fld id="{BE822A1E-69B2-450E-A92E-AE08AC9C5545}" type="slidenum">
              <a:rPr lang="es-PE" smtClean="0"/>
              <a:pPr/>
              <a:t>17</a:t>
            </a:fld>
            <a:endParaRPr lang="es-PE"/>
          </a:p>
        </p:txBody>
      </p:sp>
    </p:spTree>
    <p:extLst>
      <p:ext uri="{BB962C8B-B14F-4D97-AF65-F5344CB8AC3E}">
        <p14:creationId xmlns:p14="http://schemas.microsoft.com/office/powerpoint/2010/main" val="268210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8/30/2021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3465537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8/30/2021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12607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8/30/2021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2153402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BA8542D-DF8E-4C1A-9A9B-AB40689F907A}" type="datetimeFigureOut">
              <a:rPr lang="en-US" smtClean="0"/>
              <a:pPr/>
              <a:t>8/30/2021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1852614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BA8542D-DF8E-4C1A-9A9B-AB40689F907A}" type="datetimeFigureOut">
              <a:rPr lang="en-US" smtClean="0"/>
              <a:pPr/>
              <a:t>8/30/2021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2681716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BA8542D-DF8E-4C1A-9A9B-AB40689F907A}" type="datetimeFigureOut">
              <a:rPr lang="en-US" smtClean="0"/>
              <a:pPr/>
              <a:t>8/30/2021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2123714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BA8542D-DF8E-4C1A-9A9B-AB40689F907A}" type="datetimeFigureOut">
              <a:rPr lang="en-US" smtClean="0"/>
              <a:pPr/>
              <a:t>8/30/2021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137683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BA8542D-DF8E-4C1A-9A9B-AB40689F907A}" type="datetimeFigureOut">
              <a:rPr lang="en-US" smtClean="0"/>
              <a:pPr/>
              <a:t>8/30/2021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238958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BA8542D-DF8E-4C1A-9A9B-AB40689F907A}" type="datetimeFigureOut">
              <a:rPr lang="en-US" smtClean="0"/>
              <a:pPr/>
              <a:t>8/30/2021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257417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A8542D-DF8E-4C1A-9A9B-AB40689F907A}" type="datetimeFigureOut">
              <a:rPr lang="en-US" smtClean="0"/>
              <a:pPr/>
              <a:t>8/30/2021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342159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A8542D-DF8E-4C1A-9A9B-AB40689F907A}" type="datetimeFigureOut">
              <a:rPr lang="en-US" smtClean="0"/>
              <a:pPr/>
              <a:t>8/30/2021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80A26B4A-6513-46F0-AF68-E72CD88D2F26}" type="slidenum">
              <a:rPr lang="en-US" smtClean="0"/>
              <a:pPr/>
              <a:t>‹Nº›</a:t>
            </a:fld>
            <a:endParaRPr lang="en-US"/>
          </a:p>
        </p:txBody>
      </p:sp>
    </p:spTree>
    <p:extLst>
      <p:ext uri="{BB962C8B-B14F-4D97-AF65-F5344CB8AC3E}">
        <p14:creationId xmlns:p14="http://schemas.microsoft.com/office/powerpoint/2010/main" val="299650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nc/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8542D-DF8E-4C1A-9A9B-AB40689F907A}" type="datetimeFigureOut">
              <a:rPr lang="en-US" smtClean="0"/>
              <a:pPr/>
              <a:t>8/30/2021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26B4A-6513-46F0-AF68-E72CD88D2F26}" type="slidenum">
              <a:rPr lang="en-US" smtClean="0"/>
              <a:pPr/>
              <a:t>‹Nº›</a:t>
            </a:fld>
            <a:endParaRPr lang="en-US" dirty="0"/>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351924"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 xmlns:a16="http://schemas.microsoft.com/office/drawing/2014/main" id="{8B6A8ECA-B75A-451B-A2C5-40BEE89E90B8}"/>
              </a:ext>
            </a:extLst>
          </p:cNvPr>
          <p:cNvPicPr>
            <a:picLocks noChangeAspect="1"/>
          </p:cNvPicPr>
          <p:nvPr userDrawn="1"/>
        </p:nvPicPr>
        <p:blipFill>
          <a:blip r:embed="rId14"/>
          <a:stretch>
            <a:fillRect/>
          </a:stretch>
        </p:blipFill>
        <p:spPr>
          <a:xfrm>
            <a:off x="11153141" y="0"/>
            <a:ext cx="1038859" cy="968188"/>
          </a:xfrm>
          <a:prstGeom prst="rect">
            <a:avLst/>
          </a:prstGeom>
        </p:spPr>
      </p:pic>
      <p:sp>
        <p:nvSpPr>
          <p:cNvPr id="13"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7947212" y="6363858"/>
            <a:ext cx="2784105" cy="379573"/>
          </a:xfrm>
          <a:prstGeom prst="rect">
            <a:avLst/>
          </a:prstGeom>
        </p:spPr>
        <p:txBody>
          <a:bodyPr vert="horz" lIns="68580" tIns="34290" rIns="68580" bIns="34290" rtlCol="0" anchor="ctr"/>
          <a:lstStyle>
            <a:defPPr>
              <a:defRPr lang="en-US"/>
            </a:defPPr>
            <a:lvl1pPr marL="0" marR="0" indent="0" algn="r" defTabSz="685800" rtl="0" eaLnBrk="1" fontAlgn="auto" latinLnBrk="0" hangingPunct="1">
              <a:lnSpc>
                <a:spcPct val="100000"/>
              </a:lnSpc>
              <a:spcBef>
                <a:spcPts val="0"/>
              </a:spcBef>
              <a:spcAft>
                <a:spcPts val="0"/>
              </a:spcAft>
              <a:buClrTx/>
              <a:buSzTx/>
              <a:buFontTx/>
              <a:buNone/>
              <a:tabLst/>
              <a:defRPr lang="en-US" sz="5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5"/>
              </a:rPr>
              <a:t>Creative Commons Attribution - Non-commercial 4.0 International</a:t>
            </a:r>
            <a:r>
              <a:rPr lang="en-GB" sz="900" dirty="0" smtClean="0"/>
              <a:t>   </a:t>
            </a:r>
          </a:p>
          <a:p>
            <a:endParaRPr lang="en-GB" sz="900" dirty="0"/>
          </a:p>
        </p:txBody>
      </p:sp>
      <p:pic>
        <p:nvPicPr>
          <p:cNvPr id="14" name="Picture 13"/>
          <p:cNvPicPr/>
          <p:nvPr userDrawn="1"/>
        </p:nvPicPr>
        <p:blipFill rotWithShape="1">
          <a:blip r:embed="rId16" cstate="print">
            <a:extLst>
              <a:ext uri="{28A0092B-C50C-407E-A947-70E740481C1C}">
                <a14:useLocalDpi xmlns:a14="http://schemas.microsoft.com/office/drawing/2010/main" val="0"/>
              </a:ext>
            </a:extLst>
          </a:blip>
          <a:srcRect t="12638"/>
          <a:stretch/>
        </p:blipFill>
        <p:spPr bwMode="auto">
          <a:xfrm>
            <a:off x="242047" y="6249291"/>
            <a:ext cx="3590365" cy="608709"/>
          </a:xfrm>
          <a:prstGeom prst="rect">
            <a:avLst/>
          </a:prstGeom>
          <a:noFill/>
          <a:ln>
            <a:noFill/>
          </a:ln>
          <a:extLst>
            <a:ext uri="{53640926-AAD7-44D8-BBD7-CCE9431645EC}">
              <a14:shadowObscured xmlns:a14="http://schemas.microsoft.com/office/drawing/2010/main"/>
            </a:ext>
          </a:extLst>
        </p:spPr>
      </p:pic>
      <p:pic>
        <p:nvPicPr>
          <p:cNvPr id="15" name="Picture 14" descr="Licenza Creative Common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744764" y="6314780"/>
            <a:ext cx="1167983" cy="407518"/>
          </a:xfrm>
          <a:prstGeom prst="rect">
            <a:avLst/>
          </a:prstGeom>
          <a:noFill/>
          <a:ln>
            <a:noFill/>
          </a:ln>
        </p:spPr>
      </p:pic>
    </p:spTree>
    <p:extLst>
      <p:ext uri="{BB962C8B-B14F-4D97-AF65-F5344CB8AC3E}">
        <p14:creationId xmlns:p14="http://schemas.microsoft.com/office/powerpoint/2010/main" val="1552166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visitavirtual.cultura.pe/recorridos/MUNACH/museo-nacional-chavin/index.html"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sitavirtual.cultura.pe/recorridos/MSCC/chan-chan/index.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visitavirtual.cultura.pe/recorridos/MSCC/chan-chan/index.html"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visitavirtual.cultura.pe/recorridos/MNCP/museo-nacional-cultura-peruana/index.html" TargetMode="External"/><Relationship Id="rId5" Type="http://schemas.openxmlformats.org/officeDocument/2006/relationships/hyperlink" Target="http://www.precolombino.cl/exposiciones/exposiciones-temporales/el-arte-del-cobre-en-el-mundo-andino-2004/cobre-en-la-mesa-del-chaman/" TargetMode="External"/><Relationship Id="rId10" Type="http://schemas.openxmlformats.org/officeDocument/2006/relationships/hyperlink" Target="https://visitavirtual.cultura.pe/recorridos/MUNACH/museo-nacional-chavin/index.html" TargetMode="External"/><Relationship Id="rId4" Type="http://schemas.openxmlformats.org/officeDocument/2006/relationships/image" Target="../media/image8.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visitavirtual.cultura.pe/recorridos/MUNACH/museo-nacional-chavin/index.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visitavirtual.cultura.pe/recorridos/MNAAHP/museo-nacional-arqueologia-antropologia-historia-peru/index.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precolombino.cl/exposiciones/exposiciones-temporales/el-arte-del-cobre-en-el-mundo-andino-2004/el-rostro-de-la-muerte/#!prettyPhoto[galeria]/6/"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16/j.brainresbull.2016.03.002" TargetMode="External"/><Relationship Id="rId2" Type="http://schemas.openxmlformats.org/officeDocument/2006/relationships/hyperlink" Target="https://doi.org/10.1007/s00213-019-05446-2"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doi.org/10.1007/s00213-015-4162-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hyperlink" Target="https://visitavirtual.cultura.p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doi.org/10.1016/j.brainresbull.2016.03.002" TargetMode="External"/><Relationship Id="rId2" Type="http://schemas.openxmlformats.org/officeDocument/2006/relationships/hyperlink" Target="https://doi.org/10.1007/s00213-019-05446-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sitavirtual.cultura.pe/recorridos/MNAAHP/museo-nacional-arqueologia-antropologia-historia-peru/index.html"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 xmlns:a16="http://schemas.microsoft.com/office/drawing/2014/main" id="{4C4E0C6B-61C0-4A55-8695-42EBBE954074}"/>
              </a:ext>
            </a:extLst>
          </p:cNvPr>
          <p:cNvSpPr txBox="1"/>
          <p:nvPr/>
        </p:nvSpPr>
        <p:spPr>
          <a:xfrm>
            <a:off x="1593147" y="1165183"/>
            <a:ext cx="9490588" cy="984883"/>
          </a:xfrm>
          <a:prstGeom prst="rect">
            <a:avLst/>
          </a:prstGeom>
          <a:noFill/>
        </p:spPr>
        <p:txBody>
          <a:bodyPr wrap="square" lIns="91438" tIns="45719" rIns="91438" bIns="45719" rtlCol="0">
            <a:spAutoFit/>
          </a:bodyPr>
          <a:lstStyle/>
          <a:p>
            <a:pPr algn="ctr"/>
            <a:r>
              <a:rPr lang="es-ES" sz="2000" b="1" dirty="0" smtClean="0">
                <a:solidFill>
                  <a:schemeClr val="accent2"/>
                </a:solidFill>
                <a:effectLst>
                  <a:outerShdw blurRad="38100" dist="38100" dir="2700000" algn="tl">
                    <a:srgbClr val="000000">
                      <a:alpha val="43137"/>
                    </a:srgbClr>
                  </a:outerShdw>
                </a:effectLst>
                <a:ea typeface="+mj-ea"/>
                <a:cs typeface="+mj-cs"/>
              </a:rPr>
              <a:t>Unidad 2: Historia de la medicina precolombina e Inca </a:t>
            </a:r>
            <a:r>
              <a:rPr lang="es-ES" sz="2000" b="1" dirty="0" smtClean="0">
                <a:solidFill>
                  <a:schemeClr val="accent2"/>
                </a:solidFill>
                <a:effectLst>
                  <a:outerShdw blurRad="38100" dist="38100" dir="2700000" algn="tl">
                    <a:srgbClr val="000000">
                      <a:alpha val="43137"/>
                    </a:srgbClr>
                  </a:outerShdw>
                </a:effectLst>
                <a:ea typeface="+mj-ea"/>
                <a:cs typeface="+mj-cs"/>
              </a:rPr>
              <a:t>de </a:t>
            </a:r>
            <a:r>
              <a:rPr lang="es-ES" sz="2000" b="1" dirty="0" smtClean="0">
                <a:solidFill>
                  <a:schemeClr val="accent2"/>
                </a:solidFill>
                <a:effectLst>
                  <a:outerShdw blurRad="38100" dist="38100" dir="2700000" algn="tl">
                    <a:srgbClr val="000000">
                      <a:alpha val="43137"/>
                    </a:srgbClr>
                  </a:outerShdw>
                </a:effectLst>
                <a:ea typeface="+mj-ea"/>
                <a:cs typeface="+mj-cs"/>
              </a:rPr>
              <a:t>Perú:</a:t>
            </a:r>
          </a:p>
          <a:p>
            <a:pPr algn="ctr"/>
            <a:r>
              <a:rPr lang="es-ES" sz="2000" b="1" dirty="0" smtClean="0">
                <a:solidFill>
                  <a:schemeClr val="accent2"/>
                </a:solidFill>
                <a:effectLst>
                  <a:outerShdw blurRad="38100" dist="38100" dir="2700000" algn="tl">
                    <a:srgbClr val="000000">
                      <a:alpha val="43137"/>
                    </a:srgbClr>
                  </a:outerShdw>
                </a:effectLst>
                <a:ea typeface="+mj-ea"/>
                <a:cs typeface="+mj-cs"/>
              </a:rPr>
              <a:t>Chamanismo y plantas medicinales</a:t>
            </a:r>
            <a:endParaRPr lang="en-US" i="1" dirty="0"/>
          </a:p>
          <a:p>
            <a:endParaRPr lang="en-US" dirty="0"/>
          </a:p>
        </p:txBody>
      </p:sp>
      <p:pic>
        <p:nvPicPr>
          <p:cNvPr id="5" name="Imagen 1"/>
          <p:cNvPicPr/>
          <p:nvPr/>
        </p:nvPicPr>
        <p:blipFill>
          <a:blip r:embed="rId2" cstate="print"/>
          <a:stretch>
            <a:fillRect/>
          </a:stretch>
        </p:blipFill>
        <p:spPr>
          <a:xfrm>
            <a:off x="3753134" y="2251943"/>
            <a:ext cx="4353636" cy="2342240"/>
          </a:xfrm>
          <a:prstGeom prst="rect">
            <a:avLst/>
          </a:prstGeom>
        </p:spPr>
      </p:pic>
      <p:sp>
        <p:nvSpPr>
          <p:cNvPr id="3" name="Rectangle 2"/>
          <p:cNvSpPr/>
          <p:nvPr/>
        </p:nvSpPr>
        <p:spPr>
          <a:xfrm>
            <a:off x="1876235" y="4903401"/>
            <a:ext cx="9207500" cy="646331"/>
          </a:xfrm>
          <a:prstGeom prst="rect">
            <a:avLst/>
          </a:prstGeom>
        </p:spPr>
        <p:txBody>
          <a:bodyPr wrap="square">
            <a:spAutoFit/>
          </a:bodyPr>
          <a:lstStyle/>
          <a:p>
            <a:pPr algn="ctr"/>
            <a:r>
              <a:rPr lang="en-US" b="1" dirty="0" err="1"/>
              <a:t>Á</a:t>
            </a:r>
            <a:r>
              <a:rPr lang="en-US" b="1" dirty="0" err="1" smtClean="0"/>
              <a:t>gueda</a:t>
            </a:r>
            <a:r>
              <a:rPr lang="en-US" b="1" dirty="0" smtClean="0"/>
              <a:t> </a:t>
            </a:r>
            <a:r>
              <a:rPr lang="en-US" b="1" dirty="0"/>
              <a:t>Muñoz del </a:t>
            </a:r>
            <a:r>
              <a:rPr lang="en-US" b="1" dirty="0" err="1"/>
              <a:t>Carpio</a:t>
            </a:r>
            <a:r>
              <a:rPr lang="en-US" b="1" dirty="0"/>
              <a:t> </a:t>
            </a:r>
            <a:r>
              <a:rPr lang="en-US" b="1" dirty="0" err="1"/>
              <a:t>Toia</a:t>
            </a:r>
            <a:r>
              <a:rPr lang="en-US" b="1" dirty="0"/>
              <a:t>. </a:t>
            </a:r>
            <a:r>
              <a:rPr lang="en-US" b="1" dirty="0" smtClean="0"/>
              <a:t>MD, </a:t>
            </a:r>
            <a:r>
              <a:rPr lang="en-US" b="1" dirty="0"/>
              <a:t>MPH </a:t>
            </a:r>
            <a:endParaRPr lang="en-US" b="1" dirty="0" smtClean="0"/>
          </a:p>
          <a:p>
            <a:pPr algn="ctr"/>
            <a:r>
              <a:rPr lang="en-US" b="1" dirty="0" smtClean="0"/>
              <a:t>Universidad </a:t>
            </a:r>
            <a:r>
              <a:rPr lang="en-US" b="1" dirty="0" err="1"/>
              <a:t>Católica</a:t>
            </a:r>
            <a:r>
              <a:rPr lang="en-US" b="1" dirty="0"/>
              <a:t> de Santa </a:t>
            </a:r>
            <a:r>
              <a:rPr lang="en-US" b="1" dirty="0" err="1"/>
              <a:t>María</a:t>
            </a:r>
            <a:r>
              <a:rPr lang="en-US" b="1" dirty="0"/>
              <a:t>- </a:t>
            </a:r>
            <a:r>
              <a:rPr lang="en-US" b="1" dirty="0" err="1" smtClean="0"/>
              <a:t>Perú</a:t>
            </a:r>
            <a:r>
              <a:rPr lang="en-US" b="1" dirty="0" smtClean="0"/>
              <a:t> </a:t>
            </a:r>
            <a:endParaRPr lang="en-US" b="1" dirty="0"/>
          </a:p>
        </p:txBody>
      </p:sp>
    </p:spTree>
    <p:extLst>
      <p:ext uri="{BB962C8B-B14F-4D97-AF65-F5344CB8AC3E}">
        <p14:creationId xmlns:p14="http://schemas.microsoft.com/office/powerpoint/2010/main" val="2700936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PE" sz="2400" b="1" dirty="0" smtClean="0">
                <a:solidFill>
                  <a:schemeClr val="accent2"/>
                </a:solidFill>
                <a:effectLst>
                  <a:outerShdw blurRad="38100" dist="38100" dir="2700000" algn="tl">
                    <a:srgbClr val="000000">
                      <a:alpha val="43137"/>
                    </a:srgbClr>
                  </a:outerShdw>
                </a:effectLst>
              </a:rPr>
              <a:t>Curanderos</a:t>
            </a:r>
            <a:endParaRPr lang="en-US" sz="2400" b="1" dirty="0">
              <a:solidFill>
                <a:schemeClr val="accent2"/>
              </a:solidFill>
              <a:effectLst>
                <a:outerShdw blurRad="38100" dist="38100" dir="2700000" algn="tl">
                  <a:srgbClr val="000000">
                    <a:alpha val="43137"/>
                  </a:srgbClr>
                </a:outerShdw>
              </a:effectLst>
            </a:endParaRPr>
          </a:p>
        </p:txBody>
      </p:sp>
      <p:sp>
        <p:nvSpPr>
          <p:cNvPr id="4" name="3 CuadroTexto"/>
          <p:cNvSpPr txBox="1"/>
          <p:nvPr/>
        </p:nvSpPr>
        <p:spPr>
          <a:xfrm>
            <a:off x="6226577" y="3216337"/>
            <a:ext cx="5280614" cy="923330"/>
          </a:xfrm>
          <a:prstGeom prst="rect">
            <a:avLst/>
          </a:prstGeom>
          <a:noFill/>
        </p:spPr>
        <p:txBody>
          <a:bodyPr wrap="square" rtlCol="0">
            <a:spAutoFit/>
          </a:bodyPr>
          <a:lstStyle/>
          <a:p>
            <a:pPr fontAlgn="base"/>
            <a:r>
              <a:rPr lang="es-ES" dirty="0" smtClean="0"/>
              <a:t>Botella Mochica IV </a:t>
            </a:r>
            <a:r>
              <a:rPr lang="es-ES" dirty="0"/>
              <a:t>(Perú</a:t>
            </a:r>
            <a:r>
              <a:rPr lang="es-ES" dirty="0" smtClean="0"/>
              <a:t>)</a:t>
            </a:r>
          </a:p>
          <a:p>
            <a:pPr fontAlgn="base"/>
            <a:r>
              <a:rPr lang="es-ES" dirty="0" smtClean="0"/>
              <a:t>Esta </a:t>
            </a:r>
            <a:r>
              <a:rPr lang="es-ES" dirty="0"/>
              <a:t>cerámica es la representación de un curandero en u</a:t>
            </a:r>
            <a:r>
              <a:rPr lang="es-ES" dirty="0" smtClean="0"/>
              <a:t>n </a:t>
            </a:r>
            <a:r>
              <a:rPr lang="es-ES" dirty="0"/>
              <a:t>acto </a:t>
            </a:r>
            <a:r>
              <a:rPr lang="es-ES" dirty="0" smtClean="0"/>
              <a:t>de sanación </a:t>
            </a:r>
            <a:r>
              <a:rPr lang="es-ES" dirty="0"/>
              <a:t>a través de las manos. </a:t>
            </a:r>
            <a:endParaRPr lang="es-PE" dirty="0"/>
          </a:p>
        </p:txBody>
      </p:sp>
      <p:pic>
        <p:nvPicPr>
          <p:cNvPr id="1026" name="Picture 2"/>
          <p:cNvPicPr>
            <a:picLocks noGrp="1" noChangeAspect="1" noChangeArrowheads="1"/>
          </p:cNvPicPr>
          <p:nvPr>
            <p:ph idx="1"/>
          </p:nvPr>
        </p:nvPicPr>
        <p:blipFill>
          <a:blip r:embed="rId2"/>
          <a:srcRect l="26831" t="24738" r="53117" b="32245"/>
          <a:stretch>
            <a:fillRect/>
          </a:stretch>
        </p:blipFill>
        <p:spPr bwMode="auto">
          <a:xfrm>
            <a:off x="2473613" y="1396455"/>
            <a:ext cx="3004456" cy="3639763"/>
          </a:xfrm>
          <a:prstGeom prst="rect">
            <a:avLst/>
          </a:prstGeom>
          <a:noFill/>
          <a:ln w="9525">
            <a:noFill/>
            <a:miter lim="800000"/>
            <a:headEnd/>
            <a:tailEnd/>
          </a:ln>
          <a:effectLst/>
        </p:spPr>
      </p:pic>
      <p:sp>
        <p:nvSpPr>
          <p:cNvPr id="6" name="5 CuadroTexto"/>
          <p:cNvSpPr txBox="1"/>
          <p:nvPr/>
        </p:nvSpPr>
        <p:spPr>
          <a:xfrm>
            <a:off x="475013" y="5438897"/>
            <a:ext cx="10865922" cy="276999"/>
          </a:xfrm>
          <a:prstGeom prst="rect">
            <a:avLst/>
          </a:prstGeom>
          <a:noFill/>
        </p:spPr>
        <p:txBody>
          <a:bodyPr wrap="square" rtlCol="0">
            <a:spAutoFit/>
          </a:bodyPr>
          <a:lstStyle/>
          <a:p>
            <a:r>
              <a:rPr lang="es-PE" sz="1200" dirty="0"/>
              <a:t>6. Jordán, Régulo Franco. Oficiantes y curanderos moche, una visión desde la arqueología. </a:t>
            </a:r>
            <a:r>
              <a:rPr lang="es-PE" sz="1200" i="1" dirty="0"/>
              <a:t>Pueblo continente</a:t>
            </a:r>
            <a:r>
              <a:rPr lang="es-PE" sz="1200" dirty="0"/>
              <a:t>, 2016, vol. 23, no 1, p. 18-26.</a:t>
            </a:r>
          </a:p>
        </p:txBody>
      </p:sp>
    </p:spTree>
    <p:extLst>
      <p:ext uri="{BB962C8B-B14F-4D97-AF65-F5344CB8AC3E}">
        <p14:creationId xmlns:p14="http://schemas.microsoft.com/office/powerpoint/2010/main" val="132827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314" y="1088457"/>
            <a:ext cx="10515600" cy="644810"/>
          </a:xfrm>
        </p:spPr>
        <p:txBody>
          <a:bodyPr>
            <a:normAutofit/>
          </a:bodyPr>
          <a:lstStyle/>
          <a:p>
            <a:r>
              <a:rPr lang="es-PE" sz="2400" b="1" dirty="0">
                <a:solidFill>
                  <a:schemeClr val="accent2"/>
                </a:solidFill>
                <a:effectLst>
                  <a:outerShdw blurRad="38100" dist="38100" dir="2700000" algn="tl">
                    <a:srgbClr val="000000">
                      <a:alpha val="43137"/>
                    </a:srgbClr>
                  </a:outerShdw>
                </a:effectLst>
              </a:rPr>
              <a:t>2. </a:t>
            </a:r>
            <a:r>
              <a:rPr lang="es-ES" sz="2400" b="1" dirty="0" smtClean="0">
                <a:solidFill>
                  <a:schemeClr val="accent2"/>
                </a:solidFill>
                <a:effectLst>
                  <a:outerShdw blurRad="38100" dist="38100" dir="2700000" algn="tl">
                    <a:srgbClr val="000000">
                      <a:alpha val="43137"/>
                    </a:srgbClr>
                  </a:outerShdw>
                </a:effectLst>
              </a:rPr>
              <a:t>Definiciones</a:t>
            </a:r>
            <a:endParaRPr lang="es-E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483" y="1702795"/>
            <a:ext cx="10515600" cy="4351338"/>
          </a:xfrm>
        </p:spPr>
        <p:txBody>
          <a:bodyPr>
            <a:normAutofit/>
          </a:bodyPr>
          <a:lstStyle/>
          <a:p>
            <a:pPr>
              <a:buNone/>
            </a:pPr>
            <a:r>
              <a:rPr lang="es-PE" sz="2000" dirty="0">
                <a:latin typeface="Times New Roman"/>
                <a:ea typeface="Calibri"/>
              </a:rPr>
              <a:t>    </a:t>
            </a:r>
            <a:r>
              <a:rPr lang="es-PE" sz="1600" dirty="0" smtClean="0">
                <a:ea typeface="Calibri"/>
              </a:rPr>
              <a:t>Coexisten varias definiciones del chamanismo:</a:t>
            </a:r>
            <a:endParaRPr lang="es-PE" sz="1600" dirty="0">
              <a:ea typeface="Calibri"/>
            </a:endParaRPr>
          </a:p>
          <a:p>
            <a:pPr algn="just">
              <a:buNone/>
            </a:pPr>
            <a:r>
              <a:rPr lang="es-ES" sz="1600" dirty="0" smtClean="0">
                <a:ea typeface="Calibri"/>
              </a:rPr>
              <a:t>     </a:t>
            </a:r>
          </a:p>
          <a:p>
            <a:pPr algn="just">
              <a:buNone/>
            </a:pPr>
            <a:r>
              <a:rPr lang="es-ES" sz="1600" dirty="0">
                <a:ea typeface="Calibri"/>
              </a:rPr>
              <a:t> </a:t>
            </a:r>
            <a:r>
              <a:rPr lang="es-ES" sz="1600" dirty="0" smtClean="0">
                <a:ea typeface="Calibri"/>
              </a:rPr>
              <a:t>    «</a:t>
            </a:r>
            <a:r>
              <a:rPr lang="es-ES" sz="1600" dirty="0">
                <a:ea typeface="Calibri"/>
              </a:rPr>
              <a:t>El chamán es un sacerdote-médico que </a:t>
            </a:r>
            <a:r>
              <a:rPr lang="es-ES" sz="1600" dirty="0" smtClean="0">
                <a:ea typeface="Calibri"/>
              </a:rPr>
              <a:t>usa </a:t>
            </a:r>
            <a:r>
              <a:rPr lang="es-ES" sz="1600" dirty="0">
                <a:ea typeface="Calibri"/>
              </a:rPr>
              <a:t>la magia para curar a los enfermos, adivinar lo que se esconde y gestionar los eventos que afectan el bienestar de la población» (7). </a:t>
            </a:r>
            <a:endParaRPr lang="es-ES" sz="1600" dirty="0" smtClean="0">
              <a:ea typeface="Calibri"/>
            </a:endParaRPr>
          </a:p>
          <a:p>
            <a:pPr algn="just">
              <a:buNone/>
            </a:pPr>
            <a:r>
              <a:rPr lang="es-PE" sz="1600" dirty="0">
                <a:ea typeface="Calibri"/>
              </a:rPr>
              <a:t/>
            </a:r>
            <a:br>
              <a:rPr lang="es-PE" sz="1600" dirty="0">
                <a:ea typeface="Calibri"/>
              </a:rPr>
            </a:br>
            <a:r>
              <a:rPr lang="es-ES" sz="1600" dirty="0" smtClean="0">
                <a:ea typeface="Calibri"/>
              </a:rPr>
              <a:t>«El </a:t>
            </a:r>
            <a:r>
              <a:rPr lang="es-ES" sz="1600" dirty="0">
                <a:ea typeface="Calibri"/>
              </a:rPr>
              <a:t>chamanismo es la técnica del éxtasis, a la que se añaden una serie de elementos culturales para que puedan </a:t>
            </a:r>
            <a:r>
              <a:rPr lang="es-ES" sz="1600" dirty="0" smtClean="0">
                <a:ea typeface="Calibri"/>
              </a:rPr>
              <a:t>coexistir </a:t>
            </a:r>
            <a:r>
              <a:rPr lang="es-ES" sz="1600" dirty="0">
                <a:ea typeface="Calibri"/>
              </a:rPr>
              <a:t>con otras formas de religión y magia. Esto incluye todas las prácticas mediante las cuales un mortal puede adquirir poderes sobrenaturales, para bien o para mal, y todos los conceptos asociados </a:t>
            </a:r>
            <a:r>
              <a:rPr lang="es-ES" sz="1600" dirty="0" smtClean="0">
                <a:ea typeface="Calibri"/>
              </a:rPr>
              <a:t>a esas prácticas». </a:t>
            </a:r>
            <a:r>
              <a:rPr lang="es-ES" sz="1600" dirty="0">
                <a:ea typeface="Calibri"/>
              </a:rPr>
              <a:t>(8)</a:t>
            </a:r>
            <a:endParaRPr lang="es-PE" sz="1600" dirty="0">
              <a:ea typeface="Calibri"/>
            </a:endParaRPr>
          </a:p>
          <a:p>
            <a:pPr algn="just">
              <a:buNone/>
            </a:pPr>
            <a:r>
              <a:rPr lang="es-PE" sz="2000" dirty="0">
                <a:latin typeface="Times New Roman"/>
                <a:ea typeface="Calibri"/>
              </a:rPr>
              <a:t> </a:t>
            </a:r>
            <a:br>
              <a:rPr lang="es-PE" sz="2000" dirty="0">
                <a:latin typeface="Times New Roman"/>
                <a:ea typeface="Calibri"/>
              </a:rPr>
            </a:br>
            <a:r>
              <a:rPr lang="es-PE" sz="2000" dirty="0">
                <a:latin typeface="Times New Roman"/>
                <a:ea typeface="Calibri"/>
              </a:rPr>
              <a:t/>
            </a:r>
            <a:br>
              <a:rPr lang="es-PE" sz="2000" dirty="0">
                <a:latin typeface="Times New Roman"/>
                <a:ea typeface="Calibri"/>
              </a:rPr>
            </a:br>
            <a:endParaRPr lang="en-US" sz="1800" dirty="0"/>
          </a:p>
        </p:txBody>
      </p:sp>
      <p:sp>
        <p:nvSpPr>
          <p:cNvPr id="4" name="3 CuadroTexto"/>
          <p:cNvSpPr txBox="1"/>
          <p:nvPr/>
        </p:nvSpPr>
        <p:spPr>
          <a:xfrm>
            <a:off x="983176" y="5623025"/>
            <a:ext cx="9865895" cy="461665"/>
          </a:xfrm>
          <a:prstGeom prst="rect">
            <a:avLst/>
          </a:prstGeom>
          <a:noFill/>
        </p:spPr>
        <p:txBody>
          <a:bodyPr wrap="square" rtlCol="0">
            <a:spAutoFit/>
          </a:bodyPr>
          <a:lstStyle/>
          <a:p>
            <a:pPr fontAlgn="base"/>
            <a:r>
              <a:rPr lang="es-PE" sz="1200" dirty="0"/>
              <a:t>7.   Diccionario Enciclopédico </a:t>
            </a:r>
            <a:r>
              <a:rPr lang="es-PE" sz="1200" dirty="0" err="1"/>
              <a:t>Oceano</a:t>
            </a:r>
            <a:r>
              <a:rPr lang="es-PE" sz="1200" dirty="0"/>
              <a:t> Uno. Editorial: Océano </a:t>
            </a:r>
            <a:r>
              <a:rPr lang="es-PE" sz="1200" dirty="0" err="1"/>
              <a:t>Langenscheidt</a:t>
            </a:r>
            <a:r>
              <a:rPr lang="es-PE" sz="1200" dirty="0"/>
              <a:t/>
            </a:r>
            <a:br>
              <a:rPr lang="es-PE" sz="1200" dirty="0"/>
            </a:br>
            <a:r>
              <a:rPr lang="es-PE" sz="1200" dirty="0"/>
              <a:t>8.   Apuntes de Medicina Tradicional. La racionalización de lo irracional. Fernando Cabieses. </a:t>
            </a:r>
          </a:p>
        </p:txBody>
      </p:sp>
    </p:spTree>
    <p:extLst>
      <p:ext uri="{BB962C8B-B14F-4D97-AF65-F5344CB8AC3E}">
        <p14:creationId xmlns:p14="http://schemas.microsoft.com/office/powerpoint/2010/main" val="1328275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3484" y="1211286"/>
            <a:ext cx="10515600" cy="562923"/>
          </a:xfrm>
        </p:spPr>
        <p:txBody>
          <a:bodyPr>
            <a:normAutofit/>
          </a:bodyPr>
          <a:lstStyle/>
          <a:p>
            <a:r>
              <a:rPr lang="it-IT" sz="2400" b="1" dirty="0">
                <a:solidFill>
                  <a:schemeClr val="accent2"/>
                </a:solidFill>
                <a:effectLst>
                  <a:outerShdw blurRad="38100" dist="38100" dir="2700000" algn="tl">
                    <a:srgbClr val="000000">
                      <a:alpha val="43137"/>
                    </a:srgbClr>
                  </a:outerShdw>
                </a:effectLst>
              </a:rPr>
              <a:t>2. </a:t>
            </a:r>
            <a:r>
              <a:rPr lang="it-IT" sz="2400" b="1" dirty="0" smtClean="0">
                <a:solidFill>
                  <a:schemeClr val="accent2"/>
                </a:solidFill>
                <a:effectLst>
                  <a:outerShdw blurRad="38100" dist="38100" dir="2700000" algn="tl">
                    <a:srgbClr val="000000">
                      <a:alpha val="43137"/>
                    </a:srgbClr>
                  </a:outerShdw>
                </a:effectLst>
              </a:rPr>
              <a:t>Definición de la medicina chamánica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2541" y="1798329"/>
            <a:ext cx="10515600" cy="3838197"/>
          </a:xfrm>
        </p:spPr>
        <p:txBody>
          <a:bodyPr>
            <a:normAutofit/>
          </a:bodyPr>
          <a:lstStyle/>
          <a:p>
            <a:pPr algn="just">
              <a:buNone/>
            </a:pPr>
            <a:r>
              <a:rPr lang="es-PE" sz="1900" dirty="0" smtClean="0">
                <a:cs typeface="Times New Roman" pitchFamily="18" charset="0"/>
              </a:rPr>
              <a:t>   «</a:t>
            </a:r>
            <a:r>
              <a:rPr lang="es-ES" sz="1900" dirty="0"/>
              <a:t>Uno de los principales poderes </a:t>
            </a:r>
            <a:r>
              <a:rPr lang="es-ES" sz="1900" dirty="0" err="1"/>
              <a:t>chamánicos</a:t>
            </a:r>
            <a:r>
              <a:rPr lang="es-ES" sz="1900" dirty="0"/>
              <a:t> es el de realizar curaciones, tanto de enfermedades físicas como de trastornos del espíritu. En el Perú actual también se llaman curanderos o médicos vegetalistas, debido al profundo conocimiento sobre la aplicación y las propiedades de las plantas, tanto medicinales como psicoactivas. Es interesante destacar que en este mismo contexto cultural las plantas psicoactivas, también consideradas como plantas maestras o de poder, son genéricamente designadas como “la medicina</a:t>
            </a:r>
            <a:r>
              <a:rPr lang="es-ES" sz="1900" dirty="0" smtClean="0"/>
              <a:t>”</a:t>
            </a:r>
            <a:r>
              <a:rPr lang="es-PE" sz="1900" dirty="0" smtClean="0">
                <a:cs typeface="Times New Roman" pitchFamily="18" charset="0"/>
              </a:rPr>
              <a:t>»</a:t>
            </a:r>
            <a:r>
              <a:rPr lang="es-ES" sz="1900" dirty="0" smtClean="0"/>
              <a:t>. (9)</a:t>
            </a:r>
            <a:endParaRPr lang="es-PE" sz="1900" dirty="0">
              <a:cs typeface="Times New Roman" pitchFamily="18" charset="0"/>
            </a:endParaRPr>
          </a:p>
          <a:p>
            <a:pPr algn="just">
              <a:buNone/>
            </a:pPr>
            <a:r>
              <a:rPr lang="es-PE" dirty="0">
                <a:latin typeface="Times New Roman" pitchFamily="18" charset="0"/>
                <a:cs typeface="Times New Roman" pitchFamily="18" charset="0"/>
              </a:rPr>
              <a:t/>
            </a:r>
            <a:br>
              <a:rPr lang="es-PE" dirty="0">
                <a:latin typeface="Times New Roman" pitchFamily="18" charset="0"/>
                <a:cs typeface="Times New Roman" pitchFamily="18" charset="0"/>
              </a:rPr>
            </a:br>
            <a:r>
              <a:rPr lang="es-PE" dirty="0">
                <a:latin typeface="Times New Roman" pitchFamily="18" charset="0"/>
                <a:cs typeface="Times New Roman" pitchFamily="18" charset="0"/>
              </a:rPr>
              <a:t/>
            </a:r>
            <a:br>
              <a:rPr lang="es-PE" dirty="0">
                <a:latin typeface="Times New Roman" pitchFamily="18" charset="0"/>
                <a:cs typeface="Times New Roman" pitchFamily="18" charset="0"/>
              </a:rPr>
            </a:br>
            <a:r>
              <a:rPr lang="es-PE" sz="1400" dirty="0">
                <a:latin typeface="Times New Roman" pitchFamily="18" charset="0"/>
                <a:cs typeface="Times New Roman" pitchFamily="18" charset="0"/>
              </a:rPr>
              <a:t/>
            </a:r>
            <a:br>
              <a:rPr lang="es-PE" sz="1400" dirty="0">
                <a:latin typeface="Times New Roman" pitchFamily="18" charset="0"/>
                <a:cs typeface="Times New Roman" pitchFamily="18" charset="0"/>
              </a:rPr>
            </a:br>
            <a:endParaRPr lang="es-PE" sz="1400" dirty="0">
              <a:latin typeface="Times New Roman" pitchFamily="18" charset="0"/>
              <a:cs typeface="Times New Roman" pitchFamily="18" charset="0"/>
            </a:endParaRPr>
          </a:p>
        </p:txBody>
      </p:sp>
      <p:sp>
        <p:nvSpPr>
          <p:cNvPr id="4" name="Rectangle 3"/>
          <p:cNvSpPr/>
          <p:nvPr/>
        </p:nvSpPr>
        <p:spPr>
          <a:xfrm>
            <a:off x="632344" y="5792422"/>
            <a:ext cx="10395045" cy="276999"/>
          </a:xfrm>
          <a:prstGeom prst="rect">
            <a:avLst/>
          </a:prstGeom>
        </p:spPr>
        <p:txBody>
          <a:bodyPr wrap="square">
            <a:spAutoFit/>
          </a:bodyPr>
          <a:lstStyle/>
          <a:p>
            <a:pPr algn="just">
              <a:buNone/>
            </a:pPr>
            <a:r>
              <a:rPr lang="es-PE" sz="1200" dirty="0"/>
              <a:t>9.  Llamazares, Ana María. "Occidente herido: el potencial sanador del chamanismo en el mundo contemporáneo." (2013).</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109397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5335" y="1224935"/>
            <a:ext cx="10515600" cy="631162"/>
          </a:xfrm>
        </p:spPr>
        <p:txBody>
          <a:bodyPr>
            <a:normAutofit/>
          </a:bodyPr>
          <a:lstStyle/>
          <a:p>
            <a:r>
              <a:rPr lang="it-IT" sz="2400" b="1" dirty="0">
                <a:solidFill>
                  <a:schemeClr val="accent2"/>
                </a:solidFill>
                <a:effectLst>
                  <a:outerShdw blurRad="38100" dist="38100" dir="2700000" algn="tl">
                    <a:srgbClr val="000000">
                      <a:alpha val="43137"/>
                    </a:srgbClr>
                  </a:outerShdw>
                </a:effectLst>
              </a:rPr>
              <a:t>2. Definición de la medicina chamánica</a:t>
            </a:r>
            <a:endParaRPr lang="en-US" sz="2400" b="1" dirty="0">
              <a:solidFill>
                <a:schemeClr val="accent2"/>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a:blip r:embed="rId2"/>
          <a:srcRect l="49794" t="18631" r="27611" b="27744"/>
          <a:stretch>
            <a:fillRect/>
          </a:stretch>
        </p:blipFill>
        <p:spPr bwMode="auto">
          <a:xfrm>
            <a:off x="3441807" y="2113808"/>
            <a:ext cx="2262958" cy="3032927"/>
          </a:xfrm>
          <a:prstGeom prst="rect">
            <a:avLst/>
          </a:prstGeom>
          <a:noFill/>
          <a:ln w="9525">
            <a:noFill/>
            <a:miter lim="800000"/>
            <a:headEnd/>
            <a:tailEnd/>
          </a:ln>
          <a:effectLst/>
        </p:spPr>
      </p:pic>
      <p:sp>
        <p:nvSpPr>
          <p:cNvPr id="5" name="4 CuadroTexto"/>
          <p:cNvSpPr txBox="1"/>
          <p:nvPr/>
        </p:nvSpPr>
        <p:spPr>
          <a:xfrm>
            <a:off x="6472052" y="2782548"/>
            <a:ext cx="3051958" cy="830997"/>
          </a:xfrm>
          <a:prstGeom prst="rect">
            <a:avLst/>
          </a:prstGeom>
          <a:noFill/>
        </p:spPr>
        <p:txBody>
          <a:bodyPr wrap="square" rtlCol="0">
            <a:spAutoFit/>
          </a:bodyPr>
          <a:lstStyle/>
          <a:p>
            <a:r>
              <a:rPr lang="es-PE" sz="1600" dirty="0" smtClean="0"/>
              <a:t>Cerámica Mochica </a:t>
            </a:r>
            <a:r>
              <a:rPr lang="es-PE" sz="1600" dirty="0"/>
              <a:t>(Perú) que representa a un curandero masticando hojas de coca</a:t>
            </a:r>
          </a:p>
        </p:txBody>
      </p:sp>
      <p:sp>
        <p:nvSpPr>
          <p:cNvPr id="6" name="5 CuadroTexto"/>
          <p:cNvSpPr txBox="1"/>
          <p:nvPr/>
        </p:nvSpPr>
        <p:spPr>
          <a:xfrm>
            <a:off x="475013" y="5438898"/>
            <a:ext cx="10865922" cy="276999"/>
          </a:xfrm>
          <a:prstGeom prst="rect">
            <a:avLst/>
          </a:prstGeom>
          <a:noFill/>
        </p:spPr>
        <p:txBody>
          <a:bodyPr wrap="square" rtlCol="0">
            <a:spAutoFit/>
          </a:bodyPr>
          <a:lstStyle/>
          <a:p>
            <a:r>
              <a:rPr lang="es-PE" sz="1200" dirty="0"/>
              <a:t>6. Jordán, Régulo Franco. Oficiantes y curanderos moche, una visión desde la arqueología. </a:t>
            </a:r>
            <a:r>
              <a:rPr lang="es-PE" sz="1200" i="1" dirty="0"/>
              <a:t>Pueblo continente</a:t>
            </a:r>
            <a:r>
              <a:rPr lang="es-PE" sz="1200" dirty="0"/>
              <a:t>, 2016, vol. 23, no 1, p. 18-26.</a:t>
            </a:r>
          </a:p>
        </p:txBody>
      </p:sp>
    </p:spTree>
    <p:extLst>
      <p:ext uri="{BB962C8B-B14F-4D97-AF65-F5344CB8AC3E}">
        <p14:creationId xmlns:p14="http://schemas.microsoft.com/office/powerpoint/2010/main" val="109397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1426" y="911036"/>
            <a:ext cx="10515600" cy="1325563"/>
          </a:xfrm>
        </p:spPr>
        <p:txBody>
          <a:bodyPr/>
          <a:lstStyle/>
          <a:p>
            <a:r>
              <a:rPr lang="it-IT" sz="2400" b="1" dirty="0">
                <a:solidFill>
                  <a:schemeClr val="accent2"/>
                </a:solidFill>
                <a:effectLst>
                  <a:outerShdw blurRad="38100" dist="38100" dir="2700000" algn="tl">
                    <a:srgbClr val="000000">
                      <a:alpha val="43137"/>
                    </a:srgbClr>
                  </a:outerShdw>
                </a:effectLst>
              </a:rPr>
              <a:t>2. Definición de la medicina chamánica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normAutofit/>
          </a:bodyPr>
          <a:lstStyle/>
          <a:p>
            <a:pPr>
              <a:buNone/>
            </a:pPr>
            <a:r>
              <a:rPr lang="es-ES" sz="1600" dirty="0" smtClean="0">
                <a:cs typeface="Times New Roman" pitchFamily="18" charset="0"/>
              </a:rPr>
              <a:t>Destaca </a:t>
            </a:r>
            <a:r>
              <a:rPr lang="es-ES" sz="1600" dirty="0">
                <a:cs typeface="Times New Roman" pitchFamily="18" charset="0"/>
              </a:rPr>
              <a:t>el uso de dos tipos de plantas </a:t>
            </a:r>
            <a:r>
              <a:rPr lang="es-ES" sz="1600" dirty="0" smtClean="0">
                <a:cs typeface="Times New Roman" pitchFamily="18" charset="0"/>
              </a:rPr>
              <a:t>en </a:t>
            </a:r>
            <a:r>
              <a:rPr lang="es-ES" sz="1600" dirty="0">
                <a:cs typeface="Times New Roman" pitchFamily="18" charset="0"/>
              </a:rPr>
              <a:t>la medicina </a:t>
            </a:r>
            <a:r>
              <a:rPr lang="es-ES" sz="1600" dirty="0" err="1">
                <a:cs typeface="Times New Roman" pitchFamily="18" charset="0"/>
              </a:rPr>
              <a:t>chamánica</a:t>
            </a:r>
            <a:r>
              <a:rPr lang="es-ES" sz="1600" dirty="0">
                <a:cs typeface="Times New Roman" pitchFamily="18" charset="0"/>
              </a:rPr>
              <a:t> precolombina:</a:t>
            </a:r>
            <a:endParaRPr lang="es-PE" sz="1600" dirty="0">
              <a:cs typeface="Times New Roman" pitchFamily="18" charset="0"/>
            </a:endParaRPr>
          </a:p>
          <a:p>
            <a:pPr>
              <a:buFont typeface="Wingdings" pitchFamily="2" charset="2"/>
              <a:buChar char="ü"/>
            </a:pPr>
            <a:r>
              <a:rPr lang="es-PE" sz="1600" dirty="0" smtClean="0">
                <a:cs typeface="Times New Roman" pitchFamily="18" charset="0"/>
              </a:rPr>
              <a:t>El uso ritual de plantas psicoactivas</a:t>
            </a:r>
            <a:endParaRPr lang="es-PE" sz="1600" dirty="0">
              <a:cs typeface="Times New Roman" pitchFamily="18" charset="0"/>
            </a:endParaRPr>
          </a:p>
          <a:p>
            <a:pPr>
              <a:buFont typeface="Wingdings" pitchFamily="2" charset="2"/>
              <a:buChar char="ü"/>
            </a:pPr>
            <a:r>
              <a:rPr lang="es-PE" sz="1600" dirty="0" smtClean="0">
                <a:cs typeface="Times New Roman" pitchFamily="18" charset="0"/>
              </a:rPr>
              <a:t>El uso de plantas medicinales</a:t>
            </a:r>
            <a:endParaRPr lang="es-PE" sz="1600" dirty="0">
              <a:cs typeface="Times New Roman" pitchFamily="18" charset="0"/>
            </a:endParaRPr>
          </a:p>
          <a:p>
            <a:pPr marL="0" indent="0" algn="just">
              <a:buNone/>
            </a:pPr>
            <a:r>
              <a:rPr lang="es-ES" sz="1600" dirty="0"/>
              <a:t>L</a:t>
            </a:r>
            <a:r>
              <a:rPr lang="es-ES" sz="1600" dirty="0" smtClean="0"/>
              <a:t>as </a:t>
            </a:r>
            <a:r>
              <a:rPr lang="es-ES" sz="1600" dirty="0"/>
              <a:t>plantas psicoactivas son consideradas sagradas y </a:t>
            </a:r>
            <a:r>
              <a:rPr lang="es-ES" sz="1600" dirty="0" smtClean="0"/>
              <a:t>además </a:t>
            </a:r>
            <a:r>
              <a:rPr lang="es-ES" sz="1600" dirty="0"/>
              <a:t>de las propiedades curativas, contienen la posibilidad de poner a la persona que las ingiere, en un estado de consciencia amplificado equiparable al trance extático</a:t>
            </a:r>
            <a:r>
              <a:rPr lang="es-ES" sz="1600" dirty="0" smtClean="0"/>
              <a:t>.</a:t>
            </a:r>
            <a:endParaRPr lang="es-PE" sz="1600" dirty="0">
              <a:cs typeface="Times New Roman" pitchFamily="18" charset="0"/>
            </a:endParaRPr>
          </a:p>
        </p:txBody>
      </p:sp>
      <p:sp>
        <p:nvSpPr>
          <p:cNvPr id="5" name="4 Rectángulo"/>
          <p:cNvSpPr/>
          <p:nvPr/>
        </p:nvSpPr>
        <p:spPr>
          <a:xfrm>
            <a:off x="308759" y="5045516"/>
            <a:ext cx="11340934" cy="1015663"/>
          </a:xfrm>
          <a:prstGeom prst="rect">
            <a:avLst/>
          </a:prstGeom>
        </p:spPr>
        <p:txBody>
          <a:bodyPr wrap="square">
            <a:spAutoFit/>
          </a:bodyPr>
          <a:lstStyle/>
          <a:p>
            <a:r>
              <a:rPr lang="es-PE" sz="1200" dirty="0"/>
              <a:t>9. Llamazares, Ana María. "Occidente herido: el potencial sanador del chamanismo en el mundo contemporáneo." (2013).</a:t>
            </a:r>
          </a:p>
          <a:p>
            <a:r>
              <a:rPr lang="es-PE" sz="1200" dirty="0"/>
              <a:t>10.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a:p>
            <a:endParaRPr lang="es-PE" sz="1200" dirty="0"/>
          </a:p>
        </p:txBody>
      </p:sp>
    </p:spTree>
    <p:extLst>
      <p:ext uri="{BB962C8B-B14F-4D97-AF65-F5344CB8AC3E}">
        <p14:creationId xmlns:p14="http://schemas.microsoft.com/office/powerpoint/2010/main" val="279361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949" y="760911"/>
            <a:ext cx="10515600" cy="1067890"/>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it-IT" sz="2400" b="1" dirty="0" smtClean="0">
                <a:solidFill>
                  <a:schemeClr val="accent2"/>
                </a:solidFill>
                <a:effectLst>
                  <a:outerShdw blurRad="38100" dist="38100" dir="2700000" algn="tl">
                    <a:srgbClr val="000000">
                      <a:alpha val="43137"/>
                    </a:srgbClr>
                  </a:outerShdw>
                </a:effectLst>
              </a:rPr>
              <a:t>Caracteristicas de la medicina chamánica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5245" y="1675500"/>
            <a:ext cx="10515600" cy="4351338"/>
          </a:xfrm>
        </p:spPr>
        <p:txBody>
          <a:bodyPr>
            <a:normAutofit/>
          </a:bodyPr>
          <a:lstStyle/>
          <a:p>
            <a:pPr marL="0" indent="0">
              <a:buNone/>
            </a:pPr>
            <a:r>
              <a:rPr lang="es-ES" sz="1600" dirty="0" smtClean="0"/>
              <a:t>Durante el trance extático </a:t>
            </a:r>
            <a:r>
              <a:rPr lang="es-ES" sz="1600" dirty="0"/>
              <a:t>se modifica la percepción de un modo global y ya sea a través de sensaciones corporales, auditivas, visiones o impactos </a:t>
            </a:r>
            <a:r>
              <a:rPr lang="es-ES" sz="1600" dirty="0" smtClean="0"/>
              <a:t>cognitivos, </a:t>
            </a:r>
            <a:r>
              <a:rPr lang="es-ES" sz="1600" dirty="0"/>
              <a:t>se puede entrar en contacto con entidades o planos sobrenaturales</a:t>
            </a:r>
            <a:r>
              <a:rPr lang="es-ES" sz="1600" dirty="0" smtClean="0"/>
              <a:t>.</a:t>
            </a:r>
            <a:r>
              <a:rPr lang="es-PE" sz="1600" dirty="0">
                <a:cs typeface="Times New Roman" pitchFamily="18" charset="0"/>
              </a:rPr>
              <a:t> (7)</a:t>
            </a:r>
            <a:endParaRPr lang="en-US" sz="1600" dirty="0">
              <a:cs typeface="Times New Roman" pitchFamily="18" charset="0"/>
            </a:endParaRPr>
          </a:p>
          <a:p>
            <a:pPr>
              <a:buFont typeface="Wingdings" pitchFamily="2" charset="2"/>
              <a:buChar char="ü"/>
            </a:pPr>
            <a:endParaRPr lang="es-PE" sz="1600" dirty="0">
              <a:cs typeface="Times New Roman" pitchFamily="18" charset="0"/>
            </a:endParaRPr>
          </a:p>
          <a:p>
            <a:pPr marL="0" indent="0" algn="just">
              <a:buNone/>
            </a:pPr>
            <a:r>
              <a:rPr lang="es-PE" sz="1600" dirty="0" smtClean="0">
                <a:cs typeface="Times New Roman" pitchFamily="18" charset="0"/>
              </a:rPr>
              <a:t>Para el chamanismo el uso de plantas psicoactivas era fundamental.</a:t>
            </a:r>
            <a:r>
              <a:rPr lang="es-ES" sz="1600" dirty="0"/>
              <a:t> </a:t>
            </a:r>
            <a:r>
              <a:rPr lang="es-ES" sz="1600" dirty="0" smtClean="0"/>
              <a:t>Son </a:t>
            </a:r>
            <a:r>
              <a:rPr lang="es-ES" sz="1600" dirty="0"/>
              <a:t>consideradas </a:t>
            </a:r>
            <a:r>
              <a:rPr lang="es-ES" sz="1600" dirty="0" smtClean="0"/>
              <a:t>sagradas y </a:t>
            </a:r>
            <a:r>
              <a:rPr lang="es-ES" sz="1600" dirty="0"/>
              <a:t>no </a:t>
            </a:r>
            <a:r>
              <a:rPr lang="es-ES" sz="1600" dirty="0" smtClean="0"/>
              <a:t>son sólo fundamentales </a:t>
            </a:r>
            <a:r>
              <a:rPr lang="es-ES" sz="1600" dirty="0"/>
              <a:t>para el proceso de </a:t>
            </a:r>
            <a:r>
              <a:rPr lang="es-ES" sz="1600" dirty="0" smtClean="0"/>
              <a:t>curación. También lo son para </a:t>
            </a:r>
            <a:r>
              <a:rPr lang="es-ES" sz="1600" dirty="0"/>
              <a:t>acceder a estados de consciencia </a:t>
            </a:r>
            <a:r>
              <a:rPr lang="es-ES" sz="1600" dirty="0" smtClean="0"/>
              <a:t>amplificada de tal modo que el paciente puede ver más allá de la dolencia física.</a:t>
            </a:r>
          </a:p>
          <a:p>
            <a:pPr marL="0" indent="0" algn="just">
              <a:buNone/>
            </a:pPr>
            <a:endParaRPr lang="es-PE" sz="1600" dirty="0">
              <a:cs typeface="Times New Roman" pitchFamily="18" charset="0"/>
            </a:endParaRPr>
          </a:p>
        </p:txBody>
      </p:sp>
      <p:sp>
        <p:nvSpPr>
          <p:cNvPr id="8" name="7 Rectángulo"/>
          <p:cNvSpPr/>
          <p:nvPr/>
        </p:nvSpPr>
        <p:spPr>
          <a:xfrm>
            <a:off x="630572" y="5537745"/>
            <a:ext cx="10960925" cy="276999"/>
          </a:xfrm>
          <a:prstGeom prst="rect">
            <a:avLst/>
          </a:prstGeom>
        </p:spPr>
        <p:txBody>
          <a:bodyPr wrap="square">
            <a:spAutoFit/>
          </a:bodyPr>
          <a:lstStyle/>
          <a:p>
            <a:r>
              <a:rPr lang="es-PE" sz="1200" dirty="0"/>
              <a:t>7. Llamazares, Ana María. "Occidente herido: el potencial sanador del chamanismo en el mundo contemporáneo." (2013).</a:t>
            </a:r>
          </a:p>
        </p:txBody>
      </p:sp>
    </p:spTree>
    <p:extLst>
      <p:ext uri="{BB962C8B-B14F-4D97-AF65-F5344CB8AC3E}">
        <p14:creationId xmlns:p14="http://schemas.microsoft.com/office/powerpoint/2010/main" val="279361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0905" y="870092"/>
            <a:ext cx="10515600" cy="1325563"/>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Caracteristicas de la medicina chamánica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700644" y="1824207"/>
            <a:ext cx="10515600" cy="3363892"/>
          </a:xfrm>
        </p:spPr>
        <p:txBody>
          <a:bodyPr>
            <a:normAutofit/>
          </a:bodyPr>
          <a:lstStyle/>
          <a:p>
            <a:pPr marL="0" indent="0" algn="just">
              <a:buNone/>
            </a:pPr>
            <a:r>
              <a:rPr lang="es-PE" sz="1800" dirty="0" smtClean="0">
                <a:cs typeface="Times New Roman" pitchFamily="18" charset="0"/>
              </a:rPr>
              <a:t>«</a:t>
            </a:r>
            <a:r>
              <a:rPr lang="es-ES" sz="1800" dirty="0" smtClean="0"/>
              <a:t>El </a:t>
            </a:r>
            <a:r>
              <a:rPr lang="es-ES" sz="1800" dirty="0"/>
              <a:t>estado de consciencia que producen las plantas sagradas aumenta la sensibilidad de tal modo que la persona es capaz de captar energías y vibraciones que la consciencia ordinaria no puede registrar. Esto ha sido comparado con la emergencia de un “sexto sentido”, un estado de “</a:t>
            </a:r>
            <a:r>
              <a:rPr lang="es-ES" sz="1800" dirty="0" smtClean="0"/>
              <a:t>hiperestesia” </a:t>
            </a:r>
            <a:r>
              <a:rPr lang="es-ES" sz="1800" dirty="0"/>
              <a:t>en el que la sensibilidad está </a:t>
            </a:r>
            <a:r>
              <a:rPr lang="es-ES" sz="1800" dirty="0" smtClean="0"/>
              <a:t>súper desarrollada. </a:t>
            </a:r>
            <a:r>
              <a:rPr lang="es-ES" sz="1800" dirty="0"/>
              <a:t>Esto resulta fundamental para el proceso de curación pues gran parte del trabajo chamánico es de naturaleza energética y resulta invisible a los ojos normales. En la mayor parte de los casos el chamán debe tomar las plantas para poder captar el estado </a:t>
            </a:r>
            <a:r>
              <a:rPr lang="es-ES" sz="1800" dirty="0" err="1"/>
              <a:t>bioenergético</a:t>
            </a:r>
            <a:r>
              <a:rPr lang="es-ES" sz="1800" dirty="0"/>
              <a:t> de las personas y también, operar sobre ellas utilizando esas </a:t>
            </a:r>
            <a:r>
              <a:rPr lang="es-ES" sz="1800" dirty="0" smtClean="0"/>
              <a:t>fuerzas</a:t>
            </a:r>
            <a:r>
              <a:rPr lang="es-PE" sz="1800" dirty="0" smtClean="0">
                <a:cs typeface="Times New Roman" pitchFamily="18" charset="0"/>
              </a:rPr>
              <a:t>.» </a:t>
            </a:r>
            <a:r>
              <a:rPr lang="es-PE" sz="1800" dirty="0">
                <a:cs typeface="Times New Roman" pitchFamily="18" charset="0"/>
              </a:rPr>
              <a:t>(9)</a:t>
            </a:r>
            <a:endParaRPr lang="en-US" sz="1800" dirty="0">
              <a:cs typeface="Times New Roman" pitchFamily="18" charset="0"/>
            </a:endParaRPr>
          </a:p>
        </p:txBody>
      </p:sp>
      <p:sp>
        <p:nvSpPr>
          <p:cNvPr id="7" name="6 CuadroTexto"/>
          <p:cNvSpPr txBox="1"/>
          <p:nvPr/>
        </p:nvSpPr>
        <p:spPr>
          <a:xfrm>
            <a:off x="700644" y="5619510"/>
            <a:ext cx="10117777" cy="553998"/>
          </a:xfrm>
          <a:prstGeom prst="rect">
            <a:avLst/>
          </a:prstGeom>
          <a:noFill/>
        </p:spPr>
        <p:txBody>
          <a:bodyPr wrap="square" rtlCol="0">
            <a:spAutoFit/>
          </a:bodyPr>
          <a:lstStyle/>
          <a:p>
            <a:r>
              <a:rPr lang="es-PE" sz="1200" dirty="0"/>
              <a:t>9. Llamazares, Ana María. "Occidente herido: el potencial sanador del chamanismo en el mundo contemporáneo." (2013).</a:t>
            </a:r>
          </a:p>
          <a:p>
            <a:endParaRPr lang="es-PE" dirty="0"/>
          </a:p>
        </p:txBody>
      </p:sp>
    </p:spTree>
    <p:extLst>
      <p:ext uri="{BB962C8B-B14F-4D97-AF65-F5344CB8AC3E}">
        <p14:creationId xmlns:p14="http://schemas.microsoft.com/office/powerpoint/2010/main" val="952243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950" y="837433"/>
            <a:ext cx="10515600" cy="881784"/>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Caracteristicas de la medicina chamánica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900541" y="2294606"/>
            <a:ext cx="4218845" cy="3209717"/>
          </a:xfrm>
        </p:spPr>
        <p:txBody>
          <a:bodyPr>
            <a:noAutofit/>
          </a:bodyPr>
          <a:lstStyle/>
          <a:p>
            <a:pPr algn="just">
              <a:buNone/>
            </a:pPr>
            <a:r>
              <a:rPr lang="es-ES" sz="1600" dirty="0" smtClean="0">
                <a:cs typeface="Times New Roman" pitchFamily="18" charset="0"/>
              </a:rPr>
              <a:t>El </a:t>
            </a:r>
            <a:r>
              <a:rPr lang="es-ES" sz="1600" dirty="0">
                <a:cs typeface="Times New Roman" pitchFamily="18" charset="0"/>
              </a:rPr>
              <a:t>uso de plantas como la Ayahuasca </a:t>
            </a:r>
            <a:r>
              <a:rPr lang="es-ES" sz="1600" dirty="0" smtClean="0">
                <a:cs typeface="Times New Roman" pitchFamily="18" charset="0"/>
              </a:rPr>
              <a:t>fue fundamental </a:t>
            </a:r>
            <a:r>
              <a:rPr lang="es-ES" sz="1600" dirty="0">
                <a:cs typeface="Times New Roman" pitchFamily="18" charset="0"/>
              </a:rPr>
              <a:t>en la medicina </a:t>
            </a:r>
            <a:r>
              <a:rPr lang="es-ES" sz="1600" dirty="0" err="1">
                <a:cs typeface="Times New Roman" pitchFamily="18" charset="0"/>
              </a:rPr>
              <a:t>chamánica</a:t>
            </a:r>
            <a:r>
              <a:rPr lang="es-ES" sz="1600" dirty="0">
                <a:cs typeface="Times New Roman" pitchFamily="18" charset="0"/>
              </a:rPr>
              <a:t> </a:t>
            </a:r>
            <a:r>
              <a:rPr lang="es-ES" sz="1600" dirty="0" smtClean="0">
                <a:cs typeface="Times New Roman" pitchFamily="18" charset="0"/>
              </a:rPr>
              <a:t>precolombina. Se usaba </a:t>
            </a:r>
            <a:r>
              <a:rPr lang="es-ES" sz="1600" dirty="0">
                <a:cs typeface="Times New Roman" pitchFamily="18" charset="0"/>
              </a:rPr>
              <a:t>para acceder a otros planos </a:t>
            </a:r>
            <a:r>
              <a:rPr lang="es-ES" sz="1600" dirty="0" smtClean="0">
                <a:cs typeface="Times New Roman" pitchFamily="18" charset="0"/>
              </a:rPr>
              <a:t>de realidad </a:t>
            </a:r>
            <a:r>
              <a:rPr lang="es-ES" sz="1600" dirty="0">
                <a:cs typeface="Times New Roman" pitchFamily="18" charset="0"/>
              </a:rPr>
              <a:t>a través de “una conciencia amplificada” para analizar y comprender el problema del desequilibrio</a:t>
            </a:r>
            <a:r>
              <a:rPr lang="es-ES" sz="1600" dirty="0" smtClean="0">
                <a:cs typeface="Times New Roman" pitchFamily="18" charset="0"/>
              </a:rPr>
              <a:t>.</a:t>
            </a:r>
          </a:p>
        </p:txBody>
      </p:sp>
      <p:sp>
        <p:nvSpPr>
          <p:cNvPr id="4" name="3 CuadroTexto"/>
          <p:cNvSpPr txBox="1"/>
          <p:nvPr/>
        </p:nvSpPr>
        <p:spPr>
          <a:xfrm>
            <a:off x="1161799" y="6460661"/>
            <a:ext cx="9582401" cy="584775"/>
          </a:xfrm>
          <a:prstGeom prst="rect">
            <a:avLst/>
          </a:prstGeom>
          <a:noFill/>
        </p:spPr>
        <p:txBody>
          <a:bodyPr wrap="square" rtlCol="0">
            <a:spAutoFit/>
          </a:bodyPr>
          <a:lstStyle/>
          <a:p>
            <a:r>
              <a:rPr lang="es-PE" dirty="0"/>
              <a:t/>
            </a:r>
            <a:br>
              <a:rPr lang="es-PE" dirty="0"/>
            </a:br>
            <a:endParaRPr lang="es-PE" sz="1400" dirty="0"/>
          </a:p>
        </p:txBody>
      </p:sp>
      <p:sp>
        <p:nvSpPr>
          <p:cNvPr id="6" name="5 CuadroTexto"/>
          <p:cNvSpPr txBox="1"/>
          <p:nvPr/>
        </p:nvSpPr>
        <p:spPr>
          <a:xfrm>
            <a:off x="900541" y="5705141"/>
            <a:ext cx="9582401" cy="492443"/>
          </a:xfrm>
          <a:prstGeom prst="rect">
            <a:avLst/>
          </a:prstGeom>
          <a:noFill/>
        </p:spPr>
        <p:txBody>
          <a:bodyPr wrap="square" rtlCol="0">
            <a:spAutoFit/>
          </a:bodyPr>
          <a:lstStyle/>
          <a:p>
            <a:r>
              <a:rPr lang="es-PE" sz="1200" dirty="0"/>
              <a:t>11. Castillo. J; Chamanismo </a:t>
            </a:r>
            <a:r>
              <a:rPr lang="es-PE" sz="1200" dirty="0" err="1"/>
              <a:t>Piaroa</a:t>
            </a:r>
            <a:r>
              <a:rPr lang="es-PE" sz="1200" dirty="0"/>
              <a:t>. En: </a:t>
            </a:r>
            <a:r>
              <a:rPr lang="es-PE" sz="1200" dirty="0" err="1"/>
              <a:t>Poveda</a:t>
            </a:r>
            <a:r>
              <a:rPr lang="es-PE" sz="1200" dirty="0"/>
              <a:t>, J.M. (</a:t>
            </a:r>
            <a:r>
              <a:rPr lang="es-PE" sz="1200" dirty="0" err="1"/>
              <a:t>Ed</a:t>
            </a:r>
            <a:r>
              <a:rPr lang="es-PE" sz="1200" dirty="0"/>
              <a:t>) Chamanismo. El arte natural de curar; Temas de Hoy; Madrid; 1997. p.357-362. </a:t>
            </a:r>
            <a:r>
              <a:rPr lang="es-PE" dirty="0"/>
              <a:t/>
            </a:r>
            <a:br>
              <a:rPr lang="es-PE" dirty="0"/>
            </a:br>
            <a:endParaRPr lang="es-PE" sz="1400" dirty="0"/>
          </a:p>
        </p:txBody>
      </p:sp>
      <p:sp>
        <p:nvSpPr>
          <p:cNvPr id="15366" name="AutoShape 6" descr="Rituales de Ayahuasca en Cusco - Chaman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5368" name="AutoShape 8" descr="Rituales de Ayahuasca en Cus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5370" name="AutoShape 10" descr="Rituales de Ayahuasca en Cus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2" name="11 Imagen" descr="planta-ayahuasca-hojas-1280x640.jpg"/>
          <p:cNvPicPr>
            <a:picLocks noChangeAspect="1"/>
          </p:cNvPicPr>
          <p:nvPr/>
        </p:nvPicPr>
        <p:blipFill>
          <a:blip r:embed="rId3"/>
          <a:srcRect l="19501" t="9028" r="9005"/>
          <a:stretch>
            <a:fillRect/>
          </a:stretch>
        </p:blipFill>
        <p:spPr>
          <a:xfrm rot="5400000">
            <a:off x="5407128" y="2157571"/>
            <a:ext cx="3054143" cy="1943100"/>
          </a:xfrm>
          <a:prstGeom prst="rect">
            <a:avLst/>
          </a:prstGeom>
        </p:spPr>
      </p:pic>
      <p:pic>
        <p:nvPicPr>
          <p:cNvPr id="9218" name="Picture 2"/>
          <p:cNvPicPr>
            <a:picLocks noChangeAspect="1" noChangeArrowheads="1"/>
          </p:cNvPicPr>
          <p:nvPr/>
        </p:nvPicPr>
        <p:blipFill>
          <a:blip r:embed="rId4"/>
          <a:srcRect l="27352" t="11459" r="32941" b="32812"/>
          <a:stretch>
            <a:fillRect/>
          </a:stretch>
        </p:blipFill>
        <p:spPr bwMode="auto">
          <a:xfrm>
            <a:off x="8343900" y="1602048"/>
            <a:ext cx="3559501" cy="2729483"/>
          </a:xfrm>
          <a:prstGeom prst="rect">
            <a:avLst/>
          </a:prstGeom>
          <a:noFill/>
          <a:ln w="9525">
            <a:noFill/>
            <a:miter lim="800000"/>
            <a:headEnd/>
            <a:tailEnd/>
          </a:ln>
          <a:effectLst/>
        </p:spPr>
      </p:pic>
      <p:sp>
        <p:nvSpPr>
          <p:cNvPr id="11" name="10 CuadroTexto"/>
          <p:cNvSpPr txBox="1"/>
          <p:nvPr/>
        </p:nvSpPr>
        <p:spPr>
          <a:xfrm>
            <a:off x="8343900" y="4472344"/>
            <a:ext cx="3524250" cy="1138773"/>
          </a:xfrm>
          <a:prstGeom prst="rect">
            <a:avLst/>
          </a:prstGeom>
          <a:noFill/>
        </p:spPr>
        <p:txBody>
          <a:bodyPr wrap="square" rtlCol="0">
            <a:spAutoFit/>
          </a:bodyPr>
          <a:lstStyle/>
          <a:p>
            <a:r>
              <a:rPr lang="es-ES" sz="1600" dirty="0"/>
              <a:t>Mortero de piedra utilizado en la preparación de medicamentos</a:t>
            </a:r>
            <a:r>
              <a:rPr lang="es-ES" sz="1600" dirty="0" smtClean="0"/>
              <a:t>.</a:t>
            </a:r>
          </a:p>
          <a:p>
            <a:endParaRPr lang="es-PE" sz="1200" dirty="0"/>
          </a:p>
          <a:p>
            <a:r>
              <a:rPr lang="es-PE" sz="1200" dirty="0">
                <a:hlinkClick r:id="rId5"/>
              </a:rPr>
              <a:t>https://visitavirtual.cultura.pe/recorridos/MUNACH/museo-nacional-chavin/index.html</a:t>
            </a:r>
            <a:endParaRPr lang="es-PE" sz="1200" dirty="0"/>
          </a:p>
        </p:txBody>
      </p:sp>
      <p:sp>
        <p:nvSpPr>
          <p:cNvPr id="13" name="12 CuadroTexto"/>
          <p:cNvSpPr txBox="1"/>
          <p:nvPr/>
        </p:nvSpPr>
        <p:spPr>
          <a:xfrm>
            <a:off x="5962649" y="4703177"/>
            <a:ext cx="1866900" cy="338554"/>
          </a:xfrm>
          <a:prstGeom prst="rect">
            <a:avLst/>
          </a:prstGeom>
          <a:noFill/>
        </p:spPr>
        <p:txBody>
          <a:bodyPr wrap="square" rtlCol="0">
            <a:spAutoFit/>
          </a:bodyPr>
          <a:lstStyle/>
          <a:p>
            <a:pPr algn="ctr"/>
            <a:r>
              <a:rPr lang="es-PE" sz="1600" dirty="0"/>
              <a:t>Ayahuasca</a:t>
            </a:r>
          </a:p>
        </p:txBody>
      </p:sp>
    </p:spTree>
    <p:extLst>
      <p:ext uri="{BB962C8B-B14F-4D97-AF65-F5344CB8AC3E}">
        <p14:creationId xmlns:p14="http://schemas.microsoft.com/office/powerpoint/2010/main" val="924296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135" y="979274"/>
            <a:ext cx="10515600" cy="562923"/>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Caracteristicas de la medicina chamánica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68135" y="1697068"/>
            <a:ext cx="11253952" cy="4351338"/>
          </a:xfrm>
        </p:spPr>
        <p:txBody>
          <a:bodyPr>
            <a:normAutofit/>
          </a:bodyPr>
          <a:lstStyle/>
          <a:p>
            <a:pPr marL="0" indent="0">
              <a:buNone/>
            </a:pPr>
            <a:r>
              <a:rPr lang="es-ES" sz="1600" dirty="0" smtClean="0"/>
              <a:t>En </a:t>
            </a:r>
            <a:r>
              <a:rPr lang="es-ES" sz="1600" dirty="0"/>
              <a:t>Perú existen distintas tradiciones regionales de chamanismo, cada </a:t>
            </a:r>
            <a:r>
              <a:rPr lang="es-ES" sz="1600" dirty="0" smtClean="0"/>
              <a:t>una con</a:t>
            </a:r>
            <a:r>
              <a:rPr lang="es-ES" sz="1600" dirty="0"/>
              <a:t> particularidades en lo referente a la disposición del espacio, los insumos utilizados y </a:t>
            </a:r>
            <a:r>
              <a:rPr lang="es-ES" sz="1600" dirty="0" smtClean="0"/>
              <a:t>la manera </a:t>
            </a:r>
            <a:r>
              <a:rPr lang="es-ES" sz="1600" dirty="0"/>
              <a:t>de conceptualizar aquello que está más allá del alcance humano.</a:t>
            </a:r>
            <a:endParaRPr lang="es-PE" sz="1600" dirty="0">
              <a:cs typeface="Times New Roman" pitchFamily="18" charset="0"/>
            </a:endParaRPr>
          </a:p>
          <a:p>
            <a:pPr marL="0" indent="0">
              <a:buNone/>
            </a:pPr>
            <a:r>
              <a:rPr lang="es-ES" sz="1600" dirty="0" smtClean="0">
                <a:cs typeface="Times New Roman" pitchFamily="18" charset="0"/>
              </a:rPr>
              <a:t>La </a:t>
            </a:r>
            <a:r>
              <a:rPr lang="es-ES" sz="1600" dirty="0">
                <a:cs typeface="Times New Roman" pitchFamily="18" charset="0"/>
              </a:rPr>
              <a:t>evidencia muestra que las culturas precolombinas también tuvieron varios chamanes. Así </a:t>
            </a:r>
            <a:r>
              <a:rPr lang="es-ES" sz="1600" dirty="0" smtClean="0">
                <a:cs typeface="Times New Roman" pitchFamily="18" charset="0"/>
              </a:rPr>
              <a:t>se </a:t>
            </a:r>
            <a:r>
              <a:rPr lang="es-ES" sz="1600" dirty="0" smtClean="0">
                <a:cs typeface="Times New Roman" pitchFamily="18" charset="0"/>
              </a:rPr>
              <a:t>muestra en cerámicas </a:t>
            </a:r>
            <a:r>
              <a:rPr lang="es-ES" sz="1600" dirty="0">
                <a:cs typeface="Times New Roman" pitchFamily="18" charset="0"/>
              </a:rPr>
              <a:t>y hallazgos arqueológicos, especialmente en los materiales utilizados, en los espacios de curación y en la metodología.</a:t>
            </a:r>
            <a:endParaRPr lang="es-PE" sz="1600" dirty="0">
              <a:cs typeface="Times New Roman" pitchFamily="18" charset="0"/>
            </a:endParaRPr>
          </a:p>
          <a:p>
            <a:pPr marL="0" indent="0">
              <a:buNone/>
            </a:pPr>
            <a:r>
              <a:rPr lang="es-ES" sz="1600" dirty="0" smtClean="0">
                <a:cs typeface="Times New Roman" pitchFamily="18" charset="0"/>
              </a:rPr>
              <a:t>En </a:t>
            </a:r>
            <a:r>
              <a:rPr lang="es-ES" sz="1600" dirty="0">
                <a:cs typeface="Times New Roman" pitchFamily="18" charset="0"/>
              </a:rPr>
              <a:t>las culturas precolombinas </a:t>
            </a:r>
            <a:r>
              <a:rPr lang="es-ES" sz="1600" dirty="0" smtClean="0">
                <a:cs typeface="Times New Roman" pitchFamily="18" charset="0"/>
              </a:rPr>
              <a:t>existen </a:t>
            </a:r>
            <a:r>
              <a:rPr lang="es-ES" sz="1600" dirty="0">
                <a:cs typeface="Times New Roman" pitchFamily="18" charset="0"/>
              </a:rPr>
              <a:t>diferencias entre los chamanes de la costa, los Andes y la selva amazónica. Además, existen diferencias entre los chamanes del norte, del centro y del sur.</a:t>
            </a:r>
            <a:endParaRPr lang="es-PE" sz="1600" dirty="0">
              <a:cs typeface="Times New Roman" pitchFamily="18" charset="0"/>
            </a:endParaRPr>
          </a:p>
          <a:p>
            <a:pPr marL="0" indent="0">
              <a:buNone/>
            </a:pPr>
            <a:r>
              <a:rPr lang="es-ES" sz="1600" dirty="0" smtClean="0">
                <a:cs typeface="Times New Roman" pitchFamily="18" charset="0"/>
              </a:rPr>
              <a:t>Norte</a:t>
            </a:r>
            <a:r>
              <a:rPr lang="es-ES" sz="1600" dirty="0">
                <a:cs typeface="Times New Roman" pitchFamily="18" charset="0"/>
              </a:rPr>
              <a:t>: </a:t>
            </a:r>
            <a:r>
              <a:rPr lang="es-ES" sz="1600" dirty="0">
                <a:cs typeface="Times New Roman" pitchFamily="18" charset="0"/>
              </a:rPr>
              <a:t>i</a:t>
            </a:r>
            <a:r>
              <a:rPr lang="es-ES" sz="1600" dirty="0" smtClean="0">
                <a:cs typeface="Times New Roman" pitchFamily="18" charset="0"/>
              </a:rPr>
              <a:t>ncluye </a:t>
            </a:r>
            <a:r>
              <a:rPr lang="es-ES" sz="1600" dirty="0">
                <a:cs typeface="Times New Roman" pitchFamily="18" charset="0"/>
              </a:rPr>
              <a:t>a los chamanes de la selva amazónica que usaban plantas medicinales en sus rituales de curación, incluido el ritual de Ayahuasca. Se </a:t>
            </a:r>
            <a:r>
              <a:rPr lang="es-ES" sz="1600" dirty="0" smtClean="0">
                <a:cs typeface="Times New Roman" pitchFamily="18" charset="0"/>
              </a:rPr>
              <a:t>ha encontrado </a:t>
            </a:r>
            <a:r>
              <a:rPr lang="es-ES" sz="1600" dirty="0">
                <a:cs typeface="Times New Roman" pitchFamily="18" charset="0"/>
              </a:rPr>
              <a:t>información sobre el uso de animales, del mar y de la selva (serpientes).</a:t>
            </a:r>
            <a:endParaRPr lang="es-PE" sz="1600" dirty="0">
              <a:cs typeface="Times New Roman" pitchFamily="18" charset="0"/>
            </a:endParaRPr>
          </a:p>
          <a:p>
            <a:pPr marL="0" indent="0">
              <a:buNone/>
            </a:pPr>
            <a:r>
              <a:rPr lang="es-ES" sz="1600" dirty="0" smtClean="0">
                <a:cs typeface="Times New Roman" pitchFamily="18" charset="0"/>
              </a:rPr>
              <a:t>Centro </a:t>
            </a:r>
            <a:r>
              <a:rPr lang="es-ES" sz="1600" dirty="0">
                <a:cs typeface="Times New Roman" pitchFamily="18" charset="0"/>
              </a:rPr>
              <a:t>y Sur: los chamanes de estas </a:t>
            </a:r>
            <a:r>
              <a:rPr lang="es-ES" sz="1600" dirty="0" smtClean="0">
                <a:cs typeface="Times New Roman" pitchFamily="18" charset="0"/>
              </a:rPr>
              <a:t>zonas </a:t>
            </a:r>
            <a:r>
              <a:rPr lang="es-ES" sz="1600" dirty="0">
                <a:cs typeface="Times New Roman" pitchFamily="18" charset="0"/>
              </a:rPr>
              <a:t>usaban frecuentemente hojas de coca y otras plantas nativas que crecían solo en altitudes medias y altas. Se </a:t>
            </a:r>
            <a:r>
              <a:rPr lang="es-ES" sz="1600" dirty="0" smtClean="0">
                <a:cs typeface="Times New Roman" pitchFamily="18" charset="0"/>
              </a:rPr>
              <a:t>ha encontrado </a:t>
            </a:r>
            <a:r>
              <a:rPr lang="es-ES" sz="1600" dirty="0">
                <a:cs typeface="Times New Roman" pitchFamily="18" charset="0"/>
              </a:rPr>
              <a:t>información sobre el uso de animales como las llamas.</a:t>
            </a:r>
            <a:endParaRPr lang="es-PE" sz="1600" dirty="0">
              <a:cs typeface="Times New Roman" pitchFamily="18" charset="0"/>
            </a:endParaRPr>
          </a:p>
        </p:txBody>
      </p:sp>
      <p:sp>
        <p:nvSpPr>
          <p:cNvPr id="4" name="3 CuadroTexto"/>
          <p:cNvSpPr txBox="1"/>
          <p:nvPr/>
        </p:nvSpPr>
        <p:spPr>
          <a:xfrm>
            <a:off x="1227222" y="5730678"/>
            <a:ext cx="9865895" cy="707886"/>
          </a:xfrm>
          <a:prstGeom prst="rect">
            <a:avLst/>
          </a:prstGeom>
          <a:noFill/>
        </p:spPr>
        <p:txBody>
          <a:bodyPr wrap="square" rtlCol="0">
            <a:spAutoFit/>
          </a:bodyPr>
          <a:lstStyle/>
          <a:p>
            <a:pPr fontAlgn="base"/>
            <a:r>
              <a:rPr lang="es-PE" sz="1200" dirty="0"/>
              <a:t/>
            </a:r>
            <a:br>
              <a:rPr lang="es-PE" sz="1200" dirty="0"/>
            </a:br>
            <a:endParaRPr lang="en-US" sz="1600" dirty="0">
              <a:cs typeface="Times New Roman" pitchFamily="18" charset="0"/>
            </a:endParaRPr>
          </a:p>
          <a:p>
            <a:pPr fontAlgn="base"/>
            <a:endParaRPr lang="es-PE" sz="1200" dirty="0"/>
          </a:p>
        </p:txBody>
      </p:sp>
      <p:sp>
        <p:nvSpPr>
          <p:cNvPr id="5" name="4 CuadroTexto"/>
          <p:cNvSpPr txBox="1"/>
          <p:nvPr/>
        </p:nvSpPr>
        <p:spPr>
          <a:xfrm>
            <a:off x="368135" y="5771407"/>
            <a:ext cx="11044052" cy="276999"/>
          </a:xfrm>
          <a:prstGeom prst="rect">
            <a:avLst/>
          </a:prstGeom>
          <a:noFill/>
        </p:spPr>
        <p:txBody>
          <a:bodyPr wrap="square" rtlCol="0">
            <a:spAutoFit/>
          </a:bodyPr>
          <a:lstStyle/>
          <a:p>
            <a:r>
              <a:rPr lang="es-PE" sz="1200" dirty="0"/>
              <a:t>15. Diego Alonso Huerta Jiménez. Chamanismo y  Turismo Místico en el  Perú: Un Estado De la Cuestión. </a:t>
            </a:r>
            <a:r>
              <a:rPr lang="es-PE" sz="1200" i="1" dirty="0" err="1"/>
              <a:t>Novum</a:t>
            </a:r>
            <a:r>
              <a:rPr lang="es-PE" sz="1200" i="1" dirty="0"/>
              <a:t> </a:t>
            </a:r>
            <a:r>
              <a:rPr lang="es-PE" sz="1200" i="1" dirty="0" err="1"/>
              <a:t>Otium</a:t>
            </a:r>
            <a:r>
              <a:rPr lang="es-PE" sz="1200" i="1" dirty="0"/>
              <a:t> 2(1) 2016 . ISSN 2414-0759 </a:t>
            </a:r>
            <a:r>
              <a:rPr lang="es-PE" sz="1200" dirty="0"/>
              <a:t> </a:t>
            </a:r>
          </a:p>
        </p:txBody>
      </p:sp>
    </p:spTree>
    <p:extLst>
      <p:ext uri="{BB962C8B-B14F-4D97-AF65-F5344CB8AC3E}">
        <p14:creationId xmlns:p14="http://schemas.microsoft.com/office/powerpoint/2010/main" val="4270607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541" y="1229709"/>
            <a:ext cx="10515600" cy="699400"/>
          </a:xfrm>
        </p:spPr>
        <p:txBody>
          <a:bodyPr>
            <a:normAutofit/>
          </a:bodyPr>
          <a:lstStyle/>
          <a:p>
            <a:r>
              <a:rPr lang="it-IT" sz="2400" b="1" dirty="0">
                <a:solidFill>
                  <a:schemeClr val="accent2"/>
                </a:solidFill>
                <a:effectLst>
                  <a:outerShdw blurRad="38100" dist="38100" dir="2700000" algn="tl">
                    <a:srgbClr val="000000">
                      <a:alpha val="43137"/>
                    </a:srgbClr>
                  </a:outerShdw>
                </a:effectLst>
              </a:rPr>
              <a:t>3. Caracteristicas de la medicina chamánica</a:t>
            </a:r>
            <a:endParaRPr lang="en-US" sz="24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02139" y="2194632"/>
            <a:ext cx="5985013" cy="2821438"/>
          </a:xfrm>
        </p:spPr>
        <p:txBody>
          <a:bodyPr>
            <a:normAutofit fontScale="32500" lnSpcReduction="20000"/>
          </a:bodyPr>
          <a:lstStyle/>
          <a:p>
            <a:pPr marL="177800" indent="-177800" algn="just">
              <a:buNone/>
            </a:pPr>
            <a:r>
              <a:rPr lang="es-ES" sz="4900" dirty="0" smtClean="0"/>
              <a:t>La </a:t>
            </a:r>
            <a:r>
              <a:rPr lang="es-ES" sz="4900" dirty="0"/>
              <a:t>vida de los chamanes nunca fue estática, sino que </a:t>
            </a:r>
            <a:r>
              <a:rPr lang="es-ES" sz="4900" dirty="0" smtClean="0"/>
              <a:t>asciende </a:t>
            </a:r>
            <a:r>
              <a:rPr lang="es-ES" sz="4900" dirty="0"/>
              <a:t>a medida que </a:t>
            </a:r>
            <a:r>
              <a:rPr lang="es-ES" sz="4900" dirty="0" smtClean="0"/>
              <a:t>crece </a:t>
            </a:r>
            <a:r>
              <a:rPr lang="es-ES" sz="4900" dirty="0"/>
              <a:t>su competencia</a:t>
            </a:r>
            <a:r>
              <a:rPr lang="es-ES" sz="4900" dirty="0" smtClean="0"/>
              <a:t>. El </a:t>
            </a:r>
            <a:r>
              <a:rPr lang="es-ES" sz="4900" dirty="0"/>
              <a:t>escalón superior es el chamán de espíritu o "</a:t>
            </a:r>
            <a:r>
              <a:rPr lang="es-ES" sz="4900" dirty="0" smtClean="0"/>
              <a:t>espiritista“.</a:t>
            </a:r>
          </a:p>
          <a:p>
            <a:pPr marL="177800" indent="-177800" algn="just">
              <a:buNone/>
            </a:pPr>
            <a:r>
              <a:rPr lang="es-ES" sz="4900" dirty="0" smtClean="0"/>
              <a:t>Los chamanes espiritistas conocen </a:t>
            </a:r>
            <a:r>
              <a:rPr lang="es-ES" sz="4900" dirty="0"/>
              <a:t>la técnica del trance, momento durante el cual su espíritu abandonará su cuerpo para que </a:t>
            </a:r>
            <a:r>
              <a:rPr lang="es-ES" sz="4900" dirty="0" smtClean="0"/>
              <a:t>sea </a:t>
            </a:r>
            <a:r>
              <a:rPr lang="es-ES" sz="4900" dirty="0"/>
              <a:t>poseído por espíritus "extrahumanos" que operarán la curación en su lugar. </a:t>
            </a:r>
            <a:endParaRPr lang="es-ES" sz="4900" dirty="0" smtClean="0"/>
          </a:p>
          <a:p>
            <a:pPr marL="177800" indent="-177800" algn="just">
              <a:buNone/>
            </a:pPr>
            <a:r>
              <a:rPr lang="es-ES" sz="4900" dirty="0" smtClean="0"/>
              <a:t>Debido al contacto con un universo paralelo este </a:t>
            </a:r>
            <a:r>
              <a:rPr lang="es-ES" sz="4900" dirty="0"/>
              <a:t>tipo de curación por incorporación de espíritus es más </a:t>
            </a:r>
            <a:r>
              <a:rPr lang="es-ES" sz="4900" dirty="0" smtClean="0"/>
              <a:t>efectiva. (16) </a:t>
            </a:r>
            <a:r>
              <a:rPr lang="es-PE" sz="4900" dirty="0">
                <a:cs typeface="Times New Roman" pitchFamily="18" charset="0"/>
              </a:rPr>
              <a:t>	</a:t>
            </a:r>
            <a:endParaRPr lang="es-PE" sz="4900" dirty="0" smtClean="0">
              <a:cs typeface="Times New Roman" pitchFamily="18" charset="0"/>
            </a:endParaRPr>
          </a:p>
          <a:p>
            <a:pPr>
              <a:buNone/>
            </a:pPr>
            <a:endParaRPr lang="es-PE" sz="2000" dirty="0">
              <a:solidFill>
                <a:prstClr val="black"/>
              </a:solidFill>
              <a:latin typeface="Times New Roman" pitchFamily="18" charset="0"/>
              <a:cs typeface="Times New Roman" pitchFamily="18" charset="0"/>
            </a:endParaRPr>
          </a:p>
          <a:p>
            <a:pPr marL="0" indent="0">
              <a:buNone/>
            </a:pPr>
            <a:r>
              <a:rPr lang="es-PE" sz="1400" dirty="0">
                <a:solidFill>
                  <a:prstClr val="black"/>
                </a:solidFill>
                <a:cs typeface="Times New Roman" pitchFamily="18" charset="0"/>
              </a:rPr>
              <a:t/>
            </a:r>
            <a:br>
              <a:rPr lang="es-PE" sz="1400" dirty="0">
                <a:solidFill>
                  <a:prstClr val="black"/>
                </a:solidFill>
                <a:cs typeface="Times New Roman" pitchFamily="18" charset="0"/>
              </a:rPr>
            </a:br>
            <a:endParaRPr lang="es-PE" sz="1400" dirty="0">
              <a:solidFill>
                <a:prstClr val="black"/>
              </a:solidFill>
              <a:cs typeface="Times New Roman" pitchFamily="18" charset="0"/>
            </a:endParaRPr>
          </a:p>
          <a:p>
            <a:pPr marL="64135" marR="68580" indent="449580" algn="just">
              <a:spcBef>
                <a:spcPts val="5"/>
              </a:spcBef>
              <a:spcAft>
                <a:spcPts val="0"/>
              </a:spcAft>
            </a:pPr>
            <a:endParaRPr lang="en-US" sz="20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srcRect l="35903" t="9914" r="35862" b="10345"/>
          <a:stretch>
            <a:fillRect/>
          </a:stretch>
        </p:blipFill>
        <p:spPr bwMode="auto">
          <a:xfrm>
            <a:off x="6785989" y="1229709"/>
            <a:ext cx="2767914" cy="4414345"/>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1095" t="84484" r="78702" b="7974"/>
          <a:stretch>
            <a:fillRect/>
          </a:stretch>
        </p:blipFill>
        <p:spPr bwMode="auto">
          <a:xfrm>
            <a:off x="6779172" y="5864772"/>
            <a:ext cx="2617076" cy="551794"/>
          </a:xfrm>
          <a:prstGeom prst="rect">
            <a:avLst/>
          </a:prstGeom>
          <a:noFill/>
          <a:ln w="9525">
            <a:noFill/>
            <a:miter lim="800000"/>
            <a:headEnd/>
            <a:tailEnd/>
          </a:ln>
          <a:effectLst/>
        </p:spPr>
      </p:pic>
      <p:sp>
        <p:nvSpPr>
          <p:cNvPr id="6" name="5 CuadroTexto"/>
          <p:cNvSpPr txBox="1"/>
          <p:nvPr/>
        </p:nvSpPr>
        <p:spPr>
          <a:xfrm>
            <a:off x="9765102" y="2758966"/>
            <a:ext cx="2156603" cy="1692771"/>
          </a:xfrm>
          <a:prstGeom prst="rect">
            <a:avLst/>
          </a:prstGeom>
          <a:noFill/>
        </p:spPr>
        <p:txBody>
          <a:bodyPr wrap="square" rtlCol="0">
            <a:spAutoFit/>
          </a:bodyPr>
          <a:lstStyle/>
          <a:p>
            <a:r>
              <a:rPr lang="es-ES" sz="1400" dirty="0" smtClean="0"/>
              <a:t>Museo</a:t>
            </a:r>
            <a:r>
              <a:rPr lang="es-ES" sz="1400" dirty="0"/>
              <a:t> de Sitio Chan </a:t>
            </a:r>
            <a:r>
              <a:rPr lang="es-ES" sz="1400" dirty="0" err="1" smtClean="0"/>
              <a:t>Chan</a:t>
            </a:r>
            <a:r>
              <a:rPr lang="es-ES" sz="1400" dirty="0" smtClean="0"/>
              <a:t>:</a:t>
            </a:r>
          </a:p>
          <a:p>
            <a:endParaRPr lang="es-PE" sz="1400" dirty="0">
              <a:latin typeface="Times New Roman" pitchFamily="18" charset="0"/>
              <a:cs typeface="Times New Roman" pitchFamily="18" charset="0"/>
            </a:endParaRPr>
          </a:p>
          <a:p>
            <a:r>
              <a:rPr lang="es-PE" sz="1400" dirty="0">
                <a:latin typeface="Times New Roman" pitchFamily="18" charset="0"/>
                <a:cs typeface="Times New Roman" pitchFamily="18" charset="0"/>
              </a:rPr>
              <a:t>Botella </a:t>
            </a:r>
            <a:r>
              <a:rPr lang="es-PE" sz="1400" dirty="0" smtClean="0">
                <a:latin typeface="Times New Roman" pitchFamily="18" charset="0"/>
                <a:cs typeface="Times New Roman" pitchFamily="18" charset="0"/>
              </a:rPr>
              <a:t>Antropomorfa (Personaje </a:t>
            </a:r>
            <a:r>
              <a:rPr lang="es-PE" sz="1400" dirty="0">
                <a:latin typeface="Times New Roman" pitchFamily="18" charset="0"/>
                <a:cs typeface="Times New Roman" pitchFamily="18" charset="0"/>
              </a:rPr>
              <a:t>en </a:t>
            </a:r>
            <a:r>
              <a:rPr lang="es-PE" sz="1400" dirty="0" smtClean="0">
                <a:latin typeface="Times New Roman" pitchFamily="18" charset="0"/>
                <a:cs typeface="Times New Roman" pitchFamily="18" charset="0"/>
              </a:rPr>
              <a:t>Trance)</a:t>
            </a:r>
          </a:p>
          <a:p>
            <a:endParaRPr lang="es-PE" sz="1200" dirty="0">
              <a:latin typeface="Times New Roman" pitchFamily="18" charset="0"/>
              <a:cs typeface="Times New Roman" pitchFamily="18" charset="0"/>
            </a:endParaRPr>
          </a:p>
          <a:p>
            <a:r>
              <a:rPr lang="es-PE" sz="1200" dirty="0">
                <a:hlinkClick r:id="rId3"/>
              </a:rPr>
              <a:t>https://visitavirtual.cultura.pe/recorridos/MSCC/chan-chan/index.html</a:t>
            </a:r>
            <a:endParaRPr lang="es-PE" sz="1200" dirty="0"/>
          </a:p>
        </p:txBody>
      </p:sp>
      <p:sp>
        <p:nvSpPr>
          <p:cNvPr id="4" name="Rectangle 3"/>
          <p:cNvSpPr/>
          <p:nvPr/>
        </p:nvSpPr>
        <p:spPr>
          <a:xfrm>
            <a:off x="291152" y="5644054"/>
            <a:ext cx="6096000" cy="461665"/>
          </a:xfrm>
          <a:prstGeom prst="rect">
            <a:avLst/>
          </a:prstGeom>
        </p:spPr>
        <p:txBody>
          <a:bodyPr>
            <a:spAutoFit/>
          </a:bodyPr>
          <a:lstStyle/>
          <a:p>
            <a:r>
              <a:rPr lang="es-PE" sz="1200" dirty="0">
                <a:solidFill>
                  <a:prstClr val="black"/>
                </a:solidFill>
                <a:cs typeface="Times New Roman" pitchFamily="18" charset="0"/>
              </a:rPr>
              <a:t>16. Javier </a:t>
            </a:r>
            <a:r>
              <a:rPr lang="es-PE" sz="1200" dirty="0" err="1">
                <a:solidFill>
                  <a:prstClr val="black"/>
                </a:solidFill>
                <a:cs typeface="Times New Roman" pitchFamily="18" charset="0"/>
              </a:rPr>
              <a:t>Ullán</a:t>
            </a:r>
            <a:r>
              <a:rPr lang="es-PE" sz="1200" dirty="0">
                <a:solidFill>
                  <a:prstClr val="black"/>
                </a:solidFill>
                <a:cs typeface="Times New Roman" pitchFamily="18" charset="0"/>
              </a:rPr>
              <a:t> De La Rosa. El chamanismo entre los indios </a:t>
            </a:r>
            <a:r>
              <a:rPr lang="es-PE" sz="1200" dirty="0" err="1">
                <a:solidFill>
                  <a:prstClr val="black"/>
                </a:solidFill>
                <a:cs typeface="Times New Roman" pitchFamily="18" charset="0"/>
              </a:rPr>
              <a:t>Ticuna</a:t>
            </a:r>
            <a:r>
              <a:rPr lang="es-PE" sz="1200" dirty="0">
                <a:solidFill>
                  <a:prstClr val="black"/>
                </a:solidFill>
                <a:cs typeface="Times New Roman" pitchFamily="18" charset="0"/>
              </a:rPr>
              <a:t> Del Amazonas: Entre la Religión, la Magia y la representación dramática. Universidad Complutense – Madrid. España.</a:t>
            </a:r>
            <a:endParaRPr lang="en-GB" sz="1200" dirty="0"/>
          </a:p>
        </p:txBody>
      </p:sp>
    </p:spTree>
    <p:extLst>
      <p:ext uri="{BB962C8B-B14F-4D97-AF65-F5344CB8AC3E}">
        <p14:creationId xmlns:p14="http://schemas.microsoft.com/office/powerpoint/2010/main" val="129711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t="26724" r="35376" b="9052"/>
          <a:stretch>
            <a:fillRect/>
          </a:stretch>
        </p:blipFill>
        <p:spPr bwMode="auto">
          <a:xfrm>
            <a:off x="4252566" y="930168"/>
            <a:ext cx="3441006" cy="1996756"/>
          </a:xfrm>
          <a:prstGeom prst="rect">
            <a:avLst/>
          </a:prstGeom>
          <a:noFill/>
          <a:ln w="9525">
            <a:noFill/>
            <a:miter lim="800000"/>
            <a:headEnd/>
            <a:tailEnd/>
          </a:ln>
          <a:effectLst/>
        </p:spPr>
      </p:pic>
      <p:sp>
        <p:nvSpPr>
          <p:cNvPr id="5" name="4 CuadroTexto"/>
          <p:cNvSpPr txBox="1"/>
          <p:nvPr/>
        </p:nvSpPr>
        <p:spPr>
          <a:xfrm>
            <a:off x="2483476" y="285457"/>
            <a:ext cx="6979186" cy="369332"/>
          </a:xfrm>
          <a:prstGeom prst="rect">
            <a:avLst/>
          </a:prstGeom>
          <a:noFill/>
        </p:spPr>
        <p:txBody>
          <a:bodyPr wrap="square" rtlCol="0" anchor="ctr">
            <a:spAutoFit/>
          </a:bodyPr>
          <a:lstStyle/>
          <a:p>
            <a:r>
              <a:rPr lang="es-ES" b="1" dirty="0" smtClean="0"/>
              <a:t>América </a:t>
            </a:r>
            <a:r>
              <a:rPr lang="es-ES" b="1" dirty="0"/>
              <a:t>Latina: una región </a:t>
            </a:r>
            <a:r>
              <a:rPr lang="es-ES" b="1" dirty="0" smtClean="0"/>
              <a:t>con maravillosos museos </a:t>
            </a:r>
            <a:r>
              <a:rPr lang="es-ES" b="1" dirty="0"/>
              <a:t>de lo más variado</a:t>
            </a:r>
            <a:endParaRPr lang="es-PE" b="1" dirty="0"/>
          </a:p>
        </p:txBody>
      </p:sp>
      <p:pic>
        <p:nvPicPr>
          <p:cNvPr id="12291" name="Picture 3"/>
          <p:cNvPicPr>
            <a:picLocks noChangeAspect="1" noChangeArrowheads="1"/>
          </p:cNvPicPr>
          <p:nvPr/>
        </p:nvPicPr>
        <p:blipFill>
          <a:blip r:embed="rId3"/>
          <a:srcRect t="9698" r="27343" b="6250"/>
          <a:stretch>
            <a:fillRect/>
          </a:stretch>
        </p:blipFill>
        <p:spPr bwMode="auto">
          <a:xfrm>
            <a:off x="252247" y="851338"/>
            <a:ext cx="3177243" cy="2075586"/>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a:srcRect l="14604" t="19612" r="16146" b="13578"/>
          <a:stretch>
            <a:fillRect/>
          </a:stretch>
        </p:blipFill>
        <p:spPr bwMode="auto">
          <a:xfrm>
            <a:off x="525756" y="3703710"/>
            <a:ext cx="3726810" cy="2030423"/>
          </a:xfrm>
          <a:prstGeom prst="rect">
            <a:avLst/>
          </a:prstGeom>
          <a:noFill/>
          <a:ln w="9525">
            <a:noFill/>
            <a:miter lim="800000"/>
            <a:headEnd/>
            <a:tailEnd/>
          </a:ln>
          <a:effectLst/>
        </p:spPr>
      </p:pic>
      <p:sp>
        <p:nvSpPr>
          <p:cNvPr id="7" name="6 CuadroTexto"/>
          <p:cNvSpPr txBox="1"/>
          <p:nvPr/>
        </p:nvSpPr>
        <p:spPr>
          <a:xfrm>
            <a:off x="213301" y="5757900"/>
            <a:ext cx="5423338" cy="538609"/>
          </a:xfrm>
          <a:prstGeom prst="rect">
            <a:avLst/>
          </a:prstGeom>
          <a:noFill/>
        </p:spPr>
        <p:txBody>
          <a:bodyPr wrap="square" rtlCol="0">
            <a:spAutoFit/>
          </a:bodyPr>
          <a:lstStyle/>
          <a:p>
            <a:r>
              <a:rPr lang="es-PE" sz="1100" dirty="0">
                <a:hlinkClick r:id="rId5"/>
              </a:rPr>
              <a:t>http://www.precolombino.cl/exposiciones/exposiciones-temporales/el-arte-del-cobre-en-el-mundo-andino-2004/cobre-en-la-mesa-del-chaman</a:t>
            </a:r>
            <a:r>
              <a:rPr lang="es-PE" dirty="0">
                <a:hlinkClick r:id="rId5"/>
              </a:rPr>
              <a:t>/</a:t>
            </a:r>
            <a:endParaRPr lang="es-PE" dirty="0"/>
          </a:p>
        </p:txBody>
      </p:sp>
      <p:sp>
        <p:nvSpPr>
          <p:cNvPr id="8" name="7 CuadroTexto"/>
          <p:cNvSpPr txBox="1"/>
          <p:nvPr/>
        </p:nvSpPr>
        <p:spPr>
          <a:xfrm>
            <a:off x="362605" y="3122705"/>
            <a:ext cx="7330965" cy="276999"/>
          </a:xfrm>
          <a:prstGeom prst="rect">
            <a:avLst/>
          </a:prstGeom>
          <a:noFill/>
        </p:spPr>
        <p:txBody>
          <a:bodyPr wrap="square" rtlCol="0">
            <a:spAutoFit/>
          </a:bodyPr>
          <a:lstStyle/>
          <a:p>
            <a:r>
              <a:rPr lang="es-PE" sz="1200" dirty="0">
                <a:hlinkClick r:id="rId6"/>
              </a:rPr>
              <a:t>https://visitavirtual.cultura.pe/recorridos/MNCP/museo-nacional-cultura-peruana/index.html</a:t>
            </a:r>
            <a:endParaRPr lang="es-PE" sz="1200" dirty="0"/>
          </a:p>
        </p:txBody>
      </p:sp>
      <p:pic>
        <p:nvPicPr>
          <p:cNvPr id="12293" name="Picture 5"/>
          <p:cNvPicPr>
            <a:picLocks noChangeAspect="1" noChangeArrowheads="1"/>
          </p:cNvPicPr>
          <p:nvPr/>
        </p:nvPicPr>
        <p:blipFill>
          <a:blip r:embed="rId7"/>
          <a:srcRect l="29473" t="15410" r="2941" b="17996"/>
          <a:stretch>
            <a:fillRect/>
          </a:stretch>
        </p:blipFill>
        <p:spPr bwMode="auto">
          <a:xfrm>
            <a:off x="8316236" y="1008994"/>
            <a:ext cx="3394267" cy="1917930"/>
          </a:xfrm>
          <a:prstGeom prst="rect">
            <a:avLst/>
          </a:prstGeom>
          <a:noFill/>
          <a:ln w="9525">
            <a:noFill/>
            <a:miter lim="800000"/>
            <a:headEnd/>
            <a:tailEnd/>
          </a:ln>
          <a:effectLst/>
        </p:spPr>
      </p:pic>
      <p:sp>
        <p:nvSpPr>
          <p:cNvPr id="10" name="9 CuadroTexto"/>
          <p:cNvSpPr txBox="1"/>
          <p:nvPr/>
        </p:nvSpPr>
        <p:spPr>
          <a:xfrm>
            <a:off x="8308426" y="3030371"/>
            <a:ext cx="3641836" cy="461665"/>
          </a:xfrm>
          <a:prstGeom prst="rect">
            <a:avLst/>
          </a:prstGeom>
          <a:noFill/>
        </p:spPr>
        <p:txBody>
          <a:bodyPr wrap="square" rtlCol="0">
            <a:spAutoFit/>
          </a:bodyPr>
          <a:lstStyle/>
          <a:p>
            <a:r>
              <a:rPr lang="es-PE" sz="1200" dirty="0">
                <a:hlinkClick r:id="rId8"/>
              </a:rPr>
              <a:t>https://visitavirtual.cultura.pe/recorridos/MSCC/chan-chan/index.html</a:t>
            </a:r>
            <a:endParaRPr lang="es-PE" sz="1200" dirty="0"/>
          </a:p>
        </p:txBody>
      </p:sp>
      <p:pic>
        <p:nvPicPr>
          <p:cNvPr id="12296" name="Picture 8"/>
          <p:cNvPicPr>
            <a:picLocks noChangeAspect="1" noChangeArrowheads="1"/>
          </p:cNvPicPr>
          <p:nvPr/>
        </p:nvPicPr>
        <p:blipFill>
          <a:blip r:embed="rId9">
            <a:lum bright="-10000"/>
          </a:blip>
          <a:srcRect l="26016" t="21513" r="4021" b="19981"/>
          <a:stretch>
            <a:fillRect/>
          </a:stretch>
        </p:blipFill>
        <p:spPr bwMode="auto">
          <a:xfrm>
            <a:off x="6719775" y="3703710"/>
            <a:ext cx="4063503" cy="1918877"/>
          </a:xfrm>
          <a:prstGeom prst="rect">
            <a:avLst/>
          </a:prstGeom>
          <a:noFill/>
          <a:ln w="9525">
            <a:noFill/>
            <a:miter lim="800000"/>
            <a:headEnd/>
            <a:tailEnd/>
          </a:ln>
          <a:effectLst/>
        </p:spPr>
      </p:pic>
      <p:sp>
        <p:nvSpPr>
          <p:cNvPr id="14" name="13 CuadroTexto"/>
          <p:cNvSpPr txBox="1"/>
          <p:nvPr/>
        </p:nvSpPr>
        <p:spPr>
          <a:xfrm>
            <a:off x="6719775" y="5796737"/>
            <a:ext cx="5060731" cy="461665"/>
          </a:xfrm>
          <a:prstGeom prst="rect">
            <a:avLst/>
          </a:prstGeom>
          <a:noFill/>
        </p:spPr>
        <p:txBody>
          <a:bodyPr wrap="square" rtlCol="0">
            <a:spAutoFit/>
          </a:bodyPr>
          <a:lstStyle/>
          <a:p>
            <a:r>
              <a:rPr lang="es-PE" sz="1200" dirty="0">
                <a:hlinkClick r:id="rId10"/>
              </a:rPr>
              <a:t>https://visitavirtual.cultura.pe/recorridos/MUNACH/museo-nacional-chavin/index.html</a:t>
            </a:r>
            <a:endParaRPr lang="es-PE" sz="1200" dirty="0"/>
          </a:p>
        </p:txBody>
      </p:sp>
    </p:spTree>
    <p:extLst>
      <p:ext uri="{BB962C8B-B14F-4D97-AF65-F5344CB8AC3E}">
        <p14:creationId xmlns:p14="http://schemas.microsoft.com/office/powerpoint/2010/main" val="959192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5484" y="1170342"/>
            <a:ext cx="10515600" cy="758825"/>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it-IT" sz="2000" b="1" dirty="0" smtClean="0">
                <a:solidFill>
                  <a:schemeClr val="accent2"/>
                </a:solidFill>
                <a:effectLst>
                  <a:outerShdw blurRad="38100" dist="38100" dir="2700000" algn="tl">
                    <a:srgbClr val="000000">
                      <a:alpha val="43137"/>
                    </a:srgbClr>
                  </a:outerShdw>
                </a:effectLst>
              </a:rPr>
              <a:t>Características </a:t>
            </a:r>
            <a:r>
              <a:rPr lang="it-IT" sz="2000" b="1" dirty="0">
                <a:solidFill>
                  <a:schemeClr val="accent2"/>
                </a:solidFill>
                <a:effectLst>
                  <a:outerShdw blurRad="38100" dist="38100" dir="2700000" algn="tl">
                    <a:srgbClr val="000000">
                      <a:alpha val="43137"/>
                    </a:srgbClr>
                  </a:outerShdw>
                </a:effectLst>
              </a:rPr>
              <a:t>de la medicina chamánica</a:t>
            </a:r>
            <a:endParaRPr lang="en-US" sz="22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63635" y="2003523"/>
            <a:ext cx="10515600" cy="2378696"/>
          </a:xfrm>
        </p:spPr>
        <p:txBody>
          <a:bodyPr>
            <a:normAutofit/>
          </a:bodyPr>
          <a:lstStyle/>
          <a:p>
            <a:pPr marL="0" indent="0" algn="just">
              <a:buNone/>
            </a:pPr>
            <a:r>
              <a:rPr lang="es-ES" sz="1600" dirty="0" smtClean="0">
                <a:ea typeface="Calibri"/>
              </a:rPr>
              <a:t>El </a:t>
            </a:r>
            <a:r>
              <a:rPr lang="es-ES" sz="1600" dirty="0">
                <a:ea typeface="Calibri"/>
              </a:rPr>
              <a:t>Chamán fue un curandero presente en la cultura precolombina cuya influencia no pudo extinguirse tras la conquista.</a:t>
            </a:r>
            <a:endParaRPr lang="es-PE" sz="1600" dirty="0" smtClean="0">
              <a:ea typeface="Calibri"/>
            </a:endParaRPr>
          </a:p>
          <a:p>
            <a:pPr marL="0" indent="0" algn="just">
              <a:buNone/>
            </a:pPr>
            <a:r>
              <a:rPr lang="es-ES" sz="1600" dirty="0" smtClean="0">
                <a:ea typeface="Calibri"/>
              </a:rPr>
              <a:t>A </a:t>
            </a:r>
            <a:r>
              <a:rPr lang="es-ES" sz="1600" dirty="0">
                <a:ea typeface="Calibri"/>
              </a:rPr>
              <a:t>través del trance, los chamanes </a:t>
            </a:r>
            <a:r>
              <a:rPr lang="es-ES" sz="1600" dirty="0" smtClean="0">
                <a:ea typeface="Calibri"/>
              </a:rPr>
              <a:t>logran «</a:t>
            </a:r>
            <a:r>
              <a:rPr lang="es-ES" sz="1600" dirty="0" smtClean="0"/>
              <a:t>que </a:t>
            </a:r>
            <a:r>
              <a:rPr lang="es-ES" sz="1600" dirty="0"/>
              <a:t>su alma </a:t>
            </a:r>
            <a:r>
              <a:rPr lang="es-ES" sz="1600" dirty="0" smtClean="0"/>
              <a:t>abandone </a:t>
            </a:r>
            <a:r>
              <a:rPr lang="es-ES" sz="1600" dirty="0"/>
              <a:t>el cuerpo y </a:t>
            </a:r>
            <a:r>
              <a:rPr lang="es-ES" sz="1600" dirty="0" smtClean="0"/>
              <a:t>adquiera </a:t>
            </a:r>
            <a:r>
              <a:rPr lang="es-ES" sz="1600" dirty="0"/>
              <a:t>así la capacidad de explorar el plano de los </a:t>
            </a:r>
            <a:r>
              <a:rPr lang="es-ES" sz="1600" dirty="0" smtClean="0"/>
              <a:t>espíritus</a:t>
            </a:r>
            <a:r>
              <a:rPr lang="es-ES" sz="1600" dirty="0" smtClean="0">
                <a:ea typeface="Calibri"/>
              </a:rPr>
              <a:t>».</a:t>
            </a:r>
            <a:endParaRPr lang="es-PE" sz="1600" dirty="0" smtClean="0">
              <a:ea typeface="Calibri"/>
            </a:endParaRPr>
          </a:p>
          <a:p>
            <a:pPr marL="0" indent="0" algn="just">
              <a:buNone/>
            </a:pPr>
            <a:r>
              <a:rPr lang="es-ES" sz="1600" dirty="0" smtClean="0"/>
              <a:t>Este </a:t>
            </a:r>
            <a:r>
              <a:rPr lang="es-ES" sz="1600" dirty="0"/>
              <a:t>poder de moverse libremente a través de los mundos sobrenaturales fue reconocido por la gente, permitiendo a los chamanes "conducir las almas de sus pacientes".</a:t>
            </a:r>
            <a:endParaRPr lang="en-US" sz="1600" dirty="0"/>
          </a:p>
        </p:txBody>
      </p:sp>
      <p:sp>
        <p:nvSpPr>
          <p:cNvPr id="4" name="3 CuadroTexto"/>
          <p:cNvSpPr txBox="1"/>
          <p:nvPr/>
        </p:nvSpPr>
        <p:spPr>
          <a:xfrm>
            <a:off x="1215189" y="5929353"/>
            <a:ext cx="9865895" cy="523220"/>
          </a:xfrm>
          <a:prstGeom prst="rect">
            <a:avLst/>
          </a:prstGeom>
          <a:noFill/>
        </p:spPr>
        <p:txBody>
          <a:bodyPr wrap="square" rtlCol="0">
            <a:spAutoFit/>
          </a:bodyPr>
          <a:lstStyle/>
          <a:p>
            <a:pPr fontAlgn="base"/>
            <a:r>
              <a:rPr lang="es-PE" sz="1400" dirty="0"/>
              <a:t/>
            </a:r>
            <a:br>
              <a:rPr lang="es-PE" sz="1400" dirty="0"/>
            </a:br>
            <a:endParaRPr lang="es-PE" sz="1400" dirty="0"/>
          </a:p>
        </p:txBody>
      </p:sp>
      <p:sp>
        <p:nvSpPr>
          <p:cNvPr id="5" name="4 CuadroTexto"/>
          <p:cNvSpPr txBox="1"/>
          <p:nvPr/>
        </p:nvSpPr>
        <p:spPr>
          <a:xfrm>
            <a:off x="563635" y="5605865"/>
            <a:ext cx="10735293" cy="338554"/>
          </a:xfrm>
          <a:prstGeom prst="rect">
            <a:avLst/>
          </a:prstGeom>
          <a:noFill/>
        </p:spPr>
        <p:txBody>
          <a:bodyPr wrap="square" rtlCol="0">
            <a:spAutoFit/>
          </a:bodyPr>
          <a:lstStyle/>
          <a:p>
            <a:r>
              <a:rPr lang="es-PE" sz="1200" dirty="0"/>
              <a:t>12. Carlos </a:t>
            </a:r>
            <a:r>
              <a:rPr lang="es-PE" sz="1200" dirty="0" err="1"/>
              <a:t>Musso</a:t>
            </a:r>
            <a:r>
              <a:rPr lang="es-PE" sz="1200" dirty="0"/>
              <a:t>. Medicina </a:t>
            </a:r>
            <a:r>
              <a:rPr lang="es-PE" sz="1200" dirty="0" err="1"/>
              <a:t>chamánica</a:t>
            </a:r>
            <a:r>
              <a:rPr lang="es-PE" sz="1200" dirty="0"/>
              <a:t>: su análisis desde una perspectiva científica. </a:t>
            </a:r>
            <a:r>
              <a:rPr lang="da-DK" sz="1200" dirty="0"/>
              <a:t>Rev. Hosp. Ital. B.Aires 2015; 35(4): 142-144</a:t>
            </a:r>
            <a:r>
              <a:rPr lang="da-DK" sz="1600" dirty="0"/>
              <a:t>.</a:t>
            </a:r>
            <a:endParaRPr lang="es-PE" sz="1600" dirty="0"/>
          </a:p>
        </p:txBody>
      </p:sp>
    </p:spTree>
    <p:extLst>
      <p:ext uri="{BB962C8B-B14F-4D97-AF65-F5344CB8AC3E}">
        <p14:creationId xmlns:p14="http://schemas.microsoft.com/office/powerpoint/2010/main" val="3138094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10784"/>
            <a:ext cx="10515600" cy="1325563"/>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it-IT" sz="2400" b="1" dirty="0" smtClean="0">
                <a:solidFill>
                  <a:schemeClr val="accent2"/>
                </a:solidFill>
                <a:effectLst>
                  <a:outerShdw blurRad="38100" dist="38100" dir="2700000" algn="tl">
                    <a:srgbClr val="000000">
                      <a:alpha val="43137"/>
                    </a:srgbClr>
                  </a:outerShdw>
                </a:effectLst>
              </a:rPr>
              <a:t>Características </a:t>
            </a:r>
            <a:r>
              <a:rPr lang="it-IT" sz="2400" b="1" dirty="0">
                <a:solidFill>
                  <a:schemeClr val="accent2"/>
                </a:solidFill>
                <a:effectLst>
                  <a:outerShdw blurRad="38100" dist="38100" dir="2700000" algn="tl">
                    <a:srgbClr val="000000">
                      <a:alpha val="43137"/>
                    </a:srgbClr>
                  </a:outerShdw>
                </a:effectLst>
              </a:rPr>
              <a:t>de la medicina chamánica</a:t>
            </a:r>
            <a:endParaRPr lang="en-US" sz="22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73132" y="1428582"/>
            <a:ext cx="11918868" cy="4354701"/>
          </a:xfrm>
        </p:spPr>
        <p:txBody>
          <a:bodyPr>
            <a:normAutofit fontScale="70000" lnSpcReduction="20000"/>
          </a:bodyPr>
          <a:lstStyle/>
          <a:p>
            <a:pPr marL="227965" marR="734695" indent="0" algn="just">
              <a:lnSpc>
                <a:spcPct val="120000"/>
              </a:lnSpc>
              <a:spcBef>
                <a:spcPts val="5"/>
              </a:spcBef>
              <a:buNone/>
            </a:pPr>
            <a:r>
              <a:rPr lang="es-ES" sz="2300" dirty="0" smtClean="0"/>
              <a:t>Los </a:t>
            </a:r>
            <a:r>
              <a:rPr lang="es-ES" sz="2300" dirty="0"/>
              <a:t>antiguos peruanos dejaron testimonios en sus cerámicas sobre la comunicación de los chamanes con las fuerzas espirituales y </a:t>
            </a:r>
            <a:r>
              <a:rPr lang="es-ES" sz="2300" dirty="0" smtClean="0"/>
              <a:t>la </a:t>
            </a:r>
            <a:r>
              <a:rPr lang="es-ES" sz="2300" dirty="0"/>
              <a:t>interrelación respetuosa del ser humano con las demás especies </a:t>
            </a:r>
            <a:r>
              <a:rPr lang="es-ES" sz="2300" dirty="0" smtClean="0"/>
              <a:t>vivientes, </a:t>
            </a:r>
            <a:r>
              <a:rPr lang="es-ES" sz="2300" dirty="0"/>
              <a:t>vegetales y animales, así como con los demás elementos de la creación. </a:t>
            </a:r>
            <a:r>
              <a:rPr lang="es-PE" sz="2300" dirty="0">
                <a:cs typeface="Times New Roman" pitchFamily="18" charset="0"/>
              </a:rPr>
              <a:t>(9)</a:t>
            </a:r>
          </a:p>
          <a:p>
            <a:pPr marL="227965" marR="734695" indent="0" algn="just">
              <a:lnSpc>
                <a:spcPct val="120000"/>
              </a:lnSpc>
              <a:spcBef>
                <a:spcPts val="5"/>
              </a:spcBef>
              <a:buNone/>
            </a:pPr>
            <a:endParaRPr lang="es-PE" sz="2100" dirty="0">
              <a:cs typeface="Times New Roman" pitchFamily="18" charset="0"/>
            </a:endParaRPr>
          </a:p>
          <a:p>
            <a:pPr marL="227965" marR="734695" indent="0" algn="just">
              <a:spcBef>
                <a:spcPts val="5"/>
              </a:spcBef>
              <a:buNone/>
            </a:pPr>
            <a:r>
              <a:rPr lang="es-ES" sz="2300" dirty="0" smtClean="0">
                <a:cs typeface="Times New Roman" pitchFamily="18" charset="0"/>
              </a:rPr>
              <a:t>Las funciones </a:t>
            </a:r>
            <a:r>
              <a:rPr lang="es-ES" sz="2300" dirty="0">
                <a:cs typeface="Times New Roman" pitchFamily="18" charset="0"/>
              </a:rPr>
              <a:t>de los </a:t>
            </a:r>
            <a:r>
              <a:rPr lang="es-ES" sz="2300" dirty="0" smtClean="0">
                <a:cs typeface="Times New Roman" pitchFamily="18" charset="0"/>
              </a:rPr>
              <a:t>chamanes:</a:t>
            </a:r>
          </a:p>
          <a:p>
            <a:pPr marL="227965" marR="734695" indent="0" algn="just">
              <a:spcBef>
                <a:spcPts val="5"/>
              </a:spcBef>
              <a:buNone/>
            </a:pPr>
            <a:endParaRPr lang="es-PE" sz="2300" dirty="0">
              <a:cs typeface="Times New Roman" pitchFamily="18" charset="0"/>
            </a:endParaRPr>
          </a:p>
          <a:p>
            <a:pPr marL="570865" marR="734695" indent="-342900" algn="just">
              <a:spcBef>
                <a:spcPts val="5"/>
              </a:spcBef>
            </a:pPr>
            <a:r>
              <a:rPr lang="es-ES" sz="2300" dirty="0" smtClean="0">
                <a:cs typeface="Times New Roman" pitchFamily="18" charset="0"/>
              </a:rPr>
              <a:t>Veían </a:t>
            </a:r>
            <a:r>
              <a:rPr lang="es-ES" sz="2300" dirty="0">
                <a:cs typeface="Times New Roman" pitchFamily="18" charset="0"/>
              </a:rPr>
              <a:t>el alma humana, </a:t>
            </a:r>
            <a:r>
              <a:rPr lang="es-ES" sz="2300" dirty="0" smtClean="0">
                <a:cs typeface="Times New Roman" pitchFamily="18" charset="0"/>
              </a:rPr>
              <a:t>reconocían los </a:t>
            </a:r>
            <a:r>
              <a:rPr lang="es-ES" sz="2300" dirty="0">
                <a:cs typeface="Times New Roman" pitchFamily="18" charset="0"/>
              </a:rPr>
              <a:t>problemas y dramas </a:t>
            </a:r>
            <a:r>
              <a:rPr lang="es-ES" sz="2300" dirty="0" smtClean="0">
                <a:cs typeface="Times New Roman" pitchFamily="18" charset="0"/>
              </a:rPr>
              <a:t>de </a:t>
            </a:r>
            <a:r>
              <a:rPr lang="es-ES" sz="2300" dirty="0">
                <a:cs typeface="Times New Roman" pitchFamily="18" charset="0"/>
              </a:rPr>
              <a:t>cada persona, escuchando al paciente</a:t>
            </a:r>
            <a:r>
              <a:rPr lang="es-ES" sz="2300" dirty="0" smtClean="0">
                <a:cs typeface="Times New Roman" pitchFamily="18" charset="0"/>
              </a:rPr>
              <a:t>.</a:t>
            </a:r>
            <a:endParaRPr lang="es-PE" sz="2300" dirty="0">
              <a:cs typeface="Times New Roman" pitchFamily="18" charset="0"/>
            </a:endParaRPr>
          </a:p>
          <a:p>
            <a:pPr marL="570865" marR="734695" indent="-342900" algn="just">
              <a:spcBef>
                <a:spcPts val="5"/>
              </a:spcBef>
            </a:pPr>
            <a:endParaRPr lang="es-PE" sz="2300" dirty="0">
              <a:cs typeface="Times New Roman" pitchFamily="18" charset="0"/>
            </a:endParaRPr>
          </a:p>
          <a:p>
            <a:pPr marL="570865" marR="734695" indent="-342900" algn="just">
              <a:spcBef>
                <a:spcPts val="5"/>
              </a:spcBef>
            </a:pPr>
            <a:r>
              <a:rPr lang="es-PE" sz="2300" dirty="0" smtClean="0">
                <a:cs typeface="Times New Roman" pitchFamily="18" charset="0"/>
              </a:rPr>
              <a:t>Trataban diversas dolencias. </a:t>
            </a:r>
          </a:p>
          <a:p>
            <a:pPr marL="570865" marR="734695" indent="-342900" algn="just">
              <a:spcBef>
                <a:spcPts val="5"/>
              </a:spcBef>
            </a:pPr>
            <a:endParaRPr lang="es-PE" sz="2300" dirty="0" smtClean="0">
              <a:cs typeface="Times New Roman" pitchFamily="18" charset="0"/>
            </a:endParaRPr>
          </a:p>
          <a:p>
            <a:pPr marL="570865" marR="734695" indent="-342900" algn="just">
              <a:spcBef>
                <a:spcPts val="5"/>
              </a:spcBef>
            </a:pPr>
            <a:r>
              <a:rPr lang="es-PE" sz="2300" dirty="0" smtClean="0">
                <a:cs typeface="Times New Roman" pitchFamily="18" charset="0"/>
              </a:rPr>
              <a:t>Purificaban hogares y personas. </a:t>
            </a:r>
            <a:endParaRPr lang="es-PE" sz="2300" dirty="0">
              <a:cs typeface="Times New Roman" pitchFamily="18" charset="0"/>
            </a:endParaRPr>
          </a:p>
          <a:p>
            <a:pPr marL="570865" marR="734695" indent="-342900" algn="just">
              <a:spcBef>
                <a:spcPts val="5"/>
              </a:spcBef>
            </a:pPr>
            <a:endParaRPr lang="es-PE" sz="2300" dirty="0">
              <a:cs typeface="Times New Roman" pitchFamily="18" charset="0"/>
            </a:endParaRPr>
          </a:p>
          <a:p>
            <a:pPr marL="570865" marR="734695" indent="-342900" algn="just">
              <a:spcBef>
                <a:spcPts val="5"/>
              </a:spcBef>
            </a:pPr>
            <a:r>
              <a:rPr lang="es-ES" sz="2300" dirty="0" smtClean="0"/>
              <a:t>Acompañaban </a:t>
            </a:r>
            <a:r>
              <a:rPr lang="es-ES" sz="2300" dirty="0"/>
              <a:t>en la muerte proporcionando </a:t>
            </a:r>
            <a:r>
              <a:rPr lang="es-ES" sz="2300" dirty="0" smtClean="0"/>
              <a:t>comodidad y apoyando a </a:t>
            </a:r>
            <a:r>
              <a:rPr lang="es-ES" sz="2300" dirty="0"/>
              <a:t>los </a:t>
            </a:r>
            <a:r>
              <a:rPr lang="es-ES" sz="2300" dirty="0" smtClean="0"/>
              <a:t>pacientes.</a:t>
            </a:r>
            <a:r>
              <a:rPr lang="es-PE" sz="2300" dirty="0" smtClean="0">
                <a:cs typeface="Times New Roman" pitchFamily="18" charset="0"/>
              </a:rPr>
              <a:t>  </a:t>
            </a:r>
            <a:endParaRPr lang="es-PE" sz="2300" dirty="0">
              <a:cs typeface="Times New Roman" pitchFamily="18" charset="0"/>
            </a:endParaRPr>
          </a:p>
          <a:p>
            <a:pPr marL="570865" marR="734695" indent="-342900" algn="just">
              <a:spcBef>
                <a:spcPts val="5"/>
              </a:spcBef>
            </a:pPr>
            <a:endParaRPr lang="es-PE" sz="2300" dirty="0">
              <a:cs typeface="Times New Roman" pitchFamily="18" charset="0"/>
            </a:endParaRPr>
          </a:p>
          <a:p>
            <a:pPr marL="570865" marR="734695" indent="-342900" algn="just">
              <a:spcBef>
                <a:spcPts val="5"/>
              </a:spcBef>
            </a:pPr>
            <a:r>
              <a:rPr lang="es-ES" sz="2300" dirty="0" smtClean="0"/>
              <a:t>Debido </a:t>
            </a:r>
            <a:r>
              <a:rPr lang="es-ES" sz="2300" dirty="0"/>
              <a:t>a sus creencias en el más </a:t>
            </a:r>
            <a:r>
              <a:rPr lang="es-ES" sz="2300" dirty="0" smtClean="0"/>
              <a:t>allá honraban la muerte de una </a:t>
            </a:r>
            <a:r>
              <a:rPr lang="es-ES" sz="2300" dirty="0"/>
              <a:t>persona </a:t>
            </a:r>
            <a:r>
              <a:rPr lang="es-ES" sz="2300" dirty="0" smtClean="0"/>
              <a:t>enterrándolos </a:t>
            </a:r>
            <a:r>
              <a:rPr lang="es-ES" sz="2300" dirty="0"/>
              <a:t>con ofrendas y artículos </a:t>
            </a:r>
            <a:r>
              <a:rPr lang="es-ES" sz="2300" dirty="0" smtClean="0"/>
              <a:t>personales.</a:t>
            </a:r>
            <a:endParaRPr lang="es-PE" sz="2300" dirty="0" smtClean="0">
              <a:cs typeface="Times New Roman" pitchFamily="18" charset="0"/>
            </a:endParaRPr>
          </a:p>
          <a:p>
            <a:pPr marL="570865" marR="734695" indent="-342900" algn="just">
              <a:spcBef>
                <a:spcPts val="5"/>
              </a:spcBef>
            </a:pPr>
            <a:endParaRPr lang="es-PE" sz="2300" dirty="0">
              <a:cs typeface="Times New Roman" pitchFamily="18" charset="0"/>
            </a:endParaRPr>
          </a:p>
          <a:p>
            <a:pPr marL="227965" marR="734695" indent="0" algn="just" defTabSz="1538288">
              <a:lnSpc>
                <a:spcPct val="120000"/>
              </a:lnSpc>
              <a:spcBef>
                <a:spcPts val="5"/>
              </a:spcBef>
              <a:buNone/>
            </a:pPr>
            <a:r>
              <a:rPr lang="es-ES" sz="2300" dirty="0" smtClean="0">
                <a:cs typeface="Times New Roman" pitchFamily="18" charset="0"/>
              </a:rPr>
              <a:t>Una </a:t>
            </a:r>
            <a:r>
              <a:rPr lang="es-ES" sz="2300" dirty="0">
                <a:cs typeface="Times New Roman" pitchFamily="18" charset="0"/>
              </a:rPr>
              <a:t>función vital del </a:t>
            </a:r>
            <a:r>
              <a:rPr lang="es-ES" sz="2300" dirty="0" smtClean="0">
                <a:cs typeface="Times New Roman" pitchFamily="18" charset="0"/>
              </a:rPr>
              <a:t>chamán </a:t>
            </a:r>
            <a:r>
              <a:rPr lang="es-ES" sz="2300" dirty="0">
                <a:cs typeface="Times New Roman" pitchFamily="18" charset="0"/>
              </a:rPr>
              <a:t>para las comunidades era ser el guardián de la tradición y </a:t>
            </a:r>
            <a:r>
              <a:rPr lang="es-ES" sz="2300" dirty="0" smtClean="0">
                <a:cs typeface="Times New Roman" pitchFamily="18" charset="0"/>
              </a:rPr>
              <a:t>del </a:t>
            </a:r>
            <a:r>
              <a:rPr lang="es-ES" sz="2300" dirty="0">
                <a:cs typeface="Times New Roman" pitchFamily="18" charset="0"/>
              </a:rPr>
              <a:t>equilibrio psicofísico de la comunidad. Se les encomendó la tarea de actualizar sus conocimientos sobre plantas, rituales y enfermedades para brindar un servicio comunitario.</a:t>
            </a:r>
          </a:p>
          <a:p>
            <a:pPr marL="227965" marR="734695" indent="0" algn="just" defTabSz="1538288">
              <a:spcBef>
                <a:spcPts val="5"/>
              </a:spcBef>
              <a:buNone/>
            </a:pPr>
            <a:r>
              <a:rPr lang="es-ES" sz="2000" dirty="0">
                <a:latin typeface="PMingLiU"/>
                <a:cs typeface="PMingLiU"/>
              </a:rPr>
              <a:t/>
            </a:r>
            <a:br>
              <a:rPr lang="es-ES" sz="2000" dirty="0">
                <a:latin typeface="PMingLiU"/>
                <a:cs typeface="PMingLiU"/>
              </a:rPr>
            </a:br>
            <a:endParaRPr lang="en-US" sz="2000" dirty="0">
              <a:latin typeface="Times New Roman" pitchFamily="18" charset="0"/>
              <a:cs typeface="Times New Roman" pitchFamily="18" charset="0"/>
            </a:endParaRPr>
          </a:p>
        </p:txBody>
      </p:sp>
      <p:sp>
        <p:nvSpPr>
          <p:cNvPr id="4" name="3 CuadroTexto"/>
          <p:cNvSpPr txBox="1"/>
          <p:nvPr/>
        </p:nvSpPr>
        <p:spPr>
          <a:xfrm>
            <a:off x="476001" y="5554605"/>
            <a:ext cx="10539663" cy="769441"/>
          </a:xfrm>
          <a:prstGeom prst="rect">
            <a:avLst/>
          </a:prstGeom>
          <a:noFill/>
        </p:spPr>
        <p:txBody>
          <a:bodyPr wrap="square" rtlCol="0">
            <a:spAutoFit/>
          </a:bodyPr>
          <a:lstStyle/>
          <a:p>
            <a:r>
              <a:rPr lang="es-PE" sz="1100" dirty="0"/>
              <a:t>9, Occidente Herido: El Potencial Sanador Del Chamanismo en el Mundo Contemporáneo. Mg. Ana María Llamazares .</a:t>
            </a:r>
            <a:br>
              <a:rPr lang="es-PE" sz="1100" dirty="0"/>
            </a:br>
            <a:r>
              <a:rPr lang="es-PE" sz="1100" dirty="0"/>
              <a:t>18. Llamazares, Ana María; Arte </a:t>
            </a:r>
            <a:r>
              <a:rPr lang="es-PE" sz="1100" dirty="0" err="1"/>
              <a:t>chamánico</a:t>
            </a:r>
            <a:r>
              <a:rPr lang="es-PE" sz="1100" dirty="0"/>
              <a:t>: visiones del universo. En: Llamazares y Martínez Sarasola (Eds.) El lenguaje de los dioses; Buenos Aires; </a:t>
            </a:r>
            <a:r>
              <a:rPr lang="es-PE" sz="1100" dirty="0" err="1"/>
              <a:t>Biblos</a:t>
            </a:r>
            <a:r>
              <a:rPr lang="es-PE" sz="1100" dirty="0"/>
              <a:t>; 2004. p. 107-108.</a:t>
            </a:r>
          </a:p>
          <a:p>
            <a:r>
              <a:rPr lang="es-AR" sz="1100" dirty="0"/>
              <a:t>19. Martínez Sarasola, Carlos. (2010) </a:t>
            </a:r>
            <a:r>
              <a:rPr lang="es-AR" sz="1100" i="1" dirty="0"/>
              <a:t>De manera sagrada y en celebración.</a:t>
            </a:r>
            <a:r>
              <a:rPr lang="es-AR" sz="1100" dirty="0"/>
              <a:t> Cap.4 Realidad, mundo invisible y cosmovisión. (Fragmentos Pág.160-202). Editorial </a:t>
            </a:r>
            <a:r>
              <a:rPr lang="es-AR" sz="1100" dirty="0" err="1"/>
              <a:t>Biblos</a:t>
            </a:r>
            <a:r>
              <a:rPr lang="es-AR" sz="1100" dirty="0"/>
              <a:t>: Buenos Aires.</a:t>
            </a:r>
            <a:endParaRPr lang="es-PE" sz="1100" dirty="0"/>
          </a:p>
          <a:p>
            <a:endParaRPr lang="es-PE" sz="1100" dirty="0"/>
          </a:p>
        </p:txBody>
      </p:sp>
    </p:spTree>
    <p:extLst>
      <p:ext uri="{BB962C8B-B14F-4D97-AF65-F5344CB8AC3E}">
        <p14:creationId xmlns:p14="http://schemas.microsoft.com/office/powerpoint/2010/main" val="281349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490" y="890279"/>
            <a:ext cx="10515600" cy="576571"/>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it-IT" sz="2000" b="1" dirty="0" smtClean="0">
                <a:solidFill>
                  <a:schemeClr val="accent2"/>
                </a:solidFill>
                <a:effectLst>
                  <a:outerShdw blurRad="38100" dist="38100" dir="2700000" algn="tl">
                    <a:srgbClr val="000000">
                      <a:alpha val="43137"/>
                    </a:srgbClr>
                  </a:outerShdw>
                </a:effectLst>
              </a:rPr>
              <a:t>Características </a:t>
            </a:r>
            <a:r>
              <a:rPr lang="it-IT" sz="2000" b="1" dirty="0">
                <a:solidFill>
                  <a:schemeClr val="accent2"/>
                </a:solidFill>
                <a:effectLst>
                  <a:outerShdw blurRad="38100" dist="38100" dir="2700000" algn="tl">
                    <a:srgbClr val="000000">
                      <a:alpha val="43137"/>
                    </a:srgbClr>
                  </a:outerShdw>
                </a:effectLst>
              </a:rPr>
              <a:t>de la medicina chamánica</a:t>
            </a:r>
            <a:endParaRPr lang="en-US" dirty="0"/>
          </a:p>
        </p:txBody>
      </p:sp>
      <p:sp>
        <p:nvSpPr>
          <p:cNvPr id="3" name="Marcador de contenido 2"/>
          <p:cNvSpPr>
            <a:spLocks noGrp="1"/>
          </p:cNvSpPr>
          <p:nvPr>
            <p:ph idx="1"/>
          </p:nvPr>
        </p:nvSpPr>
        <p:spPr>
          <a:xfrm>
            <a:off x="368490" y="1735357"/>
            <a:ext cx="5879910" cy="3260725"/>
          </a:xfrm>
        </p:spPr>
        <p:txBody>
          <a:bodyPr>
            <a:normAutofit/>
          </a:bodyPr>
          <a:lstStyle/>
          <a:p>
            <a:pPr marL="0" marR="68580" indent="0" algn="just">
              <a:lnSpc>
                <a:spcPct val="100000"/>
              </a:lnSpc>
              <a:spcBef>
                <a:spcPts val="5"/>
              </a:spcBef>
              <a:spcAft>
                <a:spcPts val="0"/>
              </a:spcAft>
              <a:buNone/>
            </a:pPr>
            <a:r>
              <a:rPr lang="es-ES" sz="1600" dirty="0" smtClean="0">
                <a:ea typeface="Arial"/>
                <a:cs typeface="Times New Roman" pitchFamily="18" charset="0"/>
              </a:rPr>
              <a:t>El </a:t>
            </a:r>
            <a:r>
              <a:rPr lang="es-ES" sz="1600" dirty="0">
                <a:ea typeface="Arial"/>
                <a:cs typeface="Times New Roman" pitchFamily="18" charset="0"/>
              </a:rPr>
              <a:t>chamanismo define una experiencia en la que el chamán refleja el sufrimiento físico y mental de las personas. (13)</a:t>
            </a:r>
            <a:endParaRPr lang="es-PE" sz="1600" dirty="0">
              <a:ea typeface="Arial"/>
              <a:cs typeface="Times New Roman" pitchFamily="18" charset="0"/>
            </a:endParaRPr>
          </a:p>
          <a:p>
            <a:pPr marL="0" indent="0" algn="just">
              <a:lnSpc>
                <a:spcPct val="100000"/>
              </a:lnSpc>
              <a:buNone/>
            </a:pPr>
            <a:r>
              <a:rPr lang="es-ES" sz="1600" dirty="0" smtClean="0"/>
              <a:t>El chamanismo es definido </a:t>
            </a:r>
            <a:r>
              <a:rPr lang="es-ES" sz="1600" dirty="0"/>
              <a:t>como: </a:t>
            </a:r>
            <a:r>
              <a:rPr lang="es-PE" sz="1600" dirty="0" smtClean="0">
                <a:cs typeface="Times New Roman" pitchFamily="18" charset="0"/>
              </a:rPr>
              <a:t>«</a:t>
            </a:r>
            <a:r>
              <a:rPr lang="es-ES" sz="1600" dirty="0" smtClean="0"/>
              <a:t>una </a:t>
            </a:r>
            <a:r>
              <a:rPr lang="es-ES" sz="1600" dirty="0" smtClean="0"/>
              <a:t>de </a:t>
            </a:r>
            <a:r>
              <a:rPr lang="es-ES" sz="1600" dirty="0"/>
              <a:t>las formas con que los hombres, a través del tiempo, han inducido, manipulado y explotado los estados profundos de la conciencia </a:t>
            </a:r>
            <a:r>
              <a:rPr lang="es-ES" sz="1600" dirty="0" smtClean="0"/>
              <a:t>alterada</a:t>
            </a:r>
            <a:r>
              <a:rPr lang="es-ES" sz="1600" i="1" dirty="0">
                <a:ea typeface="Arial"/>
                <a:cs typeface="Times New Roman" pitchFamily="18" charset="0"/>
              </a:rPr>
              <a:t>»</a:t>
            </a:r>
            <a:r>
              <a:rPr lang="es-ES" sz="1600" dirty="0" smtClean="0"/>
              <a:t>. (14)</a:t>
            </a:r>
            <a:r>
              <a:rPr lang="es-ES" sz="1600" i="1" dirty="0">
                <a:ea typeface="Arial"/>
              </a:rPr>
              <a:t/>
            </a:r>
            <a:br>
              <a:rPr lang="es-ES" sz="1600" i="1" dirty="0">
                <a:ea typeface="Arial"/>
              </a:rPr>
            </a:br>
            <a:r>
              <a:rPr lang="es-ES" sz="1400" i="1" dirty="0">
                <a:latin typeface="Arial"/>
                <a:ea typeface="Arial"/>
              </a:rPr>
              <a:t/>
            </a:r>
            <a:br>
              <a:rPr lang="es-ES" sz="1400" i="1" dirty="0">
                <a:latin typeface="Arial"/>
                <a:ea typeface="Arial"/>
              </a:rPr>
            </a:br>
            <a:endParaRPr lang="en-US" sz="1600" dirty="0">
              <a:latin typeface="Times New Roman" pitchFamily="18" charset="0"/>
              <a:cs typeface="Times New Roman" pitchFamily="18" charset="0"/>
            </a:endParaRPr>
          </a:p>
        </p:txBody>
      </p:sp>
      <p:sp>
        <p:nvSpPr>
          <p:cNvPr id="4" name="3 CuadroTexto"/>
          <p:cNvSpPr txBox="1"/>
          <p:nvPr/>
        </p:nvSpPr>
        <p:spPr>
          <a:xfrm>
            <a:off x="666422" y="5360268"/>
            <a:ext cx="9865895" cy="623248"/>
          </a:xfrm>
          <a:prstGeom prst="rect">
            <a:avLst/>
          </a:prstGeom>
          <a:noFill/>
        </p:spPr>
        <p:txBody>
          <a:bodyPr wrap="square" rtlCol="0">
            <a:spAutoFit/>
          </a:bodyPr>
          <a:lstStyle/>
          <a:p>
            <a:pPr fontAlgn="base"/>
            <a:r>
              <a:rPr lang="es-PE" sz="1200" dirty="0"/>
              <a:t>13. Dos aproximaciones al chamanismo. Sergio Espinosa Proa. Universidad Autónoma de Zacatecas.</a:t>
            </a:r>
            <a:br>
              <a:rPr lang="es-PE" sz="1200" dirty="0"/>
            </a:br>
            <a:r>
              <a:rPr lang="es-PE" sz="1200" dirty="0"/>
              <a:t>14. Los chamanes de la prehistoria. Jean </a:t>
            </a:r>
            <a:r>
              <a:rPr lang="es-PE" sz="1200" dirty="0" err="1"/>
              <a:t>Clottes</a:t>
            </a:r>
            <a:r>
              <a:rPr lang="es-PE" sz="1200" dirty="0"/>
              <a:t>. David Lewis-Williams. Recensión crítica. Rafael Montes Gutiérrez. Profesor de Geografía e Historia.</a:t>
            </a:r>
            <a:r>
              <a:rPr lang="es-PE" sz="1050" dirty="0"/>
              <a:t/>
            </a:r>
            <a:br>
              <a:rPr lang="es-PE" sz="1050" dirty="0"/>
            </a:br>
            <a:endParaRPr lang="es-PE" sz="1050" dirty="0"/>
          </a:p>
        </p:txBody>
      </p:sp>
      <p:pic>
        <p:nvPicPr>
          <p:cNvPr id="5122" name="Picture 2"/>
          <p:cNvPicPr>
            <a:picLocks noChangeAspect="1" noChangeArrowheads="1"/>
          </p:cNvPicPr>
          <p:nvPr/>
        </p:nvPicPr>
        <p:blipFill>
          <a:blip r:embed="rId2"/>
          <a:srcRect l="27059" t="12240" r="28823" b="35156"/>
          <a:stretch>
            <a:fillRect/>
          </a:stretch>
        </p:blipFill>
        <p:spPr bwMode="auto">
          <a:xfrm>
            <a:off x="6727856" y="1466850"/>
            <a:ext cx="5083144" cy="3422650"/>
          </a:xfrm>
          <a:prstGeom prst="rect">
            <a:avLst/>
          </a:prstGeom>
          <a:noFill/>
          <a:ln w="9525">
            <a:noFill/>
            <a:miter lim="800000"/>
            <a:headEnd/>
            <a:tailEnd/>
          </a:ln>
          <a:effectLst/>
        </p:spPr>
      </p:pic>
    </p:spTree>
    <p:extLst>
      <p:ext uri="{BB962C8B-B14F-4D97-AF65-F5344CB8AC3E}">
        <p14:creationId xmlns:p14="http://schemas.microsoft.com/office/powerpoint/2010/main" val="178999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7101" y="992987"/>
            <a:ext cx="10515600" cy="477671"/>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it-IT" sz="2400" b="1" dirty="0" smtClean="0">
                <a:solidFill>
                  <a:schemeClr val="accent2"/>
                </a:solidFill>
                <a:effectLst>
                  <a:outerShdw blurRad="38100" dist="38100" dir="2700000" algn="tl">
                    <a:srgbClr val="000000">
                      <a:alpha val="43137"/>
                    </a:srgbClr>
                  </a:outerShdw>
                </a:effectLst>
              </a:rPr>
              <a:t>Características </a:t>
            </a:r>
            <a:r>
              <a:rPr lang="it-IT" sz="2400" b="1" dirty="0">
                <a:solidFill>
                  <a:schemeClr val="accent2"/>
                </a:solidFill>
                <a:effectLst>
                  <a:outerShdw blurRad="38100" dist="38100" dir="2700000" algn="tl">
                    <a:srgbClr val="000000">
                      <a:alpha val="43137"/>
                    </a:srgbClr>
                  </a:outerShdw>
                </a:effectLst>
              </a:rPr>
              <a:t>de la medicina chamánica</a:t>
            </a:r>
            <a:endParaRPr lang="es-PE" dirty="0"/>
          </a:p>
        </p:txBody>
      </p:sp>
      <p:sp>
        <p:nvSpPr>
          <p:cNvPr id="3" name="2 Marcador de contenido"/>
          <p:cNvSpPr>
            <a:spLocks noGrp="1"/>
          </p:cNvSpPr>
          <p:nvPr>
            <p:ph idx="1"/>
          </p:nvPr>
        </p:nvSpPr>
        <p:spPr>
          <a:xfrm>
            <a:off x="407101" y="1776888"/>
            <a:ext cx="11396848" cy="1757883"/>
          </a:xfrm>
        </p:spPr>
        <p:txBody>
          <a:bodyPr>
            <a:normAutofit/>
          </a:bodyPr>
          <a:lstStyle/>
          <a:p>
            <a:pPr marL="0" indent="0" algn="just">
              <a:lnSpc>
                <a:spcPct val="100000"/>
              </a:lnSpc>
              <a:buNone/>
            </a:pPr>
            <a:r>
              <a:rPr lang="es-ES" sz="1600" dirty="0" smtClean="0"/>
              <a:t>Los </a:t>
            </a:r>
            <a:r>
              <a:rPr lang="es-ES" sz="1600" dirty="0"/>
              <a:t>curanderos </a:t>
            </a:r>
            <a:r>
              <a:rPr lang="es-ES" sz="1600" dirty="0" smtClean="0"/>
              <a:t>prehispánicos </a:t>
            </a:r>
            <a:r>
              <a:rPr lang="es-ES" sz="1600" dirty="0" smtClean="0"/>
              <a:t>de </a:t>
            </a:r>
            <a:r>
              <a:rPr lang="es-ES" sz="1600" dirty="0"/>
              <a:t>Perú usaban varias plantas medicinales. La prueba actual son </a:t>
            </a:r>
            <a:r>
              <a:rPr lang="es-ES" sz="1600" dirty="0" smtClean="0"/>
              <a:t>los más </a:t>
            </a:r>
            <a:r>
              <a:rPr lang="es-ES" sz="1600" dirty="0"/>
              <a:t>de 1400 especies de plantas medicinales nativas registradas en el país, muchas de las cuales se utilizan en la medicina tradicional</a:t>
            </a:r>
            <a:r>
              <a:rPr lang="es-ES" sz="1600" dirty="0" smtClean="0"/>
              <a:t>.</a:t>
            </a:r>
          </a:p>
          <a:p>
            <a:pPr marL="0" indent="0" algn="just">
              <a:lnSpc>
                <a:spcPct val="100000"/>
              </a:lnSpc>
              <a:buNone/>
            </a:pPr>
            <a:r>
              <a:rPr lang="es-ES" sz="1600" dirty="0" smtClean="0"/>
              <a:t>Hoy </a:t>
            </a:r>
            <a:r>
              <a:rPr lang="es-ES" sz="1600" dirty="0"/>
              <a:t>en día, muchos curanderos, chamanes y médicos </a:t>
            </a:r>
            <a:r>
              <a:rPr lang="es-ES" sz="1600" dirty="0" err="1"/>
              <a:t>naturópatas</a:t>
            </a:r>
            <a:r>
              <a:rPr lang="es-ES" sz="1600" dirty="0"/>
              <a:t> conservan las tradiciones y el conocimiento de estas plantas.  </a:t>
            </a:r>
            <a:endParaRPr lang="es-ES" sz="1600" dirty="0" smtClean="0"/>
          </a:p>
          <a:p>
            <a:pPr marL="0" indent="0" algn="just">
              <a:lnSpc>
                <a:spcPct val="100000"/>
              </a:lnSpc>
              <a:buNone/>
            </a:pPr>
            <a:r>
              <a:rPr lang="es-ES" sz="1600" dirty="0" smtClean="0"/>
              <a:t>Los </a:t>
            </a:r>
            <a:r>
              <a:rPr lang="es-ES" sz="1600" dirty="0"/>
              <a:t>curanderos utilizaron las plantas mediante la observación progresiva de sus propiedades curativas y transmitieron este conocimiento a las siguientes generaciones.</a:t>
            </a:r>
            <a:endParaRPr lang="es-PE" sz="1000" dirty="0"/>
          </a:p>
        </p:txBody>
      </p:sp>
      <p:pic>
        <p:nvPicPr>
          <p:cNvPr id="3074" name="Picture 2"/>
          <p:cNvPicPr>
            <a:picLocks noChangeAspect="1" noChangeArrowheads="1"/>
          </p:cNvPicPr>
          <p:nvPr/>
        </p:nvPicPr>
        <p:blipFill>
          <a:blip r:embed="rId2"/>
          <a:srcRect l="33824" t="31771" r="33970" b="47916"/>
          <a:stretch>
            <a:fillRect/>
          </a:stretch>
        </p:blipFill>
        <p:spPr bwMode="auto">
          <a:xfrm>
            <a:off x="2800350" y="3572585"/>
            <a:ext cx="5181600" cy="1845501"/>
          </a:xfrm>
          <a:prstGeom prst="rect">
            <a:avLst/>
          </a:prstGeom>
          <a:noFill/>
          <a:ln w="9525">
            <a:noFill/>
            <a:miter lim="800000"/>
            <a:headEnd/>
            <a:tailEnd/>
          </a:ln>
          <a:effectLst/>
        </p:spPr>
      </p:pic>
      <p:sp>
        <p:nvSpPr>
          <p:cNvPr id="5" name="4 CuadroTexto"/>
          <p:cNvSpPr txBox="1"/>
          <p:nvPr/>
        </p:nvSpPr>
        <p:spPr>
          <a:xfrm>
            <a:off x="571500" y="5757249"/>
            <a:ext cx="11068050" cy="738664"/>
          </a:xfrm>
          <a:prstGeom prst="rect">
            <a:avLst/>
          </a:prstGeom>
          <a:noFill/>
        </p:spPr>
        <p:txBody>
          <a:bodyPr wrap="square" rtlCol="0">
            <a:spAutoFit/>
          </a:bodyPr>
          <a:lstStyle/>
          <a:p>
            <a:r>
              <a:rPr lang="es-PE" sz="1200" dirty="0"/>
              <a:t>17. Pamo Reyna Oscar. Medicina Prehispánica. En Alarcón Graciela, Espinoza Luis, </a:t>
            </a:r>
            <a:r>
              <a:rPr lang="es-PE" sz="1200" dirty="0" err="1"/>
              <a:t>Pamo</a:t>
            </a:r>
            <a:r>
              <a:rPr lang="es-PE" sz="1200" dirty="0"/>
              <a:t>-Reyna Oscar, Eds. Medicina y Reumatología Peruanas: historia y aportes. Lima, Comité Organizador PANLAR 2006.</a:t>
            </a:r>
          </a:p>
          <a:p>
            <a:endParaRPr lang="es-PE" dirty="0"/>
          </a:p>
        </p:txBody>
      </p:sp>
      <p:sp>
        <p:nvSpPr>
          <p:cNvPr id="6" name="5 CuadroTexto"/>
          <p:cNvSpPr txBox="1"/>
          <p:nvPr/>
        </p:nvSpPr>
        <p:spPr>
          <a:xfrm>
            <a:off x="8288740" y="4079836"/>
            <a:ext cx="2514600" cy="830997"/>
          </a:xfrm>
          <a:prstGeom prst="rect">
            <a:avLst/>
          </a:prstGeom>
          <a:noFill/>
        </p:spPr>
        <p:txBody>
          <a:bodyPr wrap="square" rtlCol="0">
            <a:spAutoFit/>
          </a:bodyPr>
          <a:lstStyle/>
          <a:p>
            <a:r>
              <a:rPr lang="es-PE" sz="1200" dirty="0">
                <a:hlinkClick r:id="rId3"/>
              </a:rPr>
              <a:t>https://visitavirtual.cultura.pe/recorridos/MNAAHP/museo-nacional-arqueologia-antropologia-historia-peru/index.html</a:t>
            </a:r>
            <a:endParaRPr lang="es-PE"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752" y="653789"/>
            <a:ext cx="10515600" cy="1325563"/>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it-IT" sz="2000" b="1" dirty="0" smtClean="0">
                <a:solidFill>
                  <a:schemeClr val="accent2"/>
                </a:solidFill>
                <a:effectLst>
                  <a:outerShdw blurRad="38100" dist="38100" dir="2700000" algn="tl">
                    <a:srgbClr val="000000">
                      <a:alpha val="43137"/>
                    </a:srgbClr>
                  </a:outerShdw>
                </a:effectLst>
              </a:rPr>
              <a:t>Características </a:t>
            </a:r>
            <a:r>
              <a:rPr lang="it-IT" sz="2000" b="1" dirty="0">
                <a:solidFill>
                  <a:schemeClr val="accent2"/>
                </a:solidFill>
                <a:effectLst>
                  <a:outerShdw blurRad="38100" dist="38100" dir="2700000" algn="tl">
                    <a:srgbClr val="000000">
                      <a:alpha val="43137"/>
                    </a:srgbClr>
                  </a:outerShdw>
                </a:effectLst>
              </a:rPr>
              <a:t>de la medicina chamánica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42752" y="1708468"/>
            <a:ext cx="10657114" cy="2018144"/>
          </a:xfrm>
        </p:spPr>
        <p:txBody>
          <a:bodyPr>
            <a:normAutofit/>
          </a:bodyPr>
          <a:lstStyle/>
          <a:p>
            <a:pPr marL="0" indent="0" algn="just">
              <a:buNone/>
            </a:pPr>
            <a:r>
              <a:rPr lang="es-ES" sz="1600" dirty="0" smtClean="0">
                <a:cs typeface="Times New Roman" pitchFamily="18" charset="0"/>
              </a:rPr>
              <a:t>El </a:t>
            </a:r>
            <a:r>
              <a:rPr lang="es-ES" sz="1600" dirty="0">
                <a:cs typeface="Times New Roman" pitchFamily="18" charset="0"/>
              </a:rPr>
              <a:t>conocimiento </a:t>
            </a:r>
            <a:r>
              <a:rPr lang="es-ES" sz="1600" dirty="0" err="1">
                <a:cs typeface="Times New Roman" pitchFamily="18" charset="0"/>
              </a:rPr>
              <a:t>chamánico</a:t>
            </a:r>
            <a:r>
              <a:rPr lang="es-ES" sz="1600" dirty="0">
                <a:cs typeface="Times New Roman" pitchFamily="18" charset="0"/>
              </a:rPr>
              <a:t> era </a:t>
            </a:r>
            <a:r>
              <a:rPr lang="es-ES" sz="1600" dirty="0" smtClean="0">
                <a:cs typeface="Times New Roman" pitchFamily="18" charset="0"/>
              </a:rPr>
              <a:t>doble.</a:t>
            </a:r>
          </a:p>
          <a:p>
            <a:pPr marL="0" indent="0" algn="just">
              <a:buNone/>
            </a:pPr>
            <a:r>
              <a:rPr lang="es-ES" sz="1600" dirty="0" smtClean="0">
                <a:cs typeface="Times New Roman" pitchFamily="18" charset="0"/>
              </a:rPr>
              <a:t>Los </a:t>
            </a:r>
            <a:r>
              <a:rPr lang="es-ES" sz="1600" dirty="0">
                <a:cs typeface="Times New Roman" pitchFamily="18" charset="0"/>
              </a:rPr>
              <a:t>chamanes curaron enfermedades físicas y </a:t>
            </a:r>
            <a:r>
              <a:rPr lang="es-ES" sz="1600" dirty="0" smtClean="0">
                <a:cs typeface="Times New Roman" pitchFamily="18" charset="0"/>
              </a:rPr>
              <a:t>aflicciones </a:t>
            </a:r>
            <a:r>
              <a:rPr lang="es-ES" sz="1600" dirty="0">
                <a:cs typeface="Times New Roman" pitchFamily="18" charset="0"/>
              </a:rPr>
              <a:t>espirituales</a:t>
            </a:r>
            <a:r>
              <a:rPr lang="es-ES" sz="1600" dirty="0" smtClean="0">
                <a:cs typeface="Times New Roman" pitchFamily="18" charset="0"/>
              </a:rPr>
              <a:t>.</a:t>
            </a:r>
          </a:p>
          <a:p>
            <a:pPr marL="0" indent="0" algn="just">
              <a:buNone/>
            </a:pPr>
            <a:r>
              <a:rPr lang="es-ES" sz="1600" dirty="0" smtClean="0">
                <a:cs typeface="Times New Roman" pitchFamily="18" charset="0"/>
              </a:rPr>
              <a:t>La </a:t>
            </a:r>
            <a:r>
              <a:rPr lang="es-ES" sz="1600" dirty="0">
                <a:cs typeface="Times New Roman" pitchFamily="18" charset="0"/>
              </a:rPr>
              <a:t>medicina </a:t>
            </a:r>
            <a:r>
              <a:rPr lang="es-ES" sz="1600" dirty="0" err="1">
                <a:cs typeface="Times New Roman" pitchFamily="18" charset="0"/>
              </a:rPr>
              <a:t>chamánica</a:t>
            </a:r>
            <a:r>
              <a:rPr lang="es-ES" sz="1600" dirty="0">
                <a:cs typeface="Times New Roman" pitchFamily="18" charset="0"/>
              </a:rPr>
              <a:t> actual se basa en la concepción integral y multidimensional de las personas, su salud, realidad y enfermedad. Esta </a:t>
            </a:r>
            <a:r>
              <a:rPr lang="es-ES" sz="1600" dirty="0" smtClean="0">
                <a:cs typeface="Times New Roman" pitchFamily="18" charset="0"/>
              </a:rPr>
              <a:t>es </a:t>
            </a:r>
            <a:r>
              <a:rPr lang="es-ES" sz="1600" dirty="0">
                <a:cs typeface="Times New Roman" pitchFamily="18" charset="0"/>
              </a:rPr>
              <a:t>la principal diferencia con la medicina moderna</a:t>
            </a:r>
            <a:r>
              <a:rPr lang="es-ES" sz="1600" dirty="0" smtClean="0">
                <a:cs typeface="Times New Roman" pitchFamily="18" charset="0"/>
              </a:rPr>
              <a:t>.</a:t>
            </a:r>
          </a:p>
          <a:p>
            <a:pPr marL="0" indent="0" algn="just">
              <a:buNone/>
            </a:pPr>
            <a:r>
              <a:rPr lang="es-ES" sz="1600" dirty="0" smtClean="0">
                <a:cs typeface="Times New Roman" pitchFamily="18" charset="0"/>
              </a:rPr>
              <a:t>El </a:t>
            </a:r>
            <a:r>
              <a:rPr lang="es-ES" sz="1600" dirty="0">
                <a:cs typeface="Times New Roman" pitchFamily="18" charset="0"/>
              </a:rPr>
              <a:t>potencial curativo físico y espiritual es probablemente la razón por la que la medicina </a:t>
            </a:r>
            <a:r>
              <a:rPr lang="es-ES" sz="1600" dirty="0" err="1">
                <a:cs typeface="Times New Roman" pitchFamily="18" charset="0"/>
              </a:rPr>
              <a:t>chamánica</a:t>
            </a:r>
            <a:r>
              <a:rPr lang="es-ES" sz="1600" dirty="0">
                <a:cs typeface="Times New Roman" pitchFamily="18" charset="0"/>
              </a:rPr>
              <a:t> ha prevalecido a lo largo de la historia.</a:t>
            </a:r>
            <a:endParaRPr lang="es-PE" sz="1600" dirty="0">
              <a:cs typeface="Times New Roman" pitchFamily="18" charset="0"/>
            </a:endParaRPr>
          </a:p>
        </p:txBody>
      </p:sp>
      <p:sp>
        <p:nvSpPr>
          <p:cNvPr id="5" name="4 Rectángulo"/>
          <p:cNvSpPr/>
          <p:nvPr/>
        </p:nvSpPr>
        <p:spPr>
          <a:xfrm>
            <a:off x="566057" y="5407679"/>
            <a:ext cx="10810504" cy="738664"/>
          </a:xfrm>
          <a:prstGeom prst="rect">
            <a:avLst/>
          </a:prstGeom>
        </p:spPr>
        <p:txBody>
          <a:bodyPr wrap="square">
            <a:spAutoFit/>
          </a:bodyPr>
          <a:lstStyle/>
          <a:p>
            <a:r>
              <a:rPr lang="es-PE" sz="1200" dirty="0"/>
              <a:t>12. Carlos </a:t>
            </a:r>
            <a:r>
              <a:rPr lang="es-PE" sz="1200" dirty="0" err="1"/>
              <a:t>Musso</a:t>
            </a:r>
            <a:r>
              <a:rPr lang="es-PE" sz="1200" dirty="0"/>
              <a:t>. Medicina </a:t>
            </a:r>
            <a:r>
              <a:rPr lang="es-PE" sz="1200" dirty="0" err="1"/>
              <a:t>chamánica</a:t>
            </a:r>
            <a:r>
              <a:rPr lang="es-PE" sz="1200" dirty="0"/>
              <a:t>: su análisis desde una perspectiva científica. </a:t>
            </a:r>
            <a:r>
              <a:rPr lang="da-DK" sz="1200" dirty="0"/>
              <a:t>Rev. Hosp. Ital. B.Aires 2015; 35(4): 142-144.</a:t>
            </a:r>
          </a:p>
          <a:p>
            <a:r>
              <a:rPr lang="en-US" sz="1200" dirty="0"/>
              <a:t>19. </a:t>
            </a:r>
            <a:r>
              <a:rPr lang="en-US" sz="1200" dirty="0" err="1"/>
              <a:t>Llamazares</a:t>
            </a:r>
            <a:r>
              <a:rPr lang="en-US" sz="1200" dirty="0"/>
              <a:t>, a. M. The wounded west: The healing potential of shamanism in the contemporary world. </a:t>
            </a:r>
            <a:r>
              <a:rPr lang="en-US" sz="1200" i="1" dirty="0" err="1"/>
              <a:t>ReVision</a:t>
            </a:r>
            <a:r>
              <a:rPr lang="en-US" sz="1200" dirty="0"/>
              <a:t>, 2015, vol. 23, no 2&amp;3, p. 6-23.</a:t>
            </a:r>
            <a:endParaRPr lang="es-PE" sz="1200" dirty="0"/>
          </a:p>
          <a:p>
            <a:endParaRPr lang="es-P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7364" y="1078173"/>
            <a:ext cx="10515600" cy="464024"/>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it-IT" sz="2000" b="1" dirty="0" smtClean="0">
                <a:solidFill>
                  <a:schemeClr val="accent2"/>
                </a:solidFill>
                <a:effectLst>
                  <a:outerShdw blurRad="38100" dist="38100" dir="2700000" algn="tl">
                    <a:srgbClr val="000000">
                      <a:alpha val="43137"/>
                    </a:srgbClr>
                  </a:outerShdw>
                </a:effectLst>
              </a:rPr>
              <a:t>Características </a:t>
            </a:r>
            <a:r>
              <a:rPr lang="it-IT" sz="2000" b="1" dirty="0">
                <a:solidFill>
                  <a:schemeClr val="accent2"/>
                </a:solidFill>
                <a:effectLst>
                  <a:outerShdw blurRad="38100" dist="38100" dir="2700000" algn="tl">
                    <a:srgbClr val="000000">
                      <a:alpha val="43137"/>
                    </a:srgbClr>
                  </a:outerShdw>
                </a:effectLst>
              </a:rPr>
              <a:t>de la medicina chamánica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743198" y="1813749"/>
            <a:ext cx="10811493" cy="2948256"/>
          </a:xfrm>
        </p:spPr>
        <p:txBody>
          <a:bodyPr>
            <a:normAutofit/>
          </a:bodyPr>
          <a:lstStyle/>
          <a:p>
            <a:pPr marL="0" indent="0" algn="just">
              <a:buNone/>
            </a:pPr>
            <a:r>
              <a:rPr lang="es-ES" sz="1600" dirty="0"/>
              <a:t>Para comprender a los curanderos </a:t>
            </a:r>
            <a:r>
              <a:rPr lang="es-ES" sz="1600" dirty="0" smtClean="0"/>
              <a:t>precolombinos </a:t>
            </a:r>
            <a:r>
              <a:rPr lang="es-ES" sz="1600" dirty="0"/>
              <a:t>es importante reconocer la relación entre el paciente y el chamán:</a:t>
            </a:r>
          </a:p>
          <a:p>
            <a:pPr marL="0" indent="0" algn="just">
              <a:buNone/>
            </a:pPr>
            <a:r>
              <a:rPr lang="es-ES" sz="1600" dirty="0"/>
              <a:t>En el ritual de curación, el curandero y el paciente se alinean para el </a:t>
            </a:r>
            <a:r>
              <a:rPr lang="es-ES" sz="1600" dirty="0" smtClean="0"/>
              <a:t>proceso. </a:t>
            </a:r>
            <a:r>
              <a:rPr lang="es-ES" sz="1600" dirty="0"/>
              <a:t>E</a:t>
            </a:r>
            <a:r>
              <a:rPr lang="es-ES" sz="1600" dirty="0" smtClean="0"/>
              <a:t>sto </a:t>
            </a:r>
            <a:r>
              <a:rPr lang="es-ES" sz="1600" dirty="0"/>
              <a:t>significa que el chamán ubica y equilibra los aspectos físicos, mentales y espirituales del paciente, logrando la salud al alcanzar el equilibrio.</a:t>
            </a:r>
          </a:p>
          <a:p>
            <a:pPr marL="0" indent="0" algn="just">
              <a:buNone/>
            </a:pPr>
            <a:r>
              <a:rPr lang="es-ES" sz="1600" dirty="0" smtClean="0"/>
              <a:t>Los </a:t>
            </a:r>
            <a:r>
              <a:rPr lang="es-ES" sz="1600" dirty="0"/>
              <a:t>chamanes utilizaron varios recursos en las sesiones de curación:</a:t>
            </a:r>
          </a:p>
          <a:p>
            <a:pPr marL="0" indent="0" algn="just">
              <a:buFont typeface="Wingdings" pitchFamily="2" charset="2"/>
              <a:buChar char="ü"/>
            </a:pPr>
            <a:r>
              <a:rPr lang="es-AR" sz="1600" dirty="0" smtClean="0"/>
              <a:t> </a:t>
            </a:r>
            <a:r>
              <a:rPr lang="es-ES" sz="1600" dirty="0"/>
              <a:t>Tabaco: Se utilizaba para "limpiar y restaurar" a la persona, mediante una </a:t>
            </a:r>
            <a:r>
              <a:rPr lang="es-ES" sz="1600" dirty="0" smtClean="0"/>
              <a:t>soplada.</a:t>
            </a:r>
            <a:endParaRPr lang="es-ES" sz="1600" dirty="0"/>
          </a:p>
          <a:p>
            <a:pPr marL="0" indent="0" algn="just">
              <a:buFont typeface="Wingdings" pitchFamily="2" charset="2"/>
              <a:buChar char="ü"/>
            </a:pPr>
            <a:r>
              <a:rPr lang="es-AR" sz="1600" dirty="0" smtClean="0"/>
              <a:t> </a:t>
            </a:r>
            <a:r>
              <a:rPr lang="es-ES" sz="1600" dirty="0"/>
              <a:t>Mesa </a:t>
            </a:r>
            <a:r>
              <a:rPr lang="es-ES" sz="1600" dirty="0" err="1" smtClean="0"/>
              <a:t>chamánica</a:t>
            </a:r>
            <a:r>
              <a:rPr lang="es-ES" sz="1600" dirty="0" smtClean="0"/>
              <a:t> de </a:t>
            </a:r>
            <a:r>
              <a:rPr lang="es-ES" sz="1600" dirty="0"/>
              <a:t>trabajo : </a:t>
            </a:r>
            <a:r>
              <a:rPr lang="es-ES" sz="1600" dirty="0"/>
              <a:t>Se extendía una manta sobre el suelo y sobre ella </a:t>
            </a:r>
            <a:r>
              <a:rPr lang="es-ES" sz="1600" dirty="0" smtClean="0"/>
              <a:t>se ponían </a:t>
            </a:r>
            <a:r>
              <a:rPr lang="es-ES" sz="1600" dirty="0"/>
              <a:t>varios elementos y herramientas.</a:t>
            </a:r>
          </a:p>
          <a:p>
            <a:pPr marL="0" indent="0" algn="just">
              <a:buFont typeface="Wingdings" pitchFamily="2" charset="2"/>
              <a:buChar char="ü"/>
            </a:pPr>
            <a:r>
              <a:rPr lang="es-AR" sz="1600" dirty="0" smtClean="0"/>
              <a:t> </a:t>
            </a:r>
            <a:r>
              <a:rPr lang="es-ES" sz="1600" dirty="0"/>
              <a:t>Cantos, bailes e instrumentos musicales: El chamán usaba la música durante la curación para invocar a los buenos espíritus o ahuyentar a los malignos. Esto mantendría o recuperaría el equilibrio y la armonía entre la salud física, mental y espiritual.</a:t>
            </a:r>
          </a:p>
          <a:p>
            <a:pPr marL="0" indent="0" algn="just">
              <a:buNone/>
            </a:pPr>
            <a:endParaRPr lang="es-PE" sz="1600" dirty="0"/>
          </a:p>
          <a:p>
            <a:pPr>
              <a:buNone/>
            </a:pPr>
            <a:endParaRPr lang="es-PE" dirty="0"/>
          </a:p>
        </p:txBody>
      </p:sp>
      <p:sp>
        <p:nvSpPr>
          <p:cNvPr id="4" name="3 CuadroTexto"/>
          <p:cNvSpPr txBox="1"/>
          <p:nvPr/>
        </p:nvSpPr>
        <p:spPr>
          <a:xfrm>
            <a:off x="415637" y="5635462"/>
            <a:ext cx="11139054" cy="461665"/>
          </a:xfrm>
          <a:prstGeom prst="rect">
            <a:avLst/>
          </a:prstGeom>
          <a:noFill/>
        </p:spPr>
        <p:txBody>
          <a:bodyPr wrap="square" rtlCol="0">
            <a:spAutoFit/>
          </a:bodyPr>
          <a:lstStyle/>
          <a:p>
            <a:r>
              <a:rPr lang="es-AR" sz="1200" dirty="0"/>
              <a:t>19. Martínez Sarasola, Carlos. (2010) </a:t>
            </a:r>
            <a:r>
              <a:rPr lang="es-AR" sz="1200" i="1" dirty="0"/>
              <a:t>De manera sagrada y en celebración.</a:t>
            </a:r>
            <a:r>
              <a:rPr lang="es-AR" sz="1200" dirty="0"/>
              <a:t> Cap.4 Realidad, mundo invisible y cosmovisión. (Fragmentos Pág.160-202). Editorial </a:t>
            </a:r>
            <a:r>
              <a:rPr lang="es-AR" sz="1200" dirty="0" err="1"/>
              <a:t>Biblos</a:t>
            </a:r>
            <a:r>
              <a:rPr lang="es-AR" sz="1200" dirty="0"/>
              <a:t>: Buenos Aires.</a:t>
            </a:r>
            <a:endParaRPr lang="es-PE"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6063" y="870093"/>
            <a:ext cx="10515600" cy="679904"/>
          </a:xfrm>
        </p:spPr>
        <p:txBody>
          <a:bodyPr>
            <a:normAutofit/>
          </a:bodyPr>
          <a:lstStyle/>
          <a:p>
            <a:r>
              <a:rPr lang="it-IT" sz="2400" b="1" dirty="0">
                <a:solidFill>
                  <a:schemeClr val="accent2"/>
                </a:solidFill>
                <a:effectLst>
                  <a:outerShdw blurRad="38100" dist="38100" dir="2700000" algn="tl">
                    <a:srgbClr val="000000">
                      <a:alpha val="43137"/>
                    </a:srgbClr>
                  </a:outerShdw>
                </a:effectLst>
              </a:rPr>
              <a:t>3. </a:t>
            </a:r>
            <a:r>
              <a:rPr lang="it-IT" sz="2400" b="1" dirty="0" smtClean="0">
                <a:solidFill>
                  <a:schemeClr val="accent2"/>
                </a:solidFill>
                <a:effectLst>
                  <a:outerShdw blurRad="38100" dist="38100" dir="2700000" algn="tl">
                    <a:srgbClr val="000000">
                      <a:alpha val="43137"/>
                    </a:srgbClr>
                  </a:outerShdw>
                </a:effectLst>
              </a:rPr>
              <a:t>Características </a:t>
            </a:r>
            <a:r>
              <a:rPr lang="it-IT" sz="2400" b="1" dirty="0">
                <a:solidFill>
                  <a:schemeClr val="accent2"/>
                </a:solidFill>
                <a:effectLst>
                  <a:outerShdw blurRad="38100" dist="38100" dir="2700000" algn="tl">
                    <a:srgbClr val="000000">
                      <a:alpha val="43137"/>
                    </a:srgbClr>
                  </a:outerShdw>
                </a:effectLst>
              </a:rPr>
              <a:t>de la medicina chamánica</a:t>
            </a:r>
            <a:endParaRPr lang="es-PE" sz="22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446067" y="1535758"/>
            <a:ext cx="10811493" cy="632815"/>
          </a:xfrm>
        </p:spPr>
        <p:txBody>
          <a:bodyPr>
            <a:normAutofit/>
          </a:bodyPr>
          <a:lstStyle/>
          <a:p>
            <a:pPr marL="0" indent="0" algn="just">
              <a:buNone/>
            </a:pPr>
            <a:r>
              <a:rPr lang="es-ES" sz="1600" dirty="0"/>
              <a:t>Mesa </a:t>
            </a:r>
            <a:r>
              <a:rPr lang="es-ES" sz="1600" dirty="0" err="1" smtClean="0"/>
              <a:t>chamánica</a:t>
            </a:r>
            <a:r>
              <a:rPr lang="es-ES" sz="1600" dirty="0" smtClean="0"/>
              <a:t> de trabajo</a:t>
            </a:r>
            <a:r>
              <a:rPr lang="es-AR" sz="1600" dirty="0" smtClean="0"/>
              <a:t>:</a:t>
            </a:r>
            <a:endParaRPr lang="es-AR" sz="1600" dirty="0"/>
          </a:p>
          <a:p>
            <a:pPr marL="0" indent="0" algn="just">
              <a:buNone/>
            </a:pPr>
            <a:endParaRPr lang="es-AR" sz="1600" dirty="0"/>
          </a:p>
          <a:p>
            <a:pPr marL="0" indent="0" algn="just">
              <a:buNone/>
            </a:pPr>
            <a:endParaRPr lang="es-AR" sz="1600" dirty="0"/>
          </a:p>
        </p:txBody>
      </p:sp>
      <p:sp>
        <p:nvSpPr>
          <p:cNvPr id="4" name="3 CuadroTexto"/>
          <p:cNvSpPr txBox="1"/>
          <p:nvPr/>
        </p:nvSpPr>
        <p:spPr>
          <a:xfrm>
            <a:off x="535675" y="5818095"/>
            <a:ext cx="11139054" cy="276999"/>
          </a:xfrm>
          <a:prstGeom prst="rect">
            <a:avLst/>
          </a:prstGeom>
          <a:noFill/>
        </p:spPr>
        <p:txBody>
          <a:bodyPr wrap="square" rtlCol="0">
            <a:spAutoFit/>
          </a:bodyPr>
          <a:lstStyle/>
          <a:p>
            <a:r>
              <a:rPr lang="es-PE" sz="1200" dirty="0"/>
              <a:t>Prodigioso Perú profundo</a:t>
            </a:r>
          </a:p>
        </p:txBody>
      </p:sp>
      <p:sp>
        <p:nvSpPr>
          <p:cNvPr id="5" name="4 CuadroTexto"/>
          <p:cNvSpPr txBox="1"/>
          <p:nvPr/>
        </p:nvSpPr>
        <p:spPr>
          <a:xfrm>
            <a:off x="535675" y="1909265"/>
            <a:ext cx="9829800" cy="4278094"/>
          </a:xfrm>
          <a:prstGeom prst="rect">
            <a:avLst/>
          </a:prstGeom>
          <a:noFill/>
        </p:spPr>
        <p:txBody>
          <a:bodyPr wrap="square" rtlCol="0">
            <a:spAutoFit/>
          </a:bodyPr>
          <a:lstStyle/>
          <a:p>
            <a:pPr marL="285750" indent="-285750">
              <a:buFont typeface="Arial" panose="020B0604020202020204" pitchFamily="34" charset="0"/>
              <a:buChar char="•"/>
            </a:pPr>
            <a:r>
              <a:rPr lang="es-ES" sz="1600" dirty="0"/>
              <a:t>Hojas de tabaco para «dominar» al oponente y utilizar el </a:t>
            </a:r>
            <a:r>
              <a:rPr lang="es-ES" sz="1600" dirty="0" smtClean="0"/>
              <a:t>encantamiento </a:t>
            </a:r>
            <a:r>
              <a:rPr lang="es-ES" sz="1600" dirty="0"/>
              <a:t>de los cerros y </a:t>
            </a:r>
            <a:r>
              <a:rPr lang="es-ES" sz="1600" dirty="0" smtClean="0"/>
              <a:t>lagos.</a:t>
            </a:r>
            <a:endParaRPr lang="es-PE" sz="1600" dirty="0"/>
          </a:p>
          <a:p>
            <a:pPr marL="285750" indent="-285750">
              <a:buFont typeface="Arial" panose="020B0604020202020204" pitchFamily="34" charset="0"/>
              <a:buChar char="•"/>
            </a:pPr>
            <a:r>
              <a:rPr lang="es-ES" sz="1600" dirty="0"/>
              <a:t>Agua de </a:t>
            </a:r>
            <a:r>
              <a:rPr lang="es-ES" sz="1600" dirty="0" smtClean="0"/>
              <a:t>las lagunas de </a:t>
            </a:r>
            <a:r>
              <a:rPr lang="es-ES" sz="1600" dirty="0" smtClean="0"/>
              <a:t>Las </a:t>
            </a:r>
            <a:r>
              <a:rPr lang="es-ES" sz="1600" dirty="0" err="1"/>
              <a:t>Huaringas</a:t>
            </a:r>
            <a:r>
              <a:rPr lang="es-ES" sz="1600" dirty="0"/>
              <a:t> (distrito de </a:t>
            </a:r>
            <a:r>
              <a:rPr lang="es-ES" sz="1600" dirty="0" err="1"/>
              <a:t>Huancabamba</a:t>
            </a:r>
            <a:r>
              <a:rPr lang="es-ES" sz="1600" dirty="0" smtClean="0"/>
              <a:t>).</a:t>
            </a:r>
          </a:p>
          <a:p>
            <a:pPr marL="285750" indent="-285750">
              <a:buFont typeface="Arial" panose="020B0604020202020204" pitchFamily="34" charset="0"/>
              <a:buChar char="•"/>
            </a:pPr>
            <a:r>
              <a:rPr lang="es-ES" sz="1600" dirty="0"/>
              <a:t>Agua de flores, agua de colonia y agua de Kananga para proteger y </a:t>
            </a:r>
            <a:r>
              <a:rPr lang="es-ES" sz="1600" dirty="0" smtClean="0"/>
              <a:t>florecer.</a:t>
            </a:r>
            <a:r>
              <a:rPr lang="es-PE" sz="1600" dirty="0" smtClean="0"/>
              <a:t> </a:t>
            </a:r>
            <a:endParaRPr lang="es-PE" sz="1600" dirty="0"/>
          </a:p>
          <a:p>
            <a:pPr marL="285750" indent="-285750">
              <a:buFont typeface="Arial" panose="020B0604020202020204" pitchFamily="34" charset="0"/>
              <a:buChar char="•"/>
            </a:pPr>
            <a:r>
              <a:rPr lang="es-ES" sz="1600" dirty="0"/>
              <a:t>Pisco o aguardiente para agregar a la medicina (tabaco) y un </a:t>
            </a:r>
            <a:r>
              <a:rPr lang="es-ES" sz="1600" dirty="0" smtClean="0"/>
              <a:t>espóndilo </a:t>
            </a:r>
            <a:r>
              <a:rPr lang="es-ES" sz="1600" dirty="0"/>
              <a:t>para </a:t>
            </a:r>
            <a:r>
              <a:rPr lang="es-ES" sz="1600" dirty="0" smtClean="0"/>
              <a:t>fortalecerla.</a:t>
            </a:r>
            <a:endParaRPr lang="es-PE" sz="1600" dirty="0"/>
          </a:p>
          <a:p>
            <a:pPr marL="285750" indent="-285750">
              <a:buFont typeface="Arial" panose="020B0604020202020204" pitchFamily="34" charset="0"/>
              <a:buChar char="•"/>
            </a:pPr>
            <a:r>
              <a:rPr lang="es-ES" sz="1600" dirty="0"/>
              <a:t>Dos dagas para «enviar cosas malas al enemigo». </a:t>
            </a:r>
            <a:endParaRPr lang="es-PE" sz="1600" dirty="0"/>
          </a:p>
          <a:p>
            <a:pPr marL="285750" indent="-285750">
              <a:buFont typeface="Arial" panose="020B0604020202020204" pitchFamily="34" charset="0"/>
              <a:buChar char="•"/>
            </a:pPr>
            <a:r>
              <a:rPr lang="es-ES" sz="1600" dirty="0" smtClean="0"/>
              <a:t>Cuernos </a:t>
            </a:r>
            <a:r>
              <a:rPr lang="es-ES" sz="1600" dirty="0"/>
              <a:t>de toro para deshacer </a:t>
            </a:r>
            <a:r>
              <a:rPr lang="es-ES" sz="1600" dirty="0" smtClean="0"/>
              <a:t>los </a:t>
            </a:r>
            <a:r>
              <a:rPr lang="es-ES" sz="1600" dirty="0"/>
              <a:t>maleficios.</a:t>
            </a:r>
            <a:endParaRPr lang="es-PE" sz="1600" dirty="0"/>
          </a:p>
          <a:p>
            <a:pPr marL="285750" indent="-285750">
              <a:buFont typeface="Arial" panose="020B0604020202020204" pitchFamily="34" charset="0"/>
              <a:buChar char="•"/>
            </a:pPr>
            <a:r>
              <a:rPr lang="es-ES" sz="1600" dirty="0" smtClean="0"/>
              <a:t>Cerraduras </a:t>
            </a:r>
            <a:r>
              <a:rPr lang="es-ES" sz="1600" dirty="0"/>
              <a:t>elaboradas con hierbas medicinales para «curar y florecer».</a:t>
            </a:r>
            <a:endParaRPr lang="es-PE" sz="1600" dirty="0"/>
          </a:p>
          <a:p>
            <a:pPr marL="285750" indent="-285750">
              <a:buFont typeface="Arial" panose="020B0604020202020204" pitchFamily="34" charset="0"/>
              <a:buChar char="•"/>
            </a:pPr>
            <a:r>
              <a:rPr lang="es-ES" sz="1600" dirty="0" smtClean="0"/>
              <a:t>Limas </a:t>
            </a:r>
            <a:r>
              <a:rPr lang="es-ES" sz="1600" dirty="0"/>
              <a:t>para «endulzar y refrescar» cualquier tipo de negocio.</a:t>
            </a:r>
            <a:endParaRPr lang="es-PE" sz="1600" dirty="0"/>
          </a:p>
          <a:p>
            <a:pPr marL="285750" indent="-285750">
              <a:buFont typeface="Arial" panose="020B0604020202020204" pitchFamily="34" charset="0"/>
              <a:buChar char="•"/>
            </a:pPr>
            <a:r>
              <a:rPr lang="es-ES" sz="1600" dirty="0" smtClean="0"/>
              <a:t>Azúcar </a:t>
            </a:r>
            <a:r>
              <a:rPr lang="es-ES" sz="1600" dirty="0"/>
              <a:t>blanca para florecer y </a:t>
            </a:r>
            <a:r>
              <a:rPr lang="es-ES" sz="1600" dirty="0" smtClean="0"/>
              <a:t>enriquecer.</a:t>
            </a:r>
            <a:endParaRPr lang="es-PE" sz="1600" dirty="0"/>
          </a:p>
          <a:p>
            <a:pPr marL="285750" indent="-285750">
              <a:buFont typeface="Arial" panose="020B0604020202020204" pitchFamily="34" charset="0"/>
              <a:buChar char="•"/>
            </a:pPr>
            <a:r>
              <a:rPr lang="es-ES" sz="1600" dirty="0" smtClean="0"/>
              <a:t>Rosas </a:t>
            </a:r>
            <a:r>
              <a:rPr lang="es-ES" sz="1600" dirty="0"/>
              <a:t>blancas para </a:t>
            </a:r>
            <a:r>
              <a:rPr lang="es-ES" sz="1600" dirty="0" smtClean="0"/>
              <a:t>sanear </a:t>
            </a:r>
            <a:r>
              <a:rPr lang="es-ES" sz="1600" dirty="0"/>
              <a:t>y despejar la mente. Además, para atraer buenos clientes al negocio.</a:t>
            </a:r>
            <a:endParaRPr lang="es-PE" sz="1600" dirty="0"/>
          </a:p>
          <a:p>
            <a:pPr marL="285750" indent="-285750">
              <a:buFont typeface="Arial" panose="020B0604020202020204" pitchFamily="34" charset="0"/>
              <a:buChar char="•"/>
            </a:pPr>
            <a:r>
              <a:rPr lang="es-ES" sz="1600" dirty="0" smtClean="0"/>
              <a:t>Una </a:t>
            </a:r>
            <a:r>
              <a:rPr lang="es-ES" sz="1600" dirty="0"/>
              <a:t>campana para llamar a los “espíritus del susto</a:t>
            </a:r>
            <a:r>
              <a:rPr lang="es-ES" sz="1600" dirty="0" smtClean="0"/>
              <a:t>”.</a:t>
            </a:r>
            <a:endParaRPr lang="es-PE" sz="1600" dirty="0"/>
          </a:p>
          <a:p>
            <a:pPr marL="285750" indent="-285750">
              <a:buFont typeface="Arial" panose="020B0604020202020204" pitchFamily="34" charset="0"/>
              <a:buChar char="•"/>
            </a:pPr>
            <a:r>
              <a:rPr lang="es-ES" sz="1600" dirty="0" smtClean="0"/>
              <a:t>Una </a:t>
            </a:r>
            <a:r>
              <a:rPr lang="es-ES" sz="1600" dirty="0" err="1" smtClean="0"/>
              <a:t>chungana</a:t>
            </a:r>
            <a:r>
              <a:rPr lang="es-ES" sz="1600" dirty="0" smtClean="0"/>
              <a:t> o sonaja </a:t>
            </a:r>
            <a:r>
              <a:rPr lang="es-ES" sz="1600" dirty="0"/>
              <a:t>para evocar el viento y la virtud.</a:t>
            </a:r>
            <a:r>
              <a:rPr lang="es-PE" sz="1600" dirty="0"/>
              <a:t/>
            </a:r>
            <a:br>
              <a:rPr lang="es-PE" sz="1600" dirty="0"/>
            </a:br>
            <a:r>
              <a:rPr lang="es-PE" sz="1600" dirty="0"/>
              <a:t/>
            </a:r>
            <a:br>
              <a:rPr lang="es-PE" sz="1600" dirty="0"/>
            </a:br>
            <a:r>
              <a:rPr lang="es-PE" sz="1600" dirty="0"/>
              <a:t/>
            </a:r>
            <a:br>
              <a:rPr lang="es-PE" sz="1600" dirty="0"/>
            </a:br>
            <a:r>
              <a:rPr lang="es-PE" sz="1600" dirty="0"/>
              <a:t/>
            </a:r>
            <a:br>
              <a:rPr lang="es-PE" sz="1600" dirty="0"/>
            </a:br>
            <a:r>
              <a:rPr lang="es-PE" sz="1600" dirty="0"/>
              <a:t/>
            </a:r>
            <a:br>
              <a:rPr lang="es-PE" sz="1600" dirty="0"/>
            </a:br>
            <a:endParaRPr lang="es-PE"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09448" y="1170343"/>
            <a:ext cx="10515600" cy="679904"/>
          </a:xfrm>
        </p:spPr>
        <p:txBody>
          <a:bodyPr>
            <a:normAutofit/>
          </a:bodyPr>
          <a:lstStyle/>
          <a:p>
            <a:r>
              <a:rPr lang="it-IT" sz="2000" b="1" dirty="0">
                <a:solidFill>
                  <a:schemeClr val="accent2"/>
                </a:solidFill>
                <a:effectLst>
                  <a:outerShdw blurRad="38100" dist="38100" dir="2700000" algn="tl">
                    <a:srgbClr val="000000">
                      <a:alpha val="43137"/>
                    </a:srgbClr>
                  </a:outerShdw>
                </a:effectLst>
              </a:rPr>
              <a:t>3. </a:t>
            </a:r>
            <a:r>
              <a:rPr lang="it-IT" sz="2000" b="1" dirty="0" smtClean="0">
                <a:solidFill>
                  <a:schemeClr val="accent2"/>
                </a:solidFill>
                <a:effectLst>
                  <a:outerShdw blurRad="38100" dist="38100" dir="2700000" algn="tl">
                    <a:srgbClr val="000000">
                      <a:alpha val="43137"/>
                    </a:srgbClr>
                  </a:outerShdw>
                </a:effectLst>
              </a:rPr>
              <a:t>Características </a:t>
            </a:r>
            <a:r>
              <a:rPr lang="it-IT" sz="2000" b="1" dirty="0">
                <a:solidFill>
                  <a:schemeClr val="accent2"/>
                </a:solidFill>
                <a:effectLst>
                  <a:outerShdw blurRad="38100" dist="38100" dir="2700000" algn="tl">
                    <a:srgbClr val="000000">
                      <a:alpha val="43137"/>
                    </a:srgbClr>
                  </a:outerShdw>
                </a:effectLst>
              </a:rPr>
              <a:t>de la medicina chamánica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64550" y="1860489"/>
            <a:ext cx="10811493" cy="632815"/>
          </a:xfrm>
        </p:spPr>
        <p:txBody>
          <a:bodyPr>
            <a:normAutofit/>
          </a:bodyPr>
          <a:lstStyle/>
          <a:p>
            <a:pPr marL="0" indent="0" algn="ctr">
              <a:buNone/>
            </a:pPr>
            <a:r>
              <a:rPr lang="es-ES" sz="2000" b="1" dirty="0"/>
              <a:t>Mesa </a:t>
            </a:r>
            <a:r>
              <a:rPr lang="es-ES" sz="2000" b="1" dirty="0" err="1" smtClean="0"/>
              <a:t>chamánica</a:t>
            </a:r>
            <a:r>
              <a:rPr lang="es-ES" sz="2000" b="1" dirty="0" smtClean="0"/>
              <a:t> </a:t>
            </a:r>
            <a:r>
              <a:rPr lang="es-ES" sz="1800" b="1" dirty="0" smtClean="0"/>
              <a:t>de </a:t>
            </a:r>
            <a:r>
              <a:rPr lang="es-ES" sz="1800" b="1" dirty="0"/>
              <a:t>trabajo </a:t>
            </a:r>
            <a:endParaRPr lang="es-AR" sz="1900" b="1" dirty="0"/>
          </a:p>
          <a:p>
            <a:pPr marL="0" indent="0" algn="just">
              <a:buNone/>
            </a:pPr>
            <a:endParaRPr lang="es-AR" sz="1900" dirty="0"/>
          </a:p>
        </p:txBody>
      </p:sp>
      <p:pic>
        <p:nvPicPr>
          <p:cNvPr id="15362" name="Picture 2" descr="The Healing Mesa A World of Healing: The Mesa in Peruvian ..."/>
          <p:cNvPicPr>
            <a:picLocks noChangeAspect="1" noChangeArrowheads="1"/>
          </p:cNvPicPr>
          <p:nvPr/>
        </p:nvPicPr>
        <p:blipFill>
          <a:blip r:embed="rId2"/>
          <a:srcRect l="23944" t="59394" r="37998"/>
          <a:stretch>
            <a:fillRect/>
          </a:stretch>
        </p:blipFill>
        <p:spPr bwMode="auto">
          <a:xfrm>
            <a:off x="3815961" y="2670114"/>
            <a:ext cx="3908672" cy="3127829"/>
          </a:xfrm>
          <a:prstGeom prst="rect">
            <a:avLst/>
          </a:prstGeom>
          <a:noFill/>
        </p:spPr>
      </p:pic>
      <p:sp>
        <p:nvSpPr>
          <p:cNvPr id="7" name="6 CuadroTexto"/>
          <p:cNvSpPr txBox="1"/>
          <p:nvPr/>
        </p:nvSpPr>
        <p:spPr>
          <a:xfrm>
            <a:off x="3735238" y="5797943"/>
            <a:ext cx="4226348" cy="369332"/>
          </a:xfrm>
          <a:prstGeom prst="rect">
            <a:avLst/>
          </a:prstGeom>
          <a:noFill/>
        </p:spPr>
        <p:txBody>
          <a:bodyPr wrap="square" rtlCol="0">
            <a:spAutoFit/>
          </a:bodyPr>
          <a:lstStyle/>
          <a:p>
            <a:r>
              <a:rPr lang="en-US" dirty="0"/>
              <a:t> </a:t>
            </a:r>
            <a:r>
              <a:rPr lang="es-ES" sz="1600" dirty="0"/>
              <a:t> </a:t>
            </a:r>
            <a:r>
              <a:rPr lang="es-ES" sz="1600" dirty="0" smtClean="0"/>
              <a:t>La mesa </a:t>
            </a:r>
            <a:r>
              <a:rPr lang="es-ES" sz="1600" dirty="0"/>
              <a:t>de trabajo </a:t>
            </a:r>
            <a:r>
              <a:rPr lang="es-ES" sz="1600" dirty="0" smtClean="0"/>
              <a:t>en el chamanismo peruano</a:t>
            </a:r>
            <a:endParaRPr lang="es-P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722" y="1115752"/>
            <a:ext cx="10515600" cy="535627"/>
          </a:xfrm>
        </p:spPr>
        <p:txBody>
          <a:bodyPr>
            <a:noAutofit/>
          </a:bodyPr>
          <a:lstStyle/>
          <a:p>
            <a:r>
              <a:rPr lang="es-PE" sz="2800" b="1" dirty="0">
                <a:solidFill>
                  <a:schemeClr val="accent2"/>
                </a:solidFill>
                <a:effectLst>
                  <a:outerShdw blurRad="38100" dist="38100" dir="2700000" algn="tl">
                    <a:srgbClr val="000000">
                      <a:alpha val="43137"/>
                    </a:srgbClr>
                  </a:outerShdw>
                </a:effectLst>
              </a:rPr>
              <a:t>4. </a:t>
            </a:r>
            <a:r>
              <a:rPr lang="es-PE" sz="2800" b="1" dirty="0" smtClean="0">
                <a:solidFill>
                  <a:schemeClr val="accent2"/>
                </a:solidFill>
                <a:effectLst>
                  <a:outerShdw blurRad="38100" dist="38100" dir="2700000" algn="tl">
                    <a:srgbClr val="000000">
                      <a:alpha val="43137"/>
                    </a:srgbClr>
                  </a:outerShdw>
                </a:effectLst>
              </a:rPr>
              <a:t>Rituales </a:t>
            </a:r>
            <a:r>
              <a:rPr lang="es-PE" sz="2800" b="1" dirty="0" err="1" smtClean="0">
                <a:solidFill>
                  <a:schemeClr val="accent2"/>
                </a:solidFill>
                <a:effectLst>
                  <a:outerShdw blurRad="38100" dist="38100" dir="2700000" algn="tl">
                    <a:srgbClr val="000000">
                      <a:alpha val="43137"/>
                    </a:srgbClr>
                  </a:outerShdw>
                </a:effectLst>
              </a:rPr>
              <a:t>Chamánicos</a:t>
            </a:r>
            <a:endParaRPr lang="en-US" sz="2400" b="1" dirty="0">
              <a:solidFill>
                <a:schemeClr val="accent2"/>
              </a:solidFill>
              <a:effectLst>
                <a:outerShdw blurRad="38100" dist="38100" dir="2700000" algn="tl">
                  <a:srgbClr val="000000">
                    <a:alpha val="43137"/>
                  </a:srgbClr>
                </a:outerShdw>
              </a:effectLst>
            </a:endParaRPr>
          </a:p>
        </p:txBody>
      </p:sp>
      <p:pic>
        <p:nvPicPr>
          <p:cNvPr id="10243" name="Picture 3"/>
          <p:cNvPicPr>
            <a:picLocks noChangeAspect="1" noChangeArrowheads="1"/>
          </p:cNvPicPr>
          <p:nvPr/>
        </p:nvPicPr>
        <p:blipFill>
          <a:blip r:embed="rId2"/>
          <a:srcRect l="24584" t="19396" r="51684" b="12500"/>
          <a:stretch>
            <a:fillRect/>
          </a:stretch>
        </p:blipFill>
        <p:spPr bwMode="auto">
          <a:xfrm>
            <a:off x="4246662" y="1792328"/>
            <a:ext cx="2454389" cy="3977369"/>
          </a:xfrm>
          <a:prstGeom prst="rect">
            <a:avLst/>
          </a:prstGeom>
          <a:noFill/>
          <a:ln w="9525">
            <a:noFill/>
            <a:miter lim="800000"/>
            <a:headEnd/>
            <a:tailEnd/>
          </a:ln>
          <a:effectLst/>
        </p:spPr>
      </p:pic>
    </p:spTree>
    <p:extLst>
      <p:ext uri="{BB962C8B-B14F-4D97-AF65-F5344CB8AC3E}">
        <p14:creationId xmlns:p14="http://schemas.microsoft.com/office/powerpoint/2010/main" val="2393278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5418" y="624433"/>
            <a:ext cx="10515600" cy="930275"/>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Rituales </a:t>
            </a:r>
            <a:r>
              <a:rPr lang="es-PE" sz="2000" b="1" dirty="0" err="1">
                <a:solidFill>
                  <a:schemeClr val="accent2"/>
                </a:solidFill>
                <a:effectLst>
                  <a:outerShdw blurRad="38100" dist="38100" dir="2700000" algn="tl">
                    <a:srgbClr val="000000">
                      <a:alpha val="43137"/>
                    </a:srgbClr>
                  </a:outerShdw>
                </a:effectLst>
              </a:rPr>
              <a:t>Chamánicos</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851846" y="1728833"/>
            <a:ext cx="5715001" cy="2501973"/>
          </a:xfrm>
        </p:spPr>
        <p:txBody>
          <a:bodyPr>
            <a:normAutofit/>
          </a:bodyPr>
          <a:lstStyle/>
          <a:p>
            <a:pPr marL="227965" marR="734695" indent="0" algn="just">
              <a:spcBef>
                <a:spcPts val="5"/>
              </a:spcBef>
              <a:buNone/>
            </a:pPr>
            <a:endParaRPr lang="es-PE" sz="1600" b="1" dirty="0">
              <a:latin typeface="Times New Roman" pitchFamily="18" charset="0"/>
              <a:cs typeface="Times New Roman" pitchFamily="18" charset="0"/>
            </a:endParaRPr>
          </a:p>
          <a:p>
            <a:pPr marL="227965" marR="734695" indent="0" algn="just">
              <a:spcBef>
                <a:spcPts val="5"/>
              </a:spcBef>
              <a:buNone/>
            </a:pPr>
            <a:r>
              <a:rPr lang="es-ES" sz="1600" b="1" dirty="0" smtClean="0">
                <a:cs typeface="Times New Roman" pitchFamily="18" charset="0"/>
              </a:rPr>
              <a:t>Separación</a:t>
            </a:r>
            <a:r>
              <a:rPr lang="es-ES" sz="1600" b="1" dirty="0">
                <a:cs typeface="Times New Roman" pitchFamily="18" charset="0"/>
              </a:rPr>
              <a:t>:</a:t>
            </a:r>
            <a:r>
              <a:rPr lang="es-ES" sz="1600" dirty="0">
                <a:cs typeface="Times New Roman" pitchFamily="18" charset="0"/>
              </a:rPr>
              <a:t> consiste en el aislamiento físico o simbólico del individuo, </a:t>
            </a:r>
            <a:r>
              <a:rPr lang="es-ES" sz="1600" dirty="0" smtClean="0">
                <a:cs typeface="Times New Roman" pitchFamily="18" charset="0"/>
              </a:rPr>
              <a:t>para </a:t>
            </a:r>
            <a:r>
              <a:rPr lang="es-ES" sz="1600" dirty="0">
                <a:cs typeface="Times New Roman" pitchFamily="18" charset="0"/>
              </a:rPr>
              <a:t>separarlo de la causa de la enfermedad</a:t>
            </a:r>
            <a:r>
              <a:rPr lang="es-ES" sz="1600" dirty="0" smtClean="0">
                <a:cs typeface="Times New Roman" pitchFamily="18" charset="0"/>
              </a:rPr>
              <a:t>.</a:t>
            </a:r>
          </a:p>
          <a:p>
            <a:pPr marL="227965" marR="734695" indent="0" algn="just">
              <a:spcBef>
                <a:spcPts val="5"/>
              </a:spcBef>
              <a:buNone/>
            </a:pPr>
            <a:endParaRPr lang="es-ES" sz="1600" dirty="0" smtClean="0">
              <a:cs typeface="Times New Roman" pitchFamily="18" charset="0"/>
            </a:endParaRPr>
          </a:p>
          <a:p>
            <a:pPr marL="227965" marR="734695" indent="0" algn="just">
              <a:spcBef>
                <a:spcPts val="5"/>
              </a:spcBef>
              <a:buNone/>
            </a:pPr>
            <a:r>
              <a:rPr lang="es-ES" sz="1600" b="1" dirty="0" smtClean="0">
                <a:cs typeface="Times New Roman" pitchFamily="18" charset="0"/>
              </a:rPr>
              <a:t>Reincorporación</a:t>
            </a:r>
            <a:r>
              <a:rPr lang="es-ES" sz="1600" b="1" dirty="0">
                <a:cs typeface="Times New Roman" pitchFamily="18" charset="0"/>
              </a:rPr>
              <a:t>:</a:t>
            </a:r>
            <a:r>
              <a:rPr lang="es-ES" sz="1600" dirty="0">
                <a:cs typeface="Times New Roman" pitchFamily="18" charset="0"/>
              </a:rPr>
              <a:t> ocurre cuando el individuo adquiere un nuevo estatus y se reincorpora a la sociedad como un nuevo miembro.</a:t>
            </a:r>
            <a:endParaRPr lang="en-US" sz="1600" dirty="0">
              <a:cs typeface="Times New Roman" pitchFamily="18" charset="0"/>
            </a:endParaRPr>
          </a:p>
        </p:txBody>
      </p:sp>
      <p:sp>
        <p:nvSpPr>
          <p:cNvPr id="5" name="4 CuadroTexto"/>
          <p:cNvSpPr txBox="1"/>
          <p:nvPr/>
        </p:nvSpPr>
        <p:spPr>
          <a:xfrm>
            <a:off x="594486" y="5703153"/>
            <a:ext cx="11197464" cy="646331"/>
          </a:xfrm>
          <a:prstGeom prst="rect">
            <a:avLst/>
          </a:prstGeom>
          <a:noFill/>
        </p:spPr>
        <p:txBody>
          <a:bodyPr wrap="square" rtlCol="0">
            <a:spAutoFit/>
          </a:bodyPr>
          <a:lstStyle/>
          <a:p>
            <a:r>
              <a:rPr lang="es-PE" sz="1200" dirty="0"/>
              <a:t>20.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pic>
        <p:nvPicPr>
          <p:cNvPr id="6146" name="Picture 2"/>
          <p:cNvPicPr>
            <a:picLocks noChangeAspect="1" noChangeArrowheads="1"/>
          </p:cNvPicPr>
          <p:nvPr/>
        </p:nvPicPr>
        <p:blipFill>
          <a:blip r:embed="rId2"/>
          <a:srcRect l="34706" t="9375" r="37647" b="23438"/>
          <a:stretch>
            <a:fillRect/>
          </a:stretch>
        </p:blipFill>
        <p:spPr bwMode="auto">
          <a:xfrm>
            <a:off x="6667056" y="1352550"/>
            <a:ext cx="2915093" cy="4000500"/>
          </a:xfrm>
          <a:prstGeom prst="rect">
            <a:avLst/>
          </a:prstGeom>
          <a:noFill/>
          <a:ln w="9525">
            <a:noFill/>
            <a:miter lim="800000"/>
            <a:headEnd/>
            <a:tailEnd/>
          </a:ln>
          <a:effectLst/>
        </p:spPr>
      </p:pic>
      <p:sp>
        <p:nvSpPr>
          <p:cNvPr id="6" name="5 Rectángulo"/>
          <p:cNvSpPr/>
          <p:nvPr/>
        </p:nvSpPr>
        <p:spPr>
          <a:xfrm>
            <a:off x="9848850" y="4057650"/>
            <a:ext cx="2000250" cy="1015663"/>
          </a:xfrm>
          <a:prstGeom prst="rect">
            <a:avLst/>
          </a:prstGeom>
        </p:spPr>
        <p:txBody>
          <a:bodyPr wrap="square">
            <a:spAutoFit/>
          </a:bodyPr>
          <a:lstStyle/>
          <a:p>
            <a:r>
              <a:rPr lang="es-PE" sz="1200" dirty="0">
                <a:hlinkClick r:id="rId3"/>
              </a:rPr>
              <a:t>https://visitavirtual.cultura.pe/recorridos/MNAAHP/museo-nacional-arqueologia-antropologia-historia-peru/index.html</a:t>
            </a:r>
            <a:endParaRPr lang="es-PE" sz="1200" dirty="0"/>
          </a:p>
        </p:txBody>
      </p:sp>
    </p:spTree>
    <p:extLst>
      <p:ext uri="{BB962C8B-B14F-4D97-AF65-F5344CB8AC3E}">
        <p14:creationId xmlns:p14="http://schemas.microsoft.com/office/powerpoint/2010/main" val="348561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328467" y="389469"/>
            <a:ext cx="9506608" cy="646331"/>
          </a:xfrm>
          <a:prstGeom prst="rect">
            <a:avLst/>
          </a:prstGeom>
          <a:noFill/>
        </p:spPr>
        <p:txBody>
          <a:bodyPr wrap="square" rtlCol="0">
            <a:spAutoFit/>
          </a:bodyPr>
          <a:lstStyle/>
          <a:p>
            <a:pPr algn="ctr"/>
            <a:r>
              <a:rPr lang="es-ES" b="1" dirty="0" smtClean="0"/>
              <a:t>Museos </a:t>
            </a:r>
            <a:r>
              <a:rPr lang="es-ES" b="1" dirty="0"/>
              <a:t>vivos que se pueden ver en plena naturaleza</a:t>
            </a:r>
          </a:p>
          <a:p>
            <a:pPr algn="ctr"/>
            <a:endParaRPr lang="es-PE" b="1" dirty="0"/>
          </a:p>
        </p:txBody>
      </p:sp>
      <p:pic>
        <p:nvPicPr>
          <p:cNvPr id="14338" name="Picture 2" descr="Machu Picchu"/>
          <p:cNvPicPr>
            <a:picLocks noChangeAspect="1" noChangeArrowheads="1"/>
          </p:cNvPicPr>
          <p:nvPr/>
        </p:nvPicPr>
        <p:blipFill>
          <a:blip r:embed="rId2"/>
          <a:srcRect l="9556" t="4620" r="6250"/>
          <a:stretch>
            <a:fillRect/>
          </a:stretch>
        </p:blipFill>
        <p:spPr bwMode="auto">
          <a:xfrm>
            <a:off x="614856" y="1094879"/>
            <a:ext cx="3465826" cy="2208556"/>
          </a:xfrm>
          <a:prstGeom prst="rect">
            <a:avLst/>
          </a:prstGeom>
          <a:noFill/>
        </p:spPr>
      </p:pic>
      <p:sp>
        <p:nvSpPr>
          <p:cNvPr id="14340" name="AutoShape 4" descr="Sacsayhuaman, el misterio más grande de América - Abrech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42" name="AutoShape 6" descr="Sacsayhuaman, el misterio más grande de América - Abrech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44" name="AutoShape 8" descr="Chavín de Huantar | Machu Picchu Tours - Paquetes turísticos Tou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4345" name="Picture 9" descr="G:\2020 15 MAYO EMANUELE\cabezas-clavas.jpg"/>
          <p:cNvPicPr>
            <a:picLocks noChangeAspect="1" noChangeArrowheads="1"/>
          </p:cNvPicPr>
          <p:nvPr/>
        </p:nvPicPr>
        <p:blipFill>
          <a:blip r:embed="rId3"/>
          <a:srcRect t="-118" r="28451"/>
          <a:stretch>
            <a:fillRect/>
          </a:stretch>
        </p:blipFill>
        <p:spPr bwMode="auto">
          <a:xfrm>
            <a:off x="5597089" y="1007959"/>
            <a:ext cx="2154840" cy="2295476"/>
          </a:xfrm>
          <a:prstGeom prst="rect">
            <a:avLst/>
          </a:prstGeom>
          <a:noFill/>
        </p:spPr>
      </p:pic>
      <p:pic>
        <p:nvPicPr>
          <p:cNvPr id="14347" name="Picture 11" descr="CAF protege 300.000 hectáreas de la Amazonía peruana | PRESENTE RSE"/>
          <p:cNvPicPr>
            <a:picLocks noChangeAspect="1" noChangeArrowheads="1"/>
          </p:cNvPicPr>
          <p:nvPr/>
        </p:nvPicPr>
        <p:blipFill>
          <a:blip r:embed="rId4"/>
          <a:srcRect l="9455" t="3547" r="22352" b="7499"/>
          <a:stretch>
            <a:fillRect/>
          </a:stretch>
        </p:blipFill>
        <p:spPr bwMode="auto">
          <a:xfrm>
            <a:off x="1151963" y="3894084"/>
            <a:ext cx="2737650" cy="2236959"/>
          </a:xfrm>
          <a:prstGeom prst="rect">
            <a:avLst/>
          </a:prstGeom>
          <a:noFill/>
        </p:spPr>
      </p:pic>
      <p:pic>
        <p:nvPicPr>
          <p:cNvPr id="14349" name="Picture 13" descr="Viajar sola a Nazca (Perú) y alrededores - #QuieroViajarSola"/>
          <p:cNvPicPr>
            <a:picLocks noChangeAspect="1" noChangeArrowheads="1"/>
          </p:cNvPicPr>
          <p:nvPr/>
        </p:nvPicPr>
        <p:blipFill>
          <a:blip r:embed="rId5"/>
          <a:srcRect l="31231" t="24407" r="3519" b="18402"/>
          <a:stretch>
            <a:fillRect/>
          </a:stretch>
        </p:blipFill>
        <p:spPr bwMode="auto">
          <a:xfrm>
            <a:off x="8496673" y="1094879"/>
            <a:ext cx="2940151" cy="2313595"/>
          </a:xfrm>
          <a:prstGeom prst="rect">
            <a:avLst/>
          </a:prstGeom>
          <a:noFill/>
        </p:spPr>
      </p:pic>
      <p:sp>
        <p:nvSpPr>
          <p:cNvPr id="14351" name="AutoShape 15" descr="Tours Nazca | Agencia de Viajes y Turismo | Tours - Full Da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sp>
        <p:nvSpPr>
          <p:cNvPr id="14353" name="AutoShape 17" descr="SOBREVUELO LINEAS DE NAZCA - Incas Journey Peru Incas Journey Pe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E"/>
          </a:p>
        </p:txBody>
      </p:sp>
      <p:pic>
        <p:nvPicPr>
          <p:cNvPr id="14354" name="Picture 18" descr="G:\2020 15 MAYO EMANUELE\lineas-de-nazca-incas-journey.jpg"/>
          <p:cNvPicPr>
            <a:picLocks noChangeAspect="1" noChangeArrowheads="1"/>
          </p:cNvPicPr>
          <p:nvPr/>
        </p:nvPicPr>
        <p:blipFill>
          <a:blip r:embed="rId6">
            <a:lum contrast="10000"/>
          </a:blip>
          <a:srcRect l="12042" t="2444" r="10819" b="7128"/>
          <a:stretch>
            <a:fillRect/>
          </a:stretch>
        </p:blipFill>
        <p:spPr bwMode="auto">
          <a:xfrm>
            <a:off x="7583216" y="3998795"/>
            <a:ext cx="3707154" cy="2200040"/>
          </a:xfrm>
          <a:prstGeom prst="rect">
            <a:avLst/>
          </a:prstGeom>
          <a:noFill/>
        </p:spPr>
      </p:pic>
      <p:pic>
        <p:nvPicPr>
          <p:cNvPr id="14355" name="Picture 19" descr="G:\2020 15 MAYO EMANUELE\plantas-medicinales-guanabana-1-e1588633574137.jpg"/>
          <p:cNvPicPr>
            <a:picLocks noChangeAspect="1" noChangeArrowheads="1"/>
          </p:cNvPicPr>
          <p:nvPr/>
        </p:nvPicPr>
        <p:blipFill>
          <a:blip r:embed="rId7"/>
          <a:srcRect r="35457" b="17756"/>
          <a:stretch>
            <a:fillRect/>
          </a:stretch>
        </p:blipFill>
        <p:spPr bwMode="auto">
          <a:xfrm>
            <a:off x="5106170" y="3883155"/>
            <a:ext cx="1785949" cy="2315679"/>
          </a:xfrm>
          <a:prstGeom prst="rect">
            <a:avLst/>
          </a:prstGeom>
          <a:noFill/>
        </p:spPr>
      </p:pic>
    </p:spTree>
    <p:extLst>
      <p:ext uri="{BB962C8B-B14F-4D97-AF65-F5344CB8AC3E}">
        <p14:creationId xmlns:p14="http://schemas.microsoft.com/office/powerpoint/2010/main" val="959192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552" y="624432"/>
            <a:ext cx="10515600" cy="1325563"/>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Rituales </a:t>
            </a:r>
            <a:r>
              <a:rPr lang="es-PE" sz="2000" b="1" dirty="0" err="1">
                <a:solidFill>
                  <a:schemeClr val="accent2"/>
                </a:solidFill>
                <a:effectLst>
                  <a:outerShdw blurRad="38100" dist="38100" dir="2700000" algn="tl">
                    <a:srgbClr val="000000">
                      <a:alpha val="43137"/>
                    </a:srgbClr>
                  </a:outerShdw>
                </a:effectLst>
              </a:rPr>
              <a:t>Chamánicos</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76941" y="1404832"/>
            <a:ext cx="10515600" cy="3998442"/>
          </a:xfrm>
        </p:spPr>
        <p:txBody>
          <a:bodyPr>
            <a:normAutofit/>
          </a:bodyPr>
          <a:lstStyle/>
          <a:p>
            <a:pPr marL="227965" marR="734695" indent="0" algn="just">
              <a:spcBef>
                <a:spcPts val="5"/>
              </a:spcBef>
              <a:buNone/>
            </a:pPr>
            <a:r>
              <a:rPr lang="es-PE" sz="2400" dirty="0">
                <a:latin typeface="Times New Roman" pitchFamily="18" charset="0"/>
                <a:cs typeface="Times New Roman" pitchFamily="18" charset="0"/>
              </a:rPr>
              <a:t/>
            </a:r>
            <a:br>
              <a:rPr lang="es-PE" sz="2400" dirty="0">
                <a:latin typeface="Times New Roman" pitchFamily="18" charset="0"/>
                <a:cs typeface="Times New Roman" pitchFamily="18" charset="0"/>
              </a:rPr>
            </a:br>
            <a:r>
              <a:rPr lang="es-PE" sz="1600" dirty="0" smtClean="0">
                <a:cs typeface="Times New Roman" pitchFamily="18" charset="0"/>
              </a:rPr>
              <a:t>En el chamanismo los rituales de iniciación suceden en varias etapas de la vida:</a:t>
            </a:r>
            <a:endParaRPr lang="es-PE" sz="1600" dirty="0">
              <a:cs typeface="Times New Roman" pitchFamily="18" charset="0"/>
            </a:endParaRPr>
          </a:p>
          <a:p>
            <a:pPr marL="227965" marR="734695" indent="0" algn="just">
              <a:spcBef>
                <a:spcPts val="5"/>
              </a:spcBef>
              <a:buFont typeface="Wingdings" pitchFamily="2" charset="2"/>
              <a:buChar char="ü"/>
            </a:pPr>
            <a:r>
              <a:rPr lang="es-ES" sz="1600" dirty="0" smtClean="0"/>
              <a:t>Los </a:t>
            </a:r>
            <a:r>
              <a:rPr lang="es-ES" sz="1600" dirty="0"/>
              <a:t>ritos en torno al </a:t>
            </a:r>
            <a:r>
              <a:rPr lang="es-ES" sz="1600" dirty="0" smtClean="0"/>
              <a:t>nacimiento</a:t>
            </a:r>
          </a:p>
          <a:p>
            <a:pPr marL="227965" marR="734695" indent="0" algn="just">
              <a:spcBef>
                <a:spcPts val="5"/>
              </a:spcBef>
              <a:buFont typeface="Wingdings" pitchFamily="2" charset="2"/>
              <a:buChar char="ü"/>
            </a:pPr>
            <a:r>
              <a:rPr lang="es-PE" sz="1600" dirty="0" smtClean="0">
                <a:cs typeface="Times New Roman" pitchFamily="18" charset="0"/>
              </a:rPr>
              <a:t>P</a:t>
            </a:r>
            <a:r>
              <a:rPr lang="es-ES" sz="1600" dirty="0" smtClean="0">
                <a:cs typeface="Times New Roman" pitchFamily="18" charset="0"/>
              </a:rPr>
              <a:t>reparación </a:t>
            </a:r>
            <a:r>
              <a:rPr lang="es-ES" sz="1600" dirty="0">
                <a:cs typeface="Times New Roman" pitchFamily="18" charset="0"/>
              </a:rPr>
              <a:t>junto a sus </a:t>
            </a:r>
            <a:r>
              <a:rPr lang="es-ES" sz="1600" dirty="0" smtClean="0">
                <a:cs typeface="Times New Roman" pitchFamily="18" charset="0"/>
              </a:rPr>
              <a:t>maestros </a:t>
            </a:r>
            <a:r>
              <a:rPr lang="es-ES" sz="1600" dirty="0">
                <a:cs typeface="Times New Roman" pitchFamily="18" charset="0"/>
              </a:rPr>
              <a:t>durante la </a:t>
            </a:r>
            <a:r>
              <a:rPr lang="es-ES" sz="1600" dirty="0" smtClean="0">
                <a:cs typeface="Times New Roman" pitchFamily="18" charset="0"/>
              </a:rPr>
              <a:t>pubertad</a:t>
            </a:r>
            <a:r>
              <a:rPr lang="es-PE" sz="1600" dirty="0" smtClean="0">
                <a:cs typeface="Times New Roman" pitchFamily="18" charset="0"/>
              </a:rPr>
              <a:t> </a:t>
            </a:r>
            <a:endParaRPr lang="es-PE" sz="1600" dirty="0">
              <a:cs typeface="Times New Roman" pitchFamily="18" charset="0"/>
            </a:endParaRPr>
          </a:p>
          <a:p>
            <a:pPr marL="227965" marR="734695" indent="0" algn="just">
              <a:spcBef>
                <a:spcPts val="5"/>
              </a:spcBef>
              <a:buFont typeface="Wingdings" pitchFamily="2" charset="2"/>
              <a:buChar char="ü"/>
            </a:pPr>
            <a:r>
              <a:rPr lang="es-PE" sz="1600" dirty="0" smtClean="0">
                <a:cs typeface="Times New Roman" pitchFamily="18" charset="0"/>
              </a:rPr>
              <a:t>Los rituales de iniciación de los chamanes </a:t>
            </a:r>
            <a:endParaRPr lang="es-PE" sz="1600" dirty="0">
              <a:cs typeface="Times New Roman" pitchFamily="18" charset="0"/>
            </a:endParaRPr>
          </a:p>
          <a:p>
            <a:pPr marL="227965" marR="734695" indent="0" algn="just">
              <a:spcBef>
                <a:spcPts val="5"/>
              </a:spcBef>
              <a:buFont typeface="Wingdings" pitchFamily="2" charset="2"/>
              <a:buChar char="ü"/>
            </a:pPr>
            <a:r>
              <a:rPr lang="es-PE" sz="1600" dirty="0">
                <a:cs typeface="Times New Roman" pitchFamily="18" charset="0"/>
              </a:rPr>
              <a:t>Investidura </a:t>
            </a:r>
            <a:r>
              <a:rPr lang="es-PE" sz="1600" dirty="0" smtClean="0">
                <a:cs typeface="Times New Roman" pitchFamily="18" charset="0"/>
              </a:rPr>
              <a:t>guerrera</a:t>
            </a:r>
          </a:p>
          <a:p>
            <a:pPr marL="227965" marR="734695" indent="0" algn="just">
              <a:spcBef>
                <a:spcPts val="5"/>
              </a:spcBef>
              <a:buFont typeface="Wingdings" pitchFamily="2" charset="2"/>
              <a:buChar char="ü"/>
            </a:pPr>
            <a:r>
              <a:rPr lang="es-PE" sz="1600" dirty="0" smtClean="0">
                <a:cs typeface="Times New Roman" pitchFamily="18" charset="0"/>
              </a:rPr>
              <a:t>Estos rituales tienen tres etapas: separación</a:t>
            </a:r>
            <a:r>
              <a:rPr lang="es-PE" sz="1600" dirty="0">
                <a:cs typeface="Times New Roman" pitchFamily="18" charset="0"/>
              </a:rPr>
              <a:t>, </a:t>
            </a:r>
            <a:r>
              <a:rPr lang="es-PE" sz="1600" dirty="0" smtClean="0">
                <a:cs typeface="Times New Roman" pitchFamily="18" charset="0"/>
              </a:rPr>
              <a:t>etapa “liminar” y reincorporación</a:t>
            </a:r>
            <a:r>
              <a:rPr lang="es-PE" sz="1600" dirty="0">
                <a:cs typeface="Times New Roman" pitchFamily="18" charset="0"/>
              </a:rPr>
              <a:t>.</a:t>
            </a:r>
          </a:p>
          <a:p>
            <a:pPr marL="227965" marR="734695" indent="0" algn="just">
              <a:spcBef>
                <a:spcPts val="5"/>
              </a:spcBef>
              <a:buNone/>
            </a:pPr>
            <a:r>
              <a:rPr lang="es-ES" sz="2400" dirty="0">
                <a:latin typeface="Times New Roman" pitchFamily="18" charset="0"/>
                <a:cs typeface="Times New Roman" pitchFamily="18" charset="0"/>
              </a:rPr>
              <a:t/>
            </a:r>
            <a:br>
              <a:rPr lang="es-ES" sz="2400" dirty="0">
                <a:latin typeface="Times New Roman" pitchFamily="18" charset="0"/>
                <a:cs typeface="Times New Roman" pitchFamily="18" charset="0"/>
              </a:rPr>
            </a:br>
            <a:r>
              <a:rPr lang="es-PE" sz="1600" b="1" dirty="0" smtClean="0">
                <a:cs typeface="Times New Roman" pitchFamily="18" charset="0"/>
              </a:rPr>
              <a:t>Rituales para controlar el tiempo:</a:t>
            </a:r>
            <a:endParaRPr lang="es-PE" sz="1600" b="1" dirty="0">
              <a:cs typeface="Times New Roman" pitchFamily="18" charset="0"/>
            </a:endParaRPr>
          </a:p>
          <a:p>
            <a:pPr marL="227965" marR="734695" indent="0" algn="just">
              <a:spcBef>
                <a:spcPts val="5"/>
              </a:spcBef>
              <a:buNone/>
            </a:pPr>
            <a:endParaRPr lang="es-PE" sz="1600" b="1" dirty="0">
              <a:cs typeface="Times New Roman" pitchFamily="18" charset="0"/>
            </a:endParaRPr>
          </a:p>
          <a:p>
            <a:pPr marL="227965" marR="734695" indent="0" algn="just" defTabSz="214313">
              <a:spcBef>
                <a:spcPts val="5"/>
              </a:spcBef>
              <a:buNone/>
            </a:pPr>
            <a:r>
              <a:rPr lang="es-ES" sz="1600" dirty="0" smtClean="0">
                <a:cs typeface="Times New Roman" pitchFamily="18" charset="0"/>
              </a:rPr>
              <a:t>Algunos </a:t>
            </a:r>
            <a:r>
              <a:rPr lang="es-ES" sz="1600" dirty="0">
                <a:cs typeface="Times New Roman" pitchFamily="18" charset="0"/>
              </a:rPr>
              <a:t>chamanes tenían conocimientos sobre el </a:t>
            </a:r>
            <a:r>
              <a:rPr lang="es-ES" sz="1600" dirty="0" smtClean="0">
                <a:cs typeface="Times New Roman" pitchFamily="18" charset="0"/>
              </a:rPr>
              <a:t>cosmos, lo que </a:t>
            </a:r>
            <a:r>
              <a:rPr lang="es-ES" sz="1600" dirty="0">
                <a:cs typeface="Times New Roman" pitchFamily="18" charset="0"/>
              </a:rPr>
              <a:t>les </a:t>
            </a:r>
            <a:r>
              <a:rPr lang="es-ES" sz="1600" dirty="0" smtClean="0">
                <a:cs typeface="Times New Roman" pitchFamily="18" charset="0"/>
              </a:rPr>
              <a:t>permitía </a:t>
            </a:r>
            <a:r>
              <a:rPr lang="es-ES" sz="1600" dirty="0">
                <a:cs typeface="Times New Roman" pitchFamily="18" charset="0"/>
              </a:rPr>
              <a:t>predecir lluvias o sequías, lo cual fue muy útil en el trabajo agrícola.</a:t>
            </a:r>
            <a:endParaRPr lang="en-US" sz="1600" dirty="0">
              <a:cs typeface="Times New Roman" pitchFamily="18" charset="0"/>
            </a:endParaRPr>
          </a:p>
        </p:txBody>
      </p:sp>
      <p:sp>
        <p:nvSpPr>
          <p:cNvPr id="5" name="4 CuadroTexto"/>
          <p:cNvSpPr txBox="1"/>
          <p:nvPr/>
        </p:nvSpPr>
        <p:spPr>
          <a:xfrm>
            <a:off x="491851" y="4879947"/>
            <a:ext cx="9803238" cy="646331"/>
          </a:xfrm>
          <a:prstGeom prst="rect">
            <a:avLst/>
          </a:prstGeom>
          <a:noFill/>
        </p:spPr>
        <p:txBody>
          <a:bodyPr wrap="square" rtlCol="0">
            <a:spAutoFit/>
          </a:bodyPr>
          <a:lstStyle/>
          <a:p>
            <a:pPr algn="just"/>
            <a:r>
              <a:rPr lang="es-PE" sz="1200" dirty="0"/>
              <a:t>20.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sp>
        <p:nvSpPr>
          <p:cNvPr id="4" name="Rectangle 3"/>
          <p:cNvSpPr/>
          <p:nvPr/>
        </p:nvSpPr>
        <p:spPr>
          <a:xfrm>
            <a:off x="491851" y="5700426"/>
            <a:ext cx="10017457" cy="646331"/>
          </a:xfrm>
          <a:prstGeom prst="rect">
            <a:avLst/>
          </a:prstGeom>
        </p:spPr>
        <p:txBody>
          <a:bodyPr wrap="square">
            <a:spAutoFit/>
          </a:bodyPr>
          <a:lstStyle/>
          <a:p>
            <a:pPr algn="just"/>
            <a:r>
              <a:rPr lang="es-PE" sz="120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spTree>
    <p:extLst>
      <p:ext uri="{BB962C8B-B14F-4D97-AF65-F5344CB8AC3E}">
        <p14:creationId xmlns:p14="http://schemas.microsoft.com/office/powerpoint/2010/main" val="85850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130" y="1088456"/>
            <a:ext cx="10515600" cy="549275"/>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Rituales </a:t>
            </a:r>
            <a:r>
              <a:rPr lang="es-PE" sz="2000" b="1" dirty="0" err="1">
                <a:solidFill>
                  <a:schemeClr val="accent2"/>
                </a:solidFill>
                <a:effectLst>
                  <a:outerShdw blurRad="38100" dist="38100" dir="2700000" algn="tl">
                    <a:srgbClr val="000000">
                      <a:alpha val="43137"/>
                    </a:srgbClr>
                  </a:outerShdw>
                </a:effectLst>
              </a:rPr>
              <a:t>Chamánicos</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240809" y="2574309"/>
            <a:ext cx="5905500" cy="1424485"/>
          </a:xfrm>
        </p:spPr>
        <p:txBody>
          <a:bodyPr>
            <a:normAutofit/>
          </a:bodyPr>
          <a:lstStyle/>
          <a:p>
            <a:pPr marL="227965" marR="734695" indent="0" algn="just">
              <a:spcBef>
                <a:spcPts val="5"/>
              </a:spcBef>
              <a:buNone/>
            </a:pPr>
            <a:r>
              <a:rPr lang="es-PE" sz="1600" b="1" dirty="0" smtClean="0">
                <a:cs typeface="Times New Roman" pitchFamily="18" charset="0"/>
              </a:rPr>
              <a:t>Rituales de los sacrificios:</a:t>
            </a:r>
            <a:endParaRPr lang="es-PE" sz="1600" b="1" dirty="0">
              <a:cs typeface="Times New Roman" pitchFamily="18" charset="0"/>
            </a:endParaRPr>
          </a:p>
          <a:p>
            <a:pPr marL="227965" marR="734695" indent="0" algn="just">
              <a:spcBef>
                <a:spcPts val="5"/>
              </a:spcBef>
              <a:buNone/>
            </a:pPr>
            <a:endParaRPr lang="es-ES" sz="1600" dirty="0" smtClean="0">
              <a:cs typeface="Times New Roman" pitchFamily="18" charset="0"/>
            </a:endParaRPr>
          </a:p>
          <a:p>
            <a:pPr marL="227965" marR="734695" indent="0" algn="just">
              <a:spcBef>
                <a:spcPts val="5"/>
              </a:spcBef>
              <a:buNone/>
            </a:pPr>
            <a:r>
              <a:rPr lang="es-ES" sz="1600" dirty="0">
                <a:cs typeface="Times New Roman" pitchFamily="18" charset="0"/>
              </a:rPr>
              <a:t>Antiguos sacrificios precolombinos. “Es un sacrificio de muerte para que se conceda la vida”. Se hicieron </a:t>
            </a:r>
            <a:r>
              <a:rPr lang="es-ES" sz="1600" dirty="0" smtClean="0">
                <a:cs typeface="Times New Roman" pitchFamily="18" charset="0"/>
              </a:rPr>
              <a:t>ofrendas a los </a:t>
            </a:r>
            <a:r>
              <a:rPr lang="es-ES" sz="1600" dirty="0" smtClean="0">
                <a:cs typeface="Times New Roman" pitchFamily="18" charset="0"/>
              </a:rPr>
              <a:t>dioses.</a:t>
            </a:r>
            <a:endParaRPr lang="en-US" sz="1600" dirty="0">
              <a:cs typeface="Times New Roman" pitchFamily="18" charset="0"/>
            </a:endParaRPr>
          </a:p>
        </p:txBody>
      </p:sp>
      <p:sp>
        <p:nvSpPr>
          <p:cNvPr id="5" name="4 CuadroTexto"/>
          <p:cNvSpPr txBox="1"/>
          <p:nvPr/>
        </p:nvSpPr>
        <p:spPr>
          <a:xfrm>
            <a:off x="307255" y="5340518"/>
            <a:ext cx="7199014" cy="1015663"/>
          </a:xfrm>
          <a:prstGeom prst="rect">
            <a:avLst/>
          </a:prstGeom>
          <a:noFill/>
        </p:spPr>
        <p:txBody>
          <a:bodyPr wrap="square" rtlCol="0">
            <a:spAutoFit/>
          </a:bodyPr>
          <a:lstStyle/>
          <a:p>
            <a:r>
              <a:rPr lang="es-PE" sz="120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200" dirty="0" err="1"/>
              <a:t>Muséum</a:t>
            </a:r>
            <a:r>
              <a:rPr lang="es-PE" sz="1200" dirty="0"/>
              <a:t> </a:t>
            </a:r>
            <a:r>
              <a:rPr lang="es-PE" sz="1200" dirty="0" err="1"/>
              <a:t>National</a:t>
            </a:r>
            <a:r>
              <a:rPr lang="es-PE" sz="1200" dirty="0"/>
              <a:t> </a:t>
            </a:r>
            <a:r>
              <a:rPr lang="es-PE" sz="1200" dirty="0" err="1"/>
              <a:t>d’Histoire</a:t>
            </a:r>
            <a:r>
              <a:rPr lang="es-PE" sz="1200" dirty="0"/>
              <a:t> </a:t>
            </a:r>
            <a:r>
              <a:rPr lang="es-PE" sz="1200" dirty="0" err="1"/>
              <a:t>Naturelle</a:t>
            </a:r>
            <a:r>
              <a:rPr lang="es-PE" sz="1200" dirty="0"/>
              <a:t>.  </a:t>
            </a:r>
          </a:p>
        </p:txBody>
      </p:sp>
      <p:pic>
        <p:nvPicPr>
          <p:cNvPr id="6" name="Picture 2"/>
          <p:cNvPicPr>
            <a:picLocks noChangeAspect="1" noChangeArrowheads="1"/>
          </p:cNvPicPr>
          <p:nvPr/>
        </p:nvPicPr>
        <p:blipFill>
          <a:blip r:embed="rId2"/>
          <a:srcRect l="34853" t="13542" r="32500" b="14844"/>
          <a:stretch>
            <a:fillRect/>
          </a:stretch>
        </p:blipFill>
        <p:spPr bwMode="auto">
          <a:xfrm>
            <a:off x="7640020" y="1790700"/>
            <a:ext cx="3275630" cy="4057650"/>
          </a:xfrm>
          <a:prstGeom prst="rect">
            <a:avLst/>
          </a:prstGeom>
          <a:noFill/>
          <a:ln w="9525">
            <a:noFill/>
            <a:miter lim="800000"/>
            <a:headEnd/>
            <a:tailEnd/>
          </a:ln>
          <a:effectLst/>
        </p:spPr>
      </p:pic>
    </p:spTree>
    <p:extLst>
      <p:ext uri="{BB962C8B-B14F-4D97-AF65-F5344CB8AC3E}">
        <p14:creationId xmlns:p14="http://schemas.microsoft.com/office/powerpoint/2010/main" val="1338985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120" y="1032977"/>
            <a:ext cx="10515600" cy="344559"/>
          </a:xfrm>
        </p:spPr>
        <p:txBody>
          <a:bodyPr>
            <a:normAutofit fontScale="90000"/>
          </a:bodyPr>
          <a:lstStyle/>
          <a:p>
            <a:r>
              <a:rPr lang="es-PE" sz="2000" b="1" dirty="0">
                <a:solidFill>
                  <a:schemeClr val="accent2"/>
                </a:solidFill>
                <a:effectLst>
                  <a:outerShdw blurRad="38100" dist="38100" dir="2700000" algn="tl">
                    <a:srgbClr val="000000">
                      <a:alpha val="43137"/>
                    </a:srgbClr>
                  </a:outerShdw>
                </a:effectLst>
              </a:rPr>
              <a:t>4. Rituales </a:t>
            </a:r>
            <a:r>
              <a:rPr lang="es-PE" sz="2000" b="1" dirty="0" err="1">
                <a:solidFill>
                  <a:schemeClr val="accent2"/>
                </a:solidFill>
                <a:effectLst>
                  <a:outerShdw blurRad="38100" dist="38100" dir="2700000" algn="tl">
                    <a:srgbClr val="000000">
                      <a:alpha val="43137"/>
                    </a:srgbClr>
                  </a:outerShdw>
                </a:effectLst>
              </a:rPr>
              <a:t>Chamánicos</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52449" y="1714501"/>
            <a:ext cx="4914901" cy="3752850"/>
          </a:xfrm>
        </p:spPr>
        <p:txBody>
          <a:bodyPr>
            <a:noAutofit/>
          </a:bodyPr>
          <a:lstStyle/>
          <a:p>
            <a:pPr marL="227965" marR="734695" indent="0" algn="just">
              <a:spcBef>
                <a:spcPts val="5"/>
              </a:spcBef>
              <a:buNone/>
            </a:pPr>
            <a:r>
              <a:rPr lang="es-PE" sz="1600" b="1" dirty="0" smtClean="0">
                <a:cs typeface="Times New Roman" pitchFamily="18" charset="0"/>
              </a:rPr>
              <a:t>Rituales de sanación: El chaman curandero</a:t>
            </a:r>
          </a:p>
          <a:p>
            <a:pPr marL="227965" marR="734695" indent="0" algn="just">
              <a:spcBef>
                <a:spcPts val="5"/>
              </a:spcBef>
              <a:buNone/>
            </a:pPr>
            <a:endParaRPr lang="en-US" sz="1800" dirty="0" smtClean="0">
              <a:latin typeface="Times New Roman" pitchFamily="18" charset="0"/>
              <a:cs typeface="Times New Roman" pitchFamily="18" charset="0"/>
            </a:endParaRPr>
          </a:p>
          <a:p>
            <a:pPr marL="227965" marR="734695" indent="0" algn="just">
              <a:spcBef>
                <a:spcPts val="5"/>
              </a:spcBef>
              <a:buNone/>
            </a:pPr>
            <a:r>
              <a:rPr lang="es-ES" sz="1600" dirty="0">
                <a:cs typeface="Times New Roman" pitchFamily="18" charset="0"/>
              </a:rPr>
              <a:t>Los chamanes realizaron varios rituales para establecer el equilibrio físico, mental, emocional y espiritual </a:t>
            </a:r>
            <a:r>
              <a:rPr lang="es-ES" sz="1600" dirty="0" smtClean="0">
                <a:cs typeface="Times New Roman" pitchFamily="18" charset="0"/>
              </a:rPr>
              <a:t>en los  enfermos. </a:t>
            </a:r>
          </a:p>
          <a:p>
            <a:pPr marL="227965" marR="734695" indent="0" algn="just">
              <a:spcBef>
                <a:spcPts val="5"/>
              </a:spcBef>
              <a:buNone/>
            </a:pPr>
            <a:r>
              <a:rPr lang="es-ES" sz="1600" dirty="0" smtClean="0">
                <a:cs typeface="Times New Roman" pitchFamily="18" charset="0"/>
              </a:rPr>
              <a:t>En </a:t>
            </a:r>
            <a:r>
              <a:rPr lang="es-ES" sz="1600" dirty="0">
                <a:cs typeface="Times New Roman" pitchFamily="18" charset="0"/>
              </a:rPr>
              <a:t>otras palabras, los chamanes abordaron la salud y la enfermedad de una manera </a:t>
            </a:r>
            <a:r>
              <a:rPr lang="es-ES" sz="1600" dirty="0" smtClean="0">
                <a:cs typeface="Times New Roman" pitchFamily="18" charset="0"/>
              </a:rPr>
              <a:t>global. </a:t>
            </a:r>
          </a:p>
          <a:p>
            <a:pPr marL="227965" marR="734695" indent="0" algn="just">
              <a:spcBef>
                <a:spcPts val="5"/>
              </a:spcBef>
              <a:buNone/>
            </a:pPr>
            <a:r>
              <a:rPr lang="es-ES" sz="1600" dirty="0" smtClean="0">
                <a:cs typeface="Times New Roman" pitchFamily="18" charset="0"/>
              </a:rPr>
              <a:t>Conocían </a:t>
            </a:r>
            <a:r>
              <a:rPr lang="es-ES" sz="1600" dirty="0">
                <a:cs typeface="Times New Roman" pitchFamily="18" charset="0"/>
              </a:rPr>
              <a:t>los secretos de las plantas psicotrópicas, como el tabaco y la ayahuasca</a:t>
            </a:r>
            <a:r>
              <a:rPr lang="es-ES" sz="1600" dirty="0" smtClean="0">
                <a:cs typeface="Times New Roman" pitchFamily="18" charset="0"/>
              </a:rPr>
              <a:t>.</a:t>
            </a:r>
          </a:p>
          <a:p>
            <a:pPr marL="227965" marR="734695" indent="0" algn="just">
              <a:spcBef>
                <a:spcPts val="5"/>
              </a:spcBef>
              <a:buNone/>
            </a:pPr>
            <a:r>
              <a:rPr lang="es-ES" sz="1600" dirty="0" smtClean="0">
                <a:cs typeface="Times New Roman" pitchFamily="18" charset="0"/>
              </a:rPr>
              <a:t>A </a:t>
            </a:r>
            <a:r>
              <a:rPr lang="es-ES" sz="1600" dirty="0">
                <a:cs typeface="Times New Roman" pitchFamily="18" charset="0"/>
              </a:rPr>
              <a:t>través de sus rituales de </a:t>
            </a:r>
            <a:r>
              <a:rPr lang="es-ES" sz="1600" dirty="0" smtClean="0">
                <a:cs typeface="Times New Roman" pitchFamily="18" charset="0"/>
              </a:rPr>
              <a:t>sanación </a:t>
            </a:r>
            <a:r>
              <a:rPr lang="es-ES" sz="1600" dirty="0">
                <a:cs typeface="Times New Roman" pitchFamily="18" charset="0"/>
              </a:rPr>
              <a:t>aspiraban a curar, equilibrar y purificar utilizando plantas medicinales y psicotrópicas.</a:t>
            </a:r>
            <a:endParaRPr lang="en-US" sz="1600" dirty="0">
              <a:cs typeface="Times New Roman" pitchFamily="18" charset="0"/>
            </a:endParaRPr>
          </a:p>
        </p:txBody>
      </p:sp>
      <p:sp>
        <p:nvSpPr>
          <p:cNvPr id="5" name="4 CuadroTexto"/>
          <p:cNvSpPr txBox="1"/>
          <p:nvPr/>
        </p:nvSpPr>
        <p:spPr>
          <a:xfrm>
            <a:off x="240632" y="5695481"/>
            <a:ext cx="11951368" cy="577081"/>
          </a:xfrm>
          <a:prstGeom prst="rect">
            <a:avLst/>
          </a:prstGeom>
          <a:noFill/>
        </p:spPr>
        <p:txBody>
          <a:bodyPr wrap="square" rtlCol="0">
            <a:spAutoFit/>
          </a:bodyPr>
          <a:lstStyle/>
          <a:p>
            <a:r>
              <a:rPr lang="es-PE" sz="105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050" dirty="0" err="1"/>
              <a:t>Muséum</a:t>
            </a:r>
            <a:r>
              <a:rPr lang="es-PE" sz="1050" dirty="0"/>
              <a:t> </a:t>
            </a:r>
            <a:r>
              <a:rPr lang="es-PE" sz="1050" dirty="0" err="1"/>
              <a:t>National</a:t>
            </a:r>
            <a:r>
              <a:rPr lang="es-PE" sz="1050" dirty="0"/>
              <a:t> </a:t>
            </a:r>
            <a:r>
              <a:rPr lang="es-PE" sz="1050" dirty="0" err="1"/>
              <a:t>d’Histoire</a:t>
            </a:r>
            <a:r>
              <a:rPr lang="es-PE" sz="1050" dirty="0"/>
              <a:t> </a:t>
            </a:r>
            <a:r>
              <a:rPr lang="es-PE" sz="1050" dirty="0" err="1"/>
              <a:t>Naturelle</a:t>
            </a:r>
            <a:r>
              <a:rPr lang="es-PE" sz="1050" dirty="0"/>
              <a:t>.  </a:t>
            </a:r>
          </a:p>
        </p:txBody>
      </p:sp>
      <p:sp>
        <p:nvSpPr>
          <p:cNvPr id="6" name="5 CuadroTexto"/>
          <p:cNvSpPr txBox="1"/>
          <p:nvPr/>
        </p:nvSpPr>
        <p:spPr>
          <a:xfrm>
            <a:off x="5448300" y="4914900"/>
            <a:ext cx="5219700" cy="584775"/>
          </a:xfrm>
          <a:prstGeom prst="rect">
            <a:avLst/>
          </a:prstGeom>
          <a:noFill/>
        </p:spPr>
        <p:txBody>
          <a:bodyPr wrap="square" rtlCol="0">
            <a:spAutoFit/>
          </a:bodyPr>
          <a:lstStyle/>
          <a:p>
            <a:pPr algn="ctr"/>
            <a:r>
              <a:rPr lang="es-ES" sz="1600" dirty="0" smtClean="0"/>
              <a:t>Cabeza clava con decoraciones </a:t>
            </a:r>
            <a:r>
              <a:rPr lang="es-ES" sz="1600" dirty="0"/>
              <a:t>de </a:t>
            </a:r>
            <a:r>
              <a:rPr lang="es-ES" sz="1600" dirty="0" smtClean="0"/>
              <a:t>serpiente, </a:t>
            </a:r>
            <a:r>
              <a:rPr lang="es-ES" sz="1600" dirty="0"/>
              <a:t>a manera de </a:t>
            </a:r>
            <a:r>
              <a:rPr lang="es-ES" sz="1600" dirty="0" smtClean="0"/>
              <a:t>cabello.</a:t>
            </a:r>
            <a:endParaRPr lang="es-PE" sz="1600" dirty="0"/>
          </a:p>
        </p:txBody>
      </p:sp>
      <p:sp>
        <p:nvSpPr>
          <p:cNvPr id="8" name="7 CuadroTexto"/>
          <p:cNvSpPr txBox="1"/>
          <p:nvPr/>
        </p:nvSpPr>
        <p:spPr>
          <a:xfrm>
            <a:off x="9982200" y="2533650"/>
            <a:ext cx="1657350" cy="1169551"/>
          </a:xfrm>
          <a:prstGeom prst="rect">
            <a:avLst/>
          </a:prstGeom>
          <a:noFill/>
        </p:spPr>
        <p:txBody>
          <a:bodyPr wrap="square" rtlCol="0">
            <a:spAutoFit/>
          </a:bodyPr>
          <a:lstStyle/>
          <a:p>
            <a:r>
              <a:rPr lang="es-PE" sz="1400" dirty="0">
                <a:hlinkClick r:id="rId2"/>
              </a:rPr>
              <a:t>https://visitavirtual.cultura.pe/recorridos/MUNACH/museo-nacional-chavin/index.html</a:t>
            </a:r>
            <a:endParaRPr lang="es-PE" sz="1400" dirty="0"/>
          </a:p>
        </p:txBody>
      </p:sp>
      <p:pic>
        <p:nvPicPr>
          <p:cNvPr id="8196" name="Picture 4"/>
          <p:cNvPicPr>
            <a:picLocks noChangeAspect="1" noChangeArrowheads="1"/>
          </p:cNvPicPr>
          <p:nvPr/>
        </p:nvPicPr>
        <p:blipFill>
          <a:blip r:embed="rId3"/>
          <a:srcRect l="28383" t="12239" r="33381" b="25261"/>
          <a:stretch>
            <a:fillRect/>
          </a:stretch>
        </p:blipFill>
        <p:spPr bwMode="auto">
          <a:xfrm>
            <a:off x="5803424" y="1377536"/>
            <a:ext cx="3637459" cy="3357655"/>
          </a:xfrm>
          <a:prstGeom prst="rect">
            <a:avLst/>
          </a:prstGeom>
          <a:noFill/>
          <a:ln w="9525">
            <a:noFill/>
            <a:miter lim="800000"/>
            <a:headEnd/>
            <a:tailEnd/>
          </a:ln>
          <a:effectLst/>
        </p:spPr>
      </p:pic>
    </p:spTree>
    <p:extLst>
      <p:ext uri="{BB962C8B-B14F-4D97-AF65-F5344CB8AC3E}">
        <p14:creationId xmlns:p14="http://schemas.microsoft.com/office/powerpoint/2010/main" val="1263719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808" y="902281"/>
            <a:ext cx="10515600" cy="631161"/>
          </a:xfrm>
        </p:spPr>
        <p:txBody>
          <a:bodyPr>
            <a:normAutofit/>
          </a:bodyPr>
          <a:lstStyle/>
          <a:p>
            <a:r>
              <a:rPr lang="es-PE" sz="2400" b="1" dirty="0">
                <a:solidFill>
                  <a:schemeClr val="accent2"/>
                </a:solidFill>
                <a:effectLst>
                  <a:outerShdw blurRad="38100" dist="38100" dir="2700000" algn="tl">
                    <a:srgbClr val="000000">
                      <a:alpha val="43137"/>
                    </a:srgbClr>
                  </a:outerShdw>
                </a:effectLst>
              </a:rPr>
              <a:t>4. Rituales </a:t>
            </a:r>
            <a:r>
              <a:rPr lang="es-PE" sz="2400" b="1" dirty="0" err="1">
                <a:solidFill>
                  <a:schemeClr val="accent2"/>
                </a:solidFill>
                <a:effectLst>
                  <a:outerShdw blurRad="38100" dist="38100" dir="2700000" algn="tl">
                    <a:srgbClr val="000000">
                      <a:alpha val="43137"/>
                    </a:srgbClr>
                  </a:outerShdw>
                </a:effectLst>
              </a:rPr>
              <a:t>Chamánicos</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50808" y="1658159"/>
            <a:ext cx="11199509" cy="4306544"/>
          </a:xfrm>
        </p:spPr>
        <p:txBody>
          <a:bodyPr>
            <a:noAutofit/>
          </a:bodyPr>
          <a:lstStyle/>
          <a:p>
            <a:pPr marL="227965" marR="734695" indent="0" algn="just">
              <a:spcBef>
                <a:spcPts val="5"/>
              </a:spcBef>
              <a:buNone/>
            </a:pPr>
            <a:r>
              <a:rPr lang="es-PE" sz="1600" b="1" dirty="0">
                <a:cs typeface="Times New Roman" pitchFamily="18" charset="0"/>
              </a:rPr>
              <a:t>Rituales de sanación: El chaman curandero</a:t>
            </a:r>
          </a:p>
          <a:p>
            <a:pPr marL="0" indent="0">
              <a:buNone/>
            </a:pPr>
            <a:r>
              <a:rPr lang="es-ES" sz="1600" dirty="0" smtClean="0">
                <a:cs typeface="Times New Roman" pitchFamily="18" charset="0"/>
              </a:rPr>
              <a:t>Los curanderos </a:t>
            </a:r>
            <a:r>
              <a:rPr lang="es-ES" sz="1600" dirty="0">
                <a:cs typeface="Times New Roman" pitchFamily="18" charset="0"/>
              </a:rPr>
              <a:t>chamanes </a:t>
            </a:r>
            <a:r>
              <a:rPr lang="es-ES" sz="1600" dirty="0" smtClean="0">
                <a:cs typeface="Times New Roman" pitchFamily="18" charset="0"/>
              </a:rPr>
              <a:t>eran responsables </a:t>
            </a:r>
            <a:r>
              <a:rPr lang="es-ES" sz="1600" dirty="0">
                <a:cs typeface="Times New Roman" pitchFamily="18" charset="0"/>
              </a:rPr>
              <a:t>de curar </a:t>
            </a:r>
            <a:r>
              <a:rPr lang="es-ES" sz="1600" dirty="0" smtClean="0">
                <a:cs typeface="Times New Roman" pitchFamily="18" charset="0"/>
              </a:rPr>
              <a:t>a </a:t>
            </a:r>
            <a:r>
              <a:rPr lang="es-ES" sz="1600" dirty="0">
                <a:cs typeface="Times New Roman" pitchFamily="18" charset="0"/>
              </a:rPr>
              <a:t>las personas. Desarrollaron una relación de comunicación y ayuda con sus pacientes. Sus roles </a:t>
            </a:r>
            <a:r>
              <a:rPr lang="es-ES" sz="1600" dirty="0" smtClean="0">
                <a:cs typeface="Times New Roman" pitchFamily="18" charset="0"/>
              </a:rPr>
              <a:t>fueron:</a:t>
            </a:r>
            <a:endParaRPr lang="es-PE" sz="1600" dirty="0" smtClean="0">
              <a:cs typeface="Times New Roman" pitchFamily="18" charset="0"/>
            </a:endParaRPr>
          </a:p>
          <a:p>
            <a:r>
              <a:rPr lang="es-PE" sz="1600" dirty="0" smtClean="0">
                <a:cs typeface="Times New Roman" pitchFamily="18" charset="0"/>
              </a:rPr>
              <a:t>1) Restauración de la salud.</a:t>
            </a:r>
          </a:p>
          <a:p>
            <a:r>
              <a:rPr lang="es-PE" sz="1600" dirty="0" smtClean="0">
                <a:cs typeface="Times New Roman" pitchFamily="18" charset="0"/>
              </a:rPr>
              <a:t>2) Depuración.</a:t>
            </a:r>
            <a:endParaRPr lang="es-PE" sz="1600" dirty="0">
              <a:cs typeface="Times New Roman" pitchFamily="18" charset="0"/>
            </a:endParaRPr>
          </a:p>
          <a:p>
            <a:r>
              <a:rPr lang="es-PE" sz="1600" dirty="0">
                <a:cs typeface="Times New Roman" pitchFamily="18" charset="0"/>
              </a:rPr>
              <a:t>3) Purificación.</a:t>
            </a:r>
          </a:p>
          <a:p>
            <a:r>
              <a:rPr lang="es-PE" sz="1600" dirty="0">
                <a:cs typeface="Times New Roman" pitchFamily="18" charset="0"/>
              </a:rPr>
              <a:t>4) </a:t>
            </a:r>
            <a:r>
              <a:rPr lang="es-PE" sz="1600" dirty="0" smtClean="0">
                <a:cs typeface="Times New Roman" pitchFamily="18" charset="0"/>
              </a:rPr>
              <a:t>Reparación.</a:t>
            </a:r>
            <a:endParaRPr lang="es-PE" sz="1600" dirty="0">
              <a:cs typeface="Times New Roman" pitchFamily="18" charset="0"/>
            </a:endParaRPr>
          </a:p>
          <a:p>
            <a:r>
              <a:rPr lang="es-PE" sz="1600" dirty="0">
                <a:cs typeface="Times New Roman" pitchFamily="18" charset="0"/>
              </a:rPr>
              <a:t>5) </a:t>
            </a:r>
            <a:r>
              <a:rPr lang="es-PE" sz="1600" dirty="0" smtClean="0">
                <a:cs typeface="Times New Roman" pitchFamily="18" charset="0"/>
              </a:rPr>
              <a:t>Mejorar las relaciones del individuo con el grupo y su entorno.</a:t>
            </a:r>
            <a:endParaRPr lang="es-PE" sz="1600" dirty="0">
              <a:cs typeface="Times New Roman" pitchFamily="18" charset="0"/>
            </a:endParaRPr>
          </a:p>
        </p:txBody>
      </p:sp>
    </p:spTree>
    <p:extLst>
      <p:ext uri="{BB962C8B-B14F-4D97-AF65-F5344CB8AC3E}">
        <p14:creationId xmlns:p14="http://schemas.microsoft.com/office/powerpoint/2010/main" val="239327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9515" y="1111091"/>
            <a:ext cx="10515600" cy="344559"/>
          </a:xfrm>
        </p:spPr>
        <p:txBody>
          <a:bodyPr>
            <a:normAutofit fontScale="90000"/>
          </a:bodyPr>
          <a:lstStyle/>
          <a:p>
            <a:r>
              <a:rPr lang="es-PE" sz="2400" b="1" dirty="0">
                <a:solidFill>
                  <a:schemeClr val="accent2"/>
                </a:solidFill>
                <a:effectLst>
                  <a:outerShdw blurRad="38100" dist="38100" dir="2700000" algn="tl">
                    <a:srgbClr val="000000">
                      <a:alpha val="43137"/>
                    </a:srgbClr>
                  </a:outerShdw>
                </a:effectLst>
              </a:rPr>
              <a:t>4. Rituales </a:t>
            </a:r>
            <a:r>
              <a:rPr lang="es-PE" sz="2400" b="1" dirty="0" err="1">
                <a:solidFill>
                  <a:schemeClr val="accent2"/>
                </a:solidFill>
                <a:effectLst>
                  <a:outerShdw blurRad="38100" dist="38100" dir="2700000" algn="tl">
                    <a:srgbClr val="000000">
                      <a:alpha val="43137"/>
                    </a:srgbClr>
                  </a:outerShdw>
                </a:effectLst>
              </a:rPr>
              <a:t>Chamánicos</a:t>
            </a:r>
            <a:endParaRPr lang="en-US" dirty="0"/>
          </a:p>
        </p:txBody>
      </p:sp>
      <p:sp>
        <p:nvSpPr>
          <p:cNvPr id="3" name="Marcador de contenido 2"/>
          <p:cNvSpPr>
            <a:spLocks noGrp="1"/>
          </p:cNvSpPr>
          <p:nvPr>
            <p:ph idx="1"/>
          </p:nvPr>
        </p:nvSpPr>
        <p:spPr>
          <a:xfrm>
            <a:off x="941411" y="1853843"/>
            <a:ext cx="10572749" cy="948562"/>
          </a:xfrm>
        </p:spPr>
        <p:txBody>
          <a:bodyPr>
            <a:noAutofit/>
          </a:bodyPr>
          <a:lstStyle/>
          <a:p>
            <a:pPr marL="227965" marR="734695" indent="0" algn="just">
              <a:spcBef>
                <a:spcPts val="5"/>
              </a:spcBef>
              <a:buNone/>
            </a:pPr>
            <a:r>
              <a:rPr lang="es-PE" sz="1600" b="1" dirty="0">
                <a:cs typeface="Times New Roman" pitchFamily="18" charset="0"/>
              </a:rPr>
              <a:t>Rituales de sanación: El chaman curandero</a:t>
            </a:r>
          </a:p>
          <a:p>
            <a:pPr marL="0" indent="0">
              <a:buNone/>
            </a:pPr>
            <a:r>
              <a:rPr lang="es-PE" sz="1600" dirty="0" smtClean="0">
                <a:cs typeface="Times New Roman" pitchFamily="18" charset="0"/>
              </a:rPr>
              <a:t>Los chamanes preparaban su propia medicina.</a:t>
            </a:r>
            <a:endParaRPr lang="es-PE" sz="1600" dirty="0">
              <a:cs typeface="Times New Roman" pitchFamily="18" charset="0"/>
            </a:endParaRPr>
          </a:p>
          <a:p>
            <a:pPr marL="0" indent="0">
              <a:buNone/>
            </a:pPr>
            <a:endParaRPr lang="es-PE" sz="2400" dirty="0">
              <a:latin typeface="Times New Roman" pitchFamily="18" charset="0"/>
              <a:cs typeface="Times New Roman" pitchFamily="18" charset="0"/>
            </a:endParaRPr>
          </a:p>
        </p:txBody>
      </p:sp>
      <p:sp>
        <p:nvSpPr>
          <p:cNvPr id="7" name="6 CuadroTexto"/>
          <p:cNvSpPr txBox="1"/>
          <p:nvPr/>
        </p:nvSpPr>
        <p:spPr>
          <a:xfrm>
            <a:off x="8553450" y="3943350"/>
            <a:ext cx="2724150" cy="830997"/>
          </a:xfrm>
          <a:prstGeom prst="rect">
            <a:avLst/>
          </a:prstGeom>
          <a:noFill/>
        </p:spPr>
        <p:txBody>
          <a:bodyPr wrap="square" rtlCol="0">
            <a:spAutoFit/>
          </a:bodyPr>
          <a:lstStyle/>
          <a:p>
            <a:r>
              <a:rPr lang="es-PE" sz="1200" dirty="0">
                <a:hlinkClick r:id="rId2"/>
              </a:rPr>
              <a:t>https://visitavirtual.cultura.pe/recorridos/MNAAHP/museo-nacional-arqueologia-antropologia-historia-peru/index.html</a:t>
            </a:r>
            <a:endParaRPr lang="es-PE" sz="1200" dirty="0"/>
          </a:p>
        </p:txBody>
      </p:sp>
      <p:pic>
        <p:nvPicPr>
          <p:cNvPr id="4099" name="Picture 3"/>
          <p:cNvPicPr>
            <a:picLocks noChangeAspect="1" noChangeArrowheads="1"/>
          </p:cNvPicPr>
          <p:nvPr/>
        </p:nvPicPr>
        <p:blipFill>
          <a:blip r:embed="rId3"/>
          <a:srcRect l="30441" t="47656" r="28088" b="17188"/>
          <a:stretch>
            <a:fillRect/>
          </a:stretch>
        </p:blipFill>
        <p:spPr bwMode="auto">
          <a:xfrm>
            <a:off x="1598636" y="2794822"/>
            <a:ext cx="6534150" cy="3128051"/>
          </a:xfrm>
          <a:prstGeom prst="rect">
            <a:avLst/>
          </a:prstGeom>
          <a:noFill/>
          <a:ln w="9525">
            <a:noFill/>
            <a:miter lim="800000"/>
            <a:headEnd/>
            <a:tailEnd/>
          </a:ln>
          <a:effectLst/>
        </p:spPr>
      </p:pic>
    </p:spTree>
    <p:extLst>
      <p:ext uri="{BB962C8B-B14F-4D97-AF65-F5344CB8AC3E}">
        <p14:creationId xmlns:p14="http://schemas.microsoft.com/office/powerpoint/2010/main" val="2393278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541" y="1033866"/>
            <a:ext cx="10515600" cy="631162"/>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Rituales </a:t>
            </a:r>
            <a:r>
              <a:rPr lang="es-PE" sz="2000" b="1" dirty="0" err="1">
                <a:solidFill>
                  <a:schemeClr val="accent2"/>
                </a:solidFill>
                <a:effectLst>
                  <a:outerShdw blurRad="38100" dist="38100" dir="2700000" algn="tl">
                    <a:srgbClr val="000000">
                      <a:alpha val="43137"/>
                    </a:srgbClr>
                  </a:outerShdw>
                </a:effectLst>
              </a:rPr>
              <a:t>Chamánicos</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38850" y="1769776"/>
            <a:ext cx="11363864" cy="3184361"/>
          </a:xfrm>
        </p:spPr>
        <p:txBody>
          <a:bodyPr>
            <a:normAutofit/>
          </a:bodyPr>
          <a:lstStyle/>
          <a:p>
            <a:pPr marL="227965" marR="734695" indent="0" algn="just">
              <a:spcBef>
                <a:spcPts val="5"/>
              </a:spcBef>
              <a:buNone/>
            </a:pPr>
            <a:r>
              <a:rPr lang="es-PE" sz="1600" b="1" dirty="0" smtClean="0">
                <a:cs typeface="Times New Roman" pitchFamily="18" charset="0"/>
              </a:rPr>
              <a:t>Rituales Funerarios</a:t>
            </a:r>
            <a:endParaRPr lang="es-PE" sz="1600" b="1" dirty="0">
              <a:cs typeface="Times New Roman" pitchFamily="18" charset="0"/>
            </a:endParaRPr>
          </a:p>
          <a:p>
            <a:pPr marL="227965" marR="734695" indent="0" algn="just">
              <a:spcBef>
                <a:spcPts val="5"/>
              </a:spcBef>
              <a:buNone/>
            </a:pPr>
            <a:r>
              <a:rPr lang="es-PE" sz="1600" b="1" dirty="0">
                <a:cs typeface="Times New Roman" pitchFamily="18" charset="0"/>
              </a:rPr>
              <a:t> </a:t>
            </a:r>
            <a:br>
              <a:rPr lang="es-PE" sz="1600" b="1" dirty="0">
                <a:cs typeface="Times New Roman" pitchFamily="18" charset="0"/>
              </a:rPr>
            </a:br>
            <a:r>
              <a:rPr lang="es-ES" sz="1600" dirty="0">
                <a:cs typeface="Times New Roman" pitchFamily="18" charset="0"/>
              </a:rPr>
              <a:t>En el mundo </a:t>
            </a:r>
            <a:r>
              <a:rPr lang="es-ES" sz="1600" dirty="0" err="1" smtClean="0">
                <a:cs typeface="Times New Roman" pitchFamily="18" charset="0"/>
              </a:rPr>
              <a:t>chamánico</a:t>
            </a:r>
            <a:r>
              <a:rPr lang="es-ES" sz="1600" dirty="0" smtClean="0">
                <a:cs typeface="Times New Roman" pitchFamily="18" charset="0"/>
              </a:rPr>
              <a:t> </a:t>
            </a:r>
            <a:r>
              <a:rPr lang="es-ES" sz="1600" dirty="0">
                <a:cs typeface="Times New Roman" pitchFamily="18" charset="0"/>
              </a:rPr>
              <a:t>la vida y la muerte eran de gran importancia, por lo que </a:t>
            </a:r>
            <a:r>
              <a:rPr lang="es-ES" sz="1600" dirty="0" smtClean="0">
                <a:cs typeface="Times New Roman" pitchFamily="18" charset="0"/>
              </a:rPr>
              <a:t>había </a:t>
            </a:r>
            <a:r>
              <a:rPr lang="es-ES" sz="1600" dirty="0">
                <a:cs typeface="Times New Roman" pitchFamily="18" charset="0"/>
              </a:rPr>
              <a:t>rituales para ambos</a:t>
            </a:r>
            <a:r>
              <a:rPr lang="es-ES" sz="1600" dirty="0" smtClean="0">
                <a:cs typeface="Times New Roman" pitchFamily="18" charset="0"/>
              </a:rPr>
              <a:t>.</a:t>
            </a:r>
            <a:endParaRPr lang="es-PE" sz="1600" dirty="0">
              <a:cs typeface="Times New Roman" pitchFamily="18" charset="0"/>
            </a:endParaRPr>
          </a:p>
          <a:p>
            <a:pPr marL="227965" marR="734695" indent="0" algn="just">
              <a:spcBef>
                <a:spcPts val="5"/>
              </a:spcBef>
              <a:buNone/>
            </a:pPr>
            <a:endParaRPr lang="es-PE" sz="1600" dirty="0">
              <a:cs typeface="Times New Roman" pitchFamily="18" charset="0"/>
            </a:endParaRPr>
          </a:p>
          <a:p>
            <a:pPr marL="227965" marR="734695" indent="0" algn="just">
              <a:spcBef>
                <a:spcPts val="5"/>
              </a:spcBef>
              <a:buNone/>
            </a:pPr>
            <a:r>
              <a:rPr lang="es-ES" sz="1600" dirty="0"/>
              <a:t>En la cultura </a:t>
            </a:r>
            <a:r>
              <a:rPr lang="es-ES" sz="1600" dirty="0" smtClean="0"/>
              <a:t>precolombina </a:t>
            </a:r>
            <a:r>
              <a:rPr lang="es-ES" sz="1600" dirty="0"/>
              <a:t>la muerte era importante ya que era la oportunidad para que los muertos regresaran a la madre tierra para un renacimiento posterior</a:t>
            </a:r>
            <a:r>
              <a:rPr lang="es-ES" sz="1600" dirty="0" smtClean="0"/>
              <a:t>.</a:t>
            </a:r>
          </a:p>
          <a:p>
            <a:pPr marL="227965" marR="734695" indent="0" algn="just">
              <a:spcBef>
                <a:spcPts val="5"/>
              </a:spcBef>
              <a:buNone/>
            </a:pPr>
            <a:endParaRPr lang="es-PE" sz="1600" dirty="0">
              <a:cs typeface="Times New Roman" pitchFamily="18" charset="0"/>
            </a:endParaRPr>
          </a:p>
          <a:p>
            <a:pPr marL="227965" marR="734695" indent="0" algn="just">
              <a:spcBef>
                <a:spcPts val="5"/>
              </a:spcBef>
              <a:buNone/>
            </a:pPr>
            <a:r>
              <a:rPr lang="es-ES" sz="1600" dirty="0" smtClean="0">
                <a:cs typeface="Times New Roman" pitchFamily="18" charset="0"/>
              </a:rPr>
              <a:t>El </a:t>
            </a:r>
            <a:r>
              <a:rPr lang="es-ES" sz="1600" dirty="0">
                <a:cs typeface="Times New Roman" pitchFamily="18" charset="0"/>
              </a:rPr>
              <a:t>estudio de los restos arqueológicos reveló que las prácticas mortuorias variaban según el estatus social de la persona: algunas eran enterradas en tumbas sencillas, mientras que otras eran enterradas en tumbas ostentosas. Los individuos de la clase alta fueron envueltos en </a:t>
            </a:r>
            <a:r>
              <a:rPr lang="es-ES" sz="1600" dirty="0" smtClean="0">
                <a:cs typeface="Times New Roman" pitchFamily="18" charset="0"/>
              </a:rPr>
              <a:t>"fardos".</a:t>
            </a:r>
            <a:endParaRPr lang="en-US" sz="1600" dirty="0">
              <a:cs typeface="Times New Roman" pitchFamily="18" charset="0"/>
            </a:endParaRPr>
          </a:p>
        </p:txBody>
      </p:sp>
      <p:sp>
        <p:nvSpPr>
          <p:cNvPr id="5" name="4 CuadroTexto"/>
          <p:cNvSpPr txBox="1"/>
          <p:nvPr/>
        </p:nvSpPr>
        <p:spPr>
          <a:xfrm>
            <a:off x="240632" y="5572650"/>
            <a:ext cx="11951368" cy="577081"/>
          </a:xfrm>
          <a:prstGeom prst="rect">
            <a:avLst/>
          </a:prstGeom>
          <a:noFill/>
        </p:spPr>
        <p:txBody>
          <a:bodyPr wrap="square" rtlCol="0">
            <a:spAutoFit/>
          </a:bodyPr>
          <a:lstStyle/>
          <a:p>
            <a:r>
              <a:rPr lang="es-PE" sz="1050" dirty="0"/>
              <a:t>Fuente: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050" dirty="0" err="1"/>
              <a:t>Muséum</a:t>
            </a:r>
            <a:r>
              <a:rPr lang="es-PE" sz="1050" dirty="0"/>
              <a:t> </a:t>
            </a:r>
            <a:r>
              <a:rPr lang="es-PE" sz="1050" dirty="0" err="1"/>
              <a:t>National</a:t>
            </a:r>
            <a:r>
              <a:rPr lang="es-PE" sz="1050" dirty="0"/>
              <a:t> </a:t>
            </a:r>
            <a:r>
              <a:rPr lang="es-PE" sz="1050" dirty="0" err="1"/>
              <a:t>d’Histoire</a:t>
            </a:r>
            <a:r>
              <a:rPr lang="es-PE" sz="1050" dirty="0"/>
              <a:t> </a:t>
            </a:r>
            <a:r>
              <a:rPr lang="es-PE" sz="1050" dirty="0" err="1"/>
              <a:t>Naturelle</a:t>
            </a:r>
            <a:r>
              <a:rPr lang="es-PE" sz="1050" dirty="0"/>
              <a:t>.  </a:t>
            </a:r>
          </a:p>
        </p:txBody>
      </p:sp>
    </p:spTree>
    <p:extLst>
      <p:ext uri="{BB962C8B-B14F-4D97-AF65-F5344CB8AC3E}">
        <p14:creationId xmlns:p14="http://schemas.microsoft.com/office/powerpoint/2010/main" val="29353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4731" y="914163"/>
            <a:ext cx="10515600" cy="464261"/>
          </a:xfrm>
        </p:spPr>
        <p:txBody>
          <a:bodyPr>
            <a:normAutofit/>
          </a:bodyPr>
          <a:lstStyle/>
          <a:p>
            <a:r>
              <a:rPr lang="es-PE" sz="2000" b="1" dirty="0">
                <a:solidFill>
                  <a:schemeClr val="accent2"/>
                </a:solidFill>
                <a:effectLst>
                  <a:outerShdw blurRad="38100" dist="38100" dir="2700000" algn="tl">
                    <a:srgbClr val="000000">
                      <a:alpha val="43137"/>
                    </a:srgbClr>
                  </a:outerShdw>
                </a:effectLst>
              </a:rPr>
              <a:t>4. Rituales </a:t>
            </a:r>
            <a:r>
              <a:rPr lang="es-PE" sz="2000" b="1" dirty="0" err="1">
                <a:solidFill>
                  <a:schemeClr val="accent2"/>
                </a:solidFill>
                <a:effectLst>
                  <a:outerShdw blurRad="38100" dist="38100" dir="2700000" algn="tl">
                    <a:srgbClr val="000000">
                      <a:alpha val="43137"/>
                    </a:srgbClr>
                  </a:outerShdw>
                </a:effectLst>
              </a:rPr>
              <a:t>Chamánicos</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34384" y="1737647"/>
            <a:ext cx="11363864" cy="445994"/>
          </a:xfrm>
        </p:spPr>
        <p:txBody>
          <a:bodyPr>
            <a:normAutofit/>
          </a:bodyPr>
          <a:lstStyle/>
          <a:p>
            <a:pPr marL="227965" marR="734695" indent="0" algn="just">
              <a:spcBef>
                <a:spcPts val="5"/>
              </a:spcBef>
              <a:buNone/>
            </a:pPr>
            <a:r>
              <a:rPr lang="es-PE" sz="1800" b="1" dirty="0" smtClean="0">
                <a:cs typeface="Times New Roman" pitchFamily="18" charset="0"/>
              </a:rPr>
              <a:t>Rituales </a:t>
            </a:r>
            <a:r>
              <a:rPr lang="es-ES" sz="1800" b="1" dirty="0"/>
              <a:t>funerarios</a:t>
            </a:r>
            <a:r>
              <a:rPr lang="es-PE" sz="1800" b="1" dirty="0" smtClean="0">
                <a:cs typeface="Times New Roman" pitchFamily="18" charset="0"/>
              </a:rPr>
              <a:t>. Máscaras con el rostro de la muerte.</a:t>
            </a:r>
            <a:endParaRPr lang="en-US" sz="1800" b="1" dirty="0">
              <a:cs typeface="Times New Roman" pitchFamily="18" charset="0"/>
            </a:endParaRPr>
          </a:p>
        </p:txBody>
      </p:sp>
      <p:sp>
        <p:nvSpPr>
          <p:cNvPr id="5" name="4 CuadroTexto"/>
          <p:cNvSpPr txBox="1"/>
          <p:nvPr/>
        </p:nvSpPr>
        <p:spPr>
          <a:xfrm>
            <a:off x="240632" y="6282334"/>
            <a:ext cx="11951368" cy="253916"/>
          </a:xfrm>
          <a:prstGeom prst="rect">
            <a:avLst/>
          </a:prstGeom>
          <a:noFill/>
        </p:spPr>
        <p:txBody>
          <a:bodyPr wrap="square" rtlCol="0">
            <a:spAutoFit/>
          </a:bodyPr>
          <a:lstStyle/>
          <a:p>
            <a:r>
              <a:rPr lang="es-PE" sz="1050" dirty="0"/>
              <a:t>Museo chileno  de arte precolombino. </a:t>
            </a:r>
            <a:r>
              <a:rPr lang="es-PE" sz="1050" dirty="0">
                <a:hlinkClick r:id="rId2"/>
              </a:rPr>
              <a:t>http://www.precolombino.cl/exposiciones/exposiciones-temporales/el-arte-del-cobre-en-el-mundo-andino-2004/el-rostro-de-la-muerte/#!prettyPhoto[galeria]/6/</a:t>
            </a:r>
            <a:endParaRPr lang="es-PE" sz="1050" dirty="0"/>
          </a:p>
        </p:txBody>
      </p:sp>
      <p:pic>
        <p:nvPicPr>
          <p:cNvPr id="11267" name="Picture 3" descr="C:\Users\USER\Downloads\http___www.precolombino.cl_wp_wp-content_uploads_2015_09_700x400-rostro-de-la-muerte-3 (1).jpg"/>
          <p:cNvPicPr>
            <a:picLocks noChangeAspect="1" noChangeArrowheads="1"/>
          </p:cNvPicPr>
          <p:nvPr/>
        </p:nvPicPr>
        <p:blipFill>
          <a:blip r:embed="rId3"/>
          <a:srcRect l="13194" t="7031" r="12153"/>
          <a:stretch>
            <a:fillRect/>
          </a:stretch>
        </p:blipFill>
        <p:spPr bwMode="auto">
          <a:xfrm>
            <a:off x="240633" y="2362200"/>
            <a:ext cx="3499214" cy="2537345"/>
          </a:xfrm>
          <a:prstGeom prst="rect">
            <a:avLst/>
          </a:prstGeom>
          <a:noFill/>
        </p:spPr>
      </p:pic>
      <p:pic>
        <p:nvPicPr>
          <p:cNvPr id="11268" name="Picture 4" descr="C:\Users\USER\Downloads\http___www.precolombino.cl_wp_wp-content_uploads_2015_09_700x400-rostro-de-la-muerte-7.jpg"/>
          <p:cNvPicPr>
            <a:picLocks noChangeAspect="1" noChangeArrowheads="1"/>
          </p:cNvPicPr>
          <p:nvPr/>
        </p:nvPicPr>
        <p:blipFill>
          <a:blip r:embed="rId4"/>
          <a:srcRect l="20000" t="7500" r="14857" b="15000"/>
          <a:stretch>
            <a:fillRect/>
          </a:stretch>
        </p:blipFill>
        <p:spPr bwMode="auto">
          <a:xfrm>
            <a:off x="4457700" y="2343150"/>
            <a:ext cx="3662718" cy="2652903"/>
          </a:xfrm>
          <a:prstGeom prst="rect">
            <a:avLst/>
          </a:prstGeom>
          <a:noFill/>
        </p:spPr>
      </p:pic>
      <p:pic>
        <p:nvPicPr>
          <p:cNvPr id="11269" name="Picture 5" descr="C:\Users\USER\Downloads\http___www.precolombino.cl_wp_wp-content_uploads_2015_09_700x400-rostro-de-la-muerte-6.jpg"/>
          <p:cNvPicPr>
            <a:picLocks noChangeAspect="1" noChangeArrowheads="1"/>
          </p:cNvPicPr>
          <p:nvPr/>
        </p:nvPicPr>
        <p:blipFill>
          <a:blip r:embed="rId5"/>
          <a:srcRect l="17143" t="6500" r="16286"/>
          <a:stretch>
            <a:fillRect/>
          </a:stretch>
        </p:blipFill>
        <p:spPr bwMode="auto">
          <a:xfrm>
            <a:off x="8639124" y="2362200"/>
            <a:ext cx="3296783" cy="2633853"/>
          </a:xfrm>
          <a:prstGeom prst="rect">
            <a:avLst/>
          </a:prstGeom>
          <a:noFill/>
        </p:spPr>
      </p:pic>
    </p:spTree>
    <p:extLst>
      <p:ext uri="{BB962C8B-B14F-4D97-AF65-F5344CB8AC3E}">
        <p14:creationId xmlns:p14="http://schemas.microsoft.com/office/powerpoint/2010/main" val="29353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665" y="1006570"/>
            <a:ext cx="10515600" cy="753991"/>
          </a:xfrm>
        </p:spPr>
        <p:txBody>
          <a:bodyPr>
            <a:normAutofit/>
          </a:bodyPr>
          <a:lstStyle/>
          <a:p>
            <a:r>
              <a:rPr lang="es-ES" sz="2000" b="1" dirty="0">
                <a:solidFill>
                  <a:schemeClr val="accent2"/>
                </a:solidFill>
                <a:effectLst>
                  <a:outerShdw blurRad="38100" dist="38100" dir="2700000" algn="tl">
                    <a:srgbClr val="000000">
                      <a:alpha val="43137"/>
                    </a:srgbClr>
                  </a:outerShdw>
                </a:effectLst>
              </a:rPr>
              <a:t>5. </a:t>
            </a:r>
            <a:r>
              <a:rPr lang="es-ES" sz="2000" b="1" dirty="0" smtClean="0">
                <a:solidFill>
                  <a:schemeClr val="accent2"/>
                </a:solidFill>
                <a:effectLst>
                  <a:outerShdw blurRad="38100" dist="38100" dir="2700000" algn="tl">
                    <a:srgbClr val="000000">
                      <a:alpha val="43137"/>
                    </a:srgbClr>
                  </a:outerShdw>
                </a:effectLst>
              </a:rPr>
              <a:t>Ritual de la Ayahuasca </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9626" y="1730092"/>
            <a:ext cx="10515600" cy="2496851"/>
          </a:xfrm>
        </p:spPr>
        <p:txBody>
          <a:bodyPr>
            <a:normAutofit/>
          </a:bodyPr>
          <a:lstStyle/>
          <a:p>
            <a:pPr algn="just"/>
            <a:r>
              <a:rPr lang="es-ES" sz="1600" dirty="0" smtClean="0"/>
              <a:t>Ayahuasca</a:t>
            </a:r>
            <a:r>
              <a:rPr lang="es-ES" sz="1600" dirty="0"/>
              <a:t> </a:t>
            </a:r>
            <a:r>
              <a:rPr lang="es-ES" sz="1600" dirty="0" smtClean="0"/>
              <a:t>en </a:t>
            </a:r>
            <a:r>
              <a:rPr lang="es-ES" sz="1600" dirty="0"/>
              <a:t>quechua </a:t>
            </a:r>
            <a:r>
              <a:rPr lang="es-ES" sz="1600" dirty="0" smtClean="0"/>
              <a:t>significa</a:t>
            </a:r>
            <a:r>
              <a:rPr lang="es-ES" sz="1600" dirty="0"/>
              <a:t> </a:t>
            </a:r>
            <a:r>
              <a:rPr lang="es-ES" sz="1600" dirty="0" smtClean="0"/>
              <a:t>”muerto, espíritu, alma o ancestro” </a:t>
            </a:r>
            <a:r>
              <a:rPr lang="es-ES" sz="1600" dirty="0"/>
              <a:t>y </a:t>
            </a:r>
            <a:r>
              <a:rPr lang="es-ES" sz="1600" dirty="0" smtClean="0"/>
              <a:t>huasca significa “soga o cuerda” (</a:t>
            </a:r>
            <a:r>
              <a:rPr lang="es-ES" sz="1600" dirty="0" err="1" smtClean="0"/>
              <a:t>Metzner</a:t>
            </a:r>
            <a:r>
              <a:rPr lang="es-ES" sz="1600" dirty="0" smtClean="0"/>
              <a:t>, 2005</a:t>
            </a:r>
            <a:r>
              <a:rPr lang="es-ES" sz="1600" dirty="0"/>
              <a:t>).​ Esta planta psicotrópica fue utilizada por los chamanes en la medicina precolombina y </a:t>
            </a:r>
            <a:r>
              <a:rPr lang="es-ES" sz="1600" dirty="0" smtClean="0"/>
              <a:t>en la actualidad se sigue </a:t>
            </a:r>
            <a:r>
              <a:rPr lang="es-ES" sz="1600" dirty="0" smtClean="0"/>
              <a:t>utilizando </a:t>
            </a:r>
            <a:r>
              <a:rPr lang="es-ES" sz="1600" dirty="0"/>
              <a:t>como tal</a:t>
            </a:r>
            <a:r>
              <a:rPr lang="es-ES" sz="1600" dirty="0" smtClean="0"/>
              <a:t>.</a:t>
            </a:r>
            <a:endParaRPr lang="es-PE" sz="1600" dirty="0" smtClean="0">
              <a:cs typeface="Times New Roman" pitchFamily="18" charset="0"/>
            </a:endParaRPr>
          </a:p>
          <a:p>
            <a:pPr algn="just"/>
            <a:r>
              <a:rPr lang="es-ES" sz="1600" dirty="0">
                <a:cs typeface="Times New Roman" pitchFamily="18" charset="0"/>
              </a:rPr>
              <a:t>Actualmente, se sabe que los chamanes extrajeron un alcaloide cuyo ingrediente principal es una hormona llamada </a:t>
            </a:r>
            <a:r>
              <a:rPr lang="es-ES" sz="1600" dirty="0" err="1">
                <a:cs typeface="Times New Roman" pitchFamily="18" charset="0"/>
              </a:rPr>
              <a:t>Dimetiltriptamina</a:t>
            </a:r>
            <a:r>
              <a:rPr lang="es-ES" sz="1600" dirty="0">
                <a:cs typeface="Times New Roman" pitchFamily="18" charset="0"/>
              </a:rPr>
              <a:t> (</a:t>
            </a:r>
            <a:r>
              <a:rPr lang="es-ES" sz="1600" dirty="0" smtClean="0">
                <a:cs typeface="Times New Roman" pitchFamily="18" charset="0"/>
              </a:rPr>
              <a:t>DMT). </a:t>
            </a:r>
            <a:r>
              <a:rPr lang="es-ES" sz="1600" dirty="0">
                <a:cs typeface="Times New Roman" pitchFamily="18" charset="0"/>
              </a:rPr>
              <a:t>Esta hormona es inhibida por una enzima llamada </a:t>
            </a:r>
            <a:r>
              <a:rPr lang="es-ES" sz="1600" dirty="0" err="1">
                <a:cs typeface="Times New Roman" pitchFamily="18" charset="0"/>
              </a:rPr>
              <a:t>monoamino</a:t>
            </a:r>
            <a:r>
              <a:rPr lang="es-ES" sz="1600" dirty="0">
                <a:cs typeface="Times New Roman" pitchFamily="18" charset="0"/>
              </a:rPr>
              <a:t> oxidasa (</a:t>
            </a:r>
            <a:r>
              <a:rPr lang="es-ES" sz="1600" dirty="0" smtClean="0">
                <a:cs typeface="Times New Roman" pitchFamily="18" charset="0"/>
              </a:rPr>
              <a:t>MAO). </a:t>
            </a:r>
            <a:r>
              <a:rPr lang="es-ES" sz="1600" dirty="0">
                <a:cs typeface="Times New Roman" pitchFamily="18" charset="0"/>
              </a:rPr>
              <a:t>Para </a:t>
            </a:r>
            <a:r>
              <a:rPr lang="es-ES" sz="1600" dirty="0" smtClean="0">
                <a:cs typeface="Times New Roman" pitchFamily="18" charset="0"/>
              </a:rPr>
              <a:t>bloquear </a:t>
            </a:r>
            <a:r>
              <a:rPr lang="es-ES" sz="1600" dirty="0">
                <a:cs typeface="Times New Roman" pitchFamily="18" charset="0"/>
              </a:rPr>
              <a:t>esta enzima, se </a:t>
            </a:r>
            <a:r>
              <a:rPr lang="es-ES" sz="1600" dirty="0"/>
              <a:t>combina el Psychotria </a:t>
            </a:r>
            <a:r>
              <a:rPr lang="es-ES" sz="1600" dirty="0" err="1"/>
              <a:t>viridis</a:t>
            </a:r>
            <a:r>
              <a:rPr lang="es-ES" sz="1600" dirty="0"/>
              <a:t> con el Banisteriopsis </a:t>
            </a:r>
            <a:r>
              <a:rPr lang="es-ES" sz="1600" dirty="0" err="1" smtClean="0"/>
              <a:t>caapi</a:t>
            </a:r>
            <a:r>
              <a:rPr lang="es-ES" sz="1600" dirty="0" smtClean="0">
                <a:cs typeface="Times New Roman" pitchFamily="18" charset="0"/>
              </a:rPr>
              <a:t> </a:t>
            </a:r>
            <a:r>
              <a:rPr lang="es-ES" sz="1600" dirty="0">
                <a:cs typeface="Times New Roman" pitchFamily="18" charset="0"/>
              </a:rPr>
              <a:t>que contiene tres sustancias inhibidoras: </a:t>
            </a:r>
            <a:r>
              <a:rPr lang="es-ES" sz="1600" dirty="0" err="1">
                <a:cs typeface="Times New Roman" pitchFamily="18" charset="0"/>
              </a:rPr>
              <a:t>harmina</a:t>
            </a:r>
            <a:r>
              <a:rPr lang="es-ES" sz="1600" dirty="0">
                <a:cs typeface="Times New Roman" pitchFamily="18" charset="0"/>
              </a:rPr>
              <a:t>, </a:t>
            </a:r>
            <a:r>
              <a:rPr lang="es-ES" sz="1600" dirty="0" err="1">
                <a:cs typeface="Times New Roman" pitchFamily="18" charset="0"/>
              </a:rPr>
              <a:t>harmalina</a:t>
            </a:r>
            <a:r>
              <a:rPr lang="es-ES" sz="1600" dirty="0">
                <a:cs typeface="Times New Roman" pitchFamily="18" charset="0"/>
              </a:rPr>
              <a:t> y </a:t>
            </a:r>
            <a:r>
              <a:rPr lang="es-ES" sz="1600" dirty="0" err="1">
                <a:cs typeface="Times New Roman" pitchFamily="18" charset="0"/>
              </a:rPr>
              <a:t>tetrahidroharmina</a:t>
            </a:r>
            <a:r>
              <a:rPr lang="es-ES" sz="1600" dirty="0">
                <a:cs typeface="Times New Roman" pitchFamily="18" charset="0"/>
              </a:rPr>
              <a:t>. Los chamanes consideran que el ingrediente principal de esta mezcla es </a:t>
            </a:r>
            <a:r>
              <a:rPr lang="es-ES" sz="1600" dirty="0" err="1">
                <a:cs typeface="Times New Roman" pitchFamily="18" charset="0"/>
              </a:rPr>
              <a:t>banisteriopsis</a:t>
            </a:r>
            <a:r>
              <a:rPr lang="es-ES" sz="1600" dirty="0">
                <a:cs typeface="Times New Roman" pitchFamily="18" charset="0"/>
              </a:rPr>
              <a:t> </a:t>
            </a:r>
            <a:r>
              <a:rPr lang="es-ES" sz="1600" dirty="0" err="1">
                <a:cs typeface="Times New Roman" pitchFamily="18" charset="0"/>
              </a:rPr>
              <a:t>caapi</a:t>
            </a:r>
            <a:r>
              <a:rPr lang="es-ES" sz="1600" dirty="0">
                <a:cs typeface="Times New Roman" pitchFamily="18" charset="0"/>
              </a:rPr>
              <a:t>. </a:t>
            </a:r>
            <a:r>
              <a:rPr lang="es-ES" sz="1600" dirty="0" err="1">
                <a:cs typeface="Times New Roman" pitchFamily="18" charset="0"/>
              </a:rPr>
              <a:t>Psycotria</a:t>
            </a:r>
            <a:r>
              <a:rPr lang="es-ES" sz="1600" dirty="0">
                <a:cs typeface="Times New Roman" pitchFamily="18" charset="0"/>
              </a:rPr>
              <a:t> </a:t>
            </a:r>
            <a:r>
              <a:rPr lang="es-ES" sz="1600" dirty="0" err="1">
                <a:cs typeface="Times New Roman" pitchFamily="18" charset="0"/>
              </a:rPr>
              <a:t>viridis</a:t>
            </a:r>
            <a:r>
              <a:rPr lang="es-ES" sz="1600" dirty="0">
                <a:cs typeface="Times New Roman" pitchFamily="18" charset="0"/>
              </a:rPr>
              <a:t>, que contiene </a:t>
            </a:r>
            <a:r>
              <a:rPr lang="es-ES" sz="1600" dirty="0" err="1">
                <a:cs typeface="Times New Roman" pitchFamily="18" charset="0"/>
              </a:rPr>
              <a:t>dimetiltriptamina</a:t>
            </a:r>
            <a:r>
              <a:rPr lang="es-ES" sz="1600" dirty="0">
                <a:cs typeface="Times New Roman" pitchFamily="18" charset="0"/>
              </a:rPr>
              <a:t>, es sin embargo un aditivo cuya presencia es indispensable, como la de los </a:t>
            </a:r>
            <a:r>
              <a:rPr lang="es-ES" sz="1600" dirty="0" err="1">
                <a:cs typeface="Times New Roman" pitchFamily="18" charset="0"/>
              </a:rPr>
              <a:t>intrones</a:t>
            </a:r>
            <a:r>
              <a:rPr lang="es-ES" sz="1600" dirty="0">
                <a:cs typeface="Times New Roman" pitchFamily="18" charset="0"/>
              </a:rPr>
              <a:t>, denominados peyorativamente “ADN basura” porque están formados por segmentos no codificantes que aparentemente no tienen utilidad</a:t>
            </a:r>
            <a:r>
              <a:rPr lang="es-ES" sz="1600" dirty="0" smtClean="0">
                <a:cs typeface="Times New Roman" pitchFamily="18" charset="0"/>
              </a:rPr>
              <a:t>.</a:t>
            </a:r>
          </a:p>
        </p:txBody>
      </p:sp>
      <p:sp>
        <p:nvSpPr>
          <p:cNvPr id="4" name="3 CuadroTexto"/>
          <p:cNvSpPr txBox="1"/>
          <p:nvPr/>
        </p:nvSpPr>
        <p:spPr>
          <a:xfrm>
            <a:off x="906140" y="5979336"/>
            <a:ext cx="9396663" cy="276999"/>
          </a:xfrm>
          <a:prstGeom prst="rect">
            <a:avLst/>
          </a:prstGeom>
          <a:noFill/>
        </p:spPr>
        <p:txBody>
          <a:bodyPr wrap="square" rtlCol="0">
            <a:spAutoFit/>
          </a:bodyPr>
          <a:lstStyle/>
          <a:p>
            <a:r>
              <a:rPr lang="es-PE" sz="1200" dirty="0"/>
              <a:t>Fuente: Prodigioso Perú Profundo. </a:t>
            </a:r>
            <a:r>
              <a:rPr lang="es-PE" sz="1200" dirty="0" err="1"/>
              <a:t>Chamánico</a:t>
            </a:r>
            <a:r>
              <a:rPr lang="es-PE" sz="1200" dirty="0"/>
              <a:t>, Cósmico, Simbólico. Francis </a:t>
            </a:r>
            <a:r>
              <a:rPr lang="es-PE" sz="1200" dirty="0" err="1"/>
              <a:t>Devigne</a:t>
            </a:r>
            <a:endParaRPr lang="es-PE" sz="1200" dirty="0"/>
          </a:p>
        </p:txBody>
      </p:sp>
    </p:spTree>
    <p:extLst>
      <p:ext uri="{BB962C8B-B14F-4D97-AF65-F5344CB8AC3E}">
        <p14:creationId xmlns:p14="http://schemas.microsoft.com/office/powerpoint/2010/main" val="371109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6263" y="746818"/>
            <a:ext cx="10515600" cy="709694"/>
          </a:xfrm>
        </p:spPr>
        <p:txBody>
          <a:bodyPr>
            <a:normAutofit/>
          </a:bodyPr>
          <a:lstStyle/>
          <a:p>
            <a:r>
              <a:rPr lang="es-ES" sz="2000" b="1" dirty="0">
                <a:solidFill>
                  <a:schemeClr val="accent2"/>
                </a:solidFill>
                <a:effectLst>
                  <a:outerShdw blurRad="38100" dist="38100" dir="2700000" algn="tl">
                    <a:srgbClr val="000000">
                      <a:alpha val="43137"/>
                    </a:srgbClr>
                  </a:outerShdw>
                </a:effectLst>
              </a:rPr>
              <a:t>5. Ritual de la Ayahuasca </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46263" y="1506982"/>
            <a:ext cx="10515600" cy="3065016"/>
          </a:xfrm>
        </p:spPr>
        <p:txBody>
          <a:bodyPr>
            <a:normAutofit/>
          </a:bodyPr>
          <a:lstStyle/>
          <a:p>
            <a:pPr>
              <a:buNone/>
            </a:pPr>
            <a:r>
              <a:rPr lang="es-ES" sz="1600" dirty="0" smtClean="0"/>
              <a:t>La </a:t>
            </a:r>
            <a:r>
              <a:rPr lang="es-ES" sz="1600" dirty="0"/>
              <a:t>ayahuasca es una mezcla de </a:t>
            </a:r>
            <a:r>
              <a:rPr lang="es-ES" sz="1600" dirty="0" smtClean="0"/>
              <a:t>plantas </a:t>
            </a:r>
            <a:r>
              <a:rPr lang="es-ES" sz="1600" dirty="0"/>
              <a:t>utilizadas por curanderos y chamanes nativos en la medicina precolombina</a:t>
            </a:r>
            <a:r>
              <a:rPr lang="es-ES" sz="1600" dirty="0" smtClean="0"/>
              <a:t>.</a:t>
            </a:r>
          </a:p>
          <a:p>
            <a:pPr>
              <a:buNone/>
            </a:pPr>
            <a:r>
              <a:rPr lang="es-ES" sz="1600" dirty="0" smtClean="0"/>
              <a:t>La </a:t>
            </a:r>
            <a:r>
              <a:rPr lang="es-ES" sz="1600" dirty="0"/>
              <a:t>preparación más común es como </a:t>
            </a:r>
            <a:r>
              <a:rPr lang="es-ES" sz="1600" dirty="0" smtClean="0"/>
              <a:t>brebaje. </a:t>
            </a:r>
            <a:r>
              <a:rPr lang="es-ES" sz="1600" dirty="0"/>
              <a:t>(22)</a:t>
            </a:r>
          </a:p>
          <a:p>
            <a:pPr>
              <a:buNone/>
            </a:pPr>
            <a:r>
              <a:rPr lang="es-ES" sz="1600" dirty="0"/>
              <a:t>   Para preparar </a:t>
            </a:r>
            <a:r>
              <a:rPr lang="es-ES" sz="1600" dirty="0" smtClean="0"/>
              <a:t>Ayahuasca hay que hervir los </a:t>
            </a:r>
            <a:r>
              <a:rPr lang="es-ES" sz="1600" dirty="0"/>
              <a:t>siguientes </a:t>
            </a:r>
            <a:r>
              <a:rPr lang="es-ES" sz="1600" dirty="0" smtClean="0"/>
              <a:t>ingredientes:</a:t>
            </a:r>
          </a:p>
          <a:p>
            <a:pPr>
              <a:buFont typeface="Wingdings" pitchFamily="2" charset="2"/>
              <a:buChar char="ü"/>
            </a:pPr>
            <a:r>
              <a:rPr lang="es-ES" sz="1600" dirty="0"/>
              <a:t>Tallos de Banisteriopsis </a:t>
            </a:r>
            <a:r>
              <a:rPr lang="es-ES" sz="1600" dirty="0" err="1"/>
              <a:t>caapi</a:t>
            </a:r>
            <a:r>
              <a:rPr lang="es-ES" sz="1600" dirty="0"/>
              <a:t>: contienen B-</a:t>
            </a:r>
            <a:r>
              <a:rPr lang="es-ES" sz="1600" dirty="0" err="1"/>
              <a:t>carbolinas</a:t>
            </a:r>
            <a:r>
              <a:rPr lang="es-ES" sz="1600" dirty="0"/>
              <a:t>, como </a:t>
            </a:r>
            <a:r>
              <a:rPr lang="es-ES" sz="1600" dirty="0" err="1"/>
              <a:t>harmina</a:t>
            </a:r>
            <a:r>
              <a:rPr lang="es-ES" sz="1600" dirty="0"/>
              <a:t>, </a:t>
            </a:r>
            <a:r>
              <a:rPr lang="es-ES" sz="1600" dirty="0" err="1"/>
              <a:t>tetrahidroharmina</a:t>
            </a:r>
            <a:r>
              <a:rPr lang="es-ES" sz="1600" dirty="0"/>
              <a:t> (THH) y </a:t>
            </a:r>
            <a:r>
              <a:rPr lang="es-ES" sz="1600" dirty="0" err="1" smtClean="0"/>
              <a:t>harmalina</a:t>
            </a:r>
            <a:r>
              <a:rPr lang="es-ES" sz="1600" dirty="0" smtClean="0"/>
              <a:t> que tiene </a:t>
            </a:r>
            <a:r>
              <a:rPr lang="es-ES" sz="1600" dirty="0"/>
              <a:t>propiedades inhibidoras de la </a:t>
            </a:r>
            <a:r>
              <a:rPr lang="es-ES" sz="1600" dirty="0" err="1"/>
              <a:t>monoaminooxidasa</a:t>
            </a:r>
            <a:r>
              <a:rPr lang="es-ES" sz="1600" dirty="0"/>
              <a:t> (antidepresivos</a:t>
            </a:r>
            <a:r>
              <a:rPr lang="es-ES" sz="1600" dirty="0" smtClean="0"/>
              <a:t>). (22), (23)</a:t>
            </a:r>
          </a:p>
          <a:p>
            <a:pPr>
              <a:buFont typeface="Wingdings" pitchFamily="2" charset="2"/>
              <a:buChar char="ü"/>
            </a:pPr>
            <a:r>
              <a:rPr lang="es-ES" sz="1600" dirty="0"/>
              <a:t>Hojas de Psychotria </a:t>
            </a:r>
            <a:r>
              <a:rPr lang="es-ES" sz="1600" dirty="0" err="1" smtClean="0"/>
              <a:t>viridis</a:t>
            </a:r>
            <a:r>
              <a:rPr lang="es-ES" sz="1600" dirty="0" smtClean="0"/>
              <a:t>: </a:t>
            </a:r>
            <a:r>
              <a:rPr lang="es-ES" sz="1600" dirty="0"/>
              <a:t>contienen </a:t>
            </a:r>
            <a:r>
              <a:rPr lang="es-ES" sz="1600" dirty="0" err="1"/>
              <a:t>triptamina</a:t>
            </a:r>
            <a:r>
              <a:rPr lang="es-ES" sz="1600" dirty="0"/>
              <a:t> N, N-</a:t>
            </a:r>
            <a:r>
              <a:rPr lang="es-ES" sz="1600" dirty="0" err="1"/>
              <a:t>dimetiltriptamina</a:t>
            </a:r>
            <a:r>
              <a:rPr lang="es-ES" sz="1600" dirty="0"/>
              <a:t> (DMT) </a:t>
            </a:r>
            <a:r>
              <a:rPr lang="es-ES" sz="1600" dirty="0" smtClean="0"/>
              <a:t>“agonista de los sitios receptores de 5-HT-2A y sigma-1, que también se asocia a efectos antidepresivos, ansiolíticos y psicoactivos”. (22)</a:t>
            </a:r>
          </a:p>
          <a:p>
            <a:pPr>
              <a:buFont typeface="Wingdings" pitchFamily="2" charset="2"/>
              <a:buChar char="ü"/>
            </a:pPr>
            <a:r>
              <a:rPr lang="es-ES" sz="1600" dirty="0"/>
              <a:t>Hojas de Diplopterys </a:t>
            </a:r>
            <a:r>
              <a:rPr lang="es-ES" sz="1600" dirty="0" err="1"/>
              <a:t>cabrerana</a:t>
            </a:r>
            <a:r>
              <a:rPr lang="es-ES" sz="1600" dirty="0"/>
              <a:t>: contienen </a:t>
            </a:r>
            <a:r>
              <a:rPr lang="es-ES" sz="1600" dirty="0" err="1"/>
              <a:t>triptamina</a:t>
            </a:r>
            <a:r>
              <a:rPr lang="es-ES" sz="1600" dirty="0"/>
              <a:t> N, N-</a:t>
            </a:r>
            <a:r>
              <a:rPr lang="es-ES" sz="1600" dirty="0" err="1"/>
              <a:t>dimetiltriptamina</a:t>
            </a:r>
            <a:r>
              <a:rPr lang="es-ES" sz="1600" dirty="0"/>
              <a:t> (DMT) “agonista de los sitios receptores de 5-HT-2A y sigma-1, que también se asocia a efectos antidepresivos, ansiolíticos y psicoactivos</a:t>
            </a:r>
            <a:r>
              <a:rPr lang="es-ES" sz="1600" dirty="0" smtClean="0"/>
              <a:t>”. </a:t>
            </a:r>
            <a:r>
              <a:rPr lang="es-ES" sz="1600" dirty="0"/>
              <a:t>(</a:t>
            </a:r>
            <a:r>
              <a:rPr lang="es-ES" sz="1600" dirty="0" smtClean="0"/>
              <a:t>24)</a:t>
            </a:r>
            <a:endParaRPr lang="es-ES" sz="1600" dirty="0"/>
          </a:p>
        </p:txBody>
      </p:sp>
      <p:sp>
        <p:nvSpPr>
          <p:cNvPr id="4" name="3 CuadroTexto"/>
          <p:cNvSpPr txBox="1"/>
          <p:nvPr/>
        </p:nvSpPr>
        <p:spPr>
          <a:xfrm>
            <a:off x="546263" y="4977315"/>
            <a:ext cx="11388437" cy="1277273"/>
          </a:xfrm>
          <a:prstGeom prst="rect">
            <a:avLst/>
          </a:prstGeom>
          <a:noFill/>
        </p:spPr>
        <p:txBody>
          <a:bodyPr wrap="square" rtlCol="0">
            <a:spAutoFit/>
          </a:bodyPr>
          <a:lstStyle/>
          <a:p>
            <a:r>
              <a:rPr lang="es-ES" sz="1100" dirty="0"/>
              <a:t>21. </a:t>
            </a:r>
            <a:r>
              <a:rPr lang="es-PE" sz="1100" dirty="0"/>
              <a:t>Prodigioso Perú Profundo. </a:t>
            </a:r>
            <a:r>
              <a:rPr lang="es-PE" sz="1100" dirty="0" err="1"/>
              <a:t>Chamánico</a:t>
            </a:r>
            <a:r>
              <a:rPr lang="es-PE" sz="1100" dirty="0"/>
              <a:t>, Cósmico, Simbólico. Francis </a:t>
            </a:r>
            <a:r>
              <a:rPr lang="es-PE" sz="1100" dirty="0" err="1"/>
              <a:t>Devigne</a:t>
            </a:r>
            <a:endParaRPr lang="es-PE" sz="1100" dirty="0"/>
          </a:p>
          <a:p>
            <a:r>
              <a:rPr lang="es-ES" sz="1100" dirty="0"/>
              <a:t>22. </a:t>
            </a:r>
            <a:r>
              <a:rPr lang="es-PE" sz="1100" dirty="0"/>
              <a:t>González, D., Cantillo, J., Pérez, I. </a:t>
            </a:r>
            <a:r>
              <a:rPr lang="es-PE" sz="1100" i="1" dirty="0"/>
              <a:t>et al.</a:t>
            </a:r>
            <a:r>
              <a:rPr lang="es-PE" sz="1100" dirty="0"/>
              <a:t> </a:t>
            </a:r>
            <a:r>
              <a:rPr lang="es-PE" sz="1100" dirty="0" err="1"/>
              <a:t>Therapeutic</a:t>
            </a:r>
            <a:r>
              <a:rPr lang="es-PE" sz="1100" dirty="0"/>
              <a:t> </a:t>
            </a:r>
            <a:r>
              <a:rPr lang="es-PE" sz="1100" dirty="0" err="1"/>
              <a:t>potential</a:t>
            </a:r>
            <a:r>
              <a:rPr lang="es-PE" sz="1100" dirty="0"/>
              <a:t> of ayahuasca in </a:t>
            </a:r>
            <a:r>
              <a:rPr lang="es-PE" sz="1100" dirty="0" err="1"/>
              <a:t>grief</a:t>
            </a:r>
            <a:r>
              <a:rPr lang="es-PE" sz="1100" dirty="0"/>
              <a:t>: a </a:t>
            </a:r>
            <a:r>
              <a:rPr lang="es-PE" sz="1100" dirty="0" err="1"/>
              <a:t>prospective</a:t>
            </a:r>
            <a:r>
              <a:rPr lang="es-PE" sz="1100" dirty="0"/>
              <a:t>, </a:t>
            </a:r>
            <a:r>
              <a:rPr lang="es-PE" sz="1100" dirty="0" err="1"/>
              <a:t>observational</a:t>
            </a:r>
            <a:r>
              <a:rPr lang="es-PE" sz="1100" dirty="0"/>
              <a:t> </a:t>
            </a:r>
            <a:r>
              <a:rPr lang="es-PE" sz="1100" dirty="0" err="1"/>
              <a:t>study</a:t>
            </a:r>
            <a:r>
              <a:rPr lang="es-PE" sz="1100" dirty="0"/>
              <a:t>. </a:t>
            </a:r>
            <a:r>
              <a:rPr lang="es-PE" sz="1100" i="1" dirty="0" err="1"/>
              <a:t>Psychopharmacology</a:t>
            </a:r>
            <a:r>
              <a:rPr lang="es-PE" sz="1100" dirty="0"/>
              <a:t> </a:t>
            </a:r>
            <a:r>
              <a:rPr lang="es-PE" sz="1100" b="1" dirty="0"/>
              <a:t>237, </a:t>
            </a:r>
            <a:r>
              <a:rPr lang="es-PE" sz="1100" dirty="0"/>
              <a:t>1171–1182 (2020). </a:t>
            </a:r>
            <a:r>
              <a:rPr lang="es-PE" sz="1100" dirty="0">
                <a:hlinkClick r:id="rId2"/>
              </a:rPr>
              <a:t>https://doi.org/10.1007/s00213-019-05446-2</a:t>
            </a:r>
            <a:endParaRPr lang="es-PE" sz="1100" dirty="0"/>
          </a:p>
          <a:p>
            <a:r>
              <a:rPr lang="es-PE" sz="1100" dirty="0"/>
              <a:t>23. Escobar Cornejo Guillermo Saúl, Ramos Vargas Luis Fernando. La ayahuasca bajo los ojos del mundo. </a:t>
            </a:r>
            <a:r>
              <a:rPr lang="es-PE" sz="1100" dirty="0" err="1"/>
              <a:t>Rev</a:t>
            </a:r>
            <a:r>
              <a:rPr lang="es-PE" sz="1100" dirty="0"/>
              <a:t> </a:t>
            </a:r>
            <a:r>
              <a:rPr lang="es-PE" sz="1100" dirty="0" err="1"/>
              <a:t>Med</a:t>
            </a:r>
            <a:r>
              <a:rPr lang="es-PE" sz="1100" dirty="0"/>
              <a:t> </a:t>
            </a:r>
            <a:r>
              <a:rPr lang="es-PE" sz="1100" dirty="0" err="1"/>
              <a:t>Hered</a:t>
            </a:r>
            <a:r>
              <a:rPr lang="es-PE" sz="1100" dirty="0"/>
              <a:t>  [Internet]. 2018  </a:t>
            </a:r>
            <a:r>
              <a:rPr lang="es-PE" sz="1100" dirty="0" err="1"/>
              <a:t>Oct</a:t>
            </a:r>
            <a:r>
              <a:rPr lang="es-PE" sz="1100" dirty="0"/>
              <a:t> [citado  2020  Mayo  7] ;  29( 4 ): 268-269. Disponible en: http://www.scielo.org.pe/scielo.php?script=sci_arttext&amp;pid=S1018-130X2018000400013&amp;lng=es.  http://dx.doi.org/https://doi.org/10.20453/rmh.v24i2.604.</a:t>
            </a:r>
          </a:p>
          <a:p>
            <a:r>
              <a:rPr lang="es-PE" sz="1100" dirty="0"/>
              <a:t>24. Domínguez-Clavé E, Soler J, </a:t>
            </a:r>
            <a:r>
              <a:rPr lang="es-PE" sz="1100" dirty="0" err="1"/>
              <a:t>Elices</a:t>
            </a:r>
            <a:r>
              <a:rPr lang="es-PE" sz="1100" dirty="0"/>
              <a:t> M et al (2016) Ayahuasca: </a:t>
            </a:r>
            <a:r>
              <a:rPr lang="es-PE" sz="1100" dirty="0" err="1"/>
              <a:t>pharmacology</a:t>
            </a:r>
            <a:r>
              <a:rPr lang="es-PE" sz="1100" dirty="0"/>
              <a:t>, </a:t>
            </a:r>
            <a:r>
              <a:rPr lang="es-PE" sz="1100" dirty="0" err="1"/>
              <a:t>neuroscience</a:t>
            </a:r>
            <a:r>
              <a:rPr lang="es-PE" sz="1100" dirty="0"/>
              <a:t> and </a:t>
            </a:r>
            <a:r>
              <a:rPr lang="es-PE" sz="1100" dirty="0" err="1"/>
              <a:t>therapeutic</a:t>
            </a:r>
            <a:r>
              <a:rPr lang="es-PE" sz="1100" dirty="0"/>
              <a:t> </a:t>
            </a:r>
            <a:r>
              <a:rPr lang="es-PE" sz="1100" dirty="0" err="1"/>
              <a:t>potential</a:t>
            </a:r>
            <a:r>
              <a:rPr lang="es-PE" sz="1100" dirty="0"/>
              <a:t>. </a:t>
            </a:r>
            <a:r>
              <a:rPr lang="es-PE" sz="1100" dirty="0" err="1"/>
              <a:t>Brain</a:t>
            </a:r>
            <a:r>
              <a:rPr lang="es-PE" sz="1100" dirty="0"/>
              <a:t> Res Bull 126:89–101. </a:t>
            </a:r>
            <a:r>
              <a:rPr lang="es-PE" sz="1100" u="sng" dirty="0">
                <a:hlinkClick r:id="rId3"/>
              </a:rPr>
              <a:t>https://doi.org/10.1016/j.brainresbull.2016.03.002</a:t>
            </a:r>
            <a:endParaRPr lang="es-PE" sz="1100" dirty="0"/>
          </a:p>
        </p:txBody>
      </p:sp>
    </p:spTree>
    <p:extLst>
      <p:ext uri="{BB962C8B-B14F-4D97-AF65-F5344CB8AC3E}">
        <p14:creationId xmlns:p14="http://schemas.microsoft.com/office/powerpoint/2010/main" val="3711099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7822" y="733615"/>
            <a:ext cx="10515600" cy="1325563"/>
          </a:xfrm>
        </p:spPr>
        <p:txBody>
          <a:bodyPr>
            <a:normAutofit/>
          </a:bodyPr>
          <a:lstStyle/>
          <a:p>
            <a:r>
              <a:rPr lang="es-ES" sz="1800" b="1" dirty="0">
                <a:solidFill>
                  <a:schemeClr val="accent2"/>
                </a:solidFill>
                <a:effectLst>
                  <a:outerShdw blurRad="38100" dist="38100" dir="2700000" algn="tl">
                    <a:srgbClr val="000000">
                      <a:alpha val="43137"/>
                    </a:srgbClr>
                  </a:outerShdw>
                </a:effectLst>
              </a:rPr>
              <a:t>5. </a:t>
            </a:r>
            <a:r>
              <a:rPr lang="es-ES" sz="1800" b="1" dirty="0" smtClean="0">
                <a:solidFill>
                  <a:schemeClr val="accent2"/>
                </a:solidFill>
                <a:effectLst>
                  <a:outerShdw blurRad="38100" dist="38100" dir="2700000" algn="tl">
                    <a:srgbClr val="000000">
                      <a:alpha val="43137"/>
                    </a:srgbClr>
                  </a:outerShdw>
                </a:effectLst>
              </a:rPr>
              <a:t>Estudios sobre el ritual </a:t>
            </a:r>
            <a:r>
              <a:rPr lang="es-ES" sz="1800" b="1" dirty="0">
                <a:solidFill>
                  <a:schemeClr val="accent2"/>
                </a:solidFill>
                <a:effectLst>
                  <a:outerShdw blurRad="38100" dist="38100" dir="2700000" algn="tl">
                    <a:srgbClr val="000000">
                      <a:alpha val="43137"/>
                    </a:srgbClr>
                  </a:outerShdw>
                </a:effectLst>
              </a:rPr>
              <a:t>de la Ayahuasca </a:t>
            </a:r>
            <a:endParaRPr lang="es-PE" sz="18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380009" y="1940957"/>
            <a:ext cx="11566567" cy="3767653"/>
          </a:xfrm>
        </p:spPr>
        <p:txBody>
          <a:bodyPr>
            <a:normAutofit/>
          </a:bodyPr>
          <a:lstStyle/>
          <a:p>
            <a:pPr marL="0" indent="0">
              <a:buNone/>
            </a:pPr>
            <a:r>
              <a:rPr lang="es-ES" sz="1600" dirty="0"/>
              <a:t>Los curanderos chamanes usaban la Ayahuasca en la medicina precolombina para curar "enfermedades de la mente y los pensamientos". En la </a:t>
            </a:r>
            <a:r>
              <a:rPr lang="es-ES" sz="1600" dirty="0" smtClean="0"/>
              <a:t>actualidad </a:t>
            </a:r>
            <a:r>
              <a:rPr lang="es-ES" sz="1600" dirty="0"/>
              <a:t>varios estudios intentan comprobar sus propiedades </a:t>
            </a:r>
            <a:r>
              <a:rPr lang="es-ES" sz="1600" dirty="0" smtClean="0"/>
              <a:t>terapéuticas</a:t>
            </a:r>
            <a:r>
              <a:rPr lang="es-ES" sz="1600" dirty="0"/>
              <a:t>.</a:t>
            </a:r>
            <a:endParaRPr lang="es-ES" sz="1600" dirty="0" smtClean="0"/>
          </a:p>
          <a:p>
            <a:pPr marL="0" indent="0">
              <a:buNone/>
            </a:pPr>
            <a:r>
              <a:rPr lang="es-ES" sz="1600" dirty="0" smtClean="0"/>
              <a:t>Varios </a:t>
            </a:r>
            <a:r>
              <a:rPr lang="es-ES" sz="1600" dirty="0"/>
              <a:t>estudios actuales verificaron las propiedades terapéuticas de la Ayahuasca sobre los procesos </a:t>
            </a:r>
            <a:r>
              <a:rPr lang="es-ES" sz="1600" dirty="0" smtClean="0"/>
              <a:t>psicológicos:</a:t>
            </a:r>
            <a:endParaRPr lang="es-ES" sz="1600" dirty="0"/>
          </a:p>
          <a:p>
            <a:r>
              <a:rPr lang="es-ES" sz="1600" dirty="0"/>
              <a:t>Soler et al. (2018) mostró que 4 sesiones de intervención con Ayahuasca pueden ser tan eficaces como una intervención MBSR de 8 </a:t>
            </a:r>
            <a:r>
              <a:rPr lang="es-ES" sz="1600" dirty="0" smtClean="0"/>
              <a:t>semanas. (25)</a:t>
            </a:r>
            <a:endParaRPr lang="es-ES" sz="1600" dirty="0"/>
          </a:p>
          <a:p>
            <a:r>
              <a:rPr lang="es-ES" sz="1600" dirty="0"/>
              <a:t>González et al. (2017), encontraron que la ayahuasca tenía potencial terapéutico sobre el dolor relacionado con el duelo por la muerte de un ser querido (22</a:t>
            </a:r>
            <a:r>
              <a:rPr lang="es-ES" sz="1600" dirty="0" smtClean="0"/>
              <a:t>).</a:t>
            </a:r>
          </a:p>
          <a:p>
            <a:r>
              <a:rPr lang="es-ES" sz="1600" dirty="0" smtClean="0"/>
              <a:t>González </a:t>
            </a:r>
            <a:r>
              <a:rPr lang="es-ES" sz="1600" dirty="0"/>
              <a:t>publicó </a:t>
            </a:r>
            <a:r>
              <a:rPr lang="es-ES" sz="1600" dirty="0" smtClean="0"/>
              <a:t>e</a:t>
            </a:r>
            <a:r>
              <a:rPr lang="es-ES" sz="1600" dirty="0" smtClean="0"/>
              <a:t>n </a:t>
            </a:r>
            <a:r>
              <a:rPr lang="es-ES" sz="1600" dirty="0"/>
              <a:t>2020 un </a:t>
            </a:r>
            <a:r>
              <a:rPr lang="es-ES" sz="1600" dirty="0"/>
              <a:t>estudio de seguimiento de 50 shipibos (indígenas de la Amazonía peruana) que participaron en el ritual de la Ayahuasca que estaban de duelo por la muerte de un familiar. </a:t>
            </a:r>
            <a:r>
              <a:rPr lang="es-ES" sz="1600" dirty="0" smtClean="0"/>
              <a:t>El </a:t>
            </a:r>
            <a:r>
              <a:rPr lang="es-ES" sz="1600" dirty="0"/>
              <a:t>estudio concluyó que el uso ritual de la Ayahuasca tiene valor terapéutico al reducir la severidad del duelo. La aceptación y la descentralización son procesos psicológicos que median en la mejora de los síntomas del </a:t>
            </a:r>
            <a:r>
              <a:rPr lang="es-ES" sz="1600" dirty="0" smtClean="0"/>
              <a:t>duelo. (23)</a:t>
            </a:r>
            <a:endParaRPr lang="es-ES" sz="1600" dirty="0"/>
          </a:p>
          <a:p>
            <a:endParaRPr lang="es-PE" sz="1600" dirty="0"/>
          </a:p>
          <a:p>
            <a:endParaRPr lang="es-PE" sz="1600" dirty="0"/>
          </a:p>
        </p:txBody>
      </p:sp>
      <p:sp>
        <p:nvSpPr>
          <p:cNvPr id="4" name="3 CuadroTexto"/>
          <p:cNvSpPr txBox="1"/>
          <p:nvPr/>
        </p:nvSpPr>
        <p:spPr>
          <a:xfrm>
            <a:off x="380009" y="5708610"/>
            <a:ext cx="10533413" cy="461665"/>
          </a:xfrm>
          <a:prstGeom prst="rect">
            <a:avLst/>
          </a:prstGeom>
          <a:noFill/>
        </p:spPr>
        <p:txBody>
          <a:bodyPr wrap="square" rtlCol="0">
            <a:spAutoFit/>
          </a:bodyPr>
          <a:lstStyle/>
          <a:p>
            <a:pPr algn="just"/>
            <a:r>
              <a:rPr lang="es-PE" sz="1200" dirty="0"/>
              <a:t>25. Soler J, </a:t>
            </a:r>
            <a:r>
              <a:rPr lang="es-PE" sz="1200" dirty="0" err="1"/>
              <a:t>Elices</a:t>
            </a:r>
            <a:r>
              <a:rPr lang="es-PE" sz="1200" dirty="0"/>
              <a:t> M, </a:t>
            </a:r>
            <a:r>
              <a:rPr lang="es-PE" sz="1200" dirty="0" err="1"/>
              <a:t>Franquesa</a:t>
            </a:r>
            <a:r>
              <a:rPr lang="es-PE" sz="1200" dirty="0"/>
              <a:t> A, Barker S, </a:t>
            </a:r>
            <a:r>
              <a:rPr lang="es-PE" sz="1200" dirty="0" err="1"/>
              <a:t>Friedlander</a:t>
            </a:r>
            <a:r>
              <a:rPr lang="es-PE" sz="1200" dirty="0"/>
              <a:t> P, </a:t>
            </a:r>
            <a:r>
              <a:rPr lang="es-PE" sz="1200" dirty="0" err="1"/>
              <a:t>Feilding</a:t>
            </a:r>
            <a:r>
              <a:rPr lang="es-PE" sz="1200" dirty="0"/>
              <a:t> A, Pascual JC, Riba J (2016) </a:t>
            </a:r>
            <a:r>
              <a:rPr lang="es-PE" sz="1200" dirty="0" err="1"/>
              <a:t>Exploring</a:t>
            </a:r>
            <a:r>
              <a:rPr lang="es-PE" sz="1200" dirty="0"/>
              <a:t> </a:t>
            </a:r>
            <a:r>
              <a:rPr lang="es-PE" sz="1200" dirty="0" err="1"/>
              <a:t>the</a:t>
            </a:r>
            <a:r>
              <a:rPr lang="es-PE" sz="1200" dirty="0"/>
              <a:t> </a:t>
            </a:r>
            <a:r>
              <a:rPr lang="es-PE" sz="1200" dirty="0" err="1"/>
              <a:t>therapeutic</a:t>
            </a:r>
            <a:r>
              <a:rPr lang="es-PE" sz="1200" dirty="0"/>
              <a:t> </a:t>
            </a:r>
            <a:r>
              <a:rPr lang="es-PE" sz="1200" dirty="0" err="1"/>
              <a:t>potential</a:t>
            </a:r>
            <a:r>
              <a:rPr lang="es-PE" sz="1200" dirty="0"/>
              <a:t> of ayahuasca: </a:t>
            </a:r>
            <a:r>
              <a:rPr lang="es-PE" sz="1200" dirty="0" err="1"/>
              <a:t>acute</a:t>
            </a:r>
            <a:r>
              <a:rPr lang="es-PE" sz="1200" dirty="0"/>
              <a:t> </a:t>
            </a:r>
            <a:r>
              <a:rPr lang="es-PE" sz="1200" dirty="0" err="1"/>
              <a:t>intake</a:t>
            </a:r>
            <a:r>
              <a:rPr lang="es-PE" sz="1200" dirty="0"/>
              <a:t> </a:t>
            </a:r>
            <a:r>
              <a:rPr lang="es-PE" sz="1200" dirty="0" err="1"/>
              <a:t>increases</a:t>
            </a:r>
            <a:r>
              <a:rPr lang="es-PE" sz="1200" dirty="0"/>
              <a:t> </a:t>
            </a:r>
            <a:r>
              <a:rPr lang="es-PE" sz="1200" dirty="0" err="1"/>
              <a:t>mindfulness-related</a:t>
            </a:r>
            <a:r>
              <a:rPr lang="es-PE" sz="1200" dirty="0"/>
              <a:t> </a:t>
            </a:r>
            <a:r>
              <a:rPr lang="es-PE" sz="1200" dirty="0" err="1"/>
              <a:t>capacities</a:t>
            </a:r>
            <a:r>
              <a:rPr lang="es-PE" sz="1200" dirty="0"/>
              <a:t>. </a:t>
            </a:r>
            <a:r>
              <a:rPr lang="es-PE" sz="1200" dirty="0" err="1"/>
              <a:t>Psychopharmacology</a:t>
            </a:r>
            <a:r>
              <a:rPr lang="es-PE" sz="1200" dirty="0"/>
              <a:t> 233:823–829. </a:t>
            </a:r>
            <a:r>
              <a:rPr lang="es-PE" sz="1200" u="sng" dirty="0">
                <a:hlinkClick r:id="rId2"/>
              </a:rPr>
              <a:t>https://doi.org/10.1007/s00213-015-4162-0</a:t>
            </a:r>
            <a:endParaRPr lang="es-PE"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347" y="1020219"/>
            <a:ext cx="10515600" cy="468762"/>
          </a:xfrm>
        </p:spPr>
        <p:txBody>
          <a:bodyPr>
            <a:normAutofit/>
          </a:bodyPr>
          <a:lstStyle/>
          <a:p>
            <a:r>
              <a:rPr lang="es-ES" sz="1800" b="1" dirty="0" smtClean="0">
                <a:solidFill>
                  <a:schemeClr val="accent2">
                    <a:lumMod val="75000"/>
                  </a:schemeClr>
                </a:solidFill>
                <a:latin typeface="+mn-lt"/>
              </a:rPr>
              <a:t>Sumario</a:t>
            </a:r>
            <a:endParaRPr lang="en-US" sz="1800" b="1" dirty="0">
              <a:solidFill>
                <a:schemeClr val="accent2">
                  <a:lumMod val="75000"/>
                </a:schemeClr>
              </a:solidFill>
              <a:latin typeface="+mn-lt"/>
            </a:endParaRPr>
          </a:p>
        </p:txBody>
      </p:sp>
      <p:sp>
        <p:nvSpPr>
          <p:cNvPr id="3" name="Marcador de contenido 2"/>
          <p:cNvSpPr>
            <a:spLocks noGrp="1"/>
          </p:cNvSpPr>
          <p:nvPr>
            <p:ph idx="1"/>
          </p:nvPr>
        </p:nvSpPr>
        <p:spPr>
          <a:xfrm>
            <a:off x="158194" y="1655756"/>
            <a:ext cx="11795185" cy="3161903"/>
          </a:xfrm>
        </p:spPr>
        <p:txBody>
          <a:bodyPr>
            <a:normAutofit fontScale="92500" lnSpcReduction="20000"/>
          </a:bodyPr>
          <a:lstStyle/>
          <a:p>
            <a:pPr marL="0" indent="0">
              <a:buNone/>
            </a:pPr>
            <a:r>
              <a:rPr lang="en-US" sz="1400" i="1" u="sng" dirty="0" err="1" smtClean="0"/>
              <a:t>Introducción</a:t>
            </a:r>
            <a:r>
              <a:rPr lang="es-ES" sz="1400" b="1" i="1" u="sng" dirty="0" smtClean="0"/>
              <a:t> </a:t>
            </a:r>
            <a:endParaRPr lang="es-ES" sz="1400" b="1" i="1" u="sng" dirty="0"/>
          </a:p>
          <a:p>
            <a:pPr marL="0" indent="0">
              <a:buNone/>
            </a:pPr>
            <a:r>
              <a:rPr lang="es-ES" sz="1400" b="1" i="1" u="sng" dirty="0"/>
              <a:t>I. </a:t>
            </a:r>
            <a:r>
              <a:rPr lang="es-ES" sz="1400" b="1" u="sng" dirty="0" smtClean="0"/>
              <a:t>Chamanismo</a:t>
            </a:r>
            <a:r>
              <a:rPr lang="es-ES" sz="1400" b="1" i="1" u="sng" dirty="0" smtClean="0"/>
              <a:t>:</a:t>
            </a:r>
            <a:endParaRPr lang="es-ES" sz="1400" b="1" i="1" u="sng" dirty="0"/>
          </a:p>
          <a:p>
            <a:pPr marL="0" indent="0">
              <a:buNone/>
            </a:pPr>
            <a:r>
              <a:rPr lang="es-ES" sz="1400" dirty="0"/>
              <a:t>1. </a:t>
            </a:r>
            <a:r>
              <a:rPr lang="es-ES" sz="1400" dirty="0" smtClean="0"/>
              <a:t>Evidencia del </a:t>
            </a:r>
            <a:r>
              <a:rPr lang="es-ES" sz="1400" dirty="0"/>
              <a:t>chamanismo en el estudio de la medicina precolombina e </a:t>
            </a:r>
            <a:r>
              <a:rPr lang="es-ES" sz="1400" dirty="0" smtClean="0"/>
              <a:t>Inca  </a:t>
            </a:r>
            <a:endParaRPr lang="es-ES" sz="1400" dirty="0"/>
          </a:p>
          <a:p>
            <a:pPr marL="0" indent="0">
              <a:buNone/>
            </a:pPr>
            <a:r>
              <a:rPr lang="es-ES" sz="1400" dirty="0" smtClean="0"/>
              <a:t>2. Definición de medicina </a:t>
            </a:r>
            <a:r>
              <a:rPr lang="es-ES" sz="1400" dirty="0" err="1" smtClean="0"/>
              <a:t>chamánica</a:t>
            </a:r>
            <a:endParaRPr lang="es-ES" sz="1400" dirty="0" smtClean="0"/>
          </a:p>
          <a:p>
            <a:pPr marL="0" indent="0">
              <a:buNone/>
            </a:pPr>
            <a:r>
              <a:rPr lang="es-ES" sz="1400" dirty="0" smtClean="0"/>
              <a:t>3. Aspectos generales del chamanismo</a:t>
            </a:r>
          </a:p>
          <a:p>
            <a:pPr marL="0" indent="0">
              <a:lnSpc>
                <a:spcPct val="160000"/>
              </a:lnSpc>
              <a:buNone/>
            </a:pPr>
            <a:r>
              <a:rPr lang="es-ES" sz="1400" dirty="0" smtClean="0"/>
              <a:t>4</a:t>
            </a:r>
            <a:r>
              <a:rPr lang="es-ES" sz="1400" dirty="0"/>
              <a:t>. Ritual de la Ayahuasca </a:t>
            </a:r>
            <a:r>
              <a:rPr lang="es-ES" sz="1400" dirty="0" smtClean="0"/>
              <a:t> </a:t>
            </a:r>
            <a:r>
              <a:rPr lang="es-ES" sz="1400" dirty="0"/>
              <a:t/>
            </a:r>
            <a:br>
              <a:rPr lang="es-ES" sz="1400" dirty="0"/>
            </a:br>
            <a:r>
              <a:rPr lang="es-ES" sz="1400" dirty="0"/>
              <a:t>5. R</a:t>
            </a:r>
            <a:r>
              <a:rPr lang="es-ES" sz="1400" dirty="0" smtClean="0"/>
              <a:t>ituales de </a:t>
            </a:r>
            <a:r>
              <a:rPr lang="es-ES" sz="1400" dirty="0"/>
              <a:t>curación</a:t>
            </a:r>
            <a:r>
              <a:rPr lang="es-ES" sz="1400" dirty="0" smtClean="0"/>
              <a:t> </a:t>
            </a:r>
            <a:endParaRPr lang="es-ES" sz="1400" dirty="0"/>
          </a:p>
          <a:p>
            <a:pPr marL="0" indent="0">
              <a:buNone/>
            </a:pPr>
            <a:endParaRPr lang="es-ES" sz="1400" b="1" i="1" u="sng" dirty="0"/>
          </a:p>
          <a:p>
            <a:pPr marL="0" indent="0">
              <a:buNone/>
            </a:pPr>
            <a:r>
              <a:rPr lang="es-ES" sz="1400" b="1" i="1" u="sng" dirty="0"/>
              <a:t>II. </a:t>
            </a:r>
            <a:r>
              <a:rPr lang="es-ES" sz="1400" b="1" i="1" u="sng" dirty="0" smtClean="0"/>
              <a:t>Plantas </a:t>
            </a:r>
            <a:r>
              <a:rPr lang="es-ES" sz="1400" b="1" i="1" u="sng" dirty="0" smtClean="0"/>
              <a:t>Medicinales: </a:t>
            </a:r>
            <a:endParaRPr lang="es-ES" sz="1400" b="1" i="1" u="sng" dirty="0"/>
          </a:p>
          <a:p>
            <a:pPr marL="0" indent="0">
              <a:buNone/>
            </a:pPr>
            <a:r>
              <a:rPr lang="es-ES" sz="1400" dirty="0"/>
              <a:t>1. </a:t>
            </a:r>
            <a:r>
              <a:rPr lang="es-ES" sz="1400" dirty="0" smtClean="0"/>
              <a:t>Evidencia de plantas </a:t>
            </a:r>
            <a:r>
              <a:rPr lang="es-ES" sz="1400" dirty="0"/>
              <a:t>medicinales utilizadas en la </a:t>
            </a:r>
            <a:r>
              <a:rPr lang="es-ES" sz="1400" dirty="0" smtClean="0"/>
              <a:t>medicina </a:t>
            </a:r>
            <a:r>
              <a:rPr lang="es-ES" sz="1400" dirty="0"/>
              <a:t>precolombina </a:t>
            </a:r>
            <a:r>
              <a:rPr lang="es-ES" sz="1400" dirty="0" smtClean="0"/>
              <a:t>e Inca</a:t>
            </a:r>
            <a:endParaRPr lang="es-ES" sz="1400" dirty="0"/>
          </a:p>
          <a:p>
            <a:pPr marL="0" indent="0">
              <a:buNone/>
            </a:pPr>
            <a:r>
              <a:rPr lang="es-ES" sz="1400" dirty="0"/>
              <a:t>2. E</a:t>
            </a:r>
            <a:r>
              <a:rPr lang="es-ES" sz="1400" dirty="0" smtClean="0"/>
              <a:t>studios </a:t>
            </a:r>
            <a:r>
              <a:rPr lang="es-ES" sz="1400" dirty="0"/>
              <a:t>empíricos </a:t>
            </a:r>
            <a:r>
              <a:rPr lang="es-ES" sz="1400" dirty="0" smtClean="0"/>
              <a:t>de las plantas medicinales que se utilizaron en la medicina </a:t>
            </a:r>
            <a:r>
              <a:rPr lang="es-ES" sz="1400" dirty="0"/>
              <a:t>precolombina e </a:t>
            </a:r>
            <a:r>
              <a:rPr lang="es-ES" sz="1400" dirty="0" smtClean="0"/>
              <a:t>Inca</a:t>
            </a:r>
            <a:endParaRPr lang="es-ES" sz="1400" dirty="0"/>
          </a:p>
          <a:p>
            <a:pPr marL="0" indent="0">
              <a:buNone/>
            </a:pPr>
            <a:endParaRPr lang="en-US" dirty="0"/>
          </a:p>
        </p:txBody>
      </p:sp>
    </p:spTree>
    <p:extLst>
      <p:ext uri="{BB962C8B-B14F-4D97-AF65-F5344CB8AC3E}">
        <p14:creationId xmlns:p14="http://schemas.microsoft.com/office/powerpoint/2010/main" val="3776203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6948" y="650133"/>
            <a:ext cx="10515600" cy="1367421"/>
          </a:xfrm>
        </p:spPr>
        <p:txBody>
          <a:bodyPr>
            <a:normAutofit/>
          </a:bodyPr>
          <a:lstStyle/>
          <a:p>
            <a:r>
              <a:rPr lang="es-ES" sz="2000" b="1" dirty="0">
                <a:solidFill>
                  <a:schemeClr val="accent2"/>
                </a:solidFill>
                <a:effectLst>
                  <a:outerShdw blurRad="38100" dist="38100" dir="2700000" algn="tl">
                    <a:srgbClr val="000000">
                      <a:alpha val="43137"/>
                    </a:srgbClr>
                  </a:outerShdw>
                </a:effectLst>
              </a:rPr>
              <a:t>6. </a:t>
            </a:r>
            <a:r>
              <a:rPr lang="es-ES" sz="2000" b="1" dirty="0" smtClean="0">
                <a:solidFill>
                  <a:schemeClr val="accent2"/>
                </a:solidFill>
                <a:effectLst>
                  <a:outerShdw blurRad="38100" dist="38100" dir="2700000" algn="tl">
                    <a:srgbClr val="000000">
                      <a:alpha val="43137"/>
                    </a:srgbClr>
                  </a:outerShdw>
                </a:effectLst>
              </a:rPr>
              <a:t>Plantas de la medicina precolombina</a:t>
            </a:r>
            <a:endParaRPr lang="en-US" sz="2000" b="1" dirty="0">
              <a:solidFill>
                <a:schemeClr val="accent2"/>
              </a:solidFill>
              <a:effectLst>
                <a:outerShdw blurRad="38100" dist="38100" dir="2700000" algn="tl">
                  <a:srgbClr val="000000">
                    <a:alpha val="43137"/>
                  </a:srgbClr>
                </a:outerShdw>
              </a:effectLst>
            </a:endParaRPr>
          </a:p>
        </p:txBody>
      </p:sp>
      <p:sp>
        <p:nvSpPr>
          <p:cNvPr id="5" name="4 Marcador de contenido"/>
          <p:cNvSpPr>
            <a:spLocks noGrp="1"/>
          </p:cNvSpPr>
          <p:nvPr>
            <p:ph idx="1"/>
          </p:nvPr>
        </p:nvSpPr>
        <p:spPr>
          <a:xfrm>
            <a:off x="838200" y="1825625"/>
            <a:ext cx="10515600" cy="1831975"/>
          </a:xfrm>
        </p:spPr>
        <p:txBody>
          <a:bodyPr>
            <a:normAutofit/>
          </a:bodyPr>
          <a:lstStyle/>
          <a:p>
            <a:pPr algn="just">
              <a:buNone/>
            </a:pPr>
            <a:r>
              <a:rPr lang="es-ES" sz="1600" dirty="0" smtClean="0"/>
              <a:t>La </a:t>
            </a:r>
            <a:r>
              <a:rPr lang="es-ES" sz="1600" dirty="0"/>
              <a:t>medicina precolombina ha dejado un importante legado a las generaciones futuras sobre el uso de plantas medicinales</a:t>
            </a:r>
            <a:r>
              <a:rPr lang="es-ES" sz="1600" dirty="0" smtClean="0"/>
              <a:t>.</a:t>
            </a:r>
          </a:p>
          <a:p>
            <a:pPr algn="just">
              <a:buNone/>
            </a:pPr>
            <a:r>
              <a:rPr lang="es-ES" sz="1600" dirty="0" smtClean="0"/>
              <a:t>A </a:t>
            </a:r>
            <a:r>
              <a:rPr lang="es-ES" sz="1600" dirty="0"/>
              <a:t>continuación, </a:t>
            </a:r>
            <a:r>
              <a:rPr lang="es-ES" sz="1600" dirty="0" smtClean="0"/>
              <a:t>se da constancia </a:t>
            </a:r>
            <a:r>
              <a:rPr lang="es-ES" sz="1600" dirty="0"/>
              <a:t>del uso de plantas medicinales, con sus nombres nativos (comunes) y científicos.</a:t>
            </a:r>
            <a:endParaRPr lang="es-PE" sz="1600" dirty="0"/>
          </a:p>
        </p:txBody>
      </p:sp>
    </p:spTree>
    <p:extLst>
      <p:ext uri="{BB962C8B-B14F-4D97-AF65-F5344CB8AC3E}">
        <p14:creationId xmlns:p14="http://schemas.microsoft.com/office/powerpoint/2010/main" val="856377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450133306"/>
              </p:ext>
            </p:extLst>
          </p:nvPr>
        </p:nvGraphicFramePr>
        <p:xfrm>
          <a:off x="866273" y="1367033"/>
          <a:ext cx="10647947" cy="4067486"/>
        </p:xfrm>
        <a:graphic>
          <a:graphicData uri="http://schemas.openxmlformats.org/drawingml/2006/table">
            <a:tbl>
              <a:tblPr firstRow="1" firstCol="1" bandRow="1"/>
              <a:tblGrid>
                <a:gridCol w="1781558">
                  <a:extLst>
                    <a:ext uri="{9D8B030D-6E8A-4147-A177-3AD203B41FA5}">
                      <a16:colId xmlns:a16="http://schemas.microsoft.com/office/drawing/2014/main" xmlns="" val="20000"/>
                    </a:ext>
                  </a:extLst>
                </a:gridCol>
                <a:gridCol w="3644684">
                  <a:extLst>
                    <a:ext uri="{9D8B030D-6E8A-4147-A177-3AD203B41FA5}">
                      <a16:colId xmlns:a16="http://schemas.microsoft.com/office/drawing/2014/main" xmlns="" val="20001"/>
                    </a:ext>
                  </a:extLst>
                </a:gridCol>
                <a:gridCol w="2640953">
                  <a:extLst>
                    <a:ext uri="{9D8B030D-6E8A-4147-A177-3AD203B41FA5}">
                      <a16:colId xmlns:a16="http://schemas.microsoft.com/office/drawing/2014/main" xmlns="" val="20002"/>
                    </a:ext>
                  </a:extLst>
                </a:gridCol>
                <a:gridCol w="2580752">
                  <a:extLst>
                    <a:ext uri="{9D8B030D-6E8A-4147-A177-3AD203B41FA5}">
                      <a16:colId xmlns:a16="http://schemas.microsoft.com/office/drawing/2014/main" xmlns="" val="20003"/>
                    </a:ext>
                  </a:extLst>
                </a:gridCol>
              </a:tblGrid>
              <a:tr h="428687">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31206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Spinosum di Acanthoxanthium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Juan </a:t>
                      </a:r>
                      <a:r>
                        <a:rPr lang="es-ES" sz="1400" dirty="0" err="1" smtClean="0"/>
                        <a:t>alonso</a:t>
                      </a:r>
                      <a:r>
                        <a:rPr lang="es-ES" sz="1400" dirty="0" smtClean="0"/>
                        <a:t>", "Hierba del </a:t>
                      </a:r>
                      <a:r>
                        <a:rPr lang="es-ES" sz="1400" dirty="0" err="1" smtClean="0"/>
                        <a:t>alonso</a:t>
                      </a:r>
                      <a:r>
                        <a:rPr lang="es-ES" sz="1400" dirty="0" smtClean="0"/>
                        <a:t>", "Espina de perro"</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Tallo, raíz</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latin typeface="+mn-lt"/>
                        </a:rPr>
                        <a:t>Afecciones del estómago, afecciones del hígado, diurética, enfermedades del bazo, riñones,</a:t>
                      </a:r>
                    </a:p>
                    <a:p>
                      <a:pPr algn="ctr">
                        <a:lnSpc>
                          <a:spcPct val="115000"/>
                        </a:lnSpc>
                        <a:spcAft>
                          <a:spcPts val="0"/>
                        </a:spcAft>
                      </a:pPr>
                      <a:r>
                        <a:rPr lang="es-ES" sz="1400" dirty="0" smtClean="0">
                          <a:latin typeface="+mn-lt"/>
                        </a:rPr>
                        <a:t>ovarios y próstata.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70376">
                <a:tc>
                  <a:txBody>
                    <a:bodyPr/>
                    <a:lstStyle/>
                    <a:p>
                      <a:pPr algn="ctr">
                        <a:lnSpc>
                          <a:spcPct val="115000"/>
                        </a:lnSpc>
                        <a:spcAft>
                          <a:spcPts val="0"/>
                        </a:spcAft>
                      </a:pPr>
                      <a:r>
                        <a:rPr lang="es-PE" sz="1400" dirty="0" err="1" smtClean="0">
                          <a:effectLst/>
                          <a:latin typeface="+mn-lt"/>
                          <a:ea typeface="Calibri"/>
                          <a:cs typeface="Times New Roman"/>
                        </a:rPr>
                        <a:t>Adiantum</a:t>
                      </a:r>
                      <a:endParaRPr lang="es-PE" sz="1400" dirty="0" smtClean="0">
                        <a:effectLst/>
                        <a:latin typeface="+mn-lt"/>
                        <a:ea typeface="Calibri"/>
                        <a:cs typeface="Times New Roman"/>
                      </a:endParaRPr>
                    </a:p>
                    <a:p>
                      <a:pPr algn="ctr">
                        <a:lnSpc>
                          <a:spcPct val="115000"/>
                        </a:lnSpc>
                        <a:spcAft>
                          <a:spcPts val="0"/>
                        </a:spcAft>
                      </a:pPr>
                      <a:r>
                        <a:rPr lang="es-PE" sz="1400" dirty="0" err="1" smtClean="0">
                          <a:effectLst/>
                          <a:latin typeface="+mn-lt"/>
                          <a:ea typeface="Calibri"/>
                          <a:cs typeface="Times New Roman"/>
                        </a:rPr>
                        <a:t>digittatum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"Culantrillo del pozo</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dirty="0" err="1" smtClean="0">
                          <a:latin typeface="+mn-lt"/>
                        </a:rPr>
                        <a:t>Pectorales</a:t>
                      </a:r>
                      <a:r>
                        <a:rPr lang="en-US" sz="1400" dirty="0" smtClean="0">
                          <a:latin typeface="+mn-lt"/>
                        </a:rPr>
                        <a:t>, </a:t>
                      </a:r>
                      <a:r>
                        <a:rPr lang="es-ES" sz="1400" dirty="0" smtClean="0"/>
                        <a:t>antipirética</a:t>
                      </a:r>
                      <a:r>
                        <a:rPr lang="en-US" sz="1400" dirty="0" smtClean="0">
                          <a:latin typeface="+mn-lt"/>
                        </a:rPr>
                        <a:t>, </a:t>
                      </a:r>
                      <a:r>
                        <a:rPr lang="en-US" sz="1400" dirty="0" err="1" smtClean="0">
                          <a:latin typeface="+mn-lt"/>
                        </a:rPr>
                        <a:t>diurética</a:t>
                      </a:r>
                      <a:r>
                        <a:rPr lang="en-US" sz="1400" dirty="0" smtClean="0">
                          <a:latin typeface="+mn-lt"/>
                        </a:rPr>
                        <a:t>. </a:t>
                      </a:r>
                      <a:r>
                        <a:rPr lang="en-US" sz="1400" dirty="0" err="1" smtClean="0">
                          <a:latin typeface="+mn-lt"/>
                        </a:rPr>
                        <a:t>Indicada</a:t>
                      </a:r>
                      <a:r>
                        <a:rPr lang="en-US" sz="1400" dirty="0" smtClean="0">
                          <a:latin typeface="+mn-lt"/>
                        </a:rPr>
                        <a:t> </a:t>
                      </a:r>
                      <a:r>
                        <a:rPr lang="en-US" sz="1400" dirty="0" err="1" smtClean="0">
                          <a:latin typeface="+mn-lt"/>
                        </a:rPr>
                        <a:t>también</a:t>
                      </a:r>
                      <a:r>
                        <a:rPr lang="en-US" sz="1400" dirty="0" smtClean="0">
                          <a:latin typeface="+mn-lt"/>
                        </a:rPr>
                        <a:t> </a:t>
                      </a:r>
                      <a:r>
                        <a:rPr lang="en-US" sz="1400" dirty="0" err="1" smtClean="0">
                          <a:latin typeface="+mn-lt"/>
                        </a:rPr>
                        <a:t>para</a:t>
                      </a:r>
                      <a:r>
                        <a:rPr lang="en-US" sz="1400" dirty="0" smtClean="0">
                          <a:latin typeface="+mn-lt"/>
                        </a:rPr>
                        <a:t> </a:t>
                      </a:r>
                      <a:r>
                        <a:rPr lang="en-US" sz="1400" dirty="0" err="1" smtClean="0">
                          <a:latin typeface="+mn-lt"/>
                        </a:rPr>
                        <a:t>disolver</a:t>
                      </a:r>
                      <a:r>
                        <a:rPr lang="en-US" sz="1400" dirty="0" smtClean="0">
                          <a:latin typeface="+mn-lt"/>
                        </a:rPr>
                        <a:t> </a:t>
                      </a:r>
                      <a:r>
                        <a:rPr lang="en-US" sz="1400" dirty="0" err="1" smtClean="0">
                          <a:latin typeface="+mn-lt"/>
                        </a:rPr>
                        <a:t>cálculos</a:t>
                      </a:r>
                      <a:r>
                        <a:rPr lang="en-US" sz="1400" dirty="0" smtClean="0">
                          <a:latin typeface="+mn-lt"/>
                        </a:rPr>
                        <a:t> </a:t>
                      </a:r>
                      <a:r>
                        <a:rPr lang="en-US" sz="1400" dirty="0" err="1" smtClean="0">
                          <a:latin typeface="+mn-lt"/>
                        </a:rPr>
                        <a:t>hepáticos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1206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err="1" smtClean="0"/>
                        <a:t>Ageratum</a:t>
                      </a:r>
                      <a:r>
                        <a:rPr lang="es-ES" sz="1400" dirty="0" smtClean="0"/>
                        <a:t> </a:t>
                      </a:r>
                      <a:r>
                        <a:rPr lang="es-ES" sz="1400" dirty="0" err="1" smtClean="0"/>
                        <a:t>conyzoides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"huarmi huarmi"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Reumatismo y beriberi. Sus hojas son astringentes, </a:t>
                      </a:r>
                      <a:r>
                        <a:rPr lang="es-ES" sz="1400" dirty="0" smtClean="0"/>
                        <a:t>antipiréticas</a:t>
                      </a:r>
                      <a:r>
                        <a:rPr lang="es-ES" sz="1400" dirty="0" smtClean="0"/>
                        <a:t> y contra enfermedades de la vejiga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5" name="4 CuadroTexto"/>
          <p:cNvSpPr txBox="1"/>
          <p:nvPr/>
        </p:nvSpPr>
        <p:spPr>
          <a:xfrm>
            <a:off x="770118" y="5725233"/>
            <a:ext cx="10876548" cy="461665"/>
          </a:xfrm>
          <a:prstGeom prst="rect">
            <a:avLst/>
          </a:prstGeom>
          <a:noFill/>
        </p:spPr>
        <p:txBody>
          <a:bodyPr wrap="square" rtlCol="0">
            <a:spAutoFit/>
          </a:bodyPr>
          <a:lstStyle/>
          <a:p>
            <a:r>
              <a:rPr lang="es-PE" sz="1200" dirty="0"/>
              <a:t>Fuente: FLORA ETNOMEDICINAL de la Región Amazonas, PERÚ. </a:t>
            </a:r>
            <a:r>
              <a:rPr lang="es-PE" sz="1200" dirty="0" err="1"/>
              <a:t>Blga-Mblga</a:t>
            </a:r>
            <a:r>
              <a:rPr lang="es-PE" sz="1200" dirty="0"/>
              <a:t>. Flor Teresa García Huamán; Dra. en Ciencias Ambientales. </a:t>
            </a:r>
            <a:r>
              <a:rPr lang="es-PE" sz="1200" dirty="0" err="1"/>
              <a:t>Blgo</a:t>
            </a:r>
            <a:r>
              <a:rPr lang="es-PE" sz="1200" dirty="0"/>
              <a:t>. José Mostacero León; Dr. En Medio Ambiente</a:t>
            </a:r>
          </a:p>
        </p:txBody>
      </p:sp>
      <p:sp>
        <p:nvSpPr>
          <p:cNvPr id="6" name="Título 1"/>
          <p:cNvSpPr txBox="1">
            <a:spLocks/>
          </p:cNvSpPr>
          <p:nvPr/>
        </p:nvSpPr>
        <p:spPr>
          <a:xfrm>
            <a:off x="770118" y="990726"/>
            <a:ext cx="10515600" cy="448297"/>
          </a:xfrm>
          <a:prstGeom prst="rect">
            <a:avLst/>
          </a:prstGeom>
        </p:spPr>
        <p:txBody>
          <a:bodyPr vert="horz" lIns="91440" tIns="45720" rIns="91440" bIns="45720" rtlCol="0" anchor="ctr">
            <a:noAutofit/>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latin typeface="+mj-lt"/>
                <a:ea typeface="+mj-ea"/>
                <a:cs typeface="+mj-cs"/>
              </a:rPr>
              <a:t>7</a:t>
            </a:r>
            <a:r>
              <a:rPr lang="en-US" sz="2000" b="1" dirty="0" smtClean="0">
                <a:solidFill>
                  <a:schemeClr val="accent2"/>
                </a:solidFill>
                <a:effectLst>
                  <a:outerShdw blurRad="38100" dist="38100" dir="2700000" algn="tl">
                    <a:srgbClr val="000000">
                      <a:alpha val="43137"/>
                    </a:srgbClr>
                  </a:outerShdw>
                </a:effectLst>
                <a:latin typeface="+mj-lt"/>
                <a:ea typeface="+mj-ea"/>
                <a:cs typeface="+mj-cs"/>
              </a:rPr>
              <a:t>.</a:t>
            </a:r>
            <a:r>
              <a:rPr lang="es-ES" sz="2000" b="1" dirty="0" smtClean="0">
                <a:solidFill>
                  <a:schemeClr val="accent2"/>
                </a:solidFill>
                <a:effectLst>
                  <a:outerShdw blurRad="38100" dist="38100" dir="2700000" algn="tl">
                    <a:srgbClr val="000000">
                      <a:alpha val="43137"/>
                    </a:srgbClr>
                  </a:outerShdw>
                </a:effectLst>
                <a:latin typeface="+mj-lt"/>
                <a:ea typeface="+mj-ea"/>
                <a:cs typeface="+mj-cs"/>
              </a:rPr>
              <a:t> Evidencia </a:t>
            </a:r>
            <a:r>
              <a:rPr lang="es-ES" sz="2000" b="1" dirty="0">
                <a:solidFill>
                  <a:schemeClr val="accent2"/>
                </a:solidFill>
                <a:effectLst>
                  <a:outerShdw blurRad="38100" dist="38100" dir="2700000" algn="tl">
                    <a:srgbClr val="000000">
                      <a:alpha val="43137"/>
                    </a:srgbClr>
                  </a:outerShdw>
                </a:effectLst>
                <a:latin typeface="+mj-lt"/>
                <a:ea typeface="+mj-ea"/>
                <a:cs typeface="+mj-cs"/>
              </a:rPr>
              <a:t>del uso de plantas medicinales en la medicina precolombina e inca</a:t>
            </a: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288861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1673818603"/>
              </p:ext>
            </p:extLst>
          </p:nvPr>
        </p:nvGraphicFramePr>
        <p:xfrm>
          <a:off x="1191184" y="1661733"/>
          <a:ext cx="9999329" cy="3939300"/>
        </p:xfrm>
        <a:graphic>
          <a:graphicData uri="http://schemas.openxmlformats.org/drawingml/2006/table">
            <a:tbl>
              <a:tblPr firstRow="1" firstCol="1" bandRow="1"/>
              <a:tblGrid>
                <a:gridCol w="2311719">
                  <a:extLst>
                    <a:ext uri="{9D8B030D-6E8A-4147-A177-3AD203B41FA5}">
                      <a16:colId xmlns:a16="http://schemas.microsoft.com/office/drawing/2014/main" xmlns="" val="20000"/>
                    </a:ext>
                  </a:extLst>
                </a:gridCol>
                <a:gridCol w="2225388">
                  <a:extLst>
                    <a:ext uri="{9D8B030D-6E8A-4147-A177-3AD203B41FA5}">
                      <a16:colId xmlns:a16="http://schemas.microsoft.com/office/drawing/2014/main" xmlns="" val="20001"/>
                    </a:ext>
                  </a:extLst>
                </a:gridCol>
                <a:gridCol w="2113481">
                  <a:extLst>
                    <a:ext uri="{9D8B030D-6E8A-4147-A177-3AD203B41FA5}">
                      <a16:colId xmlns:a16="http://schemas.microsoft.com/office/drawing/2014/main" xmlns="" val="20002"/>
                    </a:ext>
                  </a:extLst>
                </a:gridCol>
                <a:gridCol w="3348741">
                  <a:extLst>
                    <a:ext uri="{9D8B030D-6E8A-4147-A177-3AD203B41FA5}">
                      <a16:colId xmlns:a16="http://schemas.microsoft.com/office/drawing/2014/main" xmlns="" val="20003"/>
                    </a:ext>
                  </a:extLst>
                </a:gridCol>
              </a:tblGrid>
              <a:tr h="331076">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55179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Alonsoa meridionalis</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“duraznillo”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r>
                        <a:rPr lang="es-PE" sz="1400" dirty="0">
                          <a:latin typeface="+mn-lt"/>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Diurético, digestivo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320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err="1" smtClean="0"/>
                        <a:t>Alternanthera</a:t>
                      </a:r>
                      <a:r>
                        <a:rPr lang="es-ES" sz="1400" dirty="0" smtClean="0"/>
                        <a:t> </a:t>
                      </a:r>
                      <a:r>
                        <a:rPr lang="es-ES" sz="1400" dirty="0" err="1" smtClean="0"/>
                        <a:t>phyloxeroides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t>
                      </a:r>
                      <a:r>
                        <a:rPr lang="es-ES" sz="1400" dirty="0" err="1" smtClean="0"/>
                        <a:t>Lancetilla</a:t>
                      </a:r>
                      <a:r>
                        <a:rPr lang="es-ES" sz="1400" dirty="0" smtClean="0"/>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smtClean="0">
                          <a:effectLst/>
                          <a:latin typeface="+mn-lt"/>
                          <a:ea typeface="Calibri"/>
                          <a:cs typeface="Times New Roman"/>
                        </a:rPr>
                        <a:t/>
                      </a:r>
                      <a:br>
                        <a:rPr lang="es-PE" sz="1400" dirty="0" smtClean="0">
                          <a:effectLst/>
                          <a:latin typeface="+mn-lt"/>
                          <a:ea typeface="Calibri"/>
                          <a:cs typeface="Times New Roman"/>
                        </a:rPr>
                      </a:br>
                      <a:r>
                        <a:rPr lang="es-ES" sz="1400" dirty="0" smtClean="0"/>
                        <a:t>Las hojas en infusión para el dolor de estómago y en cocimiento para lavar heridas actúan como antiinflamatorio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8039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err="1" smtClean="0"/>
                        <a:t>Amaranthus</a:t>
                      </a:r>
                      <a:r>
                        <a:rPr lang="es-ES" sz="1400" dirty="0" smtClean="0"/>
                        <a:t> </a:t>
                      </a:r>
                      <a:r>
                        <a:rPr lang="es-ES" sz="1400" dirty="0" err="1" smtClean="0"/>
                        <a:t>spinosus</a:t>
                      </a:r>
                      <a:r>
                        <a:rPr lang="es-ES" sz="1400" dirty="0" smtClean="0"/>
                        <a:t> </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"Yuyo macho", "</a:t>
                      </a:r>
                      <a:r>
                        <a:rPr lang="es-PE" sz="1400" dirty="0" err="1" smtClean="0">
                          <a:effectLst/>
                          <a:latin typeface="+mn-lt"/>
                          <a:ea typeface="Calibri"/>
                          <a:cs typeface="Times New Roman"/>
                        </a:rPr>
                        <a:t>Yuyo","Ataco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t>
                      </a:r>
                      <a:r>
                        <a:rPr lang="es-PE" sz="1400" dirty="0" smtClean="0">
                          <a:latin typeface="+mn-lt"/>
                        </a:rPr>
                        <a:t>Tallo, hoja.</a:t>
                      </a:r>
                      <a:r>
                        <a:rPr lang="es-PE" sz="1400" dirty="0">
                          <a:latin typeface="+mn-lt"/>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Afecciones de la vejiga, antiespasmódica, antiinflamatoria, antipirética, antirreumática, antiséptica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591753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005114" y="517525"/>
            <a:ext cx="10515600" cy="759732"/>
          </a:xfrm>
          <a:prstGeom prst="rect">
            <a:avLst/>
          </a:prstGeom>
        </p:spPr>
        <p:txBody>
          <a:bodyPr vert="horz" lIns="91440" tIns="45720" rIns="91440" bIns="45720" rtlCol="0" anchor="ctr">
            <a:normAutofit fontScale="97500"/>
          </a:bodyPr>
          <a:lstStyle/>
          <a:p>
            <a:pPr lvl="0">
              <a:lnSpc>
                <a:spcPct val="90000"/>
              </a:lnSpc>
              <a:spcBef>
                <a:spcPct val="0"/>
              </a:spcBef>
              <a:defRPr/>
            </a:pPr>
            <a:r>
              <a:rPr lang="es-ES" sz="2000" b="1" dirty="0">
                <a:solidFill>
                  <a:schemeClr val="accent2"/>
                </a:solidFill>
                <a:effectLst>
                  <a:outerShdw blurRad="38100" dist="38100" dir="2700000" algn="tl">
                    <a:srgbClr val="000000">
                      <a:alpha val="43137"/>
                    </a:srgbClr>
                  </a:outerShdw>
                </a:effectLst>
                <a:latin typeface="+mj-lt"/>
                <a:ea typeface="+mj-ea"/>
                <a:cs typeface="+mj-cs"/>
              </a:rPr>
              <a:t>7.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s-E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4031572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1890" y="911036"/>
            <a:ext cx="10515600" cy="549275"/>
          </a:xfrm>
        </p:spPr>
        <p:txBody>
          <a:bodyPr>
            <a:noAutofit/>
          </a:bodyPr>
          <a:lstStyle/>
          <a:p>
            <a:pPr marL="0" indent="0"/>
            <a:r>
              <a:rPr lang="es-ES" sz="2000" b="1" dirty="0" smtClean="0">
                <a:solidFill>
                  <a:schemeClr val="accent2"/>
                </a:solidFill>
                <a:effectLst>
                  <a:outerShdw blurRad="38100" dist="38100" dir="2700000" algn="tl">
                    <a:srgbClr val="000000">
                      <a:alpha val="43137"/>
                    </a:srgbClr>
                  </a:outerShdw>
                </a:effectLst>
              </a:rPr>
              <a:t/>
            </a:r>
            <a:br>
              <a:rPr lang="es-ES" sz="2000" b="1" dirty="0" smtClean="0">
                <a:solidFill>
                  <a:schemeClr val="accent2"/>
                </a:solidFill>
                <a:effectLst>
                  <a:outerShdw blurRad="38100" dist="38100" dir="2700000" algn="tl">
                    <a:srgbClr val="000000">
                      <a:alpha val="43137"/>
                    </a:srgbClr>
                  </a:outerShdw>
                </a:effectLst>
              </a:rPr>
            </a:b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r>
              <a:rPr lang="es-ES" sz="2000" b="1" dirty="0" smtClean="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r>
              <a:rPr lang="en-US" sz="2000" b="1" dirty="0" smtClean="0">
                <a:solidFill>
                  <a:schemeClr val="accent2"/>
                </a:solidFill>
                <a:effectLst>
                  <a:outerShdw blurRad="38100" dist="38100" dir="2700000" algn="tl">
                    <a:srgbClr val="000000">
                      <a:alpha val="43137"/>
                    </a:srgbClr>
                  </a:outerShdw>
                </a:effectLst>
              </a:rPr>
              <a:t> </a:t>
            </a:r>
            <a:r>
              <a:rPr lang="es-ES" sz="2000" b="1" dirty="0" smtClean="0">
                <a:solidFill>
                  <a:schemeClr val="accent2"/>
                </a:solidFill>
                <a:effectLst>
                  <a:outerShdw blurRad="38100" dist="38100" dir="2700000" algn="tl">
                    <a:srgbClr val="000000">
                      <a:alpha val="43137"/>
                    </a:srgbClr>
                  </a:outerShdw>
                </a:effectLst>
              </a:rPr>
              <a:t/>
            </a:r>
            <a:br>
              <a:rPr lang="es-ES" sz="2000" b="1" dirty="0" smtClean="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5" name="4 Tabla"/>
          <p:cNvGraphicFramePr>
            <a:graphicFrameLocks noGrp="1"/>
          </p:cNvGraphicFramePr>
          <p:nvPr>
            <p:extLst>
              <p:ext uri="{D42A27DB-BD31-4B8C-83A1-F6EECF244321}">
                <p14:modId xmlns:p14="http://schemas.microsoft.com/office/powerpoint/2010/main" val="770094847"/>
              </p:ext>
            </p:extLst>
          </p:nvPr>
        </p:nvGraphicFramePr>
        <p:xfrm>
          <a:off x="1481958" y="1387365"/>
          <a:ext cx="9135287" cy="4599124"/>
        </p:xfrm>
        <a:graphic>
          <a:graphicData uri="http://schemas.openxmlformats.org/drawingml/2006/table">
            <a:tbl>
              <a:tblPr firstRow="1" firstCol="1" bandRow="1"/>
              <a:tblGrid>
                <a:gridCol w="2111964">
                  <a:extLst>
                    <a:ext uri="{9D8B030D-6E8A-4147-A177-3AD203B41FA5}">
                      <a16:colId xmlns:a16="http://schemas.microsoft.com/office/drawing/2014/main" xmlns="" val="20000"/>
                    </a:ext>
                  </a:extLst>
                </a:gridCol>
                <a:gridCol w="2033092">
                  <a:extLst>
                    <a:ext uri="{9D8B030D-6E8A-4147-A177-3AD203B41FA5}">
                      <a16:colId xmlns:a16="http://schemas.microsoft.com/office/drawing/2014/main" xmlns="" val="20001"/>
                    </a:ext>
                  </a:extLst>
                </a:gridCol>
                <a:gridCol w="1930854">
                  <a:extLst>
                    <a:ext uri="{9D8B030D-6E8A-4147-A177-3AD203B41FA5}">
                      <a16:colId xmlns:a16="http://schemas.microsoft.com/office/drawing/2014/main" xmlns="" val="20002"/>
                    </a:ext>
                  </a:extLst>
                </a:gridCol>
                <a:gridCol w="3059377">
                  <a:extLst>
                    <a:ext uri="{9D8B030D-6E8A-4147-A177-3AD203B41FA5}">
                      <a16:colId xmlns:a16="http://schemas.microsoft.com/office/drawing/2014/main" xmlns="" val="20003"/>
                    </a:ext>
                  </a:extLst>
                </a:gridCol>
              </a:tblGrid>
              <a:tr h="47297">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30285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Ambrosia peruviana </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"Marco", "</a:t>
                      </a:r>
                      <a:r>
                        <a:rPr lang="es-ES" sz="1400" dirty="0" err="1" smtClean="0"/>
                        <a:t>Altamiza</a:t>
                      </a:r>
                      <a:r>
                        <a:rPr lang="es-ES" sz="1400" dirty="0" smtClean="0"/>
                        <a:t>", "</a:t>
                      </a:r>
                      <a:r>
                        <a:rPr lang="es-ES" sz="1400" dirty="0" err="1" smtClean="0"/>
                        <a:t>Artemiza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Raíz, tallo, hoja, vástago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Antirreumática, neuralgias, histerismo, para corregir la menstruación retardada, antihemorroidal, digestiva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0241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Anemone </a:t>
                      </a:r>
                      <a:r>
                        <a:rPr lang="es-ES" sz="1400" dirty="0" err="1" smtClean="0"/>
                        <a:t>helleborifolia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"Arracacha</a:t>
                      </a:r>
                    </a:p>
                    <a:p>
                      <a:pPr algn="ctr">
                        <a:lnSpc>
                          <a:spcPct val="115000"/>
                        </a:lnSpc>
                        <a:spcAft>
                          <a:spcPts val="0"/>
                        </a:spcAft>
                      </a:pPr>
                      <a:r>
                        <a:rPr lang="es-PE" sz="1400" dirty="0" err="1" smtClean="0">
                          <a:effectLst/>
                          <a:latin typeface="+mn-lt"/>
                          <a:ea typeface="Calibri"/>
                          <a:cs typeface="Times New Roman"/>
                        </a:rPr>
                        <a:t>cimarrona","Polizonte</a:t>
                      </a:r>
                      <a:r>
                        <a:rPr lang="es-PE" sz="1400" dirty="0" smtClean="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Diurético y en casos de tos, neuralgias, irregularidades de flujo menstrual.</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7010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Argemone </a:t>
                      </a:r>
                      <a:r>
                        <a:rPr lang="es-ES" sz="1400" dirty="0" err="1" smtClean="0"/>
                        <a:t>subfusiformis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cardosanto</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pétalo, semilla, látex amarillo</a:t>
                      </a:r>
                      <a:r>
                        <a:rPr lang="en-US" sz="1400" dirty="0" smtClean="0">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Sedante, narcótico, hipnótico. Infusión de pétalos contra las afecciones de los ojos en forma de colirio. El cocimiento de las semillas como purgante y el látex amarillo contra las verrugas</a:t>
                      </a:r>
                      <a:r>
                        <a:rPr lang="en-US" sz="1400" dirty="0" smtClean="0">
                          <a:latin typeface="+mn-lt"/>
                        </a:rPr>
                        <a:t>.</a:t>
                      </a:r>
                      <a:r>
                        <a:rPr lang="en-US" sz="1400" dirty="0">
                          <a:latin typeface="+mn-lt"/>
                        </a:rPr>
                        <a:t/>
                      </a:r>
                      <a:br>
                        <a:rPr lang="en-US" sz="1400" dirty="0">
                          <a:latin typeface="+mn-lt"/>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0" y="611204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941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3933800"/>
              </p:ext>
            </p:extLst>
          </p:nvPr>
        </p:nvGraphicFramePr>
        <p:xfrm>
          <a:off x="1911361" y="1530086"/>
          <a:ext cx="8698833" cy="4231332"/>
        </p:xfrm>
        <a:graphic>
          <a:graphicData uri="http://schemas.openxmlformats.org/drawingml/2006/table">
            <a:tbl>
              <a:tblPr firstRow="1" firstCol="1" bandRow="1"/>
              <a:tblGrid>
                <a:gridCol w="2011060">
                  <a:extLst>
                    <a:ext uri="{9D8B030D-6E8A-4147-A177-3AD203B41FA5}">
                      <a16:colId xmlns:a16="http://schemas.microsoft.com/office/drawing/2014/main" xmlns="" val="20000"/>
                    </a:ext>
                  </a:extLst>
                </a:gridCol>
                <a:gridCol w="1935959">
                  <a:extLst>
                    <a:ext uri="{9D8B030D-6E8A-4147-A177-3AD203B41FA5}">
                      <a16:colId xmlns:a16="http://schemas.microsoft.com/office/drawing/2014/main" xmlns="" val="20001"/>
                    </a:ext>
                  </a:extLst>
                </a:gridCol>
                <a:gridCol w="1838604">
                  <a:extLst>
                    <a:ext uri="{9D8B030D-6E8A-4147-A177-3AD203B41FA5}">
                      <a16:colId xmlns:a16="http://schemas.microsoft.com/office/drawing/2014/main" xmlns="" val="20002"/>
                    </a:ext>
                  </a:extLst>
                </a:gridCol>
                <a:gridCol w="2913210">
                  <a:extLst>
                    <a:ext uri="{9D8B030D-6E8A-4147-A177-3AD203B41FA5}">
                      <a16:colId xmlns:a16="http://schemas.microsoft.com/office/drawing/2014/main" xmlns="" val="20003"/>
                    </a:ext>
                  </a:extLst>
                </a:gridCol>
              </a:tblGrid>
              <a:tr h="727354">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893245">
                <a:tc>
                  <a:txBody>
                    <a:bodyPr/>
                    <a:lstStyle/>
                    <a:p>
                      <a:pPr algn="ctr">
                        <a:lnSpc>
                          <a:spcPct val="115000"/>
                        </a:lnSpc>
                        <a:spcAft>
                          <a:spcPts val="0"/>
                        </a:spcAft>
                      </a:pPr>
                      <a:r>
                        <a:rPr lang="es-PE" sz="1400" dirty="0" err="1">
                          <a:effectLst/>
                          <a:latin typeface="+mn-lt"/>
                          <a:ea typeface="Calibri"/>
                          <a:cs typeface="Times New Roman"/>
                        </a:rPr>
                        <a:t>Arracacia</a:t>
                      </a:r>
                      <a:r>
                        <a:rPr lang="es-PE" sz="1400" dirty="0">
                          <a:effectLst/>
                          <a:latin typeface="+mn-lt"/>
                          <a:ea typeface="Calibri"/>
                          <a:cs typeface="Times New Roman"/>
                        </a:rPr>
                        <a:t> </a:t>
                      </a:r>
                      <a:r>
                        <a:rPr lang="es-PE" sz="1400" dirty="0" err="1">
                          <a:effectLst/>
                          <a:latin typeface="+mn-lt"/>
                          <a:ea typeface="Calibri"/>
                          <a:cs typeface="Times New Roman"/>
                        </a:rPr>
                        <a:t>xanthorrihiza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“arracacha”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Hoja, flor</a:t>
                      </a:r>
                      <a:r>
                        <a:rPr lang="es-PE" sz="1400" dirty="0">
                          <a:latin typeface="+mn-lt"/>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Conducto mamario. Las flores asadas son útiles para curar la erupción de las alergias</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4652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Asclepias</a:t>
                      </a:r>
                      <a:r>
                        <a:rPr lang="es-PE" sz="1400" dirty="0">
                          <a:effectLst/>
                          <a:latin typeface="+mn-lt"/>
                          <a:ea typeface="Calibri"/>
                          <a:cs typeface="Times New Roman"/>
                        </a:rPr>
                        <a:t> </a:t>
                      </a:r>
                      <a:r>
                        <a:rPr lang="es-PE" sz="1400" dirty="0" err="1">
                          <a:effectLst/>
                          <a:latin typeface="+mn-lt"/>
                          <a:ea typeface="Calibri"/>
                          <a:cs typeface="Times New Roman"/>
                        </a:rPr>
                        <a:t>curassavica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“flor de seda”, “venenillo”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Tallo, raíz, látex</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a:effectLst/>
                          <a:latin typeface="+mn-lt"/>
                          <a:ea typeface="Calibri"/>
                          <a:cs typeface="Times New Roman" pitchFamily="18" charset="0"/>
                        </a:rPr>
                        <a:t/>
                      </a:r>
                      <a:br>
                        <a:rPr lang="en-US" sz="1400" dirty="0">
                          <a:effectLst/>
                          <a:latin typeface="+mn-lt"/>
                          <a:ea typeface="Calibri"/>
                          <a:cs typeface="Times New Roman" pitchFamily="18" charset="0"/>
                        </a:rPr>
                      </a:br>
                      <a:r>
                        <a:rPr lang="es-ES" sz="1400" dirty="0" smtClean="0"/>
                        <a:t>En pequeñas dosis sus raíces y hojas purgativas. El látex es antiparasitario. Es anticancerígena. Se usa contra el asma, malaria y sífilis</a:t>
                      </a:r>
                      <a:r>
                        <a:rPr lang="en-US" sz="1400" dirty="0" smtClean="0">
                          <a:effectLst/>
                          <a:latin typeface="+mn-lt"/>
                          <a:ea typeface="Calibri"/>
                          <a:cs typeface="Times New Roman" pitchFamily="18" charset="0"/>
                        </a:rPr>
                        <a:t>.</a:t>
                      </a: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52963">
                <a:tc>
                  <a:txBody>
                    <a:bodyPr/>
                    <a:lstStyle/>
                    <a:p>
                      <a:pPr algn="ctr">
                        <a:lnSpc>
                          <a:spcPct val="115000"/>
                        </a:lnSpc>
                        <a:spcAft>
                          <a:spcPts val="0"/>
                        </a:spcAft>
                      </a:pPr>
                      <a:r>
                        <a:rPr lang="es-PE" sz="1400" dirty="0" err="1">
                          <a:effectLst/>
                          <a:latin typeface="+mn-lt"/>
                          <a:ea typeface="Calibri"/>
                          <a:cs typeface="Times New Roman"/>
                        </a:rPr>
                        <a:t>Asplenium</a:t>
                      </a:r>
                      <a:r>
                        <a:rPr lang="es-PE" sz="1400" dirty="0">
                          <a:effectLst/>
                          <a:latin typeface="+mn-lt"/>
                          <a:ea typeface="Calibri"/>
                          <a:cs typeface="Times New Roman"/>
                        </a:rPr>
                        <a:t> </a:t>
                      </a:r>
                      <a:r>
                        <a:rPr lang="es-PE" sz="1400" dirty="0" err="1">
                          <a:effectLst/>
                          <a:latin typeface="+mn-lt"/>
                          <a:ea typeface="Calibri"/>
                          <a:cs typeface="Times New Roman"/>
                        </a:rPr>
                        <a:t>praemorsum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a:t>
                      </a:r>
                      <a:r>
                        <a:rPr lang="es-ES" sz="1400" dirty="0" err="1" smtClean="0"/>
                        <a:t>Cuti</a:t>
                      </a:r>
                      <a:r>
                        <a:rPr lang="es-ES" sz="1400" dirty="0" smtClean="0"/>
                        <a:t> </a:t>
                      </a:r>
                      <a:r>
                        <a:rPr lang="es-ES" sz="1400" dirty="0" err="1" smtClean="0"/>
                        <a:t>cuti</a:t>
                      </a:r>
                      <a:r>
                        <a:rPr lang="es-ES" sz="1400" dirty="0" smtClean="0"/>
                        <a:t>", "Helecho"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b="0" i="0" kern="1200" dirty="0">
                          <a:solidFill>
                            <a:schemeClr val="tx1"/>
                          </a:solidFill>
                          <a:latin typeface="+mn-lt"/>
                          <a:ea typeface="+mn-ea"/>
                          <a:cs typeface="+mn-cs"/>
                        </a:rPr>
                        <a:t>Rizoma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Enfermedades del hígado, bazo, antidiabética, afecciones tumorales, bronquitis, ronquera.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5879739"/>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990600" y="517525"/>
            <a:ext cx="10515600" cy="1325563"/>
          </a:xfrm>
          <a:prstGeom prst="rect">
            <a:avLst/>
          </a:prstGeom>
        </p:spPr>
        <p:txBody>
          <a:bodyPr vert="horz" lIns="91440" tIns="45720" rIns="91440" bIns="45720" rtlCol="0" anchor="ctr">
            <a:normAutofit fontScale="90000" lnSpcReduction="20000"/>
          </a:bodyPr>
          <a:lstStyle/>
          <a:p>
            <a:pPr lvl="0">
              <a:lnSpc>
                <a:spcPct val="90000"/>
              </a:lnSpc>
              <a:spcBef>
                <a:spcPct val="0"/>
              </a:spcBef>
              <a:defRPr/>
            </a:pPr>
            <a:endParaRPr lang="es-ES" sz="2000" b="1" dirty="0" smtClean="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endParaRPr lang="es-ES" sz="2000" b="1" dirty="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s-ES" sz="2000" b="1" dirty="0" smtClean="0">
                <a:solidFill>
                  <a:schemeClr val="accent2"/>
                </a:solidFill>
                <a:effectLst>
                  <a:outerShdw blurRad="38100" dist="38100" dir="2700000" algn="tl">
                    <a:srgbClr val="000000">
                      <a:alpha val="43137"/>
                    </a:srgbClr>
                  </a:outerShdw>
                </a:effectLst>
                <a:latin typeface="+mj-lt"/>
                <a:ea typeface="+mj-ea"/>
                <a:cs typeface="+mj-cs"/>
              </a:rPr>
              <a:t>7</a:t>
            </a:r>
            <a:r>
              <a:rPr lang="es-ES" sz="2000" b="1" dirty="0">
                <a:solidFill>
                  <a:schemeClr val="accent2"/>
                </a:solidFill>
                <a:effectLst>
                  <a:outerShdw blurRad="38100" dist="38100" dir="2700000" algn="tl">
                    <a:srgbClr val="000000">
                      <a:alpha val="43137"/>
                    </a:srgbClr>
                  </a:outerShdw>
                </a:effectLst>
                <a:latin typeface="+mj-lt"/>
                <a:ea typeface="+mj-ea"/>
                <a:cs typeface="+mj-cs"/>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s-ES" sz="2000" b="1" dirty="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s-ES" sz="2000" b="1" dirty="0" smtClean="0">
                <a:solidFill>
                  <a:schemeClr val="accent2"/>
                </a:solidFill>
                <a:effectLst>
                  <a:outerShdw blurRad="38100" dist="38100" dir="2700000" algn="tl">
                    <a:srgbClr val="000000">
                      <a:alpha val="43137"/>
                    </a:srgbClr>
                  </a:outerShdw>
                </a:effectLst>
                <a:latin typeface="+mj-lt"/>
                <a:ea typeface="+mj-ea"/>
                <a:cs typeface="+mj-cs"/>
              </a:rPr>
              <a:t/>
            </a:r>
            <a:br>
              <a:rPr lang="es-ES" sz="2000" b="1" dirty="0" smtClean="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697682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2531" y="204952"/>
            <a:ext cx="11506200" cy="1325563"/>
          </a:xfrm>
        </p:spPr>
        <p:txBody>
          <a:bodyPr>
            <a:normAutofit fontScale="90000"/>
          </a:bodyPr>
          <a:lstStyle/>
          <a:p>
            <a:r>
              <a:rPr lang="en-US" dirty="0"/>
              <a:t/>
            </a:r>
            <a:br>
              <a:rPr lang="en-US" dirty="0"/>
            </a:br>
            <a:r>
              <a:rPr lang="en-US" dirty="0" smtClean="0"/>
              <a:t/>
            </a:r>
            <a:br>
              <a:rPr lang="en-US" dirty="0" smtClean="0"/>
            </a:br>
            <a:r>
              <a:rPr lang="en-US" dirty="0" smtClean="0"/>
              <a:t/>
            </a:r>
            <a:br>
              <a:rPr lang="en-US" dirty="0" smtClean="0"/>
            </a:br>
            <a:r>
              <a:rPr lang="en-US" sz="2400" b="1" dirty="0" smtClean="0">
                <a:solidFill>
                  <a:schemeClr val="accent2"/>
                </a:solidFill>
                <a:effectLst>
                  <a:outerShdw blurRad="38100" dist="38100" dir="2700000" algn="tl">
                    <a:srgbClr val="000000">
                      <a:alpha val="43137"/>
                    </a:srgbClr>
                  </a:outerShdw>
                </a:effectLst>
              </a:rPr>
              <a:t>7</a:t>
            </a:r>
            <a:r>
              <a:rPr lang="en-US" sz="2400" b="1" dirty="0">
                <a:solidFill>
                  <a:schemeClr val="accent2"/>
                </a:solidFill>
                <a:effectLst>
                  <a:outerShdw blurRad="38100" dist="38100" dir="2700000" algn="tl">
                    <a:srgbClr val="000000">
                      <a:alpha val="43137"/>
                    </a:srgbClr>
                  </a:outerShdw>
                </a:effectLst>
              </a:rPr>
              <a:t>.</a:t>
            </a:r>
            <a:r>
              <a:rPr lang="es-ES" sz="24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400" b="1" dirty="0">
                <a:solidFill>
                  <a:schemeClr val="accent2"/>
                </a:solidFill>
                <a:effectLst>
                  <a:outerShdw blurRad="38100" dist="38100" dir="2700000" algn="tl">
                    <a:srgbClr val="000000">
                      <a:alpha val="43137"/>
                    </a:srgbClr>
                  </a:outerShdw>
                </a:effectLst>
              </a:rPr>
            </a:br>
            <a:r>
              <a:rPr lang="en-US" sz="2400" b="1" dirty="0">
                <a:solidFill>
                  <a:schemeClr val="accent2"/>
                </a:solidFill>
                <a:effectLst>
                  <a:outerShdw blurRad="38100" dist="38100" dir="2700000" algn="tl">
                    <a:srgbClr val="000000">
                      <a:alpha val="43137"/>
                    </a:srgbClr>
                  </a:outerShdw>
                </a:effectLst>
              </a:rPr>
              <a:t/>
            </a:r>
            <a:br>
              <a:rPr lang="en-US" sz="2400" b="1" dirty="0">
                <a:solidFill>
                  <a:schemeClr val="accent2"/>
                </a:solidFill>
                <a:effectLst>
                  <a:outerShdw blurRad="38100" dist="38100" dir="2700000" algn="tl">
                    <a:srgbClr val="000000">
                      <a:alpha val="43137"/>
                    </a:srgbClr>
                  </a:outerShdw>
                </a:effectLst>
              </a:rPr>
            </a:br>
            <a:r>
              <a:rPr lang="es-ES" sz="2400" b="1" dirty="0">
                <a:solidFill>
                  <a:schemeClr val="accent2"/>
                </a:solidFill>
                <a:effectLst>
                  <a:outerShdw blurRad="38100" dist="38100" dir="2700000" algn="tl">
                    <a:srgbClr val="000000">
                      <a:alpha val="43137"/>
                    </a:srgbClr>
                  </a:outerShdw>
                </a:effectLst>
              </a:rPr>
              <a:t/>
            </a:r>
            <a:br>
              <a:rPr lang="es-ES" sz="2400" b="1" dirty="0">
                <a:solidFill>
                  <a:schemeClr val="accent2"/>
                </a:solidFill>
                <a:effectLst>
                  <a:outerShdw blurRad="38100" dist="38100" dir="2700000" algn="tl">
                    <a:srgbClr val="000000">
                      <a:alpha val="43137"/>
                    </a:srgbClr>
                  </a:outerShdw>
                </a:effectLst>
              </a:rPr>
            </a:br>
            <a:r>
              <a:rPr lang="en-US" sz="2400" b="1" dirty="0">
                <a:solidFill>
                  <a:schemeClr val="accent2"/>
                </a:solidFill>
                <a:effectLst>
                  <a:outerShdw blurRad="38100" dist="38100" dir="2700000" algn="tl">
                    <a:srgbClr val="000000">
                      <a:alpha val="43137"/>
                    </a:srgbClr>
                  </a:outerShdw>
                </a:effectLst>
              </a:rPr>
              <a:t/>
            </a:r>
            <a:br>
              <a:rPr lang="en-US" sz="2400" b="1" dirty="0">
                <a:solidFill>
                  <a:schemeClr val="accent2"/>
                </a:solidFill>
                <a:effectLst>
                  <a:outerShdw blurRad="38100" dist="38100" dir="2700000" algn="tl">
                    <a:srgbClr val="000000">
                      <a:alpha val="43137"/>
                    </a:srgbClr>
                  </a:outerShdw>
                </a:effectLst>
              </a:rPr>
            </a:br>
            <a:endParaRPr lang="en-US" sz="2200" b="1" dirty="0">
              <a:solidFill>
                <a:schemeClr val="accent2"/>
              </a:solidFill>
              <a:effectLst>
                <a:outerShdw blurRad="38100" dist="38100" dir="2700000" algn="tl">
                  <a:srgbClr val="000000">
                    <a:alpha val="43137"/>
                  </a:srgbClr>
                </a:outerShdw>
              </a:effectLst>
            </a:endParaRPr>
          </a:p>
        </p:txBody>
      </p:sp>
      <p:graphicFrame>
        <p:nvGraphicFramePr>
          <p:cNvPr id="6" name="5 Tabla"/>
          <p:cNvGraphicFramePr>
            <a:graphicFrameLocks noGrp="1"/>
          </p:cNvGraphicFramePr>
          <p:nvPr>
            <p:extLst>
              <p:ext uri="{D42A27DB-BD31-4B8C-83A1-F6EECF244321}">
                <p14:modId xmlns:p14="http://schemas.microsoft.com/office/powerpoint/2010/main" val="1985779170"/>
              </p:ext>
            </p:extLst>
          </p:nvPr>
        </p:nvGraphicFramePr>
        <p:xfrm>
          <a:off x="760434" y="1464459"/>
          <a:ext cx="11035861" cy="3824907"/>
        </p:xfrm>
        <a:graphic>
          <a:graphicData uri="http://schemas.openxmlformats.org/drawingml/2006/table">
            <a:tbl>
              <a:tblPr firstRow="1" firstCol="1" bandRow="1"/>
              <a:tblGrid>
                <a:gridCol w="2551352">
                  <a:extLst>
                    <a:ext uri="{9D8B030D-6E8A-4147-A177-3AD203B41FA5}">
                      <a16:colId xmlns:a16="http://schemas.microsoft.com/office/drawing/2014/main" xmlns="" val="20000"/>
                    </a:ext>
                  </a:extLst>
                </a:gridCol>
                <a:gridCol w="2456073">
                  <a:extLst>
                    <a:ext uri="{9D8B030D-6E8A-4147-A177-3AD203B41FA5}">
                      <a16:colId xmlns:a16="http://schemas.microsoft.com/office/drawing/2014/main" xmlns="" val="20001"/>
                    </a:ext>
                  </a:extLst>
                </a:gridCol>
                <a:gridCol w="2332562">
                  <a:extLst>
                    <a:ext uri="{9D8B030D-6E8A-4147-A177-3AD203B41FA5}">
                      <a16:colId xmlns:a16="http://schemas.microsoft.com/office/drawing/2014/main" xmlns="" val="20002"/>
                    </a:ext>
                  </a:extLst>
                </a:gridCol>
                <a:gridCol w="3695874">
                  <a:extLst>
                    <a:ext uri="{9D8B030D-6E8A-4147-A177-3AD203B41FA5}">
                      <a16:colId xmlns:a16="http://schemas.microsoft.com/office/drawing/2014/main" xmlns="" val="20003"/>
                    </a:ext>
                  </a:extLst>
                </a:gridCol>
              </a:tblGrid>
              <a:tr h="95549">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046119">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ES" sz="1400" dirty="0" err="1" smtClean="0"/>
                        <a:t>Baccharis</a:t>
                      </a:r>
                      <a:r>
                        <a:rPr lang="es-ES" sz="1400" dirty="0" smtClean="0"/>
                        <a:t> </a:t>
                      </a:r>
                      <a:r>
                        <a:rPr lang="es-ES" sz="1400" dirty="0" err="1" smtClean="0"/>
                        <a:t>genistelloides</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“carqueja”, “chilca brava”, “tres esquinas”</a:t>
                      </a:r>
                      <a:br>
                        <a:rPr lang="es-PE" sz="1400" dirty="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smtClean="0">
                          <a:latin typeface="+mn-lt"/>
                        </a:rPr>
                        <a:t>Tallo, hoja.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dirty="0" smtClean="0"/>
                        <a:t>Paludismo, dolores reumáticos, afecciones renales, hepáticas y uterinas, antimicrobiano y </a:t>
                      </a:r>
                      <a:r>
                        <a:rPr lang="es-ES" sz="1400" dirty="0" err="1" smtClean="0"/>
                        <a:t>hepatoprotector</a:t>
                      </a:r>
                      <a:r>
                        <a:rPr lang="es-ES" sz="1400" dirty="0" smtClean="0"/>
                        <a:t>, </a:t>
                      </a:r>
                      <a:r>
                        <a:rPr lang="es-ES" sz="1400" dirty="0" err="1" smtClean="0"/>
                        <a:t>antianémica</a:t>
                      </a:r>
                      <a:r>
                        <a:rPr lang="es-ES" sz="1400" dirty="0" smtClean="0"/>
                        <a:t> y </a:t>
                      </a:r>
                      <a:r>
                        <a:rPr lang="es-ES" sz="1400" dirty="0" err="1" smtClean="0"/>
                        <a:t>transtornos</a:t>
                      </a:r>
                      <a:r>
                        <a:rPr lang="es-ES" sz="1400" dirty="0" smtClean="0"/>
                        <a:t> digestivos</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46119">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Bidens</a:t>
                      </a:r>
                      <a:r>
                        <a:rPr lang="es-PE" sz="1400" dirty="0">
                          <a:effectLst/>
                          <a:latin typeface="+mn-lt"/>
                          <a:ea typeface="Calibri"/>
                          <a:cs typeface="Times New Roman" pitchFamily="18" charset="0"/>
                        </a:rPr>
                        <a:t> pilosa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“cadillo”, “amor seco”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ES" sz="1400" dirty="0" smtClean="0"/>
                        <a:t>Tallo, hoja, flor</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dirty="0" smtClean="0"/>
                        <a:t>Contra anginas, aftas bucales, </a:t>
                      </a:r>
                      <a:r>
                        <a:rPr lang="es-ES" sz="1400" dirty="0" err="1" smtClean="0"/>
                        <a:t>antidisentérica</a:t>
                      </a:r>
                      <a:r>
                        <a:rPr lang="es-ES" sz="1400" dirty="0" smtClean="0"/>
                        <a:t>, diurética, contra la hepatitis, </a:t>
                      </a:r>
                      <a:r>
                        <a:rPr lang="es-ES" sz="1400" dirty="0" err="1" smtClean="0"/>
                        <a:t>odontálgias</a:t>
                      </a:r>
                      <a:r>
                        <a:rPr lang="es-ES" sz="1400" dirty="0" smtClean="0"/>
                        <a:t> amigdalitis, diarreas, alopecia, abscesos, úlceras dérmicas, leucorreas y conjuntivitis.</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41941">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Brugmansia</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arborea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“toe”, “floripondio”, “campana”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smtClean="0">
                          <a:latin typeface="+mn-lt"/>
                          <a:cs typeface="Times New Roman" pitchFamily="18" charset="0"/>
                        </a:rPr>
                        <a:t>Hoja, flor, semilla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400" dirty="0" smtClean="0">
                          <a:effectLst/>
                          <a:latin typeface="+mn-lt"/>
                          <a:ea typeface="Calibri"/>
                          <a:cs typeface="Times New Roman" pitchFamily="18" charset="0"/>
                        </a:rPr>
                        <a:t/>
                      </a:r>
                      <a:br>
                        <a:rPr lang="es-PE" sz="1400" dirty="0" smtClean="0">
                          <a:effectLst/>
                          <a:latin typeface="+mn-lt"/>
                          <a:ea typeface="Calibri"/>
                          <a:cs typeface="Times New Roman" pitchFamily="18" charset="0"/>
                        </a:rPr>
                      </a:br>
                      <a:r>
                        <a:rPr lang="es-ES" sz="1400" dirty="0" smtClean="0">
                          <a:latin typeface="+mn-lt"/>
                          <a:cs typeface="Times New Roman" pitchFamily="18" charset="0"/>
                        </a:rPr>
                        <a:t>Alucinógenos, enfermedades nerviosas, esquizofrenia. Las hojas se utilizan contra el asma y las hemorroides.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333" y="606146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908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4102821462"/>
              </p:ext>
            </p:extLst>
          </p:nvPr>
        </p:nvGraphicFramePr>
        <p:xfrm>
          <a:off x="811049" y="1690275"/>
          <a:ext cx="10720551" cy="3651652"/>
        </p:xfrm>
        <a:graphic>
          <a:graphicData uri="http://schemas.openxmlformats.org/drawingml/2006/table">
            <a:tbl>
              <a:tblPr firstRow="1" firstCol="1" bandRow="1"/>
              <a:tblGrid>
                <a:gridCol w="2478457">
                  <a:extLst>
                    <a:ext uri="{9D8B030D-6E8A-4147-A177-3AD203B41FA5}">
                      <a16:colId xmlns:a16="http://schemas.microsoft.com/office/drawing/2014/main" xmlns="" val="20000"/>
                    </a:ext>
                  </a:extLst>
                </a:gridCol>
                <a:gridCol w="1746700">
                  <a:extLst>
                    <a:ext uri="{9D8B030D-6E8A-4147-A177-3AD203B41FA5}">
                      <a16:colId xmlns:a16="http://schemas.microsoft.com/office/drawing/2014/main" xmlns="" val="20001"/>
                    </a:ext>
                  </a:extLst>
                </a:gridCol>
                <a:gridCol w="2905118">
                  <a:extLst>
                    <a:ext uri="{9D8B030D-6E8A-4147-A177-3AD203B41FA5}">
                      <a16:colId xmlns:a16="http://schemas.microsoft.com/office/drawing/2014/main" xmlns="" val="20002"/>
                    </a:ext>
                  </a:extLst>
                </a:gridCol>
                <a:gridCol w="3590276">
                  <a:extLst>
                    <a:ext uri="{9D8B030D-6E8A-4147-A177-3AD203B41FA5}">
                      <a16:colId xmlns:a16="http://schemas.microsoft.com/office/drawing/2014/main" xmlns="" val="20003"/>
                    </a:ext>
                  </a:extLst>
                </a:gridCol>
              </a:tblGrid>
              <a:tr h="157655">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73310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Calceolaria </a:t>
                      </a:r>
                      <a:r>
                        <a:rPr lang="es-PE" sz="1400" dirty="0" err="1">
                          <a:effectLst/>
                          <a:latin typeface="+mn-lt"/>
                          <a:ea typeface="Calibri"/>
                          <a:cs typeface="Times New Roman"/>
                        </a:rPr>
                        <a:t>cuneiformis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puru</a:t>
                      </a:r>
                      <a:r>
                        <a:rPr lang="es-PE" sz="1400" dirty="0">
                          <a:effectLst/>
                          <a:latin typeface="+mn-lt"/>
                          <a:ea typeface="Calibri"/>
                          <a:cs typeface="Times New Roman"/>
                        </a:rPr>
                        <a:t> </a:t>
                      </a:r>
                      <a:r>
                        <a:rPr lang="es-PE" sz="1400" dirty="0" err="1">
                          <a:effectLst/>
                          <a:latin typeface="+mn-lt"/>
                          <a:ea typeface="Calibri"/>
                          <a:cs typeface="Times New Roman"/>
                        </a:rPr>
                        <a:t>puru</a:t>
                      </a:r>
                      <a:r>
                        <a:rPr lang="es-PE" sz="1400" dirty="0">
                          <a:effectLst/>
                          <a:latin typeface="+mn-lt"/>
                          <a:ea typeface="Calibri"/>
                          <a:cs typeface="Times New Roman"/>
                        </a:rPr>
                        <a:t>”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Propiedades diuréticas y afecciones uterinas.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6706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Calceolaria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“globitos”</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Propiedades antiinflamatorias de las vías urinarias, diurético, contra enfermedades gastrointestinales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7817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Campyloneuron</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“calaguala”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Rizoma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Antidiarreica, antipirética, astringente, depurativo, antiinflamatoria, contra bronquitis y catarro</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83399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1016000" y="517524"/>
            <a:ext cx="10515600" cy="1325563"/>
          </a:xfrm>
          <a:prstGeom prst="rect">
            <a:avLst/>
          </a:prstGeom>
        </p:spPr>
        <p:txBody>
          <a:bodyPr vert="horz" lIns="91440" tIns="45720" rIns="91440" bIns="45720" rtlCol="0" anchor="ctr">
            <a:normAutofit fontScale="82500" lnSpcReduction="20000"/>
          </a:bodyPr>
          <a:lstStyle/>
          <a:p>
            <a:pPr lvl="0">
              <a:lnSpc>
                <a:spcPct val="90000"/>
              </a:lnSpc>
              <a:spcBef>
                <a:spcPct val="0"/>
              </a:spcBef>
              <a:defRPr/>
            </a:pPr>
            <a:endParaRPr lang="es-ES" sz="2200" b="1" dirty="0" smtClean="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endParaRPr lang="es-ES" sz="2200" b="1" dirty="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s-ES" sz="2200" b="1" dirty="0" smtClean="0">
                <a:solidFill>
                  <a:schemeClr val="accent2"/>
                </a:solidFill>
                <a:effectLst>
                  <a:outerShdw blurRad="38100" dist="38100" dir="2700000" algn="tl">
                    <a:srgbClr val="000000">
                      <a:alpha val="43137"/>
                    </a:srgbClr>
                  </a:outerShdw>
                </a:effectLst>
                <a:latin typeface="+mj-lt"/>
                <a:ea typeface="+mj-ea"/>
                <a:cs typeface="+mj-cs"/>
              </a:rPr>
              <a:t>7. Evidencia del uso de plantas medicinales en la medicina precolombina e inca</a:t>
            </a:r>
            <a:br>
              <a:rPr lang="es-ES" sz="2200" b="1" dirty="0" smtClean="0">
                <a:solidFill>
                  <a:schemeClr val="accent2"/>
                </a:solidFill>
                <a:effectLst>
                  <a:outerShdw blurRad="38100" dist="38100" dir="2700000" algn="tl">
                    <a:srgbClr val="000000">
                      <a:alpha val="43137"/>
                    </a:srgbClr>
                  </a:outerShdw>
                </a:effectLst>
                <a:latin typeface="+mj-lt"/>
                <a:ea typeface="+mj-ea"/>
                <a:cs typeface="+mj-cs"/>
              </a:rPr>
            </a:br>
            <a:endParaRPr lang="es-ES" sz="2200" b="1" dirty="0" smtClean="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n-US" sz="2200" b="1" dirty="0" smtClean="0">
                <a:solidFill>
                  <a:schemeClr val="accent2"/>
                </a:solidFill>
                <a:effectLst>
                  <a:outerShdw blurRad="38100" dist="38100" dir="2700000" algn="tl">
                    <a:srgbClr val="000000">
                      <a:alpha val="43137"/>
                    </a:srgbClr>
                  </a:outerShdw>
                </a:effectLst>
                <a:latin typeface="+mj-lt"/>
                <a:ea typeface="+mj-ea"/>
                <a:cs typeface="+mj-cs"/>
              </a:rPr>
              <a:t/>
            </a:r>
            <a:br>
              <a:rPr lang="en-US" sz="2200" b="1" dirty="0" smtClean="0">
                <a:solidFill>
                  <a:schemeClr val="accent2"/>
                </a:solidFill>
                <a:effectLst>
                  <a:outerShdw blurRad="38100" dist="38100" dir="2700000" algn="tl">
                    <a:srgbClr val="000000">
                      <a:alpha val="43137"/>
                    </a:srgbClr>
                  </a:outerShdw>
                </a:effectLst>
                <a:latin typeface="+mj-lt"/>
                <a:ea typeface="+mj-ea"/>
                <a:cs typeface="+mj-cs"/>
              </a:rPr>
            </a:br>
            <a:endParaRPr lang="en-U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755571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856018356"/>
              </p:ext>
            </p:extLst>
          </p:nvPr>
        </p:nvGraphicFramePr>
        <p:xfrm>
          <a:off x="1043152" y="1939594"/>
          <a:ext cx="10463048" cy="3645479"/>
        </p:xfrm>
        <a:graphic>
          <a:graphicData uri="http://schemas.openxmlformats.org/drawingml/2006/table">
            <a:tbl>
              <a:tblPr firstRow="1" firstCol="1" bandRow="1"/>
              <a:tblGrid>
                <a:gridCol w="2390894">
                  <a:extLst>
                    <a:ext uri="{9D8B030D-6E8A-4147-A177-3AD203B41FA5}">
                      <a16:colId xmlns:a16="http://schemas.microsoft.com/office/drawing/2014/main" xmlns="" val="20000"/>
                    </a:ext>
                  </a:extLst>
                </a:gridCol>
                <a:gridCol w="2336705">
                  <a:extLst>
                    <a:ext uri="{9D8B030D-6E8A-4147-A177-3AD203B41FA5}">
                      <a16:colId xmlns:a16="http://schemas.microsoft.com/office/drawing/2014/main" xmlns="" val="20001"/>
                    </a:ext>
                  </a:extLst>
                </a:gridCol>
                <a:gridCol w="2219199">
                  <a:extLst>
                    <a:ext uri="{9D8B030D-6E8A-4147-A177-3AD203B41FA5}">
                      <a16:colId xmlns:a16="http://schemas.microsoft.com/office/drawing/2014/main" xmlns="" val="20002"/>
                    </a:ext>
                  </a:extLst>
                </a:gridCol>
                <a:gridCol w="3516250">
                  <a:extLst>
                    <a:ext uri="{9D8B030D-6E8A-4147-A177-3AD203B41FA5}">
                      <a16:colId xmlns:a16="http://schemas.microsoft.com/office/drawing/2014/main" xmlns="" val="20003"/>
                    </a:ext>
                  </a:extLst>
                </a:gridCol>
              </a:tblGrid>
              <a:tr h="413891">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1212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Capraria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“té de lima”, “té del </a:t>
                      </a:r>
                      <a:r>
                        <a:rPr lang="es-PE" sz="1400" dirty="0" err="1">
                          <a:effectLst/>
                          <a:latin typeface="+mn-lt"/>
                          <a:ea typeface="Calibri"/>
                          <a:cs typeface="Times New Roman"/>
                        </a:rPr>
                        <a:t>perú</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Digestiva, antipirética y estimulante, astringente en grandes dosis, son estupefacientes y paralizantes musculares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6708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Castilleja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lorohuma</a:t>
                      </a:r>
                      <a:r>
                        <a:rPr lang="es-PE" sz="1400" dirty="0">
                          <a:effectLst/>
                          <a:latin typeface="+mn-lt"/>
                          <a:ea typeface="Calibri"/>
                          <a:cs typeface="Times New Roman"/>
                        </a:rPr>
                        <a:t>”, “sangre de toro”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ES" sz="1400" dirty="0" smtClean="0"/>
                        <a:t>Flor,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Se usa para facilitar los partos, enfermedades del parto y genital femenino, regulador menstrual.</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7526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Chamaesyce</a:t>
                      </a:r>
                      <a:r>
                        <a:rPr lang="es-PE" sz="1400" dirty="0">
                          <a:effectLst/>
                          <a:latin typeface="+mn-lt"/>
                          <a:ea typeface="Calibri"/>
                          <a:cs typeface="Times New Roman"/>
                        </a:rPr>
                        <a:t> </a:t>
                      </a:r>
                      <a:r>
                        <a:rPr lang="es-PE" sz="1400" dirty="0" err="1">
                          <a:effectLst/>
                          <a:latin typeface="+mn-lt"/>
                          <a:ea typeface="Calibri"/>
                          <a:cs typeface="Times New Roman"/>
                        </a:rPr>
                        <a:t>hypericifolia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“hierba de golondrina”, “la lecherita”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Corteza, látex</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Se usa como laxante en problemas de estreñimiento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589346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922883"/>
            <a:ext cx="10515600" cy="904195"/>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400" b="1" dirty="0">
                <a:solidFill>
                  <a:schemeClr val="accent2"/>
                </a:solidFill>
                <a:effectLst>
                  <a:outerShdw blurRad="38100" dist="38100" dir="2700000" algn="tl">
                    <a:srgbClr val="000000">
                      <a:alpha val="43137"/>
                    </a:srgbClr>
                  </a:outerShdw>
                </a:effectLst>
              </a:rPr>
              <a:t>7.</a:t>
            </a:r>
            <a:r>
              <a:rPr lang="es-ES" sz="24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9900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931451352"/>
              </p:ext>
            </p:extLst>
          </p:nvPr>
        </p:nvGraphicFramePr>
        <p:xfrm>
          <a:off x="1037895" y="1828453"/>
          <a:ext cx="10421009" cy="3795438"/>
        </p:xfrm>
        <a:graphic>
          <a:graphicData uri="http://schemas.openxmlformats.org/drawingml/2006/table">
            <a:tbl>
              <a:tblPr firstRow="1" firstCol="1" bandRow="1"/>
              <a:tblGrid>
                <a:gridCol w="2409206">
                  <a:extLst>
                    <a:ext uri="{9D8B030D-6E8A-4147-A177-3AD203B41FA5}">
                      <a16:colId xmlns:a16="http://schemas.microsoft.com/office/drawing/2014/main" xmlns="" val="20000"/>
                    </a:ext>
                  </a:extLst>
                </a:gridCol>
                <a:gridCol w="1928805">
                  <a:extLst>
                    <a:ext uri="{9D8B030D-6E8A-4147-A177-3AD203B41FA5}">
                      <a16:colId xmlns:a16="http://schemas.microsoft.com/office/drawing/2014/main" xmlns="" val="20001"/>
                    </a:ext>
                  </a:extLst>
                </a:gridCol>
                <a:gridCol w="2315780">
                  <a:extLst>
                    <a:ext uri="{9D8B030D-6E8A-4147-A177-3AD203B41FA5}">
                      <a16:colId xmlns:a16="http://schemas.microsoft.com/office/drawing/2014/main" xmlns="" val="20002"/>
                    </a:ext>
                  </a:extLst>
                </a:gridCol>
                <a:gridCol w="3767218">
                  <a:extLst>
                    <a:ext uri="{9D8B030D-6E8A-4147-A177-3AD203B41FA5}">
                      <a16:colId xmlns:a16="http://schemas.microsoft.com/office/drawing/2014/main" xmlns="" val="20003"/>
                    </a:ext>
                  </a:extLst>
                </a:gridCol>
              </a:tblGrid>
              <a:tr h="552836">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16664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err="1" smtClean="0"/>
                        <a:t>Chenopodium</a:t>
                      </a:r>
                      <a:r>
                        <a:rPr lang="es-ES" sz="1400" dirty="0" smtClean="0"/>
                        <a:t> </a:t>
                      </a:r>
                      <a:r>
                        <a:rPr lang="es-ES" sz="1400" dirty="0" err="1" smtClean="0"/>
                        <a:t>ambrosioides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“paico”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Antiséptico, antipirético, antidiabética, antitusígena, antiescorbútica, astringente, cólicos, antihelmíntica, antihemorroidal, antiinflamatoria</a:t>
                      </a:r>
                      <a:r>
                        <a:rPr lang="es-ES" sz="1400" baseline="0" dirty="0" smtClean="0"/>
                        <a:t> </a:t>
                      </a:r>
                      <a:r>
                        <a:rPr lang="es-ES" sz="1400" dirty="0" smtClean="0"/>
                        <a:t>y desinfectante, contra los calambres y gota.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73687">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Chuquiraga weberbaueri</a:t>
                      </a:r>
                      <a:br>
                        <a:rPr lang="es-PE" sz="1400">
                          <a:effectLst/>
                          <a:latin typeface="+mn-lt"/>
                          <a:ea typeface="Calibri"/>
                          <a:cs typeface="Times New Roman"/>
                        </a:rPr>
                      </a:br>
                      <a:r>
                        <a:rPr lang="es-PE" sz="1400">
                          <a:effectLst/>
                          <a:latin typeface="+mn-lt"/>
                          <a:ea typeface="Calibri"/>
                          <a:cs typeface="Times New Roman"/>
                        </a:rPr>
                        <a:t/>
                      </a:r>
                      <a:br>
                        <a:rPr lang="es-PE" sz="1400">
                          <a:effectLst/>
                          <a:latin typeface="+mn-lt"/>
                          <a:ea typeface="Calibri"/>
                          <a:cs typeface="Times New Roman"/>
                        </a:rPr>
                      </a:br>
                      <a:endParaRPr lang="es-PE" sz="14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“amaro”, “amargo”, “amarro”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tallo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err="1" smtClean="0"/>
                        <a:t>Antiblenorrágica</a:t>
                      </a:r>
                      <a:r>
                        <a:rPr lang="es-ES" sz="1400" dirty="0" smtClean="0"/>
                        <a:t>, diurética, depurativa, para eliminar parásitos.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49134">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Chuquiraga rotundifolia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huamanpinta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Enfermedades renales y de la próstata.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605790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587510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079885847"/>
              </p:ext>
            </p:extLst>
          </p:nvPr>
        </p:nvGraphicFramePr>
        <p:xfrm>
          <a:off x="827815" y="1995746"/>
          <a:ext cx="10452538" cy="3328952"/>
        </p:xfrm>
        <a:graphic>
          <a:graphicData uri="http://schemas.openxmlformats.org/drawingml/2006/table">
            <a:tbl>
              <a:tblPr firstRow="1" firstCol="1" bandRow="1"/>
              <a:tblGrid>
                <a:gridCol w="2435398">
                  <a:extLst>
                    <a:ext uri="{9D8B030D-6E8A-4147-A177-3AD203B41FA5}">
                      <a16:colId xmlns:a16="http://schemas.microsoft.com/office/drawing/2014/main" xmlns="" val="20000"/>
                    </a:ext>
                  </a:extLst>
                </a:gridCol>
                <a:gridCol w="2344450">
                  <a:extLst>
                    <a:ext uri="{9D8B030D-6E8A-4147-A177-3AD203B41FA5}">
                      <a16:colId xmlns:a16="http://schemas.microsoft.com/office/drawing/2014/main" xmlns="" val="20001"/>
                    </a:ext>
                  </a:extLst>
                </a:gridCol>
                <a:gridCol w="2883194">
                  <a:extLst>
                    <a:ext uri="{9D8B030D-6E8A-4147-A177-3AD203B41FA5}">
                      <a16:colId xmlns:a16="http://schemas.microsoft.com/office/drawing/2014/main" xmlns="" val="20002"/>
                    </a:ext>
                  </a:extLst>
                </a:gridCol>
                <a:gridCol w="2789496">
                  <a:extLst>
                    <a:ext uri="{9D8B030D-6E8A-4147-A177-3AD203B41FA5}">
                      <a16:colId xmlns:a16="http://schemas.microsoft.com/office/drawing/2014/main" xmlns="" val="20003"/>
                    </a:ext>
                  </a:extLst>
                </a:gridCol>
              </a:tblGrid>
              <a:tr h="0">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96520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Cnidosculus</a:t>
                      </a:r>
                      <a:r>
                        <a:rPr lang="es-PE" sz="1400" dirty="0">
                          <a:effectLst/>
                          <a:latin typeface="+mn-lt"/>
                          <a:ea typeface="Calibri"/>
                          <a:cs typeface="Times New Roman"/>
                        </a:rPr>
                        <a:t> </a:t>
                      </a:r>
                      <a:r>
                        <a:rPr lang="es-PE" sz="1400" dirty="0" err="1">
                          <a:effectLst/>
                          <a:latin typeface="+mn-lt"/>
                          <a:ea typeface="Calibri"/>
                          <a:cs typeface="Times New Roman"/>
                        </a:rPr>
                        <a:t>basiacanthus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huanarpo</a:t>
                      </a:r>
                      <a:r>
                        <a:rPr lang="es-PE" sz="1400" dirty="0">
                          <a:effectLst/>
                          <a:latin typeface="+mn-lt"/>
                          <a:ea typeface="Calibri"/>
                          <a:cs typeface="Times New Roman"/>
                        </a:rPr>
                        <a:t> hembra”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ES" sz="1400" dirty="0" err="1" smtClean="0"/>
                        <a:t>Caulobulbo</a:t>
                      </a:r>
                      <a:r>
                        <a:rPr lang="es-ES" sz="1400" dirty="0" smtClean="0"/>
                        <a:t>, raíz</a:t>
                      </a:r>
                      <a:r>
                        <a:rPr lang="es-PE" sz="1400" dirty="0">
                          <a:latin typeface="+mn-lt"/>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Afrodisiaco, potente reconstituyente sexual.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8972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Coryaria</a:t>
                      </a:r>
                      <a:r>
                        <a:rPr lang="es-PE" sz="1400" dirty="0">
                          <a:effectLst/>
                          <a:latin typeface="+mn-lt"/>
                          <a:ea typeface="Calibri"/>
                          <a:cs typeface="Times New Roman"/>
                        </a:rPr>
                        <a:t> </a:t>
                      </a:r>
                      <a:r>
                        <a:rPr lang="es-PE" sz="1400" dirty="0" err="1">
                          <a:effectLst/>
                          <a:latin typeface="+mn-lt"/>
                          <a:ea typeface="Calibri"/>
                          <a:cs typeface="Times New Roman"/>
                        </a:rPr>
                        <a:t>ruscifolia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mio</a:t>
                      </a:r>
                      <a:r>
                        <a:rPr lang="es-PE" sz="1400" dirty="0">
                          <a:effectLst/>
                          <a:latin typeface="+mn-lt"/>
                          <a:ea typeface="Calibri"/>
                          <a:cs typeface="Times New Roman"/>
                        </a:rPr>
                        <a:t> </a:t>
                      </a:r>
                      <a:r>
                        <a:rPr lang="es-PE" sz="1400" dirty="0" err="1">
                          <a:effectLst/>
                          <a:latin typeface="+mn-lt"/>
                          <a:ea typeface="Calibri"/>
                          <a:cs typeface="Times New Roman"/>
                        </a:rPr>
                        <a:t>mio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Fruto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Antidepresivo, es sedante, hipnótico.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0803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Crotalaria</a:t>
                      </a:r>
                      <a:r>
                        <a:rPr lang="es-PE" sz="1400" dirty="0">
                          <a:effectLst/>
                          <a:latin typeface="+mn-lt"/>
                          <a:ea typeface="Calibri"/>
                          <a:cs typeface="Times New Roman"/>
                        </a:rPr>
                        <a:t> </a:t>
                      </a:r>
                      <a:r>
                        <a:rPr lang="es-PE" sz="1400" dirty="0" err="1">
                          <a:effectLst/>
                          <a:latin typeface="+mn-lt"/>
                          <a:ea typeface="Calibri"/>
                          <a:cs typeface="Times New Roman"/>
                        </a:rPr>
                        <a:t>incana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cascavelillo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latin typeface="+mn-lt"/>
                        </a:rPr>
                        <a:t/>
                      </a:r>
                      <a:br>
                        <a:rPr lang="es-PE" sz="1400" dirty="0">
                          <a:latin typeface="+mn-lt"/>
                        </a:rPr>
                      </a:br>
                      <a:r>
                        <a:rPr lang="es-PE" sz="1400" dirty="0" smtClean="0">
                          <a:latin typeface="+mn-lt"/>
                        </a:rPr>
                        <a:t>Tallo, hoja.</a:t>
                      </a:r>
                      <a:r>
                        <a:rPr lang="es-PE" sz="1400" b="0" i="0" kern="1200" dirty="0">
                          <a:solidFill>
                            <a:schemeClr val="tx1"/>
                          </a:solidFill>
                          <a:latin typeface="+mn-lt"/>
                          <a:ea typeface="+mn-ea"/>
                          <a:cs typeface="+mn-cs"/>
                        </a:rPr>
                        <a:t/>
                      </a:r>
                      <a:br>
                        <a:rPr lang="es-PE" sz="1400" b="0" i="0" kern="1200" dirty="0">
                          <a:solidFill>
                            <a:schemeClr val="tx1"/>
                          </a:solidFill>
                          <a:latin typeface="+mn-lt"/>
                          <a:ea typeface="+mn-ea"/>
                          <a:cs typeface="+mn-cs"/>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Digestivo, </a:t>
                      </a:r>
                      <a:r>
                        <a:rPr lang="es-ES" sz="1400" dirty="0" smtClean="0"/>
                        <a:t>antiinflamatorio</a:t>
                      </a:r>
                      <a:r>
                        <a:rPr lang="es-ES" sz="1400" dirty="0" smtClean="0"/>
                        <a:t> hepático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9" y="589921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57378"/>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7202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2791" y="911036"/>
            <a:ext cx="10515600" cy="876821"/>
          </a:xfrm>
        </p:spPr>
        <p:txBody>
          <a:bodyPr>
            <a:normAutofit/>
          </a:bodyPr>
          <a:lstStyle/>
          <a:p>
            <a:r>
              <a:rPr lang="en-029" sz="2000" b="1" dirty="0" smtClean="0">
                <a:solidFill>
                  <a:schemeClr val="accent2"/>
                </a:solidFill>
                <a:effectLst>
                  <a:outerShdw blurRad="38100" dist="38100" dir="2700000" algn="tl">
                    <a:srgbClr val="000000">
                      <a:alpha val="43137"/>
                    </a:srgbClr>
                  </a:outerShdw>
                </a:effectLst>
              </a:rPr>
              <a:t>Introducción a la </a:t>
            </a:r>
            <a:r>
              <a:rPr lang="en-029" sz="2000" b="1" dirty="0" err="1" smtClean="0">
                <a:solidFill>
                  <a:schemeClr val="accent2"/>
                </a:solidFill>
                <a:effectLst>
                  <a:outerShdw blurRad="38100" dist="38100" dir="2700000" algn="tl">
                    <a:srgbClr val="000000">
                      <a:alpha val="43137"/>
                    </a:srgbClr>
                  </a:outerShdw>
                </a:effectLst>
              </a:rPr>
              <a:t>medicina</a:t>
            </a:r>
            <a:r>
              <a:rPr lang="es-PE" sz="2000" b="1" dirty="0" smtClean="0">
                <a:solidFill>
                  <a:schemeClr val="accent2"/>
                </a:solidFill>
                <a:effectLst>
                  <a:outerShdw blurRad="38100" dist="38100" dir="2700000" algn="tl">
                    <a:srgbClr val="000000">
                      <a:alpha val="43137"/>
                    </a:srgbClr>
                  </a:outerShdw>
                </a:effectLst>
              </a:rPr>
              <a:t> </a:t>
            </a:r>
            <a:r>
              <a:rPr lang="es-PE" sz="2000" b="1" dirty="0" smtClean="0">
                <a:solidFill>
                  <a:schemeClr val="accent2"/>
                </a:solidFill>
                <a:effectLst>
                  <a:outerShdw blurRad="38100" dist="38100" dir="2700000" algn="tl">
                    <a:srgbClr val="000000">
                      <a:alpha val="43137"/>
                    </a:srgbClr>
                  </a:outerShdw>
                </a:effectLst>
              </a:rPr>
              <a:t>precolombina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655320" y="1839692"/>
            <a:ext cx="10515600" cy="4351338"/>
          </a:xfrm>
        </p:spPr>
        <p:txBody>
          <a:bodyPr>
            <a:normAutofit/>
          </a:bodyPr>
          <a:lstStyle/>
          <a:p>
            <a:pPr marL="0" indent="0" algn="just">
              <a:buNone/>
            </a:pPr>
            <a:r>
              <a:rPr lang="es-ES" sz="2000" dirty="0" smtClean="0"/>
              <a:t>En </a:t>
            </a:r>
            <a:r>
              <a:rPr lang="es-ES" sz="2000" dirty="0"/>
              <a:t>la cultura precolombina, la enfermedad era </a:t>
            </a:r>
            <a:r>
              <a:rPr lang="es-ES" sz="2000" dirty="0" smtClean="0"/>
              <a:t>vista como </a:t>
            </a:r>
            <a:r>
              <a:rPr lang="es-ES" sz="2000" dirty="0"/>
              <a:t>resultado de un desequilibrio entre </a:t>
            </a:r>
            <a:r>
              <a:rPr lang="es-ES" sz="2000" dirty="0" smtClean="0"/>
              <a:t> </a:t>
            </a:r>
            <a:r>
              <a:rPr lang="es-ES" sz="2000" dirty="0"/>
              <a:t>cuerpo, </a:t>
            </a:r>
            <a:r>
              <a:rPr lang="es-ES" sz="2000" dirty="0" smtClean="0"/>
              <a:t>espíritu </a:t>
            </a:r>
            <a:r>
              <a:rPr lang="es-ES" sz="2000" dirty="0"/>
              <a:t>y </a:t>
            </a:r>
            <a:r>
              <a:rPr lang="es-ES" sz="2000" dirty="0" smtClean="0"/>
              <a:t>naturaleza</a:t>
            </a:r>
            <a:r>
              <a:rPr lang="es-ES" sz="2000" dirty="0"/>
              <a:t>, </a:t>
            </a:r>
            <a:r>
              <a:rPr lang="es-ES" sz="2000" dirty="0" smtClean="0"/>
              <a:t>y el </a:t>
            </a:r>
            <a:r>
              <a:rPr lang="es-ES" sz="2000" dirty="0"/>
              <a:t>peor resultado </a:t>
            </a:r>
            <a:r>
              <a:rPr lang="es-ES" sz="2000" dirty="0" smtClean="0"/>
              <a:t>probable era </a:t>
            </a:r>
            <a:r>
              <a:rPr lang="es-ES" sz="2000" dirty="0"/>
              <a:t>la muerte.</a:t>
            </a:r>
            <a:endParaRPr lang="es-PE" sz="2000" dirty="0"/>
          </a:p>
          <a:p>
            <a:pPr marL="0" indent="0" algn="just">
              <a:buNone/>
            </a:pPr>
            <a:r>
              <a:rPr lang="es-ES" sz="2000" dirty="0" smtClean="0"/>
              <a:t>Según </a:t>
            </a:r>
            <a:r>
              <a:rPr lang="es-ES" sz="2000" dirty="0"/>
              <a:t>el pensamiento andino, este desequilibrio se debía principalmente a los malos </a:t>
            </a:r>
            <a:r>
              <a:rPr lang="es-ES" sz="2000" dirty="0" smtClean="0"/>
              <a:t>espíritus.</a:t>
            </a:r>
            <a:endParaRPr lang="es-PE" sz="2000" dirty="0"/>
          </a:p>
          <a:p>
            <a:pPr marL="0" indent="0" algn="just">
              <a:buNone/>
            </a:pPr>
            <a:r>
              <a:rPr lang="es-ES" sz="2000" dirty="0" smtClean="0"/>
              <a:t>La </a:t>
            </a:r>
            <a:r>
              <a:rPr lang="es-ES" sz="2000" dirty="0"/>
              <a:t>presencia de chamanes y curanderos </a:t>
            </a:r>
            <a:r>
              <a:rPr lang="es-ES" sz="2000" dirty="0" smtClean="0"/>
              <a:t>era </a:t>
            </a:r>
            <a:r>
              <a:rPr lang="es-ES" sz="2000" dirty="0"/>
              <a:t>vital para </a:t>
            </a:r>
            <a:r>
              <a:rPr lang="es-ES" sz="2000" dirty="0" smtClean="0"/>
              <a:t>poder recuperar </a:t>
            </a:r>
            <a:r>
              <a:rPr lang="es-ES" sz="2000" dirty="0"/>
              <a:t>el equilibrio, gracias a su capacidad para realizar rituales </a:t>
            </a:r>
            <a:r>
              <a:rPr lang="es-ES" sz="2000" dirty="0" smtClean="0"/>
              <a:t>mágico-religiosos </a:t>
            </a:r>
            <a:r>
              <a:rPr lang="es-ES" sz="2000" dirty="0"/>
              <a:t>y curar enfermedades.</a:t>
            </a:r>
            <a:endParaRPr lang="en-US" sz="2000" dirty="0"/>
          </a:p>
          <a:p>
            <a:pPr marL="0" indent="0" algn="just">
              <a:buNone/>
            </a:pPr>
            <a:r>
              <a:rPr lang="es-ES" sz="2000" dirty="0" smtClean="0"/>
              <a:t>Por </a:t>
            </a:r>
            <a:r>
              <a:rPr lang="es-ES" sz="2000" dirty="0"/>
              <a:t>lo tanto, para comprender completamente la medicina precolombina, necesitamos deshacernos del pensamiento hipocrático y adentrarnos</a:t>
            </a:r>
            <a:r>
              <a:rPr lang="es-ES" sz="2000" dirty="0" smtClean="0"/>
              <a:t> </a:t>
            </a:r>
            <a:r>
              <a:rPr lang="es-ES" sz="2000" dirty="0"/>
              <a:t>en la cosmovisión de estas </a:t>
            </a:r>
            <a:r>
              <a:rPr lang="es-ES" sz="2000" dirty="0" smtClean="0"/>
              <a:t>culturas </a:t>
            </a:r>
            <a:r>
              <a:rPr lang="es-ES" sz="2000" dirty="0"/>
              <a:t>precolombinas.</a:t>
            </a:r>
            <a:endParaRPr lang="es-PE"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sp>
        <p:nvSpPr>
          <p:cNvPr id="5" name="Rectangle 1"/>
          <p:cNvSpPr>
            <a:spLocks noChangeArrowheads="1"/>
          </p:cNvSpPr>
          <p:nvPr/>
        </p:nvSpPr>
        <p:spPr bwMode="auto">
          <a:xfrm>
            <a:off x="3117850" y="3895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4085745184"/>
              </p:ext>
            </p:extLst>
          </p:nvPr>
        </p:nvGraphicFramePr>
        <p:xfrm>
          <a:off x="838200" y="1551193"/>
          <a:ext cx="10391134" cy="4022532"/>
        </p:xfrm>
        <a:graphic>
          <a:graphicData uri="http://schemas.openxmlformats.org/drawingml/2006/table">
            <a:tbl>
              <a:tblPr firstRow="1" firstCol="1" bandRow="1"/>
              <a:tblGrid>
                <a:gridCol w="2212035">
                  <a:extLst>
                    <a:ext uri="{9D8B030D-6E8A-4147-A177-3AD203B41FA5}">
                      <a16:colId xmlns:a16="http://schemas.microsoft.com/office/drawing/2014/main" xmlns="" val="20000"/>
                    </a:ext>
                  </a:extLst>
                </a:gridCol>
                <a:gridCol w="2129428">
                  <a:extLst>
                    <a:ext uri="{9D8B030D-6E8A-4147-A177-3AD203B41FA5}">
                      <a16:colId xmlns:a16="http://schemas.microsoft.com/office/drawing/2014/main" xmlns="" val="20001"/>
                    </a:ext>
                  </a:extLst>
                </a:gridCol>
                <a:gridCol w="2022345">
                  <a:extLst>
                    <a:ext uri="{9D8B030D-6E8A-4147-A177-3AD203B41FA5}">
                      <a16:colId xmlns:a16="http://schemas.microsoft.com/office/drawing/2014/main" xmlns="" val="20002"/>
                    </a:ext>
                  </a:extLst>
                </a:gridCol>
                <a:gridCol w="4027326">
                  <a:extLst>
                    <a:ext uri="{9D8B030D-6E8A-4147-A177-3AD203B41FA5}">
                      <a16:colId xmlns:a16="http://schemas.microsoft.com/office/drawing/2014/main" xmlns="" val="20003"/>
                    </a:ext>
                  </a:extLst>
                </a:gridCol>
              </a:tblGrid>
              <a:tr h="86727">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446375">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Cyclantera</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pedata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cayhua</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ES" sz="1400" dirty="0" smtClean="0"/>
                        <a:t>Semilla, epicarpio, fruto</a:t>
                      </a:r>
                      <a:r>
                        <a:rPr lang="es-PE" sz="1400" dirty="0" smtClean="0">
                          <a:latin typeface="+mn-lt"/>
                          <a:cs typeface="Times New Roman" pitchFamily="18" charset="0"/>
                        </a:rPr>
                        <a:t>.</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a:effectLst/>
                          <a:latin typeface="+mn-lt"/>
                          <a:ea typeface="Calibri"/>
                          <a:cs typeface="Times New Roman" pitchFamily="18" charset="0"/>
                        </a:rPr>
                        <a:t/>
                      </a:r>
                      <a:br>
                        <a:rPr lang="en-US" sz="1400" dirty="0">
                          <a:effectLst/>
                          <a:latin typeface="+mn-lt"/>
                          <a:ea typeface="Calibri"/>
                          <a:cs typeface="Times New Roman" pitchFamily="18" charset="0"/>
                        </a:rPr>
                      </a:br>
                      <a:r>
                        <a:rPr lang="es-ES" sz="1400" dirty="0" smtClean="0"/>
                        <a:t>El cocimiento de las semillas es utilizado como antihipertensivo y la cocción del epicarpio como anti diabético. El jugo del fruto regula el colesterol en la sangre. El té de la semilla controla la presión alta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49806">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Cynodon</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dactylon</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“grama dulce”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Rizoma.</a:t>
                      </a:r>
                      <a:br>
                        <a:rPr lang="es-PE" sz="1400" dirty="0">
                          <a:latin typeface="+mn-lt"/>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ES" sz="1400" dirty="0" smtClean="0"/>
                        <a:t>Diurético y depurativo.</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35623">
                <a:tc>
                  <a:txBody>
                    <a:bodyPr/>
                    <a:lstStyle/>
                    <a:p>
                      <a:pPr algn="ctr">
                        <a:lnSpc>
                          <a:spcPct val="115000"/>
                        </a:lnSpc>
                        <a:spcAft>
                          <a:spcPts val="0"/>
                        </a:spcAft>
                      </a:pPr>
                      <a:r>
                        <a:rPr lang="es-PE" sz="1400">
                          <a:effectLst/>
                          <a:latin typeface="+mn-lt"/>
                          <a:ea typeface="Calibri"/>
                          <a:cs typeface="Times New Roman" pitchFamily="18" charset="0"/>
                        </a:rPr>
                        <a:t/>
                      </a:r>
                      <a:br>
                        <a:rPr lang="es-PE" sz="1400">
                          <a:effectLst/>
                          <a:latin typeface="+mn-lt"/>
                          <a:ea typeface="Calibri"/>
                          <a:cs typeface="Times New Roman" pitchFamily="18" charset="0"/>
                        </a:rPr>
                      </a:br>
                      <a:r>
                        <a:rPr lang="es-PE" sz="1400">
                          <a:effectLst/>
                          <a:latin typeface="+mn-lt"/>
                          <a:ea typeface="Calibri"/>
                          <a:cs typeface="Times New Roman" pitchFamily="18" charset="0"/>
                        </a:rPr>
                        <a:t/>
                      </a:r>
                      <a:br>
                        <a:rPr lang="es-PE" sz="1400">
                          <a:effectLst/>
                          <a:latin typeface="+mn-lt"/>
                          <a:ea typeface="Calibri"/>
                          <a:cs typeface="Times New Roman" pitchFamily="18" charset="0"/>
                        </a:rPr>
                      </a:br>
                      <a:r>
                        <a:rPr lang="es-PE" sz="1400">
                          <a:effectLst/>
                          <a:latin typeface="+mn-lt"/>
                          <a:ea typeface="Calibri"/>
                          <a:cs typeface="Times New Roman" pitchFamily="18" charset="0"/>
                        </a:rPr>
                        <a:t>Cyperus chalaranthus</a:t>
                      </a:r>
                      <a:br>
                        <a:rPr lang="es-PE" sz="1400">
                          <a:effectLst/>
                          <a:latin typeface="+mn-lt"/>
                          <a:ea typeface="Calibri"/>
                          <a:cs typeface="Times New Roman" pitchFamily="18" charset="0"/>
                        </a:rPr>
                      </a:br>
                      <a:r>
                        <a:rPr lang="es-PE" sz="1400">
                          <a:effectLst/>
                          <a:latin typeface="+mn-lt"/>
                          <a:ea typeface="Calibri"/>
                          <a:cs typeface="Times New Roman" pitchFamily="18" charset="0"/>
                        </a:rPr>
                        <a:t/>
                      </a:r>
                      <a:br>
                        <a:rPr lang="es-PE" sz="1400">
                          <a:effectLst/>
                          <a:latin typeface="+mn-lt"/>
                          <a:ea typeface="Calibri"/>
                          <a:cs typeface="Times New Roman" pitchFamily="18" charset="0"/>
                        </a:rPr>
                      </a:br>
                      <a:endParaRPr lang="es-PE" sz="140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“coquito”, “</a:t>
                      </a:r>
                      <a:r>
                        <a:rPr lang="es-PE" sz="1400" dirty="0" err="1">
                          <a:effectLst/>
                          <a:latin typeface="+mn-lt"/>
                          <a:ea typeface="Calibri"/>
                          <a:cs typeface="Times New Roman" pitchFamily="18" charset="0"/>
                        </a:rPr>
                        <a:t>piripiri</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
                      </a:r>
                      <a:br>
                        <a:rPr lang="es-PE" sz="1400" dirty="0">
                          <a:latin typeface="+mn-lt"/>
                          <a:cs typeface="Times New Roman" pitchFamily="18" charset="0"/>
                        </a:rPr>
                      </a:br>
                      <a:r>
                        <a:rPr lang="es-ES" sz="1400" dirty="0" smtClean="0"/>
                        <a:t>Raíces (engrosadas)</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latin typeface="+mn-lt"/>
                          <a:cs typeface="Times New Roman" pitchFamily="18" charset="0"/>
                        </a:rPr>
                        <a:t/>
                      </a:r>
                      <a:br>
                        <a:rPr lang="es-PE" sz="1400" dirty="0">
                          <a:latin typeface="+mn-lt"/>
                          <a:cs typeface="Times New Roman" pitchFamily="18" charset="0"/>
                        </a:rPr>
                      </a:br>
                      <a:r>
                        <a:rPr lang="es-ES" sz="1400" dirty="0" smtClean="0"/>
                        <a:t>Anticonceptivo. </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584112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067961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374650445"/>
              </p:ext>
            </p:extLst>
          </p:nvPr>
        </p:nvGraphicFramePr>
        <p:xfrm>
          <a:off x="840830" y="1496479"/>
          <a:ext cx="10541873" cy="4041655"/>
        </p:xfrm>
        <a:graphic>
          <a:graphicData uri="http://schemas.openxmlformats.org/drawingml/2006/table">
            <a:tbl>
              <a:tblPr firstRow="1" firstCol="1" bandRow="1"/>
              <a:tblGrid>
                <a:gridCol w="2162059">
                  <a:extLst>
                    <a:ext uri="{9D8B030D-6E8A-4147-A177-3AD203B41FA5}">
                      <a16:colId xmlns:a16="http://schemas.microsoft.com/office/drawing/2014/main" xmlns="" val="20000"/>
                    </a:ext>
                  </a:extLst>
                </a:gridCol>
                <a:gridCol w="2181582">
                  <a:extLst>
                    <a:ext uri="{9D8B030D-6E8A-4147-A177-3AD203B41FA5}">
                      <a16:colId xmlns:a16="http://schemas.microsoft.com/office/drawing/2014/main" xmlns="" val="20001"/>
                    </a:ext>
                  </a:extLst>
                </a:gridCol>
                <a:gridCol w="2357280">
                  <a:extLst>
                    <a:ext uri="{9D8B030D-6E8A-4147-A177-3AD203B41FA5}">
                      <a16:colId xmlns:a16="http://schemas.microsoft.com/office/drawing/2014/main" xmlns="" val="20002"/>
                    </a:ext>
                  </a:extLst>
                </a:gridCol>
                <a:gridCol w="3840952">
                  <a:extLst>
                    <a:ext uri="{9D8B030D-6E8A-4147-A177-3AD203B41FA5}">
                      <a16:colId xmlns:a16="http://schemas.microsoft.com/office/drawing/2014/main" xmlns="" val="20003"/>
                    </a:ext>
                  </a:extLst>
                </a:gridCol>
              </a:tblGrid>
              <a:tr h="379618">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88075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Datura </a:t>
                      </a:r>
                      <a:r>
                        <a:rPr lang="es-PE" sz="1400" dirty="0" err="1">
                          <a:effectLst/>
                          <a:latin typeface="+mn-lt"/>
                          <a:ea typeface="Calibri"/>
                          <a:cs typeface="Times New Roman"/>
                        </a:rPr>
                        <a:t>stramonium</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“chamico”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Semilla, hoja, raíz</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Narcótico, antiasmático, antirreumático, contra la dermatitis, úlceras e inflamaciones</a:t>
                      </a:r>
                      <a:r>
                        <a:rPr lang="en-US" sz="1400" dirty="0" smtClean="0">
                          <a:latin typeface="+mn-lt"/>
                        </a:rPr>
                        <a:t>.</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3672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Desmodium</a:t>
                      </a:r>
                      <a:r>
                        <a:rPr lang="es-PE" sz="1400" dirty="0">
                          <a:effectLst/>
                          <a:latin typeface="+mn-lt"/>
                          <a:ea typeface="Calibri"/>
                          <a:cs typeface="Times New Roman"/>
                        </a:rPr>
                        <a:t> </a:t>
                      </a:r>
                      <a:r>
                        <a:rPr lang="es-PE" sz="1400" dirty="0" err="1">
                          <a:effectLst/>
                          <a:latin typeface="+mn-lt"/>
                          <a:ea typeface="Calibri"/>
                          <a:cs typeface="Times New Roman"/>
                        </a:rPr>
                        <a:t>molliculum</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“pie de perro”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Calmante, diurético, contra enfermedades hepáticas, para depurar el riñón, para dolores musculares. Desinflamante del tracto digestivo, vías hepáticas y vías urinarias.</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0175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Equisetum</a:t>
                      </a:r>
                      <a:r>
                        <a:rPr lang="es-PE" sz="1400" dirty="0">
                          <a:effectLst/>
                          <a:latin typeface="+mn-lt"/>
                          <a:ea typeface="Calibri"/>
                          <a:cs typeface="Times New Roman"/>
                        </a:rPr>
                        <a:t> </a:t>
                      </a:r>
                      <a:r>
                        <a:rPr lang="es-PE" sz="1400" dirty="0" err="1">
                          <a:effectLst/>
                          <a:latin typeface="+mn-lt"/>
                          <a:ea typeface="Calibri"/>
                          <a:cs typeface="Times New Roman"/>
                        </a:rPr>
                        <a:t>bogotense</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“cola de caballo”</a:t>
                      </a: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Tallo, hoja, rizoma</a:t>
                      </a:r>
                      <a:r>
                        <a:rPr lang="es-PE" sz="1400" dirty="0" smtClean="0">
                          <a:latin typeface="+mn-lt"/>
                        </a:rPr>
                        <a:t>.</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Cura el acné, afecciones hepáticas, afecciones de la boca, afecciones de la garganta, de la vejiga, pulmonares, </a:t>
                      </a:r>
                      <a:r>
                        <a:rPr lang="es-ES" sz="1400" dirty="0" err="1" smtClean="0"/>
                        <a:t>antianémica</a:t>
                      </a:r>
                      <a:r>
                        <a:rPr lang="es-ES" sz="1400" dirty="0" smtClean="0"/>
                        <a:t>, antiasmática, anticancerígena, antidiarreica, antitusígena, antiartrítica</a:t>
                      </a:r>
                      <a:endParaRPr lang="es-PE" sz="1400" dirty="0">
                        <a:effectLst/>
                        <a:latin typeface="+mn-lt"/>
                        <a:ea typeface="Calibri"/>
                        <a:cs typeface="Times New Roman"/>
                      </a:endParaRPr>
                    </a:p>
                  </a:txBody>
                  <a:tcPr marL="59744" marR="59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77590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45000" lnSpcReduction="20000"/>
          </a:bodyPr>
          <a:lstStyle/>
          <a:p>
            <a:pPr lvl="0">
              <a:lnSpc>
                <a:spcPct val="90000"/>
              </a:lnSpc>
              <a:spcBef>
                <a:spcPct val="0"/>
              </a:spcBef>
              <a:defRPr/>
            </a:pPr>
            <a:endParaRPr lang="en-US" sz="2200" b="1" noProof="0" dirty="0">
              <a:solidFill>
                <a:schemeClr val="accent2"/>
              </a:solidFill>
              <a:effectLst>
                <a:outerShdw blurRad="38100" dist="38100" dir="2700000" algn="tl">
                  <a:srgbClr val="000000">
                    <a:alpha val="43137"/>
                  </a:srgbClr>
                </a:outerShdw>
              </a:effectLst>
              <a:latin typeface="+mj-lt"/>
              <a:ea typeface="+mj-ea"/>
              <a:cs typeface="+mj-cs"/>
            </a:endParaRPr>
          </a:p>
          <a:p>
            <a:pPr>
              <a:lnSpc>
                <a:spcPct val="90000"/>
              </a:lnSpc>
              <a:spcBef>
                <a:spcPct val="0"/>
              </a:spcBef>
              <a:defRPr/>
            </a:pPr>
            <a:endParaRPr lang="en-US" sz="4400" b="1" dirty="0" smtClean="0">
              <a:solidFill>
                <a:schemeClr val="accent2"/>
              </a:solidFill>
              <a:effectLst>
                <a:outerShdw blurRad="38100" dist="38100" dir="2700000" algn="tl">
                  <a:srgbClr val="000000">
                    <a:alpha val="43137"/>
                  </a:srgbClr>
                </a:outerShdw>
              </a:effectLst>
            </a:endParaRPr>
          </a:p>
          <a:p>
            <a:pPr>
              <a:lnSpc>
                <a:spcPct val="90000"/>
              </a:lnSpc>
              <a:spcBef>
                <a:spcPct val="0"/>
              </a:spcBef>
              <a:defRPr/>
            </a:pPr>
            <a:r>
              <a:rPr lang="en-US" sz="4400" b="1" dirty="0" smtClean="0">
                <a:solidFill>
                  <a:schemeClr val="accent2"/>
                </a:solidFill>
                <a:effectLst>
                  <a:outerShdw blurRad="38100" dist="38100" dir="2700000" algn="tl">
                    <a:srgbClr val="000000">
                      <a:alpha val="43137"/>
                    </a:srgbClr>
                  </a:outerShdw>
                </a:effectLst>
              </a:rPr>
              <a:t>7</a:t>
            </a:r>
            <a:r>
              <a:rPr lang="en-US" sz="4400" b="1" dirty="0">
                <a:solidFill>
                  <a:schemeClr val="accent2"/>
                </a:solidFill>
                <a:effectLst>
                  <a:outerShdw blurRad="38100" dist="38100" dir="2700000" algn="tl">
                    <a:srgbClr val="000000">
                      <a:alpha val="43137"/>
                    </a:srgbClr>
                  </a:outerShdw>
                </a:effectLst>
              </a:rPr>
              <a:t>.</a:t>
            </a:r>
            <a:r>
              <a:rPr lang="es-ES" sz="44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4400" b="1" dirty="0">
                <a:solidFill>
                  <a:schemeClr val="accent2"/>
                </a:solidFill>
                <a:effectLst>
                  <a:outerShdw blurRad="38100" dist="38100" dir="2700000" algn="tl">
                    <a:srgbClr val="000000">
                      <a:alpha val="43137"/>
                    </a:srgbClr>
                  </a:outerShdw>
                </a:effectLst>
              </a:rPr>
            </a:br>
            <a:endParaRPr lang="en-US" sz="44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642887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8633" y="268014"/>
            <a:ext cx="10407869" cy="1057549"/>
          </a:xfrm>
        </p:spPr>
        <p:txBody>
          <a:bodyPr>
            <a:normAutofit fontScale="90000"/>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357064737"/>
              </p:ext>
            </p:extLst>
          </p:nvPr>
        </p:nvGraphicFramePr>
        <p:xfrm>
          <a:off x="1144162" y="1524696"/>
          <a:ext cx="9779183" cy="4143943"/>
        </p:xfrm>
        <a:graphic>
          <a:graphicData uri="http://schemas.openxmlformats.org/drawingml/2006/table">
            <a:tbl>
              <a:tblPr firstRow="1" firstCol="1" bandRow="1"/>
              <a:tblGrid>
                <a:gridCol w="2260823">
                  <a:extLst>
                    <a:ext uri="{9D8B030D-6E8A-4147-A177-3AD203B41FA5}">
                      <a16:colId xmlns:a16="http://schemas.microsoft.com/office/drawing/2014/main" xmlns="" val="20000"/>
                    </a:ext>
                  </a:extLst>
                </a:gridCol>
                <a:gridCol w="2176395">
                  <a:extLst>
                    <a:ext uri="{9D8B030D-6E8A-4147-A177-3AD203B41FA5}">
                      <a16:colId xmlns:a16="http://schemas.microsoft.com/office/drawing/2014/main" xmlns="" val="20001"/>
                    </a:ext>
                  </a:extLst>
                </a:gridCol>
                <a:gridCol w="2066950">
                  <a:extLst>
                    <a:ext uri="{9D8B030D-6E8A-4147-A177-3AD203B41FA5}">
                      <a16:colId xmlns:a16="http://schemas.microsoft.com/office/drawing/2014/main" xmlns="" val="20002"/>
                    </a:ext>
                  </a:extLst>
                </a:gridCol>
                <a:gridCol w="3275015">
                  <a:extLst>
                    <a:ext uri="{9D8B030D-6E8A-4147-A177-3AD203B41FA5}">
                      <a16:colId xmlns:a16="http://schemas.microsoft.com/office/drawing/2014/main" xmlns="" val="20003"/>
                    </a:ext>
                  </a:extLst>
                </a:gridCol>
              </a:tblGrid>
              <a:tr h="437287">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340775">
                <a:tc>
                  <a:txBody>
                    <a:bodyPr/>
                    <a:lstStyle/>
                    <a:p>
                      <a:pPr algn="ctr">
                        <a:lnSpc>
                          <a:spcPct val="100000"/>
                        </a:lnSpc>
                        <a:spcAft>
                          <a:spcPts val="0"/>
                        </a:spcAft>
                      </a:pPr>
                      <a:r>
                        <a:rPr lang="es-PE" sz="1400" dirty="0" smtClean="0">
                          <a:effectLst/>
                          <a:latin typeface="+mn-lt"/>
                          <a:ea typeface="Calibri"/>
                          <a:cs typeface="Times New Roman" pitchFamily="18" charset="0"/>
                        </a:rPr>
                        <a:t/>
                      </a:r>
                      <a:br>
                        <a:rPr lang="es-PE" sz="1400" dirty="0" smtClean="0">
                          <a:effectLst/>
                          <a:latin typeface="+mn-lt"/>
                          <a:ea typeface="Calibri"/>
                          <a:cs typeface="Times New Roman" pitchFamily="18" charset="0"/>
                        </a:rPr>
                      </a:br>
                      <a:r>
                        <a:rPr lang="es-PE" sz="1400" dirty="0" err="1" smtClean="0">
                          <a:effectLst/>
                          <a:latin typeface="+mn-lt"/>
                          <a:ea typeface="Calibri"/>
                          <a:cs typeface="Times New Roman" pitchFamily="18" charset="0"/>
                        </a:rPr>
                        <a:t>Equisetum</a:t>
                      </a:r>
                      <a:r>
                        <a:rPr lang="es-PE" sz="1400" dirty="0" smtClean="0">
                          <a:effectLst/>
                          <a:latin typeface="+mn-lt"/>
                          <a:ea typeface="Calibri"/>
                          <a:cs typeface="Times New Roman" pitchFamily="18" charset="0"/>
                        </a:rPr>
                        <a:t> </a:t>
                      </a:r>
                      <a:r>
                        <a:rPr lang="es-PE" sz="1400" dirty="0" err="1" smtClean="0">
                          <a:effectLst/>
                          <a:latin typeface="+mn-lt"/>
                          <a:ea typeface="Calibri"/>
                          <a:cs typeface="Times New Roman" pitchFamily="18" charset="0"/>
                        </a:rPr>
                        <a:t>giganteum</a:t>
                      </a:r>
                      <a:r>
                        <a:rPr lang="es-PE" sz="1400" dirty="0" smtClean="0">
                          <a:effectLst/>
                          <a:latin typeface="+mn-lt"/>
                          <a:ea typeface="Calibri"/>
                          <a:cs typeface="Times New Roman" pitchFamily="18" charset="0"/>
                        </a:rPr>
                        <a:t/>
                      </a:r>
                      <a:br>
                        <a:rPr lang="es-PE" sz="1400" dirty="0" smtClean="0">
                          <a:effectLst/>
                          <a:latin typeface="+mn-lt"/>
                          <a:ea typeface="Calibri"/>
                          <a:cs typeface="Times New Roman" pitchFamily="18" charset="0"/>
                        </a:rPr>
                      </a:br>
                      <a:r>
                        <a:rPr lang="es-PE" sz="1400" dirty="0" smtClean="0">
                          <a:effectLst/>
                          <a:latin typeface="+mn-lt"/>
                          <a:ea typeface="Calibri"/>
                          <a:cs typeface="Times New Roman" pitchFamily="18" charset="0"/>
                        </a:rPr>
                        <a:t/>
                      </a:r>
                      <a:br>
                        <a:rPr lang="es-PE" sz="1400" dirty="0" smtClean="0">
                          <a:effectLst/>
                          <a:latin typeface="+mn-lt"/>
                          <a:ea typeface="Calibri"/>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smtClean="0">
                          <a:effectLst/>
                          <a:latin typeface="+mn-lt"/>
                          <a:ea typeface="Calibri"/>
                          <a:cs typeface="Times New Roman" pitchFamily="18" charset="0"/>
                        </a:rPr>
                        <a:t/>
                      </a:r>
                      <a:br>
                        <a:rPr lang="es-PE" sz="1400" smtClean="0">
                          <a:effectLst/>
                          <a:latin typeface="+mn-lt"/>
                          <a:ea typeface="Calibri"/>
                          <a:cs typeface="Times New Roman" pitchFamily="18" charset="0"/>
                        </a:rPr>
                      </a:br>
                      <a:r>
                        <a:rPr lang="es-PE" sz="1400" smtClean="0">
                          <a:effectLst/>
                          <a:latin typeface="+mn-lt"/>
                          <a:ea typeface="Calibri"/>
                          <a:cs typeface="Times New Roman" pitchFamily="18" charset="0"/>
                        </a:rPr>
                        <a:t>“cola de caballo”</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smtClean="0">
                          <a:effectLst/>
                          <a:latin typeface="+mn-lt"/>
                          <a:ea typeface="Calibri"/>
                          <a:cs typeface="Times New Roman"/>
                        </a:rPr>
                        <a:t/>
                      </a:r>
                      <a:br>
                        <a:rPr lang="es-PE" sz="1400" dirty="0" smtClean="0">
                          <a:effectLst/>
                          <a:latin typeface="+mn-lt"/>
                          <a:ea typeface="Calibri"/>
                          <a:cs typeface="Times New Roman"/>
                        </a:rPr>
                      </a:br>
                      <a:r>
                        <a:rPr lang="es-ES" sz="1400" dirty="0" smtClean="0"/>
                        <a:t>Tallo, hoja, rizoma</a:t>
                      </a:r>
                      <a:r>
                        <a:rPr lang="es-PE" sz="1400" dirty="0" smtClean="0">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endParaRPr lang="en-US" sz="1400" dirty="0" smtClean="0">
                        <a:effectLst/>
                        <a:latin typeface="+mn-lt"/>
                        <a:ea typeface="Calibri"/>
                        <a:cs typeface="Times New Roman" pitchFamily="18" charset="0"/>
                      </a:endParaRPr>
                    </a:p>
                    <a:p>
                      <a:pPr algn="ctr">
                        <a:lnSpc>
                          <a:spcPct val="100000"/>
                        </a:lnSpc>
                        <a:spcAft>
                          <a:spcPts val="0"/>
                        </a:spcAft>
                      </a:pPr>
                      <a:r>
                        <a:rPr lang="es-ES" sz="1400" dirty="0" smtClean="0">
                          <a:effectLst/>
                          <a:latin typeface="+mn-lt"/>
                          <a:ea typeface="Calibri"/>
                          <a:cs typeface="Times New Roman" pitchFamily="18" charset="0"/>
                        </a:rPr>
                        <a:t>Cura el acné, afecciones hepáticas, afecciones de la boca, afecciones de la garganta, de la vejiga, pulmonares, </a:t>
                      </a:r>
                      <a:r>
                        <a:rPr lang="es-ES" sz="1400" dirty="0" err="1" smtClean="0">
                          <a:effectLst/>
                          <a:latin typeface="+mn-lt"/>
                          <a:ea typeface="Calibri"/>
                          <a:cs typeface="Times New Roman" pitchFamily="18" charset="0"/>
                        </a:rPr>
                        <a:t>antianémica</a:t>
                      </a:r>
                      <a:r>
                        <a:rPr lang="es-ES" sz="1400" dirty="0" smtClean="0">
                          <a:effectLst/>
                          <a:latin typeface="+mn-lt"/>
                          <a:ea typeface="Calibri"/>
                          <a:cs typeface="Times New Roman" pitchFamily="18" charset="0"/>
                        </a:rPr>
                        <a:t>, antiasmática, anticancerígena, antidiarreica, antitusígena, antiartrítica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52723">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smtClean="0">
                          <a:effectLst/>
                          <a:latin typeface="+mn-lt"/>
                          <a:ea typeface="Calibri"/>
                          <a:cs typeface="Times New Roman" pitchFamily="18" charset="0"/>
                        </a:rPr>
                        <a:t>Eleutherine</a:t>
                      </a:r>
                      <a:r>
                        <a:rPr lang="es-PE" sz="1400" dirty="0" smtClean="0">
                          <a:effectLst/>
                          <a:latin typeface="+mn-lt"/>
                          <a:ea typeface="Calibri"/>
                          <a:cs typeface="Times New Roman" pitchFamily="18" charset="0"/>
                        </a:rPr>
                        <a:t> bulbosa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yawar</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piripiri</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ES" sz="1400" dirty="0" smtClean="0"/>
                        <a:t>Tallo, hoja, rizoma</a:t>
                      </a:r>
                      <a:r>
                        <a:rPr lang="es-PE" sz="1400" dirty="0" smtClean="0">
                          <a:latin typeface="+mn-lt"/>
                        </a:rPr>
                        <a:t>.</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latin typeface="+mn-lt"/>
                          <a:cs typeface="Times New Roman" pitchFamily="18" charset="0"/>
                        </a:rPr>
                        <a:t/>
                      </a:r>
                      <a:br>
                        <a:rPr lang="es-PE" sz="1400" dirty="0">
                          <a:latin typeface="+mn-lt"/>
                          <a:cs typeface="Times New Roman" pitchFamily="18" charset="0"/>
                        </a:rPr>
                      </a:br>
                      <a:r>
                        <a:rPr lang="es-PE" sz="1400" b="0" i="0" kern="1200" dirty="0" smtClean="0">
                          <a:solidFill>
                            <a:schemeClr val="tx1"/>
                          </a:solidFill>
                          <a:latin typeface="+mn-lt"/>
                          <a:ea typeface="+mn-ea"/>
                          <a:cs typeface="Times New Roman" pitchFamily="18" charset="0"/>
                        </a:rPr>
                        <a:t>Anticonceptivo.</a:t>
                      </a:r>
                      <a:r>
                        <a:rPr lang="es-PE" sz="1400" b="0" i="0" kern="1200" dirty="0">
                          <a:solidFill>
                            <a:schemeClr val="tx1"/>
                          </a:solidFill>
                          <a:latin typeface="+mn-lt"/>
                          <a:ea typeface="+mn-ea"/>
                          <a:cs typeface="Times New Roman" pitchFamily="18" charset="0"/>
                        </a:rPr>
                        <a:t/>
                      </a:r>
                      <a:br>
                        <a:rPr lang="es-PE" sz="1400" b="0" i="0" kern="1200" dirty="0">
                          <a:solidFill>
                            <a:schemeClr val="tx1"/>
                          </a:solidFill>
                          <a:latin typeface="+mn-lt"/>
                          <a:ea typeface="+mn-ea"/>
                          <a:cs typeface="Times New Roman" pitchFamily="18" charset="0"/>
                        </a:rPr>
                      </a:b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06972">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err="1">
                          <a:effectLst/>
                          <a:latin typeface="+mn-lt"/>
                          <a:ea typeface="Calibri"/>
                          <a:cs typeface="Times New Roman" pitchFamily="18" charset="0"/>
                        </a:rPr>
                        <a:t>Eryngium</a:t>
                      </a:r>
                      <a:r>
                        <a:rPr lang="es-PE" sz="1400" dirty="0">
                          <a:effectLst/>
                          <a:latin typeface="+mn-lt"/>
                          <a:ea typeface="Calibri"/>
                          <a:cs typeface="Times New Roman" pitchFamily="18" charset="0"/>
                        </a:rPr>
                        <a:t> </a:t>
                      </a:r>
                      <a:r>
                        <a:rPr lang="es-PE" sz="1400" dirty="0" err="1">
                          <a:effectLst/>
                          <a:latin typeface="+mn-lt"/>
                          <a:ea typeface="Calibri"/>
                          <a:cs typeface="Times New Roman" pitchFamily="18" charset="0"/>
                        </a:rPr>
                        <a:t>humile</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PE" sz="1400" dirty="0">
                          <a:effectLst/>
                          <a:latin typeface="+mn-lt"/>
                          <a:ea typeface="Calibri"/>
                          <a:cs typeface="Times New Roman" pitchFamily="18" charset="0"/>
                        </a:rPr>
                        <a:t>“</a:t>
                      </a:r>
                      <a:r>
                        <a:rPr lang="es-PE" sz="1400" dirty="0" err="1">
                          <a:effectLst/>
                          <a:latin typeface="+mn-lt"/>
                          <a:ea typeface="Calibri"/>
                          <a:cs typeface="Times New Roman" pitchFamily="18" charset="0"/>
                        </a:rPr>
                        <a:t>sachaculantro</a:t>
                      </a:r>
                      <a:r>
                        <a:rPr lang="es-PE" sz="1400" dirty="0">
                          <a:effectLst/>
                          <a:latin typeface="+mn-lt"/>
                          <a:ea typeface="Calibri"/>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PE" sz="1400" dirty="0">
                          <a:effectLst/>
                          <a:latin typeface="+mn-lt"/>
                          <a:ea typeface="Calibri"/>
                          <a:cs typeface="Times New Roman" pitchFamily="18" charset="0"/>
                        </a:rPr>
                        <a:t/>
                      </a:r>
                      <a:br>
                        <a:rPr lang="es-PE" sz="1400" dirty="0">
                          <a:effectLst/>
                          <a:latin typeface="+mn-lt"/>
                          <a:ea typeface="Calibri"/>
                          <a:cs typeface="Times New Roman" pitchFamily="18" charset="0"/>
                        </a:rPr>
                      </a:br>
                      <a:r>
                        <a:rPr lang="es-ES" sz="1400" dirty="0" smtClean="0"/>
                        <a:t>Hoja, tallo, flor</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ES" sz="1400" dirty="0" smtClean="0"/>
                        <a:t>Acelerador en</a:t>
                      </a:r>
                      <a:r>
                        <a:rPr lang="es-ES" sz="1400" baseline="0" dirty="0" smtClean="0"/>
                        <a:t> el</a:t>
                      </a:r>
                      <a:r>
                        <a:rPr lang="es-ES" sz="1400" dirty="0" smtClean="0"/>
                        <a:t> parto, contra dolores estomacales, espasmos, fiebre, gripe, flatulencia, vómitos, insomnio, diarrea</a:t>
                      </a:r>
                      <a:endParaRPr lang="es-PE" sz="1400" dirty="0">
                        <a:effectLst/>
                        <a:latin typeface="+mn-lt"/>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954" y="585500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775954" y="897308"/>
            <a:ext cx="10515600" cy="617593"/>
          </a:xfrm>
          <a:prstGeom prst="rect">
            <a:avLst/>
          </a:prstGeom>
        </p:spPr>
        <p:txBody>
          <a:bodyPr vert="horz" lIns="91440" tIns="45720" rIns="91440" bIns="45720" rtlCol="0" anchor="ctr">
            <a:normAutofit fontScale="97500" lnSpcReduction="100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9904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049" y="597137"/>
            <a:ext cx="10515600" cy="1325563"/>
          </a:xfrm>
        </p:spPr>
        <p:txBody>
          <a:bodyPr>
            <a:normAutofit/>
          </a:bodyPr>
          <a:lstStyle/>
          <a:p>
            <a:pPr lvl="0">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2364294379"/>
              </p:ext>
            </p:extLst>
          </p:nvPr>
        </p:nvGraphicFramePr>
        <p:xfrm>
          <a:off x="1448280" y="1781629"/>
          <a:ext cx="8662737" cy="3759362"/>
        </p:xfrm>
        <a:graphic>
          <a:graphicData uri="http://schemas.openxmlformats.org/drawingml/2006/table">
            <a:tbl>
              <a:tblPr firstRow="1" firstCol="1" bandRow="1"/>
              <a:tblGrid>
                <a:gridCol w="2002715">
                  <a:extLst>
                    <a:ext uri="{9D8B030D-6E8A-4147-A177-3AD203B41FA5}">
                      <a16:colId xmlns:a16="http://schemas.microsoft.com/office/drawing/2014/main" xmlns="" val="20000"/>
                    </a:ext>
                  </a:extLst>
                </a:gridCol>
                <a:gridCol w="1927926">
                  <a:extLst>
                    <a:ext uri="{9D8B030D-6E8A-4147-A177-3AD203B41FA5}">
                      <a16:colId xmlns:a16="http://schemas.microsoft.com/office/drawing/2014/main" xmlns="" val="20001"/>
                    </a:ext>
                  </a:extLst>
                </a:gridCol>
                <a:gridCol w="1830975">
                  <a:extLst>
                    <a:ext uri="{9D8B030D-6E8A-4147-A177-3AD203B41FA5}">
                      <a16:colId xmlns:a16="http://schemas.microsoft.com/office/drawing/2014/main" xmlns="" val="20002"/>
                    </a:ext>
                  </a:extLst>
                </a:gridCol>
                <a:gridCol w="2901121">
                  <a:extLst>
                    <a:ext uri="{9D8B030D-6E8A-4147-A177-3AD203B41FA5}">
                      <a16:colId xmlns:a16="http://schemas.microsoft.com/office/drawing/2014/main" xmlns="" val="20003"/>
                    </a:ext>
                  </a:extLst>
                </a:gridCol>
              </a:tblGrid>
              <a:tr h="615945">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2054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Ferdinandusa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huacamuyo</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br>
                        <a:rPr lang="es-PE" sz="1400" dirty="0">
                          <a:effectLst/>
                          <a:latin typeface="+mn-lt"/>
                          <a:ea typeface="Calibri"/>
                          <a:cs typeface="Times New Roman"/>
                        </a:rPr>
                      </a:br>
                      <a:r>
                        <a:rPr lang="es-ES" sz="1400" dirty="0" smtClean="0"/>
                        <a:t>Hoja</a:t>
                      </a:r>
                      <a:r>
                        <a:rPr lang="es-PE" sz="1400" dirty="0" smtClean="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Favorece la digestión, anti cancerígeno, contra los cólicos, fiebre, problemas del hígado. </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8931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Fragaria </a:t>
                      </a:r>
                      <a:r>
                        <a:rPr lang="es-PE" sz="1400" dirty="0" err="1">
                          <a:effectLst/>
                          <a:latin typeface="+mn-lt"/>
                          <a:ea typeface="Calibri"/>
                          <a:cs typeface="Times New Roman"/>
                        </a:rPr>
                        <a:t>chiloensis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“fresa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Frutos.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Problemas digestivos</a:t>
                      </a:r>
                      <a:r>
                        <a:rPr lang="es-PE" sz="1400" dirty="0" smtClean="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4169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Galium</a:t>
                      </a:r>
                      <a:r>
                        <a:rPr lang="es-PE" sz="1400" dirty="0">
                          <a:effectLst/>
                          <a:latin typeface="+mn-lt"/>
                          <a:ea typeface="Calibri"/>
                          <a:cs typeface="Times New Roman"/>
                        </a:rPr>
                        <a:t> </a:t>
                      </a:r>
                      <a:r>
                        <a:rPr lang="es-PE" sz="1400" dirty="0" err="1">
                          <a:effectLst/>
                          <a:latin typeface="+mn-lt"/>
                          <a:ea typeface="Calibri"/>
                          <a:cs typeface="Times New Roman"/>
                        </a:rPr>
                        <a:t>aparine</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“galio”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smtClean="0">
                          <a:latin typeface="+mn-lt"/>
                        </a:rPr>
                        <a:t>Antiinflammatorio</a:t>
                      </a:r>
                      <a:r>
                        <a:rPr lang="en-US" sz="1400" dirty="0">
                          <a:latin typeface="+mn-lt"/>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49" y="604314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130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2666" y="365125"/>
            <a:ext cx="10515600" cy="1325563"/>
          </a:xfrm>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51699641"/>
              </p:ext>
            </p:extLst>
          </p:nvPr>
        </p:nvGraphicFramePr>
        <p:xfrm>
          <a:off x="1395304" y="1365590"/>
          <a:ext cx="8602578" cy="4125440"/>
        </p:xfrm>
        <a:graphic>
          <a:graphicData uri="http://schemas.openxmlformats.org/drawingml/2006/table">
            <a:tbl>
              <a:tblPr firstRow="1" firstCol="1" bandRow="1"/>
              <a:tblGrid>
                <a:gridCol w="1988808">
                  <a:extLst>
                    <a:ext uri="{9D8B030D-6E8A-4147-A177-3AD203B41FA5}">
                      <a16:colId xmlns:a16="http://schemas.microsoft.com/office/drawing/2014/main" xmlns="" val="20000"/>
                    </a:ext>
                  </a:extLst>
                </a:gridCol>
                <a:gridCol w="1914536">
                  <a:extLst>
                    <a:ext uri="{9D8B030D-6E8A-4147-A177-3AD203B41FA5}">
                      <a16:colId xmlns:a16="http://schemas.microsoft.com/office/drawing/2014/main" xmlns="" val="20001"/>
                    </a:ext>
                  </a:extLst>
                </a:gridCol>
                <a:gridCol w="1818260">
                  <a:extLst>
                    <a:ext uri="{9D8B030D-6E8A-4147-A177-3AD203B41FA5}">
                      <a16:colId xmlns:a16="http://schemas.microsoft.com/office/drawing/2014/main" xmlns="" val="20002"/>
                    </a:ext>
                  </a:extLst>
                </a:gridCol>
                <a:gridCol w="2880974">
                  <a:extLst>
                    <a:ext uri="{9D8B030D-6E8A-4147-A177-3AD203B41FA5}">
                      <a16:colId xmlns:a16="http://schemas.microsoft.com/office/drawing/2014/main" xmlns="" val="20003"/>
                    </a:ext>
                  </a:extLst>
                </a:gridCol>
              </a:tblGrid>
              <a:tr h="804404">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36773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Gentianella</a:t>
                      </a:r>
                      <a:r>
                        <a:rPr lang="es-PE" sz="1400" dirty="0">
                          <a:effectLst/>
                          <a:latin typeface="+mn-lt"/>
                          <a:ea typeface="Calibri"/>
                          <a:cs typeface="Times New Roman"/>
                        </a:rPr>
                        <a:t> </a:t>
                      </a:r>
                      <a:r>
                        <a:rPr lang="es-PE" sz="1400" dirty="0" err="1">
                          <a:effectLst/>
                          <a:latin typeface="+mn-lt"/>
                          <a:ea typeface="Calibri"/>
                          <a:cs typeface="Times New Roman"/>
                        </a:rPr>
                        <a:t>chamochui</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“chamochui”, “genciana”, “lirambo”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smtClean="0">
                        <a:effectLst/>
                        <a:latin typeface="+mn-lt"/>
                        <a:ea typeface="Calibri"/>
                        <a:cs typeface="Times New Roman"/>
                      </a:endParaRPr>
                    </a:p>
                    <a:p>
                      <a:pPr algn="ctr">
                        <a:lnSpc>
                          <a:spcPct val="115000"/>
                        </a:lnSpc>
                        <a:spcAft>
                          <a:spcPts val="0"/>
                        </a:spcAft>
                      </a:pP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Antidiabética, antipalúdica, contra enfermedades nerviosas, digestivas, antipirética, </a:t>
                      </a:r>
                      <a:r>
                        <a:rPr lang="es-ES" sz="1400" dirty="0" err="1" smtClean="0"/>
                        <a:t>hepatoprotectora</a:t>
                      </a:r>
                      <a:r>
                        <a:rPr lang="es-ES" sz="1400" dirty="0" smtClean="0"/>
                        <a:t>, purificadora de la sangre</a:t>
                      </a:r>
                      <a:r>
                        <a:rPr lang="en-US" sz="1400" dirty="0">
                          <a:latin typeface="+mn-lt"/>
                        </a:rPr>
                        <a:t/>
                      </a:r>
                      <a:br>
                        <a:rPr lang="en-US" sz="1400" dirty="0">
                          <a:latin typeface="+mn-lt"/>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3163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Gentinella</a:t>
                      </a:r>
                      <a:r>
                        <a:rPr lang="es-PE" sz="1400" dirty="0">
                          <a:effectLst/>
                          <a:latin typeface="+mn-lt"/>
                          <a:ea typeface="Calibri"/>
                          <a:cs typeface="Times New Roman"/>
                        </a:rPr>
                        <a:t> </a:t>
                      </a:r>
                      <a:r>
                        <a:rPr lang="es-PE" sz="1400" dirty="0" err="1">
                          <a:effectLst/>
                          <a:latin typeface="+mn-lt"/>
                          <a:ea typeface="Calibri"/>
                          <a:cs typeface="Times New Roman"/>
                        </a:rPr>
                        <a:t>graeminea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chinchimali</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effectLst/>
                          <a:latin typeface="+mn-lt"/>
                          <a:ea typeface="+mn-ea"/>
                          <a:cs typeface="+mn-cs"/>
                        </a:rPr>
                        <a:t>A</a:t>
                      </a:r>
                      <a:r>
                        <a:rPr lang="es-ES" sz="1400" dirty="0" smtClean="0"/>
                        <a:t>ntipirética</a:t>
                      </a:r>
                      <a:r>
                        <a:rPr lang="es-ES" sz="1400" dirty="0" smtClean="0"/>
                        <a:t>, se usa en casos de neumonía, tónico hepático</a:t>
                      </a:r>
                      <a:r>
                        <a:rPr lang="en-US" sz="1400" dirty="0" smtClean="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31633">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Gnaphalium spicatum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“fotersaccha”, “queto queto”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smtClean="0">
                          <a:effectLst/>
                          <a:latin typeface="+mn-lt"/>
                          <a:ea typeface="Calibri"/>
                          <a:cs typeface="Times New Roman"/>
                        </a:rPr>
                        <a:t>Digestiva</a:t>
                      </a:r>
                      <a:r>
                        <a:rPr lang="en-US" sz="1400" dirty="0" smtClean="0">
                          <a:effectLst/>
                          <a:latin typeface="+mn-lt"/>
                          <a:ea typeface="Calibri"/>
                          <a:cs typeface="Times New Roman"/>
                        </a:rPr>
                        <a:t>. Se </a:t>
                      </a:r>
                      <a:r>
                        <a:rPr lang="en-US" sz="1400" dirty="0" err="1" smtClean="0">
                          <a:effectLst/>
                          <a:latin typeface="+mn-lt"/>
                          <a:ea typeface="Calibri"/>
                          <a:cs typeface="Times New Roman"/>
                        </a:rPr>
                        <a:t>usa</a:t>
                      </a:r>
                      <a:r>
                        <a:rPr lang="en-US" sz="1400" dirty="0" smtClean="0">
                          <a:effectLst/>
                          <a:latin typeface="+mn-lt"/>
                          <a:ea typeface="Calibri"/>
                          <a:cs typeface="Times New Roman"/>
                        </a:rPr>
                        <a:t> </a:t>
                      </a:r>
                      <a:r>
                        <a:rPr lang="en-US" sz="1400" dirty="0" err="1" smtClean="0">
                          <a:effectLst/>
                          <a:latin typeface="+mn-lt"/>
                          <a:ea typeface="Calibri"/>
                          <a:cs typeface="Times New Roman"/>
                        </a:rPr>
                        <a:t>para</a:t>
                      </a:r>
                      <a:r>
                        <a:rPr lang="en-US" sz="1400" dirty="0" smtClean="0">
                          <a:effectLst/>
                          <a:latin typeface="+mn-lt"/>
                          <a:ea typeface="Calibri"/>
                          <a:cs typeface="Times New Roman"/>
                        </a:rPr>
                        <a:t> </a:t>
                      </a:r>
                      <a:r>
                        <a:rPr lang="en-US" sz="1400" dirty="0" err="1" smtClean="0">
                          <a:effectLst/>
                          <a:latin typeface="+mn-lt"/>
                          <a:ea typeface="Calibri"/>
                          <a:cs typeface="Times New Roman"/>
                        </a:rPr>
                        <a:t>adelgazar</a:t>
                      </a:r>
                      <a:r>
                        <a:rPr lang="en-US" sz="1400" dirty="0" smtClean="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78" y="5972511"/>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895066" y="848915"/>
            <a:ext cx="10515600" cy="662781"/>
          </a:xfrm>
          <a:prstGeom prst="rect">
            <a:avLst/>
          </a:prstGeom>
        </p:spPr>
        <p:txBody>
          <a:bodyPr vert="horz" lIns="91440" tIns="45720" rIns="91440" bIns="45720" rtlCol="0" anchor="ctr">
            <a:normAutofit fontScale="30000" lnSpcReduction="20000"/>
          </a:bodyPr>
          <a:lstStyle/>
          <a:p>
            <a:pPr lvl="0">
              <a:lnSpc>
                <a:spcPct val="90000"/>
              </a:lnSpc>
              <a:spcBef>
                <a:spcPct val="0"/>
              </a:spcBef>
              <a:defRPr/>
            </a:pPr>
            <a:r>
              <a:rPr lang="es-ES" sz="6700" b="1" dirty="0">
                <a:solidFill>
                  <a:schemeClr val="accent2"/>
                </a:solidFill>
                <a:effectLst>
                  <a:outerShdw blurRad="38100" dist="38100" dir="2700000" algn="tl">
                    <a:srgbClr val="000000">
                      <a:alpha val="43137"/>
                    </a:srgbClr>
                  </a:outerShdw>
                </a:effectLst>
                <a:latin typeface="+mj-lt"/>
                <a:ea typeface="+mj-ea"/>
                <a:cs typeface="+mj-cs"/>
              </a:rPr>
              <a:t>7. Evidencia del uso de plantas medicinales en la medicina precolombina e inca</a:t>
            </a:r>
            <a:br>
              <a:rPr lang="es-ES" sz="6700" b="1" dirty="0">
                <a:solidFill>
                  <a:schemeClr val="accent2"/>
                </a:solidFill>
                <a:effectLst>
                  <a:outerShdw blurRad="38100" dist="38100" dir="2700000" algn="tl">
                    <a:srgbClr val="000000">
                      <a:alpha val="43137"/>
                    </a:srgbClr>
                  </a:outerShdw>
                </a:effectLst>
                <a:latin typeface="+mj-lt"/>
                <a:ea typeface="+mj-ea"/>
                <a:cs typeface="+mj-cs"/>
              </a:rPr>
            </a:br>
            <a:endParaRPr lang="es-ES" sz="6700" b="1" dirty="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n-US" sz="2000" b="1" dirty="0" smtClean="0">
                <a:solidFill>
                  <a:schemeClr val="accent2"/>
                </a:solidFill>
                <a:effectLst>
                  <a:outerShdw blurRad="38100" dist="38100" dir="2700000" algn="tl">
                    <a:srgbClr val="000000">
                      <a:alpha val="43137"/>
                    </a:srgbClr>
                  </a:outerShdw>
                </a:effectLst>
                <a:latin typeface="+mj-lt"/>
                <a:ea typeface="+mj-ea"/>
                <a:cs typeface="+mj-cs"/>
              </a:rPr>
              <a:t/>
            </a:r>
            <a:br>
              <a:rPr lang="en-US" sz="2000" b="1" dirty="0" smtClean="0">
                <a:solidFill>
                  <a:schemeClr val="accent2"/>
                </a:solidFill>
                <a:effectLst>
                  <a:outerShdw blurRad="38100" dist="38100" dir="2700000" algn="tl">
                    <a:srgbClr val="000000">
                      <a:alpha val="43137"/>
                    </a:srgbClr>
                  </a:outerShdw>
                </a:effectLst>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81694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marL="0" indent="0"/>
            <a:r>
              <a:rPr lang="es-ES" dirty="0" smtClean="0"/>
              <a:t/>
            </a:r>
            <a:br>
              <a:rPr lang="es-ES" dirty="0" smtClean="0"/>
            </a:br>
            <a:r>
              <a:rPr lang="es-ES" dirty="0"/>
              <a:t/>
            </a:r>
            <a:br>
              <a:rPr lang="es-ES" dirty="0"/>
            </a:br>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859214550"/>
              </p:ext>
            </p:extLst>
          </p:nvPr>
        </p:nvGraphicFramePr>
        <p:xfrm>
          <a:off x="1400252" y="1690688"/>
          <a:ext cx="8602579" cy="3294210"/>
        </p:xfrm>
        <a:graphic>
          <a:graphicData uri="http://schemas.openxmlformats.org/drawingml/2006/table">
            <a:tbl>
              <a:tblPr firstRow="1" firstCol="1" bandRow="1"/>
              <a:tblGrid>
                <a:gridCol w="1988807">
                  <a:extLst>
                    <a:ext uri="{9D8B030D-6E8A-4147-A177-3AD203B41FA5}">
                      <a16:colId xmlns:a16="http://schemas.microsoft.com/office/drawing/2014/main" xmlns="" val="20000"/>
                    </a:ext>
                  </a:extLst>
                </a:gridCol>
                <a:gridCol w="1914538">
                  <a:extLst>
                    <a:ext uri="{9D8B030D-6E8A-4147-A177-3AD203B41FA5}">
                      <a16:colId xmlns:a16="http://schemas.microsoft.com/office/drawing/2014/main" xmlns="" val="20001"/>
                    </a:ext>
                  </a:extLst>
                </a:gridCol>
                <a:gridCol w="1793889">
                  <a:extLst>
                    <a:ext uri="{9D8B030D-6E8A-4147-A177-3AD203B41FA5}">
                      <a16:colId xmlns:a16="http://schemas.microsoft.com/office/drawing/2014/main" xmlns="" val="20002"/>
                    </a:ext>
                  </a:extLst>
                </a:gridCol>
                <a:gridCol w="2905345">
                  <a:extLst>
                    <a:ext uri="{9D8B030D-6E8A-4147-A177-3AD203B41FA5}">
                      <a16:colId xmlns:a16="http://schemas.microsoft.com/office/drawing/2014/main" xmlns="" val="20003"/>
                    </a:ext>
                  </a:extLst>
                </a:gridCol>
              </a:tblGrid>
              <a:tr h="742187">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83251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Haperzia</a:t>
                      </a:r>
                      <a:r>
                        <a:rPr lang="es-PE" sz="1400" dirty="0">
                          <a:effectLst/>
                          <a:latin typeface="+mn-lt"/>
                          <a:ea typeface="Calibri"/>
                          <a:cs typeface="Times New Roman"/>
                        </a:rPr>
                        <a:t> </a:t>
                      </a:r>
                      <a:r>
                        <a:rPr lang="es-PE" sz="1400" dirty="0" err="1">
                          <a:effectLst/>
                          <a:latin typeface="+mn-lt"/>
                          <a:ea typeface="Calibri"/>
                          <a:cs typeface="Times New Roman"/>
                        </a:rPr>
                        <a:t>crassa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shimba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smtClean="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n-US" sz="1400" dirty="0" err="1" smtClean="0">
                          <a:effectLst/>
                          <a:latin typeface="+mn-lt"/>
                          <a:ea typeface="Calibri"/>
                          <a:cs typeface="Times New Roman"/>
                        </a:rPr>
                        <a:t>Hipnótico</a:t>
                      </a:r>
                      <a:r>
                        <a:rPr lang="en-US" sz="1400" dirty="0" smtClean="0">
                          <a:effectLst/>
                          <a:latin typeface="+mn-lt"/>
                          <a:ea typeface="Calibri"/>
                          <a:cs typeface="Times New Roman"/>
                        </a:rPr>
                        <a:t>, </a:t>
                      </a:r>
                      <a:r>
                        <a:rPr lang="en-US" sz="1400" dirty="0" err="1" smtClean="0">
                          <a:effectLst/>
                          <a:latin typeface="+mn-lt"/>
                          <a:ea typeface="Calibri"/>
                          <a:cs typeface="Times New Roman"/>
                        </a:rPr>
                        <a:t>sedante</a:t>
                      </a:r>
                      <a:r>
                        <a:rPr lang="en-US" sz="1400" dirty="0" smtClean="0">
                          <a:effectLst/>
                          <a:latin typeface="+mn-lt"/>
                          <a:ea typeface="Calibri"/>
                          <a:cs typeface="Times New Roman"/>
                        </a:rPr>
                        <a:t>. Se </a:t>
                      </a:r>
                      <a:r>
                        <a:rPr lang="en-US" sz="1400" dirty="0" err="1" smtClean="0">
                          <a:effectLst/>
                          <a:latin typeface="+mn-lt"/>
                          <a:ea typeface="Calibri"/>
                          <a:cs typeface="Times New Roman"/>
                        </a:rPr>
                        <a:t>usa</a:t>
                      </a:r>
                      <a:r>
                        <a:rPr lang="en-US" sz="1400" dirty="0" smtClean="0">
                          <a:effectLst/>
                          <a:latin typeface="+mn-lt"/>
                          <a:ea typeface="Calibri"/>
                          <a:cs typeface="Times New Roman"/>
                        </a:rPr>
                        <a:t> contra la </a:t>
                      </a:r>
                      <a:r>
                        <a:rPr lang="en-US" sz="1400" dirty="0" err="1" smtClean="0">
                          <a:effectLst/>
                          <a:latin typeface="+mn-lt"/>
                          <a:ea typeface="Calibri"/>
                          <a:cs typeface="Times New Roman"/>
                        </a:rPr>
                        <a:t>brujería</a:t>
                      </a:r>
                      <a:r>
                        <a:rPr lang="en-US" sz="1400" dirty="0" smtClean="0">
                          <a:effectLst/>
                          <a:latin typeface="+mn-lt"/>
                          <a:ea typeface="Calibri"/>
                          <a:cs typeface="Times New Roman"/>
                        </a:rPr>
                        <a:t>.</a:t>
                      </a:r>
                      <a:r>
                        <a:rPr lang="en-US" sz="1400" dirty="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32513">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Hydrocotyle bonariensis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“sombrerito de Abad”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Raíz</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smtClean="0">
                          <a:effectLst/>
                          <a:latin typeface="+mn-lt"/>
                          <a:ea typeface="Calibri"/>
                          <a:cs typeface="Times New Roman"/>
                        </a:rPr>
                        <a:t/>
                      </a:r>
                      <a:br>
                        <a:rPr lang="es-PE" sz="1400" dirty="0" smtClean="0">
                          <a:effectLst/>
                          <a:latin typeface="+mn-lt"/>
                          <a:ea typeface="Calibri"/>
                          <a:cs typeface="Times New Roman"/>
                        </a:rPr>
                      </a:br>
                      <a:r>
                        <a:rPr lang="es-ES" sz="1400" dirty="0" smtClean="0"/>
                        <a:t>Dolor de muela, mal aire, antiinflamatorio y calmante</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5246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Hyptis</a:t>
                      </a:r>
                      <a:r>
                        <a:rPr lang="es-PE" sz="1400" dirty="0">
                          <a:effectLst/>
                          <a:latin typeface="+mn-lt"/>
                          <a:ea typeface="Calibri"/>
                          <a:cs typeface="Times New Roman"/>
                        </a:rPr>
                        <a:t> </a:t>
                      </a:r>
                      <a:r>
                        <a:rPr lang="es-PE" sz="1400" dirty="0" err="1">
                          <a:effectLst/>
                          <a:latin typeface="+mn-lt"/>
                          <a:ea typeface="Calibri"/>
                          <a:cs typeface="Times New Roman"/>
                        </a:rPr>
                        <a:t>eriocephala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shispasaccha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Digestiva.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0" y="596164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13059"/>
            <a:ext cx="10515600" cy="1325563"/>
          </a:xfrm>
          <a:prstGeom prst="rect">
            <a:avLst/>
          </a:prstGeom>
        </p:spPr>
        <p:txBody>
          <a:bodyPr vert="horz" lIns="91440" tIns="45720" rIns="91440" bIns="45720" rtlCol="0" anchor="ctr">
            <a:normAutofit fontScale="97500" lnSpcReduction="10000"/>
          </a:bodyPr>
          <a:lstStyle/>
          <a:p>
            <a:pPr lvl="0">
              <a:lnSpc>
                <a:spcPct val="90000"/>
              </a:lnSpc>
              <a:spcBef>
                <a:spcPct val="0"/>
              </a:spcBef>
              <a:defRPr/>
            </a:pPr>
            <a:endParaRPr lang="es-ES" sz="2000" b="1" dirty="0" smtClean="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s-ES" sz="2000" b="1" dirty="0" smtClean="0">
                <a:solidFill>
                  <a:schemeClr val="accent2"/>
                </a:solidFill>
                <a:effectLst>
                  <a:outerShdw blurRad="38100" dist="38100" dir="2700000" algn="tl">
                    <a:srgbClr val="000000">
                      <a:alpha val="43137"/>
                    </a:srgbClr>
                  </a:outerShdw>
                </a:effectLst>
                <a:latin typeface="+mj-lt"/>
                <a:ea typeface="+mj-ea"/>
                <a:cs typeface="+mj-cs"/>
              </a:rPr>
              <a:t>7</a:t>
            </a:r>
            <a:r>
              <a:rPr lang="es-ES" sz="2000" b="1" dirty="0">
                <a:solidFill>
                  <a:schemeClr val="accent2"/>
                </a:solidFill>
                <a:effectLst>
                  <a:outerShdw blurRad="38100" dist="38100" dir="2700000" algn="tl">
                    <a:srgbClr val="000000">
                      <a:alpha val="43137"/>
                    </a:srgbClr>
                  </a:outerShdw>
                </a:effectLst>
                <a:latin typeface="+mj-lt"/>
                <a:ea typeface="+mj-ea"/>
                <a:cs typeface="+mj-cs"/>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s-ES" sz="2000" b="1" dirty="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s-ES" sz="2000" b="1" dirty="0" smtClean="0">
                <a:solidFill>
                  <a:schemeClr val="accent2"/>
                </a:solidFill>
                <a:effectLst>
                  <a:outerShdw blurRad="38100" dist="38100" dir="2700000" algn="tl">
                    <a:srgbClr val="000000">
                      <a:alpha val="43137"/>
                    </a:srgbClr>
                  </a:outerShdw>
                </a:effectLst>
                <a:latin typeface="+mj-lt"/>
                <a:ea typeface="+mj-ea"/>
                <a:cs typeface="+mj-cs"/>
              </a:rPr>
              <a:t/>
            </a:r>
            <a:br>
              <a:rPr lang="es-ES" sz="2000" b="1" dirty="0" smtClean="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11336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732290629"/>
              </p:ext>
            </p:extLst>
          </p:nvPr>
        </p:nvGraphicFramePr>
        <p:xfrm>
          <a:off x="1316508" y="1864453"/>
          <a:ext cx="8578515" cy="3905950"/>
        </p:xfrm>
        <a:graphic>
          <a:graphicData uri="http://schemas.openxmlformats.org/drawingml/2006/table">
            <a:tbl>
              <a:tblPr firstRow="1" firstCol="1" bandRow="1"/>
              <a:tblGrid>
                <a:gridCol w="1983245">
                  <a:extLst>
                    <a:ext uri="{9D8B030D-6E8A-4147-A177-3AD203B41FA5}">
                      <a16:colId xmlns:a16="http://schemas.microsoft.com/office/drawing/2014/main" xmlns="" val="20000"/>
                    </a:ext>
                  </a:extLst>
                </a:gridCol>
                <a:gridCol w="1909180">
                  <a:extLst>
                    <a:ext uri="{9D8B030D-6E8A-4147-A177-3AD203B41FA5}">
                      <a16:colId xmlns:a16="http://schemas.microsoft.com/office/drawing/2014/main" xmlns="" val="20001"/>
                    </a:ext>
                  </a:extLst>
                </a:gridCol>
                <a:gridCol w="1813174">
                  <a:extLst>
                    <a:ext uri="{9D8B030D-6E8A-4147-A177-3AD203B41FA5}">
                      <a16:colId xmlns:a16="http://schemas.microsoft.com/office/drawing/2014/main" xmlns="" val="20002"/>
                    </a:ext>
                  </a:extLst>
                </a:gridCol>
                <a:gridCol w="2872916">
                  <a:extLst>
                    <a:ext uri="{9D8B030D-6E8A-4147-A177-3AD203B41FA5}">
                      <a16:colId xmlns:a16="http://schemas.microsoft.com/office/drawing/2014/main" xmlns="" val="20003"/>
                    </a:ext>
                  </a:extLst>
                </a:gridCol>
              </a:tblGrid>
              <a:tr h="745046">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76593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Ipomoea</a:t>
                      </a:r>
                      <a:r>
                        <a:rPr lang="es-PE" sz="1400" dirty="0">
                          <a:effectLst/>
                          <a:latin typeface="+mn-lt"/>
                          <a:ea typeface="Calibri"/>
                          <a:cs typeface="Times New Roman"/>
                        </a:rPr>
                        <a:t> purpurea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“campanilla”, “</a:t>
                      </a:r>
                      <a:r>
                        <a:rPr lang="es-PE" sz="1400" dirty="0" err="1">
                          <a:effectLst/>
                          <a:latin typeface="+mn-lt"/>
                          <a:ea typeface="Calibri"/>
                          <a:cs typeface="Times New Roman"/>
                        </a:rPr>
                        <a:t>acñuca</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flor, tallo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Antinfiammatorio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1801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Jatropha</a:t>
                      </a:r>
                      <a:r>
                        <a:rPr lang="es-PE" sz="1400" dirty="0">
                          <a:effectLst/>
                          <a:latin typeface="+mn-lt"/>
                          <a:ea typeface="Calibri"/>
                          <a:cs typeface="Times New Roman"/>
                        </a:rPr>
                        <a:t> </a:t>
                      </a:r>
                      <a:r>
                        <a:rPr lang="es-PE" sz="1400" dirty="0" err="1">
                          <a:effectLst/>
                          <a:latin typeface="+mn-lt"/>
                          <a:ea typeface="Calibri"/>
                          <a:cs typeface="Times New Roman"/>
                        </a:rPr>
                        <a:t>macrantha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huanarpo</a:t>
                      </a:r>
                      <a:r>
                        <a:rPr lang="es-PE" sz="1400" dirty="0">
                          <a:effectLst/>
                          <a:latin typeface="+mn-lt"/>
                          <a:ea typeface="Calibri"/>
                          <a:cs typeface="Times New Roman"/>
                        </a:rPr>
                        <a:t> macho”, “</a:t>
                      </a:r>
                      <a:r>
                        <a:rPr lang="es-PE" sz="1400" dirty="0" err="1">
                          <a:effectLst/>
                          <a:latin typeface="+mn-lt"/>
                          <a:ea typeface="Calibri"/>
                          <a:cs typeface="Times New Roman"/>
                        </a:rPr>
                        <a:t>huanarpo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Raíz, tallo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ES" sz="1400" dirty="0" smtClean="0"/>
                        <a:t>Potenciador sexual, afrodisíaco</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9266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Krameria</a:t>
                      </a:r>
                      <a:r>
                        <a:rPr lang="es-PE" sz="1400" dirty="0">
                          <a:effectLst/>
                          <a:latin typeface="+mn-lt"/>
                          <a:ea typeface="Calibri"/>
                          <a:cs typeface="Times New Roman"/>
                        </a:rPr>
                        <a:t> </a:t>
                      </a:r>
                      <a:r>
                        <a:rPr lang="es-PE" sz="1400" dirty="0" err="1">
                          <a:effectLst/>
                          <a:latin typeface="+mn-lt"/>
                          <a:ea typeface="Calibri"/>
                          <a:cs typeface="Times New Roman"/>
                        </a:rPr>
                        <a:t>lappacea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ratanina</a:t>
                      </a:r>
                      <a:r>
                        <a:rPr lang="es-PE" sz="1400" dirty="0">
                          <a:effectLst/>
                          <a:latin typeface="+mn-lt"/>
                          <a:ea typeface="Calibri"/>
                          <a:cs typeface="Times New Roman"/>
                        </a:rPr>
                        <a:t> del Perú”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Tallo, hojas</a:t>
                      </a:r>
                      <a:r>
                        <a:rPr lang="es-PE" sz="1400" dirty="0" smtClean="0">
                          <a:latin typeface="+mn-lt"/>
                        </a:rPr>
                        <a:t>.</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ES" sz="1400" dirty="0" smtClean="0"/>
                        <a:t>Dentífrica, digestiva, antiinflamatorio de las encías</a:t>
                      </a:r>
                      <a:r>
                        <a:rPr lang="es-PE" sz="1400" dirty="0" smtClean="0">
                          <a:effectLst/>
                          <a:latin typeface="+mn-lt"/>
                          <a:ea typeface="Calibri"/>
                          <a:cs typeface="Times New Roman"/>
                        </a:rPr>
                        <a:t/>
                      </a:r>
                      <a:br>
                        <a:rPr lang="es-PE" sz="1400" dirty="0" smtClean="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929563"/>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16000" y="776832"/>
            <a:ext cx="10515600" cy="1325563"/>
          </a:xfrm>
          <a:prstGeom prst="rect">
            <a:avLst/>
          </a:prstGeom>
        </p:spPr>
        <p:txBody>
          <a:bodyPr vert="horz" lIns="91440" tIns="45720" rIns="91440" bIns="45720" rtlCol="0" anchor="ctr">
            <a:normAutofit fontScale="97500"/>
          </a:bodyPr>
          <a:lstStyle/>
          <a:p>
            <a:pPr>
              <a:lnSpc>
                <a:spcPct val="90000"/>
              </a:lnSpc>
              <a:spcBef>
                <a:spcPct val="0"/>
              </a:spcBef>
              <a:defRPr/>
            </a:pPr>
            <a:r>
              <a:rPr lang="en-US" sz="2400" b="1" dirty="0">
                <a:solidFill>
                  <a:schemeClr val="accent2"/>
                </a:solidFill>
                <a:effectLst>
                  <a:outerShdw blurRad="38100" dist="38100" dir="2700000" algn="tl">
                    <a:srgbClr val="000000">
                      <a:alpha val="43137"/>
                    </a:srgbClr>
                  </a:outerShdw>
                </a:effectLst>
              </a:rPr>
              <a:t>7.</a:t>
            </a:r>
            <a:r>
              <a:rPr lang="es-ES" sz="24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lang="en-US" sz="2400" b="1" dirty="0" smtClean="0">
                <a:solidFill>
                  <a:schemeClr val="accent2"/>
                </a:solidFill>
                <a:effectLst>
                  <a:outerShdw blurRad="38100" dist="38100" dir="2700000" algn="tl">
                    <a:srgbClr val="000000">
                      <a:alpha val="43137"/>
                    </a:srgbClr>
                  </a:outerShdw>
                </a:effectLst>
              </a:rPr>
              <a: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871213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825561011"/>
              </p:ext>
            </p:extLst>
          </p:nvPr>
        </p:nvGraphicFramePr>
        <p:xfrm>
          <a:off x="1237342" y="1575304"/>
          <a:ext cx="8554452" cy="4230750"/>
        </p:xfrm>
        <a:graphic>
          <a:graphicData uri="http://schemas.openxmlformats.org/drawingml/2006/table">
            <a:tbl>
              <a:tblPr firstRow="1" firstCol="1" bandRow="1"/>
              <a:tblGrid>
                <a:gridCol w="1977681">
                  <a:extLst>
                    <a:ext uri="{9D8B030D-6E8A-4147-A177-3AD203B41FA5}">
                      <a16:colId xmlns:a16="http://schemas.microsoft.com/office/drawing/2014/main" xmlns="" val="20000"/>
                    </a:ext>
                  </a:extLst>
                </a:gridCol>
                <a:gridCol w="1903826">
                  <a:extLst>
                    <a:ext uri="{9D8B030D-6E8A-4147-A177-3AD203B41FA5}">
                      <a16:colId xmlns:a16="http://schemas.microsoft.com/office/drawing/2014/main" xmlns="" val="20001"/>
                    </a:ext>
                  </a:extLst>
                </a:gridCol>
                <a:gridCol w="1808088">
                  <a:extLst>
                    <a:ext uri="{9D8B030D-6E8A-4147-A177-3AD203B41FA5}">
                      <a16:colId xmlns:a16="http://schemas.microsoft.com/office/drawing/2014/main" xmlns="" val="20002"/>
                    </a:ext>
                  </a:extLst>
                </a:gridCol>
                <a:gridCol w="2864857">
                  <a:extLst>
                    <a:ext uri="{9D8B030D-6E8A-4147-A177-3AD203B41FA5}">
                      <a16:colId xmlns:a16="http://schemas.microsoft.com/office/drawing/2014/main" xmlns="" val="20003"/>
                    </a:ext>
                  </a:extLst>
                </a:gridCol>
              </a:tblGrid>
              <a:tr h="810068">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02900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Lantana </a:t>
                      </a:r>
                      <a:r>
                        <a:rPr lang="es-PE" sz="1400" dirty="0" err="1">
                          <a:effectLst/>
                          <a:latin typeface="+mn-lt"/>
                          <a:ea typeface="Calibri"/>
                          <a:cs typeface="Times New Roman"/>
                        </a:rPr>
                        <a:t>rugulosa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ayarosa</a:t>
                      </a:r>
                      <a:r>
                        <a:rPr lang="es-PE" sz="1400" dirty="0">
                          <a:effectLst/>
                          <a:latin typeface="+mn-lt"/>
                          <a:ea typeface="Calibri"/>
                          <a:cs typeface="Times New Roman"/>
                        </a:rPr>
                        <a:t>”, “</a:t>
                      </a:r>
                      <a:r>
                        <a:rPr lang="es-PE" sz="1400" dirty="0" err="1">
                          <a:effectLst/>
                          <a:latin typeface="+mn-lt"/>
                          <a:ea typeface="Calibri"/>
                          <a:cs typeface="Times New Roman"/>
                        </a:rPr>
                        <a:t>cargashrosa</a:t>
                      </a:r>
                      <a:r>
                        <a:rPr lang="es-PE" sz="1400" dirty="0">
                          <a:effectLst/>
                          <a:latin typeface="+mn-lt"/>
                          <a:ea typeface="Calibri"/>
                          <a:cs typeface="Times New Roman"/>
                        </a:rPr>
                        <a:t>”, “rosa de muerto”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Afecciones respiratorias, sinusitis, gripe, bronquio</a:t>
                      </a:r>
                      <a:r>
                        <a:rPr lang="en-US" sz="1400" dirty="0" smtClean="0">
                          <a:latin typeface="+mn-lt"/>
                        </a:rPr>
                        <a:t>.</a:t>
                      </a:r>
                      <a:r>
                        <a:rPr lang="en-US" sz="1400" dirty="0">
                          <a:latin typeface="+mn-lt"/>
                        </a:rPr>
                        <a:t/>
                      </a:r>
                      <a:br>
                        <a:rPr lang="en-US" sz="1400" dirty="0">
                          <a:latin typeface="+mn-lt"/>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0370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Linum</a:t>
                      </a:r>
                      <a:r>
                        <a:rPr lang="es-PE" sz="1400" dirty="0">
                          <a:effectLst/>
                          <a:latin typeface="+mn-lt"/>
                          <a:ea typeface="Calibri"/>
                          <a:cs typeface="Times New Roman"/>
                        </a:rPr>
                        <a:t> </a:t>
                      </a:r>
                      <a:r>
                        <a:rPr lang="es-PE" sz="1400" dirty="0" err="1">
                          <a:effectLst/>
                          <a:latin typeface="+mn-lt"/>
                          <a:ea typeface="Calibri"/>
                          <a:cs typeface="Times New Roman"/>
                        </a:rPr>
                        <a:t>prostratum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“canchalagua peruana”</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s-ES" sz="1400" dirty="0" smtClean="0"/>
                        <a:t>Para neumonías y enfermedades de la piel.</a:t>
                      </a:r>
                      <a:r>
                        <a:rPr lang="en-US" sz="1400" dirty="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150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Lobelia </a:t>
                      </a:r>
                      <a:r>
                        <a:rPr lang="es-PE" sz="1400" dirty="0" err="1">
                          <a:effectLst/>
                          <a:latin typeface="+mn-lt"/>
                          <a:ea typeface="Calibri"/>
                          <a:cs typeface="Times New Roman"/>
                        </a:rPr>
                        <a:t>decurrens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“amacho”, “</a:t>
                      </a:r>
                      <a:r>
                        <a:rPr lang="es-PE" sz="1400" dirty="0" err="1">
                          <a:effectLst/>
                          <a:latin typeface="+mn-lt"/>
                          <a:ea typeface="Calibri"/>
                          <a:cs typeface="Times New Roman"/>
                        </a:rPr>
                        <a:t>contoya</a:t>
                      </a:r>
                      <a:r>
                        <a:rPr lang="es-PE" sz="1400" dirty="0">
                          <a:effectLst/>
                          <a:latin typeface="+mn-lt"/>
                          <a:ea typeface="Calibri"/>
                          <a:cs typeface="Times New Roman"/>
                        </a:rPr>
                        <a:t>”, “toca </a:t>
                      </a:r>
                      <a:r>
                        <a:rPr lang="es-PE" sz="1400" dirty="0" err="1">
                          <a:effectLst/>
                          <a:latin typeface="+mn-lt"/>
                          <a:ea typeface="Calibri"/>
                          <a:cs typeface="Times New Roman"/>
                        </a:rPr>
                        <a:t>toca</a:t>
                      </a:r>
                      <a:r>
                        <a:rPr lang="es-PE" sz="1400" dirty="0">
                          <a:effectLst/>
                          <a:latin typeface="+mn-lt"/>
                          <a:ea typeface="Calibri"/>
                          <a:cs typeface="Times New Roman"/>
                        </a:rPr>
                        <a:t>”, “</a:t>
                      </a:r>
                      <a:r>
                        <a:rPr lang="es-PE" sz="1400" dirty="0" err="1">
                          <a:effectLst/>
                          <a:latin typeface="+mn-lt"/>
                          <a:ea typeface="Calibri"/>
                          <a:cs typeface="Times New Roman"/>
                        </a:rPr>
                        <a:t>soliman</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Raíz, hoja, látex</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La infusión de la raíz se usa como purgante y el látex se usa como cáustico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143" y="598771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8560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187315014"/>
              </p:ext>
            </p:extLst>
          </p:nvPr>
        </p:nvGraphicFramePr>
        <p:xfrm>
          <a:off x="1271208" y="1686614"/>
          <a:ext cx="8566484" cy="3918074"/>
        </p:xfrm>
        <a:graphic>
          <a:graphicData uri="http://schemas.openxmlformats.org/drawingml/2006/table">
            <a:tbl>
              <a:tblPr firstRow="1" firstCol="1" bandRow="1"/>
              <a:tblGrid>
                <a:gridCol w="1980464">
                  <a:extLst>
                    <a:ext uri="{9D8B030D-6E8A-4147-A177-3AD203B41FA5}">
                      <a16:colId xmlns:a16="http://schemas.microsoft.com/office/drawing/2014/main" xmlns="" val="20000"/>
                    </a:ext>
                  </a:extLst>
                </a:gridCol>
                <a:gridCol w="1906503">
                  <a:extLst>
                    <a:ext uri="{9D8B030D-6E8A-4147-A177-3AD203B41FA5}">
                      <a16:colId xmlns:a16="http://schemas.microsoft.com/office/drawing/2014/main" xmlns="" val="20001"/>
                    </a:ext>
                  </a:extLst>
                </a:gridCol>
                <a:gridCol w="1957508">
                  <a:extLst>
                    <a:ext uri="{9D8B030D-6E8A-4147-A177-3AD203B41FA5}">
                      <a16:colId xmlns:a16="http://schemas.microsoft.com/office/drawing/2014/main" xmlns="" val="20002"/>
                    </a:ext>
                  </a:extLst>
                </a:gridCol>
                <a:gridCol w="2722009">
                  <a:extLst>
                    <a:ext uri="{9D8B030D-6E8A-4147-A177-3AD203B41FA5}">
                      <a16:colId xmlns:a16="http://schemas.microsoft.com/office/drawing/2014/main" xmlns="" val="20003"/>
                    </a:ext>
                  </a:extLst>
                </a:gridCol>
              </a:tblGrid>
              <a:tr h="945591">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77743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Lobelia </a:t>
                      </a:r>
                      <a:r>
                        <a:rPr lang="es-PE" sz="1400" dirty="0" err="1">
                          <a:effectLst/>
                          <a:latin typeface="+mn-lt"/>
                          <a:ea typeface="Calibri"/>
                          <a:cs typeface="Times New Roman"/>
                        </a:rPr>
                        <a:t>tenera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“san juanillo”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Tallo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smtClean="0">
                          <a:effectLst/>
                          <a:latin typeface="+mn-lt"/>
                          <a:ea typeface="Calibri"/>
                          <a:cs typeface="Times New Roman"/>
                        </a:rPr>
                        <a:t/>
                      </a:r>
                      <a:br>
                        <a:rPr lang="es-PE" sz="1400" dirty="0" smtClean="0">
                          <a:effectLst/>
                          <a:latin typeface="+mn-lt"/>
                          <a:ea typeface="Calibri"/>
                          <a:cs typeface="Times New Roman"/>
                        </a:rPr>
                      </a:br>
                      <a:r>
                        <a:rPr lang="es-ES" sz="1400" dirty="0" smtClean="0"/>
                        <a:t>Antiinflamatorio hepático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8263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Lupinus</a:t>
                      </a:r>
                      <a:r>
                        <a:rPr lang="es-PE" sz="1400" dirty="0">
                          <a:effectLst/>
                          <a:latin typeface="+mn-lt"/>
                          <a:ea typeface="Calibri"/>
                          <a:cs typeface="Times New Roman"/>
                        </a:rPr>
                        <a:t> </a:t>
                      </a:r>
                      <a:r>
                        <a:rPr lang="es-PE" sz="1400" dirty="0" err="1">
                          <a:effectLst/>
                          <a:latin typeface="+mn-lt"/>
                          <a:ea typeface="Calibri"/>
                          <a:cs typeface="Times New Roman"/>
                        </a:rPr>
                        <a:t>mutabilis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p>
                    <a:p>
                      <a:pPr algn="ctr">
                        <a:lnSpc>
                          <a:spcPct val="115000"/>
                        </a:lnSpc>
                        <a:spcAft>
                          <a:spcPts val="0"/>
                        </a:spcAft>
                      </a:pPr>
                      <a:r>
                        <a:rPr lang="es-PE" sz="1400" dirty="0">
                          <a:effectLst/>
                          <a:latin typeface="+mn-lt"/>
                          <a:ea typeface="Calibri"/>
                          <a:cs typeface="Times New Roman"/>
                        </a:rPr>
                        <a:t>“chocho”, “</a:t>
                      </a:r>
                      <a:r>
                        <a:rPr lang="es-PE" sz="1400" dirty="0" err="1">
                          <a:effectLst/>
                          <a:latin typeface="+mn-lt"/>
                          <a:ea typeface="Calibri"/>
                          <a:cs typeface="Times New Roman"/>
                        </a:rPr>
                        <a:t>tarhui</a:t>
                      </a:r>
                      <a:r>
                        <a:rPr lang="es-PE" sz="1400" dirty="0">
                          <a:effectLst/>
                          <a:latin typeface="+mn-lt"/>
                          <a:ea typeface="Calibri"/>
                          <a:cs typeface="Times New Roman"/>
                        </a:rPr>
                        <a:t>”, “</a:t>
                      </a:r>
                      <a:r>
                        <a:rPr lang="es-PE" sz="1400" dirty="0" err="1">
                          <a:effectLst/>
                          <a:latin typeface="+mn-lt"/>
                          <a:ea typeface="Calibri"/>
                          <a:cs typeface="Times New Roman"/>
                        </a:rPr>
                        <a:t>chugur</a:t>
                      </a:r>
                      <a:r>
                        <a:rPr lang="es-PE" sz="1400" dirty="0">
                          <a:effectLst/>
                          <a:latin typeface="+mn-lt"/>
                          <a:ea typeface="Calibri"/>
                          <a:cs typeface="Times New Roman"/>
                        </a:rPr>
                        <a:t>”, “</a:t>
                      </a:r>
                      <a:r>
                        <a:rPr lang="es-PE" sz="1400" dirty="0" err="1">
                          <a:effectLst/>
                          <a:latin typeface="+mn-lt"/>
                          <a:ea typeface="Calibri"/>
                          <a:cs typeface="Times New Roman"/>
                        </a:rPr>
                        <a:t>tarwi</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Semilla, hoja</a:t>
                      </a:r>
                      <a:r>
                        <a:rPr lang="es-PE" sz="1400" dirty="0" smtClean="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Se usa contra el susto, anti anémica. </a:t>
                      </a:r>
                      <a:r>
                        <a:rPr lang="en-US" sz="1400" dirty="0">
                          <a:effectLst/>
                          <a:latin typeface="+mn-lt"/>
                          <a:ea typeface="Calibri"/>
                          <a:cs typeface="Times New Roman"/>
                        </a:rPr>
                        <a:t/>
                      </a:r>
                      <a:br>
                        <a:rPr lang="en-US"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007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Mentzelia</a:t>
                      </a:r>
                      <a:r>
                        <a:rPr lang="es-PE" sz="1400" dirty="0">
                          <a:effectLst/>
                          <a:latin typeface="+mn-lt"/>
                          <a:ea typeface="Calibri"/>
                          <a:cs typeface="Times New Roman"/>
                        </a:rPr>
                        <a:t> </a:t>
                      </a:r>
                      <a:r>
                        <a:rPr lang="es-PE" sz="1400" dirty="0" err="1">
                          <a:effectLst/>
                          <a:latin typeface="+mn-lt"/>
                          <a:ea typeface="Calibri"/>
                          <a:cs typeface="Times New Roman"/>
                        </a:rPr>
                        <a:t>cordifolia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angocasha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smtClean="0">
                          <a:effectLst/>
                          <a:latin typeface="+mn-lt"/>
                          <a:ea typeface="Calibri"/>
                          <a:cs typeface="Times New Roman"/>
                        </a:rPr>
                        <a:t/>
                      </a:r>
                      <a:br>
                        <a:rPr lang="es-PE" sz="1400" dirty="0" smtClean="0">
                          <a:effectLst/>
                          <a:latin typeface="+mn-lt"/>
                          <a:ea typeface="Calibri"/>
                          <a:cs typeface="Times New Roman"/>
                        </a:rPr>
                      </a:br>
                      <a:r>
                        <a:rPr lang="es-PE" sz="1400" dirty="0" smtClean="0">
                          <a:effectLst/>
                          <a:latin typeface="+mn-lt"/>
                          <a:ea typeface="Calibri"/>
                          <a:cs typeface="Times New Roman"/>
                        </a:rPr>
                        <a:t>A</a:t>
                      </a:r>
                      <a:r>
                        <a:rPr lang="es-ES" sz="1400" dirty="0" err="1" smtClean="0"/>
                        <a:t>ntiinflamatorio</a:t>
                      </a:r>
                      <a:r>
                        <a:rPr lang="es-ES" sz="1400" dirty="0" smtClean="0"/>
                        <a:t> de heridas y picaduras de insecto.</a:t>
                      </a:r>
                      <a:r>
                        <a:rPr lang="en-US" sz="1400" dirty="0" smtClean="0">
                          <a:effectLst/>
                          <a:latin typeface="+mn-lt"/>
                          <a:ea typeface="Calibri"/>
                          <a:cs typeface="Times New Roman"/>
                        </a:rPr>
                        <a:t/>
                      </a:r>
                      <a:br>
                        <a:rPr lang="en-US" sz="1400" dirty="0" smtClean="0">
                          <a:effectLst/>
                          <a:latin typeface="+mn-lt"/>
                          <a:ea typeface="Calibri"/>
                          <a:cs typeface="Times New Roman"/>
                        </a:rPr>
                      </a:br>
                      <a:r>
                        <a:rPr lang="en-US" sz="1400" dirty="0" smtClean="0">
                          <a:effectLst/>
                          <a:latin typeface="+mn-lt"/>
                          <a:ea typeface="Calibri"/>
                          <a:cs typeface="Times New Roman"/>
                        </a:rPr>
                        <a:t/>
                      </a:r>
                      <a:br>
                        <a:rPr lang="en-US" sz="1400" dirty="0" smtClean="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0357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735889"/>
            <a:ext cx="10515600" cy="1325563"/>
          </a:xfrm>
          <a:prstGeom prst="rect">
            <a:avLst/>
          </a:prstGeom>
        </p:spPr>
        <p:txBody>
          <a:bodyPr vert="horz" lIns="91440" tIns="45720" rIns="91440" bIns="45720" rtlCol="0" anchor="ctr">
            <a:normAutofit fontScale="60000" lnSpcReduction="20000"/>
          </a:bodyPr>
          <a:lstStyle/>
          <a:p>
            <a:pPr>
              <a:lnSpc>
                <a:spcPct val="90000"/>
              </a:lnSpc>
              <a:spcBef>
                <a:spcPct val="0"/>
              </a:spcBef>
              <a:defRPr/>
            </a:pPr>
            <a:endParaRPr lang="en-US" sz="2400" b="1" dirty="0" smtClean="0">
              <a:solidFill>
                <a:schemeClr val="accent2"/>
              </a:solidFill>
              <a:effectLst>
                <a:outerShdw blurRad="38100" dist="38100" dir="2700000" algn="tl">
                  <a:srgbClr val="000000">
                    <a:alpha val="43137"/>
                  </a:srgbClr>
                </a:outerShdw>
              </a:effectLst>
            </a:endParaRPr>
          </a:p>
          <a:p>
            <a:pPr>
              <a:lnSpc>
                <a:spcPct val="90000"/>
              </a:lnSpc>
              <a:spcBef>
                <a:spcPct val="0"/>
              </a:spcBef>
              <a:defRPr/>
            </a:pPr>
            <a:r>
              <a:rPr lang="en-US" sz="3000" b="1" dirty="0" smtClean="0">
                <a:solidFill>
                  <a:schemeClr val="accent2"/>
                </a:solidFill>
                <a:effectLst>
                  <a:outerShdw blurRad="38100" dist="38100" dir="2700000" algn="tl">
                    <a:srgbClr val="000000">
                      <a:alpha val="43137"/>
                    </a:srgbClr>
                  </a:outerShdw>
                </a:effectLst>
              </a:rPr>
              <a:t>7</a:t>
            </a:r>
            <a:r>
              <a:rPr lang="en-US" sz="3000" b="1" dirty="0">
                <a:solidFill>
                  <a:schemeClr val="accent2"/>
                </a:solidFill>
                <a:effectLst>
                  <a:outerShdw blurRad="38100" dist="38100" dir="2700000" algn="tl">
                    <a:srgbClr val="000000">
                      <a:alpha val="43137"/>
                    </a:srgbClr>
                  </a:outerShdw>
                </a:effectLst>
              </a:rPr>
              <a:t>.</a:t>
            </a:r>
            <a:r>
              <a:rPr lang="es-ES" sz="3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3000" b="1" dirty="0">
                <a:solidFill>
                  <a:schemeClr val="accent2"/>
                </a:solidFill>
                <a:effectLst>
                  <a:outerShdw blurRad="38100" dist="38100" dir="2700000" algn="tl">
                    <a:srgbClr val="000000">
                      <a:alpha val="43137"/>
                    </a:srgbClr>
                  </a:outerShdw>
                </a:effectLst>
              </a:rPr>
            </a:br>
            <a:endParaRPr lang="en-US" sz="30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69750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4081" y="829148"/>
            <a:ext cx="10515600" cy="1325563"/>
          </a:xfrm>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74608319"/>
              </p:ext>
            </p:extLst>
          </p:nvPr>
        </p:nvGraphicFramePr>
        <p:xfrm>
          <a:off x="505619" y="1024390"/>
          <a:ext cx="10682119" cy="5239412"/>
        </p:xfrm>
        <a:graphic>
          <a:graphicData uri="http://schemas.openxmlformats.org/drawingml/2006/table">
            <a:tbl>
              <a:tblPr firstRow="1" firstCol="1" bandRow="1"/>
              <a:tblGrid>
                <a:gridCol w="2469570">
                  <a:extLst>
                    <a:ext uri="{9D8B030D-6E8A-4147-A177-3AD203B41FA5}">
                      <a16:colId xmlns:a16="http://schemas.microsoft.com/office/drawing/2014/main" xmlns="" val="20000"/>
                    </a:ext>
                  </a:extLst>
                </a:gridCol>
                <a:gridCol w="2377346">
                  <a:extLst>
                    <a:ext uri="{9D8B030D-6E8A-4147-A177-3AD203B41FA5}">
                      <a16:colId xmlns:a16="http://schemas.microsoft.com/office/drawing/2014/main" xmlns="" val="20001"/>
                    </a:ext>
                  </a:extLst>
                </a:gridCol>
                <a:gridCol w="2257797">
                  <a:extLst>
                    <a:ext uri="{9D8B030D-6E8A-4147-A177-3AD203B41FA5}">
                      <a16:colId xmlns:a16="http://schemas.microsoft.com/office/drawing/2014/main" xmlns="" val="20002"/>
                    </a:ext>
                  </a:extLst>
                </a:gridCol>
                <a:gridCol w="3577406">
                  <a:extLst>
                    <a:ext uri="{9D8B030D-6E8A-4147-A177-3AD203B41FA5}">
                      <a16:colId xmlns:a16="http://schemas.microsoft.com/office/drawing/2014/main" xmlns="" val="20003"/>
                    </a:ext>
                  </a:extLst>
                </a:gridCol>
              </a:tblGrid>
              <a:tr h="835179">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871337">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err="1">
                          <a:effectLst/>
                          <a:latin typeface="+mn-lt"/>
                          <a:ea typeface="Calibri"/>
                          <a:cs typeface="Times New Roman"/>
                        </a:rPr>
                        <a:t>Muehlenbeckia</a:t>
                      </a:r>
                      <a:r>
                        <a:rPr lang="es-PE" sz="1200" dirty="0">
                          <a:effectLst/>
                          <a:latin typeface="+mn-lt"/>
                          <a:ea typeface="Calibri"/>
                          <a:cs typeface="Times New Roman"/>
                        </a:rPr>
                        <a:t> </a:t>
                      </a:r>
                      <a:r>
                        <a:rPr lang="es-PE" sz="1200" dirty="0" err="1">
                          <a:effectLst/>
                          <a:latin typeface="+mn-lt"/>
                          <a:ea typeface="Calibri"/>
                          <a:cs typeface="Times New Roman"/>
                        </a:rPr>
                        <a:t>volcanica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a:t>
                      </a:r>
                      <a:r>
                        <a:rPr lang="es-PE" sz="1200" dirty="0" err="1">
                          <a:effectLst/>
                          <a:latin typeface="+mn-lt"/>
                          <a:ea typeface="Calibri"/>
                          <a:cs typeface="Times New Roman"/>
                        </a:rPr>
                        <a:t>mullaca</a:t>
                      </a:r>
                      <a:r>
                        <a:rPr lang="es-PE" sz="1200" dirty="0">
                          <a:effectLst/>
                          <a:latin typeface="+mn-lt"/>
                          <a:ea typeface="Calibri"/>
                          <a:cs typeface="Times New Roman"/>
                        </a:rPr>
                        <a:t>”, “bejuquillo”, “coca-coca”, “</a:t>
                      </a:r>
                      <a:r>
                        <a:rPr lang="es-PE" sz="1200" dirty="0" err="1">
                          <a:effectLst/>
                          <a:latin typeface="+mn-lt"/>
                          <a:ea typeface="Calibri"/>
                          <a:cs typeface="Times New Roman"/>
                        </a:rPr>
                        <a:t>pasamullaca</a:t>
                      </a:r>
                      <a:r>
                        <a:rPr lang="es-PE" sz="1200" dirty="0">
                          <a:effectLst/>
                          <a:latin typeface="+mn-lt"/>
                          <a:ea typeface="Calibri"/>
                          <a:cs typeface="Times New Roman"/>
                        </a:rPr>
                        <a:t>”</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ES" sz="1200" dirty="0" smtClean="0"/>
                        <a:t>Hoja, fruto </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ES" sz="1200" dirty="0" smtClean="0"/>
                        <a:t>Para aftas bucales, antitusígena, antialérgica, antiséptica, antiasmática, antihemorrágica, antipirética, fragilidad capilar. </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529095">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Musa </a:t>
                      </a:r>
                      <a:r>
                        <a:rPr lang="es-PE" sz="1200" dirty="0" err="1">
                          <a:effectLst/>
                          <a:latin typeface="+mn-lt"/>
                          <a:ea typeface="Calibri"/>
                          <a:cs typeface="Times New Roman"/>
                        </a:rPr>
                        <a:t>acuminata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“plátano de seda”</a:t>
                      </a: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ES" sz="1200" dirty="0" smtClean="0"/>
                        <a:t>Fruto, savia, resina.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200" dirty="0" smtClean="0"/>
                        <a:t>El cocimiento del fruto inmaduro y la savia es empleado contra la tuberculosis pulmonar. La</a:t>
                      </a:r>
                      <a:r>
                        <a:rPr lang="es-ES" sz="1200" baseline="0" dirty="0" smtClean="0"/>
                        <a:t> </a:t>
                      </a:r>
                      <a:r>
                        <a:rPr lang="es-ES" sz="1200" dirty="0" smtClean="0"/>
                        <a:t>resina es utilizado como antiofídico y verrugas. El jarabe de la savia es usado contra afecciones respiratorias, hepáticas y desnutrición. Es antidiabética, antirreumática, antihemorrágica, depurativa, digestiva es usado también contra los cálculos biliares y renales, enfermedades del riñón, escalofríos, afecciones digestivas, hemorroides, hidropesía, ictericia, nefritis, neumonía, obesidad. </a:t>
                      </a:r>
                      <a:r>
                        <a:rPr lang="en-US" sz="1200" dirty="0">
                          <a:effectLst/>
                          <a:latin typeface="+mn-lt"/>
                          <a:ea typeface="Calibri"/>
                          <a:cs typeface="Times New Roman"/>
                        </a:rPr>
                        <a:t>
</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79434">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PE" sz="1200" dirty="0" err="1">
                          <a:effectLst/>
                          <a:latin typeface="+mn-lt"/>
                          <a:ea typeface="Calibri"/>
                          <a:cs typeface="Times New Roman"/>
                        </a:rPr>
                        <a:t>Oenothera</a:t>
                      </a:r>
                      <a:r>
                        <a:rPr lang="es-PE" sz="1200" dirty="0">
                          <a:effectLst/>
                          <a:latin typeface="+mn-lt"/>
                          <a:ea typeface="Calibri"/>
                          <a:cs typeface="Times New Roman"/>
                        </a:rPr>
                        <a:t> </a:t>
                      </a:r>
                      <a:r>
                        <a:rPr lang="es-PE" sz="1200" dirty="0" err="1">
                          <a:effectLst/>
                          <a:latin typeface="+mn-lt"/>
                          <a:ea typeface="Calibri"/>
                          <a:cs typeface="Times New Roman"/>
                        </a:rPr>
                        <a:t>campylocalyx</a:t>
                      </a: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“flor rosada”</a:t>
                      </a:r>
                      <a:br>
                        <a:rPr lang="es-PE" sz="1200" dirty="0">
                          <a:effectLst/>
                          <a:latin typeface="+mn-lt"/>
                          <a:ea typeface="Calibri"/>
                          <a:cs typeface="Times New Roman"/>
                        </a:rPr>
                      </a:b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ES" sz="1200" dirty="0" smtClean="0"/>
                        <a:t>Flor, hoja</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200" dirty="0">
                          <a:effectLst/>
                          <a:latin typeface="+mn-lt"/>
                          <a:ea typeface="Calibri"/>
                          <a:cs typeface="Times New Roman"/>
                        </a:rPr>
                        <a:t/>
                      </a:r>
                      <a:br>
                        <a:rPr lang="es-PE" sz="1200" dirty="0">
                          <a:effectLst/>
                          <a:latin typeface="+mn-lt"/>
                          <a:ea typeface="Calibri"/>
                          <a:cs typeface="Times New Roman"/>
                        </a:rPr>
                      </a:br>
                      <a:r>
                        <a:rPr lang="es-PE" sz="1200" dirty="0">
                          <a:effectLst/>
                          <a:latin typeface="+mn-lt"/>
                          <a:ea typeface="Calibri"/>
                          <a:cs typeface="Times New Roman"/>
                        </a:rPr>
                        <a:t/>
                      </a:r>
                      <a:br>
                        <a:rPr lang="es-PE" sz="1200" dirty="0">
                          <a:effectLst/>
                          <a:latin typeface="+mn-lt"/>
                          <a:ea typeface="Calibri"/>
                          <a:cs typeface="Times New Roman"/>
                        </a:rPr>
                      </a:br>
                      <a:r>
                        <a:rPr lang="es-ES" sz="1200" dirty="0" smtClean="0"/>
                        <a:t>Se toma la infusión contra las várices. </a:t>
                      </a:r>
                      <a:endParaRPr lang="es-PE" sz="1200" dirty="0">
                        <a:effectLst/>
                        <a:latin typeface="+mn-lt"/>
                        <a:ea typeface="Calibri"/>
                        <a:cs typeface="Times New Roman"/>
                      </a:endParaRPr>
                    </a:p>
                  </a:txBody>
                  <a:tcPr marL="50525" marR="505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1" y="5994899"/>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04262" y="749536"/>
            <a:ext cx="10515600" cy="847251"/>
          </a:xfrm>
          <a:prstGeom prst="rect">
            <a:avLst/>
          </a:prstGeom>
        </p:spPr>
        <p:txBody>
          <a:bodyPr vert="horz" lIns="91440" tIns="45720" rIns="91440" bIns="45720" rtlCol="0" anchor="ctr">
            <a:normAutofit fontScale="45000" lnSpcReduction="20000"/>
          </a:bodyPr>
          <a:lstStyle/>
          <a:p>
            <a:pPr>
              <a:lnSpc>
                <a:spcPct val="90000"/>
              </a:lnSpc>
              <a:spcBef>
                <a:spcPct val="0"/>
              </a:spcBef>
              <a:defRPr/>
            </a:pPr>
            <a:r>
              <a:rPr lang="en-US" sz="4000" b="1" dirty="0">
                <a:solidFill>
                  <a:schemeClr val="accent2"/>
                </a:solidFill>
                <a:effectLst>
                  <a:outerShdw blurRad="38100" dist="38100" dir="2700000" algn="tl">
                    <a:srgbClr val="000000">
                      <a:alpha val="43137"/>
                    </a:srgbClr>
                  </a:outerShdw>
                </a:effectLst>
              </a:rPr>
              <a:t>7.</a:t>
            </a:r>
            <a:r>
              <a:rPr lang="es-ES" sz="4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4000" b="1" dirty="0">
                <a:solidFill>
                  <a:schemeClr val="accent2"/>
                </a:solidFill>
                <a:effectLst>
                  <a:outerShdw blurRad="38100" dist="38100" dir="2700000" algn="tl">
                    <a:srgbClr val="000000">
                      <a:alpha val="43137"/>
                    </a:srgbClr>
                  </a:outerShdw>
                </a:effectLst>
              </a:rPr>
            </a:br>
            <a:endParaRPr lang="en-US" sz="40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lang="en-US" sz="2200" b="1" dirty="0">
                <a:solidFill>
                  <a:schemeClr val="accent2"/>
                </a:solidFill>
                <a:effectLst>
                  <a:outerShdw blurRad="38100" dist="38100" dir="2700000" algn="tl">
                    <a:srgbClr val="000000">
                      <a:alpha val="43137"/>
                    </a:srgbClr>
                  </a:outerShdw>
                </a:effectLst>
                <a:latin typeface="+mj-lt"/>
                <a:ea typeface="+mj-ea"/>
                <a:cs typeface="+mj-cs"/>
              </a:rPr>
              <a:t/>
            </a:r>
            <a:br>
              <a:rPr lang="en-US" sz="2200" b="1" dirty="0">
                <a:solidFill>
                  <a:schemeClr val="accent2"/>
                </a:solidFill>
                <a:effectLst>
                  <a:outerShdw blurRad="38100" dist="38100" dir="2700000" algn="tl">
                    <a:srgbClr val="000000">
                      <a:alpha val="43137"/>
                    </a:srgbClr>
                  </a:outerShdw>
                </a:effectLst>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0564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8892" y="1088457"/>
            <a:ext cx="10515600" cy="740344"/>
          </a:xfrm>
        </p:spPr>
        <p:txBody>
          <a:bodyPr>
            <a:normAutofit/>
          </a:bodyPr>
          <a:lstStyle/>
          <a:p>
            <a:r>
              <a:rPr lang="en-029" sz="2000" b="1" dirty="0">
                <a:solidFill>
                  <a:schemeClr val="accent2"/>
                </a:solidFill>
                <a:effectLst>
                  <a:outerShdw blurRad="38100" dist="38100" dir="2700000" algn="tl">
                    <a:srgbClr val="000000">
                      <a:alpha val="43137"/>
                    </a:srgbClr>
                  </a:outerShdw>
                </a:effectLst>
              </a:rPr>
              <a:t>Introducción a la </a:t>
            </a:r>
            <a:r>
              <a:rPr lang="en-029" sz="2000" b="1" dirty="0" err="1">
                <a:solidFill>
                  <a:schemeClr val="accent2"/>
                </a:solidFill>
                <a:effectLst>
                  <a:outerShdw blurRad="38100" dist="38100" dir="2700000" algn="tl">
                    <a:srgbClr val="000000">
                      <a:alpha val="43137"/>
                    </a:srgbClr>
                  </a:outerShdw>
                </a:effectLst>
              </a:rPr>
              <a:t>medicina</a:t>
            </a:r>
            <a:r>
              <a:rPr lang="es-PE" sz="2000" b="1" dirty="0">
                <a:solidFill>
                  <a:schemeClr val="accent2"/>
                </a:solidFill>
                <a:effectLst>
                  <a:outerShdw blurRad="38100" dist="38100" dir="2700000" algn="tl">
                    <a:srgbClr val="000000">
                      <a:alpha val="43137"/>
                    </a:srgbClr>
                  </a:outerShdw>
                </a:effectLst>
              </a:rPr>
              <a:t> </a:t>
            </a:r>
            <a:r>
              <a:rPr lang="es-PE" sz="2000" b="1" dirty="0" smtClean="0">
                <a:solidFill>
                  <a:schemeClr val="accent2"/>
                </a:solidFill>
                <a:effectLst>
                  <a:outerShdw blurRad="38100" dist="38100" dir="2700000" algn="tl">
                    <a:srgbClr val="000000">
                      <a:alpha val="43137"/>
                    </a:srgbClr>
                  </a:outerShdw>
                </a:effectLst>
              </a:rPr>
              <a:t>precolombina</a:t>
            </a:r>
            <a:endParaRPr lang="en-US" sz="2000" b="1" dirty="0">
              <a:solidFill>
                <a:schemeClr val="accent2"/>
              </a:solidFill>
              <a:effectLst>
                <a:outerShdw blurRad="38100" dist="38100" dir="2700000" algn="tl">
                  <a:srgbClr val="000000">
                    <a:alpha val="43137"/>
                  </a:srgbClr>
                </a:outerShdw>
              </a:effectLst>
            </a:endParaRPr>
          </a:p>
        </p:txBody>
      </p:sp>
      <p:sp>
        <p:nvSpPr>
          <p:cNvPr id="4" name="Rectangle 3"/>
          <p:cNvSpPr/>
          <p:nvPr/>
        </p:nvSpPr>
        <p:spPr>
          <a:xfrm>
            <a:off x="450376" y="1718425"/>
            <a:ext cx="11382233" cy="5093702"/>
          </a:xfrm>
          <a:prstGeom prst="rect">
            <a:avLst/>
          </a:prstGeom>
        </p:spPr>
        <p:txBody>
          <a:bodyPr wrap="square">
            <a:spAutoFit/>
          </a:bodyPr>
          <a:lstStyle/>
          <a:p>
            <a:pPr algn="just"/>
            <a:endParaRPr lang="es-PE" dirty="0"/>
          </a:p>
          <a:p>
            <a:pPr algn="just"/>
            <a:r>
              <a:rPr lang="es-ES" dirty="0" smtClean="0"/>
              <a:t>La </a:t>
            </a:r>
            <a:r>
              <a:rPr lang="es-ES" dirty="0"/>
              <a:t>cultura prehispánica precolombina estaba íntimamente ligada a la naturaleza, </a:t>
            </a:r>
            <a:r>
              <a:rPr lang="es-ES" dirty="0" smtClean="0"/>
              <a:t>compuesta por </a:t>
            </a:r>
            <a:r>
              <a:rPr lang="es-ES" dirty="0"/>
              <a:t>4 </a:t>
            </a:r>
            <a:r>
              <a:rPr lang="es-ES" dirty="0" smtClean="0"/>
              <a:t>elementos principales: </a:t>
            </a:r>
            <a:r>
              <a:rPr lang="es-ES" dirty="0"/>
              <a:t>tierra - fuego - aire - agua. </a:t>
            </a:r>
            <a:endParaRPr lang="es-ES" dirty="0" smtClean="0"/>
          </a:p>
          <a:p>
            <a:pPr algn="just"/>
            <a:endParaRPr lang="es-ES" dirty="0" smtClean="0"/>
          </a:p>
          <a:p>
            <a:pPr algn="just"/>
            <a:r>
              <a:rPr lang="es-ES" dirty="0" smtClean="0"/>
              <a:t>La </a:t>
            </a:r>
            <a:r>
              <a:rPr lang="es-ES" dirty="0"/>
              <a:t>concepción andina precolombina utilizó esta relación con la naturaleza en mitos y </a:t>
            </a:r>
            <a:r>
              <a:rPr lang="es-ES" dirty="0" smtClean="0"/>
              <a:t>creencias. E </a:t>
            </a:r>
            <a:r>
              <a:rPr lang="es-ES" dirty="0" smtClean="0"/>
              <a:t>uso de </a:t>
            </a:r>
            <a:r>
              <a:rPr lang="es-ES" dirty="0"/>
              <a:t>plantas </a:t>
            </a:r>
            <a:r>
              <a:rPr lang="es-ES" dirty="0" smtClean="0"/>
              <a:t>medicinales era común </a:t>
            </a:r>
            <a:r>
              <a:rPr lang="es-ES" dirty="0"/>
              <a:t>en </a:t>
            </a:r>
            <a:r>
              <a:rPr lang="es-ES" dirty="0" smtClean="0"/>
              <a:t>las </a:t>
            </a:r>
            <a:r>
              <a:rPr lang="es-ES" dirty="0"/>
              <a:t>curas gracias al conocimiento de estas plantas y sus efectos (1). </a:t>
            </a:r>
            <a:endParaRPr lang="es-ES" dirty="0" smtClean="0"/>
          </a:p>
          <a:p>
            <a:pPr algn="just"/>
            <a:endParaRPr lang="es-ES" dirty="0" smtClean="0"/>
          </a:p>
          <a:p>
            <a:pPr algn="just"/>
            <a:r>
              <a:rPr lang="es-ES" dirty="0" smtClean="0"/>
              <a:t>La </a:t>
            </a:r>
            <a:r>
              <a:rPr lang="es-ES" dirty="0"/>
              <a:t>medicina en el territorio americano precolombino se </a:t>
            </a:r>
            <a:r>
              <a:rPr lang="es-ES" dirty="0" smtClean="0"/>
              <a:t>basaba </a:t>
            </a:r>
            <a:r>
              <a:rPr lang="es-ES" dirty="0"/>
              <a:t>en el chamanismo y la curación. Esto hizo que los chamanes y curanderos fueran responsables de la salud de la población (2). </a:t>
            </a:r>
          </a:p>
          <a:p>
            <a:pPr algn="just"/>
            <a:endParaRPr lang="es-ES" dirty="0" smtClean="0">
              <a:cs typeface="Times New Roman" pitchFamily="18" charset="0"/>
            </a:endParaRPr>
          </a:p>
          <a:p>
            <a:pPr algn="just"/>
            <a:endParaRPr lang="es-ES" dirty="0">
              <a:cs typeface="Times New Roman" pitchFamily="18" charset="0"/>
            </a:endParaRPr>
          </a:p>
          <a:p>
            <a:pPr algn="just"/>
            <a:endParaRPr lang="es-ES" dirty="0" smtClean="0">
              <a:cs typeface="Times New Roman" pitchFamily="18" charset="0"/>
            </a:endParaRPr>
          </a:p>
          <a:p>
            <a:pPr algn="just"/>
            <a:endParaRPr lang="es-ES" dirty="0">
              <a:cs typeface="Times New Roman" pitchFamily="18" charset="0"/>
            </a:endParaRPr>
          </a:p>
          <a:p>
            <a:pPr algn="just"/>
            <a:endParaRPr lang="es-ES" dirty="0" smtClean="0">
              <a:cs typeface="Times New Roman" pitchFamily="18" charset="0"/>
            </a:endParaRPr>
          </a:p>
          <a:p>
            <a:endParaRPr lang="es-PE" sz="1100" dirty="0"/>
          </a:p>
          <a:p>
            <a:r>
              <a:rPr lang="es-PE" sz="1100" dirty="0" smtClean="0"/>
              <a:t>1</a:t>
            </a:r>
            <a:r>
              <a:rPr lang="es-PE" sz="1100" dirty="0"/>
              <a:t>. </a:t>
            </a:r>
            <a:r>
              <a:rPr lang="es-PE" sz="1100" dirty="0" err="1"/>
              <a:t>Frisancho</a:t>
            </a:r>
            <a:r>
              <a:rPr lang="es-PE" sz="1100" dirty="0"/>
              <a:t> Velarde Óscar. Concepción mágico-religiosa de la Medicina en la América Prehispánica. Acta </a:t>
            </a:r>
            <a:r>
              <a:rPr lang="es-PE" sz="1100" dirty="0" err="1"/>
              <a:t>méd</a:t>
            </a:r>
            <a:r>
              <a:rPr lang="es-PE" sz="1100" dirty="0"/>
              <a:t>. peruana  [Internet]. 2012  Abr [citado  2020  Mayo  2] ;  29( 2 ): 121-127. Disponible en: http://www.scielo.org.pe/scielo.php?script=sci_arttext&amp;pid=S1728-59172012000200013&amp;lng=es.</a:t>
            </a:r>
            <a:endParaRPr lang="es-ES" sz="1100" dirty="0"/>
          </a:p>
          <a:p>
            <a:r>
              <a:rPr lang="es-ES" sz="1100" dirty="0"/>
              <a:t>2. JORDÁN, RÉGULO G. FRANCO; RÉGULO, G. Chamanismo y plantas de poder en el mundo precolombino de la costa norte del Perú. </a:t>
            </a:r>
            <a:r>
              <a:rPr lang="es-ES" sz="1100" i="1" dirty="0"/>
              <a:t>Perspectivas latinoamericanas</a:t>
            </a:r>
            <a:r>
              <a:rPr lang="es-ES" sz="1100" dirty="0"/>
              <a:t>, 2015, p. 1-40.</a:t>
            </a:r>
            <a:endParaRPr lang="en-US" sz="1100" dirty="0"/>
          </a:p>
          <a:p>
            <a:pPr algn="just"/>
            <a:endParaRPr lang="es-ES" dirty="0">
              <a:cs typeface="Times New Roman" pitchFamily="18" charset="0"/>
            </a:endParaRPr>
          </a:p>
        </p:txBody>
      </p:sp>
    </p:spTree>
    <p:extLst>
      <p:ext uri="{BB962C8B-B14F-4D97-AF65-F5344CB8AC3E}">
        <p14:creationId xmlns:p14="http://schemas.microsoft.com/office/powerpoint/2010/main" val="1788116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357963335"/>
              </p:ext>
            </p:extLst>
          </p:nvPr>
        </p:nvGraphicFramePr>
        <p:xfrm>
          <a:off x="1272476" y="1417571"/>
          <a:ext cx="8554452" cy="4319541"/>
        </p:xfrm>
        <a:graphic>
          <a:graphicData uri="http://schemas.openxmlformats.org/drawingml/2006/table">
            <a:tbl>
              <a:tblPr firstRow="1" firstCol="1" bandRow="1"/>
              <a:tblGrid>
                <a:gridCol w="1977681">
                  <a:extLst>
                    <a:ext uri="{9D8B030D-6E8A-4147-A177-3AD203B41FA5}">
                      <a16:colId xmlns:a16="http://schemas.microsoft.com/office/drawing/2014/main" xmlns="" val="20000"/>
                    </a:ext>
                  </a:extLst>
                </a:gridCol>
                <a:gridCol w="1903826">
                  <a:extLst>
                    <a:ext uri="{9D8B030D-6E8A-4147-A177-3AD203B41FA5}">
                      <a16:colId xmlns:a16="http://schemas.microsoft.com/office/drawing/2014/main" xmlns="" val="20001"/>
                    </a:ext>
                  </a:extLst>
                </a:gridCol>
                <a:gridCol w="1808088">
                  <a:extLst>
                    <a:ext uri="{9D8B030D-6E8A-4147-A177-3AD203B41FA5}">
                      <a16:colId xmlns:a16="http://schemas.microsoft.com/office/drawing/2014/main" xmlns="" val="20002"/>
                    </a:ext>
                  </a:extLst>
                </a:gridCol>
                <a:gridCol w="2864857">
                  <a:extLst>
                    <a:ext uri="{9D8B030D-6E8A-4147-A177-3AD203B41FA5}">
                      <a16:colId xmlns:a16="http://schemas.microsoft.com/office/drawing/2014/main" xmlns="" val="20003"/>
                    </a:ext>
                  </a:extLst>
                </a:gridCol>
              </a:tblGrid>
              <a:tr h="792932">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18779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Peperomia</a:t>
                      </a:r>
                      <a:r>
                        <a:rPr lang="es-PE" sz="1400" dirty="0">
                          <a:effectLst/>
                          <a:latin typeface="+mn-lt"/>
                          <a:ea typeface="Calibri"/>
                          <a:cs typeface="Times New Roman"/>
                        </a:rPr>
                        <a:t> </a:t>
                      </a:r>
                      <a:r>
                        <a:rPr lang="es-PE" sz="1400" dirty="0" err="1">
                          <a:effectLst/>
                          <a:latin typeface="+mn-lt"/>
                          <a:ea typeface="Calibri"/>
                          <a:cs typeface="Times New Roman"/>
                        </a:rPr>
                        <a:t>chachapoyasenss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Afecciones nerviosas, cardiotónico, dolor de estómago, inflamación de los ojos.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13544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Peperomia</a:t>
                      </a:r>
                      <a:r>
                        <a:rPr lang="es-PE" sz="1400" dirty="0">
                          <a:effectLst/>
                          <a:latin typeface="+mn-lt"/>
                          <a:ea typeface="Calibri"/>
                          <a:cs typeface="Times New Roman"/>
                        </a:rPr>
                        <a:t> </a:t>
                      </a:r>
                      <a:r>
                        <a:rPr lang="es-PE" sz="1400" dirty="0" err="1">
                          <a:effectLst/>
                          <a:latin typeface="+mn-lt"/>
                          <a:ea typeface="Calibri"/>
                          <a:cs typeface="Times New Roman"/>
                        </a:rPr>
                        <a:t>tetragona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 de campo”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s-ES" sz="1400" dirty="0" smtClean="0"/>
                        <a:t>Contra las afecciones nerviosas, cardiotónico, dolor de estómago, inflamación de los ojos.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64346">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err="1">
                          <a:effectLst/>
                          <a:latin typeface="+mn-lt"/>
                          <a:ea typeface="Calibri"/>
                          <a:cs typeface="Times New Roman"/>
                        </a:rPr>
                        <a:t>Peperonia</a:t>
                      </a:r>
                      <a:r>
                        <a:rPr lang="es-PE" sz="1400" dirty="0">
                          <a:effectLst/>
                          <a:latin typeface="+mn-lt"/>
                          <a:ea typeface="Calibri"/>
                          <a:cs typeface="Times New Roman"/>
                        </a:rPr>
                        <a:t> </a:t>
                      </a:r>
                      <a:r>
                        <a:rPr lang="es-PE" sz="1400" dirty="0" err="1">
                          <a:effectLst/>
                          <a:latin typeface="+mn-lt"/>
                          <a:ea typeface="Calibri"/>
                          <a:cs typeface="Times New Roman"/>
                        </a:rPr>
                        <a:t>inaequalifolia</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“congona”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Contra las a</a:t>
                      </a:r>
                      <a:r>
                        <a:rPr lang="es-ES" sz="1400" dirty="0" smtClean="0"/>
                        <a:t>fecciones nerviosas, cardiotónico, dolor de estómago, inflamación de los ojos.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080" y="603383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04261" y="988918"/>
            <a:ext cx="10515600" cy="471392"/>
          </a:xfrm>
          <a:prstGeom prst="rect">
            <a:avLst/>
          </a:prstGeom>
        </p:spPr>
        <p:txBody>
          <a:bodyPr vert="horz" lIns="91440" tIns="45720" rIns="91440" bIns="45720" rtlCol="0" anchor="ctr">
            <a:noAutofit/>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1851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799080461"/>
              </p:ext>
            </p:extLst>
          </p:nvPr>
        </p:nvGraphicFramePr>
        <p:xfrm>
          <a:off x="1414518" y="1396747"/>
          <a:ext cx="8494294" cy="4544848"/>
        </p:xfrm>
        <a:graphic>
          <a:graphicData uri="http://schemas.openxmlformats.org/drawingml/2006/table">
            <a:tbl>
              <a:tblPr firstRow="1" firstCol="1" bandRow="1"/>
              <a:tblGrid>
                <a:gridCol w="1963774">
                  <a:extLst>
                    <a:ext uri="{9D8B030D-6E8A-4147-A177-3AD203B41FA5}">
                      <a16:colId xmlns:a16="http://schemas.microsoft.com/office/drawing/2014/main" xmlns="" val="20000"/>
                    </a:ext>
                  </a:extLst>
                </a:gridCol>
                <a:gridCol w="1890438">
                  <a:extLst>
                    <a:ext uri="{9D8B030D-6E8A-4147-A177-3AD203B41FA5}">
                      <a16:colId xmlns:a16="http://schemas.microsoft.com/office/drawing/2014/main" xmlns="" val="20001"/>
                    </a:ext>
                  </a:extLst>
                </a:gridCol>
                <a:gridCol w="1795372">
                  <a:extLst>
                    <a:ext uri="{9D8B030D-6E8A-4147-A177-3AD203B41FA5}">
                      <a16:colId xmlns:a16="http://schemas.microsoft.com/office/drawing/2014/main" xmlns="" val="20002"/>
                    </a:ext>
                  </a:extLst>
                </a:gridCol>
                <a:gridCol w="2844710">
                  <a:extLst>
                    <a:ext uri="{9D8B030D-6E8A-4147-A177-3AD203B41FA5}">
                      <a16:colId xmlns:a16="http://schemas.microsoft.com/office/drawing/2014/main" xmlns="" val="20003"/>
                    </a:ext>
                  </a:extLst>
                </a:gridCol>
              </a:tblGrid>
              <a:tr h="581345">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21465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Perezia</a:t>
                      </a:r>
                      <a:r>
                        <a:rPr lang="es-PE" sz="1400" dirty="0">
                          <a:effectLst/>
                          <a:latin typeface="+mn-lt"/>
                          <a:ea typeface="Calibri"/>
                          <a:cs typeface="Times New Roman"/>
                        </a:rPr>
                        <a:t> multiflora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escozonera</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s-ES" sz="1400" dirty="0" smtClean="0"/>
                        <a:t>Antipirética, antitusígena, diurética, antipirética, gripe, inflamación, sudorífica y </a:t>
                      </a:r>
                      <a:r>
                        <a:rPr lang="es-ES" sz="1400" dirty="0" err="1" smtClean="0"/>
                        <a:t>resfríados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612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Phyllantus</a:t>
                      </a:r>
                      <a:r>
                        <a:rPr lang="es-PE" sz="1400" dirty="0">
                          <a:effectLst/>
                          <a:latin typeface="+mn-lt"/>
                          <a:ea typeface="Calibri"/>
                          <a:cs typeface="Times New Roman"/>
                        </a:rPr>
                        <a:t> </a:t>
                      </a:r>
                      <a:r>
                        <a:rPr lang="es-PE" sz="1400" dirty="0" err="1">
                          <a:effectLst/>
                          <a:latin typeface="+mn-lt"/>
                          <a:ea typeface="Calibri"/>
                          <a:cs typeface="Times New Roman"/>
                        </a:rPr>
                        <a:t>niruri</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chancapiedra</a:t>
                      </a:r>
                      <a:r>
                        <a:rPr lang="es-PE" sz="1400" dirty="0">
                          <a:effectLst/>
                          <a:latin typeface="+mn-lt"/>
                          <a:ea typeface="Calibri"/>
                          <a:cs typeface="Times New Roman"/>
                        </a:rPr>
                        <a:t>”</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tallo, flor</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smtClean="0">
                          <a:effectLst/>
                          <a:latin typeface="+mn-lt"/>
                          <a:ea typeface="Calibri"/>
                          <a:cs typeface="Times New Roman"/>
                        </a:rPr>
                        <a:t/>
                      </a:r>
                      <a:br>
                        <a:rPr lang="es-PE" sz="1400" dirty="0" smtClean="0">
                          <a:effectLst/>
                          <a:latin typeface="+mn-lt"/>
                          <a:ea typeface="Calibri"/>
                          <a:cs typeface="Times New Roman"/>
                        </a:rPr>
                      </a:br>
                      <a:r>
                        <a:rPr lang="es-PE" sz="1400" dirty="0" smtClean="0">
                          <a:effectLst/>
                          <a:latin typeface="+mn-lt"/>
                          <a:ea typeface="Calibri"/>
                          <a:cs typeface="Times New Roman"/>
                        </a:rPr>
                        <a:t>A</a:t>
                      </a:r>
                      <a:r>
                        <a:rPr lang="es-ES" sz="1400" dirty="0" err="1" smtClean="0"/>
                        <a:t>ntiinflamatorio</a:t>
                      </a:r>
                      <a:r>
                        <a:rPr lang="es-ES" sz="1400" baseline="0" dirty="0" smtClean="0"/>
                        <a:t> </a:t>
                      </a:r>
                      <a:r>
                        <a:rPr lang="es-ES" sz="1400" dirty="0" smtClean="0"/>
                        <a:t>hepático, de vesícula, dolores de garganta, flujo vaginal, cálculos renales, problemas de riñón, infección de heridas</a:t>
                      </a:r>
                      <a:r>
                        <a:rPr lang="en-US" sz="1400" dirty="0" smtClean="0">
                          <a:effectLst/>
                          <a:latin typeface="+mn-lt"/>
                          <a:ea typeface="Calibri"/>
                          <a:cs typeface="Times New Roman"/>
                        </a:rPr>
                        <a:t>.</a:t>
                      </a:r>
                      <a:r>
                        <a:rPr lang="es-PE" sz="1400" dirty="0" smtClean="0">
                          <a:effectLst/>
                          <a:latin typeface="+mn-lt"/>
                          <a:ea typeface="Calibri"/>
                          <a:cs typeface="Times New Roman"/>
                        </a:rPr>
                        <a:t/>
                      </a:r>
                      <a:br>
                        <a:rPr lang="es-PE" sz="1400" dirty="0" smtClean="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9108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Physalis</a:t>
                      </a:r>
                      <a:r>
                        <a:rPr lang="es-PE" sz="1400" dirty="0">
                          <a:effectLst/>
                          <a:latin typeface="+mn-lt"/>
                          <a:ea typeface="Calibri"/>
                          <a:cs typeface="Times New Roman"/>
                        </a:rPr>
                        <a:t> peruviana</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“tomatillo silvestre”, “capulí”, “aguaymanto”, “tomate de la sierra”. </a:t>
                      </a:r>
                      <a:br>
                        <a:rPr lang="es-PE" sz="1400">
                          <a:effectLst/>
                          <a:latin typeface="+mn-lt"/>
                          <a:ea typeface="Calibri"/>
                          <a:cs typeface="Times New Roman"/>
                        </a:rPr>
                      </a:br>
                      <a:endParaRPr lang="es-PE" sz="140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Fruto</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El jugo del fruto contra la faringitis y estomatitis, la infusión como un descongestionante ocular, diurética y para </a:t>
                      </a:r>
                      <a:r>
                        <a:rPr lang="es-ES" sz="1400" dirty="0" err="1" smtClean="0"/>
                        <a:t>resfrados</a:t>
                      </a:r>
                      <a:r>
                        <a:rPr lang="es-ES" sz="1400" baseline="0" dirty="0" smtClean="0"/>
                        <a:t> </a:t>
                      </a:r>
                      <a:r>
                        <a:rPr lang="es-ES" sz="1400" dirty="0" smtClean="0"/>
                        <a:t>e ictericia</a:t>
                      </a:r>
                      <a:r>
                        <a:rPr lang="en-US" sz="1400" dirty="0" smtClean="0">
                          <a:effectLst/>
                          <a:latin typeface="+mn-lt"/>
                          <a:ea typeface="Calibri"/>
                          <a:cs typeface="Times New Roman"/>
                        </a:rPr>
                        <a:t>.</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9" y="624884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888768"/>
            <a:ext cx="10515600" cy="662781"/>
          </a:xfrm>
          <a:prstGeom prst="rect">
            <a:avLst/>
          </a:prstGeom>
        </p:spPr>
        <p:txBody>
          <a:bodyPr vert="horz" lIns="91440" tIns="45720" rIns="91440" bIns="45720" rtlCol="0" anchor="ctr">
            <a:normAutofit fontScale="52500" lnSpcReduction="20000"/>
          </a:bodyPr>
          <a:lstStyle/>
          <a:p>
            <a:pPr lvl="0">
              <a:lnSpc>
                <a:spcPct val="90000"/>
              </a:lnSpc>
              <a:spcBef>
                <a:spcPct val="0"/>
              </a:spcBef>
              <a:defRPr/>
            </a:pPr>
            <a:r>
              <a:rPr lang="es-ES" sz="3400" b="1" dirty="0">
                <a:solidFill>
                  <a:schemeClr val="accent2"/>
                </a:solidFill>
                <a:effectLst>
                  <a:outerShdw blurRad="38100" dist="38100" dir="2700000" algn="tl">
                    <a:srgbClr val="000000">
                      <a:alpha val="43137"/>
                    </a:srgbClr>
                  </a:outerShdw>
                </a:effectLst>
                <a:latin typeface="+mj-lt"/>
                <a:ea typeface="+mj-ea"/>
                <a:cs typeface="+mj-cs"/>
              </a:rPr>
              <a:t>7. Evidencia del uso de plantas medicinales en la medicina precolombina e inca</a:t>
            </a:r>
            <a:br>
              <a:rPr lang="es-ES" sz="3400" b="1" dirty="0">
                <a:solidFill>
                  <a:schemeClr val="accent2"/>
                </a:solidFill>
                <a:effectLst>
                  <a:outerShdw blurRad="38100" dist="38100" dir="2700000" algn="tl">
                    <a:srgbClr val="000000">
                      <a:alpha val="43137"/>
                    </a:srgbClr>
                  </a:outerShdw>
                </a:effectLst>
                <a:latin typeface="+mj-lt"/>
                <a:ea typeface="+mj-ea"/>
                <a:cs typeface="+mj-cs"/>
              </a:rPr>
            </a:br>
            <a:endParaRPr lang="es-ES" sz="2000" b="1" dirty="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kumimoji="0" lang="es-ES" sz="2000" b="0" i="0" u="none" strike="noStrike" kern="1200" cap="none" spc="0" normalizeH="0" baseline="0" noProof="0" dirty="0" smtClean="0">
                <a:ln>
                  <a:noFill/>
                </a:ln>
                <a:solidFill>
                  <a:schemeClr val="tx1"/>
                </a:solidFill>
                <a:effectLst/>
                <a:uLnTx/>
                <a:uFillTx/>
                <a:latin typeface="+mj-lt"/>
                <a:ea typeface="+mj-ea"/>
                <a:cs typeface="+mj-cs"/>
              </a:rPr>
              <a:t/>
            </a:r>
            <a:br>
              <a:rPr kumimoji="0" lang="es-ES" sz="2000" b="0" i="0" u="none" strike="noStrike" kern="1200" cap="none" spc="0" normalizeH="0" baseline="0" noProof="0" dirty="0" smtClean="0">
                <a:ln>
                  <a:noFill/>
                </a:ln>
                <a:solidFill>
                  <a:schemeClr val="tx1"/>
                </a:solidFill>
                <a:effectLst/>
                <a:uLnTx/>
                <a:uFillTx/>
                <a:latin typeface="+mj-lt"/>
                <a:ea typeface="+mj-ea"/>
                <a:cs typeface="+mj-cs"/>
              </a:rPr>
            </a:b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24663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769687917"/>
              </p:ext>
            </p:extLst>
          </p:nvPr>
        </p:nvGraphicFramePr>
        <p:xfrm>
          <a:off x="1478757" y="1549119"/>
          <a:ext cx="8494296" cy="4335968"/>
        </p:xfrm>
        <a:graphic>
          <a:graphicData uri="http://schemas.openxmlformats.org/drawingml/2006/table">
            <a:tbl>
              <a:tblPr firstRow="1" firstCol="1" bandRow="1"/>
              <a:tblGrid>
                <a:gridCol w="1963774">
                  <a:extLst>
                    <a:ext uri="{9D8B030D-6E8A-4147-A177-3AD203B41FA5}">
                      <a16:colId xmlns:a16="http://schemas.microsoft.com/office/drawing/2014/main" xmlns="" val="20000"/>
                    </a:ext>
                  </a:extLst>
                </a:gridCol>
                <a:gridCol w="1890438">
                  <a:extLst>
                    <a:ext uri="{9D8B030D-6E8A-4147-A177-3AD203B41FA5}">
                      <a16:colId xmlns:a16="http://schemas.microsoft.com/office/drawing/2014/main" xmlns="" val="20001"/>
                    </a:ext>
                  </a:extLst>
                </a:gridCol>
                <a:gridCol w="1795373">
                  <a:extLst>
                    <a:ext uri="{9D8B030D-6E8A-4147-A177-3AD203B41FA5}">
                      <a16:colId xmlns:a16="http://schemas.microsoft.com/office/drawing/2014/main" xmlns="" val="20002"/>
                    </a:ext>
                  </a:extLst>
                </a:gridCol>
                <a:gridCol w="2844711">
                  <a:extLst>
                    <a:ext uri="{9D8B030D-6E8A-4147-A177-3AD203B41FA5}">
                      <a16:colId xmlns:a16="http://schemas.microsoft.com/office/drawing/2014/main" xmlns="" val="20003"/>
                    </a:ext>
                  </a:extLst>
                </a:gridCol>
              </a:tblGrid>
              <a:tr h="914399">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7369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Physalis</a:t>
                      </a:r>
                      <a:r>
                        <a:rPr lang="es-PE" sz="1400" dirty="0">
                          <a:effectLst/>
                          <a:latin typeface="+mn-lt"/>
                          <a:ea typeface="Calibri"/>
                          <a:cs typeface="Times New Roman"/>
                        </a:rPr>
                        <a:t> </a:t>
                      </a:r>
                      <a:r>
                        <a:rPr lang="es-PE" sz="1400" dirty="0" err="1">
                          <a:effectLst/>
                          <a:latin typeface="+mn-lt"/>
                          <a:ea typeface="Calibri"/>
                          <a:cs typeface="Times New Roman"/>
                        </a:rPr>
                        <a:t>pubescens</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p>
                    <a:p>
                      <a:pPr algn="ctr">
                        <a:lnSpc>
                          <a:spcPct val="115000"/>
                        </a:lnSpc>
                        <a:spcAft>
                          <a:spcPts val="0"/>
                        </a:spcAft>
                      </a:pPr>
                      <a:r>
                        <a:rPr lang="es-PE" sz="1400" dirty="0">
                          <a:effectLst/>
                          <a:latin typeface="+mn-lt"/>
                          <a:ea typeface="Calibri"/>
                          <a:cs typeface="Times New Roman"/>
                        </a:rPr>
                        <a:t>“tomatillo”</a:t>
                      </a: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Fruto.</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Digestiva, antioxidante, antiescorbútica. </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391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Phytolacca</a:t>
                      </a:r>
                      <a:r>
                        <a:rPr lang="es-PE" sz="1400" dirty="0">
                          <a:effectLst/>
                          <a:latin typeface="+mn-lt"/>
                          <a:ea typeface="Calibri"/>
                          <a:cs typeface="Times New Roman"/>
                        </a:rPr>
                        <a:t> </a:t>
                      </a:r>
                      <a:r>
                        <a:rPr lang="es-PE" sz="1400" dirty="0" err="1">
                          <a:effectLst/>
                          <a:latin typeface="+mn-lt"/>
                          <a:ea typeface="Calibri"/>
                          <a:cs typeface="Times New Roman"/>
                        </a:rPr>
                        <a:t>bogotensis</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ailambo</a:t>
                      </a:r>
                      <a:r>
                        <a:rPr lang="es-PE" sz="1400" dirty="0">
                          <a:effectLst/>
                          <a:latin typeface="+mn-lt"/>
                          <a:ea typeface="Calibri"/>
                          <a:cs typeface="Times New Roman"/>
                        </a:rPr>
                        <a:t>”, “</a:t>
                      </a:r>
                      <a:r>
                        <a:rPr lang="es-PE" sz="1400" dirty="0" err="1">
                          <a:effectLst/>
                          <a:latin typeface="+mn-lt"/>
                          <a:ea typeface="Calibri"/>
                          <a:cs typeface="Times New Roman"/>
                        </a:rPr>
                        <a:t>airambo</a:t>
                      </a:r>
                      <a:r>
                        <a:rPr lang="es-PE" sz="1400" dirty="0">
                          <a:effectLst/>
                          <a:latin typeface="+mn-lt"/>
                          <a:ea typeface="Calibri"/>
                          <a:cs typeface="Times New Roman"/>
                        </a:rPr>
                        <a:t>”, “</a:t>
                      </a:r>
                      <a:r>
                        <a:rPr lang="es-PE" sz="1400" dirty="0" err="1">
                          <a:effectLst/>
                          <a:latin typeface="+mn-lt"/>
                          <a:ea typeface="Calibri"/>
                          <a:cs typeface="Times New Roman"/>
                        </a:rPr>
                        <a:t>coponcillo</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Fruto.</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La raíz es purgante, se usa también para bajar la hinchazón de las herida</a:t>
                      </a:r>
                      <a:r>
                        <a:rPr lang="en-US" sz="1400" dirty="0" smtClean="0">
                          <a:effectLst/>
                          <a:latin typeface="+mn-lt"/>
                          <a:ea typeface="Calibri"/>
                          <a:cs typeface="Times New Roman"/>
                        </a:rPr>
                        <a:t>.</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1437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Picrosia</a:t>
                      </a:r>
                      <a:r>
                        <a:rPr lang="es-PE" sz="1400" dirty="0">
                          <a:effectLst/>
                          <a:latin typeface="+mn-lt"/>
                          <a:ea typeface="Calibri"/>
                          <a:cs typeface="Times New Roman"/>
                        </a:rPr>
                        <a:t> </a:t>
                      </a:r>
                      <a:r>
                        <a:rPr lang="es-PE" sz="1400" dirty="0" err="1">
                          <a:effectLst/>
                          <a:latin typeface="+mn-lt"/>
                          <a:ea typeface="Calibri"/>
                          <a:cs typeface="Times New Roman"/>
                        </a:rPr>
                        <a:t>longifolia</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“achicoria”, “achicoria peruana”, “chicoria”</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Raíz, tallo, hoja</a:t>
                      </a:r>
                      <a:r>
                        <a:rPr lang="es-PE" sz="1400" dirty="0" smtClean="0">
                          <a:effectLst/>
                          <a:latin typeface="+mn-lt"/>
                          <a:ea typeface="Calibri"/>
                          <a:cs typeface="Times New Roman"/>
                        </a:rPr>
                        <a:t>.</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smtClean="0">
                          <a:effectLst/>
                          <a:latin typeface="+mn-lt"/>
                          <a:ea typeface="Calibri"/>
                          <a:cs typeface="Times New Roman"/>
                        </a:rPr>
                        <a:t>Antipirético</a:t>
                      </a:r>
                      <a:r>
                        <a:rPr lang="en-US" sz="1400" baseline="0" dirty="0" smtClean="0">
                          <a:effectLst/>
                          <a:latin typeface="+mn-lt"/>
                          <a:ea typeface="Calibri"/>
                          <a:cs typeface="Times New Roman"/>
                        </a:rPr>
                        <a:t> </a:t>
                      </a:r>
                      <a:r>
                        <a:rPr lang="es-ES" sz="1400" dirty="0" smtClean="0"/>
                        <a:t>para trastornos intestinales, eficaz en el tratamiento de la hepatitis, diurético, </a:t>
                      </a:r>
                      <a:r>
                        <a:rPr lang="es-ES" sz="1400" dirty="0" err="1" smtClean="0"/>
                        <a:t>antianémica</a:t>
                      </a:r>
                      <a:r>
                        <a:rPr lang="es-ES" sz="1400" dirty="0" smtClean="0"/>
                        <a:t>, afecciones hepáticas, estreñimiento. </a:t>
                      </a:r>
                      <a:endParaRPr lang="es-PE" sz="1400" dirty="0">
                        <a:effectLst/>
                        <a:latin typeface="+mn-lt"/>
                        <a:ea typeface="Calibri"/>
                        <a:cs typeface="Times New Roman"/>
                      </a:endParaRPr>
                    </a:p>
                  </a:txBody>
                  <a:tcPr marL="68381" marR="683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5957217"/>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fontScale="90000" lnSpcReduction="20000"/>
          </a:bodyPr>
          <a:lstStyle/>
          <a:p>
            <a:pPr>
              <a:lnSpc>
                <a:spcPct val="90000"/>
              </a:lnSpc>
              <a:spcBef>
                <a:spcPct val="0"/>
              </a:spcBef>
              <a:defRPr/>
            </a:pPr>
            <a:endParaRPr lang="en-US" sz="2400" b="1" dirty="0" smtClean="0">
              <a:solidFill>
                <a:schemeClr val="accent2"/>
              </a:solidFill>
              <a:effectLst>
                <a:outerShdw blurRad="38100" dist="38100" dir="2700000" algn="tl">
                  <a:srgbClr val="000000">
                    <a:alpha val="43137"/>
                  </a:srgbClr>
                </a:outerShdw>
              </a:effectLst>
            </a:endParaRPr>
          </a:p>
          <a:p>
            <a:pPr>
              <a:lnSpc>
                <a:spcPct val="90000"/>
              </a:lnSpc>
              <a:spcBef>
                <a:spcPct val="0"/>
              </a:spcBef>
              <a:defRPr/>
            </a:pPr>
            <a:r>
              <a:rPr lang="en-US" sz="2400" b="1" dirty="0" smtClean="0">
                <a:solidFill>
                  <a:schemeClr val="accent2"/>
                </a:solidFill>
                <a:effectLst>
                  <a:outerShdw blurRad="38100" dist="38100" dir="2700000" algn="tl">
                    <a:srgbClr val="000000">
                      <a:alpha val="43137"/>
                    </a:srgbClr>
                  </a:outerShdw>
                </a:effectLst>
              </a:rPr>
              <a:t>7</a:t>
            </a:r>
            <a:r>
              <a:rPr lang="en-US" sz="2400" b="1" dirty="0">
                <a:solidFill>
                  <a:schemeClr val="accent2"/>
                </a:solidFill>
                <a:effectLst>
                  <a:outerShdw blurRad="38100" dist="38100" dir="2700000" algn="tl">
                    <a:srgbClr val="000000">
                      <a:alpha val="43137"/>
                    </a:srgbClr>
                  </a:outerShdw>
                </a:effectLst>
              </a:rPr>
              <a:t>.</a:t>
            </a:r>
            <a:r>
              <a:rPr lang="es-ES" sz="24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lang="es-ES" sz="2100" b="1" dirty="0">
                <a:solidFill>
                  <a:schemeClr val="accent2"/>
                </a:solidFill>
                <a:effectLst>
                  <a:outerShdw blurRad="38100" dist="38100" dir="2700000" algn="tl">
                    <a:srgbClr val="000000">
                      <a:alpha val="43137"/>
                    </a:srgbClr>
                  </a:outerShdw>
                </a:effectLst>
                <a:latin typeface="+mj-lt"/>
                <a:ea typeface="+mj-ea"/>
                <a:cs typeface="+mj-cs"/>
              </a:rPr>
              <a:t/>
            </a:r>
            <a:br>
              <a:rPr lang="es-ES" sz="2100" b="1" dirty="0">
                <a:solidFill>
                  <a:schemeClr val="accent2"/>
                </a:solidFill>
                <a:effectLst>
                  <a:outerShdw blurRad="38100" dist="38100" dir="2700000" algn="tl">
                    <a:srgbClr val="000000">
                      <a:alpha val="43137"/>
                    </a:srgbClr>
                  </a:outerShdw>
                </a:effectLst>
                <a:latin typeface="+mj-lt"/>
                <a:ea typeface="+mj-ea"/>
                <a:cs typeface="+mj-cs"/>
              </a:rPr>
            </a:br>
            <a:endParaRPr lang="en-U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953982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2130079571"/>
              </p:ext>
            </p:extLst>
          </p:nvPr>
        </p:nvGraphicFramePr>
        <p:xfrm>
          <a:off x="1975155" y="765235"/>
          <a:ext cx="8506326" cy="5179083"/>
        </p:xfrm>
        <a:graphic>
          <a:graphicData uri="http://schemas.openxmlformats.org/drawingml/2006/table">
            <a:tbl>
              <a:tblPr firstRow="1" firstCol="1" bandRow="1"/>
              <a:tblGrid>
                <a:gridCol w="1966555">
                  <a:extLst>
                    <a:ext uri="{9D8B030D-6E8A-4147-A177-3AD203B41FA5}">
                      <a16:colId xmlns:a16="http://schemas.microsoft.com/office/drawing/2014/main" xmlns="" val="20000"/>
                    </a:ext>
                  </a:extLst>
                </a:gridCol>
                <a:gridCol w="1893115">
                  <a:extLst>
                    <a:ext uri="{9D8B030D-6E8A-4147-A177-3AD203B41FA5}">
                      <a16:colId xmlns:a16="http://schemas.microsoft.com/office/drawing/2014/main" xmlns="" val="20001"/>
                    </a:ext>
                  </a:extLst>
                </a:gridCol>
                <a:gridCol w="1797916">
                  <a:extLst>
                    <a:ext uri="{9D8B030D-6E8A-4147-A177-3AD203B41FA5}">
                      <a16:colId xmlns:a16="http://schemas.microsoft.com/office/drawing/2014/main" xmlns="" val="20002"/>
                    </a:ext>
                  </a:extLst>
                </a:gridCol>
                <a:gridCol w="2848740">
                  <a:extLst>
                    <a:ext uri="{9D8B030D-6E8A-4147-A177-3AD203B41FA5}">
                      <a16:colId xmlns:a16="http://schemas.microsoft.com/office/drawing/2014/main" xmlns="" val="20003"/>
                    </a:ext>
                  </a:extLst>
                </a:gridCol>
              </a:tblGrid>
              <a:tr h="635996">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136819">
                <a:tc>
                  <a:txBody>
                    <a:bodyPr/>
                    <a:lstStyle/>
                    <a:p>
                      <a:pPr algn="ctr">
                        <a:lnSpc>
                          <a:spcPct val="115000"/>
                        </a:lnSpc>
                        <a:spcAft>
                          <a:spcPts val="0"/>
                        </a:spcAft>
                      </a:pPr>
                      <a:r>
                        <a:rPr lang="es-PE" sz="1400" dirty="0" err="1">
                          <a:effectLst/>
                          <a:latin typeface="+mn-lt"/>
                          <a:ea typeface="Calibri"/>
                          <a:cs typeface="Times New Roman"/>
                        </a:rPr>
                        <a:t>Plantago</a:t>
                      </a:r>
                      <a:r>
                        <a:rPr lang="es-PE" sz="1400" dirty="0">
                          <a:effectLst/>
                          <a:latin typeface="+mn-lt"/>
                          <a:ea typeface="Calibri"/>
                          <a:cs typeface="Times New Roman"/>
                        </a:rPr>
                        <a:t> </a:t>
                      </a:r>
                      <a:r>
                        <a:rPr lang="es-PE" sz="1400" dirty="0" err="1">
                          <a:effectLst/>
                          <a:latin typeface="+mn-lt"/>
                          <a:ea typeface="Calibri"/>
                          <a:cs typeface="Times New Roman"/>
                        </a:rPr>
                        <a:t>lanceolata</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“llantén”, “llantén menor”</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Toda la planta</a:t>
                      </a:r>
                      <a:r>
                        <a:rPr lang="es-PE" sz="1400" dirty="0">
                          <a:effectLst/>
                          <a:latin typeface="+mn-lt"/>
                          <a:ea typeface="Calibri"/>
                          <a:cs typeface="Times New Roman"/>
                        </a:rPr>
                        <a:t>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Para dolor de oídos, de garganta, afecciones bucales, de ojos, pulmonares, antialérgica, antibiótica, antihemorrágica, antihistamínica</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83517">
                <a:tc>
                  <a:txBody>
                    <a:bodyPr/>
                    <a:lstStyle/>
                    <a:p>
                      <a:pPr algn="ctr">
                        <a:lnSpc>
                          <a:spcPct val="115000"/>
                        </a:lnSpc>
                        <a:spcAft>
                          <a:spcPts val="0"/>
                        </a:spcAft>
                      </a:pPr>
                      <a:r>
                        <a:rPr lang="es-PE" sz="1400" dirty="0" err="1">
                          <a:effectLst/>
                          <a:latin typeface="+mn-lt"/>
                          <a:ea typeface="Calibri"/>
                          <a:cs typeface="Times New Roman"/>
                        </a:rPr>
                        <a:t>Polygala</a:t>
                      </a:r>
                      <a:r>
                        <a:rPr lang="es-PE" sz="1400" dirty="0">
                          <a:effectLst/>
                          <a:latin typeface="+mn-lt"/>
                          <a:ea typeface="Calibri"/>
                          <a:cs typeface="Times New Roman"/>
                        </a:rPr>
                        <a:t> </a:t>
                      </a:r>
                      <a:r>
                        <a:rPr lang="es-PE" sz="1400" dirty="0" err="1">
                          <a:effectLst/>
                          <a:latin typeface="+mn-lt"/>
                          <a:ea typeface="Calibri"/>
                          <a:cs typeface="Times New Roman"/>
                        </a:rPr>
                        <a:t>paniculata</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a:t>
                      </a:r>
                      <a:r>
                        <a:rPr lang="es-PE" sz="1400" dirty="0" err="1">
                          <a:effectLst/>
                          <a:latin typeface="+mn-lt"/>
                          <a:ea typeface="Calibri"/>
                          <a:cs typeface="Times New Roman"/>
                        </a:rPr>
                        <a:t>mentolatum</a:t>
                      </a:r>
                      <a:r>
                        <a:rPr lang="es-PE" sz="1400" dirty="0">
                          <a:effectLst/>
                          <a:latin typeface="+mn-lt"/>
                          <a:ea typeface="Calibri"/>
                          <a:cs typeface="Times New Roman"/>
                        </a:rPr>
                        <a:t>”, “</a:t>
                      </a:r>
                      <a:r>
                        <a:rPr lang="es-PE" sz="1400" dirty="0" err="1">
                          <a:effectLst/>
                          <a:latin typeface="+mn-lt"/>
                          <a:ea typeface="Calibri"/>
                          <a:cs typeface="Times New Roman"/>
                        </a:rPr>
                        <a:t>mentolato</a:t>
                      </a:r>
                      <a:r>
                        <a:rPr lang="es-PE" sz="1400" dirty="0">
                          <a:effectLst/>
                          <a:latin typeface="+mn-lt"/>
                          <a:ea typeface="Calibri"/>
                          <a:cs typeface="Times New Roman"/>
                        </a:rPr>
                        <a:t>”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Raíz, tallo, hoja</a:t>
                      </a:r>
                      <a:r>
                        <a:rPr lang="es-PE" sz="1400" dirty="0">
                          <a:effectLst/>
                          <a:latin typeface="+mn-lt"/>
                          <a:ea typeface="Calibri"/>
                          <a:cs typeface="Times New Roman"/>
                        </a:rPr>
                        <a:t>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Contra enfermedades de las vías urinarias, antirreumática, antitusígena, bronquitis, catarro, depurativa, diurética, contra enfermedades venéreas, vías urinarias, expectorante, irritación de los ojos, luxaciones</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67049">
                <a:tc>
                  <a:txBody>
                    <a:bodyPr/>
                    <a:lstStyle/>
                    <a:p>
                      <a:pPr algn="ctr">
                        <a:lnSpc>
                          <a:spcPct val="115000"/>
                        </a:lnSpc>
                        <a:spcAft>
                          <a:spcPts val="0"/>
                        </a:spcAft>
                      </a:pPr>
                      <a:r>
                        <a:rPr lang="es-PE" sz="1400" dirty="0" err="1">
                          <a:effectLst/>
                          <a:latin typeface="+mn-lt"/>
                          <a:ea typeface="Calibri"/>
                          <a:cs typeface="Times New Roman"/>
                        </a:rPr>
                        <a:t>Polygonum</a:t>
                      </a:r>
                      <a:r>
                        <a:rPr lang="es-PE" sz="1400" dirty="0">
                          <a:effectLst/>
                          <a:latin typeface="+mn-lt"/>
                          <a:ea typeface="Calibri"/>
                          <a:cs typeface="Times New Roman"/>
                        </a:rPr>
                        <a:t> </a:t>
                      </a:r>
                      <a:r>
                        <a:rPr lang="es-PE" sz="1400" dirty="0" err="1">
                          <a:effectLst/>
                          <a:latin typeface="+mn-lt"/>
                          <a:ea typeface="Calibri"/>
                          <a:cs typeface="Times New Roman"/>
                        </a:rPr>
                        <a:t>punctatum</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“yaco”, “</a:t>
                      </a:r>
                      <a:r>
                        <a:rPr lang="es-PE" sz="1400" dirty="0" err="1">
                          <a:effectLst/>
                          <a:latin typeface="+mn-lt"/>
                          <a:ea typeface="Calibri"/>
                          <a:cs typeface="Times New Roman"/>
                        </a:rPr>
                        <a:t>shutiri</a:t>
                      </a:r>
                      <a:r>
                        <a:rPr lang="es-PE" sz="1400" dirty="0">
                          <a:effectLst/>
                          <a:latin typeface="+mn-lt"/>
                          <a:ea typeface="Calibri"/>
                          <a:cs typeface="Times New Roman"/>
                        </a:rPr>
                        <a:t>”, “ají de perro”, “ajicillo”</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S" sz="1400" dirty="0" smtClean="0"/>
                        <a:t>Toda la planta.</a:t>
                      </a:r>
                      <a:endParaRPr lang="es-PE" sz="1400" dirty="0" smtClean="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
</a:t>
                      </a: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Antipirético, antirreumático, cálculos biliares, cálculos de la vejiga, contra el asma, dermatitis, diurética, enfermedades de los ojos, enfermedades de las vías urinarias, estimulante, hemorroides, alopecia, parálisis, tiña, astringente</a:t>
                      </a:r>
                      <a:endParaRPr lang="es-PE" sz="1400" dirty="0">
                        <a:effectLst/>
                        <a:latin typeface="+mn-lt"/>
                        <a:ea typeface="Calibri"/>
                        <a:cs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8" y="593153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96871" y="335340"/>
            <a:ext cx="8784610" cy="646331"/>
          </a:xfrm>
          <a:prstGeom prst="rect">
            <a:avLst/>
          </a:prstGeom>
        </p:spPr>
        <p:txBody>
          <a:bodyPr wrap="square">
            <a:spAutoFit/>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1806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560" y="460659"/>
            <a:ext cx="10515600" cy="1325563"/>
          </a:xfrm>
        </p:spPr>
        <p:txBody>
          <a:bodyPr>
            <a:normAutofit/>
          </a:bodyPr>
          <a:lstStyle/>
          <a:p>
            <a:pPr lvl="0">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3731571052"/>
              </p:ext>
            </p:extLst>
          </p:nvPr>
        </p:nvGraphicFramePr>
        <p:xfrm>
          <a:off x="1020349" y="1333352"/>
          <a:ext cx="9160880" cy="4651467"/>
        </p:xfrm>
        <a:graphic>
          <a:graphicData uri="http://schemas.openxmlformats.org/drawingml/2006/table">
            <a:tbl>
              <a:tblPr firstRow="1" firstCol="1" bandRow="1"/>
              <a:tblGrid>
                <a:gridCol w="2117880">
                  <a:extLst>
                    <a:ext uri="{9D8B030D-6E8A-4147-A177-3AD203B41FA5}">
                      <a16:colId xmlns:a16="http://schemas.microsoft.com/office/drawing/2014/main" xmlns="" val="20000"/>
                    </a:ext>
                  </a:extLst>
                </a:gridCol>
                <a:gridCol w="2038789">
                  <a:extLst>
                    <a:ext uri="{9D8B030D-6E8A-4147-A177-3AD203B41FA5}">
                      <a16:colId xmlns:a16="http://schemas.microsoft.com/office/drawing/2014/main" xmlns="" val="20001"/>
                    </a:ext>
                  </a:extLst>
                </a:gridCol>
                <a:gridCol w="1936263">
                  <a:extLst>
                    <a:ext uri="{9D8B030D-6E8A-4147-A177-3AD203B41FA5}">
                      <a16:colId xmlns:a16="http://schemas.microsoft.com/office/drawing/2014/main" xmlns="" val="20002"/>
                    </a:ext>
                  </a:extLst>
                </a:gridCol>
                <a:gridCol w="3067948">
                  <a:extLst>
                    <a:ext uri="{9D8B030D-6E8A-4147-A177-3AD203B41FA5}">
                      <a16:colId xmlns:a16="http://schemas.microsoft.com/office/drawing/2014/main" xmlns="" val="20003"/>
                    </a:ext>
                  </a:extLst>
                </a:gridCol>
              </a:tblGrid>
              <a:tr h="509107">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44872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Ranunculus</a:t>
                      </a:r>
                      <a:r>
                        <a:rPr lang="es-PE" sz="1400" dirty="0">
                          <a:effectLst/>
                          <a:latin typeface="+mn-lt"/>
                          <a:ea typeface="Calibri"/>
                          <a:cs typeface="Times New Roman"/>
                        </a:rPr>
                        <a:t> </a:t>
                      </a:r>
                      <a:r>
                        <a:rPr lang="es-PE" sz="1400" dirty="0" err="1">
                          <a:effectLst/>
                          <a:latin typeface="+mn-lt"/>
                          <a:ea typeface="Calibri"/>
                          <a:cs typeface="Times New Roman"/>
                        </a:rPr>
                        <a:t>praemorsus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solmansacha</a:t>
                      </a:r>
                      <a:r>
                        <a:rPr lang="es-PE" sz="1400" dirty="0">
                          <a:effectLst/>
                          <a:latin typeface="+mn-lt"/>
                          <a:ea typeface="Calibri"/>
                          <a:cs typeface="Times New Roman"/>
                        </a:rPr>
                        <a:t>”, “centella”, “cicuta”, “botón de oro”</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endParaRPr lang="en-US" sz="1400" dirty="0">
                        <a:effectLst/>
                        <a:latin typeface="+mn-lt"/>
                        <a:ea typeface="Calibri"/>
                        <a:cs typeface="Times New Roman"/>
                      </a:endParaRPr>
                    </a:p>
                    <a:p>
                      <a:pPr algn="ctr">
                        <a:lnSpc>
                          <a:spcPct val="115000"/>
                        </a:lnSpc>
                        <a:spcAft>
                          <a:spcPts val="0"/>
                        </a:spcAft>
                      </a:pPr>
                      <a:r>
                        <a:rPr lang="es-ES" sz="1400" dirty="0" smtClean="0"/>
                        <a:t>Las hojas machacadas se usan contra las micosis de las uñas, el cocimiento contra las heridas y contra dolores reumáticos.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5762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Rhynchanthera</a:t>
                      </a:r>
                      <a:r>
                        <a:rPr lang="es-PE" sz="1400" dirty="0">
                          <a:effectLst/>
                          <a:latin typeface="+mn-lt"/>
                          <a:ea typeface="Calibri"/>
                          <a:cs typeface="Times New Roman"/>
                        </a:rPr>
                        <a:t> </a:t>
                      </a:r>
                      <a:r>
                        <a:rPr lang="es-PE" sz="1400" dirty="0" err="1">
                          <a:effectLst/>
                          <a:latin typeface="+mn-lt"/>
                          <a:ea typeface="Calibri"/>
                          <a:cs typeface="Times New Roman"/>
                        </a:rPr>
                        <a:t>dichotana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chichirilla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Antinfiammatorio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63017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Rorippanastur</a:t>
                      </a:r>
                      <a:r>
                        <a:rPr lang="es-PE" sz="1400" dirty="0">
                          <a:effectLst/>
                          <a:latin typeface="+mn-lt"/>
                          <a:ea typeface="Calibri"/>
                          <a:cs typeface="Times New Roman"/>
                        </a:rPr>
                        <a:t>-</a:t>
                      </a:r>
                      <a:br>
                        <a:rPr lang="es-PE" sz="1400" dirty="0">
                          <a:effectLst/>
                          <a:latin typeface="+mn-lt"/>
                          <a:ea typeface="Calibri"/>
                          <a:cs typeface="Times New Roman"/>
                        </a:rPr>
                      </a:br>
                      <a:r>
                        <a:rPr lang="es-PE" sz="1400" dirty="0" err="1">
                          <a:effectLst/>
                          <a:latin typeface="+mn-lt"/>
                          <a:ea typeface="Calibri"/>
                          <a:cs typeface="Times New Roman"/>
                        </a:rPr>
                        <a:t>tiumaquaticum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“berro”, “occoruro”, “chijchi”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Antiescorbútica, contra afecciones hepáticas, pulmonares, amigdalitis, antiácida, </a:t>
                      </a:r>
                      <a:r>
                        <a:rPr lang="es-ES" sz="1400" dirty="0" err="1" smtClean="0"/>
                        <a:t>antianémica</a:t>
                      </a:r>
                      <a:r>
                        <a:rPr lang="es-ES" sz="1400" dirty="0" smtClean="0"/>
                        <a:t>, antiasmática, antidiabética, antirreumática, </a:t>
                      </a:r>
                      <a:r>
                        <a:rPr lang="es-ES" sz="1400" dirty="0" err="1" smtClean="0"/>
                        <a:t>antítusígena</a:t>
                      </a:r>
                      <a:r>
                        <a:rPr lang="es-ES" sz="1400" dirty="0" smtClean="0"/>
                        <a:t>, contra bronquitis, caída del cabello, cálculos renales, catarro, ciática.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9" y="6101378"/>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011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4238" y="447012"/>
            <a:ext cx="10515600" cy="1325563"/>
          </a:xfrm>
        </p:spPr>
        <p:txBody>
          <a:bodyPr>
            <a:normAutofit fontScale="90000"/>
          </a:bodyPr>
          <a:lstStyle/>
          <a:p>
            <a:pPr lvl="0"/>
            <a:r>
              <a:rPr lang="en-US" sz="2000" b="1" dirty="0" smtClean="0">
                <a:solidFill>
                  <a:schemeClr val="accent2"/>
                </a:solidFill>
                <a:effectLst>
                  <a:outerShdw blurRad="38100" dist="38100" dir="2700000" algn="tl">
                    <a:srgbClr val="000000">
                      <a:alpha val="43137"/>
                    </a:srgbClr>
                  </a:outerShdw>
                </a:effectLst>
              </a:rPr>
              <a:t/>
            </a:r>
            <a:br>
              <a:rPr lang="en-US" sz="2000" b="1" dirty="0" smtClean="0">
                <a:solidFill>
                  <a:schemeClr val="accent2"/>
                </a:solidFill>
                <a:effectLst>
                  <a:outerShdw blurRad="38100" dist="38100" dir="2700000" algn="tl">
                    <a:srgbClr val="000000">
                      <a:alpha val="43137"/>
                    </a:srgbClr>
                  </a:outerShdw>
                </a:effectLst>
              </a:rPr>
            </a:b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r>
              <a:rPr lang="en-US" sz="2000" b="1" dirty="0" smtClean="0">
                <a:solidFill>
                  <a:schemeClr val="accent2"/>
                </a:solidFill>
                <a:effectLst>
                  <a:outerShdw blurRad="38100" dist="38100" dir="2700000" algn="tl">
                    <a:srgbClr val="000000">
                      <a:alpha val="43137"/>
                    </a:srgbClr>
                  </a:outerShdw>
                </a:effectLst>
              </a:rPr>
              <a:t>7</a:t>
            </a:r>
            <a:r>
              <a:rPr lang="en-US" sz="2000" b="1" dirty="0">
                <a:solidFill>
                  <a:schemeClr val="accent2"/>
                </a:solidFill>
                <a:effectLst>
                  <a:outerShdw blurRad="38100" dist="38100" dir="2700000" algn="tl">
                    <a:srgbClr val="000000">
                      <a:alpha val="43137"/>
                    </a:srgbClr>
                  </a:outerShdw>
                </a:effectLst>
              </a:rPr>
              <a:t>.</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r>
              <a:rPr lang="es-ES" sz="2000" b="1" dirty="0">
                <a:solidFill>
                  <a:schemeClr val="accent2"/>
                </a:solidFill>
                <a:effectLst>
                  <a:outerShdw blurRad="38100" dist="38100" dir="2700000" algn="tl">
                    <a:srgbClr val="000000">
                      <a:alpha val="43137"/>
                    </a:srgbClr>
                  </a:outerShdw>
                </a:effectLst>
              </a:rPr>
              <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4056286221"/>
              </p:ext>
            </p:extLst>
          </p:nvPr>
        </p:nvGraphicFramePr>
        <p:xfrm>
          <a:off x="1537348" y="1236918"/>
          <a:ext cx="8494295" cy="4304943"/>
        </p:xfrm>
        <a:graphic>
          <a:graphicData uri="http://schemas.openxmlformats.org/drawingml/2006/table">
            <a:tbl>
              <a:tblPr firstRow="1" firstCol="1" bandRow="1"/>
              <a:tblGrid>
                <a:gridCol w="1963774">
                  <a:extLst>
                    <a:ext uri="{9D8B030D-6E8A-4147-A177-3AD203B41FA5}">
                      <a16:colId xmlns:a16="http://schemas.microsoft.com/office/drawing/2014/main" xmlns="" val="20000"/>
                    </a:ext>
                  </a:extLst>
                </a:gridCol>
                <a:gridCol w="1890438">
                  <a:extLst>
                    <a:ext uri="{9D8B030D-6E8A-4147-A177-3AD203B41FA5}">
                      <a16:colId xmlns:a16="http://schemas.microsoft.com/office/drawing/2014/main" xmlns="" val="20001"/>
                    </a:ext>
                  </a:extLst>
                </a:gridCol>
                <a:gridCol w="1795372">
                  <a:extLst>
                    <a:ext uri="{9D8B030D-6E8A-4147-A177-3AD203B41FA5}">
                      <a16:colId xmlns:a16="http://schemas.microsoft.com/office/drawing/2014/main" xmlns="" val="20002"/>
                    </a:ext>
                  </a:extLst>
                </a:gridCol>
                <a:gridCol w="2844711">
                  <a:extLst>
                    <a:ext uri="{9D8B030D-6E8A-4147-A177-3AD203B41FA5}">
                      <a16:colId xmlns:a16="http://schemas.microsoft.com/office/drawing/2014/main" xmlns="" val="20003"/>
                    </a:ext>
                  </a:extLst>
                </a:gridCol>
              </a:tblGrid>
              <a:tr h="714711">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16006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Rumex</a:t>
                      </a:r>
                      <a:endParaRPr lang="es-PE" sz="1400" dirty="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 </a:t>
                      </a:r>
                      <a:r>
                        <a:rPr lang="es-PE" sz="1400" dirty="0" err="1">
                          <a:effectLst/>
                          <a:latin typeface="+mn-lt"/>
                          <a:ea typeface="Calibri"/>
                          <a:cs typeface="Times New Roman"/>
                        </a:rPr>
                        <a:t>Conglomeratus</a:t>
                      </a: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“mala hierba”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Raíz</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La raíz molida se prepara en infusión y sirve para curar la fiebre (baños) y como purgante para eliminar los parásitos.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0354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Rumex</a:t>
                      </a:r>
                      <a:r>
                        <a:rPr lang="es-PE" sz="1400" dirty="0">
                          <a:effectLst/>
                          <a:latin typeface="+mn-lt"/>
                          <a:ea typeface="Calibri"/>
                          <a:cs typeface="Times New Roman"/>
                        </a:rPr>
                        <a:t> </a:t>
                      </a:r>
                      <a:r>
                        <a:rPr lang="es-PE" sz="1400" dirty="0" err="1">
                          <a:effectLst/>
                          <a:latin typeface="+mn-lt"/>
                          <a:ea typeface="Calibri"/>
                          <a:cs typeface="Times New Roman"/>
                        </a:rPr>
                        <a:t>crispus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“lengua de vaca”, “acelga”, “mala hierba”, “acelga silvestre”, “romaza”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Raíz, hoja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err="1" smtClean="0"/>
                        <a:t>Antianémico</a:t>
                      </a:r>
                      <a:r>
                        <a:rPr lang="es-ES" sz="1400" dirty="0" smtClean="0"/>
                        <a:t>, expectorante, protector capilar, diurético, laxante, astringente, </a:t>
                      </a:r>
                      <a:r>
                        <a:rPr lang="es-ES" sz="1400" dirty="0" err="1" smtClean="0"/>
                        <a:t>antidiarreíco</a:t>
                      </a:r>
                      <a:r>
                        <a:rPr lang="es-ES" sz="1400" dirty="0" smtClean="0"/>
                        <a:t>, resfriados, afecciones dermatológicas crónicas.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9122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Salpichroa</a:t>
                      </a:r>
                      <a:r>
                        <a:rPr lang="es-PE" sz="1400" dirty="0">
                          <a:effectLst/>
                          <a:latin typeface="+mn-lt"/>
                          <a:ea typeface="Calibri"/>
                          <a:cs typeface="Times New Roman"/>
                        </a:rPr>
                        <a:t> difusa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cuytulumbo</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Fruto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Antidiarreico.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5949616"/>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615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874243689"/>
              </p:ext>
            </p:extLst>
          </p:nvPr>
        </p:nvGraphicFramePr>
        <p:xfrm>
          <a:off x="1224076" y="1628124"/>
          <a:ext cx="8602578" cy="3466123"/>
        </p:xfrm>
        <a:graphic>
          <a:graphicData uri="http://schemas.openxmlformats.org/drawingml/2006/table">
            <a:tbl>
              <a:tblPr firstRow="1" firstCol="1" bandRow="1"/>
              <a:tblGrid>
                <a:gridCol w="1988807">
                  <a:extLst>
                    <a:ext uri="{9D8B030D-6E8A-4147-A177-3AD203B41FA5}">
                      <a16:colId xmlns:a16="http://schemas.microsoft.com/office/drawing/2014/main" xmlns="" val="20000"/>
                    </a:ext>
                  </a:extLst>
                </a:gridCol>
                <a:gridCol w="1914537">
                  <a:extLst>
                    <a:ext uri="{9D8B030D-6E8A-4147-A177-3AD203B41FA5}">
                      <a16:colId xmlns:a16="http://schemas.microsoft.com/office/drawing/2014/main" xmlns="" val="20001"/>
                    </a:ext>
                  </a:extLst>
                </a:gridCol>
                <a:gridCol w="1818260">
                  <a:extLst>
                    <a:ext uri="{9D8B030D-6E8A-4147-A177-3AD203B41FA5}">
                      <a16:colId xmlns:a16="http://schemas.microsoft.com/office/drawing/2014/main" xmlns="" val="20002"/>
                    </a:ext>
                  </a:extLst>
                </a:gridCol>
                <a:gridCol w="2880974">
                  <a:extLst>
                    <a:ext uri="{9D8B030D-6E8A-4147-A177-3AD203B41FA5}">
                      <a16:colId xmlns:a16="http://schemas.microsoft.com/office/drawing/2014/main" xmlns="" val="20003"/>
                    </a:ext>
                  </a:extLst>
                </a:gridCol>
              </a:tblGrid>
              <a:tr h="553453">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911737">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macrophylla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tallo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Es digestiva, se usa contra los cólicos, es diurética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6247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occidentalis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Es digestiva, se usa contra los cólicos, es diurética</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33891">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Salvia </a:t>
                      </a:r>
                      <a:r>
                        <a:rPr lang="es-PE" sz="1400" dirty="0" err="1">
                          <a:effectLst/>
                          <a:latin typeface="+mn-lt"/>
                          <a:ea typeface="Calibri"/>
                          <a:cs typeface="Times New Roman"/>
                        </a:rPr>
                        <a:t>sagittata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a:effectLst/>
                          <a:latin typeface="+mn-lt"/>
                          <a:ea typeface="Calibri"/>
                          <a:cs typeface="Times New Roman"/>
                        </a:rPr>
                        <a:t/>
                      </a:r>
                      <a:br>
                        <a:rPr lang="es-PE" sz="1400">
                          <a:effectLst/>
                          <a:latin typeface="+mn-lt"/>
                          <a:ea typeface="Calibri"/>
                          <a:cs typeface="Times New Roman"/>
                        </a:rPr>
                      </a:br>
                      <a:r>
                        <a:rPr lang="es-PE" sz="1400">
                          <a:effectLst/>
                          <a:latin typeface="+mn-lt"/>
                          <a:ea typeface="Calibri"/>
                          <a:cs typeface="Times New Roman"/>
                        </a:rPr>
                        <a:t>“salvia”, “salvia real”, “salvia negra”, “salvilla”</a:t>
                      </a:r>
                      <a:br>
                        <a:rPr lang="es-PE" sz="1400">
                          <a:effectLst/>
                          <a:latin typeface="+mn-lt"/>
                          <a:ea typeface="Calibri"/>
                          <a:cs typeface="Times New Roman"/>
                        </a:rPr>
                      </a:br>
                      <a:endParaRPr lang="es-PE" sz="140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Estomacal, antiasmática, antidiabética, antiespasmódica, antirreumática, antisépticas, diuréticas, problemas renales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01" y="580515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064419" y="708593"/>
            <a:ext cx="10515600" cy="1325563"/>
          </a:xfrm>
          <a:prstGeom prst="rect">
            <a:avLst/>
          </a:prstGeom>
        </p:spPr>
        <p:txBody>
          <a:bodyPr vert="horz" lIns="91440" tIns="45720" rIns="91440" bIns="45720" rtlCol="0" anchor="ctr">
            <a:normAutofit fontScale="97500" lnSpcReduction="10000"/>
          </a:bodyPr>
          <a:lstStyle/>
          <a:p>
            <a:pPr>
              <a:lnSpc>
                <a:spcPct val="90000"/>
              </a:lnSpc>
              <a:spcBef>
                <a:spcPct val="0"/>
              </a:spcBef>
              <a:defRPr/>
            </a:pPr>
            <a:endParaRPr lang="en-US" sz="2000" b="1" dirty="0" smtClean="0">
              <a:solidFill>
                <a:schemeClr val="accent2"/>
              </a:solidFill>
              <a:effectLst>
                <a:outerShdw blurRad="38100" dist="38100" dir="2700000" algn="tl">
                  <a:srgbClr val="000000">
                    <a:alpha val="43137"/>
                  </a:srgbClr>
                </a:outerShdw>
              </a:effectLst>
            </a:endParaRPr>
          </a:p>
          <a:p>
            <a:pPr>
              <a:lnSpc>
                <a:spcPct val="90000"/>
              </a:lnSpc>
              <a:spcBef>
                <a:spcPct val="0"/>
              </a:spcBef>
              <a:defRPr/>
            </a:pPr>
            <a:r>
              <a:rPr lang="en-US" sz="2000" b="1" dirty="0" smtClean="0">
                <a:solidFill>
                  <a:schemeClr val="accent2"/>
                </a:solidFill>
                <a:effectLst>
                  <a:outerShdw blurRad="38100" dist="38100" dir="2700000" algn="tl">
                    <a:srgbClr val="000000">
                      <a:alpha val="43137"/>
                    </a:srgbClr>
                  </a:outerShdw>
                </a:effectLst>
              </a:rPr>
              <a:t>7</a:t>
            </a:r>
            <a:r>
              <a:rPr lang="en-US" sz="2000" b="1" dirty="0">
                <a:solidFill>
                  <a:schemeClr val="accent2"/>
                </a:solidFill>
                <a:effectLst>
                  <a:outerShdw blurRad="38100" dist="38100" dir="2700000" algn="tl">
                    <a:srgbClr val="000000">
                      <a:alpha val="43137"/>
                    </a:srgbClr>
                  </a:outerShdw>
                </a:effectLst>
              </a:rPr>
              <a:t>.</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lang="es-ES" sz="2000" b="1" dirty="0">
                <a:solidFill>
                  <a:schemeClr val="accent2"/>
                </a:solidFill>
                <a:effectLst>
                  <a:outerShdw blurRad="38100" dist="38100" dir="2700000" algn="tl">
                    <a:srgbClr val="000000">
                      <a:alpha val="43137"/>
                    </a:srgbClr>
                  </a:outerShdw>
                </a:effectLst>
                <a:latin typeface="+mj-lt"/>
                <a:ea typeface="+mj-ea"/>
                <a:cs typeface="+mj-cs"/>
              </a:rPr>
              <a:t/>
            </a:r>
            <a:br>
              <a:rPr lang="es-ES" sz="2000" b="1" dirty="0">
                <a:solidFill>
                  <a:schemeClr val="accent2"/>
                </a:solidFill>
                <a:effectLst>
                  <a:outerShdw blurRad="38100" dist="38100" dir="2700000" algn="tl">
                    <a:srgbClr val="000000">
                      <a:alpha val="43137"/>
                    </a:srgbClr>
                  </a:outerShdw>
                </a:effectLst>
                <a:latin typeface="+mj-lt"/>
                <a:ea typeface="+mj-ea"/>
                <a:cs typeface="+mj-cs"/>
              </a:rPr>
            </a:br>
            <a:endParaRPr lang="en-US" sz="20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328612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063925643"/>
              </p:ext>
            </p:extLst>
          </p:nvPr>
        </p:nvGraphicFramePr>
        <p:xfrm>
          <a:off x="1185254" y="1330432"/>
          <a:ext cx="9204159" cy="4733668"/>
        </p:xfrm>
        <a:graphic>
          <a:graphicData uri="http://schemas.openxmlformats.org/drawingml/2006/table">
            <a:tbl>
              <a:tblPr firstRow="1" firstCol="1" bandRow="1"/>
              <a:tblGrid>
                <a:gridCol w="2127885">
                  <a:extLst>
                    <a:ext uri="{9D8B030D-6E8A-4147-A177-3AD203B41FA5}">
                      <a16:colId xmlns:a16="http://schemas.microsoft.com/office/drawing/2014/main" xmlns="" val="20000"/>
                    </a:ext>
                  </a:extLst>
                </a:gridCol>
                <a:gridCol w="2048420">
                  <a:extLst>
                    <a:ext uri="{9D8B030D-6E8A-4147-A177-3AD203B41FA5}">
                      <a16:colId xmlns:a16="http://schemas.microsoft.com/office/drawing/2014/main" xmlns="" val="20001"/>
                    </a:ext>
                  </a:extLst>
                </a:gridCol>
                <a:gridCol w="1945413">
                  <a:extLst>
                    <a:ext uri="{9D8B030D-6E8A-4147-A177-3AD203B41FA5}">
                      <a16:colId xmlns:a16="http://schemas.microsoft.com/office/drawing/2014/main" xmlns="" val="20002"/>
                    </a:ext>
                  </a:extLst>
                </a:gridCol>
                <a:gridCol w="3082441">
                  <a:extLst>
                    <a:ext uri="{9D8B030D-6E8A-4147-A177-3AD203B41FA5}">
                      <a16:colId xmlns:a16="http://schemas.microsoft.com/office/drawing/2014/main" xmlns="" val="20003"/>
                    </a:ext>
                  </a:extLst>
                </a:gridCol>
              </a:tblGrid>
              <a:tr h="763506">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41863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Sanguisorba </a:t>
                      </a:r>
                      <a:r>
                        <a:rPr lang="es-PE" sz="1400" dirty="0" err="1">
                          <a:effectLst/>
                          <a:latin typeface="+mn-lt"/>
                          <a:ea typeface="Calibri"/>
                          <a:cs typeface="Times New Roman"/>
                        </a:rPr>
                        <a:t>minor</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“pimpinela”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smtClean="0">
                        <a:effectLst/>
                        <a:latin typeface="+mn-lt"/>
                        <a:ea typeface="Calibri"/>
                        <a:cs typeface="Times New Roman"/>
                      </a:endParaRPr>
                    </a:p>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Antidiarreico, antiséptica, astringente, cicatrizante, digestiva, tranquilizante, diurética, estreñimiento, gastritis, hipnótica, inflamación de encías. </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7816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Satureja</a:t>
                      </a:r>
                      <a:r>
                        <a:rPr lang="es-PE" sz="1400" dirty="0">
                          <a:effectLst/>
                          <a:latin typeface="+mn-lt"/>
                          <a:ea typeface="Calibri"/>
                          <a:cs typeface="Times New Roman"/>
                        </a:rPr>
                        <a:t> boliviana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panizara</a:t>
                      </a:r>
                      <a:r>
                        <a:rPr lang="es-PE" sz="1400" dirty="0">
                          <a:effectLst/>
                          <a:latin typeface="+mn-lt"/>
                          <a:ea typeface="Calibri"/>
                          <a:cs typeface="Times New Roman"/>
                        </a:rPr>
                        <a:t>”, “</a:t>
                      </a:r>
                      <a:r>
                        <a:rPr lang="es-PE" sz="1400" dirty="0" err="1">
                          <a:effectLst/>
                          <a:latin typeface="+mn-lt"/>
                          <a:ea typeface="Calibri"/>
                          <a:cs typeface="Times New Roman"/>
                        </a:rPr>
                        <a:t>incamuña</a:t>
                      </a:r>
                      <a:r>
                        <a:rPr lang="es-PE" sz="1400" dirty="0">
                          <a:effectLst/>
                          <a:latin typeface="+mn-lt"/>
                          <a:ea typeface="Calibri"/>
                          <a:cs typeface="Times New Roman"/>
                        </a:rPr>
                        <a:t>”</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smtClean="0">
                        <a:effectLst/>
                        <a:latin typeface="+mn-lt"/>
                        <a:ea typeface="Calibri"/>
                        <a:cs typeface="Times New Roman"/>
                      </a:endParaRPr>
                    </a:p>
                    <a:p>
                      <a:pPr algn="ctr">
                        <a:lnSpc>
                          <a:spcPct val="115000"/>
                        </a:lnSpc>
                        <a:spcAft>
                          <a:spcPts val="0"/>
                        </a:spcAft>
                      </a:pP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Contra los cólicos, digestivo, afecciones del sistema nervioso.</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73422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Schkuhria</a:t>
                      </a:r>
                      <a:r>
                        <a:rPr lang="es-PE" sz="1400" dirty="0">
                          <a:effectLst/>
                          <a:latin typeface="+mn-lt"/>
                          <a:ea typeface="Calibri"/>
                          <a:cs typeface="Times New Roman"/>
                        </a:rPr>
                        <a:t> </a:t>
                      </a:r>
                      <a:r>
                        <a:rPr lang="es-PE" sz="1400" dirty="0" err="1">
                          <a:effectLst/>
                          <a:latin typeface="+mn-lt"/>
                          <a:ea typeface="Calibri"/>
                          <a:cs typeface="Times New Roman"/>
                        </a:rPr>
                        <a:t>pinnata</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“canchalagua”, “</a:t>
                      </a:r>
                      <a:r>
                        <a:rPr lang="es-PE" sz="1400" dirty="0" err="1">
                          <a:effectLst/>
                          <a:latin typeface="+mn-lt"/>
                          <a:ea typeface="Calibri"/>
                          <a:cs typeface="Times New Roman"/>
                        </a:rPr>
                        <a:t>piqui</a:t>
                      </a:r>
                      <a:r>
                        <a:rPr lang="es-PE" sz="1400" dirty="0">
                          <a:effectLst/>
                          <a:latin typeface="+mn-lt"/>
                          <a:ea typeface="Calibri"/>
                          <a:cs typeface="Times New Roman"/>
                        </a:rPr>
                        <a:t> pichana”</a:t>
                      </a: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smtClean="0">
                        <a:effectLst/>
                        <a:latin typeface="+mn-lt"/>
                        <a:ea typeface="Calibri"/>
                        <a:cs typeface="Times New Roman"/>
                      </a:endParaRPr>
                    </a:p>
                    <a:p>
                      <a:pPr algn="ctr">
                        <a:lnSpc>
                          <a:spcPct val="115000"/>
                        </a:lnSpc>
                        <a:spcAft>
                          <a:spcPts val="0"/>
                        </a:spcAft>
                      </a:pP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Diurética, antidiabética, antiinflamatoria, contra el paludismo y alergia, enfermedades del hígado, venéreas, caída del cabello, cólicos, digestiva, flatulencia, inflamación, pulmonía y varices</a:t>
                      </a:r>
                      <a:endParaRPr lang="es-PE" sz="1400" dirty="0">
                        <a:effectLst/>
                        <a:latin typeface="+mn-lt"/>
                        <a:ea typeface="Calibri"/>
                        <a:cs typeface="Times New Roman"/>
                      </a:endParaRPr>
                    </a:p>
                  </a:txBody>
                  <a:tcPr marL="64030" marR="640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6188122"/>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667651"/>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100" b="1" dirty="0">
                <a:solidFill>
                  <a:schemeClr val="accent2"/>
                </a:solidFill>
                <a:effectLst>
                  <a:outerShdw blurRad="38100" dist="38100" dir="2700000" algn="tl">
                    <a:srgbClr val="000000">
                      <a:alpha val="43137"/>
                    </a:srgbClr>
                  </a:outerShdw>
                </a:effectLst>
              </a:rPr>
              <a:t>7.</a:t>
            </a:r>
            <a:r>
              <a:rPr lang="es-ES" sz="2100" b="1" dirty="0">
                <a:solidFill>
                  <a:schemeClr val="accent2"/>
                </a:solidFill>
                <a:effectLst>
                  <a:outerShdw blurRad="38100" dist="38100" dir="2700000" algn="tl">
                    <a:srgbClr val="000000">
                      <a:alpha val="43137"/>
                    </a:srgbClr>
                  </a:outerShdw>
                </a:effectLst>
              </a:rPr>
              <a:t> Evidencia del uso de plantas medicinales en la medicina precolombina e inca</a:t>
            </a:r>
            <a:r>
              <a:rPr lang="es-ES" sz="2400" b="1" dirty="0">
                <a:solidFill>
                  <a:schemeClr val="accent2"/>
                </a:solidFill>
                <a:effectLst>
                  <a:outerShdw blurRad="38100" dist="38100" dir="2700000" algn="tl">
                    <a:srgbClr val="000000">
                      <a:alpha val="43137"/>
                    </a:srgbClr>
                  </a:outerShdw>
                </a:effectLst>
              </a:rPr>
              <a:t/>
            </a:r>
            <a:br>
              <a:rPr lang="es-E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2351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049" y="733616"/>
            <a:ext cx="10515600" cy="862096"/>
          </a:xfrm>
        </p:spPr>
        <p:txBody>
          <a:bodyPr>
            <a:normAutofit/>
          </a:bodyPr>
          <a:lstStyle/>
          <a:p>
            <a:pPr lvl="0">
              <a:defRPr/>
            </a:pPr>
            <a:r>
              <a:rPr lang="en-US" sz="2400" b="1" dirty="0">
                <a:solidFill>
                  <a:schemeClr val="accent2"/>
                </a:solidFill>
                <a:effectLst>
                  <a:outerShdw blurRad="38100" dist="38100" dir="2700000" algn="tl">
                    <a:srgbClr val="000000">
                      <a:alpha val="43137"/>
                    </a:srgbClr>
                  </a:outerShdw>
                </a:effectLst>
              </a:rPr>
              <a:t>7.</a:t>
            </a:r>
            <a:r>
              <a:rPr lang="es-ES" sz="24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400" b="1" dirty="0">
                <a:solidFill>
                  <a:schemeClr val="accent2"/>
                </a:solidFill>
                <a:effectLst>
                  <a:outerShdw blurRad="38100" dist="38100" dir="2700000" algn="tl">
                    <a:srgbClr val="000000">
                      <a:alpha val="43137"/>
                    </a:srgbClr>
                  </a:outerShdw>
                </a:effectLst>
              </a:rPr>
            </a:br>
            <a:endParaRPr lang="en-US" sz="24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1921814231"/>
              </p:ext>
            </p:extLst>
          </p:nvPr>
        </p:nvGraphicFramePr>
        <p:xfrm>
          <a:off x="1515978" y="1375107"/>
          <a:ext cx="8651604" cy="4434941"/>
        </p:xfrm>
        <a:graphic>
          <a:graphicData uri="http://schemas.openxmlformats.org/drawingml/2006/table">
            <a:tbl>
              <a:tblPr firstRow="1" firstCol="1" bandRow="1"/>
              <a:tblGrid>
                <a:gridCol w="2000141">
                  <a:extLst>
                    <a:ext uri="{9D8B030D-6E8A-4147-A177-3AD203B41FA5}">
                      <a16:colId xmlns:a16="http://schemas.microsoft.com/office/drawing/2014/main" xmlns="" val="20000"/>
                    </a:ext>
                  </a:extLst>
                </a:gridCol>
                <a:gridCol w="1925448">
                  <a:extLst>
                    <a:ext uri="{9D8B030D-6E8A-4147-A177-3AD203B41FA5}">
                      <a16:colId xmlns:a16="http://schemas.microsoft.com/office/drawing/2014/main" xmlns="" val="20001"/>
                    </a:ext>
                  </a:extLst>
                </a:gridCol>
                <a:gridCol w="1961520">
                  <a:extLst>
                    <a:ext uri="{9D8B030D-6E8A-4147-A177-3AD203B41FA5}">
                      <a16:colId xmlns:a16="http://schemas.microsoft.com/office/drawing/2014/main" xmlns="" val="20002"/>
                    </a:ext>
                  </a:extLst>
                </a:gridCol>
                <a:gridCol w="2764495">
                  <a:extLst>
                    <a:ext uri="{9D8B030D-6E8A-4147-A177-3AD203B41FA5}">
                      <a16:colId xmlns:a16="http://schemas.microsoft.com/office/drawing/2014/main" xmlns="" val="20003"/>
                    </a:ext>
                  </a:extLst>
                </a:gridCol>
              </a:tblGrid>
              <a:tr h="691968">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1808889">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Scoparia</a:t>
                      </a:r>
                      <a:r>
                        <a:rPr lang="es-PE" sz="1400" dirty="0">
                          <a:effectLst/>
                          <a:latin typeface="+mn-lt"/>
                          <a:ea typeface="Calibri"/>
                          <a:cs typeface="Times New Roman"/>
                        </a:rPr>
                        <a:t> </a:t>
                      </a:r>
                      <a:r>
                        <a:rPr lang="es-PE" sz="1400" dirty="0" err="1">
                          <a:effectLst/>
                          <a:latin typeface="+mn-lt"/>
                          <a:ea typeface="Calibri"/>
                          <a:cs typeface="Times New Roman"/>
                        </a:rPr>
                        <a:t>dulcis</a:t>
                      </a:r>
                      <a:r>
                        <a:rPr lang="es-PE" sz="1400" dirty="0">
                          <a:effectLst/>
                          <a:latin typeface="+mn-lt"/>
                          <a:ea typeface="Calibri"/>
                          <a:cs typeface="Times New Roman"/>
                        </a:rPr>
                        <a:t> </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“escobilla del Perú”, “</a:t>
                      </a:r>
                      <a:r>
                        <a:rPr lang="es-PE" sz="1400" dirty="0" err="1">
                          <a:effectLst/>
                          <a:latin typeface="+mn-lt"/>
                          <a:ea typeface="Calibri"/>
                          <a:cs typeface="Times New Roman"/>
                        </a:rPr>
                        <a:t>piqui</a:t>
                      </a:r>
                      <a:r>
                        <a:rPr lang="es-PE" sz="1400" dirty="0">
                          <a:effectLst/>
                          <a:latin typeface="+mn-lt"/>
                          <a:ea typeface="Calibri"/>
                          <a:cs typeface="Times New Roman"/>
                        </a:rPr>
                        <a:t> pichana”, “escobilla”</a:t>
                      </a:r>
                      <a:br>
                        <a:rPr lang="es-PE" sz="1400" dirty="0">
                          <a:effectLst/>
                          <a:latin typeface="+mn-lt"/>
                          <a:ea typeface="Calibri"/>
                          <a:cs typeface="Times New Roman"/>
                        </a:rPr>
                      </a:b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raíz, semilla</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Antipirético, astringente, contra el asma bronquial, malestar del riñón, antidiarreico, resfriados, afecciones oculares, migrañas, cicatrizante dérmico, eritemas solares, abortivo, anticonceptivo</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44061">
                <a:tc>
                  <a:txBody>
                    <a:bodyPr/>
                    <a:lstStyle/>
                    <a:p>
                      <a:pPr algn="ctr">
                        <a:lnSpc>
                          <a:spcPct val="115000"/>
                        </a:lnSpc>
                        <a:spcAft>
                          <a:spcPts val="0"/>
                        </a:spcAft>
                      </a:pPr>
                      <a:endParaRPr lang="es-PE" sz="1400" dirty="0">
                        <a:effectLst/>
                        <a:latin typeface="+mn-lt"/>
                        <a:ea typeface="Calibri"/>
                        <a:cs typeface="Times New Roman"/>
                      </a:endParaRPr>
                    </a:p>
                    <a:p>
                      <a:pPr algn="ctr">
                        <a:lnSpc>
                          <a:spcPct val="115000"/>
                        </a:lnSpc>
                        <a:spcAft>
                          <a:spcPts val="0"/>
                        </a:spcAft>
                      </a:pPr>
                      <a:r>
                        <a:rPr lang="es-PE" sz="1400" dirty="0" err="1">
                          <a:effectLst/>
                          <a:latin typeface="+mn-lt"/>
                          <a:ea typeface="Calibri"/>
                          <a:cs typeface="Times New Roman"/>
                        </a:rPr>
                        <a:t>Senecio</a:t>
                      </a:r>
                      <a:r>
                        <a:rPr lang="es-PE" sz="1400" dirty="0">
                          <a:effectLst/>
                          <a:latin typeface="+mn-lt"/>
                          <a:ea typeface="Calibri"/>
                          <a:cs typeface="Times New Roman"/>
                        </a:rPr>
                        <a:t> </a:t>
                      </a:r>
                      <a:r>
                        <a:rPr lang="es-PE" sz="1400" dirty="0" err="1">
                          <a:effectLst/>
                          <a:latin typeface="+mn-lt"/>
                          <a:ea typeface="Calibri"/>
                          <a:cs typeface="Times New Roman"/>
                        </a:rPr>
                        <a:t>canescens</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“vira </a:t>
                      </a:r>
                      <a:r>
                        <a:rPr lang="es-PE" sz="1400" dirty="0" err="1">
                          <a:effectLst/>
                          <a:latin typeface="+mn-lt"/>
                          <a:ea typeface="Calibri"/>
                          <a:cs typeface="Times New Roman"/>
                        </a:rPr>
                        <a:t>vira</a:t>
                      </a:r>
                      <a:r>
                        <a:rPr lang="es-PE" sz="1400" dirty="0">
                          <a:effectLst/>
                          <a:latin typeface="+mn-lt"/>
                          <a:ea typeface="Calibri"/>
                          <a:cs typeface="Times New Roman"/>
                        </a:rPr>
                        <a:t>”</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Enfermedades</a:t>
                      </a:r>
                      <a:r>
                        <a:rPr lang="es-PE" sz="1400" baseline="0" dirty="0" smtClean="0">
                          <a:effectLst/>
                          <a:latin typeface="+mn-lt"/>
                          <a:ea typeface="Calibri"/>
                          <a:cs typeface="Times New Roman"/>
                        </a:rPr>
                        <a:t> de los bronquios y respiratorios</a:t>
                      </a:r>
                      <a:r>
                        <a:rPr lang="es-PE" sz="1400" dirty="0">
                          <a:effectLst/>
                          <a:latin typeface="+mn-lt"/>
                          <a:ea typeface="Calibri"/>
                          <a:cs typeface="Times New Roman"/>
                        </a:rPr>
                        <a:t/>
                      </a:r>
                      <a:br>
                        <a:rPr lang="es-PE" sz="1400" dirty="0">
                          <a:effectLst/>
                          <a:latin typeface="+mn-lt"/>
                          <a:ea typeface="Calibri"/>
                          <a:cs typeface="Times New Roman"/>
                        </a:rPr>
                      </a:b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5885">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Smallanthus</a:t>
                      </a:r>
                      <a:r>
                        <a:rPr lang="es-PE" sz="1400" dirty="0">
                          <a:effectLst/>
                          <a:latin typeface="+mn-lt"/>
                          <a:ea typeface="Calibri"/>
                          <a:cs typeface="Times New Roman"/>
                        </a:rPr>
                        <a:t> </a:t>
                      </a:r>
                      <a:r>
                        <a:rPr lang="es-PE" sz="1400" dirty="0" err="1">
                          <a:effectLst/>
                          <a:latin typeface="+mn-lt"/>
                          <a:ea typeface="Calibri"/>
                          <a:cs typeface="Times New Roman"/>
                        </a:rPr>
                        <a:t>sonchifolius</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yacón</a:t>
                      </a:r>
                      <a:r>
                        <a:rPr lang="es-PE" sz="1400" dirty="0">
                          <a:effectLst/>
                          <a:latin typeface="+mn-lt"/>
                          <a:ea typeface="Calibri"/>
                          <a:cs typeface="Times New Roman"/>
                        </a:rPr>
                        <a:t>”, “</a:t>
                      </a:r>
                      <a:r>
                        <a:rPr lang="es-PE" sz="1400" dirty="0" err="1">
                          <a:effectLst/>
                          <a:latin typeface="+mn-lt"/>
                          <a:ea typeface="Calibri"/>
                          <a:cs typeface="Times New Roman"/>
                        </a:rPr>
                        <a:t>llacón</a:t>
                      </a:r>
                      <a:r>
                        <a:rPr lang="es-PE" sz="1400" dirty="0">
                          <a:effectLst/>
                          <a:latin typeface="+mn-lt"/>
                          <a:ea typeface="Calibri"/>
                          <a:cs typeface="Times New Roman"/>
                        </a:rPr>
                        <a:t>”</a:t>
                      </a: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Raíz,</a:t>
                      </a:r>
                      <a:r>
                        <a:rPr lang="es-PE" sz="1400" baseline="0" dirty="0" smtClean="0">
                          <a:effectLst/>
                          <a:latin typeface="+mn-lt"/>
                          <a:ea typeface="Calibri"/>
                          <a:cs typeface="Times New Roman"/>
                        </a:rPr>
                        <a:t> hoja</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Anticancerígeno, antimicrobiano, reduce la glucosa y el colesterol de la sangre.</a:t>
                      </a:r>
                      <a:endParaRPr lang="es-PE" sz="1400" dirty="0">
                        <a:effectLst/>
                        <a:latin typeface="+mn-lt"/>
                        <a:ea typeface="Calibri"/>
                        <a:cs typeface="Times New Roman"/>
                      </a:endParaRPr>
                    </a:p>
                  </a:txBody>
                  <a:tcPr marL="65237" marR="65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49" y="601471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463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0017" y="460659"/>
            <a:ext cx="10515600" cy="1325563"/>
          </a:xfrm>
        </p:spPr>
        <p:txBody>
          <a:bodyPr>
            <a:normAutofit/>
          </a:bodyPr>
          <a:lstStyle/>
          <a:p>
            <a:pPr lvl="0"/>
            <a:r>
              <a:rPr lang="en-US" sz="2400" b="1" dirty="0">
                <a:solidFill>
                  <a:schemeClr val="accent2"/>
                </a:solidFill>
                <a:effectLst>
                  <a:outerShdw blurRad="38100" dist="38100" dir="2700000" algn="tl">
                    <a:srgbClr val="000000">
                      <a:alpha val="43137"/>
                    </a:srgbClr>
                  </a:outerShdw>
                </a:effectLst>
              </a:rPr>
              <a:t>7.</a:t>
            </a:r>
            <a:r>
              <a:rPr lang="es-ES" sz="2400" b="1" dirty="0">
                <a:solidFill>
                  <a:schemeClr val="accent2"/>
                </a:solidFill>
                <a:effectLst>
                  <a:outerShdw blurRad="38100" dist="38100" dir="2700000" algn="tl">
                    <a:srgbClr val="000000">
                      <a:alpha val="43137"/>
                    </a:srgbClr>
                  </a:outerShdw>
                </a:effectLst>
              </a:rPr>
              <a:t> Evidencia del uso de plantas medicinales en la medicina precolombina e </a:t>
            </a:r>
            <a:r>
              <a:rPr lang="es-ES" sz="2400" b="1" dirty="0" smtClean="0">
                <a:solidFill>
                  <a:schemeClr val="accent2"/>
                </a:solidFill>
                <a:effectLst>
                  <a:outerShdw blurRad="38100" dist="38100" dir="2700000" algn="tl">
                    <a:srgbClr val="000000">
                      <a:alpha val="43137"/>
                    </a:srgbClr>
                  </a:outerShdw>
                </a:effectLst>
              </a:rPr>
              <a:t>inca</a:t>
            </a:r>
            <a:r>
              <a:rPr lang="es-ES" sz="2100" b="1" dirty="0">
                <a:solidFill>
                  <a:schemeClr val="accent2"/>
                </a:solidFill>
                <a:effectLst>
                  <a:outerShdw blurRad="38100" dist="38100" dir="2700000" algn="tl">
                    <a:srgbClr val="000000">
                      <a:alpha val="43137"/>
                    </a:srgbClr>
                  </a:outerShdw>
                </a:effectLst>
              </a:rPr>
              <a:t/>
            </a:r>
            <a:br>
              <a:rPr lang="es-ES" sz="2100" b="1" dirty="0">
                <a:solidFill>
                  <a:schemeClr val="accent2"/>
                </a:solidFill>
                <a:effectLst>
                  <a:outerShdw blurRad="38100" dist="38100" dir="2700000" algn="tl">
                    <a:srgbClr val="000000">
                      <a:alpha val="43137"/>
                    </a:srgbClr>
                  </a:outerShdw>
                </a:effectLst>
              </a:rPr>
            </a:br>
            <a:endParaRPr lang="en-US" sz="21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3621578729"/>
              </p:ext>
            </p:extLst>
          </p:nvPr>
        </p:nvGraphicFramePr>
        <p:xfrm>
          <a:off x="1453845" y="1233714"/>
          <a:ext cx="8602579" cy="4958257"/>
        </p:xfrm>
        <a:graphic>
          <a:graphicData uri="http://schemas.openxmlformats.org/drawingml/2006/table">
            <a:tbl>
              <a:tblPr firstRow="1" firstCol="1" bandRow="1"/>
              <a:tblGrid>
                <a:gridCol w="1988808">
                  <a:extLst>
                    <a:ext uri="{9D8B030D-6E8A-4147-A177-3AD203B41FA5}">
                      <a16:colId xmlns:a16="http://schemas.microsoft.com/office/drawing/2014/main" xmlns="" val="20000"/>
                    </a:ext>
                  </a:extLst>
                </a:gridCol>
                <a:gridCol w="1914537">
                  <a:extLst>
                    <a:ext uri="{9D8B030D-6E8A-4147-A177-3AD203B41FA5}">
                      <a16:colId xmlns:a16="http://schemas.microsoft.com/office/drawing/2014/main" xmlns="" val="20001"/>
                    </a:ext>
                  </a:extLst>
                </a:gridCol>
                <a:gridCol w="1818260">
                  <a:extLst>
                    <a:ext uri="{9D8B030D-6E8A-4147-A177-3AD203B41FA5}">
                      <a16:colId xmlns:a16="http://schemas.microsoft.com/office/drawing/2014/main" xmlns="" val="20002"/>
                    </a:ext>
                  </a:extLst>
                </a:gridCol>
                <a:gridCol w="2880974">
                  <a:extLst>
                    <a:ext uri="{9D8B030D-6E8A-4147-A177-3AD203B41FA5}">
                      <a16:colId xmlns:a16="http://schemas.microsoft.com/office/drawing/2014/main" xmlns="" val="20003"/>
                    </a:ext>
                  </a:extLst>
                </a:gridCol>
              </a:tblGrid>
              <a:tr h="866190">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960340">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americanum</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“hierba mora”</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fruto</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ES" sz="1400" dirty="0" smtClean="0"/>
                        <a:t>Contra la erisipela, reumatismo, analgésico, contra las neuralgias, sedante, hemorroides externas, dolor de muela, tos convulsiva, sinusitis, narcótica, contra la vaginitis, leucorrea, quemaduras, heridas, contra las úlceras, herpes, meningitis, catarros, escalofríos. </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6661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muricatum</a:t>
                      </a:r>
                      <a:r>
                        <a:rPr lang="es-PE" sz="1400" dirty="0">
                          <a:effectLst/>
                          <a:latin typeface="+mn-lt"/>
                          <a:ea typeface="Calibri"/>
                          <a:cs typeface="Times New Roman"/>
                        </a:rPr>
                        <a:t> </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“pepino”</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 tallo, fruto</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Sedante para hemorroides externo, sinusitis, expectorante, sedativas, narcóticas, forúnculos, abscesos, contusiones, reumatismo, catarro, contra el bocio.</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6511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piurensis</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calmincho</a:t>
                      </a:r>
                      <a:r>
                        <a:rPr lang="es-PE" sz="1400" dirty="0">
                          <a:effectLst/>
                          <a:latin typeface="+mn-lt"/>
                          <a:ea typeface="Calibri"/>
                          <a:cs typeface="Times New Roman"/>
                        </a:rPr>
                        <a:t>”</a:t>
                      </a: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effectLst/>
                          <a:latin typeface="+mn-lt"/>
                          <a:ea typeface="Calibri"/>
                          <a:cs typeface="Times New Roman"/>
                        </a:rPr>
                        <a:t>Fruto</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Se usa contra los calambres</a:t>
                      </a:r>
                      <a:r>
                        <a:rPr lang="en-US" sz="1400" dirty="0" smtClean="0">
                          <a:effectLst/>
                          <a:latin typeface="+mn-lt"/>
                          <a:ea typeface="Calibri"/>
                          <a:cs typeface="Times New Roman"/>
                        </a:rPr>
                        <a:t>.</a:t>
                      </a:r>
                      <a:endParaRPr lang="es-PE" sz="1400" dirty="0">
                        <a:effectLst/>
                        <a:latin typeface="+mn-lt"/>
                        <a:ea typeface="Calibri"/>
                        <a:cs typeface="Times New Roman"/>
                      </a:endParaRPr>
                    </a:p>
                  </a:txBody>
                  <a:tcPr marL="54240" marR="542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615999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23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2540" y="1178143"/>
            <a:ext cx="10515600" cy="525524"/>
          </a:xfrm>
        </p:spPr>
        <p:txBody>
          <a:bodyPr>
            <a:normAutofit/>
          </a:bodyPr>
          <a:lstStyle/>
          <a:p>
            <a:r>
              <a:rPr lang="en-029" sz="2000" b="1" dirty="0">
                <a:solidFill>
                  <a:schemeClr val="accent2"/>
                </a:solidFill>
                <a:effectLst>
                  <a:outerShdw blurRad="38100" dist="38100" dir="2700000" algn="tl">
                    <a:srgbClr val="000000">
                      <a:alpha val="43137"/>
                    </a:srgbClr>
                  </a:outerShdw>
                </a:effectLst>
              </a:rPr>
              <a:t>Introducción a la </a:t>
            </a:r>
            <a:r>
              <a:rPr lang="en-029" sz="2000" b="1" dirty="0" err="1">
                <a:solidFill>
                  <a:schemeClr val="accent2"/>
                </a:solidFill>
                <a:effectLst>
                  <a:outerShdw blurRad="38100" dist="38100" dir="2700000" algn="tl">
                    <a:srgbClr val="000000">
                      <a:alpha val="43137"/>
                    </a:srgbClr>
                  </a:outerShdw>
                </a:effectLst>
              </a:rPr>
              <a:t>medicina</a:t>
            </a:r>
            <a:r>
              <a:rPr lang="es-PE" sz="2000" b="1" dirty="0">
                <a:solidFill>
                  <a:schemeClr val="accent2"/>
                </a:solidFill>
                <a:effectLst>
                  <a:outerShdw blurRad="38100" dist="38100" dir="2700000" algn="tl">
                    <a:srgbClr val="000000">
                      <a:alpha val="43137"/>
                    </a:srgbClr>
                  </a:outerShdw>
                </a:effectLst>
              </a:rPr>
              <a:t> </a:t>
            </a:r>
            <a:r>
              <a:rPr lang="es-PE" sz="2000" b="1" dirty="0" smtClean="0">
                <a:solidFill>
                  <a:schemeClr val="accent2"/>
                </a:solidFill>
                <a:effectLst>
                  <a:outerShdw blurRad="38100" dist="38100" dir="2700000" algn="tl">
                    <a:srgbClr val="000000">
                      <a:alpha val="43137"/>
                    </a:srgbClr>
                  </a:outerShdw>
                </a:effectLst>
              </a:rPr>
              <a:t>precolombina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552779" y="1759101"/>
            <a:ext cx="10515600" cy="4351338"/>
          </a:xfrm>
        </p:spPr>
        <p:txBody>
          <a:bodyPr>
            <a:normAutofit/>
          </a:bodyPr>
          <a:lstStyle/>
          <a:p>
            <a:pPr marL="0" indent="0" algn="just">
              <a:buNone/>
            </a:pPr>
            <a:r>
              <a:rPr lang="es-ES" sz="1800" dirty="0" smtClean="0"/>
              <a:t>En </a:t>
            </a:r>
            <a:r>
              <a:rPr lang="es-ES" sz="1800" dirty="0"/>
              <a:t>las culturas precolombinas, los chamanes </a:t>
            </a:r>
            <a:r>
              <a:rPr lang="es-ES" sz="1800" dirty="0" smtClean="0"/>
              <a:t>se consideraban </a:t>
            </a:r>
            <a:r>
              <a:rPr lang="es-ES" sz="1800" dirty="0"/>
              <a:t>parte de una élite privilegiada vinculada al poder político. Actuaron como mediadores entre lo divino y </a:t>
            </a:r>
            <a:r>
              <a:rPr lang="es-ES" sz="1800" dirty="0" smtClean="0"/>
              <a:t>lo terrenal, al mismo tiempo que </a:t>
            </a:r>
            <a:r>
              <a:rPr lang="es-ES" sz="1800" dirty="0"/>
              <a:t>preservaban los mitos y la tradición</a:t>
            </a:r>
            <a:r>
              <a:rPr lang="es-ES" sz="1800" dirty="0" smtClean="0"/>
              <a:t>. </a:t>
            </a:r>
          </a:p>
          <a:p>
            <a:pPr marL="0" indent="0" algn="just">
              <a:buNone/>
            </a:pPr>
            <a:r>
              <a:rPr lang="es-ES" sz="1800" dirty="0" smtClean="0"/>
              <a:t>Algunos </a:t>
            </a:r>
            <a:r>
              <a:rPr lang="es-ES" sz="1800" dirty="0"/>
              <a:t>chamanes fueron elegidos al nacer por determinación astrológica o después de sobrevivir a un desastre </a:t>
            </a:r>
            <a:r>
              <a:rPr lang="es-ES" sz="1800" dirty="0" smtClean="0"/>
              <a:t>natural, </a:t>
            </a:r>
            <a:r>
              <a:rPr lang="es-ES" sz="1800" dirty="0"/>
              <a:t>como ser alcanzado por un rayo</a:t>
            </a:r>
            <a:r>
              <a:rPr lang="es-ES" sz="1800" dirty="0" smtClean="0"/>
              <a:t>. </a:t>
            </a:r>
          </a:p>
          <a:p>
            <a:pPr marL="0" indent="0" algn="just">
              <a:buNone/>
            </a:pPr>
            <a:r>
              <a:rPr lang="es-ES" sz="1800" dirty="0" smtClean="0"/>
              <a:t>Dada </a:t>
            </a:r>
            <a:r>
              <a:rPr lang="es-ES" sz="1800" dirty="0"/>
              <a:t>su importancia en la medicina precolombina, conviene </a:t>
            </a:r>
            <a:r>
              <a:rPr lang="es-ES" sz="1800" dirty="0" smtClean="0"/>
              <a:t>estudiar a fondo el chamanismo, </a:t>
            </a:r>
            <a:r>
              <a:rPr lang="es-ES" sz="1800" dirty="0"/>
              <a:t>así como sus rituales y las plantas medicinales que utilizaban.</a:t>
            </a:r>
            <a:endParaRPr lang="es-PE" sz="1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5" name="4 Tabla"/>
          <p:cNvGraphicFramePr>
            <a:graphicFrameLocks noGrp="1"/>
          </p:cNvGraphicFramePr>
          <p:nvPr>
            <p:extLst>
              <p:ext uri="{D42A27DB-BD31-4B8C-83A1-F6EECF244321}">
                <p14:modId xmlns:p14="http://schemas.microsoft.com/office/powerpoint/2010/main" val="3006288784"/>
              </p:ext>
            </p:extLst>
          </p:nvPr>
        </p:nvGraphicFramePr>
        <p:xfrm>
          <a:off x="782638" y="1327302"/>
          <a:ext cx="9116702" cy="4623811"/>
        </p:xfrm>
        <a:graphic>
          <a:graphicData uri="http://schemas.openxmlformats.org/drawingml/2006/table">
            <a:tbl>
              <a:tblPr firstRow="1" firstCol="1" bandRow="1"/>
              <a:tblGrid>
                <a:gridCol w="2107666">
                  <a:extLst>
                    <a:ext uri="{9D8B030D-6E8A-4147-A177-3AD203B41FA5}">
                      <a16:colId xmlns:a16="http://schemas.microsoft.com/office/drawing/2014/main" xmlns="" val="20000"/>
                    </a:ext>
                  </a:extLst>
                </a:gridCol>
                <a:gridCol w="2028956">
                  <a:extLst>
                    <a:ext uri="{9D8B030D-6E8A-4147-A177-3AD203B41FA5}">
                      <a16:colId xmlns:a16="http://schemas.microsoft.com/office/drawing/2014/main" xmlns="" val="20001"/>
                    </a:ext>
                  </a:extLst>
                </a:gridCol>
                <a:gridCol w="1926926">
                  <a:extLst>
                    <a:ext uri="{9D8B030D-6E8A-4147-A177-3AD203B41FA5}">
                      <a16:colId xmlns:a16="http://schemas.microsoft.com/office/drawing/2014/main" xmlns="" val="20002"/>
                    </a:ext>
                  </a:extLst>
                </a:gridCol>
                <a:gridCol w="3053154">
                  <a:extLst>
                    <a:ext uri="{9D8B030D-6E8A-4147-A177-3AD203B41FA5}">
                      <a16:colId xmlns:a16="http://schemas.microsoft.com/office/drawing/2014/main" xmlns="" val="20003"/>
                    </a:ext>
                  </a:extLst>
                </a:gridCol>
              </a:tblGrid>
              <a:tr h="726563">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24194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sessiliflorum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“cocona”, “</a:t>
                      </a:r>
                      <a:r>
                        <a:rPr lang="es-PE" sz="1400" dirty="0" err="1">
                          <a:effectLst/>
                          <a:latin typeface="+mn-lt"/>
                          <a:ea typeface="Calibri"/>
                          <a:cs typeface="Times New Roman"/>
                        </a:rPr>
                        <a:t>topiro</a:t>
                      </a:r>
                      <a:r>
                        <a:rPr lang="es-PE" sz="1400" dirty="0">
                          <a:effectLst/>
                          <a:latin typeface="+mn-lt"/>
                          <a:ea typeface="Calibri"/>
                          <a:cs typeface="Times New Roman"/>
                        </a:rPr>
                        <a:t>”, “</a:t>
                      </a:r>
                      <a:r>
                        <a:rPr lang="es-PE" sz="1400" dirty="0" err="1">
                          <a:effectLst/>
                          <a:latin typeface="+mn-lt"/>
                          <a:ea typeface="Calibri"/>
                          <a:cs typeface="Times New Roman"/>
                        </a:rPr>
                        <a:t>coconilla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Fruto, raíz, hoja </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Contra mordedura de arañas y serpientes, cicatrizante de heridas, para la presión alta y diabetes, infecciones de la piel, limpieza del cabello, antirreumático, antirraquítico. </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61425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Solanum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“papa”, “patata”, “</a:t>
                      </a:r>
                      <a:r>
                        <a:rPr lang="es-PE" sz="1400" dirty="0" err="1">
                          <a:effectLst/>
                          <a:latin typeface="+mn-lt"/>
                          <a:ea typeface="Calibri"/>
                          <a:cs typeface="Times New Roman"/>
                        </a:rPr>
                        <a:t>lunta</a:t>
                      </a:r>
                      <a:r>
                        <a:rPr lang="es-PE" sz="1400" dirty="0">
                          <a:effectLst/>
                          <a:latin typeface="+mn-lt"/>
                          <a:ea typeface="Calibri"/>
                          <a:cs typeface="Times New Roman"/>
                        </a:rPr>
                        <a:t>”</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Tubérculo </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PE" sz="1400" dirty="0">
                          <a:effectLst/>
                          <a:latin typeface="+mn-lt"/>
                          <a:ea typeface="Calibri"/>
                          <a:cs typeface="Times New Roman"/>
                        </a:rPr>
                        <a:t>Antinfiammatorio, </a:t>
                      </a:r>
                      <a:r>
                        <a:rPr lang="es-ES" sz="1400" dirty="0" smtClean="0"/>
                        <a:t>para combatir el escorbuto y curar úlceras, antidiabética, contra la gota, antiartrítica y reumática, espasmódico y antiácido, afecciones hepáticas, cálculos renales, cistitis, colitis, enfermedades del riñón.</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4104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Sonchus</a:t>
                      </a:r>
                      <a:r>
                        <a:rPr lang="es-PE" sz="1400" dirty="0">
                          <a:effectLst/>
                          <a:latin typeface="+mn-lt"/>
                          <a:ea typeface="Calibri"/>
                          <a:cs typeface="Times New Roman"/>
                        </a:rPr>
                        <a:t> </a:t>
                      </a:r>
                      <a:r>
                        <a:rPr lang="es-PE" sz="1400" dirty="0" err="1">
                          <a:effectLst/>
                          <a:latin typeface="+mn-lt"/>
                          <a:ea typeface="Calibri"/>
                          <a:cs typeface="Times New Roman"/>
                        </a:rPr>
                        <a:t>oleraceus</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“cerraja”</a:t>
                      </a: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smtClean="0">
                          <a:latin typeface="+mn-lt"/>
                        </a:rPr>
                        <a:t>Tallo, hoja.</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s-ES" sz="1400" dirty="0" smtClean="0"/>
                        <a:t>Afecciones hepáticas, antidiarreico, antiespasmódica, enfermedades de la piel, disentería, hepatitis, inflamación, orzuelos, úlceras estomacales. </a:t>
                      </a:r>
                      <a:endParaRPr lang="es-PE" sz="1400" dirty="0">
                        <a:effectLst/>
                        <a:latin typeface="+mn-lt"/>
                        <a:ea typeface="Calibri"/>
                        <a:cs typeface="Times New Roman"/>
                      </a:endParaRPr>
                    </a:p>
                  </a:txBody>
                  <a:tcPr marL="53044" marR="530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111144"/>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893762" y="297880"/>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endParaRPr lang="es-ES" sz="2100" b="1" dirty="0" smtClean="0">
              <a:solidFill>
                <a:schemeClr val="accent2"/>
              </a:solidFill>
              <a:effectLst>
                <a:outerShdw blurRad="38100" dist="38100" dir="2700000" algn="tl">
                  <a:srgbClr val="000000">
                    <a:alpha val="43137"/>
                  </a:srgbClr>
                </a:outerShdw>
              </a:effectLst>
              <a:latin typeface="+mj-lt"/>
              <a:ea typeface="+mj-ea"/>
              <a:cs typeface="+mj-cs"/>
            </a:endParaRPr>
          </a:p>
          <a:p>
            <a:pPr lvl="0">
              <a:lnSpc>
                <a:spcPct val="90000"/>
              </a:lnSpc>
              <a:spcBef>
                <a:spcPct val="0"/>
              </a:spcBef>
              <a:defRPr/>
            </a:pPr>
            <a:r>
              <a:rPr lang="es-ES" sz="2100" b="1" dirty="0" smtClean="0">
                <a:solidFill>
                  <a:schemeClr val="accent2"/>
                </a:solidFill>
                <a:effectLst>
                  <a:outerShdw blurRad="38100" dist="38100" dir="2700000" algn="tl">
                    <a:srgbClr val="000000">
                      <a:alpha val="43137"/>
                    </a:srgbClr>
                  </a:outerShdw>
                </a:effectLst>
                <a:latin typeface="+mj-lt"/>
                <a:ea typeface="+mj-ea"/>
                <a:cs typeface="+mj-cs"/>
              </a:rPr>
              <a:t>7</a:t>
            </a:r>
            <a:r>
              <a:rPr lang="es-ES" sz="2100" b="1" dirty="0">
                <a:solidFill>
                  <a:schemeClr val="accent2"/>
                </a:solidFill>
                <a:effectLst>
                  <a:outerShdw blurRad="38100" dist="38100" dir="2700000" algn="tl">
                    <a:srgbClr val="000000">
                      <a:alpha val="43137"/>
                    </a:srgbClr>
                  </a:outerShdw>
                </a:effectLst>
                <a:latin typeface="+mj-lt"/>
                <a:ea typeface="+mj-ea"/>
                <a:cs typeface="+mj-cs"/>
              </a:rPr>
              <a:t>. Evidencia del uso de plantas medicinales en la medicina precolombina e inca</a:t>
            </a:r>
            <a:br>
              <a:rPr lang="es-ES" sz="2100" b="1" dirty="0">
                <a:solidFill>
                  <a:schemeClr val="accent2"/>
                </a:solidFill>
                <a:effectLst>
                  <a:outerShdw blurRad="38100" dist="38100" dir="2700000" algn="tl">
                    <a:srgbClr val="000000">
                      <a:alpha val="43137"/>
                    </a:srgbClr>
                  </a:outerShdw>
                </a:effectLst>
                <a:latin typeface="+mj-lt"/>
                <a:ea typeface="+mj-ea"/>
                <a:cs typeface="+mj-cs"/>
              </a:rPr>
            </a:br>
            <a:endParaRPr lang="es-ES" sz="21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503471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782476024"/>
              </p:ext>
            </p:extLst>
          </p:nvPr>
        </p:nvGraphicFramePr>
        <p:xfrm>
          <a:off x="1459076" y="1876825"/>
          <a:ext cx="8578515" cy="3692711"/>
        </p:xfrm>
        <a:graphic>
          <a:graphicData uri="http://schemas.openxmlformats.org/drawingml/2006/table">
            <a:tbl>
              <a:tblPr firstRow="1" firstCol="1" bandRow="1"/>
              <a:tblGrid>
                <a:gridCol w="1983245">
                  <a:extLst>
                    <a:ext uri="{9D8B030D-6E8A-4147-A177-3AD203B41FA5}">
                      <a16:colId xmlns:a16="http://schemas.microsoft.com/office/drawing/2014/main" xmlns="" val="20000"/>
                    </a:ext>
                  </a:extLst>
                </a:gridCol>
                <a:gridCol w="1909181">
                  <a:extLst>
                    <a:ext uri="{9D8B030D-6E8A-4147-A177-3AD203B41FA5}">
                      <a16:colId xmlns:a16="http://schemas.microsoft.com/office/drawing/2014/main" xmlns="" val="20001"/>
                    </a:ext>
                  </a:extLst>
                </a:gridCol>
                <a:gridCol w="1813173">
                  <a:extLst>
                    <a:ext uri="{9D8B030D-6E8A-4147-A177-3AD203B41FA5}">
                      <a16:colId xmlns:a16="http://schemas.microsoft.com/office/drawing/2014/main" xmlns="" val="20002"/>
                    </a:ext>
                  </a:extLst>
                </a:gridCol>
                <a:gridCol w="2872916">
                  <a:extLst>
                    <a:ext uri="{9D8B030D-6E8A-4147-A177-3AD203B41FA5}">
                      <a16:colId xmlns:a16="http://schemas.microsoft.com/office/drawing/2014/main" xmlns="" val="20003"/>
                    </a:ext>
                  </a:extLst>
                </a:gridCol>
              </a:tblGrid>
              <a:tr h="713097">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105451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Stachys</a:t>
                      </a:r>
                      <a:r>
                        <a:rPr lang="es-PE" sz="1400" dirty="0">
                          <a:effectLst/>
                          <a:latin typeface="+mn-lt"/>
                          <a:ea typeface="Calibri"/>
                          <a:cs typeface="Times New Roman"/>
                        </a:rPr>
                        <a:t> </a:t>
                      </a:r>
                      <a:r>
                        <a:rPr lang="es-PE" sz="1400" dirty="0" err="1">
                          <a:effectLst/>
                          <a:latin typeface="+mn-lt"/>
                          <a:ea typeface="Calibri"/>
                          <a:cs typeface="Times New Roman"/>
                        </a:rPr>
                        <a:t>arvensis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subsaccha</a:t>
                      </a:r>
                      <a:r>
                        <a:rPr lang="es-PE" sz="1400" dirty="0">
                          <a:effectLst/>
                          <a:latin typeface="+mn-lt"/>
                          <a:ea typeface="Calibri"/>
                          <a:cs typeface="Times New Roman"/>
                        </a:rPr>
                        <a:t>”, “pedorrera”, “</a:t>
                      </a:r>
                      <a:r>
                        <a:rPr lang="es-PE" sz="1400" dirty="0" err="1">
                          <a:effectLst/>
                          <a:latin typeface="+mn-lt"/>
                          <a:ea typeface="Calibri"/>
                          <a:cs typeface="Times New Roman"/>
                        </a:rPr>
                        <a:t>supisaccha</a:t>
                      </a:r>
                      <a:r>
                        <a:rPr lang="es-PE" sz="1400" dirty="0">
                          <a:effectLst/>
                          <a:latin typeface="+mn-lt"/>
                          <a:ea typeface="Calibri"/>
                          <a:cs typeface="Times New Roman"/>
                        </a:rPr>
                        <a:t>”</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Contra los gases estomacales e intestinales.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70406">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Tagetes</a:t>
                      </a:r>
                      <a:r>
                        <a:rPr lang="es-PE" sz="1400" dirty="0">
                          <a:effectLst/>
                          <a:latin typeface="+mn-lt"/>
                          <a:ea typeface="Calibri"/>
                          <a:cs typeface="Times New Roman"/>
                        </a:rPr>
                        <a:t> </a:t>
                      </a:r>
                      <a:r>
                        <a:rPr lang="es-PE" sz="1400" dirty="0" err="1">
                          <a:effectLst/>
                          <a:latin typeface="+mn-lt"/>
                          <a:ea typeface="Calibri"/>
                          <a:cs typeface="Times New Roman"/>
                        </a:rPr>
                        <a:t>pusilla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anis</a:t>
                      </a:r>
                      <a:r>
                        <a:rPr lang="es-PE" sz="1400" dirty="0">
                          <a:effectLst/>
                          <a:latin typeface="+mn-lt"/>
                          <a:ea typeface="Calibri"/>
                          <a:cs typeface="Times New Roman"/>
                        </a:rPr>
                        <a:t> de la sierra”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Ayuda a la digestión, cólicos estomacales, cólicos intestinales por gases. Eleva la presión.</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82388">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Tegetes</a:t>
                      </a:r>
                      <a:r>
                        <a:rPr lang="es-PE" sz="1400" dirty="0">
                          <a:effectLst/>
                          <a:latin typeface="+mn-lt"/>
                          <a:ea typeface="Calibri"/>
                          <a:cs typeface="Times New Roman"/>
                        </a:rPr>
                        <a:t> multiflora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maria</a:t>
                      </a:r>
                      <a:r>
                        <a:rPr lang="es-PE" sz="1400" dirty="0">
                          <a:effectLst/>
                          <a:latin typeface="+mn-lt"/>
                          <a:ea typeface="Calibri"/>
                          <a:cs typeface="Times New Roman"/>
                        </a:rPr>
                        <a:t> </a:t>
                      </a:r>
                      <a:r>
                        <a:rPr lang="es-PE" sz="1400" dirty="0" err="1">
                          <a:effectLst/>
                          <a:latin typeface="+mn-lt"/>
                          <a:ea typeface="Calibri"/>
                          <a:cs typeface="Times New Roman"/>
                        </a:rPr>
                        <a:t>saccha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Hoja</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Digestivo.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9" y="6007709"/>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817776"/>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s-ES" sz="2200" b="1" dirty="0">
                <a:solidFill>
                  <a:schemeClr val="accent2"/>
                </a:solidFill>
                <a:effectLst>
                  <a:outerShdw blurRad="38100" dist="38100" dir="2700000" algn="tl">
                    <a:srgbClr val="000000">
                      <a:alpha val="43137"/>
                    </a:srgbClr>
                  </a:outerShdw>
                </a:effectLst>
                <a:latin typeface="+mj-lt"/>
                <a:ea typeface="+mj-ea"/>
                <a:cs typeface="+mj-cs"/>
              </a:rPr>
              <a:t>7. Evidencia del uso de plantas medicinales en la medicina precolombina e inca</a:t>
            </a:r>
            <a:br>
              <a:rPr lang="es-ES" sz="2200" b="1" dirty="0">
                <a:solidFill>
                  <a:schemeClr val="accent2"/>
                </a:solidFill>
                <a:effectLst>
                  <a:outerShdw blurRad="38100" dist="38100" dir="2700000" algn="tl">
                    <a:srgbClr val="000000">
                      <a:alpha val="43137"/>
                    </a:srgbClr>
                  </a:outerShdw>
                </a:effectLst>
                <a:latin typeface="+mj-lt"/>
                <a:ea typeface="+mj-ea"/>
                <a:cs typeface="+mj-cs"/>
              </a:rPr>
            </a:br>
            <a:endParaRPr lang="es-ES" sz="2200" b="1" dirty="0">
              <a:solidFill>
                <a:schemeClr val="accent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11627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3350358193"/>
              </p:ext>
            </p:extLst>
          </p:nvPr>
        </p:nvGraphicFramePr>
        <p:xfrm>
          <a:off x="1318983" y="1843087"/>
          <a:ext cx="8566485" cy="3585346"/>
        </p:xfrm>
        <a:graphic>
          <a:graphicData uri="http://schemas.openxmlformats.org/drawingml/2006/table">
            <a:tbl>
              <a:tblPr firstRow="1" firstCol="1" bandRow="1"/>
              <a:tblGrid>
                <a:gridCol w="1980463">
                  <a:extLst>
                    <a:ext uri="{9D8B030D-6E8A-4147-A177-3AD203B41FA5}">
                      <a16:colId xmlns:a16="http://schemas.microsoft.com/office/drawing/2014/main" xmlns="" val="20000"/>
                    </a:ext>
                  </a:extLst>
                </a:gridCol>
                <a:gridCol w="1906504">
                  <a:extLst>
                    <a:ext uri="{9D8B030D-6E8A-4147-A177-3AD203B41FA5}">
                      <a16:colId xmlns:a16="http://schemas.microsoft.com/office/drawing/2014/main" xmlns="" val="20001"/>
                    </a:ext>
                  </a:extLst>
                </a:gridCol>
                <a:gridCol w="1810631">
                  <a:extLst>
                    <a:ext uri="{9D8B030D-6E8A-4147-A177-3AD203B41FA5}">
                      <a16:colId xmlns:a16="http://schemas.microsoft.com/office/drawing/2014/main" xmlns="" val="20002"/>
                    </a:ext>
                  </a:extLst>
                </a:gridCol>
                <a:gridCol w="2868887">
                  <a:extLst>
                    <a:ext uri="{9D8B030D-6E8A-4147-A177-3AD203B41FA5}">
                      <a16:colId xmlns:a16="http://schemas.microsoft.com/office/drawing/2014/main" xmlns="" val="20003"/>
                    </a:ext>
                  </a:extLst>
                </a:gridCol>
              </a:tblGrid>
              <a:tr h="518794">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84616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Tropaeolum</a:t>
                      </a:r>
                      <a:r>
                        <a:rPr lang="es-PE" sz="1400" dirty="0">
                          <a:effectLst/>
                          <a:latin typeface="+mn-lt"/>
                          <a:ea typeface="Calibri"/>
                          <a:cs typeface="Times New Roman"/>
                        </a:rPr>
                        <a:t> </a:t>
                      </a:r>
                      <a:r>
                        <a:rPr lang="es-PE" sz="1400" dirty="0" err="1">
                          <a:effectLst/>
                          <a:latin typeface="+mn-lt"/>
                          <a:ea typeface="Calibri"/>
                          <a:cs typeface="Times New Roman"/>
                        </a:rPr>
                        <a:t>tuberosum</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a:t>
                      </a:r>
                      <a:r>
                        <a:rPr lang="es-PE" sz="1400" dirty="0" err="1">
                          <a:effectLst/>
                          <a:latin typeface="+mn-lt"/>
                          <a:ea typeface="Calibri"/>
                          <a:cs typeface="Times New Roman"/>
                        </a:rPr>
                        <a:t>mashua</a:t>
                      </a:r>
                      <a:r>
                        <a:rPr lang="es-PE" sz="1400" dirty="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Raíz, tubérculo</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t>
                      </a:r>
                      <a:r>
                        <a:rPr lang="es-ES" sz="1400" dirty="0" smtClean="0"/>
                        <a:t>Afrodisíaca, </a:t>
                      </a:r>
                      <a:r>
                        <a:rPr lang="es-ES" sz="1400" dirty="0" err="1" smtClean="0"/>
                        <a:t>energizante</a:t>
                      </a:r>
                      <a:r>
                        <a:rPr lang="es-ES" sz="1400" dirty="0" smtClean="0"/>
                        <a:t>, cálculos renales, diurética</a:t>
                      </a:r>
                      <a:r>
                        <a:rPr lang="es-PE" sz="1400" dirty="0">
                          <a:effectLst/>
                          <a:latin typeface="+mn-lt"/>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78173">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Typha</a:t>
                      </a:r>
                      <a:r>
                        <a:rPr lang="es-PE" sz="1400" dirty="0">
                          <a:effectLst/>
                          <a:latin typeface="+mn-lt"/>
                          <a:ea typeface="Calibri"/>
                          <a:cs typeface="Times New Roman"/>
                        </a:rPr>
                        <a:t> angustifolia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“guinea”, “</a:t>
                      </a:r>
                      <a:r>
                        <a:rPr lang="es-PE" sz="1400" dirty="0" err="1">
                          <a:effectLst/>
                          <a:latin typeface="+mn-lt"/>
                          <a:ea typeface="Calibri"/>
                          <a:cs typeface="Times New Roman"/>
                        </a:rPr>
                        <a:t>inea</a:t>
                      </a:r>
                      <a:r>
                        <a:rPr lang="es-PE" sz="1400" dirty="0">
                          <a:effectLst/>
                          <a:latin typeface="+mn-lt"/>
                          <a:ea typeface="Calibri"/>
                          <a:cs typeface="Times New Roman"/>
                        </a:rPr>
                        <a:t>”, “tifa”</a:t>
                      </a:r>
                      <a:br>
                        <a:rPr lang="es-PE" sz="1400" dirty="0">
                          <a:effectLst/>
                          <a:latin typeface="+mn-lt"/>
                          <a:ea typeface="Calibri"/>
                          <a:cs typeface="Times New Roman"/>
                        </a:rPr>
                      </a:b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Fruto, tallo</a:t>
                      </a:r>
                      <a:r>
                        <a:rPr lang="es-PE" sz="1400" dirty="0" smtClean="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dirty="0">
                        <a:effectLst/>
                        <a:latin typeface="+mn-lt"/>
                        <a:ea typeface="Calibri"/>
                        <a:cs typeface="Times New Roman"/>
                      </a:endParaRPr>
                    </a:p>
                    <a:p>
                      <a:pPr algn="ctr">
                        <a:lnSpc>
                          <a:spcPct val="115000"/>
                        </a:lnSpc>
                        <a:spcAft>
                          <a:spcPts val="0"/>
                        </a:spcAft>
                      </a:pPr>
                      <a:r>
                        <a:rPr lang="es-ES" sz="1400" dirty="0" smtClean="0"/>
                        <a:t>Elimina el amargo de la boca, es digestiva, contra la tuberculosis, afecciones vesiculares. </a:t>
                      </a:r>
                      <a:r>
                        <a:rPr lang="en-US" sz="1400" dirty="0">
                          <a:effectLst/>
                          <a:latin typeface="+mn-lt"/>
                          <a:ea typeface="Calibri"/>
                          <a:cs typeface="Times New Roman"/>
                        </a:rPr>
                        <a:t>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87104">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err="1">
                          <a:effectLst/>
                          <a:latin typeface="+mn-lt"/>
                          <a:ea typeface="Calibri"/>
                          <a:cs typeface="Times New Roman"/>
                        </a:rPr>
                        <a:t>Ullucus</a:t>
                      </a:r>
                      <a:r>
                        <a:rPr lang="es-PE" sz="1400" dirty="0">
                          <a:effectLst/>
                          <a:latin typeface="+mn-lt"/>
                          <a:ea typeface="Calibri"/>
                          <a:cs typeface="Times New Roman"/>
                        </a:rPr>
                        <a:t> </a:t>
                      </a:r>
                      <a:r>
                        <a:rPr lang="es-PE" sz="1400" dirty="0" err="1">
                          <a:effectLst/>
                          <a:latin typeface="+mn-lt"/>
                          <a:ea typeface="Calibri"/>
                          <a:cs typeface="Times New Roman"/>
                        </a:rPr>
                        <a:t>tuberosus</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“olluco”, “</a:t>
                      </a:r>
                      <a:r>
                        <a:rPr lang="es-PE" sz="1400" dirty="0" err="1">
                          <a:effectLst/>
                          <a:latin typeface="+mn-lt"/>
                          <a:ea typeface="Calibri"/>
                          <a:cs typeface="Times New Roman"/>
                        </a:rPr>
                        <a:t>olloco</a:t>
                      </a:r>
                      <a:r>
                        <a:rPr lang="es-PE" sz="1400" dirty="0">
                          <a:effectLst/>
                          <a:latin typeface="+mn-lt"/>
                          <a:ea typeface="Calibri"/>
                          <a:cs typeface="Times New Roman"/>
                        </a:rPr>
                        <a:t>”, “papa lisa”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Tubérculo, hoja</a:t>
                      </a:r>
                      <a:r>
                        <a:rPr lang="es-PE" sz="1400" dirty="0" smtClean="0">
                          <a:effectLst/>
                          <a:latin typeface="+mn-lt"/>
                          <a:ea typeface="Calibri"/>
                          <a:cs typeface="Times New Roman"/>
                        </a:rPr>
                        <a:t>.</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Contra el dolor de cabeza, mal de aire, refrescante en las erisipelas. </a:t>
                      </a:r>
                      <a:endParaRPr lang="es-PE"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06" y="5951800"/>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90600" y="790480"/>
            <a:ext cx="10515600" cy="1325563"/>
          </a:xfrm>
          <a:prstGeom prst="rect">
            <a:avLst/>
          </a:prstGeom>
        </p:spPr>
        <p:txBody>
          <a:bodyPr vert="horz" lIns="91440" tIns="45720" rIns="91440" bIns="45720" rtlCol="0" anchor="ctr">
            <a:normAutofit fontScale="97500"/>
          </a:bodyPr>
          <a:lstStyle/>
          <a:p>
            <a:pPr lvl="0">
              <a:lnSpc>
                <a:spcPct val="90000"/>
              </a:lnSpc>
              <a:spcBef>
                <a:spcPct val="0"/>
              </a:spcBef>
              <a:defRPr/>
            </a:pPr>
            <a:r>
              <a:rPr lang="en-US" sz="2000" b="1" dirty="0">
                <a:solidFill>
                  <a:schemeClr val="accent2"/>
                </a:solidFill>
                <a:effectLst>
                  <a:outerShdw blurRad="38100" dist="38100" dir="2700000" algn="tl">
                    <a:srgbClr val="000000">
                      <a:alpha val="43137"/>
                    </a:srgbClr>
                  </a:outerShdw>
                </a:effectLst>
              </a:rPr>
              <a:t>7.</a:t>
            </a:r>
            <a:r>
              <a:rPr lang="es-ES" sz="2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2000" b="1" dirty="0">
                <a:solidFill>
                  <a:schemeClr val="accent2"/>
                </a:solidFill>
                <a:effectLst>
                  <a:outerShdw blurRad="38100" dist="38100" dir="2700000" algn="tl">
                    <a:srgbClr val="000000">
                      <a:alpha val="43137"/>
                    </a:srgbClr>
                  </a:outerShdw>
                </a:effectLst>
              </a:rPr>
            </a:br>
            <a:endParaRPr lang="en-US" sz="20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5950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marL="0" indent="0"/>
            <a:r>
              <a:rPr lang="es-ES" dirty="0"/>
              <a:t/>
            </a:r>
            <a:br>
              <a:rPr lang="es-ES" dirty="0"/>
            </a:br>
            <a:endParaRPr lang="en-US" dirty="0"/>
          </a:p>
        </p:txBody>
      </p:sp>
      <p:graphicFrame>
        <p:nvGraphicFramePr>
          <p:cNvPr id="4" name="3 Tabla"/>
          <p:cNvGraphicFramePr>
            <a:graphicFrameLocks noGrp="1"/>
          </p:cNvGraphicFramePr>
          <p:nvPr>
            <p:extLst>
              <p:ext uri="{D42A27DB-BD31-4B8C-83A1-F6EECF244321}">
                <p14:modId xmlns:p14="http://schemas.microsoft.com/office/powerpoint/2010/main" val="1573222262"/>
              </p:ext>
            </p:extLst>
          </p:nvPr>
        </p:nvGraphicFramePr>
        <p:xfrm>
          <a:off x="1341246" y="1437823"/>
          <a:ext cx="8506326" cy="4307236"/>
        </p:xfrm>
        <a:graphic>
          <a:graphicData uri="http://schemas.openxmlformats.org/drawingml/2006/table">
            <a:tbl>
              <a:tblPr firstRow="1" firstCol="1" bandRow="1"/>
              <a:tblGrid>
                <a:gridCol w="1966556">
                  <a:extLst>
                    <a:ext uri="{9D8B030D-6E8A-4147-A177-3AD203B41FA5}">
                      <a16:colId xmlns:a16="http://schemas.microsoft.com/office/drawing/2014/main" xmlns="" val="20000"/>
                    </a:ext>
                  </a:extLst>
                </a:gridCol>
                <a:gridCol w="1893115">
                  <a:extLst>
                    <a:ext uri="{9D8B030D-6E8A-4147-A177-3AD203B41FA5}">
                      <a16:colId xmlns:a16="http://schemas.microsoft.com/office/drawing/2014/main" xmlns="" val="20001"/>
                    </a:ext>
                  </a:extLst>
                </a:gridCol>
                <a:gridCol w="1797916">
                  <a:extLst>
                    <a:ext uri="{9D8B030D-6E8A-4147-A177-3AD203B41FA5}">
                      <a16:colId xmlns:a16="http://schemas.microsoft.com/office/drawing/2014/main" xmlns="" val="20002"/>
                    </a:ext>
                  </a:extLst>
                </a:gridCol>
                <a:gridCol w="2848739">
                  <a:extLst>
                    <a:ext uri="{9D8B030D-6E8A-4147-A177-3AD203B41FA5}">
                      <a16:colId xmlns:a16="http://schemas.microsoft.com/office/drawing/2014/main" xmlns="" val="20003"/>
                    </a:ext>
                  </a:extLst>
                </a:gridCol>
              </a:tblGrid>
              <a:tr h="768404">
                <a:tc>
                  <a:txBody>
                    <a:bodyPr/>
                    <a:lstStyle/>
                    <a:p>
                      <a:pPr algn="ctr">
                        <a:lnSpc>
                          <a:spcPct val="115000"/>
                        </a:lnSpc>
                        <a:spcAft>
                          <a:spcPts val="0"/>
                        </a:spcAft>
                      </a:pPr>
                      <a:r>
                        <a:rPr lang="en-US" sz="1400" b="1" dirty="0" smtClean="0">
                          <a:latin typeface="+mn-lt"/>
                        </a:rPr>
                        <a:t>NOMBRE CIENTÍFICO</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dirty="0">
                          <a:latin typeface="+mn-lt"/>
                        </a:rPr>
                        <a:t>NOME </a:t>
                      </a:r>
                      <a:r>
                        <a:rPr lang="en-US" sz="1400" b="1" dirty="0" smtClean="0">
                          <a:latin typeface="+mn-lt"/>
                        </a:rPr>
                        <a:t>COMÚN</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latin typeface="+mn-lt"/>
                        </a:rPr>
                        <a:t>PARTE UTILIZADA</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latin typeface="+mn-lt"/>
                        </a:rPr>
                        <a:t>USO / </a:t>
                      </a:r>
                      <a:r>
                        <a:rPr lang="en-US" sz="1400" b="1" dirty="0" smtClean="0">
                          <a:latin typeface="+mn-lt"/>
                        </a:rPr>
                        <a:t>ENFERMEDAD</a:t>
                      </a:r>
                      <a:r>
                        <a:rPr lang="en-US" sz="1400" b="1" dirty="0">
                          <a:latin typeface="+mn-lt"/>
                        </a:rPr>
                        <a:t>
</a:t>
                      </a:r>
                      <a:endParaRPr lang="es-PE" sz="1400" b="1"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2"/>
                  </a:ext>
                </a:extLst>
              </a:tr>
              <a:tr h="215365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 litorales</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“verbena”</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Toda la planta.</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400" dirty="0" smtClean="0"/>
                        <a:t>Contra la dermatitis, analgésico del dolor de muela, contra la fiebre tifoidea, estados febriles, contra enfermedades del hígado, de la sangre, angina de pecho, antipalúdica, antipirética, antirreumática, antihelmíntica, antitusígena, bactericida, dolores musculares, estreñimiento, dolores del riñón, abortiva, purgante.</a:t>
                      </a:r>
                      <a:r>
                        <a:rPr lang="es-PE" sz="1400" dirty="0">
                          <a:effectLst/>
                          <a:latin typeface="+mn-lt"/>
                          <a:ea typeface="Calibri"/>
                          <a:cs typeface="Times New Roman"/>
                        </a:rPr>
                        <a:t>
</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54242">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Zea </a:t>
                      </a:r>
                      <a:r>
                        <a:rPr lang="es-PE" sz="1400" dirty="0" err="1">
                          <a:effectLst/>
                          <a:latin typeface="+mn-lt"/>
                          <a:ea typeface="Calibri"/>
                          <a:cs typeface="Times New Roman"/>
                        </a:rPr>
                        <a:t>mays</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PE" sz="1400" dirty="0">
                          <a:effectLst/>
                          <a:latin typeface="+mn-lt"/>
                          <a:ea typeface="Calibri"/>
                          <a:cs typeface="Times New Roman"/>
                        </a:rPr>
                        <a:t>“choclo”</a:t>
                      </a: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s-ES" sz="1400" dirty="0" smtClean="0"/>
                        <a:t>Fruto (pelo)</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PE" sz="1400" dirty="0">
                          <a:effectLst/>
                          <a:latin typeface="+mn-lt"/>
                          <a:ea typeface="Calibri"/>
                          <a:cs typeface="Times New Roman"/>
                        </a:rPr>
                        <a:t/>
                      </a:r>
                      <a:br>
                        <a:rPr lang="es-PE" sz="1400" dirty="0">
                          <a:effectLst/>
                          <a:latin typeface="+mn-lt"/>
                          <a:ea typeface="Calibri"/>
                          <a:cs typeface="Times New Roman"/>
                        </a:rPr>
                      </a:br>
                      <a:r>
                        <a:rPr lang="en-US" sz="1400" dirty="0" err="1" smtClean="0">
                          <a:effectLst/>
                          <a:latin typeface="+mn-lt"/>
                          <a:ea typeface="Calibri"/>
                          <a:cs typeface="Times New Roman"/>
                        </a:rPr>
                        <a:t>Antiinflamatorio</a:t>
                      </a:r>
                      <a:r>
                        <a:rPr lang="en-US" sz="1400" dirty="0" smtClean="0">
                          <a:effectLst/>
                          <a:latin typeface="+mn-lt"/>
                          <a:ea typeface="Calibri"/>
                          <a:cs typeface="Times New Roman"/>
                        </a:rPr>
                        <a:t>, </a:t>
                      </a:r>
                      <a:r>
                        <a:rPr lang="es-ES" sz="1400" dirty="0" smtClean="0">
                          <a:effectLst/>
                          <a:latin typeface="+mn-lt"/>
                          <a:ea typeface="Calibri"/>
                          <a:cs typeface="Times New Roman"/>
                        </a:rPr>
                        <a:t>diurético, afecciones del riñón y del hígado. </a:t>
                      </a:r>
                      <a:endParaRPr lang="es-PE" sz="1400" dirty="0">
                        <a:effectLst/>
                        <a:latin typeface="+mn-lt"/>
                        <a:ea typeface="Calibri"/>
                        <a:cs typeface="Times New Roman"/>
                      </a:endParaRPr>
                    </a:p>
                  </a:txBody>
                  <a:tcPr marL="68108" marR="681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17" y="5958985"/>
            <a:ext cx="10875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980198" y="626707"/>
            <a:ext cx="10515600" cy="1325563"/>
          </a:xfrm>
          <a:prstGeom prst="rect">
            <a:avLst/>
          </a:prstGeom>
        </p:spPr>
        <p:txBody>
          <a:bodyPr vert="horz" lIns="91440" tIns="45720" rIns="91440" bIns="45720" rtlCol="0" anchor="ctr">
            <a:normAutofit fontScale="60000" lnSpcReduction="20000"/>
          </a:bodyPr>
          <a:lstStyle/>
          <a:p>
            <a:pPr>
              <a:lnSpc>
                <a:spcPct val="90000"/>
              </a:lnSpc>
              <a:spcBef>
                <a:spcPct val="0"/>
              </a:spcBef>
              <a:defRPr/>
            </a:pPr>
            <a:endParaRPr lang="en-US" sz="2400" b="1" dirty="0" smtClean="0">
              <a:solidFill>
                <a:schemeClr val="accent2"/>
              </a:solidFill>
              <a:effectLst>
                <a:outerShdw blurRad="38100" dist="38100" dir="2700000" algn="tl">
                  <a:srgbClr val="000000">
                    <a:alpha val="43137"/>
                  </a:srgbClr>
                </a:outerShdw>
              </a:effectLst>
            </a:endParaRPr>
          </a:p>
          <a:p>
            <a:pPr>
              <a:lnSpc>
                <a:spcPct val="90000"/>
              </a:lnSpc>
              <a:spcBef>
                <a:spcPct val="0"/>
              </a:spcBef>
              <a:defRPr/>
            </a:pPr>
            <a:r>
              <a:rPr lang="en-US" sz="3000" b="1" dirty="0" smtClean="0">
                <a:solidFill>
                  <a:schemeClr val="accent2"/>
                </a:solidFill>
                <a:effectLst>
                  <a:outerShdw blurRad="38100" dist="38100" dir="2700000" algn="tl">
                    <a:srgbClr val="000000">
                      <a:alpha val="43137"/>
                    </a:srgbClr>
                  </a:outerShdw>
                </a:effectLst>
              </a:rPr>
              <a:t>7</a:t>
            </a:r>
            <a:r>
              <a:rPr lang="en-US" sz="3000" b="1" dirty="0">
                <a:solidFill>
                  <a:schemeClr val="accent2"/>
                </a:solidFill>
                <a:effectLst>
                  <a:outerShdw blurRad="38100" dist="38100" dir="2700000" algn="tl">
                    <a:srgbClr val="000000">
                      <a:alpha val="43137"/>
                    </a:srgbClr>
                  </a:outerShdw>
                </a:effectLst>
              </a:rPr>
              <a:t>.</a:t>
            </a:r>
            <a:r>
              <a:rPr lang="es-ES" sz="3000" b="1" dirty="0">
                <a:solidFill>
                  <a:schemeClr val="accent2"/>
                </a:solidFill>
                <a:effectLst>
                  <a:outerShdw blurRad="38100" dist="38100" dir="2700000" algn="tl">
                    <a:srgbClr val="000000">
                      <a:alpha val="43137"/>
                    </a:srgbClr>
                  </a:outerShdw>
                </a:effectLst>
              </a:rPr>
              <a:t> Evidencia del uso de plantas medicinales en la medicina precolombina e inca</a:t>
            </a:r>
            <a:br>
              <a:rPr lang="es-ES" sz="3000" b="1" dirty="0">
                <a:solidFill>
                  <a:schemeClr val="accent2"/>
                </a:solidFill>
                <a:effectLst>
                  <a:outerShdw blurRad="38100" dist="38100" dir="2700000" algn="tl">
                    <a:srgbClr val="000000">
                      <a:alpha val="43137"/>
                    </a:srgbClr>
                  </a:outerShdw>
                </a:effectLst>
              </a:rPr>
            </a:br>
            <a:endParaRPr lang="en-US" sz="3000" b="1" dirty="0">
              <a:solidFill>
                <a:schemeClr val="accent2"/>
              </a:solidFill>
              <a:effectLst>
                <a:outerShdw blurRad="38100" dist="38100" dir="2700000" algn="tl">
                  <a:srgbClr val="000000">
                    <a:alpha val="43137"/>
                  </a:srgbClr>
                </a:outerShdw>
              </a:effectLst>
            </a:endParaRPr>
          </a:p>
          <a:p>
            <a:pPr lvl="0">
              <a:lnSpc>
                <a:spcPct val="90000"/>
              </a:lnSpc>
              <a:spcBef>
                <a:spcPct val="0"/>
              </a:spcBef>
              <a:defRPr/>
            </a:pPr>
            <a:r>
              <a:rPr kumimoji="0" lang="es-ES" sz="4400" b="0" i="0" u="none" strike="noStrike" kern="1200" cap="none" spc="0" normalizeH="0" baseline="0" noProof="0" dirty="0">
                <a:ln>
                  <a:noFill/>
                </a:ln>
                <a:solidFill>
                  <a:schemeClr val="tx1"/>
                </a:solidFill>
                <a:effectLst/>
                <a:uLnTx/>
                <a:uFillTx/>
                <a:latin typeface="+mj-lt"/>
                <a:ea typeface="+mj-ea"/>
                <a:cs typeface="+mj-cs"/>
              </a:rPr>
              <a:t/>
            </a:r>
            <a:br>
              <a:rPr kumimoji="0" lang="es-E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47814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3484" y="515250"/>
            <a:ext cx="10515600" cy="1325563"/>
          </a:xfrm>
        </p:spPr>
        <p:txBody>
          <a:bodyPr>
            <a:normAutofit/>
          </a:bodyPr>
          <a:lstStyle/>
          <a:p>
            <a:r>
              <a:rPr lang="es-PE" sz="2000" b="1" dirty="0" smtClean="0">
                <a:solidFill>
                  <a:schemeClr val="accent2"/>
                </a:solidFill>
                <a:effectLst>
                  <a:outerShdw blurRad="38100" dist="38100" dir="2700000" algn="tl">
                    <a:srgbClr val="000000">
                      <a:alpha val="43137"/>
                    </a:srgbClr>
                  </a:outerShdw>
                </a:effectLst>
              </a:rPr>
              <a:t>Museos virtuales peruanos</a:t>
            </a:r>
            <a:r>
              <a:rPr lang="es-PE" sz="2000" b="1" dirty="0">
                <a:solidFill>
                  <a:schemeClr val="accent2"/>
                </a:solidFill>
                <a:effectLst>
                  <a:outerShdw blurRad="38100" dist="38100" dir="2700000" algn="tl">
                    <a:srgbClr val="000000">
                      <a:alpha val="43137"/>
                    </a:srgbClr>
                  </a:outerShdw>
                </a:effectLst>
              </a:rPr>
              <a:t>
</a:t>
            </a:r>
          </a:p>
        </p:txBody>
      </p:sp>
      <p:sp>
        <p:nvSpPr>
          <p:cNvPr id="3" name="2 Marcador de contenido"/>
          <p:cNvSpPr>
            <a:spLocks noGrp="1"/>
          </p:cNvSpPr>
          <p:nvPr>
            <p:ph idx="1"/>
          </p:nvPr>
        </p:nvSpPr>
        <p:spPr>
          <a:xfrm>
            <a:off x="660779" y="1620909"/>
            <a:ext cx="10515600" cy="4351338"/>
          </a:xfrm>
        </p:spPr>
        <p:txBody>
          <a:bodyPr/>
          <a:lstStyle/>
          <a:p>
            <a:pPr>
              <a:buNone/>
            </a:pPr>
            <a:r>
              <a:rPr lang="es-PE" sz="1800" dirty="0">
                <a:hlinkClick r:id="rId2"/>
              </a:rPr>
              <a:t>https://visitavirtual.cultura.pe/</a:t>
            </a:r>
            <a:endParaRPr lang="es-PE" sz="1800" dirty="0"/>
          </a:p>
          <a:p>
            <a:pPr>
              <a:buNone/>
            </a:pPr>
            <a:endParaRPr lang="es-PE" sz="1800" dirty="0"/>
          </a:p>
          <a:p>
            <a:pPr marL="0" indent="0">
              <a:buNone/>
              <a:tabLst>
                <a:tab pos="95250" algn="l"/>
              </a:tabLst>
            </a:pPr>
            <a:r>
              <a:rPr lang="es-PE" sz="1800" dirty="0">
                <a:hlinkClick r:id="rId3"/>
              </a:rPr>
              <a:t>https://visitavirtual.cultura.pe/recorridos/MNAAHP/museo-nacional </a:t>
            </a:r>
            <a:r>
              <a:rPr lang="es-PE" sz="1800" dirty="0" err="1">
                <a:hlinkClick r:id="rId3"/>
              </a:rPr>
              <a:t>arqueologia</a:t>
            </a:r>
            <a:r>
              <a:rPr lang="es-PE" sz="1800" dirty="0">
                <a:hlinkClick r:id="rId3"/>
              </a:rPr>
              <a:t>-</a:t>
            </a:r>
            <a:r>
              <a:rPr lang="es-PE" sz="1800" dirty="0" err="1">
                <a:hlinkClick r:id="rId3"/>
              </a:rPr>
              <a:t>antropologia</a:t>
            </a:r>
            <a:r>
              <a:rPr lang="es-PE" sz="1800" dirty="0">
                <a:hlinkClick r:id="rId3"/>
              </a:rPr>
              <a:t>-historia-</a:t>
            </a:r>
            <a:r>
              <a:rPr lang="es-PE" sz="1800" dirty="0" err="1">
                <a:hlinkClick r:id="rId3"/>
              </a:rPr>
              <a:t>peru</a:t>
            </a:r>
            <a:r>
              <a:rPr lang="es-PE" sz="1800" dirty="0">
                <a:hlinkClick r:id="rId3"/>
              </a:rPr>
              <a:t>/index.html</a:t>
            </a:r>
            <a:endParaRPr lang="es-PE" sz="1800" dirty="0"/>
          </a:p>
          <a:p>
            <a:pPr>
              <a:buNone/>
            </a:pPr>
            <a:endParaRPr lang="es-PE" dirty="0"/>
          </a:p>
          <a:p>
            <a:pPr>
              <a:buNone/>
            </a:pPr>
            <a:endParaRPr lang="es-PE" dirty="0"/>
          </a:p>
        </p:txBody>
      </p:sp>
    </p:spTree>
    <p:extLst>
      <p:ext uri="{BB962C8B-B14F-4D97-AF65-F5344CB8AC3E}">
        <p14:creationId xmlns:p14="http://schemas.microsoft.com/office/powerpoint/2010/main" val="42323661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7138" y="852381"/>
            <a:ext cx="11476512" cy="5657602"/>
          </a:xfrm>
        </p:spPr>
        <p:txBody>
          <a:bodyPr>
            <a:normAutofit fontScale="92500"/>
          </a:bodyPr>
          <a:lstStyle/>
          <a:p>
            <a:pPr algn="just">
              <a:lnSpc>
                <a:spcPct val="100000"/>
              </a:lnSpc>
              <a:buNone/>
            </a:pPr>
            <a:r>
              <a:rPr lang="es-PE" sz="2000" b="1" dirty="0" smtClean="0">
                <a:solidFill>
                  <a:schemeClr val="accent2"/>
                </a:solidFill>
                <a:effectLst>
                  <a:outerShdw blurRad="38100" dist="38100" dir="2700000" algn="tl">
                    <a:srgbClr val="000000">
                      <a:alpha val="43137"/>
                    </a:srgbClr>
                  </a:outerShdw>
                </a:effectLst>
                <a:ea typeface="+mj-ea"/>
                <a:cs typeface="+mj-cs"/>
              </a:rPr>
              <a:t>Referencias</a:t>
            </a:r>
            <a:r>
              <a:rPr lang="es-PE" sz="2000" b="1" dirty="0">
                <a:solidFill>
                  <a:schemeClr val="accent2"/>
                </a:solidFill>
                <a:effectLst>
                  <a:outerShdw blurRad="38100" dist="38100" dir="2700000" algn="tl">
                    <a:srgbClr val="000000">
                      <a:alpha val="43137"/>
                    </a:srgbClr>
                  </a:outerShdw>
                </a:effectLst>
                <a:ea typeface="+mj-ea"/>
                <a:cs typeface="+mj-cs"/>
              </a:rPr>
              <a:t>
</a:t>
            </a:r>
            <a:r>
              <a:rPr lang="es-PE" sz="1400" dirty="0"/>
              <a:t>1.   </a:t>
            </a:r>
            <a:r>
              <a:rPr lang="es-PE" sz="1400" dirty="0" err="1"/>
              <a:t>Frisancho</a:t>
            </a:r>
            <a:r>
              <a:rPr lang="es-PE" sz="1400" dirty="0"/>
              <a:t> Velarde Óscar. Concepción mágico-religiosa de la Medicina en la América Prehispánica. Acta </a:t>
            </a:r>
            <a:r>
              <a:rPr lang="es-PE" sz="1400" dirty="0" err="1"/>
              <a:t>méd</a:t>
            </a:r>
            <a:r>
              <a:rPr lang="es-PE" sz="1400" dirty="0"/>
              <a:t>. peruana  [Internet]. 2012  </a:t>
            </a:r>
            <a:r>
              <a:rPr lang="es-PE" sz="1400" dirty="0" err="1"/>
              <a:t>Abr</a:t>
            </a:r>
            <a:r>
              <a:rPr lang="es-PE" sz="1400" dirty="0"/>
              <a:t> [citado  2020  Mayo  16] ;  29( 2 ): 121-     127. Disponible en: http://www.scielo.org.pe/scielo.php?script=sci_arttext&amp;pid=S1728-59172012000200013&amp;lng=es.</a:t>
            </a:r>
            <a:endParaRPr lang="es-ES" sz="1400" dirty="0"/>
          </a:p>
          <a:p>
            <a:pPr marL="0" indent="0" algn="just">
              <a:lnSpc>
                <a:spcPct val="100000"/>
              </a:lnSpc>
              <a:buNone/>
            </a:pPr>
            <a:r>
              <a:rPr lang="es-ES" sz="1400" dirty="0"/>
              <a:t>2. JORDÁN, RÉGULO G. FRANCO; RÉGULO, G. Chamanismo y plantas de poder en el mundo precolombino de la costa norte del Perú. </a:t>
            </a:r>
            <a:r>
              <a:rPr lang="es-ES" sz="1400" i="1" dirty="0"/>
              <a:t>Perspectivas latinoamericanas</a:t>
            </a:r>
            <a:r>
              <a:rPr lang="es-ES" sz="1400" dirty="0"/>
              <a:t>, 2015, p. 1-40.</a:t>
            </a:r>
            <a:endParaRPr lang="en-US" sz="1400" dirty="0"/>
          </a:p>
          <a:p>
            <a:pPr algn="just">
              <a:lnSpc>
                <a:spcPct val="100000"/>
              </a:lnSpc>
              <a:buNone/>
            </a:pPr>
            <a:r>
              <a:rPr lang="es-PE" sz="1400" dirty="0"/>
              <a:t>3. </a:t>
            </a:r>
            <a:r>
              <a:rPr lang="es-PE" sz="1400" dirty="0" err="1">
                <a:cs typeface="Times New Roman" pitchFamily="18" charset="0"/>
              </a:rPr>
              <a:t>Hermida</a:t>
            </a:r>
            <a:r>
              <a:rPr lang="es-PE" sz="1400" dirty="0">
                <a:cs typeface="Times New Roman" pitchFamily="18" charset="0"/>
              </a:rPr>
              <a:t> Bustos, Enrique. </a:t>
            </a:r>
            <a:r>
              <a:rPr lang="es-PE" sz="1400" i="1" dirty="0" err="1">
                <a:cs typeface="Times New Roman" pitchFamily="18" charset="0"/>
              </a:rPr>
              <a:t>Paleopatología</a:t>
            </a:r>
            <a:r>
              <a:rPr lang="es-PE" sz="1400" i="1" dirty="0">
                <a:cs typeface="Times New Roman" pitchFamily="18" charset="0"/>
              </a:rPr>
              <a:t> en la cerámica precolombina malformaciones, deformaciones o anormalidades en las culturas: Valdivia, Chorrera, </a:t>
            </a:r>
            <a:r>
              <a:rPr lang="es-PE" sz="1400" i="1" dirty="0" err="1">
                <a:cs typeface="Times New Roman" pitchFamily="18" charset="0"/>
              </a:rPr>
              <a:t>Guangala</a:t>
            </a:r>
            <a:r>
              <a:rPr lang="es-PE" sz="1400" i="1" dirty="0">
                <a:cs typeface="Times New Roman" pitchFamily="18" charset="0"/>
              </a:rPr>
              <a:t> y la </a:t>
            </a:r>
            <a:r>
              <a:rPr lang="es-PE" sz="1400" i="1" dirty="0" err="1">
                <a:cs typeface="Times New Roman" pitchFamily="18" charset="0"/>
              </a:rPr>
              <a:t>To</a:t>
            </a:r>
            <a:r>
              <a:rPr lang="es-PE" sz="1400" i="1" dirty="0">
                <a:cs typeface="Times New Roman" pitchFamily="18" charset="0"/>
              </a:rPr>
              <a:t>-lita</a:t>
            </a:r>
            <a:r>
              <a:rPr lang="es-PE" sz="1400" dirty="0">
                <a:cs typeface="Times New Roman" pitchFamily="18" charset="0"/>
              </a:rPr>
              <a:t>. </a:t>
            </a:r>
            <a:r>
              <a:rPr lang="es-PE" sz="1400" dirty="0" err="1">
                <a:cs typeface="Times New Roman" pitchFamily="18" charset="0"/>
              </a:rPr>
              <a:t>Diss</a:t>
            </a:r>
            <a:r>
              <a:rPr lang="es-PE" sz="1400" dirty="0">
                <a:cs typeface="Times New Roman" pitchFamily="18" charset="0"/>
              </a:rPr>
              <a:t>. Universidad Internacional SEK, 2011 Tesis de Maestría en conservación y administración de bienes Culturales. Ecuador</a:t>
            </a:r>
          </a:p>
          <a:p>
            <a:pPr algn="just">
              <a:lnSpc>
                <a:spcPct val="100000"/>
              </a:lnSpc>
              <a:buAutoNum type="arabicPeriod" startAt="4"/>
            </a:pPr>
            <a:r>
              <a:rPr lang="es-PE" sz="1400" dirty="0">
                <a:cs typeface="Times New Roman" pitchFamily="18" charset="0"/>
              </a:rPr>
              <a:t>Medicina </a:t>
            </a:r>
            <a:r>
              <a:rPr lang="es-PE" sz="1400" dirty="0" err="1">
                <a:cs typeface="Times New Roman" pitchFamily="18" charset="0"/>
              </a:rPr>
              <a:t>chamánica</a:t>
            </a:r>
            <a:r>
              <a:rPr lang="es-PE" sz="1400" dirty="0">
                <a:cs typeface="Times New Roman" pitchFamily="18" charset="0"/>
              </a:rPr>
              <a:t>. Métodos de curación de una Tradición Milenaria. Enrique </a:t>
            </a:r>
            <a:r>
              <a:rPr lang="es-PE" sz="1400" dirty="0" err="1">
                <a:cs typeface="Times New Roman" pitchFamily="18" charset="0"/>
              </a:rPr>
              <a:t>Gónzalez</a:t>
            </a:r>
            <a:r>
              <a:rPr lang="es-PE" sz="1400" dirty="0">
                <a:cs typeface="Times New Roman" pitchFamily="18" charset="0"/>
              </a:rPr>
              <a:t> – Rubio Montoya. </a:t>
            </a:r>
          </a:p>
          <a:p>
            <a:pPr algn="just">
              <a:lnSpc>
                <a:spcPct val="100000"/>
              </a:lnSpc>
              <a:buAutoNum type="arabicPeriod" startAt="5"/>
            </a:pPr>
            <a:r>
              <a:rPr lang="es-PE" sz="1400" dirty="0">
                <a:solidFill>
                  <a:prstClr val="black"/>
                </a:solidFill>
                <a:cs typeface="Times New Roman" pitchFamily="18" charset="0"/>
              </a:rPr>
              <a:t>El chamanismo entre los indios </a:t>
            </a:r>
            <a:r>
              <a:rPr lang="es-PE" sz="1400" dirty="0" err="1">
                <a:solidFill>
                  <a:prstClr val="black"/>
                </a:solidFill>
                <a:cs typeface="Times New Roman" pitchFamily="18" charset="0"/>
              </a:rPr>
              <a:t>Ticuna</a:t>
            </a:r>
            <a:r>
              <a:rPr lang="es-PE" sz="1400" dirty="0">
                <a:solidFill>
                  <a:prstClr val="black"/>
                </a:solidFill>
                <a:cs typeface="Times New Roman" pitchFamily="18" charset="0"/>
              </a:rPr>
              <a:t> Del Amazonas: Entre la Religión, la Magia y la representación dramática. Javier </a:t>
            </a:r>
            <a:r>
              <a:rPr lang="es-PE" sz="1400" dirty="0" err="1">
                <a:solidFill>
                  <a:prstClr val="black"/>
                </a:solidFill>
                <a:cs typeface="Times New Roman" pitchFamily="18" charset="0"/>
              </a:rPr>
              <a:t>Ullán</a:t>
            </a:r>
            <a:r>
              <a:rPr lang="es-PE" sz="1400" dirty="0">
                <a:solidFill>
                  <a:prstClr val="black"/>
                </a:solidFill>
                <a:cs typeface="Times New Roman" pitchFamily="18" charset="0"/>
              </a:rPr>
              <a:t> De La Rosa. </a:t>
            </a:r>
            <a:r>
              <a:rPr lang="es-PE" sz="1400" dirty="0" err="1">
                <a:solidFill>
                  <a:prstClr val="black"/>
                </a:solidFill>
                <a:cs typeface="Times New Roman" pitchFamily="18" charset="0"/>
              </a:rPr>
              <a:t>Universidade</a:t>
            </a:r>
            <a:r>
              <a:rPr lang="es-PE" sz="1400" dirty="0">
                <a:solidFill>
                  <a:prstClr val="black"/>
                </a:solidFill>
                <a:cs typeface="Times New Roman" pitchFamily="18" charset="0"/>
              </a:rPr>
              <a:t> Complutense – Madrid. España.</a:t>
            </a:r>
          </a:p>
          <a:p>
            <a:pPr algn="just">
              <a:lnSpc>
                <a:spcPct val="100000"/>
              </a:lnSpc>
              <a:buFont typeface="Arial" panose="020B0604020202020204" pitchFamily="34" charset="0"/>
              <a:buAutoNum type="arabicPeriod" startAt="5"/>
            </a:pPr>
            <a:r>
              <a:rPr lang="es-PE" sz="1400" dirty="0"/>
              <a:t>Jordán, Régulo Franco. Oficiantes y curanderos moche, una visión desde la arqueología. </a:t>
            </a:r>
            <a:r>
              <a:rPr lang="es-PE" sz="1400" i="1" dirty="0"/>
              <a:t>Pueblo continente</a:t>
            </a:r>
            <a:r>
              <a:rPr lang="es-PE" sz="1400" dirty="0"/>
              <a:t>, 2016, vol. 23, no 1, p. 18-26.</a:t>
            </a:r>
          </a:p>
          <a:p>
            <a:pPr algn="just">
              <a:lnSpc>
                <a:spcPct val="100000"/>
              </a:lnSpc>
              <a:buFont typeface="Arial" panose="020B0604020202020204" pitchFamily="34" charset="0"/>
              <a:buAutoNum type="arabicPeriod" startAt="5"/>
            </a:pPr>
            <a:r>
              <a:rPr lang="es-PE" sz="1400" dirty="0"/>
              <a:t>Diccionario Enciclopédico </a:t>
            </a:r>
            <a:r>
              <a:rPr lang="es-PE" sz="1400" dirty="0" err="1"/>
              <a:t>Oceano</a:t>
            </a:r>
            <a:r>
              <a:rPr lang="es-PE" sz="1400" dirty="0"/>
              <a:t> Uno. Editorial: Océano </a:t>
            </a:r>
            <a:r>
              <a:rPr lang="es-PE" sz="1400" dirty="0" err="1"/>
              <a:t>Langenscheidt</a:t>
            </a:r>
            <a:endParaRPr lang="es-PE" sz="1400" dirty="0"/>
          </a:p>
          <a:p>
            <a:pPr algn="just">
              <a:lnSpc>
                <a:spcPct val="100000"/>
              </a:lnSpc>
              <a:buFont typeface="Arial" panose="020B0604020202020204" pitchFamily="34" charset="0"/>
              <a:buAutoNum type="arabicPeriod" startAt="5"/>
            </a:pPr>
            <a:r>
              <a:rPr lang="es-PE" sz="1400" dirty="0"/>
              <a:t>Apuntes de Medicina Tradicional. La racionalización de lo irracional. Fernando Cabieses. </a:t>
            </a:r>
          </a:p>
          <a:p>
            <a:pPr algn="just">
              <a:lnSpc>
                <a:spcPct val="100000"/>
              </a:lnSpc>
              <a:buNone/>
            </a:pPr>
            <a:r>
              <a:rPr lang="es-PE" sz="1400" dirty="0"/>
              <a:t>9. Llamazares, Ana María. "Occidente herido: el potencial sanador del chamanismo en el mundo contemporáneo." (2013).</a:t>
            </a:r>
          </a:p>
          <a:p>
            <a:pPr algn="just">
              <a:lnSpc>
                <a:spcPct val="100000"/>
              </a:lnSpc>
              <a:buNone/>
            </a:pPr>
            <a:r>
              <a:rPr lang="es-PE" sz="1400" dirty="0"/>
              <a:t>10.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400" dirty="0" err="1"/>
              <a:t>Muséum</a:t>
            </a:r>
            <a:r>
              <a:rPr lang="es-PE" sz="1400" dirty="0"/>
              <a:t> </a:t>
            </a:r>
            <a:r>
              <a:rPr lang="es-PE" sz="1400" dirty="0" err="1"/>
              <a:t>National</a:t>
            </a:r>
            <a:r>
              <a:rPr lang="es-PE" sz="1400" dirty="0"/>
              <a:t> </a:t>
            </a:r>
            <a:r>
              <a:rPr lang="es-PE" sz="1400" dirty="0" err="1"/>
              <a:t>d’Histoire</a:t>
            </a:r>
            <a:r>
              <a:rPr lang="es-PE" sz="1400" dirty="0"/>
              <a:t> </a:t>
            </a:r>
            <a:r>
              <a:rPr lang="es-PE" sz="1400" dirty="0" err="1"/>
              <a:t>Naturelle</a:t>
            </a:r>
            <a:r>
              <a:rPr lang="es-PE" sz="1400" dirty="0"/>
              <a:t>.  </a:t>
            </a:r>
          </a:p>
          <a:p>
            <a:pPr algn="just">
              <a:lnSpc>
                <a:spcPct val="100000"/>
              </a:lnSpc>
              <a:buNone/>
            </a:pPr>
            <a:r>
              <a:rPr lang="es-PE" sz="1400" dirty="0"/>
              <a:t>11. Castillo. J; Chamanismo </a:t>
            </a:r>
            <a:r>
              <a:rPr lang="es-PE" sz="1400" dirty="0" err="1"/>
              <a:t>Piaroa</a:t>
            </a:r>
            <a:r>
              <a:rPr lang="es-PE" sz="1400" dirty="0"/>
              <a:t>. En: </a:t>
            </a:r>
            <a:r>
              <a:rPr lang="es-PE" sz="1400" dirty="0" err="1"/>
              <a:t>Poveda</a:t>
            </a:r>
            <a:r>
              <a:rPr lang="es-PE" sz="1400" dirty="0"/>
              <a:t>, J.M. (</a:t>
            </a:r>
            <a:r>
              <a:rPr lang="es-PE" sz="1400" dirty="0" err="1"/>
              <a:t>Ed</a:t>
            </a:r>
            <a:r>
              <a:rPr lang="es-PE" sz="1400" dirty="0"/>
              <a:t>) Chamanismo. El arte natural de curar; Temas de Hoy; Madrid; 1997. p.357-362</a:t>
            </a:r>
          </a:p>
          <a:p>
            <a:pPr algn="just">
              <a:lnSpc>
                <a:spcPct val="100000"/>
              </a:lnSpc>
              <a:buNone/>
            </a:pPr>
            <a:r>
              <a:rPr lang="es-PE" sz="1400" dirty="0"/>
              <a:t>12. Carlos </a:t>
            </a:r>
            <a:r>
              <a:rPr lang="es-PE" sz="1400" dirty="0" err="1"/>
              <a:t>Musso</a:t>
            </a:r>
            <a:r>
              <a:rPr lang="es-PE" sz="1400" dirty="0"/>
              <a:t>. Medicina </a:t>
            </a:r>
            <a:r>
              <a:rPr lang="es-PE" sz="1400" dirty="0" err="1"/>
              <a:t>chamánica</a:t>
            </a:r>
            <a:r>
              <a:rPr lang="es-PE" sz="1400" dirty="0"/>
              <a:t>: su análisis desde una perspectiva científica. </a:t>
            </a:r>
            <a:r>
              <a:rPr lang="da-DK" sz="1400" dirty="0"/>
              <a:t>Rev. Hosp. Ital. B.Aires 2015; 35(4): 142-144.</a:t>
            </a:r>
          </a:p>
          <a:p>
            <a:pPr algn="just">
              <a:lnSpc>
                <a:spcPct val="100000"/>
              </a:lnSpc>
              <a:buNone/>
            </a:pPr>
            <a:endParaRPr lang="es-PE" sz="1200" dirty="0"/>
          </a:p>
          <a:p>
            <a:pPr algn="just">
              <a:lnSpc>
                <a:spcPct val="100000"/>
              </a:lnSpc>
              <a:buAutoNum type="arabicPeriod" startAt="14"/>
            </a:pPr>
            <a:endParaRPr lang="es-PE" sz="1200" dirty="0"/>
          </a:p>
          <a:p>
            <a:pPr algn="just">
              <a:lnSpc>
                <a:spcPct val="100000"/>
              </a:lnSpc>
              <a:buFont typeface="Arial" panose="020B0604020202020204" pitchFamily="34" charset="0"/>
              <a:buAutoNum type="arabicPeriod" startAt="5"/>
            </a:pPr>
            <a:endParaRPr lang="es-PE" sz="1200" dirty="0"/>
          </a:p>
          <a:p>
            <a:pPr algn="just">
              <a:buFont typeface="Arial" panose="020B0604020202020204" pitchFamily="34" charset="0"/>
              <a:buAutoNum type="arabicPeriod" startAt="5"/>
            </a:pPr>
            <a:endParaRPr lang="es-PE" sz="1200" dirty="0"/>
          </a:p>
          <a:p>
            <a:pPr algn="just">
              <a:buAutoNum type="arabicPeriod" startAt="5"/>
            </a:pPr>
            <a:endParaRPr lang="es-PE" sz="1200" dirty="0">
              <a:solidFill>
                <a:prstClr val="black"/>
              </a:solidFill>
              <a:cs typeface="Times New Roman" pitchFamily="18" charset="0"/>
            </a:endParaRPr>
          </a:p>
          <a:p>
            <a:pPr algn="just">
              <a:buAutoNum type="arabicPeriod" startAt="5"/>
            </a:pPr>
            <a:endParaRPr lang="es-PE" sz="1200" dirty="0"/>
          </a:p>
        </p:txBody>
      </p:sp>
    </p:spTree>
    <p:extLst>
      <p:ext uri="{BB962C8B-B14F-4D97-AF65-F5344CB8AC3E}">
        <p14:creationId xmlns:p14="http://schemas.microsoft.com/office/powerpoint/2010/main" val="3059274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1632" y="997732"/>
            <a:ext cx="10778837" cy="5282541"/>
          </a:xfrm>
        </p:spPr>
        <p:txBody>
          <a:bodyPr>
            <a:normAutofit/>
          </a:bodyPr>
          <a:lstStyle/>
          <a:p>
            <a:pPr algn="just">
              <a:lnSpc>
                <a:spcPct val="100000"/>
              </a:lnSpc>
              <a:buAutoNum type="arabicPeriod" startAt="13"/>
            </a:pPr>
            <a:r>
              <a:rPr lang="es-PE" sz="1300" dirty="0"/>
              <a:t>Sergio Espinosa Proa. Dos aproximaciones al chamanismo. Universidad Autónoma de Zacatecas.</a:t>
            </a:r>
          </a:p>
          <a:p>
            <a:pPr algn="just">
              <a:lnSpc>
                <a:spcPct val="100000"/>
              </a:lnSpc>
              <a:buAutoNum type="arabicPeriod" startAt="14"/>
            </a:pPr>
            <a:r>
              <a:rPr lang="es-PE" sz="1300" dirty="0" err="1"/>
              <a:t>Clottes</a:t>
            </a:r>
            <a:r>
              <a:rPr lang="es-PE" sz="1300" dirty="0"/>
              <a:t>, Jean; Lewis EWIS-WILLIAMS, J. David; MENDIZÁBAL, </a:t>
            </a:r>
            <a:r>
              <a:rPr lang="es-PE" sz="1300" dirty="0" err="1"/>
              <a:t>Maria</a:t>
            </a:r>
            <a:r>
              <a:rPr lang="es-PE" sz="1300" dirty="0"/>
              <a:t> </a:t>
            </a:r>
            <a:r>
              <a:rPr lang="es-PE" sz="1300" dirty="0" err="1"/>
              <a:t>Angels</a:t>
            </a:r>
            <a:r>
              <a:rPr lang="es-PE" sz="1300" dirty="0"/>
              <a:t> </a:t>
            </a:r>
            <a:r>
              <a:rPr lang="es-PE" sz="1300" dirty="0" err="1"/>
              <a:t>Petit</a:t>
            </a:r>
            <a:r>
              <a:rPr lang="es-PE" sz="1300" dirty="0"/>
              <a:t>. </a:t>
            </a:r>
            <a:r>
              <a:rPr lang="es-PE" sz="1300" i="1" dirty="0"/>
              <a:t>Los chamanes de la prehistoria</a:t>
            </a:r>
            <a:r>
              <a:rPr lang="es-PE" sz="1300" dirty="0"/>
              <a:t>. Ariel, 2001.</a:t>
            </a:r>
          </a:p>
          <a:p>
            <a:pPr algn="just">
              <a:lnSpc>
                <a:spcPct val="100000"/>
              </a:lnSpc>
              <a:buNone/>
            </a:pPr>
            <a:r>
              <a:rPr lang="es-PE" sz="1300" dirty="0"/>
              <a:t>15. Diego Alonso Huerta Jiménez. Chamanismo y  Turismo Místico en el  Perú: Un Estado. De la Cuestión. </a:t>
            </a:r>
            <a:r>
              <a:rPr lang="es-PE" sz="1300" i="1" dirty="0" err="1"/>
              <a:t>Novum</a:t>
            </a:r>
            <a:r>
              <a:rPr lang="es-PE" sz="1300" i="1" dirty="0"/>
              <a:t> </a:t>
            </a:r>
            <a:r>
              <a:rPr lang="es-PE" sz="1300" i="1" dirty="0" err="1"/>
              <a:t>Otium</a:t>
            </a:r>
            <a:r>
              <a:rPr lang="es-PE" sz="1300" i="1" dirty="0"/>
              <a:t>  2(1) 2016 . ISSN 2414-0759 </a:t>
            </a:r>
            <a:r>
              <a:rPr lang="es-PE" sz="1300" dirty="0"/>
              <a:t> </a:t>
            </a:r>
          </a:p>
          <a:p>
            <a:pPr algn="just">
              <a:lnSpc>
                <a:spcPct val="100000"/>
              </a:lnSpc>
              <a:buNone/>
            </a:pPr>
            <a:r>
              <a:rPr lang="es-PE" sz="1300" dirty="0"/>
              <a:t>16. </a:t>
            </a:r>
            <a:r>
              <a:rPr lang="es-PE" sz="1300" dirty="0">
                <a:solidFill>
                  <a:prstClr val="black"/>
                </a:solidFill>
                <a:cs typeface="Times New Roman" pitchFamily="18" charset="0"/>
              </a:rPr>
              <a:t>Javier </a:t>
            </a:r>
            <a:r>
              <a:rPr lang="es-PE" sz="1300" dirty="0" err="1">
                <a:solidFill>
                  <a:prstClr val="black"/>
                </a:solidFill>
                <a:cs typeface="Times New Roman" pitchFamily="18" charset="0"/>
              </a:rPr>
              <a:t>Ullán</a:t>
            </a:r>
            <a:r>
              <a:rPr lang="es-PE" sz="1300" dirty="0">
                <a:solidFill>
                  <a:prstClr val="black"/>
                </a:solidFill>
                <a:cs typeface="Times New Roman" pitchFamily="18" charset="0"/>
              </a:rPr>
              <a:t> De La Rosa. El chamanismo entre los indios </a:t>
            </a:r>
            <a:r>
              <a:rPr lang="es-PE" sz="1300" dirty="0" err="1">
                <a:solidFill>
                  <a:prstClr val="black"/>
                </a:solidFill>
                <a:cs typeface="Times New Roman" pitchFamily="18" charset="0"/>
              </a:rPr>
              <a:t>Ticuna</a:t>
            </a:r>
            <a:r>
              <a:rPr lang="es-PE" sz="1300" dirty="0">
                <a:solidFill>
                  <a:prstClr val="black"/>
                </a:solidFill>
                <a:cs typeface="Times New Roman" pitchFamily="18" charset="0"/>
              </a:rPr>
              <a:t> Del Amazonas: Entre la Religión, la Magia y la representación dramática. Universidad Complutense – Madrid. España</a:t>
            </a:r>
          </a:p>
          <a:p>
            <a:pPr algn="just">
              <a:lnSpc>
                <a:spcPct val="100000"/>
              </a:lnSpc>
              <a:buNone/>
            </a:pPr>
            <a:r>
              <a:rPr lang="es-PE" sz="1300" dirty="0">
                <a:solidFill>
                  <a:prstClr val="black"/>
                </a:solidFill>
                <a:cs typeface="Times New Roman" pitchFamily="18" charset="0"/>
              </a:rPr>
              <a:t>17. </a:t>
            </a:r>
            <a:r>
              <a:rPr lang="es-PE" sz="1300" dirty="0" err="1"/>
              <a:t>Pamo</a:t>
            </a:r>
            <a:r>
              <a:rPr lang="es-PE" sz="1300" dirty="0"/>
              <a:t> Reyna Oscar. Medicina Prehispánica. En Alarcón Graciela, Espinoza Luis, </a:t>
            </a:r>
            <a:r>
              <a:rPr lang="es-PE" sz="1300" dirty="0" err="1"/>
              <a:t>Pamo</a:t>
            </a:r>
            <a:r>
              <a:rPr lang="es-PE" sz="1300" dirty="0"/>
              <a:t>-Reyna Oscar, Eds. Medicina y Reumatología Peruanas: historia y aportes. Lima, Comité Organizador PANLAR 2006.</a:t>
            </a:r>
          </a:p>
          <a:p>
            <a:pPr algn="just">
              <a:lnSpc>
                <a:spcPct val="100000"/>
              </a:lnSpc>
              <a:buAutoNum type="arabicPeriod" startAt="18"/>
            </a:pPr>
            <a:r>
              <a:rPr lang="es-PE" sz="1300" dirty="0"/>
              <a:t>Llamazares, Ana María; Arte </a:t>
            </a:r>
            <a:r>
              <a:rPr lang="es-PE" sz="1300" dirty="0" err="1"/>
              <a:t>chamánico</a:t>
            </a:r>
            <a:r>
              <a:rPr lang="es-PE" sz="1300" dirty="0"/>
              <a:t>: visiones del universo. En: Llamazares y Martínez Sarasola (Eds.) El lenguaje de los dioses; Buenos Aires; </a:t>
            </a:r>
            <a:r>
              <a:rPr lang="es-PE" sz="1300" dirty="0" err="1"/>
              <a:t>Biblos</a:t>
            </a:r>
            <a:r>
              <a:rPr lang="es-PE" sz="1300" dirty="0"/>
              <a:t>; 2004. p. 107-108.</a:t>
            </a:r>
          </a:p>
          <a:p>
            <a:pPr algn="just">
              <a:lnSpc>
                <a:spcPct val="100000"/>
              </a:lnSpc>
              <a:buFont typeface="Arial" panose="020B0604020202020204" pitchFamily="34" charset="0"/>
              <a:buAutoNum type="arabicPeriod" startAt="18"/>
            </a:pPr>
            <a:r>
              <a:rPr lang="en-US" sz="1300" dirty="0" err="1"/>
              <a:t>Llamazares</a:t>
            </a:r>
            <a:r>
              <a:rPr lang="en-US" sz="1300" dirty="0"/>
              <a:t>, a. M. The wounded west: The healing potential of shamanism in the contemporary world. </a:t>
            </a:r>
            <a:r>
              <a:rPr lang="en-US" sz="1300" i="1" dirty="0" err="1"/>
              <a:t>ReVision</a:t>
            </a:r>
            <a:r>
              <a:rPr lang="en-US" sz="1300" dirty="0"/>
              <a:t>, 2015, vol. 23, no 2&amp;3, p. 6-23.</a:t>
            </a:r>
          </a:p>
          <a:p>
            <a:pPr algn="just">
              <a:lnSpc>
                <a:spcPct val="100000"/>
              </a:lnSpc>
              <a:buNone/>
            </a:pPr>
            <a:r>
              <a:rPr lang="es-PE" sz="1300" dirty="0"/>
              <a:t>20. Exposición. Chamanes y divinidades del Ecuador Precolombino. Comisario: Santiago Ontaneda-Luciano investigador de la Dirección de Museos y Sitios Arqueológicos de la Subsecretaría Técnica de Memoria Social del Ministerio de Cultura y de Patrimonio ecuatoriano. Consejero científico: Francisco Valdez, investigador en PALOC (Patrimonios Locales y Gobernanza), unidad mixta de investigación del IRD y del </a:t>
            </a:r>
            <a:r>
              <a:rPr lang="es-PE" sz="1300" dirty="0" err="1"/>
              <a:t>Muséum</a:t>
            </a:r>
            <a:r>
              <a:rPr lang="es-PE" sz="1300" dirty="0"/>
              <a:t> </a:t>
            </a:r>
            <a:r>
              <a:rPr lang="es-PE" sz="1300" dirty="0" err="1"/>
              <a:t>National</a:t>
            </a:r>
            <a:r>
              <a:rPr lang="es-PE" sz="1300" dirty="0"/>
              <a:t> </a:t>
            </a:r>
            <a:r>
              <a:rPr lang="es-PE" sz="1300" dirty="0" err="1"/>
              <a:t>d’Histoire</a:t>
            </a:r>
            <a:r>
              <a:rPr lang="es-PE" sz="1300" dirty="0"/>
              <a:t> </a:t>
            </a:r>
            <a:r>
              <a:rPr lang="es-PE" sz="1300" dirty="0" err="1"/>
              <a:t>Naturelle</a:t>
            </a:r>
            <a:r>
              <a:rPr lang="es-PE" sz="1300" dirty="0"/>
              <a:t>.</a:t>
            </a:r>
          </a:p>
          <a:p>
            <a:pPr algn="just">
              <a:buNone/>
            </a:pPr>
            <a:r>
              <a:rPr lang="es-ES" sz="1300" dirty="0"/>
              <a:t>21. </a:t>
            </a:r>
            <a:r>
              <a:rPr lang="es-PE" sz="1300" dirty="0"/>
              <a:t>Prodigioso Perú Profundo. </a:t>
            </a:r>
            <a:r>
              <a:rPr lang="es-PE" sz="1300" dirty="0" err="1"/>
              <a:t>Chamánico</a:t>
            </a:r>
            <a:r>
              <a:rPr lang="es-PE" sz="1300" dirty="0"/>
              <a:t>, Cósmico, Simbólico. Francis </a:t>
            </a:r>
            <a:r>
              <a:rPr lang="es-PE" sz="1300" dirty="0" err="1"/>
              <a:t>Devigne</a:t>
            </a:r>
            <a:endParaRPr lang="es-PE" sz="1300" dirty="0"/>
          </a:p>
          <a:p>
            <a:pPr algn="just">
              <a:buNone/>
            </a:pPr>
            <a:r>
              <a:rPr lang="es-ES" sz="1300" dirty="0"/>
              <a:t>22. </a:t>
            </a:r>
            <a:r>
              <a:rPr lang="es-PE" sz="1300" dirty="0"/>
              <a:t>González, D., Cantillo, J., Pérez, I. </a:t>
            </a:r>
            <a:r>
              <a:rPr lang="es-PE" sz="1300" i="1" dirty="0"/>
              <a:t>et al.</a:t>
            </a:r>
            <a:r>
              <a:rPr lang="es-PE" sz="1300" dirty="0"/>
              <a:t> </a:t>
            </a:r>
            <a:r>
              <a:rPr lang="es-PE" sz="1300" dirty="0" err="1"/>
              <a:t>Therapeutic</a:t>
            </a:r>
            <a:r>
              <a:rPr lang="es-PE" sz="1300" dirty="0"/>
              <a:t> </a:t>
            </a:r>
            <a:r>
              <a:rPr lang="es-PE" sz="1300" dirty="0" err="1"/>
              <a:t>potential</a:t>
            </a:r>
            <a:r>
              <a:rPr lang="es-PE" sz="1300" dirty="0"/>
              <a:t> of ayahuasca in </a:t>
            </a:r>
            <a:r>
              <a:rPr lang="es-PE" sz="1300" dirty="0" err="1"/>
              <a:t>grief</a:t>
            </a:r>
            <a:r>
              <a:rPr lang="es-PE" sz="1300" dirty="0"/>
              <a:t>: a </a:t>
            </a:r>
            <a:r>
              <a:rPr lang="es-PE" sz="1300" dirty="0" err="1"/>
              <a:t>prospective</a:t>
            </a:r>
            <a:r>
              <a:rPr lang="es-PE" sz="1300" dirty="0"/>
              <a:t>, </a:t>
            </a:r>
            <a:r>
              <a:rPr lang="es-PE" sz="1300" dirty="0" err="1"/>
              <a:t>observational</a:t>
            </a:r>
            <a:r>
              <a:rPr lang="es-PE" sz="1300" dirty="0"/>
              <a:t> </a:t>
            </a:r>
            <a:r>
              <a:rPr lang="es-PE" sz="1300" dirty="0" err="1"/>
              <a:t>study</a:t>
            </a:r>
            <a:r>
              <a:rPr lang="es-PE" sz="1300" dirty="0"/>
              <a:t>. </a:t>
            </a:r>
            <a:r>
              <a:rPr lang="es-PE" sz="1300" i="1" dirty="0" err="1"/>
              <a:t>Psychopharmacology</a:t>
            </a:r>
            <a:r>
              <a:rPr lang="es-PE" sz="1300" dirty="0"/>
              <a:t> </a:t>
            </a:r>
            <a:r>
              <a:rPr lang="es-PE" sz="1300" b="1" dirty="0"/>
              <a:t>237, </a:t>
            </a:r>
            <a:r>
              <a:rPr lang="es-PE" sz="1300" dirty="0"/>
              <a:t>1171–1182 (2020). </a:t>
            </a:r>
            <a:r>
              <a:rPr lang="es-PE" sz="1300" dirty="0">
                <a:hlinkClick r:id="rId2"/>
              </a:rPr>
              <a:t>https://doi.org/10.1007/s00213-019-05446-2</a:t>
            </a:r>
            <a:endParaRPr lang="es-PE" sz="1300" dirty="0"/>
          </a:p>
          <a:p>
            <a:pPr algn="just">
              <a:buNone/>
            </a:pPr>
            <a:r>
              <a:rPr lang="es-PE" sz="1300" dirty="0"/>
              <a:t>23. Domínguez-Clavé E, Soler J, </a:t>
            </a:r>
            <a:r>
              <a:rPr lang="es-PE" sz="1300" dirty="0" err="1"/>
              <a:t>Elices</a:t>
            </a:r>
            <a:r>
              <a:rPr lang="es-PE" sz="1300" dirty="0"/>
              <a:t> M et al (2016) Ayahuasca: </a:t>
            </a:r>
            <a:r>
              <a:rPr lang="es-PE" sz="1300" dirty="0" err="1"/>
              <a:t>pharmacology</a:t>
            </a:r>
            <a:r>
              <a:rPr lang="es-PE" sz="1300" dirty="0"/>
              <a:t>, </a:t>
            </a:r>
            <a:r>
              <a:rPr lang="es-PE" sz="1300" dirty="0" err="1"/>
              <a:t>neuroscience</a:t>
            </a:r>
            <a:r>
              <a:rPr lang="es-PE" sz="1300" dirty="0"/>
              <a:t> and </a:t>
            </a:r>
            <a:r>
              <a:rPr lang="es-PE" sz="1300" dirty="0" err="1"/>
              <a:t>therapeutic</a:t>
            </a:r>
            <a:r>
              <a:rPr lang="es-PE" sz="1300" dirty="0"/>
              <a:t> </a:t>
            </a:r>
            <a:r>
              <a:rPr lang="es-PE" sz="1300" dirty="0" err="1"/>
              <a:t>potential</a:t>
            </a:r>
            <a:r>
              <a:rPr lang="es-PE" sz="1300" dirty="0"/>
              <a:t>. </a:t>
            </a:r>
            <a:r>
              <a:rPr lang="es-PE" sz="1300" dirty="0" err="1"/>
              <a:t>Brain</a:t>
            </a:r>
            <a:r>
              <a:rPr lang="es-PE" sz="1300" dirty="0"/>
              <a:t> Res Bull 126:89–101. </a:t>
            </a:r>
            <a:r>
              <a:rPr lang="es-PE" sz="1300" u="sng" dirty="0">
                <a:hlinkClick r:id="rId3"/>
              </a:rPr>
              <a:t>https://doi.org/10.1016/j.brainresbull.2016.03.002</a:t>
            </a:r>
            <a:endParaRPr lang="es-PE" sz="1300" dirty="0"/>
          </a:p>
          <a:p>
            <a:pPr algn="just">
              <a:lnSpc>
                <a:spcPct val="100000"/>
              </a:lnSpc>
              <a:buNone/>
            </a:pPr>
            <a:endParaRPr lang="es-PE" sz="1300" dirty="0"/>
          </a:p>
          <a:p>
            <a:pPr algn="just">
              <a:lnSpc>
                <a:spcPct val="100000"/>
              </a:lnSpc>
              <a:buAutoNum type="arabicPeriod" startAt="14"/>
            </a:pPr>
            <a:endParaRPr lang="es-PE" sz="1300" dirty="0"/>
          </a:p>
          <a:p>
            <a:pPr algn="just">
              <a:lnSpc>
                <a:spcPct val="100000"/>
              </a:lnSpc>
              <a:buAutoNum type="arabicPeriod" startAt="14"/>
            </a:pPr>
            <a:endParaRPr lang="es-PE" sz="1300" dirty="0"/>
          </a:p>
          <a:p>
            <a:pPr algn="just">
              <a:lnSpc>
                <a:spcPct val="100000"/>
              </a:lnSpc>
              <a:buFont typeface="Arial" panose="020B0604020202020204" pitchFamily="34" charset="0"/>
              <a:buAutoNum type="arabicPeriod" startAt="5"/>
            </a:pPr>
            <a:endParaRPr lang="es-PE" sz="1300" dirty="0"/>
          </a:p>
          <a:p>
            <a:pPr algn="just">
              <a:buFont typeface="Arial" panose="020B0604020202020204" pitchFamily="34" charset="0"/>
              <a:buAutoNum type="arabicPeriod" startAt="5"/>
            </a:pPr>
            <a:endParaRPr lang="es-PE" sz="1300" dirty="0"/>
          </a:p>
          <a:p>
            <a:pPr algn="just">
              <a:buAutoNum type="arabicPeriod" startAt="5"/>
            </a:pPr>
            <a:endParaRPr lang="es-PE" sz="1300" dirty="0">
              <a:solidFill>
                <a:prstClr val="black"/>
              </a:solidFill>
              <a:cs typeface="Times New Roman" pitchFamily="18" charset="0"/>
            </a:endParaRPr>
          </a:p>
          <a:p>
            <a:pPr algn="just">
              <a:buAutoNum type="arabicPeriod" startAt="5"/>
            </a:pPr>
            <a:endParaRPr lang="es-PE" sz="1300" dirty="0"/>
          </a:p>
        </p:txBody>
      </p:sp>
    </p:spTree>
    <p:extLst>
      <p:ext uri="{BB962C8B-B14F-4D97-AF65-F5344CB8AC3E}">
        <p14:creationId xmlns:p14="http://schemas.microsoft.com/office/powerpoint/2010/main" val="2478624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0100" y="1375059"/>
            <a:ext cx="10515600" cy="412797"/>
          </a:xfrm>
        </p:spPr>
        <p:txBody>
          <a:bodyPr/>
          <a:lstStyle/>
          <a:p>
            <a:r>
              <a:rPr lang="es-PE" sz="2000" b="1" dirty="0">
                <a:solidFill>
                  <a:schemeClr val="accent2"/>
                </a:solidFill>
                <a:effectLst>
                  <a:outerShdw blurRad="38100" dist="38100" dir="2700000" algn="tl">
                    <a:srgbClr val="000000">
                      <a:alpha val="43137"/>
                    </a:srgbClr>
                  </a:outerShdw>
                </a:effectLst>
              </a:rPr>
              <a:t>1. </a:t>
            </a:r>
            <a:r>
              <a:rPr lang="es-PE" sz="2000" b="1" dirty="0" smtClean="0">
                <a:solidFill>
                  <a:schemeClr val="accent2"/>
                </a:solidFill>
                <a:effectLst>
                  <a:outerShdw blurRad="38100" dist="38100" dir="2700000" algn="tl">
                    <a:srgbClr val="000000">
                      <a:alpha val="43137"/>
                    </a:srgbClr>
                  </a:outerShdw>
                </a:effectLst>
              </a:rPr>
              <a:t>Medicina precolombina</a:t>
            </a:r>
            <a:endParaRPr lang="es-PE" sz="20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810904" y="2207763"/>
            <a:ext cx="5950527" cy="4351338"/>
          </a:xfrm>
        </p:spPr>
        <p:txBody>
          <a:bodyPr>
            <a:normAutofit/>
          </a:bodyPr>
          <a:lstStyle/>
          <a:p>
            <a:pPr marL="0" indent="0" algn="just">
              <a:buNone/>
            </a:pPr>
            <a:r>
              <a:rPr lang="es-ES" sz="1800" dirty="0" smtClean="0"/>
              <a:t>Los </a:t>
            </a:r>
            <a:r>
              <a:rPr lang="es-ES" sz="1800" dirty="0"/>
              <a:t>chamanes, curanderos y </a:t>
            </a:r>
            <a:r>
              <a:rPr lang="es-ES" sz="1800" dirty="0" smtClean="0"/>
              <a:t>matronas </a:t>
            </a:r>
            <a:r>
              <a:rPr lang="es-ES" sz="1800" dirty="0"/>
              <a:t>eran los responsables de la salud de la población precolombina</a:t>
            </a:r>
            <a:r>
              <a:rPr lang="es-ES" sz="1800" dirty="0" smtClean="0"/>
              <a:t>.</a:t>
            </a:r>
          </a:p>
          <a:p>
            <a:pPr marL="0" indent="0" algn="just">
              <a:buNone/>
            </a:pPr>
            <a:r>
              <a:rPr lang="es-ES" sz="1800" dirty="0" smtClean="0"/>
              <a:t>Entre </a:t>
            </a:r>
            <a:r>
              <a:rPr lang="es-ES" sz="1800" dirty="0"/>
              <a:t>ellos, los chamanes fueron vistos como mediadores entre dioses y personas. Tenían la tarea de mantener la </a:t>
            </a:r>
            <a:r>
              <a:rPr lang="es-ES" sz="1800" dirty="0" smtClean="0"/>
              <a:t>salud de la población, </a:t>
            </a:r>
            <a:r>
              <a:rPr lang="es-ES" sz="1800" dirty="0"/>
              <a:t>tratar </a:t>
            </a:r>
            <a:r>
              <a:rPr lang="es-ES" sz="1800" dirty="0" smtClean="0"/>
              <a:t>a los enfermos </a:t>
            </a:r>
            <a:r>
              <a:rPr lang="es-ES" sz="1800" dirty="0"/>
              <a:t>e incluso acompañar </a:t>
            </a:r>
            <a:r>
              <a:rPr lang="es-ES" sz="1800" dirty="0" smtClean="0"/>
              <a:t>en la muerte.</a:t>
            </a:r>
            <a:endParaRPr lang="es-PE" sz="1800" dirty="0"/>
          </a:p>
        </p:txBody>
      </p:sp>
      <p:pic>
        <p:nvPicPr>
          <p:cNvPr id="1026" name="Picture 2" descr="C:\Users\USER\AppData\Local\Temp\Rar$DI02.019\IMG_5020.JPG"/>
          <p:cNvPicPr>
            <a:picLocks noChangeAspect="1" noChangeArrowheads="1"/>
          </p:cNvPicPr>
          <p:nvPr/>
        </p:nvPicPr>
        <p:blipFill>
          <a:blip r:embed="rId2" cstate="print"/>
          <a:srcRect/>
          <a:stretch>
            <a:fillRect/>
          </a:stretch>
        </p:blipFill>
        <p:spPr bwMode="auto">
          <a:xfrm rot="5400000">
            <a:off x="7476331" y="1748631"/>
            <a:ext cx="4387850" cy="329088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0654" y="1143048"/>
            <a:ext cx="10515600" cy="371854"/>
          </a:xfrm>
        </p:spPr>
        <p:txBody>
          <a:bodyPr>
            <a:normAutofit/>
          </a:bodyPr>
          <a:lstStyle/>
          <a:p>
            <a:r>
              <a:rPr lang="es-PE" sz="2000" b="1" dirty="0">
                <a:solidFill>
                  <a:schemeClr val="accent2"/>
                </a:solidFill>
                <a:effectLst>
                  <a:outerShdw blurRad="38100" dist="38100" dir="2700000" algn="tl">
                    <a:srgbClr val="000000">
                      <a:alpha val="43137"/>
                    </a:srgbClr>
                  </a:outerShdw>
                </a:effectLst>
              </a:rPr>
              <a:t>1. Medicina precolombina</a:t>
            </a:r>
            <a:endParaRPr lang="en-US" sz="20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83473" y="1278618"/>
            <a:ext cx="8023547" cy="4887996"/>
          </a:xfrm>
        </p:spPr>
        <p:txBody>
          <a:bodyPr>
            <a:noAutofit/>
          </a:bodyPr>
          <a:lstStyle/>
          <a:p>
            <a:pPr algn="just">
              <a:buNone/>
            </a:pPr>
            <a:r>
              <a:rPr lang="es-PE" sz="1800" dirty="0">
                <a:cs typeface="Times New Roman" pitchFamily="18" charset="0"/>
              </a:rPr>
              <a:t>   </a:t>
            </a:r>
          </a:p>
          <a:p>
            <a:pPr algn="just">
              <a:buNone/>
            </a:pPr>
            <a:r>
              <a:rPr lang="es-ES" sz="1600" dirty="0">
                <a:cs typeface="Times New Roman" pitchFamily="18" charset="0"/>
              </a:rPr>
              <a:t>La medicina precolombina en el continente americano </a:t>
            </a:r>
            <a:r>
              <a:rPr lang="es-ES" sz="1600" dirty="0" smtClean="0">
                <a:cs typeface="Times New Roman" pitchFamily="18" charset="0"/>
              </a:rPr>
              <a:t>perfeccionó diversos </a:t>
            </a:r>
            <a:r>
              <a:rPr lang="es-ES" sz="1600" dirty="0">
                <a:cs typeface="Times New Roman" pitchFamily="18" charset="0"/>
              </a:rPr>
              <a:t>procedimientos para lograr tratamientos </a:t>
            </a:r>
            <a:r>
              <a:rPr lang="es-ES" sz="1600" dirty="0" smtClean="0">
                <a:cs typeface="Times New Roman" pitchFamily="18" charset="0"/>
              </a:rPr>
              <a:t>efectivos. </a:t>
            </a:r>
          </a:p>
          <a:p>
            <a:pPr algn="just">
              <a:buNone/>
            </a:pPr>
            <a:r>
              <a:rPr lang="es-ES" sz="1600" dirty="0" smtClean="0">
                <a:cs typeface="Times New Roman" pitchFamily="18" charset="0"/>
              </a:rPr>
              <a:t>Debido </a:t>
            </a:r>
            <a:r>
              <a:rPr lang="es-ES" sz="1600" dirty="0">
                <a:cs typeface="Times New Roman" pitchFamily="18" charset="0"/>
              </a:rPr>
              <a:t>a los estudios y narrativas de la </a:t>
            </a:r>
            <a:r>
              <a:rPr lang="es-ES" sz="1600" dirty="0" err="1">
                <a:cs typeface="Times New Roman" pitchFamily="18" charset="0"/>
              </a:rPr>
              <a:t>Paleopatología</a:t>
            </a:r>
            <a:r>
              <a:rPr lang="es-ES" sz="1600" dirty="0">
                <a:cs typeface="Times New Roman" pitchFamily="18" charset="0"/>
              </a:rPr>
              <a:t>, entre otros, los procedimientos desarrollados con mayor frecuencia </a:t>
            </a:r>
            <a:r>
              <a:rPr lang="es-ES" sz="1600" dirty="0" smtClean="0">
                <a:cs typeface="Times New Roman" pitchFamily="18" charset="0"/>
              </a:rPr>
              <a:t>en </a:t>
            </a:r>
            <a:r>
              <a:rPr lang="es-ES" sz="1600" dirty="0">
                <a:cs typeface="Times New Roman" pitchFamily="18" charset="0"/>
              </a:rPr>
              <a:t>la medicina precolombina </a:t>
            </a:r>
            <a:r>
              <a:rPr lang="es-ES" sz="1600" dirty="0" smtClean="0">
                <a:cs typeface="Times New Roman" pitchFamily="18" charset="0"/>
              </a:rPr>
              <a:t>fueron</a:t>
            </a:r>
            <a:r>
              <a:rPr lang="es-PE" sz="1600" dirty="0" smtClean="0">
                <a:cs typeface="Times New Roman" pitchFamily="18" charset="0"/>
              </a:rPr>
              <a:t>: (4,5)</a:t>
            </a:r>
          </a:p>
          <a:p>
            <a:pPr indent="222250" algn="just"/>
            <a:r>
              <a:rPr lang="es-PE" sz="1600" dirty="0" smtClean="0">
                <a:cs typeface="Times New Roman" pitchFamily="18" charset="0"/>
              </a:rPr>
              <a:t>El uso de plantas medicinales</a:t>
            </a:r>
          </a:p>
          <a:p>
            <a:pPr indent="222250" algn="just"/>
            <a:r>
              <a:rPr lang="es-PE" sz="1600" dirty="0" smtClean="0">
                <a:cs typeface="Times New Roman" pitchFamily="18" charset="0"/>
              </a:rPr>
              <a:t>Las oraciones</a:t>
            </a:r>
            <a:endParaRPr lang="es-PE" sz="1600" dirty="0">
              <a:cs typeface="Times New Roman" pitchFamily="18" charset="0"/>
            </a:endParaRPr>
          </a:p>
          <a:p>
            <a:pPr indent="222250" algn="just"/>
            <a:r>
              <a:rPr lang="es-PE" sz="1600" dirty="0" smtClean="0">
                <a:cs typeface="Times New Roman" pitchFamily="18" charset="0"/>
              </a:rPr>
              <a:t>Las ofrendas</a:t>
            </a:r>
            <a:endParaRPr lang="es-PE" sz="1600" dirty="0">
              <a:cs typeface="Times New Roman" pitchFamily="18" charset="0"/>
            </a:endParaRPr>
          </a:p>
          <a:p>
            <a:pPr indent="222250" algn="just"/>
            <a:r>
              <a:rPr lang="es-ES" sz="1600" dirty="0" smtClean="0"/>
              <a:t>Las invocaciones</a:t>
            </a:r>
            <a:endParaRPr lang="es-PE" sz="1600" dirty="0" smtClean="0">
              <a:cs typeface="Times New Roman" pitchFamily="18" charset="0"/>
            </a:endParaRPr>
          </a:p>
          <a:p>
            <a:pPr indent="222250" algn="just"/>
            <a:r>
              <a:rPr lang="es-PE" sz="1600" dirty="0" smtClean="0">
                <a:cs typeface="Times New Roman" pitchFamily="18" charset="0"/>
              </a:rPr>
              <a:t>Los cantos (3)</a:t>
            </a:r>
          </a:p>
          <a:p>
            <a:pPr indent="222250" algn="just"/>
            <a:r>
              <a:rPr lang="es-ES" sz="1600" dirty="0">
                <a:cs typeface="Times New Roman" pitchFamily="18" charset="0"/>
              </a:rPr>
              <a:t>Además, en algunos casos, la curación de la enfermedad </a:t>
            </a:r>
            <a:r>
              <a:rPr lang="es-ES" sz="1600" dirty="0" smtClean="0">
                <a:cs typeface="Times New Roman" pitchFamily="18" charset="0"/>
              </a:rPr>
              <a:t>requería de </a:t>
            </a:r>
            <a:r>
              <a:rPr lang="es-ES" sz="1600" dirty="0">
                <a:cs typeface="Times New Roman" pitchFamily="18" charset="0"/>
              </a:rPr>
              <a:t>cirugía.</a:t>
            </a:r>
            <a:endParaRPr lang="es-PE" sz="1600" dirty="0">
              <a:cs typeface="Times New Roman" pitchFamily="18" charset="0"/>
            </a:endParaRPr>
          </a:p>
          <a:p>
            <a:pPr algn="just">
              <a:buNone/>
            </a:pPr>
            <a:r>
              <a:rPr lang="es-PE" sz="1800" dirty="0">
                <a:cs typeface="Times New Roman" pitchFamily="18" charset="0"/>
              </a:rPr>
              <a:t>  </a:t>
            </a:r>
            <a:r>
              <a:rPr lang="es-PE" sz="1800" dirty="0" smtClean="0">
                <a:cs typeface="Times New Roman" pitchFamily="18" charset="0"/>
              </a:rPr>
              <a:t> </a:t>
            </a:r>
            <a:r>
              <a:rPr lang="es-PE" sz="1800" dirty="0">
                <a:cs typeface="Times New Roman" pitchFamily="18" charset="0"/>
              </a:rPr>
              <a:t/>
            </a:r>
            <a:br>
              <a:rPr lang="es-PE" sz="1800" dirty="0">
                <a:cs typeface="Times New Roman" pitchFamily="18" charset="0"/>
              </a:rPr>
            </a:br>
            <a:r>
              <a:rPr lang="es-PE" sz="1100" dirty="0">
                <a:cs typeface="Times New Roman" pitchFamily="18" charset="0"/>
              </a:rPr>
              <a:t>3. Hermida Bustos, Enrique. </a:t>
            </a:r>
            <a:r>
              <a:rPr lang="es-PE" sz="1100" i="1" dirty="0" err="1">
                <a:cs typeface="Times New Roman" pitchFamily="18" charset="0"/>
              </a:rPr>
              <a:t>Paleopatología</a:t>
            </a:r>
            <a:r>
              <a:rPr lang="es-PE" sz="1100" i="1" dirty="0">
                <a:cs typeface="Times New Roman" pitchFamily="18" charset="0"/>
              </a:rPr>
              <a:t> en la cerámica precolombina malformaciones, deformaciones o anormalidades en las culturas: Valdivia, Chorrera, </a:t>
            </a:r>
            <a:r>
              <a:rPr lang="es-PE" sz="1100" i="1" dirty="0" err="1">
                <a:cs typeface="Times New Roman" pitchFamily="18" charset="0"/>
              </a:rPr>
              <a:t>Guangala</a:t>
            </a:r>
            <a:r>
              <a:rPr lang="es-PE" sz="1100" i="1" dirty="0">
                <a:cs typeface="Times New Roman" pitchFamily="18" charset="0"/>
              </a:rPr>
              <a:t> y la </a:t>
            </a:r>
            <a:r>
              <a:rPr lang="es-PE" sz="1100" i="1" dirty="0" err="1">
                <a:cs typeface="Times New Roman" pitchFamily="18" charset="0"/>
              </a:rPr>
              <a:t>To</a:t>
            </a:r>
            <a:r>
              <a:rPr lang="es-PE" sz="1100" i="1" dirty="0">
                <a:cs typeface="Times New Roman" pitchFamily="18" charset="0"/>
              </a:rPr>
              <a:t>-lita</a:t>
            </a:r>
            <a:r>
              <a:rPr lang="es-PE" sz="1100" dirty="0">
                <a:cs typeface="Times New Roman" pitchFamily="18" charset="0"/>
              </a:rPr>
              <a:t>. </a:t>
            </a:r>
            <a:r>
              <a:rPr lang="es-PE" sz="1100" dirty="0" err="1">
                <a:cs typeface="Times New Roman" pitchFamily="18" charset="0"/>
              </a:rPr>
              <a:t>Diss</a:t>
            </a:r>
            <a:r>
              <a:rPr lang="es-PE" sz="1100" dirty="0">
                <a:cs typeface="Times New Roman" pitchFamily="18" charset="0"/>
              </a:rPr>
              <a:t>. Universidad Internacional SEK, 2011 Tesis de Maestría en conservación y administración de bienes Culturales. Ecuador</a:t>
            </a:r>
            <a:r>
              <a:rPr lang="es-PE" sz="1800" dirty="0">
                <a:cs typeface="Times New Roman" pitchFamily="18" charset="0"/>
              </a:rPr>
              <a:t/>
            </a:r>
            <a:br>
              <a:rPr lang="es-PE" sz="1800" dirty="0">
                <a:cs typeface="Times New Roman" pitchFamily="18" charset="0"/>
              </a:rPr>
            </a:br>
            <a:r>
              <a:rPr lang="es-PE" sz="1100" dirty="0">
                <a:cs typeface="Times New Roman" pitchFamily="18" charset="0"/>
              </a:rPr>
              <a:t>4. Medicina </a:t>
            </a:r>
            <a:r>
              <a:rPr lang="es-PE" sz="1100" dirty="0" err="1">
                <a:cs typeface="Times New Roman" pitchFamily="18" charset="0"/>
              </a:rPr>
              <a:t>chamánica</a:t>
            </a:r>
            <a:r>
              <a:rPr lang="es-PE" sz="1100" dirty="0">
                <a:cs typeface="Times New Roman" pitchFamily="18" charset="0"/>
              </a:rPr>
              <a:t>. Métodos de curación de una Tradición Milenaria. Enrique </a:t>
            </a:r>
            <a:r>
              <a:rPr lang="es-PE" sz="1100" dirty="0" err="1">
                <a:cs typeface="Times New Roman" pitchFamily="18" charset="0"/>
              </a:rPr>
              <a:t>Gónzalez</a:t>
            </a:r>
            <a:r>
              <a:rPr lang="es-PE" sz="1100" dirty="0">
                <a:cs typeface="Times New Roman" pitchFamily="18" charset="0"/>
              </a:rPr>
              <a:t> – Rubio Montoya. </a:t>
            </a:r>
            <a:br>
              <a:rPr lang="es-PE" sz="1100" dirty="0">
                <a:cs typeface="Times New Roman" pitchFamily="18" charset="0"/>
              </a:rPr>
            </a:br>
            <a:r>
              <a:rPr lang="es-PE" sz="1100" dirty="0">
                <a:cs typeface="Times New Roman" pitchFamily="18" charset="0"/>
              </a:rPr>
              <a:t>5. El chamanismo entre los indios </a:t>
            </a:r>
            <a:r>
              <a:rPr lang="es-PE" sz="1100" dirty="0" err="1">
                <a:cs typeface="Times New Roman" pitchFamily="18" charset="0"/>
              </a:rPr>
              <a:t>Ticuna</a:t>
            </a:r>
            <a:r>
              <a:rPr lang="es-PE" sz="1100" dirty="0">
                <a:cs typeface="Times New Roman" pitchFamily="18" charset="0"/>
              </a:rPr>
              <a:t> Del Amazonas: Entre la Religión, la Magia y la representación dramática. Javier </a:t>
            </a:r>
            <a:r>
              <a:rPr lang="es-PE" sz="1100" dirty="0" err="1">
                <a:cs typeface="Times New Roman" pitchFamily="18" charset="0"/>
              </a:rPr>
              <a:t>Ullán</a:t>
            </a:r>
            <a:r>
              <a:rPr lang="es-PE" sz="1100" dirty="0">
                <a:cs typeface="Times New Roman" pitchFamily="18" charset="0"/>
              </a:rPr>
              <a:t> De La Rosa. </a:t>
            </a:r>
            <a:r>
              <a:rPr lang="es-PE" sz="1100" dirty="0" err="1">
                <a:cs typeface="Times New Roman" pitchFamily="18" charset="0"/>
              </a:rPr>
              <a:t>Universidade</a:t>
            </a:r>
            <a:r>
              <a:rPr lang="es-PE" sz="1100" dirty="0">
                <a:cs typeface="Times New Roman" pitchFamily="18" charset="0"/>
              </a:rPr>
              <a:t> Complutense – Madrid. España.</a:t>
            </a:r>
            <a:endParaRPr lang="en-US" sz="1100" dirty="0">
              <a:cs typeface="Times New Roman" pitchFamily="18" charset="0"/>
            </a:endParaRPr>
          </a:p>
        </p:txBody>
      </p:sp>
      <p:pic>
        <p:nvPicPr>
          <p:cNvPr id="2050" name="Picture 2"/>
          <p:cNvPicPr>
            <a:picLocks noChangeAspect="1" noChangeArrowheads="1"/>
          </p:cNvPicPr>
          <p:nvPr/>
        </p:nvPicPr>
        <p:blipFill>
          <a:blip r:embed="rId2"/>
          <a:srcRect l="33235" t="22917" r="34264" b="38281"/>
          <a:stretch>
            <a:fillRect/>
          </a:stretch>
        </p:blipFill>
        <p:spPr bwMode="auto">
          <a:xfrm>
            <a:off x="8721320" y="2190750"/>
            <a:ext cx="3051580" cy="2057400"/>
          </a:xfrm>
          <a:prstGeom prst="rect">
            <a:avLst/>
          </a:prstGeom>
          <a:noFill/>
          <a:ln w="9525">
            <a:noFill/>
            <a:miter lim="800000"/>
            <a:headEnd/>
            <a:tailEnd/>
          </a:ln>
          <a:effectLst/>
        </p:spPr>
      </p:pic>
      <p:sp>
        <p:nvSpPr>
          <p:cNvPr id="5" name="4 CuadroTexto"/>
          <p:cNvSpPr txBox="1"/>
          <p:nvPr/>
        </p:nvSpPr>
        <p:spPr>
          <a:xfrm>
            <a:off x="9353550" y="4686300"/>
            <a:ext cx="2057400" cy="1015663"/>
          </a:xfrm>
          <a:prstGeom prst="rect">
            <a:avLst/>
          </a:prstGeom>
          <a:noFill/>
        </p:spPr>
        <p:txBody>
          <a:bodyPr wrap="square" rtlCol="0">
            <a:spAutoFit/>
          </a:bodyPr>
          <a:lstStyle/>
          <a:p>
            <a:r>
              <a:rPr lang="es-PE" sz="1200" dirty="0">
                <a:hlinkClick r:id="rId3"/>
              </a:rPr>
              <a:t>https://visitavirtual.cultura.pe/recorridos/MNAAHP/museo-nacional-arqueologia-antropologia-historia-peru/index.html</a:t>
            </a:r>
            <a:endParaRPr lang="es-PE" sz="1200" dirty="0"/>
          </a:p>
        </p:txBody>
      </p:sp>
    </p:spTree>
    <p:extLst>
      <p:ext uri="{BB962C8B-B14F-4D97-AF65-F5344CB8AC3E}">
        <p14:creationId xmlns:p14="http://schemas.microsoft.com/office/powerpoint/2010/main" val="360907931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DB60394C54F044948EBCDAE7591ACE" ma:contentTypeVersion="13" ma:contentTypeDescription="Create a new document." ma:contentTypeScope="" ma:versionID="f75ea3f096ca0ce2012ea3d2ee705d7c">
  <xsd:schema xmlns:xsd="http://www.w3.org/2001/XMLSchema" xmlns:xs="http://www.w3.org/2001/XMLSchema" xmlns:p="http://schemas.microsoft.com/office/2006/metadata/properties" xmlns:ns3="3907ee43-106e-45b7-ac09-95530b7d167a" xmlns:ns4="9f45867e-6b5a-4e8e-bc9d-545393ffc3c9" targetNamespace="http://schemas.microsoft.com/office/2006/metadata/properties" ma:root="true" ma:fieldsID="45211387fc297b5ff5c4756b3fe102b3" ns3:_="" ns4:_="">
    <xsd:import namespace="3907ee43-106e-45b7-ac09-95530b7d167a"/>
    <xsd:import namespace="9f45867e-6b5a-4e8e-bc9d-545393ffc3c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7ee43-106e-45b7-ac09-95530b7d1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45867e-6b5a-4e8e-bc9d-545393ffc3c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D63747-55D5-49B3-95D1-800A4D5C3CB4}">
  <ds:schemaRefs>
    <ds:schemaRef ds:uri="http://schemas.microsoft.com/sharepoint/v3/contenttype/forms"/>
  </ds:schemaRefs>
</ds:datastoreItem>
</file>

<file path=customXml/itemProps2.xml><?xml version="1.0" encoding="utf-8"?>
<ds:datastoreItem xmlns:ds="http://schemas.openxmlformats.org/officeDocument/2006/customXml" ds:itemID="{636B868A-7725-49AF-B641-90EB502D2FA6}">
  <ds:schemaRefs>
    <ds:schemaRef ds:uri="http://purl.org/dc/dcmitype/"/>
    <ds:schemaRef ds:uri="9f45867e-6b5a-4e8e-bc9d-545393ffc3c9"/>
    <ds:schemaRef ds:uri="http://purl.org/dc/elements/1.1/"/>
    <ds:schemaRef ds:uri="http://purl.org/dc/term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3907ee43-106e-45b7-ac09-95530b7d167a"/>
    <ds:schemaRef ds:uri="http://schemas.microsoft.com/office/2006/metadata/properties"/>
  </ds:schemaRefs>
</ds:datastoreItem>
</file>

<file path=customXml/itemProps3.xml><?xml version="1.0" encoding="utf-8"?>
<ds:datastoreItem xmlns:ds="http://schemas.openxmlformats.org/officeDocument/2006/customXml" ds:itemID="{62090323-479B-47E1-BCF5-2723E9C2A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7ee43-106e-45b7-ac09-95530b7d167a"/>
    <ds:schemaRef ds:uri="9f45867e-6b5a-4e8e-bc9d-545393ffc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21892</TotalTime>
  <Words>5442</Words>
  <Application>Microsoft Office PowerPoint</Application>
  <PresentationFormat>Personalizado</PresentationFormat>
  <Paragraphs>941</Paragraphs>
  <Slides>76</Slides>
  <Notes>1</Notes>
  <HiddenSlides>0</HiddenSlides>
  <MMClips>0</MMClips>
  <ScaleCrop>false</ScaleCrop>
  <HeadingPairs>
    <vt:vector size="4" baseType="variant">
      <vt:variant>
        <vt:lpstr>Tema</vt:lpstr>
      </vt:variant>
      <vt:variant>
        <vt:i4>1</vt:i4>
      </vt:variant>
      <vt:variant>
        <vt:lpstr>Títulos de diapositiva</vt:lpstr>
      </vt:variant>
      <vt:variant>
        <vt:i4>76</vt:i4>
      </vt:variant>
    </vt:vector>
  </HeadingPairs>
  <TitlesOfParts>
    <vt:vector size="77" baseType="lpstr">
      <vt:lpstr>Tema de Office</vt:lpstr>
      <vt:lpstr>Presentación de PowerPoint</vt:lpstr>
      <vt:lpstr>Presentación de PowerPoint</vt:lpstr>
      <vt:lpstr>Presentación de PowerPoint</vt:lpstr>
      <vt:lpstr>Sumario</vt:lpstr>
      <vt:lpstr>Introducción a la medicina precolombina</vt:lpstr>
      <vt:lpstr>Introducción a la medicina precolombina</vt:lpstr>
      <vt:lpstr>Introducción a la medicina precolombina</vt:lpstr>
      <vt:lpstr>1. Medicina precolombina</vt:lpstr>
      <vt:lpstr>1. Medicina precolombina</vt:lpstr>
      <vt:lpstr>Curanderos</vt:lpstr>
      <vt:lpstr>2. Definiciones</vt:lpstr>
      <vt:lpstr>2. Definición de la medicina chamánica</vt:lpstr>
      <vt:lpstr>2. Definición de la medicina chamánica</vt:lpstr>
      <vt:lpstr>2. Definición de la medicina chamánica</vt:lpstr>
      <vt:lpstr>3. Caracteristicas de la medicina chamánica</vt:lpstr>
      <vt:lpstr>3. Caracteristicas de la medicina chamánica</vt:lpstr>
      <vt:lpstr>3. Caracteristicas de la medicina chamánica</vt:lpstr>
      <vt:lpstr>3. Caracteristicas de la medicina chamánica</vt:lpstr>
      <vt:lpstr>3. Caracteristicas de la medicina chamánica</vt:lpstr>
      <vt:lpstr>3. Características de la medicina chamánica</vt:lpstr>
      <vt:lpstr>3. Características de la medicina chamánica</vt:lpstr>
      <vt:lpstr>3. Características de la medicina chamánica</vt:lpstr>
      <vt:lpstr>3. Características de la medicina chamánica</vt:lpstr>
      <vt:lpstr>3. Características de la medicina chamánica</vt:lpstr>
      <vt:lpstr>3. Características de la medicina chamánica</vt:lpstr>
      <vt:lpstr>3. Características de la medicina chamánica</vt:lpstr>
      <vt:lpstr>3. Características de la medicina chamánica</vt:lpstr>
      <vt:lpstr>4. Rituales Chamánicos</vt:lpstr>
      <vt:lpstr>4. Rituales Chamánicos</vt:lpstr>
      <vt:lpstr>4. Rituales Chamánicos</vt:lpstr>
      <vt:lpstr>4. Rituales Chamánicos</vt:lpstr>
      <vt:lpstr>4. Rituales Chamánicos</vt:lpstr>
      <vt:lpstr>4. Rituales Chamánicos</vt:lpstr>
      <vt:lpstr>4. Rituales Chamánicos</vt:lpstr>
      <vt:lpstr>4. Rituales Chamánicos</vt:lpstr>
      <vt:lpstr>4. Rituales Chamánicos</vt:lpstr>
      <vt:lpstr>5. Ritual de la Ayahuasca </vt:lpstr>
      <vt:lpstr>5. Ritual de la Ayahuasca </vt:lpstr>
      <vt:lpstr>5. Estudios sobre el ritual de la Ayahuasca </vt:lpstr>
      <vt:lpstr>6. Plantas de la medicina precolombina</vt:lpstr>
      <vt:lpstr> </vt:lpstr>
      <vt:lpstr> </vt:lpstr>
      <vt:lpstr>  7. Evidencia del uso de plantas medicinales en la medicina precolombina e inca    </vt:lpstr>
      <vt:lpstr> </vt:lpstr>
      <vt:lpstr>   7. Evidencia del uso de plantas medicinales en la medicina precolombina e inca    </vt:lpstr>
      <vt:lpstr> </vt:lpstr>
      <vt:lpstr> </vt:lpstr>
      <vt:lpstr> </vt:lpstr>
      <vt:lpstr> </vt:lpstr>
      <vt:lpstr> </vt:lpstr>
      <vt:lpstr> </vt:lpstr>
      <vt:lpstr> </vt:lpstr>
      <vt:lpstr>7. Evidencia del uso de plantas medicinales en la medicina precolombina e inca </vt:lpstr>
      <vt:lpstr> </vt:lpstr>
      <vt:lpstr>   </vt:lpstr>
      <vt:lpstr> </vt:lpstr>
      <vt:lpstr> </vt:lpstr>
      <vt:lpstr>. </vt:lpstr>
      <vt:lpstr> </vt:lpstr>
      <vt:lpstr> </vt:lpstr>
      <vt:lpstr> </vt:lpstr>
      <vt:lpstr> </vt:lpstr>
      <vt:lpstr> </vt:lpstr>
      <vt:lpstr>7. Evidencia del uso de plantas medicinales en la medicina precolombina e inca </vt:lpstr>
      <vt:lpstr>  7. Evidencia del uso de plantas medicinales en la medicina precolombina e inca   </vt:lpstr>
      <vt:lpstr> </vt:lpstr>
      <vt:lpstr> </vt:lpstr>
      <vt:lpstr>7. Evidencia del uso de plantas medicinales en la medicina precolombina e inca </vt:lpstr>
      <vt:lpstr>7. Evidencia del uso de plantas medicinales en la medicina precolombina e inca </vt:lpstr>
      <vt:lpstr> </vt:lpstr>
      <vt:lpstr> </vt:lpstr>
      <vt:lpstr> </vt:lpstr>
      <vt:lpstr> </vt:lpstr>
      <vt:lpstr>Museos virtuales peruanos
</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Malte </cp:lastModifiedBy>
  <cp:revision>612</cp:revision>
  <dcterms:created xsi:type="dcterms:W3CDTF">2020-02-25T12:56:50Z</dcterms:created>
  <dcterms:modified xsi:type="dcterms:W3CDTF">2021-08-30T16:58:58Z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0x01010028DB60394C54F044948EBCDAE7591ACE</vt:lpwstr>
  </property>
</Properties>
</file>