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451" r:id="rId5"/>
    <p:sldId id="256" r:id="rId6"/>
    <p:sldId id="432" r:id="rId7"/>
    <p:sldId id="259" r:id="rId8"/>
    <p:sldId id="417" r:id="rId9"/>
    <p:sldId id="265" r:id="rId10"/>
    <p:sldId id="424" r:id="rId11"/>
    <p:sldId id="418" r:id="rId12"/>
    <p:sldId id="407" r:id="rId13"/>
    <p:sldId id="354" r:id="rId14"/>
    <p:sldId id="419" r:id="rId15"/>
    <p:sldId id="406" r:id="rId16"/>
    <p:sldId id="420" r:id="rId17"/>
    <p:sldId id="408" r:id="rId18"/>
    <p:sldId id="421" r:id="rId19"/>
    <p:sldId id="409" r:id="rId20"/>
    <p:sldId id="410" r:id="rId21"/>
    <p:sldId id="398" r:id="rId22"/>
    <p:sldId id="308" r:id="rId23"/>
    <p:sldId id="311" r:id="rId24"/>
    <p:sldId id="329" r:id="rId25"/>
    <p:sldId id="306" r:id="rId26"/>
    <p:sldId id="405" r:id="rId27"/>
    <p:sldId id="425" r:id="rId28"/>
    <p:sldId id="401" r:id="rId29"/>
    <p:sldId id="429" r:id="rId30"/>
    <p:sldId id="430" r:id="rId31"/>
    <p:sldId id="433" r:id="rId32"/>
    <p:sldId id="391" r:id="rId33"/>
    <p:sldId id="390" r:id="rId34"/>
    <p:sldId id="393" r:id="rId35"/>
    <p:sldId id="395" r:id="rId36"/>
    <p:sldId id="261" r:id="rId37"/>
    <p:sldId id="427" r:id="rId38"/>
    <p:sldId id="397" r:id="rId39"/>
    <p:sldId id="431" r:id="rId40"/>
    <p:sldId id="262" r:id="rId41"/>
    <p:sldId id="436" r:id="rId42"/>
    <p:sldId id="435" r:id="rId43"/>
    <p:sldId id="326" r:id="rId44"/>
    <p:sldId id="264" r:id="rId45"/>
    <p:sldId id="271" r:id="rId46"/>
    <p:sldId id="270" r:id="rId47"/>
    <p:sldId id="269" r:id="rId48"/>
    <p:sldId id="272" r:id="rId49"/>
    <p:sldId id="286" r:id="rId50"/>
    <p:sldId id="285" r:id="rId51"/>
    <p:sldId id="284" r:id="rId52"/>
    <p:sldId id="283" r:id="rId53"/>
    <p:sldId id="282" r:id="rId54"/>
    <p:sldId id="281" r:id="rId55"/>
    <p:sldId id="280" r:id="rId56"/>
    <p:sldId id="279" r:id="rId57"/>
    <p:sldId id="278" r:id="rId58"/>
    <p:sldId id="277" r:id="rId59"/>
    <p:sldId id="276" r:id="rId60"/>
    <p:sldId id="275" r:id="rId61"/>
    <p:sldId id="274" r:id="rId62"/>
    <p:sldId id="273" r:id="rId63"/>
    <p:sldId id="291" r:id="rId64"/>
    <p:sldId id="290" r:id="rId65"/>
    <p:sldId id="289" r:id="rId66"/>
    <p:sldId id="288" r:id="rId67"/>
    <p:sldId id="287" r:id="rId68"/>
    <p:sldId id="296" r:id="rId69"/>
    <p:sldId id="295" r:id="rId70"/>
    <p:sldId id="294" r:id="rId71"/>
    <p:sldId id="293" r:id="rId72"/>
    <p:sldId id="438" r:id="rId73"/>
    <p:sldId id="439" r:id="rId74"/>
    <p:sldId id="440" r:id="rId75"/>
    <p:sldId id="441" r:id="rId76"/>
    <p:sldId id="442" r:id="rId77"/>
    <p:sldId id="446" r:id="rId78"/>
    <p:sldId id="447" r:id="rId79"/>
    <p:sldId id="448" r:id="rId80"/>
    <p:sldId id="449" r:id="rId81"/>
    <p:sldId id="450" r:id="rId82"/>
    <p:sldId id="443" r:id="rId83"/>
    <p:sldId id="444" r:id="rId84"/>
    <p:sldId id="445" r:id="rId8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3224">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01" autoAdjust="0"/>
    <p:restoredTop sz="86380" autoAdjust="0"/>
  </p:normalViewPr>
  <p:slideViewPr>
    <p:cSldViewPr snapToGrid="0">
      <p:cViewPr varScale="1">
        <p:scale>
          <a:sx n="70" d="100"/>
          <a:sy n="70" d="100"/>
        </p:scale>
        <p:origin x="-71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7" d="100"/>
          <a:sy n="57" d="100"/>
        </p:scale>
        <p:origin x="-2814"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it-IT"/>
          </a:p>
        </p:txBody>
      </p:sp>
      <p:sp>
        <p:nvSpPr>
          <p:cNvPr id="3" name="Date Placeholder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endParaRPr lang="it-IT" dirty="0"/>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it-IT"/>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endParaRPr lang="it-IT" dirty="0"/>
          </a:p>
        </p:txBody>
      </p:sp>
    </p:spTree>
    <p:extLst>
      <p:ext uri="{BB962C8B-B14F-4D97-AF65-F5344CB8AC3E}">
        <p14:creationId xmlns:p14="http://schemas.microsoft.com/office/powerpoint/2010/main" val="3753865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s-PE"/>
          </a:p>
        </p:txBody>
      </p:sp>
      <p:sp>
        <p:nvSpPr>
          <p:cNvPr id="3" name="2 Marcador de fecha"/>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F539E9A0-479E-403B-9F80-50B959F51CB0}" type="datetimeFigureOut">
              <a:rPr lang="es-PE" smtClean="0"/>
              <a:pPr/>
              <a:t>18/06/2021</a:t>
            </a:fld>
            <a:endParaRPr lang="es-PE"/>
          </a:p>
        </p:txBody>
      </p:sp>
      <p:sp>
        <p:nvSpPr>
          <p:cNvPr id="4" name="3 Marcador de imagen de diapositiva"/>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es-PE"/>
          </a:p>
        </p:txBody>
      </p:sp>
      <p:sp>
        <p:nvSpPr>
          <p:cNvPr id="5" name="4 Marcador de notas"/>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5 Marcador de pie de página"/>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s-PE"/>
          </a:p>
        </p:txBody>
      </p:sp>
      <p:sp>
        <p:nvSpPr>
          <p:cNvPr id="7" name="6 Marcador de número de diapositiva"/>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BE822A1E-69B2-450E-A92E-AE08AC9C5545}" type="slidenum">
              <a:rPr lang="es-PE" smtClean="0"/>
              <a:pPr/>
              <a:t>‹#›</a:t>
            </a:fld>
            <a:endParaRPr lang="es-PE"/>
          </a:p>
        </p:txBody>
      </p:sp>
    </p:spTree>
    <p:extLst>
      <p:ext uri="{BB962C8B-B14F-4D97-AF65-F5344CB8AC3E}">
        <p14:creationId xmlns:p14="http://schemas.microsoft.com/office/powerpoint/2010/main" val="401769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BE822A1E-69B2-450E-A92E-AE08AC9C5545}" type="slidenum">
              <a:rPr lang="es-PE" smtClean="0"/>
              <a:pPr/>
              <a:t>17</a:t>
            </a:fld>
            <a:endParaRPr lang="es-P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3465537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12607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153402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1852614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68171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BA8542D-DF8E-4C1A-9A9B-AB40689F907A}" type="datetimeFigureOut">
              <a:rPr lang="en-US" smtClean="0"/>
              <a:pPr/>
              <a:t>6/18/2021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123714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BA8542D-DF8E-4C1A-9A9B-AB40689F907A}" type="datetimeFigureOut">
              <a:rPr lang="en-US" smtClean="0"/>
              <a:pPr/>
              <a:t>6/18/2021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137683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BA8542D-DF8E-4C1A-9A9B-AB40689F907A}" type="datetimeFigureOut">
              <a:rPr lang="en-US" smtClean="0"/>
              <a:pPr/>
              <a:t>6/18/2021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38958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BA8542D-DF8E-4C1A-9A9B-AB40689F907A}" type="datetimeFigureOut">
              <a:rPr lang="en-US" smtClean="0"/>
              <a:pPr/>
              <a:t>6/18/2021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57417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A8542D-DF8E-4C1A-9A9B-AB40689F907A}" type="datetimeFigureOut">
              <a:rPr lang="en-US" smtClean="0"/>
              <a:pPr/>
              <a:t>6/18/2021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342159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A8542D-DF8E-4C1A-9A9B-AB40689F907A}" type="datetimeFigureOut">
              <a:rPr lang="en-US" smtClean="0"/>
              <a:pPr/>
              <a:t>6/18/2021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99650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creativecommons.org/licenses/by-nc/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26B4A-6513-46F0-AF68-E72CD88D2F26}" type="slidenum">
              <a:rPr lang="en-US" smtClean="0"/>
              <a:pPr/>
              <a:t>‹#›</a:t>
            </a:fld>
            <a:endParaRPr lang="en-US"/>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351924"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a16="http://schemas.microsoft.com/office/drawing/2014/main" xmlns="" id="{8B6A8ECA-B75A-451B-A2C5-40BEE89E90B8}"/>
              </a:ext>
            </a:extLst>
          </p:cNvPr>
          <p:cNvPicPr>
            <a:picLocks noChangeAspect="1"/>
          </p:cNvPicPr>
          <p:nvPr userDrawn="1"/>
        </p:nvPicPr>
        <p:blipFill>
          <a:blip r:embed="rId14"/>
          <a:stretch>
            <a:fillRect/>
          </a:stretch>
        </p:blipFill>
        <p:spPr>
          <a:xfrm>
            <a:off x="11153141" y="0"/>
            <a:ext cx="1038859" cy="968188"/>
          </a:xfrm>
          <a:prstGeom prst="rect">
            <a:avLst/>
          </a:prstGeom>
        </p:spPr>
      </p:pic>
      <p:pic>
        <p:nvPicPr>
          <p:cNvPr id="9" name="Picture 8"/>
          <p:cNvPicPr/>
          <p:nvPr userDrawn="1"/>
        </p:nvPicPr>
        <p:blipFill rotWithShape="1">
          <a:blip r:embed="rId15" cstate="print">
            <a:extLst>
              <a:ext uri="{28A0092B-C50C-407E-A947-70E740481C1C}">
                <a14:useLocalDpi xmlns:a14="http://schemas.microsoft.com/office/drawing/2010/main" val="0"/>
              </a:ext>
            </a:extLst>
          </a:blip>
          <a:srcRect t="12638"/>
          <a:stretch/>
        </p:blipFill>
        <p:spPr bwMode="auto">
          <a:xfrm>
            <a:off x="174811" y="6263548"/>
            <a:ext cx="3496235" cy="470647"/>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8323729" y="6361950"/>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6"/>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775428" y="6314432"/>
            <a:ext cx="1057244" cy="368880"/>
          </a:xfrm>
          <a:prstGeom prst="rect">
            <a:avLst/>
          </a:prstGeom>
          <a:noFill/>
          <a:ln>
            <a:noFill/>
          </a:ln>
        </p:spPr>
      </p:pic>
    </p:spTree>
    <p:extLst>
      <p:ext uri="{BB962C8B-B14F-4D97-AF65-F5344CB8AC3E}">
        <p14:creationId xmlns:p14="http://schemas.microsoft.com/office/powerpoint/2010/main" val="1552166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visitavirtual.cultura.pe/recorridos/MUNACH/museo-nacional-chavin/index.html"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sitavirtual.cultura.pe/recorridos/MSCC/chan-chan/index.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visitavirtual.cultura.pe/recorridos/MSCC/chan-chan/index.html"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visitavirtual.cultura.pe/recorridos/MNCP/museo-nacional-cultura-peruana/index.html" TargetMode="External"/><Relationship Id="rId5" Type="http://schemas.openxmlformats.org/officeDocument/2006/relationships/hyperlink" Target="http://www.precolombino.cl/exposiciones/exposiciones-temporales/el-arte-del-cobre-en-el-mundo-andino-2004/cobre-en-la-mesa-del-chaman/" TargetMode="External"/><Relationship Id="rId10" Type="http://schemas.openxmlformats.org/officeDocument/2006/relationships/hyperlink" Target="https://visitavirtual.cultura.pe/recorridos/MUNACH/museo-nacional-chavin/index.html" TargetMode="External"/><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visitavirtual.cultura.pe/recorridos/MUNACH/museo-nacional-chavin/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visitavirtual.cultura.pe/recorridos/MNAAHP/museo-nacional-arqueologia-antropologia-historia-peru/index.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precolombino.cl/exposiciones/exposiciones-temporales/el-arte-del-cobre-en-el-mundo-andino-2004/el-rostro-de-la-muerte/"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16/j.brainresbull.2016.03.002" TargetMode="External"/><Relationship Id="rId2" Type="http://schemas.openxmlformats.org/officeDocument/2006/relationships/hyperlink" Target="https://doi.org/10.1007/s00213-019-05446-2"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doi.org/10.1007/s00213-015-4162-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visitavirtual.cultura.pe/"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visitavirtual.cultura.pe/recorridos/MNAAHP/museo-nacional-arqueologia-antropologia-historia-peru/index.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1016/j.brainresbull.2016.03.002" TargetMode="External"/><Relationship Id="rId2" Type="http://schemas.openxmlformats.org/officeDocument/2006/relationships/hyperlink" Target="https://doi.org/10.1007/s00213-019-05446-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4C4E0C6B-61C0-4A55-8695-42EBBE954074}"/>
              </a:ext>
            </a:extLst>
          </p:cNvPr>
          <p:cNvSpPr txBox="1"/>
          <p:nvPr/>
        </p:nvSpPr>
        <p:spPr>
          <a:xfrm>
            <a:off x="1453447" y="4365583"/>
            <a:ext cx="9490588" cy="1138771"/>
          </a:xfrm>
          <a:prstGeom prst="rect">
            <a:avLst/>
          </a:prstGeom>
          <a:noFill/>
        </p:spPr>
        <p:txBody>
          <a:bodyPr wrap="square" lIns="91438" tIns="45719" rIns="91438" bIns="45719" rtlCol="0">
            <a:spAutoFit/>
          </a:bodyPr>
          <a:lstStyle/>
          <a:p>
            <a:endParaRPr lang="en-US" i="1" dirty="0"/>
          </a:p>
          <a:p>
            <a:pPr algn="ctr"/>
            <a:r>
              <a:rPr lang="en-US" sz="1400" b="1" dirty="0"/>
              <a:t>Universidad </a:t>
            </a:r>
            <a:r>
              <a:rPr lang="en-US" sz="1400" b="1" dirty="0" err="1"/>
              <a:t>Católica</a:t>
            </a:r>
            <a:r>
              <a:rPr lang="en-US" sz="1400" b="1" dirty="0"/>
              <a:t> de Santa María- Peru </a:t>
            </a:r>
          </a:p>
          <a:p>
            <a:endParaRPr lang="en-US" dirty="0"/>
          </a:p>
          <a:p>
            <a:endParaRPr lang="es-PE" dirty="0"/>
          </a:p>
        </p:txBody>
      </p:sp>
      <p:pic>
        <p:nvPicPr>
          <p:cNvPr id="5" name="Imagen 1"/>
          <p:cNvPicPr/>
          <p:nvPr/>
        </p:nvPicPr>
        <p:blipFill>
          <a:blip r:embed="rId2" cstate="print"/>
          <a:stretch>
            <a:fillRect/>
          </a:stretch>
        </p:blipFill>
        <p:spPr>
          <a:xfrm>
            <a:off x="3753134" y="2023343"/>
            <a:ext cx="4353636" cy="2342240"/>
          </a:xfrm>
          <a:prstGeom prst="rect">
            <a:avLst/>
          </a:prstGeom>
        </p:spPr>
      </p:pic>
      <p:sp>
        <p:nvSpPr>
          <p:cNvPr id="3" name="Rectangle 2"/>
          <p:cNvSpPr/>
          <p:nvPr/>
        </p:nvSpPr>
        <p:spPr>
          <a:xfrm>
            <a:off x="2881952" y="968425"/>
            <a:ext cx="6096000" cy="1015663"/>
          </a:xfrm>
          <a:prstGeom prst="rect">
            <a:avLst/>
          </a:prstGeom>
        </p:spPr>
        <p:txBody>
          <a:bodyPr>
            <a:spAutoFit/>
          </a:bodyPr>
          <a:lstStyle/>
          <a:p>
            <a:pPr algn="ctr"/>
            <a:r>
              <a:rPr lang="el-GR" sz="2000" b="1" dirty="0">
                <a:solidFill>
                  <a:schemeClr val="accent2"/>
                </a:solidFill>
                <a:effectLst>
                  <a:outerShdw blurRad="38100" dist="38100" dir="2700000" algn="tl">
                    <a:srgbClr val="000000">
                      <a:alpha val="43137"/>
                    </a:srgbClr>
                  </a:outerShdw>
                </a:effectLst>
              </a:rPr>
              <a:t>Ενότητα</a:t>
            </a:r>
            <a:r>
              <a:rPr lang="es-PE" sz="2000" b="1" dirty="0">
                <a:solidFill>
                  <a:schemeClr val="accent2"/>
                </a:solidFill>
                <a:effectLst>
                  <a:outerShdw blurRad="38100" dist="38100" dir="2700000" algn="tl">
                    <a:srgbClr val="000000">
                      <a:alpha val="43137"/>
                    </a:srgbClr>
                  </a:outerShdw>
                </a:effectLst>
              </a:rPr>
              <a:t> 2: </a:t>
            </a:r>
            <a:r>
              <a:rPr lang="el-GR" sz="2000" b="1" dirty="0">
                <a:solidFill>
                  <a:schemeClr val="accent2"/>
                </a:solidFill>
                <a:effectLst>
                  <a:outerShdw blurRad="38100" dist="38100" dir="2700000" algn="tl">
                    <a:srgbClr val="000000">
                      <a:alpha val="43137"/>
                    </a:srgbClr>
                  </a:outerShdw>
                </a:effectLst>
              </a:rPr>
              <a:t>Ιστορία της προ-Κολομβιανής ιατρικής και της ιατρικής των Ίνκας στο Περού: Σαμανισμός και φαρμακευτικά φυτά</a:t>
            </a:r>
            <a:endParaRPr lang="en-US" sz="20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0936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l-GR" sz="2400" b="1" dirty="0">
                <a:solidFill>
                  <a:schemeClr val="accent2"/>
                </a:solidFill>
                <a:effectLst>
                  <a:outerShdw blurRad="38100" dist="38100" dir="2700000" algn="tl">
                    <a:srgbClr val="000000">
                      <a:alpha val="43137"/>
                    </a:srgbClr>
                  </a:outerShdw>
                </a:effectLst>
              </a:rPr>
              <a:t>Θεραπευτές</a:t>
            </a:r>
            <a:endParaRPr lang="en-US" sz="2400" b="1" dirty="0">
              <a:solidFill>
                <a:schemeClr val="accent2"/>
              </a:solidFill>
              <a:effectLst>
                <a:outerShdw blurRad="38100" dist="38100" dir="2700000" algn="tl">
                  <a:srgbClr val="000000">
                    <a:alpha val="43137"/>
                  </a:srgbClr>
                </a:outerShdw>
              </a:effectLst>
            </a:endParaRPr>
          </a:p>
        </p:txBody>
      </p:sp>
      <p:sp>
        <p:nvSpPr>
          <p:cNvPr id="4" name="3 CuadroTexto"/>
          <p:cNvSpPr txBox="1"/>
          <p:nvPr/>
        </p:nvSpPr>
        <p:spPr>
          <a:xfrm>
            <a:off x="6226577" y="3216337"/>
            <a:ext cx="5280614" cy="1200329"/>
          </a:xfrm>
          <a:prstGeom prst="rect">
            <a:avLst/>
          </a:prstGeom>
          <a:noFill/>
        </p:spPr>
        <p:txBody>
          <a:bodyPr wrap="square" rtlCol="0">
            <a:spAutoFit/>
          </a:bodyPr>
          <a:lstStyle/>
          <a:p>
            <a:pPr fontAlgn="base"/>
            <a:r>
              <a:rPr lang="es-PE" dirty="0"/>
              <a:t>IV Moche </a:t>
            </a:r>
            <a:r>
              <a:rPr lang="el-GR" dirty="0"/>
              <a:t>δοχείο</a:t>
            </a:r>
            <a:r>
              <a:rPr lang="es-PE" dirty="0"/>
              <a:t> (</a:t>
            </a:r>
            <a:r>
              <a:rPr lang="el-GR" dirty="0"/>
              <a:t>Περού</a:t>
            </a:r>
            <a:r>
              <a:rPr lang="es-PE" dirty="0"/>
              <a:t>) </a:t>
            </a:r>
          </a:p>
          <a:p>
            <a:pPr fontAlgn="base"/>
            <a:r>
              <a:rPr lang="el-GR" dirty="0"/>
              <a:t>Αυτό το κεραμικό αναπαριστά θεραπευτή κατά τη διαδικασία θεραπείας, χρησιμοποιώντας τα χέρια του.</a:t>
            </a:r>
            <a:endParaRPr lang="es-PE" dirty="0"/>
          </a:p>
        </p:txBody>
      </p:sp>
      <p:pic>
        <p:nvPicPr>
          <p:cNvPr id="1026" name="Picture 2"/>
          <p:cNvPicPr>
            <a:picLocks noGrp="1" noChangeAspect="1" noChangeArrowheads="1"/>
          </p:cNvPicPr>
          <p:nvPr>
            <p:ph idx="1"/>
          </p:nvPr>
        </p:nvPicPr>
        <p:blipFill>
          <a:blip r:embed="rId2"/>
          <a:srcRect l="26831" t="24738" r="53117" b="32245"/>
          <a:stretch>
            <a:fillRect/>
          </a:stretch>
        </p:blipFill>
        <p:spPr bwMode="auto">
          <a:xfrm>
            <a:off x="2473613" y="1396455"/>
            <a:ext cx="3004456" cy="3639763"/>
          </a:xfrm>
          <a:prstGeom prst="rect">
            <a:avLst/>
          </a:prstGeom>
          <a:noFill/>
          <a:ln w="9525">
            <a:noFill/>
            <a:miter lim="800000"/>
            <a:headEnd/>
            <a:tailEnd/>
          </a:ln>
          <a:effectLst/>
        </p:spPr>
      </p:pic>
      <p:sp>
        <p:nvSpPr>
          <p:cNvPr id="6" name="5 CuadroTexto"/>
          <p:cNvSpPr txBox="1"/>
          <p:nvPr/>
        </p:nvSpPr>
        <p:spPr>
          <a:xfrm>
            <a:off x="475013" y="5438897"/>
            <a:ext cx="10865922" cy="276999"/>
          </a:xfrm>
          <a:prstGeom prst="rect">
            <a:avLst/>
          </a:prstGeom>
          <a:noFill/>
        </p:spPr>
        <p:txBody>
          <a:bodyPr wrap="square" rtlCol="0">
            <a:spAutoFit/>
          </a:bodyPr>
          <a:lstStyle/>
          <a:p>
            <a:r>
              <a:rPr lang="es-PE" sz="1200" dirty="0"/>
              <a:t>6. Jordán, Régulo Franco. Oficiantes y curanderos moche, una visión desde la arqueología. </a:t>
            </a:r>
            <a:r>
              <a:rPr lang="es-PE" sz="1200" i="1" dirty="0"/>
              <a:t>Pueblo continente</a:t>
            </a:r>
            <a:r>
              <a:rPr lang="es-PE" sz="1200" dirty="0"/>
              <a:t>, 2016, vol. 23, no 1, p. 18-26.</a:t>
            </a:r>
          </a:p>
        </p:txBody>
      </p:sp>
    </p:spTree>
    <p:extLst>
      <p:ext uri="{BB962C8B-B14F-4D97-AF65-F5344CB8AC3E}">
        <p14:creationId xmlns:p14="http://schemas.microsoft.com/office/powerpoint/2010/main" val="132827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314" y="1088457"/>
            <a:ext cx="10515600" cy="644810"/>
          </a:xfrm>
        </p:spPr>
        <p:txBody>
          <a:bodyPr>
            <a:normAutofit/>
          </a:bodyPr>
          <a:lstStyle/>
          <a:p>
            <a:r>
              <a:rPr lang="es-PE" sz="2400" b="1" dirty="0">
                <a:solidFill>
                  <a:schemeClr val="accent2"/>
                </a:solidFill>
                <a:effectLst>
                  <a:outerShdw blurRad="38100" dist="38100" dir="2700000" algn="tl">
                    <a:srgbClr val="000000">
                      <a:alpha val="43137"/>
                    </a:srgbClr>
                  </a:outerShdw>
                </a:effectLst>
              </a:rPr>
              <a:t>2. </a:t>
            </a:r>
            <a:r>
              <a:rPr lang="el-GR" sz="2400" b="1" dirty="0">
                <a:solidFill>
                  <a:schemeClr val="accent2"/>
                </a:solidFill>
                <a:effectLst>
                  <a:outerShdw blurRad="38100" dist="38100" dir="2700000" algn="tl">
                    <a:srgbClr val="000000">
                      <a:alpha val="43137"/>
                    </a:srgbClr>
                  </a:outerShdw>
                </a:effectLst>
              </a:rPr>
              <a:t>Ορισμοί</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483" y="1702795"/>
            <a:ext cx="10515600" cy="4351338"/>
          </a:xfrm>
        </p:spPr>
        <p:txBody>
          <a:bodyPr>
            <a:normAutofit/>
          </a:bodyPr>
          <a:lstStyle/>
          <a:p>
            <a:pPr>
              <a:buNone/>
            </a:pPr>
            <a:r>
              <a:rPr lang="es-PE" sz="2000" dirty="0">
                <a:latin typeface="Times New Roman"/>
                <a:ea typeface="Calibri"/>
              </a:rPr>
              <a:t>   </a:t>
            </a:r>
            <a:r>
              <a:rPr lang="el-GR" sz="1600" dirty="0">
                <a:ea typeface="Calibri"/>
              </a:rPr>
              <a:t>Υπάρχουν διάφοροι ορισμοί του σαμανισμού: </a:t>
            </a:r>
          </a:p>
          <a:p>
            <a:pPr>
              <a:buNone/>
            </a:pPr>
            <a:r>
              <a:rPr lang="es-PE" sz="1600" dirty="0">
                <a:ea typeface="Calibri"/>
              </a:rPr>
              <a:t>«</a:t>
            </a:r>
            <a:r>
              <a:rPr lang="el-GR" sz="1600" dirty="0" err="1">
                <a:ea typeface="Calibri"/>
              </a:rPr>
              <a:t>Σαμάνος</a:t>
            </a:r>
            <a:r>
              <a:rPr lang="el-GR" sz="1600" dirty="0">
                <a:ea typeface="Calibri"/>
              </a:rPr>
              <a:t> ονομάζεται ο ιερέας-θεραπευτής που χρησιμοποιεί μαγικά για να θεραπεύσει μία νόσο, για να μαντέψει αυτό που είναι κρυμμένο και να αντιμετωπίσει ζητήματα που επηρεάζουν την ευημερία του πληθυσμού</a:t>
            </a:r>
            <a:r>
              <a:rPr lang="es-PE" sz="1600" dirty="0">
                <a:ea typeface="Calibri"/>
              </a:rPr>
              <a:t>.»(7)</a:t>
            </a:r>
          </a:p>
          <a:p>
            <a:pPr algn="just">
              <a:buNone/>
            </a:pPr>
            <a:r>
              <a:rPr lang="es-PE" sz="1600" dirty="0">
                <a:ea typeface="Calibri"/>
              </a:rPr>
              <a:t/>
            </a:r>
            <a:br>
              <a:rPr lang="es-PE" sz="1600" dirty="0">
                <a:ea typeface="Calibri"/>
              </a:rPr>
            </a:br>
            <a:r>
              <a:rPr lang="es-PE" sz="1600" dirty="0">
                <a:ea typeface="Calibri"/>
              </a:rPr>
              <a:t> «</a:t>
            </a:r>
            <a:r>
              <a:rPr lang="el-GR" sz="1600" dirty="0">
                <a:ea typeface="Calibri"/>
              </a:rPr>
              <a:t>Σαμανισμός καλείται η τεχνική έκστασης, κατά την οποία μια σειρά από πολιτισμικά στοιχεία συνδέονται ώστε να συνυπάρχουν με άλλες μορφές θρησκείας ή μαγείας. Αυτό περιλαμβάνει όλες τις πρακτικές με τις οποίες ένας θνητός μπορεί να αποκτήσει υπερφυσικές δυνάμεις, για καλό ή κακό σκοπό και όλες τις αντιλήψεις που συνδέονται με αυτές τις πρακτικές</a:t>
            </a:r>
            <a:r>
              <a:rPr lang="es-PE" sz="1600" dirty="0">
                <a:ea typeface="Calibri"/>
              </a:rPr>
              <a:t>.» (8)</a:t>
            </a:r>
          </a:p>
          <a:p>
            <a:pPr algn="just">
              <a:buNone/>
            </a:pPr>
            <a:r>
              <a:rPr lang="es-PE" sz="2000" dirty="0">
                <a:latin typeface="Times New Roman"/>
                <a:ea typeface="Calibri"/>
              </a:rPr>
              <a:t> </a:t>
            </a:r>
            <a:br>
              <a:rPr lang="es-PE" sz="2000" dirty="0">
                <a:latin typeface="Times New Roman"/>
                <a:ea typeface="Calibri"/>
              </a:rPr>
            </a:br>
            <a:r>
              <a:rPr lang="es-PE" sz="2000" dirty="0">
                <a:latin typeface="Times New Roman"/>
                <a:ea typeface="Calibri"/>
              </a:rPr>
              <a:t/>
            </a:r>
            <a:br>
              <a:rPr lang="es-PE" sz="2000" dirty="0">
                <a:latin typeface="Times New Roman"/>
                <a:ea typeface="Calibri"/>
              </a:rPr>
            </a:br>
            <a:endParaRPr lang="en-US" sz="1800" dirty="0"/>
          </a:p>
        </p:txBody>
      </p:sp>
      <p:sp>
        <p:nvSpPr>
          <p:cNvPr id="4" name="3 CuadroTexto"/>
          <p:cNvSpPr txBox="1"/>
          <p:nvPr/>
        </p:nvSpPr>
        <p:spPr>
          <a:xfrm>
            <a:off x="983176" y="5623025"/>
            <a:ext cx="9865895" cy="461665"/>
          </a:xfrm>
          <a:prstGeom prst="rect">
            <a:avLst/>
          </a:prstGeom>
          <a:noFill/>
        </p:spPr>
        <p:txBody>
          <a:bodyPr wrap="square" rtlCol="0">
            <a:spAutoFit/>
          </a:bodyPr>
          <a:lstStyle/>
          <a:p>
            <a:pPr fontAlgn="base"/>
            <a:r>
              <a:rPr lang="es-PE" sz="1200" dirty="0"/>
              <a:t>7.   Diccionario Enciclopédico </a:t>
            </a:r>
            <a:r>
              <a:rPr lang="es-PE" sz="1200" dirty="0" err="1"/>
              <a:t>Oceano</a:t>
            </a:r>
            <a:r>
              <a:rPr lang="es-PE" sz="1200" dirty="0"/>
              <a:t> Uno. Editorial: Océano </a:t>
            </a:r>
            <a:r>
              <a:rPr lang="es-PE" sz="1200" dirty="0" err="1"/>
              <a:t>Langenscheidt</a:t>
            </a:r>
            <a:r>
              <a:rPr lang="es-PE" sz="1200" dirty="0"/>
              <a:t/>
            </a:r>
            <a:br>
              <a:rPr lang="es-PE" sz="1200" dirty="0"/>
            </a:br>
            <a:r>
              <a:rPr lang="es-PE" sz="1200" dirty="0"/>
              <a:t>8.   Apuntes de Medicina Tradicional. La racionalización de lo irracional. Fernando Cabieses. </a:t>
            </a:r>
          </a:p>
        </p:txBody>
      </p:sp>
    </p:spTree>
    <p:extLst>
      <p:ext uri="{BB962C8B-B14F-4D97-AF65-F5344CB8AC3E}">
        <p14:creationId xmlns:p14="http://schemas.microsoft.com/office/powerpoint/2010/main" val="132827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3484" y="1211286"/>
            <a:ext cx="10515600" cy="562923"/>
          </a:xfrm>
        </p:spPr>
        <p:txBody>
          <a:bodyPr>
            <a:normAutofit/>
          </a:bodyPr>
          <a:lstStyle/>
          <a:p>
            <a:r>
              <a:rPr lang="it-IT" sz="2400" b="1" dirty="0">
                <a:solidFill>
                  <a:schemeClr val="accent2"/>
                </a:solidFill>
                <a:effectLst>
                  <a:outerShdw blurRad="38100" dist="38100" dir="2700000" algn="tl">
                    <a:srgbClr val="000000">
                      <a:alpha val="43137"/>
                    </a:srgbClr>
                  </a:outerShdw>
                </a:effectLst>
              </a:rPr>
              <a:t>2. </a:t>
            </a:r>
            <a:r>
              <a:rPr lang="el-GR" sz="2400" b="1" dirty="0">
                <a:solidFill>
                  <a:schemeClr val="accent2"/>
                </a:solidFill>
                <a:effectLst>
                  <a:outerShdw blurRad="38100" dist="38100" dir="2700000" algn="tl">
                    <a:srgbClr val="000000">
                      <a:alpha val="43137"/>
                    </a:srgbClr>
                  </a:outerShdw>
                </a:effectLst>
              </a:rPr>
              <a:t>Ορισμός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2541" y="1798329"/>
            <a:ext cx="10515600" cy="3838197"/>
          </a:xfrm>
        </p:spPr>
        <p:txBody>
          <a:bodyPr>
            <a:normAutofit/>
          </a:bodyPr>
          <a:lstStyle/>
          <a:p>
            <a:pPr algn="just">
              <a:buNone/>
            </a:pPr>
            <a:r>
              <a:rPr lang="es-PE" dirty="0">
                <a:latin typeface="Times New Roman" pitchFamily="18" charset="0"/>
                <a:cs typeface="Times New Roman" pitchFamily="18" charset="0"/>
              </a:rPr>
              <a:t>  </a:t>
            </a:r>
            <a:r>
              <a:rPr lang="es-PE" sz="1900" dirty="0">
                <a:cs typeface="Times New Roman" pitchFamily="18" charset="0"/>
              </a:rPr>
              <a:t>«</a:t>
            </a:r>
            <a:r>
              <a:rPr lang="el-GR" sz="1900" dirty="0">
                <a:cs typeface="Times New Roman" pitchFamily="18" charset="0"/>
              </a:rPr>
              <a:t>Μία από τις βασικές </a:t>
            </a:r>
            <a:r>
              <a:rPr lang="el-GR" sz="1900" dirty="0" err="1">
                <a:cs typeface="Times New Roman" pitchFamily="18" charset="0"/>
              </a:rPr>
              <a:t>σαμανικές</a:t>
            </a:r>
            <a:r>
              <a:rPr lang="el-GR" sz="1900" dirty="0">
                <a:cs typeface="Times New Roman" pitchFamily="18" charset="0"/>
              </a:rPr>
              <a:t> δυνάμεις είναι η ικανότητα να εκτελέσει θεραπείες σωματικές και πνευματικές. Στο Περού, ονομάζονται θεραπευτές</a:t>
            </a:r>
            <a:r>
              <a:rPr lang="es-PE" sz="1900" dirty="0">
                <a:cs typeface="Times New Roman" pitchFamily="18" charset="0"/>
              </a:rPr>
              <a:t> (“curanderos”) </a:t>
            </a:r>
            <a:r>
              <a:rPr lang="el-GR" sz="1900" dirty="0">
                <a:cs typeface="Times New Roman" pitchFamily="18" charset="0"/>
              </a:rPr>
              <a:t>ή</a:t>
            </a:r>
            <a:r>
              <a:rPr lang="es-PE" sz="1900" dirty="0">
                <a:cs typeface="Times New Roman" pitchFamily="18" charset="0"/>
              </a:rPr>
              <a:t> </a:t>
            </a:r>
            <a:r>
              <a:rPr lang="el-GR" sz="1900" dirty="0">
                <a:cs typeface="Times New Roman" pitchFamily="18" charset="0"/>
              </a:rPr>
              <a:t>φυτικοί ιατροί</a:t>
            </a:r>
            <a:r>
              <a:rPr lang="es-PE" sz="1900" dirty="0">
                <a:cs typeface="Times New Roman" pitchFamily="18" charset="0"/>
              </a:rPr>
              <a:t> “médicos vegetalistas”, </a:t>
            </a:r>
            <a:r>
              <a:rPr lang="el-GR" sz="1900" dirty="0">
                <a:cs typeface="Times New Roman" pitchFamily="18" charset="0"/>
              </a:rPr>
              <a:t>λόγω της βαθιάς γνώσης τους σχετικά με την εφαρμογή και τις ιδιότητες των φυτών, τόσο σε ιατρικό όσο </a:t>
            </a:r>
            <a:r>
              <a:rPr lang="el-GR" sz="1900" dirty="0" err="1">
                <a:cs typeface="Times New Roman" pitchFamily="18" charset="0"/>
              </a:rPr>
              <a:t>ψυχοδραστικό</a:t>
            </a:r>
            <a:r>
              <a:rPr lang="el-GR" sz="1900" dirty="0">
                <a:cs typeface="Times New Roman" pitchFamily="18" charset="0"/>
              </a:rPr>
              <a:t> επίπεδο. Είναι ενδιαφέρον το γεγονός ότι στο ίδιο πολιτισμικό πλαίσιο, τα ψυχοτρόπα φυτά ονομάζονται γενικά </a:t>
            </a:r>
            <a:r>
              <a:rPr lang="en-US" sz="1900" dirty="0">
                <a:cs typeface="Times New Roman" pitchFamily="18" charset="0"/>
              </a:rPr>
              <a:t>“</a:t>
            </a:r>
            <a:r>
              <a:rPr lang="el-GR" sz="1900" dirty="0">
                <a:cs typeface="Times New Roman" pitchFamily="18" charset="0"/>
              </a:rPr>
              <a:t>φάρμακα</a:t>
            </a:r>
            <a:r>
              <a:rPr lang="en-US" sz="1900" dirty="0">
                <a:cs typeface="Times New Roman" pitchFamily="18" charset="0"/>
              </a:rPr>
              <a:t>”</a:t>
            </a:r>
            <a:r>
              <a:rPr lang="el-GR" sz="1900" dirty="0">
                <a:cs typeface="Times New Roman" pitchFamily="18" charset="0"/>
              </a:rPr>
              <a:t>»</a:t>
            </a:r>
            <a:r>
              <a:rPr lang="es-PE" sz="1900" dirty="0">
                <a:cs typeface="Times New Roman" pitchFamily="18" charset="0"/>
              </a:rPr>
              <a:t> (9)</a:t>
            </a:r>
          </a:p>
          <a:p>
            <a:pPr algn="just">
              <a:buNone/>
            </a:pPr>
            <a:r>
              <a:rPr lang="es-PE" dirty="0">
                <a:latin typeface="Times New Roman" pitchFamily="18" charset="0"/>
                <a:cs typeface="Times New Roman" pitchFamily="18" charset="0"/>
              </a:rPr>
              <a:t/>
            </a:r>
            <a:br>
              <a:rPr lang="es-PE" dirty="0">
                <a:latin typeface="Times New Roman" pitchFamily="18" charset="0"/>
                <a:cs typeface="Times New Roman" pitchFamily="18" charset="0"/>
              </a:rPr>
            </a:br>
            <a:r>
              <a:rPr lang="es-PE" dirty="0">
                <a:latin typeface="Times New Roman" pitchFamily="18" charset="0"/>
                <a:cs typeface="Times New Roman" pitchFamily="18" charset="0"/>
              </a:rPr>
              <a:t/>
            </a:r>
            <a:br>
              <a:rPr lang="es-PE" dirty="0">
                <a:latin typeface="Times New Roman" pitchFamily="18" charset="0"/>
                <a:cs typeface="Times New Roman" pitchFamily="18" charset="0"/>
              </a:rPr>
            </a:br>
            <a:r>
              <a:rPr lang="es-PE" sz="1400" dirty="0">
                <a:latin typeface="Times New Roman" pitchFamily="18" charset="0"/>
                <a:cs typeface="Times New Roman" pitchFamily="18" charset="0"/>
              </a:rPr>
              <a:t/>
            </a:r>
            <a:br>
              <a:rPr lang="es-PE" sz="1400" dirty="0">
                <a:latin typeface="Times New Roman" pitchFamily="18" charset="0"/>
                <a:cs typeface="Times New Roman" pitchFamily="18" charset="0"/>
              </a:rPr>
            </a:br>
            <a:endParaRPr lang="es-PE" sz="1400" dirty="0">
              <a:latin typeface="Times New Roman" pitchFamily="18" charset="0"/>
              <a:cs typeface="Times New Roman" pitchFamily="18" charset="0"/>
            </a:endParaRPr>
          </a:p>
        </p:txBody>
      </p:sp>
      <p:sp>
        <p:nvSpPr>
          <p:cNvPr id="4" name="Rectangle 3"/>
          <p:cNvSpPr/>
          <p:nvPr/>
        </p:nvSpPr>
        <p:spPr>
          <a:xfrm>
            <a:off x="632344" y="5792422"/>
            <a:ext cx="10395045" cy="276999"/>
          </a:xfrm>
          <a:prstGeom prst="rect">
            <a:avLst/>
          </a:prstGeom>
        </p:spPr>
        <p:txBody>
          <a:bodyPr wrap="square">
            <a:spAutoFit/>
          </a:bodyPr>
          <a:lstStyle/>
          <a:p>
            <a:pPr algn="just">
              <a:buNone/>
            </a:pPr>
            <a:r>
              <a:rPr lang="es-PE" sz="1200" dirty="0"/>
              <a:t>9.  Llamazares, Ana María. "Occidente herido: el potencial sanador del chamanismo en el mundo contemporáneo." (2013).</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109397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5335" y="1224935"/>
            <a:ext cx="10515600" cy="631162"/>
          </a:xfrm>
        </p:spPr>
        <p:txBody>
          <a:bodyPr>
            <a:normAutofit/>
          </a:bodyPr>
          <a:lstStyle/>
          <a:p>
            <a:r>
              <a:rPr lang="it-IT" sz="2400" b="1" dirty="0">
                <a:solidFill>
                  <a:schemeClr val="accent2"/>
                </a:solidFill>
                <a:effectLst>
                  <a:outerShdw blurRad="38100" dist="38100" dir="2700000" algn="tl">
                    <a:srgbClr val="000000">
                      <a:alpha val="43137"/>
                    </a:srgbClr>
                  </a:outerShdw>
                </a:effectLst>
              </a:rPr>
              <a:t>2. </a:t>
            </a:r>
            <a:r>
              <a:rPr lang="el-GR" sz="2400" b="1" dirty="0">
                <a:solidFill>
                  <a:schemeClr val="accent2"/>
                </a:solidFill>
                <a:effectLst>
                  <a:outerShdw blurRad="38100" dist="38100" dir="2700000" algn="tl">
                    <a:srgbClr val="000000">
                      <a:alpha val="43137"/>
                    </a:srgbClr>
                  </a:outerShdw>
                </a:effectLst>
              </a:rPr>
              <a:t>Ορισμός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endParaRPr lang="en-US" sz="2400" b="1" dirty="0">
              <a:solidFill>
                <a:schemeClr val="accent2"/>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a:blip r:embed="rId2"/>
          <a:srcRect l="49794" t="18631" r="27611" b="27744"/>
          <a:stretch>
            <a:fillRect/>
          </a:stretch>
        </p:blipFill>
        <p:spPr bwMode="auto">
          <a:xfrm>
            <a:off x="3441807" y="2113808"/>
            <a:ext cx="2262958" cy="3032927"/>
          </a:xfrm>
          <a:prstGeom prst="rect">
            <a:avLst/>
          </a:prstGeom>
          <a:noFill/>
          <a:ln w="9525">
            <a:noFill/>
            <a:miter lim="800000"/>
            <a:headEnd/>
            <a:tailEnd/>
          </a:ln>
          <a:effectLst/>
        </p:spPr>
      </p:pic>
      <p:sp>
        <p:nvSpPr>
          <p:cNvPr id="5" name="4 CuadroTexto"/>
          <p:cNvSpPr txBox="1"/>
          <p:nvPr/>
        </p:nvSpPr>
        <p:spPr>
          <a:xfrm>
            <a:off x="6472052" y="2782548"/>
            <a:ext cx="3051958" cy="1077218"/>
          </a:xfrm>
          <a:prstGeom prst="rect">
            <a:avLst/>
          </a:prstGeom>
          <a:noFill/>
        </p:spPr>
        <p:txBody>
          <a:bodyPr wrap="square" rtlCol="0">
            <a:spAutoFit/>
          </a:bodyPr>
          <a:lstStyle/>
          <a:p>
            <a:r>
              <a:rPr lang="el-GR" sz="1600" dirty="0"/>
              <a:t>Πολιτισμός </a:t>
            </a:r>
            <a:r>
              <a:rPr lang="es-PE" sz="1600" dirty="0"/>
              <a:t>Moche (</a:t>
            </a:r>
            <a:r>
              <a:rPr lang="el-GR" sz="1600" dirty="0"/>
              <a:t>Περού</a:t>
            </a:r>
            <a:r>
              <a:rPr lang="es-PE" sz="1600" dirty="0"/>
              <a:t>) </a:t>
            </a:r>
            <a:r>
              <a:rPr lang="el-GR" sz="1600" dirty="0"/>
              <a:t>κεραμικό που αναπαριστά θεραπευτή, ο οποίος μασάει φύλλα κόκας</a:t>
            </a:r>
            <a:endParaRPr lang="es-PE" sz="1600" dirty="0"/>
          </a:p>
        </p:txBody>
      </p:sp>
      <p:sp>
        <p:nvSpPr>
          <p:cNvPr id="6" name="5 CuadroTexto"/>
          <p:cNvSpPr txBox="1"/>
          <p:nvPr/>
        </p:nvSpPr>
        <p:spPr>
          <a:xfrm>
            <a:off x="475013" y="5438898"/>
            <a:ext cx="10865922" cy="276999"/>
          </a:xfrm>
          <a:prstGeom prst="rect">
            <a:avLst/>
          </a:prstGeom>
          <a:noFill/>
        </p:spPr>
        <p:txBody>
          <a:bodyPr wrap="square" rtlCol="0">
            <a:spAutoFit/>
          </a:bodyPr>
          <a:lstStyle/>
          <a:p>
            <a:r>
              <a:rPr lang="es-PE" sz="1200" dirty="0"/>
              <a:t>6. Jordán, Régulo Franco. Oficiantes y curanderos moche, una visión desde la arqueología. </a:t>
            </a:r>
            <a:r>
              <a:rPr lang="es-PE" sz="1200" i="1" dirty="0"/>
              <a:t>Pueblo continente</a:t>
            </a:r>
            <a:r>
              <a:rPr lang="es-PE" sz="1200" dirty="0"/>
              <a:t>, 2016, vol. 23, no 1, p. 18-26.</a:t>
            </a:r>
          </a:p>
        </p:txBody>
      </p:sp>
    </p:spTree>
    <p:extLst>
      <p:ext uri="{BB962C8B-B14F-4D97-AF65-F5344CB8AC3E}">
        <p14:creationId xmlns:p14="http://schemas.microsoft.com/office/powerpoint/2010/main" val="109397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1426" y="911036"/>
            <a:ext cx="10515600" cy="1325563"/>
          </a:xfrm>
        </p:spPr>
        <p:txBody>
          <a:bodyPr/>
          <a:lstStyle/>
          <a:p>
            <a:r>
              <a:rPr lang="it-IT" sz="2400" b="1" dirty="0">
                <a:solidFill>
                  <a:schemeClr val="accent2"/>
                </a:solidFill>
                <a:effectLst>
                  <a:outerShdw blurRad="38100" dist="38100" dir="2700000" algn="tl">
                    <a:srgbClr val="000000">
                      <a:alpha val="43137"/>
                    </a:srgbClr>
                  </a:outerShdw>
                </a:effectLst>
              </a:rPr>
              <a:t>2. </a:t>
            </a:r>
            <a:r>
              <a:rPr lang="el-GR" sz="2400" b="1" dirty="0">
                <a:solidFill>
                  <a:schemeClr val="accent2"/>
                </a:solidFill>
                <a:effectLst>
                  <a:outerShdw blurRad="38100" dist="38100" dir="2700000" algn="tl">
                    <a:srgbClr val="000000">
                      <a:alpha val="43137"/>
                    </a:srgbClr>
                  </a:outerShdw>
                </a:effectLst>
              </a:rPr>
              <a:t>Ορισμός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a:buNone/>
            </a:pPr>
            <a:r>
              <a:rPr lang="el-GR" sz="1600" dirty="0">
                <a:cs typeface="Times New Roman" pitchFamily="18" charset="0"/>
              </a:rPr>
              <a:t>Αξιοσημείωτη χρήση δύο ειδών φαρμακευτικών φυτών στην προ-Κολομβιανή </a:t>
            </a:r>
            <a:r>
              <a:rPr lang="el-GR" sz="1600" dirty="0" err="1">
                <a:cs typeface="Times New Roman" pitchFamily="18" charset="0"/>
              </a:rPr>
              <a:t>σαμανική</a:t>
            </a:r>
            <a:r>
              <a:rPr lang="el-GR" sz="1600" dirty="0">
                <a:cs typeface="Times New Roman" pitchFamily="18" charset="0"/>
              </a:rPr>
              <a:t> ιατρική:</a:t>
            </a:r>
            <a:endParaRPr lang="es-PE" sz="1600" dirty="0">
              <a:cs typeface="Times New Roman" pitchFamily="18" charset="0"/>
            </a:endParaRPr>
          </a:p>
          <a:p>
            <a:pPr>
              <a:buFont typeface="Wingdings" pitchFamily="2" charset="2"/>
              <a:buChar char="ü"/>
            </a:pPr>
            <a:r>
              <a:rPr lang="el-GR" sz="1600" dirty="0">
                <a:cs typeface="Times New Roman" pitchFamily="18" charset="0"/>
              </a:rPr>
              <a:t>Τελετουργική χρήση ψυχοτρόπων φυτών</a:t>
            </a:r>
            <a:endParaRPr lang="es-PE" sz="1600" dirty="0">
              <a:cs typeface="Times New Roman" pitchFamily="18" charset="0"/>
            </a:endParaRPr>
          </a:p>
          <a:p>
            <a:pPr>
              <a:buFont typeface="Wingdings" pitchFamily="2" charset="2"/>
              <a:buChar char="ü"/>
            </a:pPr>
            <a:r>
              <a:rPr lang="el-GR" sz="1600" dirty="0">
                <a:cs typeface="Times New Roman" pitchFamily="18" charset="0"/>
              </a:rPr>
              <a:t>Χρήση φαρμακευτικών φυτών</a:t>
            </a:r>
            <a:endParaRPr lang="es-PE" sz="1600" dirty="0">
              <a:cs typeface="Times New Roman" pitchFamily="18" charset="0"/>
            </a:endParaRPr>
          </a:p>
          <a:p>
            <a:pPr marL="0" indent="0" algn="just">
              <a:buNone/>
            </a:pPr>
            <a:r>
              <a:rPr lang="el-GR" sz="1600" dirty="0">
                <a:cs typeface="Times New Roman" pitchFamily="18" charset="0"/>
              </a:rPr>
              <a:t>Η χρήση ψυχοτρόπων φυτών ήταν βασική στο σαμανισμό, καθώς θεωρούνταν «ιερά», μιας και δε θεράπευαν απλά, αλλά διεύρυναν τη συνείδηση του ασθενή.</a:t>
            </a:r>
            <a:r>
              <a:rPr lang="es-PE" sz="1600" dirty="0">
                <a:cs typeface="Times New Roman" pitchFamily="18" charset="0"/>
              </a:rPr>
              <a:t> </a:t>
            </a:r>
          </a:p>
        </p:txBody>
      </p:sp>
      <p:sp>
        <p:nvSpPr>
          <p:cNvPr id="5" name="4 Rectángulo"/>
          <p:cNvSpPr/>
          <p:nvPr/>
        </p:nvSpPr>
        <p:spPr>
          <a:xfrm>
            <a:off x="308759" y="5045516"/>
            <a:ext cx="11340934" cy="1015663"/>
          </a:xfrm>
          <a:prstGeom prst="rect">
            <a:avLst/>
          </a:prstGeom>
        </p:spPr>
        <p:txBody>
          <a:bodyPr wrap="square">
            <a:spAutoFit/>
          </a:bodyPr>
          <a:lstStyle/>
          <a:p>
            <a:r>
              <a:rPr lang="es-PE" sz="1200" dirty="0"/>
              <a:t>9. Llamazares, Ana María. "Occidente herido: el potencial sanador del chamanismo en el mundo contemporáneo." (2013).</a:t>
            </a:r>
          </a:p>
          <a:p>
            <a:r>
              <a:rPr lang="es-PE" sz="1200" dirty="0"/>
              <a:t>10.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a:p>
            <a:endParaRPr lang="es-PE" sz="1200" dirty="0"/>
          </a:p>
        </p:txBody>
      </p:sp>
    </p:spTree>
    <p:extLst>
      <p:ext uri="{BB962C8B-B14F-4D97-AF65-F5344CB8AC3E}">
        <p14:creationId xmlns:p14="http://schemas.microsoft.com/office/powerpoint/2010/main" val="279361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949" y="760911"/>
            <a:ext cx="10515600" cy="1067890"/>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el-GR" sz="2400" b="1" dirty="0">
                <a:solidFill>
                  <a:schemeClr val="accent2"/>
                </a:solidFill>
                <a:effectLst>
                  <a:outerShdw blurRad="38100" dist="38100" dir="2700000" algn="tl">
                    <a:srgbClr val="000000">
                      <a:alpha val="43137"/>
                    </a:srgbClr>
                  </a:outerShdw>
                </a:effectLst>
              </a:rPr>
              <a:t>Χαρακτηριστικά της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245" y="1675500"/>
            <a:ext cx="10515600" cy="4351338"/>
          </a:xfrm>
        </p:spPr>
        <p:txBody>
          <a:bodyPr>
            <a:normAutofit/>
          </a:bodyPr>
          <a:lstStyle/>
          <a:p>
            <a:pPr marL="0" indent="0">
              <a:buNone/>
            </a:pPr>
            <a:r>
              <a:rPr lang="el-GR" sz="1600" dirty="0">
                <a:cs typeface="Times New Roman" pitchFamily="18" charset="0"/>
              </a:rPr>
              <a:t>Τα ψυχοτρόπα φυτά χρησιμοποιούνταν στη </a:t>
            </a:r>
            <a:r>
              <a:rPr lang="el-GR" sz="1600" dirty="0" err="1">
                <a:cs typeface="Times New Roman" pitchFamily="18" charset="0"/>
              </a:rPr>
              <a:t>σαμανική</a:t>
            </a:r>
            <a:r>
              <a:rPr lang="el-GR" sz="1600" dirty="0">
                <a:cs typeface="Times New Roman" pitchFamily="18" charset="0"/>
              </a:rPr>
              <a:t> ιατρική καθώς τροποποιούσαν την αντίληψη του ασθενή μέσω «σωματικών, ακουστικών και οπτικών ερεθισμάτων ή νοητικών επιδράσεων» ώστε να μπορεί να επικοινωνήσει με υπερφυσικές οντότητες ή με άλλα επίπεδα»</a:t>
            </a:r>
            <a:r>
              <a:rPr lang="es-PE" sz="1600" dirty="0">
                <a:cs typeface="Times New Roman" pitchFamily="18" charset="0"/>
              </a:rPr>
              <a:t>. (7)</a:t>
            </a:r>
            <a:endParaRPr lang="en-US" sz="1600" dirty="0">
              <a:cs typeface="Times New Roman" pitchFamily="18" charset="0"/>
            </a:endParaRPr>
          </a:p>
          <a:p>
            <a:pPr>
              <a:buFont typeface="Wingdings" pitchFamily="2" charset="2"/>
              <a:buChar char="ü"/>
            </a:pPr>
            <a:endParaRPr lang="es-PE" sz="1600" dirty="0">
              <a:cs typeface="Times New Roman" pitchFamily="18" charset="0"/>
            </a:endParaRPr>
          </a:p>
          <a:p>
            <a:pPr marL="0" indent="0" algn="just">
              <a:buNone/>
            </a:pPr>
            <a:r>
              <a:rPr lang="el-GR" sz="1600" dirty="0">
                <a:cs typeface="Times New Roman" pitchFamily="18" charset="0"/>
              </a:rPr>
              <a:t>Η χρήση ψυχοτρόπων φυτών ήταν βασική στο σαμανισμό. Θεωρούνταν ιερά μιας και δε θεράπευαν απλά, αλλά διεύρυναν τη συνείδηση του ασθενή, καθιστώντας το ικανό να δει πιο πέρα από τη φυσική του κατάσταση.</a:t>
            </a:r>
            <a:r>
              <a:rPr lang="es-PE" sz="1600" dirty="0">
                <a:cs typeface="Times New Roman" pitchFamily="18" charset="0"/>
              </a:rPr>
              <a:t> </a:t>
            </a:r>
          </a:p>
        </p:txBody>
      </p:sp>
      <p:sp>
        <p:nvSpPr>
          <p:cNvPr id="8" name="7 Rectángulo"/>
          <p:cNvSpPr/>
          <p:nvPr/>
        </p:nvSpPr>
        <p:spPr>
          <a:xfrm>
            <a:off x="630572" y="5537745"/>
            <a:ext cx="10960925" cy="276999"/>
          </a:xfrm>
          <a:prstGeom prst="rect">
            <a:avLst/>
          </a:prstGeom>
        </p:spPr>
        <p:txBody>
          <a:bodyPr wrap="square">
            <a:spAutoFit/>
          </a:bodyPr>
          <a:lstStyle/>
          <a:p>
            <a:r>
              <a:rPr lang="es-PE" sz="1200" dirty="0"/>
              <a:t>7. Llamazares, Ana María. "Occidente herido: el potencial sanador del chamanismo en el mundo contemporáneo." (2013).</a:t>
            </a:r>
          </a:p>
        </p:txBody>
      </p:sp>
    </p:spTree>
    <p:extLst>
      <p:ext uri="{BB962C8B-B14F-4D97-AF65-F5344CB8AC3E}">
        <p14:creationId xmlns:p14="http://schemas.microsoft.com/office/powerpoint/2010/main" val="279361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0905" y="870092"/>
            <a:ext cx="10515600" cy="1325563"/>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el-GR" sz="2400" b="1" dirty="0">
                <a:solidFill>
                  <a:schemeClr val="accent2"/>
                </a:solidFill>
                <a:effectLst>
                  <a:outerShdw blurRad="38100" dist="38100" dir="2700000" algn="tl">
                    <a:srgbClr val="000000">
                      <a:alpha val="43137"/>
                    </a:srgbClr>
                  </a:outerShdw>
                </a:effectLst>
              </a:rPr>
              <a:t>Χαρακτηριστικά της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700644" y="1824207"/>
            <a:ext cx="10515600" cy="3363892"/>
          </a:xfrm>
        </p:spPr>
        <p:txBody>
          <a:bodyPr>
            <a:normAutofit/>
          </a:bodyPr>
          <a:lstStyle/>
          <a:p>
            <a:pPr marL="0" indent="0" algn="just">
              <a:buNone/>
            </a:pPr>
            <a:r>
              <a:rPr lang="es-PE" sz="1800" dirty="0">
                <a:cs typeface="Times New Roman" pitchFamily="18" charset="0"/>
              </a:rPr>
              <a:t>«</a:t>
            </a:r>
            <a:r>
              <a:rPr lang="el-GR" sz="1800" dirty="0">
                <a:cs typeface="Times New Roman" pitchFamily="18" charset="0"/>
              </a:rPr>
              <a:t>Το επίπεδο συνείδησης που επιτυγχάνονταν με τα ιερά φυτά όξυνε την αντίληψη με τρόπο ώστε το άτομο να είναι ικανό να συλλάβει την ενέργεια και τις δονήσεις, τα οποία η φυσιολογική συνείδηση δε μπορεί να καταγράψει. Αυτό παραλληλίστηκε με την «έκτη αίσθηση», κατά την οποία η αντίληψη είναι </a:t>
            </a:r>
            <a:r>
              <a:rPr lang="el-GR" sz="1800" dirty="0" err="1">
                <a:cs typeface="Times New Roman" pitchFamily="18" charset="0"/>
              </a:rPr>
              <a:t>υπερ</a:t>
            </a:r>
            <a:r>
              <a:rPr lang="el-GR" sz="1800" dirty="0">
                <a:cs typeface="Times New Roman" pitchFamily="18" charset="0"/>
              </a:rPr>
              <a:t>-αναπτυγμένη. Στο σαμανισμό αυτό είναι βασικό στη θεραπευτική διαδικασία, καθώς συνδέεται σε μεγάλο βαθμό με την ενέργεια, η οποία είναι αθέατη στο γυμνό μάτι. Στην πλειονότητα των περιπτώσεων, ο </a:t>
            </a:r>
            <a:r>
              <a:rPr lang="el-GR" sz="1800" dirty="0" err="1">
                <a:cs typeface="Times New Roman" pitchFamily="18" charset="0"/>
              </a:rPr>
              <a:t>σαμάνος</a:t>
            </a:r>
            <a:r>
              <a:rPr lang="el-GR" sz="1800" dirty="0">
                <a:cs typeface="Times New Roman" pitchFamily="18" charset="0"/>
              </a:rPr>
              <a:t> πρέπει να καταναλώσει αυτά τα φυτά για να συλλάβει τη </a:t>
            </a:r>
            <a:r>
              <a:rPr lang="el-GR" sz="1800" dirty="0" err="1">
                <a:cs typeface="Times New Roman" pitchFamily="18" charset="0"/>
              </a:rPr>
              <a:t>βιο</a:t>
            </a:r>
            <a:r>
              <a:rPr lang="el-GR" sz="1800" dirty="0">
                <a:cs typeface="Times New Roman" pitchFamily="18" charset="0"/>
              </a:rPr>
              <a:t>-ενεργειακή κατάσταση των ανθρώπων και να δράσει πάνω τους</a:t>
            </a:r>
            <a:r>
              <a:rPr lang="es-PE" sz="1800" dirty="0">
                <a:cs typeface="Times New Roman" pitchFamily="18" charset="0"/>
              </a:rPr>
              <a:t>»</a:t>
            </a:r>
            <a:r>
              <a:rPr lang="el-GR" sz="1800" dirty="0">
                <a:cs typeface="Times New Roman" pitchFamily="18" charset="0"/>
              </a:rPr>
              <a:t>.</a:t>
            </a:r>
            <a:r>
              <a:rPr lang="es-PE" sz="1800" dirty="0">
                <a:cs typeface="Times New Roman" pitchFamily="18" charset="0"/>
              </a:rPr>
              <a:t> (9)</a:t>
            </a:r>
            <a:endParaRPr lang="en-US" sz="1800" dirty="0">
              <a:cs typeface="Times New Roman" pitchFamily="18" charset="0"/>
            </a:endParaRPr>
          </a:p>
        </p:txBody>
      </p:sp>
      <p:sp>
        <p:nvSpPr>
          <p:cNvPr id="7" name="6 CuadroTexto"/>
          <p:cNvSpPr txBox="1"/>
          <p:nvPr/>
        </p:nvSpPr>
        <p:spPr>
          <a:xfrm>
            <a:off x="700644" y="5619510"/>
            <a:ext cx="10117777" cy="553998"/>
          </a:xfrm>
          <a:prstGeom prst="rect">
            <a:avLst/>
          </a:prstGeom>
          <a:noFill/>
        </p:spPr>
        <p:txBody>
          <a:bodyPr wrap="square" rtlCol="0">
            <a:spAutoFit/>
          </a:bodyPr>
          <a:lstStyle/>
          <a:p>
            <a:r>
              <a:rPr lang="es-PE" sz="1200" dirty="0"/>
              <a:t>9. Llamazares, Ana María. "Occidente herido: el potencial sanador del chamanismo en el mundo contemporáneo." (2013).</a:t>
            </a:r>
          </a:p>
          <a:p>
            <a:endParaRPr lang="es-PE" dirty="0"/>
          </a:p>
        </p:txBody>
      </p:sp>
    </p:spTree>
    <p:extLst>
      <p:ext uri="{BB962C8B-B14F-4D97-AF65-F5344CB8AC3E}">
        <p14:creationId xmlns:p14="http://schemas.microsoft.com/office/powerpoint/2010/main" val="952243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950" y="837433"/>
            <a:ext cx="10515600" cy="881784"/>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el-GR" sz="2400" b="1" dirty="0">
                <a:solidFill>
                  <a:schemeClr val="accent2"/>
                </a:solidFill>
                <a:effectLst>
                  <a:outerShdw blurRad="38100" dist="38100" dir="2700000" algn="tl">
                    <a:srgbClr val="000000">
                      <a:alpha val="43137"/>
                    </a:srgbClr>
                  </a:outerShdw>
                </a:effectLst>
              </a:rPr>
              <a:t>Χαρακτηριστικά της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900541" y="2294606"/>
            <a:ext cx="4218845" cy="3209717"/>
          </a:xfrm>
        </p:spPr>
        <p:txBody>
          <a:bodyPr>
            <a:noAutofit/>
          </a:bodyPr>
          <a:lstStyle/>
          <a:p>
            <a:pPr algn="just">
              <a:buNone/>
            </a:pPr>
            <a:r>
              <a:rPr lang="es-PE" sz="2400" dirty="0">
                <a:latin typeface="Times New Roman" pitchFamily="18" charset="0"/>
                <a:cs typeface="Times New Roman" pitchFamily="18" charset="0"/>
              </a:rPr>
              <a:t>  </a:t>
            </a:r>
            <a:r>
              <a:rPr lang="el-GR" sz="1600" dirty="0">
                <a:cs typeface="Times New Roman" pitchFamily="18" charset="0"/>
              </a:rPr>
              <a:t>Η χρήση φυτών όπως το </a:t>
            </a:r>
            <a:r>
              <a:rPr lang="es-PE" sz="1600" dirty="0">
                <a:cs typeface="Times New Roman" pitchFamily="18" charset="0"/>
              </a:rPr>
              <a:t>Ayahuasca </a:t>
            </a:r>
            <a:r>
              <a:rPr lang="el-GR" sz="1600" dirty="0">
                <a:cs typeface="Times New Roman" pitchFamily="18" charset="0"/>
              </a:rPr>
              <a:t>ήταν ουσιώδης στην προ-Κολομβιανή </a:t>
            </a:r>
            <a:r>
              <a:rPr lang="el-GR" sz="1600" dirty="0" err="1">
                <a:cs typeface="Times New Roman" pitchFamily="18" charset="0"/>
              </a:rPr>
              <a:t>σαμανική</a:t>
            </a:r>
            <a:r>
              <a:rPr lang="el-GR" sz="1600" dirty="0">
                <a:cs typeface="Times New Roman" pitchFamily="18" charset="0"/>
              </a:rPr>
              <a:t> ιατρική προκειμένου να έχουν πρόσβαση σε άλλα επίπεδα πραγματικότητας μέσω «μίας ενισχυμένης συνείδησης», προκειμένου να αναλύσει και να κατανοήσει το πρόβλημα της έλλειψης ισορροπίας. </a:t>
            </a:r>
            <a:endParaRPr lang="en-US" sz="1600" dirty="0">
              <a:cs typeface="Times New Roman" pitchFamily="18" charset="0"/>
            </a:endParaRPr>
          </a:p>
        </p:txBody>
      </p:sp>
      <p:sp>
        <p:nvSpPr>
          <p:cNvPr id="4" name="3 CuadroTexto"/>
          <p:cNvSpPr txBox="1"/>
          <p:nvPr/>
        </p:nvSpPr>
        <p:spPr>
          <a:xfrm>
            <a:off x="1161799" y="6460661"/>
            <a:ext cx="9582401" cy="584775"/>
          </a:xfrm>
          <a:prstGeom prst="rect">
            <a:avLst/>
          </a:prstGeom>
          <a:noFill/>
        </p:spPr>
        <p:txBody>
          <a:bodyPr wrap="square" rtlCol="0">
            <a:spAutoFit/>
          </a:bodyPr>
          <a:lstStyle/>
          <a:p>
            <a:r>
              <a:rPr lang="es-PE" dirty="0"/>
              <a:t/>
            </a:r>
            <a:br>
              <a:rPr lang="es-PE" dirty="0"/>
            </a:br>
            <a:endParaRPr lang="es-PE" sz="1400" dirty="0"/>
          </a:p>
        </p:txBody>
      </p:sp>
      <p:sp>
        <p:nvSpPr>
          <p:cNvPr id="6" name="5 CuadroTexto"/>
          <p:cNvSpPr txBox="1"/>
          <p:nvPr/>
        </p:nvSpPr>
        <p:spPr>
          <a:xfrm>
            <a:off x="900541" y="5705141"/>
            <a:ext cx="9582401" cy="492443"/>
          </a:xfrm>
          <a:prstGeom prst="rect">
            <a:avLst/>
          </a:prstGeom>
          <a:noFill/>
        </p:spPr>
        <p:txBody>
          <a:bodyPr wrap="square" rtlCol="0">
            <a:spAutoFit/>
          </a:bodyPr>
          <a:lstStyle/>
          <a:p>
            <a:r>
              <a:rPr lang="es-PE" sz="1200" dirty="0"/>
              <a:t>11. Castillo. J; Chamanismo </a:t>
            </a:r>
            <a:r>
              <a:rPr lang="es-PE" sz="1200" dirty="0" err="1"/>
              <a:t>Piaroa</a:t>
            </a:r>
            <a:r>
              <a:rPr lang="es-PE" sz="1200" dirty="0"/>
              <a:t>. En: </a:t>
            </a:r>
            <a:r>
              <a:rPr lang="es-PE" sz="1200" dirty="0" err="1"/>
              <a:t>Poveda</a:t>
            </a:r>
            <a:r>
              <a:rPr lang="es-PE" sz="1200" dirty="0"/>
              <a:t>, J.M. (</a:t>
            </a:r>
            <a:r>
              <a:rPr lang="es-PE" sz="1200" dirty="0" err="1"/>
              <a:t>Ed</a:t>
            </a:r>
            <a:r>
              <a:rPr lang="es-PE" sz="1200" dirty="0"/>
              <a:t>) Chamanismo. El arte natural de curar; Temas de Hoy; Madrid; 1997. p.357-362. </a:t>
            </a:r>
            <a:r>
              <a:rPr lang="es-PE" dirty="0"/>
              <a:t/>
            </a:r>
            <a:br>
              <a:rPr lang="es-PE" dirty="0"/>
            </a:br>
            <a:endParaRPr lang="es-PE" sz="1400" dirty="0"/>
          </a:p>
        </p:txBody>
      </p:sp>
      <p:sp>
        <p:nvSpPr>
          <p:cNvPr id="15366" name="AutoShape 6" descr="Rituales de Ayahuasca en Cusco - Chaman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5368" name="AutoShape 8" descr="Rituales de Ayahuasca en Cus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5370" name="AutoShape 10" descr="Rituales de Ayahuasca en Cus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2" name="11 Imagen" descr="planta-ayahuasca-hojas-1280x640.jpg"/>
          <p:cNvPicPr>
            <a:picLocks noChangeAspect="1"/>
          </p:cNvPicPr>
          <p:nvPr/>
        </p:nvPicPr>
        <p:blipFill>
          <a:blip r:embed="rId3"/>
          <a:srcRect l="19501" t="9028" r="9005"/>
          <a:stretch>
            <a:fillRect/>
          </a:stretch>
        </p:blipFill>
        <p:spPr>
          <a:xfrm rot="5400000">
            <a:off x="5407128" y="2157571"/>
            <a:ext cx="3054143" cy="1943100"/>
          </a:xfrm>
          <a:prstGeom prst="rect">
            <a:avLst/>
          </a:prstGeom>
        </p:spPr>
      </p:pic>
      <p:pic>
        <p:nvPicPr>
          <p:cNvPr id="9218" name="Picture 2"/>
          <p:cNvPicPr>
            <a:picLocks noChangeAspect="1" noChangeArrowheads="1"/>
          </p:cNvPicPr>
          <p:nvPr/>
        </p:nvPicPr>
        <p:blipFill>
          <a:blip r:embed="rId4"/>
          <a:srcRect l="27352" t="11459" r="32941" b="32812"/>
          <a:stretch>
            <a:fillRect/>
          </a:stretch>
        </p:blipFill>
        <p:spPr bwMode="auto">
          <a:xfrm>
            <a:off x="8343900" y="1602048"/>
            <a:ext cx="3559501" cy="2729483"/>
          </a:xfrm>
          <a:prstGeom prst="rect">
            <a:avLst/>
          </a:prstGeom>
          <a:noFill/>
          <a:ln w="9525">
            <a:noFill/>
            <a:miter lim="800000"/>
            <a:headEnd/>
            <a:tailEnd/>
          </a:ln>
          <a:effectLst/>
        </p:spPr>
      </p:pic>
      <p:sp>
        <p:nvSpPr>
          <p:cNvPr id="11" name="10 CuadroTexto"/>
          <p:cNvSpPr txBox="1"/>
          <p:nvPr/>
        </p:nvSpPr>
        <p:spPr>
          <a:xfrm>
            <a:off x="8343900" y="4472344"/>
            <a:ext cx="3524250" cy="1138773"/>
          </a:xfrm>
          <a:prstGeom prst="rect">
            <a:avLst/>
          </a:prstGeom>
          <a:noFill/>
        </p:spPr>
        <p:txBody>
          <a:bodyPr wrap="square" rtlCol="0">
            <a:spAutoFit/>
          </a:bodyPr>
          <a:lstStyle/>
          <a:p>
            <a:r>
              <a:rPr lang="el-GR" sz="1600" dirty="0"/>
              <a:t>Πέτρινο γουδί που χρησιμοποιούνταν στην παρασκευή φαρμάκων</a:t>
            </a:r>
            <a:r>
              <a:rPr lang="es-PE" sz="1200" dirty="0"/>
              <a:t>.</a:t>
            </a:r>
          </a:p>
          <a:p>
            <a:endParaRPr lang="es-PE" sz="1200" dirty="0"/>
          </a:p>
          <a:p>
            <a:r>
              <a:rPr lang="es-PE" sz="1200" dirty="0">
                <a:hlinkClick r:id="rId5"/>
              </a:rPr>
              <a:t>https://visitavirtual.cultura.pe/recorridos/MUNACH/museo-nacional-chavin/index.html</a:t>
            </a:r>
            <a:endParaRPr lang="es-PE" sz="1200" dirty="0"/>
          </a:p>
        </p:txBody>
      </p:sp>
      <p:sp>
        <p:nvSpPr>
          <p:cNvPr id="13" name="12 CuadroTexto"/>
          <p:cNvSpPr txBox="1"/>
          <p:nvPr/>
        </p:nvSpPr>
        <p:spPr>
          <a:xfrm>
            <a:off x="5962649" y="4703177"/>
            <a:ext cx="1866900" cy="338554"/>
          </a:xfrm>
          <a:prstGeom prst="rect">
            <a:avLst/>
          </a:prstGeom>
          <a:noFill/>
        </p:spPr>
        <p:txBody>
          <a:bodyPr wrap="square" rtlCol="0">
            <a:spAutoFit/>
          </a:bodyPr>
          <a:lstStyle/>
          <a:p>
            <a:pPr algn="ctr"/>
            <a:r>
              <a:rPr lang="es-PE" sz="1600" dirty="0"/>
              <a:t>Ayahuasca</a:t>
            </a:r>
          </a:p>
        </p:txBody>
      </p:sp>
    </p:spTree>
    <p:extLst>
      <p:ext uri="{BB962C8B-B14F-4D97-AF65-F5344CB8AC3E}">
        <p14:creationId xmlns:p14="http://schemas.microsoft.com/office/powerpoint/2010/main" val="924296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135" y="979274"/>
            <a:ext cx="10515600" cy="562923"/>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el-GR" sz="2400" b="1" dirty="0">
                <a:solidFill>
                  <a:schemeClr val="accent2"/>
                </a:solidFill>
                <a:effectLst>
                  <a:outerShdw blurRad="38100" dist="38100" dir="2700000" algn="tl">
                    <a:srgbClr val="000000">
                      <a:alpha val="43137"/>
                    </a:srgbClr>
                  </a:outerShdw>
                </a:effectLst>
              </a:rPr>
              <a:t>Χαρακτηριστικά της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68135" y="1697068"/>
            <a:ext cx="11253952" cy="4351338"/>
          </a:xfrm>
        </p:spPr>
        <p:txBody>
          <a:bodyPr>
            <a:normAutofit/>
          </a:bodyPr>
          <a:lstStyle/>
          <a:p>
            <a:pPr marL="0" indent="0" algn="just">
              <a:buNone/>
            </a:pPr>
            <a:r>
              <a:rPr lang="el-GR" sz="1600" dirty="0">
                <a:cs typeface="Times New Roman" pitchFamily="18" charset="0"/>
              </a:rPr>
              <a:t>Στο Περού, συνυπάρχουν διάφορες </a:t>
            </a:r>
            <a:r>
              <a:rPr lang="el-GR" sz="1600" dirty="0" err="1">
                <a:cs typeface="Times New Roman" pitchFamily="18" charset="0"/>
              </a:rPr>
              <a:t>σαμανικές</a:t>
            </a:r>
            <a:r>
              <a:rPr lang="el-GR" sz="1600" dirty="0">
                <a:cs typeface="Times New Roman" pitchFamily="18" charset="0"/>
              </a:rPr>
              <a:t> παραδόσεις, η κάθε μία από τις οποίες έχει τα δικά της χαρακτηριστικά, ανάλογα με την περιοχή από την οποία προέρχεται</a:t>
            </a:r>
            <a:r>
              <a:rPr lang="es-PE" sz="1600" dirty="0">
                <a:cs typeface="Times New Roman" pitchFamily="18" charset="0"/>
              </a:rPr>
              <a:t>. </a:t>
            </a:r>
          </a:p>
          <a:p>
            <a:pPr marL="0" indent="0" algn="just">
              <a:buNone/>
            </a:pPr>
            <a:r>
              <a:rPr lang="el-GR" sz="1600" dirty="0">
                <a:cs typeface="Times New Roman" pitchFamily="18" charset="0"/>
              </a:rPr>
              <a:t>Τα στοιχεία δείχνουν ότι οι προ-Κολομβιανοί πολιτισμοί επίσης είχαν διαφορετικούς </a:t>
            </a:r>
            <a:r>
              <a:rPr lang="el-GR" sz="1600" dirty="0" err="1">
                <a:cs typeface="Times New Roman" pitchFamily="18" charset="0"/>
              </a:rPr>
              <a:t>σαμάνους</a:t>
            </a:r>
            <a:r>
              <a:rPr lang="el-GR" sz="1600" dirty="0">
                <a:cs typeface="Times New Roman" pitchFamily="18" charset="0"/>
              </a:rPr>
              <a:t>. Αυτό υποδεικνύεται από τα κεραμικά και τα αρχαιολογικά κατάλοιπα, ειδικά σε σχέση με τα υλικά που χρησιμοποιούνταν, τους χώρους θεραπείας και τη μεθοδολογία. </a:t>
            </a:r>
            <a:endParaRPr lang="es-PE" sz="1600" dirty="0">
              <a:cs typeface="Times New Roman" pitchFamily="18" charset="0"/>
            </a:endParaRPr>
          </a:p>
          <a:p>
            <a:pPr marL="0" indent="0" algn="just">
              <a:buNone/>
            </a:pPr>
            <a:r>
              <a:rPr lang="el-GR" sz="1600" dirty="0">
                <a:cs typeface="Times New Roman" pitchFamily="18" charset="0"/>
              </a:rPr>
              <a:t>Στους προ-Κολομβιανούς πολιτισμούς υπήρχαν διαφορές ανάμεσα στους </a:t>
            </a:r>
            <a:r>
              <a:rPr lang="el-GR" sz="1600" dirty="0" err="1">
                <a:cs typeface="Times New Roman" pitchFamily="18" charset="0"/>
              </a:rPr>
              <a:t>σαμάνους</a:t>
            </a:r>
            <a:r>
              <a:rPr lang="el-GR" sz="1600" dirty="0">
                <a:cs typeface="Times New Roman" pitchFamily="18" charset="0"/>
              </a:rPr>
              <a:t> που ζούσαν κοντά στις ακτές, σε αυτούς των Άνδεων και της ζούγκλας του Αμαζονίου. Επιπρόσθετα, υπήρχαν διαφορές ανάμεσα στους βόρειους, στους κεντρικούς και τους νότιους </a:t>
            </a:r>
            <a:r>
              <a:rPr lang="el-GR" sz="1600" dirty="0" err="1">
                <a:cs typeface="Times New Roman" pitchFamily="18" charset="0"/>
              </a:rPr>
              <a:t>σαμάνους</a:t>
            </a:r>
            <a:r>
              <a:rPr lang="el-GR" sz="1600" dirty="0">
                <a:cs typeface="Times New Roman" pitchFamily="18" charset="0"/>
              </a:rPr>
              <a:t>. </a:t>
            </a:r>
            <a:endParaRPr lang="es-PE" sz="1600" dirty="0">
              <a:cs typeface="Times New Roman" pitchFamily="18" charset="0"/>
            </a:endParaRPr>
          </a:p>
          <a:p>
            <a:pPr marL="0" indent="0" algn="just">
              <a:buNone/>
            </a:pPr>
            <a:r>
              <a:rPr lang="el-GR" sz="1600" dirty="0">
                <a:cs typeface="Times New Roman" pitchFamily="18" charset="0"/>
              </a:rPr>
              <a:t>Βορράς: περιλαμβάνει τους </a:t>
            </a:r>
            <a:r>
              <a:rPr lang="el-GR" sz="1600" dirty="0" err="1">
                <a:cs typeface="Times New Roman" pitchFamily="18" charset="0"/>
              </a:rPr>
              <a:t>σαμάνους</a:t>
            </a:r>
            <a:r>
              <a:rPr lang="el-GR" sz="1600" dirty="0">
                <a:cs typeface="Times New Roman" pitchFamily="18" charset="0"/>
              </a:rPr>
              <a:t> της ζούγκλας του Αμαζονίου, οι οποίοι χρησιμοποιούσαν φαρμακευτικά φυτά στις θεραπευτικές τελετές τους, όπως στην τελετή </a:t>
            </a:r>
            <a:r>
              <a:rPr lang="es-PE" sz="1600" dirty="0">
                <a:cs typeface="Times New Roman" pitchFamily="18" charset="0"/>
              </a:rPr>
              <a:t>Ayahuasca ritual. </a:t>
            </a:r>
            <a:r>
              <a:rPr lang="el-GR" sz="1600" dirty="0">
                <a:cs typeface="Times New Roman" pitchFamily="18" charset="0"/>
              </a:rPr>
              <a:t>Έχουν βρεθεί πληροφορίες σχετικά με τη χρήση ζώων, θαλάσσιων πλασμάτων και ερπετών.</a:t>
            </a:r>
            <a:endParaRPr lang="es-PE" sz="1600" dirty="0">
              <a:cs typeface="Times New Roman" pitchFamily="18" charset="0"/>
            </a:endParaRPr>
          </a:p>
          <a:p>
            <a:pPr marL="0" indent="0" algn="just">
              <a:buNone/>
            </a:pPr>
            <a:r>
              <a:rPr lang="el-GR" sz="1600" dirty="0">
                <a:cs typeface="Times New Roman" pitchFamily="18" charset="0"/>
              </a:rPr>
              <a:t>Κέντρο και Νότος: οι </a:t>
            </a:r>
            <a:r>
              <a:rPr lang="el-GR" sz="1600" dirty="0" err="1">
                <a:cs typeface="Times New Roman" pitchFamily="18" charset="0"/>
              </a:rPr>
              <a:t>σαμάνοι</a:t>
            </a:r>
            <a:r>
              <a:rPr lang="el-GR" sz="1600" dirty="0">
                <a:cs typeface="Times New Roman" pitchFamily="18" charset="0"/>
              </a:rPr>
              <a:t> αυτών των περιοχών χρησιμοποιούσαν συχνά φύλλα κόκας και άλλα γηγενή φυτά που φύτρωναν μόνο σε μέτριο ή υψηλό υψόμετρο. Έχουν βρεθεί πληροφορίες και για χρήση ζώων, όπως τα λάμα.</a:t>
            </a:r>
            <a:endParaRPr lang="es-PE" sz="1600" dirty="0">
              <a:cs typeface="Times New Roman" pitchFamily="18" charset="0"/>
            </a:endParaRPr>
          </a:p>
        </p:txBody>
      </p:sp>
      <p:sp>
        <p:nvSpPr>
          <p:cNvPr id="4" name="3 CuadroTexto"/>
          <p:cNvSpPr txBox="1"/>
          <p:nvPr/>
        </p:nvSpPr>
        <p:spPr>
          <a:xfrm>
            <a:off x="1227222" y="5730678"/>
            <a:ext cx="9865895" cy="707886"/>
          </a:xfrm>
          <a:prstGeom prst="rect">
            <a:avLst/>
          </a:prstGeom>
          <a:noFill/>
        </p:spPr>
        <p:txBody>
          <a:bodyPr wrap="square" rtlCol="0">
            <a:spAutoFit/>
          </a:bodyPr>
          <a:lstStyle/>
          <a:p>
            <a:pPr fontAlgn="base"/>
            <a:r>
              <a:rPr lang="es-PE" sz="1200" dirty="0"/>
              <a:t/>
            </a:r>
            <a:br>
              <a:rPr lang="es-PE" sz="1200" dirty="0"/>
            </a:br>
            <a:endParaRPr lang="en-US" sz="1600" dirty="0">
              <a:cs typeface="Times New Roman" pitchFamily="18" charset="0"/>
            </a:endParaRPr>
          </a:p>
          <a:p>
            <a:pPr fontAlgn="base"/>
            <a:endParaRPr lang="es-PE" sz="1200" dirty="0"/>
          </a:p>
        </p:txBody>
      </p:sp>
      <p:sp>
        <p:nvSpPr>
          <p:cNvPr id="5" name="4 CuadroTexto"/>
          <p:cNvSpPr txBox="1"/>
          <p:nvPr/>
        </p:nvSpPr>
        <p:spPr>
          <a:xfrm>
            <a:off x="368135" y="5771407"/>
            <a:ext cx="11044052" cy="276999"/>
          </a:xfrm>
          <a:prstGeom prst="rect">
            <a:avLst/>
          </a:prstGeom>
          <a:noFill/>
        </p:spPr>
        <p:txBody>
          <a:bodyPr wrap="square" rtlCol="0">
            <a:spAutoFit/>
          </a:bodyPr>
          <a:lstStyle/>
          <a:p>
            <a:r>
              <a:rPr lang="es-PE" sz="1200" dirty="0"/>
              <a:t>15. Diego Alonso Huerta Jiménez. Chamanismo y  Turismo Místico en el  Perú: Un Estado De la Cuestión. </a:t>
            </a:r>
            <a:r>
              <a:rPr lang="es-PE" sz="1200" i="1" dirty="0" err="1"/>
              <a:t>Novum</a:t>
            </a:r>
            <a:r>
              <a:rPr lang="es-PE" sz="1200" i="1" dirty="0"/>
              <a:t> </a:t>
            </a:r>
            <a:r>
              <a:rPr lang="es-PE" sz="1200" i="1" dirty="0" err="1"/>
              <a:t>Otium</a:t>
            </a:r>
            <a:r>
              <a:rPr lang="es-PE" sz="1200" i="1" dirty="0"/>
              <a:t> 2(1) 2016 . ISSN 2414-0759 </a:t>
            </a:r>
            <a:r>
              <a:rPr lang="es-PE" sz="1200" dirty="0"/>
              <a:t> </a:t>
            </a:r>
          </a:p>
        </p:txBody>
      </p:sp>
    </p:spTree>
    <p:extLst>
      <p:ext uri="{BB962C8B-B14F-4D97-AF65-F5344CB8AC3E}">
        <p14:creationId xmlns:p14="http://schemas.microsoft.com/office/powerpoint/2010/main" val="427060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541" y="1229709"/>
            <a:ext cx="10515600" cy="699400"/>
          </a:xfrm>
        </p:spPr>
        <p:txBody>
          <a:bodyPr>
            <a:normAutofit fontScale="90000"/>
          </a:bodyPr>
          <a:lstStyle/>
          <a:p>
            <a:r>
              <a:rPr lang="it-IT" sz="2400" b="1" dirty="0">
                <a:solidFill>
                  <a:schemeClr val="accent2"/>
                </a:solidFill>
                <a:effectLst>
                  <a:outerShdw blurRad="38100" dist="38100" dir="2700000" algn="tl">
                    <a:srgbClr val="000000">
                      <a:alpha val="43137"/>
                    </a:srgbClr>
                  </a:outerShdw>
                </a:effectLst>
              </a:rPr>
              <a:t>3. </a:t>
            </a:r>
            <a:r>
              <a:rPr lang="el-GR" sz="2400" b="1" dirty="0">
                <a:solidFill>
                  <a:schemeClr val="accent2"/>
                </a:solidFill>
                <a:effectLst>
                  <a:outerShdw blurRad="38100" dist="38100" dir="2700000" algn="tl">
                    <a:srgbClr val="000000">
                      <a:alpha val="43137"/>
                    </a:srgbClr>
                  </a:outerShdw>
                </a:effectLst>
              </a:rPr>
              <a:t>Χαρακτηριστικά της </a:t>
            </a:r>
            <a:r>
              <a:rPr lang="el-GR" sz="2400" b="1" dirty="0" err="1">
                <a:solidFill>
                  <a:schemeClr val="accent2"/>
                </a:solidFill>
                <a:effectLst>
                  <a:outerShdw blurRad="38100" dist="38100" dir="2700000" algn="tl">
                    <a:srgbClr val="000000">
                      <a:alpha val="43137"/>
                    </a:srgbClr>
                  </a:outerShdw>
                </a:effectLst>
              </a:rPr>
              <a:t>σαμανικής</a:t>
            </a:r>
            <a:r>
              <a:rPr lang="el-GR" sz="2400" b="1" dirty="0">
                <a:solidFill>
                  <a:schemeClr val="accent2"/>
                </a:solidFill>
                <a:effectLst>
                  <a:outerShdw blurRad="38100" dist="38100" dir="2700000" algn="tl">
                    <a:srgbClr val="000000">
                      <a:alpha val="43137"/>
                    </a:srgbClr>
                  </a:outerShdw>
                </a:effectLst>
              </a:rPr>
              <a:t> ιατρικής</a:t>
            </a:r>
            <a:r>
              <a:rPr lang="en-US" sz="2400" b="1" dirty="0">
                <a:solidFill>
                  <a:schemeClr val="accent2"/>
                </a:solidFill>
                <a:effectLst>
                  <a:outerShdw blurRad="38100" dist="38100" dir="2700000" algn="tl">
                    <a:srgbClr val="000000">
                      <a:alpha val="43137"/>
                    </a:srgbClr>
                  </a:outerShdw>
                </a:effectLst>
              </a:rPr>
              <a:t/>
            </a:r>
            <a:br>
              <a:rPr lang="en-U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02139" y="2194632"/>
            <a:ext cx="5985013" cy="2821438"/>
          </a:xfrm>
        </p:spPr>
        <p:txBody>
          <a:bodyPr>
            <a:normAutofit fontScale="85000" lnSpcReduction="20000"/>
          </a:bodyPr>
          <a:lstStyle/>
          <a:p>
            <a:pPr marL="177800" indent="-177800" algn="just">
              <a:buNone/>
            </a:pPr>
            <a:r>
              <a:rPr lang="es-PE" sz="1900" dirty="0">
                <a:latin typeface="Times New Roman" pitchFamily="18" charset="0"/>
                <a:cs typeface="Times New Roman" pitchFamily="18" charset="0"/>
              </a:rPr>
              <a:t>   </a:t>
            </a:r>
            <a:r>
              <a:rPr lang="el-GR" sz="1900" dirty="0">
                <a:cs typeface="Times New Roman" pitchFamily="18" charset="0"/>
              </a:rPr>
              <a:t>Η ζωή των </a:t>
            </a:r>
            <a:r>
              <a:rPr lang="el-GR" sz="1900" dirty="0" err="1">
                <a:cs typeface="Times New Roman" pitchFamily="18" charset="0"/>
              </a:rPr>
              <a:t>σαμάνων</a:t>
            </a:r>
            <a:r>
              <a:rPr lang="el-GR" sz="1900" dirty="0">
                <a:cs typeface="Times New Roman" pitchFamily="18" charset="0"/>
              </a:rPr>
              <a:t> δεν ήταν ποτέ στατική αλλά ανέβαινε όσο η ικανότητά τους βελτιωνόταν. Μπορούσε να ανέλθει σε υψηλότερους βαθμούς μέχρι την κατάκτηση του τίτλου του «πνευματικού </a:t>
            </a:r>
            <a:r>
              <a:rPr lang="el-GR" sz="1900" dirty="0" err="1">
                <a:cs typeface="Times New Roman" pitchFamily="18" charset="0"/>
              </a:rPr>
              <a:t>σαμάνου</a:t>
            </a:r>
            <a:r>
              <a:rPr lang="el-GR" sz="1900" dirty="0">
                <a:cs typeface="Times New Roman" pitchFamily="18" charset="0"/>
              </a:rPr>
              <a:t>»</a:t>
            </a:r>
            <a:r>
              <a:rPr lang="es-PE" sz="1900" dirty="0">
                <a:cs typeface="Times New Roman" pitchFamily="18" charset="0"/>
              </a:rPr>
              <a:t>.</a:t>
            </a:r>
          </a:p>
          <a:p>
            <a:pPr marL="177800" indent="-177800" algn="just">
              <a:buNone/>
            </a:pPr>
            <a:r>
              <a:rPr lang="es-PE" sz="1900" dirty="0">
                <a:cs typeface="Times New Roman" pitchFamily="18" charset="0"/>
              </a:rPr>
              <a:t>    </a:t>
            </a:r>
            <a:r>
              <a:rPr lang="el-GR" sz="1900" dirty="0">
                <a:cs typeface="Times New Roman" pitchFamily="18" charset="0"/>
              </a:rPr>
              <a:t>Οι πνευματικοί </a:t>
            </a:r>
            <a:r>
              <a:rPr lang="el-GR" sz="1900" dirty="0" err="1">
                <a:cs typeface="Times New Roman" pitchFamily="18" charset="0"/>
              </a:rPr>
              <a:t>σαμάνοι</a:t>
            </a:r>
            <a:r>
              <a:rPr lang="el-GR" sz="1900" dirty="0">
                <a:cs typeface="Times New Roman" pitchFamily="18" charset="0"/>
              </a:rPr>
              <a:t> γνώριζαν την τεχνική έκστασης, κατά την οποία το πνεύμα εγκαταλείπει το σώμα, ώστε το πνεύμα του θεραπευτή να καταλάβει τον ασθενή και να </a:t>
            </a:r>
            <a:r>
              <a:rPr lang="el-GR" sz="1900" dirty="0" err="1">
                <a:cs typeface="Times New Roman" pitchFamily="18" charset="0"/>
              </a:rPr>
              <a:t>οπτικοποιήσει</a:t>
            </a:r>
            <a:r>
              <a:rPr lang="el-GR" sz="1900" dirty="0">
                <a:cs typeface="Times New Roman" pitchFamily="18" charset="0"/>
              </a:rPr>
              <a:t> μία συγκεκριμένη θεραπεία για τον ασθενή.</a:t>
            </a:r>
            <a:r>
              <a:rPr lang="es-PE" sz="1900" dirty="0">
                <a:cs typeface="Times New Roman" pitchFamily="18" charset="0"/>
              </a:rPr>
              <a:t> </a:t>
            </a:r>
          </a:p>
          <a:p>
            <a:pPr algn="just">
              <a:buNone/>
            </a:pPr>
            <a:r>
              <a:rPr lang="es-PE" sz="1900" dirty="0">
                <a:cs typeface="Times New Roman" pitchFamily="18" charset="0"/>
              </a:rPr>
              <a:t>	</a:t>
            </a:r>
            <a:r>
              <a:rPr lang="el-GR" sz="1900" dirty="0">
                <a:cs typeface="Times New Roman" pitchFamily="18" charset="0"/>
              </a:rPr>
              <a:t>Οι </a:t>
            </a:r>
            <a:r>
              <a:rPr lang="el-GR" sz="1900" dirty="0" err="1">
                <a:cs typeface="Times New Roman" pitchFamily="18" charset="0"/>
              </a:rPr>
              <a:t>σαμάνοι</a:t>
            </a:r>
            <a:r>
              <a:rPr lang="el-GR" sz="1900" dirty="0">
                <a:cs typeface="Times New Roman" pitchFamily="18" charset="0"/>
              </a:rPr>
              <a:t> που θεράπευαν με αυτόν τον τρόπο, κατά τον οποίο τα ενσωμάτωναν το πνεύμα, ήταν πιο αποτελεσματικοί, λόγω της επαφής τους με ένα παράλληλο σύμπαν</a:t>
            </a:r>
            <a:r>
              <a:rPr lang="es-PE" sz="1900" dirty="0">
                <a:cs typeface="Times New Roman" pitchFamily="18" charset="0"/>
              </a:rPr>
              <a:t>.</a:t>
            </a:r>
            <a:r>
              <a:rPr lang="el-GR" sz="1900" dirty="0">
                <a:cs typeface="Times New Roman" pitchFamily="18" charset="0"/>
              </a:rPr>
              <a:t> </a:t>
            </a:r>
            <a:r>
              <a:rPr lang="es-ES" sz="1900" dirty="0">
                <a:cs typeface="Times New Roman" pitchFamily="18" charset="0"/>
              </a:rPr>
              <a:t>(16)</a:t>
            </a:r>
            <a:r>
              <a:rPr lang="el-GR" sz="1900" dirty="0">
                <a:cs typeface="Times New Roman" pitchFamily="18" charset="0"/>
              </a:rPr>
              <a:t>   </a:t>
            </a:r>
          </a:p>
          <a:p>
            <a:pPr algn="just">
              <a:buNone/>
            </a:pPr>
            <a:r>
              <a:rPr lang="es-PE" sz="1400" dirty="0">
                <a:solidFill>
                  <a:prstClr val="black"/>
                </a:solidFill>
                <a:cs typeface="Times New Roman" pitchFamily="18" charset="0"/>
              </a:rPr>
              <a:t/>
            </a:r>
            <a:br>
              <a:rPr lang="es-PE" sz="1400" dirty="0">
                <a:solidFill>
                  <a:prstClr val="black"/>
                </a:solidFill>
                <a:cs typeface="Times New Roman" pitchFamily="18" charset="0"/>
              </a:rPr>
            </a:br>
            <a:r>
              <a:rPr lang="el-GR" sz="1400" dirty="0">
                <a:solidFill>
                  <a:prstClr val="black"/>
                </a:solidFill>
                <a:cs typeface="Times New Roman" pitchFamily="18" charset="0"/>
              </a:rPr>
              <a:t> </a:t>
            </a:r>
            <a:endParaRPr lang="es-PE" sz="1400" dirty="0">
              <a:solidFill>
                <a:prstClr val="black"/>
              </a:solidFill>
              <a:cs typeface="Times New Roman" pitchFamily="18" charset="0"/>
            </a:endParaRPr>
          </a:p>
          <a:p>
            <a:pPr marL="64135" marR="68580" indent="449580" algn="just">
              <a:spcBef>
                <a:spcPts val="5"/>
              </a:spcBef>
              <a:spcAft>
                <a:spcPts val="0"/>
              </a:spcAft>
            </a:pPr>
            <a:endParaRPr lang="en-US" sz="20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srcRect l="35903" t="9914" r="35862" b="10345"/>
          <a:stretch>
            <a:fillRect/>
          </a:stretch>
        </p:blipFill>
        <p:spPr bwMode="auto">
          <a:xfrm>
            <a:off x="6785989" y="1229709"/>
            <a:ext cx="2767914" cy="4414345"/>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1095" t="84484" r="78702" b="7974"/>
          <a:stretch>
            <a:fillRect/>
          </a:stretch>
        </p:blipFill>
        <p:spPr bwMode="auto">
          <a:xfrm>
            <a:off x="6779172" y="5864772"/>
            <a:ext cx="2617076" cy="551794"/>
          </a:xfrm>
          <a:prstGeom prst="rect">
            <a:avLst/>
          </a:prstGeom>
          <a:noFill/>
          <a:ln w="9525">
            <a:noFill/>
            <a:miter lim="800000"/>
            <a:headEnd/>
            <a:tailEnd/>
          </a:ln>
          <a:effectLst/>
        </p:spPr>
      </p:pic>
      <p:sp>
        <p:nvSpPr>
          <p:cNvPr id="6" name="5 CuadroTexto"/>
          <p:cNvSpPr txBox="1"/>
          <p:nvPr/>
        </p:nvSpPr>
        <p:spPr>
          <a:xfrm>
            <a:off x="9900745" y="2758966"/>
            <a:ext cx="1970689" cy="1908215"/>
          </a:xfrm>
          <a:prstGeom prst="rect">
            <a:avLst/>
          </a:prstGeom>
          <a:noFill/>
        </p:spPr>
        <p:txBody>
          <a:bodyPr wrap="square" rtlCol="0">
            <a:spAutoFit/>
          </a:bodyPr>
          <a:lstStyle/>
          <a:p>
            <a:r>
              <a:rPr lang="es-PE" sz="1400" dirty="0">
                <a:latin typeface="Times New Roman" pitchFamily="18" charset="0"/>
                <a:cs typeface="Times New Roman" pitchFamily="18" charset="0"/>
              </a:rPr>
              <a:t>Chanchan </a:t>
            </a:r>
            <a:r>
              <a:rPr lang="es-PE" sz="1400" dirty="0" err="1">
                <a:latin typeface="Times New Roman" pitchFamily="18" charset="0"/>
                <a:cs typeface="Times New Roman" pitchFamily="18" charset="0"/>
              </a:rPr>
              <a:t>Museum</a:t>
            </a:r>
            <a:r>
              <a:rPr lang="es-PE" sz="1400" dirty="0">
                <a:latin typeface="Times New Roman" pitchFamily="18" charset="0"/>
                <a:cs typeface="Times New Roman" pitchFamily="18" charset="0"/>
              </a:rPr>
              <a:t>:</a:t>
            </a:r>
          </a:p>
          <a:p>
            <a:endParaRPr lang="es-PE" sz="1400" dirty="0">
              <a:latin typeface="Times New Roman" pitchFamily="18" charset="0"/>
              <a:cs typeface="Times New Roman" pitchFamily="18" charset="0"/>
            </a:endParaRPr>
          </a:p>
          <a:p>
            <a:r>
              <a:rPr lang="el-GR" sz="1400" dirty="0">
                <a:latin typeface="Times New Roman" pitchFamily="18" charset="0"/>
                <a:cs typeface="Times New Roman" pitchFamily="18" charset="0"/>
              </a:rPr>
              <a:t>Ανθρωπόμορφο μπουκάλι</a:t>
            </a:r>
            <a:r>
              <a:rPr lang="es-PE" sz="1400" dirty="0">
                <a:latin typeface="Times New Roman" pitchFamily="18" charset="0"/>
                <a:cs typeface="Times New Roman" pitchFamily="18" charset="0"/>
              </a:rPr>
              <a:t>  (</a:t>
            </a:r>
            <a:r>
              <a:rPr lang="el-GR" sz="1400" dirty="0">
                <a:latin typeface="Times New Roman" pitchFamily="18" charset="0"/>
                <a:cs typeface="Times New Roman" pitchFamily="18" charset="0"/>
              </a:rPr>
              <a:t>χαρακτήρας σε έκσταση</a:t>
            </a:r>
            <a:r>
              <a:rPr lang="es-PE" sz="1400" dirty="0">
                <a:latin typeface="Times New Roman" pitchFamily="18" charset="0"/>
                <a:cs typeface="Times New Roman" pitchFamily="18" charset="0"/>
              </a:rPr>
              <a:t>)</a:t>
            </a:r>
          </a:p>
          <a:p>
            <a:endParaRPr lang="es-PE" sz="1200" dirty="0">
              <a:latin typeface="Times New Roman" pitchFamily="18" charset="0"/>
              <a:cs typeface="Times New Roman" pitchFamily="18" charset="0"/>
            </a:endParaRPr>
          </a:p>
          <a:p>
            <a:r>
              <a:rPr lang="es-PE" sz="1200" dirty="0">
                <a:hlinkClick r:id="rId3"/>
              </a:rPr>
              <a:t>https://visitavirtual.cultura.pe/recorridos/MSCC/chan-chan/index.html</a:t>
            </a:r>
            <a:endParaRPr lang="es-PE" sz="1200" dirty="0"/>
          </a:p>
        </p:txBody>
      </p:sp>
      <p:sp>
        <p:nvSpPr>
          <p:cNvPr id="4" name="Rectangle 3"/>
          <p:cNvSpPr/>
          <p:nvPr/>
        </p:nvSpPr>
        <p:spPr>
          <a:xfrm>
            <a:off x="291152" y="5644054"/>
            <a:ext cx="6096000" cy="461665"/>
          </a:xfrm>
          <a:prstGeom prst="rect">
            <a:avLst/>
          </a:prstGeom>
        </p:spPr>
        <p:txBody>
          <a:bodyPr>
            <a:spAutoFit/>
          </a:bodyPr>
          <a:lstStyle/>
          <a:p>
            <a:r>
              <a:rPr lang="es-PE" sz="1200" dirty="0">
                <a:solidFill>
                  <a:prstClr val="black"/>
                </a:solidFill>
                <a:cs typeface="Times New Roman" pitchFamily="18" charset="0"/>
              </a:rPr>
              <a:t>16. Javier </a:t>
            </a:r>
            <a:r>
              <a:rPr lang="es-PE" sz="1200" dirty="0" err="1">
                <a:solidFill>
                  <a:prstClr val="black"/>
                </a:solidFill>
                <a:cs typeface="Times New Roman" pitchFamily="18" charset="0"/>
              </a:rPr>
              <a:t>Ullán</a:t>
            </a:r>
            <a:r>
              <a:rPr lang="es-PE" sz="1200" dirty="0">
                <a:solidFill>
                  <a:prstClr val="black"/>
                </a:solidFill>
                <a:cs typeface="Times New Roman" pitchFamily="18" charset="0"/>
              </a:rPr>
              <a:t> De La Rosa. El chamanismo entre los indios </a:t>
            </a:r>
            <a:r>
              <a:rPr lang="es-PE" sz="1200" dirty="0" err="1">
                <a:solidFill>
                  <a:prstClr val="black"/>
                </a:solidFill>
                <a:cs typeface="Times New Roman" pitchFamily="18" charset="0"/>
              </a:rPr>
              <a:t>Ticuna</a:t>
            </a:r>
            <a:r>
              <a:rPr lang="es-PE" sz="1200" dirty="0">
                <a:solidFill>
                  <a:prstClr val="black"/>
                </a:solidFill>
                <a:cs typeface="Times New Roman" pitchFamily="18" charset="0"/>
              </a:rPr>
              <a:t> Del Amazonas: Entre la Religión, la Magia y la representación dramática. Universidad Complutense – Madrid. España.</a:t>
            </a:r>
            <a:endParaRPr lang="en-GB" sz="1200" dirty="0"/>
          </a:p>
        </p:txBody>
      </p:sp>
    </p:spTree>
    <p:extLst>
      <p:ext uri="{BB962C8B-B14F-4D97-AF65-F5344CB8AC3E}">
        <p14:creationId xmlns:p14="http://schemas.microsoft.com/office/powerpoint/2010/main" val="129711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t="26724" r="35376" b="9052"/>
          <a:stretch>
            <a:fillRect/>
          </a:stretch>
        </p:blipFill>
        <p:spPr bwMode="auto">
          <a:xfrm>
            <a:off x="4252566" y="930168"/>
            <a:ext cx="3441006" cy="1996756"/>
          </a:xfrm>
          <a:prstGeom prst="rect">
            <a:avLst/>
          </a:prstGeom>
          <a:noFill/>
          <a:ln w="9525">
            <a:noFill/>
            <a:miter lim="800000"/>
            <a:headEnd/>
            <a:tailEnd/>
          </a:ln>
          <a:effectLst/>
        </p:spPr>
      </p:pic>
      <p:sp>
        <p:nvSpPr>
          <p:cNvPr id="5" name="4 CuadroTexto"/>
          <p:cNvSpPr txBox="1"/>
          <p:nvPr/>
        </p:nvSpPr>
        <p:spPr>
          <a:xfrm>
            <a:off x="3168866" y="321811"/>
            <a:ext cx="6672965" cy="646331"/>
          </a:xfrm>
          <a:prstGeom prst="rect">
            <a:avLst/>
          </a:prstGeom>
          <a:noFill/>
        </p:spPr>
        <p:txBody>
          <a:bodyPr wrap="square" rtlCol="0">
            <a:spAutoFit/>
          </a:bodyPr>
          <a:lstStyle/>
          <a:p>
            <a:r>
              <a:rPr lang="el-GR" b="1" dirty="0"/>
              <a:t>Λατινική Αμερική: περιοχή εκπληκτικών και ποικίλων μουσείων</a:t>
            </a:r>
            <a:endParaRPr lang="es-PE" dirty="0"/>
          </a:p>
          <a:p>
            <a:endParaRPr lang="es-PE" dirty="0"/>
          </a:p>
        </p:txBody>
      </p:sp>
      <p:pic>
        <p:nvPicPr>
          <p:cNvPr id="12291" name="Picture 3"/>
          <p:cNvPicPr>
            <a:picLocks noChangeAspect="1" noChangeArrowheads="1"/>
          </p:cNvPicPr>
          <p:nvPr/>
        </p:nvPicPr>
        <p:blipFill>
          <a:blip r:embed="rId3"/>
          <a:srcRect t="9698" r="27343" b="6250"/>
          <a:stretch>
            <a:fillRect/>
          </a:stretch>
        </p:blipFill>
        <p:spPr bwMode="auto">
          <a:xfrm>
            <a:off x="252247" y="851338"/>
            <a:ext cx="3177243" cy="207558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a:srcRect l="14604" t="19612" r="16146" b="13578"/>
          <a:stretch>
            <a:fillRect/>
          </a:stretch>
        </p:blipFill>
        <p:spPr bwMode="auto">
          <a:xfrm>
            <a:off x="525756" y="3703710"/>
            <a:ext cx="3726810" cy="2030423"/>
          </a:xfrm>
          <a:prstGeom prst="rect">
            <a:avLst/>
          </a:prstGeom>
          <a:noFill/>
          <a:ln w="9525">
            <a:noFill/>
            <a:miter lim="800000"/>
            <a:headEnd/>
            <a:tailEnd/>
          </a:ln>
          <a:effectLst/>
        </p:spPr>
      </p:pic>
      <p:sp>
        <p:nvSpPr>
          <p:cNvPr id="7" name="6 CuadroTexto"/>
          <p:cNvSpPr txBox="1"/>
          <p:nvPr/>
        </p:nvSpPr>
        <p:spPr>
          <a:xfrm>
            <a:off x="213301" y="5757900"/>
            <a:ext cx="5423338" cy="538609"/>
          </a:xfrm>
          <a:prstGeom prst="rect">
            <a:avLst/>
          </a:prstGeom>
          <a:noFill/>
        </p:spPr>
        <p:txBody>
          <a:bodyPr wrap="square" rtlCol="0">
            <a:spAutoFit/>
          </a:bodyPr>
          <a:lstStyle/>
          <a:p>
            <a:r>
              <a:rPr lang="es-PE" sz="1100" dirty="0">
                <a:hlinkClick r:id="rId5"/>
              </a:rPr>
              <a:t>http://www.precolombino.cl/exposiciones/exposiciones-temporales/el-arte-del-cobre-en-el-mundo-andino-2004/cobre-en-la-mesa-del-chaman</a:t>
            </a:r>
            <a:r>
              <a:rPr lang="es-PE" dirty="0">
                <a:hlinkClick r:id="rId5"/>
              </a:rPr>
              <a:t>/</a:t>
            </a:r>
            <a:endParaRPr lang="es-PE" dirty="0"/>
          </a:p>
        </p:txBody>
      </p:sp>
      <p:sp>
        <p:nvSpPr>
          <p:cNvPr id="8" name="7 CuadroTexto"/>
          <p:cNvSpPr txBox="1"/>
          <p:nvPr/>
        </p:nvSpPr>
        <p:spPr>
          <a:xfrm>
            <a:off x="362605" y="3122705"/>
            <a:ext cx="7330965" cy="276999"/>
          </a:xfrm>
          <a:prstGeom prst="rect">
            <a:avLst/>
          </a:prstGeom>
          <a:noFill/>
        </p:spPr>
        <p:txBody>
          <a:bodyPr wrap="square" rtlCol="0">
            <a:spAutoFit/>
          </a:bodyPr>
          <a:lstStyle/>
          <a:p>
            <a:r>
              <a:rPr lang="es-PE" sz="1200" dirty="0">
                <a:hlinkClick r:id="rId6"/>
              </a:rPr>
              <a:t>https://visitavirtual.cultura.pe/recorridos/MNCP/museo-nacional-cultura-peruana/index.html</a:t>
            </a:r>
            <a:endParaRPr lang="es-PE" sz="1200" dirty="0"/>
          </a:p>
        </p:txBody>
      </p:sp>
      <p:pic>
        <p:nvPicPr>
          <p:cNvPr id="12293" name="Picture 5"/>
          <p:cNvPicPr>
            <a:picLocks noChangeAspect="1" noChangeArrowheads="1"/>
          </p:cNvPicPr>
          <p:nvPr/>
        </p:nvPicPr>
        <p:blipFill>
          <a:blip r:embed="rId7"/>
          <a:srcRect l="29473" t="15410" r="2941" b="17996"/>
          <a:stretch>
            <a:fillRect/>
          </a:stretch>
        </p:blipFill>
        <p:spPr bwMode="auto">
          <a:xfrm>
            <a:off x="8316236" y="1008994"/>
            <a:ext cx="3394267" cy="1917930"/>
          </a:xfrm>
          <a:prstGeom prst="rect">
            <a:avLst/>
          </a:prstGeom>
          <a:noFill/>
          <a:ln w="9525">
            <a:noFill/>
            <a:miter lim="800000"/>
            <a:headEnd/>
            <a:tailEnd/>
          </a:ln>
          <a:effectLst/>
        </p:spPr>
      </p:pic>
      <p:sp>
        <p:nvSpPr>
          <p:cNvPr id="10" name="9 CuadroTexto"/>
          <p:cNvSpPr txBox="1"/>
          <p:nvPr/>
        </p:nvSpPr>
        <p:spPr>
          <a:xfrm>
            <a:off x="8308426" y="3030371"/>
            <a:ext cx="3641836" cy="461665"/>
          </a:xfrm>
          <a:prstGeom prst="rect">
            <a:avLst/>
          </a:prstGeom>
          <a:noFill/>
        </p:spPr>
        <p:txBody>
          <a:bodyPr wrap="square" rtlCol="0">
            <a:spAutoFit/>
          </a:bodyPr>
          <a:lstStyle/>
          <a:p>
            <a:r>
              <a:rPr lang="es-PE" sz="1200" dirty="0">
                <a:hlinkClick r:id="rId8"/>
              </a:rPr>
              <a:t>https://visitavirtual.cultura.pe/recorridos/MSCC/chan-chan/index.html</a:t>
            </a:r>
            <a:endParaRPr lang="es-PE" sz="1200" dirty="0"/>
          </a:p>
        </p:txBody>
      </p:sp>
      <p:pic>
        <p:nvPicPr>
          <p:cNvPr id="12296" name="Picture 8"/>
          <p:cNvPicPr>
            <a:picLocks noChangeAspect="1" noChangeArrowheads="1"/>
          </p:cNvPicPr>
          <p:nvPr/>
        </p:nvPicPr>
        <p:blipFill>
          <a:blip r:embed="rId9">
            <a:lum bright="-10000"/>
          </a:blip>
          <a:srcRect l="26016" t="21513" r="4021" b="19981"/>
          <a:stretch>
            <a:fillRect/>
          </a:stretch>
        </p:blipFill>
        <p:spPr bwMode="auto">
          <a:xfrm>
            <a:off x="6719775" y="3703710"/>
            <a:ext cx="4063503" cy="1918877"/>
          </a:xfrm>
          <a:prstGeom prst="rect">
            <a:avLst/>
          </a:prstGeom>
          <a:noFill/>
          <a:ln w="9525">
            <a:noFill/>
            <a:miter lim="800000"/>
            <a:headEnd/>
            <a:tailEnd/>
          </a:ln>
          <a:effectLst/>
        </p:spPr>
      </p:pic>
      <p:sp>
        <p:nvSpPr>
          <p:cNvPr id="14" name="13 CuadroTexto"/>
          <p:cNvSpPr txBox="1"/>
          <p:nvPr/>
        </p:nvSpPr>
        <p:spPr>
          <a:xfrm>
            <a:off x="6719775" y="5796737"/>
            <a:ext cx="5060731" cy="461665"/>
          </a:xfrm>
          <a:prstGeom prst="rect">
            <a:avLst/>
          </a:prstGeom>
          <a:noFill/>
        </p:spPr>
        <p:txBody>
          <a:bodyPr wrap="square" rtlCol="0">
            <a:spAutoFit/>
          </a:bodyPr>
          <a:lstStyle/>
          <a:p>
            <a:r>
              <a:rPr lang="es-PE" sz="1200" dirty="0">
                <a:hlinkClick r:id="rId10"/>
              </a:rPr>
              <a:t>https://visitavirtual.cultura.pe/recorridos/MUNACH/museo-nacional-chavin/index.html</a:t>
            </a:r>
            <a:endParaRPr lang="es-PE" sz="1200" dirty="0"/>
          </a:p>
        </p:txBody>
      </p:sp>
    </p:spTree>
    <p:extLst>
      <p:ext uri="{BB962C8B-B14F-4D97-AF65-F5344CB8AC3E}">
        <p14:creationId xmlns:p14="http://schemas.microsoft.com/office/powerpoint/2010/main" val="95919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5484" y="1170342"/>
            <a:ext cx="10515600" cy="758825"/>
          </a:xfrm>
        </p:spPr>
        <p:txBody>
          <a:bodyPr>
            <a:normAutofit/>
          </a:bodyPr>
          <a:lstStyle/>
          <a:p>
            <a:r>
              <a:rPr lang="it-IT" sz="22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endParaRPr lang="en-US" sz="22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484" y="1632587"/>
            <a:ext cx="10515600" cy="1997717"/>
          </a:xfrm>
        </p:spPr>
        <p:txBody>
          <a:bodyPr>
            <a:normAutofit/>
          </a:bodyPr>
          <a:lstStyle/>
          <a:p>
            <a:pPr marL="0" indent="0" algn="just">
              <a:buNone/>
            </a:pPr>
            <a:r>
              <a:rPr lang="es-PE" sz="2400" dirty="0">
                <a:latin typeface="Times New Roman"/>
                <a:ea typeface="Calibri"/>
              </a:rPr>
              <a:t/>
            </a:r>
            <a:br>
              <a:rPr lang="es-PE" sz="2400" dirty="0">
                <a:latin typeface="Times New Roman"/>
                <a:ea typeface="Calibri"/>
              </a:rPr>
            </a:br>
            <a:r>
              <a:rPr lang="el-GR" sz="1600" dirty="0">
                <a:ea typeface="Calibri"/>
              </a:rPr>
              <a:t>Ο </a:t>
            </a:r>
            <a:r>
              <a:rPr lang="el-GR" sz="1600" dirty="0" err="1">
                <a:ea typeface="Calibri"/>
              </a:rPr>
              <a:t>σαμάνος</a:t>
            </a:r>
            <a:r>
              <a:rPr lang="el-GR" sz="1600" dirty="0">
                <a:ea typeface="Calibri"/>
              </a:rPr>
              <a:t> ήταν θεραπευτής του προ-Κολομβιανού πολιτισμού, του οποίου η επιρροή δεν έσβησε μετά την κατάκτηση</a:t>
            </a:r>
            <a:r>
              <a:rPr lang="es-PE" sz="1600" dirty="0">
                <a:ea typeface="Calibri"/>
              </a:rPr>
              <a:t>. </a:t>
            </a:r>
          </a:p>
          <a:p>
            <a:pPr marL="0" indent="0" algn="just">
              <a:buNone/>
            </a:pPr>
            <a:r>
              <a:rPr lang="el-GR" sz="1600" dirty="0">
                <a:ea typeface="Calibri"/>
              </a:rPr>
              <a:t>Μέσω της έκστασης, οι </a:t>
            </a:r>
            <a:r>
              <a:rPr lang="el-GR" sz="1600" dirty="0" err="1">
                <a:ea typeface="Calibri"/>
              </a:rPr>
              <a:t>σαμάνοι</a:t>
            </a:r>
            <a:r>
              <a:rPr lang="el-GR" sz="1600" dirty="0">
                <a:ea typeface="Calibri"/>
              </a:rPr>
              <a:t> πετύχαιναν «την αποδέσμευση της ψυχής τους από το σώμα τους, επιτρέποντας της μετάβασή τους στον παράδεισο και την κόλαση»</a:t>
            </a:r>
            <a:r>
              <a:rPr lang="es-PE" sz="1600" dirty="0">
                <a:ea typeface="Calibri"/>
              </a:rPr>
              <a:t>. </a:t>
            </a:r>
          </a:p>
          <a:p>
            <a:pPr marL="0" indent="0" algn="just">
              <a:buNone/>
            </a:pPr>
            <a:r>
              <a:rPr lang="el-GR" sz="1600" dirty="0">
                <a:ea typeface="Calibri"/>
              </a:rPr>
              <a:t>Η δύναμη αυτή να κινούνται ελεύθερα στους υπερφυσικούς κόσμους αναγνωρίζονταν από τους ανθρώπους, γεγονός που επέτρεπε στους </a:t>
            </a:r>
            <a:r>
              <a:rPr lang="el-GR" sz="1600" dirty="0" err="1">
                <a:ea typeface="Calibri"/>
              </a:rPr>
              <a:t>σαμάνους</a:t>
            </a:r>
            <a:r>
              <a:rPr lang="el-GR" sz="1600" dirty="0">
                <a:ea typeface="Calibri"/>
              </a:rPr>
              <a:t> «να οδηγούν τις ψυχές των ασθενών τους»</a:t>
            </a:r>
            <a:r>
              <a:rPr lang="es-PE" sz="1600" dirty="0">
                <a:ea typeface="Calibri"/>
              </a:rPr>
              <a:t>.</a:t>
            </a:r>
            <a:endParaRPr lang="en-US" sz="1400" dirty="0"/>
          </a:p>
        </p:txBody>
      </p:sp>
      <p:sp>
        <p:nvSpPr>
          <p:cNvPr id="4" name="3 CuadroTexto"/>
          <p:cNvSpPr txBox="1"/>
          <p:nvPr/>
        </p:nvSpPr>
        <p:spPr>
          <a:xfrm>
            <a:off x="1215189" y="5929353"/>
            <a:ext cx="9865895" cy="523220"/>
          </a:xfrm>
          <a:prstGeom prst="rect">
            <a:avLst/>
          </a:prstGeom>
          <a:noFill/>
        </p:spPr>
        <p:txBody>
          <a:bodyPr wrap="square" rtlCol="0">
            <a:spAutoFit/>
          </a:bodyPr>
          <a:lstStyle/>
          <a:p>
            <a:pPr fontAlgn="base"/>
            <a:r>
              <a:rPr lang="es-PE" sz="1400" dirty="0"/>
              <a:t/>
            </a:r>
            <a:br>
              <a:rPr lang="es-PE" sz="1400" dirty="0"/>
            </a:br>
            <a:endParaRPr lang="es-PE" sz="1400" dirty="0"/>
          </a:p>
        </p:txBody>
      </p:sp>
      <p:sp>
        <p:nvSpPr>
          <p:cNvPr id="5" name="4 CuadroTexto"/>
          <p:cNvSpPr txBox="1"/>
          <p:nvPr/>
        </p:nvSpPr>
        <p:spPr>
          <a:xfrm>
            <a:off x="563635" y="5605865"/>
            <a:ext cx="10735293" cy="338554"/>
          </a:xfrm>
          <a:prstGeom prst="rect">
            <a:avLst/>
          </a:prstGeom>
          <a:noFill/>
        </p:spPr>
        <p:txBody>
          <a:bodyPr wrap="square" rtlCol="0">
            <a:spAutoFit/>
          </a:bodyPr>
          <a:lstStyle/>
          <a:p>
            <a:r>
              <a:rPr lang="es-PE" sz="1200" dirty="0"/>
              <a:t>12. Carlos </a:t>
            </a:r>
            <a:r>
              <a:rPr lang="es-PE" sz="1200" dirty="0" err="1"/>
              <a:t>Musso</a:t>
            </a:r>
            <a:r>
              <a:rPr lang="es-PE" sz="1200" dirty="0"/>
              <a:t>. Medicina </a:t>
            </a:r>
            <a:r>
              <a:rPr lang="es-PE" sz="1200" dirty="0" err="1"/>
              <a:t>chamánica</a:t>
            </a:r>
            <a:r>
              <a:rPr lang="es-PE" sz="1200" dirty="0"/>
              <a:t>: su análisis desde una perspectiva científica. </a:t>
            </a:r>
            <a:r>
              <a:rPr lang="da-DK" sz="1200" dirty="0"/>
              <a:t>Rev. Hosp. Ital. B.Aires 2015; 35(4): 142-144</a:t>
            </a:r>
            <a:r>
              <a:rPr lang="da-DK" sz="1600" dirty="0"/>
              <a:t>.</a:t>
            </a:r>
            <a:endParaRPr lang="es-PE" sz="1600" dirty="0"/>
          </a:p>
        </p:txBody>
      </p:sp>
    </p:spTree>
    <p:extLst>
      <p:ext uri="{BB962C8B-B14F-4D97-AF65-F5344CB8AC3E}">
        <p14:creationId xmlns:p14="http://schemas.microsoft.com/office/powerpoint/2010/main" val="3138094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10784"/>
            <a:ext cx="10515600" cy="1325563"/>
          </a:xfrm>
        </p:spPr>
        <p:txBody>
          <a:bodyPr>
            <a:normAutofit/>
          </a:bodyPr>
          <a:lstStyle/>
          <a:p>
            <a:r>
              <a:rPr lang="it-IT" sz="22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endParaRPr lang="en-US" sz="22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73132" y="1428582"/>
            <a:ext cx="11918868" cy="4354701"/>
          </a:xfrm>
        </p:spPr>
        <p:txBody>
          <a:bodyPr>
            <a:normAutofit fontScale="70000" lnSpcReduction="20000"/>
          </a:bodyPr>
          <a:lstStyle/>
          <a:p>
            <a:pPr marL="227965" marR="734695" indent="0" algn="just">
              <a:lnSpc>
                <a:spcPct val="120000"/>
              </a:lnSpc>
              <a:spcBef>
                <a:spcPts val="5"/>
              </a:spcBef>
              <a:buNone/>
            </a:pPr>
            <a:r>
              <a:rPr lang="es-ES" sz="2000" dirty="0">
                <a:latin typeface="Times New Roman" pitchFamily="18" charset="0"/>
                <a:cs typeface="Times New Roman" pitchFamily="18" charset="0"/>
              </a:rPr>
              <a:t/>
            </a:r>
            <a:br>
              <a:rPr lang="es-ES" sz="2000" dirty="0">
                <a:latin typeface="Times New Roman" pitchFamily="18" charset="0"/>
                <a:cs typeface="Times New Roman" pitchFamily="18" charset="0"/>
              </a:rPr>
            </a:br>
            <a:r>
              <a:rPr lang="el-GR" sz="2100" dirty="0">
                <a:cs typeface="Times New Roman" pitchFamily="18" charset="0"/>
              </a:rPr>
              <a:t>Οι αρχαίοι κάτοικοι του Περού άφησαν πίσω τους μαρτυρίες στα κεραμικά τους σχετικά με την επικοινωνία των </a:t>
            </a:r>
            <a:r>
              <a:rPr lang="el-GR" sz="2100" dirty="0" err="1">
                <a:cs typeface="Times New Roman" pitchFamily="18" charset="0"/>
              </a:rPr>
              <a:t>σαμάνων</a:t>
            </a:r>
            <a:r>
              <a:rPr lang="el-GR" sz="2100" dirty="0">
                <a:cs typeface="Times New Roman" pitchFamily="18" charset="0"/>
              </a:rPr>
              <a:t> με πνευματικές δυνάμεις και το βαθύ σεβασμό τους προς τα ζώα και τη φύση</a:t>
            </a:r>
            <a:r>
              <a:rPr lang="es-ES" sz="2100" dirty="0">
                <a:cs typeface="Times New Roman" pitchFamily="18" charset="0"/>
              </a:rPr>
              <a:t>. </a:t>
            </a:r>
            <a:r>
              <a:rPr lang="es-PE" sz="2100" dirty="0">
                <a:cs typeface="Times New Roman" pitchFamily="18" charset="0"/>
              </a:rPr>
              <a:t>(9)</a:t>
            </a:r>
          </a:p>
          <a:p>
            <a:pPr marL="227965" marR="734695" indent="0" algn="just">
              <a:spcBef>
                <a:spcPts val="5"/>
              </a:spcBef>
              <a:buNone/>
            </a:pPr>
            <a:endParaRPr lang="es-PE" sz="2100" dirty="0">
              <a:cs typeface="Times New Roman" pitchFamily="18" charset="0"/>
            </a:endParaRPr>
          </a:p>
          <a:p>
            <a:pPr marL="227965" marR="734695" indent="0" algn="just">
              <a:spcBef>
                <a:spcPts val="5"/>
              </a:spcBef>
              <a:buNone/>
            </a:pPr>
            <a:r>
              <a:rPr lang="el-GR" sz="2100" dirty="0">
                <a:cs typeface="Times New Roman" pitchFamily="18" charset="0"/>
              </a:rPr>
              <a:t>Οι ρόλοι των </a:t>
            </a:r>
            <a:r>
              <a:rPr lang="el-GR" sz="2100" dirty="0" err="1">
                <a:cs typeface="Times New Roman" pitchFamily="18" charset="0"/>
              </a:rPr>
              <a:t>σαμάνων</a:t>
            </a:r>
            <a:r>
              <a:rPr lang="el-GR" sz="2100" dirty="0">
                <a:cs typeface="Times New Roman" pitchFamily="18" charset="0"/>
              </a:rPr>
              <a:t> ήταν:</a:t>
            </a:r>
            <a:endParaRPr lang="es-PE" sz="2100" dirty="0">
              <a:cs typeface="Times New Roman" pitchFamily="18" charset="0"/>
            </a:endParaRPr>
          </a:p>
          <a:p>
            <a:pPr marL="227965" marR="734695" indent="0" algn="just">
              <a:spcBef>
                <a:spcPts val="5"/>
              </a:spcBef>
              <a:buNone/>
            </a:pPr>
            <a:endParaRPr lang="es-PE" sz="2100" dirty="0">
              <a:cs typeface="Times New Roman" pitchFamily="18" charset="0"/>
            </a:endParaRPr>
          </a:p>
          <a:p>
            <a:pPr marL="570865" marR="734695" indent="-342900" algn="just">
              <a:spcBef>
                <a:spcPts val="5"/>
              </a:spcBef>
            </a:pPr>
            <a:r>
              <a:rPr lang="el-GR" sz="2100" dirty="0">
                <a:cs typeface="Times New Roman" pitchFamily="18" charset="0"/>
              </a:rPr>
              <a:t>Μπορούσαν να δουν την ανθρώπινη ψυχή, να αναγνωρίσουν τα προβλήματα κάθε ανθρώπου, ακούγοντας τον ασθενή</a:t>
            </a:r>
            <a:r>
              <a:rPr lang="es-PE" sz="2100" dirty="0">
                <a:cs typeface="Times New Roman" pitchFamily="18" charset="0"/>
              </a:rPr>
              <a:t>.</a:t>
            </a:r>
          </a:p>
          <a:p>
            <a:pPr marL="570865" marR="734695" indent="-342900" algn="just">
              <a:spcBef>
                <a:spcPts val="5"/>
              </a:spcBef>
            </a:pPr>
            <a:endParaRPr lang="es-PE" sz="2100" dirty="0">
              <a:cs typeface="Times New Roman" pitchFamily="18" charset="0"/>
            </a:endParaRPr>
          </a:p>
          <a:p>
            <a:pPr marL="570865" marR="734695" indent="-342900" algn="just">
              <a:spcBef>
                <a:spcPts val="5"/>
              </a:spcBef>
            </a:pPr>
            <a:r>
              <a:rPr lang="el-GR" sz="2100" dirty="0">
                <a:cs typeface="Times New Roman" pitchFamily="18" charset="0"/>
              </a:rPr>
              <a:t>Μπορούσαν να θεραπεύσουν διάφορες παθήσεις</a:t>
            </a:r>
            <a:r>
              <a:rPr lang="es-PE" sz="2100" dirty="0">
                <a:cs typeface="Times New Roman" pitchFamily="18" charset="0"/>
              </a:rPr>
              <a:t>.</a:t>
            </a:r>
          </a:p>
          <a:p>
            <a:pPr marL="570865" marR="734695" indent="-342900" algn="just">
              <a:spcBef>
                <a:spcPts val="5"/>
              </a:spcBef>
            </a:pPr>
            <a:endParaRPr lang="es-PE" sz="2100" dirty="0">
              <a:cs typeface="Times New Roman" pitchFamily="18" charset="0"/>
            </a:endParaRPr>
          </a:p>
          <a:p>
            <a:pPr marL="570865" marR="734695" indent="-342900" algn="just">
              <a:spcBef>
                <a:spcPts val="5"/>
              </a:spcBef>
            </a:pPr>
            <a:r>
              <a:rPr lang="el-GR" sz="2100" dirty="0">
                <a:cs typeface="Times New Roman" pitchFamily="18" charset="0"/>
              </a:rPr>
              <a:t>Μπορούσαν να εξαγνίσουν σπίτια και ανθρώπους</a:t>
            </a:r>
            <a:r>
              <a:rPr lang="es-PE" sz="2100" dirty="0">
                <a:cs typeface="Times New Roman" pitchFamily="18" charset="0"/>
              </a:rPr>
              <a:t>.</a:t>
            </a:r>
          </a:p>
          <a:p>
            <a:pPr marL="570865" marR="734695" indent="-342900" algn="just">
              <a:spcBef>
                <a:spcPts val="5"/>
              </a:spcBef>
            </a:pPr>
            <a:endParaRPr lang="es-PE" sz="2100" dirty="0">
              <a:cs typeface="Times New Roman" pitchFamily="18" charset="0"/>
            </a:endParaRPr>
          </a:p>
          <a:p>
            <a:pPr marL="570865" marR="734695" indent="-342900" algn="just">
              <a:spcBef>
                <a:spcPts val="5"/>
              </a:spcBef>
            </a:pPr>
            <a:r>
              <a:rPr lang="el-GR" sz="2100" dirty="0">
                <a:cs typeface="Times New Roman" pitchFamily="18" charset="0"/>
              </a:rPr>
              <a:t>Σχετικά με το θάνατο, παρέχοντας ανακούφιση στους ασθενείς και υποστηρίζοντάς τους.</a:t>
            </a:r>
            <a:r>
              <a:rPr lang="es-PE" sz="2100" dirty="0">
                <a:cs typeface="Times New Roman" pitchFamily="18" charset="0"/>
              </a:rPr>
              <a:t> </a:t>
            </a:r>
          </a:p>
          <a:p>
            <a:pPr marL="570865" marR="734695" indent="-342900" algn="just">
              <a:spcBef>
                <a:spcPts val="5"/>
              </a:spcBef>
            </a:pPr>
            <a:endParaRPr lang="es-PE" sz="2100" dirty="0">
              <a:cs typeface="Times New Roman" pitchFamily="18" charset="0"/>
            </a:endParaRPr>
          </a:p>
          <a:p>
            <a:pPr marL="570865" marR="734695" indent="-342900" algn="just">
              <a:spcBef>
                <a:spcPts val="5"/>
              </a:spcBef>
            </a:pPr>
            <a:r>
              <a:rPr lang="el-GR" sz="2100" dirty="0">
                <a:cs typeface="Times New Roman" pitchFamily="18" charset="0"/>
              </a:rPr>
              <a:t>Μπορούσαν να τιμήσουν το θάνατο ενός ανθρώπου, πραγματοποιώντας ταφές με προσφορές και προσωπικά αντικείμενα, λόγω των απόψεών τους για τη μετά θάνατο ζωή.</a:t>
            </a:r>
            <a:endParaRPr lang="es-PE" sz="2100" dirty="0">
              <a:cs typeface="Times New Roman" pitchFamily="18" charset="0"/>
            </a:endParaRPr>
          </a:p>
          <a:p>
            <a:pPr marL="227965" marR="734695" indent="0" algn="just" defTabSz="1538288">
              <a:lnSpc>
                <a:spcPct val="120000"/>
              </a:lnSpc>
              <a:spcBef>
                <a:spcPts val="5"/>
              </a:spcBef>
              <a:buNone/>
            </a:pPr>
            <a:r>
              <a:rPr lang="es-ES" sz="2100" dirty="0">
                <a:cs typeface="Times New Roman" pitchFamily="18" charset="0"/>
              </a:rPr>
              <a:t/>
            </a:r>
            <a:br>
              <a:rPr lang="es-ES" sz="2100" dirty="0">
                <a:cs typeface="Times New Roman" pitchFamily="18" charset="0"/>
              </a:rPr>
            </a:br>
            <a:r>
              <a:rPr lang="el-GR" sz="2100" dirty="0">
                <a:cs typeface="Times New Roman" pitchFamily="18" charset="0"/>
              </a:rPr>
              <a:t>Ένα βασικό καθήκον του </a:t>
            </a:r>
            <a:r>
              <a:rPr lang="el-GR" sz="2100" dirty="0" err="1">
                <a:cs typeface="Times New Roman" pitchFamily="18" charset="0"/>
              </a:rPr>
              <a:t>Σαμάνου</a:t>
            </a:r>
            <a:r>
              <a:rPr lang="el-GR" sz="2100" dirty="0">
                <a:cs typeface="Times New Roman" pitchFamily="18" charset="0"/>
              </a:rPr>
              <a:t> ήταν η διαφύλαξη της παράδοσης και της </a:t>
            </a:r>
            <a:r>
              <a:rPr lang="el-GR" sz="2100" dirty="0" err="1">
                <a:cs typeface="Times New Roman" pitchFamily="18" charset="0"/>
              </a:rPr>
              <a:t>ψυχο</a:t>
            </a:r>
            <a:r>
              <a:rPr lang="el-GR" sz="2100" dirty="0">
                <a:cs typeface="Times New Roman" pitchFamily="18" charset="0"/>
              </a:rPr>
              <a:t>-σωματικής ισορροπίας της κοινότητας. Ήταν υπεύθυνοι για την ενημέρωση της γνώσης τους σχετικά με τα φυτά, τις τελετές και τις ασθένειες, προκειμένου να παρέχουν υπηρεσίες στην κοινότητα</a:t>
            </a:r>
            <a:r>
              <a:rPr lang="es-ES" sz="2100" dirty="0">
                <a:cs typeface="Times New Roman" pitchFamily="18" charset="0"/>
              </a:rPr>
              <a:t>.</a:t>
            </a:r>
          </a:p>
          <a:p>
            <a:pPr marL="227965" marR="734695" indent="0" algn="just" defTabSz="1538288">
              <a:spcBef>
                <a:spcPts val="5"/>
              </a:spcBef>
              <a:buNone/>
            </a:pPr>
            <a:r>
              <a:rPr lang="es-ES" sz="2000" dirty="0">
                <a:latin typeface="PMingLiU"/>
                <a:cs typeface="PMingLiU"/>
              </a:rPr>
              <a:t/>
            </a:r>
            <a:br>
              <a:rPr lang="es-ES" sz="2000" dirty="0">
                <a:latin typeface="PMingLiU"/>
                <a:cs typeface="PMingLiU"/>
              </a:rPr>
            </a:br>
            <a:endParaRPr lang="en-US" sz="2000" dirty="0">
              <a:latin typeface="Times New Roman" pitchFamily="18" charset="0"/>
              <a:cs typeface="Times New Roman" pitchFamily="18" charset="0"/>
            </a:endParaRPr>
          </a:p>
        </p:txBody>
      </p:sp>
      <p:sp>
        <p:nvSpPr>
          <p:cNvPr id="4" name="3 CuadroTexto"/>
          <p:cNvSpPr txBox="1"/>
          <p:nvPr/>
        </p:nvSpPr>
        <p:spPr>
          <a:xfrm>
            <a:off x="476001" y="5554605"/>
            <a:ext cx="10539663" cy="769441"/>
          </a:xfrm>
          <a:prstGeom prst="rect">
            <a:avLst/>
          </a:prstGeom>
          <a:noFill/>
        </p:spPr>
        <p:txBody>
          <a:bodyPr wrap="square" rtlCol="0">
            <a:spAutoFit/>
          </a:bodyPr>
          <a:lstStyle/>
          <a:p>
            <a:r>
              <a:rPr lang="es-PE" sz="1100" dirty="0"/>
              <a:t>9, Occidente Herido: El Potencial Sanador Del Chamanismo en el Mundo Contemporáneo. Mg. Ana María Llamazares .</a:t>
            </a:r>
            <a:br>
              <a:rPr lang="es-PE" sz="1100" dirty="0"/>
            </a:br>
            <a:r>
              <a:rPr lang="es-PE" sz="1100" dirty="0"/>
              <a:t>18. Llamazares, Ana María; Arte </a:t>
            </a:r>
            <a:r>
              <a:rPr lang="es-PE" sz="1100" dirty="0" err="1"/>
              <a:t>chamánico</a:t>
            </a:r>
            <a:r>
              <a:rPr lang="es-PE" sz="1100" dirty="0"/>
              <a:t>: visiones del universo. En: Llamazares y Martínez Sarasola (Eds.) El lenguaje de los dioses; Buenos Aires; </a:t>
            </a:r>
            <a:r>
              <a:rPr lang="es-PE" sz="1100" dirty="0" err="1"/>
              <a:t>Biblos</a:t>
            </a:r>
            <a:r>
              <a:rPr lang="es-PE" sz="1100" dirty="0"/>
              <a:t>; 2004. p. 107-108.</a:t>
            </a:r>
          </a:p>
          <a:p>
            <a:r>
              <a:rPr lang="es-AR" sz="1100" dirty="0"/>
              <a:t>19. Martínez Sarasola, Carlos. (2010) </a:t>
            </a:r>
            <a:r>
              <a:rPr lang="es-AR" sz="1100" i="1" dirty="0"/>
              <a:t>De manera sagrada y en celebración.</a:t>
            </a:r>
            <a:r>
              <a:rPr lang="es-AR" sz="1100" dirty="0"/>
              <a:t> Cap.4 Realidad, mundo invisible y cosmovisión. (Fragmentos Pág.160-202). Editorial </a:t>
            </a:r>
            <a:r>
              <a:rPr lang="es-AR" sz="1100" dirty="0" err="1"/>
              <a:t>Biblos</a:t>
            </a:r>
            <a:r>
              <a:rPr lang="es-AR" sz="1100" dirty="0"/>
              <a:t>: Buenos Aires.</a:t>
            </a:r>
            <a:endParaRPr lang="es-PE" sz="1100" dirty="0"/>
          </a:p>
          <a:p>
            <a:endParaRPr lang="es-PE" sz="1100" dirty="0"/>
          </a:p>
        </p:txBody>
      </p:sp>
    </p:spTree>
    <p:extLst>
      <p:ext uri="{BB962C8B-B14F-4D97-AF65-F5344CB8AC3E}">
        <p14:creationId xmlns:p14="http://schemas.microsoft.com/office/powerpoint/2010/main" val="281349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7006" y="1286065"/>
            <a:ext cx="10515600" cy="576571"/>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r>
              <a:rPr lang="en-US" dirty="0"/>
              <a:t/>
            </a:r>
            <a:br>
              <a:rPr lang="en-US" dirty="0"/>
            </a:br>
            <a:endParaRPr lang="en-US" dirty="0"/>
          </a:p>
        </p:txBody>
      </p:sp>
      <p:sp>
        <p:nvSpPr>
          <p:cNvPr id="3" name="Marcador de contenido 2"/>
          <p:cNvSpPr>
            <a:spLocks noGrp="1"/>
          </p:cNvSpPr>
          <p:nvPr>
            <p:ph idx="1"/>
          </p:nvPr>
        </p:nvSpPr>
        <p:spPr>
          <a:xfrm>
            <a:off x="368490" y="1735357"/>
            <a:ext cx="5879910" cy="3260725"/>
          </a:xfrm>
        </p:spPr>
        <p:txBody>
          <a:bodyPr>
            <a:normAutofit/>
          </a:bodyPr>
          <a:lstStyle/>
          <a:p>
            <a:pPr marL="0" marR="68580" indent="0" algn="just">
              <a:lnSpc>
                <a:spcPct val="100000"/>
              </a:lnSpc>
              <a:spcBef>
                <a:spcPts val="5"/>
              </a:spcBef>
              <a:spcAft>
                <a:spcPts val="0"/>
              </a:spcAft>
              <a:buNone/>
            </a:pPr>
            <a:r>
              <a:rPr lang="el-GR" sz="1600" dirty="0">
                <a:ea typeface="Arial"/>
                <a:cs typeface="Times New Roman" pitchFamily="18" charset="0"/>
              </a:rPr>
              <a:t>Ο σαμανισμός ορίζεται ως μία εμπειρία κατά την οποία ο </a:t>
            </a:r>
            <a:r>
              <a:rPr lang="el-GR" sz="1600" dirty="0" err="1">
                <a:ea typeface="Arial"/>
                <a:cs typeface="Times New Roman" pitchFamily="18" charset="0"/>
              </a:rPr>
              <a:t>σαμάνος</a:t>
            </a:r>
            <a:r>
              <a:rPr lang="el-GR" sz="1600" dirty="0">
                <a:ea typeface="Arial"/>
                <a:cs typeface="Times New Roman" pitchFamily="18" charset="0"/>
              </a:rPr>
              <a:t> αντικατοπτρίζει το σωματικό και ψυχικό πόνο των ανθρώπων</a:t>
            </a:r>
            <a:r>
              <a:rPr lang="es-ES" sz="1600" dirty="0">
                <a:ea typeface="Arial"/>
                <a:cs typeface="Times New Roman" pitchFamily="18" charset="0"/>
              </a:rPr>
              <a:t>. (3)</a:t>
            </a:r>
          </a:p>
          <a:p>
            <a:pPr marL="0" marR="68580" indent="0" algn="just">
              <a:lnSpc>
                <a:spcPct val="100000"/>
              </a:lnSpc>
              <a:spcBef>
                <a:spcPts val="5"/>
              </a:spcBef>
              <a:spcAft>
                <a:spcPts val="0"/>
              </a:spcAft>
              <a:buNone/>
            </a:pPr>
            <a:endParaRPr lang="es-PE" sz="1600" dirty="0">
              <a:ea typeface="Arial"/>
              <a:cs typeface="Times New Roman" pitchFamily="18" charset="0"/>
            </a:endParaRPr>
          </a:p>
          <a:p>
            <a:pPr marL="0" indent="0">
              <a:lnSpc>
                <a:spcPct val="100000"/>
              </a:lnSpc>
              <a:buNone/>
            </a:pPr>
            <a:r>
              <a:rPr lang="el-GR" sz="1600" dirty="0">
                <a:ea typeface="Arial"/>
                <a:cs typeface="Times New Roman" pitchFamily="18" charset="0"/>
              </a:rPr>
              <a:t>Ορίζεται ως: ένας από τους τρόπους με τους οποίους οι άνθρωποι προκαλούν, χειραγωγούν και εκμεταλλεύονται τα βαθύτερα στάδια μίας αλλαγμένης συνείδησης. </a:t>
            </a:r>
            <a:r>
              <a:rPr lang="es-ES" sz="1600" i="1" dirty="0">
                <a:ea typeface="Arial"/>
                <a:cs typeface="Times New Roman" pitchFamily="18" charset="0"/>
              </a:rPr>
              <a:t>(4)</a:t>
            </a:r>
            <a:br>
              <a:rPr lang="es-ES" sz="1600" i="1" dirty="0">
                <a:ea typeface="Arial"/>
                <a:cs typeface="Times New Roman" pitchFamily="18" charset="0"/>
              </a:rPr>
            </a:br>
            <a:r>
              <a:rPr lang="es-ES" sz="1600" i="1" dirty="0">
                <a:ea typeface="Arial"/>
              </a:rPr>
              <a:t/>
            </a:r>
            <a:br>
              <a:rPr lang="es-ES" sz="1600" i="1" dirty="0">
                <a:ea typeface="Arial"/>
              </a:rPr>
            </a:br>
            <a:r>
              <a:rPr lang="es-ES" sz="1400" i="1" dirty="0">
                <a:latin typeface="Arial"/>
                <a:ea typeface="Arial"/>
              </a:rPr>
              <a:t/>
            </a:r>
            <a:br>
              <a:rPr lang="es-ES" sz="1400" i="1" dirty="0">
                <a:latin typeface="Arial"/>
                <a:ea typeface="Arial"/>
              </a:rPr>
            </a:br>
            <a:endParaRPr lang="en-US" sz="1600" dirty="0">
              <a:latin typeface="Times New Roman" pitchFamily="18" charset="0"/>
              <a:cs typeface="Times New Roman" pitchFamily="18" charset="0"/>
            </a:endParaRPr>
          </a:p>
        </p:txBody>
      </p:sp>
      <p:sp>
        <p:nvSpPr>
          <p:cNvPr id="4" name="3 CuadroTexto"/>
          <p:cNvSpPr txBox="1"/>
          <p:nvPr/>
        </p:nvSpPr>
        <p:spPr>
          <a:xfrm>
            <a:off x="666422" y="5360268"/>
            <a:ext cx="9865895" cy="623248"/>
          </a:xfrm>
          <a:prstGeom prst="rect">
            <a:avLst/>
          </a:prstGeom>
          <a:noFill/>
        </p:spPr>
        <p:txBody>
          <a:bodyPr wrap="square" rtlCol="0">
            <a:spAutoFit/>
          </a:bodyPr>
          <a:lstStyle/>
          <a:p>
            <a:pPr fontAlgn="base"/>
            <a:r>
              <a:rPr lang="es-PE" sz="1200" dirty="0"/>
              <a:t>13. Dos aproximaciones al chamanismo. Sergio Espinosa Proa. Universidad Autónoma de Zacatecas.</a:t>
            </a:r>
            <a:br>
              <a:rPr lang="es-PE" sz="1200" dirty="0"/>
            </a:br>
            <a:r>
              <a:rPr lang="es-PE" sz="1200" dirty="0"/>
              <a:t>14. Los chamanes de la prehistoria. Jean </a:t>
            </a:r>
            <a:r>
              <a:rPr lang="es-PE" sz="1200" dirty="0" err="1"/>
              <a:t>Clottes</a:t>
            </a:r>
            <a:r>
              <a:rPr lang="es-PE" sz="1200" dirty="0"/>
              <a:t>. David Lewis-Williams. Recensión crítica. Rafael Montes Gutiérrez. Profesor de Geografía e Historia.</a:t>
            </a:r>
            <a:r>
              <a:rPr lang="es-PE" sz="1050" dirty="0"/>
              <a:t/>
            </a:r>
            <a:br>
              <a:rPr lang="es-PE" sz="1050" dirty="0"/>
            </a:br>
            <a:endParaRPr lang="es-PE" sz="1050" dirty="0"/>
          </a:p>
        </p:txBody>
      </p:sp>
      <p:pic>
        <p:nvPicPr>
          <p:cNvPr id="5122" name="Picture 2"/>
          <p:cNvPicPr>
            <a:picLocks noChangeAspect="1" noChangeArrowheads="1"/>
          </p:cNvPicPr>
          <p:nvPr/>
        </p:nvPicPr>
        <p:blipFill>
          <a:blip r:embed="rId2"/>
          <a:srcRect l="27059" t="12240" r="28823" b="35156"/>
          <a:stretch>
            <a:fillRect/>
          </a:stretch>
        </p:blipFill>
        <p:spPr bwMode="auto">
          <a:xfrm>
            <a:off x="6727856" y="1466850"/>
            <a:ext cx="5083144" cy="3422650"/>
          </a:xfrm>
          <a:prstGeom prst="rect">
            <a:avLst/>
          </a:prstGeom>
          <a:noFill/>
          <a:ln w="9525">
            <a:noFill/>
            <a:miter lim="800000"/>
            <a:headEnd/>
            <a:tailEnd/>
          </a:ln>
          <a:effectLst/>
        </p:spPr>
      </p:pic>
    </p:spTree>
    <p:extLst>
      <p:ext uri="{BB962C8B-B14F-4D97-AF65-F5344CB8AC3E}">
        <p14:creationId xmlns:p14="http://schemas.microsoft.com/office/powerpoint/2010/main" val="178999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500" y="1433015"/>
            <a:ext cx="10515600" cy="477671"/>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r>
              <a:rPr lang="en-US" dirty="0"/>
              <a:t/>
            </a:r>
            <a:br>
              <a:rPr lang="en-US" dirty="0"/>
            </a:br>
            <a:endParaRPr lang="es-PE" dirty="0"/>
          </a:p>
        </p:txBody>
      </p:sp>
      <p:sp>
        <p:nvSpPr>
          <p:cNvPr id="3" name="2 Marcador de contenido"/>
          <p:cNvSpPr>
            <a:spLocks noGrp="1"/>
          </p:cNvSpPr>
          <p:nvPr>
            <p:ph idx="1"/>
          </p:nvPr>
        </p:nvSpPr>
        <p:spPr>
          <a:xfrm>
            <a:off x="407101" y="1776888"/>
            <a:ext cx="11396848" cy="1757883"/>
          </a:xfrm>
        </p:spPr>
        <p:txBody>
          <a:bodyPr>
            <a:normAutofit lnSpcReduction="10000"/>
          </a:bodyPr>
          <a:lstStyle/>
          <a:p>
            <a:pPr marL="0" indent="0" algn="just">
              <a:lnSpc>
                <a:spcPct val="100000"/>
              </a:lnSpc>
              <a:buNone/>
            </a:pPr>
            <a:r>
              <a:rPr lang="el-GR" sz="1600" dirty="0"/>
              <a:t>Οι προ-Κολομβιανοί θεραπευτές στο Περού χρησιμοποιούσαν διάφορα θεραπευτικά φυτά. Σήμερα έχουν βρεθεί στοιχεία για πάνω από 1400 καταγεγραμμένα είδη γηγενών φαρμακευτικών φυτών στη χώρα, πολλά από τα οποία χρησιμοποιούνται στην παραδοσιακή ιατρική.</a:t>
            </a:r>
            <a:endParaRPr lang="en-US" sz="1600" dirty="0"/>
          </a:p>
          <a:p>
            <a:pPr algn="just">
              <a:lnSpc>
                <a:spcPct val="100000"/>
              </a:lnSpc>
              <a:buNone/>
            </a:pPr>
            <a:r>
              <a:rPr lang="el-GR" sz="1600" dirty="0"/>
              <a:t>Σήμερα, πολλοί θεραπευτές, </a:t>
            </a:r>
            <a:r>
              <a:rPr lang="el-GR" sz="1600" dirty="0" err="1"/>
              <a:t>σαμάνοι</a:t>
            </a:r>
            <a:r>
              <a:rPr lang="el-GR" sz="1600" dirty="0"/>
              <a:t> και </a:t>
            </a:r>
            <a:r>
              <a:rPr lang="el-GR" sz="1600" dirty="0" err="1"/>
              <a:t>φυσίατροι</a:t>
            </a:r>
            <a:r>
              <a:rPr lang="el-GR" sz="1600" dirty="0"/>
              <a:t>, διατηρούν τις παραδόσεις και τη γνώση αυτών των φυτών</a:t>
            </a:r>
            <a:r>
              <a:rPr lang="es-ES" sz="1600" dirty="0"/>
              <a:t>.</a:t>
            </a:r>
          </a:p>
          <a:p>
            <a:pPr marL="0" indent="0" algn="just">
              <a:lnSpc>
                <a:spcPct val="100000"/>
              </a:lnSpc>
              <a:buNone/>
            </a:pPr>
            <a:r>
              <a:rPr lang="es-ES" sz="1600" dirty="0"/>
              <a:t> </a:t>
            </a:r>
            <a:r>
              <a:rPr lang="el-GR" sz="1600" dirty="0"/>
              <a:t>Οι θεραπευτές χρησιμοποιούσαν φυτά μέσω της παρατήρησης των θεραπευτικών τους ιδιοτήτων και μετέφεραν αυτή τη γνώση στις επόμενες γενεές. </a:t>
            </a:r>
            <a:endParaRPr lang="es-PE" sz="1000" dirty="0"/>
          </a:p>
        </p:txBody>
      </p:sp>
      <p:pic>
        <p:nvPicPr>
          <p:cNvPr id="3074" name="Picture 2"/>
          <p:cNvPicPr>
            <a:picLocks noChangeAspect="1" noChangeArrowheads="1"/>
          </p:cNvPicPr>
          <p:nvPr/>
        </p:nvPicPr>
        <p:blipFill>
          <a:blip r:embed="rId2"/>
          <a:srcRect l="33824" t="31771" r="33970" b="47916"/>
          <a:stretch>
            <a:fillRect/>
          </a:stretch>
        </p:blipFill>
        <p:spPr bwMode="auto">
          <a:xfrm>
            <a:off x="2800350" y="3572585"/>
            <a:ext cx="5181600" cy="1845501"/>
          </a:xfrm>
          <a:prstGeom prst="rect">
            <a:avLst/>
          </a:prstGeom>
          <a:noFill/>
          <a:ln w="9525">
            <a:noFill/>
            <a:miter lim="800000"/>
            <a:headEnd/>
            <a:tailEnd/>
          </a:ln>
          <a:effectLst/>
        </p:spPr>
      </p:pic>
      <p:sp>
        <p:nvSpPr>
          <p:cNvPr id="5" name="4 CuadroTexto"/>
          <p:cNvSpPr txBox="1"/>
          <p:nvPr/>
        </p:nvSpPr>
        <p:spPr>
          <a:xfrm>
            <a:off x="571500" y="5757249"/>
            <a:ext cx="11068050" cy="738664"/>
          </a:xfrm>
          <a:prstGeom prst="rect">
            <a:avLst/>
          </a:prstGeom>
          <a:noFill/>
        </p:spPr>
        <p:txBody>
          <a:bodyPr wrap="square" rtlCol="0">
            <a:spAutoFit/>
          </a:bodyPr>
          <a:lstStyle/>
          <a:p>
            <a:r>
              <a:rPr lang="es-PE" sz="1200" dirty="0"/>
              <a:t>17. </a:t>
            </a:r>
            <a:r>
              <a:rPr lang="es-PE" sz="1200" dirty="0" err="1"/>
              <a:t>Pamo</a:t>
            </a:r>
            <a:r>
              <a:rPr lang="es-PE" sz="1200" dirty="0"/>
              <a:t> Reyna Oscar. Medicina Prehispánica. En Alarcón Graciela, Espinoza Luis, </a:t>
            </a:r>
            <a:r>
              <a:rPr lang="es-PE" sz="1200" dirty="0" err="1"/>
              <a:t>Pamo</a:t>
            </a:r>
            <a:r>
              <a:rPr lang="es-PE" sz="1200" dirty="0"/>
              <a:t>-Reyna Oscar, Eds. Medicina y Reumatología Peruanas: historia y aportes. Lima, Comité Organizador PANLAR 2006.</a:t>
            </a:r>
          </a:p>
          <a:p>
            <a:endParaRPr lang="es-PE" dirty="0"/>
          </a:p>
        </p:txBody>
      </p:sp>
      <p:sp>
        <p:nvSpPr>
          <p:cNvPr id="6" name="5 CuadroTexto"/>
          <p:cNvSpPr txBox="1"/>
          <p:nvPr/>
        </p:nvSpPr>
        <p:spPr>
          <a:xfrm>
            <a:off x="8288740" y="4079836"/>
            <a:ext cx="2514600" cy="830997"/>
          </a:xfrm>
          <a:prstGeom prst="rect">
            <a:avLst/>
          </a:prstGeom>
          <a:noFill/>
        </p:spPr>
        <p:txBody>
          <a:bodyPr wrap="square" rtlCol="0">
            <a:spAutoFit/>
          </a:bodyPr>
          <a:lstStyle/>
          <a:p>
            <a:r>
              <a:rPr lang="es-PE" sz="1200" dirty="0">
                <a:hlinkClick r:id="rId3"/>
              </a:rPr>
              <a:t>https://visitavirtual.cultura.pe/recorridos/MNAAHP/museo-nacional-arqueologia-antropologia-historia-peru/index.html</a:t>
            </a:r>
            <a:endParaRPr lang="es-PE"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3509" y="774559"/>
            <a:ext cx="10515600" cy="1325563"/>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42752" y="1708468"/>
            <a:ext cx="10657114" cy="1758064"/>
          </a:xfrm>
        </p:spPr>
        <p:txBody>
          <a:bodyPr>
            <a:normAutofit lnSpcReduction="10000"/>
          </a:bodyPr>
          <a:lstStyle/>
          <a:p>
            <a:pPr marL="0" indent="0" algn="just">
              <a:buNone/>
            </a:pPr>
            <a:r>
              <a:rPr lang="el-GR" sz="1600" dirty="0">
                <a:cs typeface="Times New Roman" pitchFamily="18" charset="0"/>
              </a:rPr>
              <a:t>Η </a:t>
            </a:r>
            <a:r>
              <a:rPr lang="el-GR" sz="1600" dirty="0" err="1">
                <a:cs typeface="Times New Roman" pitchFamily="18" charset="0"/>
              </a:rPr>
              <a:t>σαμανική</a:t>
            </a:r>
            <a:r>
              <a:rPr lang="el-GR" sz="1600" dirty="0">
                <a:cs typeface="Times New Roman" pitchFamily="18" charset="0"/>
              </a:rPr>
              <a:t> γνώση ήταν διττή</a:t>
            </a:r>
            <a:r>
              <a:rPr lang="es-PE" sz="1600" dirty="0">
                <a:cs typeface="Times New Roman" pitchFamily="18" charset="0"/>
              </a:rPr>
              <a:t>. </a:t>
            </a:r>
          </a:p>
          <a:p>
            <a:pPr marL="0" indent="0" algn="just">
              <a:buNone/>
            </a:pPr>
            <a:r>
              <a:rPr lang="el-GR" sz="1600" dirty="0">
                <a:cs typeface="Times New Roman" pitchFamily="18" charset="0"/>
              </a:rPr>
              <a:t>Οι </a:t>
            </a:r>
            <a:r>
              <a:rPr lang="el-GR" sz="1600" dirty="0" err="1">
                <a:cs typeface="Times New Roman" pitchFamily="18" charset="0"/>
              </a:rPr>
              <a:t>σαμάνοι</a:t>
            </a:r>
            <a:r>
              <a:rPr lang="el-GR" sz="1600" dirty="0">
                <a:cs typeface="Times New Roman" pitchFamily="18" charset="0"/>
              </a:rPr>
              <a:t> θεράπευαν σωματικές ασθένειες, όπως και πνευματική δυσφορία.</a:t>
            </a:r>
            <a:r>
              <a:rPr lang="es-PE" sz="1600" dirty="0">
                <a:cs typeface="Times New Roman" pitchFamily="18" charset="0"/>
              </a:rPr>
              <a:t> </a:t>
            </a:r>
          </a:p>
          <a:p>
            <a:pPr marL="0" indent="0" algn="just" defTabSz="2090738">
              <a:buNone/>
            </a:pPr>
            <a:r>
              <a:rPr lang="el-GR" sz="1600" dirty="0">
                <a:cs typeface="Times New Roman" pitchFamily="18" charset="0"/>
              </a:rPr>
              <a:t>Η σύγχρονη </a:t>
            </a:r>
            <a:r>
              <a:rPr lang="el-GR" sz="1600" dirty="0" err="1">
                <a:cs typeface="Times New Roman" pitchFamily="18" charset="0"/>
              </a:rPr>
              <a:t>σαμανική</a:t>
            </a:r>
            <a:r>
              <a:rPr lang="el-GR" sz="1600" dirty="0">
                <a:cs typeface="Times New Roman" pitchFamily="18" charset="0"/>
              </a:rPr>
              <a:t> ιατρική βασίζεται στην αδιαίρετη και πολυδιάστατη αντίληψη των ανθρώπων, στην υγεία, την πραγματικότητα και τη νόσο τους. Αυτή η αντίληψη είναι η βασική διαφορά της με τη μοντέρνα ιατρική. </a:t>
            </a:r>
            <a:endParaRPr lang="es-PE" sz="1600" dirty="0">
              <a:cs typeface="Times New Roman" pitchFamily="18" charset="0"/>
            </a:endParaRPr>
          </a:p>
          <a:p>
            <a:pPr marL="0" indent="0" algn="just">
              <a:buNone/>
            </a:pPr>
            <a:r>
              <a:rPr lang="el-GR" sz="1600" dirty="0">
                <a:cs typeface="Times New Roman" pitchFamily="18" charset="0"/>
              </a:rPr>
              <a:t>Η δυνατότητα σωματικής και πνευματικής θεραπείας είναι ίσως ο λόγος για τον οποίο η </a:t>
            </a:r>
            <a:r>
              <a:rPr lang="el-GR" sz="1600" dirty="0" err="1">
                <a:cs typeface="Times New Roman" pitchFamily="18" charset="0"/>
              </a:rPr>
              <a:t>σαμανική</a:t>
            </a:r>
            <a:r>
              <a:rPr lang="el-GR" sz="1600" dirty="0">
                <a:cs typeface="Times New Roman" pitchFamily="18" charset="0"/>
              </a:rPr>
              <a:t> ιατρική επιβίωσε στη διάρκεια της ιστορίας.</a:t>
            </a:r>
            <a:endParaRPr lang="es-PE" sz="1600" dirty="0">
              <a:cs typeface="Times New Roman" pitchFamily="18" charset="0"/>
            </a:endParaRPr>
          </a:p>
        </p:txBody>
      </p:sp>
      <p:sp>
        <p:nvSpPr>
          <p:cNvPr id="5" name="4 Rectángulo"/>
          <p:cNvSpPr/>
          <p:nvPr/>
        </p:nvSpPr>
        <p:spPr>
          <a:xfrm>
            <a:off x="566057" y="5407679"/>
            <a:ext cx="10810504" cy="738664"/>
          </a:xfrm>
          <a:prstGeom prst="rect">
            <a:avLst/>
          </a:prstGeom>
        </p:spPr>
        <p:txBody>
          <a:bodyPr wrap="square">
            <a:spAutoFit/>
          </a:bodyPr>
          <a:lstStyle/>
          <a:p>
            <a:r>
              <a:rPr lang="es-PE" sz="1200" dirty="0"/>
              <a:t>12. Carlos </a:t>
            </a:r>
            <a:r>
              <a:rPr lang="es-PE" sz="1200" dirty="0" err="1"/>
              <a:t>Musso</a:t>
            </a:r>
            <a:r>
              <a:rPr lang="es-PE" sz="1200" dirty="0"/>
              <a:t>. Medicina </a:t>
            </a:r>
            <a:r>
              <a:rPr lang="es-PE" sz="1200" dirty="0" err="1"/>
              <a:t>chamánica</a:t>
            </a:r>
            <a:r>
              <a:rPr lang="es-PE" sz="1200" dirty="0"/>
              <a:t>: su análisis desde una perspectiva científica. </a:t>
            </a:r>
            <a:r>
              <a:rPr lang="da-DK" sz="1200" dirty="0"/>
              <a:t>Rev. Hosp. Ital. B.Aires 2015; 35(4): 142-144.</a:t>
            </a:r>
          </a:p>
          <a:p>
            <a:r>
              <a:rPr lang="en-US" sz="1200" dirty="0"/>
              <a:t>19. </a:t>
            </a:r>
            <a:r>
              <a:rPr lang="en-US" sz="1200" dirty="0" err="1"/>
              <a:t>Llamazares</a:t>
            </a:r>
            <a:r>
              <a:rPr lang="en-US" sz="1200" dirty="0"/>
              <a:t>, a. M. The wounded west: The healing potential of shamanism in the contemporary world. </a:t>
            </a:r>
            <a:r>
              <a:rPr lang="en-US" sz="1200" i="1" dirty="0" err="1"/>
              <a:t>ReVision</a:t>
            </a:r>
            <a:r>
              <a:rPr lang="en-US" sz="1200" dirty="0"/>
              <a:t>, 2015, vol. 23, no 2&amp;3, p. 6-23.</a:t>
            </a:r>
            <a:endParaRPr lang="es-PE" sz="1200" dirty="0"/>
          </a:p>
          <a:p>
            <a:endParaRPr lang="es-P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7364" y="1078173"/>
            <a:ext cx="10515600" cy="464024"/>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743198" y="1813749"/>
            <a:ext cx="10811493" cy="2948256"/>
          </a:xfrm>
        </p:spPr>
        <p:txBody>
          <a:bodyPr>
            <a:normAutofit fontScale="92500" lnSpcReduction="10000"/>
          </a:bodyPr>
          <a:lstStyle/>
          <a:p>
            <a:pPr marL="0" indent="0" algn="just">
              <a:buNone/>
            </a:pPr>
            <a:r>
              <a:rPr lang="el-GR" sz="1600" dirty="0"/>
              <a:t>Προκειμένου να γίνουν αντιληπτοί οι προ-Κολομβιανοί θεραπευτές, είναι σημαντικό να ληφθεί υπόψη η σχέση μεταξύ </a:t>
            </a:r>
            <a:r>
              <a:rPr lang="el-GR" sz="1600" dirty="0" err="1"/>
              <a:t>σαμάνου</a:t>
            </a:r>
            <a:r>
              <a:rPr lang="el-GR" sz="1600" dirty="0"/>
              <a:t> και ασθενή:</a:t>
            </a:r>
            <a:endParaRPr lang="es-AR" sz="1600" dirty="0"/>
          </a:p>
          <a:p>
            <a:pPr marL="0" indent="0" algn="just">
              <a:buNone/>
            </a:pPr>
            <a:r>
              <a:rPr lang="el-GR" sz="1600" dirty="0"/>
              <a:t>Κατά τη θεραπευτική τελετή, ο θεραπευτής και ο ασθενής «ευθυγραμμίζονται» για να ξεκινήσει η διαδικασία. Αυτό σημαίνει ότι ο </a:t>
            </a:r>
            <a:r>
              <a:rPr lang="el-GR" sz="1600" dirty="0" err="1"/>
              <a:t>σαμάνος</a:t>
            </a:r>
            <a:r>
              <a:rPr lang="el-GR" sz="1600" dirty="0"/>
              <a:t> εντοπίζει και ρυθμίζει τις σωματικές, νοητικές και ψυχικές πτυχές του ασθενή, επιτυγχάνοντας την υγεία με την επίτευξη ισορροπίας.</a:t>
            </a:r>
            <a:endParaRPr lang="es-AR" sz="1600" dirty="0"/>
          </a:p>
          <a:p>
            <a:pPr marL="0" indent="0" algn="just">
              <a:buNone/>
            </a:pPr>
            <a:r>
              <a:rPr lang="el-GR" sz="1600" dirty="0"/>
              <a:t>Οι </a:t>
            </a:r>
            <a:r>
              <a:rPr lang="el-GR" sz="1600" dirty="0" err="1"/>
              <a:t>σαμάνοι</a:t>
            </a:r>
            <a:r>
              <a:rPr lang="el-GR" sz="1600" dirty="0"/>
              <a:t> χρησιμοποιούσαν διάφορες στρατηγικές κατά τη θεραπευτική διαδικασία:</a:t>
            </a:r>
            <a:endParaRPr lang="es-AR" sz="1600" dirty="0"/>
          </a:p>
          <a:p>
            <a:pPr marL="0" indent="0" algn="just">
              <a:buFont typeface="Wingdings" pitchFamily="2" charset="2"/>
              <a:buChar char="ü"/>
            </a:pPr>
            <a:r>
              <a:rPr lang="el-GR" sz="1600" dirty="0"/>
              <a:t>Καπνός: χρησιμοποιούνταν για «καθαρισμό και αποκατάσταση» του ασθενούς, μέσω ενός φυσήματος με καπνό</a:t>
            </a:r>
            <a:r>
              <a:rPr lang="es-AR" sz="1600" dirty="0"/>
              <a:t> (“soplada”)</a:t>
            </a:r>
          </a:p>
          <a:p>
            <a:pPr marL="0" indent="0" algn="just">
              <a:buFont typeface="Wingdings" pitchFamily="2" charset="2"/>
              <a:buChar char="ü"/>
            </a:pPr>
            <a:r>
              <a:rPr lang="el-GR" sz="1600" dirty="0" err="1"/>
              <a:t>Σαμανικό</a:t>
            </a:r>
            <a:r>
              <a:rPr lang="el-GR" sz="1600" dirty="0"/>
              <a:t> τραπέζι εργασίας: μία κουβέρτα στο πάτωμα χρησιμοποιούνταν για το σκοπό αυτό. Διάφορα στοιχεία τοποθετούνταν πάνω της. </a:t>
            </a:r>
            <a:endParaRPr lang="es-AR" sz="1600" dirty="0"/>
          </a:p>
          <a:p>
            <a:pPr marL="0" indent="0" algn="just">
              <a:buFont typeface="Wingdings" pitchFamily="2" charset="2"/>
              <a:buChar char="ü"/>
            </a:pPr>
            <a:r>
              <a:rPr lang="el-GR" sz="1600" dirty="0"/>
              <a:t>Επωδές, χοροί και μουσικά όργανα: ο </a:t>
            </a:r>
            <a:r>
              <a:rPr lang="el-GR" sz="1600" dirty="0" err="1"/>
              <a:t>σαμάνος</a:t>
            </a:r>
            <a:r>
              <a:rPr lang="el-GR" sz="1600" dirty="0"/>
              <a:t> χρησιμοποιούσε μουσική κατά τη διάρκεια της θεραπείας προκειμένου να καλέσει ευμενή πνεύματα ή να διώξει τα δυσμενή. Αυτό μπορούσε να διατηρήσει ή να αποκαταστήσει την ισορροπία και την αρμονία μεταξύ σωματικής, ψυχικής και πνευματικής υγείας.</a:t>
            </a:r>
            <a:endParaRPr lang="es-PE" sz="1600" dirty="0"/>
          </a:p>
          <a:p>
            <a:pPr>
              <a:buNone/>
            </a:pPr>
            <a:endParaRPr lang="es-PE" dirty="0"/>
          </a:p>
        </p:txBody>
      </p:sp>
      <p:sp>
        <p:nvSpPr>
          <p:cNvPr id="4" name="3 CuadroTexto"/>
          <p:cNvSpPr txBox="1"/>
          <p:nvPr/>
        </p:nvSpPr>
        <p:spPr>
          <a:xfrm>
            <a:off x="415637" y="5635462"/>
            <a:ext cx="11139054" cy="461665"/>
          </a:xfrm>
          <a:prstGeom prst="rect">
            <a:avLst/>
          </a:prstGeom>
          <a:noFill/>
        </p:spPr>
        <p:txBody>
          <a:bodyPr wrap="square" rtlCol="0">
            <a:spAutoFit/>
          </a:bodyPr>
          <a:lstStyle/>
          <a:p>
            <a:r>
              <a:rPr lang="es-AR" sz="1200" dirty="0"/>
              <a:t>19. Martínez Sarasola, Carlos. (2010) </a:t>
            </a:r>
            <a:r>
              <a:rPr lang="es-AR" sz="1200" i="1" dirty="0"/>
              <a:t>De manera sagrada y en celebración.</a:t>
            </a:r>
            <a:r>
              <a:rPr lang="es-AR" sz="1200" dirty="0"/>
              <a:t> Cap.4 Realidad, mundo invisible y cosmovisión. (Fragmentos Pág.160-202). Editorial </a:t>
            </a:r>
            <a:r>
              <a:rPr lang="es-AR" sz="1200" dirty="0" err="1"/>
              <a:t>Biblos</a:t>
            </a:r>
            <a:r>
              <a:rPr lang="es-AR" sz="1200" dirty="0"/>
              <a:t>: Buenos Aires.</a:t>
            </a:r>
            <a:endParaRPr lang="es-PE"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6063" y="870093"/>
            <a:ext cx="10515600" cy="679904"/>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r>
              <a:rPr lang="en-US" sz="2200" b="1" dirty="0">
                <a:solidFill>
                  <a:schemeClr val="accent2"/>
                </a:solidFill>
                <a:effectLst>
                  <a:outerShdw blurRad="38100" dist="38100" dir="2700000" algn="tl">
                    <a:srgbClr val="000000">
                      <a:alpha val="43137"/>
                    </a:srgbClr>
                  </a:outerShdw>
                </a:effectLst>
              </a:rPr>
              <a:t/>
            </a:r>
            <a:br>
              <a:rPr lang="en-US" sz="2200" b="1" dirty="0">
                <a:solidFill>
                  <a:schemeClr val="accent2"/>
                </a:solidFill>
                <a:effectLst>
                  <a:outerShdw blurRad="38100" dist="38100" dir="2700000" algn="tl">
                    <a:srgbClr val="000000">
                      <a:alpha val="43137"/>
                    </a:srgbClr>
                  </a:outerShdw>
                </a:effectLst>
              </a:rPr>
            </a:br>
            <a:endParaRPr lang="es-PE" sz="22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46067" y="1535758"/>
            <a:ext cx="10811493" cy="632815"/>
          </a:xfrm>
        </p:spPr>
        <p:txBody>
          <a:bodyPr>
            <a:normAutofit/>
          </a:bodyPr>
          <a:lstStyle/>
          <a:p>
            <a:pPr marL="0" indent="0" algn="just">
              <a:buNone/>
            </a:pPr>
            <a:r>
              <a:rPr lang="el-GR" sz="1600" dirty="0" err="1"/>
              <a:t>Σαμανικό</a:t>
            </a:r>
            <a:r>
              <a:rPr lang="el-GR" sz="1600" dirty="0"/>
              <a:t> τραπέζι εργασίας</a:t>
            </a:r>
            <a:r>
              <a:rPr lang="es-AR" sz="1600" dirty="0"/>
              <a:t>:</a:t>
            </a:r>
          </a:p>
          <a:p>
            <a:pPr marL="0" indent="0" algn="just">
              <a:buNone/>
            </a:pPr>
            <a:endParaRPr lang="es-AR" sz="1600" dirty="0"/>
          </a:p>
          <a:p>
            <a:pPr marL="0" indent="0" algn="just">
              <a:buNone/>
            </a:pPr>
            <a:endParaRPr lang="es-AR" sz="1600" dirty="0"/>
          </a:p>
        </p:txBody>
      </p:sp>
      <p:sp>
        <p:nvSpPr>
          <p:cNvPr id="4" name="3 CuadroTexto"/>
          <p:cNvSpPr txBox="1"/>
          <p:nvPr/>
        </p:nvSpPr>
        <p:spPr>
          <a:xfrm>
            <a:off x="535675" y="5818095"/>
            <a:ext cx="11139054" cy="276999"/>
          </a:xfrm>
          <a:prstGeom prst="rect">
            <a:avLst/>
          </a:prstGeom>
          <a:noFill/>
        </p:spPr>
        <p:txBody>
          <a:bodyPr wrap="square" rtlCol="0">
            <a:spAutoFit/>
          </a:bodyPr>
          <a:lstStyle/>
          <a:p>
            <a:r>
              <a:rPr lang="es-PE" sz="1200" dirty="0"/>
              <a:t>Prodigioso Perú profundo</a:t>
            </a:r>
          </a:p>
        </p:txBody>
      </p:sp>
      <p:sp>
        <p:nvSpPr>
          <p:cNvPr id="5" name="4 CuadroTexto"/>
          <p:cNvSpPr txBox="1"/>
          <p:nvPr/>
        </p:nvSpPr>
        <p:spPr>
          <a:xfrm>
            <a:off x="535675" y="1909265"/>
            <a:ext cx="9829800" cy="4524315"/>
          </a:xfrm>
          <a:prstGeom prst="rect">
            <a:avLst/>
          </a:prstGeom>
          <a:noFill/>
        </p:spPr>
        <p:txBody>
          <a:bodyPr wrap="square" rtlCol="0">
            <a:spAutoFit/>
          </a:bodyPr>
          <a:lstStyle/>
          <a:p>
            <a:pPr marL="285750" indent="-285750">
              <a:buFont typeface="Arial" panose="020B0604020202020204" pitchFamily="34" charset="0"/>
              <a:buChar char="•"/>
            </a:pPr>
            <a:r>
              <a:rPr lang="el-GR" sz="1600" dirty="0"/>
              <a:t>Φύλλα καπνού για να «κυριαρχήσει» στον αντίπαλο και χρήση της επωδού των λόφων και των λιμνών</a:t>
            </a:r>
            <a:r>
              <a:rPr lang="es-PE" sz="1600" dirty="0"/>
              <a:t>.</a:t>
            </a:r>
          </a:p>
          <a:p>
            <a:pPr marL="285750" indent="-285750">
              <a:buFont typeface="Arial" panose="020B0604020202020204" pitchFamily="34" charset="0"/>
              <a:buChar char="•"/>
            </a:pPr>
            <a:r>
              <a:rPr lang="el-GR" sz="1600" dirty="0"/>
              <a:t>Νερό από τις λίμνες </a:t>
            </a:r>
            <a:r>
              <a:rPr lang="es-PE" sz="1600" dirty="0"/>
              <a:t>Las Huaringas (</a:t>
            </a:r>
            <a:r>
              <a:rPr lang="el-GR" sz="1600" dirty="0"/>
              <a:t>περιοχή </a:t>
            </a:r>
            <a:r>
              <a:rPr lang="es-PE" sz="1600" dirty="0"/>
              <a:t>Huancabamba)      </a:t>
            </a:r>
          </a:p>
          <a:p>
            <a:pPr marL="285750" indent="-285750">
              <a:buFont typeface="Arial" panose="020B0604020202020204" pitchFamily="34" charset="0"/>
              <a:buChar char="•"/>
            </a:pPr>
            <a:r>
              <a:rPr lang="el-GR" sz="1600" dirty="0"/>
              <a:t>Νερό λουλουδιών, άρωμα και νερό </a:t>
            </a:r>
            <a:r>
              <a:rPr lang="en-US" sz="1600" dirty="0"/>
              <a:t>Kananga </a:t>
            </a:r>
            <a:r>
              <a:rPr lang="el-GR" sz="1600" dirty="0"/>
              <a:t>για προστασία και ευημερία</a:t>
            </a:r>
            <a:r>
              <a:rPr lang="es-PE" sz="1600" dirty="0"/>
              <a:t>. </a:t>
            </a:r>
          </a:p>
          <a:p>
            <a:pPr marL="285750" indent="-285750">
              <a:buFont typeface="Arial" panose="020B0604020202020204" pitchFamily="34" charset="0"/>
              <a:buChar char="•"/>
            </a:pPr>
            <a:r>
              <a:rPr lang="es-PE" sz="1600" dirty="0"/>
              <a:t>Pisco </a:t>
            </a:r>
            <a:r>
              <a:rPr lang="el-GR" sz="1600" dirty="0"/>
              <a:t>ή</a:t>
            </a:r>
            <a:r>
              <a:rPr lang="es-PE" sz="1600" dirty="0"/>
              <a:t> schnapps (“aguardiente”) </a:t>
            </a:r>
            <a:r>
              <a:rPr lang="el-GR" sz="1600" dirty="0"/>
              <a:t>για προσθήκη στο φάρμακο (καπνός) και φάρμακο με το όνομα «</a:t>
            </a:r>
            <a:r>
              <a:rPr lang="es-PE" sz="1600" dirty="0"/>
              <a:t>spondyl</a:t>
            </a:r>
            <a:r>
              <a:rPr lang="el-GR" sz="1600" dirty="0"/>
              <a:t>» για ενδυνάμωσή του</a:t>
            </a:r>
            <a:r>
              <a:rPr lang="es-PE" sz="1600" dirty="0"/>
              <a:t>.</a:t>
            </a:r>
          </a:p>
          <a:p>
            <a:pPr marL="285750" indent="-285750">
              <a:buFont typeface="Arial" panose="020B0604020202020204" pitchFamily="34" charset="0"/>
              <a:buChar char="•"/>
            </a:pPr>
            <a:r>
              <a:rPr lang="el-GR" sz="1600" dirty="0"/>
              <a:t>Δύο εγχειρίδια για «να στείλει κακά πράγματα στον εχθρό»</a:t>
            </a:r>
            <a:r>
              <a:rPr lang="es-PE" sz="1600" dirty="0"/>
              <a:t>.</a:t>
            </a:r>
          </a:p>
          <a:p>
            <a:pPr marL="285750" indent="-285750">
              <a:buFont typeface="Arial" panose="020B0604020202020204" pitchFamily="34" charset="0"/>
              <a:buChar char="•"/>
            </a:pPr>
            <a:r>
              <a:rPr lang="el-GR" sz="1600" dirty="0"/>
              <a:t>Κέρατα ταύρου για να λυθούν οι κατάρες</a:t>
            </a:r>
            <a:r>
              <a:rPr lang="es-PE" sz="1600" dirty="0"/>
              <a:t>.</a:t>
            </a:r>
          </a:p>
          <a:p>
            <a:pPr marL="285750" indent="-285750">
              <a:buFont typeface="Arial" panose="020B0604020202020204" pitchFamily="34" charset="0"/>
              <a:buChar char="•"/>
            </a:pPr>
            <a:r>
              <a:rPr lang="el-GR" sz="1600" dirty="0"/>
              <a:t>Λουκέτα από θεραπευτικά φυτά για «θεραπεία και ευημερία»</a:t>
            </a:r>
            <a:r>
              <a:rPr lang="es-PE" sz="1600" dirty="0"/>
              <a:t>.</a:t>
            </a:r>
          </a:p>
          <a:p>
            <a:pPr marL="285750" indent="-285750">
              <a:buFont typeface="Arial" panose="020B0604020202020204" pitchFamily="34" charset="0"/>
              <a:buChar char="•"/>
            </a:pPr>
            <a:r>
              <a:rPr lang="el-GR" sz="1600" dirty="0" err="1"/>
              <a:t>Μοσχολέμονα</a:t>
            </a:r>
            <a:r>
              <a:rPr lang="el-GR" sz="1600" dirty="0"/>
              <a:t> για «να γλυκάνει και να αναζωογονήσει»</a:t>
            </a:r>
            <a:r>
              <a:rPr lang="es-PE" sz="1600" dirty="0"/>
              <a:t>. </a:t>
            </a:r>
          </a:p>
          <a:p>
            <a:pPr marL="285750" indent="-285750">
              <a:buFont typeface="Arial" panose="020B0604020202020204" pitchFamily="34" charset="0"/>
              <a:buChar char="•"/>
            </a:pPr>
            <a:r>
              <a:rPr lang="el-GR" sz="1600" dirty="0"/>
              <a:t>Λευκή ζάχαρη για ευημερία και καλή τύχη</a:t>
            </a:r>
            <a:r>
              <a:rPr lang="es-PE" sz="1600" dirty="0"/>
              <a:t>. </a:t>
            </a:r>
          </a:p>
          <a:p>
            <a:pPr marL="285750" indent="-285750">
              <a:buFont typeface="Arial" panose="020B0604020202020204" pitchFamily="34" charset="0"/>
              <a:buChar char="•"/>
            </a:pPr>
            <a:r>
              <a:rPr lang="el-GR" sz="1600" dirty="0"/>
              <a:t>Λευκά τριαντάφυλλα για να λευκάνει και να καθαρίσει το μυαλό. Επίσης για να προσελκύσει καλούς πελάτες. </a:t>
            </a:r>
            <a:endParaRPr lang="es-PE" sz="1600" dirty="0"/>
          </a:p>
          <a:p>
            <a:pPr marL="285750" indent="-285750">
              <a:buFont typeface="Arial" panose="020B0604020202020204" pitchFamily="34" charset="0"/>
              <a:buChar char="•"/>
            </a:pPr>
            <a:r>
              <a:rPr lang="el-GR" sz="1600" dirty="0"/>
              <a:t>Ένα κουδούνι για να καλεί τα «τρομερά πνεύματα»</a:t>
            </a:r>
            <a:r>
              <a:rPr lang="es-PE" sz="1600" dirty="0"/>
              <a:t> «espíritus del susto». </a:t>
            </a:r>
          </a:p>
          <a:p>
            <a:pPr marL="285750" indent="-285750">
              <a:buFont typeface="Arial" panose="020B0604020202020204" pitchFamily="34" charset="0"/>
              <a:buChar char="•"/>
            </a:pPr>
            <a:r>
              <a:rPr lang="el-GR" sz="1600" dirty="0"/>
              <a:t>Ένα </a:t>
            </a:r>
            <a:r>
              <a:rPr lang="es-PE" sz="1600" dirty="0"/>
              <a:t>chungana (“sonaja”) </a:t>
            </a:r>
            <a:r>
              <a:rPr lang="el-GR" sz="1600" dirty="0"/>
              <a:t>‘η κουδουνίστρα για να προσελκύσει άνεμο και αρετή</a:t>
            </a:r>
            <a:r>
              <a:rPr lang="es-PE" sz="1600" dirty="0"/>
              <a:t>. </a:t>
            </a:r>
            <a:br>
              <a:rPr lang="es-PE" sz="1600" dirty="0"/>
            </a:br>
            <a:r>
              <a:rPr lang="es-PE" sz="1600" dirty="0"/>
              <a:t/>
            </a:r>
            <a:br>
              <a:rPr lang="es-PE" sz="1600" dirty="0"/>
            </a:br>
            <a:r>
              <a:rPr lang="es-PE" sz="1600" dirty="0"/>
              <a:t/>
            </a:r>
            <a:br>
              <a:rPr lang="es-PE" sz="1600" dirty="0"/>
            </a:br>
            <a:r>
              <a:rPr lang="es-PE" sz="1600" dirty="0"/>
              <a:t/>
            </a:r>
            <a:br>
              <a:rPr lang="es-PE" sz="1600" dirty="0"/>
            </a:br>
            <a:r>
              <a:rPr lang="es-PE" sz="1600" dirty="0"/>
              <a:t/>
            </a:r>
            <a:br>
              <a:rPr lang="es-PE" sz="1600" dirty="0"/>
            </a:br>
            <a:endParaRPr lang="es-PE"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09448" y="1170343"/>
            <a:ext cx="10515600" cy="679904"/>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Χαρακτηριστικά της </a:t>
            </a:r>
            <a:r>
              <a:rPr lang="el-GR" sz="2000" b="1" dirty="0" err="1">
                <a:solidFill>
                  <a:schemeClr val="accent2"/>
                </a:solidFill>
                <a:effectLst>
                  <a:outerShdw blurRad="38100" dist="38100" dir="2700000" algn="tl">
                    <a:srgbClr val="000000">
                      <a:alpha val="43137"/>
                    </a:srgbClr>
                  </a:outerShdw>
                </a:effectLst>
              </a:rPr>
              <a:t>σαμανικής</a:t>
            </a:r>
            <a:r>
              <a:rPr lang="el-GR" sz="2000" b="1" dirty="0">
                <a:solidFill>
                  <a:schemeClr val="accent2"/>
                </a:solidFill>
                <a:effectLst>
                  <a:outerShdw blurRad="38100" dist="38100" dir="2700000" algn="tl">
                    <a:srgbClr val="000000">
                      <a:alpha val="43137"/>
                    </a:srgbClr>
                  </a:outerShdw>
                </a:effectLst>
              </a:rPr>
              <a:t> ιατρικής</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64550" y="1860489"/>
            <a:ext cx="10811493" cy="632815"/>
          </a:xfrm>
        </p:spPr>
        <p:txBody>
          <a:bodyPr>
            <a:normAutofit/>
          </a:bodyPr>
          <a:lstStyle/>
          <a:p>
            <a:pPr marL="0" indent="0" algn="ctr">
              <a:buNone/>
            </a:pPr>
            <a:r>
              <a:rPr lang="el-GR" sz="2000" b="1" dirty="0" err="1"/>
              <a:t>Σαμανικό</a:t>
            </a:r>
            <a:r>
              <a:rPr lang="el-GR" sz="2000" b="1" dirty="0"/>
              <a:t> τραπέζι εργασίας</a:t>
            </a:r>
            <a:endParaRPr lang="es-AR" sz="2000" b="1" dirty="0"/>
          </a:p>
          <a:p>
            <a:pPr marL="0" indent="0" algn="just">
              <a:buNone/>
            </a:pPr>
            <a:endParaRPr lang="es-AR" sz="1900" dirty="0"/>
          </a:p>
          <a:p>
            <a:pPr marL="0" indent="0" algn="just">
              <a:buNone/>
            </a:pPr>
            <a:endParaRPr lang="es-AR" sz="1900" dirty="0"/>
          </a:p>
        </p:txBody>
      </p:sp>
      <p:pic>
        <p:nvPicPr>
          <p:cNvPr id="15362" name="Picture 2" descr="The Healing Mesa A World of Healing: The Mesa in Peruvian ..."/>
          <p:cNvPicPr>
            <a:picLocks noChangeAspect="1" noChangeArrowheads="1"/>
          </p:cNvPicPr>
          <p:nvPr/>
        </p:nvPicPr>
        <p:blipFill>
          <a:blip r:embed="rId2"/>
          <a:srcRect l="23944" t="59394" r="37998"/>
          <a:stretch>
            <a:fillRect/>
          </a:stretch>
        </p:blipFill>
        <p:spPr bwMode="auto">
          <a:xfrm>
            <a:off x="3815961" y="2670114"/>
            <a:ext cx="3908672" cy="3127829"/>
          </a:xfrm>
          <a:prstGeom prst="rect">
            <a:avLst/>
          </a:prstGeom>
          <a:noFill/>
        </p:spPr>
      </p:pic>
      <p:sp>
        <p:nvSpPr>
          <p:cNvPr id="7" name="6 CuadroTexto"/>
          <p:cNvSpPr txBox="1"/>
          <p:nvPr/>
        </p:nvSpPr>
        <p:spPr>
          <a:xfrm>
            <a:off x="3972910" y="5797943"/>
            <a:ext cx="3988676" cy="646331"/>
          </a:xfrm>
          <a:prstGeom prst="rect">
            <a:avLst/>
          </a:prstGeom>
          <a:noFill/>
        </p:spPr>
        <p:txBody>
          <a:bodyPr wrap="square" rtlCol="0">
            <a:spAutoFit/>
          </a:bodyPr>
          <a:lstStyle/>
          <a:p>
            <a:r>
              <a:rPr lang="en-US" dirty="0"/>
              <a:t> </a:t>
            </a:r>
            <a:r>
              <a:rPr lang="el-GR" dirty="0"/>
              <a:t>Το τραπέζι εργασίας στον Περουβιανό σαμανισμό</a:t>
            </a:r>
            <a:endParaRPr lang="es-P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722" y="1115752"/>
            <a:ext cx="10515600" cy="535627"/>
          </a:xfrm>
        </p:spPr>
        <p:txBody>
          <a:bodyPr>
            <a:noAutofit/>
          </a:bodyPr>
          <a:lstStyle/>
          <a:p>
            <a:r>
              <a:rPr lang="es-PE" sz="2800" b="1" dirty="0">
                <a:solidFill>
                  <a:schemeClr val="accent2"/>
                </a:solidFill>
                <a:effectLst>
                  <a:outerShdw blurRad="38100" dist="38100" dir="2700000" algn="tl">
                    <a:srgbClr val="000000">
                      <a:alpha val="43137"/>
                    </a:srgbClr>
                  </a:outerShdw>
                </a:effectLst>
              </a:rPr>
              <a:t>4. </a:t>
            </a:r>
            <a:r>
              <a:rPr lang="el-GR" sz="2800" b="1" dirty="0">
                <a:solidFill>
                  <a:schemeClr val="accent2"/>
                </a:solidFill>
                <a:effectLst>
                  <a:outerShdw blurRad="38100" dist="38100" dir="2700000" algn="tl">
                    <a:srgbClr val="000000">
                      <a:alpha val="43137"/>
                    </a:srgbClr>
                  </a:outerShdw>
                </a:effectLst>
              </a:rPr>
              <a:t>Τελετουργίες σαμανισμού</a:t>
            </a:r>
            <a:r>
              <a:rPr lang="en-US" sz="2400" b="1" dirty="0">
                <a:solidFill>
                  <a:schemeClr val="accent2"/>
                </a:solidFill>
                <a:effectLst>
                  <a:outerShdw blurRad="38100" dist="38100" dir="2700000" algn="tl">
                    <a:srgbClr val="000000">
                      <a:alpha val="43137"/>
                    </a:srgbClr>
                  </a:outerShdw>
                </a:effectLst>
              </a:rPr>
              <a:t/>
            </a:r>
            <a:br>
              <a:rPr lang="en-U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p:txBody>
      </p:sp>
      <p:pic>
        <p:nvPicPr>
          <p:cNvPr id="10243" name="Picture 3"/>
          <p:cNvPicPr>
            <a:picLocks noChangeAspect="1" noChangeArrowheads="1"/>
          </p:cNvPicPr>
          <p:nvPr/>
        </p:nvPicPr>
        <p:blipFill>
          <a:blip r:embed="rId2"/>
          <a:srcRect l="24584" t="19396" r="51684" b="12500"/>
          <a:stretch>
            <a:fillRect/>
          </a:stretch>
        </p:blipFill>
        <p:spPr bwMode="auto">
          <a:xfrm>
            <a:off x="4246662" y="1792328"/>
            <a:ext cx="2454389" cy="3977369"/>
          </a:xfrm>
          <a:prstGeom prst="rect">
            <a:avLst/>
          </a:prstGeom>
          <a:noFill/>
          <a:ln w="9525">
            <a:noFill/>
            <a:miter lim="800000"/>
            <a:headEnd/>
            <a:tailEnd/>
          </a:ln>
          <a:effectLst/>
        </p:spPr>
      </p:pic>
    </p:spTree>
    <p:extLst>
      <p:ext uri="{BB962C8B-B14F-4D97-AF65-F5344CB8AC3E}">
        <p14:creationId xmlns:p14="http://schemas.microsoft.com/office/powerpoint/2010/main" val="2393278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5418" y="624433"/>
            <a:ext cx="10515600" cy="930275"/>
          </a:xfrm>
        </p:spPr>
        <p:txBody>
          <a:bodyPr>
            <a:normAutofit/>
          </a:bodyPr>
          <a:lstStyle/>
          <a:p>
            <a:r>
              <a:rPr lang="es-PE" sz="2000" b="1" dirty="0">
                <a:solidFill>
                  <a:schemeClr val="accent2"/>
                </a:solidFill>
                <a:effectLst>
                  <a:outerShdw blurRad="38100" dist="38100" dir="2700000" algn="tl">
                    <a:srgbClr val="000000">
                      <a:alpha val="43137"/>
                    </a:srgbClr>
                  </a:outerShdw>
                </a:effectLst>
              </a:rPr>
              <a:t>4. </a:t>
            </a:r>
            <a:r>
              <a:rPr lang="el-GR" sz="2000" b="1" dirty="0">
                <a:solidFill>
                  <a:schemeClr val="accent2"/>
                </a:solidFill>
                <a:effectLst>
                  <a:outerShdw blurRad="38100" dist="38100" dir="2700000" algn="tl">
                    <a:srgbClr val="000000">
                      <a:alpha val="43137"/>
                    </a:srgbClr>
                  </a:outerShdw>
                </a:effectLst>
              </a:rPr>
              <a:t>Τελετουργίες σαμανισμού</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851846" y="1728833"/>
            <a:ext cx="5715001" cy="2501973"/>
          </a:xfrm>
        </p:spPr>
        <p:txBody>
          <a:bodyPr>
            <a:normAutofit/>
          </a:bodyPr>
          <a:lstStyle/>
          <a:p>
            <a:pPr marL="227965" marR="734695" indent="0" algn="just">
              <a:spcBef>
                <a:spcPts val="5"/>
              </a:spcBef>
              <a:buNone/>
            </a:pPr>
            <a:endParaRPr lang="es-PE" sz="2400" b="1" dirty="0">
              <a:latin typeface="Times New Roman" pitchFamily="18" charset="0"/>
              <a:cs typeface="Times New Roman" pitchFamily="18" charset="0"/>
            </a:endParaRPr>
          </a:p>
          <a:p>
            <a:pPr marL="227965" marR="734695" indent="0" algn="just">
              <a:spcBef>
                <a:spcPts val="5"/>
              </a:spcBef>
              <a:buNone/>
            </a:pPr>
            <a:r>
              <a:rPr lang="el-GR" sz="1600" b="1" dirty="0">
                <a:cs typeface="Times New Roman" pitchFamily="18" charset="0"/>
              </a:rPr>
              <a:t>Ο διαχωρισμός:</a:t>
            </a:r>
            <a:r>
              <a:rPr lang="es-PE" sz="1600" b="1" dirty="0">
                <a:cs typeface="Times New Roman" pitchFamily="18" charset="0"/>
              </a:rPr>
              <a:t> </a:t>
            </a:r>
            <a:r>
              <a:rPr lang="el-GR" sz="1600" dirty="0">
                <a:cs typeface="Times New Roman" pitchFamily="18" charset="0"/>
              </a:rPr>
              <a:t>πρόκειται για φυσική ή συμβολική απομόνωση του ατόμου, για να διαχωριστεί από την αιτία της ασθένειας.</a:t>
            </a:r>
            <a:endParaRPr lang="es-PE" sz="1600" dirty="0">
              <a:cs typeface="Times New Roman" pitchFamily="18" charset="0"/>
            </a:endParaRPr>
          </a:p>
          <a:p>
            <a:pPr marL="227965" marR="734695" indent="0" algn="just">
              <a:spcBef>
                <a:spcPts val="5"/>
              </a:spcBef>
              <a:buNone/>
            </a:pPr>
            <a:endParaRPr lang="es-PE" sz="1600" dirty="0">
              <a:cs typeface="Times New Roman" pitchFamily="18" charset="0"/>
            </a:endParaRPr>
          </a:p>
          <a:p>
            <a:pPr marL="227965" marR="734695" indent="0" algn="just">
              <a:spcBef>
                <a:spcPts val="5"/>
              </a:spcBef>
              <a:buNone/>
            </a:pPr>
            <a:r>
              <a:rPr lang="el-GR" sz="1600" b="1" dirty="0">
                <a:cs typeface="Times New Roman" pitchFamily="18" charset="0"/>
              </a:rPr>
              <a:t>Η επανένταξη: </a:t>
            </a:r>
            <a:r>
              <a:rPr lang="el-GR" sz="1600" dirty="0">
                <a:cs typeface="Times New Roman" pitchFamily="18" charset="0"/>
              </a:rPr>
              <a:t>συμβαίνει όταν το άτομο αποκτά καινούργιο </a:t>
            </a:r>
            <a:r>
              <a:rPr lang="en-US" sz="1600" dirty="0">
                <a:cs typeface="Times New Roman" pitchFamily="18" charset="0"/>
              </a:rPr>
              <a:t>status</a:t>
            </a:r>
            <a:r>
              <a:rPr lang="el-GR" sz="1600" dirty="0">
                <a:cs typeface="Times New Roman" pitchFamily="18" charset="0"/>
              </a:rPr>
              <a:t> και επανένταξη στην κοινωνία ως νέο μέλος</a:t>
            </a:r>
            <a:r>
              <a:rPr lang="es-PE" sz="1600" dirty="0">
                <a:cs typeface="Times New Roman" pitchFamily="18" charset="0"/>
              </a:rPr>
              <a:t>.</a:t>
            </a:r>
          </a:p>
          <a:p>
            <a:pPr marL="227965" marR="734695" indent="0" algn="just">
              <a:spcBef>
                <a:spcPts val="5"/>
              </a:spcBef>
              <a:buNone/>
            </a:pPr>
            <a:endParaRPr lang="en-US" sz="2400" dirty="0">
              <a:latin typeface="Times New Roman" pitchFamily="18" charset="0"/>
              <a:cs typeface="Times New Roman" pitchFamily="18" charset="0"/>
            </a:endParaRPr>
          </a:p>
        </p:txBody>
      </p:sp>
      <p:sp>
        <p:nvSpPr>
          <p:cNvPr id="5" name="4 CuadroTexto"/>
          <p:cNvSpPr txBox="1"/>
          <p:nvPr/>
        </p:nvSpPr>
        <p:spPr>
          <a:xfrm>
            <a:off x="594486" y="5703153"/>
            <a:ext cx="11197464" cy="646331"/>
          </a:xfrm>
          <a:prstGeom prst="rect">
            <a:avLst/>
          </a:prstGeom>
          <a:noFill/>
        </p:spPr>
        <p:txBody>
          <a:bodyPr wrap="square" rtlCol="0">
            <a:spAutoFit/>
          </a:bodyPr>
          <a:lstStyle/>
          <a:p>
            <a:r>
              <a:rPr lang="es-PE" sz="1200" dirty="0"/>
              <a:t>20.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pic>
        <p:nvPicPr>
          <p:cNvPr id="6146" name="Picture 2"/>
          <p:cNvPicPr>
            <a:picLocks noChangeAspect="1" noChangeArrowheads="1"/>
          </p:cNvPicPr>
          <p:nvPr/>
        </p:nvPicPr>
        <p:blipFill>
          <a:blip r:embed="rId2"/>
          <a:srcRect l="34706" t="9375" r="37647" b="23438"/>
          <a:stretch>
            <a:fillRect/>
          </a:stretch>
        </p:blipFill>
        <p:spPr bwMode="auto">
          <a:xfrm>
            <a:off x="6667056" y="1352550"/>
            <a:ext cx="2915093" cy="4000500"/>
          </a:xfrm>
          <a:prstGeom prst="rect">
            <a:avLst/>
          </a:prstGeom>
          <a:noFill/>
          <a:ln w="9525">
            <a:noFill/>
            <a:miter lim="800000"/>
            <a:headEnd/>
            <a:tailEnd/>
          </a:ln>
          <a:effectLst/>
        </p:spPr>
      </p:pic>
      <p:sp>
        <p:nvSpPr>
          <p:cNvPr id="6" name="5 Rectángulo"/>
          <p:cNvSpPr/>
          <p:nvPr/>
        </p:nvSpPr>
        <p:spPr>
          <a:xfrm>
            <a:off x="9848850" y="4057650"/>
            <a:ext cx="2000250" cy="1015663"/>
          </a:xfrm>
          <a:prstGeom prst="rect">
            <a:avLst/>
          </a:prstGeom>
        </p:spPr>
        <p:txBody>
          <a:bodyPr wrap="square">
            <a:spAutoFit/>
          </a:bodyPr>
          <a:lstStyle/>
          <a:p>
            <a:r>
              <a:rPr lang="es-PE" sz="1200" dirty="0">
                <a:hlinkClick r:id="rId3"/>
              </a:rPr>
              <a:t>https://visitavirtual.cultura.pe/recorridos/MNAAHP/museo-nacional-arqueologia-antropologia-historia-peru/index.html</a:t>
            </a:r>
            <a:endParaRPr lang="es-PE" sz="1200" dirty="0"/>
          </a:p>
        </p:txBody>
      </p:sp>
    </p:spTree>
    <p:extLst>
      <p:ext uri="{BB962C8B-B14F-4D97-AF65-F5344CB8AC3E}">
        <p14:creationId xmlns:p14="http://schemas.microsoft.com/office/powerpoint/2010/main" val="34856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371599" y="596638"/>
            <a:ext cx="9506608" cy="369332"/>
          </a:xfrm>
          <a:prstGeom prst="rect">
            <a:avLst/>
          </a:prstGeom>
          <a:noFill/>
        </p:spPr>
        <p:txBody>
          <a:bodyPr wrap="square" rtlCol="0">
            <a:spAutoFit/>
          </a:bodyPr>
          <a:lstStyle/>
          <a:p>
            <a:pPr algn="ctr"/>
            <a:r>
              <a:rPr lang="el-GR" b="1" dirty="0"/>
              <a:t>Θαυμάσια φύση που θεωρείται «Ζωντανό» μουσείο</a:t>
            </a:r>
            <a:endParaRPr lang="es-PE" b="1" dirty="0"/>
          </a:p>
        </p:txBody>
      </p:sp>
      <p:pic>
        <p:nvPicPr>
          <p:cNvPr id="14338" name="Picture 2" descr="Machu Picchu"/>
          <p:cNvPicPr>
            <a:picLocks noChangeAspect="1" noChangeArrowheads="1"/>
          </p:cNvPicPr>
          <p:nvPr/>
        </p:nvPicPr>
        <p:blipFill>
          <a:blip r:embed="rId2"/>
          <a:srcRect l="9556" t="4620" r="6250"/>
          <a:stretch>
            <a:fillRect/>
          </a:stretch>
        </p:blipFill>
        <p:spPr bwMode="auto">
          <a:xfrm>
            <a:off x="614856" y="1094879"/>
            <a:ext cx="3465826" cy="2208556"/>
          </a:xfrm>
          <a:prstGeom prst="rect">
            <a:avLst/>
          </a:prstGeom>
          <a:noFill/>
        </p:spPr>
      </p:pic>
      <p:sp>
        <p:nvSpPr>
          <p:cNvPr id="14340" name="AutoShape 4" descr="Sacsayhuaman, el misterio más grande de América - Abrech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42" name="AutoShape 6" descr="Sacsayhuaman, el misterio más grande de América - Abrech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44" name="AutoShape 8" descr="Chavín de Huantar | Machu Picchu Tours - Paquetes turísticos Tou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4345" name="Picture 9" descr="G:\2020 15 MAYO EMANUELE\cabezas-clavas.jpg"/>
          <p:cNvPicPr>
            <a:picLocks noChangeAspect="1" noChangeArrowheads="1"/>
          </p:cNvPicPr>
          <p:nvPr/>
        </p:nvPicPr>
        <p:blipFill>
          <a:blip r:embed="rId3"/>
          <a:srcRect t="-118" r="28451"/>
          <a:stretch>
            <a:fillRect/>
          </a:stretch>
        </p:blipFill>
        <p:spPr bwMode="auto">
          <a:xfrm>
            <a:off x="5597089" y="1007959"/>
            <a:ext cx="2154840" cy="2295476"/>
          </a:xfrm>
          <a:prstGeom prst="rect">
            <a:avLst/>
          </a:prstGeom>
          <a:noFill/>
        </p:spPr>
      </p:pic>
      <p:pic>
        <p:nvPicPr>
          <p:cNvPr id="14347" name="Picture 11" descr="CAF protege 300.000 hectáreas de la Amazonía peruana | PRESENTE RSE"/>
          <p:cNvPicPr>
            <a:picLocks noChangeAspect="1" noChangeArrowheads="1"/>
          </p:cNvPicPr>
          <p:nvPr/>
        </p:nvPicPr>
        <p:blipFill>
          <a:blip r:embed="rId4"/>
          <a:srcRect l="9455" t="3547" r="22352" b="7499"/>
          <a:stretch>
            <a:fillRect/>
          </a:stretch>
        </p:blipFill>
        <p:spPr bwMode="auto">
          <a:xfrm>
            <a:off x="1151963" y="3894084"/>
            <a:ext cx="2737650" cy="2236959"/>
          </a:xfrm>
          <a:prstGeom prst="rect">
            <a:avLst/>
          </a:prstGeom>
          <a:noFill/>
        </p:spPr>
      </p:pic>
      <p:pic>
        <p:nvPicPr>
          <p:cNvPr id="14349" name="Picture 13" descr="Viajar sola a Nazca (Perú) y alrededores - #QuieroViajarSola"/>
          <p:cNvPicPr>
            <a:picLocks noChangeAspect="1" noChangeArrowheads="1"/>
          </p:cNvPicPr>
          <p:nvPr/>
        </p:nvPicPr>
        <p:blipFill>
          <a:blip r:embed="rId5"/>
          <a:srcRect l="31231" t="24407" r="3519" b="18402"/>
          <a:stretch>
            <a:fillRect/>
          </a:stretch>
        </p:blipFill>
        <p:spPr bwMode="auto">
          <a:xfrm>
            <a:off x="8496673" y="1094879"/>
            <a:ext cx="2940151" cy="2313595"/>
          </a:xfrm>
          <a:prstGeom prst="rect">
            <a:avLst/>
          </a:prstGeom>
          <a:noFill/>
        </p:spPr>
      </p:pic>
      <p:sp>
        <p:nvSpPr>
          <p:cNvPr id="14351" name="AutoShape 15" descr="Tours Nazca | Agencia de Viajes y Turismo | Tours - Full Da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53" name="AutoShape 17" descr="SOBREVUELO LINEAS DE NAZCA - Incas Journey Peru Incas Journey Pe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4354" name="Picture 18" descr="G:\2020 15 MAYO EMANUELE\lineas-de-nazca-incas-journey.jpg"/>
          <p:cNvPicPr>
            <a:picLocks noChangeAspect="1" noChangeArrowheads="1"/>
          </p:cNvPicPr>
          <p:nvPr/>
        </p:nvPicPr>
        <p:blipFill>
          <a:blip r:embed="rId6">
            <a:lum contrast="10000"/>
          </a:blip>
          <a:srcRect l="12042" t="2444" r="10819" b="7128"/>
          <a:stretch>
            <a:fillRect/>
          </a:stretch>
        </p:blipFill>
        <p:spPr bwMode="auto">
          <a:xfrm>
            <a:off x="7583216" y="3998795"/>
            <a:ext cx="3707154" cy="2200040"/>
          </a:xfrm>
          <a:prstGeom prst="rect">
            <a:avLst/>
          </a:prstGeom>
          <a:noFill/>
        </p:spPr>
      </p:pic>
      <p:pic>
        <p:nvPicPr>
          <p:cNvPr id="14355" name="Picture 19" descr="G:\2020 15 MAYO EMANUELE\plantas-medicinales-guanabana-1-e1588633574137.jpg"/>
          <p:cNvPicPr>
            <a:picLocks noChangeAspect="1" noChangeArrowheads="1"/>
          </p:cNvPicPr>
          <p:nvPr/>
        </p:nvPicPr>
        <p:blipFill>
          <a:blip r:embed="rId7"/>
          <a:srcRect r="35457" b="17756"/>
          <a:stretch>
            <a:fillRect/>
          </a:stretch>
        </p:blipFill>
        <p:spPr bwMode="auto">
          <a:xfrm>
            <a:off x="5106170" y="3883155"/>
            <a:ext cx="1785949" cy="2315679"/>
          </a:xfrm>
          <a:prstGeom prst="rect">
            <a:avLst/>
          </a:prstGeom>
          <a:noFill/>
        </p:spPr>
      </p:pic>
    </p:spTree>
    <p:extLst>
      <p:ext uri="{BB962C8B-B14F-4D97-AF65-F5344CB8AC3E}">
        <p14:creationId xmlns:p14="http://schemas.microsoft.com/office/powerpoint/2010/main" val="959192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552" y="624432"/>
            <a:ext cx="10515600" cy="1325563"/>
          </a:xfrm>
        </p:spPr>
        <p:txBody>
          <a:bodyPr>
            <a:normAutofit/>
          </a:bodyPr>
          <a:lstStyle/>
          <a:p>
            <a:r>
              <a:rPr lang="es-PE" sz="2000" b="1" dirty="0">
                <a:solidFill>
                  <a:schemeClr val="accent2"/>
                </a:solidFill>
                <a:effectLst>
                  <a:outerShdw blurRad="38100" dist="38100" dir="2700000" algn="tl">
                    <a:srgbClr val="000000">
                      <a:alpha val="43137"/>
                    </a:srgbClr>
                  </a:outerShdw>
                </a:effectLst>
              </a:rPr>
              <a:t>4. </a:t>
            </a:r>
            <a:r>
              <a:rPr lang="el-GR" sz="2000" b="1" dirty="0">
                <a:solidFill>
                  <a:schemeClr val="accent2"/>
                </a:solidFill>
                <a:effectLst>
                  <a:outerShdw blurRad="38100" dist="38100" dir="2700000" algn="tl">
                    <a:srgbClr val="000000">
                      <a:alpha val="43137"/>
                    </a:srgbClr>
                  </a:outerShdw>
                </a:effectLst>
              </a:rPr>
              <a:t>Τελετουργίες σαμανισμού</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76941" y="1404832"/>
            <a:ext cx="10515600" cy="3300967"/>
          </a:xfrm>
        </p:spPr>
        <p:txBody>
          <a:bodyPr>
            <a:normAutofit/>
          </a:bodyPr>
          <a:lstStyle/>
          <a:p>
            <a:pPr marL="227965" marR="734695" indent="0" algn="just">
              <a:spcBef>
                <a:spcPts val="5"/>
              </a:spcBef>
              <a:buNone/>
            </a:pPr>
            <a:endParaRPr lang="el-GR" sz="2400" dirty="0">
              <a:latin typeface="Times New Roman" pitchFamily="18" charset="0"/>
              <a:cs typeface="Times New Roman" pitchFamily="18" charset="0"/>
            </a:endParaRPr>
          </a:p>
          <a:p>
            <a:pPr marL="227965" marR="734695" indent="0" algn="just">
              <a:spcBef>
                <a:spcPts val="5"/>
              </a:spcBef>
              <a:buNone/>
            </a:pPr>
            <a:r>
              <a:rPr lang="el-GR" sz="1600" dirty="0">
                <a:cs typeface="Times New Roman" pitchFamily="18" charset="0"/>
              </a:rPr>
              <a:t>Τελετουργίες μύησης συμβαίνουν στο σαμανισμό σε διάφορα στάδια της ζωής:</a:t>
            </a:r>
            <a:endParaRPr lang="es-PE" sz="1600" dirty="0">
              <a:cs typeface="Times New Roman" pitchFamily="18" charset="0"/>
            </a:endParaRPr>
          </a:p>
          <a:p>
            <a:pPr marL="227965" marR="734695" indent="0" algn="just">
              <a:spcBef>
                <a:spcPts val="5"/>
              </a:spcBef>
              <a:buFont typeface="Wingdings" pitchFamily="2" charset="2"/>
              <a:buChar char="ü"/>
            </a:pPr>
            <a:r>
              <a:rPr lang="el-GR" sz="1600" dirty="0">
                <a:cs typeface="Times New Roman" pitchFamily="18" charset="0"/>
              </a:rPr>
              <a:t>Τελετουργίες γέννησης</a:t>
            </a:r>
            <a:endParaRPr lang="es-PE" sz="1600" dirty="0">
              <a:cs typeface="Times New Roman" pitchFamily="18" charset="0"/>
            </a:endParaRPr>
          </a:p>
          <a:p>
            <a:pPr marL="227965" marR="734695" indent="0" algn="just">
              <a:spcBef>
                <a:spcPts val="5"/>
              </a:spcBef>
              <a:buFont typeface="Wingdings" pitchFamily="2" charset="2"/>
              <a:buChar char="ü"/>
            </a:pPr>
            <a:r>
              <a:rPr lang="el-GR" sz="1600" dirty="0">
                <a:cs typeface="Times New Roman" pitchFamily="18" charset="0"/>
              </a:rPr>
              <a:t>Προετοιμασία δίπλα στους δασκάλους κατά την εφηβεία</a:t>
            </a:r>
            <a:endParaRPr lang="es-PE" sz="1600" dirty="0">
              <a:cs typeface="Times New Roman" pitchFamily="18" charset="0"/>
            </a:endParaRPr>
          </a:p>
          <a:p>
            <a:pPr marL="227965" marR="734695" indent="0" algn="just">
              <a:spcBef>
                <a:spcPts val="5"/>
              </a:spcBef>
              <a:buFont typeface="Wingdings" pitchFamily="2" charset="2"/>
              <a:buChar char="ü"/>
            </a:pPr>
            <a:r>
              <a:rPr lang="el-GR" sz="1600" dirty="0">
                <a:cs typeface="Times New Roman" pitchFamily="18" charset="0"/>
              </a:rPr>
              <a:t>Τελετές μύησης των </a:t>
            </a:r>
            <a:r>
              <a:rPr lang="el-GR" sz="1600" dirty="0" err="1">
                <a:cs typeface="Times New Roman" pitchFamily="18" charset="0"/>
              </a:rPr>
              <a:t>σαμάνων</a:t>
            </a:r>
            <a:endParaRPr lang="es-PE" sz="1600" dirty="0">
              <a:cs typeface="Times New Roman" pitchFamily="18" charset="0"/>
            </a:endParaRPr>
          </a:p>
          <a:p>
            <a:pPr marL="227965" marR="734695" indent="0" algn="just">
              <a:spcBef>
                <a:spcPts val="5"/>
              </a:spcBef>
              <a:buFont typeface="Wingdings" pitchFamily="2" charset="2"/>
              <a:buChar char="ü"/>
            </a:pPr>
            <a:r>
              <a:rPr lang="el-GR" sz="1600" dirty="0">
                <a:cs typeface="Times New Roman" pitchFamily="18" charset="0"/>
              </a:rPr>
              <a:t>Ντύσιμο του πολεμιστή</a:t>
            </a:r>
            <a:endParaRPr lang="es-PE" sz="1600" dirty="0">
              <a:cs typeface="Times New Roman" pitchFamily="18" charset="0"/>
            </a:endParaRPr>
          </a:p>
          <a:p>
            <a:pPr marL="227965" marR="734695" indent="0" algn="just" defTabSz="214313">
              <a:spcBef>
                <a:spcPts val="5"/>
              </a:spcBef>
              <a:buFont typeface="Wingdings" pitchFamily="2" charset="2"/>
              <a:buChar char="ü"/>
            </a:pPr>
            <a:r>
              <a:rPr lang="el-GR" sz="1600" dirty="0">
                <a:cs typeface="Times New Roman" pitchFamily="18" charset="0"/>
              </a:rPr>
              <a:t>Αυτές οι τελετουργίες έχουν τρία στάδια: διαχωρισμός, εισαγωγική κατάσταση και επανένταξη</a:t>
            </a:r>
            <a:r>
              <a:rPr lang="es-PE" sz="1600" dirty="0">
                <a:cs typeface="Times New Roman" pitchFamily="18" charset="0"/>
              </a:rPr>
              <a:t>.</a:t>
            </a:r>
          </a:p>
          <a:p>
            <a:pPr marL="227965" marR="734695" indent="0" algn="just">
              <a:spcBef>
                <a:spcPts val="5"/>
              </a:spcBef>
              <a:buNone/>
            </a:pPr>
            <a:r>
              <a:rPr lang="es-ES" sz="2400" dirty="0">
                <a:latin typeface="Times New Roman" pitchFamily="18" charset="0"/>
                <a:cs typeface="Times New Roman" pitchFamily="18" charset="0"/>
              </a:rPr>
              <a:t/>
            </a:r>
            <a:br>
              <a:rPr lang="es-ES" sz="2400" dirty="0">
                <a:latin typeface="Times New Roman" pitchFamily="18" charset="0"/>
                <a:cs typeface="Times New Roman" pitchFamily="18" charset="0"/>
              </a:rPr>
            </a:br>
            <a:r>
              <a:rPr lang="el-GR" sz="1600" b="1" dirty="0">
                <a:cs typeface="Times New Roman" pitchFamily="18" charset="0"/>
              </a:rPr>
              <a:t>Τελετουργίες για καταγραφή του χρόνου:</a:t>
            </a:r>
            <a:endParaRPr lang="es-PE" sz="1600" b="1" dirty="0">
              <a:cs typeface="Times New Roman" pitchFamily="18" charset="0"/>
            </a:endParaRPr>
          </a:p>
          <a:p>
            <a:pPr marL="227965" marR="734695" indent="0" algn="just">
              <a:spcBef>
                <a:spcPts val="5"/>
              </a:spcBef>
              <a:buNone/>
            </a:pPr>
            <a:endParaRPr lang="es-PE" sz="1600" b="1" dirty="0">
              <a:cs typeface="Times New Roman" pitchFamily="18" charset="0"/>
            </a:endParaRPr>
          </a:p>
          <a:p>
            <a:pPr marL="227965" marR="734695" indent="0" algn="just">
              <a:spcBef>
                <a:spcPts val="5"/>
              </a:spcBef>
              <a:buNone/>
            </a:pPr>
            <a:r>
              <a:rPr lang="el-GR" sz="1600" dirty="0">
                <a:cs typeface="Times New Roman" pitchFamily="18" charset="0"/>
              </a:rPr>
              <a:t>Κάποιοι </a:t>
            </a:r>
            <a:r>
              <a:rPr lang="el-GR" sz="1600" dirty="0" err="1">
                <a:cs typeface="Times New Roman" pitchFamily="18" charset="0"/>
              </a:rPr>
              <a:t>σαμάνοι</a:t>
            </a:r>
            <a:r>
              <a:rPr lang="el-GR" sz="1600" dirty="0">
                <a:cs typeface="Times New Roman" pitchFamily="18" charset="0"/>
              </a:rPr>
              <a:t> είχαν γνώση του μικρόκοσμου. Αυτό τους καθιστούσε ικανούς να προβλέπουν βροχές ή μπουρίνια, γεγονός ιδιαίτερα χρήσιμο στη γεωργία. </a:t>
            </a:r>
            <a:endParaRPr lang="en-US" sz="2400" dirty="0">
              <a:latin typeface="Times New Roman" pitchFamily="18" charset="0"/>
              <a:cs typeface="Times New Roman" pitchFamily="18" charset="0"/>
            </a:endParaRPr>
          </a:p>
        </p:txBody>
      </p:sp>
      <p:sp>
        <p:nvSpPr>
          <p:cNvPr id="5" name="4 CuadroTexto"/>
          <p:cNvSpPr txBox="1"/>
          <p:nvPr/>
        </p:nvSpPr>
        <p:spPr>
          <a:xfrm>
            <a:off x="491851" y="4879947"/>
            <a:ext cx="9803238" cy="646331"/>
          </a:xfrm>
          <a:prstGeom prst="rect">
            <a:avLst/>
          </a:prstGeom>
          <a:noFill/>
        </p:spPr>
        <p:txBody>
          <a:bodyPr wrap="square" rtlCol="0">
            <a:spAutoFit/>
          </a:bodyPr>
          <a:lstStyle/>
          <a:p>
            <a:pPr algn="just"/>
            <a:r>
              <a:rPr lang="es-PE" sz="1200" dirty="0"/>
              <a:t>20.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sp>
        <p:nvSpPr>
          <p:cNvPr id="4" name="Rectangle 3"/>
          <p:cNvSpPr/>
          <p:nvPr/>
        </p:nvSpPr>
        <p:spPr>
          <a:xfrm>
            <a:off x="491851" y="5700426"/>
            <a:ext cx="10017457" cy="646331"/>
          </a:xfrm>
          <a:prstGeom prst="rect">
            <a:avLst/>
          </a:prstGeom>
        </p:spPr>
        <p:txBody>
          <a:bodyPr wrap="square">
            <a:spAutoFit/>
          </a:bodyPr>
          <a:lstStyle/>
          <a:p>
            <a:pPr algn="just"/>
            <a:r>
              <a:rPr lang="es-PE" sz="120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spTree>
    <p:extLst>
      <p:ext uri="{BB962C8B-B14F-4D97-AF65-F5344CB8AC3E}">
        <p14:creationId xmlns:p14="http://schemas.microsoft.com/office/powerpoint/2010/main" val="85850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130" y="1088456"/>
            <a:ext cx="10515600" cy="549275"/>
          </a:xfrm>
        </p:spPr>
        <p:txBody>
          <a:bodyPr>
            <a:normAutofit/>
          </a:bodyPr>
          <a:lstStyle/>
          <a:p>
            <a:r>
              <a:rPr lang="es-PE" sz="2000" b="1" dirty="0">
                <a:solidFill>
                  <a:schemeClr val="accent2"/>
                </a:solidFill>
                <a:effectLst>
                  <a:outerShdw blurRad="38100" dist="38100" dir="2700000" algn="tl">
                    <a:srgbClr val="000000">
                      <a:alpha val="43137"/>
                    </a:srgbClr>
                  </a:outerShdw>
                </a:effectLst>
              </a:rPr>
              <a:t>4. </a:t>
            </a:r>
            <a:r>
              <a:rPr lang="el-GR" sz="2000" b="1" dirty="0">
                <a:solidFill>
                  <a:schemeClr val="accent2"/>
                </a:solidFill>
                <a:effectLst>
                  <a:outerShdw blurRad="38100" dist="38100" dir="2700000" algn="tl">
                    <a:srgbClr val="000000">
                      <a:alpha val="43137"/>
                    </a:srgbClr>
                  </a:outerShdw>
                </a:effectLst>
              </a:rPr>
              <a:t>Τελετουργίες σαμανισμού</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240809" y="2574309"/>
            <a:ext cx="5905500" cy="1424485"/>
          </a:xfrm>
        </p:spPr>
        <p:txBody>
          <a:bodyPr>
            <a:normAutofit/>
          </a:bodyPr>
          <a:lstStyle/>
          <a:p>
            <a:pPr marL="227965" marR="734695" indent="0" algn="just">
              <a:spcBef>
                <a:spcPts val="5"/>
              </a:spcBef>
              <a:buNone/>
            </a:pPr>
            <a:r>
              <a:rPr lang="el-GR" sz="1600" b="1" dirty="0">
                <a:cs typeface="Times New Roman" pitchFamily="18" charset="0"/>
              </a:rPr>
              <a:t>Τελετουργίες με θυσίες</a:t>
            </a:r>
            <a:r>
              <a:rPr lang="es-PE" sz="1600" b="1" dirty="0">
                <a:cs typeface="Times New Roman" pitchFamily="18" charset="0"/>
              </a:rPr>
              <a:t>:</a:t>
            </a:r>
          </a:p>
          <a:p>
            <a:pPr marL="227965" marR="734695" indent="0" algn="just">
              <a:spcBef>
                <a:spcPts val="5"/>
              </a:spcBef>
              <a:buNone/>
            </a:pPr>
            <a:r>
              <a:rPr lang="es-PE" sz="1600" b="1" dirty="0">
                <a:cs typeface="Times New Roman" pitchFamily="18" charset="0"/>
              </a:rPr>
              <a:t/>
            </a:r>
            <a:br>
              <a:rPr lang="es-PE" sz="1600" b="1" dirty="0">
                <a:cs typeface="Times New Roman" pitchFamily="18" charset="0"/>
              </a:rPr>
            </a:br>
            <a:r>
              <a:rPr lang="el-GR" sz="1600" dirty="0">
                <a:cs typeface="Times New Roman" pitchFamily="18" charset="0"/>
              </a:rPr>
              <a:t>Οι αρχαίοι προ-Κολομβιανοί έκαναν θυσίες. «Πρόκειται για θυσίες θανάτου ώστε να δοθεί ζωή». Οι προσφορές γίνονταν για τους θεούς.</a:t>
            </a:r>
            <a:endParaRPr lang="en-US" sz="1600" dirty="0">
              <a:cs typeface="Times New Roman" pitchFamily="18" charset="0"/>
            </a:endParaRPr>
          </a:p>
        </p:txBody>
      </p:sp>
      <p:sp>
        <p:nvSpPr>
          <p:cNvPr id="5" name="4 CuadroTexto"/>
          <p:cNvSpPr txBox="1"/>
          <p:nvPr/>
        </p:nvSpPr>
        <p:spPr>
          <a:xfrm>
            <a:off x="307255" y="5340518"/>
            <a:ext cx="7199014" cy="1015663"/>
          </a:xfrm>
          <a:prstGeom prst="rect">
            <a:avLst/>
          </a:prstGeom>
          <a:noFill/>
        </p:spPr>
        <p:txBody>
          <a:bodyPr wrap="square" rtlCol="0">
            <a:spAutoFit/>
          </a:bodyPr>
          <a:lstStyle/>
          <a:p>
            <a:r>
              <a:rPr lang="es-PE" sz="120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pic>
        <p:nvPicPr>
          <p:cNvPr id="6" name="Picture 2"/>
          <p:cNvPicPr>
            <a:picLocks noChangeAspect="1" noChangeArrowheads="1"/>
          </p:cNvPicPr>
          <p:nvPr/>
        </p:nvPicPr>
        <p:blipFill>
          <a:blip r:embed="rId2"/>
          <a:srcRect l="34853" t="13542" r="32500" b="14844"/>
          <a:stretch>
            <a:fillRect/>
          </a:stretch>
        </p:blipFill>
        <p:spPr bwMode="auto">
          <a:xfrm>
            <a:off x="7640020" y="1790700"/>
            <a:ext cx="3275630" cy="4057650"/>
          </a:xfrm>
          <a:prstGeom prst="rect">
            <a:avLst/>
          </a:prstGeom>
          <a:noFill/>
          <a:ln w="9525">
            <a:noFill/>
            <a:miter lim="800000"/>
            <a:headEnd/>
            <a:tailEnd/>
          </a:ln>
          <a:effectLst/>
        </p:spPr>
      </p:pic>
    </p:spTree>
    <p:extLst>
      <p:ext uri="{BB962C8B-B14F-4D97-AF65-F5344CB8AC3E}">
        <p14:creationId xmlns:p14="http://schemas.microsoft.com/office/powerpoint/2010/main" val="1338985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120" y="1032977"/>
            <a:ext cx="10515600" cy="344559"/>
          </a:xfrm>
        </p:spPr>
        <p:txBody>
          <a:bodyPr>
            <a:normAutofit fontScale="90000"/>
          </a:bodyPr>
          <a:lstStyle/>
          <a:p>
            <a:r>
              <a:rPr lang="es-PE" sz="2000" b="1" dirty="0">
                <a:solidFill>
                  <a:schemeClr val="accent2"/>
                </a:solidFill>
                <a:effectLst>
                  <a:outerShdw blurRad="38100" dist="38100" dir="2700000" algn="tl">
                    <a:srgbClr val="000000">
                      <a:alpha val="43137"/>
                    </a:srgbClr>
                  </a:outerShdw>
                </a:effectLst>
              </a:rPr>
              <a:t>4. </a:t>
            </a:r>
            <a:r>
              <a:rPr lang="el-GR" sz="2000" b="1" dirty="0">
                <a:solidFill>
                  <a:schemeClr val="accent2"/>
                </a:solidFill>
                <a:effectLst>
                  <a:outerShdw blurRad="38100" dist="38100" dir="2700000" algn="tl">
                    <a:srgbClr val="000000">
                      <a:alpha val="43137"/>
                    </a:srgbClr>
                  </a:outerShdw>
                </a:effectLst>
              </a:rPr>
              <a:t>Τελετουργίες σαμανισμού</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52449" y="1714501"/>
            <a:ext cx="4914901" cy="3752850"/>
          </a:xfrm>
        </p:spPr>
        <p:txBody>
          <a:bodyPr>
            <a:noAutofit/>
          </a:bodyPr>
          <a:lstStyle/>
          <a:p>
            <a:pPr marL="227965" marR="734695" indent="0" algn="just">
              <a:spcBef>
                <a:spcPts val="5"/>
              </a:spcBef>
              <a:buNone/>
            </a:pPr>
            <a:r>
              <a:rPr lang="el-GR" sz="1600" b="1" dirty="0">
                <a:cs typeface="Times New Roman" pitchFamily="18" charset="0"/>
              </a:rPr>
              <a:t>Θεραπευτικές τελετουργίες: ο </a:t>
            </a:r>
            <a:r>
              <a:rPr lang="el-GR" sz="1600" b="1" dirty="0" err="1">
                <a:cs typeface="Times New Roman" pitchFamily="18" charset="0"/>
              </a:rPr>
              <a:t>σαμάνος</a:t>
            </a:r>
            <a:r>
              <a:rPr lang="el-GR" sz="1600" b="1" dirty="0">
                <a:cs typeface="Times New Roman" pitchFamily="18" charset="0"/>
              </a:rPr>
              <a:t> θεραπευτής</a:t>
            </a:r>
            <a:r>
              <a:rPr lang="es-PE" sz="1600" b="1" dirty="0">
                <a:cs typeface="Times New Roman" pitchFamily="18" charset="0"/>
              </a:rPr>
              <a:t/>
            </a:r>
            <a:br>
              <a:rPr lang="es-PE" sz="1600" b="1" dirty="0">
                <a:cs typeface="Times New Roman" pitchFamily="18" charset="0"/>
              </a:rPr>
            </a:br>
            <a:endParaRPr lang="es-PE" sz="1600" b="1" dirty="0">
              <a:cs typeface="Times New Roman" pitchFamily="18" charset="0"/>
            </a:endParaRPr>
          </a:p>
          <a:p>
            <a:pPr marL="227965" marR="734695" indent="0" algn="just" defTabSz="2247900">
              <a:spcBef>
                <a:spcPts val="5"/>
              </a:spcBef>
              <a:buNone/>
            </a:pPr>
            <a:r>
              <a:rPr lang="el-GR" sz="1600" dirty="0">
                <a:cs typeface="Times New Roman" pitchFamily="18" charset="0"/>
              </a:rPr>
              <a:t>Οι </a:t>
            </a:r>
            <a:r>
              <a:rPr lang="el-GR" sz="1600" dirty="0" err="1">
                <a:cs typeface="Times New Roman" pitchFamily="18" charset="0"/>
              </a:rPr>
              <a:t>σαμάνοι</a:t>
            </a:r>
            <a:r>
              <a:rPr lang="el-GR" sz="1600" dirty="0">
                <a:cs typeface="Times New Roman" pitchFamily="18" charset="0"/>
              </a:rPr>
              <a:t> εκτελούσαν διάφορες τελετουργίες για να επιφέρουν τη σωματική, τη διανοητική, τη συναισθηματική και την πνευματική ισορροπία στον ασθενή. Με άλλα λόγια, οι </a:t>
            </a:r>
            <a:r>
              <a:rPr lang="el-GR" sz="1600" dirty="0" err="1">
                <a:cs typeface="Times New Roman" pitchFamily="18" charset="0"/>
              </a:rPr>
              <a:t>σαμάνοι</a:t>
            </a:r>
            <a:r>
              <a:rPr lang="el-GR" sz="1600" dirty="0">
                <a:cs typeface="Times New Roman" pitchFamily="18" charset="0"/>
              </a:rPr>
              <a:t> προσέγγιζαν την υγεία και τη νόσο με ένα συνολικό, ολιστικό τρόπο. </a:t>
            </a:r>
            <a:endParaRPr lang="es-PE" sz="1600" dirty="0">
              <a:cs typeface="Times New Roman" pitchFamily="18" charset="0"/>
            </a:endParaRPr>
          </a:p>
          <a:p>
            <a:pPr marL="227965" marR="734695" indent="0" algn="just" defTabSz="2247900">
              <a:spcBef>
                <a:spcPts val="5"/>
              </a:spcBef>
              <a:buNone/>
            </a:pPr>
            <a:r>
              <a:rPr lang="el-GR" sz="1600" dirty="0">
                <a:cs typeface="Times New Roman" pitchFamily="18" charset="0"/>
              </a:rPr>
              <a:t>Γνώριζαν τα μυστικά των ψυχοτρόπων φυτών, όπως του καπνού και της </a:t>
            </a:r>
            <a:r>
              <a:rPr lang="es-PE" sz="1600" dirty="0">
                <a:cs typeface="Times New Roman" pitchFamily="18" charset="0"/>
              </a:rPr>
              <a:t>ayahuasca.</a:t>
            </a:r>
          </a:p>
          <a:p>
            <a:pPr marL="227965" marR="734695" indent="0" algn="just" defTabSz="2247900">
              <a:spcBef>
                <a:spcPts val="5"/>
              </a:spcBef>
              <a:buNone/>
            </a:pPr>
            <a:r>
              <a:rPr lang="el-GR" sz="1600" dirty="0">
                <a:cs typeface="Times New Roman" pitchFamily="18" charset="0"/>
              </a:rPr>
              <a:t>Μέσω των θεραπευτικών τελετών, φιλοδοξούσαν να θεραπεύσουν, να επαναφέρουν την ισορροπία και να εξαγνίσουν, χρησιμοποιώντας φαρμακευτικά και ψυχοτρόπα φυτά</a:t>
            </a:r>
            <a:r>
              <a:rPr lang="es-PE" sz="1600" dirty="0">
                <a:cs typeface="Times New Roman" pitchFamily="18" charset="0"/>
              </a:rPr>
              <a:t>. </a:t>
            </a:r>
            <a:endParaRPr lang="en-US" sz="1600" dirty="0">
              <a:cs typeface="Times New Roman" pitchFamily="18" charset="0"/>
            </a:endParaRPr>
          </a:p>
          <a:p>
            <a:pPr marL="227965" marR="734695" indent="0" algn="just">
              <a:spcBef>
                <a:spcPts val="5"/>
              </a:spcBef>
              <a:buNone/>
            </a:pPr>
            <a:endParaRPr lang="en-US" sz="1800" dirty="0">
              <a:latin typeface="Times New Roman" pitchFamily="18" charset="0"/>
              <a:cs typeface="Times New Roman" pitchFamily="18" charset="0"/>
            </a:endParaRPr>
          </a:p>
        </p:txBody>
      </p:sp>
      <p:sp>
        <p:nvSpPr>
          <p:cNvPr id="5" name="4 CuadroTexto"/>
          <p:cNvSpPr txBox="1"/>
          <p:nvPr/>
        </p:nvSpPr>
        <p:spPr>
          <a:xfrm>
            <a:off x="240632" y="5695481"/>
            <a:ext cx="11951368" cy="577081"/>
          </a:xfrm>
          <a:prstGeom prst="rect">
            <a:avLst/>
          </a:prstGeom>
          <a:noFill/>
        </p:spPr>
        <p:txBody>
          <a:bodyPr wrap="square" rtlCol="0">
            <a:spAutoFit/>
          </a:bodyPr>
          <a:lstStyle/>
          <a:p>
            <a:r>
              <a:rPr lang="es-PE" sz="105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050" dirty="0" err="1"/>
              <a:t>Muséum</a:t>
            </a:r>
            <a:r>
              <a:rPr lang="es-PE" sz="1050" dirty="0"/>
              <a:t> </a:t>
            </a:r>
            <a:r>
              <a:rPr lang="es-PE" sz="1050" dirty="0" err="1"/>
              <a:t>National</a:t>
            </a:r>
            <a:r>
              <a:rPr lang="es-PE" sz="1050" dirty="0"/>
              <a:t> </a:t>
            </a:r>
            <a:r>
              <a:rPr lang="es-PE" sz="1050" dirty="0" err="1"/>
              <a:t>d’Histoire</a:t>
            </a:r>
            <a:r>
              <a:rPr lang="es-PE" sz="1050" dirty="0"/>
              <a:t> </a:t>
            </a:r>
            <a:r>
              <a:rPr lang="es-PE" sz="1050" dirty="0" err="1"/>
              <a:t>Naturelle</a:t>
            </a:r>
            <a:r>
              <a:rPr lang="es-PE" sz="1050" dirty="0"/>
              <a:t>.  </a:t>
            </a:r>
          </a:p>
        </p:txBody>
      </p:sp>
      <p:sp>
        <p:nvSpPr>
          <p:cNvPr id="6" name="5 CuadroTexto"/>
          <p:cNvSpPr txBox="1"/>
          <p:nvPr/>
        </p:nvSpPr>
        <p:spPr>
          <a:xfrm>
            <a:off x="5448300" y="4914900"/>
            <a:ext cx="5219700" cy="584775"/>
          </a:xfrm>
          <a:prstGeom prst="rect">
            <a:avLst/>
          </a:prstGeom>
          <a:noFill/>
        </p:spPr>
        <p:txBody>
          <a:bodyPr wrap="square" rtlCol="0">
            <a:spAutoFit/>
          </a:bodyPr>
          <a:lstStyle/>
          <a:p>
            <a:pPr algn="ctr"/>
            <a:r>
              <a:rPr lang="el-GR" sz="1600" dirty="0"/>
              <a:t>Πέτρινο κεφάλι καρφιού με τη μορφή ανθρώπου με μαλλιά ερπετού και ρινικές εκκρίσεις.</a:t>
            </a:r>
            <a:r>
              <a:rPr lang="es-PE" sz="1600" dirty="0"/>
              <a:t> </a:t>
            </a:r>
          </a:p>
        </p:txBody>
      </p:sp>
      <p:sp>
        <p:nvSpPr>
          <p:cNvPr id="8" name="7 CuadroTexto"/>
          <p:cNvSpPr txBox="1"/>
          <p:nvPr/>
        </p:nvSpPr>
        <p:spPr>
          <a:xfrm>
            <a:off x="9982200" y="2533650"/>
            <a:ext cx="1657350" cy="1169551"/>
          </a:xfrm>
          <a:prstGeom prst="rect">
            <a:avLst/>
          </a:prstGeom>
          <a:noFill/>
        </p:spPr>
        <p:txBody>
          <a:bodyPr wrap="square" rtlCol="0">
            <a:spAutoFit/>
          </a:bodyPr>
          <a:lstStyle/>
          <a:p>
            <a:r>
              <a:rPr lang="es-PE" sz="1400" dirty="0">
                <a:hlinkClick r:id="rId2"/>
              </a:rPr>
              <a:t>https://visitavirtual.cultura.pe/recorridos/MUNACH/museo-nacional-chavin/index.html</a:t>
            </a:r>
            <a:endParaRPr lang="es-PE" sz="1400" dirty="0"/>
          </a:p>
        </p:txBody>
      </p:sp>
      <p:pic>
        <p:nvPicPr>
          <p:cNvPr id="8196" name="Picture 4"/>
          <p:cNvPicPr>
            <a:picLocks noChangeAspect="1" noChangeArrowheads="1"/>
          </p:cNvPicPr>
          <p:nvPr/>
        </p:nvPicPr>
        <p:blipFill>
          <a:blip r:embed="rId3"/>
          <a:srcRect l="28383" t="12239" r="33381" b="25261"/>
          <a:stretch>
            <a:fillRect/>
          </a:stretch>
        </p:blipFill>
        <p:spPr bwMode="auto">
          <a:xfrm>
            <a:off x="5803424" y="1377536"/>
            <a:ext cx="3637459" cy="3357655"/>
          </a:xfrm>
          <a:prstGeom prst="rect">
            <a:avLst/>
          </a:prstGeom>
          <a:noFill/>
          <a:ln w="9525">
            <a:noFill/>
            <a:miter lim="800000"/>
            <a:headEnd/>
            <a:tailEnd/>
          </a:ln>
          <a:effectLst/>
        </p:spPr>
      </p:pic>
    </p:spTree>
    <p:extLst>
      <p:ext uri="{BB962C8B-B14F-4D97-AF65-F5344CB8AC3E}">
        <p14:creationId xmlns:p14="http://schemas.microsoft.com/office/powerpoint/2010/main" val="1263719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808" y="1026998"/>
            <a:ext cx="10515600" cy="631161"/>
          </a:xfrm>
        </p:spPr>
        <p:txBody>
          <a:bodyPr>
            <a:normAutofit fontScale="90000"/>
          </a:bodyPr>
          <a:lstStyle/>
          <a:p>
            <a:r>
              <a:rPr lang="es-PE" sz="2200" b="1" dirty="0">
                <a:solidFill>
                  <a:schemeClr val="accent2"/>
                </a:solidFill>
                <a:effectLst>
                  <a:outerShdw blurRad="38100" dist="38100" dir="2700000" algn="tl">
                    <a:srgbClr val="000000">
                      <a:alpha val="43137"/>
                    </a:srgbClr>
                  </a:outerShdw>
                </a:effectLst>
              </a:rPr>
              <a:t>4. </a:t>
            </a:r>
            <a:r>
              <a:rPr lang="el-GR" sz="2400" b="1" dirty="0">
                <a:solidFill>
                  <a:schemeClr val="accent2"/>
                </a:solidFill>
                <a:effectLst>
                  <a:outerShdw blurRad="38100" dist="38100" dir="2700000" algn="tl">
                    <a:srgbClr val="000000">
                      <a:alpha val="43137"/>
                    </a:srgbClr>
                  </a:outerShdw>
                </a:effectLst>
              </a:rPr>
              <a:t>Τελετουργίες σαμανισμού</a:t>
            </a:r>
            <a:r>
              <a:rPr lang="es-ES" sz="1800" b="1" dirty="0">
                <a:solidFill>
                  <a:schemeClr val="accent2"/>
                </a:solidFill>
                <a:effectLst>
                  <a:outerShdw blurRad="38100" dist="38100" dir="2700000" algn="tl">
                    <a:srgbClr val="000000">
                      <a:alpha val="43137"/>
                    </a:srgbClr>
                  </a:outerShdw>
                </a:effectLst>
              </a:rPr>
              <a:t/>
            </a:r>
            <a:br>
              <a:rPr lang="es-E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50808" y="1658159"/>
            <a:ext cx="11199509" cy="4306544"/>
          </a:xfrm>
        </p:spPr>
        <p:txBody>
          <a:bodyPr>
            <a:noAutofit/>
          </a:bodyPr>
          <a:lstStyle/>
          <a:p>
            <a:pPr marL="0" indent="0">
              <a:buNone/>
            </a:pPr>
            <a:r>
              <a:rPr lang="el-GR" sz="1600" b="1" dirty="0">
                <a:cs typeface="Times New Roman" pitchFamily="18" charset="0"/>
              </a:rPr>
              <a:t>Θεραπευτικές τελετουργίες: ο </a:t>
            </a:r>
            <a:r>
              <a:rPr lang="el-GR" sz="1600" b="1" dirty="0" err="1">
                <a:cs typeface="Times New Roman" pitchFamily="18" charset="0"/>
              </a:rPr>
              <a:t>σαμάνος</a:t>
            </a:r>
            <a:r>
              <a:rPr lang="el-GR" sz="1600" b="1" dirty="0">
                <a:cs typeface="Times New Roman" pitchFamily="18" charset="0"/>
              </a:rPr>
              <a:t> θεραπευτής</a:t>
            </a:r>
            <a:endParaRPr lang="es-PE" sz="1600" b="1" dirty="0">
              <a:cs typeface="Times New Roman" pitchFamily="18" charset="0"/>
            </a:endParaRPr>
          </a:p>
          <a:p>
            <a:pPr marL="0" indent="0">
              <a:buNone/>
            </a:pPr>
            <a:r>
              <a:rPr lang="el-GR" sz="1600" dirty="0">
                <a:cs typeface="Times New Roman" pitchFamily="18" charset="0"/>
              </a:rPr>
              <a:t>Οι </a:t>
            </a:r>
            <a:r>
              <a:rPr lang="el-GR" sz="1600" dirty="0" err="1">
                <a:cs typeface="Times New Roman" pitchFamily="18" charset="0"/>
              </a:rPr>
              <a:t>σαμάνοι</a:t>
            </a:r>
            <a:r>
              <a:rPr lang="el-GR" sz="1600" dirty="0">
                <a:cs typeface="Times New Roman" pitchFamily="18" charset="0"/>
              </a:rPr>
              <a:t> θεραπευτές είχαν την ευθύνη ίασης και θεραπείας των ανθρώπων. Ανέπτυξαν μία σχέση επικοινωνίας και αλληλοβοήθειας με τους ασθενείς τους. Οι ρόλοι τους ήταν:</a:t>
            </a:r>
            <a:endParaRPr lang="es-PE" sz="1600" dirty="0">
              <a:cs typeface="Times New Roman" pitchFamily="18" charset="0"/>
            </a:endParaRPr>
          </a:p>
          <a:p>
            <a:r>
              <a:rPr lang="es-PE" sz="1600" dirty="0">
                <a:cs typeface="Times New Roman" pitchFamily="18" charset="0"/>
              </a:rPr>
              <a:t>1) </a:t>
            </a:r>
            <a:r>
              <a:rPr lang="el-GR" sz="1600" dirty="0">
                <a:cs typeface="Times New Roman" pitchFamily="18" charset="0"/>
              </a:rPr>
              <a:t>Αποκατάσταση της υγείας</a:t>
            </a:r>
            <a:r>
              <a:rPr lang="es-PE" sz="1600" dirty="0">
                <a:cs typeface="Times New Roman" pitchFamily="18" charset="0"/>
              </a:rPr>
              <a:t>.</a:t>
            </a:r>
          </a:p>
          <a:p>
            <a:r>
              <a:rPr lang="es-PE" sz="1600" dirty="0">
                <a:cs typeface="Times New Roman" pitchFamily="18" charset="0"/>
              </a:rPr>
              <a:t>2) </a:t>
            </a:r>
            <a:r>
              <a:rPr lang="el-GR" sz="1600" dirty="0">
                <a:cs typeface="Times New Roman" pitchFamily="18" charset="0"/>
              </a:rPr>
              <a:t>Καθαρισμός</a:t>
            </a:r>
            <a:endParaRPr lang="es-PE" sz="1600" dirty="0">
              <a:cs typeface="Times New Roman" pitchFamily="18" charset="0"/>
            </a:endParaRPr>
          </a:p>
          <a:p>
            <a:r>
              <a:rPr lang="es-PE" sz="1600" dirty="0">
                <a:cs typeface="Times New Roman" pitchFamily="18" charset="0"/>
              </a:rPr>
              <a:t>3) </a:t>
            </a:r>
            <a:r>
              <a:rPr lang="el-GR" sz="1600" dirty="0">
                <a:cs typeface="Times New Roman" pitchFamily="18" charset="0"/>
              </a:rPr>
              <a:t>Εξαγνισμός</a:t>
            </a:r>
            <a:r>
              <a:rPr lang="es-PE" sz="1600" dirty="0">
                <a:cs typeface="Times New Roman" pitchFamily="18" charset="0"/>
              </a:rPr>
              <a:t>.</a:t>
            </a:r>
          </a:p>
          <a:p>
            <a:r>
              <a:rPr lang="es-PE" sz="1600" dirty="0">
                <a:cs typeface="Times New Roman" pitchFamily="18" charset="0"/>
              </a:rPr>
              <a:t>4) </a:t>
            </a:r>
            <a:r>
              <a:rPr lang="el-GR" sz="1600" dirty="0">
                <a:cs typeface="Times New Roman" pitchFamily="18" charset="0"/>
              </a:rPr>
              <a:t>Αποκατάσταση</a:t>
            </a:r>
            <a:r>
              <a:rPr lang="es-PE" sz="1600" dirty="0">
                <a:cs typeface="Times New Roman" pitchFamily="18" charset="0"/>
              </a:rPr>
              <a:t>.</a:t>
            </a:r>
          </a:p>
          <a:p>
            <a:r>
              <a:rPr lang="es-PE" sz="1600" dirty="0">
                <a:cs typeface="Times New Roman" pitchFamily="18" charset="0"/>
              </a:rPr>
              <a:t>5) </a:t>
            </a:r>
            <a:r>
              <a:rPr lang="el-GR" sz="1600" dirty="0">
                <a:cs typeface="Times New Roman" pitchFamily="18" charset="0"/>
              </a:rPr>
              <a:t>Βελτίωση της σχέσης του ατόμου με την ομάδα και το περιβάλλον του.</a:t>
            </a:r>
            <a:endParaRPr lang="es-PE" sz="1600" dirty="0">
              <a:cs typeface="Times New Roman" pitchFamily="18" charset="0"/>
            </a:endParaRPr>
          </a:p>
        </p:txBody>
      </p:sp>
    </p:spTree>
    <p:extLst>
      <p:ext uri="{BB962C8B-B14F-4D97-AF65-F5344CB8AC3E}">
        <p14:creationId xmlns:p14="http://schemas.microsoft.com/office/powerpoint/2010/main" val="239327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636" y="1716253"/>
            <a:ext cx="10515600" cy="344559"/>
          </a:xfrm>
        </p:spPr>
        <p:txBody>
          <a:bodyPr>
            <a:normAutofit fontScale="90000"/>
          </a:bodyPr>
          <a:lstStyle/>
          <a:p>
            <a:r>
              <a:rPr lang="es-PE" sz="2200" b="1" dirty="0">
                <a:solidFill>
                  <a:schemeClr val="accent2"/>
                </a:solidFill>
                <a:effectLst>
                  <a:outerShdw blurRad="38100" dist="38100" dir="2700000" algn="tl">
                    <a:srgbClr val="000000">
                      <a:alpha val="43137"/>
                    </a:srgbClr>
                  </a:outerShdw>
                </a:effectLst>
              </a:rPr>
              <a:t>4. </a:t>
            </a:r>
            <a:r>
              <a:rPr lang="el-GR" sz="2400" b="1" dirty="0">
                <a:solidFill>
                  <a:schemeClr val="accent2"/>
                </a:solidFill>
                <a:effectLst>
                  <a:outerShdw blurRad="38100" dist="38100" dir="2700000" algn="tl">
                    <a:srgbClr val="000000">
                      <a:alpha val="43137"/>
                    </a:srgbClr>
                  </a:outerShdw>
                </a:effectLst>
              </a:rPr>
              <a:t>Τελετουργίες σαμανισμού</a:t>
            </a:r>
            <a:r>
              <a:rPr lang="es-ES" dirty="0"/>
              <a:t/>
            </a:r>
            <a:br>
              <a:rPr lang="es-ES" dirty="0"/>
            </a:br>
            <a:r>
              <a:rPr lang="en-US" dirty="0"/>
              <a:t/>
            </a:r>
            <a:br>
              <a:rPr lang="en-US" dirty="0"/>
            </a:br>
            <a:endParaRPr lang="en-US" dirty="0"/>
          </a:p>
        </p:txBody>
      </p:sp>
      <p:sp>
        <p:nvSpPr>
          <p:cNvPr id="3" name="Marcador de contenido 2"/>
          <p:cNvSpPr>
            <a:spLocks noGrp="1"/>
          </p:cNvSpPr>
          <p:nvPr>
            <p:ph idx="1"/>
          </p:nvPr>
        </p:nvSpPr>
        <p:spPr>
          <a:xfrm>
            <a:off x="941411" y="1853843"/>
            <a:ext cx="10572749" cy="948562"/>
          </a:xfrm>
        </p:spPr>
        <p:txBody>
          <a:bodyPr>
            <a:noAutofit/>
          </a:bodyPr>
          <a:lstStyle/>
          <a:p>
            <a:pPr marL="0" indent="0">
              <a:buNone/>
            </a:pPr>
            <a:r>
              <a:rPr lang="el-GR" sz="1600" b="1" dirty="0">
                <a:cs typeface="Times New Roman" pitchFamily="18" charset="0"/>
              </a:rPr>
              <a:t>Θεραπευτικές τελετουργίες: ο </a:t>
            </a:r>
            <a:r>
              <a:rPr lang="el-GR" sz="1600" b="1" dirty="0" err="1">
                <a:cs typeface="Times New Roman" pitchFamily="18" charset="0"/>
              </a:rPr>
              <a:t>σαμάνος</a:t>
            </a:r>
            <a:r>
              <a:rPr lang="el-GR" sz="1600" b="1" dirty="0">
                <a:cs typeface="Times New Roman" pitchFamily="18" charset="0"/>
              </a:rPr>
              <a:t> θεραπευτής</a:t>
            </a:r>
            <a:endParaRPr lang="es-PE" sz="1600" b="1" dirty="0">
              <a:cs typeface="Times New Roman" pitchFamily="18" charset="0"/>
            </a:endParaRPr>
          </a:p>
          <a:p>
            <a:pPr marL="0" indent="0">
              <a:buNone/>
            </a:pPr>
            <a:r>
              <a:rPr lang="el-GR" sz="1600" dirty="0">
                <a:cs typeface="Times New Roman" pitchFamily="18" charset="0"/>
              </a:rPr>
              <a:t>Οι </a:t>
            </a:r>
            <a:r>
              <a:rPr lang="el-GR" sz="1600" dirty="0" err="1">
                <a:cs typeface="Times New Roman" pitchFamily="18" charset="0"/>
              </a:rPr>
              <a:t>σαμάνοι</a:t>
            </a:r>
            <a:r>
              <a:rPr lang="el-GR" sz="1600" dirty="0">
                <a:cs typeface="Times New Roman" pitchFamily="18" charset="0"/>
              </a:rPr>
              <a:t> ετοίμαζαν τα δικά τους φάρμακα</a:t>
            </a:r>
            <a:r>
              <a:rPr lang="es-PE" sz="1600" dirty="0">
                <a:cs typeface="Times New Roman" pitchFamily="18" charset="0"/>
              </a:rPr>
              <a:t>.</a:t>
            </a:r>
          </a:p>
          <a:p>
            <a:pPr marL="0" indent="0">
              <a:buNone/>
            </a:pPr>
            <a:endParaRPr lang="es-PE" sz="2400" dirty="0">
              <a:latin typeface="Times New Roman" pitchFamily="18" charset="0"/>
              <a:cs typeface="Times New Roman" pitchFamily="18" charset="0"/>
            </a:endParaRPr>
          </a:p>
        </p:txBody>
      </p:sp>
      <p:sp>
        <p:nvSpPr>
          <p:cNvPr id="7" name="6 CuadroTexto"/>
          <p:cNvSpPr txBox="1"/>
          <p:nvPr/>
        </p:nvSpPr>
        <p:spPr>
          <a:xfrm>
            <a:off x="8553450" y="3943350"/>
            <a:ext cx="2724150" cy="830997"/>
          </a:xfrm>
          <a:prstGeom prst="rect">
            <a:avLst/>
          </a:prstGeom>
          <a:noFill/>
        </p:spPr>
        <p:txBody>
          <a:bodyPr wrap="square" rtlCol="0">
            <a:spAutoFit/>
          </a:bodyPr>
          <a:lstStyle/>
          <a:p>
            <a:r>
              <a:rPr lang="es-PE" sz="1200" dirty="0">
                <a:hlinkClick r:id="rId2"/>
              </a:rPr>
              <a:t>https://visitavirtual.cultura.pe/recorridos/MNAAHP/museo-nacional-arqueologia-antropologia-historia-peru/index.html</a:t>
            </a:r>
            <a:endParaRPr lang="es-PE" sz="1200" dirty="0"/>
          </a:p>
        </p:txBody>
      </p:sp>
      <p:pic>
        <p:nvPicPr>
          <p:cNvPr id="4099" name="Picture 3"/>
          <p:cNvPicPr>
            <a:picLocks noChangeAspect="1" noChangeArrowheads="1"/>
          </p:cNvPicPr>
          <p:nvPr/>
        </p:nvPicPr>
        <p:blipFill>
          <a:blip r:embed="rId3"/>
          <a:srcRect l="30441" t="47656" r="28088" b="17188"/>
          <a:stretch>
            <a:fillRect/>
          </a:stretch>
        </p:blipFill>
        <p:spPr bwMode="auto">
          <a:xfrm>
            <a:off x="1598636" y="2794822"/>
            <a:ext cx="6534150" cy="3128051"/>
          </a:xfrm>
          <a:prstGeom prst="rect">
            <a:avLst/>
          </a:prstGeom>
          <a:noFill/>
          <a:ln w="9525">
            <a:noFill/>
            <a:miter lim="800000"/>
            <a:headEnd/>
            <a:tailEnd/>
          </a:ln>
          <a:effectLst/>
        </p:spPr>
      </p:pic>
    </p:spTree>
    <p:extLst>
      <p:ext uri="{BB962C8B-B14F-4D97-AF65-F5344CB8AC3E}">
        <p14:creationId xmlns:p14="http://schemas.microsoft.com/office/powerpoint/2010/main" val="2393278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541" y="1033866"/>
            <a:ext cx="10515600" cy="631162"/>
          </a:xfrm>
        </p:spPr>
        <p:txBody>
          <a:bodyPr>
            <a:normAutofit/>
          </a:bodyPr>
          <a:lstStyle/>
          <a:p>
            <a:r>
              <a:rPr lang="es-PE" sz="2000" b="1" dirty="0">
                <a:solidFill>
                  <a:schemeClr val="accent2"/>
                </a:solidFill>
                <a:effectLst>
                  <a:outerShdw blurRad="38100" dist="38100" dir="2700000" algn="tl">
                    <a:srgbClr val="000000">
                      <a:alpha val="43137"/>
                    </a:srgbClr>
                  </a:outerShdw>
                </a:effectLst>
              </a:rPr>
              <a:t>4. </a:t>
            </a:r>
            <a:r>
              <a:rPr lang="el-GR" sz="2000" b="1" dirty="0">
                <a:solidFill>
                  <a:schemeClr val="accent2"/>
                </a:solidFill>
                <a:effectLst>
                  <a:outerShdw blurRad="38100" dist="38100" dir="2700000" algn="tl">
                    <a:srgbClr val="000000">
                      <a:alpha val="43137"/>
                    </a:srgbClr>
                  </a:outerShdw>
                </a:effectLst>
              </a:rPr>
              <a:t>Τελετουργίες σαμανισμού</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38850" y="1769776"/>
            <a:ext cx="11363864" cy="3184361"/>
          </a:xfrm>
        </p:spPr>
        <p:txBody>
          <a:bodyPr>
            <a:normAutofit/>
          </a:bodyPr>
          <a:lstStyle/>
          <a:p>
            <a:pPr marL="227965" marR="734695" indent="0" algn="just">
              <a:spcBef>
                <a:spcPts val="5"/>
              </a:spcBef>
              <a:buNone/>
            </a:pPr>
            <a:r>
              <a:rPr lang="el-GR" sz="1600" b="1" dirty="0">
                <a:cs typeface="Times New Roman" pitchFamily="18" charset="0"/>
              </a:rPr>
              <a:t>Τελετές ταφής</a:t>
            </a:r>
            <a:endParaRPr lang="es-PE" sz="1600" b="1" dirty="0">
              <a:cs typeface="Times New Roman" pitchFamily="18" charset="0"/>
            </a:endParaRPr>
          </a:p>
          <a:p>
            <a:pPr marL="227965" marR="734695" indent="0" algn="just">
              <a:spcBef>
                <a:spcPts val="5"/>
              </a:spcBef>
              <a:buNone/>
            </a:pPr>
            <a:r>
              <a:rPr lang="es-PE" sz="1600" b="1" dirty="0">
                <a:cs typeface="Times New Roman" pitchFamily="18" charset="0"/>
              </a:rPr>
              <a:t> </a:t>
            </a:r>
            <a:br>
              <a:rPr lang="es-PE" sz="1600" b="1" dirty="0">
                <a:cs typeface="Times New Roman" pitchFamily="18" charset="0"/>
              </a:rPr>
            </a:br>
            <a:r>
              <a:rPr lang="el-GR" sz="1600" dirty="0">
                <a:cs typeface="Times New Roman" pitchFamily="18" charset="0"/>
              </a:rPr>
              <a:t>Στο </a:t>
            </a:r>
            <a:r>
              <a:rPr lang="el-GR" sz="1600" dirty="0" err="1">
                <a:cs typeface="Times New Roman" pitchFamily="18" charset="0"/>
              </a:rPr>
              <a:t>σαμανικό</a:t>
            </a:r>
            <a:r>
              <a:rPr lang="el-GR" sz="1600" dirty="0">
                <a:cs typeface="Times New Roman" pitchFamily="18" charset="0"/>
              </a:rPr>
              <a:t> κόσμο, η ζωή και ο θάνατος είχαν μεγάλη σχέση, συνεπώς ακολουθούνταν τελετουργίες και για τα δύο.</a:t>
            </a:r>
            <a:endParaRPr lang="es-PE" sz="1600" dirty="0">
              <a:cs typeface="Times New Roman" pitchFamily="18" charset="0"/>
            </a:endParaRPr>
          </a:p>
          <a:p>
            <a:pPr marL="227965" marR="734695" indent="0" algn="just">
              <a:spcBef>
                <a:spcPts val="5"/>
              </a:spcBef>
              <a:buNone/>
            </a:pPr>
            <a:endParaRPr lang="es-PE" sz="1600" dirty="0">
              <a:cs typeface="Times New Roman" pitchFamily="18" charset="0"/>
            </a:endParaRPr>
          </a:p>
          <a:p>
            <a:pPr marL="227965" marR="734695" indent="0" algn="just">
              <a:spcBef>
                <a:spcPts val="5"/>
              </a:spcBef>
              <a:buNone/>
            </a:pPr>
            <a:r>
              <a:rPr lang="el-GR" sz="1600" dirty="0">
                <a:cs typeface="Times New Roman" pitchFamily="18" charset="0"/>
              </a:rPr>
              <a:t>Στον προ-Κολομβιανό πολιτισμό, ο θάνατος ήταν σημαντικός γιατί ήταν η ευκαιρία για τον νεκρό να επιστρέψει στη μητέρα γη ώστε να ξαναγεννηθεί αργότερα.</a:t>
            </a:r>
            <a:endParaRPr lang="es-PE" sz="1600" dirty="0">
              <a:cs typeface="Times New Roman" pitchFamily="18" charset="0"/>
            </a:endParaRPr>
          </a:p>
          <a:p>
            <a:pPr marL="227965" marR="734695" indent="0" algn="just">
              <a:spcBef>
                <a:spcPts val="5"/>
              </a:spcBef>
              <a:buNone/>
            </a:pPr>
            <a:endParaRPr lang="es-PE" sz="1600" dirty="0">
              <a:cs typeface="Times New Roman" pitchFamily="18" charset="0"/>
            </a:endParaRPr>
          </a:p>
          <a:p>
            <a:pPr marL="227965" marR="734695" indent="0" algn="just">
              <a:spcBef>
                <a:spcPts val="5"/>
              </a:spcBef>
              <a:buNone/>
            </a:pPr>
            <a:r>
              <a:rPr lang="el-GR" sz="1600" dirty="0">
                <a:cs typeface="Times New Roman" pitchFamily="18" charset="0"/>
              </a:rPr>
              <a:t>Η μελέτη των αρχαιολογικών καταλοίπων αποκάλυψε ότι οι νεκρικές πρακτικές ποικίλαν ανάλογα με την κοινωνική θέση του ατόμου: κάποιοι θάβονταν σε απλούς τάφους, ενώ άλλη θάβονταν σε κραυγαλέους τάφους. Τα άτομα της ανώτερης τάξης τυλίγονταν με κουβέρτες</a:t>
            </a:r>
            <a:r>
              <a:rPr lang="es-PE" sz="1600" dirty="0">
                <a:cs typeface="Times New Roman" pitchFamily="18" charset="0"/>
              </a:rPr>
              <a:t> (“fardos”). </a:t>
            </a:r>
            <a:endParaRPr lang="en-US" sz="1600" dirty="0">
              <a:cs typeface="Times New Roman" pitchFamily="18" charset="0"/>
            </a:endParaRPr>
          </a:p>
        </p:txBody>
      </p:sp>
      <p:sp>
        <p:nvSpPr>
          <p:cNvPr id="5" name="4 CuadroTexto"/>
          <p:cNvSpPr txBox="1"/>
          <p:nvPr/>
        </p:nvSpPr>
        <p:spPr>
          <a:xfrm>
            <a:off x="240632" y="5572650"/>
            <a:ext cx="11951368" cy="577081"/>
          </a:xfrm>
          <a:prstGeom prst="rect">
            <a:avLst/>
          </a:prstGeom>
          <a:noFill/>
        </p:spPr>
        <p:txBody>
          <a:bodyPr wrap="square" rtlCol="0">
            <a:spAutoFit/>
          </a:bodyPr>
          <a:lstStyle/>
          <a:p>
            <a:r>
              <a:rPr lang="es-PE" sz="105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050" dirty="0" err="1"/>
              <a:t>Muséum</a:t>
            </a:r>
            <a:r>
              <a:rPr lang="es-PE" sz="1050" dirty="0"/>
              <a:t> </a:t>
            </a:r>
            <a:r>
              <a:rPr lang="es-PE" sz="1050" dirty="0" err="1"/>
              <a:t>National</a:t>
            </a:r>
            <a:r>
              <a:rPr lang="es-PE" sz="1050" dirty="0"/>
              <a:t> </a:t>
            </a:r>
            <a:r>
              <a:rPr lang="es-PE" sz="1050" dirty="0" err="1"/>
              <a:t>d’Histoire</a:t>
            </a:r>
            <a:r>
              <a:rPr lang="es-PE" sz="1050" dirty="0"/>
              <a:t> </a:t>
            </a:r>
            <a:r>
              <a:rPr lang="es-PE" sz="1050" dirty="0" err="1"/>
              <a:t>Naturelle</a:t>
            </a:r>
            <a:r>
              <a:rPr lang="es-PE" sz="1050" dirty="0"/>
              <a:t>.  </a:t>
            </a:r>
          </a:p>
        </p:txBody>
      </p:sp>
    </p:spTree>
    <p:extLst>
      <p:ext uri="{BB962C8B-B14F-4D97-AF65-F5344CB8AC3E}">
        <p14:creationId xmlns:p14="http://schemas.microsoft.com/office/powerpoint/2010/main" val="29353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4731" y="914163"/>
            <a:ext cx="10515600" cy="464261"/>
          </a:xfrm>
        </p:spPr>
        <p:txBody>
          <a:bodyPr>
            <a:normAutofit/>
          </a:bodyPr>
          <a:lstStyle/>
          <a:p>
            <a:r>
              <a:rPr lang="es-PE" sz="2000" b="1" dirty="0">
                <a:solidFill>
                  <a:schemeClr val="accent2"/>
                </a:solidFill>
                <a:effectLst>
                  <a:outerShdw blurRad="38100" dist="38100" dir="2700000" algn="tl">
                    <a:srgbClr val="000000">
                      <a:alpha val="43137"/>
                    </a:srgbClr>
                  </a:outerShdw>
                </a:effectLst>
              </a:rPr>
              <a:t>4. </a:t>
            </a:r>
            <a:r>
              <a:rPr lang="el-GR" sz="2000" b="1" dirty="0">
                <a:solidFill>
                  <a:schemeClr val="accent2"/>
                </a:solidFill>
                <a:effectLst>
                  <a:outerShdw blurRad="38100" dist="38100" dir="2700000" algn="tl">
                    <a:srgbClr val="000000">
                      <a:alpha val="43137"/>
                    </a:srgbClr>
                  </a:outerShdw>
                </a:effectLst>
              </a:rPr>
              <a:t>Τελετουργίες σαμανισμού</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34384" y="1737647"/>
            <a:ext cx="11363864" cy="445994"/>
          </a:xfrm>
        </p:spPr>
        <p:txBody>
          <a:bodyPr>
            <a:normAutofit/>
          </a:bodyPr>
          <a:lstStyle/>
          <a:p>
            <a:pPr marL="227965" marR="734695" indent="0" algn="just">
              <a:spcBef>
                <a:spcPts val="5"/>
              </a:spcBef>
              <a:buNone/>
            </a:pPr>
            <a:r>
              <a:rPr lang="el-GR" sz="1800" b="1" dirty="0">
                <a:cs typeface="Times New Roman" pitchFamily="18" charset="0"/>
              </a:rPr>
              <a:t>Τελετουργίες θανάτου</a:t>
            </a:r>
            <a:r>
              <a:rPr lang="es-PE" sz="1800" b="1" dirty="0">
                <a:cs typeface="Times New Roman" pitchFamily="18" charset="0"/>
              </a:rPr>
              <a:t>. </a:t>
            </a:r>
            <a:r>
              <a:rPr lang="el-GR" sz="1800" b="1" dirty="0">
                <a:cs typeface="Times New Roman" pitchFamily="18" charset="0"/>
              </a:rPr>
              <a:t>Μάσκες με το πρόσωπο του θανάτου</a:t>
            </a:r>
            <a:r>
              <a:rPr lang="es-PE" sz="1800" b="1" dirty="0">
                <a:cs typeface="Times New Roman" pitchFamily="18" charset="0"/>
              </a:rPr>
              <a:t>.</a:t>
            </a:r>
            <a:endParaRPr lang="en-US" sz="1800" dirty="0">
              <a:cs typeface="Times New Roman" pitchFamily="18" charset="0"/>
            </a:endParaRPr>
          </a:p>
        </p:txBody>
      </p:sp>
      <p:sp>
        <p:nvSpPr>
          <p:cNvPr id="5" name="4 CuadroTexto"/>
          <p:cNvSpPr txBox="1"/>
          <p:nvPr/>
        </p:nvSpPr>
        <p:spPr>
          <a:xfrm>
            <a:off x="240632" y="6113001"/>
            <a:ext cx="11951368" cy="253916"/>
          </a:xfrm>
          <a:prstGeom prst="rect">
            <a:avLst/>
          </a:prstGeom>
          <a:noFill/>
        </p:spPr>
        <p:txBody>
          <a:bodyPr wrap="square" rtlCol="0">
            <a:spAutoFit/>
          </a:bodyPr>
          <a:lstStyle/>
          <a:p>
            <a:r>
              <a:rPr lang="es-PE" sz="1050" dirty="0"/>
              <a:t>Museo chileno  de arte precolombino. </a:t>
            </a:r>
            <a:r>
              <a:rPr lang="es-PE" sz="1050" dirty="0">
                <a:hlinkClick r:id="rId2"/>
              </a:rPr>
              <a:t>http://www.precolombino.cl/exposiciones/exposiciones-temporales/el-arte-del-cobre-en-el-mundo-andino-2004/el-rostro-de-la-muerte/#!prettyPhoto[galeria]/6/</a:t>
            </a:r>
            <a:endParaRPr lang="es-PE" sz="1050" dirty="0"/>
          </a:p>
        </p:txBody>
      </p:sp>
      <p:pic>
        <p:nvPicPr>
          <p:cNvPr id="11267" name="Picture 3" descr="C:\Users\USER\Downloads\http___www.precolombino.cl_wp_wp-content_uploads_2015_09_700x400-rostro-de-la-muerte-3 (1).jpg"/>
          <p:cNvPicPr>
            <a:picLocks noChangeAspect="1" noChangeArrowheads="1"/>
          </p:cNvPicPr>
          <p:nvPr/>
        </p:nvPicPr>
        <p:blipFill>
          <a:blip r:embed="rId3"/>
          <a:srcRect l="13194" t="7031" r="12153"/>
          <a:stretch>
            <a:fillRect/>
          </a:stretch>
        </p:blipFill>
        <p:spPr bwMode="auto">
          <a:xfrm>
            <a:off x="240633" y="2362200"/>
            <a:ext cx="3499214" cy="2537345"/>
          </a:xfrm>
          <a:prstGeom prst="rect">
            <a:avLst/>
          </a:prstGeom>
          <a:noFill/>
        </p:spPr>
      </p:pic>
      <p:pic>
        <p:nvPicPr>
          <p:cNvPr id="11268" name="Picture 4" descr="C:\Users\USER\Downloads\http___www.precolombino.cl_wp_wp-content_uploads_2015_09_700x400-rostro-de-la-muerte-7.jpg"/>
          <p:cNvPicPr>
            <a:picLocks noChangeAspect="1" noChangeArrowheads="1"/>
          </p:cNvPicPr>
          <p:nvPr/>
        </p:nvPicPr>
        <p:blipFill>
          <a:blip r:embed="rId4"/>
          <a:srcRect l="20000" t="7500" r="14857" b="15000"/>
          <a:stretch>
            <a:fillRect/>
          </a:stretch>
        </p:blipFill>
        <p:spPr bwMode="auto">
          <a:xfrm>
            <a:off x="4457700" y="2343150"/>
            <a:ext cx="3662718" cy="2652903"/>
          </a:xfrm>
          <a:prstGeom prst="rect">
            <a:avLst/>
          </a:prstGeom>
          <a:noFill/>
        </p:spPr>
      </p:pic>
      <p:pic>
        <p:nvPicPr>
          <p:cNvPr id="11269" name="Picture 5" descr="C:\Users\USER\Downloads\http___www.precolombino.cl_wp_wp-content_uploads_2015_09_700x400-rostro-de-la-muerte-6.jpg"/>
          <p:cNvPicPr>
            <a:picLocks noChangeAspect="1" noChangeArrowheads="1"/>
          </p:cNvPicPr>
          <p:nvPr/>
        </p:nvPicPr>
        <p:blipFill>
          <a:blip r:embed="rId5"/>
          <a:srcRect l="17143" t="6500" r="16286"/>
          <a:stretch>
            <a:fillRect/>
          </a:stretch>
        </p:blipFill>
        <p:spPr bwMode="auto">
          <a:xfrm>
            <a:off x="8639124" y="2362200"/>
            <a:ext cx="3296783" cy="2633853"/>
          </a:xfrm>
          <a:prstGeom prst="rect">
            <a:avLst/>
          </a:prstGeom>
          <a:noFill/>
        </p:spPr>
      </p:pic>
    </p:spTree>
    <p:extLst>
      <p:ext uri="{BB962C8B-B14F-4D97-AF65-F5344CB8AC3E}">
        <p14:creationId xmlns:p14="http://schemas.microsoft.com/office/powerpoint/2010/main" val="29353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665" y="1006570"/>
            <a:ext cx="10515600" cy="753991"/>
          </a:xfrm>
        </p:spPr>
        <p:txBody>
          <a:bodyPr>
            <a:normAutofit/>
          </a:bodyPr>
          <a:lstStyle/>
          <a:p>
            <a:r>
              <a:rPr lang="es-ES" sz="2000" b="1" dirty="0">
                <a:solidFill>
                  <a:schemeClr val="accent2"/>
                </a:solidFill>
                <a:effectLst>
                  <a:outerShdw blurRad="38100" dist="38100" dir="2700000" algn="tl">
                    <a:srgbClr val="000000">
                      <a:alpha val="43137"/>
                    </a:srgbClr>
                  </a:outerShdw>
                </a:effectLst>
              </a:rPr>
              <a:t>5. </a:t>
            </a:r>
            <a:r>
              <a:rPr lang="el-GR" sz="2000" b="1" dirty="0">
                <a:solidFill>
                  <a:schemeClr val="accent2"/>
                </a:solidFill>
                <a:effectLst>
                  <a:outerShdw blurRad="38100" dist="38100" dir="2700000" algn="tl">
                    <a:srgbClr val="000000">
                      <a:alpha val="43137"/>
                    </a:srgbClr>
                  </a:outerShdw>
                </a:effectLst>
              </a:rPr>
              <a:t>Η </a:t>
            </a:r>
            <a:r>
              <a:rPr lang="el-GR" sz="2000" b="1" dirty="0" err="1">
                <a:solidFill>
                  <a:schemeClr val="accent2"/>
                </a:solidFill>
                <a:effectLst>
                  <a:outerShdw blurRad="38100" dist="38100" dir="2700000" algn="tl">
                    <a:srgbClr val="000000">
                      <a:alpha val="43137"/>
                    </a:srgbClr>
                  </a:outerShdw>
                </a:effectLst>
              </a:rPr>
              <a:t>σαμανική</a:t>
            </a:r>
            <a:r>
              <a:rPr lang="el-GR" sz="2000" b="1" dirty="0">
                <a:solidFill>
                  <a:schemeClr val="accent2"/>
                </a:solidFill>
                <a:effectLst>
                  <a:outerShdw blurRad="38100" dist="38100" dir="2700000" algn="tl">
                    <a:srgbClr val="000000">
                      <a:alpha val="43137"/>
                    </a:srgbClr>
                  </a:outerShdw>
                </a:effectLst>
              </a:rPr>
              <a:t> τελετουργία </a:t>
            </a:r>
            <a:r>
              <a:rPr lang="es-ES" sz="2000" b="1" dirty="0">
                <a:solidFill>
                  <a:schemeClr val="accent2"/>
                </a:solidFill>
                <a:effectLst>
                  <a:outerShdw blurRad="38100" dist="38100" dir="2700000" algn="tl">
                    <a:srgbClr val="000000">
                      <a:alpha val="43137"/>
                    </a:srgbClr>
                  </a:outerShdw>
                </a:effectLst>
              </a:rPr>
              <a:t>Ayahuasca</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9626" y="1730092"/>
            <a:ext cx="10515600" cy="2336942"/>
          </a:xfrm>
        </p:spPr>
        <p:txBody>
          <a:bodyPr>
            <a:normAutofit lnSpcReduction="10000"/>
          </a:bodyPr>
          <a:lstStyle/>
          <a:p>
            <a:pPr marL="95250" indent="-95250" algn="just">
              <a:buNone/>
            </a:pPr>
            <a:r>
              <a:rPr lang="es-PE" sz="1600" dirty="0">
                <a:cs typeface="Times New Roman" pitchFamily="18" charset="0"/>
              </a:rPr>
              <a:t>   Ayahuasca </a:t>
            </a:r>
            <a:r>
              <a:rPr lang="el-GR" sz="1600" dirty="0">
                <a:cs typeface="Times New Roman" pitchFamily="18" charset="0"/>
              </a:rPr>
              <a:t>σημαίνει «νεκρός, πνεύμα, ψυχή ή πρόγονος» και </a:t>
            </a:r>
            <a:r>
              <a:rPr lang="es-ES" sz="1600" dirty="0"/>
              <a:t>huasca </a:t>
            </a:r>
            <a:r>
              <a:rPr lang="el-GR" sz="1600" dirty="0"/>
              <a:t>σημαίνει «χορδή ή σκοινί» </a:t>
            </a:r>
            <a:r>
              <a:rPr lang="es-ES" sz="1600" dirty="0"/>
              <a:t>(Metzner, 2005) </a:t>
            </a:r>
            <a:r>
              <a:rPr lang="el-GR" sz="1600" dirty="0"/>
              <a:t>στη γλώσσα </a:t>
            </a:r>
            <a:r>
              <a:rPr lang="es-PE" sz="1600" dirty="0">
                <a:cs typeface="Times New Roman" pitchFamily="18" charset="0"/>
              </a:rPr>
              <a:t>quecha</a:t>
            </a:r>
            <a:r>
              <a:rPr lang="es-ES" sz="1600" dirty="0"/>
              <a:t>. </a:t>
            </a:r>
            <a:r>
              <a:rPr lang="el-GR" sz="1600" dirty="0"/>
              <a:t>Αυτό το ψυχοτρόπο φυτό χρησιμοποιούνταν από </a:t>
            </a:r>
            <a:r>
              <a:rPr lang="el-GR" sz="1600" dirty="0" err="1"/>
              <a:t>σαμάνους</a:t>
            </a:r>
            <a:r>
              <a:rPr lang="el-GR" sz="1600" dirty="0"/>
              <a:t> στην προ-Κολομβιανή ιατρική και συνεχίζει να χρησιμοποιείται με τον ίδιο τρόπο</a:t>
            </a:r>
            <a:r>
              <a:rPr lang="es-ES" sz="1600" dirty="0"/>
              <a:t>. </a:t>
            </a:r>
            <a:endParaRPr lang="es-PE" sz="1600" dirty="0">
              <a:cs typeface="Times New Roman" pitchFamily="18" charset="0"/>
            </a:endParaRPr>
          </a:p>
          <a:p>
            <a:pPr marL="95250" indent="-95250" algn="just">
              <a:buNone/>
            </a:pPr>
            <a:r>
              <a:rPr lang="es-PE" sz="1600" dirty="0">
                <a:cs typeface="Times New Roman" pitchFamily="18" charset="0"/>
              </a:rPr>
              <a:t>  </a:t>
            </a:r>
            <a:r>
              <a:rPr lang="el-GR" sz="1600" dirty="0">
                <a:cs typeface="Times New Roman" pitchFamily="18" charset="0"/>
              </a:rPr>
              <a:t>Σήμερα, είναι γνωστό ότι </a:t>
            </a:r>
            <a:r>
              <a:rPr lang="el-GR" sz="1600" dirty="0" err="1">
                <a:cs typeface="Times New Roman" pitchFamily="18" charset="0"/>
              </a:rPr>
              <a:t>σαμάνοι</a:t>
            </a:r>
            <a:r>
              <a:rPr lang="el-GR" sz="1600" dirty="0">
                <a:cs typeface="Times New Roman" pitchFamily="18" charset="0"/>
              </a:rPr>
              <a:t> εκχύλιζαν ένα </a:t>
            </a:r>
            <a:r>
              <a:rPr lang="el-GR" sz="1600" dirty="0" err="1">
                <a:cs typeface="Times New Roman" pitchFamily="18" charset="0"/>
              </a:rPr>
              <a:t>αλκαλοϊδές</a:t>
            </a:r>
            <a:r>
              <a:rPr lang="el-GR" sz="1600" dirty="0">
                <a:cs typeface="Times New Roman" pitchFamily="18" charset="0"/>
              </a:rPr>
              <a:t> του οποίου το βασικό συστατικό είναι μία ορμόνη που ονομάζεται </a:t>
            </a:r>
            <a:r>
              <a:rPr lang="es-PE" sz="1600" dirty="0">
                <a:cs typeface="Times New Roman" pitchFamily="18" charset="0"/>
              </a:rPr>
              <a:t>Dimethyltryptamine </a:t>
            </a:r>
            <a:r>
              <a:rPr lang="el-GR" sz="1600" dirty="0">
                <a:cs typeface="Times New Roman" pitchFamily="18" charset="0"/>
              </a:rPr>
              <a:t>ή</a:t>
            </a:r>
            <a:r>
              <a:rPr lang="es-PE" sz="1600" dirty="0">
                <a:cs typeface="Times New Roman" pitchFamily="18" charset="0"/>
              </a:rPr>
              <a:t> DMT. </a:t>
            </a:r>
            <a:r>
              <a:rPr lang="el-GR" sz="1600" dirty="0">
                <a:cs typeface="Times New Roman" pitchFamily="18" charset="0"/>
              </a:rPr>
              <a:t>Αυτή η ορμόνη αναστέλλεται από ένα ένζυμο που ονομάζεται </a:t>
            </a:r>
            <a:r>
              <a:rPr lang="el-GR" sz="1600" dirty="0" err="1">
                <a:cs typeface="Times New Roman" pitchFamily="18" charset="0"/>
              </a:rPr>
              <a:t>μονοαμινοξειδάση</a:t>
            </a:r>
            <a:r>
              <a:rPr lang="el-GR" sz="1600" dirty="0">
                <a:cs typeface="Times New Roman" pitchFamily="18" charset="0"/>
              </a:rPr>
              <a:t> ή </a:t>
            </a:r>
            <a:r>
              <a:rPr lang="es-PE" sz="1600" dirty="0">
                <a:cs typeface="Times New Roman" pitchFamily="18" charset="0"/>
              </a:rPr>
              <a:t>MAO. </a:t>
            </a:r>
            <a:r>
              <a:rPr lang="el-GR" sz="1600" dirty="0">
                <a:cs typeface="Times New Roman" pitchFamily="18" charset="0"/>
              </a:rPr>
              <a:t>Για την εξουδετέρωση αυτού του ενζύμου, η </a:t>
            </a:r>
            <a:r>
              <a:rPr lang="es-PE" sz="1600" dirty="0">
                <a:cs typeface="Times New Roman" pitchFamily="18" charset="0"/>
              </a:rPr>
              <a:t>ayahuasca </a:t>
            </a:r>
            <a:r>
              <a:rPr lang="el-GR" sz="1600" dirty="0">
                <a:cs typeface="Times New Roman" pitchFamily="18" charset="0"/>
              </a:rPr>
              <a:t>αναμειγνύεται με </a:t>
            </a:r>
            <a:r>
              <a:rPr lang="es-PE" sz="1600" dirty="0">
                <a:cs typeface="Times New Roman" pitchFamily="18" charset="0"/>
              </a:rPr>
              <a:t>banisteriopsis caapi, </a:t>
            </a:r>
            <a:r>
              <a:rPr lang="el-GR" sz="1600" dirty="0">
                <a:cs typeface="Times New Roman" pitchFamily="18" charset="0"/>
              </a:rPr>
              <a:t>το οποίο περιέχει τρεις αναστολείς: </a:t>
            </a:r>
            <a:r>
              <a:rPr lang="es-PE" sz="1600" dirty="0">
                <a:cs typeface="Times New Roman" pitchFamily="18" charset="0"/>
              </a:rPr>
              <a:t>harmine, harmaline </a:t>
            </a:r>
            <a:r>
              <a:rPr lang="el-GR" sz="1600" dirty="0">
                <a:cs typeface="Times New Roman" pitchFamily="18" charset="0"/>
              </a:rPr>
              <a:t>και</a:t>
            </a:r>
            <a:r>
              <a:rPr lang="es-PE" sz="1600" dirty="0">
                <a:cs typeface="Times New Roman" pitchFamily="18" charset="0"/>
              </a:rPr>
              <a:t> tetrahydroharmine. </a:t>
            </a:r>
            <a:r>
              <a:rPr lang="el-GR" sz="1600" dirty="0">
                <a:cs typeface="Times New Roman" pitchFamily="18" charset="0"/>
              </a:rPr>
              <a:t>Οι </a:t>
            </a:r>
            <a:r>
              <a:rPr lang="el-GR" sz="1600" dirty="0" err="1">
                <a:cs typeface="Times New Roman" pitchFamily="18" charset="0"/>
              </a:rPr>
              <a:t>σαμάνοι</a:t>
            </a:r>
            <a:r>
              <a:rPr lang="el-GR" sz="1600" dirty="0">
                <a:cs typeface="Times New Roman" pitchFamily="18" charset="0"/>
              </a:rPr>
              <a:t> θεωρούν ότι το βασικό συστατικό αυτού του μείγματος είναι το </a:t>
            </a:r>
            <a:r>
              <a:rPr lang="es-PE" sz="1600" dirty="0">
                <a:cs typeface="Times New Roman" pitchFamily="18" charset="0"/>
              </a:rPr>
              <a:t>banisteriopsis caapi. </a:t>
            </a:r>
            <a:r>
              <a:rPr lang="el-GR" sz="1600" dirty="0">
                <a:cs typeface="Times New Roman" pitchFamily="18" charset="0"/>
              </a:rPr>
              <a:t>Η </a:t>
            </a:r>
            <a:r>
              <a:rPr lang="es-PE" sz="1600" dirty="0">
                <a:cs typeface="Times New Roman" pitchFamily="18" charset="0"/>
              </a:rPr>
              <a:t>Psycotria viridis, </a:t>
            </a:r>
            <a:r>
              <a:rPr lang="el-GR" sz="1600" dirty="0">
                <a:cs typeface="Times New Roman" pitchFamily="18" charset="0"/>
              </a:rPr>
              <a:t>η οποία περιέχει </a:t>
            </a:r>
            <a:r>
              <a:rPr lang="el-GR" sz="1600" dirty="0" err="1">
                <a:cs typeface="Times New Roman" pitchFamily="18" charset="0"/>
              </a:rPr>
              <a:t>διμεθυλοτρυπταμίνη</a:t>
            </a:r>
            <a:r>
              <a:rPr lang="el-GR" sz="1600" dirty="0">
                <a:cs typeface="Times New Roman" pitchFamily="18" charset="0"/>
              </a:rPr>
              <a:t> είναι ωστόσο ένα πρόσθετο, του οποίου η παρουσία είναι απαραίτητη, όπως αυτή των </a:t>
            </a:r>
            <a:r>
              <a:rPr lang="el-GR" sz="1600" dirty="0" err="1">
                <a:cs typeface="Times New Roman" pitchFamily="18" charset="0"/>
              </a:rPr>
              <a:t>εσωνίων</a:t>
            </a:r>
            <a:r>
              <a:rPr lang="el-GR" sz="1600" dirty="0">
                <a:cs typeface="Times New Roman" pitchFamily="18" charset="0"/>
              </a:rPr>
              <a:t>, τα οποία ονομάζονται υποτιμητικά «σκουπίδια του </a:t>
            </a:r>
            <a:r>
              <a:rPr lang="en-US" sz="1600" dirty="0">
                <a:cs typeface="Times New Roman" pitchFamily="18" charset="0"/>
              </a:rPr>
              <a:t>DNA</a:t>
            </a:r>
            <a:r>
              <a:rPr lang="el-GR" sz="1600" dirty="0">
                <a:cs typeface="Times New Roman" pitchFamily="18" charset="0"/>
              </a:rPr>
              <a:t>» γιατί είναι φτιαγμένα από μέρη που δεν περιέχουν κώδικα και δεν έχουν εμφανή χρήση</a:t>
            </a:r>
            <a:r>
              <a:rPr lang="es-PE" sz="1600" dirty="0">
                <a:cs typeface="Times New Roman" pitchFamily="18" charset="0"/>
              </a:rPr>
              <a:t>.</a:t>
            </a:r>
            <a:endParaRPr lang="en-US" sz="1600" dirty="0">
              <a:cs typeface="Times New Roman" pitchFamily="18" charset="0"/>
            </a:endParaRPr>
          </a:p>
        </p:txBody>
      </p:sp>
      <p:sp>
        <p:nvSpPr>
          <p:cNvPr id="4" name="3 CuadroTexto"/>
          <p:cNvSpPr txBox="1"/>
          <p:nvPr/>
        </p:nvSpPr>
        <p:spPr>
          <a:xfrm>
            <a:off x="906140" y="5979336"/>
            <a:ext cx="9396663" cy="276999"/>
          </a:xfrm>
          <a:prstGeom prst="rect">
            <a:avLst/>
          </a:prstGeom>
          <a:noFill/>
        </p:spPr>
        <p:txBody>
          <a:bodyPr wrap="square" rtlCol="0">
            <a:spAutoFit/>
          </a:bodyPr>
          <a:lstStyle/>
          <a:p>
            <a:r>
              <a:rPr lang="es-PE" sz="1200" dirty="0"/>
              <a:t>Fuente: Prodigioso Perú Profundo. </a:t>
            </a:r>
            <a:r>
              <a:rPr lang="es-PE" sz="1200" dirty="0" err="1"/>
              <a:t>Chamánico</a:t>
            </a:r>
            <a:r>
              <a:rPr lang="es-PE" sz="1200" dirty="0"/>
              <a:t>, Cósmico, Simbólico. Francis </a:t>
            </a:r>
            <a:r>
              <a:rPr lang="es-PE" sz="1200" dirty="0" err="1"/>
              <a:t>Devigne</a:t>
            </a:r>
            <a:endParaRPr lang="es-PE" sz="1200" dirty="0"/>
          </a:p>
        </p:txBody>
      </p:sp>
    </p:spTree>
    <p:extLst>
      <p:ext uri="{BB962C8B-B14F-4D97-AF65-F5344CB8AC3E}">
        <p14:creationId xmlns:p14="http://schemas.microsoft.com/office/powerpoint/2010/main" val="371109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728" y="941687"/>
            <a:ext cx="10515600" cy="709694"/>
          </a:xfrm>
        </p:spPr>
        <p:txBody>
          <a:bodyPr>
            <a:normAutofit fontScale="90000"/>
          </a:bodyPr>
          <a:lstStyle/>
          <a:p>
            <a:r>
              <a:rPr lang="es-ES" sz="2000" b="1" dirty="0">
                <a:solidFill>
                  <a:schemeClr val="accent2"/>
                </a:solidFill>
                <a:effectLst>
                  <a:outerShdw blurRad="38100" dist="38100" dir="2700000" algn="tl">
                    <a:srgbClr val="000000">
                      <a:alpha val="43137"/>
                    </a:srgbClr>
                  </a:outerShdw>
                </a:effectLst>
              </a:rPr>
              <a:t>5. </a:t>
            </a:r>
            <a:r>
              <a:rPr lang="el-GR" sz="2000" b="1" dirty="0">
                <a:solidFill>
                  <a:schemeClr val="accent2"/>
                </a:solidFill>
                <a:effectLst>
                  <a:outerShdw blurRad="38100" dist="38100" dir="2700000" algn="tl">
                    <a:srgbClr val="000000">
                      <a:alpha val="43137"/>
                    </a:srgbClr>
                  </a:outerShdw>
                </a:effectLst>
              </a:rPr>
              <a:t>Η </a:t>
            </a:r>
            <a:r>
              <a:rPr lang="el-GR" sz="2000" b="1" dirty="0" err="1">
                <a:solidFill>
                  <a:schemeClr val="accent2"/>
                </a:solidFill>
                <a:effectLst>
                  <a:outerShdw blurRad="38100" dist="38100" dir="2700000" algn="tl">
                    <a:srgbClr val="000000">
                      <a:alpha val="43137"/>
                    </a:srgbClr>
                  </a:outerShdw>
                </a:effectLst>
              </a:rPr>
              <a:t>σαμανική</a:t>
            </a:r>
            <a:r>
              <a:rPr lang="el-GR" sz="2000" b="1" dirty="0">
                <a:solidFill>
                  <a:schemeClr val="accent2"/>
                </a:solidFill>
                <a:effectLst>
                  <a:outerShdw blurRad="38100" dist="38100" dir="2700000" algn="tl">
                    <a:srgbClr val="000000">
                      <a:alpha val="43137"/>
                    </a:srgbClr>
                  </a:outerShdw>
                </a:effectLst>
              </a:rPr>
              <a:t> τελετουργία </a:t>
            </a:r>
            <a:r>
              <a:rPr lang="es-ES" sz="2000" b="1" dirty="0">
                <a:solidFill>
                  <a:schemeClr val="accent2"/>
                </a:solidFill>
                <a:effectLst>
                  <a:outerShdw blurRad="38100" dist="38100" dir="2700000" algn="tl">
                    <a:srgbClr val="000000">
                      <a:alpha val="43137"/>
                    </a:srgbClr>
                  </a:outerShdw>
                </a:effectLst>
              </a:rPr>
              <a:t>Ayahuasca</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46263" y="1506982"/>
            <a:ext cx="10515600" cy="3065016"/>
          </a:xfrm>
        </p:spPr>
        <p:txBody>
          <a:bodyPr>
            <a:normAutofit/>
          </a:bodyPr>
          <a:lstStyle/>
          <a:p>
            <a:pPr>
              <a:buNone/>
            </a:pPr>
            <a:r>
              <a:rPr lang="es-ES" sz="1600" dirty="0"/>
              <a:t>   </a:t>
            </a:r>
            <a:r>
              <a:rPr lang="el-GR" sz="1600" dirty="0"/>
              <a:t>Η </a:t>
            </a:r>
            <a:r>
              <a:rPr lang="es-ES" sz="1600" dirty="0"/>
              <a:t>Ayahuasca </a:t>
            </a:r>
            <a:r>
              <a:rPr lang="el-GR" sz="1600" dirty="0"/>
              <a:t>είναι ένα μείγμα γηγενών φυτών που χρησιμοποιούνται περισσότερο από θεραπευτές και αυτόχθονες </a:t>
            </a:r>
            <a:r>
              <a:rPr lang="el-GR" sz="1600" dirty="0" err="1"/>
              <a:t>σαμάνους</a:t>
            </a:r>
            <a:r>
              <a:rPr lang="el-GR" sz="1600" dirty="0"/>
              <a:t> της προ-Κολομβιανής ιατρικής. </a:t>
            </a:r>
            <a:endParaRPr lang="es-ES" sz="1600" dirty="0"/>
          </a:p>
          <a:p>
            <a:pPr>
              <a:buNone/>
            </a:pPr>
            <a:r>
              <a:rPr lang="es-ES" sz="1600" dirty="0"/>
              <a:t>	</a:t>
            </a:r>
            <a:r>
              <a:rPr lang="el-GR" sz="1600" dirty="0"/>
              <a:t>Η πιο κοινή παρασκευή της είναι ως ποτό. </a:t>
            </a:r>
            <a:r>
              <a:rPr lang="es-ES" sz="1600" dirty="0"/>
              <a:t>(22)</a:t>
            </a:r>
          </a:p>
          <a:p>
            <a:pPr>
              <a:buNone/>
            </a:pPr>
            <a:r>
              <a:rPr lang="es-ES" sz="1600" dirty="0"/>
              <a:t>   </a:t>
            </a:r>
            <a:r>
              <a:rPr lang="el-GR" sz="1600" dirty="0"/>
              <a:t>Για την Παρασκευή της</a:t>
            </a:r>
            <a:r>
              <a:rPr lang="es-ES" sz="1600" dirty="0"/>
              <a:t> Ayahuasca, </a:t>
            </a:r>
            <a:r>
              <a:rPr lang="el-GR" sz="1600" dirty="0"/>
              <a:t>πρέπει να βράσουν τα παρακάτω συστατικά:</a:t>
            </a:r>
            <a:endParaRPr lang="es-ES" sz="1600" dirty="0"/>
          </a:p>
          <a:p>
            <a:pPr>
              <a:buFont typeface="Wingdings" pitchFamily="2" charset="2"/>
              <a:buChar char="ü"/>
            </a:pPr>
            <a:r>
              <a:rPr lang="el-GR" sz="1600" dirty="0"/>
              <a:t>Βλαστοί από </a:t>
            </a:r>
            <a:r>
              <a:rPr lang="es-ES" sz="1600" dirty="0"/>
              <a:t>Banisteriopsis caapi : </a:t>
            </a:r>
            <a:r>
              <a:rPr lang="el-GR" sz="1600" dirty="0"/>
              <a:t>περιέχουν</a:t>
            </a:r>
            <a:r>
              <a:rPr lang="es-ES" sz="1600" dirty="0"/>
              <a:t> </a:t>
            </a:r>
            <a:r>
              <a:rPr lang="es-PE" sz="1600" dirty="0"/>
              <a:t>B-carbolines, </a:t>
            </a:r>
            <a:r>
              <a:rPr lang="el-GR" sz="1600" dirty="0"/>
              <a:t>όπως </a:t>
            </a:r>
            <a:r>
              <a:rPr lang="es-PE" sz="1600" dirty="0"/>
              <a:t>harmina, tetrahydroharmina (THH) </a:t>
            </a:r>
            <a:r>
              <a:rPr lang="el-GR" sz="1600" dirty="0"/>
              <a:t>και</a:t>
            </a:r>
            <a:r>
              <a:rPr lang="es-PE" sz="1600" dirty="0"/>
              <a:t> harmaline, </a:t>
            </a:r>
            <a:r>
              <a:rPr lang="el-GR" sz="1600" dirty="0"/>
              <a:t>με ανασταλτικές ιδιότητες για </a:t>
            </a:r>
            <a:r>
              <a:rPr lang="el-GR" sz="1600" dirty="0" err="1"/>
              <a:t>μονοαμινοοξειδάση</a:t>
            </a:r>
            <a:r>
              <a:rPr lang="es-ES" sz="1600" dirty="0"/>
              <a:t> (</a:t>
            </a:r>
            <a:r>
              <a:rPr lang="el-GR" sz="1600" dirty="0"/>
              <a:t>αντικαταθλιπτικά</a:t>
            </a:r>
            <a:r>
              <a:rPr lang="es-ES" sz="1600" dirty="0"/>
              <a:t>)  (22), (23)</a:t>
            </a:r>
          </a:p>
          <a:p>
            <a:pPr>
              <a:buFont typeface="Wingdings" pitchFamily="2" charset="2"/>
              <a:buChar char="ü"/>
            </a:pPr>
            <a:r>
              <a:rPr lang="el-GR" sz="1600" dirty="0"/>
              <a:t>Φύλλα από το θάμνο </a:t>
            </a:r>
            <a:r>
              <a:rPr lang="es-ES" sz="1600" dirty="0"/>
              <a:t>Psychotria viridis : </a:t>
            </a:r>
            <a:r>
              <a:rPr lang="el-GR" sz="1600" dirty="0"/>
              <a:t>περιέχουν </a:t>
            </a:r>
            <a:r>
              <a:rPr lang="es-ES" sz="1600" dirty="0"/>
              <a:t>N</a:t>
            </a:r>
            <a:r>
              <a:rPr lang="el-GR" sz="1600" dirty="0"/>
              <a:t> </a:t>
            </a:r>
            <a:r>
              <a:rPr lang="el-GR" sz="1600" dirty="0" err="1"/>
              <a:t>τρυπταμίνη</a:t>
            </a:r>
            <a:r>
              <a:rPr lang="es-ES" sz="1600" dirty="0"/>
              <a:t>, N-</a:t>
            </a:r>
            <a:r>
              <a:rPr lang="el-GR" sz="1600" dirty="0" err="1"/>
              <a:t>διμεθυλοτρυπταμίνη</a:t>
            </a:r>
            <a:r>
              <a:rPr lang="es-ES" sz="1600" dirty="0"/>
              <a:t> (DMT) </a:t>
            </a:r>
            <a:r>
              <a:rPr lang="el-GR" sz="1600" dirty="0"/>
              <a:t>«αγωνιστές των υποδοχέων </a:t>
            </a:r>
            <a:r>
              <a:rPr lang="es-ES" sz="1600" dirty="0"/>
              <a:t>5-HT-2A </a:t>
            </a:r>
            <a:r>
              <a:rPr lang="el-GR" sz="1600" dirty="0"/>
              <a:t>και</a:t>
            </a:r>
            <a:r>
              <a:rPr lang="es-ES" sz="1600" dirty="0"/>
              <a:t> sigma-1, </a:t>
            </a:r>
            <a:r>
              <a:rPr lang="el-GR" sz="1600" dirty="0"/>
              <a:t>που επίσης συνδέεται με αντικαταθλιπτική, αγχολυτική και ψυχοτρόπα δράση»</a:t>
            </a:r>
            <a:r>
              <a:rPr lang="es-ES" sz="1600" dirty="0"/>
              <a:t> (22)</a:t>
            </a:r>
          </a:p>
          <a:p>
            <a:pPr>
              <a:buFont typeface="Wingdings" pitchFamily="2" charset="2"/>
              <a:buChar char="ü"/>
            </a:pPr>
            <a:r>
              <a:rPr lang="el-GR" sz="1600" dirty="0"/>
              <a:t>Φύλλα από </a:t>
            </a:r>
            <a:r>
              <a:rPr lang="es-ES" sz="1600" dirty="0"/>
              <a:t>Diplopterys cabrerana : </a:t>
            </a:r>
            <a:r>
              <a:rPr lang="el-GR" sz="1600" dirty="0"/>
              <a:t>περιέχουν </a:t>
            </a:r>
            <a:r>
              <a:rPr lang="es-ES" sz="1600" dirty="0"/>
              <a:t>N</a:t>
            </a:r>
            <a:r>
              <a:rPr lang="el-GR" sz="1600" dirty="0"/>
              <a:t> </a:t>
            </a:r>
            <a:r>
              <a:rPr lang="el-GR" sz="1600" dirty="0" err="1"/>
              <a:t>τρυπταμίνη</a:t>
            </a:r>
            <a:r>
              <a:rPr lang="es-ES" sz="1600" dirty="0"/>
              <a:t>, N-</a:t>
            </a:r>
            <a:r>
              <a:rPr lang="el-GR" sz="1600" dirty="0" err="1"/>
              <a:t>διμεθυλοτρυπταμίνη</a:t>
            </a:r>
            <a:r>
              <a:rPr lang="es-ES" sz="1600" dirty="0"/>
              <a:t> (DMT) </a:t>
            </a:r>
            <a:r>
              <a:rPr lang="el-GR" sz="1600" dirty="0"/>
              <a:t>«αγωνιστές των υποδοχέων </a:t>
            </a:r>
            <a:r>
              <a:rPr lang="es-ES" sz="1600" dirty="0"/>
              <a:t>5-HT-2A </a:t>
            </a:r>
            <a:r>
              <a:rPr lang="el-GR" sz="1600" dirty="0"/>
              <a:t>και</a:t>
            </a:r>
            <a:r>
              <a:rPr lang="es-ES" sz="1600" dirty="0"/>
              <a:t> sigma-1, </a:t>
            </a:r>
            <a:r>
              <a:rPr lang="el-GR" sz="1600" dirty="0"/>
              <a:t>που επίσης συνδέεται με αντικαταθλιπτική, αγχολυτική και ψυχοτρόπα δράση»</a:t>
            </a:r>
            <a:r>
              <a:rPr lang="es-ES" sz="1600" dirty="0"/>
              <a:t> (24)</a:t>
            </a:r>
          </a:p>
        </p:txBody>
      </p:sp>
      <p:sp>
        <p:nvSpPr>
          <p:cNvPr id="4" name="3 CuadroTexto"/>
          <p:cNvSpPr txBox="1"/>
          <p:nvPr/>
        </p:nvSpPr>
        <p:spPr>
          <a:xfrm>
            <a:off x="546263" y="4977315"/>
            <a:ext cx="11388437" cy="1277273"/>
          </a:xfrm>
          <a:prstGeom prst="rect">
            <a:avLst/>
          </a:prstGeom>
          <a:noFill/>
        </p:spPr>
        <p:txBody>
          <a:bodyPr wrap="square" rtlCol="0">
            <a:spAutoFit/>
          </a:bodyPr>
          <a:lstStyle/>
          <a:p>
            <a:r>
              <a:rPr lang="es-ES" sz="1100" dirty="0"/>
              <a:t>21. </a:t>
            </a:r>
            <a:r>
              <a:rPr lang="es-PE" sz="1100" dirty="0"/>
              <a:t>Prodigioso Perú Profundo. </a:t>
            </a:r>
            <a:r>
              <a:rPr lang="es-PE" sz="1100" dirty="0" err="1"/>
              <a:t>Chamánico</a:t>
            </a:r>
            <a:r>
              <a:rPr lang="es-PE" sz="1100" dirty="0"/>
              <a:t>, Cósmico, Simbólico. Francis </a:t>
            </a:r>
            <a:r>
              <a:rPr lang="es-PE" sz="1100" dirty="0" err="1"/>
              <a:t>Devigne</a:t>
            </a:r>
            <a:endParaRPr lang="es-PE" sz="1100" dirty="0"/>
          </a:p>
          <a:p>
            <a:r>
              <a:rPr lang="es-ES" sz="1100" dirty="0"/>
              <a:t>22. </a:t>
            </a:r>
            <a:r>
              <a:rPr lang="es-PE" sz="1100" dirty="0"/>
              <a:t>González, D., Cantillo, J., Pérez, I. </a:t>
            </a:r>
            <a:r>
              <a:rPr lang="es-PE" sz="1100" i="1" dirty="0"/>
              <a:t>et al.</a:t>
            </a:r>
            <a:r>
              <a:rPr lang="es-PE" sz="1100" dirty="0"/>
              <a:t> </a:t>
            </a:r>
            <a:r>
              <a:rPr lang="es-PE" sz="1100" dirty="0" err="1"/>
              <a:t>Therapeutic</a:t>
            </a:r>
            <a:r>
              <a:rPr lang="es-PE" sz="1100" dirty="0"/>
              <a:t> </a:t>
            </a:r>
            <a:r>
              <a:rPr lang="es-PE" sz="1100" dirty="0" err="1"/>
              <a:t>potential</a:t>
            </a:r>
            <a:r>
              <a:rPr lang="es-PE" sz="1100" dirty="0"/>
              <a:t> of ayahuasca in </a:t>
            </a:r>
            <a:r>
              <a:rPr lang="es-PE" sz="1100" dirty="0" err="1"/>
              <a:t>grief</a:t>
            </a:r>
            <a:r>
              <a:rPr lang="es-PE" sz="1100" dirty="0"/>
              <a:t>: a </a:t>
            </a:r>
            <a:r>
              <a:rPr lang="es-PE" sz="1100" dirty="0" err="1"/>
              <a:t>prospective</a:t>
            </a:r>
            <a:r>
              <a:rPr lang="es-PE" sz="1100" dirty="0"/>
              <a:t>, </a:t>
            </a:r>
            <a:r>
              <a:rPr lang="es-PE" sz="1100" dirty="0" err="1"/>
              <a:t>observational</a:t>
            </a:r>
            <a:r>
              <a:rPr lang="es-PE" sz="1100" dirty="0"/>
              <a:t> </a:t>
            </a:r>
            <a:r>
              <a:rPr lang="es-PE" sz="1100" dirty="0" err="1"/>
              <a:t>study</a:t>
            </a:r>
            <a:r>
              <a:rPr lang="es-PE" sz="1100" dirty="0"/>
              <a:t>. </a:t>
            </a:r>
            <a:r>
              <a:rPr lang="es-PE" sz="1100" i="1" dirty="0" err="1"/>
              <a:t>Psychopharmacology</a:t>
            </a:r>
            <a:r>
              <a:rPr lang="es-PE" sz="1100" dirty="0"/>
              <a:t> </a:t>
            </a:r>
            <a:r>
              <a:rPr lang="es-PE" sz="1100" b="1" dirty="0"/>
              <a:t>237, </a:t>
            </a:r>
            <a:r>
              <a:rPr lang="es-PE" sz="1100" dirty="0"/>
              <a:t>1171–1182 (2020). </a:t>
            </a:r>
            <a:r>
              <a:rPr lang="es-PE" sz="1100" dirty="0">
                <a:hlinkClick r:id="rId2"/>
              </a:rPr>
              <a:t>https://doi.org/10.1007/s00213-019-05446-2</a:t>
            </a:r>
            <a:endParaRPr lang="es-PE" sz="1100" dirty="0"/>
          </a:p>
          <a:p>
            <a:r>
              <a:rPr lang="es-PE" sz="1100" dirty="0"/>
              <a:t>23. Escobar Cornejo Guillermo Saúl, Ramos Vargas Luis Fernando. La ayahuasca bajo los ojos del mundo. </a:t>
            </a:r>
            <a:r>
              <a:rPr lang="es-PE" sz="1100" dirty="0" err="1"/>
              <a:t>Rev</a:t>
            </a:r>
            <a:r>
              <a:rPr lang="es-PE" sz="1100" dirty="0"/>
              <a:t> </a:t>
            </a:r>
            <a:r>
              <a:rPr lang="es-PE" sz="1100" dirty="0" err="1"/>
              <a:t>Med</a:t>
            </a:r>
            <a:r>
              <a:rPr lang="es-PE" sz="1100" dirty="0"/>
              <a:t> </a:t>
            </a:r>
            <a:r>
              <a:rPr lang="es-PE" sz="1100" dirty="0" err="1"/>
              <a:t>Hered</a:t>
            </a:r>
            <a:r>
              <a:rPr lang="es-PE" sz="1100" dirty="0"/>
              <a:t>  [Internet]. 2018  </a:t>
            </a:r>
            <a:r>
              <a:rPr lang="es-PE" sz="1100" dirty="0" err="1"/>
              <a:t>Oct</a:t>
            </a:r>
            <a:r>
              <a:rPr lang="es-PE" sz="1100" dirty="0"/>
              <a:t> [citado  2020  Mayo  7] ;  29( 4 ): 268-269. Disponible en: http://www.scielo.org.pe/scielo.php?script=sci_arttext&amp;pid=S1018-130X2018000400013&amp;lng=es.  http://dx.doi.org/https://doi.org/10.20453/rmh.v24i2.604.</a:t>
            </a:r>
          </a:p>
          <a:p>
            <a:r>
              <a:rPr lang="es-PE" sz="1100" dirty="0"/>
              <a:t>24. Domínguez-Clavé E, Soler J, </a:t>
            </a:r>
            <a:r>
              <a:rPr lang="es-PE" sz="1100" dirty="0" err="1"/>
              <a:t>Elices</a:t>
            </a:r>
            <a:r>
              <a:rPr lang="es-PE" sz="1100" dirty="0"/>
              <a:t> M et al (2016) Ayahuasca: </a:t>
            </a:r>
            <a:r>
              <a:rPr lang="es-PE" sz="1100" dirty="0" err="1"/>
              <a:t>pharmacology</a:t>
            </a:r>
            <a:r>
              <a:rPr lang="es-PE" sz="1100" dirty="0"/>
              <a:t>, </a:t>
            </a:r>
            <a:r>
              <a:rPr lang="es-PE" sz="1100" dirty="0" err="1"/>
              <a:t>neuroscience</a:t>
            </a:r>
            <a:r>
              <a:rPr lang="es-PE" sz="1100" dirty="0"/>
              <a:t> and </a:t>
            </a:r>
            <a:r>
              <a:rPr lang="es-PE" sz="1100" dirty="0" err="1"/>
              <a:t>therapeutic</a:t>
            </a:r>
            <a:r>
              <a:rPr lang="es-PE" sz="1100" dirty="0"/>
              <a:t> </a:t>
            </a:r>
            <a:r>
              <a:rPr lang="es-PE" sz="1100" dirty="0" err="1"/>
              <a:t>potential</a:t>
            </a:r>
            <a:r>
              <a:rPr lang="es-PE" sz="1100" dirty="0"/>
              <a:t>. </a:t>
            </a:r>
            <a:r>
              <a:rPr lang="es-PE" sz="1100" dirty="0" err="1"/>
              <a:t>Brain</a:t>
            </a:r>
            <a:r>
              <a:rPr lang="es-PE" sz="1100" dirty="0"/>
              <a:t> Res Bull 126:89–101. </a:t>
            </a:r>
            <a:r>
              <a:rPr lang="es-PE" sz="1100" u="sng" dirty="0">
                <a:hlinkClick r:id="rId3"/>
              </a:rPr>
              <a:t>https://doi.org/10.1016/j.brainresbull.2016.03.002</a:t>
            </a:r>
            <a:endParaRPr lang="es-PE" sz="1100" dirty="0"/>
          </a:p>
        </p:txBody>
      </p:sp>
    </p:spTree>
    <p:extLst>
      <p:ext uri="{BB962C8B-B14F-4D97-AF65-F5344CB8AC3E}">
        <p14:creationId xmlns:p14="http://schemas.microsoft.com/office/powerpoint/2010/main" val="3711099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7822" y="733615"/>
            <a:ext cx="10515600" cy="1325563"/>
          </a:xfrm>
        </p:spPr>
        <p:txBody>
          <a:bodyPr>
            <a:normAutofit/>
          </a:bodyPr>
          <a:lstStyle/>
          <a:p>
            <a:r>
              <a:rPr lang="es-PE" sz="1800" b="1" dirty="0">
                <a:solidFill>
                  <a:schemeClr val="accent2"/>
                </a:solidFill>
                <a:effectLst>
                  <a:outerShdw blurRad="38100" dist="38100" dir="2700000" algn="tl">
                    <a:srgbClr val="000000">
                      <a:alpha val="43137"/>
                    </a:srgbClr>
                  </a:outerShdw>
                </a:effectLst>
              </a:rPr>
              <a:t>5. </a:t>
            </a:r>
            <a:r>
              <a:rPr lang="el-GR" sz="1800" b="1" dirty="0">
                <a:solidFill>
                  <a:schemeClr val="accent2"/>
                </a:solidFill>
                <a:effectLst>
                  <a:outerShdw blurRad="38100" dist="38100" dir="2700000" algn="tl">
                    <a:srgbClr val="000000">
                      <a:alpha val="43137"/>
                    </a:srgbClr>
                  </a:outerShdw>
                </a:effectLst>
              </a:rPr>
              <a:t>Μελέτες για την τελετουργία </a:t>
            </a:r>
            <a:r>
              <a:rPr lang="en-US" sz="1800" b="1" dirty="0">
                <a:solidFill>
                  <a:schemeClr val="accent2"/>
                </a:solidFill>
                <a:effectLst>
                  <a:outerShdw blurRad="38100" dist="38100" dir="2700000" algn="tl">
                    <a:srgbClr val="000000">
                      <a:alpha val="43137"/>
                    </a:srgbClr>
                  </a:outerShdw>
                </a:effectLst>
              </a:rPr>
              <a:t>A</a:t>
            </a:r>
            <a:r>
              <a:rPr lang="es-PE" sz="1800" b="1" dirty="0">
                <a:solidFill>
                  <a:schemeClr val="accent2"/>
                </a:solidFill>
                <a:effectLst>
                  <a:outerShdw blurRad="38100" dist="38100" dir="2700000" algn="tl">
                    <a:srgbClr val="000000">
                      <a:alpha val="43137"/>
                    </a:srgbClr>
                  </a:outerShdw>
                </a:effectLst>
              </a:rPr>
              <a:t>yahuasca</a:t>
            </a:r>
          </a:p>
        </p:txBody>
      </p:sp>
      <p:sp>
        <p:nvSpPr>
          <p:cNvPr id="3" name="2 Marcador de contenido"/>
          <p:cNvSpPr>
            <a:spLocks noGrp="1"/>
          </p:cNvSpPr>
          <p:nvPr>
            <p:ph idx="1"/>
          </p:nvPr>
        </p:nvSpPr>
        <p:spPr>
          <a:xfrm>
            <a:off x="380009" y="1940957"/>
            <a:ext cx="11566567" cy="3767653"/>
          </a:xfrm>
        </p:spPr>
        <p:txBody>
          <a:bodyPr>
            <a:normAutofit/>
          </a:bodyPr>
          <a:lstStyle/>
          <a:p>
            <a:pPr marL="0" indent="0">
              <a:buNone/>
            </a:pPr>
            <a:r>
              <a:rPr lang="el-GR" sz="1600" dirty="0"/>
              <a:t>Οι </a:t>
            </a:r>
            <a:r>
              <a:rPr lang="el-GR" sz="1600" dirty="0" err="1"/>
              <a:t>σαμάνοι</a:t>
            </a:r>
            <a:r>
              <a:rPr lang="el-GR" sz="1600" dirty="0"/>
              <a:t> θεραπευτές χρησιμοποιούσαν την </a:t>
            </a:r>
            <a:r>
              <a:rPr lang="es-PE" sz="1600" dirty="0"/>
              <a:t>Ayahuasca </a:t>
            </a:r>
            <a:r>
              <a:rPr lang="el-GR" sz="1600" dirty="0"/>
              <a:t>στην προ-Κολομβιανή ιατρική για να θεραπεύσει «νόσους του νου και των σκέψεων».</a:t>
            </a:r>
            <a:r>
              <a:rPr lang="es-PE" sz="1600" dirty="0"/>
              <a:t> </a:t>
            </a:r>
            <a:r>
              <a:rPr lang="el-GR" sz="1600" dirty="0"/>
              <a:t>Σήμερα, αρκετές μελέτες προσπαθούν να επιβεβαιώσουν τις θεραπευτικές τους ιδιότητες:</a:t>
            </a:r>
            <a:endParaRPr lang="es-PE" sz="1600" dirty="0"/>
          </a:p>
          <a:p>
            <a:r>
              <a:rPr lang="el-GR" sz="1600" dirty="0"/>
              <a:t>Διάφορες μελέτες προσπάθησαν να καθορίσουν τη θεραπευτική επίδραση της </a:t>
            </a:r>
            <a:r>
              <a:rPr lang="es-ES" sz="1600" dirty="0"/>
              <a:t>ayahuasca </a:t>
            </a:r>
            <a:r>
              <a:rPr lang="el-GR" sz="1600" dirty="0"/>
              <a:t>σε ψυχολογικές διαδικασίες:</a:t>
            </a:r>
            <a:endParaRPr lang="es-ES" sz="1600" dirty="0"/>
          </a:p>
          <a:p>
            <a:r>
              <a:rPr lang="es-ES" sz="1600" dirty="0"/>
              <a:t>Soler et al. (2018) </a:t>
            </a:r>
            <a:r>
              <a:rPr lang="el-GR" sz="1600" dirty="0"/>
              <a:t>βρήκαν ότι 4 συνεδρίες με </a:t>
            </a:r>
            <a:r>
              <a:rPr lang="es-ES" sz="1600" dirty="0"/>
              <a:t>Ayahuasca </a:t>
            </a:r>
            <a:r>
              <a:rPr lang="el-GR" sz="1600" dirty="0"/>
              <a:t>μπορούσαν να είναι αποτελεσματικές στη μείωση της αποφυγής εμπειρίας (προωθώντας την αποδοχή των συναισθημάτων και των αρνητικών σκέψεων) και σε 8 εβδομάδες, στη μείωση του άγχους που προκαλείται από την πλήρη προσοχή </a:t>
            </a:r>
            <a:r>
              <a:rPr lang="es-ES" sz="1600" dirty="0"/>
              <a:t>(MBSR) (25)</a:t>
            </a:r>
          </a:p>
          <a:p>
            <a:endParaRPr lang="es-ES" sz="1600" dirty="0"/>
          </a:p>
          <a:p>
            <a:r>
              <a:rPr lang="es-ES" sz="1600" dirty="0"/>
              <a:t>González et al. (2017), </a:t>
            </a:r>
            <a:r>
              <a:rPr lang="el-GR" sz="1600" dirty="0"/>
              <a:t>σε μελέτη παρατήρησης, βρήκαν ότι η </a:t>
            </a:r>
            <a:r>
              <a:rPr lang="es-ES" sz="1600" dirty="0"/>
              <a:t>ayahuasca </a:t>
            </a:r>
            <a:r>
              <a:rPr lang="el-GR" sz="1600" dirty="0"/>
              <a:t>είχε θεραπευτικές δυνατότητες στον πόνο που σχετίζεται με το πένθος</a:t>
            </a:r>
            <a:r>
              <a:rPr lang="es-ES" sz="1600" dirty="0"/>
              <a:t> (22).</a:t>
            </a:r>
          </a:p>
          <a:p>
            <a:r>
              <a:rPr lang="el-GR" sz="1600" dirty="0"/>
              <a:t>Σε μελέτη 50 αυτόχθονων Περουβιανών του Αμαζονίου, οι οποίοι συμμετείχαν σε τελετουργία </a:t>
            </a:r>
            <a:r>
              <a:rPr lang="es-ES" sz="1600" dirty="0"/>
              <a:t>Ayahuasca </a:t>
            </a:r>
            <a:r>
              <a:rPr lang="el-GR" sz="1600" dirty="0"/>
              <a:t>και πενθούσαν λόγω θανάτου μέλους της οικογενείας τους, το συμπέρασμα ήταν ότι «Τα αποτελέσματα υποδεικνύουν ότι η </a:t>
            </a:r>
            <a:r>
              <a:rPr lang="es-ES" sz="1600" dirty="0"/>
              <a:t>Ayahuasca </a:t>
            </a:r>
            <a:r>
              <a:rPr lang="el-GR" sz="1600" dirty="0"/>
              <a:t>έχει θεραπευτική αξία στη μείωση της σοβαρότητας του πόνου. Η αποδοχή και η αποκέντρωση είναι ψυχολογικές διαδικασίες που μεσολαβούν μέχρι τη βελτίωση των συμπτωμάτων του πένθους» </a:t>
            </a:r>
            <a:r>
              <a:rPr lang="es-ES" sz="1600" dirty="0"/>
              <a:t>(23)</a:t>
            </a:r>
          </a:p>
          <a:p>
            <a:endParaRPr lang="es-PE" sz="1600" dirty="0"/>
          </a:p>
          <a:p>
            <a:endParaRPr lang="es-PE" sz="1600" dirty="0"/>
          </a:p>
        </p:txBody>
      </p:sp>
      <p:sp>
        <p:nvSpPr>
          <p:cNvPr id="4" name="3 CuadroTexto"/>
          <p:cNvSpPr txBox="1"/>
          <p:nvPr/>
        </p:nvSpPr>
        <p:spPr>
          <a:xfrm>
            <a:off x="380009" y="5708610"/>
            <a:ext cx="10533413" cy="461665"/>
          </a:xfrm>
          <a:prstGeom prst="rect">
            <a:avLst/>
          </a:prstGeom>
          <a:noFill/>
        </p:spPr>
        <p:txBody>
          <a:bodyPr wrap="square" rtlCol="0">
            <a:spAutoFit/>
          </a:bodyPr>
          <a:lstStyle/>
          <a:p>
            <a:pPr algn="just"/>
            <a:r>
              <a:rPr lang="es-PE" sz="1200" dirty="0"/>
              <a:t>25. Soler J, </a:t>
            </a:r>
            <a:r>
              <a:rPr lang="es-PE" sz="1200" dirty="0" err="1"/>
              <a:t>Elices</a:t>
            </a:r>
            <a:r>
              <a:rPr lang="es-PE" sz="1200" dirty="0"/>
              <a:t> M, </a:t>
            </a:r>
            <a:r>
              <a:rPr lang="es-PE" sz="1200" dirty="0" err="1"/>
              <a:t>Franquesa</a:t>
            </a:r>
            <a:r>
              <a:rPr lang="es-PE" sz="1200" dirty="0"/>
              <a:t> A, Barker S, </a:t>
            </a:r>
            <a:r>
              <a:rPr lang="es-PE" sz="1200" dirty="0" err="1"/>
              <a:t>Friedlander</a:t>
            </a:r>
            <a:r>
              <a:rPr lang="es-PE" sz="1200" dirty="0"/>
              <a:t> P, </a:t>
            </a:r>
            <a:r>
              <a:rPr lang="es-PE" sz="1200" dirty="0" err="1"/>
              <a:t>Feilding</a:t>
            </a:r>
            <a:r>
              <a:rPr lang="es-PE" sz="1200" dirty="0"/>
              <a:t> A, Pascual JC, Riba J (2016) </a:t>
            </a:r>
            <a:r>
              <a:rPr lang="es-PE" sz="1200" dirty="0" err="1"/>
              <a:t>Exploring</a:t>
            </a:r>
            <a:r>
              <a:rPr lang="es-PE" sz="1200" dirty="0"/>
              <a:t> the </a:t>
            </a:r>
            <a:r>
              <a:rPr lang="es-PE" sz="1200" dirty="0" err="1"/>
              <a:t>therapeutic</a:t>
            </a:r>
            <a:r>
              <a:rPr lang="es-PE" sz="1200" dirty="0"/>
              <a:t> </a:t>
            </a:r>
            <a:r>
              <a:rPr lang="es-PE" sz="1200" dirty="0" err="1"/>
              <a:t>potential</a:t>
            </a:r>
            <a:r>
              <a:rPr lang="es-PE" sz="1200" dirty="0"/>
              <a:t> of ayahuasca: </a:t>
            </a:r>
            <a:r>
              <a:rPr lang="es-PE" sz="1200" dirty="0" err="1"/>
              <a:t>acute</a:t>
            </a:r>
            <a:r>
              <a:rPr lang="es-PE" sz="1200" dirty="0"/>
              <a:t> </a:t>
            </a:r>
            <a:r>
              <a:rPr lang="es-PE" sz="1200" dirty="0" err="1"/>
              <a:t>intake</a:t>
            </a:r>
            <a:r>
              <a:rPr lang="es-PE" sz="1200" dirty="0"/>
              <a:t> </a:t>
            </a:r>
            <a:r>
              <a:rPr lang="es-PE" sz="1200" dirty="0" err="1"/>
              <a:t>increases</a:t>
            </a:r>
            <a:r>
              <a:rPr lang="es-PE" sz="1200" dirty="0"/>
              <a:t> mindfulness-</a:t>
            </a:r>
            <a:r>
              <a:rPr lang="es-PE" sz="1200" dirty="0" err="1"/>
              <a:t>related</a:t>
            </a:r>
            <a:r>
              <a:rPr lang="es-PE" sz="1200" dirty="0"/>
              <a:t> </a:t>
            </a:r>
            <a:r>
              <a:rPr lang="es-PE" sz="1200" dirty="0" err="1"/>
              <a:t>capacities</a:t>
            </a:r>
            <a:r>
              <a:rPr lang="es-PE" sz="1200" dirty="0"/>
              <a:t>. </a:t>
            </a:r>
            <a:r>
              <a:rPr lang="es-PE" sz="1200" dirty="0" err="1"/>
              <a:t>Psychopharmacology</a:t>
            </a:r>
            <a:r>
              <a:rPr lang="es-PE" sz="1200" dirty="0"/>
              <a:t> 233:823–829. </a:t>
            </a:r>
            <a:r>
              <a:rPr lang="es-PE" sz="1200" u="sng" dirty="0">
                <a:hlinkClick r:id="rId2"/>
              </a:rPr>
              <a:t>https://doi.org/10.1007/s00213-015-4162-0</a:t>
            </a:r>
            <a:endParaRPr lang="es-PE"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347" y="1020219"/>
            <a:ext cx="10515600" cy="468762"/>
          </a:xfrm>
        </p:spPr>
        <p:txBody>
          <a:bodyPr>
            <a:normAutofit/>
          </a:bodyPr>
          <a:lstStyle/>
          <a:p>
            <a:r>
              <a:rPr lang="el-GR" sz="1800" b="1" dirty="0">
                <a:solidFill>
                  <a:schemeClr val="accent2">
                    <a:lumMod val="75000"/>
                  </a:schemeClr>
                </a:solidFill>
                <a:latin typeface="+mn-lt"/>
              </a:rPr>
              <a:t>Πίνακας περιεχομένων</a:t>
            </a:r>
            <a:endParaRPr lang="en-US" sz="1800" b="1" dirty="0">
              <a:solidFill>
                <a:schemeClr val="accent2">
                  <a:lumMod val="75000"/>
                </a:schemeClr>
              </a:solidFill>
              <a:latin typeface="+mn-lt"/>
            </a:endParaRPr>
          </a:p>
        </p:txBody>
      </p:sp>
      <p:sp>
        <p:nvSpPr>
          <p:cNvPr id="3" name="Marcador de contenido 2"/>
          <p:cNvSpPr>
            <a:spLocks noGrp="1"/>
          </p:cNvSpPr>
          <p:nvPr>
            <p:ph idx="1"/>
          </p:nvPr>
        </p:nvSpPr>
        <p:spPr>
          <a:xfrm>
            <a:off x="158194" y="1655756"/>
            <a:ext cx="11795185" cy="3161903"/>
          </a:xfrm>
        </p:spPr>
        <p:txBody>
          <a:bodyPr>
            <a:normAutofit fontScale="92500" lnSpcReduction="10000"/>
          </a:bodyPr>
          <a:lstStyle/>
          <a:p>
            <a:pPr marL="0" indent="0">
              <a:buNone/>
            </a:pPr>
            <a:r>
              <a:rPr lang="el-GR" sz="1400" i="1" u="sng" dirty="0"/>
              <a:t>Εισαγωγή</a:t>
            </a:r>
            <a:r>
              <a:rPr lang="es-ES" sz="1400" b="1" i="1" u="sng" dirty="0"/>
              <a:t> </a:t>
            </a:r>
          </a:p>
          <a:p>
            <a:pPr marL="0" indent="0">
              <a:buNone/>
            </a:pPr>
            <a:r>
              <a:rPr lang="es-ES" sz="1400" b="1" i="1" u="sng" dirty="0"/>
              <a:t>I. </a:t>
            </a:r>
            <a:r>
              <a:rPr lang="el-GR" sz="1400" b="1" i="1" u="sng" dirty="0"/>
              <a:t>Σαμανισμός</a:t>
            </a:r>
            <a:r>
              <a:rPr lang="es-ES" sz="1400" b="1" i="1" u="sng" dirty="0"/>
              <a:t>:</a:t>
            </a:r>
          </a:p>
          <a:p>
            <a:pPr marL="0" indent="0">
              <a:buNone/>
            </a:pPr>
            <a:r>
              <a:rPr lang="es-ES" sz="1400" dirty="0"/>
              <a:t>1. </a:t>
            </a:r>
            <a:r>
              <a:rPr lang="el-GR" sz="1400" dirty="0"/>
              <a:t>Στοιχεία σαμανισμού στη μελέτη της προ-Κολομβιανής ιατρικής και της ιατρικής των Ίνκας</a:t>
            </a:r>
            <a:endParaRPr lang="es-ES" sz="1400" dirty="0"/>
          </a:p>
          <a:p>
            <a:pPr marL="0" indent="0">
              <a:buNone/>
            </a:pPr>
            <a:r>
              <a:rPr lang="es-ES" sz="1400" dirty="0"/>
              <a:t>2. </a:t>
            </a:r>
            <a:r>
              <a:rPr lang="el-GR" sz="1400" dirty="0" err="1"/>
              <a:t>Σαμανική</a:t>
            </a:r>
            <a:r>
              <a:rPr lang="el-GR" sz="1400" dirty="0"/>
              <a:t> ιατρική - ορισμός</a:t>
            </a:r>
            <a:endParaRPr lang="es-ES" sz="1400" dirty="0"/>
          </a:p>
          <a:p>
            <a:pPr marL="0" indent="0">
              <a:buNone/>
            </a:pPr>
            <a:r>
              <a:rPr lang="es-ES" sz="1400" dirty="0"/>
              <a:t>3. </a:t>
            </a:r>
            <a:r>
              <a:rPr lang="el-GR" sz="1400" dirty="0"/>
              <a:t>Γενικά θέματα στο σαμανισμό</a:t>
            </a:r>
            <a:endParaRPr lang="es-ES" sz="1400" dirty="0"/>
          </a:p>
          <a:p>
            <a:pPr marL="0" indent="0">
              <a:buNone/>
            </a:pPr>
            <a:r>
              <a:rPr lang="es-ES" sz="1400" dirty="0"/>
              <a:t>4. </a:t>
            </a:r>
            <a:r>
              <a:rPr lang="el-GR" sz="1400" dirty="0" err="1"/>
              <a:t>Σαμανική</a:t>
            </a:r>
            <a:r>
              <a:rPr lang="el-GR" sz="1400" dirty="0"/>
              <a:t> τελετή </a:t>
            </a:r>
            <a:r>
              <a:rPr lang="es-ES" sz="1400" dirty="0"/>
              <a:t>Ayahuasca</a:t>
            </a:r>
            <a:br>
              <a:rPr lang="es-ES" sz="1400" dirty="0"/>
            </a:br>
            <a:r>
              <a:rPr lang="es-ES" sz="1400" dirty="0"/>
              <a:t>5. </a:t>
            </a:r>
            <a:r>
              <a:rPr lang="el-GR" sz="1400" dirty="0" err="1"/>
              <a:t>Σαμανική</a:t>
            </a:r>
            <a:r>
              <a:rPr lang="el-GR" sz="1400" dirty="0"/>
              <a:t> θεραπευτική τελετή</a:t>
            </a:r>
            <a:endParaRPr lang="es-ES" sz="1400" dirty="0"/>
          </a:p>
          <a:p>
            <a:pPr marL="0" indent="0">
              <a:buNone/>
            </a:pPr>
            <a:endParaRPr lang="es-ES" sz="1400" b="1" i="1" u="sng" dirty="0"/>
          </a:p>
          <a:p>
            <a:pPr marL="0" indent="0">
              <a:buNone/>
            </a:pPr>
            <a:r>
              <a:rPr lang="es-ES" sz="1400" b="1" i="1" u="sng" dirty="0"/>
              <a:t>II. </a:t>
            </a:r>
            <a:r>
              <a:rPr lang="el-GR" sz="1400" b="1" i="1" u="sng" dirty="0"/>
              <a:t>Φαρμακευτικά φυτά</a:t>
            </a:r>
            <a:r>
              <a:rPr lang="es-ES" sz="1400" b="1" i="1" u="sng" dirty="0"/>
              <a:t>: </a:t>
            </a:r>
          </a:p>
          <a:p>
            <a:pPr marL="0" indent="0">
              <a:buNone/>
            </a:pPr>
            <a:r>
              <a:rPr lang="es-ES" sz="1400" dirty="0"/>
              <a:t>1. </a:t>
            </a:r>
            <a:r>
              <a:rPr lang="el-GR" sz="1400" dirty="0"/>
              <a:t>Στοιχεία χρήσης φαρμακευτικών φυτών στην προ-Κολομβιανή ιατρική και στην ιατρική των Ίνκας</a:t>
            </a:r>
            <a:endParaRPr lang="es-ES" sz="1400" dirty="0"/>
          </a:p>
          <a:p>
            <a:pPr marL="0" indent="0">
              <a:buNone/>
            </a:pPr>
            <a:r>
              <a:rPr lang="es-ES" sz="1400" dirty="0"/>
              <a:t>2. </a:t>
            </a:r>
            <a:r>
              <a:rPr lang="el-GR" sz="1400" dirty="0"/>
              <a:t>Μελέτες βασισμένες σε αποδείξεις σχετικά με φαρμακευτικά φυτά που χρησιμοποιούνταν στην προ-Κολομβιανή ιατρική και στην ιατρική των Ίνκας</a:t>
            </a:r>
            <a:endParaRPr lang="es-ES" sz="1400" dirty="0"/>
          </a:p>
          <a:p>
            <a:pPr marL="0" indent="0">
              <a:buNone/>
            </a:pPr>
            <a:endParaRPr lang="en-US" dirty="0"/>
          </a:p>
        </p:txBody>
      </p:sp>
    </p:spTree>
    <p:extLst>
      <p:ext uri="{BB962C8B-B14F-4D97-AF65-F5344CB8AC3E}">
        <p14:creationId xmlns:p14="http://schemas.microsoft.com/office/powerpoint/2010/main" val="3776203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6948" y="650133"/>
            <a:ext cx="10515600" cy="1367421"/>
          </a:xfrm>
        </p:spPr>
        <p:txBody>
          <a:bodyPr>
            <a:normAutofit/>
          </a:bodyPr>
          <a:lstStyle/>
          <a:p>
            <a:r>
              <a:rPr lang="es-ES" sz="2000" b="1" dirty="0">
                <a:solidFill>
                  <a:schemeClr val="accent2"/>
                </a:solidFill>
                <a:effectLst>
                  <a:outerShdw blurRad="38100" dist="38100" dir="2700000" algn="tl">
                    <a:srgbClr val="000000">
                      <a:alpha val="43137"/>
                    </a:srgbClr>
                  </a:outerShdw>
                </a:effectLst>
              </a:rPr>
              <a:t>6. </a:t>
            </a:r>
            <a:r>
              <a:rPr lang="el-GR" sz="2000" b="1" dirty="0">
                <a:solidFill>
                  <a:schemeClr val="accent2"/>
                </a:solidFill>
                <a:effectLst>
                  <a:outerShdw blurRad="38100" dist="38100" dir="2700000" algn="tl">
                    <a:srgbClr val="000000">
                      <a:alpha val="43137"/>
                    </a:srgbClr>
                  </a:outerShdw>
                </a:effectLst>
              </a:rPr>
              <a:t>Φυτά στην προ-Κολομβιανή ιατρική</a:t>
            </a:r>
            <a:endParaRPr lang="en-US" sz="2000" b="1" dirty="0">
              <a:solidFill>
                <a:schemeClr val="accent2"/>
              </a:solidFill>
              <a:effectLst>
                <a:outerShdw blurRad="38100" dist="38100" dir="2700000" algn="tl">
                  <a:srgbClr val="000000">
                    <a:alpha val="43137"/>
                  </a:srgbClr>
                </a:outerShdw>
              </a:effectLst>
            </a:endParaRPr>
          </a:p>
        </p:txBody>
      </p:sp>
      <p:sp>
        <p:nvSpPr>
          <p:cNvPr id="5" name="4 Marcador de contenido"/>
          <p:cNvSpPr>
            <a:spLocks noGrp="1"/>
          </p:cNvSpPr>
          <p:nvPr>
            <p:ph idx="1"/>
          </p:nvPr>
        </p:nvSpPr>
        <p:spPr/>
        <p:txBody>
          <a:bodyPr>
            <a:normAutofit/>
          </a:bodyPr>
          <a:lstStyle/>
          <a:p>
            <a:pPr algn="just">
              <a:buNone/>
            </a:pPr>
            <a:r>
              <a:rPr lang="el-GR" sz="1800" dirty="0"/>
              <a:t>Η προ-Κολομβιανή ιατρική έχει αφήσει σημαντική κληρονομιά στις επόμενες γενιές σχετικά με τη χρήση θεραπευτικών φυτών.</a:t>
            </a:r>
            <a:endParaRPr lang="es-PE" sz="1800" dirty="0"/>
          </a:p>
          <a:p>
            <a:pPr algn="just">
              <a:buNone/>
            </a:pPr>
            <a:endParaRPr lang="es-PE" sz="1800" dirty="0"/>
          </a:p>
          <a:p>
            <a:pPr algn="just">
              <a:buNone/>
            </a:pPr>
            <a:r>
              <a:rPr lang="el-GR" sz="1800" dirty="0"/>
              <a:t>Στη συνέχεια, δίνονται στοιχεία χρήσης φαρμακευτικών φυτών, με τις κοινές και τις επιστημονικές ονομασίες.</a:t>
            </a:r>
            <a:r>
              <a:rPr lang="es-PE" sz="1800" dirty="0"/>
              <a:t> </a:t>
            </a:r>
          </a:p>
        </p:txBody>
      </p:sp>
    </p:spTree>
    <p:extLst>
      <p:ext uri="{BB962C8B-B14F-4D97-AF65-F5344CB8AC3E}">
        <p14:creationId xmlns:p14="http://schemas.microsoft.com/office/powerpoint/2010/main" val="856377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21567742"/>
              </p:ext>
            </p:extLst>
          </p:nvPr>
        </p:nvGraphicFramePr>
        <p:xfrm>
          <a:off x="866273" y="1367033"/>
          <a:ext cx="10647947" cy="4604260"/>
        </p:xfrm>
        <a:graphic>
          <a:graphicData uri="http://schemas.openxmlformats.org/drawingml/2006/table">
            <a:tbl>
              <a:tblPr firstRow="1" firstCol="1" bandRow="1"/>
              <a:tblGrid>
                <a:gridCol w="1781558">
                  <a:extLst>
                    <a:ext uri="{9D8B030D-6E8A-4147-A177-3AD203B41FA5}">
                      <a16:colId xmlns:a16="http://schemas.microsoft.com/office/drawing/2014/main" xmlns="" val="20000"/>
                    </a:ext>
                  </a:extLst>
                </a:gridCol>
                <a:gridCol w="3644684">
                  <a:extLst>
                    <a:ext uri="{9D8B030D-6E8A-4147-A177-3AD203B41FA5}">
                      <a16:colId xmlns:a16="http://schemas.microsoft.com/office/drawing/2014/main" xmlns="" val="20001"/>
                    </a:ext>
                  </a:extLst>
                </a:gridCol>
                <a:gridCol w="2640953">
                  <a:extLst>
                    <a:ext uri="{9D8B030D-6E8A-4147-A177-3AD203B41FA5}">
                      <a16:colId xmlns:a16="http://schemas.microsoft.com/office/drawing/2014/main" xmlns="" val="20002"/>
                    </a:ext>
                  </a:extLst>
                </a:gridCol>
                <a:gridCol w="2580752">
                  <a:extLst>
                    <a:ext uri="{9D8B030D-6E8A-4147-A177-3AD203B41FA5}">
                      <a16:colId xmlns:a16="http://schemas.microsoft.com/office/drawing/2014/main" xmlns="" val="20003"/>
                    </a:ext>
                  </a:extLst>
                </a:gridCol>
              </a:tblGrid>
              <a:tr h="428687">
                <a:tc>
                  <a:txBody>
                    <a:bodyPr/>
                    <a:lstStyle/>
                    <a:p>
                      <a:pPr algn="ctr">
                        <a:lnSpc>
                          <a:spcPct val="115000"/>
                        </a:lnSpc>
                        <a:spcAft>
                          <a:spcPts val="0"/>
                        </a:spcAft>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31206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Acanthoxanthium</a:t>
                      </a:r>
                      <a:r>
                        <a:rPr lang="es-PE" sz="1400" dirty="0">
                          <a:effectLst/>
                          <a:latin typeface="+mn-lt"/>
                          <a:ea typeface="Calibri"/>
                          <a:cs typeface="Times New Roman"/>
                        </a:rPr>
                        <a:t> </a:t>
                      </a:r>
                      <a:r>
                        <a:rPr lang="es-PE" sz="1400" dirty="0" err="1">
                          <a:effectLst/>
                          <a:latin typeface="+mn-lt"/>
                          <a:ea typeface="Calibri"/>
                          <a:cs typeface="Times New Roman"/>
                        </a:rPr>
                        <a:t>spinosum</a:t>
                      </a:r>
                      <a:r>
                        <a:rPr lang="es-PE" sz="1400" dirty="0">
                          <a:effectLst/>
                          <a:latin typeface="+mn-lt"/>
                          <a:ea typeface="Calibri"/>
                          <a:cs typeface="Times New Roman"/>
                        </a:rPr>
                        <a:t>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“juan Alonso”, “hierba del Alonso”, “espina del perro”.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Στομαχικές διαταραχές, παθήσεις του ήπατος, διουρητικά, σπλήνας, νεφρά, ωοθήκες και παθήσεις του προστάτη</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7037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Adiantum</a:t>
                      </a:r>
                      <a:r>
                        <a:rPr lang="es-PE" sz="1400" dirty="0">
                          <a:effectLst/>
                          <a:latin typeface="+mn-lt"/>
                          <a:ea typeface="Calibri"/>
                          <a:cs typeface="Times New Roman"/>
                        </a:rPr>
                        <a:t> </a:t>
                      </a:r>
                      <a:r>
                        <a:rPr lang="es-PE" sz="1400" dirty="0" err="1">
                          <a:effectLst/>
                          <a:latin typeface="+mn-lt"/>
                          <a:ea typeface="Calibri"/>
                          <a:cs typeface="Times New Roman"/>
                        </a:rPr>
                        <a:t>digittatum</a:t>
                      </a:r>
                      <a:r>
                        <a:rPr lang="es-PE" sz="1400" dirty="0">
                          <a:effectLst/>
                          <a:latin typeface="+mn-lt"/>
                          <a:ea typeface="Calibri"/>
                          <a:cs typeface="Times New Roman"/>
                        </a:rPr>
                        <a:t>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“culantrillo del pozo”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latin typeface="+mn-lt"/>
                        </a:rPr>
                        <a:t>Όλο το φυτό</a:t>
                      </a:r>
                      <a:r>
                        <a:rPr lang="es-PE" sz="1400" dirty="0">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latin typeface="+mn-lt"/>
                        </a:rPr>
                        <a:t>Αντιπυρετικό, διουρητικό. Ενδείκνυται επίσης για πέτρες του ήπατος</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1206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Ageratum</a:t>
                      </a:r>
                      <a:r>
                        <a:rPr lang="es-PE" sz="1400" dirty="0">
                          <a:effectLst/>
                          <a:latin typeface="+mn-lt"/>
                          <a:ea typeface="Calibri"/>
                          <a:cs typeface="Times New Roman"/>
                        </a:rPr>
                        <a:t> </a:t>
                      </a:r>
                      <a:r>
                        <a:rPr lang="es-PE" sz="1400" dirty="0" err="1">
                          <a:effectLst/>
                          <a:latin typeface="+mn-lt"/>
                          <a:ea typeface="Calibri"/>
                          <a:cs typeface="Times New Roman"/>
                        </a:rPr>
                        <a:t>conyzoides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“huarmi </a:t>
                      </a:r>
                      <a:r>
                        <a:rPr lang="es-PE" sz="1400" dirty="0" err="1">
                          <a:effectLst/>
                          <a:latin typeface="+mn-lt"/>
                          <a:ea typeface="Calibri"/>
                          <a:cs typeface="Times New Roman"/>
                        </a:rPr>
                        <a:t>huarmi</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latin typeface="+mn-lt"/>
                        </a:rPr>
                        <a:t>Όλο το φυτό</a:t>
                      </a:r>
                      <a:r>
                        <a:rPr lang="es-PE" sz="1400" dirty="0">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Ρευματισμοί και </a:t>
                      </a:r>
                      <a:r>
                        <a:rPr lang="en-US" sz="1400" dirty="0">
                          <a:latin typeface="+mn-lt"/>
                        </a:rPr>
                        <a:t>beriberi. </a:t>
                      </a:r>
                      <a:r>
                        <a:rPr lang="el-GR" sz="1400" dirty="0">
                          <a:latin typeface="+mn-lt"/>
                        </a:rPr>
                        <a:t>Τα φύλλα του είναι στυπτικά, αντιπυρετικά και βοηθούν στις παθήσεις της κύστης</a:t>
                      </a:r>
                      <a:r>
                        <a:rPr lang="en-US" sz="1400" dirty="0">
                          <a:latin typeface="+mn-lt"/>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5" name="4 CuadroTexto"/>
          <p:cNvSpPr txBox="1"/>
          <p:nvPr/>
        </p:nvSpPr>
        <p:spPr>
          <a:xfrm>
            <a:off x="866273" y="5956066"/>
            <a:ext cx="10876548" cy="461665"/>
          </a:xfrm>
          <a:prstGeom prst="rect">
            <a:avLst/>
          </a:prstGeom>
          <a:noFill/>
        </p:spPr>
        <p:txBody>
          <a:bodyPr wrap="square" rtlCol="0">
            <a:spAutoFit/>
          </a:bodyPr>
          <a:lstStyle/>
          <a:p>
            <a:r>
              <a:rPr lang="es-PE" sz="1200" dirty="0"/>
              <a:t>Fuente: FLORA ETNOMEDICINAL de la Región Amazonas, PERÚ. </a:t>
            </a:r>
            <a:r>
              <a:rPr lang="es-PE" sz="1200" dirty="0" err="1"/>
              <a:t>Blga-Mblga</a:t>
            </a:r>
            <a:r>
              <a:rPr lang="es-PE" sz="1200" dirty="0"/>
              <a:t>. Flor Teresa García Huamán; Dra. en Ciencias Ambientales. </a:t>
            </a:r>
            <a:r>
              <a:rPr lang="es-PE" sz="1200" dirty="0" err="1"/>
              <a:t>Blgo</a:t>
            </a:r>
            <a:r>
              <a:rPr lang="es-PE" sz="1200" dirty="0"/>
              <a:t>. José Mostacero León; Dr. En Medio Ambiente</a:t>
            </a:r>
          </a:p>
        </p:txBody>
      </p:sp>
      <p:sp>
        <p:nvSpPr>
          <p:cNvPr id="6" name="Título 1"/>
          <p:cNvSpPr txBox="1">
            <a:spLocks/>
          </p:cNvSpPr>
          <p:nvPr/>
        </p:nvSpPr>
        <p:spPr>
          <a:xfrm>
            <a:off x="770118" y="990726"/>
            <a:ext cx="10515600" cy="44829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565693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2307150953"/>
              </p:ext>
            </p:extLst>
          </p:nvPr>
        </p:nvGraphicFramePr>
        <p:xfrm>
          <a:off x="1165785" y="1546383"/>
          <a:ext cx="9804868" cy="4042483"/>
        </p:xfrm>
        <a:graphic>
          <a:graphicData uri="http://schemas.openxmlformats.org/drawingml/2006/table">
            <a:tbl>
              <a:tblPr firstRow="1" firstCol="1" bandRow="1"/>
              <a:tblGrid>
                <a:gridCol w="2266762">
                  <a:extLst>
                    <a:ext uri="{9D8B030D-6E8A-4147-A177-3AD203B41FA5}">
                      <a16:colId xmlns:a16="http://schemas.microsoft.com/office/drawing/2014/main" xmlns="" val="20000"/>
                    </a:ext>
                  </a:extLst>
                </a:gridCol>
                <a:gridCol w="2182110">
                  <a:extLst>
                    <a:ext uri="{9D8B030D-6E8A-4147-A177-3AD203B41FA5}">
                      <a16:colId xmlns:a16="http://schemas.microsoft.com/office/drawing/2014/main" xmlns="" val="20001"/>
                    </a:ext>
                  </a:extLst>
                </a:gridCol>
                <a:gridCol w="2072379">
                  <a:extLst>
                    <a:ext uri="{9D8B030D-6E8A-4147-A177-3AD203B41FA5}">
                      <a16:colId xmlns:a16="http://schemas.microsoft.com/office/drawing/2014/main" xmlns="" val="20002"/>
                    </a:ext>
                  </a:extLst>
                </a:gridCol>
                <a:gridCol w="3283617">
                  <a:extLst>
                    <a:ext uri="{9D8B030D-6E8A-4147-A177-3AD203B41FA5}">
                      <a16:colId xmlns:a16="http://schemas.microsoft.com/office/drawing/2014/main" xmlns="" val="20003"/>
                    </a:ext>
                  </a:extLst>
                </a:gridCol>
              </a:tblGrid>
              <a:tr h="33107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55179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Alonsoa</a:t>
                      </a:r>
                      <a:r>
                        <a:rPr lang="es-PE" sz="1400" dirty="0">
                          <a:effectLst/>
                          <a:latin typeface="+mn-lt"/>
                          <a:ea typeface="Calibri"/>
                          <a:cs typeface="Times New Roman"/>
                        </a:rPr>
                        <a:t> </a:t>
                      </a:r>
                      <a:r>
                        <a:rPr lang="es-PE" sz="1400" dirty="0" err="1">
                          <a:effectLst/>
                          <a:latin typeface="+mn-lt"/>
                          <a:ea typeface="Calibri"/>
                          <a:cs typeface="Times New Roman"/>
                        </a:rPr>
                        <a:t>meridionalis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“duraznillo”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p>
                      <a:pPr algn="ctr">
                        <a:lnSpc>
                          <a:spcPct val="115000"/>
                        </a:lnSpc>
                        <a:spcAft>
                          <a:spcPts val="0"/>
                        </a:spcAft>
                      </a:pP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Διουρητικό, προωθεί την πέψη</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320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Alternanthera</a:t>
                      </a:r>
                      <a:r>
                        <a:rPr lang="es-PE" sz="1400" dirty="0">
                          <a:effectLst/>
                          <a:latin typeface="+mn-lt"/>
                          <a:ea typeface="Calibri"/>
                          <a:cs typeface="Times New Roman"/>
                        </a:rPr>
                        <a:t> </a:t>
                      </a:r>
                      <a:r>
                        <a:rPr lang="es-PE" sz="1400" dirty="0" err="1">
                          <a:effectLst/>
                          <a:latin typeface="+mn-lt"/>
                          <a:ea typeface="Calibri"/>
                          <a:cs typeface="Times New Roman"/>
                        </a:rPr>
                        <a:t>phyoloxeroides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lancetilla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Φύλλα σε αφέψημα για στομαχόπονο και βρασμένα για </a:t>
                      </a:r>
                      <a:r>
                        <a:rPr lang="el-GR" sz="1400" dirty="0" err="1">
                          <a:effectLst/>
                          <a:latin typeface="+mn-lt"/>
                          <a:ea typeface="Calibri"/>
                          <a:cs typeface="Times New Roman"/>
                        </a:rPr>
                        <a:t>έκπλυση</a:t>
                      </a:r>
                      <a:r>
                        <a:rPr lang="el-GR" sz="1400" dirty="0">
                          <a:effectLst/>
                          <a:latin typeface="+mn-lt"/>
                          <a:ea typeface="Calibri"/>
                          <a:cs typeface="Times New Roman"/>
                        </a:rPr>
                        <a:t> τραυμάτων, μιας και δρα ως αντιφλεγμονώδες</a:t>
                      </a:r>
                      <a:r>
                        <a:rPr lang="es-PE" sz="1400" dirty="0">
                          <a:effectLst/>
                          <a:latin typeface="+mn-lt"/>
                          <a:ea typeface="Calibri"/>
                          <a:cs typeface="Times New Roman"/>
                        </a:rPr>
                        <a:t>.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8039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Amaranthus</a:t>
                      </a:r>
                      <a:r>
                        <a:rPr lang="es-PE" sz="1400" dirty="0">
                          <a:effectLst/>
                          <a:latin typeface="+mn-lt"/>
                          <a:ea typeface="Calibri"/>
                          <a:cs typeface="Times New Roman"/>
                        </a:rPr>
                        <a:t> </a:t>
                      </a:r>
                      <a:r>
                        <a:rPr lang="es-PE" sz="1400" dirty="0" err="1">
                          <a:effectLst/>
                          <a:latin typeface="+mn-lt"/>
                          <a:ea typeface="Calibri"/>
                          <a:cs typeface="Times New Roman"/>
                        </a:rPr>
                        <a:t>spinosus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“yuyo macho, “yuyo”, “ataco”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t>
                      </a: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p>
                      <a:pPr algn="ctr">
                        <a:lnSpc>
                          <a:spcPct val="115000"/>
                        </a:lnSpc>
                        <a:spcAft>
                          <a:spcPts val="0"/>
                        </a:spcAft>
                      </a:pP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Παθήσεις της κύστης, αντισπασμωδικό, αντιφλεγμονώδες, αντιπυρετικό, σε καταπλάσματα ως αντιρρευματικό, αντισηπτικό</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591753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48042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1890" y="911036"/>
            <a:ext cx="10515600" cy="549275"/>
          </a:xfrm>
        </p:spPr>
        <p:txBody>
          <a:bodyPr>
            <a:noAutofit/>
          </a:bodyPr>
          <a:lstStyle/>
          <a:p>
            <a:pPr marL="0" indent="0"/>
            <a:r>
              <a:rPr lang="en-US" sz="2000" b="1" dirty="0">
                <a:solidFill>
                  <a:schemeClr val="accent2"/>
                </a:solidFill>
                <a:effectLst>
                  <a:outerShdw blurRad="38100" dist="38100" dir="2700000" algn="tl">
                    <a:srgbClr val="000000">
                      <a:alpha val="43137"/>
                    </a:srgbClr>
                  </a:outerShdw>
                </a:effectLst>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000" b="1" dirty="0">
                <a:solidFill>
                  <a:schemeClr val="accent2"/>
                </a:solidFill>
                <a:effectLst>
                  <a:outerShdw blurRad="38100" dist="38100" dir="2700000" algn="tl">
                    <a:srgbClr val="000000">
                      <a:alpha val="43137"/>
                    </a:srgbClr>
                  </a:outerShdw>
                </a:effectLst>
              </a:rPr>
              <a:t> </a:t>
            </a: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5" name="4 Tabla"/>
          <p:cNvGraphicFramePr>
            <a:graphicFrameLocks noGrp="1"/>
          </p:cNvGraphicFramePr>
          <p:nvPr>
            <p:extLst>
              <p:ext uri="{D42A27DB-BD31-4B8C-83A1-F6EECF244321}">
                <p14:modId xmlns:p14="http://schemas.microsoft.com/office/powerpoint/2010/main" val="3509380900"/>
              </p:ext>
            </p:extLst>
          </p:nvPr>
        </p:nvGraphicFramePr>
        <p:xfrm>
          <a:off x="1481958" y="1387365"/>
          <a:ext cx="9135287" cy="4716591"/>
        </p:xfrm>
        <a:graphic>
          <a:graphicData uri="http://schemas.openxmlformats.org/drawingml/2006/table">
            <a:tbl>
              <a:tblPr firstRow="1" firstCol="1" bandRow="1"/>
              <a:tblGrid>
                <a:gridCol w="2111964">
                  <a:extLst>
                    <a:ext uri="{9D8B030D-6E8A-4147-A177-3AD203B41FA5}">
                      <a16:colId xmlns:a16="http://schemas.microsoft.com/office/drawing/2014/main" xmlns="" val="20000"/>
                    </a:ext>
                  </a:extLst>
                </a:gridCol>
                <a:gridCol w="2033092">
                  <a:extLst>
                    <a:ext uri="{9D8B030D-6E8A-4147-A177-3AD203B41FA5}">
                      <a16:colId xmlns:a16="http://schemas.microsoft.com/office/drawing/2014/main" xmlns="" val="20001"/>
                    </a:ext>
                  </a:extLst>
                </a:gridCol>
                <a:gridCol w="1930854">
                  <a:extLst>
                    <a:ext uri="{9D8B030D-6E8A-4147-A177-3AD203B41FA5}">
                      <a16:colId xmlns:a16="http://schemas.microsoft.com/office/drawing/2014/main" xmlns="" val="20002"/>
                    </a:ext>
                  </a:extLst>
                </a:gridCol>
                <a:gridCol w="3059377">
                  <a:extLst>
                    <a:ext uri="{9D8B030D-6E8A-4147-A177-3AD203B41FA5}">
                      <a16:colId xmlns:a16="http://schemas.microsoft.com/office/drawing/2014/main" xmlns="" val="20003"/>
                    </a:ext>
                  </a:extLst>
                </a:gridCol>
              </a:tblGrid>
              <a:tr h="4729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30285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Ambrosia peruviana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“marco”, “</a:t>
                      </a:r>
                      <a:r>
                        <a:rPr lang="es-PE" sz="1400" dirty="0" err="1">
                          <a:effectLst/>
                          <a:latin typeface="+mn-lt"/>
                          <a:ea typeface="Calibri"/>
                          <a:cs typeface="Times New Roman"/>
                        </a:rPr>
                        <a:t>altamiza</a:t>
                      </a:r>
                      <a:r>
                        <a:rPr lang="es-PE" sz="1400" dirty="0">
                          <a:effectLst/>
                          <a:latin typeface="+mn-lt"/>
                          <a:ea typeface="Calibri"/>
                          <a:cs typeface="Times New Roman"/>
                        </a:rPr>
                        <a:t>”, “</a:t>
                      </a:r>
                      <a:r>
                        <a:rPr lang="es-PE" sz="1400" dirty="0" err="1">
                          <a:effectLst/>
                          <a:latin typeface="+mn-lt"/>
                          <a:ea typeface="Calibri"/>
                          <a:cs typeface="Times New Roman"/>
                        </a:rPr>
                        <a:t>artemiza</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Αντιρρευματικό, για τις νευραλγίες, υστερία, για ρύθμιση της εμμήνου ρύσεως, για τις αιμορροΐδες, για βελτίωση της πέψης</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02412">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Anemone helleborifolia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“arracacha cimarrona”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Διουρητικό, για το βήχα, για τις νευραλγίες, για ρύθμιση εμμήνου ρύσεως</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7010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Argemone </a:t>
                      </a:r>
                      <a:r>
                        <a:rPr lang="es-PE" sz="1400" dirty="0" err="1">
                          <a:effectLst/>
                          <a:latin typeface="+mn-lt"/>
                          <a:ea typeface="Calibri"/>
                          <a:cs typeface="Times New Roman"/>
                        </a:rPr>
                        <a:t>subfusiformis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cardosanto</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πέταλα, σπόροι, κίτρινο </a:t>
                      </a:r>
                      <a:r>
                        <a:rPr lang="el-GR" sz="1400" dirty="0" err="1">
                          <a:effectLst/>
                          <a:latin typeface="+mn-lt"/>
                          <a:ea typeface="Calibri"/>
                          <a:cs typeface="Times New Roman"/>
                        </a:rPr>
                        <a:t>κόμμι</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Ηρεμιστικό, ναρκωτικό, υπνωτικό. Αφέψημα από πέταλα για παθήσεις των οφθαλμών σε μορφή σταγόνων. Σπόροι ως καθαρτικό και κίτρινο </a:t>
                      </a:r>
                      <a:r>
                        <a:rPr lang="el-GR" sz="1400" dirty="0" err="1">
                          <a:effectLst/>
                          <a:latin typeface="+mn-lt"/>
                          <a:ea typeface="Calibri"/>
                          <a:cs typeface="Times New Roman"/>
                        </a:rPr>
                        <a:t>κόμμι</a:t>
                      </a:r>
                      <a:r>
                        <a:rPr lang="el-GR" sz="1400" dirty="0">
                          <a:effectLst/>
                          <a:latin typeface="+mn-lt"/>
                          <a:ea typeface="Calibri"/>
                          <a:cs typeface="Times New Roman"/>
                        </a:rPr>
                        <a:t> κατά των κονδυλωμάτων</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0" y="611204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982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2934532704"/>
              </p:ext>
            </p:extLst>
          </p:nvPr>
        </p:nvGraphicFramePr>
        <p:xfrm>
          <a:off x="1911361" y="1530086"/>
          <a:ext cx="8698833" cy="4476696"/>
        </p:xfrm>
        <a:graphic>
          <a:graphicData uri="http://schemas.openxmlformats.org/drawingml/2006/table">
            <a:tbl>
              <a:tblPr firstRow="1" firstCol="1" bandRow="1"/>
              <a:tblGrid>
                <a:gridCol w="2011060">
                  <a:extLst>
                    <a:ext uri="{9D8B030D-6E8A-4147-A177-3AD203B41FA5}">
                      <a16:colId xmlns:a16="http://schemas.microsoft.com/office/drawing/2014/main" xmlns="" val="20000"/>
                    </a:ext>
                  </a:extLst>
                </a:gridCol>
                <a:gridCol w="1935959">
                  <a:extLst>
                    <a:ext uri="{9D8B030D-6E8A-4147-A177-3AD203B41FA5}">
                      <a16:colId xmlns:a16="http://schemas.microsoft.com/office/drawing/2014/main" xmlns="" val="20001"/>
                    </a:ext>
                  </a:extLst>
                </a:gridCol>
                <a:gridCol w="1838604">
                  <a:extLst>
                    <a:ext uri="{9D8B030D-6E8A-4147-A177-3AD203B41FA5}">
                      <a16:colId xmlns:a16="http://schemas.microsoft.com/office/drawing/2014/main" xmlns="" val="20002"/>
                    </a:ext>
                  </a:extLst>
                </a:gridCol>
                <a:gridCol w="2913210">
                  <a:extLst>
                    <a:ext uri="{9D8B030D-6E8A-4147-A177-3AD203B41FA5}">
                      <a16:colId xmlns:a16="http://schemas.microsoft.com/office/drawing/2014/main" xmlns="" val="20003"/>
                    </a:ext>
                  </a:extLst>
                </a:gridCol>
              </a:tblGrid>
              <a:tr h="727354">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893245">
                <a:tc>
                  <a:txBody>
                    <a:bodyPr/>
                    <a:lstStyle/>
                    <a:p>
                      <a:pPr algn="ctr">
                        <a:lnSpc>
                          <a:spcPct val="115000"/>
                        </a:lnSpc>
                        <a:spcAft>
                          <a:spcPts val="0"/>
                        </a:spcAft>
                      </a:pPr>
                      <a:r>
                        <a:rPr lang="es-PE" sz="1400" dirty="0" err="1">
                          <a:effectLst/>
                          <a:latin typeface="+mn-lt"/>
                          <a:ea typeface="Calibri"/>
                          <a:cs typeface="Times New Roman"/>
                        </a:rPr>
                        <a:t>Arracacia</a:t>
                      </a:r>
                      <a:r>
                        <a:rPr lang="es-PE" sz="1400" dirty="0">
                          <a:effectLst/>
                          <a:latin typeface="+mn-lt"/>
                          <a:ea typeface="Calibri"/>
                          <a:cs typeface="Times New Roman"/>
                        </a:rPr>
                        <a:t> </a:t>
                      </a:r>
                      <a:r>
                        <a:rPr lang="es-PE" sz="1400" dirty="0" err="1">
                          <a:effectLst/>
                          <a:latin typeface="+mn-lt"/>
                          <a:ea typeface="Calibri"/>
                          <a:cs typeface="Times New Roman"/>
                        </a:rPr>
                        <a:t>xanthorrihiza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“arracacha”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latin typeface="+mn-lt"/>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latin typeface="+mn-lt"/>
                          <a:cs typeface="Times New Roman" pitchFamily="18" charset="0"/>
                        </a:rPr>
                        <a:t>Γαλακτοφόρο. Ψημένα λουλούδια βοηθούν στη θεραπεία αλλεργικών εκζεμάτων</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4652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Asclepias</a:t>
                      </a:r>
                      <a:r>
                        <a:rPr lang="es-PE" sz="1400" dirty="0">
                          <a:effectLst/>
                          <a:latin typeface="+mn-lt"/>
                          <a:ea typeface="Calibri"/>
                          <a:cs typeface="Times New Roman"/>
                        </a:rPr>
                        <a:t> </a:t>
                      </a:r>
                      <a:r>
                        <a:rPr lang="es-PE" sz="1400" dirty="0" err="1">
                          <a:effectLst/>
                          <a:latin typeface="+mn-lt"/>
                          <a:ea typeface="Calibri"/>
                          <a:cs typeface="Times New Roman"/>
                        </a:rPr>
                        <a:t>curassavica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“flor de seda”, “venenillo”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ρίζα, κίτρινο </a:t>
                      </a:r>
                      <a:r>
                        <a:rPr lang="el-GR" sz="1400" dirty="0" err="1">
                          <a:effectLst/>
                          <a:latin typeface="+mn-lt"/>
                          <a:ea typeface="Calibri"/>
                          <a:cs typeface="Times New Roman"/>
                        </a:rPr>
                        <a:t>κόμμι</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a:effectLst/>
                          <a:latin typeface="+mn-lt"/>
                          <a:ea typeface="Calibri"/>
                          <a:cs typeface="Times New Roman" pitchFamily="18" charset="0"/>
                        </a:rPr>
                        <a:t/>
                      </a:r>
                      <a:br>
                        <a:rPr lang="en-US" sz="1400" dirty="0">
                          <a:effectLst/>
                          <a:latin typeface="+mn-lt"/>
                          <a:ea typeface="Calibri"/>
                          <a:cs typeface="Times New Roman" pitchFamily="18" charset="0"/>
                        </a:rPr>
                      </a:br>
                      <a:r>
                        <a:rPr lang="el-GR" sz="1400" dirty="0">
                          <a:effectLst/>
                          <a:latin typeface="+mn-lt"/>
                          <a:ea typeface="Calibri"/>
                          <a:cs typeface="Times New Roman" pitchFamily="18" charset="0"/>
                        </a:rPr>
                        <a:t>Σε μικρές δόσεις, οι ρίζες και τα φύλλα ως καθαρτικά. Το </a:t>
                      </a:r>
                      <a:r>
                        <a:rPr lang="el-GR" sz="1400" dirty="0" err="1">
                          <a:effectLst/>
                          <a:latin typeface="+mn-lt"/>
                          <a:ea typeface="Calibri"/>
                          <a:cs typeface="Times New Roman" pitchFamily="18" charset="0"/>
                        </a:rPr>
                        <a:t>κόμμι</a:t>
                      </a:r>
                      <a:r>
                        <a:rPr lang="el-GR" sz="1400" dirty="0">
                          <a:effectLst/>
                          <a:latin typeface="+mn-lt"/>
                          <a:ea typeface="Calibri"/>
                          <a:cs typeface="Times New Roman" pitchFamily="18" charset="0"/>
                        </a:rPr>
                        <a:t> ως </a:t>
                      </a:r>
                      <a:r>
                        <a:rPr lang="el-GR" sz="1400" dirty="0" err="1">
                          <a:effectLst/>
                          <a:latin typeface="+mn-lt"/>
                          <a:ea typeface="Calibri"/>
                          <a:cs typeface="Times New Roman" pitchFamily="18" charset="0"/>
                        </a:rPr>
                        <a:t>ανθελμινθικό</a:t>
                      </a:r>
                      <a:r>
                        <a:rPr lang="el-GR" sz="1400" dirty="0">
                          <a:effectLst/>
                          <a:latin typeface="+mn-lt"/>
                          <a:ea typeface="Calibri"/>
                          <a:cs typeface="Times New Roman" pitchFamily="18" charset="0"/>
                        </a:rPr>
                        <a:t>. Αντικαρκινικό. Με αλκοόλ, χρήση κατά του άσθματος, της ελονοσίας και της σύφιλης</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52963">
                <a:tc>
                  <a:txBody>
                    <a:bodyPr/>
                    <a:lstStyle/>
                    <a:p>
                      <a:pPr algn="ctr">
                        <a:lnSpc>
                          <a:spcPct val="115000"/>
                        </a:lnSpc>
                        <a:spcAft>
                          <a:spcPts val="0"/>
                        </a:spcAft>
                      </a:pPr>
                      <a:r>
                        <a:rPr lang="es-PE" sz="1400" dirty="0" err="1">
                          <a:effectLst/>
                          <a:latin typeface="+mn-lt"/>
                          <a:ea typeface="Calibri"/>
                          <a:cs typeface="Times New Roman"/>
                        </a:rPr>
                        <a:t>Asplenium</a:t>
                      </a:r>
                      <a:r>
                        <a:rPr lang="es-PE" sz="1400" dirty="0">
                          <a:effectLst/>
                          <a:latin typeface="+mn-lt"/>
                          <a:ea typeface="Calibri"/>
                          <a:cs typeface="Times New Roman"/>
                        </a:rPr>
                        <a:t> </a:t>
                      </a:r>
                      <a:r>
                        <a:rPr lang="es-PE" sz="1400" dirty="0" err="1">
                          <a:effectLst/>
                          <a:latin typeface="+mn-lt"/>
                          <a:ea typeface="Calibri"/>
                          <a:cs typeface="Times New Roman"/>
                        </a:rPr>
                        <a:t>praemorsum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t>
                      </a:r>
                      <a:r>
                        <a:rPr lang="es-PE" sz="1400" dirty="0" err="1">
                          <a:effectLst/>
                          <a:latin typeface="+mn-lt"/>
                          <a:ea typeface="Calibri"/>
                          <a:cs typeface="Times New Roman"/>
                        </a:rPr>
                        <a:t>cuti</a:t>
                      </a:r>
                      <a:r>
                        <a:rPr lang="es-PE" sz="1400" dirty="0">
                          <a:effectLst/>
                          <a:latin typeface="+mn-lt"/>
                          <a:ea typeface="Calibri"/>
                          <a:cs typeface="Times New Roman"/>
                        </a:rPr>
                        <a:t> </a:t>
                      </a:r>
                      <a:r>
                        <a:rPr lang="es-PE" sz="1400" dirty="0" err="1">
                          <a:effectLst/>
                          <a:latin typeface="+mn-lt"/>
                          <a:ea typeface="Calibri"/>
                          <a:cs typeface="Times New Roman"/>
                        </a:rPr>
                        <a:t>cuti</a:t>
                      </a:r>
                      <a:r>
                        <a:rPr lang="es-PE" sz="1400" dirty="0">
                          <a:effectLst/>
                          <a:latin typeface="+mn-lt"/>
                          <a:ea typeface="Calibri"/>
                          <a:cs typeface="Times New Roman"/>
                        </a:rPr>
                        <a:t>”, “helecho”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i="0" kern="1200" dirty="0">
                          <a:solidFill>
                            <a:schemeClr val="tx1"/>
                          </a:solidFill>
                          <a:latin typeface="+mn-lt"/>
                          <a:ea typeface="+mn-ea"/>
                          <a:cs typeface="+mn-cs"/>
                        </a:rPr>
                        <a:t>Ρίζωμα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Ήπαρ, σπλήνας, αντιδιαβητικό, βρογχίτιδα, βραχνάδα</a:t>
                      </a:r>
                      <a:r>
                        <a:rPr lang="en-US" sz="1400" dirty="0">
                          <a:latin typeface="+mn-lt"/>
                          <a:cs typeface="Times New Roman" pitchFamily="18" charset="0"/>
                        </a:rPr>
                        <a:t>.</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6993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14986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2531" y="204952"/>
            <a:ext cx="11506200" cy="1325563"/>
          </a:xfrm>
        </p:spPr>
        <p:txBody>
          <a:bodyPr>
            <a:normAutofit fontScale="90000"/>
          </a:bodyPr>
          <a:lstStyle/>
          <a:p>
            <a:pPr marL="0" indent="0"/>
            <a:r>
              <a:rPr lang="en-US" dirty="0"/>
              <a:t/>
            </a:r>
            <a:br>
              <a:rPr lang="en-US" dirty="0"/>
            </a:br>
            <a:r>
              <a:rPr lang="en-US" sz="2200" b="1" dirty="0">
                <a:solidFill>
                  <a:schemeClr val="accent2"/>
                </a:solidFill>
                <a:effectLst>
                  <a:outerShdw blurRad="38100" dist="38100" dir="2700000" algn="tl">
                    <a:srgbClr val="000000">
                      <a:alpha val="43137"/>
                    </a:srgbClr>
                  </a:outerShdw>
                </a:effectLst>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200" b="1" dirty="0">
                <a:solidFill>
                  <a:schemeClr val="accent2"/>
                </a:solidFill>
                <a:effectLst>
                  <a:outerShdw blurRad="38100" dist="38100" dir="2700000" algn="tl">
                    <a:srgbClr val="000000">
                      <a:alpha val="43137"/>
                    </a:srgbClr>
                  </a:outerShdw>
                </a:effectLst>
              </a:rPr>
              <a:t/>
            </a:r>
            <a:br>
              <a:rPr lang="es-ES" sz="2200" b="1" dirty="0">
                <a:solidFill>
                  <a:schemeClr val="accent2"/>
                </a:solidFill>
                <a:effectLst>
                  <a:outerShdw blurRad="38100" dist="38100" dir="2700000" algn="tl">
                    <a:srgbClr val="000000">
                      <a:alpha val="43137"/>
                    </a:srgbClr>
                  </a:outerShdw>
                </a:effectLst>
              </a:rPr>
            </a:br>
            <a:endParaRPr lang="en-US" sz="2200" b="1" dirty="0">
              <a:solidFill>
                <a:schemeClr val="accent2"/>
              </a:solidFill>
              <a:effectLst>
                <a:outerShdw blurRad="38100" dist="38100" dir="2700000" algn="tl">
                  <a:srgbClr val="000000">
                    <a:alpha val="43137"/>
                  </a:srgbClr>
                </a:outerShdw>
              </a:effectLst>
            </a:endParaRPr>
          </a:p>
        </p:txBody>
      </p:sp>
      <p:graphicFrame>
        <p:nvGraphicFramePr>
          <p:cNvPr id="6" name="5 Tabla"/>
          <p:cNvGraphicFramePr>
            <a:graphicFrameLocks noGrp="1"/>
          </p:cNvGraphicFramePr>
          <p:nvPr>
            <p:extLst>
              <p:ext uri="{D42A27DB-BD31-4B8C-83A1-F6EECF244321}">
                <p14:modId xmlns:p14="http://schemas.microsoft.com/office/powerpoint/2010/main" val="1799272370"/>
              </p:ext>
            </p:extLst>
          </p:nvPr>
        </p:nvGraphicFramePr>
        <p:xfrm>
          <a:off x="709449" y="1472833"/>
          <a:ext cx="11035861" cy="4604260"/>
        </p:xfrm>
        <a:graphic>
          <a:graphicData uri="http://schemas.openxmlformats.org/drawingml/2006/table">
            <a:tbl>
              <a:tblPr firstRow="1" firstCol="1" bandRow="1"/>
              <a:tblGrid>
                <a:gridCol w="2551352">
                  <a:extLst>
                    <a:ext uri="{9D8B030D-6E8A-4147-A177-3AD203B41FA5}">
                      <a16:colId xmlns:a16="http://schemas.microsoft.com/office/drawing/2014/main" xmlns="" val="20000"/>
                    </a:ext>
                  </a:extLst>
                </a:gridCol>
                <a:gridCol w="2456073">
                  <a:extLst>
                    <a:ext uri="{9D8B030D-6E8A-4147-A177-3AD203B41FA5}">
                      <a16:colId xmlns:a16="http://schemas.microsoft.com/office/drawing/2014/main" xmlns="" val="20001"/>
                    </a:ext>
                  </a:extLst>
                </a:gridCol>
                <a:gridCol w="2332562">
                  <a:extLst>
                    <a:ext uri="{9D8B030D-6E8A-4147-A177-3AD203B41FA5}">
                      <a16:colId xmlns:a16="http://schemas.microsoft.com/office/drawing/2014/main" xmlns="" val="20002"/>
                    </a:ext>
                  </a:extLst>
                </a:gridCol>
                <a:gridCol w="3695874">
                  <a:extLst>
                    <a:ext uri="{9D8B030D-6E8A-4147-A177-3AD203B41FA5}">
                      <a16:colId xmlns:a16="http://schemas.microsoft.com/office/drawing/2014/main" xmlns="" val="20003"/>
                    </a:ext>
                  </a:extLst>
                </a:gridCol>
              </a:tblGrid>
              <a:tr h="242661">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046119">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Baccharis</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genistelloides</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“carqueja”, “chilca brava”, “tres esquinas”</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Στέλεχος, φύλλο</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latin typeface="+mn-lt"/>
                          <a:cs typeface="Times New Roman" pitchFamily="18" charset="0"/>
                        </a:rPr>
                        <a:t>Ελονοσία, ρευματικός πόνος, παθήσεις των νεφρών, του ήπατος και της μήτρας, </a:t>
                      </a:r>
                      <a:r>
                        <a:rPr lang="el-GR" sz="1400" dirty="0" err="1">
                          <a:latin typeface="+mn-lt"/>
                          <a:cs typeface="Times New Roman" pitchFamily="18" charset="0"/>
                        </a:rPr>
                        <a:t>αντιμικροβιακό</a:t>
                      </a:r>
                      <a:r>
                        <a:rPr lang="el-GR" sz="1400" dirty="0">
                          <a:latin typeface="+mn-lt"/>
                          <a:cs typeface="Times New Roman" pitchFamily="18" charset="0"/>
                        </a:rPr>
                        <a:t> και </a:t>
                      </a:r>
                      <a:r>
                        <a:rPr lang="el-GR" sz="1400" dirty="0" err="1">
                          <a:latin typeface="+mn-lt"/>
                          <a:cs typeface="Times New Roman" pitchFamily="18" charset="0"/>
                        </a:rPr>
                        <a:t>ηπατοπροστατευτικό</a:t>
                      </a:r>
                      <a:r>
                        <a:rPr lang="el-GR" sz="1400" dirty="0">
                          <a:latin typeface="+mn-lt"/>
                          <a:cs typeface="Times New Roman" pitchFamily="18" charset="0"/>
                        </a:rPr>
                        <a:t>, </a:t>
                      </a:r>
                      <a:r>
                        <a:rPr lang="el-GR" sz="1400" dirty="0" err="1">
                          <a:latin typeface="+mn-lt"/>
                          <a:cs typeface="Times New Roman" pitchFamily="18" charset="0"/>
                        </a:rPr>
                        <a:t>αντι</a:t>
                      </a:r>
                      <a:r>
                        <a:rPr lang="el-GR" sz="1400" dirty="0">
                          <a:latin typeface="+mn-lt"/>
                          <a:cs typeface="Times New Roman" pitchFamily="18" charset="0"/>
                        </a:rPr>
                        <a:t>- αναιμική, πεπτικές διαταραχές</a:t>
                      </a:r>
                      <a:br>
                        <a:rPr lang="el-GR" sz="1400" dirty="0">
                          <a:latin typeface="+mn-lt"/>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46119">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Bidens</a:t>
                      </a:r>
                      <a:r>
                        <a:rPr lang="es-PE" sz="1400" dirty="0">
                          <a:effectLst/>
                          <a:latin typeface="+mn-lt"/>
                          <a:ea typeface="Calibri"/>
                          <a:cs typeface="Times New Roman" pitchFamily="18" charset="0"/>
                        </a:rPr>
                        <a:t> pilosa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“cadillo”, “amor seco”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Στέλεχος, φύλλο, άνθος</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στηθάγχη, καρκινικά έλκη, </a:t>
                      </a:r>
                      <a:r>
                        <a:rPr lang="el-GR" sz="1400" dirty="0" err="1">
                          <a:effectLst/>
                          <a:latin typeface="+mn-lt"/>
                          <a:ea typeface="Calibri"/>
                          <a:cs typeface="Times New Roman" pitchFamily="18" charset="0"/>
                        </a:rPr>
                        <a:t>αντι</a:t>
                      </a:r>
                      <a:r>
                        <a:rPr lang="el-GR" sz="1400" dirty="0">
                          <a:effectLst/>
                          <a:latin typeface="+mn-lt"/>
                          <a:ea typeface="Calibri"/>
                          <a:cs typeface="Times New Roman" pitchFamily="18" charset="0"/>
                        </a:rPr>
                        <a:t>-δυσεντερικό, διουρητικό, ηπατίτιδα, αμυγδαλίτιδα, διάρροια, αλωπεκία, αποστήματα, έλκη του δέρματος, λευκόρροια και επιπεφυκίτιδα.</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41941">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Brugmansia</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arborea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“toe”, “floripondio”, “campana”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Φύλλο, άνθος, σπόρος</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
                      </a:r>
                      <a:br>
                        <a:rPr lang="el-GR" sz="1400" dirty="0">
                          <a:effectLst/>
                          <a:latin typeface="+mn-lt"/>
                          <a:ea typeface="Calibri"/>
                          <a:cs typeface="Times New Roman" pitchFamily="18" charset="0"/>
                        </a:rPr>
                      </a:br>
                      <a:r>
                        <a:rPr lang="el-GR" sz="1400" dirty="0">
                          <a:effectLst/>
                          <a:latin typeface="+mn-lt"/>
                          <a:ea typeface="Calibri"/>
                          <a:cs typeface="Times New Roman" pitchFamily="18" charset="0"/>
                        </a:rPr>
                        <a:t>Παραισθησιογόνο, νευρικές ασθένειες, σχιζοφρένεια. Τα φύλλα χρησιμοποιούνται κατά του άσθματος και των αιμορροΐδων. Ρευματισμοί, άσθμα</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333" y="606146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929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972303468"/>
              </p:ext>
            </p:extLst>
          </p:nvPr>
        </p:nvGraphicFramePr>
        <p:xfrm>
          <a:off x="811049" y="1549382"/>
          <a:ext cx="10720551" cy="3868168"/>
        </p:xfrm>
        <a:graphic>
          <a:graphicData uri="http://schemas.openxmlformats.org/drawingml/2006/table">
            <a:tbl>
              <a:tblPr firstRow="1" firstCol="1" bandRow="1"/>
              <a:tblGrid>
                <a:gridCol w="2478457">
                  <a:extLst>
                    <a:ext uri="{9D8B030D-6E8A-4147-A177-3AD203B41FA5}">
                      <a16:colId xmlns:a16="http://schemas.microsoft.com/office/drawing/2014/main" xmlns="" val="20000"/>
                    </a:ext>
                  </a:extLst>
                </a:gridCol>
                <a:gridCol w="1746700">
                  <a:extLst>
                    <a:ext uri="{9D8B030D-6E8A-4147-A177-3AD203B41FA5}">
                      <a16:colId xmlns:a16="http://schemas.microsoft.com/office/drawing/2014/main" xmlns="" val="20001"/>
                    </a:ext>
                  </a:extLst>
                </a:gridCol>
                <a:gridCol w="2905118">
                  <a:extLst>
                    <a:ext uri="{9D8B030D-6E8A-4147-A177-3AD203B41FA5}">
                      <a16:colId xmlns:a16="http://schemas.microsoft.com/office/drawing/2014/main" xmlns="" val="20002"/>
                    </a:ext>
                  </a:extLst>
                </a:gridCol>
                <a:gridCol w="3590276">
                  <a:extLst>
                    <a:ext uri="{9D8B030D-6E8A-4147-A177-3AD203B41FA5}">
                      <a16:colId xmlns:a16="http://schemas.microsoft.com/office/drawing/2014/main" xmlns="" val="20003"/>
                    </a:ext>
                  </a:extLst>
                </a:gridCol>
              </a:tblGrid>
              <a:tr h="15765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73310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Calceolaria </a:t>
                      </a:r>
                      <a:r>
                        <a:rPr lang="es-PE" sz="1400" dirty="0" err="1">
                          <a:effectLst/>
                          <a:latin typeface="+mn-lt"/>
                          <a:ea typeface="Calibri"/>
                          <a:cs typeface="Times New Roman"/>
                        </a:rPr>
                        <a:t>cuneiformis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puru</a:t>
                      </a:r>
                      <a:r>
                        <a:rPr lang="es-PE" sz="1400" dirty="0">
                          <a:effectLst/>
                          <a:latin typeface="+mn-lt"/>
                          <a:ea typeface="Calibri"/>
                          <a:cs typeface="Times New Roman"/>
                        </a:rPr>
                        <a:t> </a:t>
                      </a:r>
                      <a:r>
                        <a:rPr lang="es-PE" sz="1400" dirty="0" err="1">
                          <a:effectLst/>
                          <a:latin typeface="+mn-lt"/>
                          <a:ea typeface="Calibri"/>
                          <a:cs typeface="Times New Roman"/>
                        </a:rPr>
                        <a:t>puru</a:t>
                      </a:r>
                      <a:r>
                        <a:rPr lang="es-PE" sz="1400" dirty="0">
                          <a:effectLst/>
                          <a:latin typeface="+mn-lt"/>
                          <a:ea typeface="Calibri"/>
                          <a:cs typeface="Times New Roman"/>
                        </a:rPr>
                        <a:t>”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Διουρητικό, παθήσεις της μήτρας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6706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Calceolaria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“globitos”</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αντιφλεγμονώδεις ιδιότητες στο ουροποιητικό σύστημα, διουρητικό, αντιμετωπίζει γαστρεντερικές παθήσεις</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7817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Campyloneuron</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“calaguala”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Ρίζωμα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err="1">
                          <a:effectLst/>
                          <a:latin typeface="+mn-lt"/>
                          <a:ea typeface="Calibri"/>
                          <a:cs typeface="Times New Roman"/>
                        </a:rPr>
                        <a:t>Αντιδιαρροϊκό</a:t>
                      </a:r>
                      <a:r>
                        <a:rPr lang="el-GR" sz="1400" dirty="0">
                          <a:effectLst/>
                          <a:latin typeface="+mn-lt"/>
                          <a:ea typeface="Calibri"/>
                          <a:cs typeface="Times New Roman"/>
                        </a:rPr>
                        <a:t>, αντιπυρετικό, στυπτικό, αντιφλεγμονώδες, αντιμετωπίζει βρογχίτιδα και κρυολογήματα.</a:t>
                      </a:r>
                      <a:br>
                        <a:rPr lang="el-GR"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83399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016000" y="517524"/>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200" b="1" dirty="0">
                <a:solidFill>
                  <a:schemeClr val="accent2"/>
                </a:solidFill>
                <a:effectLst>
                  <a:outerShdw blurRad="38100" dist="38100" dir="2700000" algn="tl">
                    <a:srgbClr val="000000">
                      <a:alpha val="43137"/>
                    </a:srgbClr>
                  </a:outerShdw>
                </a:effectLst>
                <a:latin typeface="+mj-lt"/>
                <a:ea typeface="+mj-ea"/>
                <a:cs typeface="+mj-cs"/>
              </a:rPr>
              <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59038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304464959"/>
              </p:ext>
            </p:extLst>
          </p:nvPr>
        </p:nvGraphicFramePr>
        <p:xfrm>
          <a:off x="1093076" y="1808576"/>
          <a:ext cx="10310648" cy="3776390"/>
        </p:xfrm>
        <a:graphic>
          <a:graphicData uri="http://schemas.openxmlformats.org/drawingml/2006/table">
            <a:tbl>
              <a:tblPr firstRow="1" firstCol="1" bandRow="1"/>
              <a:tblGrid>
                <a:gridCol w="2356069">
                  <a:extLst>
                    <a:ext uri="{9D8B030D-6E8A-4147-A177-3AD203B41FA5}">
                      <a16:colId xmlns:a16="http://schemas.microsoft.com/office/drawing/2014/main" xmlns="" val="20000"/>
                    </a:ext>
                  </a:extLst>
                </a:gridCol>
                <a:gridCol w="2302670">
                  <a:extLst>
                    <a:ext uri="{9D8B030D-6E8A-4147-A177-3AD203B41FA5}">
                      <a16:colId xmlns:a16="http://schemas.microsoft.com/office/drawing/2014/main" xmlns="" val="20001"/>
                    </a:ext>
                  </a:extLst>
                </a:gridCol>
                <a:gridCol w="2186875">
                  <a:extLst>
                    <a:ext uri="{9D8B030D-6E8A-4147-A177-3AD203B41FA5}">
                      <a16:colId xmlns:a16="http://schemas.microsoft.com/office/drawing/2014/main" xmlns="" val="20002"/>
                    </a:ext>
                  </a:extLst>
                </a:gridCol>
                <a:gridCol w="3465034">
                  <a:extLst>
                    <a:ext uri="{9D8B030D-6E8A-4147-A177-3AD203B41FA5}">
                      <a16:colId xmlns:a16="http://schemas.microsoft.com/office/drawing/2014/main" xmlns="" val="20003"/>
                    </a:ext>
                  </a:extLst>
                </a:gridCol>
              </a:tblGrid>
              <a:tr h="413891">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1212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Capraria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“té de lima”, “té del </a:t>
                      </a:r>
                      <a:r>
                        <a:rPr lang="es-PE" sz="1400" dirty="0" err="1">
                          <a:effectLst/>
                          <a:latin typeface="+mn-lt"/>
                          <a:ea typeface="Calibri"/>
                          <a:cs typeface="Times New Roman"/>
                        </a:rPr>
                        <a:t>perú</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Διευκολύνει την πέψη, αντιπυρετικό και τονωτικό, στυπτικό σε υψηλή δόση, ναρκωτικό και </a:t>
                      </a:r>
                      <a:r>
                        <a:rPr lang="el-GR" sz="1400" dirty="0" err="1">
                          <a:effectLst/>
                          <a:latin typeface="+mn-lt"/>
                          <a:ea typeface="Calibri"/>
                          <a:cs typeface="Times New Roman"/>
                        </a:rPr>
                        <a:t>μυοχαλαρωτικό</a:t>
                      </a:r>
                      <a:r>
                        <a:rPr lang="el-GR" sz="1400" dirty="0">
                          <a:effectLst/>
                          <a:latin typeface="+mn-lt"/>
                          <a:ea typeface="Calibri"/>
                          <a:cs typeface="Times New Roman"/>
                        </a:rPr>
                        <a:t>.</a:t>
                      </a:r>
                      <a:br>
                        <a:rPr lang="el-GR"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6708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Castilleja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lorohuma</a:t>
                      </a:r>
                      <a:r>
                        <a:rPr lang="es-PE" sz="1400" dirty="0">
                          <a:effectLst/>
                          <a:latin typeface="+mn-lt"/>
                          <a:ea typeface="Calibri"/>
                          <a:cs typeface="Times New Roman"/>
                        </a:rPr>
                        <a:t>”, “sangre de toro”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Άνθος,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Χρησιμοποιείται για να διευκολύνει τον τοκετό, νοσήματα που σχετίζονται με τον τοκετό και τα γυναικεία γεννητικά όργανα, ρυθμίζει την έμμηνο ρύση</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7526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Chamaesyce</a:t>
                      </a:r>
                      <a:r>
                        <a:rPr lang="es-PE" sz="1400" dirty="0">
                          <a:effectLst/>
                          <a:latin typeface="+mn-lt"/>
                          <a:ea typeface="Calibri"/>
                          <a:cs typeface="Times New Roman"/>
                        </a:rPr>
                        <a:t> </a:t>
                      </a:r>
                      <a:r>
                        <a:rPr lang="es-PE" sz="1400" dirty="0" err="1">
                          <a:effectLst/>
                          <a:latin typeface="+mn-lt"/>
                          <a:ea typeface="Calibri"/>
                          <a:cs typeface="Times New Roman"/>
                        </a:rPr>
                        <a:t>hypericifolia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“hierba de golondrina”, “la lecherita”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φλοιός, </a:t>
                      </a:r>
                      <a:r>
                        <a:rPr lang="el-GR" sz="1400" dirty="0" err="1">
                          <a:effectLst/>
                          <a:latin typeface="+mn-lt"/>
                          <a:ea typeface="Calibri"/>
                          <a:cs typeface="Times New Roman"/>
                        </a:rPr>
                        <a:t>κόμμι</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Υπακτικό σε δυσκοιλιότητα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589346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922883"/>
            <a:ext cx="10515600" cy="904195"/>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100" b="1" dirty="0">
                <a:solidFill>
                  <a:schemeClr val="accent2"/>
                </a:solidFill>
                <a:effectLst>
                  <a:outerShdw blurRad="38100" dist="38100" dir="2700000" algn="tl">
                    <a:srgbClr val="000000">
                      <a:alpha val="43137"/>
                    </a:srgbClr>
                  </a:outerShdw>
                </a:effectLst>
                <a:latin typeface="+mj-lt"/>
                <a:ea typeface="+mj-ea"/>
                <a:cs typeface="+mj-cs"/>
              </a:rPr>
              <a:t/>
            </a:r>
            <a:br>
              <a:rPr lang="es-ES" sz="2100" b="1" dirty="0">
                <a:solidFill>
                  <a:schemeClr val="accent2"/>
                </a:solidFill>
                <a:effectLst>
                  <a:outerShdw blurRad="38100" dist="38100" dir="2700000" algn="tl">
                    <a:srgbClr val="000000">
                      <a:alpha val="43137"/>
                    </a:srgbClr>
                  </a:outerShdw>
                </a:effectLst>
                <a:latin typeface="+mj-lt"/>
                <a:ea typeface="+mj-ea"/>
                <a:cs typeface="+mj-cs"/>
              </a:rPr>
            </a:br>
            <a:endParaRPr lang="en-U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72184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790143637"/>
              </p:ext>
            </p:extLst>
          </p:nvPr>
        </p:nvGraphicFramePr>
        <p:xfrm>
          <a:off x="883114" y="1526095"/>
          <a:ext cx="10421009" cy="4317510"/>
        </p:xfrm>
        <a:graphic>
          <a:graphicData uri="http://schemas.openxmlformats.org/drawingml/2006/table">
            <a:tbl>
              <a:tblPr firstRow="1" firstCol="1" bandRow="1"/>
              <a:tblGrid>
                <a:gridCol w="2409206">
                  <a:extLst>
                    <a:ext uri="{9D8B030D-6E8A-4147-A177-3AD203B41FA5}">
                      <a16:colId xmlns:a16="http://schemas.microsoft.com/office/drawing/2014/main" xmlns="" val="20000"/>
                    </a:ext>
                  </a:extLst>
                </a:gridCol>
                <a:gridCol w="1928805">
                  <a:extLst>
                    <a:ext uri="{9D8B030D-6E8A-4147-A177-3AD203B41FA5}">
                      <a16:colId xmlns:a16="http://schemas.microsoft.com/office/drawing/2014/main" xmlns="" val="20001"/>
                    </a:ext>
                  </a:extLst>
                </a:gridCol>
                <a:gridCol w="2315780">
                  <a:extLst>
                    <a:ext uri="{9D8B030D-6E8A-4147-A177-3AD203B41FA5}">
                      <a16:colId xmlns:a16="http://schemas.microsoft.com/office/drawing/2014/main" xmlns="" val="20002"/>
                    </a:ext>
                  </a:extLst>
                </a:gridCol>
                <a:gridCol w="3767218">
                  <a:extLst>
                    <a:ext uri="{9D8B030D-6E8A-4147-A177-3AD203B41FA5}">
                      <a16:colId xmlns:a16="http://schemas.microsoft.com/office/drawing/2014/main" xmlns="" val="20003"/>
                    </a:ext>
                  </a:extLst>
                </a:gridCol>
              </a:tblGrid>
              <a:tr h="55283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16664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Chenopodium</a:t>
                      </a:r>
                      <a:r>
                        <a:rPr lang="es-PE" sz="1400" dirty="0">
                          <a:effectLst/>
                          <a:latin typeface="+mn-lt"/>
                          <a:ea typeface="Calibri"/>
                          <a:cs typeface="Times New Roman"/>
                        </a:rPr>
                        <a:t> </a:t>
                      </a:r>
                      <a:r>
                        <a:rPr lang="es-PE" sz="1400" dirty="0" err="1">
                          <a:effectLst/>
                          <a:latin typeface="+mn-lt"/>
                          <a:ea typeface="Calibri"/>
                          <a:cs typeface="Times New Roman"/>
                        </a:rPr>
                        <a:t>ambrosioides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“paico”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Αντισηπτικό, αντιπυρετικό, αντιδιαβητικό, αντιβηχικό, </a:t>
                      </a:r>
                      <a:r>
                        <a:rPr lang="el-GR" sz="1400" dirty="0" err="1">
                          <a:effectLst/>
                          <a:latin typeface="+mn-lt"/>
                          <a:ea typeface="Calibri"/>
                          <a:cs typeface="Times New Roman"/>
                        </a:rPr>
                        <a:t>αντισκορβουτικό</a:t>
                      </a:r>
                      <a:r>
                        <a:rPr lang="el-GR" sz="1400" dirty="0">
                          <a:effectLst/>
                          <a:latin typeface="+mn-lt"/>
                          <a:ea typeface="Calibri"/>
                          <a:cs typeface="Times New Roman"/>
                        </a:rPr>
                        <a:t>, στυπτικό, βοηθά στους κολικούς και στις αιμορροΐδες, </a:t>
                      </a:r>
                      <a:r>
                        <a:rPr lang="el-GR" sz="1400" dirty="0" err="1">
                          <a:effectLst/>
                          <a:latin typeface="+mn-lt"/>
                          <a:ea typeface="Calibri"/>
                          <a:cs typeface="Times New Roman"/>
                        </a:rPr>
                        <a:t>ανθελμινθικό</a:t>
                      </a:r>
                      <a:r>
                        <a:rPr lang="el-GR" sz="1400" dirty="0">
                          <a:effectLst/>
                          <a:latin typeface="+mn-lt"/>
                          <a:ea typeface="Calibri"/>
                          <a:cs typeface="Times New Roman"/>
                        </a:rPr>
                        <a:t>, αντιφλεγμονώδες και αντισηπτικό, βοηθά στις κράμπες και στην ουρική αρθρίτιδα.</a:t>
                      </a:r>
                      <a:br>
                        <a:rPr lang="el-GR"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73687">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Chuquiraga weberbaueri</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endParaRPr lang="es-PE" sz="14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“amaro”, “amargo”, “amarro”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Κατά της </a:t>
                      </a:r>
                      <a:r>
                        <a:rPr lang="el-GR" sz="1400" dirty="0" err="1">
                          <a:effectLst/>
                          <a:latin typeface="+mn-lt"/>
                          <a:ea typeface="Calibri"/>
                          <a:cs typeface="Times New Roman"/>
                        </a:rPr>
                        <a:t>βλενόρροιας</a:t>
                      </a:r>
                      <a:r>
                        <a:rPr lang="el-GR" sz="1400" dirty="0">
                          <a:effectLst/>
                          <a:latin typeface="+mn-lt"/>
                          <a:ea typeface="Calibri"/>
                          <a:cs typeface="Times New Roman"/>
                        </a:rPr>
                        <a:t>, διουρητικό, εξαλείφει τα παράσιτα</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49134">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Chuquiraga rotundifolia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huamanpinta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Για νόσους των νεφρών και του προστάτη</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605790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117391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807984142"/>
              </p:ext>
            </p:extLst>
          </p:nvPr>
        </p:nvGraphicFramePr>
        <p:xfrm>
          <a:off x="827815" y="1717374"/>
          <a:ext cx="10452538" cy="3300124"/>
        </p:xfrm>
        <a:graphic>
          <a:graphicData uri="http://schemas.openxmlformats.org/drawingml/2006/table">
            <a:tbl>
              <a:tblPr firstRow="1" firstCol="1" bandRow="1"/>
              <a:tblGrid>
                <a:gridCol w="2435398">
                  <a:extLst>
                    <a:ext uri="{9D8B030D-6E8A-4147-A177-3AD203B41FA5}">
                      <a16:colId xmlns:a16="http://schemas.microsoft.com/office/drawing/2014/main" xmlns="" val="20000"/>
                    </a:ext>
                  </a:extLst>
                </a:gridCol>
                <a:gridCol w="2344450">
                  <a:extLst>
                    <a:ext uri="{9D8B030D-6E8A-4147-A177-3AD203B41FA5}">
                      <a16:colId xmlns:a16="http://schemas.microsoft.com/office/drawing/2014/main" xmlns="" val="20001"/>
                    </a:ext>
                  </a:extLst>
                </a:gridCol>
                <a:gridCol w="2319026">
                  <a:extLst>
                    <a:ext uri="{9D8B030D-6E8A-4147-A177-3AD203B41FA5}">
                      <a16:colId xmlns:a16="http://schemas.microsoft.com/office/drawing/2014/main" xmlns="" val="20002"/>
                    </a:ext>
                  </a:extLst>
                </a:gridCol>
                <a:gridCol w="3353664">
                  <a:extLst>
                    <a:ext uri="{9D8B030D-6E8A-4147-A177-3AD203B41FA5}">
                      <a16:colId xmlns:a16="http://schemas.microsoft.com/office/drawing/2014/main" xmlns="" val="20003"/>
                    </a:ext>
                  </a:extLst>
                </a:gridCol>
              </a:tblGrid>
              <a:tr h="30377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9652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Cnidosculus</a:t>
                      </a:r>
                      <a:r>
                        <a:rPr lang="es-PE" sz="1400" dirty="0">
                          <a:effectLst/>
                          <a:latin typeface="+mn-lt"/>
                          <a:ea typeface="Calibri"/>
                          <a:cs typeface="Times New Roman"/>
                        </a:rPr>
                        <a:t> </a:t>
                      </a:r>
                      <a:r>
                        <a:rPr lang="es-PE" sz="1400" dirty="0" err="1">
                          <a:effectLst/>
                          <a:latin typeface="+mn-lt"/>
                          <a:ea typeface="Calibri"/>
                          <a:cs typeface="Times New Roman"/>
                        </a:rPr>
                        <a:t>basiacanthus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huanarpo</a:t>
                      </a:r>
                      <a:r>
                        <a:rPr lang="es-PE" sz="1400" dirty="0">
                          <a:effectLst/>
                          <a:latin typeface="+mn-lt"/>
                          <a:ea typeface="Calibri"/>
                          <a:cs typeface="Times New Roman"/>
                        </a:rPr>
                        <a:t> hembra”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βολβός, ρίζα</a:t>
                      </a:r>
                      <a:endParaRPr lang="es-PE" sz="1400" dirty="0">
                        <a:effectLst/>
                        <a:latin typeface="+mn-lt"/>
                        <a:ea typeface="Calibri"/>
                        <a:cs typeface="Times New Roman"/>
                      </a:endParaRPr>
                    </a:p>
                    <a:p>
                      <a:pPr algn="ctr">
                        <a:lnSpc>
                          <a:spcPct val="115000"/>
                        </a:lnSpc>
                        <a:spcAft>
                          <a:spcPts val="0"/>
                        </a:spcAft>
                      </a:pP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αφροδισιακό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8972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Coryaria</a:t>
                      </a:r>
                      <a:r>
                        <a:rPr lang="es-PE" sz="1400" dirty="0">
                          <a:effectLst/>
                          <a:latin typeface="+mn-lt"/>
                          <a:ea typeface="Calibri"/>
                          <a:cs typeface="Times New Roman"/>
                        </a:rPr>
                        <a:t> </a:t>
                      </a:r>
                      <a:r>
                        <a:rPr lang="es-PE" sz="1400" dirty="0" err="1">
                          <a:effectLst/>
                          <a:latin typeface="+mn-lt"/>
                          <a:ea typeface="Calibri"/>
                          <a:cs typeface="Times New Roman"/>
                        </a:rPr>
                        <a:t>ruscifolia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mio</a:t>
                      </a:r>
                      <a:r>
                        <a:rPr lang="es-PE" sz="1400" dirty="0">
                          <a:effectLst/>
                          <a:latin typeface="+mn-lt"/>
                          <a:ea typeface="Calibri"/>
                          <a:cs typeface="Times New Roman"/>
                        </a:rPr>
                        <a:t> </a:t>
                      </a:r>
                      <a:r>
                        <a:rPr lang="es-PE" sz="1400" dirty="0" err="1">
                          <a:effectLst/>
                          <a:latin typeface="+mn-lt"/>
                          <a:ea typeface="Calibri"/>
                          <a:cs typeface="Times New Roman"/>
                        </a:rPr>
                        <a:t>mio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Αντικαταθλιπτικό, υπνωτικό, ηρεμιστικό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0803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Crotalaria</a:t>
                      </a:r>
                      <a:r>
                        <a:rPr lang="es-PE" sz="1400" dirty="0">
                          <a:effectLst/>
                          <a:latin typeface="+mn-lt"/>
                          <a:ea typeface="Calibri"/>
                          <a:cs typeface="Times New Roman"/>
                        </a:rPr>
                        <a:t> </a:t>
                      </a:r>
                      <a:r>
                        <a:rPr lang="es-PE" sz="1400" dirty="0" err="1">
                          <a:effectLst/>
                          <a:latin typeface="+mn-lt"/>
                          <a:ea typeface="Calibri"/>
                          <a:cs typeface="Times New Roman"/>
                        </a:rPr>
                        <a:t>incana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cascavelillo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latin typeface="+mn-lt"/>
                        </a:rPr>
                        <a:t/>
                      </a:r>
                      <a:br>
                        <a:rPr lang="es-PE" sz="1400" dirty="0">
                          <a:latin typeface="+mn-lt"/>
                        </a:rPr>
                      </a:br>
                      <a:r>
                        <a:rPr lang="el-GR" sz="1400" dirty="0">
                          <a:latin typeface="+mn-lt"/>
                        </a:rPr>
                        <a:t>στέλεχος, φύλλο</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στην πέψη και στις φλεγμονές του ήπατος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15" y="581768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57378"/>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11761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2791" y="911036"/>
            <a:ext cx="10515600" cy="876821"/>
          </a:xfrm>
        </p:spPr>
        <p:txBody>
          <a:bodyPr>
            <a:normAutofit/>
          </a:bodyPr>
          <a:lstStyle/>
          <a:p>
            <a:r>
              <a:rPr lang="el-GR" sz="2000" b="1" dirty="0">
                <a:solidFill>
                  <a:schemeClr val="accent2"/>
                </a:solidFill>
                <a:effectLst>
                  <a:outerShdw blurRad="38100" dist="38100" dir="2700000" algn="tl">
                    <a:srgbClr val="000000">
                      <a:alpha val="43137"/>
                    </a:srgbClr>
                  </a:outerShdw>
                </a:effectLst>
              </a:rPr>
              <a:t>Εισαγωγή στην προ-Κολομβιανή ιατρική</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55320" y="1839692"/>
            <a:ext cx="10515600" cy="4351338"/>
          </a:xfrm>
        </p:spPr>
        <p:txBody>
          <a:bodyPr>
            <a:normAutofit/>
          </a:bodyPr>
          <a:lstStyle/>
          <a:p>
            <a:pPr marL="0" indent="0" algn="just">
              <a:buNone/>
            </a:pPr>
            <a:r>
              <a:rPr lang="el-GR" sz="2000" dirty="0"/>
              <a:t>Στον προ-Κολομβιανό πολιτισμό, η νόσος ήταν το αποτέλεσμα της έλλειψης ισορροπίας ανάμεσα στο σώμα, στο πνεύμα και στη φύση, με χειρότερο αποτέλεσμα το θάνατο</a:t>
            </a:r>
            <a:r>
              <a:rPr lang="es-PE" sz="2000" dirty="0"/>
              <a:t>.</a:t>
            </a:r>
          </a:p>
          <a:p>
            <a:pPr marL="0" indent="0" algn="just">
              <a:buNone/>
            </a:pPr>
            <a:r>
              <a:rPr lang="el-GR" sz="2000" dirty="0"/>
              <a:t>Σύμφωνα με τις απόψεις των Άνδεων, αυτή η ανισορροπία οφειλόταν κυρίως σε μοχθηρά πνεύματα της φύσης</a:t>
            </a:r>
            <a:r>
              <a:rPr lang="es-PE" sz="2000" dirty="0"/>
              <a:t>. </a:t>
            </a:r>
          </a:p>
          <a:p>
            <a:pPr marL="0" indent="0" algn="just">
              <a:buNone/>
            </a:pPr>
            <a:r>
              <a:rPr lang="el-GR" sz="2000" dirty="0"/>
              <a:t>Η παρουσία </a:t>
            </a:r>
            <a:r>
              <a:rPr lang="el-GR" sz="2000" dirty="0" err="1"/>
              <a:t>σαμάνων</a:t>
            </a:r>
            <a:r>
              <a:rPr lang="el-GR" sz="2000" dirty="0"/>
              <a:t> και θεραπευτών κατέστη αναγκαία για την ανάκτηση της ισορροπίας, μιας και είχαν την ικανότητα να κάνουν </a:t>
            </a:r>
            <a:r>
              <a:rPr lang="el-GR" sz="2000" dirty="0" err="1"/>
              <a:t>ιατρο</a:t>
            </a:r>
            <a:r>
              <a:rPr lang="el-GR" sz="2000" dirty="0"/>
              <a:t>-</a:t>
            </a:r>
            <a:r>
              <a:rPr lang="el-GR" sz="2000" dirty="0" err="1"/>
              <a:t>μαγικο</a:t>
            </a:r>
            <a:r>
              <a:rPr lang="el-GR" sz="2000" dirty="0"/>
              <a:t>-θρησκευτικές τελετές και να θεραπεύουν ασθένειες.</a:t>
            </a:r>
            <a:r>
              <a:rPr lang="en-US" sz="2000" dirty="0"/>
              <a:t> </a:t>
            </a:r>
          </a:p>
          <a:p>
            <a:pPr marL="0" indent="0" algn="just">
              <a:buNone/>
            </a:pPr>
            <a:r>
              <a:rPr lang="el-GR" sz="2000" dirty="0"/>
              <a:t>Συνεπώς, για να καταλάβουμε πλήρως την προ-Κολομβιανή ιατρική, οφείλουμε να απογυμνωθούμε από την Ιπποκρατική σκέψη και να εισέλθουμε στην κοσμοθεωρία των προ-κολομβιανών πολιτισμών.</a:t>
            </a:r>
            <a:endParaRPr lang="es-PE"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sp>
        <p:nvSpPr>
          <p:cNvPr id="5" name="Rectangle 1"/>
          <p:cNvSpPr>
            <a:spLocks noChangeArrowheads="1"/>
          </p:cNvSpPr>
          <p:nvPr/>
        </p:nvSpPr>
        <p:spPr bwMode="auto">
          <a:xfrm>
            <a:off x="3117850" y="3895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3999855222"/>
              </p:ext>
            </p:extLst>
          </p:nvPr>
        </p:nvGraphicFramePr>
        <p:xfrm>
          <a:off x="732286" y="1399889"/>
          <a:ext cx="10391134" cy="4008118"/>
        </p:xfrm>
        <a:graphic>
          <a:graphicData uri="http://schemas.openxmlformats.org/drawingml/2006/table">
            <a:tbl>
              <a:tblPr firstRow="1" firstCol="1" bandRow="1"/>
              <a:tblGrid>
                <a:gridCol w="2212035">
                  <a:extLst>
                    <a:ext uri="{9D8B030D-6E8A-4147-A177-3AD203B41FA5}">
                      <a16:colId xmlns:a16="http://schemas.microsoft.com/office/drawing/2014/main" xmlns="" val="20000"/>
                    </a:ext>
                  </a:extLst>
                </a:gridCol>
                <a:gridCol w="2129428">
                  <a:extLst>
                    <a:ext uri="{9D8B030D-6E8A-4147-A177-3AD203B41FA5}">
                      <a16:colId xmlns:a16="http://schemas.microsoft.com/office/drawing/2014/main" xmlns="" val="20001"/>
                    </a:ext>
                  </a:extLst>
                </a:gridCol>
                <a:gridCol w="2022345">
                  <a:extLst>
                    <a:ext uri="{9D8B030D-6E8A-4147-A177-3AD203B41FA5}">
                      <a16:colId xmlns:a16="http://schemas.microsoft.com/office/drawing/2014/main" xmlns="" val="20002"/>
                    </a:ext>
                  </a:extLst>
                </a:gridCol>
                <a:gridCol w="4027326">
                  <a:extLst>
                    <a:ext uri="{9D8B030D-6E8A-4147-A177-3AD203B41FA5}">
                      <a16:colId xmlns:a16="http://schemas.microsoft.com/office/drawing/2014/main" xmlns="" val="20003"/>
                    </a:ext>
                  </a:extLst>
                </a:gridCol>
              </a:tblGrid>
              <a:tr h="38500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446375">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Cyclantera</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pedata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cayhua</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Σπόρος, </a:t>
                      </a:r>
                      <a:r>
                        <a:rPr lang="el-GR" sz="1400" dirty="0" err="1">
                          <a:effectLst/>
                          <a:latin typeface="+mn-lt"/>
                          <a:ea typeface="Calibri"/>
                          <a:cs typeface="Times New Roman" pitchFamily="18" charset="0"/>
                        </a:rPr>
                        <a:t>επικάρπιο</a:t>
                      </a:r>
                      <a:r>
                        <a:rPr lang="el-GR" sz="1400" dirty="0">
                          <a:effectLst/>
                          <a:latin typeface="+mn-lt"/>
                          <a:ea typeface="Calibri"/>
                          <a:cs typeface="Times New Roman" pitchFamily="18" charset="0"/>
                        </a:rPr>
                        <a:t>, καρπός</a:t>
                      </a:r>
                      <a:r>
                        <a:rPr lang="es-PE" sz="1400" dirty="0">
                          <a:latin typeface="+mn-lt"/>
                          <a:cs typeface="Times New Roman" pitchFamily="18" charset="0"/>
                        </a:rPr>
                        <a:t>.</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a:effectLst/>
                          <a:latin typeface="+mn-lt"/>
                          <a:ea typeface="Calibri"/>
                          <a:cs typeface="Times New Roman" pitchFamily="18" charset="0"/>
                        </a:rPr>
                        <a:t/>
                      </a:r>
                      <a:br>
                        <a:rPr lang="en-US" sz="1400" dirty="0">
                          <a:effectLst/>
                          <a:latin typeface="+mn-lt"/>
                          <a:ea typeface="Calibri"/>
                          <a:cs typeface="Times New Roman" pitchFamily="18" charset="0"/>
                        </a:rPr>
                      </a:br>
                      <a:r>
                        <a:rPr lang="el-GR" sz="1400" dirty="0">
                          <a:effectLst/>
                          <a:latin typeface="+mn-lt"/>
                          <a:ea typeface="Calibri"/>
                          <a:cs typeface="Times New Roman" pitchFamily="18" charset="0"/>
                        </a:rPr>
                        <a:t>Οι μαγειρεμένοι σπόροι χρησιμοποιούνται ως </a:t>
                      </a:r>
                      <a:r>
                        <a:rPr lang="el-GR" sz="1400" dirty="0" err="1">
                          <a:effectLst/>
                          <a:latin typeface="+mn-lt"/>
                          <a:ea typeface="Calibri"/>
                          <a:cs typeface="Times New Roman" pitchFamily="18" charset="0"/>
                        </a:rPr>
                        <a:t>αντιυπερτασικό</a:t>
                      </a:r>
                      <a:r>
                        <a:rPr lang="el-GR" sz="1400" dirty="0">
                          <a:effectLst/>
                          <a:latin typeface="+mn-lt"/>
                          <a:ea typeface="Calibri"/>
                          <a:cs typeface="Times New Roman" pitchFamily="18" charset="0"/>
                        </a:rPr>
                        <a:t>, ενώ το </a:t>
                      </a:r>
                      <a:r>
                        <a:rPr lang="el-GR" sz="1400" dirty="0" err="1">
                          <a:effectLst/>
                          <a:latin typeface="+mn-lt"/>
                          <a:ea typeface="Calibri"/>
                          <a:cs typeface="Times New Roman" pitchFamily="18" charset="0"/>
                        </a:rPr>
                        <a:t>επικάρπιο</a:t>
                      </a:r>
                      <a:r>
                        <a:rPr lang="el-GR" sz="1400" dirty="0">
                          <a:effectLst/>
                          <a:latin typeface="+mn-lt"/>
                          <a:ea typeface="Calibri"/>
                          <a:cs typeface="Times New Roman" pitchFamily="18" charset="0"/>
                        </a:rPr>
                        <a:t> ως αντιδιαβητικό. Ο χυμός του καρπού ρυθμίζει τη χοληστερίνη στο αίμα. Τσάι από τους σπόρους ελέγχει την υπέρταση</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49806">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Cynodon</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dactylon</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“grama dulce”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ρίζωμα</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Διουρητικό</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35623">
                <a:tc>
                  <a:txBody>
                    <a:bodyPr/>
                    <a:lstStyle/>
                    <a:p>
                      <a:pPr algn="ctr">
                        <a:lnSpc>
                          <a:spcPct val="115000"/>
                        </a:lnSpc>
                        <a:spcAft>
                          <a:spcPts val="0"/>
                        </a:spcAft>
                      </a:pPr>
                      <a:r>
                        <a:rPr lang="es-PE" sz="1400">
                          <a:effectLst/>
                          <a:latin typeface="+mn-lt"/>
                          <a:ea typeface="Calibri"/>
                          <a:cs typeface="Times New Roman" pitchFamily="18" charset="0"/>
                        </a:rPr>
                        <a:t/>
                      </a:r>
                      <a:br>
                        <a:rPr lang="es-PE" sz="1400">
                          <a:effectLst/>
                          <a:latin typeface="+mn-lt"/>
                          <a:ea typeface="Calibri"/>
                          <a:cs typeface="Times New Roman" pitchFamily="18" charset="0"/>
                        </a:rPr>
                      </a:br>
                      <a:r>
                        <a:rPr lang="es-PE" sz="1400">
                          <a:effectLst/>
                          <a:latin typeface="+mn-lt"/>
                          <a:ea typeface="Calibri"/>
                          <a:cs typeface="Times New Roman" pitchFamily="18" charset="0"/>
                        </a:rPr>
                        <a:t/>
                      </a:r>
                      <a:br>
                        <a:rPr lang="es-PE" sz="1400">
                          <a:effectLst/>
                          <a:latin typeface="+mn-lt"/>
                          <a:ea typeface="Calibri"/>
                          <a:cs typeface="Times New Roman" pitchFamily="18" charset="0"/>
                        </a:rPr>
                      </a:br>
                      <a:r>
                        <a:rPr lang="es-PE" sz="1400">
                          <a:effectLst/>
                          <a:latin typeface="+mn-lt"/>
                          <a:ea typeface="Calibri"/>
                          <a:cs typeface="Times New Roman" pitchFamily="18" charset="0"/>
                        </a:rPr>
                        <a:t>Cyperus chalaranthus</a:t>
                      </a:r>
                      <a:br>
                        <a:rPr lang="es-PE" sz="1400">
                          <a:effectLst/>
                          <a:latin typeface="+mn-lt"/>
                          <a:ea typeface="Calibri"/>
                          <a:cs typeface="Times New Roman" pitchFamily="18" charset="0"/>
                        </a:rPr>
                      </a:br>
                      <a:r>
                        <a:rPr lang="es-PE" sz="1400">
                          <a:effectLst/>
                          <a:latin typeface="+mn-lt"/>
                          <a:ea typeface="Calibri"/>
                          <a:cs typeface="Times New Roman" pitchFamily="18" charset="0"/>
                        </a:rPr>
                        <a:t/>
                      </a:r>
                      <a:br>
                        <a:rPr lang="es-PE" sz="1400">
                          <a:effectLst/>
                          <a:latin typeface="+mn-lt"/>
                          <a:ea typeface="Calibri"/>
                          <a:cs typeface="Times New Roman" pitchFamily="18" charset="0"/>
                        </a:rPr>
                      </a:br>
                      <a:endParaRPr lang="es-PE" sz="140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“coquito”, “</a:t>
                      </a:r>
                      <a:r>
                        <a:rPr lang="es-PE" sz="1400" dirty="0" err="1">
                          <a:effectLst/>
                          <a:latin typeface="+mn-lt"/>
                          <a:ea typeface="Calibri"/>
                          <a:cs typeface="Times New Roman" pitchFamily="18" charset="0"/>
                        </a:rPr>
                        <a:t>piripiri</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
                      </a:r>
                      <a:br>
                        <a:rPr lang="es-PE" sz="1400" dirty="0">
                          <a:latin typeface="+mn-lt"/>
                          <a:cs typeface="Times New Roman" pitchFamily="18" charset="0"/>
                        </a:rPr>
                      </a:br>
                      <a:r>
                        <a:rPr lang="el-GR" sz="1400" dirty="0">
                          <a:latin typeface="+mn-lt"/>
                          <a:cs typeface="Times New Roman" pitchFamily="18" charset="0"/>
                        </a:rPr>
                        <a:t>Ρίζες (σκληρές)</a:t>
                      </a:r>
                      <a:r>
                        <a:rPr lang="es-PE" sz="1400" b="0" i="0" kern="1200" dirty="0">
                          <a:solidFill>
                            <a:schemeClr val="tx1"/>
                          </a:solidFill>
                          <a:latin typeface="+mn-lt"/>
                          <a:ea typeface="+mn-ea"/>
                          <a:cs typeface="Times New Roman" pitchFamily="18" charset="0"/>
                        </a:rPr>
                        <a:t>.</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
                      </a:r>
                      <a:br>
                        <a:rPr lang="es-PE" sz="1400" dirty="0">
                          <a:latin typeface="+mn-lt"/>
                          <a:cs typeface="Times New Roman" pitchFamily="18" charset="0"/>
                        </a:rPr>
                      </a:br>
                      <a:r>
                        <a:rPr lang="el-GR" sz="1400" dirty="0">
                          <a:latin typeface="+mn-lt"/>
                          <a:cs typeface="Times New Roman" pitchFamily="18" charset="0"/>
                        </a:rPr>
                        <a:t>Αντισυλληπτικό</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584112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83221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975203207"/>
              </p:ext>
            </p:extLst>
          </p:nvPr>
        </p:nvGraphicFramePr>
        <p:xfrm>
          <a:off x="840830" y="1496479"/>
          <a:ext cx="10541873" cy="4113532"/>
        </p:xfrm>
        <a:graphic>
          <a:graphicData uri="http://schemas.openxmlformats.org/drawingml/2006/table">
            <a:tbl>
              <a:tblPr firstRow="1" firstCol="1" bandRow="1"/>
              <a:tblGrid>
                <a:gridCol w="2162059">
                  <a:extLst>
                    <a:ext uri="{9D8B030D-6E8A-4147-A177-3AD203B41FA5}">
                      <a16:colId xmlns:a16="http://schemas.microsoft.com/office/drawing/2014/main" xmlns="" val="20000"/>
                    </a:ext>
                  </a:extLst>
                </a:gridCol>
                <a:gridCol w="2181582">
                  <a:extLst>
                    <a:ext uri="{9D8B030D-6E8A-4147-A177-3AD203B41FA5}">
                      <a16:colId xmlns:a16="http://schemas.microsoft.com/office/drawing/2014/main" xmlns="" val="20001"/>
                    </a:ext>
                  </a:extLst>
                </a:gridCol>
                <a:gridCol w="2357280">
                  <a:extLst>
                    <a:ext uri="{9D8B030D-6E8A-4147-A177-3AD203B41FA5}">
                      <a16:colId xmlns:a16="http://schemas.microsoft.com/office/drawing/2014/main" xmlns="" val="20002"/>
                    </a:ext>
                  </a:extLst>
                </a:gridCol>
                <a:gridCol w="3840952">
                  <a:extLst>
                    <a:ext uri="{9D8B030D-6E8A-4147-A177-3AD203B41FA5}">
                      <a16:colId xmlns:a16="http://schemas.microsoft.com/office/drawing/2014/main" xmlns="" val="20003"/>
                    </a:ext>
                  </a:extLst>
                </a:gridCol>
              </a:tblGrid>
              <a:tr h="37961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88075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Datura </a:t>
                      </a:r>
                      <a:r>
                        <a:rPr lang="es-PE" sz="1400" dirty="0" err="1">
                          <a:effectLst/>
                          <a:latin typeface="+mn-lt"/>
                          <a:ea typeface="Calibri"/>
                          <a:cs typeface="Times New Roman"/>
                        </a:rPr>
                        <a:t>stramonium</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“chamico”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σπόροι, φύλλο, ρίζα</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Ναρκωτικό, κατά του άσθματος, αντιρρευματικό, κατά των </a:t>
                      </a:r>
                      <a:r>
                        <a:rPr lang="el-GR" sz="1400" dirty="0" err="1">
                          <a:effectLst/>
                          <a:latin typeface="+mn-lt"/>
                          <a:ea typeface="Calibri"/>
                          <a:cs typeface="Times New Roman"/>
                        </a:rPr>
                        <a:t>δερματίτιδων</a:t>
                      </a:r>
                      <a:r>
                        <a:rPr lang="el-GR" sz="1400" dirty="0">
                          <a:effectLst/>
                          <a:latin typeface="+mn-lt"/>
                          <a:ea typeface="Calibri"/>
                          <a:cs typeface="Times New Roman"/>
                        </a:rPr>
                        <a:t> των ελκών και των φλεγμονών</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3672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Desmodium</a:t>
                      </a:r>
                      <a:r>
                        <a:rPr lang="es-PE" sz="1400" dirty="0">
                          <a:effectLst/>
                          <a:latin typeface="+mn-lt"/>
                          <a:ea typeface="Calibri"/>
                          <a:cs typeface="Times New Roman"/>
                        </a:rPr>
                        <a:t> </a:t>
                      </a:r>
                      <a:r>
                        <a:rPr lang="es-PE" sz="1400" dirty="0" err="1">
                          <a:effectLst/>
                          <a:latin typeface="+mn-lt"/>
                          <a:ea typeface="Calibri"/>
                          <a:cs typeface="Times New Roman"/>
                        </a:rPr>
                        <a:t>molliculum</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“pie de perro”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Καταπραϋντικό, διουρητικό, κατά των ηπατικών νόσων, για καθάρισμα των νεφρών, για μυϊκούς πόνους. Αντιφλεγμονώδες της πεπτικής οδού, του ήπατος και του ουροποιητικού συστήματος</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0175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Equisetum</a:t>
                      </a:r>
                      <a:r>
                        <a:rPr lang="es-PE" sz="1400" dirty="0">
                          <a:effectLst/>
                          <a:latin typeface="+mn-lt"/>
                          <a:ea typeface="Calibri"/>
                          <a:cs typeface="Times New Roman"/>
                        </a:rPr>
                        <a:t> </a:t>
                      </a:r>
                      <a:r>
                        <a:rPr lang="es-PE" sz="1400" dirty="0" err="1">
                          <a:effectLst/>
                          <a:latin typeface="+mn-lt"/>
                          <a:ea typeface="Calibri"/>
                          <a:cs typeface="Times New Roman"/>
                        </a:rPr>
                        <a:t>bogotense</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“cola de caballo”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 ρίζωμα</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Κατά της ακμής, ηπατικών παθήσεων, παθήσεων του στόματος, του φάρυγγα, της κύστης, των πνευμόνων, </a:t>
                      </a:r>
                      <a:r>
                        <a:rPr lang="el-GR" sz="1400" dirty="0" err="1">
                          <a:effectLst/>
                          <a:latin typeface="+mn-lt"/>
                          <a:ea typeface="Calibri"/>
                          <a:cs typeface="Times New Roman"/>
                        </a:rPr>
                        <a:t>αντι</a:t>
                      </a:r>
                      <a:r>
                        <a:rPr lang="el-GR" sz="1400" dirty="0">
                          <a:effectLst/>
                          <a:latin typeface="+mn-lt"/>
                          <a:ea typeface="Calibri"/>
                          <a:cs typeface="Times New Roman"/>
                        </a:rPr>
                        <a:t>-αναιμικό, </a:t>
                      </a:r>
                      <a:r>
                        <a:rPr lang="el-GR" sz="1400" dirty="0" err="1">
                          <a:effectLst/>
                          <a:latin typeface="+mn-lt"/>
                          <a:ea typeface="Calibri"/>
                          <a:cs typeface="Times New Roman"/>
                        </a:rPr>
                        <a:t>αντιασθματικό</a:t>
                      </a:r>
                      <a:r>
                        <a:rPr lang="el-GR" sz="1400" dirty="0">
                          <a:effectLst/>
                          <a:latin typeface="+mn-lt"/>
                          <a:ea typeface="Calibri"/>
                          <a:cs typeface="Times New Roman"/>
                        </a:rPr>
                        <a:t>, αντικαρκινικό, </a:t>
                      </a:r>
                      <a:r>
                        <a:rPr lang="el-GR" sz="1400" dirty="0" err="1">
                          <a:effectLst/>
                          <a:latin typeface="+mn-lt"/>
                          <a:ea typeface="Calibri"/>
                          <a:cs typeface="Times New Roman"/>
                        </a:rPr>
                        <a:t>αντιδιαρροϊκό</a:t>
                      </a:r>
                      <a:r>
                        <a:rPr lang="el-GR" sz="1400" dirty="0">
                          <a:effectLst/>
                          <a:latin typeface="+mn-lt"/>
                          <a:ea typeface="Calibri"/>
                          <a:cs typeface="Times New Roman"/>
                        </a:rPr>
                        <a:t>, αντιβηχικό, αντιαρθριτικό</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77590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2440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8633" y="268014"/>
            <a:ext cx="10407869" cy="1057549"/>
          </a:xfrm>
        </p:spPr>
        <p:txBody>
          <a:bodyPr>
            <a:normAutofit fontScale="90000"/>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020244965"/>
              </p:ext>
            </p:extLst>
          </p:nvPr>
        </p:nvGraphicFramePr>
        <p:xfrm>
          <a:off x="1144162" y="1524696"/>
          <a:ext cx="9779183" cy="3976784"/>
        </p:xfrm>
        <a:graphic>
          <a:graphicData uri="http://schemas.openxmlformats.org/drawingml/2006/table">
            <a:tbl>
              <a:tblPr firstRow="1" firstCol="1" bandRow="1"/>
              <a:tblGrid>
                <a:gridCol w="2260823">
                  <a:extLst>
                    <a:ext uri="{9D8B030D-6E8A-4147-A177-3AD203B41FA5}">
                      <a16:colId xmlns:a16="http://schemas.microsoft.com/office/drawing/2014/main" xmlns="" val="20000"/>
                    </a:ext>
                  </a:extLst>
                </a:gridCol>
                <a:gridCol w="2176395">
                  <a:extLst>
                    <a:ext uri="{9D8B030D-6E8A-4147-A177-3AD203B41FA5}">
                      <a16:colId xmlns:a16="http://schemas.microsoft.com/office/drawing/2014/main" xmlns="" val="20001"/>
                    </a:ext>
                  </a:extLst>
                </a:gridCol>
                <a:gridCol w="2066950">
                  <a:extLst>
                    <a:ext uri="{9D8B030D-6E8A-4147-A177-3AD203B41FA5}">
                      <a16:colId xmlns:a16="http://schemas.microsoft.com/office/drawing/2014/main" xmlns="" val="20002"/>
                    </a:ext>
                  </a:extLst>
                </a:gridCol>
                <a:gridCol w="3275015">
                  <a:extLst>
                    <a:ext uri="{9D8B030D-6E8A-4147-A177-3AD203B41FA5}">
                      <a16:colId xmlns:a16="http://schemas.microsoft.com/office/drawing/2014/main" xmlns="" val="20003"/>
                    </a:ext>
                  </a:extLst>
                </a:gridCol>
              </a:tblGrid>
              <a:tr h="43728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340775">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Equisetum</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giganteum</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“cola de caballo”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Στέλεχος, φύλλο, ρίζωμα</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endParaRPr lang="en-US" sz="1400" dirty="0">
                        <a:effectLst/>
                        <a:latin typeface="+mn-lt"/>
                        <a:ea typeface="Calibri"/>
                        <a:cs typeface="Times New Roman" pitchFamily="18" charset="0"/>
                      </a:endParaRPr>
                    </a:p>
                    <a:p>
                      <a:pPr algn="ctr">
                        <a:lnSpc>
                          <a:spcPct val="100000"/>
                        </a:lnSpc>
                        <a:spcAft>
                          <a:spcPts val="0"/>
                        </a:spcAft>
                      </a:pPr>
                      <a:r>
                        <a:rPr lang="el-GR" sz="1400" dirty="0">
                          <a:effectLst/>
                          <a:latin typeface="+mn-lt"/>
                          <a:ea typeface="Calibri"/>
                          <a:cs typeface="Times New Roman"/>
                        </a:rPr>
                        <a:t>Κατά της ακμής, ηπατικών παθήσεων, παθήσεων του στόματος, του φάρυγγα, της κύστης, των πνευμόνων, </a:t>
                      </a:r>
                      <a:r>
                        <a:rPr lang="el-GR" sz="1400" dirty="0" err="1">
                          <a:effectLst/>
                          <a:latin typeface="+mn-lt"/>
                          <a:ea typeface="Calibri"/>
                          <a:cs typeface="Times New Roman"/>
                        </a:rPr>
                        <a:t>αντι</a:t>
                      </a:r>
                      <a:r>
                        <a:rPr lang="el-GR" sz="1400" dirty="0">
                          <a:effectLst/>
                          <a:latin typeface="+mn-lt"/>
                          <a:ea typeface="Calibri"/>
                          <a:cs typeface="Times New Roman"/>
                        </a:rPr>
                        <a:t>-αναιμικό, </a:t>
                      </a:r>
                      <a:r>
                        <a:rPr lang="el-GR" sz="1400" dirty="0" err="1">
                          <a:effectLst/>
                          <a:latin typeface="+mn-lt"/>
                          <a:ea typeface="Calibri"/>
                          <a:cs typeface="Times New Roman"/>
                        </a:rPr>
                        <a:t>αντιασθματικό</a:t>
                      </a:r>
                      <a:r>
                        <a:rPr lang="el-GR" sz="1400" dirty="0">
                          <a:effectLst/>
                          <a:latin typeface="+mn-lt"/>
                          <a:ea typeface="Calibri"/>
                          <a:cs typeface="Times New Roman"/>
                        </a:rPr>
                        <a:t>, αντικαρκινικό, </a:t>
                      </a:r>
                      <a:r>
                        <a:rPr lang="el-GR" sz="1400" dirty="0" err="1">
                          <a:effectLst/>
                          <a:latin typeface="+mn-lt"/>
                          <a:ea typeface="Calibri"/>
                          <a:cs typeface="Times New Roman"/>
                        </a:rPr>
                        <a:t>αντιδιαρροϊκό</a:t>
                      </a:r>
                      <a:r>
                        <a:rPr lang="el-GR" sz="1400" dirty="0">
                          <a:effectLst/>
                          <a:latin typeface="+mn-lt"/>
                          <a:ea typeface="Calibri"/>
                          <a:cs typeface="Times New Roman"/>
                        </a:rPr>
                        <a:t>, αντιβηχικό, αντιαρθριτικό</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52723">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Eleutherine</a:t>
                      </a:r>
                      <a:r>
                        <a:rPr lang="es-PE" sz="1400" dirty="0">
                          <a:effectLst/>
                          <a:latin typeface="+mn-lt"/>
                          <a:ea typeface="Calibri"/>
                          <a:cs typeface="Times New Roman" pitchFamily="18" charset="0"/>
                        </a:rPr>
                        <a:t> bulbosa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yawar</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piripiri</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Στέλεχος, φύλλο, ρίζωμα</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latin typeface="+mn-lt"/>
                          <a:cs typeface="Times New Roman" pitchFamily="18" charset="0"/>
                        </a:rPr>
                        <a:t/>
                      </a:r>
                      <a:br>
                        <a:rPr lang="es-PE" sz="1400" dirty="0">
                          <a:latin typeface="+mn-lt"/>
                          <a:cs typeface="Times New Roman" pitchFamily="18" charset="0"/>
                        </a:rPr>
                      </a:br>
                      <a:r>
                        <a:rPr lang="el-GR" sz="1400" b="0" i="0" kern="1200" dirty="0">
                          <a:solidFill>
                            <a:schemeClr val="tx1"/>
                          </a:solidFill>
                          <a:latin typeface="+mn-lt"/>
                          <a:ea typeface="+mn-ea"/>
                          <a:cs typeface="Times New Roman" pitchFamily="18" charset="0"/>
                        </a:rPr>
                        <a:t>Αντισυλληπτικό</a:t>
                      </a:r>
                      <a:r>
                        <a:rPr lang="es-PE" sz="1400" b="0" i="0" kern="1200" dirty="0">
                          <a:solidFill>
                            <a:schemeClr val="tx1"/>
                          </a:solidFill>
                          <a:latin typeface="+mn-lt"/>
                          <a:ea typeface="+mn-ea"/>
                          <a:cs typeface="Times New Roman" pitchFamily="18" charset="0"/>
                        </a:rPr>
                        <a:t>.</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06972">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Eryngium</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humile</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sachaculantro</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l-GR" sz="1400" dirty="0">
                          <a:effectLst/>
                          <a:latin typeface="+mn-lt"/>
                          <a:ea typeface="Calibri"/>
                          <a:cs typeface="Times New Roman" pitchFamily="18" charset="0"/>
                        </a:rPr>
                        <a:t>Φύλλο, στέλεχος, άνθος</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latin typeface="+mn-lt"/>
                          <a:cs typeface="Times New Roman" pitchFamily="18" charset="0"/>
                        </a:rPr>
                        <a:t/>
                      </a:r>
                      <a:br>
                        <a:rPr lang="es-PE" sz="1400" dirty="0">
                          <a:latin typeface="+mn-lt"/>
                          <a:cs typeface="Times New Roman" pitchFamily="18" charset="0"/>
                        </a:rPr>
                      </a:br>
                      <a:r>
                        <a:rPr lang="el-GR" sz="1400" dirty="0">
                          <a:latin typeface="+mn-lt"/>
                          <a:cs typeface="Times New Roman" pitchFamily="18" charset="0"/>
                        </a:rPr>
                        <a:t>Επιταχύνει τον τοκετό, για πόνους του στομάχου, σπασμούς, πυρετό, γρίπη, μετεωρισμό, εμέτους, αϋπνίες, διάρροια</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54" y="585500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775954" y="897308"/>
            <a:ext cx="10515600" cy="617593"/>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932417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049" y="597137"/>
            <a:ext cx="10515600" cy="1325563"/>
          </a:xfrm>
        </p:spPr>
        <p:txBody>
          <a:bodyPr>
            <a:normAutofit/>
          </a:bodyPr>
          <a:lstStyle/>
          <a:p>
            <a:pPr marL="0" indent="0"/>
            <a:r>
              <a:rPr lang="es-ES" sz="2000" b="1" dirty="0">
                <a:solidFill>
                  <a:schemeClr val="accent2"/>
                </a:solidFill>
                <a:effectLst>
                  <a:outerShdw blurRad="38100" dist="38100" dir="2700000" algn="tl">
                    <a:srgbClr val="000000">
                      <a:alpha val="43137"/>
                    </a:srgbClr>
                  </a:outerShdw>
                </a:effectLst>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2042907827"/>
              </p:ext>
            </p:extLst>
          </p:nvPr>
        </p:nvGraphicFramePr>
        <p:xfrm>
          <a:off x="1448280" y="1781629"/>
          <a:ext cx="8662737" cy="3858124"/>
        </p:xfrm>
        <a:graphic>
          <a:graphicData uri="http://schemas.openxmlformats.org/drawingml/2006/table">
            <a:tbl>
              <a:tblPr firstRow="1" firstCol="1" bandRow="1"/>
              <a:tblGrid>
                <a:gridCol w="2002715">
                  <a:extLst>
                    <a:ext uri="{9D8B030D-6E8A-4147-A177-3AD203B41FA5}">
                      <a16:colId xmlns:a16="http://schemas.microsoft.com/office/drawing/2014/main" xmlns="" val="20000"/>
                    </a:ext>
                  </a:extLst>
                </a:gridCol>
                <a:gridCol w="1927926">
                  <a:extLst>
                    <a:ext uri="{9D8B030D-6E8A-4147-A177-3AD203B41FA5}">
                      <a16:colId xmlns:a16="http://schemas.microsoft.com/office/drawing/2014/main" xmlns="" val="20001"/>
                    </a:ext>
                  </a:extLst>
                </a:gridCol>
                <a:gridCol w="1830975">
                  <a:extLst>
                    <a:ext uri="{9D8B030D-6E8A-4147-A177-3AD203B41FA5}">
                      <a16:colId xmlns:a16="http://schemas.microsoft.com/office/drawing/2014/main" xmlns="" val="20002"/>
                    </a:ext>
                  </a:extLst>
                </a:gridCol>
                <a:gridCol w="2901121">
                  <a:extLst>
                    <a:ext uri="{9D8B030D-6E8A-4147-A177-3AD203B41FA5}">
                      <a16:colId xmlns:a16="http://schemas.microsoft.com/office/drawing/2014/main" xmlns="" val="20003"/>
                    </a:ext>
                  </a:extLst>
                </a:gridCol>
              </a:tblGrid>
              <a:tr h="61594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2054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Ferdinandusa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huacamuyo</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br>
                        <a:rPr lang="es-PE" sz="1400" dirty="0">
                          <a:effectLst/>
                          <a:latin typeface="+mn-lt"/>
                          <a:ea typeface="Calibri"/>
                          <a:cs typeface="Times New Roman"/>
                        </a:rPr>
                      </a:br>
                      <a:r>
                        <a:rPr lang="el-GR" sz="1400" dirty="0">
                          <a:effectLst/>
                          <a:latin typeface="+mn-lt"/>
                          <a:ea typeface="Calibri"/>
                          <a:cs typeface="Times New Roman"/>
                        </a:rPr>
                        <a:t>φύλλο</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 αντικαρκινικό, κατά των κολικών, του πυρετού και νοσημάτων του ήπατος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8931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Fragaria </a:t>
                      </a:r>
                      <a:r>
                        <a:rPr lang="es-PE" sz="1400" dirty="0" err="1">
                          <a:effectLst/>
                          <a:latin typeface="+mn-lt"/>
                          <a:ea typeface="Calibri"/>
                          <a:cs typeface="Times New Roman"/>
                        </a:rPr>
                        <a:t>chiloensis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“fresa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a:t>
                      </a:r>
                      <a:r>
                        <a:rPr lang="es-PE" sz="1400" dirty="0">
                          <a:effectLst/>
                          <a:latin typeface="+mn-lt"/>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4169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Galium</a:t>
                      </a:r>
                      <a:r>
                        <a:rPr lang="es-PE" sz="1400" dirty="0">
                          <a:effectLst/>
                          <a:latin typeface="+mn-lt"/>
                          <a:ea typeface="Calibri"/>
                          <a:cs typeface="Times New Roman"/>
                        </a:rPr>
                        <a:t> </a:t>
                      </a:r>
                      <a:r>
                        <a:rPr lang="es-PE" sz="1400" dirty="0" err="1">
                          <a:effectLst/>
                          <a:latin typeface="+mn-lt"/>
                          <a:ea typeface="Calibri"/>
                          <a:cs typeface="Times New Roman"/>
                        </a:rPr>
                        <a:t>aparine</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“galio”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latin typeface="+mn-lt"/>
                        </a:rPr>
                        <a:t>αντιφλεγμονώδες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49" y="604314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030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666" y="365125"/>
            <a:ext cx="10515600" cy="1325563"/>
          </a:xfrm>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90845739"/>
              </p:ext>
            </p:extLst>
          </p:nvPr>
        </p:nvGraphicFramePr>
        <p:xfrm>
          <a:off x="1395304" y="1365590"/>
          <a:ext cx="8602578" cy="4125440"/>
        </p:xfrm>
        <a:graphic>
          <a:graphicData uri="http://schemas.openxmlformats.org/drawingml/2006/table">
            <a:tbl>
              <a:tblPr firstRow="1" firstCol="1" bandRow="1"/>
              <a:tblGrid>
                <a:gridCol w="1988808">
                  <a:extLst>
                    <a:ext uri="{9D8B030D-6E8A-4147-A177-3AD203B41FA5}">
                      <a16:colId xmlns:a16="http://schemas.microsoft.com/office/drawing/2014/main" xmlns="" val="20000"/>
                    </a:ext>
                  </a:extLst>
                </a:gridCol>
                <a:gridCol w="1914536">
                  <a:extLst>
                    <a:ext uri="{9D8B030D-6E8A-4147-A177-3AD203B41FA5}">
                      <a16:colId xmlns:a16="http://schemas.microsoft.com/office/drawing/2014/main" xmlns="" val="20001"/>
                    </a:ext>
                  </a:extLst>
                </a:gridCol>
                <a:gridCol w="1818260">
                  <a:extLst>
                    <a:ext uri="{9D8B030D-6E8A-4147-A177-3AD203B41FA5}">
                      <a16:colId xmlns:a16="http://schemas.microsoft.com/office/drawing/2014/main" xmlns="" val="20002"/>
                    </a:ext>
                  </a:extLst>
                </a:gridCol>
                <a:gridCol w="2880974">
                  <a:extLst>
                    <a:ext uri="{9D8B030D-6E8A-4147-A177-3AD203B41FA5}">
                      <a16:colId xmlns:a16="http://schemas.microsoft.com/office/drawing/2014/main" xmlns="" val="20003"/>
                    </a:ext>
                  </a:extLst>
                </a:gridCol>
              </a:tblGrid>
              <a:tr h="804404">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36773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Gentianella</a:t>
                      </a:r>
                      <a:r>
                        <a:rPr lang="es-PE" sz="1400" dirty="0">
                          <a:effectLst/>
                          <a:latin typeface="+mn-lt"/>
                          <a:ea typeface="Calibri"/>
                          <a:cs typeface="Times New Roman"/>
                        </a:rPr>
                        <a:t> </a:t>
                      </a:r>
                      <a:r>
                        <a:rPr lang="es-PE" sz="1400" dirty="0" err="1">
                          <a:effectLst/>
                          <a:latin typeface="+mn-lt"/>
                          <a:ea typeface="Calibri"/>
                          <a:cs typeface="Times New Roman"/>
                        </a:rPr>
                        <a:t>chamochui</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“chamochui”, “genciana”, “lirambo”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αντιδιαβητικό, ανθελονοσιακό, για το νευρικό και το πεπτικό σύστημα, αντιπυρετικό, </a:t>
                      </a:r>
                      <a:r>
                        <a:rPr lang="el-GR" sz="1400" dirty="0" err="1">
                          <a:effectLst/>
                          <a:latin typeface="+mn-lt"/>
                          <a:ea typeface="Calibri"/>
                          <a:cs typeface="Times New Roman"/>
                        </a:rPr>
                        <a:t>ηπατοπροτατευτικό</a:t>
                      </a:r>
                      <a:r>
                        <a:rPr lang="el-GR" sz="1400" dirty="0">
                          <a:effectLst/>
                          <a:latin typeface="+mn-lt"/>
                          <a:ea typeface="Calibri"/>
                          <a:cs typeface="Times New Roman"/>
                        </a:rPr>
                        <a:t>, νόσους του αίματος</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3163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Gentinella</a:t>
                      </a:r>
                      <a:r>
                        <a:rPr lang="es-PE" sz="1400" dirty="0">
                          <a:effectLst/>
                          <a:latin typeface="+mn-lt"/>
                          <a:ea typeface="Calibri"/>
                          <a:cs typeface="Times New Roman"/>
                        </a:rPr>
                        <a:t> </a:t>
                      </a:r>
                      <a:r>
                        <a:rPr lang="es-PE" sz="1400" dirty="0" err="1">
                          <a:effectLst/>
                          <a:latin typeface="+mn-lt"/>
                          <a:ea typeface="Calibri"/>
                          <a:cs typeface="Times New Roman"/>
                        </a:rPr>
                        <a:t>graeminea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chinchimali</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αντιπυρετικό, για περιπτώσεις πνευμονίας, </a:t>
                      </a:r>
                      <a:r>
                        <a:rPr lang="el-GR" sz="1400" dirty="0" err="1">
                          <a:effectLst/>
                          <a:latin typeface="+mn-lt"/>
                          <a:ea typeface="Calibri"/>
                          <a:cs typeface="Times New Roman"/>
                        </a:rPr>
                        <a:t>ηπατο</a:t>
                      </a:r>
                      <a:r>
                        <a:rPr lang="el-GR" sz="1400" dirty="0">
                          <a:effectLst/>
                          <a:latin typeface="+mn-lt"/>
                          <a:ea typeface="Calibri"/>
                          <a:cs typeface="Times New Roman"/>
                        </a:rPr>
                        <a:t>-τονωτικό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31633">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Gnaphalium spicatum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“fotersaccha”, “queto queto”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 για απώλεια βάρους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78" y="597251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895066" y="848915"/>
            <a:ext cx="10515600" cy="662781"/>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kumimoji="0" lang="es-ES" sz="2000" b="0" i="0" u="none" strike="noStrike" kern="1200" cap="none" spc="0" normalizeH="0" baseline="0" noProof="0" dirty="0">
                <a:ln>
                  <a:noFill/>
                </a:ln>
                <a:solidFill>
                  <a:schemeClr val="tx1"/>
                </a:solidFill>
                <a:effectLst/>
                <a:uLnTx/>
                <a:uFillTx/>
                <a:latin typeface="+mj-lt"/>
                <a:ea typeface="+mj-ea"/>
                <a:cs typeface="+mj-cs"/>
              </a:rPr>
              <a:t/>
            </a:r>
            <a:br>
              <a:rPr kumimoji="0" lang="es-ES" sz="2000" b="0" i="0" u="none" strike="noStrike" kern="1200" cap="none" spc="0" normalizeH="0" baseline="0" noProof="0" dirty="0">
                <a:ln>
                  <a:noFill/>
                </a:ln>
                <a:solidFill>
                  <a:schemeClr val="tx1"/>
                </a:solidFill>
                <a:effectLst/>
                <a:uLnTx/>
                <a:uFillTx/>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32534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701617832"/>
              </p:ext>
            </p:extLst>
          </p:nvPr>
        </p:nvGraphicFramePr>
        <p:xfrm>
          <a:off x="1197052" y="1665667"/>
          <a:ext cx="8602579" cy="3159682"/>
        </p:xfrm>
        <a:graphic>
          <a:graphicData uri="http://schemas.openxmlformats.org/drawingml/2006/table">
            <a:tbl>
              <a:tblPr firstRow="1" firstCol="1" bandRow="1"/>
              <a:tblGrid>
                <a:gridCol w="1988807">
                  <a:extLst>
                    <a:ext uri="{9D8B030D-6E8A-4147-A177-3AD203B41FA5}">
                      <a16:colId xmlns:a16="http://schemas.microsoft.com/office/drawing/2014/main" xmlns="" val="20000"/>
                    </a:ext>
                  </a:extLst>
                </a:gridCol>
                <a:gridCol w="1914538">
                  <a:extLst>
                    <a:ext uri="{9D8B030D-6E8A-4147-A177-3AD203B41FA5}">
                      <a16:colId xmlns:a16="http://schemas.microsoft.com/office/drawing/2014/main" xmlns="" val="20001"/>
                    </a:ext>
                  </a:extLst>
                </a:gridCol>
                <a:gridCol w="1818259">
                  <a:extLst>
                    <a:ext uri="{9D8B030D-6E8A-4147-A177-3AD203B41FA5}">
                      <a16:colId xmlns:a16="http://schemas.microsoft.com/office/drawing/2014/main" xmlns="" val="20002"/>
                    </a:ext>
                  </a:extLst>
                </a:gridCol>
                <a:gridCol w="2880975">
                  <a:extLst>
                    <a:ext uri="{9D8B030D-6E8A-4147-A177-3AD203B41FA5}">
                      <a16:colId xmlns:a16="http://schemas.microsoft.com/office/drawing/2014/main" xmlns="" val="20003"/>
                    </a:ext>
                  </a:extLst>
                </a:gridCol>
              </a:tblGrid>
              <a:tr h="74218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83251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Haperzia</a:t>
                      </a:r>
                      <a:r>
                        <a:rPr lang="es-PE" sz="1400" dirty="0">
                          <a:effectLst/>
                          <a:latin typeface="+mn-lt"/>
                          <a:ea typeface="Calibri"/>
                          <a:cs typeface="Times New Roman"/>
                        </a:rPr>
                        <a:t> </a:t>
                      </a:r>
                      <a:r>
                        <a:rPr lang="es-PE" sz="1400" dirty="0" err="1">
                          <a:effectLst/>
                          <a:latin typeface="+mn-lt"/>
                          <a:ea typeface="Calibri"/>
                          <a:cs typeface="Times New Roman"/>
                        </a:rPr>
                        <a:t>crassa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shimba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Υπνωτικό, ηρεμιστικό. Χρήση κατά της μαγείας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3251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Hydrocotyle bonariensis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“sombrerito de Abad”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Για πόνο στα δόντια, «κακό αέρα», φλεγμονή και  καταπραϋντικό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5246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Hyptis</a:t>
                      </a:r>
                      <a:r>
                        <a:rPr lang="es-PE" sz="1400" dirty="0">
                          <a:effectLst/>
                          <a:latin typeface="+mn-lt"/>
                          <a:ea typeface="Calibri"/>
                          <a:cs typeface="Times New Roman"/>
                        </a:rPr>
                        <a:t> </a:t>
                      </a:r>
                      <a:r>
                        <a:rPr lang="es-PE" sz="1400" dirty="0" err="1">
                          <a:effectLst/>
                          <a:latin typeface="+mn-lt"/>
                          <a:ea typeface="Calibri"/>
                          <a:cs typeface="Times New Roman"/>
                        </a:rPr>
                        <a:t>eriocephala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shispasaccha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0" y="596164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13059"/>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004417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370694917"/>
              </p:ext>
            </p:extLst>
          </p:nvPr>
        </p:nvGraphicFramePr>
        <p:xfrm>
          <a:off x="1258451" y="1731047"/>
          <a:ext cx="8578515" cy="3597142"/>
        </p:xfrm>
        <a:graphic>
          <a:graphicData uri="http://schemas.openxmlformats.org/drawingml/2006/table">
            <a:tbl>
              <a:tblPr firstRow="1" firstCol="1" bandRow="1"/>
              <a:tblGrid>
                <a:gridCol w="1983245">
                  <a:extLst>
                    <a:ext uri="{9D8B030D-6E8A-4147-A177-3AD203B41FA5}">
                      <a16:colId xmlns:a16="http://schemas.microsoft.com/office/drawing/2014/main" xmlns="" val="20000"/>
                    </a:ext>
                  </a:extLst>
                </a:gridCol>
                <a:gridCol w="1909180">
                  <a:extLst>
                    <a:ext uri="{9D8B030D-6E8A-4147-A177-3AD203B41FA5}">
                      <a16:colId xmlns:a16="http://schemas.microsoft.com/office/drawing/2014/main" xmlns="" val="20001"/>
                    </a:ext>
                  </a:extLst>
                </a:gridCol>
                <a:gridCol w="1813174">
                  <a:extLst>
                    <a:ext uri="{9D8B030D-6E8A-4147-A177-3AD203B41FA5}">
                      <a16:colId xmlns:a16="http://schemas.microsoft.com/office/drawing/2014/main" xmlns="" val="20002"/>
                    </a:ext>
                  </a:extLst>
                </a:gridCol>
                <a:gridCol w="2872916">
                  <a:extLst>
                    <a:ext uri="{9D8B030D-6E8A-4147-A177-3AD203B41FA5}">
                      <a16:colId xmlns:a16="http://schemas.microsoft.com/office/drawing/2014/main" xmlns="" val="20003"/>
                    </a:ext>
                  </a:extLst>
                </a:gridCol>
              </a:tblGrid>
              <a:tr h="74504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76593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Ipomoea</a:t>
                      </a:r>
                      <a:r>
                        <a:rPr lang="es-PE" sz="1400" dirty="0">
                          <a:effectLst/>
                          <a:latin typeface="+mn-lt"/>
                          <a:ea typeface="Calibri"/>
                          <a:cs typeface="Times New Roman"/>
                        </a:rPr>
                        <a:t> purpurea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“campanilla”, “</a:t>
                      </a:r>
                      <a:r>
                        <a:rPr lang="es-PE" sz="1400" dirty="0" err="1">
                          <a:effectLst/>
                          <a:latin typeface="+mn-lt"/>
                          <a:ea typeface="Calibri"/>
                          <a:cs typeface="Times New Roman"/>
                        </a:rPr>
                        <a:t>acñuca</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άνθος,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αντιφλεγμονώδες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1801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Jatropha</a:t>
                      </a:r>
                      <a:r>
                        <a:rPr lang="es-PE" sz="1400" dirty="0">
                          <a:effectLst/>
                          <a:latin typeface="+mn-lt"/>
                          <a:ea typeface="Calibri"/>
                          <a:cs typeface="Times New Roman"/>
                        </a:rPr>
                        <a:t> </a:t>
                      </a:r>
                      <a:r>
                        <a:rPr lang="es-PE" sz="1400" dirty="0" err="1">
                          <a:effectLst/>
                          <a:latin typeface="+mn-lt"/>
                          <a:ea typeface="Calibri"/>
                          <a:cs typeface="Times New Roman"/>
                        </a:rPr>
                        <a:t>macrantha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huanarpo</a:t>
                      </a:r>
                      <a:r>
                        <a:rPr lang="es-PE" sz="1400" dirty="0">
                          <a:effectLst/>
                          <a:latin typeface="+mn-lt"/>
                          <a:ea typeface="Calibri"/>
                          <a:cs typeface="Times New Roman"/>
                        </a:rPr>
                        <a:t> macho”, “</a:t>
                      </a:r>
                      <a:r>
                        <a:rPr lang="es-PE" sz="1400" dirty="0" err="1">
                          <a:effectLst/>
                          <a:latin typeface="+mn-lt"/>
                          <a:ea typeface="Calibri"/>
                          <a:cs typeface="Times New Roman"/>
                        </a:rPr>
                        <a:t>huanarpo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αφροδισιακό</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9266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Krameria</a:t>
                      </a:r>
                      <a:r>
                        <a:rPr lang="es-PE" sz="1400" dirty="0">
                          <a:effectLst/>
                          <a:latin typeface="+mn-lt"/>
                          <a:ea typeface="Calibri"/>
                          <a:cs typeface="Times New Roman"/>
                        </a:rPr>
                        <a:t> </a:t>
                      </a:r>
                      <a:r>
                        <a:rPr lang="es-PE" sz="1400" dirty="0" err="1">
                          <a:effectLst/>
                          <a:latin typeface="+mn-lt"/>
                          <a:ea typeface="Calibri"/>
                          <a:cs typeface="Times New Roman"/>
                        </a:rPr>
                        <a:t>lappacea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ratanina</a:t>
                      </a:r>
                      <a:r>
                        <a:rPr lang="es-PE" sz="1400" dirty="0">
                          <a:effectLst/>
                          <a:latin typeface="+mn-lt"/>
                          <a:ea typeface="Calibri"/>
                          <a:cs typeface="Times New Roman"/>
                        </a:rPr>
                        <a:t> del Perú”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αφροδισιακό</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92956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655638" y="623637"/>
            <a:ext cx="11058524"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881513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281376399"/>
              </p:ext>
            </p:extLst>
          </p:nvPr>
        </p:nvGraphicFramePr>
        <p:xfrm>
          <a:off x="990600" y="1516490"/>
          <a:ext cx="8554452" cy="4201922"/>
        </p:xfrm>
        <a:graphic>
          <a:graphicData uri="http://schemas.openxmlformats.org/drawingml/2006/table">
            <a:tbl>
              <a:tblPr firstRow="1" firstCol="1" bandRow="1"/>
              <a:tblGrid>
                <a:gridCol w="1977681">
                  <a:extLst>
                    <a:ext uri="{9D8B030D-6E8A-4147-A177-3AD203B41FA5}">
                      <a16:colId xmlns:a16="http://schemas.microsoft.com/office/drawing/2014/main" xmlns="" val="20000"/>
                    </a:ext>
                  </a:extLst>
                </a:gridCol>
                <a:gridCol w="1903826">
                  <a:extLst>
                    <a:ext uri="{9D8B030D-6E8A-4147-A177-3AD203B41FA5}">
                      <a16:colId xmlns:a16="http://schemas.microsoft.com/office/drawing/2014/main" xmlns="" val="20001"/>
                    </a:ext>
                  </a:extLst>
                </a:gridCol>
                <a:gridCol w="1808088">
                  <a:extLst>
                    <a:ext uri="{9D8B030D-6E8A-4147-A177-3AD203B41FA5}">
                      <a16:colId xmlns:a16="http://schemas.microsoft.com/office/drawing/2014/main" xmlns="" val="20002"/>
                    </a:ext>
                  </a:extLst>
                </a:gridCol>
                <a:gridCol w="2864857">
                  <a:extLst>
                    <a:ext uri="{9D8B030D-6E8A-4147-A177-3AD203B41FA5}">
                      <a16:colId xmlns:a16="http://schemas.microsoft.com/office/drawing/2014/main" xmlns="" val="20003"/>
                    </a:ext>
                  </a:extLst>
                </a:gridCol>
              </a:tblGrid>
              <a:tr h="81006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02900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Lantana </a:t>
                      </a:r>
                      <a:r>
                        <a:rPr lang="es-PE" sz="1400" dirty="0" err="1">
                          <a:effectLst/>
                          <a:latin typeface="+mn-lt"/>
                          <a:ea typeface="Calibri"/>
                          <a:cs typeface="Times New Roman"/>
                        </a:rPr>
                        <a:t>rugulosa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ayarosa</a:t>
                      </a:r>
                      <a:r>
                        <a:rPr lang="es-PE" sz="1400" dirty="0">
                          <a:effectLst/>
                          <a:latin typeface="+mn-lt"/>
                          <a:ea typeface="Calibri"/>
                          <a:cs typeface="Times New Roman"/>
                        </a:rPr>
                        <a:t>”, “</a:t>
                      </a:r>
                      <a:r>
                        <a:rPr lang="es-PE" sz="1400" dirty="0" err="1">
                          <a:effectLst/>
                          <a:latin typeface="+mn-lt"/>
                          <a:ea typeface="Calibri"/>
                          <a:cs typeface="Times New Roman"/>
                        </a:rPr>
                        <a:t>cargashrosa</a:t>
                      </a:r>
                      <a:r>
                        <a:rPr lang="es-PE" sz="1400" dirty="0">
                          <a:effectLst/>
                          <a:latin typeface="+mn-lt"/>
                          <a:ea typeface="Calibri"/>
                          <a:cs typeface="Times New Roman"/>
                        </a:rPr>
                        <a:t>”, “rosa de muerto”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αναπνευστικές παθήσεις, γρίπη, ιγμορίτιδα, βρογχίτιδα</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0370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Linum</a:t>
                      </a:r>
                      <a:r>
                        <a:rPr lang="es-PE" sz="1400" dirty="0">
                          <a:effectLst/>
                          <a:latin typeface="+mn-lt"/>
                          <a:ea typeface="Calibri"/>
                          <a:cs typeface="Times New Roman"/>
                        </a:rPr>
                        <a:t> </a:t>
                      </a:r>
                      <a:r>
                        <a:rPr lang="es-PE" sz="1400" dirty="0" err="1">
                          <a:effectLst/>
                          <a:latin typeface="+mn-lt"/>
                          <a:ea typeface="Calibri"/>
                          <a:cs typeface="Times New Roman"/>
                        </a:rPr>
                        <a:t>prostratum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“canchalagua peruana”</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Για πνευμονία και δερματικές παθήσεις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150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Lobelia </a:t>
                      </a:r>
                      <a:r>
                        <a:rPr lang="es-PE" sz="1400" dirty="0" err="1">
                          <a:effectLst/>
                          <a:latin typeface="+mn-lt"/>
                          <a:ea typeface="Calibri"/>
                          <a:cs typeface="Times New Roman"/>
                        </a:rPr>
                        <a:t>decurrens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“amacho”, “</a:t>
                      </a:r>
                      <a:r>
                        <a:rPr lang="es-PE" sz="1400" dirty="0" err="1">
                          <a:effectLst/>
                          <a:latin typeface="+mn-lt"/>
                          <a:ea typeface="Calibri"/>
                          <a:cs typeface="Times New Roman"/>
                        </a:rPr>
                        <a:t>contoya</a:t>
                      </a:r>
                      <a:r>
                        <a:rPr lang="es-PE" sz="1400" dirty="0">
                          <a:effectLst/>
                          <a:latin typeface="+mn-lt"/>
                          <a:ea typeface="Calibri"/>
                          <a:cs typeface="Times New Roman"/>
                        </a:rPr>
                        <a:t>”, “toca </a:t>
                      </a:r>
                      <a:r>
                        <a:rPr lang="es-PE" sz="1400" dirty="0" err="1">
                          <a:effectLst/>
                          <a:latin typeface="+mn-lt"/>
                          <a:ea typeface="Calibri"/>
                          <a:cs typeface="Times New Roman"/>
                        </a:rPr>
                        <a:t>toca</a:t>
                      </a:r>
                      <a:r>
                        <a:rPr lang="es-PE" sz="1400" dirty="0">
                          <a:effectLst/>
                          <a:latin typeface="+mn-lt"/>
                          <a:ea typeface="Calibri"/>
                          <a:cs typeface="Times New Roman"/>
                        </a:rPr>
                        <a:t>”, “</a:t>
                      </a:r>
                      <a:r>
                        <a:rPr lang="es-PE" sz="1400" dirty="0" err="1">
                          <a:effectLst/>
                          <a:latin typeface="+mn-lt"/>
                          <a:ea typeface="Calibri"/>
                          <a:cs typeface="Times New Roman"/>
                        </a:rPr>
                        <a:t>soliman</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φύλλο, </a:t>
                      </a:r>
                      <a:r>
                        <a:rPr lang="el-GR" sz="1400" dirty="0" err="1">
                          <a:effectLst/>
                          <a:latin typeface="+mn-lt"/>
                          <a:ea typeface="Calibri"/>
                          <a:cs typeface="Times New Roman"/>
                        </a:rPr>
                        <a:t>κόμμι</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το εκχύλισμα της ρίζας χρησιμοποιείται ως καθαρτικό και το </a:t>
                      </a:r>
                      <a:r>
                        <a:rPr lang="el-GR" sz="1400" dirty="0" err="1">
                          <a:effectLst/>
                          <a:latin typeface="+mn-lt"/>
                          <a:ea typeface="Calibri"/>
                          <a:cs typeface="Times New Roman"/>
                        </a:rPr>
                        <a:t>κόμμι</a:t>
                      </a:r>
                      <a:r>
                        <a:rPr lang="el-GR" sz="1400" dirty="0">
                          <a:effectLst/>
                          <a:latin typeface="+mn-lt"/>
                          <a:ea typeface="Calibri"/>
                          <a:cs typeface="Times New Roman"/>
                        </a:rPr>
                        <a:t> ως καυστικό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43" y="598771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874131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577950007"/>
              </p:ext>
            </p:extLst>
          </p:nvPr>
        </p:nvGraphicFramePr>
        <p:xfrm>
          <a:off x="1184122" y="1636565"/>
          <a:ext cx="8566484" cy="3918074"/>
        </p:xfrm>
        <a:graphic>
          <a:graphicData uri="http://schemas.openxmlformats.org/drawingml/2006/table">
            <a:tbl>
              <a:tblPr firstRow="1" firstCol="1" bandRow="1"/>
              <a:tblGrid>
                <a:gridCol w="1980464">
                  <a:extLst>
                    <a:ext uri="{9D8B030D-6E8A-4147-A177-3AD203B41FA5}">
                      <a16:colId xmlns:a16="http://schemas.microsoft.com/office/drawing/2014/main" xmlns="" val="20000"/>
                    </a:ext>
                  </a:extLst>
                </a:gridCol>
                <a:gridCol w="1906503">
                  <a:extLst>
                    <a:ext uri="{9D8B030D-6E8A-4147-A177-3AD203B41FA5}">
                      <a16:colId xmlns:a16="http://schemas.microsoft.com/office/drawing/2014/main" xmlns="" val="20001"/>
                    </a:ext>
                  </a:extLst>
                </a:gridCol>
                <a:gridCol w="1957508">
                  <a:extLst>
                    <a:ext uri="{9D8B030D-6E8A-4147-A177-3AD203B41FA5}">
                      <a16:colId xmlns:a16="http://schemas.microsoft.com/office/drawing/2014/main" xmlns="" val="20002"/>
                    </a:ext>
                  </a:extLst>
                </a:gridCol>
                <a:gridCol w="2722009">
                  <a:extLst>
                    <a:ext uri="{9D8B030D-6E8A-4147-A177-3AD203B41FA5}">
                      <a16:colId xmlns:a16="http://schemas.microsoft.com/office/drawing/2014/main" xmlns="" val="20003"/>
                    </a:ext>
                  </a:extLst>
                </a:gridCol>
              </a:tblGrid>
              <a:tr h="945591">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77743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Lobelia </a:t>
                      </a:r>
                      <a:r>
                        <a:rPr lang="es-PE" sz="1400" dirty="0" err="1">
                          <a:effectLst/>
                          <a:latin typeface="+mn-lt"/>
                          <a:ea typeface="Calibri"/>
                          <a:cs typeface="Times New Roman"/>
                        </a:rPr>
                        <a:t>tenera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“san juanillo”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αντιφλεγμονώδες του ήπατος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8263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Lupinus</a:t>
                      </a:r>
                      <a:r>
                        <a:rPr lang="es-PE" sz="1400" dirty="0">
                          <a:effectLst/>
                          <a:latin typeface="+mn-lt"/>
                          <a:ea typeface="Calibri"/>
                          <a:cs typeface="Times New Roman"/>
                        </a:rPr>
                        <a:t> </a:t>
                      </a:r>
                      <a:r>
                        <a:rPr lang="es-PE" sz="1400" dirty="0" err="1">
                          <a:effectLst/>
                          <a:latin typeface="+mn-lt"/>
                          <a:ea typeface="Calibri"/>
                          <a:cs typeface="Times New Roman"/>
                        </a:rPr>
                        <a:t>mutabilis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p>
                    <a:p>
                      <a:pPr algn="ctr">
                        <a:lnSpc>
                          <a:spcPct val="115000"/>
                        </a:lnSpc>
                        <a:spcAft>
                          <a:spcPts val="0"/>
                        </a:spcAft>
                      </a:pPr>
                      <a:r>
                        <a:rPr lang="es-PE" sz="1400" dirty="0">
                          <a:effectLst/>
                          <a:latin typeface="+mn-lt"/>
                          <a:ea typeface="Calibri"/>
                          <a:cs typeface="Times New Roman"/>
                        </a:rPr>
                        <a:t>“chocho”, “</a:t>
                      </a:r>
                      <a:r>
                        <a:rPr lang="es-PE" sz="1400" dirty="0" err="1">
                          <a:effectLst/>
                          <a:latin typeface="+mn-lt"/>
                          <a:ea typeface="Calibri"/>
                          <a:cs typeface="Times New Roman"/>
                        </a:rPr>
                        <a:t>tarhui</a:t>
                      </a:r>
                      <a:r>
                        <a:rPr lang="es-PE" sz="1400" dirty="0">
                          <a:effectLst/>
                          <a:latin typeface="+mn-lt"/>
                          <a:ea typeface="Calibri"/>
                          <a:cs typeface="Times New Roman"/>
                        </a:rPr>
                        <a:t>”, “</a:t>
                      </a:r>
                      <a:r>
                        <a:rPr lang="es-PE" sz="1400" dirty="0" err="1">
                          <a:effectLst/>
                          <a:latin typeface="+mn-lt"/>
                          <a:ea typeface="Calibri"/>
                          <a:cs typeface="Times New Roman"/>
                        </a:rPr>
                        <a:t>chugur</a:t>
                      </a:r>
                      <a:r>
                        <a:rPr lang="es-PE" sz="1400" dirty="0">
                          <a:effectLst/>
                          <a:latin typeface="+mn-lt"/>
                          <a:ea typeface="Calibri"/>
                          <a:cs typeface="Times New Roman"/>
                        </a:rPr>
                        <a:t>”, “</a:t>
                      </a:r>
                      <a:r>
                        <a:rPr lang="es-PE" sz="1400" dirty="0" err="1">
                          <a:effectLst/>
                          <a:latin typeface="+mn-lt"/>
                          <a:ea typeface="Calibri"/>
                          <a:cs typeface="Times New Roman"/>
                        </a:rPr>
                        <a:t>tarwi</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σπόρος,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κατά του τρόμου, </a:t>
                      </a:r>
                      <a:r>
                        <a:rPr lang="el-GR" sz="1400" dirty="0" err="1">
                          <a:effectLst/>
                          <a:latin typeface="+mn-lt"/>
                          <a:ea typeface="Calibri"/>
                          <a:cs typeface="Times New Roman"/>
                        </a:rPr>
                        <a:t>αντι</a:t>
                      </a:r>
                      <a:r>
                        <a:rPr lang="el-GR" sz="1400" dirty="0">
                          <a:effectLst/>
                          <a:latin typeface="+mn-lt"/>
                          <a:ea typeface="Calibri"/>
                          <a:cs typeface="Times New Roman"/>
                        </a:rPr>
                        <a:t>-αναιμικό</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007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Mentzelia</a:t>
                      </a:r>
                      <a:r>
                        <a:rPr lang="es-PE" sz="1400" dirty="0">
                          <a:effectLst/>
                          <a:latin typeface="+mn-lt"/>
                          <a:ea typeface="Calibri"/>
                          <a:cs typeface="Times New Roman"/>
                        </a:rPr>
                        <a:t> </a:t>
                      </a:r>
                      <a:r>
                        <a:rPr lang="es-PE" sz="1400" dirty="0" err="1">
                          <a:effectLst/>
                          <a:latin typeface="+mn-lt"/>
                          <a:ea typeface="Calibri"/>
                          <a:cs typeface="Times New Roman"/>
                        </a:rPr>
                        <a:t>cordifolia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angocasha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αντιφλεγμονώδες για πληγές και </a:t>
                      </a:r>
                      <a:r>
                        <a:rPr lang="el-GR" sz="1400" dirty="0" err="1">
                          <a:effectLst/>
                          <a:latin typeface="+mn-lt"/>
                          <a:ea typeface="Calibri"/>
                          <a:cs typeface="Times New Roman"/>
                        </a:rPr>
                        <a:t>νυγμούς</a:t>
                      </a:r>
                      <a:r>
                        <a:rPr lang="el-GR" sz="1400" dirty="0">
                          <a:effectLst/>
                          <a:latin typeface="+mn-lt"/>
                          <a:ea typeface="Calibri"/>
                          <a:cs typeface="Times New Roman"/>
                        </a:rPr>
                        <a:t> εντόμων</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0357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630239" y="549622"/>
            <a:ext cx="10875962"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73177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081" y="829148"/>
            <a:ext cx="10515600" cy="1325563"/>
          </a:xfrm>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858884721"/>
              </p:ext>
            </p:extLst>
          </p:nvPr>
        </p:nvGraphicFramePr>
        <p:xfrm>
          <a:off x="824081" y="1063432"/>
          <a:ext cx="10682119" cy="4770786"/>
        </p:xfrm>
        <a:graphic>
          <a:graphicData uri="http://schemas.openxmlformats.org/drawingml/2006/table">
            <a:tbl>
              <a:tblPr firstRow="1" firstCol="1" bandRow="1"/>
              <a:tblGrid>
                <a:gridCol w="2469570">
                  <a:extLst>
                    <a:ext uri="{9D8B030D-6E8A-4147-A177-3AD203B41FA5}">
                      <a16:colId xmlns:a16="http://schemas.microsoft.com/office/drawing/2014/main" xmlns="" val="20000"/>
                    </a:ext>
                  </a:extLst>
                </a:gridCol>
                <a:gridCol w="2377346">
                  <a:extLst>
                    <a:ext uri="{9D8B030D-6E8A-4147-A177-3AD203B41FA5}">
                      <a16:colId xmlns:a16="http://schemas.microsoft.com/office/drawing/2014/main" xmlns="" val="20001"/>
                    </a:ext>
                  </a:extLst>
                </a:gridCol>
                <a:gridCol w="2257797">
                  <a:extLst>
                    <a:ext uri="{9D8B030D-6E8A-4147-A177-3AD203B41FA5}">
                      <a16:colId xmlns:a16="http://schemas.microsoft.com/office/drawing/2014/main" xmlns="" val="20002"/>
                    </a:ext>
                  </a:extLst>
                </a:gridCol>
                <a:gridCol w="3577406">
                  <a:extLst>
                    <a:ext uri="{9D8B030D-6E8A-4147-A177-3AD203B41FA5}">
                      <a16:colId xmlns:a16="http://schemas.microsoft.com/office/drawing/2014/main" xmlns="" val="20003"/>
                    </a:ext>
                  </a:extLst>
                </a:gridCol>
              </a:tblGrid>
              <a:tr h="81181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010169">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err="1">
                          <a:effectLst/>
                          <a:latin typeface="+mn-lt"/>
                          <a:ea typeface="Calibri"/>
                          <a:cs typeface="Times New Roman"/>
                        </a:rPr>
                        <a:t>Muehlenbeckia</a:t>
                      </a:r>
                      <a:r>
                        <a:rPr lang="es-PE" sz="1200" dirty="0">
                          <a:effectLst/>
                          <a:latin typeface="+mn-lt"/>
                          <a:ea typeface="Calibri"/>
                          <a:cs typeface="Times New Roman"/>
                        </a:rPr>
                        <a:t> </a:t>
                      </a:r>
                      <a:r>
                        <a:rPr lang="es-PE" sz="1200" dirty="0" err="1">
                          <a:effectLst/>
                          <a:latin typeface="+mn-lt"/>
                          <a:ea typeface="Calibri"/>
                          <a:cs typeface="Times New Roman"/>
                        </a:rPr>
                        <a:t>volcanica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a:t>
                      </a:r>
                      <a:r>
                        <a:rPr lang="es-PE" sz="1200" dirty="0" err="1">
                          <a:effectLst/>
                          <a:latin typeface="+mn-lt"/>
                          <a:ea typeface="Calibri"/>
                          <a:cs typeface="Times New Roman"/>
                        </a:rPr>
                        <a:t>mullaca</a:t>
                      </a:r>
                      <a:r>
                        <a:rPr lang="es-PE" sz="1200" dirty="0">
                          <a:effectLst/>
                          <a:latin typeface="+mn-lt"/>
                          <a:ea typeface="Calibri"/>
                          <a:cs typeface="Times New Roman"/>
                        </a:rPr>
                        <a:t>”, “bejuquillo”, “coca-coca”, “</a:t>
                      </a:r>
                      <a:r>
                        <a:rPr lang="es-PE" sz="1200" dirty="0" err="1">
                          <a:effectLst/>
                          <a:latin typeface="+mn-lt"/>
                          <a:ea typeface="Calibri"/>
                          <a:cs typeface="Times New Roman"/>
                        </a:rPr>
                        <a:t>pasamullaca</a:t>
                      </a:r>
                      <a:r>
                        <a:rPr lang="es-PE" sz="1200" dirty="0">
                          <a:effectLst/>
                          <a:latin typeface="+mn-lt"/>
                          <a:ea typeface="Calibri"/>
                          <a:cs typeface="Times New Roman"/>
                        </a:rPr>
                        <a:t>”</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l-GR" sz="1200" dirty="0">
                          <a:effectLst/>
                          <a:latin typeface="+mn-lt"/>
                          <a:ea typeface="Calibri"/>
                          <a:cs typeface="Times New Roman"/>
                        </a:rPr>
                        <a:t>φύλλο, καρπός</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l-GR" sz="1200" dirty="0">
                          <a:effectLst/>
                          <a:latin typeface="+mn-lt"/>
                          <a:ea typeface="Calibri"/>
                          <a:cs typeface="Times New Roman"/>
                        </a:rPr>
                        <a:t>Για καρκινικά έλκη, αντιβηχικό, </a:t>
                      </a:r>
                      <a:r>
                        <a:rPr lang="el-GR" sz="1200" dirty="0" err="1">
                          <a:effectLst/>
                          <a:latin typeface="+mn-lt"/>
                          <a:ea typeface="Calibri"/>
                          <a:cs typeface="Times New Roman"/>
                        </a:rPr>
                        <a:t>αντιαλλεργική</a:t>
                      </a:r>
                      <a:r>
                        <a:rPr lang="el-GR" sz="1200" dirty="0">
                          <a:effectLst/>
                          <a:latin typeface="+mn-lt"/>
                          <a:ea typeface="Calibri"/>
                          <a:cs typeface="Times New Roman"/>
                        </a:rPr>
                        <a:t>, αντισηπτικό, </a:t>
                      </a:r>
                      <a:r>
                        <a:rPr lang="el-GR" sz="1200" dirty="0" err="1">
                          <a:effectLst/>
                          <a:latin typeface="+mn-lt"/>
                          <a:ea typeface="Calibri"/>
                          <a:cs typeface="Times New Roman"/>
                        </a:rPr>
                        <a:t>αντιασθματικό</a:t>
                      </a:r>
                      <a:r>
                        <a:rPr lang="el-GR" sz="1200" dirty="0">
                          <a:effectLst/>
                          <a:latin typeface="+mn-lt"/>
                          <a:ea typeface="Calibri"/>
                          <a:cs typeface="Times New Roman"/>
                        </a:rPr>
                        <a:t>, αντιαιμορραγικό, αντιπυρετικό, για εύθραυστα τριχοειδή αγγεία</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827883">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Musa </a:t>
                      </a:r>
                      <a:r>
                        <a:rPr lang="es-PE" sz="1200" dirty="0" err="1">
                          <a:effectLst/>
                          <a:latin typeface="+mn-lt"/>
                          <a:ea typeface="Calibri"/>
                          <a:cs typeface="Times New Roman"/>
                        </a:rPr>
                        <a:t>acuminata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“plátano de seda”</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l-GR" sz="1200" dirty="0">
                          <a:effectLst/>
                          <a:latin typeface="+mn-lt"/>
                          <a:ea typeface="Calibri"/>
                          <a:cs typeface="Times New Roman"/>
                        </a:rPr>
                        <a:t>φύλλο, χυμός, ρητίνη</a:t>
                      </a: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dirty="0">
                          <a:effectLst/>
                          <a:latin typeface="+mn-lt"/>
                          <a:ea typeface="Calibri"/>
                          <a:cs typeface="Times New Roman"/>
                        </a:rPr>
                        <a:t>Το μαγείρεμα ανώριμων καρπών και ο χυμός χρησιμοποιούνται κατά της πνευμονικής φυματίωσης. Η ρητίνη για τα κονδυλώματα. Ο χυμός για αναπνευστικές και πνευμονικές παθήσεις ή για υποσιτισμό.</a:t>
                      </a:r>
                      <a:r>
                        <a:rPr lang="en-US" sz="1200" dirty="0">
                          <a:effectLst/>
                          <a:latin typeface="+mn-lt"/>
                          <a:ea typeface="Calibri"/>
                          <a:cs typeface="Times New Roman"/>
                        </a:rPr>
                        <a:t> </a:t>
                      </a:r>
                      <a:r>
                        <a:rPr lang="el-GR" sz="1200" dirty="0">
                          <a:effectLst/>
                          <a:latin typeface="+mn-lt"/>
                          <a:ea typeface="Calibri"/>
                          <a:cs typeface="Times New Roman"/>
                        </a:rPr>
                        <a:t>Αντιδιαβητικό, αντιρρευματικό, αντιαιμορραγικό, καθαρτικό, κατά των λίθων της χολής και των νεφρών, για παθήσεις των νεφρών, για ρίγη, για παθήσεις του πεπτικού, για αιμορροΐδες, υδρωπικία, ίκτερο, νεφρίτιδα, πνευμονία, παχυσαρκία</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10169">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PE" sz="1200" dirty="0" err="1">
                          <a:effectLst/>
                          <a:latin typeface="+mn-lt"/>
                          <a:ea typeface="Calibri"/>
                          <a:cs typeface="Times New Roman"/>
                        </a:rPr>
                        <a:t>Oenothera</a:t>
                      </a:r>
                      <a:r>
                        <a:rPr lang="es-PE" sz="1200" dirty="0">
                          <a:effectLst/>
                          <a:latin typeface="+mn-lt"/>
                          <a:ea typeface="Calibri"/>
                          <a:cs typeface="Times New Roman"/>
                        </a:rPr>
                        <a:t> </a:t>
                      </a:r>
                      <a:r>
                        <a:rPr lang="es-PE" sz="1200" dirty="0" err="1">
                          <a:effectLst/>
                          <a:latin typeface="+mn-lt"/>
                          <a:ea typeface="Calibri"/>
                          <a:cs typeface="Times New Roman"/>
                        </a:rPr>
                        <a:t>campylocalyx</a:t>
                      </a: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“flor rosada”</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l-GR" sz="1200" dirty="0">
                          <a:effectLst/>
                          <a:latin typeface="+mn-lt"/>
                          <a:ea typeface="Calibri"/>
                          <a:cs typeface="Times New Roman"/>
                        </a:rPr>
                        <a:t>άνθος, φύλλο</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l-GR" sz="1200" dirty="0">
                          <a:effectLst/>
                          <a:latin typeface="+mn-lt"/>
                          <a:ea typeface="Calibri"/>
                          <a:cs typeface="Times New Roman"/>
                        </a:rPr>
                        <a:t>Κατά των κιρσών</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1" y="5994899"/>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04262" y="749536"/>
            <a:ext cx="10515600" cy="847251"/>
          </a:xfrm>
          <a:prstGeom prst="rect">
            <a:avLst/>
          </a:prstGeom>
        </p:spPr>
        <p:txBody>
          <a:bodyPr vert="horz" lIns="91440" tIns="45720" rIns="91440" bIns="45720" rtlCol="0" anchor="ctr">
            <a:normAutofit fontScale="8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63509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8892" y="1088457"/>
            <a:ext cx="10515600" cy="740344"/>
          </a:xfrm>
        </p:spPr>
        <p:txBody>
          <a:bodyPr>
            <a:normAutofit/>
          </a:bodyPr>
          <a:lstStyle/>
          <a:p>
            <a:r>
              <a:rPr lang="el-GR" sz="2000" b="1" dirty="0">
                <a:solidFill>
                  <a:schemeClr val="accent2"/>
                </a:solidFill>
                <a:effectLst>
                  <a:outerShdw blurRad="38100" dist="38100" dir="2700000" algn="tl">
                    <a:srgbClr val="000000">
                      <a:alpha val="43137"/>
                    </a:srgbClr>
                  </a:outerShdw>
                </a:effectLst>
              </a:rPr>
              <a:t>Εισαγωγή στην προ-Κολομβιανή ιατρική</a:t>
            </a:r>
            <a:endParaRPr lang="en-US" sz="2000" b="1" dirty="0">
              <a:solidFill>
                <a:schemeClr val="accent2"/>
              </a:solidFill>
              <a:effectLst>
                <a:outerShdw blurRad="38100" dist="38100" dir="2700000" algn="tl">
                  <a:srgbClr val="000000">
                    <a:alpha val="43137"/>
                  </a:srgbClr>
                </a:outerShdw>
              </a:effectLst>
            </a:endParaRPr>
          </a:p>
        </p:txBody>
      </p:sp>
      <p:sp>
        <p:nvSpPr>
          <p:cNvPr id="4" name="Rectangle 3"/>
          <p:cNvSpPr/>
          <p:nvPr/>
        </p:nvSpPr>
        <p:spPr>
          <a:xfrm>
            <a:off x="450376" y="1718425"/>
            <a:ext cx="11382233" cy="4693593"/>
          </a:xfrm>
          <a:prstGeom prst="rect">
            <a:avLst/>
          </a:prstGeom>
        </p:spPr>
        <p:txBody>
          <a:bodyPr wrap="square">
            <a:spAutoFit/>
          </a:bodyPr>
          <a:lstStyle/>
          <a:p>
            <a:pPr algn="just"/>
            <a:endParaRPr lang="es-PE" dirty="0"/>
          </a:p>
          <a:p>
            <a:pPr algn="just"/>
            <a:r>
              <a:rPr lang="el-GR" dirty="0"/>
              <a:t>Ο προ-Κολομβιανός </a:t>
            </a:r>
            <a:r>
              <a:rPr lang="el-GR" dirty="0" err="1"/>
              <a:t>προ-ισπανικός</a:t>
            </a:r>
            <a:r>
              <a:rPr lang="el-GR" dirty="0"/>
              <a:t> πολιτισμός συνδεόταν άρρηκτα με τη φύση, η οποία αποτελούνταν από 4 στοιχεία: γη – φωτιά – αέρας – νερό.</a:t>
            </a:r>
            <a:endParaRPr lang="es-PE" dirty="0"/>
          </a:p>
          <a:p>
            <a:pPr algn="just"/>
            <a:r>
              <a:rPr lang="el-GR" dirty="0"/>
              <a:t>Η προ-Κολομβιανή θεώρηση των Άνδεων χρησιμοποίησε αυτή τη σχέση με τη φύση σε μύθους και απόψεις, χρησιμοποιώντας συχνά φαρμακευτικά φυτά στις θεραπείες, λόγω της γνώσης των φυτών και των ιδιοτήτων τους </a:t>
            </a:r>
            <a:r>
              <a:rPr lang="es-PE" dirty="0"/>
              <a:t>(1).</a:t>
            </a:r>
            <a:endParaRPr lang="es-ES" dirty="0"/>
          </a:p>
          <a:p>
            <a:pPr algn="just"/>
            <a:r>
              <a:rPr lang="el-GR" dirty="0">
                <a:cs typeface="Times New Roman" pitchFamily="18" charset="0"/>
              </a:rPr>
              <a:t>Η ιατρική στην προ-Κολομβιανή Αμερική βασιζόταν στο σαμανισμό και στη θεραπεία. Αυτό έκανε τους </a:t>
            </a:r>
            <a:r>
              <a:rPr lang="el-GR" dirty="0" err="1">
                <a:cs typeface="Times New Roman" pitchFamily="18" charset="0"/>
              </a:rPr>
              <a:t>σαμάνους</a:t>
            </a:r>
            <a:r>
              <a:rPr lang="el-GR" dirty="0">
                <a:cs typeface="Times New Roman" pitchFamily="18" charset="0"/>
              </a:rPr>
              <a:t> και τους θεραπευτές υπεύθυνους για την υγεία του πληθυσμού </a:t>
            </a:r>
            <a:r>
              <a:rPr lang="es-ES" dirty="0">
                <a:cs typeface="Times New Roman" pitchFamily="18" charset="0"/>
              </a:rPr>
              <a:t>(2).</a:t>
            </a:r>
          </a:p>
          <a:p>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r>
              <a:rPr lang="es-PE" sz="1100" dirty="0"/>
              <a:t>1. </a:t>
            </a:r>
            <a:r>
              <a:rPr lang="es-PE" sz="1100" dirty="0" err="1"/>
              <a:t>Frisancho</a:t>
            </a:r>
            <a:r>
              <a:rPr lang="es-PE" sz="1100" dirty="0"/>
              <a:t> Velarde Óscar. Concepción mágico-religiosa de la Medicina en la América Prehispánica. Acta </a:t>
            </a:r>
            <a:r>
              <a:rPr lang="es-PE" sz="1100" dirty="0" err="1"/>
              <a:t>méd</a:t>
            </a:r>
            <a:r>
              <a:rPr lang="es-PE" sz="1100" dirty="0"/>
              <a:t>. peruana  [Internet]. 2012  Abr [citado  2020  Mayo  2] ;  29( 2 ): 121-127. Disponible en: http://www.scielo.org.pe/scielo.php?script=sci_arttext&amp;pid=S1728-59172012000200013&amp;lng=es.</a:t>
            </a:r>
            <a:endParaRPr lang="es-ES" sz="1100" dirty="0"/>
          </a:p>
          <a:p>
            <a:r>
              <a:rPr lang="es-ES" sz="1100" dirty="0"/>
              <a:t>2. JORDÁN, RÉGULO G. FRANCO; RÉGULO, G. Chamanismo y plantas de poder en el mundo precolombino de la costa norte del Perú. </a:t>
            </a:r>
            <a:r>
              <a:rPr lang="es-ES" sz="1100" i="1" dirty="0"/>
              <a:t>Perspectivas latinoamericanas</a:t>
            </a:r>
            <a:r>
              <a:rPr lang="es-ES" sz="1100" dirty="0"/>
              <a:t>, 2015, p. 1-40.</a:t>
            </a:r>
            <a:endParaRPr lang="en-US" sz="1100" dirty="0"/>
          </a:p>
        </p:txBody>
      </p:sp>
    </p:spTree>
    <p:extLst>
      <p:ext uri="{BB962C8B-B14F-4D97-AF65-F5344CB8AC3E}">
        <p14:creationId xmlns:p14="http://schemas.microsoft.com/office/powerpoint/2010/main" val="1788116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589691264"/>
              </p:ext>
            </p:extLst>
          </p:nvPr>
        </p:nvGraphicFramePr>
        <p:xfrm>
          <a:off x="1272476" y="1417571"/>
          <a:ext cx="8554452" cy="4305127"/>
        </p:xfrm>
        <a:graphic>
          <a:graphicData uri="http://schemas.openxmlformats.org/drawingml/2006/table">
            <a:tbl>
              <a:tblPr firstRow="1" firstCol="1" bandRow="1"/>
              <a:tblGrid>
                <a:gridCol w="1977681">
                  <a:extLst>
                    <a:ext uri="{9D8B030D-6E8A-4147-A177-3AD203B41FA5}">
                      <a16:colId xmlns:a16="http://schemas.microsoft.com/office/drawing/2014/main" xmlns="" val="20000"/>
                    </a:ext>
                  </a:extLst>
                </a:gridCol>
                <a:gridCol w="1903826">
                  <a:extLst>
                    <a:ext uri="{9D8B030D-6E8A-4147-A177-3AD203B41FA5}">
                      <a16:colId xmlns:a16="http://schemas.microsoft.com/office/drawing/2014/main" xmlns="" val="20001"/>
                    </a:ext>
                  </a:extLst>
                </a:gridCol>
                <a:gridCol w="1808088">
                  <a:extLst>
                    <a:ext uri="{9D8B030D-6E8A-4147-A177-3AD203B41FA5}">
                      <a16:colId xmlns:a16="http://schemas.microsoft.com/office/drawing/2014/main" xmlns="" val="20002"/>
                    </a:ext>
                  </a:extLst>
                </a:gridCol>
                <a:gridCol w="2864857">
                  <a:extLst>
                    <a:ext uri="{9D8B030D-6E8A-4147-A177-3AD203B41FA5}">
                      <a16:colId xmlns:a16="http://schemas.microsoft.com/office/drawing/2014/main" xmlns="" val="20003"/>
                    </a:ext>
                  </a:extLst>
                </a:gridCol>
              </a:tblGrid>
              <a:tr h="79293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18779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Peperomia</a:t>
                      </a:r>
                      <a:r>
                        <a:rPr lang="es-PE" sz="1400" dirty="0">
                          <a:effectLst/>
                          <a:latin typeface="+mn-lt"/>
                          <a:ea typeface="Calibri"/>
                          <a:cs typeface="Times New Roman"/>
                        </a:rPr>
                        <a:t> </a:t>
                      </a:r>
                      <a:r>
                        <a:rPr lang="es-PE" sz="1400" dirty="0" err="1">
                          <a:effectLst/>
                          <a:latin typeface="+mn-lt"/>
                          <a:ea typeface="Calibri"/>
                          <a:cs typeface="Times New Roman"/>
                        </a:rPr>
                        <a:t>chachapoyasenss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νευρολογικές παθήσεις, καρδιοτονωτικό, για πόνους του στομάχου, για φλεγμονές στα μάτια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13544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Peperomia</a:t>
                      </a:r>
                      <a:r>
                        <a:rPr lang="es-PE" sz="1400" dirty="0">
                          <a:effectLst/>
                          <a:latin typeface="+mn-lt"/>
                          <a:ea typeface="Calibri"/>
                          <a:cs typeface="Times New Roman"/>
                        </a:rPr>
                        <a:t> </a:t>
                      </a:r>
                      <a:r>
                        <a:rPr lang="es-PE" sz="1400" dirty="0" err="1">
                          <a:effectLst/>
                          <a:latin typeface="+mn-lt"/>
                          <a:ea typeface="Calibri"/>
                          <a:cs typeface="Times New Roman"/>
                        </a:rPr>
                        <a:t>tetragona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για νευρολογικές παθήσεις, καρδιοτονωτικό, για πόνους του στομάχου, για φλεγμονές στα μάτια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64346">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err="1">
                          <a:effectLst/>
                          <a:latin typeface="+mn-lt"/>
                          <a:ea typeface="Calibri"/>
                          <a:cs typeface="Times New Roman"/>
                        </a:rPr>
                        <a:t>Peperonia</a:t>
                      </a:r>
                      <a:r>
                        <a:rPr lang="es-PE" sz="1400" dirty="0">
                          <a:effectLst/>
                          <a:latin typeface="+mn-lt"/>
                          <a:ea typeface="Calibri"/>
                          <a:cs typeface="Times New Roman"/>
                        </a:rPr>
                        <a:t> </a:t>
                      </a:r>
                      <a:r>
                        <a:rPr lang="es-PE" sz="1400" dirty="0" err="1">
                          <a:effectLst/>
                          <a:latin typeface="+mn-lt"/>
                          <a:ea typeface="Calibri"/>
                          <a:cs typeface="Times New Roman"/>
                        </a:rPr>
                        <a:t>inaequalifolia</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νευρολογικές παθήσεις, καρδιοτονωτικό, για πόνους του στομάχου, για φλεγμονές στα μάτια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0" y="603383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04261" y="988918"/>
            <a:ext cx="10515600" cy="47139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kumimoji="0" lang="es-ES" sz="2000" b="0" i="0" u="none" strike="noStrike" kern="1200" cap="none" spc="0" normalizeH="0" baseline="0" noProof="0" dirty="0">
                <a:ln>
                  <a:noFill/>
                </a:ln>
                <a:solidFill>
                  <a:schemeClr val="tx1"/>
                </a:solidFill>
                <a:effectLst/>
                <a:uLnTx/>
                <a:uFillTx/>
                <a:latin typeface="+mj-lt"/>
                <a:ea typeface="+mj-ea"/>
                <a:cs typeface="+mj-cs"/>
              </a:rPr>
              <a:t/>
            </a:r>
            <a:br>
              <a:rPr kumimoji="0" lang="es-ES" sz="2000" b="0" i="0" u="none" strike="noStrike" kern="1200" cap="none" spc="0" normalizeH="0" baseline="0" noProof="0" dirty="0">
                <a:ln>
                  <a:noFill/>
                </a:ln>
                <a:solidFill>
                  <a:schemeClr val="tx1"/>
                </a:solidFill>
                <a:effectLst/>
                <a:uLnTx/>
                <a:uFillTx/>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726290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746658877"/>
              </p:ext>
            </p:extLst>
          </p:nvPr>
        </p:nvGraphicFramePr>
        <p:xfrm>
          <a:off x="1414518" y="1396747"/>
          <a:ext cx="8494294" cy="4851869"/>
        </p:xfrm>
        <a:graphic>
          <a:graphicData uri="http://schemas.openxmlformats.org/drawingml/2006/table">
            <a:tbl>
              <a:tblPr firstRow="1" firstCol="1" bandRow="1"/>
              <a:tblGrid>
                <a:gridCol w="1963774">
                  <a:extLst>
                    <a:ext uri="{9D8B030D-6E8A-4147-A177-3AD203B41FA5}">
                      <a16:colId xmlns:a16="http://schemas.microsoft.com/office/drawing/2014/main" xmlns="" val="20000"/>
                    </a:ext>
                  </a:extLst>
                </a:gridCol>
                <a:gridCol w="1890438">
                  <a:extLst>
                    <a:ext uri="{9D8B030D-6E8A-4147-A177-3AD203B41FA5}">
                      <a16:colId xmlns:a16="http://schemas.microsoft.com/office/drawing/2014/main" xmlns="" val="20001"/>
                    </a:ext>
                  </a:extLst>
                </a:gridCol>
                <a:gridCol w="1795372">
                  <a:extLst>
                    <a:ext uri="{9D8B030D-6E8A-4147-A177-3AD203B41FA5}">
                      <a16:colId xmlns:a16="http://schemas.microsoft.com/office/drawing/2014/main" xmlns="" val="20002"/>
                    </a:ext>
                  </a:extLst>
                </a:gridCol>
                <a:gridCol w="2844710">
                  <a:extLst>
                    <a:ext uri="{9D8B030D-6E8A-4147-A177-3AD203B41FA5}">
                      <a16:colId xmlns:a16="http://schemas.microsoft.com/office/drawing/2014/main" xmlns="" val="20003"/>
                    </a:ext>
                  </a:extLst>
                </a:gridCol>
              </a:tblGrid>
              <a:tr h="58134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21465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Perezia</a:t>
                      </a:r>
                      <a:r>
                        <a:rPr lang="es-PE" sz="1400" dirty="0">
                          <a:effectLst/>
                          <a:latin typeface="+mn-lt"/>
                          <a:ea typeface="Calibri"/>
                          <a:cs typeface="Times New Roman"/>
                        </a:rPr>
                        <a:t> multiflora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escozonera</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Αντιπυρετικό, διουρητικό, για τη γρίπη, για φλεγμονές, για εφίδρωση και κρυώματα</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612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Phyllantus</a:t>
                      </a:r>
                      <a:r>
                        <a:rPr lang="es-PE" sz="1400" dirty="0">
                          <a:effectLst/>
                          <a:latin typeface="+mn-lt"/>
                          <a:ea typeface="Calibri"/>
                          <a:cs typeface="Times New Roman"/>
                        </a:rPr>
                        <a:t> </a:t>
                      </a:r>
                      <a:r>
                        <a:rPr lang="es-PE" sz="1400" dirty="0" err="1">
                          <a:effectLst/>
                          <a:latin typeface="+mn-lt"/>
                          <a:ea typeface="Calibri"/>
                          <a:cs typeface="Times New Roman"/>
                        </a:rPr>
                        <a:t>niruri</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chancapiedra</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στέλεχος, άνθος</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Αντιφλεγμονώδες του ήπατος και της χολής, για πονόλαιμο, για κολπικές εκκρίσεις, για πέτρες στα νεφρά, για νεφρικές παθήσεις, για μολύνσεις τραυμάτων</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9108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Physalis</a:t>
                      </a:r>
                      <a:r>
                        <a:rPr lang="es-PE" sz="1400" dirty="0">
                          <a:effectLst/>
                          <a:latin typeface="+mn-lt"/>
                          <a:ea typeface="Calibri"/>
                          <a:cs typeface="Times New Roman"/>
                        </a:rPr>
                        <a:t> peruviana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“tomatillo silvestre”, “capulí”, “aguaymanto”, “tomate de la sierra”. </a:t>
                      </a:r>
                      <a:br>
                        <a:rPr lang="es-PE" sz="1400">
                          <a:effectLst/>
                          <a:latin typeface="+mn-lt"/>
                          <a:ea typeface="Calibri"/>
                          <a:cs typeface="Times New Roman"/>
                        </a:rPr>
                      </a:br>
                      <a:endParaRPr lang="es-PE" sz="140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Ο χυμός του καρπού κατά της φαρυγγίτιδας και της στοματίτιδας. Το εκχύλισμα ως </a:t>
                      </a:r>
                      <a:r>
                        <a:rPr lang="el-GR" sz="1400" dirty="0" err="1">
                          <a:effectLst/>
                          <a:latin typeface="+mn-lt"/>
                          <a:ea typeface="Calibri"/>
                          <a:cs typeface="Times New Roman"/>
                        </a:rPr>
                        <a:t>αποσυμφορητικό</a:t>
                      </a:r>
                      <a:r>
                        <a:rPr lang="el-GR" sz="1400" dirty="0">
                          <a:effectLst/>
                          <a:latin typeface="+mn-lt"/>
                          <a:ea typeface="Calibri"/>
                          <a:cs typeface="Times New Roman"/>
                        </a:rPr>
                        <a:t>, ως διουρητικό, για τον ίκτερο και τα κρυώματα</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7" y="5941595"/>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888768"/>
            <a:ext cx="10515600" cy="662781"/>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kumimoji="0" lang="es-ES" sz="2000" b="0" i="0" u="none" strike="noStrike" kern="1200" cap="none" spc="0" normalizeH="0" baseline="0" noProof="0" dirty="0">
                <a:ln>
                  <a:noFill/>
                </a:ln>
                <a:solidFill>
                  <a:schemeClr val="tx1"/>
                </a:solidFill>
                <a:effectLst/>
                <a:uLnTx/>
                <a:uFillTx/>
                <a:latin typeface="+mj-lt"/>
                <a:ea typeface="+mj-ea"/>
                <a:cs typeface="+mj-cs"/>
              </a:rPr>
              <a:t/>
            </a:r>
            <a:br>
              <a:rPr kumimoji="0" lang="es-ES" sz="2000" b="0" i="0" u="none" strike="noStrike" kern="1200" cap="none" spc="0" normalizeH="0" baseline="0" noProof="0" dirty="0">
                <a:ln>
                  <a:noFill/>
                </a:ln>
                <a:solidFill>
                  <a:schemeClr val="tx1"/>
                </a:solidFill>
                <a:effectLst/>
                <a:uLnTx/>
                <a:uFillTx/>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29988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282626512"/>
              </p:ext>
            </p:extLst>
          </p:nvPr>
        </p:nvGraphicFramePr>
        <p:xfrm>
          <a:off x="1290071" y="1282890"/>
          <a:ext cx="8494296" cy="4408226"/>
        </p:xfrm>
        <a:graphic>
          <a:graphicData uri="http://schemas.openxmlformats.org/drawingml/2006/table">
            <a:tbl>
              <a:tblPr firstRow="1" firstCol="1" bandRow="1"/>
              <a:tblGrid>
                <a:gridCol w="1963774">
                  <a:extLst>
                    <a:ext uri="{9D8B030D-6E8A-4147-A177-3AD203B41FA5}">
                      <a16:colId xmlns:a16="http://schemas.microsoft.com/office/drawing/2014/main" xmlns="" val="20000"/>
                    </a:ext>
                  </a:extLst>
                </a:gridCol>
                <a:gridCol w="1890438">
                  <a:extLst>
                    <a:ext uri="{9D8B030D-6E8A-4147-A177-3AD203B41FA5}">
                      <a16:colId xmlns:a16="http://schemas.microsoft.com/office/drawing/2014/main" xmlns="" val="20001"/>
                    </a:ext>
                  </a:extLst>
                </a:gridCol>
                <a:gridCol w="1795373">
                  <a:extLst>
                    <a:ext uri="{9D8B030D-6E8A-4147-A177-3AD203B41FA5}">
                      <a16:colId xmlns:a16="http://schemas.microsoft.com/office/drawing/2014/main" xmlns="" val="20002"/>
                    </a:ext>
                  </a:extLst>
                </a:gridCol>
                <a:gridCol w="2844711">
                  <a:extLst>
                    <a:ext uri="{9D8B030D-6E8A-4147-A177-3AD203B41FA5}">
                      <a16:colId xmlns:a16="http://schemas.microsoft.com/office/drawing/2014/main" xmlns="" val="20003"/>
                    </a:ext>
                  </a:extLst>
                </a:gridCol>
              </a:tblGrid>
              <a:tr h="91439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7369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Physalis</a:t>
                      </a:r>
                      <a:r>
                        <a:rPr lang="es-PE" sz="1400" dirty="0">
                          <a:effectLst/>
                          <a:latin typeface="+mn-lt"/>
                          <a:ea typeface="Calibri"/>
                          <a:cs typeface="Times New Roman"/>
                        </a:rPr>
                        <a:t> </a:t>
                      </a:r>
                      <a:r>
                        <a:rPr lang="es-PE" sz="1400" dirty="0" err="1">
                          <a:effectLst/>
                          <a:latin typeface="+mn-lt"/>
                          <a:ea typeface="Calibri"/>
                          <a:cs typeface="Times New Roman"/>
                        </a:rPr>
                        <a:t>pubescens</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p>
                    <a:p>
                      <a:pPr algn="ctr">
                        <a:lnSpc>
                          <a:spcPct val="115000"/>
                        </a:lnSpc>
                        <a:spcAft>
                          <a:spcPts val="0"/>
                        </a:spcAft>
                      </a:pPr>
                      <a:r>
                        <a:rPr lang="es-PE" sz="1400" dirty="0">
                          <a:effectLst/>
                          <a:latin typeface="+mn-lt"/>
                          <a:ea typeface="Calibri"/>
                          <a:cs typeface="Times New Roman"/>
                        </a:rPr>
                        <a:t>“tomatillo”</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 αντιοξειδωτικό, </a:t>
                      </a:r>
                      <a:r>
                        <a:rPr lang="el-GR" sz="1400" dirty="0" err="1">
                          <a:effectLst/>
                          <a:latin typeface="+mn-lt"/>
                          <a:ea typeface="Calibri"/>
                          <a:cs typeface="Times New Roman"/>
                        </a:rPr>
                        <a:t>αντισκορβουτικό</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391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Phytolacca</a:t>
                      </a:r>
                      <a:r>
                        <a:rPr lang="es-PE" sz="1400" dirty="0">
                          <a:effectLst/>
                          <a:latin typeface="+mn-lt"/>
                          <a:ea typeface="Calibri"/>
                          <a:cs typeface="Times New Roman"/>
                        </a:rPr>
                        <a:t> </a:t>
                      </a:r>
                      <a:r>
                        <a:rPr lang="es-PE" sz="1400" dirty="0" err="1">
                          <a:effectLst/>
                          <a:latin typeface="+mn-lt"/>
                          <a:ea typeface="Calibri"/>
                          <a:cs typeface="Times New Roman"/>
                        </a:rPr>
                        <a:t>bogotensis</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ailambo</a:t>
                      </a:r>
                      <a:r>
                        <a:rPr lang="es-PE" sz="1400" dirty="0">
                          <a:effectLst/>
                          <a:latin typeface="+mn-lt"/>
                          <a:ea typeface="Calibri"/>
                          <a:cs typeface="Times New Roman"/>
                        </a:rPr>
                        <a:t>”, “</a:t>
                      </a:r>
                      <a:r>
                        <a:rPr lang="es-PE" sz="1400" dirty="0" err="1">
                          <a:effectLst/>
                          <a:latin typeface="+mn-lt"/>
                          <a:ea typeface="Calibri"/>
                          <a:cs typeface="Times New Roman"/>
                        </a:rPr>
                        <a:t>airambo</a:t>
                      </a:r>
                      <a:r>
                        <a:rPr lang="es-PE" sz="1400" dirty="0">
                          <a:effectLst/>
                          <a:latin typeface="+mn-lt"/>
                          <a:ea typeface="Calibri"/>
                          <a:cs typeface="Times New Roman"/>
                        </a:rPr>
                        <a:t>”, “</a:t>
                      </a:r>
                      <a:r>
                        <a:rPr lang="es-PE" sz="1400" dirty="0" err="1">
                          <a:effectLst/>
                          <a:latin typeface="+mn-lt"/>
                          <a:ea typeface="Calibri"/>
                          <a:cs typeface="Times New Roman"/>
                        </a:rPr>
                        <a:t>coponcillo</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Η ρίζα είναι καθαρτικό και χρησιμοποιείται και για μείωση του οιδήματος σε τραύματα</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143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Picrosia</a:t>
                      </a:r>
                      <a:r>
                        <a:rPr lang="es-PE" sz="1400" dirty="0">
                          <a:effectLst/>
                          <a:latin typeface="+mn-lt"/>
                          <a:ea typeface="Calibri"/>
                          <a:cs typeface="Times New Roman"/>
                        </a:rPr>
                        <a:t> </a:t>
                      </a:r>
                      <a:r>
                        <a:rPr lang="es-PE" sz="1400" dirty="0" err="1">
                          <a:effectLst/>
                          <a:latin typeface="+mn-lt"/>
                          <a:ea typeface="Calibri"/>
                          <a:cs typeface="Times New Roman"/>
                        </a:rPr>
                        <a:t>longifolia</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“achicoria”, “achicoria peruana”, “chicoria”</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στέλεχος, φύλλο</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Αντιπυρετικό, για παθήσεις των εντέρων, για ηπατίτιδα, διουρητικό, </a:t>
                      </a:r>
                      <a:r>
                        <a:rPr lang="el-GR" sz="1400" dirty="0" err="1">
                          <a:effectLst/>
                          <a:latin typeface="+mn-lt"/>
                          <a:ea typeface="Calibri"/>
                          <a:cs typeface="Times New Roman"/>
                        </a:rPr>
                        <a:t>αντιαναιμικό</a:t>
                      </a:r>
                      <a:r>
                        <a:rPr lang="el-GR" sz="1400" dirty="0">
                          <a:effectLst/>
                          <a:latin typeface="+mn-lt"/>
                          <a:ea typeface="Calibri"/>
                          <a:cs typeface="Times New Roman"/>
                        </a:rPr>
                        <a:t>, για παθήσεις του ήπατος, για δυσκοιλιότητα</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595721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s-ES" sz="2100" b="1" dirty="0">
                <a:solidFill>
                  <a:schemeClr val="accent2"/>
                </a:solidFill>
                <a:effectLst>
                  <a:outerShdw blurRad="38100" dist="38100" dir="2700000" algn="tl">
                    <a:srgbClr val="000000">
                      <a:alpha val="43137"/>
                    </a:srgbClr>
                  </a:outerShdw>
                </a:effectLst>
                <a:latin typeface="+mj-lt"/>
                <a:ea typeface="+mj-ea"/>
                <a:cs typeface="+mj-cs"/>
              </a:rPr>
              <a:t/>
            </a:r>
            <a:br>
              <a:rPr lang="es-ES" sz="2100" b="1" dirty="0">
                <a:solidFill>
                  <a:schemeClr val="accent2"/>
                </a:solidFill>
                <a:effectLst>
                  <a:outerShdw blurRad="38100" dist="38100" dir="2700000" algn="tl">
                    <a:srgbClr val="000000">
                      <a:alpha val="43137"/>
                    </a:srgbClr>
                  </a:outerShdw>
                </a:effectLst>
                <a:latin typeface="+mj-lt"/>
                <a:ea typeface="+mj-ea"/>
                <a:cs typeface="+mj-cs"/>
              </a:rPr>
            </a:br>
            <a:endParaRPr lang="en-U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75083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640920178"/>
              </p:ext>
            </p:extLst>
          </p:nvPr>
        </p:nvGraphicFramePr>
        <p:xfrm>
          <a:off x="1840456" y="887104"/>
          <a:ext cx="8506326" cy="4984650"/>
        </p:xfrm>
        <a:graphic>
          <a:graphicData uri="http://schemas.openxmlformats.org/drawingml/2006/table">
            <a:tbl>
              <a:tblPr firstRow="1" firstCol="1" bandRow="1"/>
              <a:tblGrid>
                <a:gridCol w="1966555">
                  <a:extLst>
                    <a:ext uri="{9D8B030D-6E8A-4147-A177-3AD203B41FA5}">
                      <a16:colId xmlns:a16="http://schemas.microsoft.com/office/drawing/2014/main" xmlns="" val="20000"/>
                    </a:ext>
                  </a:extLst>
                </a:gridCol>
                <a:gridCol w="1893115">
                  <a:extLst>
                    <a:ext uri="{9D8B030D-6E8A-4147-A177-3AD203B41FA5}">
                      <a16:colId xmlns:a16="http://schemas.microsoft.com/office/drawing/2014/main" xmlns="" val="20001"/>
                    </a:ext>
                  </a:extLst>
                </a:gridCol>
                <a:gridCol w="1797916">
                  <a:extLst>
                    <a:ext uri="{9D8B030D-6E8A-4147-A177-3AD203B41FA5}">
                      <a16:colId xmlns:a16="http://schemas.microsoft.com/office/drawing/2014/main" xmlns="" val="20002"/>
                    </a:ext>
                  </a:extLst>
                </a:gridCol>
                <a:gridCol w="2848740">
                  <a:extLst>
                    <a:ext uri="{9D8B030D-6E8A-4147-A177-3AD203B41FA5}">
                      <a16:colId xmlns:a16="http://schemas.microsoft.com/office/drawing/2014/main" xmlns="" val="20003"/>
                    </a:ext>
                  </a:extLst>
                </a:gridCol>
              </a:tblGrid>
              <a:tr h="63599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136819">
                <a:tc>
                  <a:txBody>
                    <a:bodyPr/>
                    <a:lstStyle/>
                    <a:p>
                      <a:pPr algn="ctr">
                        <a:lnSpc>
                          <a:spcPct val="115000"/>
                        </a:lnSpc>
                        <a:spcAft>
                          <a:spcPts val="0"/>
                        </a:spcAft>
                      </a:pPr>
                      <a:r>
                        <a:rPr lang="es-PE" sz="1400" dirty="0" err="1">
                          <a:effectLst/>
                          <a:latin typeface="+mn-lt"/>
                          <a:ea typeface="Calibri"/>
                          <a:cs typeface="Times New Roman"/>
                        </a:rPr>
                        <a:t>Plantago</a:t>
                      </a:r>
                      <a:r>
                        <a:rPr lang="es-PE" sz="1400" dirty="0">
                          <a:effectLst/>
                          <a:latin typeface="+mn-lt"/>
                          <a:ea typeface="Calibri"/>
                          <a:cs typeface="Times New Roman"/>
                        </a:rPr>
                        <a:t> </a:t>
                      </a:r>
                      <a:r>
                        <a:rPr lang="es-PE" sz="1400" dirty="0" err="1">
                          <a:effectLst/>
                          <a:latin typeface="+mn-lt"/>
                          <a:ea typeface="Calibri"/>
                          <a:cs typeface="Times New Roman"/>
                        </a:rPr>
                        <a:t>lanceolata</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“llantén”, “llantén menor”</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latin typeface="+mn-lt"/>
                        </a:rPr>
                        <a:t>Για πόνο στο αυτό, για πονόλαιμο, για παθήσεις των οφθαλμών και των πνευμόνων, </a:t>
                      </a:r>
                      <a:r>
                        <a:rPr lang="el-GR" sz="1400" dirty="0" err="1">
                          <a:latin typeface="+mn-lt"/>
                        </a:rPr>
                        <a:t>αντιαλλεργικό</a:t>
                      </a:r>
                      <a:r>
                        <a:rPr lang="el-GR" sz="1400" dirty="0">
                          <a:latin typeface="+mn-lt"/>
                        </a:rPr>
                        <a:t>, αντιβιοτικό, αντιαιμορραγικό, </a:t>
                      </a:r>
                      <a:r>
                        <a:rPr lang="el-GR" sz="1400" dirty="0" err="1">
                          <a:latin typeface="+mn-lt"/>
                        </a:rPr>
                        <a:t>αντισταμινικό</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83517">
                <a:tc>
                  <a:txBody>
                    <a:bodyPr/>
                    <a:lstStyle/>
                    <a:p>
                      <a:pPr algn="ctr">
                        <a:lnSpc>
                          <a:spcPct val="115000"/>
                        </a:lnSpc>
                        <a:spcAft>
                          <a:spcPts val="0"/>
                        </a:spcAft>
                      </a:pPr>
                      <a:r>
                        <a:rPr lang="es-PE" sz="1400" dirty="0" err="1">
                          <a:effectLst/>
                          <a:latin typeface="+mn-lt"/>
                          <a:ea typeface="Calibri"/>
                          <a:cs typeface="Times New Roman"/>
                        </a:rPr>
                        <a:t>Polygala</a:t>
                      </a:r>
                      <a:r>
                        <a:rPr lang="es-PE" sz="1400" dirty="0">
                          <a:effectLst/>
                          <a:latin typeface="+mn-lt"/>
                          <a:ea typeface="Calibri"/>
                          <a:cs typeface="Times New Roman"/>
                        </a:rPr>
                        <a:t> </a:t>
                      </a:r>
                      <a:r>
                        <a:rPr lang="es-PE" sz="1400" dirty="0" err="1">
                          <a:effectLst/>
                          <a:latin typeface="+mn-lt"/>
                          <a:ea typeface="Calibri"/>
                          <a:cs typeface="Times New Roman"/>
                        </a:rPr>
                        <a:t>paniculata</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t>
                      </a:r>
                      <a:r>
                        <a:rPr lang="es-PE" sz="1400" dirty="0" err="1">
                          <a:effectLst/>
                          <a:latin typeface="+mn-lt"/>
                          <a:ea typeface="Calibri"/>
                          <a:cs typeface="Times New Roman"/>
                        </a:rPr>
                        <a:t>mentolatum</a:t>
                      </a:r>
                      <a:r>
                        <a:rPr lang="es-PE" sz="1400" dirty="0">
                          <a:effectLst/>
                          <a:latin typeface="+mn-lt"/>
                          <a:ea typeface="Calibri"/>
                          <a:cs typeface="Times New Roman"/>
                        </a:rPr>
                        <a:t>”, “</a:t>
                      </a:r>
                      <a:r>
                        <a:rPr lang="es-PE" sz="1400" dirty="0" err="1">
                          <a:effectLst/>
                          <a:latin typeface="+mn-lt"/>
                          <a:ea typeface="Calibri"/>
                          <a:cs typeface="Times New Roman"/>
                        </a:rPr>
                        <a:t>mentolato</a:t>
                      </a:r>
                      <a:r>
                        <a:rPr lang="es-PE" sz="1400" dirty="0">
                          <a:effectLst/>
                          <a:latin typeface="+mn-lt"/>
                          <a:ea typeface="Calibri"/>
                          <a:cs typeface="Times New Roman"/>
                        </a:rPr>
                        <a:t>”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Ρίζα, στέλεχος, φύλλο</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latin typeface="+mn-lt"/>
                        </a:rPr>
                        <a:t>Για παθήσεις του ουροποιητικού, αντιρρευματικό, για βρογχίτιδα, καταρράκτη, διουρητικό, για ΣΜΝ, αποχρεμπτικό, για ενοχλήσεις των οφθαλμών, για εξαρθρώσεις</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67049">
                <a:tc>
                  <a:txBody>
                    <a:bodyPr/>
                    <a:lstStyle/>
                    <a:p>
                      <a:pPr algn="ctr">
                        <a:lnSpc>
                          <a:spcPct val="115000"/>
                        </a:lnSpc>
                        <a:spcAft>
                          <a:spcPts val="0"/>
                        </a:spcAft>
                      </a:pPr>
                      <a:r>
                        <a:rPr lang="es-PE" sz="1400" dirty="0" err="1">
                          <a:effectLst/>
                          <a:latin typeface="+mn-lt"/>
                          <a:ea typeface="Calibri"/>
                          <a:cs typeface="Times New Roman"/>
                        </a:rPr>
                        <a:t>Polygonum</a:t>
                      </a:r>
                      <a:r>
                        <a:rPr lang="es-PE" sz="1400" dirty="0">
                          <a:effectLst/>
                          <a:latin typeface="+mn-lt"/>
                          <a:ea typeface="Calibri"/>
                          <a:cs typeface="Times New Roman"/>
                        </a:rPr>
                        <a:t> </a:t>
                      </a:r>
                      <a:r>
                        <a:rPr lang="es-PE" sz="1400" dirty="0" err="1">
                          <a:effectLst/>
                          <a:latin typeface="+mn-lt"/>
                          <a:ea typeface="Calibri"/>
                          <a:cs typeface="Times New Roman"/>
                        </a:rPr>
                        <a:t>punctatum</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“yaco”, “</a:t>
                      </a:r>
                      <a:r>
                        <a:rPr lang="es-PE" sz="1400" dirty="0" err="1">
                          <a:effectLst/>
                          <a:latin typeface="+mn-lt"/>
                          <a:ea typeface="Calibri"/>
                          <a:cs typeface="Times New Roman"/>
                        </a:rPr>
                        <a:t>shutiri</a:t>
                      </a:r>
                      <a:r>
                        <a:rPr lang="es-PE" sz="1400" dirty="0">
                          <a:effectLst/>
                          <a:latin typeface="+mn-lt"/>
                          <a:ea typeface="Calibri"/>
                          <a:cs typeface="Times New Roman"/>
                        </a:rPr>
                        <a:t>”, “ají de perro”, “ajicillo”</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Αντιπυρετικό, αντιρρευματικό, για πέτρες στη χολή και στην κύστη, για άσθμα, δερματίτιδες, διουρητικό, για παθήσεις των οφθαλμών και του ουροποιητικού, για αιμορροΐδες, αλωπεκία, λειχήνες, </a:t>
                      </a:r>
                      <a:r>
                        <a:rPr lang="el-GR" sz="1400" dirty="0" err="1">
                          <a:effectLst/>
                          <a:latin typeface="+mn-lt"/>
                          <a:ea typeface="Calibri"/>
                          <a:cs typeface="Times New Roman"/>
                        </a:rPr>
                        <a:t>στηπτικό</a:t>
                      </a:r>
                      <a:r>
                        <a:rPr lang="es-PE" sz="1400" dirty="0">
                          <a:effectLst/>
                          <a:latin typeface="+mn-lt"/>
                          <a:ea typeface="Calibri"/>
                          <a:cs typeface="Times New Roman"/>
                        </a:rPr>
                        <a:t>.</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93153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57867" y="335340"/>
            <a:ext cx="9584266" cy="707886"/>
          </a:xfrm>
          <a:prstGeom prst="rect">
            <a:avLst/>
          </a:prstGeom>
        </p:spPr>
        <p:txBody>
          <a:bodyPr wrap="square">
            <a:spAutoFit/>
          </a:bodyPr>
          <a:lstStyle/>
          <a:p>
            <a:r>
              <a:rPr lang="en-US" sz="2000" b="1" dirty="0">
                <a:solidFill>
                  <a:schemeClr val="accent2"/>
                </a:solidFill>
                <a:effectLst>
                  <a:outerShdw blurRad="38100" dist="38100" dir="2700000" algn="tl">
                    <a:srgbClr val="000000">
                      <a:alpha val="43137"/>
                    </a:srgbClr>
                  </a:outerShdw>
                </a:effectLst>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000" b="1" dirty="0">
                <a:solidFill>
                  <a:schemeClr val="accent2"/>
                </a:solidFill>
                <a:effectLst>
                  <a:outerShdw blurRad="38100" dist="38100" dir="2700000" algn="tl">
                    <a:srgbClr val="000000">
                      <a:alpha val="43137"/>
                    </a:srgbClr>
                  </a:outerShdw>
                </a:effectLst>
              </a:rPr>
              <a:t> </a:t>
            </a:r>
            <a:endParaRPr lang="en-GB" sz="2000" dirty="0"/>
          </a:p>
        </p:txBody>
      </p:sp>
    </p:spTree>
    <p:extLst>
      <p:ext uri="{BB962C8B-B14F-4D97-AF65-F5344CB8AC3E}">
        <p14:creationId xmlns:p14="http://schemas.microsoft.com/office/powerpoint/2010/main" val="3238366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560" y="460659"/>
            <a:ext cx="10515600" cy="1325563"/>
          </a:xfrm>
        </p:spPr>
        <p:txBody>
          <a:bodyPr>
            <a:normAutofit/>
          </a:bodyPr>
          <a:lstStyle/>
          <a:p>
            <a:pPr marL="0" indent="0"/>
            <a:r>
              <a:rPr lang="es-ES" sz="2000" b="1" dirty="0">
                <a:solidFill>
                  <a:schemeClr val="accent2"/>
                </a:solidFill>
                <a:effectLst>
                  <a:outerShdw blurRad="38100" dist="38100" dir="2700000" algn="tl">
                    <a:srgbClr val="000000">
                      <a:alpha val="43137"/>
                    </a:srgbClr>
                  </a:outerShdw>
                </a:effectLst>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859666766"/>
              </p:ext>
            </p:extLst>
          </p:nvPr>
        </p:nvGraphicFramePr>
        <p:xfrm>
          <a:off x="1020349" y="1333352"/>
          <a:ext cx="10037118" cy="4563948"/>
        </p:xfrm>
        <a:graphic>
          <a:graphicData uri="http://schemas.openxmlformats.org/drawingml/2006/table">
            <a:tbl>
              <a:tblPr firstRow="1" firstCol="1" bandRow="1"/>
              <a:tblGrid>
                <a:gridCol w="2320455">
                  <a:extLst>
                    <a:ext uri="{9D8B030D-6E8A-4147-A177-3AD203B41FA5}">
                      <a16:colId xmlns:a16="http://schemas.microsoft.com/office/drawing/2014/main" xmlns="" val="20000"/>
                    </a:ext>
                  </a:extLst>
                </a:gridCol>
                <a:gridCol w="2233799">
                  <a:extLst>
                    <a:ext uri="{9D8B030D-6E8A-4147-A177-3AD203B41FA5}">
                      <a16:colId xmlns:a16="http://schemas.microsoft.com/office/drawing/2014/main" xmlns="" val="20001"/>
                    </a:ext>
                  </a:extLst>
                </a:gridCol>
                <a:gridCol w="2121467">
                  <a:extLst>
                    <a:ext uri="{9D8B030D-6E8A-4147-A177-3AD203B41FA5}">
                      <a16:colId xmlns:a16="http://schemas.microsoft.com/office/drawing/2014/main" xmlns="" val="20002"/>
                    </a:ext>
                  </a:extLst>
                </a:gridCol>
                <a:gridCol w="3361397">
                  <a:extLst>
                    <a:ext uri="{9D8B030D-6E8A-4147-A177-3AD203B41FA5}">
                      <a16:colId xmlns:a16="http://schemas.microsoft.com/office/drawing/2014/main" xmlns="" val="20003"/>
                    </a:ext>
                  </a:extLst>
                </a:gridCol>
              </a:tblGrid>
              <a:tr h="50910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44872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Ranunculus</a:t>
                      </a:r>
                      <a:r>
                        <a:rPr lang="es-PE" sz="1400" dirty="0">
                          <a:effectLst/>
                          <a:latin typeface="+mn-lt"/>
                          <a:ea typeface="Calibri"/>
                          <a:cs typeface="Times New Roman"/>
                        </a:rPr>
                        <a:t> </a:t>
                      </a:r>
                      <a:r>
                        <a:rPr lang="es-PE" sz="1400" dirty="0" err="1">
                          <a:effectLst/>
                          <a:latin typeface="+mn-lt"/>
                          <a:ea typeface="Calibri"/>
                          <a:cs typeface="Times New Roman"/>
                        </a:rPr>
                        <a:t>praemorsus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solmansacha</a:t>
                      </a:r>
                      <a:r>
                        <a:rPr lang="es-PE" sz="1400" dirty="0">
                          <a:effectLst/>
                          <a:latin typeface="+mn-lt"/>
                          <a:ea typeface="Calibri"/>
                          <a:cs typeface="Times New Roman"/>
                        </a:rPr>
                        <a:t>”, “centella”, “cicuta”, “botón de oro”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endParaRPr lang="en-US"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Φύλλα κατά των μυκητιάσεων στα νύχια, μαγειρεμένο για τραύματα και κατά του πόνου</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5762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Rhynchanthera</a:t>
                      </a:r>
                      <a:r>
                        <a:rPr lang="es-PE" sz="1400" dirty="0">
                          <a:effectLst/>
                          <a:latin typeface="+mn-lt"/>
                          <a:ea typeface="Calibri"/>
                          <a:cs typeface="Times New Roman"/>
                        </a:rPr>
                        <a:t> </a:t>
                      </a:r>
                      <a:r>
                        <a:rPr lang="es-PE" sz="1400" dirty="0" err="1">
                          <a:effectLst/>
                          <a:latin typeface="+mn-lt"/>
                          <a:ea typeface="Calibri"/>
                          <a:cs typeface="Times New Roman"/>
                        </a:rPr>
                        <a:t>dichotana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chichirilla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αντιφλεγμονώδες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3017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Rorippanastur</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err="1">
                          <a:effectLst/>
                          <a:latin typeface="+mn-lt"/>
                          <a:ea typeface="Calibri"/>
                          <a:cs typeface="Times New Roman"/>
                        </a:rPr>
                        <a:t>tiumaquaticum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“berro”, “occoruro”, “chijchi”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err="1">
                          <a:effectLst/>
                          <a:latin typeface="+mn-lt"/>
                          <a:ea typeface="Calibri"/>
                          <a:cs typeface="Times New Roman"/>
                        </a:rPr>
                        <a:t>αντισκορβουτικό</a:t>
                      </a:r>
                      <a:r>
                        <a:rPr lang="el-GR" sz="1400" dirty="0">
                          <a:effectLst/>
                          <a:latin typeface="+mn-lt"/>
                          <a:ea typeface="Calibri"/>
                          <a:cs typeface="Times New Roman"/>
                        </a:rPr>
                        <a:t>, για παθήσεις του ήπατος και των </a:t>
                      </a:r>
                      <a:r>
                        <a:rPr lang="el-GR" sz="1400" dirty="0" err="1">
                          <a:effectLst/>
                          <a:latin typeface="+mn-lt"/>
                          <a:ea typeface="Calibri"/>
                          <a:cs typeface="Times New Roman"/>
                        </a:rPr>
                        <a:t>πνευμόνων,για</a:t>
                      </a:r>
                      <a:r>
                        <a:rPr lang="el-GR" sz="1400" dirty="0">
                          <a:effectLst/>
                          <a:latin typeface="+mn-lt"/>
                          <a:ea typeface="Calibri"/>
                          <a:cs typeface="Times New Roman"/>
                        </a:rPr>
                        <a:t> αμυγδαλίτιδα, </a:t>
                      </a:r>
                      <a:r>
                        <a:rPr lang="el-GR" sz="1400" dirty="0" err="1">
                          <a:effectLst/>
                          <a:latin typeface="+mn-lt"/>
                          <a:ea typeface="Calibri"/>
                          <a:cs typeface="Times New Roman"/>
                        </a:rPr>
                        <a:t>αντιόξινο</a:t>
                      </a:r>
                      <a:r>
                        <a:rPr lang="el-GR" sz="1400" dirty="0">
                          <a:effectLst/>
                          <a:latin typeface="+mn-lt"/>
                          <a:ea typeface="Calibri"/>
                          <a:cs typeface="Times New Roman"/>
                        </a:rPr>
                        <a:t>, </a:t>
                      </a:r>
                      <a:r>
                        <a:rPr lang="el-GR" sz="1400" dirty="0" err="1">
                          <a:effectLst/>
                          <a:latin typeface="+mn-lt"/>
                          <a:ea typeface="Calibri"/>
                          <a:cs typeface="Times New Roman"/>
                        </a:rPr>
                        <a:t>αντιαναιμικό</a:t>
                      </a:r>
                      <a:r>
                        <a:rPr lang="el-GR" sz="1400" dirty="0">
                          <a:effectLst/>
                          <a:latin typeface="+mn-lt"/>
                          <a:ea typeface="Calibri"/>
                          <a:cs typeface="Times New Roman"/>
                        </a:rPr>
                        <a:t>, </a:t>
                      </a:r>
                      <a:r>
                        <a:rPr lang="el-GR" sz="1400" dirty="0" err="1">
                          <a:effectLst/>
                          <a:latin typeface="+mn-lt"/>
                          <a:ea typeface="Calibri"/>
                          <a:cs typeface="Times New Roman"/>
                        </a:rPr>
                        <a:t>αντιασθματικό</a:t>
                      </a:r>
                      <a:r>
                        <a:rPr lang="el-GR" sz="1400" dirty="0">
                          <a:effectLst/>
                          <a:latin typeface="+mn-lt"/>
                          <a:ea typeface="Calibri"/>
                          <a:cs typeface="Times New Roman"/>
                        </a:rPr>
                        <a:t>, αντιδιαβητικό, αντιρρευματικό, κατά της βρογχίτιδας, της αλωπεκίας, για πέτρες στα νεφρά, για ισχιαλγία</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60" y="578141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506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4238" y="447012"/>
            <a:ext cx="10515600" cy="1325563"/>
          </a:xfrm>
        </p:spPr>
        <p:txBody>
          <a:bodyPr>
            <a:normAutofit/>
          </a:bodyPr>
          <a:lstStyle/>
          <a:p>
            <a:pPr marL="0" indent="0"/>
            <a:r>
              <a:rPr lang="es-ES" sz="2000" b="1" dirty="0">
                <a:solidFill>
                  <a:schemeClr val="accent2"/>
                </a:solidFill>
                <a:effectLst>
                  <a:outerShdw blurRad="38100" dist="38100" dir="2700000" algn="tl">
                    <a:srgbClr val="000000">
                      <a:alpha val="43137"/>
                    </a:srgbClr>
                  </a:outerShdw>
                </a:effectLst>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215292271"/>
              </p:ext>
            </p:extLst>
          </p:nvPr>
        </p:nvGraphicFramePr>
        <p:xfrm>
          <a:off x="1537348" y="1236918"/>
          <a:ext cx="8494295" cy="4283082"/>
        </p:xfrm>
        <a:graphic>
          <a:graphicData uri="http://schemas.openxmlformats.org/drawingml/2006/table">
            <a:tbl>
              <a:tblPr firstRow="1" firstCol="1" bandRow="1"/>
              <a:tblGrid>
                <a:gridCol w="1963774">
                  <a:extLst>
                    <a:ext uri="{9D8B030D-6E8A-4147-A177-3AD203B41FA5}">
                      <a16:colId xmlns:a16="http://schemas.microsoft.com/office/drawing/2014/main" xmlns="" val="20000"/>
                    </a:ext>
                  </a:extLst>
                </a:gridCol>
                <a:gridCol w="1890438">
                  <a:extLst>
                    <a:ext uri="{9D8B030D-6E8A-4147-A177-3AD203B41FA5}">
                      <a16:colId xmlns:a16="http://schemas.microsoft.com/office/drawing/2014/main" xmlns="" val="20001"/>
                    </a:ext>
                  </a:extLst>
                </a:gridCol>
                <a:gridCol w="1795372">
                  <a:extLst>
                    <a:ext uri="{9D8B030D-6E8A-4147-A177-3AD203B41FA5}">
                      <a16:colId xmlns:a16="http://schemas.microsoft.com/office/drawing/2014/main" xmlns="" val="20002"/>
                    </a:ext>
                  </a:extLst>
                </a:gridCol>
                <a:gridCol w="2844711">
                  <a:extLst>
                    <a:ext uri="{9D8B030D-6E8A-4147-A177-3AD203B41FA5}">
                      <a16:colId xmlns:a16="http://schemas.microsoft.com/office/drawing/2014/main" xmlns="" val="20003"/>
                    </a:ext>
                  </a:extLst>
                </a:gridCol>
              </a:tblGrid>
              <a:tr h="714711">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16006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Rumex</a:t>
                      </a: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 </a:t>
                      </a:r>
                      <a:r>
                        <a:rPr lang="es-PE" sz="1400" dirty="0" err="1">
                          <a:effectLst/>
                          <a:latin typeface="+mn-lt"/>
                          <a:ea typeface="Calibri"/>
                          <a:cs typeface="Times New Roman"/>
                        </a:rPr>
                        <a:t>Conglomeratus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“mala hierba”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η τριμμένη ρίζα γίνεται αφέψημα και είναι αντιπυρετικό (λουτρά) και καθαρτικό για απομάκρυνση παρασίτων</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0354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Rumex</a:t>
                      </a:r>
                      <a:r>
                        <a:rPr lang="es-PE" sz="1400" dirty="0">
                          <a:effectLst/>
                          <a:latin typeface="+mn-lt"/>
                          <a:ea typeface="Calibri"/>
                          <a:cs typeface="Times New Roman"/>
                        </a:rPr>
                        <a:t> </a:t>
                      </a:r>
                      <a:r>
                        <a:rPr lang="es-PE" sz="1400" dirty="0" err="1">
                          <a:effectLst/>
                          <a:latin typeface="+mn-lt"/>
                          <a:ea typeface="Calibri"/>
                          <a:cs typeface="Times New Roman"/>
                        </a:rPr>
                        <a:t>crispus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“lengua de vaca”, “acelga”, “mala hierba”, “acelga silvestre”, “romaza”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err="1">
                          <a:effectLst/>
                          <a:latin typeface="+mn-lt"/>
                          <a:ea typeface="Calibri"/>
                          <a:cs typeface="Times New Roman"/>
                        </a:rPr>
                        <a:t>αντιαναιμικό</a:t>
                      </a:r>
                      <a:r>
                        <a:rPr lang="el-GR" sz="1400" dirty="0">
                          <a:effectLst/>
                          <a:latin typeface="+mn-lt"/>
                          <a:ea typeface="Calibri"/>
                          <a:cs typeface="Times New Roman"/>
                        </a:rPr>
                        <a:t>, αποχρεμπτικό, προστασία των μαλλιών, διουρητικό, στυπτικό, </a:t>
                      </a:r>
                      <a:r>
                        <a:rPr lang="el-GR" sz="1400" dirty="0" err="1">
                          <a:effectLst/>
                          <a:latin typeface="+mn-lt"/>
                          <a:ea typeface="Calibri"/>
                          <a:cs typeface="Times New Roman"/>
                        </a:rPr>
                        <a:t>αντιδιαρροϊκό</a:t>
                      </a:r>
                      <a:r>
                        <a:rPr lang="el-GR" sz="1400" dirty="0">
                          <a:effectLst/>
                          <a:latin typeface="+mn-lt"/>
                          <a:ea typeface="Calibri"/>
                          <a:cs typeface="Times New Roman"/>
                        </a:rPr>
                        <a:t>, για χρόνια δερματικά νοσήματα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9122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Salpichroa</a:t>
                      </a:r>
                      <a:r>
                        <a:rPr lang="es-PE" sz="1400" dirty="0">
                          <a:effectLst/>
                          <a:latin typeface="+mn-lt"/>
                          <a:ea typeface="Calibri"/>
                          <a:cs typeface="Times New Roman"/>
                        </a:rPr>
                        <a:t> difusa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cuytulumbo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err="1">
                          <a:effectLst/>
                          <a:latin typeface="+mn-lt"/>
                          <a:ea typeface="Calibri"/>
                          <a:cs typeface="Times New Roman"/>
                        </a:rPr>
                        <a:t>αντιδιαρροϊκό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594961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282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141862967"/>
              </p:ext>
            </p:extLst>
          </p:nvPr>
        </p:nvGraphicFramePr>
        <p:xfrm>
          <a:off x="1217884" y="1657484"/>
          <a:ext cx="8602578" cy="4058227"/>
        </p:xfrm>
        <a:graphic>
          <a:graphicData uri="http://schemas.openxmlformats.org/drawingml/2006/table">
            <a:tbl>
              <a:tblPr firstRow="1" firstCol="1" bandRow="1"/>
              <a:tblGrid>
                <a:gridCol w="1988807">
                  <a:extLst>
                    <a:ext uri="{9D8B030D-6E8A-4147-A177-3AD203B41FA5}">
                      <a16:colId xmlns:a16="http://schemas.microsoft.com/office/drawing/2014/main" xmlns="" val="20000"/>
                    </a:ext>
                  </a:extLst>
                </a:gridCol>
                <a:gridCol w="1914537">
                  <a:extLst>
                    <a:ext uri="{9D8B030D-6E8A-4147-A177-3AD203B41FA5}">
                      <a16:colId xmlns:a16="http://schemas.microsoft.com/office/drawing/2014/main" xmlns="" val="20001"/>
                    </a:ext>
                  </a:extLst>
                </a:gridCol>
                <a:gridCol w="1818260">
                  <a:extLst>
                    <a:ext uri="{9D8B030D-6E8A-4147-A177-3AD203B41FA5}">
                      <a16:colId xmlns:a16="http://schemas.microsoft.com/office/drawing/2014/main" xmlns="" val="20002"/>
                    </a:ext>
                  </a:extLst>
                </a:gridCol>
                <a:gridCol w="2880974">
                  <a:extLst>
                    <a:ext uri="{9D8B030D-6E8A-4147-A177-3AD203B41FA5}">
                      <a16:colId xmlns:a16="http://schemas.microsoft.com/office/drawing/2014/main" xmlns="" val="20003"/>
                    </a:ext>
                  </a:extLst>
                </a:gridCol>
              </a:tblGrid>
              <a:tr h="553453">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91173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macrophylla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 κατά των κολικών, διουρητικό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6247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occidentalis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 κατά των κολικών, διουρητικό</a:t>
                      </a:r>
                      <a:r>
                        <a:rPr lang="en-US" sz="1400" dirty="0">
                          <a:effectLst/>
                          <a:latin typeface="+mn-lt"/>
                          <a:ea typeface="Calibri"/>
                          <a:cs typeface="Times New Roman"/>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5342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sagittata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“salvia”, “salvia real”, “salvia negra”, “salvilla”</a:t>
                      </a:r>
                      <a:br>
                        <a:rPr lang="es-PE" sz="1400">
                          <a:effectLst/>
                          <a:latin typeface="+mn-lt"/>
                          <a:ea typeface="Calibri"/>
                          <a:cs typeface="Times New Roman"/>
                        </a:rPr>
                      </a:br>
                      <a:endParaRPr lang="es-PE" sz="14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την πέψη, </a:t>
                      </a:r>
                      <a:r>
                        <a:rPr lang="el-GR" sz="1400" dirty="0" err="1">
                          <a:effectLst/>
                          <a:latin typeface="+mn-lt"/>
                          <a:ea typeface="Calibri"/>
                          <a:cs typeface="Times New Roman"/>
                        </a:rPr>
                        <a:t>αντιασθματικό</a:t>
                      </a:r>
                      <a:r>
                        <a:rPr lang="el-GR" sz="1400" dirty="0">
                          <a:effectLst/>
                          <a:latin typeface="+mn-lt"/>
                          <a:ea typeface="Calibri"/>
                          <a:cs typeface="Times New Roman"/>
                        </a:rPr>
                        <a:t>, αντιδιαβητικό, αντισπασμωδικό, αντιρρευματικό, αντισηπτικό, διουρητικό, για παθήσεις των νεφρών</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01" y="580515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64419" y="708593"/>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04270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211931118"/>
              </p:ext>
            </p:extLst>
          </p:nvPr>
        </p:nvGraphicFramePr>
        <p:xfrm>
          <a:off x="1127196" y="1330432"/>
          <a:ext cx="9204159" cy="4694533"/>
        </p:xfrm>
        <a:graphic>
          <a:graphicData uri="http://schemas.openxmlformats.org/drawingml/2006/table">
            <a:tbl>
              <a:tblPr firstRow="1" firstCol="1" bandRow="1"/>
              <a:tblGrid>
                <a:gridCol w="2127885">
                  <a:extLst>
                    <a:ext uri="{9D8B030D-6E8A-4147-A177-3AD203B41FA5}">
                      <a16:colId xmlns:a16="http://schemas.microsoft.com/office/drawing/2014/main" xmlns="" val="20000"/>
                    </a:ext>
                  </a:extLst>
                </a:gridCol>
                <a:gridCol w="2048420">
                  <a:extLst>
                    <a:ext uri="{9D8B030D-6E8A-4147-A177-3AD203B41FA5}">
                      <a16:colId xmlns:a16="http://schemas.microsoft.com/office/drawing/2014/main" xmlns="" val="20001"/>
                    </a:ext>
                  </a:extLst>
                </a:gridCol>
                <a:gridCol w="1945413">
                  <a:extLst>
                    <a:ext uri="{9D8B030D-6E8A-4147-A177-3AD203B41FA5}">
                      <a16:colId xmlns:a16="http://schemas.microsoft.com/office/drawing/2014/main" xmlns="" val="20002"/>
                    </a:ext>
                  </a:extLst>
                </a:gridCol>
                <a:gridCol w="3082441">
                  <a:extLst>
                    <a:ext uri="{9D8B030D-6E8A-4147-A177-3AD203B41FA5}">
                      <a16:colId xmlns:a16="http://schemas.microsoft.com/office/drawing/2014/main" xmlns="" val="20003"/>
                    </a:ext>
                  </a:extLst>
                </a:gridCol>
              </a:tblGrid>
              <a:tr h="76350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4186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Sanguisorba </a:t>
                      </a:r>
                      <a:r>
                        <a:rPr lang="es-PE" sz="1400" dirty="0" err="1">
                          <a:effectLst/>
                          <a:latin typeface="+mn-lt"/>
                          <a:ea typeface="Calibri"/>
                          <a:cs typeface="Times New Roman"/>
                        </a:rPr>
                        <a:t>minor</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“pimpinela”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err="1">
                          <a:effectLst/>
                          <a:latin typeface="+mn-lt"/>
                          <a:ea typeface="Calibri"/>
                          <a:cs typeface="Times New Roman"/>
                        </a:rPr>
                        <a:t>αντιδιαρροϊκό</a:t>
                      </a:r>
                      <a:r>
                        <a:rPr lang="el-GR" sz="1400" dirty="0">
                          <a:effectLst/>
                          <a:latin typeface="+mn-lt"/>
                          <a:ea typeface="Calibri"/>
                          <a:cs typeface="Times New Roman"/>
                        </a:rPr>
                        <a:t>, αντισηπτικό, στυπτικό, επουλωτικό, ηρεμιστικό, διουρητικό, για δυσκοιλιότητα και γαστρίτιδα, υπνωτικό, για φλεγμονές των ούλων</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7816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Satureja</a:t>
                      </a:r>
                      <a:r>
                        <a:rPr lang="es-PE" sz="1400" dirty="0">
                          <a:effectLst/>
                          <a:latin typeface="+mn-lt"/>
                          <a:ea typeface="Calibri"/>
                          <a:cs typeface="Times New Roman"/>
                        </a:rPr>
                        <a:t> boliviana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panizara</a:t>
                      </a:r>
                      <a:r>
                        <a:rPr lang="es-PE" sz="1400" dirty="0">
                          <a:effectLst/>
                          <a:latin typeface="+mn-lt"/>
                          <a:ea typeface="Calibri"/>
                          <a:cs typeface="Times New Roman"/>
                        </a:rPr>
                        <a:t>”, “</a:t>
                      </a:r>
                      <a:r>
                        <a:rPr lang="es-PE" sz="1400" dirty="0" err="1">
                          <a:effectLst/>
                          <a:latin typeface="+mn-lt"/>
                          <a:ea typeface="Calibri"/>
                          <a:cs typeface="Times New Roman"/>
                        </a:rPr>
                        <a:t>incamuña</a:t>
                      </a:r>
                      <a:r>
                        <a:rPr lang="es-PE" sz="1400" dirty="0">
                          <a:effectLst/>
                          <a:latin typeface="+mn-lt"/>
                          <a:ea typeface="Calibri"/>
                          <a:cs typeface="Times New Roman"/>
                        </a:rPr>
                        <a:t>”</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τους κολικούς και παθήσεις του νευρικού συστήματος</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3422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Schkuhria</a:t>
                      </a:r>
                      <a:r>
                        <a:rPr lang="es-PE" sz="1400" dirty="0">
                          <a:effectLst/>
                          <a:latin typeface="+mn-lt"/>
                          <a:ea typeface="Calibri"/>
                          <a:cs typeface="Times New Roman"/>
                        </a:rPr>
                        <a:t> </a:t>
                      </a:r>
                      <a:r>
                        <a:rPr lang="es-PE" sz="1400" dirty="0" err="1">
                          <a:effectLst/>
                          <a:latin typeface="+mn-lt"/>
                          <a:ea typeface="Calibri"/>
                          <a:cs typeface="Times New Roman"/>
                        </a:rPr>
                        <a:t>pinnata</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“canchalagua”, “</a:t>
                      </a:r>
                      <a:r>
                        <a:rPr lang="es-PE" sz="1400" dirty="0" err="1">
                          <a:effectLst/>
                          <a:latin typeface="+mn-lt"/>
                          <a:ea typeface="Calibri"/>
                          <a:cs typeface="Times New Roman"/>
                        </a:rPr>
                        <a:t>piqui</a:t>
                      </a:r>
                      <a:r>
                        <a:rPr lang="es-PE" sz="1400" dirty="0">
                          <a:effectLst/>
                          <a:latin typeface="+mn-lt"/>
                          <a:ea typeface="Calibri"/>
                          <a:cs typeface="Times New Roman"/>
                        </a:rPr>
                        <a:t> pichana”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Διουρητικό, αντιδιαβητικό, αντιφλεγμονώδες, για την ελονοσία και αλλεργίες, για παθήσεις του ήπατος και ΣΜΝ, για απώλεια μαλλιών, κολικούς, μετεωρισμό, φλεγμονή, πνευμονία και κιρσούς</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618812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67651"/>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1614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049" y="733616"/>
            <a:ext cx="10515600" cy="862096"/>
          </a:xfrm>
        </p:spPr>
        <p:txBody>
          <a:bodyPr>
            <a:normAutofit fontScale="90000"/>
          </a:bodyPr>
          <a:lstStyle/>
          <a:p>
            <a:pPr marL="0" indent="0"/>
            <a:r>
              <a:rPr lang="en-US" sz="2100" b="1" dirty="0">
                <a:solidFill>
                  <a:schemeClr val="accent2"/>
                </a:solidFill>
                <a:effectLst>
                  <a:outerShdw blurRad="38100" dist="38100" dir="2700000" algn="tl">
                    <a:srgbClr val="000000">
                      <a:alpha val="43137"/>
                    </a:srgbClr>
                  </a:outerShdw>
                </a:effectLst>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100" b="1" dirty="0">
                <a:solidFill>
                  <a:schemeClr val="accent2"/>
                </a:solidFill>
                <a:effectLst>
                  <a:outerShdw blurRad="38100" dist="38100" dir="2700000" algn="tl">
                    <a:srgbClr val="000000">
                      <a:alpha val="43137"/>
                    </a:srgbClr>
                  </a:outerShdw>
                </a:effectLst>
              </a:rPr>
              <a:t/>
            </a:r>
            <a:br>
              <a:rPr lang="es-ES" sz="2100" b="1" dirty="0">
                <a:solidFill>
                  <a:schemeClr val="accent2"/>
                </a:solidFill>
                <a:effectLst>
                  <a:outerShdw blurRad="38100" dist="38100" dir="2700000" algn="tl">
                    <a:srgbClr val="000000">
                      <a:alpha val="43137"/>
                    </a:srgbClr>
                  </a:outerShdw>
                </a:effectLst>
              </a:rPr>
            </a:br>
            <a:endParaRPr lang="en-US" sz="21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3350303477"/>
              </p:ext>
            </p:extLst>
          </p:nvPr>
        </p:nvGraphicFramePr>
        <p:xfrm>
          <a:off x="1515978" y="1375107"/>
          <a:ext cx="8651604" cy="4551569"/>
        </p:xfrm>
        <a:graphic>
          <a:graphicData uri="http://schemas.openxmlformats.org/drawingml/2006/table">
            <a:tbl>
              <a:tblPr firstRow="1" firstCol="1" bandRow="1"/>
              <a:tblGrid>
                <a:gridCol w="2000141">
                  <a:extLst>
                    <a:ext uri="{9D8B030D-6E8A-4147-A177-3AD203B41FA5}">
                      <a16:colId xmlns:a16="http://schemas.microsoft.com/office/drawing/2014/main" xmlns="" val="20000"/>
                    </a:ext>
                  </a:extLst>
                </a:gridCol>
                <a:gridCol w="1925448">
                  <a:extLst>
                    <a:ext uri="{9D8B030D-6E8A-4147-A177-3AD203B41FA5}">
                      <a16:colId xmlns:a16="http://schemas.microsoft.com/office/drawing/2014/main" xmlns="" val="20001"/>
                    </a:ext>
                  </a:extLst>
                </a:gridCol>
                <a:gridCol w="1961520">
                  <a:extLst>
                    <a:ext uri="{9D8B030D-6E8A-4147-A177-3AD203B41FA5}">
                      <a16:colId xmlns:a16="http://schemas.microsoft.com/office/drawing/2014/main" xmlns="" val="20002"/>
                    </a:ext>
                  </a:extLst>
                </a:gridCol>
                <a:gridCol w="2764495">
                  <a:extLst>
                    <a:ext uri="{9D8B030D-6E8A-4147-A177-3AD203B41FA5}">
                      <a16:colId xmlns:a16="http://schemas.microsoft.com/office/drawing/2014/main" xmlns="" val="20003"/>
                    </a:ext>
                  </a:extLst>
                </a:gridCol>
              </a:tblGrid>
              <a:tr h="69196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80888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Scoparia</a:t>
                      </a:r>
                      <a:r>
                        <a:rPr lang="es-PE" sz="1400" dirty="0">
                          <a:effectLst/>
                          <a:latin typeface="+mn-lt"/>
                          <a:ea typeface="Calibri"/>
                          <a:cs typeface="Times New Roman"/>
                        </a:rPr>
                        <a:t> </a:t>
                      </a:r>
                      <a:r>
                        <a:rPr lang="es-PE" sz="1400" dirty="0" err="1">
                          <a:effectLst/>
                          <a:latin typeface="+mn-lt"/>
                          <a:ea typeface="Calibri"/>
                          <a:cs typeface="Times New Roman"/>
                        </a:rPr>
                        <a:t>dulcis</a:t>
                      </a:r>
                      <a:r>
                        <a:rPr lang="es-PE" sz="1400" dirty="0">
                          <a:effectLst/>
                          <a:latin typeface="+mn-lt"/>
                          <a:ea typeface="Calibri"/>
                          <a:cs typeface="Times New Roman"/>
                        </a:rPr>
                        <a:t> </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“escobilla del Perú”, “</a:t>
                      </a:r>
                      <a:r>
                        <a:rPr lang="es-PE" sz="1400" dirty="0" err="1">
                          <a:effectLst/>
                          <a:latin typeface="+mn-lt"/>
                          <a:ea typeface="Calibri"/>
                          <a:cs typeface="Times New Roman"/>
                        </a:rPr>
                        <a:t>piqui</a:t>
                      </a:r>
                      <a:r>
                        <a:rPr lang="es-PE" sz="1400" dirty="0">
                          <a:effectLst/>
                          <a:latin typeface="+mn-lt"/>
                          <a:ea typeface="Calibri"/>
                          <a:cs typeface="Times New Roman"/>
                        </a:rPr>
                        <a:t> pichana”, “escobilla”</a:t>
                      </a:r>
                      <a:br>
                        <a:rPr lang="es-PE" sz="1400" dirty="0">
                          <a:effectLst/>
                          <a:latin typeface="+mn-lt"/>
                          <a:ea typeface="Calibri"/>
                          <a:cs typeface="Times New Roman"/>
                        </a:rPr>
                      </a:b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ρίζα, σπόρος</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αντιπυρετικό, στυπτικό, </a:t>
                      </a:r>
                      <a:r>
                        <a:rPr lang="el-GR" sz="1400" dirty="0" err="1">
                          <a:effectLst/>
                          <a:latin typeface="+mn-lt"/>
                          <a:ea typeface="Calibri"/>
                          <a:cs typeface="Times New Roman"/>
                        </a:rPr>
                        <a:t>αντιασθματικό</a:t>
                      </a:r>
                      <a:r>
                        <a:rPr lang="el-GR" sz="1400" dirty="0">
                          <a:effectLst/>
                          <a:latin typeface="+mn-lt"/>
                          <a:ea typeface="Calibri"/>
                          <a:cs typeface="Times New Roman"/>
                        </a:rPr>
                        <a:t>, για παθήσεις των νεφρών, </a:t>
                      </a:r>
                      <a:r>
                        <a:rPr lang="el-GR" sz="1400" dirty="0" err="1">
                          <a:effectLst/>
                          <a:latin typeface="+mn-lt"/>
                          <a:ea typeface="Calibri"/>
                          <a:cs typeface="Times New Roman"/>
                        </a:rPr>
                        <a:t>αντιδιαρροϊκό</a:t>
                      </a:r>
                      <a:r>
                        <a:rPr lang="el-GR" sz="1400" dirty="0">
                          <a:effectLst/>
                          <a:latin typeface="+mn-lt"/>
                          <a:ea typeface="Calibri"/>
                          <a:cs typeface="Times New Roman"/>
                        </a:rPr>
                        <a:t>, για κρυώματα, για παθήσεις των οφθαλμών, για ουλές, για ημικρανίες, για ερύθημα, αντισυλληπτικό</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44061">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err="1">
                          <a:effectLst/>
                          <a:latin typeface="+mn-lt"/>
                          <a:ea typeface="Calibri"/>
                          <a:cs typeface="Times New Roman"/>
                        </a:rPr>
                        <a:t>Senecio</a:t>
                      </a:r>
                      <a:r>
                        <a:rPr lang="es-PE" sz="1400" dirty="0">
                          <a:effectLst/>
                          <a:latin typeface="+mn-lt"/>
                          <a:ea typeface="Calibri"/>
                          <a:cs typeface="Times New Roman"/>
                        </a:rPr>
                        <a:t> </a:t>
                      </a:r>
                      <a:r>
                        <a:rPr lang="es-PE" sz="1400" dirty="0" err="1">
                          <a:effectLst/>
                          <a:latin typeface="+mn-lt"/>
                          <a:ea typeface="Calibri"/>
                          <a:cs typeface="Times New Roman"/>
                        </a:rPr>
                        <a:t>canescens</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“vira </a:t>
                      </a:r>
                      <a:r>
                        <a:rPr lang="es-PE" sz="1400" dirty="0" err="1">
                          <a:effectLst/>
                          <a:latin typeface="+mn-lt"/>
                          <a:ea typeface="Calibri"/>
                          <a:cs typeface="Times New Roman"/>
                        </a:rPr>
                        <a:t>vira</a:t>
                      </a:r>
                      <a:r>
                        <a:rPr lang="es-PE" sz="1400" dirty="0">
                          <a:effectLst/>
                          <a:latin typeface="+mn-lt"/>
                          <a:ea typeface="Calibri"/>
                          <a:cs typeface="Times New Roman"/>
                        </a:rPr>
                        <a:t>”</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βρογχικές και αναπνευστικές παθήσεις</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58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Smallanthus</a:t>
                      </a:r>
                      <a:r>
                        <a:rPr lang="es-PE" sz="1400" dirty="0">
                          <a:effectLst/>
                          <a:latin typeface="+mn-lt"/>
                          <a:ea typeface="Calibri"/>
                          <a:cs typeface="Times New Roman"/>
                        </a:rPr>
                        <a:t> </a:t>
                      </a:r>
                      <a:r>
                        <a:rPr lang="es-PE" sz="1400" dirty="0" err="1">
                          <a:effectLst/>
                          <a:latin typeface="+mn-lt"/>
                          <a:ea typeface="Calibri"/>
                          <a:cs typeface="Times New Roman"/>
                        </a:rPr>
                        <a:t>sonchifolius</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yacón</a:t>
                      </a:r>
                      <a:r>
                        <a:rPr lang="es-PE" sz="1400" dirty="0">
                          <a:effectLst/>
                          <a:latin typeface="+mn-lt"/>
                          <a:ea typeface="Calibri"/>
                          <a:cs typeface="Times New Roman"/>
                        </a:rPr>
                        <a:t>”, “</a:t>
                      </a:r>
                      <a:r>
                        <a:rPr lang="es-PE" sz="1400" dirty="0" err="1">
                          <a:effectLst/>
                          <a:latin typeface="+mn-lt"/>
                          <a:ea typeface="Calibri"/>
                          <a:cs typeface="Times New Roman"/>
                        </a:rPr>
                        <a:t>llacón</a:t>
                      </a:r>
                      <a:r>
                        <a:rPr lang="es-PE" sz="1400" dirty="0">
                          <a:effectLst/>
                          <a:latin typeface="+mn-lt"/>
                          <a:ea typeface="Calibri"/>
                          <a:cs typeface="Times New Roman"/>
                        </a:rPr>
                        <a:t>”</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φύλλο</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Αντικαρκινικό, </a:t>
                      </a:r>
                      <a:r>
                        <a:rPr lang="el-GR" sz="1400" dirty="0" err="1">
                          <a:effectLst/>
                          <a:latin typeface="+mn-lt"/>
                          <a:ea typeface="Calibri"/>
                          <a:cs typeface="Times New Roman"/>
                        </a:rPr>
                        <a:t>αντιμικροβιακό</a:t>
                      </a:r>
                      <a:r>
                        <a:rPr lang="el-GR" sz="1400" dirty="0">
                          <a:effectLst/>
                          <a:latin typeface="+mn-lt"/>
                          <a:ea typeface="Calibri"/>
                          <a:cs typeface="Times New Roman"/>
                        </a:rPr>
                        <a:t>, ρίχνει το </a:t>
                      </a:r>
                      <a:r>
                        <a:rPr lang="el-GR" sz="1400" dirty="0" err="1">
                          <a:effectLst/>
                          <a:latin typeface="+mn-lt"/>
                          <a:ea typeface="Calibri"/>
                          <a:cs typeface="Times New Roman"/>
                        </a:rPr>
                        <a:t>ζάκχαρο</a:t>
                      </a:r>
                      <a:r>
                        <a:rPr lang="el-GR" sz="1400" dirty="0">
                          <a:effectLst/>
                          <a:latin typeface="+mn-lt"/>
                          <a:ea typeface="Calibri"/>
                          <a:cs typeface="Times New Roman"/>
                        </a:rPr>
                        <a:t> και τη χοληστερίνη στο αίμα</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49" y="601471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901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0017" y="460659"/>
            <a:ext cx="10515600" cy="1325563"/>
          </a:xfrm>
        </p:spPr>
        <p:txBody>
          <a:bodyPr>
            <a:normAutofit/>
          </a:bodyPr>
          <a:lstStyle/>
          <a:p>
            <a:pPr marL="0" indent="0"/>
            <a:r>
              <a:rPr lang="en-US" sz="2100" b="1" dirty="0">
                <a:solidFill>
                  <a:schemeClr val="accent2"/>
                </a:solidFill>
                <a:effectLst>
                  <a:outerShdw blurRad="38100" dist="38100" dir="2700000" algn="tl">
                    <a:srgbClr val="000000">
                      <a:alpha val="43137"/>
                    </a:srgbClr>
                  </a:outerShdw>
                </a:effectLst>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100" b="1" dirty="0">
                <a:solidFill>
                  <a:schemeClr val="accent2"/>
                </a:solidFill>
                <a:effectLst>
                  <a:outerShdw blurRad="38100" dist="38100" dir="2700000" algn="tl">
                    <a:srgbClr val="000000">
                      <a:alpha val="43137"/>
                    </a:srgbClr>
                  </a:outerShdw>
                </a:effectLst>
              </a:rPr>
              <a:t/>
            </a:r>
            <a:br>
              <a:rPr lang="es-ES" sz="2100" b="1" dirty="0">
                <a:solidFill>
                  <a:schemeClr val="accent2"/>
                </a:solidFill>
                <a:effectLst>
                  <a:outerShdw blurRad="38100" dist="38100" dir="2700000" algn="tl">
                    <a:srgbClr val="000000">
                      <a:alpha val="43137"/>
                    </a:srgbClr>
                  </a:outerShdw>
                </a:effectLst>
              </a:rPr>
            </a:br>
            <a:endParaRPr lang="en-US" sz="21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3581739550"/>
              </p:ext>
            </p:extLst>
          </p:nvPr>
        </p:nvGraphicFramePr>
        <p:xfrm>
          <a:off x="1453845" y="1263828"/>
          <a:ext cx="8602579" cy="4956065"/>
        </p:xfrm>
        <a:graphic>
          <a:graphicData uri="http://schemas.openxmlformats.org/drawingml/2006/table">
            <a:tbl>
              <a:tblPr firstRow="1" firstCol="1" bandRow="1"/>
              <a:tblGrid>
                <a:gridCol w="1988808">
                  <a:extLst>
                    <a:ext uri="{9D8B030D-6E8A-4147-A177-3AD203B41FA5}">
                      <a16:colId xmlns:a16="http://schemas.microsoft.com/office/drawing/2014/main" xmlns="" val="20000"/>
                    </a:ext>
                  </a:extLst>
                </a:gridCol>
                <a:gridCol w="1914537">
                  <a:extLst>
                    <a:ext uri="{9D8B030D-6E8A-4147-A177-3AD203B41FA5}">
                      <a16:colId xmlns:a16="http://schemas.microsoft.com/office/drawing/2014/main" xmlns="" val="20001"/>
                    </a:ext>
                  </a:extLst>
                </a:gridCol>
                <a:gridCol w="1818260">
                  <a:extLst>
                    <a:ext uri="{9D8B030D-6E8A-4147-A177-3AD203B41FA5}">
                      <a16:colId xmlns:a16="http://schemas.microsoft.com/office/drawing/2014/main" xmlns="" val="20002"/>
                    </a:ext>
                  </a:extLst>
                </a:gridCol>
                <a:gridCol w="2880974">
                  <a:extLst>
                    <a:ext uri="{9D8B030D-6E8A-4147-A177-3AD203B41FA5}">
                      <a16:colId xmlns:a16="http://schemas.microsoft.com/office/drawing/2014/main" xmlns="" val="20003"/>
                    </a:ext>
                  </a:extLst>
                </a:gridCol>
              </a:tblGrid>
              <a:tr h="89769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75538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americanum</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“hierba mora”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καρπός</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Για </a:t>
                      </a:r>
                      <a:r>
                        <a:rPr lang="el-GR" sz="1400" dirty="0" err="1">
                          <a:effectLst/>
                          <a:latin typeface="+mn-lt"/>
                          <a:ea typeface="Calibri"/>
                          <a:cs typeface="Times New Roman"/>
                        </a:rPr>
                        <a:t>ερυσίπελας</a:t>
                      </a:r>
                      <a:r>
                        <a:rPr lang="el-GR" sz="1400" dirty="0">
                          <a:effectLst/>
                          <a:latin typeface="+mn-lt"/>
                          <a:ea typeface="Calibri"/>
                          <a:cs typeface="Times New Roman"/>
                        </a:rPr>
                        <a:t>, ρευματισμούς, αναλγητικό, για νευραλγίες, ηρεμιστικό, για αιμορροΐδες, πονόδοντο, βήχα, ιγμορίτιδα, ναρκωτικό, για κολπίτιδες, λευκόρροια, εγκαύματα, τραύματα, έλκη, </a:t>
                      </a:r>
                      <a:r>
                        <a:rPr lang="el-GR" sz="1400" dirty="0" err="1">
                          <a:effectLst/>
                          <a:latin typeface="+mn-lt"/>
                          <a:ea typeface="Calibri"/>
                          <a:cs typeface="Times New Roman"/>
                        </a:rPr>
                        <a:t>έρπη</a:t>
                      </a:r>
                      <a:r>
                        <a:rPr lang="el-GR" sz="1400" dirty="0">
                          <a:effectLst/>
                          <a:latin typeface="+mn-lt"/>
                          <a:ea typeface="Calibri"/>
                          <a:cs typeface="Times New Roman"/>
                        </a:rPr>
                        <a:t>, μηνιγγίτιδα, κρυώματα, ρίγη</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2056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muricatum</a:t>
                      </a:r>
                      <a:r>
                        <a:rPr lang="es-PE" sz="1400" dirty="0">
                          <a:effectLst/>
                          <a:latin typeface="+mn-lt"/>
                          <a:ea typeface="Calibri"/>
                          <a:cs typeface="Times New Roman"/>
                        </a:rPr>
                        <a:t> </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“pepino”</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στέλεχος, καρπός</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αιμορροΐδες, ιγμορίτιδα, αποχρεμπτικό, ηρεμιστικό, για αποστήματα, ρευματισμούς, καταρράκτη, βρογχοκήλη</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893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piurensis</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calmincho</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κράμπες</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615999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32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2540" y="1178143"/>
            <a:ext cx="10515600" cy="525524"/>
          </a:xfrm>
        </p:spPr>
        <p:txBody>
          <a:bodyPr>
            <a:normAutofit/>
          </a:bodyPr>
          <a:lstStyle/>
          <a:p>
            <a:r>
              <a:rPr lang="el-GR" sz="2000" b="1" dirty="0">
                <a:solidFill>
                  <a:schemeClr val="accent2"/>
                </a:solidFill>
                <a:effectLst>
                  <a:outerShdw blurRad="38100" dist="38100" dir="2700000" algn="tl">
                    <a:srgbClr val="000000">
                      <a:alpha val="43137"/>
                    </a:srgbClr>
                  </a:outerShdw>
                </a:effectLst>
              </a:rPr>
              <a:t>Εισαγωγή στην προ-Κολομβιανή ιατρική</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552779" y="1759101"/>
            <a:ext cx="10515600" cy="4351338"/>
          </a:xfrm>
        </p:spPr>
        <p:txBody>
          <a:bodyPr>
            <a:normAutofit/>
          </a:bodyPr>
          <a:lstStyle/>
          <a:p>
            <a:pPr marL="0" indent="0" algn="just">
              <a:buNone/>
            </a:pPr>
            <a:r>
              <a:rPr lang="el-GR" sz="1800" dirty="0"/>
              <a:t>Στους προ-Κολομβιανούς πολιτισμούς, οι </a:t>
            </a:r>
            <a:r>
              <a:rPr lang="el-GR" sz="1800" dirty="0" err="1"/>
              <a:t>σαμάνοι</a:t>
            </a:r>
            <a:r>
              <a:rPr lang="el-GR" sz="1800" dirty="0"/>
              <a:t> θεωρούνταν μέρος μιας προνομιούχας ελίτ, η οποία σχετιζόταν με πολιτική δύναμη. Δρούσαν ως ενδιάμεσοι ανάμεσα στο θεϊκό και το ανθρώπινο, ενώ διατηρούσαν τους μύθους και την παράδοση</a:t>
            </a:r>
            <a:r>
              <a:rPr lang="es-PE" sz="1800" dirty="0"/>
              <a:t>.   </a:t>
            </a:r>
          </a:p>
          <a:p>
            <a:pPr marL="0" indent="0" algn="just">
              <a:buNone/>
            </a:pPr>
            <a:r>
              <a:rPr lang="el-GR" sz="1800" dirty="0"/>
              <a:t>Κάποιοι </a:t>
            </a:r>
            <a:r>
              <a:rPr lang="el-GR" sz="1800" dirty="0" err="1"/>
              <a:t>σαμάνοι</a:t>
            </a:r>
            <a:r>
              <a:rPr lang="el-GR" sz="1800" dirty="0"/>
              <a:t> επιλέγονταν κατά τη γέννησή τους λόγω αστρολογικούς σημείων ή μετά από επιβίωση από κάποια φυσική καταστροφή, όπως μετά από χτύπημα κεραυνού.</a:t>
            </a:r>
            <a:endParaRPr lang="es-PE" sz="1800" dirty="0"/>
          </a:p>
          <a:p>
            <a:pPr marL="0" indent="0" algn="just">
              <a:buNone/>
            </a:pPr>
            <a:r>
              <a:rPr lang="el-GR" sz="1800" dirty="0"/>
              <a:t>Λόγω της σημαντικότητάς τους στην προ-Κολομβιανή ιατρική, πρέπει να μελετηθούν σε βάθος, όπως και τα τελετουργικά και τα φαρμακευτικά φυτά που χρησιμοποιούσαν</a:t>
            </a:r>
            <a:r>
              <a:rPr lang="es-PE" sz="1800" dirty="0"/>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1236067140"/>
              </p:ext>
            </p:extLst>
          </p:nvPr>
        </p:nvGraphicFramePr>
        <p:xfrm>
          <a:off x="1351131" y="1303136"/>
          <a:ext cx="9116702" cy="4795169"/>
        </p:xfrm>
        <a:graphic>
          <a:graphicData uri="http://schemas.openxmlformats.org/drawingml/2006/table">
            <a:tbl>
              <a:tblPr firstRow="1" firstCol="1" bandRow="1"/>
              <a:tblGrid>
                <a:gridCol w="2107666">
                  <a:extLst>
                    <a:ext uri="{9D8B030D-6E8A-4147-A177-3AD203B41FA5}">
                      <a16:colId xmlns:a16="http://schemas.microsoft.com/office/drawing/2014/main" xmlns="" val="20000"/>
                    </a:ext>
                  </a:extLst>
                </a:gridCol>
                <a:gridCol w="2028956">
                  <a:extLst>
                    <a:ext uri="{9D8B030D-6E8A-4147-A177-3AD203B41FA5}">
                      <a16:colId xmlns:a16="http://schemas.microsoft.com/office/drawing/2014/main" xmlns="" val="20001"/>
                    </a:ext>
                  </a:extLst>
                </a:gridCol>
                <a:gridCol w="1926926">
                  <a:extLst>
                    <a:ext uri="{9D8B030D-6E8A-4147-A177-3AD203B41FA5}">
                      <a16:colId xmlns:a16="http://schemas.microsoft.com/office/drawing/2014/main" xmlns="" val="20002"/>
                    </a:ext>
                  </a:extLst>
                </a:gridCol>
                <a:gridCol w="3053154">
                  <a:extLst>
                    <a:ext uri="{9D8B030D-6E8A-4147-A177-3AD203B41FA5}">
                      <a16:colId xmlns:a16="http://schemas.microsoft.com/office/drawing/2014/main" xmlns="" val="20003"/>
                    </a:ext>
                  </a:extLst>
                </a:gridCol>
              </a:tblGrid>
              <a:tr h="726563">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2419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sessiliflorum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“cocona”, “</a:t>
                      </a:r>
                      <a:r>
                        <a:rPr lang="es-PE" sz="1400" dirty="0" err="1">
                          <a:effectLst/>
                          <a:latin typeface="+mn-lt"/>
                          <a:ea typeface="Calibri"/>
                          <a:cs typeface="Times New Roman"/>
                        </a:rPr>
                        <a:t>topiro</a:t>
                      </a:r>
                      <a:r>
                        <a:rPr lang="es-PE" sz="1400" dirty="0">
                          <a:effectLst/>
                          <a:latin typeface="+mn-lt"/>
                          <a:ea typeface="Calibri"/>
                          <a:cs typeface="Times New Roman"/>
                        </a:rPr>
                        <a:t>”, “</a:t>
                      </a:r>
                      <a:r>
                        <a:rPr lang="es-PE" sz="1400" dirty="0" err="1">
                          <a:effectLst/>
                          <a:latin typeface="+mn-lt"/>
                          <a:ea typeface="Calibri"/>
                          <a:cs typeface="Times New Roman"/>
                        </a:rPr>
                        <a:t>coconilla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 ρίζα, φύλλο</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Για τσίμπημα από φίδι και αράχνη, για επούλωση τραυμάτων, για υπέρταση, διαβήτη, δερματικές παθήσεις, αντιρρευματικό, για ραχίτιδες</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61425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“papa”, “patata”, “</a:t>
                      </a:r>
                      <a:r>
                        <a:rPr lang="es-PE" sz="1400" dirty="0" err="1">
                          <a:effectLst/>
                          <a:latin typeface="+mn-lt"/>
                          <a:ea typeface="Calibri"/>
                          <a:cs typeface="Times New Roman"/>
                        </a:rPr>
                        <a:t>lunta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φύμα</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Αντιφλεγμονώδες, αναλγητικό, για έλκη, αντιδιαβητικό, για ρευματοειδή αρθρίτιδα, αντισπασμωδικό, </a:t>
                      </a:r>
                      <a:r>
                        <a:rPr lang="el-GR" sz="1400" dirty="0" err="1">
                          <a:effectLst/>
                          <a:latin typeface="+mn-lt"/>
                          <a:ea typeface="Calibri"/>
                          <a:cs typeface="Times New Roman"/>
                        </a:rPr>
                        <a:t>αντιόξινο</a:t>
                      </a:r>
                      <a:r>
                        <a:rPr lang="el-GR" sz="1400" dirty="0">
                          <a:effectLst/>
                          <a:latin typeface="+mn-lt"/>
                          <a:ea typeface="Calibri"/>
                          <a:cs typeface="Times New Roman"/>
                        </a:rPr>
                        <a:t>, για παθήσεις του ήπατος, για πέτρες στα νεφρά, για κυστίτιδα, κολίτιδα και νόσους των νεφρών</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4104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Sonchus</a:t>
                      </a:r>
                      <a:r>
                        <a:rPr lang="es-PE" sz="1400" dirty="0">
                          <a:effectLst/>
                          <a:latin typeface="+mn-lt"/>
                          <a:ea typeface="Calibri"/>
                          <a:cs typeface="Times New Roman"/>
                        </a:rPr>
                        <a:t> </a:t>
                      </a:r>
                      <a:r>
                        <a:rPr lang="es-PE" sz="1400" dirty="0" err="1">
                          <a:effectLst/>
                          <a:latin typeface="+mn-lt"/>
                          <a:ea typeface="Calibri"/>
                          <a:cs typeface="Times New Roman"/>
                        </a:rPr>
                        <a:t>oleraceus</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“cerraja”</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Για παθήσεις του ήπατος, </a:t>
                      </a:r>
                      <a:r>
                        <a:rPr lang="el-GR" sz="1400" dirty="0" err="1">
                          <a:effectLst/>
                          <a:latin typeface="+mn-lt"/>
                          <a:ea typeface="Calibri"/>
                          <a:cs typeface="Times New Roman"/>
                        </a:rPr>
                        <a:t>αντιδιαρροϊκό</a:t>
                      </a:r>
                      <a:r>
                        <a:rPr lang="el-GR" sz="1400" dirty="0">
                          <a:effectLst/>
                          <a:latin typeface="+mn-lt"/>
                          <a:ea typeface="Calibri"/>
                          <a:cs typeface="Times New Roman"/>
                        </a:rPr>
                        <a:t>, αντισπασμωδικό, για παθήσεις του δέρματος, για δυσεντερία, ηπατίτιδα, φλεγμονές, </a:t>
                      </a:r>
                      <a:r>
                        <a:rPr lang="el-GR" sz="1400">
                          <a:effectLst/>
                          <a:latin typeface="+mn-lt"/>
                          <a:ea typeface="Calibri"/>
                          <a:cs typeface="Times New Roman"/>
                        </a:rPr>
                        <a:t>έλκος στομάχου</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11114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810419" y="421989"/>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 </a:t>
            </a:r>
            <a:r>
              <a:rPr lang="el-GR" sz="24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100" b="1" dirty="0">
                <a:solidFill>
                  <a:schemeClr val="accent2"/>
                </a:solidFill>
                <a:effectLst>
                  <a:outerShdw blurRad="38100" dist="38100" dir="2700000" algn="tl">
                    <a:srgbClr val="000000">
                      <a:alpha val="43137"/>
                    </a:srgbClr>
                  </a:outerShdw>
                </a:effectLst>
                <a:latin typeface="+mj-lt"/>
                <a:ea typeface="+mj-ea"/>
                <a:cs typeface="+mj-cs"/>
              </a:rPr>
              <a:t/>
            </a:r>
            <a:br>
              <a:rPr lang="es-ES" sz="2100" b="1" dirty="0">
                <a:solidFill>
                  <a:schemeClr val="accent2"/>
                </a:solidFill>
                <a:effectLst>
                  <a:outerShdw blurRad="38100" dist="38100" dir="2700000" algn="tl">
                    <a:srgbClr val="000000">
                      <a:alpha val="43137"/>
                    </a:srgbClr>
                  </a:outerShdw>
                </a:effectLst>
                <a:latin typeface="+mj-lt"/>
                <a:ea typeface="+mj-ea"/>
                <a:cs typeface="+mj-cs"/>
              </a:rPr>
            </a:br>
            <a:endParaRPr lang="en-U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209468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803704876"/>
              </p:ext>
            </p:extLst>
          </p:nvPr>
        </p:nvGraphicFramePr>
        <p:xfrm>
          <a:off x="1386505" y="1576091"/>
          <a:ext cx="8578515" cy="3828878"/>
        </p:xfrm>
        <a:graphic>
          <a:graphicData uri="http://schemas.openxmlformats.org/drawingml/2006/table">
            <a:tbl>
              <a:tblPr firstRow="1" firstCol="1" bandRow="1"/>
              <a:tblGrid>
                <a:gridCol w="1983245">
                  <a:extLst>
                    <a:ext uri="{9D8B030D-6E8A-4147-A177-3AD203B41FA5}">
                      <a16:colId xmlns:a16="http://schemas.microsoft.com/office/drawing/2014/main" xmlns="" val="20000"/>
                    </a:ext>
                  </a:extLst>
                </a:gridCol>
                <a:gridCol w="1909181">
                  <a:extLst>
                    <a:ext uri="{9D8B030D-6E8A-4147-A177-3AD203B41FA5}">
                      <a16:colId xmlns:a16="http://schemas.microsoft.com/office/drawing/2014/main" xmlns="" val="20001"/>
                    </a:ext>
                  </a:extLst>
                </a:gridCol>
                <a:gridCol w="1813173">
                  <a:extLst>
                    <a:ext uri="{9D8B030D-6E8A-4147-A177-3AD203B41FA5}">
                      <a16:colId xmlns:a16="http://schemas.microsoft.com/office/drawing/2014/main" xmlns="" val="20002"/>
                    </a:ext>
                  </a:extLst>
                </a:gridCol>
                <a:gridCol w="2872916">
                  <a:extLst>
                    <a:ext uri="{9D8B030D-6E8A-4147-A177-3AD203B41FA5}">
                      <a16:colId xmlns:a16="http://schemas.microsoft.com/office/drawing/2014/main" xmlns="" val="20003"/>
                    </a:ext>
                  </a:extLst>
                </a:gridCol>
              </a:tblGrid>
              <a:tr h="71309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05451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Stachys</a:t>
                      </a:r>
                      <a:r>
                        <a:rPr lang="es-PE" sz="1400" dirty="0">
                          <a:effectLst/>
                          <a:latin typeface="+mn-lt"/>
                          <a:ea typeface="Calibri"/>
                          <a:cs typeface="Times New Roman"/>
                        </a:rPr>
                        <a:t>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subsaccha</a:t>
                      </a:r>
                      <a:r>
                        <a:rPr lang="es-PE" sz="1400" dirty="0">
                          <a:effectLst/>
                          <a:latin typeface="+mn-lt"/>
                          <a:ea typeface="Calibri"/>
                          <a:cs typeface="Times New Roman"/>
                        </a:rPr>
                        <a:t>”, “pedorrera”, “</a:t>
                      </a:r>
                      <a:r>
                        <a:rPr lang="es-PE" sz="1400" dirty="0" err="1">
                          <a:effectLst/>
                          <a:latin typeface="+mn-lt"/>
                          <a:ea typeface="Calibri"/>
                          <a:cs typeface="Times New Roman"/>
                        </a:rPr>
                        <a:t>supisaccha</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Εξουδετερώνει στα στομαχικά και τα εντερικά αέρια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7040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Tagetes</a:t>
                      </a:r>
                      <a:r>
                        <a:rPr lang="es-PE" sz="1400" dirty="0">
                          <a:effectLst/>
                          <a:latin typeface="+mn-lt"/>
                          <a:ea typeface="Calibri"/>
                          <a:cs typeface="Times New Roman"/>
                        </a:rPr>
                        <a:t> </a:t>
                      </a:r>
                      <a:r>
                        <a:rPr lang="es-PE" sz="1400" dirty="0" err="1">
                          <a:effectLst/>
                          <a:latin typeface="+mn-lt"/>
                          <a:ea typeface="Calibri"/>
                          <a:cs typeface="Times New Roman"/>
                        </a:rPr>
                        <a:t>pusilla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anis</a:t>
                      </a:r>
                      <a:r>
                        <a:rPr lang="es-PE" sz="1400" dirty="0">
                          <a:effectLst/>
                          <a:latin typeface="+mn-lt"/>
                          <a:ea typeface="Calibri"/>
                          <a:cs typeface="Times New Roman"/>
                        </a:rPr>
                        <a:t> de la sierra”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στην πέψη, για στομαχικούς κολικούς και εντερικούς κολικούς λόγω αερίων. Αυξάνει την πίεση του αίματος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8238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Tegetes</a:t>
                      </a:r>
                      <a:r>
                        <a:rPr lang="es-PE" sz="1400" dirty="0">
                          <a:effectLst/>
                          <a:latin typeface="+mn-lt"/>
                          <a:ea typeface="Calibri"/>
                          <a:cs typeface="Times New Roman"/>
                        </a:rPr>
                        <a:t> multiflora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maria</a:t>
                      </a:r>
                      <a:r>
                        <a:rPr lang="es-PE" sz="1400" dirty="0">
                          <a:effectLst/>
                          <a:latin typeface="+mn-lt"/>
                          <a:ea typeface="Calibri"/>
                          <a:cs typeface="Times New Roman"/>
                        </a:rPr>
                        <a:t> </a:t>
                      </a:r>
                      <a:r>
                        <a:rPr lang="es-PE" sz="1400" dirty="0" err="1">
                          <a:effectLst/>
                          <a:latin typeface="+mn-lt"/>
                          <a:ea typeface="Calibri"/>
                          <a:cs typeface="Times New Roman"/>
                        </a:rPr>
                        <a:t>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Χωνευτικό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07709"/>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817776"/>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44257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414224578"/>
              </p:ext>
            </p:extLst>
          </p:nvPr>
        </p:nvGraphicFramePr>
        <p:xfrm>
          <a:off x="1318983" y="1843087"/>
          <a:ext cx="8566485" cy="3667350"/>
        </p:xfrm>
        <a:graphic>
          <a:graphicData uri="http://schemas.openxmlformats.org/drawingml/2006/table">
            <a:tbl>
              <a:tblPr firstRow="1" firstCol="1" bandRow="1"/>
              <a:tblGrid>
                <a:gridCol w="1980463">
                  <a:extLst>
                    <a:ext uri="{9D8B030D-6E8A-4147-A177-3AD203B41FA5}">
                      <a16:colId xmlns:a16="http://schemas.microsoft.com/office/drawing/2014/main" xmlns="" val="20000"/>
                    </a:ext>
                  </a:extLst>
                </a:gridCol>
                <a:gridCol w="1906504">
                  <a:extLst>
                    <a:ext uri="{9D8B030D-6E8A-4147-A177-3AD203B41FA5}">
                      <a16:colId xmlns:a16="http://schemas.microsoft.com/office/drawing/2014/main" xmlns="" val="20001"/>
                    </a:ext>
                  </a:extLst>
                </a:gridCol>
                <a:gridCol w="1810631">
                  <a:extLst>
                    <a:ext uri="{9D8B030D-6E8A-4147-A177-3AD203B41FA5}">
                      <a16:colId xmlns:a16="http://schemas.microsoft.com/office/drawing/2014/main" xmlns="" val="20002"/>
                    </a:ext>
                  </a:extLst>
                </a:gridCol>
                <a:gridCol w="2868887">
                  <a:extLst>
                    <a:ext uri="{9D8B030D-6E8A-4147-A177-3AD203B41FA5}">
                      <a16:colId xmlns:a16="http://schemas.microsoft.com/office/drawing/2014/main" xmlns="" val="20003"/>
                    </a:ext>
                  </a:extLst>
                </a:gridCol>
              </a:tblGrid>
              <a:tr h="518794">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84616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Tropaeolum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mashua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φύμα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Αφροδισιακό, τονωτικό, για πέτρες στα νεφρά, διουρητικό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7817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Typha</a:t>
                      </a:r>
                      <a:r>
                        <a:rPr lang="es-PE" sz="1400" dirty="0">
                          <a:effectLst/>
                          <a:latin typeface="+mn-lt"/>
                          <a:ea typeface="Calibri"/>
                          <a:cs typeface="Times New Roman"/>
                        </a:rPr>
                        <a:t> angustifolia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“guinea”, “</a:t>
                      </a:r>
                      <a:r>
                        <a:rPr lang="es-PE" sz="1400" dirty="0" err="1">
                          <a:effectLst/>
                          <a:latin typeface="+mn-lt"/>
                          <a:ea typeface="Calibri"/>
                          <a:cs typeface="Times New Roman"/>
                        </a:rPr>
                        <a:t>inea</a:t>
                      </a:r>
                      <a:r>
                        <a:rPr lang="es-PE" sz="1400" dirty="0">
                          <a:effectLst/>
                          <a:latin typeface="+mn-lt"/>
                          <a:ea typeface="Calibri"/>
                          <a:cs typeface="Times New Roman"/>
                        </a:rPr>
                        <a:t>”, “tifa”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l-GR" sz="1400" dirty="0">
                          <a:effectLst/>
                          <a:latin typeface="+mn-lt"/>
                          <a:ea typeface="Calibri"/>
                          <a:cs typeface="Times New Roman"/>
                        </a:rPr>
                        <a:t>Εξουδετερώνει την πικρίλα του στόματος, είναι χωνευτικό, κατά της φυματίωσης και των αγγειακών παθήσεων</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8710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Ullucus</a:t>
                      </a:r>
                      <a:r>
                        <a:rPr lang="es-PE" sz="1400" dirty="0">
                          <a:effectLst/>
                          <a:latin typeface="+mn-lt"/>
                          <a:ea typeface="Calibri"/>
                          <a:cs typeface="Times New Roman"/>
                        </a:rPr>
                        <a:t> </a:t>
                      </a:r>
                      <a:r>
                        <a:rPr lang="es-PE" sz="1400" dirty="0" err="1">
                          <a:effectLst/>
                          <a:latin typeface="+mn-lt"/>
                          <a:ea typeface="Calibri"/>
                          <a:cs typeface="Times New Roman"/>
                        </a:rPr>
                        <a:t>tuberosus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“olluco”, “</a:t>
                      </a:r>
                      <a:r>
                        <a:rPr lang="es-PE" sz="1400" dirty="0" err="1">
                          <a:effectLst/>
                          <a:latin typeface="+mn-lt"/>
                          <a:ea typeface="Calibri"/>
                          <a:cs typeface="Times New Roman"/>
                        </a:rPr>
                        <a:t>olloco</a:t>
                      </a:r>
                      <a:r>
                        <a:rPr lang="es-PE" sz="1400" dirty="0">
                          <a:effectLst/>
                          <a:latin typeface="+mn-lt"/>
                          <a:ea typeface="Calibri"/>
                          <a:cs typeface="Times New Roman"/>
                        </a:rPr>
                        <a:t>”, “papa lisa”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φύμα,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πονοκεφάλους, «κακό αέρα», αναζωογονητικό στο </a:t>
                      </a:r>
                      <a:r>
                        <a:rPr lang="el-GR" sz="1400" dirty="0" err="1">
                          <a:effectLst/>
                          <a:latin typeface="+mn-lt"/>
                          <a:ea typeface="Calibri"/>
                          <a:cs typeface="Times New Roman"/>
                        </a:rPr>
                        <a:t>ερυσίπελας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6" y="595180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790480"/>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150060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913129764"/>
              </p:ext>
            </p:extLst>
          </p:nvPr>
        </p:nvGraphicFramePr>
        <p:xfrm>
          <a:off x="1587988" y="1442533"/>
          <a:ext cx="8506326" cy="3889098"/>
        </p:xfrm>
        <a:graphic>
          <a:graphicData uri="http://schemas.openxmlformats.org/drawingml/2006/table">
            <a:tbl>
              <a:tblPr firstRow="1" firstCol="1" bandRow="1"/>
              <a:tblGrid>
                <a:gridCol w="1966556">
                  <a:extLst>
                    <a:ext uri="{9D8B030D-6E8A-4147-A177-3AD203B41FA5}">
                      <a16:colId xmlns:a16="http://schemas.microsoft.com/office/drawing/2014/main" xmlns="" val="20000"/>
                    </a:ext>
                  </a:extLst>
                </a:gridCol>
                <a:gridCol w="1893115">
                  <a:extLst>
                    <a:ext uri="{9D8B030D-6E8A-4147-A177-3AD203B41FA5}">
                      <a16:colId xmlns:a16="http://schemas.microsoft.com/office/drawing/2014/main" xmlns="" val="20001"/>
                    </a:ext>
                  </a:extLst>
                </a:gridCol>
                <a:gridCol w="1797916">
                  <a:extLst>
                    <a:ext uri="{9D8B030D-6E8A-4147-A177-3AD203B41FA5}">
                      <a16:colId xmlns:a16="http://schemas.microsoft.com/office/drawing/2014/main" xmlns="" val="20002"/>
                    </a:ext>
                  </a:extLst>
                </a:gridCol>
                <a:gridCol w="2848739">
                  <a:extLst>
                    <a:ext uri="{9D8B030D-6E8A-4147-A177-3AD203B41FA5}">
                      <a16:colId xmlns:a16="http://schemas.microsoft.com/office/drawing/2014/main" xmlns="" val="20003"/>
                    </a:ext>
                  </a:extLst>
                </a:gridCol>
              </a:tblGrid>
              <a:tr h="768404">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2"/>
                  </a:ext>
                </a:extLst>
              </a:tr>
              <a:tr h="21536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 litorales</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dirty="0">
                          <a:effectLst/>
                          <a:latin typeface="+mn-lt"/>
                          <a:ea typeface="Calibri"/>
                          <a:cs typeface="Times New Roman"/>
                        </a:rPr>
                        <a:t>Για δερματίτιδες, για πονόδοντο, για τυφοειδή πυρετό, αντιπυρετικό, για παθήσεις του ήπατος και του αίματος, ανθελονοσιακό, αντιρρευματικό, </a:t>
                      </a:r>
                      <a:r>
                        <a:rPr lang="el-GR" sz="1400" dirty="0" err="1">
                          <a:effectLst/>
                          <a:latin typeface="+mn-lt"/>
                          <a:ea typeface="Calibri"/>
                          <a:cs typeface="Times New Roman"/>
                        </a:rPr>
                        <a:t>ανθελμινθικό</a:t>
                      </a:r>
                      <a:r>
                        <a:rPr lang="el-GR" sz="1400" dirty="0">
                          <a:effectLst/>
                          <a:latin typeface="+mn-lt"/>
                          <a:ea typeface="Calibri"/>
                          <a:cs typeface="Times New Roman"/>
                        </a:rPr>
                        <a:t>, βακτηριοκτόνο, για πόνους του </a:t>
                      </a:r>
                      <a:r>
                        <a:rPr lang="el-GR" sz="1400" dirty="0" err="1">
                          <a:effectLst/>
                          <a:latin typeface="+mn-lt"/>
                          <a:ea typeface="Calibri"/>
                          <a:cs typeface="Times New Roman"/>
                        </a:rPr>
                        <a:t>μυοσκελετικού</a:t>
                      </a:r>
                      <a:r>
                        <a:rPr lang="el-GR" sz="1400" dirty="0">
                          <a:effectLst/>
                          <a:latin typeface="+mn-lt"/>
                          <a:ea typeface="Calibri"/>
                          <a:cs typeface="Times New Roman"/>
                        </a:rPr>
                        <a:t>, δυσκοιλιότητα, πόνο στα νεφρά, εκτρωτικό, καθαρτικό</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5424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Zea </a:t>
                      </a:r>
                      <a:r>
                        <a:rPr lang="es-PE" sz="1400" dirty="0" err="1">
                          <a:effectLst/>
                          <a:latin typeface="+mn-lt"/>
                          <a:ea typeface="Calibri"/>
                          <a:cs typeface="Times New Roman"/>
                        </a:rPr>
                        <a:t>mays</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“choclo”</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 (ίνες)</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Αντιφλεγμονώδες, διουρητικό, για παθήσεις των νεφρών και του ήπατος</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5958985"/>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80198" y="626707"/>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9216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0017" y="583489"/>
            <a:ext cx="10515600" cy="1325563"/>
          </a:xfrm>
        </p:spPr>
        <p:txBody>
          <a:bodyPr>
            <a:normAutofit/>
          </a:bodyPr>
          <a:lstStyle/>
          <a:p>
            <a:pPr marL="0" indent="0"/>
            <a:r>
              <a:rPr lang="es-ES" sz="2200" b="1" dirty="0">
                <a:solidFill>
                  <a:schemeClr val="accent2"/>
                </a:solidFill>
                <a:effectLst>
                  <a:outerShdw blurRad="38100" dist="38100" dir="2700000" algn="tl">
                    <a:srgbClr val="000000">
                      <a:alpha val="43137"/>
                    </a:srgbClr>
                  </a:outerShdw>
                </a:effectLst>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048744651"/>
              </p:ext>
            </p:extLst>
          </p:nvPr>
        </p:nvGraphicFramePr>
        <p:xfrm>
          <a:off x="868256" y="1296538"/>
          <a:ext cx="9978744" cy="4379035"/>
        </p:xfrm>
        <a:graphic>
          <a:graphicData uri="http://schemas.openxmlformats.org/drawingml/2006/table">
            <a:tbl>
              <a:tblPr firstRow="1" firstCol="1" bandRow="1"/>
              <a:tblGrid>
                <a:gridCol w="1985625">
                  <a:extLst>
                    <a:ext uri="{9D8B030D-6E8A-4147-A177-3AD203B41FA5}">
                      <a16:colId xmlns:a16="http://schemas.microsoft.com/office/drawing/2014/main" xmlns="" val="20000"/>
                    </a:ext>
                  </a:extLst>
                </a:gridCol>
                <a:gridCol w="2081048">
                  <a:extLst>
                    <a:ext uri="{9D8B030D-6E8A-4147-A177-3AD203B41FA5}">
                      <a16:colId xmlns:a16="http://schemas.microsoft.com/office/drawing/2014/main" xmlns="" val="20001"/>
                    </a:ext>
                  </a:extLst>
                </a:gridCol>
                <a:gridCol w="1702676">
                  <a:extLst>
                    <a:ext uri="{9D8B030D-6E8A-4147-A177-3AD203B41FA5}">
                      <a16:colId xmlns:a16="http://schemas.microsoft.com/office/drawing/2014/main" xmlns="" val="20002"/>
                    </a:ext>
                  </a:extLst>
                </a:gridCol>
                <a:gridCol w="4209395">
                  <a:extLst>
                    <a:ext uri="{9D8B030D-6E8A-4147-A177-3AD203B41FA5}">
                      <a16:colId xmlns:a16="http://schemas.microsoft.com/office/drawing/2014/main" xmlns="" val="20003"/>
                    </a:ext>
                  </a:extLst>
                </a:gridCol>
              </a:tblGrid>
              <a:tr h="532263">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17670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americanum</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“hierba mora”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καρπός</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a:t>
                      </a:r>
                      <a:r>
                        <a:rPr lang="el-GR" sz="1400" dirty="0" err="1">
                          <a:effectLst/>
                          <a:latin typeface="+mn-lt"/>
                          <a:ea typeface="Calibri"/>
                          <a:cs typeface="Times New Roman"/>
                        </a:rPr>
                        <a:t>ερυσίπελας</a:t>
                      </a:r>
                      <a:r>
                        <a:rPr lang="el-GR" sz="1400" dirty="0">
                          <a:effectLst/>
                          <a:latin typeface="+mn-lt"/>
                          <a:ea typeface="Calibri"/>
                          <a:cs typeface="Times New Roman"/>
                        </a:rPr>
                        <a:t>, ρευματισμούς, αναλγητικό, για νευραλγίες, ηρεμιστικό, για αιμορροΐδες, πονόδοντο, βήχα, ιγμορίτιδα, ναρκωτικό, για κολπίτιδα, λευκόρροια, εγκαύματα, τραύματα, έλκη, </a:t>
                      </a:r>
                      <a:r>
                        <a:rPr lang="el-GR" sz="1400" dirty="0" err="1">
                          <a:effectLst/>
                          <a:latin typeface="+mn-lt"/>
                          <a:ea typeface="Calibri"/>
                          <a:cs typeface="Times New Roman"/>
                        </a:rPr>
                        <a:t>έρπη</a:t>
                      </a:r>
                      <a:r>
                        <a:rPr lang="el-GR" sz="1400" dirty="0">
                          <a:effectLst/>
                          <a:latin typeface="+mn-lt"/>
                          <a:ea typeface="Calibri"/>
                          <a:cs typeface="Times New Roman"/>
                        </a:rPr>
                        <a:t>, μηνιγγίτιδα, κρυώματα, ρίγη</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0100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muricatum</a:t>
                      </a:r>
                      <a:r>
                        <a:rPr lang="es-PE" sz="1400" dirty="0">
                          <a:effectLst/>
                          <a:latin typeface="+mn-lt"/>
                          <a:ea typeface="Calibri"/>
                          <a:cs typeface="Times New Roman"/>
                        </a:rPr>
                        <a:t> </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“pepino”</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 στέλεχος, καρπός</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Ηρεμιστικό, για αιμορροΐδες, ιγμορίτιδα, αποχρεμπτικό, ναρκωτικό, αποστήματα, μώλωπες, ρευματισμοί, κρυώματα, βρογχοκήλη</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893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piurensis</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calmincho</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Κράμπες</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83" y="603587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198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3423337636"/>
              </p:ext>
            </p:extLst>
          </p:nvPr>
        </p:nvGraphicFramePr>
        <p:xfrm>
          <a:off x="1256301" y="1226620"/>
          <a:ext cx="9459309" cy="4725778"/>
        </p:xfrm>
        <a:graphic>
          <a:graphicData uri="http://schemas.openxmlformats.org/drawingml/2006/table">
            <a:tbl>
              <a:tblPr firstRow="1" firstCol="1" bandRow="1"/>
              <a:tblGrid>
                <a:gridCol w="2186872">
                  <a:extLst>
                    <a:ext uri="{9D8B030D-6E8A-4147-A177-3AD203B41FA5}">
                      <a16:colId xmlns:a16="http://schemas.microsoft.com/office/drawing/2014/main" xmlns="" val="20000"/>
                    </a:ext>
                  </a:extLst>
                </a:gridCol>
                <a:gridCol w="2105204">
                  <a:extLst>
                    <a:ext uri="{9D8B030D-6E8A-4147-A177-3AD203B41FA5}">
                      <a16:colId xmlns:a16="http://schemas.microsoft.com/office/drawing/2014/main" xmlns="" val="20001"/>
                    </a:ext>
                  </a:extLst>
                </a:gridCol>
                <a:gridCol w="1597490">
                  <a:extLst>
                    <a:ext uri="{9D8B030D-6E8A-4147-A177-3AD203B41FA5}">
                      <a16:colId xmlns:a16="http://schemas.microsoft.com/office/drawing/2014/main" xmlns="" val="20002"/>
                    </a:ext>
                  </a:extLst>
                </a:gridCol>
                <a:gridCol w="3569743">
                  <a:extLst>
                    <a:ext uri="{9D8B030D-6E8A-4147-A177-3AD203B41FA5}">
                      <a16:colId xmlns:a16="http://schemas.microsoft.com/office/drawing/2014/main" xmlns="" val="20003"/>
                    </a:ext>
                  </a:extLst>
                </a:gridCol>
              </a:tblGrid>
              <a:tr h="49807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11737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sessiliflorum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“cocona”, “</a:t>
                      </a:r>
                      <a:r>
                        <a:rPr lang="es-PE" sz="1400" dirty="0" err="1">
                          <a:effectLst/>
                          <a:latin typeface="+mn-lt"/>
                          <a:ea typeface="Calibri"/>
                          <a:cs typeface="Times New Roman"/>
                        </a:rPr>
                        <a:t>topiro</a:t>
                      </a:r>
                      <a:r>
                        <a:rPr lang="es-PE" sz="1400" dirty="0">
                          <a:effectLst/>
                          <a:latin typeface="+mn-lt"/>
                          <a:ea typeface="Calibri"/>
                          <a:cs typeface="Times New Roman"/>
                        </a:rPr>
                        <a:t>”, “</a:t>
                      </a:r>
                      <a:r>
                        <a:rPr lang="es-PE" sz="1400" dirty="0" err="1">
                          <a:effectLst/>
                          <a:latin typeface="+mn-lt"/>
                          <a:ea typeface="Calibri"/>
                          <a:cs typeface="Times New Roman"/>
                        </a:rPr>
                        <a:t>coconilla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 ρίζα, φύλλο</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Τσιμπήματα από φίδι ή αράχνη, για επούλωση τραυμάτων, για αυξημένη πίεση και διαβήτη, για φλεγμονές του δέρματος, για καθαριότητα των μαλλιών, ρευματισμούς και ραχίτιδα</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7928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“papa”, “patata”, “</a:t>
                      </a:r>
                      <a:r>
                        <a:rPr lang="es-PE" sz="1400" dirty="0" err="1">
                          <a:effectLst/>
                          <a:latin typeface="+mn-lt"/>
                          <a:ea typeface="Calibri"/>
                          <a:cs typeface="Times New Roman"/>
                        </a:rPr>
                        <a:t>lunta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Φύμα</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αντιφλεγμονώδες, αναλγητικό, για σκορβούτο, έλκη, διαβήτη, ρευματοειδή αρθρίτιδα, αντισπασμωδικό και </a:t>
                      </a:r>
                      <a:r>
                        <a:rPr lang="el-GR" sz="1400" dirty="0" err="1">
                          <a:effectLst/>
                          <a:latin typeface="+mn-lt"/>
                          <a:ea typeface="Calibri"/>
                          <a:cs typeface="Times New Roman"/>
                        </a:rPr>
                        <a:t>αντιόξινο</a:t>
                      </a:r>
                      <a:r>
                        <a:rPr lang="el-GR" sz="1400" dirty="0">
                          <a:effectLst/>
                          <a:latin typeface="+mn-lt"/>
                          <a:ea typeface="Calibri"/>
                          <a:cs typeface="Times New Roman"/>
                        </a:rPr>
                        <a:t>, για παθήσεις του ήπατος, για πέτρες στα νεφρά, για κυστίτιδα, κολίτιδα και παθήσεις των νεφρών</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219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Sonchus</a:t>
                      </a:r>
                      <a:r>
                        <a:rPr lang="es-PE" sz="1400" dirty="0">
                          <a:effectLst/>
                          <a:latin typeface="+mn-lt"/>
                          <a:ea typeface="Calibri"/>
                          <a:cs typeface="Times New Roman"/>
                        </a:rPr>
                        <a:t> </a:t>
                      </a:r>
                      <a:r>
                        <a:rPr lang="es-PE" sz="1400" dirty="0" err="1">
                          <a:effectLst/>
                          <a:latin typeface="+mn-lt"/>
                          <a:ea typeface="Calibri"/>
                          <a:cs typeface="Times New Roman"/>
                        </a:rPr>
                        <a:t>oleraceus</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“cerraja”</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Στέλεχος, φύλλο</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παθήσεις του ήπατος, </a:t>
                      </a:r>
                      <a:r>
                        <a:rPr lang="el-GR" sz="1400" dirty="0" err="1">
                          <a:effectLst/>
                          <a:latin typeface="+mn-lt"/>
                          <a:ea typeface="Calibri"/>
                          <a:cs typeface="Times New Roman"/>
                        </a:rPr>
                        <a:t>αντιδιαρροϊκό</a:t>
                      </a:r>
                      <a:r>
                        <a:rPr lang="el-GR" sz="1400" dirty="0">
                          <a:effectLst/>
                          <a:latin typeface="+mn-lt"/>
                          <a:ea typeface="Calibri"/>
                          <a:cs typeface="Times New Roman"/>
                        </a:rPr>
                        <a:t>, αντισπασμωδικό, για παθήσεις του δέρματος, δυσεντερία, ηπατίτιδα, φλεγμονή, έλκος του πεπτικού</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364" y="609749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200" b="1" dirty="0">
                <a:solidFill>
                  <a:schemeClr val="accent2"/>
                </a:solidFill>
                <a:effectLst>
                  <a:outerShdw blurRad="38100" dist="38100" dir="2700000" algn="tl">
                    <a:srgbClr val="000000">
                      <a:alpha val="43137"/>
                    </a:srgbClr>
                  </a:outerShdw>
                </a:effectLst>
                <a:latin typeface="+mj-lt"/>
                <a:ea typeface="+mj-ea"/>
                <a:cs typeface="+mj-cs"/>
              </a:rPr>
              <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49896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793052149"/>
              </p:ext>
            </p:extLst>
          </p:nvPr>
        </p:nvGraphicFramePr>
        <p:xfrm>
          <a:off x="1119981" y="1938962"/>
          <a:ext cx="8990735" cy="3428442"/>
        </p:xfrm>
        <a:graphic>
          <a:graphicData uri="http://schemas.openxmlformats.org/drawingml/2006/table">
            <a:tbl>
              <a:tblPr firstRow="1" firstCol="1" bandRow="1"/>
              <a:tblGrid>
                <a:gridCol w="2078545">
                  <a:extLst>
                    <a:ext uri="{9D8B030D-6E8A-4147-A177-3AD203B41FA5}">
                      <a16:colId xmlns:a16="http://schemas.microsoft.com/office/drawing/2014/main" xmlns="" val="20000"/>
                    </a:ext>
                  </a:extLst>
                </a:gridCol>
                <a:gridCol w="2000922">
                  <a:extLst>
                    <a:ext uri="{9D8B030D-6E8A-4147-A177-3AD203B41FA5}">
                      <a16:colId xmlns:a16="http://schemas.microsoft.com/office/drawing/2014/main" xmlns="" val="20001"/>
                    </a:ext>
                  </a:extLst>
                </a:gridCol>
                <a:gridCol w="1900301">
                  <a:extLst>
                    <a:ext uri="{9D8B030D-6E8A-4147-A177-3AD203B41FA5}">
                      <a16:colId xmlns:a16="http://schemas.microsoft.com/office/drawing/2014/main" xmlns="" val="20002"/>
                    </a:ext>
                  </a:extLst>
                </a:gridCol>
                <a:gridCol w="3010967">
                  <a:extLst>
                    <a:ext uri="{9D8B030D-6E8A-4147-A177-3AD203B41FA5}">
                      <a16:colId xmlns:a16="http://schemas.microsoft.com/office/drawing/2014/main" xmlns="" val="20003"/>
                    </a:ext>
                  </a:extLst>
                </a:gridCol>
              </a:tblGrid>
              <a:tr h="26013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73016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Stachys</a:t>
                      </a:r>
                      <a:r>
                        <a:rPr lang="es-PE" sz="1400" dirty="0">
                          <a:effectLst/>
                          <a:latin typeface="+mn-lt"/>
                          <a:ea typeface="Calibri"/>
                          <a:cs typeface="Times New Roman"/>
                        </a:rPr>
                        <a:t>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subsaccha</a:t>
                      </a:r>
                      <a:r>
                        <a:rPr lang="es-PE" sz="1400" dirty="0">
                          <a:effectLst/>
                          <a:latin typeface="+mn-lt"/>
                          <a:ea typeface="Calibri"/>
                          <a:cs typeface="Times New Roman"/>
                        </a:rPr>
                        <a:t>”, “pedorrera”, “</a:t>
                      </a:r>
                      <a:r>
                        <a:rPr lang="es-PE" sz="1400" dirty="0" err="1">
                          <a:effectLst/>
                          <a:latin typeface="+mn-lt"/>
                          <a:ea typeface="Calibri"/>
                          <a:cs typeface="Times New Roman"/>
                        </a:rPr>
                        <a:t>supisaccha</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μειώνει τα στομαχικό και εντερικά αέρια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8248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Tagetes</a:t>
                      </a:r>
                      <a:r>
                        <a:rPr lang="es-PE" sz="1400" dirty="0">
                          <a:effectLst/>
                          <a:latin typeface="+mn-lt"/>
                          <a:ea typeface="Calibri"/>
                          <a:cs typeface="Times New Roman"/>
                        </a:rPr>
                        <a:t> </a:t>
                      </a:r>
                      <a:r>
                        <a:rPr lang="es-PE" sz="1400" dirty="0" err="1">
                          <a:effectLst/>
                          <a:latin typeface="+mn-lt"/>
                          <a:ea typeface="Calibri"/>
                          <a:cs typeface="Times New Roman"/>
                        </a:rPr>
                        <a:t>pusilla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anis</a:t>
                      </a:r>
                      <a:r>
                        <a:rPr lang="es-PE" sz="1400" dirty="0">
                          <a:effectLst/>
                          <a:latin typeface="+mn-lt"/>
                          <a:ea typeface="Calibri"/>
                          <a:cs typeface="Times New Roman"/>
                        </a:rPr>
                        <a:t> de la sierra”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Βοηθά στην πέψη, σε στομαχικές κράμπες και εντερικές κράμπες λόγω αερίων. Αυξάνει την πίεση του αίματος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0259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Tegetes</a:t>
                      </a:r>
                      <a:r>
                        <a:rPr lang="es-PE" sz="1400" dirty="0">
                          <a:effectLst/>
                          <a:latin typeface="+mn-lt"/>
                          <a:ea typeface="Calibri"/>
                          <a:cs typeface="Times New Roman"/>
                        </a:rPr>
                        <a:t> multiflora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maria</a:t>
                      </a:r>
                      <a:r>
                        <a:rPr lang="es-PE" sz="1400" dirty="0">
                          <a:effectLst/>
                          <a:latin typeface="+mn-lt"/>
                          <a:ea typeface="Calibri"/>
                          <a:cs typeface="Times New Roman"/>
                        </a:rPr>
                        <a:t> </a:t>
                      </a:r>
                      <a:r>
                        <a:rPr lang="es-PE" sz="1400" dirty="0" err="1">
                          <a:effectLst/>
                          <a:latin typeface="+mn-lt"/>
                          <a:ea typeface="Calibri"/>
                          <a:cs typeface="Times New Roman"/>
                        </a:rPr>
                        <a:t>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Χωνευτικό</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7" y="602135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790480"/>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200" b="1" dirty="0">
                <a:solidFill>
                  <a:schemeClr val="accent2"/>
                </a:solidFill>
                <a:effectLst>
                  <a:outerShdw blurRad="38100" dist="38100" dir="2700000" algn="tl">
                    <a:srgbClr val="000000">
                      <a:alpha val="43137"/>
                    </a:srgbClr>
                  </a:outerShdw>
                </a:effectLst>
                <a:latin typeface="+mj-lt"/>
                <a:ea typeface="+mj-ea"/>
                <a:cs typeface="+mj-cs"/>
              </a:rPr>
              <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688921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52282119"/>
              </p:ext>
            </p:extLst>
          </p:nvPr>
        </p:nvGraphicFramePr>
        <p:xfrm>
          <a:off x="1110032" y="1560372"/>
          <a:ext cx="9659699" cy="3573179"/>
        </p:xfrm>
        <a:graphic>
          <a:graphicData uri="http://schemas.openxmlformats.org/drawingml/2006/table">
            <a:tbl>
              <a:tblPr firstRow="1" firstCol="1" bandRow="1"/>
              <a:tblGrid>
                <a:gridCol w="2233200">
                  <a:extLst>
                    <a:ext uri="{9D8B030D-6E8A-4147-A177-3AD203B41FA5}">
                      <a16:colId xmlns:a16="http://schemas.microsoft.com/office/drawing/2014/main" xmlns="" val="20000"/>
                    </a:ext>
                  </a:extLst>
                </a:gridCol>
                <a:gridCol w="1719382">
                  <a:extLst>
                    <a:ext uri="{9D8B030D-6E8A-4147-A177-3AD203B41FA5}">
                      <a16:colId xmlns:a16="http://schemas.microsoft.com/office/drawing/2014/main" xmlns="" val="20001"/>
                    </a:ext>
                  </a:extLst>
                </a:gridCol>
                <a:gridCol w="2049517">
                  <a:extLst>
                    <a:ext uri="{9D8B030D-6E8A-4147-A177-3AD203B41FA5}">
                      <a16:colId xmlns:a16="http://schemas.microsoft.com/office/drawing/2014/main" xmlns="" val="20002"/>
                    </a:ext>
                  </a:extLst>
                </a:gridCol>
                <a:gridCol w="3657600">
                  <a:extLst>
                    <a:ext uri="{9D8B030D-6E8A-4147-A177-3AD203B41FA5}">
                      <a16:colId xmlns:a16="http://schemas.microsoft.com/office/drawing/2014/main" xmlns="" val="20003"/>
                    </a:ext>
                  </a:extLst>
                </a:gridCol>
              </a:tblGrid>
              <a:tr h="37878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103937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Tropaeolum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mashua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ρίζα, φύμα</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Αφροδισιακό, τονωτικό, διουρητικό, για πέτρες στα νεφρά</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88496">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Typha angustifolia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“guinea”, “</a:t>
                      </a:r>
                      <a:r>
                        <a:rPr lang="es-PE" sz="1400" dirty="0" err="1">
                          <a:effectLst/>
                          <a:latin typeface="+mn-lt"/>
                          <a:ea typeface="Calibri"/>
                          <a:cs typeface="Times New Roman"/>
                        </a:rPr>
                        <a:t>inea</a:t>
                      </a:r>
                      <a:r>
                        <a:rPr lang="es-PE" sz="1400" dirty="0">
                          <a:effectLst/>
                          <a:latin typeface="+mn-lt"/>
                          <a:ea typeface="Calibri"/>
                          <a:cs typeface="Times New Roman"/>
                        </a:rPr>
                        <a:t>”, “tifa”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 στέλεχος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εξουδετερώνει την πικρίλα στο στόμα, χωνευτικό, για φυματίωση, για πέτρες στη χολή</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4508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Ullucus</a:t>
                      </a:r>
                      <a:r>
                        <a:rPr lang="es-PE" sz="1400" dirty="0">
                          <a:effectLst/>
                          <a:latin typeface="+mn-lt"/>
                          <a:ea typeface="Calibri"/>
                          <a:cs typeface="Times New Roman"/>
                        </a:rPr>
                        <a:t> </a:t>
                      </a:r>
                      <a:r>
                        <a:rPr lang="es-PE" sz="1400" dirty="0" err="1">
                          <a:effectLst/>
                          <a:latin typeface="+mn-lt"/>
                          <a:ea typeface="Calibri"/>
                          <a:cs typeface="Times New Roman"/>
                        </a:rPr>
                        <a:t>tuberosus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“olluco”, “</a:t>
                      </a:r>
                      <a:r>
                        <a:rPr lang="es-PE" sz="1400" dirty="0" err="1">
                          <a:effectLst/>
                          <a:latin typeface="+mn-lt"/>
                          <a:ea typeface="Calibri"/>
                          <a:cs typeface="Times New Roman"/>
                        </a:rPr>
                        <a:t>olloco</a:t>
                      </a:r>
                      <a:r>
                        <a:rPr lang="es-PE" sz="1400" dirty="0">
                          <a:effectLst/>
                          <a:latin typeface="+mn-lt"/>
                          <a:ea typeface="Calibri"/>
                          <a:cs typeface="Times New Roman"/>
                        </a:rPr>
                        <a:t>”, “papa lisa”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φύμα, φύλλο</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πονοκεφάλους, «νόσο του αέρα», </a:t>
                      </a:r>
                      <a:r>
                        <a:rPr lang="el-GR" sz="1400" dirty="0" err="1">
                          <a:effectLst/>
                          <a:latin typeface="+mn-lt"/>
                          <a:ea typeface="Calibri"/>
                          <a:cs typeface="Times New Roman"/>
                        </a:rPr>
                        <a:t>ερυσίπελας</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6" y="607394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s-ES" sz="2200" b="1" dirty="0">
                <a:solidFill>
                  <a:schemeClr val="accent2"/>
                </a:solidFill>
                <a:effectLst>
                  <a:outerShdw blurRad="38100" dist="38100" dir="2700000" algn="tl">
                    <a:srgbClr val="000000">
                      <a:alpha val="43137"/>
                    </a:srgbClr>
                  </a:outerShdw>
                </a:effectLst>
                <a:latin typeface="+mj-lt"/>
                <a:ea typeface="+mj-ea"/>
                <a:cs typeface="+mj-cs"/>
              </a:rPr>
              <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43048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548855738"/>
              </p:ext>
            </p:extLst>
          </p:nvPr>
        </p:nvGraphicFramePr>
        <p:xfrm>
          <a:off x="990600" y="1715489"/>
          <a:ext cx="9731888" cy="3167766"/>
        </p:xfrm>
        <a:graphic>
          <a:graphicData uri="http://schemas.openxmlformats.org/drawingml/2006/table">
            <a:tbl>
              <a:tblPr firstRow="1" firstCol="1" bandRow="1"/>
              <a:tblGrid>
                <a:gridCol w="2249890">
                  <a:extLst>
                    <a:ext uri="{9D8B030D-6E8A-4147-A177-3AD203B41FA5}">
                      <a16:colId xmlns:a16="http://schemas.microsoft.com/office/drawing/2014/main" xmlns="" val="20000"/>
                    </a:ext>
                  </a:extLst>
                </a:gridCol>
                <a:gridCol w="1525055">
                  <a:extLst>
                    <a:ext uri="{9D8B030D-6E8A-4147-A177-3AD203B41FA5}">
                      <a16:colId xmlns:a16="http://schemas.microsoft.com/office/drawing/2014/main" xmlns="" val="20001"/>
                    </a:ext>
                  </a:extLst>
                </a:gridCol>
                <a:gridCol w="1767623">
                  <a:extLst>
                    <a:ext uri="{9D8B030D-6E8A-4147-A177-3AD203B41FA5}">
                      <a16:colId xmlns:a16="http://schemas.microsoft.com/office/drawing/2014/main" xmlns="" val="20002"/>
                    </a:ext>
                  </a:extLst>
                </a:gridCol>
                <a:gridCol w="4189320">
                  <a:extLst>
                    <a:ext uri="{9D8B030D-6E8A-4147-A177-3AD203B41FA5}">
                      <a16:colId xmlns:a16="http://schemas.microsoft.com/office/drawing/2014/main" xmlns="" val="20003"/>
                    </a:ext>
                  </a:extLst>
                </a:gridCol>
              </a:tblGrid>
              <a:tr h="51403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ΕΠΙΣΤΗΜΟΝΙΚΗ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400" b="1" dirty="0">
                          <a:latin typeface="+mn-lt"/>
                        </a:rPr>
                        <a:t>ΚΟΙΝΗ ΟΝΟΜΑΣΙΑ</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ΜΕΡΟΣ ΤΟΥ ΦΥΤΟΥ ΠΟΥ ΧΡΗΣΙΜΟΠΟΙΕΙΤΑΙ</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400" b="1" dirty="0">
                          <a:latin typeface="+mn-lt"/>
                        </a:rPr>
                        <a:t>ΧΡΗΣΗ/ΝΟΣΟΣ</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15918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 litorales</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όλο το φυτό</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για δερματίτιδες, αναλγητικό σε πονόδοντο, για τυφοειδή πυρετό, για πυρετούς, ηπατικές παθήσεις, </a:t>
                      </a:r>
                      <a:r>
                        <a:rPr lang="es-PE" sz="1400" dirty="0">
                          <a:effectLst/>
                          <a:latin typeface="+mn-lt"/>
                          <a:ea typeface="Calibri"/>
                          <a:cs typeface="Times New Roman"/>
                        </a:rPr>
                        <a:t>dermatitis,</a:t>
                      </a:r>
                      <a:r>
                        <a:rPr lang="el-GR" sz="1400" dirty="0">
                          <a:effectLst/>
                          <a:latin typeface="+mn-lt"/>
                          <a:ea typeface="Calibri"/>
                          <a:cs typeface="Times New Roman"/>
                        </a:rPr>
                        <a:t>στηθάγχη, ανθελονοσιακό, αντιρρευματικό, βακτηριοκτόνο, </a:t>
                      </a:r>
                      <a:r>
                        <a:rPr lang="el-GR" sz="1400" dirty="0" err="1">
                          <a:effectLst/>
                          <a:latin typeface="+mn-lt"/>
                          <a:ea typeface="Calibri"/>
                          <a:cs typeface="Times New Roman"/>
                        </a:rPr>
                        <a:t>ανθελμινθικό</a:t>
                      </a:r>
                      <a:r>
                        <a:rPr lang="el-GR" sz="1400" dirty="0">
                          <a:effectLst/>
                          <a:latin typeface="+mn-lt"/>
                          <a:ea typeface="Calibri"/>
                          <a:cs typeface="Times New Roman"/>
                        </a:rPr>
                        <a:t>, για μυϊκούς πόνους, δυσκοιλιότητα, πόνος στα νεφρά, εκτρωτικό, καθαρτικό</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5424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Zea </a:t>
                      </a:r>
                      <a:r>
                        <a:rPr lang="es-PE" sz="1400" dirty="0" err="1">
                          <a:effectLst/>
                          <a:latin typeface="+mn-lt"/>
                          <a:ea typeface="Calibri"/>
                          <a:cs typeface="Times New Roman"/>
                        </a:rPr>
                        <a:t>mays</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“choclo”</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καρπός (ίνες)</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l-GR" sz="1400" dirty="0">
                          <a:effectLst/>
                          <a:latin typeface="+mn-lt"/>
                          <a:ea typeface="Calibri"/>
                          <a:cs typeface="Times New Roman"/>
                        </a:rPr>
                        <a:t>αντιφλεγμονώδες, διουρητικό, για παθήσεις των νεφρών και του ήπατος</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594560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13059"/>
            <a:ext cx="10515600" cy="1325563"/>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l-GR" sz="2000" b="1" dirty="0">
                <a:solidFill>
                  <a:schemeClr val="accent2"/>
                </a:solidFill>
                <a:effectLst>
                  <a:outerShdw blurRad="38100" dist="38100" dir="2700000" algn="tl">
                    <a:srgbClr val="000000">
                      <a:alpha val="43137"/>
                    </a:srgbClr>
                  </a:outerShdw>
                </a:effectLst>
                <a:latin typeface="+mj-lt"/>
                <a:ea typeface="+mj-ea"/>
                <a:cs typeface="+mj-cs"/>
              </a:rPr>
              <a:t>Στοιχεία χρήσης φαρμακευτικών φυτών στην προ-Κολομβιανή ιατρική και την ιατρική των Ίνκας</a:t>
            </a:r>
            <a:r>
              <a:rPr lang="es-ES" sz="2200" b="1" dirty="0">
                <a:solidFill>
                  <a:schemeClr val="accent2"/>
                </a:solidFill>
                <a:effectLst>
                  <a:outerShdw blurRad="38100" dist="38100" dir="2700000" algn="tl">
                    <a:srgbClr val="000000">
                      <a:alpha val="43137"/>
                    </a:srgbClr>
                  </a:outerShdw>
                </a:effectLst>
                <a:latin typeface="+mj-lt"/>
                <a:ea typeface="+mj-ea"/>
                <a:cs typeface="+mj-cs"/>
              </a:rPr>
              <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537668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633484" y="515250"/>
            <a:ext cx="10515600" cy="1325563"/>
          </a:xfrm>
        </p:spPr>
        <p:txBody>
          <a:bodyPr>
            <a:normAutofit/>
          </a:bodyPr>
          <a:lstStyle/>
          <a:p>
            <a:r>
              <a:rPr lang="el-GR" sz="2000" b="1" dirty="0">
                <a:solidFill>
                  <a:schemeClr val="accent2"/>
                </a:solidFill>
                <a:effectLst>
                  <a:outerShdw blurRad="38100" dist="38100" dir="2700000" algn="tl">
                    <a:srgbClr val="000000">
                      <a:alpha val="43137"/>
                    </a:srgbClr>
                  </a:outerShdw>
                </a:effectLst>
              </a:rPr>
              <a:t>Περουβιανά εικονικά μουσεία</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60779" y="1620909"/>
            <a:ext cx="10515600" cy="4351338"/>
          </a:xfrm>
        </p:spPr>
        <p:txBody>
          <a:bodyPr/>
          <a:lstStyle/>
          <a:p>
            <a:pPr>
              <a:buNone/>
            </a:pPr>
            <a:r>
              <a:rPr lang="es-PE" sz="1800" dirty="0">
                <a:hlinkClick r:id="rId3"/>
              </a:rPr>
              <a:t>https://visitavirtual.cultura.pe/</a:t>
            </a:r>
            <a:endParaRPr lang="es-PE" sz="1800" dirty="0"/>
          </a:p>
          <a:p>
            <a:pPr>
              <a:buNone/>
            </a:pPr>
            <a:endParaRPr lang="es-PE" sz="1800" dirty="0"/>
          </a:p>
          <a:p>
            <a:pPr marL="0" indent="0">
              <a:buNone/>
              <a:tabLst>
                <a:tab pos="95250" algn="l"/>
              </a:tabLst>
            </a:pPr>
            <a:r>
              <a:rPr lang="es-PE" sz="1800" dirty="0">
                <a:hlinkClick r:id="rId4"/>
              </a:rPr>
              <a:t>https://visitavirtual.cultura.pe/recorridos/MNAAHP/museo-nacional </a:t>
            </a:r>
            <a:r>
              <a:rPr lang="es-PE" sz="1800" dirty="0" err="1">
                <a:hlinkClick r:id="rId4"/>
              </a:rPr>
              <a:t>arqueologia</a:t>
            </a:r>
            <a:r>
              <a:rPr lang="es-PE" sz="1800" dirty="0">
                <a:hlinkClick r:id="rId4"/>
              </a:rPr>
              <a:t>-</a:t>
            </a:r>
            <a:r>
              <a:rPr lang="es-PE" sz="1800" dirty="0" err="1">
                <a:hlinkClick r:id="rId4"/>
              </a:rPr>
              <a:t>antropologia</a:t>
            </a:r>
            <a:r>
              <a:rPr lang="es-PE" sz="1800" dirty="0">
                <a:hlinkClick r:id="rId4"/>
              </a:rPr>
              <a:t>-historia-</a:t>
            </a:r>
            <a:r>
              <a:rPr lang="es-PE" sz="1800" dirty="0" err="1">
                <a:hlinkClick r:id="rId4"/>
              </a:rPr>
              <a:t>peru</a:t>
            </a:r>
            <a:r>
              <a:rPr lang="es-PE" sz="1800" dirty="0">
                <a:hlinkClick r:id="rId4"/>
              </a:rPr>
              <a:t>/index.html</a:t>
            </a:r>
            <a:endParaRPr lang="es-PE" sz="1800" dirty="0"/>
          </a:p>
          <a:p>
            <a:pPr>
              <a:buNone/>
            </a:pPr>
            <a:endParaRPr lang="es-PE" dirty="0"/>
          </a:p>
          <a:p>
            <a:pPr>
              <a:buNone/>
            </a:pPr>
            <a:endParaRPr lang="es-PE" dirty="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0100" y="1375059"/>
            <a:ext cx="10515600" cy="412797"/>
          </a:xfrm>
        </p:spPr>
        <p:txBody>
          <a:bodyPr/>
          <a:lstStyle/>
          <a:p>
            <a:r>
              <a:rPr lang="es-PE" sz="2000" b="1" dirty="0">
                <a:solidFill>
                  <a:schemeClr val="accent2"/>
                </a:solidFill>
                <a:effectLst>
                  <a:outerShdw blurRad="38100" dist="38100" dir="2700000" algn="tl">
                    <a:srgbClr val="000000">
                      <a:alpha val="43137"/>
                    </a:srgbClr>
                  </a:outerShdw>
                </a:effectLst>
              </a:rPr>
              <a:t>1. </a:t>
            </a:r>
            <a:r>
              <a:rPr lang="el-GR" sz="2000" b="1" dirty="0">
                <a:solidFill>
                  <a:schemeClr val="accent2"/>
                </a:solidFill>
                <a:effectLst>
                  <a:outerShdw blurRad="38100" dist="38100" dir="2700000" algn="tl">
                    <a:srgbClr val="000000">
                      <a:alpha val="43137"/>
                    </a:srgbClr>
                  </a:outerShdw>
                </a:effectLst>
              </a:rPr>
              <a:t>Προ-Κολομβιανή ιατρική</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10904" y="2207763"/>
            <a:ext cx="5950527" cy="4351338"/>
          </a:xfrm>
        </p:spPr>
        <p:txBody>
          <a:bodyPr>
            <a:normAutofit/>
          </a:bodyPr>
          <a:lstStyle/>
          <a:p>
            <a:pPr marL="0" indent="0" algn="just">
              <a:buNone/>
            </a:pPr>
            <a:r>
              <a:rPr lang="es-PE" sz="1800" dirty="0"/>
              <a:t>Shamans, </a:t>
            </a:r>
            <a:r>
              <a:rPr lang="es-PE" sz="1800" dirty="0" err="1"/>
              <a:t>healers</a:t>
            </a:r>
            <a:r>
              <a:rPr lang="es-PE" sz="1800" dirty="0"/>
              <a:t> and </a:t>
            </a:r>
            <a:r>
              <a:rPr lang="es-PE" sz="1800" dirty="0" err="1"/>
              <a:t>midwives</a:t>
            </a:r>
            <a:r>
              <a:rPr lang="es-PE" sz="1800" dirty="0"/>
              <a:t> </a:t>
            </a:r>
            <a:r>
              <a:rPr lang="es-PE" sz="1800" dirty="0" err="1"/>
              <a:t>were</a:t>
            </a:r>
            <a:r>
              <a:rPr lang="es-PE" sz="1800" dirty="0"/>
              <a:t> responsable </a:t>
            </a:r>
            <a:r>
              <a:rPr lang="es-PE" sz="1800" dirty="0" err="1"/>
              <a:t>for</a:t>
            </a:r>
            <a:r>
              <a:rPr lang="es-PE" sz="1800" dirty="0"/>
              <a:t> the pre-</a:t>
            </a:r>
            <a:r>
              <a:rPr lang="es-PE" sz="1800" dirty="0" err="1"/>
              <a:t>Columbian</a:t>
            </a:r>
            <a:r>
              <a:rPr lang="es-PE" sz="1800" dirty="0"/>
              <a:t> </a:t>
            </a:r>
            <a:r>
              <a:rPr lang="es-PE" sz="1800" dirty="0" err="1"/>
              <a:t>population</a:t>
            </a:r>
            <a:r>
              <a:rPr lang="es-PE" sz="1800" dirty="0"/>
              <a:t> </a:t>
            </a:r>
            <a:r>
              <a:rPr lang="es-PE" sz="1800" dirty="0" err="1"/>
              <a:t>health</a:t>
            </a:r>
            <a:r>
              <a:rPr lang="es-PE" sz="1800" dirty="0"/>
              <a:t>. </a:t>
            </a:r>
          </a:p>
          <a:p>
            <a:pPr marL="0" indent="0" algn="just">
              <a:buNone/>
            </a:pPr>
            <a:r>
              <a:rPr lang="es-PE" sz="1800" dirty="0" err="1"/>
              <a:t>Among</a:t>
            </a:r>
            <a:r>
              <a:rPr lang="es-PE" sz="1800" dirty="0"/>
              <a:t> </a:t>
            </a:r>
            <a:r>
              <a:rPr lang="es-PE" sz="1800" dirty="0" err="1"/>
              <a:t>them</a:t>
            </a:r>
            <a:r>
              <a:rPr lang="es-PE" sz="1800" dirty="0"/>
              <a:t>, Shamans </a:t>
            </a:r>
            <a:r>
              <a:rPr lang="es-PE" sz="1800" dirty="0" err="1"/>
              <a:t>were</a:t>
            </a:r>
            <a:r>
              <a:rPr lang="es-PE" sz="1800" dirty="0"/>
              <a:t> </a:t>
            </a:r>
            <a:r>
              <a:rPr lang="es-PE" sz="1800" dirty="0" err="1"/>
              <a:t>viewed</a:t>
            </a:r>
            <a:r>
              <a:rPr lang="es-PE" sz="1800" dirty="0"/>
              <a:t> as </a:t>
            </a:r>
            <a:r>
              <a:rPr lang="es-PE" sz="1800" dirty="0" err="1"/>
              <a:t>mediators</a:t>
            </a:r>
            <a:r>
              <a:rPr lang="es-PE" sz="1800" dirty="0"/>
              <a:t> </a:t>
            </a:r>
            <a:r>
              <a:rPr lang="es-PE" sz="1800" dirty="0" err="1"/>
              <a:t>between</a:t>
            </a:r>
            <a:r>
              <a:rPr lang="es-PE" sz="1800" dirty="0"/>
              <a:t> </a:t>
            </a:r>
            <a:r>
              <a:rPr lang="es-PE" sz="1800" dirty="0" err="1"/>
              <a:t>gods</a:t>
            </a:r>
            <a:r>
              <a:rPr lang="es-PE" sz="1800" dirty="0"/>
              <a:t> and </a:t>
            </a:r>
            <a:r>
              <a:rPr lang="es-PE" sz="1800" dirty="0" err="1"/>
              <a:t>people</a:t>
            </a:r>
            <a:r>
              <a:rPr lang="es-PE" sz="1800" dirty="0"/>
              <a:t>. They </a:t>
            </a:r>
            <a:r>
              <a:rPr lang="es-PE" sz="1800" dirty="0" err="1"/>
              <a:t>were</a:t>
            </a:r>
            <a:r>
              <a:rPr lang="es-PE" sz="1800" dirty="0"/>
              <a:t> in </a:t>
            </a:r>
            <a:r>
              <a:rPr lang="es-PE" sz="1800" dirty="0" err="1"/>
              <a:t>charge</a:t>
            </a:r>
            <a:r>
              <a:rPr lang="es-PE" sz="1800" dirty="0"/>
              <a:t> </a:t>
            </a:r>
            <a:r>
              <a:rPr lang="es-PE" sz="1800" dirty="0" err="1"/>
              <a:t>of</a:t>
            </a:r>
            <a:r>
              <a:rPr lang="es-PE" sz="1800" dirty="0"/>
              <a:t> </a:t>
            </a:r>
            <a:r>
              <a:rPr lang="es-PE" sz="1800" dirty="0" err="1"/>
              <a:t>maintaining</a:t>
            </a:r>
            <a:r>
              <a:rPr lang="es-PE" sz="1800" dirty="0"/>
              <a:t> </a:t>
            </a:r>
            <a:r>
              <a:rPr lang="es-PE" sz="1800" dirty="0" err="1"/>
              <a:t>health</a:t>
            </a:r>
            <a:r>
              <a:rPr lang="es-PE" sz="1800" dirty="0"/>
              <a:t>, </a:t>
            </a:r>
            <a:r>
              <a:rPr lang="es-PE" sz="1800" dirty="0" err="1"/>
              <a:t>treating</a:t>
            </a:r>
            <a:r>
              <a:rPr lang="es-PE" sz="1800" dirty="0"/>
              <a:t> </a:t>
            </a:r>
            <a:r>
              <a:rPr lang="es-PE" sz="1800" dirty="0" err="1"/>
              <a:t>disease</a:t>
            </a:r>
            <a:r>
              <a:rPr lang="es-PE" sz="1800" dirty="0"/>
              <a:t> and </a:t>
            </a:r>
            <a:r>
              <a:rPr lang="es-PE" sz="1800" dirty="0" err="1"/>
              <a:t>even</a:t>
            </a:r>
            <a:r>
              <a:rPr lang="es-PE" sz="1800" dirty="0"/>
              <a:t> </a:t>
            </a:r>
            <a:r>
              <a:rPr lang="es-PE" sz="1800" dirty="0" err="1"/>
              <a:t>chaperoning</a:t>
            </a:r>
            <a:r>
              <a:rPr lang="es-PE" sz="1800" dirty="0"/>
              <a:t> </a:t>
            </a:r>
            <a:r>
              <a:rPr lang="es-PE" sz="1800" dirty="0" err="1"/>
              <a:t>death</a:t>
            </a:r>
            <a:r>
              <a:rPr lang="es-PE" sz="1800" dirty="0"/>
              <a:t> in the </a:t>
            </a:r>
            <a:r>
              <a:rPr lang="es-PE" sz="1800" dirty="0" err="1"/>
              <a:t>population</a:t>
            </a:r>
            <a:r>
              <a:rPr lang="es-PE" sz="1800" dirty="0"/>
              <a:t>.</a:t>
            </a:r>
          </a:p>
        </p:txBody>
      </p:sp>
      <p:pic>
        <p:nvPicPr>
          <p:cNvPr id="1026" name="Picture 2" descr="C:\Users\USER\AppData\Local\Temp\Rar$DI02.019\IMG_5020.JPG"/>
          <p:cNvPicPr>
            <a:picLocks noChangeAspect="1" noChangeArrowheads="1"/>
          </p:cNvPicPr>
          <p:nvPr/>
        </p:nvPicPr>
        <p:blipFill>
          <a:blip r:embed="rId2" cstate="print"/>
          <a:srcRect/>
          <a:stretch>
            <a:fillRect/>
          </a:stretch>
        </p:blipFill>
        <p:spPr bwMode="auto">
          <a:xfrm rot="5400000">
            <a:off x="7476331" y="1748631"/>
            <a:ext cx="4387850" cy="329088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7138" y="852381"/>
            <a:ext cx="11476512" cy="5657602"/>
          </a:xfrm>
        </p:spPr>
        <p:txBody>
          <a:bodyPr>
            <a:normAutofit fontScale="92500"/>
          </a:bodyPr>
          <a:lstStyle/>
          <a:p>
            <a:pPr algn="just">
              <a:lnSpc>
                <a:spcPct val="100000"/>
              </a:lnSpc>
              <a:buNone/>
            </a:pPr>
            <a:r>
              <a:rPr lang="el-GR" sz="2000" b="1" dirty="0">
                <a:solidFill>
                  <a:schemeClr val="accent2"/>
                </a:solidFill>
                <a:effectLst>
                  <a:outerShdw blurRad="38100" dist="38100" dir="2700000" algn="tl">
                    <a:srgbClr val="000000">
                      <a:alpha val="43137"/>
                    </a:srgbClr>
                  </a:outerShdw>
                </a:effectLst>
                <a:ea typeface="+mj-ea"/>
                <a:cs typeface="+mj-cs"/>
              </a:rPr>
              <a:t>Βιβλιογραφία</a:t>
            </a:r>
            <a:endParaRPr lang="es-PE" sz="2000" b="1" dirty="0">
              <a:solidFill>
                <a:schemeClr val="accent2"/>
              </a:solidFill>
              <a:effectLst>
                <a:outerShdw blurRad="38100" dist="38100" dir="2700000" algn="tl">
                  <a:srgbClr val="000000">
                    <a:alpha val="43137"/>
                  </a:srgbClr>
                </a:outerShdw>
              </a:effectLst>
              <a:ea typeface="+mj-ea"/>
              <a:cs typeface="+mj-cs"/>
            </a:endParaRPr>
          </a:p>
          <a:p>
            <a:pPr algn="just">
              <a:lnSpc>
                <a:spcPct val="100000"/>
              </a:lnSpc>
              <a:buNone/>
            </a:pPr>
            <a:r>
              <a:rPr lang="es-PE" sz="1400" dirty="0"/>
              <a:t>1.   </a:t>
            </a:r>
            <a:r>
              <a:rPr lang="es-PE" sz="1400" dirty="0" err="1"/>
              <a:t>Frisancho</a:t>
            </a:r>
            <a:r>
              <a:rPr lang="es-PE" sz="1400" dirty="0"/>
              <a:t> Velarde Óscar. Concepción mágico-religiosa de la Medicina en la América Prehispánica. Acta </a:t>
            </a:r>
            <a:r>
              <a:rPr lang="es-PE" sz="1400" dirty="0" err="1"/>
              <a:t>méd</a:t>
            </a:r>
            <a:r>
              <a:rPr lang="es-PE" sz="1400" dirty="0"/>
              <a:t>. peruana  [Internet]. 2012  </a:t>
            </a:r>
            <a:r>
              <a:rPr lang="es-PE" sz="1400" dirty="0" err="1"/>
              <a:t>Abr</a:t>
            </a:r>
            <a:r>
              <a:rPr lang="es-PE" sz="1400" dirty="0"/>
              <a:t> [citado  2020  Mayo  16] ;  29( 2 ): 121-     127. Disponible en: http://www.scielo.org.pe/scielo.php?script=sci_arttext&amp;pid=S1728-59172012000200013&amp;lng=es.</a:t>
            </a:r>
            <a:endParaRPr lang="es-ES" sz="1400" dirty="0"/>
          </a:p>
          <a:p>
            <a:pPr marL="0" indent="0" algn="just">
              <a:lnSpc>
                <a:spcPct val="100000"/>
              </a:lnSpc>
              <a:buNone/>
            </a:pPr>
            <a:r>
              <a:rPr lang="es-ES" sz="1400" dirty="0"/>
              <a:t>2. JORDÁN, RÉGULO G. FRANCO; RÉGULO, G. Chamanismo y plantas de poder en el mundo precolombino de la costa norte del Perú. </a:t>
            </a:r>
            <a:r>
              <a:rPr lang="es-ES" sz="1400" i="1" dirty="0"/>
              <a:t>Perspectivas latinoamericanas</a:t>
            </a:r>
            <a:r>
              <a:rPr lang="es-ES" sz="1400" dirty="0"/>
              <a:t>, 2015, p. 1-40.</a:t>
            </a:r>
            <a:endParaRPr lang="en-US" sz="1400" dirty="0"/>
          </a:p>
          <a:p>
            <a:pPr algn="just">
              <a:lnSpc>
                <a:spcPct val="100000"/>
              </a:lnSpc>
              <a:buNone/>
            </a:pPr>
            <a:r>
              <a:rPr lang="es-PE" sz="1400" dirty="0"/>
              <a:t>3. </a:t>
            </a:r>
            <a:r>
              <a:rPr lang="es-PE" sz="1400" dirty="0" err="1">
                <a:cs typeface="Times New Roman" pitchFamily="18" charset="0"/>
              </a:rPr>
              <a:t>Hermida</a:t>
            </a:r>
            <a:r>
              <a:rPr lang="es-PE" sz="1400" dirty="0">
                <a:cs typeface="Times New Roman" pitchFamily="18" charset="0"/>
              </a:rPr>
              <a:t> Bustos, Enrique. </a:t>
            </a:r>
            <a:r>
              <a:rPr lang="es-PE" sz="1400" i="1" dirty="0" err="1">
                <a:cs typeface="Times New Roman" pitchFamily="18" charset="0"/>
              </a:rPr>
              <a:t>Paleopatología</a:t>
            </a:r>
            <a:r>
              <a:rPr lang="es-PE" sz="1400" i="1" dirty="0">
                <a:cs typeface="Times New Roman" pitchFamily="18" charset="0"/>
              </a:rPr>
              <a:t> en la cerámica precolombina malformaciones, deformaciones o anormalidades en las culturas: Valdivia, Chorrera, </a:t>
            </a:r>
            <a:r>
              <a:rPr lang="es-PE" sz="1400" i="1" dirty="0" err="1">
                <a:cs typeface="Times New Roman" pitchFamily="18" charset="0"/>
              </a:rPr>
              <a:t>Guangala</a:t>
            </a:r>
            <a:r>
              <a:rPr lang="es-PE" sz="1400" i="1" dirty="0">
                <a:cs typeface="Times New Roman" pitchFamily="18" charset="0"/>
              </a:rPr>
              <a:t> y la </a:t>
            </a:r>
            <a:r>
              <a:rPr lang="es-PE" sz="1400" i="1" dirty="0" err="1">
                <a:cs typeface="Times New Roman" pitchFamily="18" charset="0"/>
              </a:rPr>
              <a:t>To</a:t>
            </a:r>
            <a:r>
              <a:rPr lang="es-PE" sz="1400" i="1" dirty="0">
                <a:cs typeface="Times New Roman" pitchFamily="18" charset="0"/>
              </a:rPr>
              <a:t>-lita</a:t>
            </a:r>
            <a:r>
              <a:rPr lang="es-PE" sz="1400" dirty="0">
                <a:cs typeface="Times New Roman" pitchFamily="18" charset="0"/>
              </a:rPr>
              <a:t>. </a:t>
            </a:r>
            <a:r>
              <a:rPr lang="es-PE" sz="1400" dirty="0" err="1">
                <a:cs typeface="Times New Roman" pitchFamily="18" charset="0"/>
              </a:rPr>
              <a:t>Diss</a:t>
            </a:r>
            <a:r>
              <a:rPr lang="es-PE" sz="1400" dirty="0">
                <a:cs typeface="Times New Roman" pitchFamily="18" charset="0"/>
              </a:rPr>
              <a:t>. Universidad Internacional SEK, 2011 Tesis de Maestría en conservación y administración de bienes Culturales. Ecuador</a:t>
            </a:r>
          </a:p>
          <a:p>
            <a:pPr algn="just">
              <a:lnSpc>
                <a:spcPct val="100000"/>
              </a:lnSpc>
              <a:buAutoNum type="arabicPeriod" startAt="4"/>
            </a:pPr>
            <a:r>
              <a:rPr lang="es-PE" sz="1400" dirty="0">
                <a:cs typeface="Times New Roman" pitchFamily="18" charset="0"/>
              </a:rPr>
              <a:t>Medicina </a:t>
            </a:r>
            <a:r>
              <a:rPr lang="es-PE" sz="1400" dirty="0" err="1">
                <a:cs typeface="Times New Roman" pitchFamily="18" charset="0"/>
              </a:rPr>
              <a:t>chamánica</a:t>
            </a:r>
            <a:r>
              <a:rPr lang="es-PE" sz="1400" dirty="0">
                <a:cs typeface="Times New Roman" pitchFamily="18" charset="0"/>
              </a:rPr>
              <a:t>. Métodos de curación de una Tradición Milenaria. Enrique </a:t>
            </a:r>
            <a:r>
              <a:rPr lang="es-PE" sz="1400" dirty="0" err="1">
                <a:cs typeface="Times New Roman" pitchFamily="18" charset="0"/>
              </a:rPr>
              <a:t>Gónzalez</a:t>
            </a:r>
            <a:r>
              <a:rPr lang="es-PE" sz="1400" dirty="0">
                <a:cs typeface="Times New Roman" pitchFamily="18" charset="0"/>
              </a:rPr>
              <a:t> – Rubio Montoya. </a:t>
            </a:r>
          </a:p>
          <a:p>
            <a:pPr algn="just">
              <a:lnSpc>
                <a:spcPct val="100000"/>
              </a:lnSpc>
              <a:buAutoNum type="arabicPeriod" startAt="5"/>
            </a:pPr>
            <a:r>
              <a:rPr lang="es-PE" sz="1400" dirty="0">
                <a:solidFill>
                  <a:prstClr val="black"/>
                </a:solidFill>
                <a:cs typeface="Times New Roman" pitchFamily="18" charset="0"/>
              </a:rPr>
              <a:t>El chamanismo entre los indios </a:t>
            </a:r>
            <a:r>
              <a:rPr lang="es-PE" sz="1400" dirty="0" err="1">
                <a:solidFill>
                  <a:prstClr val="black"/>
                </a:solidFill>
                <a:cs typeface="Times New Roman" pitchFamily="18" charset="0"/>
              </a:rPr>
              <a:t>Ticuna</a:t>
            </a:r>
            <a:r>
              <a:rPr lang="es-PE" sz="1400" dirty="0">
                <a:solidFill>
                  <a:prstClr val="black"/>
                </a:solidFill>
                <a:cs typeface="Times New Roman" pitchFamily="18" charset="0"/>
              </a:rPr>
              <a:t> Del Amazonas: Entre la Religión, la Magia y la representación dramática. Javier </a:t>
            </a:r>
            <a:r>
              <a:rPr lang="es-PE" sz="1400" dirty="0" err="1">
                <a:solidFill>
                  <a:prstClr val="black"/>
                </a:solidFill>
                <a:cs typeface="Times New Roman" pitchFamily="18" charset="0"/>
              </a:rPr>
              <a:t>Ullán</a:t>
            </a:r>
            <a:r>
              <a:rPr lang="es-PE" sz="1400" dirty="0">
                <a:solidFill>
                  <a:prstClr val="black"/>
                </a:solidFill>
                <a:cs typeface="Times New Roman" pitchFamily="18" charset="0"/>
              </a:rPr>
              <a:t> De La Rosa. </a:t>
            </a:r>
            <a:r>
              <a:rPr lang="es-PE" sz="1400" dirty="0" err="1">
                <a:solidFill>
                  <a:prstClr val="black"/>
                </a:solidFill>
                <a:cs typeface="Times New Roman" pitchFamily="18" charset="0"/>
              </a:rPr>
              <a:t>Universidade</a:t>
            </a:r>
            <a:r>
              <a:rPr lang="es-PE" sz="1400" dirty="0">
                <a:solidFill>
                  <a:prstClr val="black"/>
                </a:solidFill>
                <a:cs typeface="Times New Roman" pitchFamily="18" charset="0"/>
              </a:rPr>
              <a:t> Complutense – Madrid. España.</a:t>
            </a:r>
          </a:p>
          <a:p>
            <a:pPr algn="just">
              <a:lnSpc>
                <a:spcPct val="100000"/>
              </a:lnSpc>
              <a:buFont typeface="Arial" panose="020B0604020202020204" pitchFamily="34" charset="0"/>
              <a:buAutoNum type="arabicPeriod" startAt="5"/>
            </a:pPr>
            <a:r>
              <a:rPr lang="es-PE" sz="1400" dirty="0"/>
              <a:t>Jordán, Régulo Franco. Oficiantes y curanderos moche, una visión desde la arqueología. </a:t>
            </a:r>
            <a:r>
              <a:rPr lang="es-PE" sz="1400" i="1" dirty="0"/>
              <a:t>Pueblo continente</a:t>
            </a:r>
            <a:r>
              <a:rPr lang="es-PE" sz="1400" dirty="0"/>
              <a:t>, 2016, vol. 23, no 1, p. 18-26.</a:t>
            </a:r>
          </a:p>
          <a:p>
            <a:pPr algn="just">
              <a:lnSpc>
                <a:spcPct val="100000"/>
              </a:lnSpc>
              <a:buFont typeface="Arial" panose="020B0604020202020204" pitchFamily="34" charset="0"/>
              <a:buAutoNum type="arabicPeriod" startAt="5"/>
            </a:pPr>
            <a:r>
              <a:rPr lang="es-PE" sz="1400" dirty="0"/>
              <a:t>Diccionario Enciclopédico </a:t>
            </a:r>
            <a:r>
              <a:rPr lang="es-PE" sz="1400" dirty="0" err="1"/>
              <a:t>Oceano</a:t>
            </a:r>
            <a:r>
              <a:rPr lang="es-PE" sz="1400" dirty="0"/>
              <a:t> Uno. Editorial: Océano </a:t>
            </a:r>
            <a:r>
              <a:rPr lang="es-PE" sz="1400" dirty="0" err="1"/>
              <a:t>Langenscheidt</a:t>
            </a:r>
            <a:endParaRPr lang="es-PE" sz="1400" dirty="0"/>
          </a:p>
          <a:p>
            <a:pPr algn="just">
              <a:lnSpc>
                <a:spcPct val="100000"/>
              </a:lnSpc>
              <a:buFont typeface="Arial" panose="020B0604020202020204" pitchFamily="34" charset="0"/>
              <a:buAutoNum type="arabicPeriod" startAt="5"/>
            </a:pPr>
            <a:r>
              <a:rPr lang="es-PE" sz="1400" dirty="0"/>
              <a:t>Apuntes de Medicina Tradicional. La racionalización de lo irracional. Fernando Cabieses. </a:t>
            </a:r>
          </a:p>
          <a:p>
            <a:pPr algn="just">
              <a:lnSpc>
                <a:spcPct val="100000"/>
              </a:lnSpc>
              <a:buNone/>
            </a:pPr>
            <a:r>
              <a:rPr lang="es-PE" sz="1400" dirty="0"/>
              <a:t>9. Llamazares, Ana María. "Occidente herido: el potencial sanador del chamanismo en el mundo contemporáneo." (2013).</a:t>
            </a:r>
          </a:p>
          <a:p>
            <a:pPr algn="just">
              <a:lnSpc>
                <a:spcPct val="100000"/>
              </a:lnSpc>
              <a:buNone/>
            </a:pPr>
            <a:r>
              <a:rPr lang="es-PE" sz="1400" dirty="0"/>
              <a:t>10.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400" dirty="0" err="1"/>
              <a:t>Muséum</a:t>
            </a:r>
            <a:r>
              <a:rPr lang="es-PE" sz="1400" dirty="0"/>
              <a:t> </a:t>
            </a:r>
            <a:r>
              <a:rPr lang="es-PE" sz="1400" dirty="0" err="1"/>
              <a:t>National</a:t>
            </a:r>
            <a:r>
              <a:rPr lang="es-PE" sz="1400" dirty="0"/>
              <a:t> </a:t>
            </a:r>
            <a:r>
              <a:rPr lang="es-PE" sz="1400" dirty="0" err="1"/>
              <a:t>d’Histoire</a:t>
            </a:r>
            <a:r>
              <a:rPr lang="es-PE" sz="1400" dirty="0"/>
              <a:t> </a:t>
            </a:r>
            <a:r>
              <a:rPr lang="es-PE" sz="1400" dirty="0" err="1"/>
              <a:t>Naturelle</a:t>
            </a:r>
            <a:r>
              <a:rPr lang="es-PE" sz="1400" dirty="0"/>
              <a:t>.  </a:t>
            </a:r>
          </a:p>
          <a:p>
            <a:pPr algn="just">
              <a:lnSpc>
                <a:spcPct val="100000"/>
              </a:lnSpc>
              <a:buNone/>
            </a:pPr>
            <a:r>
              <a:rPr lang="es-PE" sz="1400" dirty="0"/>
              <a:t>11. Castillo. J; Chamanismo </a:t>
            </a:r>
            <a:r>
              <a:rPr lang="es-PE" sz="1400" dirty="0" err="1"/>
              <a:t>Piaroa</a:t>
            </a:r>
            <a:r>
              <a:rPr lang="es-PE" sz="1400" dirty="0"/>
              <a:t>. En: </a:t>
            </a:r>
            <a:r>
              <a:rPr lang="es-PE" sz="1400" dirty="0" err="1"/>
              <a:t>Poveda</a:t>
            </a:r>
            <a:r>
              <a:rPr lang="es-PE" sz="1400" dirty="0"/>
              <a:t>, J.M. (</a:t>
            </a:r>
            <a:r>
              <a:rPr lang="es-PE" sz="1400" dirty="0" err="1"/>
              <a:t>Ed</a:t>
            </a:r>
            <a:r>
              <a:rPr lang="es-PE" sz="1400" dirty="0"/>
              <a:t>) Chamanismo. El arte natural de curar; Temas de Hoy; Madrid; 1997. p.357-362</a:t>
            </a:r>
          </a:p>
          <a:p>
            <a:pPr algn="just">
              <a:lnSpc>
                <a:spcPct val="100000"/>
              </a:lnSpc>
              <a:buNone/>
            </a:pPr>
            <a:r>
              <a:rPr lang="es-PE" sz="1400" dirty="0"/>
              <a:t>12. Carlos </a:t>
            </a:r>
            <a:r>
              <a:rPr lang="es-PE" sz="1400" dirty="0" err="1"/>
              <a:t>Musso</a:t>
            </a:r>
            <a:r>
              <a:rPr lang="es-PE" sz="1400" dirty="0"/>
              <a:t>. Medicina </a:t>
            </a:r>
            <a:r>
              <a:rPr lang="es-PE" sz="1400" dirty="0" err="1"/>
              <a:t>chamánica</a:t>
            </a:r>
            <a:r>
              <a:rPr lang="es-PE" sz="1400" dirty="0"/>
              <a:t>: su análisis desde una perspectiva científica. </a:t>
            </a:r>
            <a:r>
              <a:rPr lang="da-DK" sz="1400" dirty="0"/>
              <a:t>Rev. Hosp. Ital. B.Aires 2015; 35(4): 142-144.</a:t>
            </a:r>
          </a:p>
          <a:p>
            <a:pPr algn="just">
              <a:lnSpc>
                <a:spcPct val="100000"/>
              </a:lnSpc>
              <a:buNone/>
            </a:pPr>
            <a:endParaRPr lang="es-PE" sz="1200" dirty="0"/>
          </a:p>
          <a:p>
            <a:pPr algn="just">
              <a:lnSpc>
                <a:spcPct val="100000"/>
              </a:lnSpc>
              <a:buAutoNum type="arabicPeriod" startAt="14"/>
            </a:pPr>
            <a:endParaRPr lang="es-PE" sz="1200" dirty="0"/>
          </a:p>
          <a:p>
            <a:pPr algn="just">
              <a:lnSpc>
                <a:spcPct val="100000"/>
              </a:lnSpc>
              <a:buFont typeface="Arial" panose="020B0604020202020204" pitchFamily="34" charset="0"/>
              <a:buAutoNum type="arabicPeriod" startAt="5"/>
            </a:pPr>
            <a:endParaRPr lang="es-PE" sz="1200" dirty="0"/>
          </a:p>
          <a:p>
            <a:pPr algn="just">
              <a:buFont typeface="Arial" panose="020B0604020202020204" pitchFamily="34" charset="0"/>
              <a:buAutoNum type="arabicPeriod" startAt="5"/>
            </a:pPr>
            <a:endParaRPr lang="es-PE" sz="1200" dirty="0"/>
          </a:p>
          <a:p>
            <a:pPr algn="just">
              <a:buAutoNum type="arabicPeriod" startAt="5"/>
            </a:pPr>
            <a:endParaRPr lang="es-PE" sz="1200" dirty="0">
              <a:solidFill>
                <a:prstClr val="black"/>
              </a:solidFill>
              <a:cs typeface="Times New Roman" pitchFamily="18" charset="0"/>
            </a:endParaRPr>
          </a:p>
          <a:p>
            <a:pPr algn="just">
              <a:buAutoNum type="arabicPeriod" startAt="5"/>
            </a:pPr>
            <a:endParaRPr lang="es-PE" sz="1200" dirty="0"/>
          </a:p>
        </p:txBody>
      </p:sp>
    </p:spTree>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1632" y="997732"/>
            <a:ext cx="10778837" cy="5282541"/>
          </a:xfrm>
        </p:spPr>
        <p:txBody>
          <a:bodyPr>
            <a:normAutofit/>
          </a:bodyPr>
          <a:lstStyle/>
          <a:p>
            <a:pPr algn="just">
              <a:lnSpc>
                <a:spcPct val="100000"/>
              </a:lnSpc>
              <a:buAutoNum type="arabicPeriod" startAt="13"/>
            </a:pPr>
            <a:r>
              <a:rPr lang="es-PE" sz="1300" dirty="0"/>
              <a:t>Sergio Espinosa Proa. Dos aproximaciones al chamanismo. Universidad Autónoma de Zacatecas.</a:t>
            </a:r>
          </a:p>
          <a:p>
            <a:pPr algn="just">
              <a:lnSpc>
                <a:spcPct val="100000"/>
              </a:lnSpc>
              <a:buAutoNum type="arabicPeriod" startAt="14"/>
            </a:pPr>
            <a:r>
              <a:rPr lang="es-PE" sz="1300" dirty="0" err="1"/>
              <a:t>Clottes</a:t>
            </a:r>
            <a:r>
              <a:rPr lang="es-PE" sz="1300" dirty="0"/>
              <a:t>, Jean; Lewis EWIS-WILLIAMS, J. David; MENDIZÁBAL, </a:t>
            </a:r>
            <a:r>
              <a:rPr lang="es-PE" sz="1300" dirty="0" err="1"/>
              <a:t>Maria</a:t>
            </a:r>
            <a:r>
              <a:rPr lang="es-PE" sz="1300" dirty="0"/>
              <a:t> </a:t>
            </a:r>
            <a:r>
              <a:rPr lang="es-PE" sz="1300" dirty="0" err="1"/>
              <a:t>Angels</a:t>
            </a:r>
            <a:r>
              <a:rPr lang="es-PE" sz="1300" dirty="0"/>
              <a:t> </a:t>
            </a:r>
            <a:r>
              <a:rPr lang="es-PE" sz="1300" dirty="0" err="1"/>
              <a:t>Petit</a:t>
            </a:r>
            <a:r>
              <a:rPr lang="es-PE" sz="1300" dirty="0"/>
              <a:t>. </a:t>
            </a:r>
            <a:r>
              <a:rPr lang="es-PE" sz="1300" i="1" dirty="0"/>
              <a:t>Los chamanes de la prehistoria</a:t>
            </a:r>
            <a:r>
              <a:rPr lang="es-PE" sz="1300" dirty="0"/>
              <a:t>. Ariel, 2001.</a:t>
            </a:r>
          </a:p>
          <a:p>
            <a:pPr algn="just">
              <a:lnSpc>
                <a:spcPct val="100000"/>
              </a:lnSpc>
              <a:buNone/>
            </a:pPr>
            <a:r>
              <a:rPr lang="es-PE" sz="1300" dirty="0"/>
              <a:t>15. Diego Alonso Huerta Jiménez. Chamanismo y  Turismo Místico en el  Perú: Un Estado. De la Cuestión. </a:t>
            </a:r>
            <a:r>
              <a:rPr lang="es-PE" sz="1300" i="1" dirty="0" err="1"/>
              <a:t>Novum</a:t>
            </a:r>
            <a:r>
              <a:rPr lang="es-PE" sz="1300" i="1" dirty="0"/>
              <a:t> </a:t>
            </a:r>
            <a:r>
              <a:rPr lang="es-PE" sz="1300" i="1" dirty="0" err="1"/>
              <a:t>Otium</a:t>
            </a:r>
            <a:r>
              <a:rPr lang="es-PE" sz="1300" i="1" dirty="0"/>
              <a:t>  2(1) 2016 . ISSN 2414-0759 </a:t>
            </a:r>
            <a:r>
              <a:rPr lang="es-PE" sz="1300" dirty="0"/>
              <a:t> </a:t>
            </a:r>
          </a:p>
          <a:p>
            <a:pPr algn="just">
              <a:lnSpc>
                <a:spcPct val="100000"/>
              </a:lnSpc>
              <a:buNone/>
            </a:pPr>
            <a:r>
              <a:rPr lang="es-PE" sz="1300" dirty="0"/>
              <a:t>16. </a:t>
            </a:r>
            <a:r>
              <a:rPr lang="es-PE" sz="1300" dirty="0">
                <a:solidFill>
                  <a:prstClr val="black"/>
                </a:solidFill>
                <a:cs typeface="Times New Roman" pitchFamily="18" charset="0"/>
              </a:rPr>
              <a:t>Javier </a:t>
            </a:r>
            <a:r>
              <a:rPr lang="es-PE" sz="1300" dirty="0" err="1">
                <a:solidFill>
                  <a:prstClr val="black"/>
                </a:solidFill>
                <a:cs typeface="Times New Roman" pitchFamily="18" charset="0"/>
              </a:rPr>
              <a:t>Ullán</a:t>
            </a:r>
            <a:r>
              <a:rPr lang="es-PE" sz="1300" dirty="0">
                <a:solidFill>
                  <a:prstClr val="black"/>
                </a:solidFill>
                <a:cs typeface="Times New Roman" pitchFamily="18" charset="0"/>
              </a:rPr>
              <a:t> De La Rosa. El chamanismo entre los indios </a:t>
            </a:r>
            <a:r>
              <a:rPr lang="es-PE" sz="1300" dirty="0" err="1">
                <a:solidFill>
                  <a:prstClr val="black"/>
                </a:solidFill>
                <a:cs typeface="Times New Roman" pitchFamily="18" charset="0"/>
              </a:rPr>
              <a:t>Ticuna</a:t>
            </a:r>
            <a:r>
              <a:rPr lang="es-PE" sz="1300" dirty="0">
                <a:solidFill>
                  <a:prstClr val="black"/>
                </a:solidFill>
                <a:cs typeface="Times New Roman" pitchFamily="18" charset="0"/>
              </a:rPr>
              <a:t> Del Amazonas: Entre la Religión, la Magia y la representación dramática. Universidad Complutense – Madrid. España</a:t>
            </a:r>
          </a:p>
          <a:p>
            <a:pPr algn="just">
              <a:lnSpc>
                <a:spcPct val="100000"/>
              </a:lnSpc>
              <a:buNone/>
            </a:pPr>
            <a:r>
              <a:rPr lang="es-PE" sz="1300" dirty="0">
                <a:solidFill>
                  <a:prstClr val="black"/>
                </a:solidFill>
                <a:cs typeface="Times New Roman" pitchFamily="18" charset="0"/>
              </a:rPr>
              <a:t>17. </a:t>
            </a:r>
            <a:r>
              <a:rPr lang="es-PE" sz="1300" dirty="0" err="1"/>
              <a:t>Pamo</a:t>
            </a:r>
            <a:r>
              <a:rPr lang="es-PE" sz="1300" dirty="0"/>
              <a:t> Reyna Oscar. Medicina Prehispánica. En Alarcón Graciela, Espinoza Luis, </a:t>
            </a:r>
            <a:r>
              <a:rPr lang="es-PE" sz="1300" dirty="0" err="1"/>
              <a:t>Pamo</a:t>
            </a:r>
            <a:r>
              <a:rPr lang="es-PE" sz="1300" dirty="0"/>
              <a:t>-Reyna Oscar, Eds. Medicina y Reumatología Peruanas: historia y aportes. Lima, Comité Organizador PANLAR 2006.</a:t>
            </a:r>
          </a:p>
          <a:p>
            <a:pPr algn="just">
              <a:lnSpc>
                <a:spcPct val="100000"/>
              </a:lnSpc>
              <a:buAutoNum type="arabicPeriod" startAt="18"/>
            </a:pPr>
            <a:r>
              <a:rPr lang="es-PE" sz="1300" dirty="0"/>
              <a:t>Llamazares, Ana María; Arte </a:t>
            </a:r>
            <a:r>
              <a:rPr lang="es-PE" sz="1300" dirty="0" err="1"/>
              <a:t>chamánico</a:t>
            </a:r>
            <a:r>
              <a:rPr lang="es-PE" sz="1300" dirty="0"/>
              <a:t>: visiones del universo. En: Llamazares y Martínez Sarasola (Eds.) El lenguaje de los dioses; Buenos Aires; </a:t>
            </a:r>
            <a:r>
              <a:rPr lang="es-PE" sz="1300" dirty="0" err="1"/>
              <a:t>Biblos</a:t>
            </a:r>
            <a:r>
              <a:rPr lang="es-PE" sz="1300" dirty="0"/>
              <a:t>; 2004. p. 107-108.</a:t>
            </a:r>
          </a:p>
          <a:p>
            <a:pPr algn="just">
              <a:lnSpc>
                <a:spcPct val="100000"/>
              </a:lnSpc>
              <a:buFont typeface="Arial" panose="020B0604020202020204" pitchFamily="34" charset="0"/>
              <a:buAutoNum type="arabicPeriod" startAt="18"/>
            </a:pPr>
            <a:r>
              <a:rPr lang="en-US" sz="1300" dirty="0" err="1"/>
              <a:t>Llamazares</a:t>
            </a:r>
            <a:r>
              <a:rPr lang="en-US" sz="1300" dirty="0"/>
              <a:t>, a. M. The wounded west: The healing potential of shamanism in the contemporary world. </a:t>
            </a:r>
            <a:r>
              <a:rPr lang="en-US" sz="1300" i="1" dirty="0" err="1"/>
              <a:t>ReVision</a:t>
            </a:r>
            <a:r>
              <a:rPr lang="en-US" sz="1300" dirty="0"/>
              <a:t>, 2015, vol. 23, no 2&amp;3, p. 6-23.</a:t>
            </a:r>
          </a:p>
          <a:p>
            <a:pPr algn="just">
              <a:lnSpc>
                <a:spcPct val="100000"/>
              </a:lnSpc>
              <a:buNone/>
            </a:pPr>
            <a:r>
              <a:rPr lang="es-PE" sz="1300" dirty="0"/>
              <a:t>20.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300" dirty="0" err="1"/>
              <a:t>Muséum</a:t>
            </a:r>
            <a:r>
              <a:rPr lang="es-PE" sz="1300" dirty="0"/>
              <a:t> </a:t>
            </a:r>
            <a:r>
              <a:rPr lang="es-PE" sz="1300" dirty="0" err="1"/>
              <a:t>National</a:t>
            </a:r>
            <a:r>
              <a:rPr lang="es-PE" sz="1300" dirty="0"/>
              <a:t> </a:t>
            </a:r>
            <a:r>
              <a:rPr lang="es-PE" sz="1300" dirty="0" err="1"/>
              <a:t>d’Histoire</a:t>
            </a:r>
            <a:r>
              <a:rPr lang="es-PE" sz="1300" dirty="0"/>
              <a:t> </a:t>
            </a:r>
            <a:r>
              <a:rPr lang="es-PE" sz="1300" dirty="0" err="1"/>
              <a:t>Naturelle</a:t>
            </a:r>
            <a:r>
              <a:rPr lang="es-PE" sz="1300" dirty="0"/>
              <a:t>.</a:t>
            </a:r>
          </a:p>
          <a:p>
            <a:pPr algn="just">
              <a:buNone/>
            </a:pPr>
            <a:r>
              <a:rPr lang="es-ES" sz="1300" dirty="0"/>
              <a:t>21. </a:t>
            </a:r>
            <a:r>
              <a:rPr lang="es-PE" sz="1300" dirty="0"/>
              <a:t>Prodigioso Perú Profundo. </a:t>
            </a:r>
            <a:r>
              <a:rPr lang="es-PE" sz="1300" dirty="0" err="1"/>
              <a:t>Chamánico</a:t>
            </a:r>
            <a:r>
              <a:rPr lang="es-PE" sz="1300" dirty="0"/>
              <a:t>, Cósmico, Simbólico. Francis </a:t>
            </a:r>
            <a:r>
              <a:rPr lang="es-PE" sz="1300" dirty="0" err="1"/>
              <a:t>Devigne</a:t>
            </a:r>
            <a:endParaRPr lang="es-PE" sz="1300" dirty="0"/>
          </a:p>
          <a:p>
            <a:pPr algn="just">
              <a:buNone/>
            </a:pPr>
            <a:r>
              <a:rPr lang="es-ES" sz="1300" dirty="0"/>
              <a:t>22. </a:t>
            </a:r>
            <a:r>
              <a:rPr lang="es-PE" sz="1300" dirty="0"/>
              <a:t>González, D., Cantillo, J., Pérez, I. </a:t>
            </a:r>
            <a:r>
              <a:rPr lang="es-PE" sz="1300" i="1" dirty="0"/>
              <a:t>et al.</a:t>
            </a:r>
            <a:r>
              <a:rPr lang="es-PE" sz="1300" dirty="0"/>
              <a:t> </a:t>
            </a:r>
            <a:r>
              <a:rPr lang="es-PE" sz="1300" dirty="0" err="1"/>
              <a:t>Therapeutic</a:t>
            </a:r>
            <a:r>
              <a:rPr lang="es-PE" sz="1300" dirty="0"/>
              <a:t> </a:t>
            </a:r>
            <a:r>
              <a:rPr lang="es-PE" sz="1300" dirty="0" err="1"/>
              <a:t>potential</a:t>
            </a:r>
            <a:r>
              <a:rPr lang="es-PE" sz="1300" dirty="0"/>
              <a:t> of ayahuasca in </a:t>
            </a:r>
            <a:r>
              <a:rPr lang="es-PE" sz="1300" dirty="0" err="1"/>
              <a:t>grief</a:t>
            </a:r>
            <a:r>
              <a:rPr lang="es-PE" sz="1300" dirty="0"/>
              <a:t>: a </a:t>
            </a:r>
            <a:r>
              <a:rPr lang="es-PE" sz="1300" dirty="0" err="1"/>
              <a:t>prospective</a:t>
            </a:r>
            <a:r>
              <a:rPr lang="es-PE" sz="1300" dirty="0"/>
              <a:t>, </a:t>
            </a:r>
            <a:r>
              <a:rPr lang="es-PE" sz="1300" dirty="0" err="1"/>
              <a:t>observational</a:t>
            </a:r>
            <a:r>
              <a:rPr lang="es-PE" sz="1300" dirty="0"/>
              <a:t> </a:t>
            </a:r>
            <a:r>
              <a:rPr lang="es-PE" sz="1300" dirty="0" err="1"/>
              <a:t>study</a:t>
            </a:r>
            <a:r>
              <a:rPr lang="es-PE" sz="1300" dirty="0"/>
              <a:t>. </a:t>
            </a:r>
            <a:r>
              <a:rPr lang="es-PE" sz="1300" i="1" dirty="0" err="1"/>
              <a:t>Psychopharmacology</a:t>
            </a:r>
            <a:r>
              <a:rPr lang="es-PE" sz="1300" dirty="0"/>
              <a:t> </a:t>
            </a:r>
            <a:r>
              <a:rPr lang="es-PE" sz="1300" b="1" dirty="0"/>
              <a:t>237, </a:t>
            </a:r>
            <a:r>
              <a:rPr lang="es-PE" sz="1300" dirty="0"/>
              <a:t>1171–1182 (2020). </a:t>
            </a:r>
            <a:r>
              <a:rPr lang="es-PE" sz="1300" dirty="0">
                <a:hlinkClick r:id="rId2"/>
              </a:rPr>
              <a:t>https://doi.org/10.1007/s00213-019-05446-2</a:t>
            </a:r>
            <a:endParaRPr lang="es-PE" sz="1300" dirty="0"/>
          </a:p>
          <a:p>
            <a:pPr algn="just">
              <a:buNone/>
            </a:pPr>
            <a:r>
              <a:rPr lang="es-PE" sz="1300" dirty="0"/>
              <a:t>23. Domínguez-Clavé E, Soler J, </a:t>
            </a:r>
            <a:r>
              <a:rPr lang="es-PE" sz="1300" dirty="0" err="1"/>
              <a:t>Elices</a:t>
            </a:r>
            <a:r>
              <a:rPr lang="es-PE" sz="1300" dirty="0"/>
              <a:t> M et al (2016) Ayahuasca: </a:t>
            </a:r>
            <a:r>
              <a:rPr lang="es-PE" sz="1300" dirty="0" err="1"/>
              <a:t>pharmacology</a:t>
            </a:r>
            <a:r>
              <a:rPr lang="es-PE" sz="1300" dirty="0"/>
              <a:t>, </a:t>
            </a:r>
            <a:r>
              <a:rPr lang="es-PE" sz="1300" dirty="0" err="1"/>
              <a:t>neuroscience</a:t>
            </a:r>
            <a:r>
              <a:rPr lang="es-PE" sz="1300" dirty="0"/>
              <a:t> and </a:t>
            </a:r>
            <a:r>
              <a:rPr lang="es-PE" sz="1300" dirty="0" err="1"/>
              <a:t>therapeutic</a:t>
            </a:r>
            <a:r>
              <a:rPr lang="es-PE" sz="1300" dirty="0"/>
              <a:t> </a:t>
            </a:r>
            <a:r>
              <a:rPr lang="es-PE" sz="1300" dirty="0" err="1"/>
              <a:t>potential</a:t>
            </a:r>
            <a:r>
              <a:rPr lang="es-PE" sz="1300" dirty="0"/>
              <a:t>. </a:t>
            </a:r>
            <a:r>
              <a:rPr lang="es-PE" sz="1300" dirty="0" err="1"/>
              <a:t>Brain</a:t>
            </a:r>
            <a:r>
              <a:rPr lang="es-PE" sz="1300" dirty="0"/>
              <a:t> Res Bull 126:89–101. </a:t>
            </a:r>
            <a:r>
              <a:rPr lang="es-PE" sz="1300" u="sng" dirty="0">
                <a:hlinkClick r:id="rId3"/>
              </a:rPr>
              <a:t>https://doi.org/10.1016/j.brainresbull.2016.03.002</a:t>
            </a:r>
            <a:endParaRPr lang="es-PE" sz="1300" dirty="0"/>
          </a:p>
          <a:p>
            <a:pPr algn="just">
              <a:lnSpc>
                <a:spcPct val="100000"/>
              </a:lnSpc>
              <a:buNone/>
            </a:pPr>
            <a:endParaRPr lang="es-PE" sz="1300" dirty="0"/>
          </a:p>
          <a:p>
            <a:pPr algn="just">
              <a:lnSpc>
                <a:spcPct val="100000"/>
              </a:lnSpc>
              <a:buAutoNum type="arabicPeriod" startAt="14"/>
            </a:pPr>
            <a:endParaRPr lang="es-PE" sz="1300" dirty="0"/>
          </a:p>
          <a:p>
            <a:pPr algn="just">
              <a:lnSpc>
                <a:spcPct val="100000"/>
              </a:lnSpc>
              <a:buAutoNum type="arabicPeriod" startAt="14"/>
            </a:pPr>
            <a:endParaRPr lang="es-PE" sz="1300" dirty="0"/>
          </a:p>
          <a:p>
            <a:pPr algn="just">
              <a:lnSpc>
                <a:spcPct val="100000"/>
              </a:lnSpc>
              <a:buFont typeface="Arial" panose="020B0604020202020204" pitchFamily="34" charset="0"/>
              <a:buAutoNum type="arabicPeriod" startAt="5"/>
            </a:pPr>
            <a:endParaRPr lang="es-PE" sz="1300" dirty="0"/>
          </a:p>
          <a:p>
            <a:pPr algn="just">
              <a:buFont typeface="Arial" panose="020B0604020202020204" pitchFamily="34" charset="0"/>
              <a:buAutoNum type="arabicPeriod" startAt="5"/>
            </a:pPr>
            <a:endParaRPr lang="es-PE" sz="1300" dirty="0"/>
          </a:p>
          <a:p>
            <a:pPr algn="just">
              <a:buAutoNum type="arabicPeriod" startAt="5"/>
            </a:pPr>
            <a:endParaRPr lang="es-PE" sz="1300" dirty="0">
              <a:solidFill>
                <a:prstClr val="black"/>
              </a:solidFill>
              <a:cs typeface="Times New Roman" pitchFamily="18" charset="0"/>
            </a:endParaRPr>
          </a:p>
          <a:p>
            <a:pPr algn="just">
              <a:buAutoNum type="arabicPeriod" startAt="5"/>
            </a:pPr>
            <a:endParaRPr lang="es-PE"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0654" y="1143048"/>
            <a:ext cx="10515600" cy="371854"/>
          </a:xfrm>
        </p:spPr>
        <p:txBody>
          <a:bodyPr>
            <a:normAutofit fontScale="90000"/>
          </a:bodyPr>
          <a:lstStyle/>
          <a:p>
            <a:r>
              <a:rPr lang="it-IT" sz="2000" b="1" dirty="0">
                <a:solidFill>
                  <a:schemeClr val="accent2"/>
                </a:solidFill>
                <a:effectLst>
                  <a:outerShdw blurRad="38100" dist="38100" dir="2700000" algn="tl">
                    <a:srgbClr val="000000">
                      <a:alpha val="43137"/>
                    </a:srgbClr>
                  </a:outerShdw>
                </a:effectLst>
              </a:rPr>
              <a:t>1.</a:t>
            </a:r>
            <a:r>
              <a:rPr lang="es-PE" sz="2000" b="1" dirty="0">
                <a:solidFill>
                  <a:schemeClr val="accent2"/>
                </a:solidFill>
                <a:effectLst>
                  <a:outerShdw blurRad="38100" dist="38100" dir="2700000" algn="tl">
                    <a:srgbClr val="000000">
                      <a:alpha val="43137"/>
                    </a:srgbClr>
                  </a:outerShdw>
                </a:effectLst>
              </a:rPr>
              <a:t> </a:t>
            </a:r>
            <a:r>
              <a:rPr lang="el-GR" sz="2000" b="1" dirty="0">
                <a:solidFill>
                  <a:schemeClr val="accent2"/>
                </a:solidFill>
                <a:effectLst>
                  <a:outerShdw blurRad="38100" dist="38100" dir="2700000" algn="tl">
                    <a:srgbClr val="000000">
                      <a:alpha val="43137"/>
                    </a:srgbClr>
                  </a:outerShdw>
                </a:effectLst>
              </a:rPr>
              <a:t>Προ-Κολομβιανή ιατρική</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83473" y="1278618"/>
            <a:ext cx="8023547" cy="4887996"/>
          </a:xfrm>
        </p:spPr>
        <p:txBody>
          <a:bodyPr>
            <a:noAutofit/>
          </a:bodyPr>
          <a:lstStyle/>
          <a:p>
            <a:pPr algn="just">
              <a:buNone/>
            </a:pPr>
            <a:r>
              <a:rPr lang="es-PE" sz="1800" dirty="0">
                <a:cs typeface="Times New Roman" pitchFamily="18" charset="0"/>
              </a:rPr>
              <a:t>   </a:t>
            </a:r>
          </a:p>
          <a:p>
            <a:pPr algn="just">
              <a:buNone/>
            </a:pPr>
            <a:r>
              <a:rPr lang="el-GR" sz="1600" dirty="0">
                <a:cs typeface="Times New Roman" pitchFamily="18" charset="0"/>
              </a:rPr>
              <a:t>Η προ-Κολομβιανή ιατρική στην Αμερικανική ήπειρο υιοθέτησε διάφορες </a:t>
            </a:r>
            <a:r>
              <a:rPr lang="el-GR" sz="1600" dirty="0" err="1">
                <a:cs typeface="Times New Roman" pitchFamily="18" charset="0"/>
              </a:rPr>
              <a:t>διαδιακασίες</a:t>
            </a:r>
            <a:r>
              <a:rPr lang="el-GR" sz="1600" dirty="0">
                <a:cs typeface="Times New Roman" pitchFamily="18" charset="0"/>
              </a:rPr>
              <a:t> για τη θεραπεία ασθενειών.</a:t>
            </a:r>
            <a:endParaRPr lang="es-PE" sz="1600" dirty="0">
              <a:cs typeface="Times New Roman" pitchFamily="18" charset="0"/>
            </a:endParaRPr>
          </a:p>
          <a:p>
            <a:pPr algn="just">
              <a:buNone/>
            </a:pPr>
            <a:r>
              <a:rPr lang="el-GR" sz="1600" dirty="0">
                <a:cs typeface="Times New Roman" pitchFamily="18" charset="0"/>
              </a:rPr>
              <a:t>Με βάση </a:t>
            </a:r>
            <a:r>
              <a:rPr lang="el-GR" sz="1600" dirty="0" err="1">
                <a:cs typeface="Times New Roman" pitchFamily="18" charset="0"/>
              </a:rPr>
              <a:t>παλαιοπαθολογικές</a:t>
            </a:r>
            <a:r>
              <a:rPr lang="el-GR" sz="1600" dirty="0">
                <a:cs typeface="Times New Roman" pitchFamily="18" charset="0"/>
              </a:rPr>
              <a:t> μελέτες και αφηγήσεις, ανάμεσα σε άλλα, οι διαδικασίες που συχνότερα συναντώνται στην προ-Κολομβιανή ιατρική ήταν: </a:t>
            </a:r>
            <a:r>
              <a:rPr lang="es-PE" sz="1600" dirty="0">
                <a:cs typeface="Times New Roman" pitchFamily="18" charset="0"/>
              </a:rPr>
              <a:t>(4,5)</a:t>
            </a:r>
          </a:p>
          <a:p>
            <a:pPr indent="222250" algn="just"/>
            <a:r>
              <a:rPr lang="el-GR" sz="1600" dirty="0">
                <a:cs typeface="Times New Roman" pitchFamily="18" charset="0"/>
              </a:rPr>
              <a:t>Χρήση φαρμακευτικών φυτών</a:t>
            </a:r>
            <a:endParaRPr lang="es-PE" sz="1600" dirty="0">
              <a:cs typeface="Times New Roman" pitchFamily="18" charset="0"/>
            </a:endParaRPr>
          </a:p>
          <a:p>
            <a:pPr indent="222250" algn="just"/>
            <a:r>
              <a:rPr lang="el-GR" sz="1600" dirty="0">
                <a:cs typeface="Times New Roman" pitchFamily="18" charset="0"/>
              </a:rPr>
              <a:t>Προσευχές</a:t>
            </a:r>
            <a:endParaRPr lang="es-PE" sz="1600" dirty="0">
              <a:cs typeface="Times New Roman" pitchFamily="18" charset="0"/>
            </a:endParaRPr>
          </a:p>
          <a:p>
            <a:pPr indent="222250" algn="just"/>
            <a:r>
              <a:rPr lang="el-GR" sz="1600" dirty="0">
                <a:cs typeface="Times New Roman" pitchFamily="18" charset="0"/>
              </a:rPr>
              <a:t>Προσφορές </a:t>
            </a:r>
            <a:endParaRPr lang="es-PE" sz="1600" dirty="0">
              <a:cs typeface="Times New Roman" pitchFamily="18" charset="0"/>
            </a:endParaRPr>
          </a:p>
          <a:p>
            <a:pPr indent="222250" algn="just"/>
            <a:r>
              <a:rPr lang="el-GR" sz="1600" dirty="0">
                <a:cs typeface="Times New Roman" pitchFamily="18" charset="0"/>
              </a:rPr>
              <a:t>Μαγικά</a:t>
            </a:r>
            <a:endParaRPr lang="es-PE" sz="1600" dirty="0">
              <a:cs typeface="Times New Roman" pitchFamily="18" charset="0"/>
            </a:endParaRPr>
          </a:p>
          <a:p>
            <a:pPr indent="222250" algn="just"/>
            <a:r>
              <a:rPr lang="el-GR" sz="1600" dirty="0">
                <a:cs typeface="Times New Roman" pitchFamily="18" charset="0"/>
              </a:rPr>
              <a:t>Επωδές</a:t>
            </a:r>
            <a:r>
              <a:rPr lang="es-PE" sz="1600" dirty="0">
                <a:cs typeface="Times New Roman" pitchFamily="18" charset="0"/>
              </a:rPr>
              <a:t> (3)</a:t>
            </a:r>
          </a:p>
          <a:p>
            <a:pPr indent="222250" algn="just"/>
            <a:r>
              <a:rPr lang="el-GR" sz="1600" dirty="0">
                <a:cs typeface="Times New Roman" pitchFamily="18" charset="0"/>
              </a:rPr>
              <a:t>Σε κάποιες περιπτώσεις χειρουργική</a:t>
            </a:r>
            <a:endParaRPr lang="es-PE" sz="1600" dirty="0">
              <a:cs typeface="Times New Roman" pitchFamily="18" charset="0"/>
            </a:endParaRPr>
          </a:p>
          <a:p>
            <a:pPr algn="just">
              <a:buNone/>
            </a:pPr>
            <a:r>
              <a:rPr lang="es-PE" sz="1800" dirty="0">
                <a:cs typeface="Times New Roman" pitchFamily="18" charset="0"/>
              </a:rPr>
              <a:t>  </a:t>
            </a:r>
            <a:br>
              <a:rPr lang="es-PE" sz="1800" dirty="0">
                <a:cs typeface="Times New Roman" pitchFamily="18" charset="0"/>
              </a:rPr>
            </a:br>
            <a:r>
              <a:rPr lang="es-PE" sz="1800" dirty="0">
                <a:cs typeface="Times New Roman" pitchFamily="18" charset="0"/>
              </a:rPr>
              <a:t> </a:t>
            </a:r>
            <a:br>
              <a:rPr lang="es-PE" sz="1800" dirty="0">
                <a:cs typeface="Times New Roman" pitchFamily="18" charset="0"/>
              </a:rPr>
            </a:br>
            <a:r>
              <a:rPr lang="es-PE" sz="1100" dirty="0">
                <a:cs typeface="Times New Roman" pitchFamily="18" charset="0"/>
              </a:rPr>
              <a:t>3. Hermida Bustos, Enrique. </a:t>
            </a:r>
            <a:r>
              <a:rPr lang="es-PE" sz="1100" i="1" dirty="0" err="1">
                <a:cs typeface="Times New Roman" pitchFamily="18" charset="0"/>
              </a:rPr>
              <a:t>Paleopatología</a:t>
            </a:r>
            <a:r>
              <a:rPr lang="es-PE" sz="1100" i="1" dirty="0">
                <a:cs typeface="Times New Roman" pitchFamily="18" charset="0"/>
              </a:rPr>
              <a:t> en la cerámica precolombina malformaciones, deformaciones o anormalidades en las culturas: Valdivia, Chorrera, </a:t>
            </a:r>
            <a:r>
              <a:rPr lang="es-PE" sz="1100" i="1" dirty="0" err="1">
                <a:cs typeface="Times New Roman" pitchFamily="18" charset="0"/>
              </a:rPr>
              <a:t>Guangala</a:t>
            </a:r>
            <a:r>
              <a:rPr lang="es-PE" sz="1100" i="1" dirty="0">
                <a:cs typeface="Times New Roman" pitchFamily="18" charset="0"/>
              </a:rPr>
              <a:t> y la </a:t>
            </a:r>
            <a:r>
              <a:rPr lang="es-PE" sz="1100" i="1" dirty="0" err="1">
                <a:cs typeface="Times New Roman" pitchFamily="18" charset="0"/>
              </a:rPr>
              <a:t>To</a:t>
            </a:r>
            <a:r>
              <a:rPr lang="es-PE" sz="1100" i="1" dirty="0">
                <a:cs typeface="Times New Roman" pitchFamily="18" charset="0"/>
              </a:rPr>
              <a:t>-lita</a:t>
            </a:r>
            <a:r>
              <a:rPr lang="es-PE" sz="1100" dirty="0">
                <a:cs typeface="Times New Roman" pitchFamily="18" charset="0"/>
              </a:rPr>
              <a:t>. </a:t>
            </a:r>
            <a:r>
              <a:rPr lang="es-PE" sz="1100" dirty="0" err="1">
                <a:cs typeface="Times New Roman" pitchFamily="18" charset="0"/>
              </a:rPr>
              <a:t>Diss</a:t>
            </a:r>
            <a:r>
              <a:rPr lang="es-PE" sz="1100" dirty="0">
                <a:cs typeface="Times New Roman" pitchFamily="18" charset="0"/>
              </a:rPr>
              <a:t>. Universidad Internacional SEK, 2011 Tesis de Maestría en conservación y administración de bienes Culturales. Ecuador</a:t>
            </a:r>
            <a:r>
              <a:rPr lang="es-PE" sz="1800" dirty="0">
                <a:cs typeface="Times New Roman" pitchFamily="18" charset="0"/>
              </a:rPr>
              <a:t/>
            </a:r>
            <a:br>
              <a:rPr lang="es-PE" sz="1800" dirty="0">
                <a:cs typeface="Times New Roman" pitchFamily="18" charset="0"/>
              </a:rPr>
            </a:br>
            <a:r>
              <a:rPr lang="es-PE" sz="1100" dirty="0">
                <a:cs typeface="Times New Roman" pitchFamily="18" charset="0"/>
              </a:rPr>
              <a:t>4. Medicina </a:t>
            </a:r>
            <a:r>
              <a:rPr lang="es-PE" sz="1100" dirty="0" err="1">
                <a:cs typeface="Times New Roman" pitchFamily="18" charset="0"/>
              </a:rPr>
              <a:t>chamánica</a:t>
            </a:r>
            <a:r>
              <a:rPr lang="es-PE" sz="1100" dirty="0">
                <a:cs typeface="Times New Roman" pitchFamily="18" charset="0"/>
              </a:rPr>
              <a:t>. Métodos de curación de una Tradición Milenaria. Enrique </a:t>
            </a:r>
            <a:r>
              <a:rPr lang="es-PE" sz="1100" dirty="0" err="1">
                <a:cs typeface="Times New Roman" pitchFamily="18" charset="0"/>
              </a:rPr>
              <a:t>Gónzalez</a:t>
            </a:r>
            <a:r>
              <a:rPr lang="es-PE" sz="1100" dirty="0">
                <a:cs typeface="Times New Roman" pitchFamily="18" charset="0"/>
              </a:rPr>
              <a:t> – Rubio Montoya. </a:t>
            </a:r>
            <a:br>
              <a:rPr lang="es-PE" sz="1100" dirty="0">
                <a:cs typeface="Times New Roman" pitchFamily="18" charset="0"/>
              </a:rPr>
            </a:br>
            <a:r>
              <a:rPr lang="es-PE" sz="1100" dirty="0">
                <a:cs typeface="Times New Roman" pitchFamily="18" charset="0"/>
              </a:rPr>
              <a:t>5. El chamanismo entre los indios </a:t>
            </a:r>
            <a:r>
              <a:rPr lang="es-PE" sz="1100" dirty="0" err="1">
                <a:cs typeface="Times New Roman" pitchFamily="18" charset="0"/>
              </a:rPr>
              <a:t>Ticuna</a:t>
            </a:r>
            <a:r>
              <a:rPr lang="es-PE" sz="1100" dirty="0">
                <a:cs typeface="Times New Roman" pitchFamily="18" charset="0"/>
              </a:rPr>
              <a:t> Del Amazonas: Entre la Religión, la Magia y la representación dramática. Javier </a:t>
            </a:r>
            <a:r>
              <a:rPr lang="es-PE" sz="1100" dirty="0" err="1">
                <a:cs typeface="Times New Roman" pitchFamily="18" charset="0"/>
              </a:rPr>
              <a:t>Ullán</a:t>
            </a:r>
            <a:r>
              <a:rPr lang="es-PE" sz="1100" dirty="0">
                <a:cs typeface="Times New Roman" pitchFamily="18" charset="0"/>
              </a:rPr>
              <a:t> De La Rosa. </a:t>
            </a:r>
            <a:r>
              <a:rPr lang="es-PE" sz="1100" dirty="0" err="1">
                <a:cs typeface="Times New Roman" pitchFamily="18" charset="0"/>
              </a:rPr>
              <a:t>Universidade</a:t>
            </a:r>
            <a:r>
              <a:rPr lang="es-PE" sz="1100" dirty="0">
                <a:cs typeface="Times New Roman" pitchFamily="18" charset="0"/>
              </a:rPr>
              <a:t> Complutense – Madrid. España.</a:t>
            </a:r>
            <a:endParaRPr lang="en-US" sz="1100" dirty="0">
              <a:cs typeface="Times New Roman" pitchFamily="18" charset="0"/>
            </a:endParaRPr>
          </a:p>
        </p:txBody>
      </p:sp>
      <p:pic>
        <p:nvPicPr>
          <p:cNvPr id="2050" name="Picture 2"/>
          <p:cNvPicPr>
            <a:picLocks noChangeAspect="1" noChangeArrowheads="1"/>
          </p:cNvPicPr>
          <p:nvPr/>
        </p:nvPicPr>
        <p:blipFill>
          <a:blip r:embed="rId2"/>
          <a:srcRect l="33235" t="22917" r="34264" b="38281"/>
          <a:stretch>
            <a:fillRect/>
          </a:stretch>
        </p:blipFill>
        <p:spPr bwMode="auto">
          <a:xfrm>
            <a:off x="8721320" y="2190750"/>
            <a:ext cx="3051580" cy="2057400"/>
          </a:xfrm>
          <a:prstGeom prst="rect">
            <a:avLst/>
          </a:prstGeom>
          <a:noFill/>
          <a:ln w="9525">
            <a:noFill/>
            <a:miter lim="800000"/>
            <a:headEnd/>
            <a:tailEnd/>
          </a:ln>
          <a:effectLst/>
        </p:spPr>
      </p:pic>
      <p:sp>
        <p:nvSpPr>
          <p:cNvPr id="5" name="4 CuadroTexto"/>
          <p:cNvSpPr txBox="1"/>
          <p:nvPr/>
        </p:nvSpPr>
        <p:spPr>
          <a:xfrm>
            <a:off x="9353550" y="4686300"/>
            <a:ext cx="2057400" cy="1015663"/>
          </a:xfrm>
          <a:prstGeom prst="rect">
            <a:avLst/>
          </a:prstGeom>
          <a:noFill/>
        </p:spPr>
        <p:txBody>
          <a:bodyPr wrap="square" rtlCol="0">
            <a:spAutoFit/>
          </a:bodyPr>
          <a:lstStyle/>
          <a:p>
            <a:r>
              <a:rPr lang="es-PE" sz="1200" dirty="0">
                <a:hlinkClick r:id="rId3"/>
              </a:rPr>
              <a:t>https://visitavirtual.cultura.pe/recorridos/MNAAHP/museo-nacional-arqueologia-antropologia-historia-peru/index.html</a:t>
            </a:r>
            <a:endParaRPr lang="es-PE" sz="1200" dirty="0"/>
          </a:p>
        </p:txBody>
      </p:sp>
    </p:spTree>
    <p:extLst>
      <p:ext uri="{BB962C8B-B14F-4D97-AF65-F5344CB8AC3E}">
        <p14:creationId xmlns:p14="http://schemas.microsoft.com/office/powerpoint/2010/main" val="36090793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DB60394C54F044948EBCDAE7591ACE" ma:contentTypeVersion="13" ma:contentTypeDescription="Create a new document." ma:contentTypeScope="" ma:versionID="f75ea3f096ca0ce2012ea3d2ee705d7c">
  <xsd:schema xmlns:xsd="http://www.w3.org/2001/XMLSchema" xmlns:xs="http://www.w3.org/2001/XMLSchema" xmlns:p="http://schemas.microsoft.com/office/2006/metadata/properties" xmlns:ns3="3907ee43-106e-45b7-ac09-95530b7d167a" xmlns:ns4="9f45867e-6b5a-4e8e-bc9d-545393ffc3c9" targetNamespace="http://schemas.microsoft.com/office/2006/metadata/properties" ma:root="true" ma:fieldsID="45211387fc297b5ff5c4756b3fe102b3" ns3:_="" ns4:_="">
    <xsd:import namespace="3907ee43-106e-45b7-ac09-95530b7d167a"/>
    <xsd:import namespace="9f45867e-6b5a-4e8e-bc9d-545393ffc3c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7ee43-106e-45b7-ac09-95530b7d1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45867e-6b5a-4e8e-bc9d-545393ffc3c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6B868A-7725-49AF-B641-90EB502D2FA6}">
  <ds:schemaRefs>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purl.org/dc/dcmitype/"/>
    <ds:schemaRef ds:uri="http://purl.org/dc/elements/1.1/"/>
    <ds:schemaRef ds:uri="http://www.w3.org/XML/1998/namespace"/>
    <ds:schemaRef ds:uri="9f45867e-6b5a-4e8e-bc9d-545393ffc3c9"/>
    <ds:schemaRef ds:uri="http://schemas.microsoft.com/office/2006/documentManagement/types"/>
    <ds:schemaRef ds:uri="3907ee43-106e-45b7-ac09-95530b7d167a"/>
  </ds:schemaRefs>
</ds:datastoreItem>
</file>

<file path=customXml/itemProps2.xml><?xml version="1.0" encoding="utf-8"?>
<ds:datastoreItem xmlns:ds="http://schemas.openxmlformats.org/officeDocument/2006/customXml" ds:itemID="{62090323-479B-47E1-BCF5-2723E9C2A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7ee43-106e-45b7-ac09-95530b7d167a"/>
    <ds:schemaRef ds:uri="9f45867e-6b5a-4e8e-bc9d-545393ffc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D63747-55D5-49B3-95D1-800A4D5C3C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20605</TotalTime>
  <Words>5093</Words>
  <Application>Microsoft Office PowerPoint</Application>
  <PresentationFormat>Custom</PresentationFormat>
  <Paragraphs>997</Paragraphs>
  <Slides>81</Slides>
  <Notes>1</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Tema de Office</vt:lpstr>
      <vt:lpstr>PowerPoint Presentation</vt:lpstr>
      <vt:lpstr>PowerPoint Presentation</vt:lpstr>
      <vt:lpstr>PowerPoint Presentation</vt:lpstr>
      <vt:lpstr>Πίνακας περιεχομένων</vt:lpstr>
      <vt:lpstr>Εισαγωγή στην προ-Κολομβιανή ιατρική</vt:lpstr>
      <vt:lpstr>Εισαγωγή στην προ-Κολομβιανή ιατρική</vt:lpstr>
      <vt:lpstr>Εισαγωγή στην προ-Κολομβιανή ιατρική</vt:lpstr>
      <vt:lpstr>1. Προ-Κολομβιανή ιατρική</vt:lpstr>
      <vt:lpstr>1. Προ-Κολομβιανή ιατρική </vt:lpstr>
      <vt:lpstr>Θεραπευτές</vt:lpstr>
      <vt:lpstr>2. Ορισμοί</vt:lpstr>
      <vt:lpstr>2. Ορισμός σαμανικής ιατρικής</vt:lpstr>
      <vt:lpstr>2. Ορισμός σαμανικής ιατρικής</vt:lpstr>
      <vt:lpstr>2. Ορισμός σαμανικής ιατρικής</vt:lpstr>
      <vt:lpstr>3. Χαρακτηριστικά της σαμανικής ιατρικής</vt:lpstr>
      <vt:lpstr>3. Χαρακτηριστικά της σαμανικής ιατρικής</vt:lpstr>
      <vt:lpstr>3. Χαρακτηριστικά της σαμανικής ιατρικής</vt:lpstr>
      <vt:lpstr>3. Χαρακτηριστικά της σαμανικής ιατρικής</vt:lpstr>
      <vt:lpstr>3. Χαρακτηριστικά της σαμανικής ιατρικής </vt:lpstr>
      <vt:lpstr>3. Χαρακτηριστικά της σαμανικής ιατρικής</vt:lpstr>
      <vt:lpstr>3. Χαρακτηριστικά της σαμανικής ιατρικής</vt:lpstr>
      <vt:lpstr>3. Χαρακτηριστικά της σαμανικής ιατρικής </vt:lpstr>
      <vt:lpstr>3. Χαρακτηριστικά της σαμανικής ιατρικής </vt:lpstr>
      <vt:lpstr>3. Χαρακτηριστικά της σαμανικής ιατρικής</vt:lpstr>
      <vt:lpstr>3. Χαρακτηριστικά της σαμανικής ιατρικής</vt:lpstr>
      <vt:lpstr>3. Χαρακτηριστικά της σαμανικής ιατρικής </vt:lpstr>
      <vt:lpstr>3. Χαρακτηριστικά της σαμανικής ιατρικής</vt:lpstr>
      <vt:lpstr>4. Τελετουργίες σαμανισμού </vt:lpstr>
      <vt:lpstr>4. Τελετουργίες σαμανισμού</vt:lpstr>
      <vt:lpstr>4. Τελετουργίες σαμανισμού</vt:lpstr>
      <vt:lpstr>4. Τελετουργίες σαμανισμού</vt:lpstr>
      <vt:lpstr>4. Τελετουργίες σαμανισμού</vt:lpstr>
      <vt:lpstr>4. Τελετουργίες σαμανισμού  </vt:lpstr>
      <vt:lpstr>4. Τελετουργίες σαμανισμού  </vt:lpstr>
      <vt:lpstr>4. Τελετουργίες σαμανισμού</vt:lpstr>
      <vt:lpstr>4. Τελετουργίες σαμανισμού</vt:lpstr>
      <vt:lpstr>5. Η σαμανική τελετουργία Ayahuasca </vt:lpstr>
      <vt:lpstr>5. Η σαμανική τελετουργία Ayahuasca   </vt:lpstr>
      <vt:lpstr>5. Μελέτες για την τελετουργία Ayahuasca</vt:lpstr>
      <vt:lpstr>6. Φυτά στην προ-Κολομβιανή ιατρική</vt:lpstr>
      <vt:lpstr> </vt:lpstr>
      <vt:lpstr> </vt:lpstr>
      <vt:lpstr>7. Στοιχεία χρήσης φαρμακευτικών φυτών στην προ-Κολομβιανή ιατρική και την ιατρική των Ίνκας  </vt:lpstr>
      <vt:lpstr> </vt:lpstr>
      <vt:lpstr> 7. Στοιχεία χρήσης φαρμακευτικών φυτών στην προ-Κολομβιανή ιατρική και την ιατρική των Ίνκας </vt:lpstr>
      <vt:lpstr> </vt:lpstr>
      <vt:lpstr> </vt:lpstr>
      <vt:lpstr> </vt:lpstr>
      <vt:lpstr> </vt:lpstr>
      <vt:lpstr> </vt:lpstr>
      <vt:lpstr> </vt:lpstr>
      <vt:lpstr> </vt:lpstr>
      <vt:lpstr>7. Στοιχεία χρήσης φαρμακευτικών φυτών στην προ-Κολομβιανή ιατρική και την ιατρική των Ίνκας </vt:lpstr>
      <vt:lpstr> </vt:lpstr>
      <vt:lpstr> </vt:lpstr>
      <vt:lpstr> </vt:lpstr>
      <vt:lpstr> </vt:lpstr>
      <vt:lpstr>. </vt:lpstr>
      <vt:lpstr> </vt:lpstr>
      <vt:lpstr> </vt:lpstr>
      <vt:lpstr> </vt:lpstr>
      <vt:lpstr> </vt:lpstr>
      <vt:lpstr> </vt:lpstr>
      <vt:lpstr>7. Στοιχεία χρήσης φαρμακευτικών φυτών στην προ-Κολομβιανή ιατρική και την ιατρική των Ίνκας </vt:lpstr>
      <vt:lpstr>7. Στοιχεία χρήσης φαρμακευτικών φυτών στην προ-Κολομβιανή ιατρική και την ιατρική των Ίνκας </vt:lpstr>
      <vt:lpstr> </vt:lpstr>
      <vt:lpstr> </vt:lpstr>
      <vt:lpstr>7. Στοιχεία χρήσης φαρμακευτικών φυτών στην προ-Κολομβιανή ιατρική και την ιατρική των Ίνκας </vt:lpstr>
      <vt:lpstr>7. Στοιχεία χρήσης φαρμακευτικών φυτών στην προ-Κολομβιανή ιατρική και την ιατρική των Ίνκας </vt:lpstr>
      <vt:lpstr> </vt:lpstr>
      <vt:lpstr> </vt:lpstr>
      <vt:lpstr> </vt:lpstr>
      <vt:lpstr> </vt:lpstr>
      <vt:lpstr>7. Στοιχεία χρήσης φαρμακευτικών φυτών στην προ-Κολομβιανή ιατρική και την ιατρική των Ίνκας </vt:lpstr>
      <vt:lpstr> </vt:lpstr>
      <vt:lpstr> </vt:lpstr>
      <vt:lpstr> </vt:lpstr>
      <vt:lpstr> </vt:lpstr>
      <vt:lpstr>Περουβιανά εικονικά μουσεία</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Andrea Nozzoli</cp:lastModifiedBy>
  <cp:revision>552</cp:revision>
  <cp:lastPrinted>2020-12-01T11:24:15Z</cp:lastPrinted>
  <dcterms:created xsi:type="dcterms:W3CDTF">2020-02-25T12:56:50Z</dcterms:created>
  <dcterms:modified xsi:type="dcterms:W3CDTF">2021-06-18T09:02:52Z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0x01010028DB60394C54F044948EBCDAE7591ACE</vt:lpwstr>
  </property>
</Properties>
</file>