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261" r:id="rId2"/>
    <p:sldId id="256" r:id="rId3"/>
    <p:sldId id="270" r:id="rId4"/>
    <p:sldId id="268" r:id="rId5"/>
    <p:sldId id="402" r:id="rId6"/>
    <p:sldId id="405" r:id="rId7"/>
    <p:sldId id="426" r:id="rId8"/>
    <p:sldId id="427" r:id="rId9"/>
    <p:sldId id="428" r:id="rId10"/>
    <p:sldId id="429" r:id="rId11"/>
    <p:sldId id="430" r:id="rId12"/>
    <p:sldId id="461" r:id="rId13"/>
    <p:sldId id="432" r:id="rId14"/>
    <p:sldId id="433" r:id="rId15"/>
    <p:sldId id="434" r:id="rId16"/>
    <p:sldId id="435" r:id="rId17"/>
    <p:sldId id="436" r:id="rId18"/>
    <p:sldId id="438" r:id="rId19"/>
    <p:sldId id="462" r:id="rId20"/>
    <p:sldId id="440" r:id="rId21"/>
    <p:sldId id="442" r:id="rId22"/>
    <p:sldId id="520" r:id="rId23"/>
    <p:sldId id="443" r:id="rId24"/>
    <p:sldId id="445" r:id="rId25"/>
    <p:sldId id="460" r:id="rId26"/>
    <p:sldId id="459" r:id="rId27"/>
    <p:sldId id="458" r:id="rId28"/>
    <p:sldId id="457" r:id="rId29"/>
    <p:sldId id="456" r:id="rId30"/>
    <p:sldId id="420" r:id="rId31"/>
    <p:sldId id="323" r:id="rId32"/>
    <p:sldId id="463" r:id="rId33"/>
    <p:sldId id="313" r:id="rId34"/>
    <p:sldId id="515" r:id="rId35"/>
    <p:sldId id="516" r:id="rId36"/>
    <p:sldId id="519" r:id="rId37"/>
    <p:sldId id="452" r:id="rId38"/>
    <p:sldId id="451" r:id="rId39"/>
    <p:sldId id="449" r:id="rId40"/>
    <p:sldId id="329" r:id="rId41"/>
    <p:sldId id="468" r:id="rId42"/>
    <p:sldId id="470" r:id="rId43"/>
    <p:sldId id="480" r:id="rId44"/>
    <p:sldId id="479" r:id="rId45"/>
    <p:sldId id="473" r:id="rId46"/>
    <p:sldId id="478" r:id="rId47"/>
    <p:sldId id="476" r:id="rId48"/>
    <p:sldId id="475" r:id="rId49"/>
    <p:sldId id="330" r:id="rId50"/>
    <p:sldId id="331" r:id="rId51"/>
    <p:sldId id="481" r:id="rId52"/>
    <p:sldId id="482" r:id="rId53"/>
    <p:sldId id="483" r:id="rId54"/>
    <p:sldId id="485" r:id="rId55"/>
    <p:sldId id="335" r:id="rId56"/>
    <p:sldId id="486" r:id="rId57"/>
    <p:sldId id="487" r:id="rId58"/>
    <p:sldId id="488" r:id="rId59"/>
    <p:sldId id="489" r:id="rId60"/>
    <p:sldId id="490" r:id="rId61"/>
    <p:sldId id="492" r:id="rId62"/>
    <p:sldId id="493" r:id="rId63"/>
    <p:sldId id="354" r:id="rId64"/>
    <p:sldId id="355" r:id="rId65"/>
    <p:sldId id="356" r:id="rId66"/>
    <p:sldId id="494" r:id="rId67"/>
    <p:sldId id="357" r:id="rId68"/>
    <p:sldId id="358" r:id="rId69"/>
    <p:sldId id="510" r:id="rId70"/>
    <p:sldId id="512" r:id="rId71"/>
    <p:sldId id="514" r:id="rId72"/>
    <p:sldId id="359" r:id="rId73"/>
    <p:sldId id="360" r:id="rId74"/>
    <p:sldId id="495" r:id="rId75"/>
    <p:sldId id="362" r:id="rId76"/>
    <p:sldId id="363" r:id="rId77"/>
    <p:sldId id="364" r:id="rId78"/>
    <p:sldId id="365" r:id="rId79"/>
    <p:sldId id="366" r:id="rId80"/>
    <p:sldId id="367" r:id="rId81"/>
    <p:sldId id="496" r:id="rId82"/>
    <p:sldId id="497" r:id="rId83"/>
    <p:sldId id="413" r:id="rId84"/>
    <p:sldId id="370" r:id="rId85"/>
    <p:sldId id="371" r:id="rId86"/>
    <p:sldId id="372" r:id="rId87"/>
    <p:sldId id="374" r:id="rId88"/>
    <p:sldId id="508" r:id="rId89"/>
    <p:sldId id="499" r:id="rId90"/>
    <p:sldId id="500" r:id="rId91"/>
    <p:sldId id="503" r:id="rId92"/>
    <p:sldId id="418" r:id="rId93"/>
    <p:sldId id="504" r:id="rId94"/>
    <p:sldId id="502" r:id="rId95"/>
    <p:sldId id="506" r:id="rId96"/>
    <p:sldId id="501" r:id="rId97"/>
    <p:sldId id="505" r:id="rId98"/>
  </p:sldIdLst>
  <p:sldSz cx="9144000" cy="5143500" type="screen16x9"/>
  <p:notesSz cx="7104063" cy="10234613"/>
  <p:defaultTextStyle>
    <a:defPPr>
      <a:defRPr lang="es-P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9992" autoAdjust="0"/>
    <p:restoredTop sz="94660"/>
  </p:normalViewPr>
  <p:slideViewPr>
    <p:cSldViewPr snapToGrid="0">
      <p:cViewPr varScale="1">
        <p:scale>
          <a:sx n="111" d="100"/>
          <a:sy n="111" d="100"/>
        </p:scale>
        <p:origin x="-96" y="-21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10" y="-9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s-PE"/>
          </a:p>
        </p:txBody>
      </p:sp>
      <p:sp>
        <p:nvSpPr>
          <p:cNvPr id="3" name="2 Marcador de fecha"/>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endParaRPr lang="es-PE" dirty="0"/>
          </a:p>
        </p:txBody>
      </p:sp>
      <p:sp>
        <p:nvSpPr>
          <p:cNvPr id="4" name="3 Marcador de pie de página"/>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lang="es-PE"/>
          </a:p>
        </p:txBody>
      </p:sp>
      <p:sp>
        <p:nvSpPr>
          <p:cNvPr id="5" name="4 Marcador de número de diapositiva"/>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endParaRPr lang="es-PE" dirty="0"/>
          </a:p>
        </p:txBody>
      </p:sp>
    </p:spTree>
    <p:extLst>
      <p:ext uri="{BB962C8B-B14F-4D97-AF65-F5344CB8AC3E}">
        <p14:creationId xmlns:p14="http://schemas.microsoft.com/office/powerpoint/2010/main" val="4141365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4024313" y="0"/>
            <a:ext cx="3078162" cy="511175"/>
          </a:xfrm>
          <a:prstGeom prst="rect">
            <a:avLst/>
          </a:prstGeom>
        </p:spPr>
        <p:txBody>
          <a:bodyPr vert="horz" lIns="91440" tIns="45720" rIns="91440" bIns="45720" rtlCol="0"/>
          <a:lstStyle>
            <a:lvl1pPr algn="r">
              <a:defRPr sz="1200"/>
            </a:lvl1pPr>
          </a:lstStyle>
          <a:p>
            <a:endParaRPr lang="it-IT" dirty="0"/>
          </a:p>
        </p:txBody>
      </p:sp>
      <p:sp>
        <p:nvSpPr>
          <p:cNvPr id="4" name="Slide Image Placeholder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711200" y="4860925"/>
            <a:ext cx="5683250" cy="4605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it-IT" dirty="0"/>
          </a:p>
        </p:txBody>
      </p:sp>
      <p:sp>
        <p:nvSpPr>
          <p:cNvPr id="7" name="Slide Number Placeholder 6"/>
          <p:cNvSpPr>
            <a:spLocks noGrp="1"/>
          </p:cNvSpPr>
          <p:nvPr>
            <p:ph type="sldNum" sz="quarter" idx="5"/>
          </p:nvPr>
        </p:nvSpPr>
        <p:spPr>
          <a:xfrm>
            <a:off x="4024313" y="9721850"/>
            <a:ext cx="3078162" cy="511175"/>
          </a:xfrm>
          <a:prstGeom prst="rect">
            <a:avLst/>
          </a:prstGeom>
        </p:spPr>
        <p:txBody>
          <a:bodyPr vert="horz" lIns="91440" tIns="45720" rIns="91440" bIns="45720" rtlCol="0" anchor="b"/>
          <a:lstStyle>
            <a:lvl1pPr algn="r">
              <a:defRPr sz="1200"/>
            </a:lvl1pPr>
          </a:lstStyle>
          <a:p>
            <a:endParaRPr lang="it-IT" dirty="0"/>
          </a:p>
        </p:txBody>
      </p:sp>
    </p:spTree>
    <p:extLst>
      <p:ext uri="{BB962C8B-B14F-4D97-AF65-F5344CB8AC3E}">
        <p14:creationId xmlns:p14="http://schemas.microsoft.com/office/powerpoint/2010/main" val="218787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creativecommons.org/licenses/by-nc/4.0/"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creativecommons.org/licenses/by-nc/4.0/"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7E61CB7-CC27-47A3-86B7-52FD32823972}"/>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xmlns="" id="{761C0616-9919-4A47-9DA0-DE15124382D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xmlns="" id="{E42C895E-5A32-43F7-A908-7CD3D8E69E8E}"/>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A43AED83-3DAF-4B69-8761-2BEC04E3B39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0ACB520D-CB53-455B-AE1C-5D97070AA078}"/>
              </a:ext>
            </a:extLst>
          </p:cNvPr>
          <p:cNvSpPr>
            <a:spLocks noGrp="1"/>
          </p:cNvSpPr>
          <p:nvPr>
            <p:ph type="sldNum" sz="quarter" idx="12"/>
          </p:nvPr>
        </p:nvSpPr>
        <p:spPr/>
        <p:txBody>
          <a:bodyPr/>
          <a:lstStyle/>
          <a:p>
            <a:fld id="{61D1D727-3966-4747-ABE4-DBDEF8C10B66}" type="slidenum">
              <a:rPr lang="es-PE" smtClean="0"/>
              <a:pPr/>
              <a:t>‹#›</a:t>
            </a:fld>
            <a:endParaRPr lang="es-PE"/>
          </a:p>
        </p:txBody>
      </p:sp>
      <p:sp>
        <p:nvSpPr>
          <p:cNvPr id="7" name="TextBox 6"/>
          <p:cNvSpPr txBox="1"/>
          <p:nvPr userDrawn="1"/>
        </p:nvSpPr>
        <p:spPr>
          <a:xfrm>
            <a:off x="6278880" y="4795520"/>
            <a:ext cx="1859280" cy="276999"/>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600" kern="1200" dirty="0" smtClean="0">
                <a:solidFill>
                  <a:schemeClr val="tx1"/>
                </a:solidFill>
                <a:effectLst/>
                <a:latin typeface="+mn-lt"/>
                <a:ea typeface="+mn-ea"/>
                <a:cs typeface="+mn-cs"/>
              </a:rPr>
              <a:t>This work is licensed under a </a:t>
            </a:r>
            <a:r>
              <a:rPr lang="en-US" sz="600" u="sng" kern="1200" dirty="0" smtClean="0">
                <a:solidFill>
                  <a:schemeClr val="tx1"/>
                </a:solidFill>
                <a:effectLst/>
                <a:latin typeface="+mn-lt"/>
                <a:ea typeface="+mn-ea"/>
                <a:cs typeface="+mn-cs"/>
                <a:hlinkClick r:id="rId2"/>
              </a:rPr>
              <a:t>Creative Commons Attribution - Non-commercial 4.0 International</a:t>
            </a:r>
            <a:r>
              <a:rPr lang="en-US" sz="600" kern="1200" dirty="0" smtClean="0">
                <a:solidFill>
                  <a:schemeClr val="tx1"/>
                </a:solidFill>
                <a:effectLst/>
                <a:latin typeface="+mn-lt"/>
                <a:ea typeface="+mn-ea"/>
                <a:cs typeface="+mn-cs"/>
              </a:rPr>
              <a:t>   </a:t>
            </a:r>
            <a:endParaRPr lang="en-GB" sz="6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716502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6D9C74-2F68-4B8F-8064-44246DFE030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87A350D6-4EEF-431E-8E3F-B4617C41B1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22A6415D-2B13-4DE0-BD08-73E67E85C83A}"/>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14DB741D-190D-4636-9740-DEF03B9CAF3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D2507060-24C5-4771-B4BE-C3DE7FA1C158}"/>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410872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CD848B07-78CE-464B-8E3F-1E638E1C0F10}"/>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DCFA2EC7-87DD-4400-AB2C-97268990886C}"/>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D903B9D8-A685-409B-A582-CAD55BECED3D}"/>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60E66C29-FFA1-421E-89C2-D49856B6E66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D5A9C1BF-E3E9-4C85-AA74-D1C68F455B5B}"/>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189938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3FFB1D5-4F03-4D08-A47F-CB45B8F25C6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161EAD4A-2F33-4A75-9063-03455E73BFD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6AE0109F-563A-49A2-AC3C-127D225440B1}"/>
              </a:ext>
            </a:extLst>
          </p:cNvPr>
          <p:cNvSpPr>
            <a:spLocks noGrp="1"/>
          </p:cNvSpPr>
          <p:nvPr>
            <p:ph type="dt" sz="half" idx="10"/>
          </p:nvPr>
        </p:nvSpPr>
        <p:spPr/>
        <p:txBody>
          <a:bodyPr/>
          <a:lstStyle/>
          <a:p>
            <a:fld id="{DCD5EC62-E2ED-4E6A-BCEA-BA1EC594789D}" type="datetimeFigureOut">
              <a:rPr lang="es-PE" smtClean="0"/>
              <a:pPr/>
              <a:t>18/06/2021</a:t>
            </a:fld>
            <a:endParaRPr lang="es-PE" dirty="0"/>
          </a:p>
        </p:txBody>
      </p:sp>
      <p:sp>
        <p:nvSpPr>
          <p:cNvPr id="5" name="Marcador de pie de página 4">
            <a:extLst>
              <a:ext uri="{FF2B5EF4-FFF2-40B4-BE49-F238E27FC236}">
                <a16:creationId xmlns:a16="http://schemas.microsoft.com/office/drawing/2014/main" xmlns="" id="{535B2A96-9A19-4F4C-B1E2-E95AFA988018}"/>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xmlns="" id="{EB7D6C00-6318-41C8-A40A-AFCBCA0C64E7}"/>
              </a:ext>
            </a:extLst>
          </p:cNvPr>
          <p:cNvSpPr>
            <a:spLocks noGrp="1"/>
          </p:cNvSpPr>
          <p:nvPr>
            <p:ph type="sldNum" sz="quarter" idx="12"/>
          </p:nvPr>
        </p:nvSpPr>
        <p:spPr>
          <a:xfrm>
            <a:off x="7008496" y="4798536"/>
            <a:ext cx="2057400" cy="273844"/>
          </a:xfrm>
        </p:spPr>
        <p:txBody>
          <a:bodyPr/>
          <a:lstStyle/>
          <a:p>
            <a:fld id="{61D1D727-3966-4747-ABE4-DBDEF8C10B66}" type="slidenum">
              <a:rPr lang="es-PE" smtClean="0"/>
              <a:pPr/>
              <a:t>‹#›</a:t>
            </a:fld>
            <a:endParaRPr lang="es-PE" dirty="0"/>
          </a:p>
        </p:txBody>
      </p:sp>
      <p:sp>
        <p:nvSpPr>
          <p:cNvPr id="9" name="TextBox 8"/>
          <p:cNvSpPr txBox="1"/>
          <p:nvPr userDrawn="1"/>
        </p:nvSpPr>
        <p:spPr>
          <a:xfrm>
            <a:off x="6278880" y="4795520"/>
            <a:ext cx="1859280" cy="276999"/>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600" kern="1200" dirty="0" smtClean="0">
                <a:solidFill>
                  <a:schemeClr val="tx1"/>
                </a:solidFill>
                <a:effectLst/>
                <a:latin typeface="+mn-lt"/>
                <a:ea typeface="+mn-ea"/>
                <a:cs typeface="+mn-cs"/>
              </a:rPr>
              <a:t>This work is licensed under a </a:t>
            </a:r>
            <a:r>
              <a:rPr lang="en-US" sz="600" u="sng" kern="1200" dirty="0" smtClean="0">
                <a:solidFill>
                  <a:schemeClr val="tx1"/>
                </a:solidFill>
                <a:effectLst/>
                <a:latin typeface="+mn-lt"/>
                <a:ea typeface="+mn-ea"/>
                <a:cs typeface="+mn-cs"/>
                <a:hlinkClick r:id="rId2"/>
              </a:rPr>
              <a:t>Creative Commons Attribution - Non-commercial 4.0 International</a:t>
            </a:r>
            <a:r>
              <a:rPr lang="en-US" sz="600" kern="1200" dirty="0" smtClean="0">
                <a:solidFill>
                  <a:schemeClr val="tx1"/>
                </a:solidFill>
                <a:effectLst/>
                <a:latin typeface="+mn-lt"/>
                <a:ea typeface="+mn-ea"/>
                <a:cs typeface="+mn-cs"/>
              </a:rPr>
              <a:t>   </a:t>
            </a:r>
            <a:endParaRPr lang="en-GB" sz="6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03490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99B4518-01D2-4DEA-96F0-051EC9842E58}"/>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D1AC768D-AEED-40DA-8ADD-D5C05920142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6FA285DB-25DD-4AF5-877F-650BD2351410}"/>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0BA57A51-0457-479A-8B02-D24E584DA11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A41B8CED-D0C2-4634-84A8-D7EF91B1A344}"/>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4195333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29D834-1966-43DC-9A76-E547BD0D16D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1927FD86-23EA-4FE2-8F77-D527D9E57F14}"/>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xmlns="" id="{5516A054-7148-4E75-9AB3-15EDAE9CDCF5}"/>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xmlns="" id="{7C15573C-0B20-441E-811B-E1A5F9D6497C}"/>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6" name="Marcador de pie de página 5">
            <a:extLst>
              <a:ext uri="{FF2B5EF4-FFF2-40B4-BE49-F238E27FC236}">
                <a16:creationId xmlns:a16="http://schemas.microsoft.com/office/drawing/2014/main" xmlns="" id="{170B1A6F-E4B2-46B6-8852-B432CC42F58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551962B9-EB47-4801-9A96-8264CA5017B2}"/>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2289205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F2DD27C-FA97-4482-B99F-DAA3C0886411}"/>
              </a:ext>
            </a:extLst>
          </p:cNvPr>
          <p:cNvSpPr>
            <a:spLocks noGrp="1"/>
          </p:cNvSpPr>
          <p:nvPr>
            <p:ph type="title"/>
          </p:nvPr>
        </p:nvSpPr>
        <p:spPr>
          <a:xfrm>
            <a:off x="629841" y="273844"/>
            <a:ext cx="7886700" cy="994172"/>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A7530425-11DF-41F5-988E-C9D699A3638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5687A41B-F073-4E99-B8E8-D58D0A9BFA32}"/>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xmlns="" id="{4A4621FA-163B-4F50-B03A-5C4CF580285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DE7B1687-38B6-42CF-B37C-33B45083139C}"/>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xmlns="" id="{3E2CB945-7ABD-47B9-AE94-01C5BBA642EB}"/>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8" name="Marcador de pie de página 7">
            <a:extLst>
              <a:ext uri="{FF2B5EF4-FFF2-40B4-BE49-F238E27FC236}">
                <a16:creationId xmlns:a16="http://schemas.microsoft.com/office/drawing/2014/main" xmlns="" id="{BC331B62-90B1-4666-919F-3F830511BADD}"/>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xmlns="" id="{6DC84972-9C48-4954-9D1F-259D4E5D2346}"/>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389688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4F75922-9030-4944-B6BA-C5556E6C23F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xmlns="" id="{1B585527-CB43-4C19-9DEE-C7F88EE42113}"/>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4" name="Marcador de pie de página 3">
            <a:extLst>
              <a:ext uri="{FF2B5EF4-FFF2-40B4-BE49-F238E27FC236}">
                <a16:creationId xmlns:a16="http://schemas.microsoft.com/office/drawing/2014/main" xmlns="" id="{B474BED3-31FF-491E-93A6-C98DBB5E14E4}"/>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xmlns="" id="{42CAC79A-C42E-4206-92AB-34456182C760}"/>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218797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B8A62EEA-D05D-4AA3-82B3-58EDFE698DDE}"/>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3" name="Marcador de pie de página 2">
            <a:extLst>
              <a:ext uri="{FF2B5EF4-FFF2-40B4-BE49-F238E27FC236}">
                <a16:creationId xmlns:a16="http://schemas.microsoft.com/office/drawing/2014/main" xmlns="" id="{7FA98EE3-A1ED-43A6-91BE-131672D924D1}"/>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xmlns="" id="{A88C7866-AC05-42B6-9B12-EB6811163514}"/>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862662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17434D9-C132-49D2-BD51-89EC92FAC2C4}"/>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F9A6D1A1-8F90-4883-8BB0-7E8449F0BC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xmlns="" id="{B549D7A9-2C7D-4BB8-8E86-945CAF77E0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B8B6F04B-8186-4197-A384-4E4215603D7B}"/>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6" name="Marcador de pie de página 5">
            <a:extLst>
              <a:ext uri="{FF2B5EF4-FFF2-40B4-BE49-F238E27FC236}">
                <a16:creationId xmlns:a16="http://schemas.microsoft.com/office/drawing/2014/main" xmlns="" id="{50313DF3-E194-4DD4-B519-6EB1FE4A973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E94C011E-E7C1-4FAD-BFC3-29C83BE82DC3}"/>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67122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FFCB247-7881-4757-BFA9-750E448FED47}"/>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xmlns="" id="{68903087-A000-4569-A0F3-B617A03D025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PE"/>
          </a:p>
        </p:txBody>
      </p:sp>
      <p:sp>
        <p:nvSpPr>
          <p:cNvPr id="4" name="Marcador de texto 3">
            <a:extLst>
              <a:ext uri="{FF2B5EF4-FFF2-40B4-BE49-F238E27FC236}">
                <a16:creationId xmlns:a16="http://schemas.microsoft.com/office/drawing/2014/main" xmlns="" id="{22277EC6-4AED-48B8-8B1F-03E6EE6035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18FF03FC-261F-43D7-8ACE-824E6C5387CB}"/>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6" name="Marcador de pie de página 5">
            <a:extLst>
              <a:ext uri="{FF2B5EF4-FFF2-40B4-BE49-F238E27FC236}">
                <a16:creationId xmlns:a16="http://schemas.microsoft.com/office/drawing/2014/main" xmlns="" id="{BD1B9DA6-F131-4BB7-A383-F2107874162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827AF511-DBED-420A-9D5F-289F502E23E6}"/>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85470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creativecommons.org/licenses/by-nc/4.0/"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6300B13F-91DF-4BF5-B485-EB9DAAA02A2D}"/>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C36F2C1E-1057-498A-9902-B4D57C8D5C6D}"/>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fecha 3">
            <a:extLst>
              <a:ext uri="{FF2B5EF4-FFF2-40B4-BE49-F238E27FC236}">
                <a16:creationId xmlns:a16="http://schemas.microsoft.com/office/drawing/2014/main" xmlns="" id="{D323B7F3-B4EA-41DE-A016-24175B0917B5}"/>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260F60C6-4BE1-4C13-95F3-959F3E4C38B2}"/>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xmlns="" id="{3DAAC168-ED9D-461E-9448-6949F35F33E3}"/>
              </a:ext>
            </a:extLst>
          </p:cNvPr>
          <p:cNvSpPr>
            <a:spLocks noGrp="1"/>
          </p:cNvSpPr>
          <p:nvPr>
            <p:ph type="sldNum" sz="quarter" idx="4"/>
          </p:nvPr>
        </p:nvSpPr>
        <p:spPr>
          <a:xfrm>
            <a:off x="6033136" y="4786655"/>
            <a:ext cx="2057400" cy="273844"/>
          </a:xfrm>
          <a:prstGeom prst="rect">
            <a:avLst/>
          </a:prstGeom>
        </p:spPr>
        <p:txBody>
          <a:bodyPr vert="horz" lIns="68580" tIns="34290" rIns="68580" bIns="34290" rtlCol="0" anchor="ctr"/>
          <a:lstStyle>
            <a:lvl1pPr marL="0" marR="0" indent="0" algn="r" defTabSz="685800" rtl="0" eaLnBrk="1" fontAlgn="auto" latinLnBrk="0" hangingPunct="1">
              <a:lnSpc>
                <a:spcPct val="100000"/>
              </a:lnSpc>
              <a:spcBef>
                <a:spcPts val="0"/>
              </a:spcBef>
              <a:spcAft>
                <a:spcPts val="0"/>
              </a:spcAft>
              <a:buClrTx/>
              <a:buSzTx/>
              <a:buFontTx/>
              <a:buNone/>
              <a:tabLst/>
              <a:defRPr lang="en-US" sz="800" smtClean="0"/>
            </a:lvl1pPr>
          </a:lstStyle>
          <a:p>
            <a:endParaRPr lang="en-GB" dirty="0" smtClean="0"/>
          </a:p>
          <a:p>
            <a:r>
              <a:rPr lang="en-GB" sz="700" dirty="0" smtClean="0"/>
              <a:t>This work is licensed under a </a:t>
            </a:r>
            <a:r>
              <a:rPr lang="en-GB" sz="700" u="sng" dirty="0" smtClean="0">
                <a:hlinkClick r:id="rId13"/>
              </a:rPr>
              <a:t>Creative Commons Attribution - Non-commercial 4.0 International</a:t>
            </a:r>
            <a:r>
              <a:rPr lang="en-GB" sz="700" dirty="0" smtClean="0"/>
              <a:t>   </a:t>
            </a:r>
          </a:p>
          <a:p>
            <a:endParaRPr lang="en-GB" sz="700" dirty="0"/>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084" cy="768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a16="http://schemas.microsoft.com/office/drawing/2014/main" xmlns="" id="{8B6A8ECA-B75A-451B-A2C5-40BEE89E90B8}"/>
              </a:ext>
            </a:extLst>
          </p:cNvPr>
          <p:cNvPicPr>
            <a:picLocks noChangeAspect="1"/>
          </p:cNvPicPr>
          <p:nvPr userDrawn="1"/>
        </p:nvPicPr>
        <p:blipFill>
          <a:blip r:embed="rId15"/>
          <a:stretch>
            <a:fillRect/>
          </a:stretch>
        </p:blipFill>
        <p:spPr>
          <a:xfrm>
            <a:off x="8361681" y="0"/>
            <a:ext cx="782320" cy="729101"/>
          </a:xfrm>
          <a:prstGeom prst="rect">
            <a:avLst/>
          </a:prstGeom>
        </p:spPr>
      </p:pic>
      <p:pic>
        <p:nvPicPr>
          <p:cNvPr id="9" name="Picture 8"/>
          <p:cNvPicPr/>
          <p:nvPr userDrawn="1"/>
        </p:nvPicPr>
        <p:blipFill rotWithShape="1">
          <a:blip r:embed="rId16" cstate="print">
            <a:extLst>
              <a:ext uri="{28A0092B-C50C-407E-A947-70E740481C1C}">
                <a14:useLocalDpi xmlns:a14="http://schemas.microsoft.com/office/drawing/2010/main" val="0"/>
              </a:ext>
            </a:extLst>
          </a:blip>
          <a:srcRect t="12638"/>
          <a:stretch/>
        </p:blipFill>
        <p:spPr bwMode="auto">
          <a:xfrm>
            <a:off x="142760" y="4693918"/>
            <a:ext cx="2590279" cy="439155"/>
          </a:xfrm>
          <a:prstGeom prst="rect">
            <a:avLst/>
          </a:prstGeom>
          <a:noFill/>
          <a:ln>
            <a:noFill/>
          </a:ln>
          <a:extLst>
            <a:ext uri="{53640926-AAD7-44D8-BBD7-CCE9431645EC}">
              <a14:shadowObscured xmlns:a14="http://schemas.microsoft.com/office/drawing/2010/main"/>
            </a:ext>
          </a:extLst>
        </p:spPr>
      </p:pic>
      <p:pic>
        <p:nvPicPr>
          <p:cNvPr id="10" name="Picture 9" descr="Licenza Creative Commons"/>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090536" y="4766494"/>
            <a:ext cx="842645" cy="294005"/>
          </a:xfrm>
          <a:prstGeom prst="rect">
            <a:avLst/>
          </a:prstGeom>
          <a:noFill/>
          <a:ln>
            <a:noFill/>
          </a:ln>
        </p:spPr>
      </p:pic>
    </p:spTree>
    <p:extLst>
      <p:ext uri="{BB962C8B-B14F-4D97-AF65-F5344CB8AC3E}">
        <p14:creationId xmlns:p14="http://schemas.microsoft.com/office/powerpoint/2010/main" val="4077430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P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isbib.unmsm.edu.pe/bibvirtualdata/libros/2007/med_reumat/a02es.pdf" TargetMode="External"/><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 Id="rId4" Type="http://schemas.openxmlformats.org/officeDocument/2006/relationships/hyperlink" Target="http://sisbib.unmsm.edu.pe/bibvirtualdata/libros/2007/med_reumat/a02in.pdf"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isbib.unmsm.edu.pe/bibvirtualdata/libros/2007/med_reumat/a02es.pdf" TargetMode="External"/><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 Id="rId4" Type="http://schemas.openxmlformats.org/officeDocument/2006/relationships/hyperlink" Target="http://sisbib.unmsm.edu.pe/bibvirtualdata/libros/2007/med_reumat/a02in.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8800/revistaira.201602.00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acadnacmedicina.org.pe/documentos/Infecciones_y_descubrimiento.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journals.plos.org/plosntds/article/file?type=printable&amp;id=10.1371/journal.pntd.000434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museolarco.org/coleccion/"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hyperlink" Target="https://www.museolarco.org/coleccio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hyperlink" Target="https://www.museolarco.org/coleccio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museolarco.org/coleccio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museolarco.org/coleccion/"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revistamedicina.net/ojsanm/index.php/Medicina/article/view/54-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ama-med.org.ar/uploads_archivos/1583/Rev-4-2018-completa%20AMA.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turismoi.pe/museos/museo-santuarios-andinos-universidad-catolica-de-santa-maria.htm"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vUDiXs927-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5D4A9F0-F6C2-4626-BFE1-4010F82C76A1}"/>
              </a:ext>
            </a:extLst>
          </p:cNvPr>
          <p:cNvPicPr>
            <a:picLocks noChangeAspect="1"/>
          </p:cNvPicPr>
          <p:nvPr/>
        </p:nvPicPr>
        <p:blipFill rotWithShape="1">
          <a:blip r:embed="rId2" cstate="print"/>
          <a:srcRect t="7311" r="890" b="8514"/>
          <a:stretch/>
        </p:blipFill>
        <p:spPr>
          <a:xfrm>
            <a:off x="3121595" y="1619933"/>
            <a:ext cx="2714126" cy="1536746"/>
          </a:xfrm>
          <a:prstGeom prst="rect">
            <a:avLst/>
          </a:prstGeom>
        </p:spPr>
      </p:pic>
      <p:sp>
        <p:nvSpPr>
          <p:cNvPr id="9" name="CuadroTexto 8">
            <a:extLst>
              <a:ext uri="{FF2B5EF4-FFF2-40B4-BE49-F238E27FC236}">
                <a16:creationId xmlns:a16="http://schemas.microsoft.com/office/drawing/2014/main" xmlns="" id="{4C4E0C6B-61C0-4A55-8695-42EBBE954074}"/>
              </a:ext>
            </a:extLst>
          </p:cNvPr>
          <p:cNvSpPr txBox="1"/>
          <p:nvPr/>
        </p:nvSpPr>
        <p:spPr>
          <a:xfrm>
            <a:off x="1090085" y="3274187"/>
            <a:ext cx="7117941" cy="869469"/>
          </a:xfrm>
          <a:prstGeom prst="rect">
            <a:avLst/>
          </a:prstGeom>
          <a:noFill/>
        </p:spPr>
        <p:txBody>
          <a:bodyPr wrap="square" lIns="68580" tIns="34290" rIns="68580" bIns="34290" rtlCol="0">
            <a:spAutoFit/>
          </a:bodyPr>
          <a:lstStyle/>
          <a:p>
            <a:endParaRPr lang="en-US" i="1" dirty="0"/>
          </a:p>
          <a:p>
            <a:pPr algn="ctr"/>
            <a:r>
              <a:rPr lang="en-US" sz="1200" b="1" dirty="0" err="1" smtClean="0"/>
              <a:t>Agueda</a:t>
            </a:r>
            <a:r>
              <a:rPr lang="en-US" sz="1200" b="1" dirty="0" smtClean="0"/>
              <a:t> </a:t>
            </a:r>
            <a:r>
              <a:rPr lang="en-US" sz="1200" b="1" dirty="0"/>
              <a:t>Muñoz del Carpio </a:t>
            </a:r>
            <a:r>
              <a:rPr lang="en-US" sz="1200" b="1" dirty="0" err="1"/>
              <a:t>Toia</a:t>
            </a:r>
            <a:r>
              <a:rPr lang="en-US" sz="1200" b="1" dirty="0"/>
              <a:t>. Md, MPH Universidad </a:t>
            </a:r>
            <a:r>
              <a:rPr lang="en-US" sz="1200" b="1" dirty="0" err="1"/>
              <a:t>Católica</a:t>
            </a:r>
            <a:r>
              <a:rPr lang="en-US" sz="1200" b="1" dirty="0"/>
              <a:t> de Santa María- Peru </a:t>
            </a:r>
          </a:p>
          <a:p>
            <a:endParaRPr lang="en-US" sz="1200" dirty="0"/>
          </a:p>
          <a:p>
            <a:endParaRPr lang="es-PE" dirty="0"/>
          </a:p>
        </p:txBody>
      </p:sp>
      <p:sp>
        <p:nvSpPr>
          <p:cNvPr id="3" name="Rectangle 2"/>
          <p:cNvSpPr/>
          <p:nvPr/>
        </p:nvSpPr>
        <p:spPr>
          <a:xfrm>
            <a:off x="1579563" y="914377"/>
            <a:ext cx="5798190" cy="369332"/>
          </a:xfrm>
          <a:prstGeom prst="rect">
            <a:avLst/>
          </a:prstGeom>
        </p:spPr>
        <p:txBody>
          <a:bodyPr wrap="none">
            <a:spAutoFit/>
          </a:bodyPr>
          <a:lstStyle/>
          <a:p>
            <a:pPr algn="ctr"/>
            <a:r>
              <a:rPr lang="es-PE" sz="1800" b="1" dirty="0">
                <a:solidFill>
                  <a:schemeClr val="accent2"/>
                </a:solidFill>
                <a:effectLst>
                  <a:outerShdw blurRad="38100" dist="38100" dir="2700000" algn="tl">
                    <a:srgbClr val="000000">
                      <a:alpha val="43137"/>
                    </a:srgbClr>
                  </a:outerShdw>
                </a:effectLst>
              </a:rPr>
              <a:t>Unit1 : </a:t>
            </a:r>
            <a:r>
              <a:rPr lang="en-US" sz="1800" b="1" dirty="0">
                <a:solidFill>
                  <a:schemeClr val="accent2"/>
                </a:solidFill>
                <a:effectLst>
                  <a:outerShdw blurRad="38100" dist="38100" dir="2700000" algn="tl">
                    <a:srgbClr val="000000">
                      <a:alpha val="43137"/>
                    </a:srgbClr>
                  </a:outerShdw>
                </a:effectLst>
              </a:rPr>
              <a:t>History of pre-Columbian and Inca medicine in Peru</a:t>
            </a:r>
          </a:p>
        </p:txBody>
      </p:sp>
    </p:spTree>
    <p:extLst>
      <p:ext uri="{BB962C8B-B14F-4D97-AF65-F5344CB8AC3E}">
        <p14:creationId xmlns:p14="http://schemas.microsoft.com/office/powerpoint/2010/main" val="19807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2651" y="401950"/>
            <a:ext cx="8329613" cy="1159722"/>
          </a:xfrm>
        </p:spPr>
        <p:txBody>
          <a:bodyPr>
            <a:normAutofit fontScale="90000"/>
          </a:bodyPr>
          <a:lstStyle/>
          <a:p>
            <a:r>
              <a:rPr lang="es-PE" dirty="0"/>
              <a:t/>
            </a:r>
            <a:br>
              <a:rPr lang="es-PE" dirty="0"/>
            </a:br>
            <a:r>
              <a:rPr lang="es-PE" dirty="0" smtClean="0"/>
              <a:t/>
            </a:r>
            <a:br>
              <a:rPr lang="es-PE" dirty="0" smtClean="0"/>
            </a:br>
            <a:r>
              <a:rPr lang="es-PE" sz="2000" b="1" dirty="0" smtClean="0">
                <a:solidFill>
                  <a:schemeClr val="accent2"/>
                </a:solidFill>
                <a:effectLst>
                  <a:outerShdw blurRad="38100" dist="38100" dir="2700000" algn="tl">
                    <a:srgbClr val="000000">
                      <a:alpha val="43137"/>
                    </a:srgbClr>
                  </a:outerShdw>
                </a:effectLst>
              </a:rPr>
              <a:t>3</a:t>
            </a:r>
            <a:r>
              <a:rPr lang="es-PE" sz="2000" b="1" dirty="0">
                <a:solidFill>
                  <a:schemeClr val="accent2"/>
                </a:solidFill>
                <a:effectLst>
                  <a:outerShdw blurRad="38100" dist="38100" dir="2700000" algn="tl">
                    <a:srgbClr val="000000">
                      <a:alpha val="43137"/>
                    </a:srgbClr>
                  </a:outerShdw>
                </a:effectLst>
              </a:rPr>
              <a:t>. </a:t>
            </a:r>
            <a:r>
              <a:rPr lang="es-PE" sz="2000" b="1" dirty="0" err="1">
                <a:solidFill>
                  <a:schemeClr val="accent2"/>
                </a:solidFill>
                <a:effectLst>
                  <a:outerShdw blurRad="38100" dist="38100" dir="2700000" algn="tl">
                    <a:srgbClr val="000000">
                      <a:alpha val="43137"/>
                    </a:srgbClr>
                  </a:outerShdw>
                </a:effectLst>
              </a:rPr>
              <a:t>Definitions</a:t>
            </a:r>
            <a:r>
              <a:rPr lang="es-PE" sz="2000" b="1" dirty="0">
                <a:solidFill>
                  <a:schemeClr val="accent2"/>
                </a:solidFill>
                <a:effectLst>
                  <a:outerShdw blurRad="38100" dist="38100" dir="2700000" algn="tl">
                    <a:srgbClr val="000000">
                      <a:alpha val="43137"/>
                    </a:srgbClr>
                  </a:outerShdw>
                </a:effectLst>
              </a:rPr>
              <a:t>: </a:t>
            </a:r>
            <a:r>
              <a:rPr lang="it-IT" sz="2000" b="1" dirty="0">
                <a:solidFill>
                  <a:schemeClr val="accent2"/>
                </a:solidFill>
                <a:effectLst>
                  <a:outerShdw blurRad="38100" dist="38100" dir="2700000" algn="tl">
                    <a:srgbClr val="000000">
                      <a:alpha val="43137"/>
                    </a:srgbClr>
                  </a:outerShdw>
                </a:effectLst>
              </a:rPr>
              <a:t/>
            </a:r>
            <a:br>
              <a:rPr lang="it-IT" sz="2000" b="1" dirty="0">
                <a:solidFill>
                  <a:schemeClr val="accent2"/>
                </a:solidFill>
                <a:effectLst>
                  <a:outerShdw blurRad="38100" dist="38100" dir="2700000" algn="tl">
                    <a:srgbClr val="000000">
                      <a:alpha val="43137"/>
                    </a:srgbClr>
                  </a:outerShdw>
                </a:effectLst>
              </a:rPr>
            </a:br>
            <a:r>
              <a:rPr lang="it-IT" i="1" dirty="0"/>
              <a:t/>
            </a:r>
            <a:br>
              <a:rPr lang="it-IT" i="1" dirty="0"/>
            </a:br>
            <a:r>
              <a:rPr lang="en-US" sz="1600" b="1" dirty="0">
                <a:solidFill>
                  <a:schemeClr val="accent2"/>
                </a:solidFill>
                <a:effectLst>
                  <a:outerShdw blurRad="38100" dist="38100" dir="2700000" algn="tl">
                    <a:srgbClr val="000000">
                      <a:alpha val="43137"/>
                    </a:srgbClr>
                  </a:outerShdw>
                </a:effectLst>
              </a:rPr>
              <a:t>3.1 Definition of pre-Columbian and Inca medicine.</a:t>
            </a:r>
          </a:p>
        </p:txBody>
      </p:sp>
      <p:sp>
        <p:nvSpPr>
          <p:cNvPr id="3" name="Marcador de contenido 2"/>
          <p:cNvSpPr>
            <a:spLocks noGrp="1"/>
          </p:cNvSpPr>
          <p:nvPr>
            <p:ph idx="1"/>
          </p:nvPr>
        </p:nvSpPr>
        <p:spPr>
          <a:xfrm>
            <a:off x="442913" y="1879996"/>
            <a:ext cx="8515350" cy="2743375"/>
          </a:xfrm>
          <a:solidFill>
            <a:schemeClr val="bg1"/>
          </a:solidFill>
        </p:spPr>
        <p:txBody>
          <a:bodyPr>
            <a:normAutofit lnSpcReduction="10000"/>
          </a:bodyPr>
          <a:lstStyle/>
          <a:p>
            <a:pPr marL="0" indent="0" algn="just">
              <a:buNone/>
            </a:pPr>
            <a:r>
              <a:rPr lang="en-US" sz="1200" dirty="0"/>
              <a:t>Pre-Columbian Medicine: The original peoples, who populated Latin America, conceived the process of health, disease, with a magical-religious thought in which there were good gods who granted well-being (wealth, health and love) and bad gods who attracted disease and cataclysms. (one) Inca Medicine: "Inca medicine was a mixture of magical-religious conceptions with an empiricism given fundamentally by the knowledge of the healing properties of medicinal plants, like other medicines from other pre-Hispanic cultures that preceded or existed together with she throughout the continent ”(2</a:t>
            </a:r>
            <a:r>
              <a:rPr lang="en-US" sz="1200" dirty="0" smtClean="0"/>
              <a:t>).</a:t>
            </a:r>
          </a:p>
          <a:p>
            <a:pPr marL="0" indent="0" algn="just">
              <a:buNone/>
            </a:pPr>
            <a:endParaRPr lang="en-US" sz="1200" dirty="0"/>
          </a:p>
          <a:p>
            <a:pPr marL="0" indent="0" algn="just">
              <a:buNone/>
            </a:pPr>
            <a:endParaRPr lang="en-US" sz="1200" dirty="0" smtClean="0"/>
          </a:p>
          <a:p>
            <a:pPr marL="0" indent="0" algn="just">
              <a:buNone/>
            </a:pPr>
            <a:endParaRPr lang="en-US" sz="1200" dirty="0"/>
          </a:p>
          <a:p>
            <a:pPr marL="0" indent="0" algn="just">
              <a:buNone/>
            </a:pPr>
            <a:endParaRPr lang="en-US" sz="1200" dirty="0" smtClean="0"/>
          </a:p>
          <a:p>
            <a:pPr marL="0" indent="0" algn="just">
              <a:buNone/>
            </a:pPr>
            <a:endParaRPr lang="es-ES" sz="1200" dirty="0"/>
          </a:p>
          <a:p>
            <a:pPr marL="0" indent="0">
              <a:buNone/>
            </a:pPr>
            <a:r>
              <a:rPr lang="es-ES" sz="800" dirty="0"/>
              <a:t>1. </a:t>
            </a:r>
            <a:r>
              <a:rPr lang="es-ES" sz="800" dirty="0" err="1"/>
              <a:t>Frisancho</a:t>
            </a:r>
            <a:r>
              <a:rPr lang="es-ES" sz="800" dirty="0"/>
              <a:t> Velarde, Óscar. Concepción mágico-religiosa de la Medicina en la América Prehispánica. </a:t>
            </a:r>
            <a:r>
              <a:rPr lang="es-ES" sz="800" i="1" dirty="0"/>
              <a:t>Acta Médica Peruana</a:t>
            </a:r>
            <a:r>
              <a:rPr lang="es-ES" sz="800" dirty="0"/>
              <a:t>, 2012, vol. 29, no 2, p. 121-127. </a:t>
            </a:r>
            <a:r>
              <a:rPr lang="en-US" sz="800" dirty="0">
                <a:hlinkClick r:id="rId2"/>
              </a:rPr>
              <a:t>http://www.scielo.org.pe/scielo.php?script=sci_arttext&amp;pid=S1728-59172012000200013</a:t>
            </a:r>
            <a:endParaRPr lang="en-US" sz="800" dirty="0"/>
          </a:p>
          <a:p>
            <a:pPr marL="0" indent="0">
              <a:buNone/>
            </a:pPr>
            <a:r>
              <a:rPr lang="es-PE" sz="800" dirty="0"/>
              <a:t>2. </a:t>
            </a:r>
            <a:r>
              <a:rPr lang="es-PE" sz="800" dirty="0" err="1"/>
              <a:t>Pamo</a:t>
            </a:r>
            <a:r>
              <a:rPr lang="es-PE" sz="800" dirty="0"/>
              <a:t> Reyna Oscar. Medicina Prehispánica. En Alarcón Graciela, Espinoza Luis, </a:t>
            </a:r>
            <a:r>
              <a:rPr lang="es-PE" sz="800" dirty="0" err="1"/>
              <a:t>Pamo</a:t>
            </a:r>
            <a:r>
              <a:rPr lang="es-PE" sz="800" dirty="0"/>
              <a:t>-Reyna Oscar, Eds. Medicina y Reumatología Peruanas: historia y aportes. Lima, Comité Organizador PANLAR 2006. </a:t>
            </a:r>
            <a:r>
              <a:rPr lang="en-US" sz="800" dirty="0">
                <a:hlinkClick r:id="rId3"/>
              </a:rPr>
              <a:t>http://sisbib.unmsm.edu.pe/bibvirtualdata/libros/2007/med_reumat/a02es.pdf</a:t>
            </a:r>
            <a:r>
              <a:rPr lang="en-US" sz="800" dirty="0"/>
              <a:t> (Spanish), </a:t>
            </a:r>
            <a:r>
              <a:rPr lang="en-US" sz="800" dirty="0">
                <a:hlinkClick r:id="rId4"/>
              </a:rPr>
              <a:t>http://sisbib.unmsm.edu.pe/bibvirtualdata/libros/2007/med_reumat/a02in.pdf</a:t>
            </a:r>
            <a:r>
              <a:rPr lang="en-US" sz="800" dirty="0"/>
              <a:t>   (English) </a:t>
            </a:r>
            <a:endParaRPr lang="es-PE" sz="800" dirty="0"/>
          </a:p>
          <a:p>
            <a:pPr marL="0" indent="0">
              <a:buNone/>
            </a:pPr>
            <a:endParaRPr lang="en-US" dirty="0"/>
          </a:p>
        </p:txBody>
      </p:sp>
    </p:spTree>
    <p:extLst>
      <p:ext uri="{BB962C8B-B14F-4D97-AF65-F5344CB8AC3E}">
        <p14:creationId xmlns:p14="http://schemas.microsoft.com/office/powerpoint/2010/main" val="15198807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628650" y="540972"/>
            <a:ext cx="7886700" cy="994172"/>
          </a:xfrm>
        </p:spPr>
        <p:txBody>
          <a:bodyPr>
            <a:normAutofit/>
          </a:bodyPr>
          <a:lstStyle/>
          <a:p>
            <a:r>
              <a:rPr lang="en-US" sz="1800" b="1" dirty="0" smtClean="0">
                <a:solidFill>
                  <a:schemeClr val="accent2"/>
                </a:solidFill>
                <a:effectLst>
                  <a:outerShdw blurRad="38100" dist="38100" dir="2700000" algn="tl">
                    <a:srgbClr val="000000">
                      <a:alpha val="43137"/>
                    </a:srgbClr>
                  </a:outerShdw>
                </a:effectLst>
              </a:rPr>
              <a:t/>
            </a:r>
            <a:br>
              <a:rPr lang="en-US" sz="1800" b="1" dirty="0" smtClean="0">
                <a:solidFill>
                  <a:schemeClr val="accent2"/>
                </a:solidFill>
                <a:effectLst>
                  <a:outerShdw blurRad="38100" dist="38100" dir="2700000" algn="tl">
                    <a:srgbClr val="000000">
                      <a:alpha val="43137"/>
                    </a:srgbClr>
                  </a:outerShdw>
                </a:effectLst>
              </a:rPr>
            </a:br>
            <a:r>
              <a:rPr lang="en-US" sz="1800" b="1" dirty="0" smtClean="0">
                <a:solidFill>
                  <a:schemeClr val="accent2"/>
                </a:solidFill>
                <a:effectLst>
                  <a:outerShdw blurRad="38100" dist="38100" dir="2700000" algn="tl">
                    <a:srgbClr val="000000">
                      <a:alpha val="43137"/>
                    </a:srgbClr>
                  </a:outerShdw>
                </a:effectLst>
              </a:rPr>
              <a:t>3</a:t>
            </a:r>
            <a:r>
              <a:rPr lang="en-US" sz="1800" b="1" dirty="0">
                <a:solidFill>
                  <a:schemeClr val="accent2"/>
                </a:solidFill>
                <a:effectLst>
                  <a:outerShdw blurRad="38100" dist="38100" dir="2700000" algn="tl">
                    <a:srgbClr val="000000">
                      <a:alpha val="43137"/>
                    </a:srgbClr>
                  </a:outerShdw>
                </a:effectLst>
              </a:rPr>
              <a:t>. Definition of the worldview of the pre-Columbian populations of Peru.</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p:txBody>
          <a:bodyPr>
            <a:normAutofit fontScale="92500" lnSpcReduction="20000"/>
          </a:bodyPr>
          <a:lstStyle/>
          <a:p>
            <a:pPr marL="0" indent="0">
              <a:buNone/>
            </a:pPr>
            <a:endParaRPr lang="en-US" sz="1400" b="1" dirty="0" smtClean="0">
              <a:solidFill>
                <a:schemeClr val="accent2"/>
              </a:solidFill>
              <a:effectLst>
                <a:outerShdw blurRad="38100" dist="38100" dir="2700000" algn="tl">
                  <a:srgbClr val="000000">
                    <a:alpha val="43137"/>
                  </a:srgbClr>
                </a:outerShdw>
              </a:effectLst>
              <a:latin typeface="+mj-lt"/>
              <a:ea typeface="+mj-ea"/>
              <a:cs typeface="+mj-cs"/>
            </a:endParaRPr>
          </a:p>
          <a:p>
            <a:pPr marL="0" indent="0">
              <a:buNone/>
            </a:pPr>
            <a:endParaRPr lang="en-US" sz="1400" b="1" dirty="0">
              <a:solidFill>
                <a:schemeClr val="accent2"/>
              </a:solidFill>
              <a:effectLst>
                <a:outerShdw blurRad="38100" dist="38100" dir="2700000" algn="tl">
                  <a:srgbClr val="000000">
                    <a:alpha val="43137"/>
                  </a:srgbClr>
                </a:outerShdw>
              </a:effectLst>
              <a:latin typeface="+mj-lt"/>
              <a:ea typeface="+mj-ea"/>
              <a:cs typeface="+mj-cs"/>
            </a:endParaRPr>
          </a:p>
          <a:p>
            <a:pPr marL="0" indent="0">
              <a:buNone/>
            </a:pPr>
            <a:r>
              <a:rPr lang="en-US" sz="1500" b="1" dirty="0" smtClean="0">
                <a:solidFill>
                  <a:schemeClr val="accent2"/>
                </a:solidFill>
                <a:effectLst>
                  <a:outerShdw blurRad="38100" dist="38100" dir="2700000" algn="tl">
                    <a:srgbClr val="000000">
                      <a:alpha val="43137"/>
                    </a:srgbClr>
                  </a:outerShdw>
                </a:effectLst>
                <a:latin typeface="+mj-lt"/>
                <a:ea typeface="+mj-ea"/>
                <a:cs typeface="+mj-cs"/>
              </a:rPr>
              <a:t>3.2     </a:t>
            </a:r>
            <a:r>
              <a:rPr lang="en-US" sz="1500" b="1" dirty="0">
                <a:solidFill>
                  <a:schemeClr val="accent2"/>
                </a:solidFill>
                <a:effectLst>
                  <a:outerShdw blurRad="38100" dist="38100" dir="2700000" algn="tl">
                    <a:srgbClr val="000000">
                      <a:alpha val="43137"/>
                    </a:srgbClr>
                  </a:outerShdw>
                </a:effectLst>
                <a:latin typeface="+mj-lt"/>
                <a:ea typeface="+mj-ea"/>
                <a:cs typeface="+mj-cs"/>
              </a:rPr>
              <a:t>WORLD VIEW PRE-COLOMBIAN COSMOVISION </a:t>
            </a:r>
            <a:endParaRPr lang="en-US" sz="1500" b="1" dirty="0" smtClean="0">
              <a:solidFill>
                <a:schemeClr val="accent2"/>
              </a:solidFill>
              <a:effectLst>
                <a:outerShdw blurRad="38100" dist="38100" dir="2700000" algn="tl">
                  <a:srgbClr val="000000">
                    <a:alpha val="43137"/>
                  </a:srgbClr>
                </a:outerShdw>
              </a:effectLst>
              <a:latin typeface="+mj-lt"/>
              <a:ea typeface="+mj-ea"/>
              <a:cs typeface="+mj-cs"/>
            </a:endParaRPr>
          </a:p>
          <a:p>
            <a:pPr marL="0" indent="0">
              <a:buNone/>
            </a:pPr>
            <a:r>
              <a:rPr lang="en-US" sz="1300" dirty="0" smtClean="0"/>
              <a:t>Consideration </a:t>
            </a:r>
            <a:r>
              <a:rPr lang="en-US" sz="1300" dirty="0"/>
              <a:t>of disease and health as the perfect balance between the body, soul and spirit. The pre-Hispanic Andean worldview was intimately linked to nature, in which land, fire, air and water interrelated.</a:t>
            </a:r>
            <a:endParaRPr lang="es-ES" sz="1300" dirty="0"/>
          </a:p>
          <a:p>
            <a:pPr marL="0" indent="0">
              <a:buNone/>
            </a:pPr>
            <a:endParaRPr lang="es-ES" dirty="0"/>
          </a:p>
          <a:p>
            <a:pPr marL="0" indent="0">
              <a:buNone/>
            </a:pPr>
            <a:endParaRPr lang="es-ES" dirty="0"/>
          </a:p>
          <a:p>
            <a:pPr marL="0" indent="0">
              <a:buNone/>
            </a:pPr>
            <a:endParaRPr lang="es-ES" dirty="0" smtClean="0"/>
          </a:p>
          <a:p>
            <a:pPr marL="0" indent="0">
              <a:buNone/>
            </a:pPr>
            <a:endParaRPr lang="es-ES" dirty="0"/>
          </a:p>
          <a:p>
            <a:pPr marL="0" indent="0">
              <a:buNone/>
            </a:pPr>
            <a:endParaRPr lang="es-ES" dirty="0" smtClean="0"/>
          </a:p>
          <a:p>
            <a:pPr marL="0" indent="0">
              <a:buNone/>
            </a:pPr>
            <a:endParaRPr lang="es-ES" dirty="0"/>
          </a:p>
          <a:p>
            <a:pPr marL="0" indent="0">
              <a:buNone/>
            </a:pPr>
            <a:r>
              <a:rPr lang="es-ES" sz="900" dirty="0"/>
              <a:t>1. </a:t>
            </a:r>
            <a:r>
              <a:rPr lang="es-ES" sz="900" dirty="0" err="1"/>
              <a:t>Frisancho</a:t>
            </a:r>
            <a:r>
              <a:rPr lang="es-ES" sz="900" dirty="0"/>
              <a:t> Velarde, Óscar. Concepción mágico-religiosa de la Medicina en la América Prehispánica. </a:t>
            </a:r>
            <a:r>
              <a:rPr lang="es-ES" sz="900" i="1" dirty="0"/>
              <a:t>Acta Médica Peruana</a:t>
            </a:r>
            <a:r>
              <a:rPr lang="es-ES" sz="900" dirty="0"/>
              <a:t>, 2012, vol. 29, no 2, p. 121-127. </a:t>
            </a:r>
            <a:r>
              <a:rPr lang="en-US" sz="900" dirty="0">
                <a:hlinkClick r:id="rId2"/>
              </a:rPr>
              <a:t>http://www.scielo.org.pe/scielo.php?script=sci_arttext&amp;pid=S1728-59172012000200013</a:t>
            </a:r>
            <a:endParaRPr lang="en-US" sz="900" dirty="0"/>
          </a:p>
          <a:p>
            <a:pPr marL="0" indent="0">
              <a:buNone/>
            </a:pPr>
            <a:endParaRPr lang="es-PE" dirty="0"/>
          </a:p>
          <a:p>
            <a:pPr marL="0" indent="0">
              <a:buNone/>
            </a:pPr>
            <a:endParaRPr lang="es-PE" dirty="0"/>
          </a:p>
        </p:txBody>
      </p:sp>
    </p:spTree>
    <p:extLst>
      <p:ext uri="{BB962C8B-B14F-4D97-AF65-F5344CB8AC3E}">
        <p14:creationId xmlns:p14="http://schemas.microsoft.com/office/powerpoint/2010/main" val="3576890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638925" y="1044407"/>
            <a:ext cx="7886700" cy="537814"/>
          </a:xfrm>
        </p:spPr>
        <p:txBody>
          <a:bodyPr>
            <a:normAutofit fontScale="90000"/>
          </a:bodyPr>
          <a:lstStyle/>
          <a:p>
            <a:r>
              <a:rPr lang="en-US" sz="1800" b="1" dirty="0">
                <a:solidFill>
                  <a:schemeClr val="accent2"/>
                </a:solidFill>
                <a:effectLst>
                  <a:outerShdw blurRad="38100" dist="38100" dir="2700000" algn="tl">
                    <a:srgbClr val="000000">
                      <a:alpha val="43137"/>
                    </a:srgbClr>
                  </a:outerShdw>
                </a:effectLst>
              </a:rPr>
              <a:t>3.</a:t>
            </a:r>
            <a:r>
              <a:rPr lang="en-US" sz="2000" b="1" dirty="0">
                <a:solidFill>
                  <a:schemeClr val="accent2"/>
                </a:solidFill>
                <a:effectLst>
                  <a:outerShdw blurRad="38100" dist="38100" dir="2700000" algn="tl">
                    <a:srgbClr val="000000">
                      <a:alpha val="43137"/>
                    </a:srgbClr>
                  </a:outerShdw>
                </a:effectLst>
              </a:rPr>
              <a:t> Definition of the worldview of the Inca population of Peru. </a:t>
            </a:r>
            <a:r>
              <a:rPr lang="en-US" dirty="0"/>
              <a:t/>
            </a:r>
            <a:br>
              <a:rPr lang="en-US" dirty="0"/>
            </a:br>
            <a:endParaRPr lang="es-PE" dirty="0"/>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659473" y="1420590"/>
            <a:ext cx="7886700" cy="3263504"/>
          </a:xfrm>
        </p:spPr>
        <p:txBody>
          <a:bodyPr>
            <a:normAutofit/>
          </a:bodyPr>
          <a:lstStyle/>
          <a:p>
            <a:pPr marL="0" indent="0">
              <a:buNone/>
            </a:pPr>
            <a:r>
              <a:rPr lang="en-US" sz="1200" dirty="0"/>
              <a:t>Inca worldview The Incas had a conception of the universe, divided into three planes: the divine world of the gods (</a:t>
            </a:r>
            <a:r>
              <a:rPr lang="en-US" sz="1200" dirty="0" err="1"/>
              <a:t>Hanan</a:t>
            </a:r>
            <a:r>
              <a:rPr lang="en-US" sz="1200" dirty="0"/>
              <a:t> </a:t>
            </a:r>
            <a:r>
              <a:rPr lang="en-US" sz="1200" dirty="0" err="1"/>
              <a:t>Pacha</a:t>
            </a:r>
            <a:r>
              <a:rPr lang="en-US" sz="1200" dirty="0"/>
              <a:t>), the present world inhabited by men (Kay </a:t>
            </a:r>
            <a:r>
              <a:rPr lang="en-US" sz="1200" dirty="0" err="1"/>
              <a:t>Pacha</a:t>
            </a:r>
            <a:r>
              <a:rPr lang="en-US" sz="1200" dirty="0"/>
              <a:t>) and the underground world of the dead (</a:t>
            </a:r>
            <a:r>
              <a:rPr lang="en-US" sz="1200" dirty="0" err="1"/>
              <a:t>Uku</a:t>
            </a:r>
            <a:r>
              <a:rPr lang="en-US" sz="1200" dirty="0"/>
              <a:t> </a:t>
            </a:r>
            <a:r>
              <a:rPr lang="en-US" sz="1200" dirty="0" err="1"/>
              <a:t>Pacha</a:t>
            </a:r>
            <a:r>
              <a:rPr lang="en-US" sz="1200" dirty="0"/>
              <a:t>). These three worlds were permanently related.</a:t>
            </a:r>
            <a:endParaRPr lang="es-ES" sz="1200" dirty="0"/>
          </a:p>
          <a:p>
            <a:pPr marL="0" indent="0">
              <a:buNone/>
            </a:pPr>
            <a:endParaRPr lang="es-ES" sz="1200" dirty="0"/>
          </a:p>
          <a:p>
            <a:pPr marL="0" indent="0">
              <a:buNone/>
            </a:pPr>
            <a:r>
              <a:rPr lang="es-ES" sz="1200" dirty="0"/>
              <a:t>1. </a:t>
            </a:r>
            <a:r>
              <a:rPr lang="es-ES" sz="1200" dirty="0" err="1"/>
              <a:t>Frisancho</a:t>
            </a:r>
            <a:r>
              <a:rPr lang="es-ES" sz="1200" dirty="0"/>
              <a:t> Velarde, Óscar. Concepción mágico-religiosa de la Medicina en la América Prehispánica. </a:t>
            </a:r>
            <a:r>
              <a:rPr lang="es-ES" sz="1200" i="1" dirty="0"/>
              <a:t>Acta Médica Peruana</a:t>
            </a:r>
            <a:r>
              <a:rPr lang="es-ES" sz="1200" dirty="0"/>
              <a:t>, 2012, vol. 29, no 2, p. 121-127. </a:t>
            </a:r>
            <a:r>
              <a:rPr lang="en-US" sz="1200" dirty="0">
                <a:hlinkClick r:id="rId2"/>
              </a:rPr>
              <a:t>http://www.scielo.org.pe/scielo.php?script=sci_arttext&amp;pid=S1728-59172012000200013</a:t>
            </a:r>
            <a:endParaRPr lang="en-US" sz="1200" dirty="0"/>
          </a:p>
          <a:p>
            <a:pPr marL="0" indent="0">
              <a:buNone/>
            </a:pPr>
            <a:r>
              <a:rPr lang="es-PE" sz="1200" dirty="0"/>
              <a:t>2. </a:t>
            </a:r>
            <a:r>
              <a:rPr lang="es-PE" sz="1200" dirty="0" err="1"/>
              <a:t>Pamo</a:t>
            </a:r>
            <a:r>
              <a:rPr lang="es-PE" sz="1200" dirty="0"/>
              <a:t> Reyna Oscar. Medicina Prehispánica. En Alarcón Graciela, Espinoza Luis, </a:t>
            </a:r>
            <a:r>
              <a:rPr lang="es-PE" sz="1200" dirty="0" err="1"/>
              <a:t>Pamo</a:t>
            </a:r>
            <a:r>
              <a:rPr lang="es-PE" sz="1200" dirty="0"/>
              <a:t>-Reyna Oscar, Eds. Medicina y Reumatología Peruanas: historia y aportes. Lima, Comité Organizador PANLAR 2006. </a:t>
            </a:r>
            <a:r>
              <a:rPr lang="en-US" sz="1200" dirty="0">
                <a:hlinkClick r:id="rId3"/>
              </a:rPr>
              <a:t>http://sisbib.unmsm.edu.pe/bibvirtualdata/libros/2007/med_reumat/a02es.pdf</a:t>
            </a:r>
            <a:r>
              <a:rPr lang="en-US" sz="1200" dirty="0"/>
              <a:t> (Spanish), </a:t>
            </a:r>
            <a:r>
              <a:rPr lang="en-US" sz="1200" dirty="0">
                <a:hlinkClick r:id="rId4"/>
              </a:rPr>
              <a:t>http://sisbib.unmsm.edu.pe/bibvirtualdata/libros/2007/med_reumat/a02in.pdf</a:t>
            </a:r>
            <a:r>
              <a:rPr lang="en-US" sz="1200" dirty="0"/>
              <a:t>   (English) </a:t>
            </a:r>
            <a:endParaRPr lang="es-PE" sz="1200" dirty="0"/>
          </a:p>
          <a:p>
            <a:pPr marL="0" indent="0">
              <a:buNone/>
            </a:pPr>
            <a:endParaRPr lang="es-PE" dirty="0"/>
          </a:p>
          <a:p>
            <a:pPr marL="0" indent="0">
              <a:buNone/>
            </a:pPr>
            <a:endParaRPr lang="es-PE" dirty="0"/>
          </a:p>
        </p:txBody>
      </p:sp>
    </p:spTree>
    <p:extLst>
      <p:ext uri="{BB962C8B-B14F-4D97-AF65-F5344CB8AC3E}">
        <p14:creationId xmlns:p14="http://schemas.microsoft.com/office/powerpoint/2010/main" val="575757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453990" y="695085"/>
            <a:ext cx="7886700" cy="702200"/>
          </a:xfrm>
        </p:spPr>
        <p:txBody>
          <a:bodyPr>
            <a:normAutofit fontScale="90000"/>
          </a:bodyPr>
          <a:lstStyle/>
          <a:p>
            <a:r>
              <a:rPr lang="en-US" dirty="0"/>
              <a:t/>
            </a:r>
            <a:br>
              <a:rPr lang="en-US" dirty="0"/>
            </a:br>
            <a:r>
              <a:rPr lang="en-US" sz="2000" b="1" dirty="0">
                <a:solidFill>
                  <a:schemeClr val="accent2"/>
                </a:solidFill>
                <a:effectLst>
                  <a:outerShdw blurRad="38100" dist="38100" dir="2700000" algn="tl">
                    <a:srgbClr val="000000">
                      <a:alpha val="43137"/>
                    </a:srgbClr>
                  </a:outerShdw>
                </a:effectLst>
              </a:rPr>
              <a:t>3. Definition of the worldview of the Inca population of Peru. </a:t>
            </a:r>
            <a:r>
              <a:rPr lang="en-US" dirty="0"/>
              <a:t/>
            </a:r>
            <a:br>
              <a:rPr lang="en-US" dirty="0"/>
            </a:br>
            <a:endParaRPr lang="es-PE" dirty="0"/>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385763" y="1114426"/>
            <a:ext cx="8343900" cy="3832622"/>
          </a:xfrm>
        </p:spPr>
        <p:txBody>
          <a:bodyPr>
            <a:normAutofit/>
          </a:bodyPr>
          <a:lstStyle/>
          <a:p>
            <a:pPr marL="0" indent="0">
              <a:buNone/>
            </a:pPr>
            <a:r>
              <a:rPr lang="en-US" dirty="0"/>
              <a:t/>
            </a:r>
            <a:br>
              <a:rPr lang="en-US" dirty="0"/>
            </a:br>
            <a:endParaRPr lang="en-US" dirty="0" smtClean="0"/>
          </a:p>
          <a:p>
            <a:pPr marL="0" indent="0">
              <a:buNone/>
            </a:pPr>
            <a:r>
              <a:rPr lang="en-US" sz="1200" dirty="0" smtClean="0"/>
              <a:t>Inca </a:t>
            </a:r>
            <a:r>
              <a:rPr lang="en-US" sz="1200" dirty="0"/>
              <a:t>worldview The ancient pre-Columbian settlers developed a medicine based on respect for the knowledge of shamans. In the Piura Region, in the north of Peru, a tomb of two thousand years old has been discovered. Inside this tomb, the remains of a healer buried with various elements used in his work as a shaman were found: stones, crystals, teeth of puma, seashells, etc. It is worth mentioning that at present it is the same content of the "table" of work used in the rituals of the healers of Peru in that northern area, which would reveal the historical continuity of medicine to the Andes in these times.</a:t>
            </a:r>
            <a:endParaRPr lang="es-PE" sz="1200" dirty="0"/>
          </a:p>
          <a:p>
            <a:pPr marL="0" indent="0">
              <a:buNone/>
            </a:pPr>
            <a:endParaRPr lang="es-PE" sz="1000" dirty="0" smtClean="0"/>
          </a:p>
          <a:p>
            <a:pPr marL="0" indent="0">
              <a:buNone/>
            </a:pPr>
            <a:endParaRPr lang="es-PE" sz="1000" dirty="0"/>
          </a:p>
          <a:p>
            <a:pPr marL="0" indent="0">
              <a:buNone/>
            </a:pPr>
            <a:endParaRPr lang="es-PE" sz="1000" dirty="0" smtClean="0"/>
          </a:p>
          <a:p>
            <a:pPr marL="0" indent="0">
              <a:buNone/>
            </a:pPr>
            <a:endParaRPr lang="es-PE" sz="1000" dirty="0"/>
          </a:p>
          <a:p>
            <a:pPr marL="0" indent="0">
              <a:buNone/>
            </a:pPr>
            <a:endParaRPr lang="es-PE" sz="1000" dirty="0" smtClean="0"/>
          </a:p>
          <a:p>
            <a:pPr marL="0" indent="0">
              <a:buNone/>
            </a:pPr>
            <a:endParaRPr lang="es-PE" sz="1000" dirty="0"/>
          </a:p>
          <a:p>
            <a:pPr marL="0" indent="0">
              <a:buNone/>
            </a:pPr>
            <a:r>
              <a:rPr lang="es-PE" sz="1000" dirty="0" err="1" smtClean="0"/>
              <a:t>Frisancho</a:t>
            </a:r>
            <a:r>
              <a:rPr lang="es-PE" sz="1000" dirty="0" smtClean="0"/>
              <a:t> </a:t>
            </a:r>
            <a:r>
              <a:rPr lang="es-PE" sz="1000" dirty="0"/>
              <a:t>Velarde, Óscar Concepción mágico-religiosa de la Medicina en la América Prehispánica Acta Médica Peruana, vol. 29, núm. 2, abril-junio, 2012, pp. 121-127 Colegio Médico del Perú Lima, Perú</a:t>
            </a:r>
          </a:p>
          <a:p>
            <a:pPr marL="0" indent="0">
              <a:buNone/>
            </a:pPr>
            <a:endParaRPr lang="es-PE" dirty="0"/>
          </a:p>
        </p:txBody>
      </p:sp>
    </p:spTree>
    <p:extLst>
      <p:ext uri="{BB962C8B-B14F-4D97-AF65-F5344CB8AC3E}">
        <p14:creationId xmlns:p14="http://schemas.microsoft.com/office/powerpoint/2010/main" val="575757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423167" y="880020"/>
            <a:ext cx="7886700" cy="640556"/>
          </a:xfrm>
        </p:spPr>
        <p:txBody>
          <a:bodyPr>
            <a:normAutofit fontScale="90000"/>
          </a:bodyPr>
          <a:lstStyle/>
          <a:p>
            <a:r>
              <a:rPr lang="en-US" dirty="0"/>
              <a:t/>
            </a:r>
            <a:br>
              <a:rPr lang="en-US" dirty="0"/>
            </a:br>
            <a:r>
              <a:rPr lang="en-US" sz="2000" b="1" dirty="0">
                <a:solidFill>
                  <a:schemeClr val="accent2"/>
                </a:solidFill>
                <a:effectLst>
                  <a:outerShdw blurRad="38100" dist="38100" dir="2700000" algn="tl">
                    <a:srgbClr val="000000">
                      <a:alpha val="43137"/>
                    </a:srgbClr>
                  </a:outerShdw>
                </a:effectLst>
              </a:rPr>
              <a:t>3. Definition of the worldview of the Inca population of Peru. </a:t>
            </a:r>
            <a:br>
              <a:rPr lang="en-US" sz="2000" b="1" dirty="0">
                <a:solidFill>
                  <a:schemeClr val="accent2"/>
                </a:solidFill>
                <a:effectLst>
                  <a:outerShdw blurRad="38100" dist="38100" dir="2700000" algn="tl">
                    <a:srgbClr val="000000">
                      <a:alpha val="43137"/>
                    </a:srgbClr>
                  </a:outerShdw>
                </a:effectLst>
              </a:rPr>
            </a:br>
            <a:endParaRPr lang="es-PE" sz="20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365215" y="1422651"/>
            <a:ext cx="8343900" cy="1639048"/>
          </a:xfrm>
        </p:spPr>
        <p:txBody>
          <a:bodyPr>
            <a:normAutofit/>
          </a:bodyPr>
          <a:lstStyle/>
          <a:p>
            <a:pPr marL="0" indent="0" algn="just">
              <a:buNone/>
            </a:pPr>
            <a:r>
              <a:rPr lang="es-PE" dirty="0"/>
              <a:t/>
            </a:r>
            <a:br>
              <a:rPr lang="es-PE" dirty="0"/>
            </a:br>
            <a:r>
              <a:rPr lang="en-US" sz="1200" dirty="0" smtClean="0"/>
              <a:t>The </a:t>
            </a:r>
            <a:r>
              <a:rPr lang="en-US" sz="1200" dirty="0"/>
              <a:t>variety of Quechua and Aymara names for indigenous healers suggests that there were many types of physicians in ancient Peru who healed in different ways, using a varying amount of religion, magic, and empirical knowledge of medicinal plants and surgical skills in their cures. It seems that the </a:t>
            </a:r>
            <a:r>
              <a:rPr lang="en-US" sz="1200" dirty="0" err="1"/>
              <a:t>hampicamayoc</a:t>
            </a:r>
            <a:r>
              <a:rPr lang="en-US" sz="1200" dirty="0"/>
              <a:t> was among all those practitioners that most corresponded with the European healer of the time.</a:t>
            </a:r>
            <a:endParaRPr lang="es-PE" sz="1200" dirty="0"/>
          </a:p>
          <a:p>
            <a:pPr marL="0" indent="0">
              <a:buNone/>
            </a:pPr>
            <a:endParaRPr lang="es-PE" sz="1200" dirty="0"/>
          </a:p>
        </p:txBody>
      </p:sp>
    </p:spTree>
    <p:extLst>
      <p:ext uri="{BB962C8B-B14F-4D97-AF65-F5344CB8AC3E}">
        <p14:creationId xmlns:p14="http://schemas.microsoft.com/office/powerpoint/2010/main" val="575757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578921" y="950948"/>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3. </a:t>
            </a:r>
            <a:r>
              <a:rPr lang="es-PE" sz="1800" b="1" dirty="0" err="1">
                <a:solidFill>
                  <a:schemeClr val="accent2"/>
                </a:solidFill>
                <a:effectLst>
                  <a:outerShdw blurRad="38100" dist="38100" dir="2700000" algn="tl">
                    <a:srgbClr val="000000">
                      <a:alpha val="43137"/>
                    </a:srgbClr>
                  </a:outerShdw>
                </a:effectLst>
              </a:rPr>
              <a:t>Definition</a:t>
            </a:r>
            <a:r>
              <a:rPr lang="es-PE" sz="1800" b="1" dirty="0">
                <a:solidFill>
                  <a:schemeClr val="accent2"/>
                </a:solidFill>
                <a:effectLst>
                  <a:outerShdw blurRad="38100" dist="38100" dir="2700000" algn="tl">
                    <a:srgbClr val="000000">
                      <a:alpha val="43137"/>
                    </a:srgbClr>
                  </a:outerShdw>
                </a:effectLst>
              </a:rPr>
              <a:t> of </a:t>
            </a:r>
            <a:r>
              <a:rPr lang="es-PE" sz="1800" b="1" dirty="0" err="1">
                <a:solidFill>
                  <a:schemeClr val="accent2"/>
                </a:solidFill>
                <a:effectLst>
                  <a:outerShdw blurRad="38100" dist="38100" dir="2700000" algn="tl">
                    <a:srgbClr val="000000">
                      <a:alpha val="43137"/>
                    </a:srgbClr>
                  </a:outerShdw>
                </a:effectLst>
              </a:rPr>
              <a:t>Shamanism</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344619" y="1036128"/>
            <a:ext cx="8284338" cy="274988"/>
          </a:xfrm>
        </p:spPr>
        <p:txBody>
          <a:bodyPr>
            <a:normAutofit fontScale="32500" lnSpcReduction="20000"/>
          </a:bodyPr>
          <a:lstStyle/>
          <a:p>
            <a:pPr marL="0" indent="0">
              <a:buNone/>
            </a:pPr>
            <a:r>
              <a:rPr lang="es-PE" dirty="0"/>
              <a:t/>
            </a:r>
            <a:br>
              <a:rPr lang="es-PE" dirty="0"/>
            </a:br>
            <a:endParaRPr lang="es-PE" sz="3400" dirty="0"/>
          </a:p>
          <a:p>
            <a:pPr marL="0" indent="0">
              <a:buNone/>
            </a:pPr>
            <a:endParaRPr lang="es-PE" dirty="0"/>
          </a:p>
          <a:p>
            <a:pPr marL="0" indent="0">
              <a:buNone/>
            </a:pPr>
            <a:endParaRPr lang="es-PE" dirty="0"/>
          </a:p>
        </p:txBody>
      </p:sp>
      <p:sp>
        <p:nvSpPr>
          <p:cNvPr id="6" name="5 CuadroTexto"/>
          <p:cNvSpPr txBox="1"/>
          <p:nvPr/>
        </p:nvSpPr>
        <p:spPr>
          <a:xfrm>
            <a:off x="578921" y="1173622"/>
            <a:ext cx="7490361" cy="3593291"/>
          </a:xfrm>
          <a:prstGeom prst="rect">
            <a:avLst/>
          </a:prstGeom>
          <a:noFill/>
        </p:spPr>
        <p:txBody>
          <a:bodyPr wrap="square" lIns="68580" tIns="34290" rIns="68580" bIns="34290" rtlCol="0">
            <a:spAutoFit/>
          </a:bodyPr>
          <a:lstStyle/>
          <a:p>
            <a:pPr algn="just"/>
            <a:r>
              <a:rPr lang="en-US" dirty="0"/>
              <a:t/>
            </a:r>
            <a:br>
              <a:rPr lang="en-US" dirty="0"/>
            </a:br>
            <a:endParaRPr lang="en-US" dirty="0" smtClean="0"/>
          </a:p>
          <a:p>
            <a:pPr algn="just"/>
            <a:r>
              <a:rPr lang="en-US" sz="1200" dirty="0" smtClean="0"/>
              <a:t>Pre-Columbian </a:t>
            </a:r>
            <a:r>
              <a:rPr lang="en-US" sz="1200" dirty="0"/>
              <a:t>medicine, was based on shamanism and </a:t>
            </a:r>
            <a:r>
              <a:rPr lang="en-US" sz="1200" dirty="0" err="1"/>
              <a:t>curanderismo</a:t>
            </a:r>
            <a:r>
              <a:rPr lang="en-US" sz="1200" dirty="0"/>
              <a:t>, these "healers" were chosen by tradition from generation to generation or by the call of deities and took charge of the health of the population. These shaman healers were in charge of attending to the individual and collective health of the indigenous physical, mental and spiritual peoples with great success. Many of these practices of pre-Columbian Andean medicine, remained as a historical-cultural legacy in ceramics, textiles and other artistic expressions of magical-religious content preserved in pre-Columbian </a:t>
            </a:r>
            <a:r>
              <a:rPr lang="en-US" sz="1200" dirty="0" err="1"/>
              <a:t>pre-Columbian</a:t>
            </a:r>
            <a:r>
              <a:rPr lang="en-US" sz="1200" dirty="0"/>
              <a:t> archaeological remains.</a:t>
            </a:r>
            <a:endParaRPr lang="es-PE" sz="1200" dirty="0"/>
          </a:p>
          <a:p>
            <a:pPr algn="just"/>
            <a:endParaRPr lang="es-PE" sz="1200" dirty="0"/>
          </a:p>
          <a:p>
            <a:pPr algn="just"/>
            <a:endParaRPr lang="es-PE" sz="1200" dirty="0" smtClean="0"/>
          </a:p>
          <a:p>
            <a:pPr algn="just"/>
            <a:endParaRPr lang="es-PE" sz="1200" dirty="0"/>
          </a:p>
          <a:p>
            <a:pPr algn="just"/>
            <a:endParaRPr lang="es-PE" sz="1200" dirty="0" smtClean="0"/>
          </a:p>
          <a:p>
            <a:pPr algn="just"/>
            <a:endParaRPr lang="es-PE" sz="1200" dirty="0"/>
          </a:p>
          <a:p>
            <a:pPr algn="just"/>
            <a:endParaRPr lang="es-PE" sz="1200" dirty="0" smtClean="0"/>
          </a:p>
          <a:p>
            <a:pPr algn="just"/>
            <a:endParaRPr lang="es-PE" sz="1200" dirty="0"/>
          </a:p>
          <a:p>
            <a:pPr algn="just"/>
            <a:endParaRPr lang="es-PE" sz="1200" dirty="0"/>
          </a:p>
          <a:p>
            <a:pPr algn="just"/>
            <a:endParaRPr lang="es-PE" sz="1200" dirty="0"/>
          </a:p>
          <a:p>
            <a:pPr algn="just"/>
            <a:r>
              <a:rPr lang="it-IT" sz="1050" dirty="0"/>
              <a:t>R. G. Franco:</a:t>
            </a:r>
            <a:r>
              <a:rPr lang="es-PE" sz="1050" dirty="0"/>
              <a:t>chamanismo y plantas de poder en el mundo Precolombino de la Costa Norte del Perú . Perspectivas Latinoamericanas El </a:t>
            </a:r>
            <a:r>
              <a:rPr lang="es-PE" sz="1050" dirty="0" err="1"/>
              <a:t>Taki</a:t>
            </a:r>
            <a:r>
              <a:rPr lang="es-PE" sz="1050" dirty="0"/>
              <a:t> </a:t>
            </a:r>
            <a:r>
              <a:rPr lang="es-PE" sz="1050" dirty="0" err="1"/>
              <a:t>Onqoy</a:t>
            </a:r>
            <a:r>
              <a:rPr lang="es-PE" sz="1050" dirty="0"/>
              <a:t>, 2015</a:t>
            </a:r>
          </a:p>
        </p:txBody>
      </p:sp>
    </p:spTree>
    <p:extLst>
      <p:ext uri="{BB962C8B-B14F-4D97-AF65-F5344CB8AC3E}">
        <p14:creationId xmlns:p14="http://schemas.microsoft.com/office/powerpoint/2010/main" val="575757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618376" y="762973"/>
            <a:ext cx="7886700" cy="474302"/>
          </a:xfrm>
        </p:spPr>
        <p:txBody>
          <a:bodyPr>
            <a:normAutofit/>
          </a:bodyPr>
          <a:lstStyle/>
          <a:p>
            <a:r>
              <a:rPr lang="en-US" sz="1800" b="1" dirty="0">
                <a:solidFill>
                  <a:schemeClr val="accent2"/>
                </a:solidFill>
                <a:effectLst>
                  <a:outerShdw blurRad="38100" dist="38100" dir="2700000" algn="tl">
                    <a:srgbClr val="000000">
                      <a:alpha val="43137"/>
                    </a:srgbClr>
                  </a:outerShdw>
                </a:effectLst>
              </a:rPr>
              <a:t>3. Definition of the worldview of the Inca population of Peru.</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365167" y="784885"/>
            <a:ext cx="8284338" cy="274988"/>
          </a:xfrm>
        </p:spPr>
        <p:txBody>
          <a:bodyPr>
            <a:normAutofit fontScale="32500" lnSpcReduction="20000"/>
          </a:bodyPr>
          <a:lstStyle/>
          <a:p>
            <a:pPr marL="0" indent="0">
              <a:buNone/>
            </a:pPr>
            <a:r>
              <a:rPr lang="es-PE" dirty="0"/>
              <a:t/>
            </a:r>
            <a:br>
              <a:rPr lang="es-PE" dirty="0"/>
            </a:br>
            <a:endParaRPr lang="es-PE" sz="3400" dirty="0"/>
          </a:p>
          <a:p>
            <a:pPr marL="0" indent="0">
              <a:buNone/>
            </a:pPr>
            <a:endParaRPr lang="es-PE" dirty="0"/>
          </a:p>
          <a:p>
            <a:pPr marL="0" indent="0">
              <a:buNone/>
            </a:pPr>
            <a:endParaRPr lang="es-PE" dirty="0"/>
          </a:p>
        </p:txBody>
      </p:sp>
      <p:graphicFrame>
        <p:nvGraphicFramePr>
          <p:cNvPr id="4" name="3 Tabla"/>
          <p:cNvGraphicFramePr>
            <a:graphicFrameLocks noGrp="1"/>
          </p:cNvGraphicFramePr>
          <p:nvPr>
            <p:extLst>
              <p:ext uri="{D42A27DB-BD31-4B8C-83A1-F6EECF244321}">
                <p14:modId xmlns:p14="http://schemas.microsoft.com/office/powerpoint/2010/main" val="77697191"/>
              </p:ext>
            </p:extLst>
          </p:nvPr>
        </p:nvGraphicFramePr>
        <p:xfrm>
          <a:off x="1826728" y="1605466"/>
          <a:ext cx="4594854" cy="2620872"/>
        </p:xfrm>
        <a:graphic>
          <a:graphicData uri="http://schemas.openxmlformats.org/drawingml/2006/table">
            <a:tbl>
              <a:tblPr/>
              <a:tblGrid>
                <a:gridCol w="2042505">
                  <a:extLst>
                    <a:ext uri="{9D8B030D-6E8A-4147-A177-3AD203B41FA5}">
                      <a16:colId xmlns:a16="http://schemas.microsoft.com/office/drawing/2014/main" xmlns="" val="20000"/>
                    </a:ext>
                  </a:extLst>
                </a:gridCol>
                <a:gridCol w="2552349">
                  <a:extLst>
                    <a:ext uri="{9D8B030D-6E8A-4147-A177-3AD203B41FA5}">
                      <a16:colId xmlns:a16="http://schemas.microsoft.com/office/drawing/2014/main" xmlns="" val="20001"/>
                    </a:ext>
                  </a:extLst>
                </a:gridCol>
              </a:tblGrid>
              <a:tr h="145604">
                <a:tc>
                  <a:txBody>
                    <a:bodyPr/>
                    <a:lstStyle/>
                    <a:p>
                      <a:pPr marL="71755">
                        <a:spcBef>
                          <a:spcPts val="400"/>
                        </a:spcBef>
                        <a:spcAft>
                          <a:spcPts val="0"/>
                        </a:spcAft>
                      </a:pPr>
                      <a:r>
                        <a:rPr lang="en-US" sz="700" i="1" dirty="0">
                          <a:solidFill>
                            <a:srgbClr val="231F20"/>
                          </a:solidFill>
                          <a:latin typeface="Times New Roman"/>
                          <a:ea typeface="Times New Roman"/>
                          <a:cs typeface="Times New Roman"/>
                        </a:rPr>
                        <a:t>Indigenous name:</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i="1">
                          <a:solidFill>
                            <a:srgbClr val="231F20"/>
                          </a:solidFill>
                          <a:latin typeface="Times New Roman"/>
                          <a:ea typeface="Times New Roman"/>
                          <a:cs typeface="Times New Roman"/>
                        </a:rPr>
                        <a:t>Description:</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0"/>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Ambicamayo</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a:solidFill>
                            <a:srgbClr val="231F20"/>
                          </a:solidFill>
                          <a:latin typeface="Times New Roman"/>
                          <a:ea typeface="Times New Roman"/>
                          <a:cs typeface="Times New Roman"/>
                        </a:rPr>
                        <a:t>Witch doctor (=hampicamayoc)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1"/>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Camasca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a:solidFill>
                            <a:srgbClr val="231F20"/>
                          </a:solidFill>
                          <a:latin typeface="Times New Roman"/>
                          <a:ea typeface="Times New Roman"/>
                          <a:cs typeface="Times New Roman"/>
                        </a:rPr>
                        <a:t>Healer-magician</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2"/>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Camasca</a:t>
                      </a:r>
                      <a:r>
                        <a:rPr lang="en-US" sz="700" dirty="0">
                          <a:solidFill>
                            <a:srgbClr val="231F20"/>
                          </a:solidFill>
                          <a:latin typeface="Times New Roman"/>
                          <a:ea typeface="Times New Roman"/>
                          <a:cs typeface="Times New Roman"/>
                        </a:rPr>
                        <a:t> </a:t>
                      </a:r>
                      <a:r>
                        <a:rPr lang="en-US" sz="700" dirty="0" err="1">
                          <a:solidFill>
                            <a:srgbClr val="231F20"/>
                          </a:solidFill>
                          <a:latin typeface="Times New Roman"/>
                          <a:ea typeface="Times New Roman"/>
                          <a:cs typeface="Times New Roman"/>
                        </a:rPr>
                        <a:t>osoacoyoc</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a:solidFill>
                            <a:srgbClr val="231F20"/>
                          </a:solidFill>
                          <a:latin typeface="Times New Roman"/>
                          <a:ea typeface="Times New Roman"/>
                          <a:cs typeface="Times New Roman"/>
                        </a:rPr>
                        <a:t>Healer</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3"/>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Chukri hampicamayok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a:solidFill>
                            <a:srgbClr val="231F20"/>
                          </a:solidFill>
                          <a:latin typeface="Times New Roman"/>
                          <a:ea typeface="Times New Roman"/>
                          <a:cs typeface="Times New Roman"/>
                        </a:rPr>
                        <a:t>Surgeon</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4"/>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Chukrihampik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a:solidFill>
                            <a:srgbClr val="231F20"/>
                          </a:solidFill>
                          <a:latin typeface="Times New Roman"/>
                          <a:ea typeface="Times New Roman"/>
                          <a:cs typeface="Times New Roman"/>
                        </a:rPr>
                        <a:t>Surgeon</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5"/>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Circay camayok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a:solidFill>
                            <a:srgbClr val="231F20"/>
                          </a:solidFill>
                          <a:latin typeface="Times New Roman"/>
                          <a:ea typeface="Times New Roman"/>
                          <a:cs typeface="Times New Roman"/>
                        </a:rPr>
                        <a:t>Surgeon (for bleedings)</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6"/>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Colla 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a:solidFill>
                            <a:srgbClr val="231F20"/>
                          </a:solidFill>
                          <a:latin typeface="Times New Roman"/>
                          <a:ea typeface="Times New Roman"/>
                          <a:cs typeface="Times New Roman"/>
                        </a:rPr>
                        <a:t>see: collacamana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7"/>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Collacamana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a:solidFill>
                            <a:srgbClr val="231F20"/>
                          </a:solidFill>
                          <a:latin typeface="Times New Roman"/>
                          <a:ea typeface="Times New Roman"/>
                          <a:cs typeface="Times New Roman"/>
                        </a:rPr>
                        <a:t>Surgeon, healer</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8"/>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Collayoc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a:solidFill>
                            <a:srgbClr val="231F20"/>
                          </a:solidFill>
                          <a:latin typeface="Times New Roman"/>
                          <a:ea typeface="Times New Roman"/>
                          <a:cs typeface="Times New Roman"/>
                        </a:rPr>
                        <a:t>Herbalist</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9"/>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Hambi camayoc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a:solidFill>
                            <a:srgbClr val="231F20"/>
                          </a:solidFill>
                          <a:latin typeface="Times New Roman"/>
                          <a:ea typeface="Times New Roman"/>
                          <a:cs typeface="Times New Roman"/>
                        </a:rPr>
                        <a:t>Medical practitioner</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0"/>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Hanpi camayoc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a:solidFill>
                            <a:srgbClr val="231F20"/>
                          </a:solidFill>
                          <a:latin typeface="Times New Roman"/>
                          <a:ea typeface="Times New Roman"/>
                          <a:cs typeface="Times New Roman"/>
                        </a:rPr>
                        <a:t>Healer, surgeon</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1"/>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Hampicamana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a:solidFill>
                            <a:srgbClr val="231F20"/>
                          </a:solidFill>
                          <a:latin typeface="Times New Roman"/>
                          <a:ea typeface="Times New Roman"/>
                          <a:cs typeface="Times New Roman"/>
                        </a:rPr>
                        <a:t>Healer</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2"/>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Hampipayak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a:solidFill>
                            <a:srgbClr val="231F20"/>
                          </a:solidFill>
                          <a:latin typeface="Times New Roman"/>
                          <a:ea typeface="Times New Roman"/>
                          <a:cs typeface="Times New Roman"/>
                        </a:rPr>
                        <a:t>Priest-healer</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3"/>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Hanpiyoc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a:solidFill>
                            <a:srgbClr val="231F20"/>
                          </a:solidFill>
                          <a:latin typeface="Times New Roman"/>
                          <a:ea typeface="Times New Roman"/>
                          <a:cs typeface="Times New Roman"/>
                        </a:rPr>
                        <a:t>Healer for criminal practices</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4"/>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Huachachicuk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a:solidFill>
                            <a:srgbClr val="231F20"/>
                          </a:solidFill>
                          <a:latin typeface="Times New Roman"/>
                          <a:ea typeface="Times New Roman"/>
                          <a:cs typeface="Times New Roman"/>
                        </a:rPr>
                        <a:t>Midwife</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5"/>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Huachachik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a:solidFill>
                            <a:srgbClr val="231F20"/>
                          </a:solidFill>
                          <a:latin typeface="Times New Roman"/>
                          <a:ea typeface="Times New Roman"/>
                          <a:cs typeface="Times New Roman"/>
                        </a:rPr>
                        <a:t>Midwife</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6"/>
                  </a:ext>
                </a:extLst>
              </a:tr>
              <a:tr h="145604">
                <a:tc>
                  <a:txBody>
                    <a:bodyPr/>
                    <a:lstStyle/>
                    <a:p>
                      <a:pPr marL="71755">
                        <a:spcBef>
                          <a:spcPts val="405"/>
                        </a:spcBef>
                        <a:spcAft>
                          <a:spcPts val="0"/>
                        </a:spcAft>
                      </a:pPr>
                      <a:r>
                        <a:rPr lang="en-US" sz="700" dirty="0" err="1">
                          <a:solidFill>
                            <a:srgbClr val="231F20"/>
                          </a:solidFill>
                          <a:latin typeface="Times New Roman"/>
                          <a:ea typeface="Times New Roman"/>
                          <a:cs typeface="Times New Roman"/>
                        </a:rPr>
                        <a:t>Huahuachiti</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a:solidFill>
                            <a:srgbClr val="231F20"/>
                          </a:solidFill>
                          <a:latin typeface="Times New Roman"/>
                          <a:ea typeface="Times New Roman"/>
                          <a:cs typeface="Times New Roman"/>
                        </a:rPr>
                        <a:t>Midwife</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7"/>
                  </a:ext>
                </a:extLst>
              </a:tr>
            </a:tbl>
          </a:graphicData>
        </a:graphic>
      </p:graphicFrame>
      <p:sp>
        <p:nvSpPr>
          <p:cNvPr id="5" name="4 CuadroTexto"/>
          <p:cNvSpPr txBox="1"/>
          <p:nvPr/>
        </p:nvSpPr>
        <p:spPr>
          <a:xfrm>
            <a:off x="445324" y="4226338"/>
            <a:ext cx="7763727" cy="1023357"/>
          </a:xfrm>
          <a:prstGeom prst="rect">
            <a:avLst/>
          </a:prstGeom>
          <a:noFill/>
        </p:spPr>
        <p:txBody>
          <a:bodyPr wrap="square" lIns="68580" tIns="34290" rIns="68580" bIns="34290" rtlCol="0">
            <a:spAutoFit/>
          </a:bodyPr>
          <a:lstStyle/>
          <a:p>
            <a:r>
              <a:rPr lang="en-US" sz="1000" dirty="0"/>
              <a:t>Jan G. R.  </a:t>
            </a:r>
            <a:r>
              <a:rPr lang="en-US" sz="1000" dirty="0" err="1"/>
              <a:t>Elferink</a:t>
            </a:r>
            <a:r>
              <a:rPr lang="en-US" sz="1000" dirty="0"/>
              <a:t>. The Inca healer: empirical medical knowledge and magic in pre-Columbian Peru. </a:t>
            </a:r>
            <a:r>
              <a:rPr lang="en-US" sz="1000" i="1" dirty="0" err="1"/>
              <a:t>Revista</a:t>
            </a:r>
            <a:r>
              <a:rPr lang="en-US" sz="1000" i="1" dirty="0"/>
              <a:t> de </a:t>
            </a:r>
            <a:r>
              <a:rPr lang="en-US" sz="1000" i="1" dirty="0" err="1"/>
              <a:t>Indias</a:t>
            </a:r>
            <a:r>
              <a:rPr lang="en-US" sz="1000" i="1" dirty="0"/>
              <a:t>, </a:t>
            </a:r>
            <a:r>
              <a:rPr lang="en-US" sz="1000" dirty="0"/>
              <a:t>2015, vol. LXXV, n.º 264, 323-350, ISSN: 0034-8341 doi:10.3989/revindias.2015.011</a:t>
            </a:r>
            <a:endParaRPr lang="es-PE" sz="1000" dirty="0"/>
          </a:p>
          <a:p>
            <a:endParaRPr lang="es-PE" dirty="0"/>
          </a:p>
          <a:p>
            <a:endParaRPr lang="es-PE" dirty="0"/>
          </a:p>
          <a:p>
            <a:endParaRPr lang="es-PE" dirty="0"/>
          </a:p>
        </p:txBody>
      </p:sp>
      <p:sp>
        <p:nvSpPr>
          <p:cNvPr id="6" name="5 CuadroTexto"/>
          <p:cNvSpPr txBox="1"/>
          <p:nvPr/>
        </p:nvSpPr>
        <p:spPr>
          <a:xfrm>
            <a:off x="1463800" y="1237275"/>
            <a:ext cx="4898572" cy="253916"/>
          </a:xfrm>
          <a:prstGeom prst="rect">
            <a:avLst/>
          </a:prstGeom>
          <a:noFill/>
        </p:spPr>
        <p:txBody>
          <a:bodyPr wrap="square" lIns="68580" tIns="34290" rIns="68580" bIns="34290" rtlCol="0">
            <a:spAutoFit/>
          </a:bodyPr>
          <a:lstStyle/>
          <a:p>
            <a:r>
              <a:rPr lang="en-US" sz="1200" dirty="0"/>
              <a:t>Quechua and </a:t>
            </a:r>
            <a:r>
              <a:rPr lang="en-US" sz="1200" dirty="0" err="1"/>
              <a:t>Aymara</a:t>
            </a:r>
            <a:r>
              <a:rPr lang="en-US" sz="1200" dirty="0"/>
              <a:t> names for indigenous healers:</a:t>
            </a:r>
            <a:endParaRPr lang="es-PE" sz="1200" dirty="0"/>
          </a:p>
        </p:txBody>
      </p:sp>
    </p:spTree>
    <p:extLst>
      <p:ext uri="{BB962C8B-B14F-4D97-AF65-F5344CB8AC3E}">
        <p14:creationId xmlns:p14="http://schemas.microsoft.com/office/powerpoint/2010/main" val="575757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705358"/>
            <a:ext cx="7886700" cy="994172"/>
          </a:xfrm>
        </p:spPr>
        <p:txBody>
          <a:bodyPr>
            <a:normAutofit/>
          </a:bodyPr>
          <a:lstStyle/>
          <a:p>
            <a:r>
              <a:rPr lang="en-US" sz="1800" b="1" dirty="0">
                <a:solidFill>
                  <a:schemeClr val="accent2"/>
                </a:solidFill>
                <a:effectLst>
                  <a:outerShdw blurRad="38100" dist="38100" dir="2700000" algn="tl">
                    <a:srgbClr val="000000">
                      <a:alpha val="43137"/>
                    </a:srgbClr>
                  </a:outerShdw>
                </a:effectLst>
              </a:rPr>
              <a:t>4. List of the main sources of evidence in the history of pre-Columbian and Inca medicine in Peru</a:t>
            </a:r>
          </a:p>
        </p:txBody>
      </p:sp>
      <p:sp>
        <p:nvSpPr>
          <p:cNvPr id="3" name="Marcador de contenido 2"/>
          <p:cNvSpPr>
            <a:spLocks noGrp="1"/>
          </p:cNvSpPr>
          <p:nvPr>
            <p:ph idx="1"/>
          </p:nvPr>
        </p:nvSpPr>
        <p:spPr>
          <a:xfrm>
            <a:off x="618376" y="1595251"/>
            <a:ext cx="8255577" cy="3141136"/>
          </a:xfrm>
        </p:spPr>
        <p:txBody>
          <a:bodyPr>
            <a:normAutofit lnSpcReduction="10000"/>
          </a:bodyPr>
          <a:lstStyle/>
          <a:p>
            <a:pPr algn="just">
              <a:buNone/>
            </a:pPr>
            <a:endParaRPr lang="en-US" sz="1500" dirty="0"/>
          </a:p>
          <a:p>
            <a:pPr algn="just">
              <a:buFont typeface="Wingdings" pitchFamily="2" charset="2"/>
              <a:buChar char="ü"/>
            </a:pPr>
            <a:r>
              <a:rPr lang="en-US" sz="1500" dirty="0"/>
              <a:t> </a:t>
            </a:r>
            <a:r>
              <a:rPr lang="en-US" sz="1200" dirty="0"/>
              <a:t>Evidences of the testimonies of the so-called chroniclers.</a:t>
            </a:r>
          </a:p>
          <a:p>
            <a:pPr algn="just">
              <a:buFont typeface="Wingdings" pitchFamily="2" charset="2"/>
              <a:buChar char="ü"/>
            </a:pPr>
            <a:r>
              <a:rPr lang="en-US" sz="1200" dirty="0"/>
              <a:t>      The coprolites. </a:t>
            </a:r>
          </a:p>
          <a:p>
            <a:pPr algn="just">
              <a:buFont typeface="Wingdings" pitchFamily="2" charset="2"/>
              <a:buChar char="ü"/>
            </a:pPr>
            <a:r>
              <a:rPr lang="en-US" sz="1200" dirty="0"/>
              <a:t>       The study of the mummy bone remains. </a:t>
            </a:r>
          </a:p>
          <a:p>
            <a:pPr algn="just">
              <a:buFont typeface="Wingdings" pitchFamily="2" charset="2"/>
              <a:buChar char="ü"/>
            </a:pPr>
            <a:r>
              <a:rPr lang="en-US" sz="1200" dirty="0"/>
              <a:t>       The ceramics.</a:t>
            </a:r>
            <a:endParaRPr lang="es-PE" sz="1200" b="1" dirty="0"/>
          </a:p>
          <a:p>
            <a:pPr algn="just">
              <a:buNone/>
            </a:pPr>
            <a:r>
              <a:rPr lang="es-PE" sz="1500" dirty="0"/>
              <a:t>	</a:t>
            </a:r>
          </a:p>
          <a:p>
            <a:pPr algn="just">
              <a:buNone/>
            </a:pPr>
            <a:r>
              <a:rPr lang="es-PE" sz="1000" dirty="0"/>
              <a:t>     </a:t>
            </a:r>
            <a:endParaRPr lang="es-PE" sz="1000" dirty="0" smtClean="0"/>
          </a:p>
          <a:p>
            <a:pPr algn="just">
              <a:buNone/>
            </a:pPr>
            <a:endParaRPr lang="es-PE" sz="1000" dirty="0"/>
          </a:p>
          <a:p>
            <a:pPr algn="just">
              <a:buNone/>
            </a:pPr>
            <a:endParaRPr lang="es-PE" sz="1000" dirty="0" smtClean="0"/>
          </a:p>
          <a:p>
            <a:pPr algn="just">
              <a:buNone/>
            </a:pPr>
            <a:endParaRPr lang="es-PE" sz="1000" dirty="0"/>
          </a:p>
          <a:p>
            <a:pPr algn="just">
              <a:buNone/>
            </a:pPr>
            <a:r>
              <a:rPr lang="es-PE" sz="1000" dirty="0" smtClean="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Tree>
    <p:extLst>
      <p:ext uri="{BB962C8B-B14F-4D97-AF65-F5344CB8AC3E}">
        <p14:creationId xmlns:p14="http://schemas.microsoft.com/office/powerpoint/2010/main" val="3775939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4" y="653988"/>
            <a:ext cx="7886700" cy="994172"/>
          </a:xfrm>
        </p:spPr>
        <p:txBody>
          <a:bodyPr>
            <a:normAutofit/>
          </a:bodyPr>
          <a:lstStyle/>
          <a:p>
            <a:r>
              <a:rPr lang="en-US" sz="1800" b="1" dirty="0">
                <a:solidFill>
                  <a:schemeClr val="accent2"/>
                </a:solidFill>
                <a:effectLst>
                  <a:outerShdw blurRad="38100" dist="38100" dir="2700000" algn="tl">
                    <a:srgbClr val="000000">
                      <a:alpha val="43137"/>
                    </a:srgbClr>
                  </a:outerShdw>
                </a:effectLst>
              </a:rPr>
              <a:t>4. List of the main sources of evidence in the history of pre-Columbian and Inca medicine in Peru</a:t>
            </a:r>
          </a:p>
        </p:txBody>
      </p:sp>
      <p:sp>
        <p:nvSpPr>
          <p:cNvPr id="3" name="Marcador de contenido 2"/>
          <p:cNvSpPr>
            <a:spLocks noGrp="1"/>
          </p:cNvSpPr>
          <p:nvPr>
            <p:ph idx="1"/>
          </p:nvPr>
        </p:nvSpPr>
        <p:spPr>
          <a:xfrm>
            <a:off x="548492" y="1164369"/>
            <a:ext cx="7886700" cy="3263504"/>
          </a:xfrm>
        </p:spPr>
        <p:txBody>
          <a:bodyPr>
            <a:normAutofit lnSpcReduction="10000"/>
          </a:bodyPr>
          <a:lstStyle/>
          <a:p>
            <a:pPr>
              <a:buNone/>
            </a:pPr>
            <a:r>
              <a:rPr lang="es-PE" sz="1800" dirty="0"/>
              <a:t> </a:t>
            </a:r>
          </a:p>
          <a:p>
            <a:pPr algn="just">
              <a:buNone/>
            </a:pPr>
            <a:r>
              <a:rPr lang="es-PE" sz="1800" dirty="0"/>
              <a:t> </a:t>
            </a:r>
            <a:r>
              <a:rPr lang="en-US" sz="1200" dirty="0" smtClean="0"/>
              <a:t>When </a:t>
            </a:r>
            <a:r>
              <a:rPr lang="en-US" sz="1200" dirty="0"/>
              <a:t>we need to know about pre-Columbian and Inca cultures, we turn to several sources: </a:t>
            </a:r>
          </a:p>
          <a:p>
            <a:pPr marL="92075" indent="-92075" algn="just">
              <a:buNone/>
            </a:pPr>
            <a:r>
              <a:rPr lang="en-US" sz="1200" dirty="0"/>
              <a:t>  Not having left a legacy written by the aborigines of this continent, we must look for evidence of the testimonies of the </a:t>
            </a:r>
            <a:r>
              <a:rPr lang="en-US" sz="1200" dirty="0" smtClean="0"/>
              <a:t>so called </a:t>
            </a:r>
            <a:r>
              <a:rPr lang="en-US" sz="1200" dirty="0"/>
              <a:t>chroniclers, who were the Spanish military, friars and lawyers, who witnessed what was happening in the New Continent about Andean medicine and wrote it in books. </a:t>
            </a:r>
          </a:p>
          <a:p>
            <a:pPr algn="just">
              <a:buNone/>
            </a:pPr>
            <a:r>
              <a:rPr lang="en-US" sz="1200" dirty="0"/>
              <a:t>   The references reported in the chronicles are only valid for the indigenous people.</a:t>
            </a:r>
            <a:endParaRPr lang="es-PE" sz="1200" dirty="0"/>
          </a:p>
          <a:p>
            <a:pPr>
              <a:buNone/>
            </a:pPr>
            <a:r>
              <a:rPr lang="es-PE" dirty="0"/>
              <a:t>	</a:t>
            </a:r>
            <a:endParaRPr lang="es-PE" dirty="0" smtClean="0"/>
          </a:p>
          <a:p>
            <a:pPr>
              <a:buNone/>
            </a:pPr>
            <a:endParaRPr lang="es-PE" sz="1000" dirty="0"/>
          </a:p>
          <a:p>
            <a:pPr>
              <a:buNone/>
            </a:pPr>
            <a:endParaRPr lang="es-PE" sz="1000" dirty="0" smtClean="0"/>
          </a:p>
          <a:p>
            <a:pPr>
              <a:buNone/>
            </a:pPr>
            <a:endParaRPr lang="es-PE" sz="1000" dirty="0"/>
          </a:p>
          <a:p>
            <a:pPr>
              <a:buNone/>
            </a:pPr>
            <a:endParaRPr lang="es-PE" sz="1000" dirty="0" smtClean="0"/>
          </a:p>
          <a:p>
            <a:pPr>
              <a:buNone/>
            </a:pPr>
            <a:r>
              <a:rPr lang="es-PE" sz="1000" dirty="0" err="1" smtClean="0"/>
              <a:t>Pamo</a:t>
            </a:r>
            <a:r>
              <a:rPr lang="es-PE" sz="1000" dirty="0" smtClean="0"/>
              <a:t> </a:t>
            </a:r>
            <a:r>
              <a:rPr lang="es-PE" sz="1000" dirty="0"/>
              <a:t>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Tree>
    <p:extLst>
      <p:ext uri="{BB962C8B-B14F-4D97-AF65-F5344CB8AC3E}">
        <p14:creationId xmlns:p14="http://schemas.microsoft.com/office/powerpoint/2010/main" val="3775939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150116" y="787551"/>
            <a:ext cx="8354961" cy="702201"/>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r>
              <a:rPr lang="es-PE" sz="1800" b="1" dirty="0">
                <a:solidFill>
                  <a:schemeClr val="accent2"/>
                </a:solidFill>
                <a:effectLst>
                  <a:outerShdw blurRad="38100" dist="38100" dir="2700000" algn="tl">
                    <a:srgbClr val="000000">
                      <a:alpha val="43137"/>
                    </a:srgbClr>
                  </a:outerShdw>
                </a:effectLst>
              </a:rPr>
              <a:t> </a:t>
            </a: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133669" y="1407560"/>
            <a:ext cx="8849032" cy="3215811"/>
          </a:xfrm>
          <a:solidFill>
            <a:schemeClr val="bg1"/>
          </a:solidFill>
        </p:spPr>
        <p:txBody>
          <a:bodyPr>
            <a:normAutofit fontScale="92500" lnSpcReduction="20000"/>
          </a:bodyPr>
          <a:lstStyle/>
          <a:p>
            <a:pPr marL="0" indent="0" algn="just">
              <a:lnSpc>
                <a:spcPct val="100000"/>
              </a:lnSpc>
              <a:buNone/>
            </a:pPr>
            <a:endParaRPr lang="en-US" sz="1300" dirty="0"/>
          </a:p>
          <a:p>
            <a:pPr marL="0" indent="0" algn="just">
              <a:lnSpc>
                <a:spcPct val="100000"/>
              </a:lnSpc>
              <a:buNone/>
            </a:pPr>
            <a:r>
              <a:rPr lang="en-US" sz="1300" dirty="0" smtClean="0"/>
              <a:t>The </a:t>
            </a:r>
            <a:r>
              <a:rPr lang="en-US" sz="1300" dirty="0"/>
              <a:t>first sources on traditional Andean medicine were the writings of the Spanish and the indigenous chroniclers who learned to write and left their messages for the world: Writings of the Jesuit father </a:t>
            </a:r>
            <a:r>
              <a:rPr lang="en-US" sz="1300" dirty="0" err="1"/>
              <a:t>Bernabé</a:t>
            </a:r>
            <a:r>
              <a:rPr lang="en-US" sz="1300" dirty="0"/>
              <a:t> </a:t>
            </a:r>
            <a:r>
              <a:rPr lang="en-US" sz="1300" dirty="0" err="1"/>
              <a:t>Cobo</a:t>
            </a:r>
            <a:r>
              <a:rPr lang="en-US" sz="1300" dirty="0"/>
              <a:t>. </a:t>
            </a:r>
          </a:p>
          <a:p>
            <a:pPr marL="0" indent="0" algn="just">
              <a:lnSpc>
                <a:spcPct val="100000"/>
              </a:lnSpc>
              <a:buNone/>
            </a:pPr>
            <a:r>
              <a:rPr lang="en-US" sz="1300" dirty="0"/>
              <a:t>COBO, </a:t>
            </a:r>
            <a:r>
              <a:rPr lang="en-US" sz="1300" dirty="0" err="1"/>
              <a:t>Bernabé</a:t>
            </a:r>
            <a:r>
              <a:rPr lang="en-US" sz="1300" dirty="0"/>
              <a:t> 1964 Works by Fr. </a:t>
            </a:r>
            <a:r>
              <a:rPr lang="en-US" sz="1300" dirty="0" err="1"/>
              <a:t>Bernabé</a:t>
            </a:r>
            <a:r>
              <a:rPr lang="en-US" sz="1300" dirty="0"/>
              <a:t> </a:t>
            </a:r>
            <a:r>
              <a:rPr lang="en-US" sz="1300" dirty="0" err="1"/>
              <a:t>Cobo</a:t>
            </a:r>
            <a:r>
              <a:rPr lang="en-US" sz="1300" dirty="0"/>
              <a:t> of the Society of Jesus (edition of the Library of Spanish Authors, BAE). Madrid: Atlas Editions. </a:t>
            </a:r>
          </a:p>
          <a:p>
            <a:pPr marL="0" indent="0" algn="just">
              <a:lnSpc>
                <a:spcPct val="100000"/>
              </a:lnSpc>
              <a:buNone/>
            </a:pPr>
            <a:r>
              <a:rPr lang="en-US" sz="1300" dirty="0"/>
              <a:t>One of the most important evidences is the book "Real comments of the Incas", whose author was the Inca </a:t>
            </a:r>
            <a:r>
              <a:rPr lang="en-US" sz="1300" dirty="0" err="1"/>
              <a:t>Garcilaso</a:t>
            </a:r>
            <a:r>
              <a:rPr lang="en-US" sz="1300" dirty="0"/>
              <a:t> de la Vega (1609), in which he describes the different indigenous treatments carried out on the Hispanic conquerors, both in their struggles against the </a:t>
            </a:r>
            <a:r>
              <a:rPr lang="en-US" sz="1300" dirty="0" err="1"/>
              <a:t>incannate</a:t>
            </a:r>
            <a:r>
              <a:rPr lang="en-US" sz="1300" dirty="0"/>
              <a:t> as in their civil wars. Another important evidence is the "New Chronicle and Good Government" written by </a:t>
            </a:r>
            <a:r>
              <a:rPr lang="en-US" sz="1300" dirty="0" err="1"/>
              <a:t>Guamán</a:t>
            </a:r>
            <a:r>
              <a:rPr lang="en-US" sz="1300" dirty="0"/>
              <a:t> </a:t>
            </a:r>
            <a:r>
              <a:rPr lang="en-US" sz="1300" dirty="0" err="1"/>
              <a:t>Poma</a:t>
            </a:r>
            <a:r>
              <a:rPr lang="en-US" sz="1300" dirty="0"/>
              <a:t> de Ayala (</a:t>
            </a:r>
            <a:r>
              <a:rPr lang="en-US" sz="1300" dirty="0" err="1"/>
              <a:t>Hispanicized</a:t>
            </a:r>
            <a:r>
              <a:rPr lang="en-US" sz="1300" dirty="0"/>
              <a:t> Indian) in the year 1615. </a:t>
            </a:r>
          </a:p>
          <a:p>
            <a:pPr marL="0" indent="0" algn="just">
              <a:lnSpc>
                <a:spcPct val="100000"/>
              </a:lnSpc>
              <a:buNone/>
            </a:pPr>
            <a:r>
              <a:rPr lang="en-US" sz="1300" dirty="0"/>
              <a:t>There is other literature that highlights the work of Indian healers, with medicinal plants, but criticizes the healing rituals of indigenous people, for their magical component, for which they were branded as witchcraft. These messages can be found in the works of </a:t>
            </a:r>
            <a:r>
              <a:rPr lang="en-US" sz="1300" dirty="0" err="1"/>
              <a:t>Cristóbal</a:t>
            </a:r>
            <a:r>
              <a:rPr lang="en-US" sz="1300" dirty="0"/>
              <a:t> de Molina (1573) "Relation of fables and rites of the Incas".</a:t>
            </a:r>
            <a:r>
              <a:rPr lang="es-ES" sz="1300" dirty="0"/>
              <a:t>Apuntes para la elaboración de una historia de la medicina tradicional andina* Notes </a:t>
            </a:r>
            <a:r>
              <a:rPr lang="es-ES" sz="1300" dirty="0" err="1"/>
              <a:t>for</a:t>
            </a:r>
            <a:r>
              <a:rPr lang="es-ES" sz="1300" dirty="0"/>
              <a:t> </a:t>
            </a:r>
            <a:r>
              <a:rPr lang="es-ES" sz="1300" dirty="0" err="1"/>
              <a:t>the</a:t>
            </a:r>
            <a:r>
              <a:rPr lang="es-ES" sz="1300" dirty="0"/>
              <a:t> </a:t>
            </a:r>
            <a:r>
              <a:rPr lang="es-ES" sz="1300" dirty="0" err="1"/>
              <a:t>development</a:t>
            </a:r>
            <a:r>
              <a:rPr lang="es-ES" sz="1300" dirty="0"/>
              <a:t> of a </a:t>
            </a:r>
            <a:r>
              <a:rPr lang="es-ES" sz="1300" dirty="0" err="1"/>
              <a:t>history</a:t>
            </a:r>
            <a:r>
              <a:rPr lang="es-ES" sz="1300" dirty="0"/>
              <a:t> of    </a:t>
            </a:r>
            <a:r>
              <a:rPr lang="es-ES" sz="1300" dirty="0" err="1"/>
              <a:t>traditional</a:t>
            </a:r>
            <a:r>
              <a:rPr lang="es-ES" sz="1300" dirty="0"/>
              <a:t> </a:t>
            </a:r>
            <a:r>
              <a:rPr lang="es-ES" sz="1300" dirty="0" err="1"/>
              <a:t>Andean</a:t>
            </a:r>
            <a:r>
              <a:rPr lang="es-ES" sz="1300" dirty="0"/>
              <a:t> medicine. Erick Devoto Bazán** Universidad de Lima. Revista del  Instituto Riva-Agüero  </a:t>
            </a:r>
            <a:r>
              <a:rPr lang="pt-BR" sz="1300" dirty="0"/>
              <a:t>RIRA vol. 1, n° 2 (</a:t>
            </a:r>
            <a:r>
              <a:rPr lang="pt-BR" sz="1300" dirty="0" err="1"/>
              <a:t>octubre</a:t>
            </a:r>
            <a:r>
              <a:rPr lang="pt-BR" sz="1300" dirty="0"/>
              <a:t> 2016) pp. 79-116 / ISSN: 2415-5896 </a:t>
            </a:r>
            <a:r>
              <a:rPr lang="pt-BR" sz="1300" dirty="0">
                <a:hlinkClick r:id="rId2"/>
              </a:rPr>
              <a:t>https://doi.org/10.18800/revistaira.201602.003</a:t>
            </a:r>
            <a:endParaRPr lang="pt-BR" sz="1300" dirty="0"/>
          </a:p>
          <a:p>
            <a:pPr marL="0" indent="0">
              <a:lnSpc>
                <a:spcPct val="100000"/>
              </a:lnSpc>
              <a:buNone/>
            </a:pPr>
            <a:endParaRPr lang="es-ES" sz="1200" dirty="0"/>
          </a:p>
          <a:p>
            <a:pPr marL="0" indent="0">
              <a:lnSpc>
                <a:spcPct val="100000"/>
              </a:lnSpc>
              <a:buNone/>
            </a:pPr>
            <a:r>
              <a:rPr lang="es-ES" sz="1000" dirty="0" smtClean="0"/>
              <a:t>POMA </a:t>
            </a:r>
            <a:r>
              <a:rPr lang="es-ES" sz="1000" dirty="0"/>
              <a:t>DE AYALA, Guamán [1615] El primer nueva </a:t>
            </a:r>
            <a:r>
              <a:rPr lang="es-ES" sz="1000" dirty="0" err="1"/>
              <a:t>corónica</a:t>
            </a:r>
            <a:r>
              <a:rPr lang="es-ES" sz="1000" dirty="0"/>
              <a:t> y buen gobierno (1615-1616). [Manuscrito original de la Biblioteca Real de Dinamarca]. </a:t>
            </a:r>
            <a:r>
              <a:rPr lang="es-ES" sz="1000" dirty="0" err="1"/>
              <a:t>København</a:t>
            </a:r>
            <a:r>
              <a:rPr lang="es-ES" sz="1000" dirty="0"/>
              <a:t>, </a:t>
            </a:r>
            <a:r>
              <a:rPr lang="es-ES" sz="1000" dirty="0" err="1"/>
              <a:t>Det</a:t>
            </a:r>
            <a:r>
              <a:rPr lang="es-ES" sz="1000" dirty="0"/>
              <a:t> </a:t>
            </a:r>
            <a:r>
              <a:rPr lang="es-ES" sz="1000" dirty="0" err="1"/>
              <a:t>Kongelige</a:t>
            </a:r>
            <a:r>
              <a:rPr lang="es-ES" sz="1000" dirty="0"/>
              <a:t> </a:t>
            </a:r>
            <a:r>
              <a:rPr lang="es-ES" sz="1000" dirty="0" err="1"/>
              <a:t>Bibliotek</a:t>
            </a:r>
            <a:r>
              <a:rPr lang="es-ES" sz="1000" dirty="0"/>
              <a:t>, GKS 2232 4°. &lt;http://www.kb.dk/permalink/2006/ poma/840/es/</a:t>
            </a:r>
            <a:r>
              <a:rPr lang="es-ES" sz="1000" dirty="0" err="1"/>
              <a:t>text</a:t>
            </a:r>
            <a:r>
              <a:rPr lang="es-ES" sz="1000" dirty="0"/>
              <a:t>/&gt;</a:t>
            </a:r>
            <a:endParaRPr lang="es-PE" sz="1000" dirty="0"/>
          </a:p>
          <a:p>
            <a:pPr marL="0" indent="0">
              <a:lnSpc>
                <a:spcPct val="100000"/>
              </a:lnSpc>
              <a:buNone/>
            </a:pPr>
            <a:endParaRPr lang="es-PE" sz="1200" dirty="0"/>
          </a:p>
        </p:txBody>
      </p:sp>
    </p:spTree>
    <p:extLst>
      <p:ext uri="{BB962C8B-B14F-4D97-AF65-F5344CB8AC3E}">
        <p14:creationId xmlns:p14="http://schemas.microsoft.com/office/powerpoint/2010/main" val="746697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7F5E432-9736-47F7-8B27-31BA65447E28}"/>
              </a:ext>
            </a:extLst>
          </p:cNvPr>
          <p:cNvPicPr>
            <a:picLocks noChangeAspect="1"/>
          </p:cNvPicPr>
          <p:nvPr/>
        </p:nvPicPr>
        <p:blipFill rotWithShape="1">
          <a:blip r:embed="rId2"/>
          <a:srcRect l="10324" t="2886" r="7218" b="-3764"/>
          <a:stretch/>
        </p:blipFill>
        <p:spPr>
          <a:xfrm>
            <a:off x="1749409" y="3382741"/>
            <a:ext cx="1883421" cy="1302275"/>
          </a:xfrm>
          <a:prstGeom prst="rect">
            <a:avLst/>
          </a:prstGeom>
        </p:spPr>
      </p:pic>
      <p:pic>
        <p:nvPicPr>
          <p:cNvPr id="6" name="Imagen 5">
            <a:extLst>
              <a:ext uri="{FF2B5EF4-FFF2-40B4-BE49-F238E27FC236}">
                <a16:creationId xmlns:a16="http://schemas.microsoft.com/office/drawing/2014/main" xmlns="" id="{772DE806-FE0C-46F9-AE22-449B1B2E5139}"/>
              </a:ext>
            </a:extLst>
          </p:cNvPr>
          <p:cNvPicPr>
            <a:picLocks noChangeAspect="1"/>
          </p:cNvPicPr>
          <p:nvPr/>
        </p:nvPicPr>
        <p:blipFill>
          <a:blip r:embed="rId3"/>
          <a:stretch>
            <a:fillRect/>
          </a:stretch>
        </p:blipFill>
        <p:spPr>
          <a:xfrm>
            <a:off x="4328527" y="3407261"/>
            <a:ext cx="2051725" cy="1231908"/>
          </a:xfrm>
          <a:prstGeom prst="rect">
            <a:avLst/>
          </a:prstGeom>
        </p:spPr>
      </p:pic>
      <p:pic>
        <p:nvPicPr>
          <p:cNvPr id="8" name="Imagen 7">
            <a:extLst>
              <a:ext uri="{FF2B5EF4-FFF2-40B4-BE49-F238E27FC236}">
                <a16:creationId xmlns:a16="http://schemas.microsoft.com/office/drawing/2014/main" xmlns="" id="{79E6C448-71F2-4864-A35E-DCC9ED5F004C}"/>
              </a:ext>
            </a:extLst>
          </p:cNvPr>
          <p:cNvPicPr>
            <a:picLocks noChangeAspect="1"/>
          </p:cNvPicPr>
          <p:nvPr/>
        </p:nvPicPr>
        <p:blipFill rotWithShape="1">
          <a:blip r:embed="rId4"/>
          <a:srcRect l="14817" t="1744" r="15423" b="1"/>
          <a:stretch/>
        </p:blipFill>
        <p:spPr>
          <a:xfrm>
            <a:off x="88112" y="3341277"/>
            <a:ext cx="990676" cy="1251099"/>
          </a:xfrm>
          <a:prstGeom prst="rect">
            <a:avLst/>
          </a:prstGeom>
        </p:spPr>
      </p:pic>
      <p:pic>
        <p:nvPicPr>
          <p:cNvPr id="9" name="Imagen 8">
            <a:extLst>
              <a:ext uri="{FF2B5EF4-FFF2-40B4-BE49-F238E27FC236}">
                <a16:creationId xmlns:a16="http://schemas.microsoft.com/office/drawing/2014/main" xmlns="" id="{E7C46EA1-1BD9-4ED7-96C1-F47ADB3F4F3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28522" y="842481"/>
            <a:ext cx="1720887" cy="1939434"/>
          </a:xfrm>
          <a:prstGeom prst="rect">
            <a:avLst/>
          </a:prstGeom>
        </p:spPr>
      </p:pic>
      <p:pic>
        <p:nvPicPr>
          <p:cNvPr id="1028" name="Picture 4" descr="Resultado de imagen para AYAHUASCA">
            <a:extLst>
              <a:ext uri="{FF2B5EF4-FFF2-40B4-BE49-F238E27FC236}">
                <a16:creationId xmlns:a16="http://schemas.microsoft.com/office/drawing/2014/main" xmlns="" id="{F33F1DDD-092E-42F8-A3FD-36D6E3AA71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1140" y="828031"/>
            <a:ext cx="1236253" cy="19538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ayahuasca planta medicinal">
            <a:extLst>
              <a:ext uri="{FF2B5EF4-FFF2-40B4-BE49-F238E27FC236}">
                <a16:creationId xmlns:a16="http://schemas.microsoft.com/office/drawing/2014/main" xmlns="" id="{EAE221DF-9FFC-4A4D-AF23-F02C2CEB307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384790" y="1357493"/>
            <a:ext cx="1939435" cy="9094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MOMIA JUANITA">
            <a:extLst>
              <a:ext uri="{FF2B5EF4-FFF2-40B4-BE49-F238E27FC236}">
                <a16:creationId xmlns:a16="http://schemas.microsoft.com/office/drawing/2014/main" xmlns="" id="{0ABA7613-E1AF-41A9-B628-612021891A6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465" t="13548" r="7061" b="8817"/>
          <a:stretch/>
        </p:blipFill>
        <p:spPr bwMode="auto">
          <a:xfrm>
            <a:off x="7110031" y="3407261"/>
            <a:ext cx="1345600" cy="1266654"/>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xmlns="" id="{DF74E011-102F-44ED-8CDB-50FDFB1E80A9}"/>
              </a:ext>
            </a:extLst>
          </p:cNvPr>
          <p:cNvPicPr>
            <a:picLocks noChangeAspect="1"/>
          </p:cNvPicPr>
          <p:nvPr/>
        </p:nvPicPr>
        <p:blipFill rotWithShape="1">
          <a:blip r:embed="rId10" cstate="print"/>
          <a:srcRect l="7435" t="6023" r="14683" b="9461"/>
          <a:stretch/>
        </p:blipFill>
        <p:spPr>
          <a:xfrm>
            <a:off x="4409297" y="824083"/>
            <a:ext cx="1275594" cy="1957831"/>
          </a:xfrm>
          <a:prstGeom prst="rect">
            <a:avLst/>
          </a:prstGeom>
        </p:spPr>
      </p:pic>
      <p:pic>
        <p:nvPicPr>
          <p:cNvPr id="13" name="Imagen 12">
            <a:extLst>
              <a:ext uri="{FF2B5EF4-FFF2-40B4-BE49-F238E27FC236}">
                <a16:creationId xmlns:a16="http://schemas.microsoft.com/office/drawing/2014/main" xmlns="" id="{4F499F38-52B9-4C25-90A0-5667A308543E}"/>
              </a:ext>
            </a:extLst>
          </p:cNvPr>
          <p:cNvPicPr>
            <a:picLocks noChangeAspect="1"/>
          </p:cNvPicPr>
          <p:nvPr/>
        </p:nvPicPr>
        <p:blipFill rotWithShape="1">
          <a:blip r:embed="rId11" cstate="print"/>
          <a:srcRect l="8909" t="9354" r="20770" b="16452"/>
          <a:stretch/>
        </p:blipFill>
        <p:spPr>
          <a:xfrm>
            <a:off x="2327352" y="842481"/>
            <a:ext cx="1491889" cy="1939434"/>
          </a:xfrm>
          <a:prstGeom prst="rect">
            <a:avLst/>
          </a:prstGeom>
        </p:spPr>
      </p:pic>
      <p:sp>
        <p:nvSpPr>
          <p:cNvPr id="14" name="CuadroTexto 13">
            <a:extLst>
              <a:ext uri="{FF2B5EF4-FFF2-40B4-BE49-F238E27FC236}">
                <a16:creationId xmlns:a16="http://schemas.microsoft.com/office/drawing/2014/main" xmlns="" id="{D075B8FD-CD36-422E-B939-0DA6B9BD049F}"/>
              </a:ext>
            </a:extLst>
          </p:cNvPr>
          <p:cNvSpPr txBox="1"/>
          <p:nvPr/>
        </p:nvSpPr>
        <p:spPr>
          <a:xfrm>
            <a:off x="88111" y="2888472"/>
            <a:ext cx="8866004" cy="346249"/>
          </a:xfrm>
          <a:prstGeom prst="rect">
            <a:avLst/>
          </a:prstGeom>
          <a:noFill/>
        </p:spPr>
        <p:txBody>
          <a:bodyPr wrap="square" lIns="68580" tIns="34290" rIns="68580" bIns="34290" rtlCol="0">
            <a:spAutoFit/>
          </a:bodyPr>
          <a:lstStyle/>
          <a:p>
            <a:pPr algn="ctr"/>
            <a:r>
              <a:rPr lang="en-US" sz="1800" b="1" dirty="0"/>
              <a:t>HISTORY OF PRECOLOMBINE AND INCA MEDICINE. PERUVIAN CHAMANISM</a:t>
            </a:r>
            <a:endParaRPr lang="es-PE" sz="1800" b="1" dirty="0"/>
          </a:p>
        </p:txBody>
      </p:sp>
    </p:spTree>
    <p:extLst>
      <p:ext uri="{BB962C8B-B14F-4D97-AF65-F5344CB8AC3E}">
        <p14:creationId xmlns:p14="http://schemas.microsoft.com/office/powerpoint/2010/main" val="4128105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198750" y="764301"/>
            <a:ext cx="8354961" cy="528100"/>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r>
              <a:rPr lang="es-PE" sz="1800" b="1" dirty="0">
                <a:solidFill>
                  <a:schemeClr val="accent2"/>
                </a:solidFill>
                <a:effectLst>
                  <a:outerShdw blurRad="38100" dist="38100" dir="2700000" algn="tl">
                    <a:srgbClr val="000000">
                      <a:alpha val="43137"/>
                    </a:srgbClr>
                  </a:outerShdw>
                </a:effectLst>
              </a:rPr>
              <a:t> </a:t>
            </a: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294968" y="1438283"/>
            <a:ext cx="8849032" cy="3102895"/>
          </a:xfrm>
          <a:solidFill>
            <a:schemeClr val="bg1"/>
          </a:solidFill>
        </p:spPr>
        <p:txBody>
          <a:bodyPr>
            <a:normAutofit/>
          </a:bodyPr>
          <a:lstStyle/>
          <a:p>
            <a:pPr marL="0" indent="0">
              <a:buNone/>
            </a:pPr>
            <a:r>
              <a:rPr lang="en-US" sz="1200" dirty="0"/>
              <a:t>In the book "Real Comments of the Incas", Inca </a:t>
            </a:r>
            <a:r>
              <a:rPr lang="en-US" sz="1200" dirty="0" err="1"/>
              <a:t>Garcilaso</a:t>
            </a:r>
            <a:r>
              <a:rPr lang="en-US" sz="1200" dirty="0"/>
              <a:t> de la Vega (1609), he narrates the cures with </a:t>
            </a:r>
            <a:r>
              <a:rPr lang="en-US" sz="1200" dirty="0" err="1"/>
              <a:t>auquénido</a:t>
            </a:r>
            <a:r>
              <a:rPr lang="en-US" sz="1200" dirty="0"/>
              <a:t> manure mixed with a particular "tallow", to treat war wounds. </a:t>
            </a:r>
          </a:p>
          <a:p>
            <a:pPr marL="0" indent="0">
              <a:buNone/>
            </a:pPr>
            <a:r>
              <a:rPr lang="en-US" sz="1200" dirty="0"/>
              <a:t>Joseph de Acosta (1590) in his work "Natural and Moral History of the Indies, the use of American plants and their medical properties is narrated, the author highlights that the pre-Columbian Andean culture used diet as a healing practice," use and consumption of food products. "</a:t>
            </a:r>
            <a:endParaRPr lang="es-ES" sz="1200" dirty="0"/>
          </a:p>
          <a:p>
            <a:pPr marL="0" indent="0">
              <a:buNone/>
            </a:pPr>
            <a:endParaRPr lang="es-ES" sz="1500" dirty="0"/>
          </a:p>
          <a:p>
            <a:pPr marL="0" indent="0">
              <a:buNone/>
            </a:pPr>
            <a:endParaRPr lang="es-ES" sz="1500" dirty="0"/>
          </a:p>
          <a:p>
            <a:pPr marL="0" indent="0">
              <a:buNone/>
            </a:pPr>
            <a:endParaRPr lang="es-ES" sz="1500" dirty="0"/>
          </a:p>
          <a:p>
            <a:pPr marL="0" indent="0">
              <a:lnSpc>
                <a:spcPct val="100000"/>
              </a:lnSpc>
              <a:buNone/>
            </a:pPr>
            <a:endParaRPr lang="es-ES" sz="900" dirty="0" smtClean="0"/>
          </a:p>
          <a:p>
            <a:pPr marL="0" indent="0">
              <a:lnSpc>
                <a:spcPct val="100000"/>
              </a:lnSpc>
              <a:buNone/>
            </a:pPr>
            <a:endParaRPr lang="es-ES" sz="900" dirty="0"/>
          </a:p>
          <a:p>
            <a:pPr marL="0" indent="0">
              <a:lnSpc>
                <a:spcPct val="100000"/>
              </a:lnSpc>
              <a:buNone/>
            </a:pPr>
            <a:endParaRPr lang="es-ES" sz="900" dirty="0" smtClean="0"/>
          </a:p>
          <a:p>
            <a:pPr marL="0" indent="0">
              <a:lnSpc>
                <a:spcPct val="100000"/>
              </a:lnSpc>
              <a:buNone/>
            </a:pPr>
            <a:r>
              <a:rPr lang="es-ES" sz="900" dirty="0" smtClean="0"/>
              <a:t>Apuntes </a:t>
            </a:r>
            <a:r>
              <a:rPr lang="es-ES" sz="900" dirty="0"/>
              <a:t>para la elaboración de una historia de la medicina tradicional andina* Notes </a:t>
            </a:r>
            <a:r>
              <a:rPr lang="es-ES" sz="900" dirty="0" err="1"/>
              <a:t>for</a:t>
            </a:r>
            <a:r>
              <a:rPr lang="es-ES" sz="900" dirty="0"/>
              <a:t> </a:t>
            </a:r>
            <a:r>
              <a:rPr lang="es-ES" sz="900" dirty="0" err="1"/>
              <a:t>the</a:t>
            </a:r>
            <a:r>
              <a:rPr lang="es-ES" sz="900" dirty="0"/>
              <a:t> </a:t>
            </a:r>
            <a:r>
              <a:rPr lang="es-ES" sz="900" dirty="0" err="1"/>
              <a:t>development</a:t>
            </a:r>
            <a:r>
              <a:rPr lang="es-ES" sz="900" dirty="0"/>
              <a:t> of a </a:t>
            </a:r>
            <a:r>
              <a:rPr lang="es-ES" sz="900" dirty="0" err="1"/>
              <a:t>history</a:t>
            </a:r>
            <a:r>
              <a:rPr lang="es-ES" sz="900" dirty="0"/>
              <a:t> of    </a:t>
            </a:r>
            <a:r>
              <a:rPr lang="es-ES" sz="900" dirty="0" err="1"/>
              <a:t>traditional</a:t>
            </a:r>
            <a:r>
              <a:rPr lang="es-ES" sz="900" dirty="0"/>
              <a:t> </a:t>
            </a:r>
            <a:r>
              <a:rPr lang="es-ES" sz="900" dirty="0" err="1"/>
              <a:t>Andean</a:t>
            </a:r>
            <a:r>
              <a:rPr lang="es-ES" sz="900" dirty="0"/>
              <a:t> medicine. Erick Devoto Bazán** Universidad de Lima. </a:t>
            </a:r>
            <a:r>
              <a:rPr lang="pt-BR" sz="900" dirty="0"/>
              <a:t>RIRA vol. 1, n° 2 (</a:t>
            </a:r>
            <a:r>
              <a:rPr lang="pt-BR" sz="900" dirty="0" err="1"/>
              <a:t>octubre</a:t>
            </a:r>
            <a:r>
              <a:rPr lang="pt-BR" sz="900" dirty="0"/>
              <a:t> 2016) pp. 79-116 / ISSN: 2415-5896 https://doi.org/10.18800/revistaira.201602.003</a:t>
            </a:r>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201486" y="1159523"/>
            <a:ext cx="8354961" cy="576809"/>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r>
              <a:rPr lang="es-PE" sz="1800" b="1" dirty="0">
                <a:solidFill>
                  <a:schemeClr val="accent2"/>
                </a:solidFill>
                <a:effectLst>
                  <a:outerShdw blurRad="38100" dist="38100" dir="2700000" algn="tl">
                    <a:srgbClr val="000000">
                      <a:alpha val="43137"/>
                    </a:srgbClr>
                  </a:outerShdw>
                </a:effectLst>
              </a:rPr>
              <a:t> </a:t>
            </a: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160389" y="1777429"/>
            <a:ext cx="8849032" cy="2270589"/>
          </a:xfrm>
          <a:solidFill>
            <a:schemeClr val="bg1"/>
          </a:solidFill>
        </p:spPr>
        <p:txBody>
          <a:bodyPr>
            <a:normAutofit fontScale="25000" lnSpcReduction="20000"/>
          </a:bodyPr>
          <a:lstStyle/>
          <a:p>
            <a:pPr marL="0" indent="0">
              <a:buNone/>
            </a:pPr>
            <a:endParaRPr lang="en-US" sz="3800" dirty="0" smtClean="0"/>
          </a:p>
          <a:p>
            <a:pPr marL="0" indent="0">
              <a:buNone/>
            </a:pPr>
            <a:r>
              <a:rPr lang="en-US" sz="4800" dirty="0" smtClean="0"/>
              <a:t>Evidence </a:t>
            </a:r>
            <a:r>
              <a:rPr lang="en-US" sz="4800" dirty="0"/>
              <a:t>of treatment for </a:t>
            </a:r>
            <a:r>
              <a:rPr lang="en-US" sz="4800" dirty="0" err="1"/>
              <a:t>polyglobulia</a:t>
            </a:r>
            <a:r>
              <a:rPr lang="en-US" sz="4800" dirty="0"/>
              <a:t> and headaches: </a:t>
            </a:r>
          </a:p>
          <a:p>
            <a:pPr marL="0" indent="0">
              <a:buNone/>
            </a:pPr>
            <a:r>
              <a:rPr lang="en-US" sz="4800" dirty="0"/>
              <a:t>Great evidence of the quality of indigenous medicine was the use of bleeding as a tool to improve the health condition of patients. </a:t>
            </a:r>
          </a:p>
          <a:p>
            <a:pPr marL="0" indent="0">
              <a:buNone/>
            </a:pPr>
            <a:r>
              <a:rPr lang="en-US" sz="4800" dirty="0"/>
              <a:t>The bleeds were performed by experienced healers called </a:t>
            </a:r>
            <a:r>
              <a:rPr lang="en-US" sz="4800" dirty="0" err="1"/>
              <a:t>Circay</a:t>
            </a:r>
            <a:r>
              <a:rPr lang="en-US" sz="4800" dirty="0"/>
              <a:t> </a:t>
            </a:r>
            <a:r>
              <a:rPr lang="en-US" sz="4800" dirty="0" err="1"/>
              <a:t>camayok</a:t>
            </a:r>
            <a:r>
              <a:rPr lang="en-US" sz="4800" dirty="0"/>
              <a:t>. </a:t>
            </a:r>
          </a:p>
          <a:p>
            <a:pPr marL="0" indent="0">
              <a:buNone/>
            </a:pPr>
            <a:r>
              <a:rPr lang="en-US" sz="4800" dirty="0"/>
              <a:t>The Spanish people when they arrived to America, verified the use of the hemorrhages in the Incas, because the hemorrhages were fashionable in Europe, they considered it as proof of the high level of Inca medicine. </a:t>
            </a:r>
          </a:p>
          <a:p>
            <a:pPr marL="0" indent="0">
              <a:buNone/>
            </a:pPr>
            <a:r>
              <a:rPr lang="en-US" sz="4800" dirty="0"/>
              <a:t>Pre-Columbian cultures had developed, through </a:t>
            </a:r>
            <a:r>
              <a:rPr lang="en-US" sz="4800" dirty="0" err="1"/>
              <a:t>goldsmithing</a:t>
            </a:r>
            <a:r>
              <a:rPr lang="en-US" sz="4800" dirty="0"/>
              <a:t>, various surgical instruments such as very thin needles, mostly flint tips, to cause bleeding. Pre-Columbian cultures treated pain in the head, puncturing the jugular vein, and also bled between the eyebrows on the bridge of the nose.</a:t>
            </a:r>
            <a:endParaRPr lang="es-ES" sz="4800" dirty="0"/>
          </a:p>
          <a:p>
            <a:pPr marL="0" indent="0">
              <a:lnSpc>
                <a:spcPct val="100000"/>
              </a:lnSpc>
              <a:buNone/>
            </a:pPr>
            <a:endParaRPr lang="es-ES" sz="3200" dirty="0"/>
          </a:p>
          <a:p>
            <a:pPr marL="0" indent="0">
              <a:lnSpc>
                <a:spcPct val="100000"/>
              </a:lnSpc>
              <a:buNone/>
            </a:pPr>
            <a:endParaRPr lang="en-US" sz="3200" dirty="0" smtClean="0"/>
          </a:p>
          <a:p>
            <a:pPr marL="0" indent="0">
              <a:lnSpc>
                <a:spcPct val="100000"/>
              </a:lnSpc>
              <a:buNone/>
            </a:pPr>
            <a:endParaRPr lang="en-US" sz="3200" dirty="0"/>
          </a:p>
          <a:p>
            <a:pPr marL="0" indent="0">
              <a:lnSpc>
                <a:spcPct val="100000"/>
              </a:lnSpc>
              <a:buNone/>
            </a:pPr>
            <a:endParaRPr lang="en-US" sz="3200" dirty="0" smtClean="0"/>
          </a:p>
          <a:p>
            <a:pPr marL="0" indent="0">
              <a:lnSpc>
                <a:spcPct val="100000"/>
              </a:lnSpc>
              <a:buNone/>
            </a:pPr>
            <a:endParaRPr lang="en-US" sz="3200" dirty="0"/>
          </a:p>
          <a:p>
            <a:pPr marL="0" indent="0">
              <a:lnSpc>
                <a:spcPct val="100000"/>
              </a:lnSpc>
              <a:buNone/>
            </a:pPr>
            <a:r>
              <a:rPr lang="en-US" sz="3200" dirty="0" smtClean="0"/>
              <a:t>Jan </a:t>
            </a:r>
            <a:r>
              <a:rPr lang="en-US" sz="3200" dirty="0"/>
              <a:t>G. R.  </a:t>
            </a:r>
            <a:r>
              <a:rPr lang="en-US" sz="3200" dirty="0" err="1"/>
              <a:t>Elferink</a:t>
            </a:r>
            <a:r>
              <a:rPr lang="es-PE" sz="3200" dirty="0"/>
              <a:t>. </a:t>
            </a:r>
            <a:r>
              <a:rPr lang="en-US" sz="3200" dirty="0"/>
              <a:t>The Inca healer: empirical medical knowledge and magic in pre-Columbian Peru. </a:t>
            </a:r>
            <a:r>
              <a:rPr lang="es-PE" sz="3200" dirty="0"/>
              <a:t>Revista de Indias, 2015, vol. LXXV, n.º 264 Págs. 323­350, ISSN: 0034­8341. </a:t>
            </a:r>
            <a:r>
              <a:rPr lang="en-US" sz="3200" dirty="0"/>
              <a:t>doi:10.3989/revindias.2015.011</a:t>
            </a:r>
            <a:endParaRPr lang="es-PE" sz="3200" dirty="0"/>
          </a:p>
          <a:p>
            <a:pPr marL="0" indent="0">
              <a:lnSpc>
                <a:spcPct val="100000"/>
              </a:lnSpc>
              <a:buNone/>
            </a:pPr>
            <a:endParaRPr lang="es-ES" sz="32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28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160388" y="882121"/>
            <a:ext cx="8354961" cy="528100"/>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r>
              <a:rPr lang="es-PE" sz="1800" b="1" dirty="0">
                <a:solidFill>
                  <a:schemeClr val="accent2"/>
                </a:solidFill>
                <a:effectLst>
                  <a:outerShdw blurRad="38100" dist="38100" dir="2700000" algn="tl">
                    <a:srgbClr val="000000">
                      <a:alpha val="43137"/>
                    </a:srgbClr>
                  </a:outerShdw>
                </a:effectLst>
              </a:rPr>
              <a:t> </a:t>
            </a: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303384" y="1345913"/>
            <a:ext cx="8396758" cy="2208944"/>
          </a:xfrm>
          <a:solidFill>
            <a:schemeClr val="bg1"/>
          </a:solidFill>
        </p:spPr>
        <p:txBody>
          <a:bodyPr>
            <a:normAutofit/>
          </a:bodyPr>
          <a:lstStyle/>
          <a:p>
            <a:pPr marL="0" indent="0" algn="just">
              <a:lnSpc>
                <a:spcPct val="100000"/>
              </a:lnSpc>
              <a:buNone/>
            </a:pPr>
            <a:r>
              <a:rPr lang="en-US" sz="1800" dirty="0"/>
              <a:t/>
            </a:r>
            <a:br>
              <a:rPr lang="en-US" sz="1800" dirty="0"/>
            </a:br>
            <a:r>
              <a:rPr lang="en-US" sz="1200" dirty="0"/>
              <a:t>Chroniclers like </a:t>
            </a:r>
            <a:r>
              <a:rPr lang="en-US" sz="1200" dirty="0" err="1"/>
              <a:t>Garcilazo</a:t>
            </a:r>
            <a:r>
              <a:rPr lang="en-US" sz="1200" dirty="0"/>
              <a:t> de la Vega, wrote a lot about the treatments of indigenous healers. A subject that caught his attention was the medicine used for reproduction. </a:t>
            </a:r>
            <a:r>
              <a:rPr lang="en-US" sz="1200" dirty="0" err="1"/>
              <a:t>Garcilazo</a:t>
            </a:r>
            <a:r>
              <a:rPr lang="en-US" sz="1200" dirty="0"/>
              <a:t> mentions in one of his writings that indigenous doctors used plants for their effects on virility. </a:t>
            </a:r>
          </a:p>
          <a:p>
            <a:pPr marL="0" indent="0" algn="just">
              <a:lnSpc>
                <a:spcPct val="100000"/>
              </a:lnSpc>
              <a:buNone/>
            </a:pPr>
            <a:r>
              <a:rPr lang="en-US" sz="1200" dirty="0"/>
              <a:t>For example, he described that the </a:t>
            </a:r>
            <a:r>
              <a:rPr lang="en-US" sz="1200" dirty="0" err="1"/>
              <a:t>huarnapu</a:t>
            </a:r>
            <a:r>
              <a:rPr lang="en-US" sz="1200" dirty="0"/>
              <a:t> plant was rubbed on the pudenda area to achieve greater excitability. Likewise, a half blood chronicler named Santa Cruz </a:t>
            </a:r>
            <a:r>
              <a:rPr lang="en-US" sz="1200" dirty="0" err="1"/>
              <a:t>Pachacutic</a:t>
            </a:r>
            <a:r>
              <a:rPr lang="en-US" sz="1200" dirty="0"/>
              <a:t>, described how the Inca </a:t>
            </a:r>
            <a:r>
              <a:rPr lang="en-US" sz="1200" dirty="0" err="1"/>
              <a:t>Sinchi</a:t>
            </a:r>
            <a:r>
              <a:rPr lang="en-US" sz="1200" dirty="0"/>
              <a:t> Roca used the </a:t>
            </a:r>
            <a:r>
              <a:rPr lang="en-US" sz="1200" dirty="0" err="1"/>
              <a:t>Chotarguanarpu</a:t>
            </a:r>
            <a:r>
              <a:rPr lang="en-US" sz="1200" dirty="0"/>
              <a:t> plant. </a:t>
            </a:r>
          </a:p>
          <a:p>
            <a:pPr marL="0" indent="0" algn="just">
              <a:lnSpc>
                <a:spcPct val="100000"/>
              </a:lnSpc>
              <a:buNone/>
            </a:pPr>
            <a:r>
              <a:rPr lang="en-US" sz="1200" dirty="0"/>
              <a:t>The incense stick with </a:t>
            </a:r>
            <a:r>
              <a:rPr lang="en-US" sz="1200" dirty="0" err="1"/>
              <a:t>huallaquita</a:t>
            </a:r>
            <a:r>
              <a:rPr lang="en-US" sz="1200" dirty="0"/>
              <a:t> has a </a:t>
            </a:r>
            <a:r>
              <a:rPr lang="en-US" sz="1200" dirty="0" err="1"/>
              <a:t>virilizing</a:t>
            </a:r>
            <a:r>
              <a:rPr lang="en-US" sz="1200" dirty="0"/>
              <a:t> effect, which was also achieved with worms called </a:t>
            </a:r>
            <a:r>
              <a:rPr lang="en-US" sz="1200" dirty="0" err="1"/>
              <a:t>sucama</a:t>
            </a:r>
            <a:r>
              <a:rPr lang="en-US" sz="1200" dirty="0"/>
              <a:t>.  The </a:t>
            </a:r>
            <a:r>
              <a:rPr lang="en-US" sz="1200" dirty="0" err="1"/>
              <a:t>chutarpulo</a:t>
            </a:r>
            <a:r>
              <a:rPr lang="en-US" sz="1200" dirty="0"/>
              <a:t> was used for the sterilizing effect. </a:t>
            </a:r>
          </a:p>
          <a:p>
            <a:pPr marL="0" indent="0" algn="just">
              <a:lnSpc>
                <a:spcPct val="100000"/>
              </a:lnSpc>
              <a:buNone/>
            </a:pPr>
            <a:r>
              <a:rPr lang="en-US" sz="1200" dirty="0"/>
              <a:t>According to </a:t>
            </a:r>
            <a:r>
              <a:rPr lang="en-US" sz="1200" dirty="0" err="1"/>
              <a:t>Garcilaso</a:t>
            </a:r>
            <a:r>
              <a:rPr lang="en-US" sz="1200" dirty="0"/>
              <a:t> it was known that the </a:t>
            </a:r>
            <a:r>
              <a:rPr lang="en-US" sz="1200" dirty="0" err="1"/>
              <a:t>añus</a:t>
            </a:r>
            <a:r>
              <a:rPr lang="en-US" sz="1200" dirty="0"/>
              <a:t> plant managed to reduce sexual potential as a contraceptive. </a:t>
            </a:r>
            <a:endParaRPr lang="es-ES" sz="1200" dirty="0"/>
          </a:p>
          <a:p>
            <a:pPr marL="0" indent="0">
              <a:lnSpc>
                <a:spcPct val="100000"/>
              </a:lnSpc>
              <a:buNone/>
            </a:pPr>
            <a:endParaRPr lang="es-PE" sz="1700" dirty="0">
              <a:solidFill>
                <a:srgbClr val="FF0000"/>
              </a:solidFill>
            </a:endParaRPr>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28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731" y="1023858"/>
            <a:ext cx="7886700" cy="68165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r>
              <a:rPr lang="es-PE"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03434" y="1369219"/>
            <a:ext cx="8380794"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marL="0" indent="0" algn="just">
              <a:buNone/>
            </a:pPr>
            <a:r>
              <a:rPr lang="es-PE" sz="1200" b="1" dirty="0"/>
              <a:t> </a:t>
            </a:r>
            <a:r>
              <a:rPr lang="en-US" sz="1200" dirty="0"/>
              <a:t>The coprolites (</a:t>
            </a:r>
            <a:r>
              <a:rPr lang="en-US" sz="1200" dirty="0" err="1"/>
              <a:t>faeces</a:t>
            </a:r>
            <a:r>
              <a:rPr lang="en-US" sz="1200" dirty="0"/>
              <a:t> remains) of the pre-Columbian gum cultures have been well studied thanks to the remains of latrines found in tombs around the Peruvian territory.</a:t>
            </a: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marL="0" indent="0" algn="just">
              <a:buNone/>
            </a:pPr>
            <a:r>
              <a:rPr lang="es-PE" sz="1000" dirty="0" err="1" smtClean="0"/>
              <a:t>Pamo</a:t>
            </a:r>
            <a:r>
              <a:rPr lang="es-PE" sz="1000" dirty="0" smtClean="0"/>
              <a:t> </a:t>
            </a:r>
            <a:r>
              <a:rPr lang="es-PE" sz="1000" dirty="0"/>
              <a:t>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
        <p:nvSpPr>
          <p:cNvPr id="4" name="3 Rectángulo"/>
          <p:cNvSpPr/>
          <p:nvPr/>
        </p:nvSpPr>
        <p:spPr>
          <a:xfrm>
            <a:off x="595902" y="1934901"/>
            <a:ext cx="7384318" cy="438582"/>
          </a:xfrm>
          <a:prstGeom prst="rect">
            <a:avLst/>
          </a:prstGeom>
        </p:spPr>
        <p:txBody>
          <a:bodyPr wrap="square" lIns="68580" tIns="34290" rIns="68580" bIns="34290">
            <a:spAutoFit/>
          </a:bodyPr>
          <a:lstStyle/>
          <a:p>
            <a:pPr algn="just"/>
            <a:r>
              <a:rPr lang="en-US" sz="1200" dirty="0" smtClean="0"/>
              <a:t>The </a:t>
            </a:r>
            <a:r>
              <a:rPr lang="en-US" sz="1200" dirty="0"/>
              <a:t>coprolites are the dry and lumpy stools, hardened by dehydration, which, properly treated, </a:t>
            </a:r>
            <a:r>
              <a:rPr lang="en-US" sz="1200" dirty="0" smtClean="0"/>
              <a:t>can give </a:t>
            </a:r>
            <a:r>
              <a:rPr lang="en-US" sz="1200" dirty="0"/>
              <a:t>us health information and other information such as the intestinal parasites of the individuals from which they came.</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4073" y="993035"/>
            <a:ext cx="7886700" cy="63028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628650" y="1369219"/>
            <a:ext cx="8255577" cy="2870273"/>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sz="1000" dirty="0"/>
          </a:p>
          <a:p>
            <a:pPr algn="just">
              <a:buNone/>
            </a:pPr>
            <a:endParaRPr lang="es-PE" sz="1000" dirty="0"/>
          </a:p>
          <a:p>
            <a:pPr>
              <a:buNone/>
            </a:pPr>
            <a:endParaRPr lang="es-PE" dirty="0"/>
          </a:p>
          <a:p>
            <a:endParaRPr lang="en-US" dirty="0"/>
          </a:p>
        </p:txBody>
      </p:sp>
      <p:sp>
        <p:nvSpPr>
          <p:cNvPr id="4" name="3 Rectángulo"/>
          <p:cNvSpPr/>
          <p:nvPr/>
        </p:nvSpPr>
        <p:spPr>
          <a:xfrm>
            <a:off x="374073" y="1800734"/>
            <a:ext cx="8510154" cy="1762021"/>
          </a:xfrm>
          <a:prstGeom prst="rect">
            <a:avLst/>
          </a:prstGeom>
        </p:spPr>
        <p:txBody>
          <a:bodyPr wrap="square" lIns="68580" tIns="34290" rIns="68580" bIns="34290">
            <a:spAutoFit/>
          </a:bodyPr>
          <a:lstStyle/>
          <a:p>
            <a:r>
              <a:rPr lang="es-PE" b="1" dirty="0"/>
              <a:t> </a:t>
            </a:r>
            <a:r>
              <a:rPr lang="en-US" sz="1200" dirty="0"/>
              <a:t>The coprolites "are the dry and lumpy stools, hardened by dehydration, which, duly treated, can give us information about the intestinal parasites of the individuals from which they came." (</a:t>
            </a:r>
            <a:r>
              <a:rPr lang="en-US" sz="1200" dirty="0" err="1"/>
              <a:t>Pamo</a:t>
            </a:r>
            <a:r>
              <a:rPr lang="en-US" sz="1200" dirty="0"/>
              <a:t>)</a:t>
            </a:r>
          </a:p>
          <a:p>
            <a:endParaRPr lang="en-US" sz="1200" dirty="0"/>
          </a:p>
          <a:p>
            <a:r>
              <a:rPr lang="en-US" sz="1200" dirty="0"/>
              <a:t> The study of the coprolites in the latrines of pre-Hispanic remains shows various intestinal parasites </a:t>
            </a:r>
          </a:p>
          <a:p>
            <a:endParaRPr lang="en-US" sz="1200" dirty="0"/>
          </a:p>
          <a:p>
            <a:r>
              <a:rPr lang="en-US" sz="1200" dirty="0"/>
              <a:t>In Los </a:t>
            </a:r>
            <a:r>
              <a:rPr lang="en-US" sz="1200" dirty="0" err="1"/>
              <a:t>Gavilanes</a:t>
            </a:r>
            <a:r>
              <a:rPr lang="en-US" sz="1200" dirty="0"/>
              <a:t> (Ancash), remains from the years 2850 to 2700 BC, corresponding to the Late Archaic period, and where </a:t>
            </a:r>
            <a:r>
              <a:rPr lang="en-US" sz="1200" dirty="0" err="1"/>
              <a:t>Diphyllobotríum</a:t>
            </a:r>
            <a:r>
              <a:rPr lang="en-US" sz="1200" dirty="0"/>
              <a:t> </a:t>
            </a:r>
            <a:r>
              <a:rPr lang="en-US" sz="1200" dirty="0" err="1"/>
              <a:t>pacificum</a:t>
            </a:r>
            <a:r>
              <a:rPr lang="en-US" sz="1200" dirty="0"/>
              <a:t> eggs were found.</a:t>
            </a:r>
          </a:p>
          <a:p>
            <a:endParaRPr lang="en-US" sz="1200" dirty="0"/>
          </a:p>
          <a:p>
            <a:r>
              <a:rPr lang="en-US" sz="1200" dirty="0"/>
              <a:t> In remains of the </a:t>
            </a:r>
            <a:r>
              <a:rPr lang="en-US" sz="1200" dirty="0" err="1"/>
              <a:t>Chiribaya</a:t>
            </a:r>
            <a:r>
              <a:rPr lang="en-US" sz="1200" dirty="0"/>
              <a:t> culture, between 700 and 1350 AD, eggs of D. </a:t>
            </a:r>
            <a:r>
              <a:rPr lang="en-US" sz="1200" dirty="0" err="1"/>
              <a:t>pacificum</a:t>
            </a:r>
            <a:r>
              <a:rPr lang="en-US" sz="1200" dirty="0"/>
              <a:t> and T. </a:t>
            </a:r>
            <a:r>
              <a:rPr lang="en-US" sz="1200" dirty="0" err="1"/>
              <a:t>trichuris</a:t>
            </a:r>
            <a:r>
              <a:rPr lang="en-US" sz="1200" dirty="0"/>
              <a:t> were found in the coprolites.</a:t>
            </a:r>
            <a:endParaRPr lang="es-PE" sz="1200" dirty="0"/>
          </a:p>
        </p:txBody>
      </p:sp>
      <p:sp>
        <p:nvSpPr>
          <p:cNvPr id="5" name="4 CuadroTexto"/>
          <p:cNvSpPr txBox="1"/>
          <p:nvPr/>
        </p:nvSpPr>
        <p:spPr>
          <a:xfrm>
            <a:off x="613063" y="4199095"/>
            <a:ext cx="7190510" cy="577081"/>
          </a:xfrm>
          <a:prstGeom prst="rect">
            <a:avLst/>
          </a:prstGeom>
          <a:noFill/>
        </p:spPr>
        <p:txBody>
          <a:bodyPr wrap="square" lIns="68580" tIns="34290" rIns="68580" bIns="34290" rtlCol="0">
            <a:spAutoFit/>
          </a:bodyPr>
          <a:lstStyle/>
          <a:p>
            <a:r>
              <a:rPr lang="es-PE" sz="800" dirty="0" err="1"/>
              <a:t>Pamo</a:t>
            </a:r>
            <a:r>
              <a:rPr lang="es-PE" sz="800" dirty="0"/>
              <a:t> Reyna Oscar. Medicina Prehispánica. En Alarcón Graciela, Espinoza Luis, </a:t>
            </a:r>
            <a:r>
              <a:rPr lang="es-PE" sz="800" dirty="0" err="1"/>
              <a:t>Pamo</a:t>
            </a:r>
            <a:r>
              <a:rPr lang="es-PE" sz="800" dirty="0"/>
              <a:t>-Reyna Oscar, Eds. Medicina y Reumatología Peruanas: historia y aportes. Lima, Comité Organizador PANLAR 2006. </a:t>
            </a:r>
            <a:r>
              <a:rPr lang="en-US" sz="800" dirty="0">
                <a:hlinkClick r:id="rId2"/>
              </a:rPr>
              <a:t>http://sisbib.unmsm.edu.pe/bibvirtualdata/libros/2007/med_reumat/a02es.pdf</a:t>
            </a:r>
            <a:r>
              <a:rPr lang="en-US" sz="800" dirty="0"/>
              <a:t> (Spanish), </a:t>
            </a:r>
            <a:r>
              <a:rPr lang="en-US" sz="800" dirty="0">
                <a:hlinkClick r:id="rId3"/>
              </a:rPr>
              <a:t>http://sisbib.unmsm.edu.pe/bibvirtualdata/libros/2007/med_reumat/a02in.pdf</a:t>
            </a:r>
            <a:r>
              <a:rPr lang="en-US" sz="800" dirty="0"/>
              <a:t>   (English</a:t>
            </a:r>
            <a:endParaRPr lang="es-PE" sz="800" dirty="0"/>
          </a:p>
          <a:p>
            <a:endParaRPr lang="es-PE" sz="800" dirty="0"/>
          </a:p>
        </p:txBody>
      </p:sp>
    </p:spTree>
    <p:extLst>
      <p:ext uri="{BB962C8B-B14F-4D97-AF65-F5344CB8AC3E}">
        <p14:creationId xmlns:p14="http://schemas.microsoft.com/office/powerpoint/2010/main" val="3775939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499" y="938160"/>
            <a:ext cx="7886700" cy="63378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628650" y="1369219"/>
            <a:ext cx="8255577" cy="2870273"/>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sz="1000" dirty="0"/>
          </a:p>
          <a:p>
            <a:pPr algn="just">
              <a:buNone/>
            </a:pPr>
            <a:endParaRPr lang="es-PE" sz="1000" dirty="0"/>
          </a:p>
          <a:p>
            <a:pPr>
              <a:buNone/>
            </a:pPr>
            <a:endParaRPr lang="es-PE" dirty="0"/>
          </a:p>
          <a:p>
            <a:endParaRPr lang="en-US" dirty="0"/>
          </a:p>
        </p:txBody>
      </p:sp>
      <p:sp>
        <p:nvSpPr>
          <p:cNvPr id="4" name="3 Rectángulo"/>
          <p:cNvSpPr/>
          <p:nvPr/>
        </p:nvSpPr>
        <p:spPr>
          <a:xfrm>
            <a:off x="374073" y="1706301"/>
            <a:ext cx="8239991" cy="1915909"/>
          </a:xfrm>
          <a:prstGeom prst="rect">
            <a:avLst/>
          </a:prstGeom>
        </p:spPr>
        <p:txBody>
          <a:bodyPr wrap="square" lIns="68580" tIns="34290" rIns="68580" bIns="34290">
            <a:spAutoFit/>
          </a:bodyPr>
          <a:lstStyle/>
          <a:p>
            <a:pPr marL="257175" indent="-257175" algn="just"/>
            <a:r>
              <a:rPr lang="es-PE" sz="1200" dirty="0" err="1"/>
              <a:t>Coprolite</a:t>
            </a:r>
            <a:r>
              <a:rPr lang="es-PE" sz="1200" dirty="0"/>
              <a:t> </a:t>
            </a:r>
            <a:r>
              <a:rPr lang="es-PE" sz="1200" dirty="0" err="1"/>
              <a:t>study</a:t>
            </a:r>
            <a:r>
              <a:rPr lang="es-PE" sz="1200" dirty="0"/>
              <a:t> </a:t>
            </a:r>
            <a:r>
              <a:rPr lang="es-PE" sz="1200" dirty="0" err="1"/>
              <a:t>results</a:t>
            </a:r>
            <a:r>
              <a:rPr lang="es-PE" sz="1200" dirty="0"/>
              <a:t>:</a:t>
            </a:r>
          </a:p>
          <a:p>
            <a:pPr marL="257175" indent="-257175" algn="just"/>
            <a:endParaRPr lang="es-PE" sz="1200" dirty="0"/>
          </a:p>
          <a:p>
            <a:pPr marL="257175" indent="-257175" algn="just"/>
            <a:r>
              <a:rPr lang="en-US" sz="1200" dirty="0"/>
              <a:t>Eggs of </a:t>
            </a:r>
            <a:r>
              <a:rPr lang="en-US" sz="1200" dirty="0" err="1"/>
              <a:t>Enterobius</a:t>
            </a:r>
            <a:r>
              <a:rPr lang="en-US" sz="1200" dirty="0"/>
              <a:t> </a:t>
            </a:r>
            <a:r>
              <a:rPr lang="en-US" sz="1200" dirty="0" err="1"/>
              <a:t>vermicularis</a:t>
            </a:r>
            <a:endParaRPr lang="en-US" sz="1200" dirty="0"/>
          </a:p>
          <a:p>
            <a:pPr marL="257175" indent="-257175" algn="just"/>
            <a:r>
              <a:rPr lang="en-US" sz="1200" dirty="0" err="1"/>
              <a:t>Ascaris</a:t>
            </a:r>
            <a:r>
              <a:rPr lang="en-US" sz="1200" dirty="0"/>
              <a:t> </a:t>
            </a:r>
            <a:r>
              <a:rPr lang="en-US" sz="1200" dirty="0" err="1"/>
              <a:t>lumbricoides</a:t>
            </a:r>
            <a:endParaRPr lang="en-US" sz="1200" dirty="0"/>
          </a:p>
          <a:p>
            <a:pPr marL="257175" indent="-257175" algn="just"/>
            <a:r>
              <a:rPr lang="en-US" sz="1200" dirty="0" err="1"/>
              <a:t>Trichiura</a:t>
            </a:r>
            <a:r>
              <a:rPr lang="en-US" sz="1200" dirty="0"/>
              <a:t> </a:t>
            </a:r>
            <a:r>
              <a:rPr lang="en-US" sz="1200" dirty="0" err="1"/>
              <a:t>trichuris</a:t>
            </a:r>
            <a:endParaRPr lang="en-US" sz="1200" dirty="0"/>
          </a:p>
          <a:p>
            <a:pPr marL="257175" indent="-257175" algn="just"/>
            <a:r>
              <a:rPr lang="en-US" sz="1200" dirty="0" err="1"/>
              <a:t>Giardia</a:t>
            </a:r>
            <a:r>
              <a:rPr lang="en-US" sz="1200" dirty="0"/>
              <a:t> </a:t>
            </a:r>
            <a:r>
              <a:rPr lang="en-US" sz="1200" dirty="0" err="1"/>
              <a:t>lamblia</a:t>
            </a:r>
            <a:endParaRPr lang="en-US" sz="1200" dirty="0"/>
          </a:p>
          <a:p>
            <a:pPr marL="257175" indent="-257175" algn="just"/>
            <a:r>
              <a:rPr lang="en-US" sz="1200" dirty="0"/>
              <a:t>among others.</a:t>
            </a:r>
          </a:p>
          <a:p>
            <a:pPr marL="257175" indent="-257175" algn="just"/>
            <a:endParaRPr lang="en-US" sz="1200" dirty="0"/>
          </a:p>
          <a:p>
            <a:pPr algn="just"/>
            <a:r>
              <a:rPr lang="en-US" sz="1200" dirty="0" smtClean="0"/>
              <a:t>The </a:t>
            </a:r>
            <a:r>
              <a:rPr lang="en-US" sz="1200" dirty="0"/>
              <a:t>analysis of the coprolites have revealed that our ancient pre-Columbian and Inca settlers lived with intestinal parasites </a:t>
            </a:r>
            <a:r>
              <a:rPr lang="en-US" sz="1200" dirty="0" smtClean="0"/>
              <a:t>and that </a:t>
            </a:r>
            <a:r>
              <a:rPr lang="en-US" sz="1200" dirty="0"/>
              <a:t>some medicinal plants were used to combat intestinal parasites were used for their treatment.</a:t>
            </a:r>
            <a:endParaRPr lang="es-PE" sz="1200" dirty="0"/>
          </a:p>
        </p:txBody>
      </p:sp>
      <p:sp>
        <p:nvSpPr>
          <p:cNvPr id="5" name="4 CuadroTexto"/>
          <p:cNvSpPr txBox="1"/>
          <p:nvPr/>
        </p:nvSpPr>
        <p:spPr>
          <a:xfrm>
            <a:off x="479499" y="4407178"/>
            <a:ext cx="7190510" cy="196208"/>
          </a:xfrm>
          <a:prstGeom prst="rect">
            <a:avLst/>
          </a:prstGeom>
          <a:noFill/>
        </p:spPr>
        <p:txBody>
          <a:bodyPr wrap="square" lIns="68580" tIns="34290" rIns="68580" bIns="34290" rtlCol="0">
            <a:spAutoFit/>
          </a:bodyPr>
          <a:lstStyle/>
          <a:p>
            <a:r>
              <a:rPr lang="es-PE" sz="800" dirty="0"/>
              <a:t>GUERRA, Francisco; SÁNCHEZ, </a:t>
            </a:r>
            <a:r>
              <a:rPr lang="es-PE" sz="800" dirty="0" err="1"/>
              <a:t>Maréa</a:t>
            </a:r>
            <a:r>
              <a:rPr lang="es-PE" sz="800" dirty="0"/>
              <a:t> C. Las enfermedades del hombre americano. </a:t>
            </a:r>
            <a:r>
              <a:rPr lang="es-PE" sz="800" i="1" dirty="0"/>
              <a:t>Quinto Centenario</a:t>
            </a:r>
            <a:r>
              <a:rPr lang="es-PE" sz="800" dirty="0"/>
              <a:t>, 1990, vol. 16, p. 19-52.</a:t>
            </a:r>
          </a:p>
        </p:txBody>
      </p:sp>
    </p:spTree>
    <p:extLst>
      <p:ext uri="{BB962C8B-B14F-4D97-AF65-F5344CB8AC3E}">
        <p14:creationId xmlns:p14="http://schemas.microsoft.com/office/powerpoint/2010/main" val="3775939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5409" y="859471"/>
            <a:ext cx="7886700" cy="76384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
        <p:nvSpPr>
          <p:cNvPr id="4" name="3 Rectángulo"/>
          <p:cNvSpPr/>
          <p:nvPr/>
        </p:nvSpPr>
        <p:spPr>
          <a:xfrm>
            <a:off x="727363" y="1741691"/>
            <a:ext cx="7834745" cy="654025"/>
          </a:xfrm>
          <a:prstGeom prst="rect">
            <a:avLst/>
          </a:prstGeom>
        </p:spPr>
        <p:txBody>
          <a:bodyPr wrap="square" lIns="68580" tIns="34290" rIns="68580" bIns="34290">
            <a:spAutoFit/>
          </a:bodyPr>
          <a:lstStyle/>
          <a:p>
            <a:pPr marL="257175" indent="-257175" algn="just"/>
            <a:r>
              <a:rPr lang="es-PE" sz="1200" dirty="0"/>
              <a:t>c. </a:t>
            </a:r>
            <a:r>
              <a:rPr lang="en-US" sz="1200" dirty="0"/>
              <a:t>The study of mom's skeletal remains have revealed information about some diseases and treatments in these pre-Columbian and Inca towns.</a:t>
            </a:r>
            <a:endParaRPr lang="es-PE" sz="1200" dirty="0"/>
          </a:p>
          <a:p>
            <a:pPr marL="257175" indent="-257175" algn="just">
              <a:buFont typeface="+mj-lt"/>
              <a:buAutoNum type="alphaLcPeriod"/>
            </a:pPr>
            <a:endParaRPr lang="es-PE" dirty="0"/>
          </a:p>
        </p:txBody>
      </p:sp>
    </p:spTree>
    <p:extLst>
      <p:ext uri="{BB962C8B-B14F-4D97-AF65-F5344CB8AC3E}">
        <p14:creationId xmlns:p14="http://schemas.microsoft.com/office/powerpoint/2010/main" val="3775939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719" y="918314"/>
            <a:ext cx="7886700" cy="486444"/>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550719" y="1404758"/>
            <a:ext cx="8177645" cy="3316292"/>
          </a:xfrm>
          <a:prstGeom prst="rect">
            <a:avLst/>
          </a:prstGeom>
        </p:spPr>
        <p:txBody>
          <a:bodyPr wrap="square" lIns="68580" tIns="34290" rIns="68580" bIns="34290">
            <a:spAutoFit/>
          </a:bodyPr>
          <a:lstStyle/>
          <a:p>
            <a:endParaRPr lang="en-US" sz="1200" dirty="0" smtClean="0"/>
          </a:p>
          <a:p>
            <a:r>
              <a:rPr lang="en-US" sz="1200" dirty="0" smtClean="0"/>
              <a:t>The </a:t>
            </a:r>
            <a:r>
              <a:rPr lang="en-US" sz="1200" dirty="0"/>
              <a:t>study of skeletal remains from pre-Columbian and Inca cultures, also showed evidence of diseases in the ear. </a:t>
            </a:r>
          </a:p>
          <a:p>
            <a:endParaRPr lang="en-US" sz="1200" dirty="0"/>
          </a:p>
          <a:p>
            <a:r>
              <a:rPr lang="en-US" sz="1200" dirty="0"/>
              <a:t>They were found in skulls, bony prominences called "</a:t>
            </a:r>
            <a:r>
              <a:rPr lang="en-US" sz="1200" dirty="0" err="1"/>
              <a:t>osteoma</a:t>
            </a:r>
            <a:r>
              <a:rPr lang="en-US" sz="1200" dirty="0"/>
              <a:t> of the external auditory canal", these deformations are found as a reaction to frequent infections of the external auditory canal.</a:t>
            </a:r>
          </a:p>
          <a:p>
            <a:endParaRPr lang="en-US" sz="1200" dirty="0"/>
          </a:p>
          <a:p>
            <a:r>
              <a:rPr lang="en-US" sz="1200" dirty="0"/>
              <a:t> It should be noted that our ancestors were deep-sea shellfish collectors, these injuries being common in coastal towns or near large lakes, from which it is concluded that there was a relationship with the work activity of diving and this type of disease.</a:t>
            </a:r>
            <a:endParaRPr lang="es-PE" sz="1200" dirty="0"/>
          </a:p>
          <a:p>
            <a:endParaRPr lang="es-PE" sz="1500" dirty="0"/>
          </a:p>
          <a:p>
            <a:endParaRPr lang="es-PE" dirty="0"/>
          </a:p>
          <a:p>
            <a:endParaRPr lang="es-PE" dirty="0"/>
          </a:p>
          <a:p>
            <a:endParaRPr lang="es-PE" sz="900" dirty="0" smtClean="0"/>
          </a:p>
          <a:p>
            <a:endParaRPr lang="es-PE" sz="900" dirty="0"/>
          </a:p>
          <a:p>
            <a:endParaRPr lang="es-PE" sz="900" dirty="0" smtClean="0"/>
          </a:p>
          <a:p>
            <a:endParaRPr lang="es-PE" sz="900" dirty="0"/>
          </a:p>
          <a:p>
            <a:r>
              <a:rPr lang="es-PE" sz="900" dirty="0" err="1" smtClean="0"/>
              <a:t>Pamo</a:t>
            </a:r>
            <a:r>
              <a:rPr lang="es-PE" sz="900" dirty="0" smtClean="0"/>
              <a:t> </a:t>
            </a:r>
            <a:r>
              <a:rPr lang="es-PE" sz="900" dirty="0"/>
              <a:t>Reyna Oscar. Medicina Prehispánica. En Alarcón Graciela, Espinoza Luis, </a:t>
            </a:r>
            <a:r>
              <a:rPr lang="es-PE" sz="900" dirty="0" err="1"/>
              <a:t>Pamo</a:t>
            </a:r>
            <a:r>
              <a:rPr lang="es-PE" sz="900" dirty="0"/>
              <a:t>-Reyna Oscar, Eds. Medicina y Reumatología Peruanas: historia y aportes. Lima, Comité Organizador PANLAR 2006. </a:t>
            </a:r>
            <a:r>
              <a:rPr lang="en-US" sz="900" dirty="0">
                <a:hlinkClick r:id="rId2"/>
              </a:rPr>
              <a:t>http://sisbib.unmsm.edu.pe/bibvirtualdata/libros/2007/med_reumat/a02es.pdf</a:t>
            </a:r>
            <a:r>
              <a:rPr lang="en-US" sz="900" dirty="0"/>
              <a:t> (Spanish), </a:t>
            </a:r>
            <a:r>
              <a:rPr lang="en-US" sz="900" dirty="0">
                <a:hlinkClick r:id="rId3"/>
              </a:rPr>
              <a:t>http://sisbib.unmsm.edu.pe/bibvirtualdata/libros/2007/med_reumat/a02in.pdf</a:t>
            </a:r>
            <a:r>
              <a:rPr lang="en-US" sz="900" dirty="0"/>
              <a:t>   (English)</a:t>
            </a:r>
            <a:endParaRPr lang="es-PE" sz="900" dirty="0"/>
          </a:p>
          <a:p>
            <a:pPr marL="257175" indent="-257175" algn="just">
              <a:buFont typeface="+mj-lt"/>
              <a:buAutoNum type="alphaLcPeriod"/>
            </a:pPr>
            <a:endParaRPr lang="es-PE" sz="900" dirty="0"/>
          </a:p>
        </p:txBody>
      </p:sp>
    </p:spTree>
    <p:extLst>
      <p:ext uri="{BB962C8B-B14F-4D97-AF65-F5344CB8AC3E}">
        <p14:creationId xmlns:p14="http://schemas.microsoft.com/office/powerpoint/2010/main" val="3775939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719" y="836121"/>
            <a:ext cx="7886700" cy="76384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550719" y="1404758"/>
            <a:ext cx="8177645" cy="3424014"/>
          </a:xfrm>
          <a:prstGeom prst="rect">
            <a:avLst/>
          </a:prstGeom>
        </p:spPr>
        <p:txBody>
          <a:bodyPr wrap="square" lIns="68580" tIns="34290" rIns="68580" bIns="34290">
            <a:spAutoFit/>
          </a:bodyPr>
          <a:lstStyle/>
          <a:p>
            <a:endParaRPr lang="en-US" sz="1200" dirty="0" smtClean="0"/>
          </a:p>
          <a:p>
            <a:r>
              <a:rPr lang="en-US" sz="1200" dirty="0" smtClean="0"/>
              <a:t>The </a:t>
            </a:r>
            <a:r>
              <a:rPr lang="en-US" sz="1200" dirty="0"/>
              <a:t>study of pre-Inca and Inca mummy bone remains also showed evidence of vertebral tuberculosis or Pott's disease found in the mummies. (1, 2</a:t>
            </a:r>
            <a:r>
              <a:rPr lang="en-US" sz="1200" dirty="0" smtClean="0"/>
              <a:t>)</a:t>
            </a:r>
          </a:p>
          <a:p>
            <a:endParaRPr lang="en-US" sz="1200" b="1" dirty="0">
              <a:solidFill>
                <a:schemeClr val="accent2"/>
              </a:solidFill>
              <a:effectLst>
                <a:outerShdw blurRad="38100" dist="38100" dir="2700000" algn="tl">
                  <a:srgbClr val="000000">
                    <a:alpha val="43137"/>
                  </a:srgbClr>
                </a:outerShdw>
              </a:effectLst>
              <a:latin typeface="+mj-lt"/>
              <a:ea typeface="+mj-ea"/>
              <a:cs typeface="+mj-cs"/>
            </a:endParaRPr>
          </a:p>
          <a:p>
            <a:r>
              <a:rPr lang="en-US" sz="1200" dirty="0"/>
              <a:t> The bones were subjected to various radiological and molecular studies to confirm the diagnosis. </a:t>
            </a:r>
          </a:p>
          <a:p>
            <a:endParaRPr lang="en-US" sz="1200" dirty="0"/>
          </a:p>
          <a:p>
            <a:r>
              <a:rPr lang="en-US" sz="1200" dirty="0"/>
              <a:t>Radiological study + polymerase chain reaction (PCR) study = vertebral tuberculosis or </a:t>
            </a:r>
            <a:r>
              <a:rPr lang="en-US" sz="1200" dirty="0" err="1"/>
              <a:t>Pott's</a:t>
            </a:r>
            <a:r>
              <a:rPr lang="en-US" sz="1200" dirty="0"/>
              <a:t> disease.</a:t>
            </a:r>
            <a:endParaRPr lang="es-PE" sz="1200" dirty="0"/>
          </a:p>
          <a:p>
            <a:endParaRPr lang="es-PE" sz="1200" dirty="0"/>
          </a:p>
          <a:p>
            <a:endParaRPr lang="es-PE" dirty="0"/>
          </a:p>
          <a:p>
            <a:endParaRPr lang="es-PE" sz="900" dirty="0" smtClean="0"/>
          </a:p>
          <a:p>
            <a:endParaRPr lang="es-PE" sz="900" dirty="0"/>
          </a:p>
          <a:p>
            <a:endParaRPr lang="es-PE" sz="900" dirty="0" smtClean="0"/>
          </a:p>
          <a:p>
            <a:endParaRPr lang="es-PE" sz="900" dirty="0" smtClean="0"/>
          </a:p>
          <a:p>
            <a:endParaRPr lang="es-PE" sz="900" dirty="0"/>
          </a:p>
          <a:p>
            <a:endParaRPr lang="es-PE" sz="900" dirty="0" smtClean="0"/>
          </a:p>
          <a:p>
            <a:r>
              <a:rPr lang="es-PE" sz="900" dirty="0" smtClean="0"/>
              <a:t>1</a:t>
            </a:r>
            <a:r>
              <a:rPr lang="es-PE" sz="900" dirty="0"/>
              <a:t>. </a:t>
            </a:r>
            <a:r>
              <a:rPr lang="en-US" sz="900" dirty="0"/>
              <a:t>GUILLÉN, Sonia E. A History of </a:t>
            </a:r>
            <a:r>
              <a:rPr lang="en-US" sz="900" dirty="0" err="1"/>
              <a:t>paleopathology</a:t>
            </a:r>
            <a:r>
              <a:rPr lang="en-US" sz="900" dirty="0"/>
              <a:t> in Peru and Northern Chile: From head hunting to head counting. </a:t>
            </a:r>
            <a:r>
              <a:rPr lang="en-US" sz="900" i="1" dirty="0"/>
              <a:t>The global history of </a:t>
            </a:r>
            <a:r>
              <a:rPr lang="en-US" sz="900" i="1" dirty="0" err="1"/>
              <a:t>paleopathology</a:t>
            </a:r>
            <a:r>
              <a:rPr lang="en-US" sz="900" i="1" dirty="0"/>
              <a:t>: Pioneers and prospects</a:t>
            </a:r>
            <a:r>
              <a:rPr lang="en-US" sz="900" dirty="0"/>
              <a:t>, 2012, p. 312-328.</a:t>
            </a:r>
            <a:endParaRPr lang="es-PE" sz="900" dirty="0"/>
          </a:p>
          <a:p>
            <a:r>
              <a:rPr lang="es-PE" sz="900" dirty="0"/>
              <a:t>2. </a:t>
            </a:r>
            <a:r>
              <a:rPr lang="es-PE" sz="900" dirty="0" err="1"/>
              <a:t>Pamo</a:t>
            </a:r>
            <a:r>
              <a:rPr lang="es-PE" sz="900" dirty="0"/>
              <a:t> Reyna Oscar. Medicina Prehispánica. En Alarcón Graciela, Espinoza Luis, </a:t>
            </a:r>
            <a:r>
              <a:rPr lang="es-PE" sz="900" dirty="0" err="1"/>
              <a:t>Pamo</a:t>
            </a:r>
            <a:r>
              <a:rPr lang="es-PE" sz="900" dirty="0"/>
              <a:t>-Reyna Oscar, Eds. Medicina y Reumatología Peruanas: historia y aportes. Lima, Comité Organizador PANLAR 2006. </a:t>
            </a:r>
            <a:r>
              <a:rPr lang="en-US" sz="900" dirty="0">
                <a:hlinkClick r:id="rId2"/>
              </a:rPr>
              <a:t>http://sisbib.unmsm.edu.pe/bibvirtualdata/libros/2007/med_reumat/a02es.pdf</a:t>
            </a:r>
            <a:r>
              <a:rPr lang="en-US" sz="900" dirty="0"/>
              <a:t> (Spanish), </a:t>
            </a:r>
            <a:r>
              <a:rPr lang="en-US" sz="900" dirty="0">
                <a:hlinkClick r:id="rId3"/>
              </a:rPr>
              <a:t>http://sisbib.unmsm.edu.pe/bibvirtualdata/libros/2007/med_reumat/a02in.pdf</a:t>
            </a:r>
            <a:r>
              <a:rPr lang="en-US" sz="900" dirty="0"/>
              <a:t>   (English)</a:t>
            </a:r>
            <a:endParaRPr lang="es-PE" sz="900" dirty="0"/>
          </a:p>
          <a:p>
            <a:pPr marL="257175" indent="-257175" algn="just">
              <a:buFont typeface="+mj-lt"/>
              <a:buAutoNum type="alphaLcPeriod"/>
            </a:pPr>
            <a:endParaRPr lang="es-PE" sz="900" dirty="0"/>
          </a:p>
        </p:txBody>
      </p:sp>
    </p:spTree>
    <p:extLst>
      <p:ext uri="{BB962C8B-B14F-4D97-AF65-F5344CB8AC3E}">
        <p14:creationId xmlns:p14="http://schemas.microsoft.com/office/powerpoint/2010/main" val="3775939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2429" y="879086"/>
            <a:ext cx="7886700" cy="73302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
        <p:nvSpPr>
          <p:cNvPr id="4" name="3 Rectángulo"/>
          <p:cNvSpPr/>
          <p:nvPr/>
        </p:nvSpPr>
        <p:spPr>
          <a:xfrm>
            <a:off x="542429" y="1612109"/>
            <a:ext cx="7834745" cy="807913"/>
          </a:xfrm>
          <a:prstGeom prst="rect">
            <a:avLst/>
          </a:prstGeom>
        </p:spPr>
        <p:txBody>
          <a:bodyPr wrap="square" lIns="68580" tIns="34290" rIns="68580" bIns="34290">
            <a:spAutoFit/>
          </a:bodyPr>
          <a:lstStyle/>
          <a:p>
            <a:pPr algn="just"/>
            <a:r>
              <a:rPr lang="en-US" sz="1200" dirty="0" smtClean="0"/>
              <a:t>Another </a:t>
            </a:r>
            <a:r>
              <a:rPr lang="en-US" sz="1200" dirty="0"/>
              <a:t>interesting evidence of disease in the Andean populations was the presence of lesions known as </a:t>
            </a:r>
            <a:r>
              <a:rPr lang="en-US" sz="1200" dirty="0" err="1"/>
              <a:t>porotic</a:t>
            </a:r>
            <a:r>
              <a:rPr lang="en-US" sz="1200" dirty="0"/>
              <a:t> hyperostosis or </a:t>
            </a:r>
            <a:r>
              <a:rPr lang="en-US" sz="1200" dirty="0" err="1"/>
              <a:t>spongiohyperostosis</a:t>
            </a:r>
            <a:r>
              <a:rPr lang="en-US" sz="1200" dirty="0"/>
              <a:t>, these lesions </a:t>
            </a:r>
            <a:r>
              <a:rPr lang="en-US" sz="1200" dirty="0" err="1"/>
              <a:t>occured</a:t>
            </a:r>
            <a:r>
              <a:rPr lang="en-US" sz="1200" dirty="0"/>
              <a:t> in patients with chronic severe anemias. </a:t>
            </a:r>
          </a:p>
          <a:p>
            <a:pPr marL="257175" indent="-257175" algn="just"/>
            <a:r>
              <a:rPr lang="en-US" sz="1200" dirty="0"/>
              <a:t>      </a:t>
            </a:r>
          </a:p>
          <a:p>
            <a:pPr marL="257175" indent="-257175" algn="just"/>
            <a:r>
              <a:rPr lang="en-US" sz="1200" dirty="0"/>
              <a:t> </a:t>
            </a:r>
            <a:r>
              <a:rPr lang="en-US" sz="1200" dirty="0" smtClean="0"/>
              <a:t>This </a:t>
            </a:r>
            <a:r>
              <a:rPr lang="en-US" sz="1200" dirty="0" err="1"/>
              <a:t>porotic</a:t>
            </a:r>
            <a:r>
              <a:rPr lang="en-US" sz="1200" dirty="0"/>
              <a:t> hyperostosis was found in the skulls of coastal populations, but it was not based on quinoa.</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A4CC96-55C9-4893-BBE5-088FB8C0A7AA}"/>
              </a:ext>
            </a:extLst>
          </p:cNvPr>
          <p:cNvSpPr>
            <a:spLocks noGrp="1"/>
          </p:cNvSpPr>
          <p:nvPr>
            <p:ph type="title"/>
          </p:nvPr>
        </p:nvSpPr>
        <p:spPr/>
        <p:txBody>
          <a:bodyPr/>
          <a:lstStyle/>
          <a:p>
            <a:r>
              <a:rPr lang="es-PE" dirty="0"/>
              <a:t/>
            </a:r>
            <a:br>
              <a:rPr lang="es-PE" dirty="0"/>
            </a:br>
            <a:r>
              <a:rPr lang="es-PE" sz="1800" b="1" dirty="0" err="1" smtClean="0">
                <a:solidFill>
                  <a:schemeClr val="accent2"/>
                </a:solidFill>
                <a:effectLst>
                  <a:outerShdw blurRad="38100" dist="38100" dir="2700000" algn="tl">
                    <a:srgbClr val="000000">
                      <a:alpha val="43137"/>
                    </a:srgbClr>
                  </a:outerShdw>
                </a:effectLst>
              </a:rPr>
              <a:t>Table</a:t>
            </a:r>
            <a:r>
              <a:rPr lang="es-PE" sz="1800" b="1" dirty="0" smtClean="0">
                <a:solidFill>
                  <a:schemeClr val="accent2"/>
                </a:solidFill>
                <a:effectLst>
                  <a:outerShdw blurRad="38100" dist="38100" dir="2700000" algn="tl">
                    <a:srgbClr val="000000">
                      <a:alpha val="43137"/>
                    </a:srgbClr>
                  </a:outerShdw>
                </a:effectLst>
              </a:rPr>
              <a:t> of </a:t>
            </a:r>
            <a:r>
              <a:rPr lang="es-PE" sz="1800" b="1" dirty="0" err="1" smtClean="0">
                <a:solidFill>
                  <a:schemeClr val="accent2"/>
                </a:solidFill>
                <a:effectLst>
                  <a:outerShdw blurRad="38100" dist="38100" dir="2700000" algn="tl">
                    <a:srgbClr val="000000">
                      <a:alpha val="43137"/>
                    </a:srgbClr>
                  </a:outerShdw>
                </a:effectLst>
              </a:rPr>
              <a:t>Contents</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ACD484B-16DD-4499-B3F6-197B23D88C32}"/>
              </a:ext>
            </a:extLst>
          </p:cNvPr>
          <p:cNvSpPr>
            <a:spLocks noGrp="1"/>
          </p:cNvSpPr>
          <p:nvPr>
            <p:ph idx="1"/>
          </p:nvPr>
        </p:nvSpPr>
        <p:spPr>
          <a:xfrm>
            <a:off x="361455" y="1234921"/>
            <a:ext cx="8463731" cy="3263504"/>
          </a:xfrm>
        </p:spPr>
        <p:txBody>
          <a:bodyPr>
            <a:normAutofit/>
          </a:bodyPr>
          <a:lstStyle/>
          <a:p>
            <a:pPr marL="0" indent="0">
              <a:buNone/>
            </a:pPr>
            <a:r>
              <a:rPr lang="en-US" sz="1200" dirty="0"/>
              <a:t>Preamble </a:t>
            </a:r>
          </a:p>
          <a:p>
            <a:pPr marL="385763" indent="-385763">
              <a:buFont typeface="+mj-lt"/>
              <a:buAutoNum type="arabicPeriod"/>
            </a:pPr>
            <a:r>
              <a:rPr lang="en-US" sz="1200" dirty="0"/>
              <a:t>Introduction </a:t>
            </a:r>
          </a:p>
          <a:p>
            <a:pPr marL="385763" indent="-385763">
              <a:buFont typeface="+mj-lt"/>
              <a:buAutoNum type="arabicPeriod"/>
            </a:pPr>
            <a:r>
              <a:rPr lang="en-US" sz="1200" dirty="0"/>
              <a:t>Pre-Columbian medicine definition </a:t>
            </a:r>
          </a:p>
          <a:p>
            <a:pPr marL="385763" indent="-385763">
              <a:buFont typeface="+mj-lt"/>
              <a:buAutoNum type="arabicPeriod"/>
            </a:pPr>
            <a:r>
              <a:rPr lang="en-US" sz="1200" dirty="0"/>
              <a:t>Definition of the worldview of the pre-Columbian and Inca populations of Peru. </a:t>
            </a:r>
          </a:p>
          <a:p>
            <a:pPr marL="385763" indent="-385763">
              <a:buFont typeface="+mj-lt"/>
              <a:buAutoNum type="arabicPeriod"/>
            </a:pPr>
            <a:r>
              <a:rPr lang="en-US" sz="1200" dirty="0"/>
              <a:t>List of the main sources of evidence in the history of pre-Columbian and Inca medicine in Peru. </a:t>
            </a:r>
          </a:p>
          <a:p>
            <a:pPr marL="385763" indent="-385763">
              <a:buFont typeface="+mj-lt"/>
              <a:buAutoNum type="arabicPeriod"/>
            </a:pPr>
            <a:r>
              <a:rPr lang="en-US" sz="1200" dirty="0"/>
              <a:t>Cranial trepanations</a:t>
            </a:r>
          </a:p>
          <a:p>
            <a:pPr marL="385763" indent="-385763">
              <a:buFont typeface="+mj-lt"/>
              <a:buAutoNum type="arabicPeriod"/>
            </a:pPr>
            <a:r>
              <a:rPr lang="en-US" sz="1200" dirty="0"/>
              <a:t>Cranial bone deformations. </a:t>
            </a:r>
          </a:p>
          <a:p>
            <a:pPr marL="385763" indent="-385763">
              <a:buFont typeface="+mj-lt"/>
              <a:buAutoNum type="arabicPeriod"/>
            </a:pPr>
            <a:r>
              <a:rPr lang="en-US" sz="1200" dirty="0"/>
              <a:t>Mummification process.  Juanita Mummy</a:t>
            </a:r>
            <a:endParaRPr lang="es-PE" sz="1200" dirty="0"/>
          </a:p>
        </p:txBody>
      </p:sp>
    </p:spTree>
    <p:extLst>
      <p:ext uri="{BB962C8B-B14F-4D97-AF65-F5344CB8AC3E}">
        <p14:creationId xmlns:p14="http://schemas.microsoft.com/office/powerpoint/2010/main" val="729651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774" y="1010276"/>
            <a:ext cx="7886700" cy="461716"/>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288410" y="1300908"/>
            <a:ext cx="8726291" cy="3692444"/>
          </a:xfrm>
        </p:spPr>
        <p:txBody>
          <a:bodyPr>
            <a:normAutofit/>
          </a:bodyPr>
          <a:lstStyle/>
          <a:p>
            <a:pPr marL="0" indent="0" algn="just">
              <a:buNone/>
            </a:pPr>
            <a:r>
              <a:rPr lang="en-US" dirty="0"/>
              <a:t/>
            </a:r>
            <a:br>
              <a:rPr lang="en-US" dirty="0"/>
            </a:br>
            <a:r>
              <a:rPr lang="en-US" sz="1200" b="1" dirty="0"/>
              <a:t>Experts in the use of medicinal plants in pre-Columbian medicine:</a:t>
            </a:r>
          </a:p>
          <a:p>
            <a:pPr marL="0" indent="0" algn="just">
              <a:buNone/>
            </a:pPr>
            <a:r>
              <a:rPr lang="en-US" sz="1200" dirty="0"/>
              <a:t>The inclusion of </a:t>
            </a:r>
            <a:r>
              <a:rPr lang="en-US" sz="1200" dirty="0" err="1"/>
              <a:t>hampi</a:t>
            </a:r>
            <a:r>
              <a:rPr lang="en-US" sz="1200" dirty="0"/>
              <a:t> in the name for surgeon is striking. Although the word </a:t>
            </a:r>
            <a:r>
              <a:rPr lang="en-US" sz="1200" dirty="0" err="1"/>
              <a:t>hampi</a:t>
            </a:r>
            <a:r>
              <a:rPr lang="en-US" sz="1200" dirty="0"/>
              <a:t> in compound words could have some meanings it suggests that (botanical) medicines played a role during surgery. </a:t>
            </a:r>
          </a:p>
          <a:p>
            <a:pPr marL="0" indent="0" algn="just">
              <a:buNone/>
            </a:pPr>
            <a:r>
              <a:rPr lang="en-US" sz="1200" dirty="0"/>
              <a:t>That is not surprising because the high percentage of recovery among patients with trepanned skulls indicates that the healer used medicinal plants to prevent infection and inflammation and possibly also analgesics to reduce pain during the operation.</a:t>
            </a:r>
          </a:p>
        </p:txBody>
      </p:sp>
      <p:sp>
        <p:nvSpPr>
          <p:cNvPr id="5" name="CuadroTexto 4"/>
          <p:cNvSpPr txBox="1"/>
          <p:nvPr/>
        </p:nvSpPr>
        <p:spPr>
          <a:xfrm>
            <a:off x="168216" y="4313907"/>
            <a:ext cx="8729932" cy="807913"/>
          </a:xfrm>
          <a:prstGeom prst="rect">
            <a:avLst/>
          </a:prstGeom>
          <a:noFill/>
        </p:spPr>
        <p:txBody>
          <a:bodyPr wrap="square" lIns="68580" tIns="34290" rIns="68580" bIns="34290" rtlCol="0">
            <a:spAutoFit/>
          </a:bodyPr>
          <a:lstStyle/>
          <a:p>
            <a:r>
              <a:rPr lang="en-US" sz="1000" dirty="0"/>
              <a:t>The Inca healer: empirical medical knowledge and magic  in pre-Columbian Peru. Jan G. R. </a:t>
            </a:r>
            <a:r>
              <a:rPr lang="en-US" sz="1000" dirty="0" err="1"/>
              <a:t>Elferink</a:t>
            </a:r>
            <a:r>
              <a:rPr lang="en-US" sz="1000" dirty="0"/>
              <a:t>. </a:t>
            </a:r>
            <a:r>
              <a:rPr lang="pt-BR" sz="1000" dirty="0"/>
              <a:t>Revista de </a:t>
            </a:r>
            <a:r>
              <a:rPr lang="pt-BR" sz="1000" dirty="0" err="1"/>
              <a:t>Indias</a:t>
            </a:r>
            <a:r>
              <a:rPr lang="pt-BR" sz="1000" dirty="0"/>
              <a:t>, 2015, vol. LXXV, n.º 264 Págs. 323­350, ISSN: 0034­8341 doi:10.3989/revindias.2015.011</a:t>
            </a:r>
          </a:p>
          <a:p>
            <a:endParaRPr lang="pt-BR" dirty="0"/>
          </a:p>
          <a:p>
            <a:endParaRPr lang="en-US" dirty="0"/>
          </a:p>
        </p:txBody>
      </p:sp>
    </p:spTree>
    <p:extLst>
      <p:ext uri="{BB962C8B-B14F-4D97-AF65-F5344CB8AC3E}">
        <p14:creationId xmlns:p14="http://schemas.microsoft.com/office/powerpoint/2010/main" val="3757767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44" y="1023857"/>
            <a:ext cx="7886700" cy="691927"/>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398565" y="1862644"/>
            <a:ext cx="8492341" cy="1126632"/>
          </a:xfrm>
        </p:spPr>
        <p:txBody>
          <a:bodyPr>
            <a:normAutofit fontScale="25000" lnSpcReduction="20000"/>
          </a:bodyPr>
          <a:lstStyle/>
          <a:p>
            <a:pPr marL="0" indent="0" algn="just">
              <a:lnSpc>
                <a:spcPct val="120000"/>
              </a:lnSpc>
              <a:buNone/>
            </a:pPr>
            <a:r>
              <a:rPr lang="en-US" sz="4800" dirty="0"/>
              <a:t> In 1973, the presence of tuberculosis in South America was confirmed, Allison et al. after carrying out pathological, radiological and bacteriological studies of mummified remains of an 8-10 year old boy in Peru, they confirmed the diagnosis. Subsequently, various studies were performed with microscopic demonstration of </a:t>
            </a:r>
            <a:r>
              <a:rPr lang="en-US" sz="4800" dirty="0" err="1"/>
              <a:t>mycobattery</a:t>
            </a:r>
            <a:r>
              <a:rPr lang="en-US" sz="4800" dirty="0"/>
              <a:t> in archaeological material in mummies from Chile and Peru Then with molecular diagnosis using PCR techniques for mycobacterial DNA in the same material. Other research analyzed skeletal series, with the first population-based approach that determined the prevalence of tuberculosis.</a:t>
            </a:r>
            <a:endParaRPr lang="es-PE" sz="4800" dirty="0"/>
          </a:p>
          <a:p>
            <a:pPr algn="just">
              <a:buNone/>
            </a:pPr>
            <a:endParaRPr lang="es-PE" sz="7200" dirty="0"/>
          </a:p>
          <a:p>
            <a:pPr algn="just">
              <a:buNone/>
            </a:pPr>
            <a:endParaRPr lang="es-PE" sz="3600" dirty="0"/>
          </a:p>
          <a:p>
            <a:pPr algn="just">
              <a:buNone/>
            </a:pPr>
            <a:endParaRPr lang="es-PE" sz="3600" dirty="0"/>
          </a:p>
          <a:p>
            <a:pPr algn="just">
              <a:buNone/>
            </a:pPr>
            <a:endParaRPr lang="es-PE" sz="3600"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dirty="0"/>
          </a:p>
          <a:p>
            <a:pPr algn="just">
              <a:buNone/>
            </a:pPr>
            <a:endParaRPr lang="es-PE" dirty="0"/>
          </a:p>
          <a:p>
            <a:pPr algn="just">
              <a:buNone/>
            </a:pPr>
            <a:endParaRPr lang="es-PE" dirty="0"/>
          </a:p>
          <a:p>
            <a:pPr algn="just">
              <a:buNone/>
            </a:pPr>
            <a:endParaRPr lang="es-PE" dirty="0"/>
          </a:p>
          <a:p>
            <a:pPr algn="just">
              <a:buNone/>
            </a:pPr>
            <a:endParaRPr lang="es-PE" sz="1100" dirty="0"/>
          </a:p>
          <a:p>
            <a:endParaRPr lang="es-PE" dirty="0"/>
          </a:p>
          <a:p>
            <a:endParaRPr lang="en-US" dirty="0"/>
          </a:p>
        </p:txBody>
      </p:sp>
      <p:sp>
        <p:nvSpPr>
          <p:cNvPr id="4" name="3 Rectángulo"/>
          <p:cNvSpPr/>
          <p:nvPr/>
        </p:nvSpPr>
        <p:spPr>
          <a:xfrm>
            <a:off x="727364" y="1612576"/>
            <a:ext cx="7834745" cy="500137"/>
          </a:xfrm>
          <a:prstGeom prst="rect">
            <a:avLst/>
          </a:prstGeom>
        </p:spPr>
        <p:txBody>
          <a:bodyPr wrap="square" lIns="68580" tIns="34290" rIns="68580" bIns="34290">
            <a:spAutoFit/>
          </a:bodyPr>
          <a:lstStyle/>
          <a:p>
            <a:pPr marL="257175" indent="-257175" algn="just"/>
            <a:endParaRPr lang="es-PE" dirty="0"/>
          </a:p>
          <a:p>
            <a:pPr marL="257175" indent="-257175" algn="just">
              <a:buFont typeface="+mj-lt"/>
              <a:buAutoNum type="alphaLcPeriod"/>
            </a:pPr>
            <a:endParaRPr lang="es-PE" dirty="0"/>
          </a:p>
        </p:txBody>
      </p:sp>
    </p:spTree>
    <p:extLst>
      <p:ext uri="{BB962C8B-B14F-4D97-AF65-F5344CB8AC3E}">
        <p14:creationId xmlns:p14="http://schemas.microsoft.com/office/powerpoint/2010/main" val="3775939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183" y="787552"/>
            <a:ext cx="7886700" cy="691927"/>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553571" y="1459975"/>
            <a:ext cx="7410202" cy="305202"/>
          </a:xfrm>
        </p:spPr>
        <p:txBody>
          <a:bodyPr>
            <a:normAutofit fontScale="25000" lnSpcReduction="20000"/>
          </a:bodyPr>
          <a:lstStyle/>
          <a:p>
            <a:pPr marL="0" indent="0" algn="just">
              <a:lnSpc>
                <a:spcPct val="120000"/>
              </a:lnSpc>
              <a:buNone/>
            </a:pPr>
            <a:r>
              <a:rPr lang="en-US" sz="4800" dirty="0"/>
              <a:t>Presence of tuberculosis in pre Columbian:</a:t>
            </a:r>
            <a:endParaRPr lang="es-PE" sz="4800" dirty="0"/>
          </a:p>
          <a:p>
            <a:pPr algn="just">
              <a:buNone/>
            </a:pPr>
            <a:endParaRPr lang="es-PE" sz="3600" dirty="0"/>
          </a:p>
          <a:p>
            <a:pPr algn="just">
              <a:buNone/>
            </a:pPr>
            <a:endParaRPr lang="es-PE" sz="3600" dirty="0"/>
          </a:p>
          <a:p>
            <a:pPr algn="just">
              <a:buNone/>
            </a:pPr>
            <a:endParaRPr lang="es-PE" sz="3600" dirty="0"/>
          </a:p>
          <a:p>
            <a:pPr algn="just">
              <a:buNone/>
            </a:pPr>
            <a:endParaRPr lang="es-PE" sz="3600"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dirty="0"/>
          </a:p>
          <a:p>
            <a:pPr algn="just">
              <a:buNone/>
            </a:pPr>
            <a:endParaRPr lang="es-PE" dirty="0"/>
          </a:p>
          <a:p>
            <a:pPr algn="just">
              <a:buNone/>
            </a:pPr>
            <a:endParaRPr lang="es-PE" dirty="0"/>
          </a:p>
          <a:p>
            <a:pPr algn="just">
              <a:buNone/>
            </a:pPr>
            <a:endParaRPr lang="es-PE" dirty="0"/>
          </a:p>
          <a:p>
            <a:pPr algn="just">
              <a:buNone/>
            </a:pPr>
            <a:endParaRPr lang="es-PE" sz="1100" dirty="0"/>
          </a:p>
          <a:p>
            <a:pPr algn="just">
              <a:buNone/>
            </a:pPr>
            <a:endParaRPr lang="es-PE" sz="3300" dirty="0"/>
          </a:p>
          <a:p>
            <a:pPr algn="just">
              <a:buNone/>
            </a:pPr>
            <a:endParaRPr lang="es-PE" sz="3300" dirty="0"/>
          </a:p>
          <a:p>
            <a:pPr algn="just">
              <a:buNone/>
            </a:pPr>
            <a:endParaRPr lang="es-PE" sz="3300" dirty="0"/>
          </a:p>
          <a:p>
            <a:pPr algn="just">
              <a:buNone/>
            </a:pPr>
            <a:endParaRPr lang="es-PE" sz="3300" dirty="0"/>
          </a:p>
          <a:p>
            <a:pPr algn="just">
              <a:buNone/>
            </a:pPr>
            <a:r>
              <a:rPr lang="es-PE" sz="3300" dirty="0"/>
              <a:t>       GÓMEZ I PRAT, Jordi; SOUZA, Sheila MF. </a:t>
            </a:r>
            <a:r>
              <a:rPr lang="es-PE" sz="3300" dirty="0" err="1"/>
              <a:t>Prehistoric</a:t>
            </a:r>
            <a:r>
              <a:rPr lang="es-PE" sz="3300" dirty="0"/>
              <a:t> tuberculosis in </a:t>
            </a:r>
            <a:r>
              <a:rPr lang="es-PE" sz="3300" dirty="0" err="1"/>
              <a:t>America</a:t>
            </a:r>
            <a:r>
              <a:rPr lang="es-PE" sz="3300" dirty="0"/>
              <a:t>: </a:t>
            </a:r>
            <a:r>
              <a:rPr lang="es-PE" sz="3300" dirty="0" err="1"/>
              <a:t>adding</a:t>
            </a:r>
            <a:r>
              <a:rPr lang="es-PE" sz="3300" dirty="0"/>
              <a:t> </a:t>
            </a:r>
            <a:r>
              <a:rPr lang="es-PE" sz="3300" dirty="0" err="1"/>
              <a:t>comments</a:t>
            </a:r>
            <a:r>
              <a:rPr lang="es-PE" sz="3300" dirty="0"/>
              <a:t> </a:t>
            </a:r>
            <a:r>
              <a:rPr lang="es-PE" sz="3300" dirty="0" err="1"/>
              <a:t>to</a:t>
            </a:r>
            <a:r>
              <a:rPr lang="es-PE" sz="3300" dirty="0"/>
              <a:t> a </a:t>
            </a:r>
            <a:r>
              <a:rPr lang="es-PE" sz="3300" dirty="0" err="1"/>
              <a:t>literature</a:t>
            </a:r>
            <a:r>
              <a:rPr lang="es-PE" sz="3300" dirty="0"/>
              <a:t> </a:t>
            </a:r>
            <a:r>
              <a:rPr lang="es-PE" sz="3300" dirty="0" err="1"/>
              <a:t>review</a:t>
            </a:r>
            <a:r>
              <a:rPr lang="es-PE" sz="3300" dirty="0"/>
              <a:t>. </a:t>
            </a:r>
            <a:r>
              <a:rPr lang="es-PE" sz="3300" i="1" dirty="0" err="1"/>
              <a:t>Memórias</a:t>
            </a:r>
            <a:r>
              <a:rPr lang="es-PE" sz="3300" i="1" dirty="0"/>
              <a:t> do Instituto Oswaldo Cruz</a:t>
            </a:r>
            <a:r>
              <a:rPr lang="es-PE" sz="3300" dirty="0"/>
              <a:t>, 2003, vol. 98, p. 151-159.</a:t>
            </a:r>
          </a:p>
          <a:p>
            <a:endParaRPr lang="es-PE" dirty="0"/>
          </a:p>
          <a:p>
            <a:endParaRPr lang="en-US" dirty="0"/>
          </a:p>
        </p:txBody>
      </p:sp>
      <p:sp>
        <p:nvSpPr>
          <p:cNvPr id="4" name="3 Rectángulo"/>
          <p:cNvSpPr/>
          <p:nvPr/>
        </p:nvSpPr>
        <p:spPr>
          <a:xfrm>
            <a:off x="727364" y="1612576"/>
            <a:ext cx="7834745" cy="500137"/>
          </a:xfrm>
          <a:prstGeom prst="rect">
            <a:avLst/>
          </a:prstGeom>
        </p:spPr>
        <p:txBody>
          <a:bodyPr wrap="square" lIns="68580" tIns="34290" rIns="68580" bIns="34290">
            <a:spAutoFit/>
          </a:bodyPr>
          <a:lstStyle/>
          <a:p>
            <a:pPr marL="257175" indent="-257175" algn="just"/>
            <a:endParaRPr lang="es-PE" dirty="0"/>
          </a:p>
          <a:p>
            <a:pPr marL="257175" indent="-257175" algn="just">
              <a:buFont typeface="+mj-lt"/>
              <a:buAutoNum type="alphaLcPeriod"/>
            </a:pPr>
            <a:endParaRPr lang="es-PE" dirty="0"/>
          </a:p>
        </p:txBody>
      </p:sp>
      <p:pic>
        <p:nvPicPr>
          <p:cNvPr id="5" name="4 Imagen" descr="https://www.scielo.br/img/revistas/mioc/v98s1/a23t01.gif"/>
          <p:cNvPicPr/>
          <p:nvPr/>
        </p:nvPicPr>
        <p:blipFill>
          <a:blip r:embed="rId2"/>
          <a:srcRect t="8272" r="6469"/>
          <a:stretch>
            <a:fillRect/>
          </a:stretch>
        </p:blipFill>
        <p:spPr bwMode="auto">
          <a:xfrm>
            <a:off x="1676106" y="1774394"/>
            <a:ext cx="4504999" cy="2582360"/>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3775939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7278" y="898157"/>
            <a:ext cx="7886700" cy="794668"/>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597827" y="1759637"/>
            <a:ext cx="8255577" cy="1271239"/>
          </a:xfrm>
        </p:spPr>
        <p:txBody>
          <a:bodyPr>
            <a:normAutofit fontScale="25000" lnSpcReduction="2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492640" y="1692825"/>
            <a:ext cx="8279885" cy="1177245"/>
          </a:xfrm>
          <a:prstGeom prst="rect">
            <a:avLst/>
          </a:prstGeom>
        </p:spPr>
        <p:txBody>
          <a:bodyPr wrap="square" lIns="68580" tIns="34290" rIns="68580" bIns="34290">
            <a:spAutoFit/>
          </a:bodyPr>
          <a:lstStyle/>
          <a:p>
            <a:pPr algn="just"/>
            <a:r>
              <a:rPr lang="en-US" sz="1200" dirty="0"/>
              <a:t>d.  The Ceramics found in the tombs reveal the recognition of various diseases in these cultures.</a:t>
            </a:r>
          </a:p>
          <a:p>
            <a:pPr algn="just"/>
            <a:r>
              <a:rPr lang="en-US" sz="1200" dirty="0"/>
              <a:t>“From the analysis of the figures, the existence of specific pathological entities, among other cultural appreciations, during ancient Peru has been assumed. Researchers and medical historians agree in the recognition of diseases by the manifestations of externalized signs coinciding with those of the </a:t>
            </a:r>
            <a:r>
              <a:rPr lang="en-US" sz="1200" dirty="0" err="1"/>
              <a:t>semiological</a:t>
            </a:r>
            <a:r>
              <a:rPr lang="en-US" sz="1200" dirty="0"/>
              <a:t> methodology in force in the medical sciences.”</a:t>
            </a:r>
          </a:p>
          <a:p>
            <a:pPr algn="just"/>
            <a:r>
              <a:rPr lang="en-US" sz="1200" dirty="0"/>
              <a:t>From the faces or facie of each ceramic icon (popularly known as "</a:t>
            </a:r>
            <a:r>
              <a:rPr lang="en-US" sz="1200" dirty="0" err="1"/>
              <a:t>huacos</a:t>
            </a:r>
            <a:r>
              <a:rPr lang="en-US" sz="1200" dirty="0"/>
              <a:t>") a retrospective collection of "the </a:t>
            </a:r>
            <a:r>
              <a:rPr lang="en-US" sz="1200" dirty="0" err="1"/>
              <a:t>semiology</a:t>
            </a:r>
            <a:r>
              <a:rPr lang="en-US" sz="1200" dirty="0"/>
              <a:t> of some modalities of the pathology of the Inca" can be formulated. (29)</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797826"/>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628650" y="1369219"/>
            <a:ext cx="8255577" cy="2931319"/>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40" y="1723647"/>
            <a:ext cx="8279885" cy="992579"/>
          </a:xfrm>
          <a:prstGeom prst="rect">
            <a:avLst/>
          </a:prstGeom>
        </p:spPr>
        <p:txBody>
          <a:bodyPr wrap="square" lIns="68580" tIns="34290" rIns="68580" bIns="34290">
            <a:spAutoFit/>
          </a:bodyPr>
          <a:lstStyle/>
          <a:p>
            <a:pPr algn="just"/>
            <a:r>
              <a:rPr lang="en-US" sz="1200" dirty="0"/>
              <a:t>“The ceramics of the faces reveal manifestations of physical and psycho-expressive alterations that resemble a photograph due to the precision and fineness of the details; They are known as the "</a:t>
            </a:r>
            <a:r>
              <a:rPr lang="en-US" sz="1200" dirty="0" err="1"/>
              <a:t>huaco</a:t>
            </a:r>
            <a:r>
              <a:rPr lang="en-US" sz="1200" dirty="0"/>
              <a:t>-portraits" of the Moche culture. Furthermore, it is possible to identify congenital and neurological entities that include various characteristics of paralysis and multiple pathological deformations with dermal diseases and some of anthropomorphic conception. There are structural somatic representations with musculoskeletal deformations, traumatic absence of extremities, brachial and </a:t>
            </a:r>
            <a:r>
              <a:rPr lang="en-US" sz="1200" dirty="0" err="1"/>
              <a:t>crural</a:t>
            </a:r>
            <a:r>
              <a:rPr lang="en-US" sz="1200" dirty="0"/>
              <a:t> defects, tumors” (29).</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1" y="767003"/>
            <a:ext cx="7886700" cy="73302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628650" y="1369219"/>
            <a:ext cx="8255577" cy="2931319"/>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39" y="1579810"/>
            <a:ext cx="8279885" cy="623248"/>
          </a:xfrm>
          <a:prstGeom prst="rect">
            <a:avLst/>
          </a:prstGeom>
        </p:spPr>
        <p:txBody>
          <a:bodyPr wrap="square" lIns="68580" tIns="34290" rIns="68580" bIns="34290">
            <a:spAutoFit/>
          </a:bodyPr>
          <a:lstStyle/>
          <a:p>
            <a:pPr algn="just"/>
            <a:r>
              <a:rPr lang="en-US" sz="1200" dirty="0"/>
              <a:t>“Many are the diseases identified based on ceramics; such as the following: obesity, thyroid goiter, </a:t>
            </a:r>
            <a:r>
              <a:rPr lang="en-US" sz="1200" dirty="0" err="1"/>
              <a:t>steatopygia</a:t>
            </a:r>
            <a:r>
              <a:rPr lang="en-US" sz="1200" dirty="0"/>
              <a:t>, facial lesions of the facial and trigeminal nerves, blindness, cleft lip, nasal deformations and destruction of the congenital and acquired septum, exophthalmos, palpebral ptosis, facial syphilitic gum, </a:t>
            </a:r>
            <a:r>
              <a:rPr lang="en-US" sz="1200" dirty="0" err="1"/>
              <a:t>uta</a:t>
            </a:r>
            <a:r>
              <a:rPr lang="en-US" sz="1200" dirty="0"/>
              <a:t>, </a:t>
            </a:r>
            <a:r>
              <a:rPr lang="en-US" sz="1200" dirty="0" err="1"/>
              <a:t>pinta</a:t>
            </a:r>
            <a:r>
              <a:rPr lang="en-US" sz="1200" dirty="0"/>
              <a:t>, skin erosions, mutilated faces, cranial deformations, etc. ”(29).</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9232" y="838923"/>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597828" y="1471961"/>
            <a:ext cx="8255577" cy="1579464"/>
          </a:xfrm>
        </p:spPr>
        <p:txBody>
          <a:bodyPr>
            <a:normAutofit fontScale="25000" lnSpcReduction="20000"/>
          </a:bodyPr>
          <a:lstStyle/>
          <a:p>
            <a:pPr algn="just">
              <a:buNone/>
            </a:pPr>
            <a:endParaRPr lang="es-PE" sz="1200" b="1" dirty="0"/>
          </a:p>
          <a:p>
            <a:pPr algn="just">
              <a:buNone/>
            </a:pPr>
            <a:endParaRPr lang="es-PE" dirty="0"/>
          </a:p>
          <a:p>
            <a:pPr algn="just">
              <a:buNone/>
            </a:pPr>
            <a:endParaRPr lang="es-PE" dirty="0"/>
          </a:p>
          <a:p>
            <a:pPr marL="0" indent="0" algn="just">
              <a:buNone/>
            </a:pPr>
            <a:r>
              <a:rPr lang="en-US" sz="4800" dirty="0"/>
              <a:t>Another valuable information that results from the study of pre-Columbian ceramics, but also from the writings of the chroniclers is the way of childbirth. </a:t>
            </a:r>
          </a:p>
          <a:p>
            <a:pPr marL="0" indent="0" algn="just">
              <a:buNone/>
            </a:pPr>
            <a:r>
              <a:rPr lang="en-US" sz="4800" dirty="0"/>
              <a:t>Many pre-Columbian, Inca ceramics reveal that labor and birth were carried out with the mother in an upright position. </a:t>
            </a:r>
          </a:p>
          <a:p>
            <a:pPr marL="0" indent="0" algn="just">
              <a:buNone/>
            </a:pPr>
            <a:r>
              <a:rPr lang="en-US" sz="4800" dirty="0"/>
              <a:t>Also in the </a:t>
            </a:r>
            <a:r>
              <a:rPr lang="en-US" sz="4800" dirty="0" err="1"/>
              <a:t>Larco</a:t>
            </a:r>
            <a:r>
              <a:rPr lang="en-US" sz="4800" dirty="0"/>
              <a:t> Museum you can see a pottery in which a woman (apparently a midwife) helps another in labor in an upright position. "</a:t>
            </a:r>
            <a:r>
              <a:rPr lang="en-US" sz="4800" dirty="0" err="1"/>
              <a:t>Mochica</a:t>
            </a:r>
            <a:r>
              <a:rPr lang="en-US" sz="4800" dirty="0"/>
              <a:t> Ceramic that is reproduced in the book of Los </a:t>
            </a:r>
            <a:r>
              <a:rPr lang="en-US" sz="4800" dirty="0" err="1"/>
              <a:t>Mochichas</a:t>
            </a:r>
            <a:r>
              <a:rPr lang="en-US" sz="4800" dirty="0"/>
              <a:t> by Rafael </a:t>
            </a:r>
            <a:r>
              <a:rPr lang="en-US" sz="4800" dirty="0" err="1"/>
              <a:t>Larco</a:t>
            </a:r>
            <a:r>
              <a:rPr lang="en-US" sz="4800" dirty="0"/>
              <a:t>"</a:t>
            </a:r>
            <a:endParaRPr lang="es-PE" sz="4800" b="1" dirty="0"/>
          </a:p>
          <a:p>
            <a:pPr marL="0" indent="0" algn="just">
              <a:buNone/>
            </a:pPr>
            <a:endParaRPr lang="es-PE" sz="7200" b="1" dirty="0"/>
          </a:p>
          <a:p>
            <a:pPr marL="0" indent="0" algn="just">
              <a:buNone/>
            </a:pPr>
            <a:endParaRPr lang="es-PE" sz="7200" b="1" dirty="0"/>
          </a:p>
          <a:p>
            <a:pPr marL="0" indent="0" algn="just">
              <a:buNone/>
            </a:pPr>
            <a:endParaRPr lang="es-PE" sz="7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40" y="1353778"/>
            <a:ext cx="8279885" cy="1177245"/>
          </a:xfrm>
          <a:prstGeom prst="rect">
            <a:avLst/>
          </a:prstGeom>
        </p:spPr>
        <p:txBody>
          <a:bodyPr wrap="square" lIns="68580" tIns="34290" rIns="68580" bIns="34290">
            <a:spAutoFit/>
          </a:bodyPr>
          <a:lstStyle/>
          <a:p>
            <a:pPr algn="just"/>
            <a:endParaRPr lang="en-US" sz="1800" b="1" dirty="0">
              <a:solidFill>
                <a:schemeClr val="accent2"/>
              </a:solidFill>
              <a:effectLst>
                <a:outerShdw blurRad="38100" dist="38100" dir="2700000" algn="tl">
                  <a:srgbClr val="000000">
                    <a:alpha val="43137"/>
                  </a:srgbClr>
                </a:outerShdw>
              </a:effectLst>
              <a:latin typeface="+mj-lt"/>
              <a:ea typeface="+mj-ea"/>
              <a:cs typeface="+mj-cs"/>
            </a:endParaRPr>
          </a:p>
          <a:p>
            <a:pPr algn="just"/>
            <a:endParaRPr lang="en-US" sz="1800" dirty="0"/>
          </a:p>
          <a:p>
            <a:pPr algn="just"/>
            <a:r>
              <a:rPr lang="es-PE" sz="1800" dirty="0"/>
              <a:t/>
            </a:r>
            <a:br>
              <a:rPr lang="es-PE" sz="1800" dirty="0"/>
            </a:br>
            <a:endParaRPr lang="es-PE" sz="1800" dirty="0"/>
          </a:p>
        </p:txBody>
      </p:sp>
      <p:sp>
        <p:nvSpPr>
          <p:cNvPr id="5" name="4 CuadroTexto"/>
          <p:cNvSpPr txBox="1"/>
          <p:nvPr/>
        </p:nvSpPr>
        <p:spPr>
          <a:xfrm>
            <a:off x="785812" y="4329113"/>
            <a:ext cx="6700838" cy="500137"/>
          </a:xfrm>
          <a:prstGeom prst="rect">
            <a:avLst/>
          </a:prstGeom>
          <a:noFill/>
        </p:spPr>
        <p:txBody>
          <a:bodyPr wrap="square" lIns="68580" tIns="34290" rIns="68580" bIns="34290" rtlCol="0">
            <a:spAutoFit/>
          </a:bodyPr>
          <a:lstStyle/>
          <a:p>
            <a:r>
              <a:rPr lang="es-PE" dirty="0">
                <a:solidFill>
                  <a:srgbClr val="222222"/>
                </a:solidFill>
                <a:latin typeface="ArialMT"/>
              </a:rPr>
              <a:t>NOTES OF HEALTH AND MEDICINE OF ANCIENT PERU</a:t>
            </a:r>
            <a:endParaRPr lang="es-PE" dirty="0">
              <a:solidFill>
                <a:srgbClr val="FF0000"/>
              </a:solidFill>
            </a:endParaRPr>
          </a:p>
          <a:p>
            <a:endParaRPr lang="es-PE" dirty="0"/>
          </a:p>
        </p:txBody>
      </p:sp>
    </p:spTree>
    <p:extLst>
      <p:ext uri="{BB962C8B-B14F-4D97-AF65-F5344CB8AC3E}">
        <p14:creationId xmlns:p14="http://schemas.microsoft.com/office/powerpoint/2010/main" val="3775939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681900"/>
            <a:ext cx="7886700" cy="99417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100" dirty="0"/>
          </a:p>
          <a:p>
            <a:pPr algn="just">
              <a:buNone/>
            </a:pPr>
            <a:r>
              <a:rPr lang="es-PE" sz="1100" dirty="0"/>
              <a:t>HERRERA, Jesús Baldomero Valdez. Las Infecciones y el Descubrimiento y Conquista de América y del Perú. </a:t>
            </a:r>
            <a:r>
              <a:rPr lang="es-PE" sz="1100" dirty="0">
                <a:hlinkClick r:id="rId2"/>
              </a:rPr>
              <a:t>http://www.acadnacmedicina.org.pe/documentos/Infecciones_y_descubrimiento.pdf</a:t>
            </a:r>
            <a:endParaRPr lang="es-PE" sz="1000" dirty="0"/>
          </a:p>
          <a:p>
            <a:pPr>
              <a:buNone/>
            </a:pPr>
            <a:endParaRPr lang="es-PE" dirty="0"/>
          </a:p>
          <a:p>
            <a:endParaRPr lang="en-US" dirty="0"/>
          </a:p>
        </p:txBody>
      </p:sp>
      <p:sp>
        <p:nvSpPr>
          <p:cNvPr id="4" name="3 CuadroTexto"/>
          <p:cNvSpPr txBox="1"/>
          <p:nvPr/>
        </p:nvSpPr>
        <p:spPr>
          <a:xfrm>
            <a:off x="494310" y="1552782"/>
            <a:ext cx="7886701" cy="2100575"/>
          </a:xfrm>
          <a:prstGeom prst="rect">
            <a:avLst/>
          </a:prstGeom>
          <a:noFill/>
        </p:spPr>
        <p:txBody>
          <a:bodyPr wrap="square" lIns="68580" tIns="34290" rIns="68580" bIns="34290" rtlCol="0">
            <a:spAutoFit/>
          </a:bodyPr>
          <a:lstStyle/>
          <a:p>
            <a:pPr algn="just"/>
            <a:r>
              <a:rPr lang="en-US" sz="1200" dirty="0"/>
              <a:t>The Ceramics were a great source of evidence of the things that the ancient inhabitants of the pre-Columbian and Inca cultures observed, because it was a way of communicating effectively. </a:t>
            </a:r>
          </a:p>
          <a:p>
            <a:pPr algn="just"/>
            <a:r>
              <a:rPr lang="en-US" sz="1200" dirty="0"/>
              <a:t>Ceramics revealed several infectious diseases in pre-Columbian America: </a:t>
            </a:r>
            <a:endParaRPr lang="en-US" sz="1200" dirty="0" smtClean="0"/>
          </a:p>
          <a:p>
            <a:pPr algn="just"/>
            <a:endParaRPr lang="en-US" sz="1200" dirty="0"/>
          </a:p>
          <a:p>
            <a:pPr algn="just">
              <a:buFont typeface="Wingdings" pitchFamily="2" charset="2"/>
              <a:buChar char="ü"/>
            </a:pPr>
            <a:r>
              <a:rPr lang="en-US" sz="1200" dirty="0"/>
              <a:t>Tuberculosis </a:t>
            </a:r>
          </a:p>
          <a:p>
            <a:pPr algn="just">
              <a:buFont typeface="Wingdings" pitchFamily="2" charset="2"/>
              <a:buChar char="ü"/>
            </a:pPr>
            <a:r>
              <a:rPr lang="en-US" sz="1200" dirty="0" err="1"/>
              <a:t>Histoplasmosis</a:t>
            </a:r>
            <a:r>
              <a:rPr lang="en-US" sz="1200" dirty="0"/>
              <a:t> </a:t>
            </a:r>
          </a:p>
          <a:p>
            <a:pPr algn="just">
              <a:buFont typeface="Wingdings" pitchFamily="2" charset="2"/>
              <a:buChar char="ü"/>
            </a:pPr>
            <a:r>
              <a:rPr lang="en-US" sz="1200" dirty="0" err="1"/>
              <a:t>Leishmaniasis</a:t>
            </a:r>
            <a:endParaRPr lang="en-US" sz="1200" dirty="0"/>
          </a:p>
          <a:p>
            <a:pPr algn="just">
              <a:buFont typeface="Wingdings" pitchFamily="2" charset="2"/>
              <a:buChar char="ü"/>
            </a:pPr>
            <a:r>
              <a:rPr lang="en-US" sz="1200" dirty="0"/>
              <a:t> </a:t>
            </a:r>
            <a:r>
              <a:rPr lang="en-US" sz="1200" dirty="0" err="1"/>
              <a:t>Uta</a:t>
            </a:r>
            <a:r>
              <a:rPr lang="en-US" sz="1200" dirty="0"/>
              <a:t> </a:t>
            </a:r>
            <a:r>
              <a:rPr lang="en-US" sz="1200" dirty="0" err="1"/>
              <a:t>Chagas</a:t>
            </a:r>
            <a:r>
              <a:rPr lang="en-US" sz="1200" dirty="0"/>
              <a:t> disease  </a:t>
            </a:r>
          </a:p>
          <a:p>
            <a:pPr algn="just">
              <a:buFont typeface="Wingdings" pitchFamily="2" charset="2"/>
              <a:buChar char="ü"/>
            </a:pPr>
            <a:r>
              <a:rPr lang="en-US" sz="1200" dirty="0" err="1"/>
              <a:t>Amebiasis</a:t>
            </a:r>
            <a:r>
              <a:rPr lang="en-US" sz="1200" dirty="0"/>
              <a:t> </a:t>
            </a:r>
          </a:p>
          <a:p>
            <a:pPr algn="just">
              <a:buFont typeface="Wingdings" pitchFamily="2" charset="2"/>
              <a:buChar char="ü"/>
            </a:pPr>
            <a:r>
              <a:rPr lang="en-US" sz="1200" dirty="0"/>
              <a:t>Peruvian wart Endemic </a:t>
            </a:r>
          </a:p>
          <a:p>
            <a:pPr algn="just">
              <a:buFont typeface="Wingdings" pitchFamily="2" charset="2"/>
              <a:buChar char="ü"/>
            </a:pPr>
            <a:r>
              <a:rPr lang="en-US" sz="1200" dirty="0"/>
              <a:t>Syphilis Tetanus</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9198" y="828649"/>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100" dirty="0"/>
          </a:p>
          <a:p>
            <a:pPr>
              <a:buNone/>
            </a:pPr>
            <a:r>
              <a:rPr lang="it-IT" sz="900" dirty="0"/>
              <a:t>R. G. Franco:</a:t>
            </a:r>
            <a:r>
              <a:rPr lang="es-PE" sz="900" dirty="0"/>
              <a:t>chamanismo y plantas de poder en el mundo Precolombino de la Costa Norte del Perú . Perspectivas Latinoamericanas El </a:t>
            </a:r>
            <a:r>
              <a:rPr lang="es-PE" sz="900" dirty="0" err="1"/>
              <a:t>Taki</a:t>
            </a:r>
            <a:r>
              <a:rPr lang="es-PE" sz="900" dirty="0"/>
              <a:t> </a:t>
            </a:r>
            <a:r>
              <a:rPr lang="es-PE" sz="900" dirty="0" err="1"/>
              <a:t>Onqoy</a:t>
            </a:r>
            <a:r>
              <a:rPr lang="es-PE" sz="900" dirty="0"/>
              <a:t>, 2015</a:t>
            </a:r>
          </a:p>
          <a:p>
            <a:endParaRPr lang="en-US" sz="900" dirty="0"/>
          </a:p>
        </p:txBody>
      </p:sp>
      <p:sp>
        <p:nvSpPr>
          <p:cNvPr id="4" name="3 CuadroTexto"/>
          <p:cNvSpPr txBox="1"/>
          <p:nvPr/>
        </p:nvSpPr>
        <p:spPr>
          <a:xfrm>
            <a:off x="556657" y="1502145"/>
            <a:ext cx="7289966" cy="2285241"/>
          </a:xfrm>
          <a:prstGeom prst="rect">
            <a:avLst/>
          </a:prstGeom>
          <a:noFill/>
        </p:spPr>
        <p:txBody>
          <a:bodyPr wrap="square" lIns="68580" tIns="34290" rIns="68580" bIns="34290" rtlCol="0">
            <a:spAutoFit/>
          </a:bodyPr>
          <a:lstStyle/>
          <a:p>
            <a:pPr algn="just"/>
            <a:r>
              <a:rPr lang="es-PE" sz="1200" dirty="0"/>
              <a:t>Pre-Columbian ceramics also reveal medicinal or surgical practices and various diseases, such as</a:t>
            </a:r>
            <a:r>
              <a:rPr lang="es-PE" sz="1200" dirty="0" smtClean="0"/>
              <a:t>:</a:t>
            </a:r>
          </a:p>
          <a:p>
            <a:pPr algn="just"/>
            <a:endParaRPr lang="es-PE" sz="1200" dirty="0"/>
          </a:p>
          <a:p>
            <a:pPr algn="just"/>
            <a:r>
              <a:rPr lang="es-PE" sz="1200" dirty="0" smtClean="0"/>
              <a:t> </a:t>
            </a:r>
            <a:r>
              <a:rPr lang="es-PE" sz="1200" dirty="0"/>
              <a:t>Pathological, toxic and physiological states</a:t>
            </a:r>
            <a:r>
              <a:rPr lang="es-PE" sz="1200" dirty="0" smtClean="0"/>
              <a:t>:</a:t>
            </a:r>
          </a:p>
          <a:p>
            <a:pPr algn="just"/>
            <a:endParaRPr lang="es-PE" sz="1200" dirty="0"/>
          </a:p>
          <a:p>
            <a:pPr algn="just">
              <a:buFont typeface="Wingdings" pitchFamily="2" charset="2"/>
              <a:buChar char="ü"/>
            </a:pPr>
            <a:r>
              <a:rPr lang="es-PE" sz="1200" dirty="0" err="1"/>
              <a:t>Acromegaly</a:t>
            </a:r>
            <a:endParaRPr lang="es-PE" sz="1200" dirty="0"/>
          </a:p>
          <a:p>
            <a:pPr algn="just">
              <a:buFont typeface="Wingdings" pitchFamily="2" charset="2"/>
              <a:buChar char="ü"/>
            </a:pPr>
            <a:r>
              <a:rPr lang="es-PE" sz="1200" dirty="0" err="1"/>
              <a:t>Blindness</a:t>
            </a:r>
            <a:endParaRPr lang="es-PE" sz="1200" dirty="0"/>
          </a:p>
          <a:p>
            <a:pPr algn="just">
              <a:buFont typeface="Wingdings" pitchFamily="2" charset="2"/>
              <a:buChar char="ü"/>
            </a:pPr>
            <a:r>
              <a:rPr lang="es-PE" sz="1200" dirty="0"/>
              <a:t>Facial </a:t>
            </a:r>
            <a:r>
              <a:rPr lang="es-PE" sz="1200" dirty="0" err="1"/>
              <a:t>paralysis</a:t>
            </a:r>
            <a:endParaRPr lang="es-PE" sz="1200" dirty="0"/>
          </a:p>
          <a:p>
            <a:pPr algn="just">
              <a:buFont typeface="Wingdings" pitchFamily="2" charset="2"/>
              <a:buChar char="ü"/>
            </a:pPr>
            <a:r>
              <a:rPr lang="es-PE" sz="1200" dirty="0" err="1"/>
              <a:t>Physical</a:t>
            </a:r>
            <a:r>
              <a:rPr lang="es-PE" sz="1200" dirty="0"/>
              <a:t> </a:t>
            </a:r>
            <a:r>
              <a:rPr lang="es-PE" sz="1200" dirty="0" err="1"/>
              <a:t>deformities</a:t>
            </a:r>
            <a:endParaRPr lang="es-PE" sz="1200" dirty="0"/>
          </a:p>
          <a:p>
            <a:pPr algn="just">
              <a:buFont typeface="Wingdings" pitchFamily="2" charset="2"/>
              <a:buChar char="ü"/>
            </a:pPr>
            <a:r>
              <a:rPr lang="es-PE" sz="1200" dirty="0" err="1"/>
              <a:t>Autochthonous</a:t>
            </a:r>
            <a:r>
              <a:rPr lang="es-PE" sz="1200" dirty="0"/>
              <a:t> </a:t>
            </a:r>
            <a:r>
              <a:rPr lang="es-PE" sz="1200" dirty="0" err="1"/>
              <a:t>conditions</a:t>
            </a:r>
            <a:r>
              <a:rPr lang="es-PE" sz="1200" dirty="0"/>
              <a:t> </a:t>
            </a:r>
            <a:r>
              <a:rPr lang="es-PE" sz="1200" dirty="0" err="1"/>
              <a:t>such</a:t>
            </a:r>
            <a:r>
              <a:rPr lang="es-PE" sz="1200" dirty="0"/>
              <a:t> as </a:t>
            </a:r>
            <a:r>
              <a:rPr lang="es-PE" sz="1200" dirty="0" err="1"/>
              <a:t>the</a:t>
            </a:r>
            <a:r>
              <a:rPr lang="es-PE" sz="1200" dirty="0"/>
              <a:t> "</a:t>
            </a:r>
            <a:r>
              <a:rPr lang="es-PE" sz="1200" dirty="0" err="1"/>
              <a:t>Peruvian</a:t>
            </a:r>
            <a:r>
              <a:rPr lang="es-PE" sz="1200" dirty="0"/>
              <a:t> </a:t>
            </a:r>
            <a:r>
              <a:rPr lang="es-PE" sz="1200" dirty="0" err="1"/>
              <a:t>wart</a:t>
            </a:r>
            <a:r>
              <a:rPr lang="es-PE" sz="1200" dirty="0"/>
              <a:t>“</a:t>
            </a:r>
          </a:p>
          <a:p>
            <a:pPr algn="just">
              <a:buFont typeface="Wingdings" pitchFamily="2" charset="2"/>
              <a:buChar char="ü"/>
            </a:pPr>
            <a:r>
              <a:rPr lang="es-PE" sz="1200" dirty="0" err="1"/>
              <a:t>Pathological</a:t>
            </a:r>
            <a:r>
              <a:rPr lang="es-PE" sz="1200" dirty="0"/>
              <a:t> </a:t>
            </a:r>
            <a:r>
              <a:rPr lang="es-PE" sz="1200" dirty="0" err="1"/>
              <a:t>mutilations</a:t>
            </a:r>
            <a:r>
              <a:rPr lang="es-PE" sz="1200" dirty="0"/>
              <a:t> (</a:t>
            </a:r>
            <a:r>
              <a:rPr lang="es-PE" sz="1200" dirty="0" err="1"/>
              <a:t>leprosy</a:t>
            </a:r>
            <a:r>
              <a:rPr lang="es-PE" sz="1200" dirty="0"/>
              <a:t>, </a:t>
            </a:r>
            <a:r>
              <a:rPr lang="es-PE" sz="1200" dirty="0" err="1"/>
              <a:t>sore</a:t>
            </a:r>
            <a:r>
              <a:rPr lang="es-PE" sz="1200" dirty="0"/>
              <a:t>, uta, </a:t>
            </a:r>
            <a:r>
              <a:rPr lang="es-PE" sz="1200" dirty="0" err="1"/>
              <a:t>syphilis</a:t>
            </a:r>
            <a:r>
              <a:rPr lang="es-PE" sz="1200" dirty="0"/>
              <a:t>, </a:t>
            </a:r>
            <a:r>
              <a:rPr lang="es-PE" sz="1200" dirty="0" err="1"/>
              <a:t>leishmaniasis</a:t>
            </a:r>
            <a:r>
              <a:rPr lang="es-PE" sz="1200" dirty="0"/>
              <a:t>, </a:t>
            </a:r>
            <a:r>
              <a:rPr lang="es-PE" sz="1200" dirty="0" err="1"/>
              <a:t>blastomycosis</a:t>
            </a:r>
            <a:r>
              <a:rPr lang="es-PE" sz="1200" dirty="0"/>
              <a:t>, lupus) </a:t>
            </a:r>
          </a:p>
          <a:p>
            <a:pPr algn="just">
              <a:buFont typeface="Wingdings" pitchFamily="2" charset="2"/>
              <a:buChar char="ü"/>
            </a:pPr>
            <a:r>
              <a:rPr lang="es-PE" sz="1200" dirty="0" err="1"/>
              <a:t>Wounds</a:t>
            </a:r>
            <a:endParaRPr lang="es-PE" sz="1200" dirty="0"/>
          </a:p>
          <a:p>
            <a:pPr algn="just">
              <a:buFont typeface="Wingdings" pitchFamily="2" charset="2"/>
              <a:buChar char="ü"/>
            </a:pPr>
            <a:r>
              <a:rPr lang="es-PE" sz="1200" dirty="0" err="1"/>
              <a:t>Hemorrhages</a:t>
            </a:r>
            <a:r>
              <a:rPr lang="es-PE" sz="1200" dirty="0"/>
              <a:t>, etc.</a:t>
            </a:r>
          </a:p>
        </p:txBody>
      </p:sp>
    </p:spTree>
    <p:extLst>
      <p:ext uri="{BB962C8B-B14F-4D97-AF65-F5344CB8AC3E}">
        <p14:creationId xmlns:p14="http://schemas.microsoft.com/office/powerpoint/2010/main" val="3775939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20" y="736181"/>
            <a:ext cx="7886700" cy="99417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r>
              <a:rPr lang="es-PE" sz="2400" dirty="0"/>
              <a:t> </a:t>
            </a:r>
            <a:endParaRPr lang="en-US" sz="2400" dirty="0"/>
          </a:p>
        </p:txBody>
      </p:sp>
      <p:sp>
        <p:nvSpPr>
          <p:cNvPr id="3" name="Marcador de contenido 2"/>
          <p:cNvSpPr>
            <a:spLocks noGrp="1"/>
          </p:cNvSpPr>
          <p:nvPr>
            <p:ph idx="1"/>
          </p:nvPr>
        </p:nvSpPr>
        <p:spPr>
          <a:xfrm>
            <a:off x="441614" y="1526730"/>
            <a:ext cx="8255577" cy="3158286"/>
          </a:xfrm>
        </p:spPr>
        <p:txBody>
          <a:bodyPr>
            <a:normAutofit fontScale="92500" lnSpcReduction="20000"/>
          </a:bodyPr>
          <a:lstStyle/>
          <a:p>
            <a:pPr algn="just">
              <a:buNone/>
            </a:pPr>
            <a:endParaRPr lang="es-PE" sz="1200" b="1" dirty="0"/>
          </a:p>
          <a:p>
            <a:pPr algn="just">
              <a:buNone/>
            </a:pPr>
            <a:endParaRPr lang="es-PE" sz="1200" b="1" dirty="0" smtClean="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smtClean="0"/>
          </a:p>
          <a:p>
            <a:pPr algn="just">
              <a:buNone/>
            </a:pPr>
            <a:endParaRPr lang="es-PE" sz="1200" b="1" dirty="0" smtClean="0"/>
          </a:p>
          <a:p>
            <a:pPr algn="just">
              <a:buNone/>
            </a:pPr>
            <a:endParaRPr lang="es-PE" sz="1200" b="1" dirty="0"/>
          </a:p>
          <a:p>
            <a:pPr algn="just">
              <a:buNone/>
            </a:pPr>
            <a:r>
              <a:rPr lang="es-PE" sz="1000" dirty="0"/>
              <a:t>	</a:t>
            </a:r>
            <a:r>
              <a:rPr lang="en-US" sz="1000" dirty="0"/>
              <a:t>1. AKHOUNDI, Mohammad, et al. A historical overview of the classification, evolution, and dispersion of </a:t>
            </a:r>
            <a:r>
              <a:rPr lang="en-US" sz="1000" dirty="0" err="1"/>
              <a:t>Leishmania</a:t>
            </a:r>
            <a:r>
              <a:rPr lang="en-US" sz="1000" dirty="0"/>
              <a:t> parasites and </a:t>
            </a:r>
            <a:r>
              <a:rPr lang="en-US" sz="1000" dirty="0" err="1"/>
              <a:t>sandflies</a:t>
            </a:r>
            <a:r>
              <a:rPr lang="en-US" sz="1000" dirty="0"/>
              <a:t>. </a:t>
            </a:r>
            <a:r>
              <a:rPr lang="en-US" sz="1000" i="1" dirty="0" err="1"/>
              <a:t>PLoS</a:t>
            </a:r>
            <a:r>
              <a:rPr lang="en-US" sz="1000" i="1" dirty="0"/>
              <a:t> neglected tropical diseases</a:t>
            </a:r>
            <a:r>
              <a:rPr lang="en-US" sz="1000" dirty="0"/>
              <a:t>, 2016, vol. 10, no 3. </a:t>
            </a:r>
            <a:r>
              <a:rPr lang="es-PE" sz="1000" dirty="0">
                <a:hlinkClick r:id="rId2"/>
              </a:rPr>
              <a:t>https://journals.plos.org/plosntds/article/file?type=printable&amp;id=10.1371/journal.pntd.0004349</a:t>
            </a:r>
            <a:endParaRPr lang="es-PE" sz="1000" dirty="0"/>
          </a:p>
          <a:p>
            <a:endParaRPr lang="es-PE" dirty="0"/>
          </a:p>
          <a:p>
            <a:endParaRPr lang="en-US" dirty="0"/>
          </a:p>
        </p:txBody>
      </p:sp>
      <p:sp>
        <p:nvSpPr>
          <p:cNvPr id="4" name="3 CuadroTexto"/>
          <p:cNvSpPr txBox="1"/>
          <p:nvPr/>
        </p:nvSpPr>
        <p:spPr>
          <a:xfrm>
            <a:off x="645720" y="1526730"/>
            <a:ext cx="7859981" cy="1546577"/>
          </a:xfrm>
          <a:prstGeom prst="rect">
            <a:avLst/>
          </a:prstGeom>
          <a:noFill/>
        </p:spPr>
        <p:txBody>
          <a:bodyPr wrap="square" lIns="68580" tIns="34290" rIns="68580" bIns="34290" rtlCol="0">
            <a:spAutoFit/>
          </a:bodyPr>
          <a:lstStyle/>
          <a:p>
            <a:pPr algn="just"/>
            <a:r>
              <a:rPr lang="en-US" sz="1200" dirty="0"/>
              <a:t>Presence of </a:t>
            </a:r>
            <a:r>
              <a:rPr lang="en-US" sz="1200" dirty="0" err="1"/>
              <a:t>Leishmaniosis</a:t>
            </a:r>
            <a:r>
              <a:rPr lang="en-US" sz="1200" dirty="0"/>
              <a:t>. "</a:t>
            </a:r>
            <a:r>
              <a:rPr lang="en-US" sz="1200" dirty="0" err="1"/>
              <a:t>Leishmaniasis</a:t>
            </a:r>
            <a:r>
              <a:rPr lang="en-US" sz="1200" dirty="0"/>
              <a:t> has a long history, dating to 2,500 B.C., with several primitive descriptions of the disease having been found in ancient writings and recent molecular findings from ancient archeological material" (1) </a:t>
            </a:r>
          </a:p>
          <a:p>
            <a:pPr algn="just"/>
            <a:endParaRPr lang="en-US" sz="1200" dirty="0"/>
          </a:p>
          <a:p>
            <a:pPr algn="just">
              <a:buFont typeface="Wingdings" pitchFamily="2" charset="2"/>
              <a:buChar char="ü"/>
            </a:pPr>
            <a:r>
              <a:rPr lang="en-US" sz="1200" dirty="0" err="1"/>
              <a:t>Leishmania</a:t>
            </a:r>
            <a:r>
              <a:rPr lang="en-US" sz="1200" dirty="0"/>
              <a:t> infection in a 6-year-old girl mummy in Peru. (700 B.C.): (First century A.D.)</a:t>
            </a:r>
          </a:p>
          <a:p>
            <a:pPr algn="just">
              <a:buFont typeface="Wingdings" pitchFamily="2" charset="2"/>
              <a:buChar char="ü"/>
            </a:pPr>
            <a:r>
              <a:rPr lang="en-US" sz="1200" dirty="0"/>
              <a:t>Evidence for the presence of the </a:t>
            </a:r>
            <a:r>
              <a:rPr lang="en-US" sz="1200" dirty="0" err="1"/>
              <a:t>cutaneous</a:t>
            </a:r>
            <a:r>
              <a:rPr lang="en-US" sz="1200" dirty="0"/>
              <a:t> form of the disease in Ecuador and Peru, South America. </a:t>
            </a:r>
          </a:p>
          <a:p>
            <a:pPr algn="just">
              <a:buFont typeface="Wingdings" pitchFamily="2" charset="2"/>
              <a:buChar char="ü"/>
            </a:pPr>
            <a:r>
              <a:rPr lang="en-US" sz="1200" dirty="0"/>
              <a:t>Avicenna (10th century A.D.): Description of </a:t>
            </a:r>
            <a:r>
              <a:rPr lang="en-US" sz="1200" dirty="0" err="1"/>
              <a:t>cutaneous</a:t>
            </a:r>
            <a:r>
              <a:rPr lang="en-US" sz="1200" dirty="0"/>
              <a:t> lesions called </a:t>
            </a:r>
            <a:r>
              <a:rPr lang="en-US" sz="1200" dirty="0" err="1"/>
              <a:t>Balakh</a:t>
            </a:r>
            <a:r>
              <a:rPr lang="en-US" sz="1200" dirty="0"/>
              <a:t> sore and probability of mosquito intervention. </a:t>
            </a:r>
          </a:p>
          <a:p>
            <a:pPr algn="just">
              <a:buFont typeface="Wingdings" pitchFamily="2" charset="2"/>
              <a:buChar char="ü"/>
            </a:pPr>
            <a:r>
              <a:rPr lang="en-US" sz="1200" dirty="0"/>
              <a:t> 15th and 16th centuries A.D : Inca period: Notification of "valley sickness," "Andean sickness," or "white leprosy," which are likely to be South American </a:t>
            </a:r>
            <a:r>
              <a:rPr lang="en-US" sz="1200" dirty="0" err="1"/>
              <a:t>Cutaneus</a:t>
            </a:r>
            <a:r>
              <a:rPr lang="en-US" sz="1200" dirty="0"/>
              <a:t> </a:t>
            </a:r>
            <a:r>
              <a:rPr lang="en-US" sz="1200" dirty="0" err="1"/>
              <a:t>Leishmaniosis</a:t>
            </a:r>
            <a:r>
              <a:rPr lang="en-US" sz="1200" dirty="0"/>
              <a:t>.</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5D9F737-6792-4AED-ACE8-954E268A1A4D}"/>
              </a:ext>
            </a:extLst>
          </p:cNvPr>
          <p:cNvSpPr>
            <a:spLocks noGrp="1"/>
          </p:cNvSpPr>
          <p:nvPr>
            <p:ph type="title"/>
          </p:nvPr>
        </p:nvSpPr>
        <p:spPr>
          <a:xfrm>
            <a:off x="638924" y="520424"/>
            <a:ext cx="7886700" cy="994172"/>
          </a:xfrm>
        </p:spPr>
        <p:txBody>
          <a:bodyPr/>
          <a:lstStyle/>
          <a:p>
            <a:r>
              <a:rPr lang="es-PE" dirty="0"/>
              <a:t/>
            </a:r>
            <a:br>
              <a:rPr lang="es-PE" dirty="0"/>
            </a:br>
            <a:r>
              <a:rPr lang="es-PE" sz="1800" b="1" dirty="0" err="1" smtClean="0">
                <a:solidFill>
                  <a:schemeClr val="accent2"/>
                </a:solidFill>
                <a:effectLst>
                  <a:outerShdw blurRad="38100" dist="38100" dir="2700000" algn="tl">
                    <a:srgbClr val="000000">
                      <a:alpha val="43137"/>
                    </a:srgbClr>
                  </a:outerShdw>
                </a:effectLst>
              </a:rPr>
              <a:t>Preamble</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1554F034-E2D7-4B08-9AC8-55187F8DB178}"/>
              </a:ext>
            </a:extLst>
          </p:cNvPr>
          <p:cNvSpPr>
            <a:spLocks noGrp="1"/>
          </p:cNvSpPr>
          <p:nvPr>
            <p:ph idx="1"/>
          </p:nvPr>
        </p:nvSpPr>
        <p:spPr>
          <a:xfrm>
            <a:off x="618376" y="1595250"/>
            <a:ext cx="7886700" cy="3263504"/>
          </a:xfrm>
        </p:spPr>
        <p:txBody>
          <a:bodyPr>
            <a:normAutofit/>
          </a:bodyPr>
          <a:lstStyle/>
          <a:p>
            <a:pPr marL="0" indent="0" algn="just">
              <a:lnSpc>
                <a:spcPct val="150000"/>
              </a:lnSpc>
              <a:buNone/>
            </a:pPr>
            <a:r>
              <a:rPr lang="en-US" sz="1200" dirty="0"/>
              <a:t>This Unit makes available to medical students around the world, historical educational material related to the values ​​of our history of pre-Columbian medicine and Inca medicine. Aspects of shamanic medicine will also be developed, as part of the ancestral extension of these pre-Columbian and Inca medicines today.</a:t>
            </a:r>
            <a:endParaRPr lang="es-PE" sz="1200" dirty="0"/>
          </a:p>
        </p:txBody>
      </p:sp>
    </p:spTree>
    <p:extLst>
      <p:ext uri="{BB962C8B-B14F-4D97-AF65-F5344CB8AC3E}">
        <p14:creationId xmlns:p14="http://schemas.microsoft.com/office/powerpoint/2010/main" val="46668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4363" y="731044"/>
            <a:ext cx="7886700" cy="994172"/>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r>
              <a:rPr lang="es-PE"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87828" y="1623142"/>
            <a:ext cx="7886700" cy="1649016"/>
          </a:xfrm>
        </p:spPr>
        <p:txBody>
          <a:bodyPr>
            <a:normAutofit/>
          </a:bodyPr>
          <a:lstStyle/>
          <a:p>
            <a:pPr>
              <a:buNone/>
            </a:pPr>
            <a:r>
              <a:rPr lang="en-US" sz="1200" dirty="0"/>
              <a:t>Various ceramics revealed the presence of facial paralysis treated by medical healers in pre-Columbian cultures </a:t>
            </a:r>
          </a:p>
          <a:p>
            <a:pPr>
              <a:buNone/>
            </a:pPr>
            <a:endParaRPr lang="en-US" dirty="0"/>
          </a:p>
        </p:txBody>
      </p:sp>
      <p:sp>
        <p:nvSpPr>
          <p:cNvPr id="4" name="3 CuadroTexto"/>
          <p:cNvSpPr txBox="1"/>
          <p:nvPr/>
        </p:nvSpPr>
        <p:spPr>
          <a:xfrm>
            <a:off x="587828" y="4069533"/>
            <a:ext cx="7641772" cy="592470"/>
          </a:xfrm>
          <a:prstGeom prst="rect">
            <a:avLst/>
          </a:prstGeom>
          <a:noFill/>
        </p:spPr>
        <p:txBody>
          <a:bodyPr wrap="square" lIns="68580" tIns="34290" rIns="68580" bIns="34290" rtlCol="0">
            <a:spAutoFit/>
          </a:bodyPr>
          <a:lstStyle/>
          <a:p>
            <a:r>
              <a:rPr lang="es-ES" sz="1000" dirty="0"/>
              <a:t>CAROD ARTAL, Francisco Javier; VÁZQUEZ CABRERA, Carolina B. Malformaciones y parálisis faciales en la cerámica de las culturas precolombinas Moche y Lambayeque. </a:t>
            </a:r>
            <a:r>
              <a:rPr lang="es-ES" sz="1000" i="1" dirty="0" err="1"/>
              <a:t>Neurologia</a:t>
            </a:r>
            <a:r>
              <a:rPr lang="es-ES" sz="1000" dirty="0"/>
              <a:t>, 2006, vol. 21, no 6, p. 297-303.</a:t>
            </a:r>
            <a:endParaRPr lang="en-US" sz="1000" dirty="0"/>
          </a:p>
          <a:p>
            <a:endParaRPr lang="es-PE" dirty="0"/>
          </a:p>
        </p:txBody>
      </p:sp>
    </p:spTree>
    <p:extLst>
      <p:ext uri="{BB962C8B-B14F-4D97-AF65-F5344CB8AC3E}">
        <p14:creationId xmlns:p14="http://schemas.microsoft.com/office/powerpoint/2010/main" val="1456563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8691" y="892630"/>
            <a:ext cx="7886700" cy="720413"/>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r>
              <a:rPr lang="es-PE" sz="1800" b="1" dirty="0">
                <a:solidFill>
                  <a:schemeClr val="accent2"/>
                </a:solidFill>
                <a:effectLst>
                  <a:outerShdw blurRad="38100" dist="38100" dir="2700000" algn="tl">
                    <a:srgbClr val="000000">
                      <a:alpha val="43137"/>
                    </a:srgbClr>
                  </a:outerShdw>
                </a:effectLst>
              </a:rPr>
              <a:t> </a:t>
            </a:r>
            <a:r>
              <a:rPr lang="en-US" sz="1800" b="1" dirty="0">
                <a:solidFill>
                  <a:schemeClr val="accent2"/>
                </a:solidFill>
                <a:effectLst>
                  <a:outerShdw blurRad="38100" dist="38100" dir="2700000" algn="tl">
                    <a:srgbClr val="000000">
                      <a:alpha val="43137"/>
                    </a:srgbClr>
                  </a:outerShdw>
                </a:effectLst>
              </a:rPr>
              <a:t/>
            </a:r>
            <a:br>
              <a:rPr lang="en-US" sz="1800" b="1" dirty="0">
                <a:solidFill>
                  <a:schemeClr val="accent2"/>
                </a:solidFill>
                <a:effectLst>
                  <a:outerShdw blurRad="38100" dist="38100" dir="2700000" algn="tl">
                    <a:srgbClr val="000000">
                      <a:alpha val="43137"/>
                    </a:srgbClr>
                  </a:outerShdw>
                </a:effectLst>
              </a:rPr>
            </a:br>
            <a:r>
              <a:rPr lang="es-PE"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84945" y="1649004"/>
            <a:ext cx="8416637" cy="2440379"/>
          </a:xfrm>
        </p:spPr>
        <p:txBody>
          <a:bodyPr>
            <a:normAutofit/>
          </a:bodyPr>
          <a:lstStyle/>
          <a:p>
            <a:pPr marL="0" indent="0" algn="just">
              <a:buNone/>
            </a:pPr>
            <a:r>
              <a:rPr lang="en-US" sz="1200" dirty="0"/>
              <a:t>Infections with </a:t>
            </a:r>
            <a:r>
              <a:rPr lang="en-US" sz="1200" dirty="0" err="1"/>
              <a:t>Bartonella</a:t>
            </a:r>
            <a:r>
              <a:rPr lang="en-US" sz="1200" dirty="0"/>
              <a:t> </a:t>
            </a:r>
            <a:r>
              <a:rPr lang="en-US" sz="1200" dirty="0" err="1"/>
              <a:t>bacilliformis</a:t>
            </a:r>
            <a:r>
              <a:rPr lang="en-US" sz="1200" dirty="0"/>
              <a:t> result in Carrion's disease in humans. In the first phase of infection, the pathogen causes a hemolytic fever ("</a:t>
            </a:r>
            <a:r>
              <a:rPr lang="en-US" sz="1200" dirty="0" err="1"/>
              <a:t>Oroya</a:t>
            </a:r>
            <a:r>
              <a:rPr lang="en-US" sz="1200" dirty="0"/>
              <a:t> fever") with case-fatality rates as high as ~90% in untreated patients, followed by a </a:t>
            </a:r>
            <a:r>
              <a:rPr lang="en-US" sz="1200" dirty="0" err="1"/>
              <a:t>chronical</a:t>
            </a:r>
            <a:r>
              <a:rPr lang="en-US" sz="1200" dirty="0"/>
              <a:t> phase resulting in </a:t>
            </a:r>
            <a:r>
              <a:rPr lang="en-US" sz="1200" dirty="0" err="1"/>
              <a:t>angiogenic</a:t>
            </a:r>
            <a:r>
              <a:rPr lang="en-US" sz="1200" dirty="0"/>
              <a:t> skin lesions ("</a:t>
            </a:r>
            <a:r>
              <a:rPr lang="en-US" sz="1200" dirty="0" err="1"/>
              <a:t>verruga</a:t>
            </a:r>
            <a:r>
              <a:rPr lang="en-US" sz="1200" dirty="0"/>
              <a:t> </a:t>
            </a:r>
            <a:r>
              <a:rPr lang="en-US" sz="1200" dirty="0" err="1"/>
              <a:t>peruana</a:t>
            </a:r>
            <a:r>
              <a:rPr lang="en-US" sz="1200" dirty="0"/>
              <a:t>"). </a:t>
            </a:r>
            <a:r>
              <a:rPr lang="en-US" sz="1200" dirty="0" err="1"/>
              <a:t>Bartonella</a:t>
            </a:r>
            <a:r>
              <a:rPr lang="en-US" sz="1200" dirty="0"/>
              <a:t> </a:t>
            </a:r>
            <a:r>
              <a:rPr lang="en-US" sz="1200" dirty="0" err="1"/>
              <a:t>bacilliformis</a:t>
            </a:r>
            <a:r>
              <a:rPr lang="en-US" sz="1200" dirty="0"/>
              <a:t> is endemic to South American Andean valleys and is transmitted via sand flies (</a:t>
            </a:r>
            <a:r>
              <a:rPr lang="en-US" sz="1200" dirty="0" err="1"/>
              <a:t>Lutzomyia</a:t>
            </a:r>
            <a:r>
              <a:rPr lang="en-US" sz="1200" dirty="0"/>
              <a:t> spp.). Humans are the only known reservoir for this old disease and therefore no animal infection model is available. </a:t>
            </a:r>
            <a:endParaRPr lang="es-PE" sz="1200" baseline="30000" dirty="0"/>
          </a:p>
          <a:p>
            <a:pPr marL="0" indent="0" algn="just">
              <a:buNone/>
            </a:pPr>
            <a:endParaRPr lang="es-PE" dirty="0"/>
          </a:p>
        </p:txBody>
      </p:sp>
      <p:sp>
        <p:nvSpPr>
          <p:cNvPr id="4" name="3 CuadroTexto"/>
          <p:cNvSpPr txBox="1"/>
          <p:nvPr/>
        </p:nvSpPr>
        <p:spPr>
          <a:xfrm>
            <a:off x="489122" y="4388310"/>
            <a:ext cx="8372105" cy="223138"/>
          </a:xfrm>
          <a:prstGeom prst="rect">
            <a:avLst/>
          </a:prstGeom>
          <a:noFill/>
        </p:spPr>
        <p:txBody>
          <a:bodyPr wrap="square" lIns="68580" tIns="34290" rIns="68580" bIns="34290" rtlCol="0">
            <a:spAutoFit/>
          </a:bodyPr>
          <a:lstStyle/>
          <a:p>
            <a:r>
              <a:rPr lang="es-PE" sz="1000" dirty="0" err="1"/>
              <a:t>Kempf</a:t>
            </a:r>
            <a:r>
              <a:rPr lang="es-PE" sz="1000" dirty="0"/>
              <a:t>, V. A. J., </a:t>
            </a:r>
            <a:r>
              <a:rPr lang="es-PE" sz="1000" dirty="0" err="1"/>
              <a:t>Garcia</a:t>
            </a:r>
            <a:r>
              <a:rPr lang="es-PE" sz="1000" dirty="0"/>
              <a:t>-Quintanilla, M., Guerra, H., &amp; </a:t>
            </a:r>
            <a:r>
              <a:rPr lang="es-PE" sz="1000" dirty="0" err="1"/>
              <a:t>Dichter</a:t>
            </a:r>
            <a:r>
              <a:rPr lang="es-PE" sz="1000" dirty="0"/>
              <a:t>, A. A. (2019). </a:t>
            </a:r>
            <a:r>
              <a:rPr lang="es-PE" sz="1000" dirty="0" err="1"/>
              <a:t>Carrion's</a:t>
            </a:r>
            <a:r>
              <a:rPr lang="es-PE" sz="1000" dirty="0"/>
              <a:t> </a:t>
            </a:r>
            <a:r>
              <a:rPr lang="es-PE" sz="1000" dirty="0" err="1"/>
              <a:t>disease</a:t>
            </a:r>
            <a:r>
              <a:rPr lang="es-PE" sz="1000" dirty="0"/>
              <a:t>: More </a:t>
            </a:r>
            <a:r>
              <a:rPr lang="es-PE" sz="1000" dirty="0" err="1"/>
              <a:t>than</a:t>
            </a:r>
            <a:r>
              <a:rPr lang="es-PE" sz="1000" dirty="0"/>
              <a:t> a </a:t>
            </a:r>
            <a:r>
              <a:rPr lang="es-PE" sz="1000" dirty="0" err="1"/>
              <a:t>neglected</a:t>
            </a:r>
            <a:r>
              <a:rPr lang="es-PE" sz="1000" dirty="0"/>
              <a:t> </a:t>
            </a:r>
            <a:r>
              <a:rPr lang="es-PE" sz="1000" dirty="0" err="1"/>
              <a:t>disease</a:t>
            </a:r>
            <a:r>
              <a:rPr lang="es-PE" sz="1000" dirty="0"/>
              <a:t>. BMC.</a:t>
            </a:r>
          </a:p>
        </p:txBody>
      </p:sp>
      <p:pic>
        <p:nvPicPr>
          <p:cNvPr id="6" name="Picture 2" descr="http://www.scielo.org.pe/img/revistas/amp/v23n1/a09fig1.jpg"/>
          <p:cNvPicPr>
            <a:picLocks noChangeAspect="1" noChangeArrowheads="1"/>
          </p:cNvPicPr>
          <p:nvPr/>
        </p:nvPicPr>
        <p:blipFill>
          <a:blip r:embed="rId2"/>
          <a:srcRect t="12542" r="4485" b="11254"/>
          <a:stretch>
            <a:fillRect/>
          </a:stretch>
        </p:blipFill>
        <p:spPr bwMode="auto">
          <a:xfrm>
            <a:off x="2529443" y="2689761"/>
            <a:ext cx="2066307" cy="1175657"/>
          </a:xfrm>
          <a:prstGeom prst="rect">
            <a:avLst/>
          </a:prstGeom>
          <a:noFill/>
        </p:spPr>
      </p:pic>
      <p:pic>
        <p:nvPicPr>
          <p:cNvPr id="1028" name="Picture 4" descr="http://www.scielo.org.pe/img/revistas/amp/v23n1/a09fig3.jpg"/>
          <p:cNvPicPr>
            <a:picLocks noChangeAspect="1" noChangeArrowheads="1"/>
          </p:cNvPicPr>
          <p:nvPr/>
        </p:nvPicPr>
        <p:blipFill>
          <a:blip r:embed="rId3"/>
          <a:srcRect r="-1248" b="10959"/>
          <a:stretch>
            <a:fillRect/>
          </a:stretch>
        </p:blipFill>
        <p:spPr bwMode="auto">
          <a:xfrm>
            <a:off x="721426" y="2753086"/>
            <a:ext cx="1523011" cy="1085612"/>
          </a:xfrm>
          <a:prstGeom prst="rect">
            <a:avLst/>
          </a:prstGeom>
          <a:noFill/>
        </p:spPr>
      </p:pic>
    </p:spTree>
    <p:extLst>
      <p:ext uri="{BB962C8B-B14F-4D97-AF65-F5344CB8AC3E}">
        <p14:creationId xmlns:p14="http://schemas.microsoft.com/office/powerpoint/2010/main" val="1456563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7211" y="712520"/>
            <a:ext cx="7642514" cy="644561"/>
          </a:xfrm>
        </p:spPr>
        <p:txBody>
          <a:bodyPr>
            <a:normAutofit/>
          </a:bodyPr>
          <a:lstStyle/>
          <a:p>
            <a:r>
              <a:rPr lang="en-US" sz="1800" dirty="0"/>
              <a:t>Daniel Carrion’s experiment</a:t>
            </a:r>
            <a:endParaRPr lang="es-PE" sz="1800" dirty="0"/>
          </a:p>
        </p:txBody>
      </p:sp>
      <p:sp>
        <p:nvSpPr>
          <p:cNvPr id="3" name="2 Marcador de contenido"/>
          <p:cNvSpPr>
            <a:spLocks noGrp="1"/>
          </p:cNvSpPr>
          <p:nvPr>
            <p:ph idx="1"/>
          </p:nvPr>
        </p:nvSpPr>
        <p:spPr>
          <a:xfrm>
            <a:off x="628650" y="1369219"/>
            <a:ext cx="7886700" cy="1651383"/>
          </a:xfrm>
        </p:spPr>
        <p:txBody>
          <a:bodyPr>
            <a:normAutofit/>
          </a:bodyPr>
          <a:lstStyle/>
          <a:p>
            <a:pPr algn="just">
              <a:buNone/>
            </a:pPr>
            <a:r>
              <a:rPr lang="en-US" sz="1500" dirty="0"/>
              <a:t>    </a:t>
            </a:r>
            <a:r>
              <a:rPr lang="en-US" sz="1200" dirty="0"/>
              <a:t>“In 1885, Daniel Carrion (1857-1885), a young Peruvian medical student, was trying to establish the </a:t>
            </a:r>
            <a:r>
              <a:rPr lang="en-US" sz="1200" dirty="0" err="1"/>
              <a:t>prodromal</a:t>
            </a:r>
            <a:r>
              <a:rPr lang="en-US" sz="1200" dirty="0"/>
              <a:t> symptoms of '</a:t>
            </a:r>
            <a:r>
              <a:rPr lang="en-US" sz="1200" dirty="0" err="1"/>
              <a:t>verruga</a:t>
            </a:r>
            <a:r>
              <a:rPr lang="en-US" sz="1200" dirty="0"/>
              <a:t> disease', an infectious disease rare outside South America but endemic in parts of Peru. As part of this investigation he was inoculated with fluid from a </a:t>
            </a:r>
            <a:r>
              <a:rPr lang="en-US" sz="1200" dirty="0" err="1"/>
              <a:t>verruga</a:t>
            </a:r>
            <a:r>
              <a:rPr lang="en-US" sz="1200" dirty="0"/>
              <a:t> lesion from a patient with the chronic form of the disease. He recorded the clinical features which developed, including fever, malaise, </a:t>
            </a:r>
            <a:r>
              <a:rPr lang="en-US" sz="1200" dirty="0" err="1"/>
              <a:t>arthralgia</a:t>
            </a:r>
            <a:r>
              <a:rPr lang="en-US" sz="1200" dirty="0"/>
              <a:t>, vomiting and </a:t>
            </a:r>
            <a:r>
              <a:rPr lang="en-US" sz="1200" dirty="0" err="1"/>
              <a:t>anaemia</a:t>
            </a:r>
            <a:r>
              <a:rPr lang="en-US" sz="1200" dirty="0"/>
              <a:t>, and it became apparent that he had developed the </a:t>
            </a:r>
            <a:r>
              <a:rPr lang="en-US" sz="1200" dirty="0" err="1"/>
              <a:t>anaemic</a:t>
            </a:r>
            <a:r>
              <a:rPr lang="en-US" sz="1200" dirty="0"/>
              <a:t>, febrile, acute phase of the illness (known as </a:t>
            </a:r>
            <a:r>
              <a:rPr lang="en-US" sz="1200" dirty="0" err="1"/>
              <a:t>Oroya</a:t>
            </a:r>
            <a:r>
              <a:rPr lang="en-US" sz="1200" dirty="0"/>
              <a:t> fever). This did not however progress in his case to the chronic form of the disease, and he died a few weeks later on 5 October 1885. His sacrifice served to establish, supposedly, that </a:t>
            </a:r>
            <a:r>
              <a:rPr lang="en-US" sz="1200" dirty="0" err="1"/>
              <a:t>Oroya</a:t>
            </a:r>
            <a:r>
              <a:rPr lang="en-US" sz="1200" dirty="0"/>
              <a:t> fever and </a:t>
            </a:r>
            <a:r>
              <a:rPr lang="en-US" sz="1200" dirty="0" err="1"/>
              <a:t>verruga</a:t>
            </a:r>
            <a:r>
              <a:rPr lang="en-US" sz="1200" dirty="0"/>
              <a:t> disease had a common </a:t>
            </a:r>
            <a:r>
              <a:rPr lang="en-US" sz="1200" dirty="0" err="1"/>
              <a:t>aetiology</a:t>
            </a:r>
            <a:r>
              <a:rPr lang="en-US" sz="1200" dirty="0"/>
              <a:t> and his death stimulated further research into the cause, now established as the bacterium </a:t>
            </a:r>
            <a:r>
              <a:rPr lang="en-US" sz="1200" dirty="0" err="1"/>
              <a:t>Bartonella</a:t>
            </a:r>
            <a:r>
              <a:rPr lang="en-US" sz="1200" dirty="0"/>
              <a:t> </a:t>
            </a:r>
            <a:r>
              <a:rPr lang="en-US" sz="1200" dirty="0" err="1"/>
              <a:t>bacilliformis</a:t>
            </a:r>
            <a:r>
              <a:rPr lang="en-US" sz="1200" dirty="0"/>
              <a:t>. Carrion is considered a martyr of Peruvian medicine and 5 October has been designated Peruvian Medicine Day in his </a:t>
            </a:r>
            <a:r>
              <a:rPr lang="en-US" sz="1200" dirty="0" err="1"/>
              <a:t>honour</a:t>
            </a:r>
            <a:r>
              <a:rPr lang="en-US" sz="1200" dirty="0"/>
              <a:t>.”</a:t>
            </a:r>
            <a:endParaRPr lang="es-PE" sz="1200" dirty="0"/>
          </a:p>
        </p:txBody>
      </p:sp>
      <p:sp>
        <p:nvSpPr>
          <p:cNvPr id="4" name="3 CuadroTexto"/>
          <p:cNvSpPr txBox="1"/>
          <p:nvPr/>
        </p:nvSpPr>
        <p:spPr>
          <a:xfrm>
            <a:off x="276102" y="4245630"/>
            <a:ext cx="8452262" cy="377026"/>
          </a:xfrm>
          <a:prstGeom prst="rect">
            <a:avLst/>
          </a:prstGeom>
          <a:noFill/>
        </p:spPr>
        <p:txBody>
          <a:bodyPr wrap="square" lIns="68580" tIns="34290" rIns="68580" bIns="34290" rtlCol="0">
            <a:spAutoFit/>
          </a:bodyPr>
          <a:lstStyle/>
          <a:p>
            <a:r>
              <a:rPr lang="en-US" sz="1000" dirty="0" err="1"/>
              <a:t>Pamo</a:t>
            </a:r>
            <a:r>
              <a:rPr lang="en-US" sz="1000" dirty="0"/>
              <a:t> Oscar. Daniel Carrion’s experiment: the use of </a:t>
            </a:r>
            <a:r>
              <a:rPr lang="en-US" sz="1000" dirty="0" err="1"/>
              <a:t>selfinfection</a:t>
            </a:r>
            <a:r>
              <a:rPr lang="en-US" sz="1000" dirty="0"/>
              <a:t> in the advance of medicine. J R </a:t>
            </a:r>
            <a:r>
              <a:rPr lang="en-US" sz="1000" dirty="0" err="1"/>
              <a:t>Coll</a:t>
            </a:r>
            <a:r>
              <a:rPr lang="en-US" sz="1000" dirty="0"/>
              <a:t> Physicians </a:t>
            </a:r>
            <a:r>
              <a:rPr lang="en-US" sz="1000" dirty="0" err="1"/>
              <a:t>Edinb</a:t>
            </a:r>
            <a:r>
              <a:rPr lang="en-US" sz="1000" dirty="0"/>
              <a:t> 2012; 42:81–6 doi:10.4997/JRCPE.2012.119 © 2012 Royal College of Physicians of Edinburgh </a:t>
            </a:r>
            <a:endParaRPr lang="es-PE" sz="1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924" y="699290"/>
            <a:ext cx="7886700" cy="554156"/>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n-US" sz="1800" b="1" dirty="0">
                <a:solidFill>
                  <a:schemeClr val="accent2"/>
                </a:solidFill>
                <a:effectLst>
                  <a:outerShdw blurRad="38100" dist="38100" dir="2700000" algn="tl">
                    <a:srgbClr val="000000">
                      <a:alpha val="43137"/>
                    </a:srgbClr>
                  </a:outerShdw>
                </a:effectLst>
              </a:rPr>
              <a:t>Current evidence of diseases that affect the pre-Columbian population of Peru.</a:t>
            </a:r>
            <a:r>
              <a:rPr lang="en-US" sz="2400" dirty="0"/>
              <a:t> </a:t>
            </a:r>
          </a:p>
        </p:txBody>
      </p:sp>
      <p:sp>
        <p:nvSpPr>
          <p:cNvPr id="9" name="8 Rectángulo"/>
          <p:cNvSpPr/>
          <p:nvPr/>
        </p:nvSpPr>
        <p:spPr>
          <a:xfrm>
            <a:off x="771525" y="1099721"/>
            <a:ext cx="7815263" cy="530915"/>
          </a:xfrm>
          <a:prstGeom prst="rect">
            <a:avLst/>
          </a:prstGeom>
        </p:spPr>
        <p:txBody>
          <a:bodyPr wrap="square" lIns="68580" tIns="34290" rIns="68580" bIns="34290">
            <a:spAutoFit/>
          </a:bodyPr>
          <a:lstStyle/>
          <a:p>
            <a:pPr algn="ctr"/>
            <a:endParaRPr lang="en-US" sz="1500" dirty="0" smtClean="0"/>
          </a:p>
          <a:p>
            <a:pPr algn="ctr"/>
            <a:r>
              <a:rPr lang="en-US" sz="1500" dirty="0" smtClean="0"/>
              <a:t>PATHOLOGIES </a:t>
            </a:r>
            <a:r>
              <a:rPr lang="en-US" sz="1500" dirty="0"/>
              <a:t> REPRESENTED IN HUACOS LARCO PERU MUSEUM</a:t>
            </a:r>
            <a:endParaRPr lang="es-PE" sz="1500" b="1" dirty="0"/>
          </a:p>
        </p:txBody>
      </p:sp>
      <p:pic>
        <p:nvPicPr>
          <p:cNvPr id="144387" name="Picture 3"/>
          <p:cNvPicPr>
            <a:picLocks noChangeAspect="1" noChangeArrowheads="1"/>
          </p:cNvPicPr>
          <p:nvPr/>
        </p:nvPicPr>
        <p:blipFill>
          <a:blip r:embed="rId2"/>
          <a:srcRect l="2941" t="19792" r="1029" b="16406"/>
          <a:stretch>
            <a:fillRect/>
          </a:stretch>
        </p:blipFill>
        <p:spPr bwMode="auto">
          <a:xfrm>
            <a:off x="942975" y="1704174"/>
            <a:ext cx="7300913" cy="2518506"/>
          </a:xfrm>
          <a:prstGeom prst="rect">
            <a:avLst/>
          </a:prstGeom>
          <a:noFill/>
          <a:ln w="9525">
            <a:noFill/>
            <a:miter lim="800000"/>
            <a:headEnd/>
            <a:tailEnd/>
          </a:ln>
          <a:effectLst/>
        </p:spPr>
      </p:pic>
      <p:sp>
        <p:nvSpPr>
          <p:cNvPr id="7" name="6 Rectángulo"/>
          <p:cNvSpPr/>
          <p:nvPr/>
        </p:nvSpPr>
        <p:spPr>
          <a:xfrm>
            <a:off x="942975" y="4389811"/>
            <a:ext cx="5044822" cy="284693"/>
          </a:xfrm>
          <a:prstGeom prst="rect">
            <a:avLst/>
          </a:prstGeom>
        </p:spPr>
        <p:txBody>
          <a:bodyPr wrap="square" lIns="68580" tIns="34290" rIns="68580" bIns="34290">
            <a:spAutoFit/>
          </a:bodyPr>
          <a:lstStyle/>
          <a:p>
            <a:r>
              <a:rPr lang="es-PE" sz="1000" dirty="0"/>
              <a:t>“Museo </a:t>
            </a:r>
            <a:r>
              <a:rPr lang="es-PE" sz="1000" dirty="0" err="1"/>
              <a:t>Larco</a:t>
            </a:r>
            <a:r>
              <a:rPr lang="es-PE" sz="1000" dirty="0"/>
              <a:t> – Lima, Perú”. </a:t>
            </a:r>
            <a:r>
              <a:rPr lang="es-PE" sz="1000" dirty="0">
                <a:hlinkClick r:id="rId3"/>
              </a:rPr>
              <a:t>https://www.museolarco.org/coleccion</a:t>
            </a:r>
            <a:r>
              <a:rPr lang="es-PE" dirty="0">
                <a:hlinkClick r:id="rId3"/>
              </a:rPr>
              <a:t>/</a:t>
            </a:r>
            <a:endParaRPr lang="es-PE" dirty="0"/>
          </a:p>
        </p:txBody>
      </p:sp>
    </p:spTree>
    <p:extLst>
      <p:ext uri="{BB962C8B-B14F-4D97-AF65-F5344CB8AC3E}">
        <p14:creationId xmlns:p14="http://schemas.microsoft.com/office/powerpoint/2010/main" val="1456563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925" y="935596"/>
            <a:ext cx="7886700" cy="626075"/>
          </a:xfrm>
        </p:spPr>
        <p:txBody>
          <a:bodyPr>
            <a:noAutofit/>
          </a:bodyPr>
          <a:lstStyle/>
          <a:p>
            <a:r>
              <a:rPr lang="en-US" sz="1800" b="1" dirty="0">
                <a:solidFill>
                  <a:schemeClr val="accent2"/>
                </a:solidFill>
                <a:effectLst>
                  <a:outerShdw blurRad="38100" dist="38100" dir="2700000" algn="tl">
                    <a:srgbClr val="000000">
                      <a:alpha val="43137"/>
                    </a:srgbClr>
                  </a:outerShdw>
                </a:effectLst>
              </a:rPr>
              <a:t>5. Current evidence of diseases that affected the pre-Columbian population and the Inca empire of Peru. </a:t>
            </a:r>
            <a:r>
              <a:rPr lang="en-US" sz="2400" dirty="0"/>
              <a:t/>
            </a:r>
            <a:br>
              <a:rPr lang="en-US" sz="2400" dirty="0"/>
            </a:br>
            <a:r>
              <a:rPr lang="es-PE" sz="2400" dirty="0"/>
              <a:t> </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3996950084"/>
              </p:ext>
            </p:extLst>
          </p:nvPr>
        </p:nvGraphicFramePr>
        <p:xfrm>
          <a:off x="1565890" y="1623485"/>
          <a:ext cx="6161965" cy="591362"/>
        </p:xfrm>
        <a:graphic>
          <a:graphicData uri="http://schemas.openxmlformats.org/drawingml/2006/table">
            <a:tbl>
              <a:tblPr firstRow="1" bandRow="1">
                <a:tableStyleId>{5C22544A-7EE6-4342-B048-85BDC9FD1C3A}</a:tableStyleId>
              </a:tblPr>
              <a:tblGrid>
                <a:gridCol w="6161965">
                  <a:extLst>
                    <a:ext uri="{9D8B030D-6E8A-4147-A177-3AD203B41FA5}">
                      <a16:colId xmlns:a16="http://schemas.microsoft.com/office/drawing/2014/main" xmlns="" val="20000"/>
                    </a:ext>
                  </a:extLst>
                </a:gridCol>
              </a:tblGrid>
              <a:tr h="313232">
                <a:tc>
                  <a:txBody>
                    <a:bodyPr/>
                    <a:lstStyle/>
                    <a:p>
                      <a:pPr algn="ctr"/>
                      <a:r>
                        <a:rPr lang="es-PE" sz="1400" b="1" i="0" kern="1200" dirty="0">
                          <a:solidFill>
                            <a:schemeClr val="lt1"/>
                          </a:solidFill>
                          <a:latin typeface="+mn-lt"/>
                          <a:ea typeface="+mn-ea"/>
                          <a:cs typeface="+mn-cs"/>
                        </a:rPr>
                        <a:t>PATHOLOGIES  REPRESENTED IN HUACOS </a:t>
                      </a:r>
                      <a:r>
                        <a:rPr lang="es-PE" sz="1400" b="1" i="0" kern="1200" baseline="0" dirty="0">
                          <a:solidFill>
                            <a:schemeClr val="lt1"/>
                          </a:solidFill>
                          <a:latin typeface="+mn-lt"/>
                          <a:ea typeface="+mn-ea"/>
                          <a:cs typeface="+mn-cs"/>
                        </a:rPr>
                        <a:t> “</a:t>
                      </a:r>
                      <a:r>
                        <a:rPr lang="es-PE" sz="1100" b="1" dirty="0"/>
                        <a:t>MUSEUM LARCO PERÚ”</a:t>
                      </a:r>
                    </a:p>
                  </a:txBody>
                  <a:tcPr marL="68580" marR="68580" marT="34290" marB="34290"/>
                </a:tc>
                <a:extLst>
                  <a:ext uri="{0D108BD9-81ED-4DB2-BD59-A6C34878D82A}">
                    <a16:rowId xmlns:a16="http://schemas.microsoft.com/office/drawing/2014/main" xmlns="" val="10000"/>
                  </a:ext>
                </a:extLst>
              </a:tr>
              <a:tr h="278130">
                <a:tc>
                  <a:txBody>
                    <a:bodyPr/>
                    <a:lstStyle/>
                    <a:p>
                      <a:r>
                        <a:rPr lang="es-PE" sz="1100" dirty="0"/>
                        <a:t>Cifosis lumbar</a:t>
                      </a:r>
                    </a:p>
                  </a:txBody>
                  <a:tcPr marL="68580" marR="68580" marT="34290" marB="34290"/>
                </a:tc>
                <a:extLst>
                  <a:ext uri="{0D108BD9-81ED-4DB2-BD59-A6C34878D82A}">
                    <a16:rowId xmlns:a16="http://schemas.microsoft.com/office/drawing/2014/main" xmlns="" val="10001"/>
                  </a:ext>
                </a:extLst>
              </a:tr>
            </a:tbl>
          </a:graphicData>
        </a:graphic>
      </p:graphicFrame>
      <p:pic>
        <p:nvPicPr>
          <p:cNvPr id="139266" name="Picture 2"/>
          <p:cNvPicPr>
            <a:picLocks noChangeAspect="1" noChangeArrowheads="1"/>
          </p:cNvPicPr>
          <p:nvPr/>
        </p:nvPicPr>
        <p:blipFill>
          <a:blip r:embed="rId2"/>
          <a:srcRect l="26935" t="24671" r="46873" b="34868"/>
          <a:stretch>
            <a:fillRect/>
          </a:stretch>
        </p:blipFill>
        <p:spPr bwMode="auto">
          <a:xfrm>
            <a:off x="1489660" y="2382453"/>
            <a:ext cx="2262637" cy="1973790"/>
          </a:xfrm>
          <a:prstGeom prst="rect">
            <a:avLst/>
          </a:prstGeom>
          <a:noFill/>
          <a:ln w="9525">
            <a:noFill/>
            <a:miter lim="800000"/>
            <a:headEnd/>
            <a:tailEnd/>
          </a:ln>
          <a:effectLst/>
        </p:spPr>
      </p:pic>
      <p:sp>
        <p:nvSpPr>
          <p:cNvPr id="7" name="6 Rectángulo"/>
          <p:cNvSpPr/>
          <p:nvPr/>
        </p:nvSpPr>
        <p:spPr>
          <a:xfrm>
            <a:off x="4572000" y="2693127"/>
            <a:ext cx="4086225" cy="807913"/>
          </a:xfrm>
          <a:prstGeom prst="rect">
            <a:avLst/>
          </a:prstGeom>
        </p:spPr>
        <p:txBody>
          <a:bodyPr wrap="square" lIns="68580" tIns="34290" rIns="68580" bIns="34290">
            <a:spAutoFit/>
          </a:bodyPr>
          <a:lstStyle/>
          <a:p>
            <a:r>
              <a:rPr lang="es-PE" sz="1200" dirty="0"/>
              <a:t>CORREA-TRIGOSO, Denis E. Presencia de </a:t>
            </a:r>
            <a:r>
              <a:rPr lang="es-PE" sz="1200" dirty="0" err="1"/>
              <a:t>paleopatologías</a:t>
            </a:r>
            <a:r>
              <a:rPr lang="es-PE" sz="1200" dirty="0"/>
              <a:t> en las representaciones mochica: Un estudio de la colección cerámica del Museo </a:t>
            </a:r>
            <a:r>
              <a:rPr lang="es-PE" sz="1200" dirty="0" err="1"/>
              <a:t>Larco</a:t>
            </a:r>
            <a:r>
              <a:rPr lang="es-PE" sz="1200" dirty="0"/>
              <a:t>. </a:t>
            </a:r>
            <a:r>
              <a:rPr lang="es-PE" sz="1200" i="1" dirty="0"/>
              <a:t>Horizonte de la Ciencia</a:t>
            </a:r>
            <a:r>
              <a:rPr lang="es-PE" sz="1200" dirty="0"/>
              <a:t>, 2017, vol. 7, no 12, p. 43-60.</a:t>
            </a:r>
          </a:p>
        </p:txBody>
      </p:sp>
      <p:sp>
        <p:nvSpPr>
          <p:cNvPr id="8" name="7 Rectángulo"/>
          <p:cNvSpPr/>
          <p:nvPr/>
        </p:nvSpPr>
        <p:spPr>
          <a:xfrm>
            <a:off x="4913566" y="3819138"/>
            <a:ext cx="3101722" cy="253916"/>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p>
        </p:txBody>
      </p:sp>
    </p:spTree>
    <p:extLst>
      <p:ext uri="{BB962C8B-B14F-4D97-AF65-F5344CB8AC3E}">
        <p14:creationId xmlns:p14="http://schemas.microsoft.com/office/powerpoint/2010/main" val="1456563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472473" y="894500"/>
            <a:ext cx="8671527" cy="492511"/>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n-US" sz="1800" b="1" dirty="0">
                <a:solidFill>
                  <a:schemeClr val="accent2"/>
                </a:solidFill>
                <a:effectLst>
                  <a:outerShdw blurRad="38100" dist="38100" dir="2700000" algn="tl">
                    <a:srgbClr val="000000">
                      <a:alpha val="43137"/>
                    </a:srgbClr>
                  </a:outerShdw>
                </a:effectLst>
              </a:rPr>
              <a:t>Current evidence of diseases that affect the pre-Columbian population of Peru. </a:t>
            </a:r>
            <a:br>
              <a:rPr lang="en-US" sz="1800" b="1" dirty="0">
                <a:solidFill>
                  <a:schemeClr val="accent2"/>
                </a:solidFill>
                <a:effectLst>
                  <a:outerShdw blurRad="38100" dist="38100" dir="2700000" algn="tl">
                    <a:srgbClr val="000000">
                      <a:alpha val="43137"/>
                    </a:srgbClr>
                  </a:outerShdw>
                </a:effectLst>
              </a:rPr>
            </a:br>
            <a:r>
              <a:rPr lang="es-PE" sz="2400" dirty="0"/>
              <a:t> </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2907663835"/>
              </p:ext>
            </p:extLst>
          </p:nvPr>
        </p:nvGraphicFramePr>
        <p:xfrm>
          <a:off x="2090239" y="1424315"/>
          <a:ext cx="5365127" cy="727710"/>
        </p:xfrm>
        <a:graphic>
          <a:graphicData uri="http://schemas.openxmlformats.org/drawingml/2006/table">
            <a:tbl>
              <a:tblPr firstRow="1" bandRow="1">
                <a:tableStyleId>{5C22544A-7EE6-4342-B048-85BDC9FD1C3A}</a:tableStyleId>
              </a:tblPr>
              <a:tblGrid>
                <a:gridCol w="5365127">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400" b="1" i="0" kern="1200" dirty="0">
                          <a:solidFill>
                            <a:schemeClr val="lt1"/>
                          </a:solidFill>
                          <a:latin typeface="+mn-lt"/>
                          <a:ea typeface="+mn-ea"/>
                          <a:cs typeface="+mn-cs"/>
                        </a:rPr>
                        <a:t>PATHOLOGIES  REPRESENTED IN HUACOS </a:t>
                      </a:r>
                      <a:r>
                        <a:rPr lang="es-PE" sz="1400" b="1" i="0" kern="1200" baseline="0" dirty="0">
                          <a:solidFill>
                            <a:schemeClr val="lt1"/>
                          </a:solidFill>
                          <a:latin typeface="+mn-lt"/>
                          <a:ea typeface="+mn-ea"/>
                          <a:cs typeface="+mn-cs"/>
                        </a:rPr>
                        <a:t> “</a:t>
                      </a:r>
                      <a:r>
                        <a:rPr lang="es-PE" sz="1100" b="1" dirty="0"/>
                        <a:t>MUSEUM LARCO PERÚ”</a:t>
                      </a:r>
                    </a:p>
                    <a:p>
                      <a:pPr algn="ctr"/>
                      <a:endParaRPr lang="es-PE" sz="1100" dirty="0"/>
                    </a:p>
                  </a:txBody>
                  <a:tcPr marL="68580" marR="68580" marT="34290" marB="34290"/>
                </a:tc>
                <a:extLst>
                  <a:ext uri="{0D108BD9-81ED-4DB2-BD59-A6C34878D82A}">
                    <a16:rowId xmlns:a16="http://schemas.microsoft.com/office/drawing/2014/main" xmlns="" val="10000"/>
                  </a:ext>
                </a:extLst>
              </a:tr>
              <a:tr h="278130">
                <a:tc>
                  <a:txBody>
                    <a:bodyPr/>
                    <a:lstStyle/>
                    <a:p>
                      <a:r>
                        <a:rPr lang="es-PE" sz="1100" dirty="0" err="1"/>
                        <a:t>Sindrome</a:t>
                      </a:r>
                      <a:r>
                        <a:rPr lang="es-PE" sz="1100" baseline="0" dirty="0"/>
                        <a:t> de </a:t>
                      </a:r>
                      <a:r>
                        <a:rPr lang="es-PE" sz="1100" baseline="0" dirty="0" err="1"/>
                        <a:t>Crouzon</a:t>
                      </a:r>
                      <a:endParaRPr lang="es-PE" sz="1100" dirty="0"/>
                    </a:p>
                  </a:txBody>
                  <a:tcPr marL="68580" marR="68580" marT="34290" marB="34290"/>
                </a:tc>
                <a:extLst>
                  <a:ext uri="{0D108BD9-81ED-4DB2-BD59-A6C34878D82A}">
                    <a16:rowId xmlns:a16="http://schemas.microsoft.com/office/drawing/2014/main" xmlns="" val="10001"/>
                  </a:ext>
                </a:extLst>
              </a:tr>
            </a:tbl>
          </a:graphicData>
        </a:graphic>
      </p:graphicFrame>
      <p:pic>
        <p:nvPicPr>
          <p:cNvPr id="142338" name="Picture 2"/>
          <p:cNvPicPr>
            <a:picLocks noChangeAspect="1" noChangeArrowheads="1"/>
          </p:cNvPicPr>
          <p:nvPr/>
        </p:nvPicPr>
        <p:blipFill>
          <a:blip r:embed="rId3">
            <a:lum bright="-10000" contrast="-10000"/>
          </a:blip>
          <a:srcRect l="33819" t="31903" r="42687" b="27612"/>
          <a:stretch>
            <a:fillRect/>
          </a:stretch>
        </p:blipFill>
        <p:spPr bwMode="auto">
          <a:xfrm>
            <a:off x="948946" y="2311164"/>
            <a:ext cx="2112754" cy="2055908"/>
          </a:xfrm>
          <a:prstGeom prst="rect">
            <a:avLst/>
          </a:prstGeom>
          <a:noFill/>
          <a:ln w="9525">
            <a:noFill/>
            <a:miter lim="800000"/>
            <a:headEnd/>
            <a:tailEnd/>
          </a:ln>
          <a:effectLst/>
        </p:spPr>
      </p:pic>
      <p:sp>
        <p:nvSpPr>
          <p:cNvPr id="6" name="5 Rectángulo"/>
          <p:cNvSpPr/>
          <p:nvPr/>
        </p:nvSpPr>
        <p:spPr>
          <a:xfrm>
            <a:off x="3227160" y="3087812"/>
            <a:ext cx="5044822" cy="253916"/>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endParaRPr lang="es-PE" sz="1200" dirty="0"/>
          </a:p>
        </p:txBody>
      </p:sp>
      <p:sp>
        <p:nvSpPr>
          <p:cNvPr id="7" name="6 Rectángulo"/>
          <p:cNvSpPr/>
          <p:nvPr/>
        </p:nvSpPr>
        <p:spPr>
          <a:xfrm>
            <a:off x="3227160" y="3522444"/>
            <a:ext cx="5229225" cy="623248"/>
          </a:xfrm>
          <a:prstGeom prst="rect">
            <a:avLst/>
          </a:prstGeom>
        </p:spPr>
        <p:txBody>
          <a:bodyPr wrap="square" lIns="68580" tIns="34290" rIns="68580" bIns="34290">
            <a:spAutoFit/>
          </a:bodyPr>
          <a:lstStyle/>
          <a:p>
            <a:r>
              <a:rPr lang="es-PE" sz="1200" dirty="0"/>
              <a:t>CORREA-TRIGOSO, Denis E. Presencia de </a:t>
            </a:r>
            <a:r>
              <a:rPr lang="es-PE" sz="1200" dirty="0" err="1"/>
              <a:t>paleopatologías</a:t>
            </a:r>
            <a:r>
              <a:rPr lang="es-PE" sz="1200" dirty="0"/>
              <a:t> en las representaciones mochica: Un estudio de la colección cerámica del Museo </a:t>
            </a:r>
            <a:r>
              <a:rPr lang="es-PE" sz="1200" dirty="0" err="1"/>
              <a:t>Larco</a:t>
            </a:r>
            <a:r>
              <a:rPr lang="es-PE" sz="1200" dirty="0"/>
              <a:t>. </a:t>
            </a:r>
            <a:r>
              <a:rPr lang="es-PE" sz="1200" i="1" dirty="0"/>
              <a:t>Horizonte de la Ciencia</a:t>
            </a:r>
            <a:r>
              <a:rPr lang="es-PE" sz="1200" dirty="0"/>
              <a:t>, 2017, vol. 7, no 12, p. 43-60.</a:t>
            </a:r>
          </a:p>
        </p:txBody>
      </p:sp>
    </p:spTree>
    <p:extLst>
      <p:ext uri="{BB962C8B-B14F-4D97-AF65-F5344CB8AC3E}">
        <p14:creationId xmlns:p14="http://schemas.microsoft.com/office/powerpoint/2010/main" val="145656304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441650" y="781484"/>
            <a:ext cx="7886700" cy="697995"/>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n-US" sz="1800" b="1" dirty="0">
                <a:solidFill>
                  <a:schemeClr val="accent2"/>
                </a:solidFill>
                <a:effectLst>
                  <a:outerShdw blurRad="38100" dist="38100" dir="2700000" algn="tl">
                    <a:srgbClr val="000000">
                      <a:alpha val="43137"/>
                    </a:srgbClr>
                  </a:outerShdw>
                </a:effectLst>
              </a:rPr>
              <a:t>Current evidence of diseases that affect the pre-Columbian population and the Inca empire of Peru.</a:t>
            </a:r>
          </a:p>
        </p:txBody>
      </p:sp>
      <p:graphicFrame>
        <p:nvGraphicFramePr>
          <p:cNvPr id="4" name="3 Tabla"/>
          <p:cNvGraphicFramePr>
            <a:graphicFrameLocks noGrp="1"/>
          </p:cNvGraphicFramePr>
          <p:nvPr>
            <p:extLst>
              <p:ext uri="{D42A27DB-BD31-4B8C-83A1-F6EECF244321}">
                <p14:modId xmlns:p14="http://schemas.microsoft.com/office/powerpoint/2010/main" val="2277777991"/>
              </p:ext>
            </p:extLst>
          </p:nvPr>
        </p:nvGraphicFramePr>
        <p:xfrm>
          <a:off x="2096519" y="1527325"/>
          <a:ext cx="3832147" cy="773430"/>
        </p:xfrm>
        <a:graphic>
          <a:graphicData uri="http://schemas.openxmlformats.org/drawingml/2006/table">
            <a:tbl>
              <a:tblPr firstRow="1" bandRow="1">
                <a:tableStyleId>{5C22544A-7EE6-4342-B048-85BDC9FD1C3A}</a:tableStyleId>
              </a:tblPr>
              <a:tblGrid>
                <a:gridCol w="3832147">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400" b="1" i="0" kern="1200" dirty="0" smtClean="0">
                          <a:solidFill>
                            <a:schemeClr val="lt1"/>
                          </a:solidFill>
                          <a:latin typeface="+mn-lt"/>
                          <a:ea typeface="+mn-ea"/>
                          <a:cs typeface="+mn-cs"/>
                        </a:rPr>
                        <a:t>PATHOLOGIES  REPRESENTED IN HUACOS </a:t>
                      </a:r>
                      <a:r>
                        <a:rPr lang="es-PE" sz="1400" b="1" i="0" kern="1200" baseline="0" dirty="0" smtClean="0">
                          <a:solidFill>
                            <a:schemeClr val="lt1"/>
                          </a:solidFill>
                          <a:latin typeface="+mn-lt"/>
                          <a:ea typeface="+mn-ea"/>
                          <a:cs typeface="+mn-cs"/>
                        </a:rPr>
                        <a:t> “</a:t>
                      </a:r>
                      <a:r>
                        <a:rPr lang="es-PE" sz="1100" b="1" dirty="0" smtClean="0"/>
                        <a:t>MUSEUM LARCO PERÚ”</a:t>
                      </a:r>
                      <a:endParaRPr lang="es-PE" sz="1100" b="1" dirty="0"/>
                    </a:p>
                  </a:txBody>
                  <a:tcPr marL="68580" marR="68580" marT="34290" marB="34290"/>
                </a:tc>
                <a:extLst>
                  <a:ext uri="{0D108BD9-81ED-4DB2-BD59-A6C34878D82A}">
                    <a16:rowId xmlns:a16="http://schemas.microsoft.com/office/drawing/2014/main" xmlns="" val="10000"/>
                  </a:ext>
                </a:extLst>
              </a:tr>
              <a:tr h="278130">
                <a:tc>
                  <a:txBody>
                    <a:bodyPr/>
                    <a:lstStyle/>
                    <a:p>
                      <a:r>
                        <a:rPr lang="es-PE" sz="1100" dirty="0" err="1"/>
                        <a:t>Bartonelosis</a:t>
                      </a:r>
                      <a:endParaRPr lang="es-PE" sz="1100" dirty="0"/>
                    </a:p>
                  </a:txBody>
                  <a:tcPr marL="68580" marR="68580" marT="34290" marB="34290"/>
                </a:tc>
                <a:extLst>
                  <a:ext uri="{0D108BD9-81ED-4DB2-BD59-A6C34878D82A}">
                    <a16:rowId xmlns:a16="http://schemas.microsoft.com/office/drawing/2014/main" xmlns="" val="10001"/>
                  </a:ext>
                </a:extLst>
              </a:tr>
            </a:tbl>
          </a:graphicData>
        </a:graphic>
      </p:graphicFrame>
      <p:pic>
        <p:nvPicPr>
          <p:cNvPr id="143362" name="Picture 2"/>
          <p:cNvPicPr>
            <a:picLocks noChangeAspect="1" noChangeArrowheads="1"/>
          </p:cNvPicPr>
          <p:nvPr/>
        </p:nvPicPr>
        <p:blipFill>
          <a:blip r:embed="rId3"/>
          <a:srcRect l="28341" t="36008" r="42897" b="21082"/>
          <a:stretch>
            <a:fillRect/>
          </a:stretch>
        </p:blipFill>
        <p:spPr bwMode="auto">
          <a:xfrm>
            <a:off x="1433840" y="2570198"/>
            <a:ext cx="2038825" cy="1717691"/>
          </a:xfrm>
          <a:prstGeom prst="rect">
            <a:avLst/>
          </a:prstGeom>
          <a:noFill/>
          <a:ln w="9525">
            <a:noFill/>
            <a:miter lim="800000"/>
            <a:headEnd/>
            <a:tailEnd/>
          </a:ln>
          <a:effectLst/>
        </p:spPr>
      </p:pic>
      <p:sp>
        <p:nvSpPr>
          <p:cNvPr id="6" name="5 Rectángulo"/>
          <p:cNvSpPr/>
          <p:nvPr/>
        </p:nvSpPr>
        <p:spPr>
          <a:xfrm>
            <a:off x="4913566" y="2990463"/>
            <a:ext cx="3216022" cy="438582"/>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endParaRPr lang="es-PE" sz="1200" dirty="0"/>
          </a:p>
        </p:txBody>
      </p:sp>
      <p:sp>
        <p:nvSpPr>
          <p:cNvPr id="7" name="6 Rectángulo"/>
          <p:cNvSpPr/>
          <p:nvPr/>
        </p:nvSpPr>
        <p:spPr>
          <a:xfrm>
            <a:off x="4235577" y="3607861"/>
            <a:ext cx="4572000" cy="623248"/>
          </a:xfrm>
          <a:prstGeom prst="rect">
            <a:avLst/>
          </a:prstGeom>
        </p:spPr>
        <p:txBody>
          <a:bodyPr lIns="68580" tIns="34290" rIns="68580" bIns="34290">
            <a:spAutoFit/>
          </a:bodyPr>
          <a:lstStyle/>
          <a:p>
            <a:r>
              <a:rPr lang="es-PE" sz="1200" dirty="0"/>
              <a:t>CORREA-TRIGOSO, Denis E. Presencia de </a:t>
            </a:r>
            <a:r>
              <a:rPr lang="es-PE" sz="1200" dirty="0" err="1"/>
              <a:t>paleopatologías</a:t>
            </a:r>
            <a:r>
              <a:rPr lang="es-PE" sz="1200" dirty="0"/>
              <a:t> en las representaciones mochica: Un estudio de la colección cerámica del Museo </a:t>
            </a:r>
            <a:r>
              <a:rPr lang="es-PE" sz="1200" dirty="0" err="1"/>
              <a:t>Larco</a:t>
            </a:r>
            <a:r>
              <a:rPr lang="es-PE" sz="1200" dirty="0"/>
              <a:t>. </a:t>
            </a:r>
            <a:r>
              <a:rPr lang="es-PE" sz="1200" i="1" dirty="0"/>
              <a:t>Horizonte de la Ciencia</a:t>
            </a:r>
            <a:r>
              <a:rPr lang="es-PE" sz="1200" dirty="0"/>
              <a:t>, 2017, vol. 7, no 12, p. 43-60.</a:t>
            </a:r>
          </a:p>
        </p:txBody>
      </p:sp>
    </p:spTree>
    <p:extLst>
      <p:ext uri="{BB962C8B-B14F-4D97-AF65-F5344CB8AC3E}">
        <p14:creationId xmlns:p14="http://schemas.microsoft.com/office/powerpoint/2010/main" val="145656304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574" y="802033"/>
            <a:ext cx="8658225" cy="533608"/>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n-US" sz="1800" b="1" dirty="0">
                <a:solidFill>
                  <a:schemeClr val="accent2"/>
                </a:solidFill>
                <a:effectLst>
                  <a:outerShdw blurRad="38100" dist="38100" dir="2700000" algn="tl">
                    <a:srgbClr val="000000">
                      <a:alpha val="43137"/>
                    </a:srgbClr>
                  </a:outerShdw>
                </a:effectLst>
              </a:rPr>
              <a:t>Current evidence of diseases that affect the pre-Columbian population of Peru. </a:t>
            </a:r>
            <a:br>
              <a:rPr lang="en-US" sz="1800" b="1" dirty="0">
                <a:solidFill>
                  <a:schemeClr val="accent2"/>
                </a:solidFill>
                <a:effectLst>
                  <a:outerShdw blurRad="38100" dist="38100" dir="2700000" algn="tl">
                    <a:srgbClr val="000000">
                      <a:alpha val="43137"/>
                    </a:srgbClr>
                  </a:outerShdw>
                </a:effectLst>
              </a:rPr>
            </a:br>
            <a:r>
              <a:rPr lang="es-PE" sz="2400" dirty="0"/>
              <a:t> </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881727794"/>
              </p:ext>
            </p:extLst>
          </p:nvPr>
        </p:nvGraphicFramePr>
        <p:xfrm>
          <a:off x="2501569" y="1226788"/>
          <a:ext cx="3832147" cy="773430"/>
        </p:xfrm>
        <a:graphic>
          <a:graphicData uri="http://schemas.openxmlformats.org/drawingml/2006/table">
            <a:tbl>
              <a:tblPr firstRow="1" bandRow="1">
                <a:tableStyleId>{5C22544A-7EE6-4342-B048-85BDC9FD1C3A}</a:tableStyleId>
              </a:tblPr>
              <a:tblGrid>
                <a:gridCol w="3832147">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400" b="1" i="0" kern="1200" dirty="0" smtClean="0">
                          <a:solidFill>
                            <a:schemeClr val="lt1"/>
                          </a:solidFill>
                          <a:latin typeface="+mn-lt"/>
                          <a:ea typeface="+mn-ea"/>
                          <a:cs typeface="+mn-cs"/>
                        </a:rPr>
                        <a:t>PATHOLOGIES  REPRESENTED IN HUACOS </a:t>
                      </a:r>
                      <a:r>
                        <a:rPr lang="es-PE" sz="1400" b="1" i="0" kern="1200" baseline="0" dirty="0" smtClean="0">
                          <a:solidFill>
                            <a:schemeClr val="lt1"/>
                          </a:solidFill>
                          <a:latin typeface="+mn-lt"/>
                          <a:ea typeface="+mn-ea"/>
                          <a:cs typeface="+mn-cs"/>
                        </a:rPr>
                        <a:t> “</a:t>
                      </a:r>
                      <a:r>
                        <a:rPr lang="es-PE" sz="1100" b="1" dirty="0" smtClean="0"/>
                        <a:t>MUSEUM LARCO PERÚ”</a:t>
                      </a:r>
                      <a:endParaRPr lang="es-PE" sz="1100" b="1" dirty="0"/>
                    </a:p>
                  </a:txBody>
                  <a:tcPr marL="68580" marR="68580" marT="34290" marB="34290" anchor="ctr"/>
                </a:tc>
                <a:extLst>
                  <a:ext uri="{0D108BD9-81ED-4DB2-BD59-A6C34878D82A}">
                    <a16:rowId xmlns:a16="http://schemas.microsoft.com/office/drawing/2014/main" xmlns="" val="10000"/>
                  </a:ext>
                </a:extLst>
              </a:tr>
              <a:tr h="278130">
                <a:tc>
                  <a:txBody>
                    <a:bodyPr/>
                    <a:lstStyle/>
                    <a:p>
                      <a:r>
                        <a:rPr lang="es-ES_tradnl" sz="1100" dirty="0" err="1" smtClean="0"/>
                        <a:t>Mutilations</a:t>
                      </a:r>
                      <a:r>
                        <a:rPr lang="es-ES_tradnl" sz="1100" dirty="0" smtClean="0"/>
                        <a:t> of </a:t>
                      </a:r>
                      <a:r>
                        <a:rPr lang="es-ES_tradnl" sz="1100" dirty="0" err="1" smtClean="0"/>
                        <a:t>members</a:t>
                      </a:r>
                      <a:endParaRPr lang="es-PE" sz="1100" dirty="0"/>
                    </a:p>
                  </a:txBody>
                  <a:tcPr marL="68580" marR="68580" marT="34290" marB="34290" anchor="ctr"/>
                </a:tc>
                <a:extLst>
                  <a:ext uri="{0D108BD9-81ED-4DB2-BD59-A6C34878D82A}">
                    <a16:rowId xmlns:a16="http://schemas.microsoft.com/office/drawing/2014/main" xmlns="" val="10001"/>
                  </a:ext>
                </a:extLst>
              </a:tr>
            </a:tbl>
          </a:graphicData>
        </a:graphic>
      </p:graphicFrame>
      <p:pic>
        <p:nvPicPr>
          <p:cNvPr id="145410" name="Picture 2"/>
          <p:cNvPicPr>
            <a:picLocks noChangeAspect="1" noChangeArrowheads="1"/>
          </p:cNvPicPr>
          <p:nvPr/>
        </p:nvPicPr>
        <p:blipFill>
          <a:blip r:embed="rId2"/>
          <a:srcRect l="53382" t="33073" r="23088" b="26823"/>
          <a:stretch>
            <a:fillRect/>
          </a:stretch>
        </p:blipFill>
        <p:spPr bwMode="auto">
          <a:xfrm>
            <a:off x="1382357" y="2244395"/>
            <a:ext cx="2082518" cy="2004424"/>
          </a:xfrm>
          <a:prstGeom prst="rect">
            <a:avLst/>
          </a:prstGeom>
          <a:noFill/>
          <a:ln w="9525">
            <a:noFill/>
            <a:miter lim="800000"/>
            <a:headEnd/>
            <a:tailEnd/>
          </a:ln>
          <a:effectLst/>
        </p:spPr>
      </p:pic>
      <p:pic>
        <p:nvPicPr>
          <p:cNvPr id="145411" name="Picture 3"/>
          <p:cNvPicPr>
            <a:picLocks noChangeAspect="1" noChangeArrowheads="1"/>
          </p:cNvPicPr>
          <p:nvPr/>
        </p:nvPicPr>
        <p:blipFill>
          <a:blip r:embed="rId3"/>
          <a:srcRect l="53529" t="24219" r="23823" b="47135"/>
          <a:stretch>
            <a:fillRect/>
          </a:stretch>
        </p:blipFill>
        <p:spPr bwMode="auto">
          <a:xfrm>
            <a:off x="4797326" y="2230106"/>
            <a:ext cx="2826198" cy="2018713"/>
          </a:xfrm>
          <a:prstGeom prst="rect">
            <a:avLst/>
          </a:prstGeom>
          <a:noFill/>
          <a:ln w="9525">
            <a:noFill/>
            <a:miter lim="800000"/>
            <a:headEnd/>
            <a:tailEnd/>
          </a:ln>
          <a:effectLst/>
        </p:spPr>
      </p:pic>
      <p:sp>
        <p:nvSpPr>
          <p:cNvPr id="7" name="6 Rectángulo"/>
          <p:cNvSpPr/>
          <p:nvPr/>
        </p:nvSpPr>
        <p:spPr>
          <a:xfrm>
            <a:off x="2423616" y="4391165"/>
            <a:ext cx="5844922" cy="284693"/>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r>
              <a:rPr lang="es-PE" dirty="0">
                <a:hlinkClick r:id="rId4"/>
              </a:rPr>
              <a:t>/</a:t>
            </a:r>
            <a:endParaRPr lang="es-PE" dirty="0"/>
          </a:p>
        </p:txBody>
      </p:sp>
    </p:spTree>
    <p:extLst>
      <p:ext uri="{BB962C8B-B14F-4D97-AF65-F5344CB8AC3E}">
        <p14:creationId xmlns:p14="http://schemas.microsoft.com/office/powerpoint/2010/main" val="1456563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2747" y="832855"/>
            <a:ext cx="8371490" cy="502785"/>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n-US" sz="1800" b="1" dirty="0">
                <a:solidFill>
                  <a:schemeClr val="accent2"/>
                </a:solidFill>
                <a:effectLst>
                  <a:outerShdw blurRad="38100" dist="38100" dir="2700000" algn="tl">
                    <a:srgbClr val="000000">
                      <a:alpha val="43137"/>
                    </a:srgbClr>
                  </a:outerShdw>
                </a:effectLst>
              </a:rPr>
              <a:t>Current evidence of diseases that affect the pre-Columbian population of Peru.</a:t>
            </a:r>
          </a:p>
        </p:txBody>
      </p:sp>
      <p:graphicFrame>
        <p:nvGraphicFramePr>
          <p:cNvPr id="4" name="3 Tabla"/>
          <p:cNvGraphicFramePr>
            <a:graphicFrameLocks noGrp="1"/>
          </p:cNvGraphicFramePr>
          <p:nvPr>
            <p:extLst>
              <p:ext uri="{D42A27DB-BD31-4B8C-83A1-F6EECF244321}">
                <p14:modId xmlns:p14="http://schemas.microsoft.com/office/powerpoint/2010/main" val="4163279647"/>
              </p:ext>
            </p:extLst>
          </p:nvPr>
        </p:nvGraphicFramePr>
        <p:xfrm>
          <a:off x="2319859" y="1454638"/>
          <a:ext cx="3832147" cy="773430"/>
        </p:xfrm>
        <a:graphic>
          <a:graphicData uri="http://schemas.openxmlformats.org/drawingml/2006/table">
            <a:tbl>
              <a:tblPr firstRow="1" bandRow="1">
                <a:tableStyleId>{5C22544A-7EE6-4342-B048-85BDC9FD1C3A}</a:tableStyleId>
              </a:tblPr>
              <a:tblGrid>
                <a:gridCol w="3832147">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400" b="1" i="0" kern="1200" dirty="0" smtClean="0">
                          <a:solidFill>
                            <a:schemeClr val="lt1"/>
                          </a:solidFill>
                          <a:latin typeface="+mn-lt"/>
                          <a:ea typeface="+mn-ea"/>
                          <a:cs typeface="+mn-cs"/>
                        </a:rPr>
                        <a:t>PATHOLOGIES  REPRESENTED IN HUACOS </a:t>
                      </a:r>
                      <a:r>
                        <a:rPr lang="es-PE" sz="1400" b="1" i="0" kern="1200" baseline="0" dirty="0" smtClean="0">
                          <a:solidFill>
                            <a:schemeClr val="lt1"/>
                          </a:solidFill>
                          <a:latin typeface="+mn-lt"/>
                          <a:ea typeface="+mn-ea"/>
                          <a:cs typeface="+mn-cs"/>
                        </a:rPr>
                        <a:t> “</a:t>
                      </a:r>
                      <a:r>
                        <a:rPr lang="es-PE" sz="1100" b="1" dirty="0" smtClean="0"/>
                        <a:t>MUSEUM LARCO PERÚ”</a:t>
                      </a:r>
                      <a:endParaRPr lang="es-PE" sz="1100" b="1" dirty="0"/>
                    </a:p>
                  </a:txBody>
                  <a:tcPr marL="68580" marR="68580" marT="34290" marB="34290"/>
                </a:tc>
                <a:extLst>
                  <a:ext uri="{0D108BD9-81ED-4DB2-BD59-A6C34878D82A}">
                    <a16:rowId xmlns:a16="http://schemas.microsoft.com/office/drawing/2014/main" xmlns="" val="10000"/>
                  </a:ext>
                </a:extLst>
              </a:tr>
              <a:tr h="278130">
                <a:tc>
                  <a:txBody>
                    <a:bodyPr/>
                    <a:lstStyle/>
                    <a:p>
                      <a:r>
                        <a:rPr lang="es-ES_tradnl" sz="1100" dirty="0" smtClean="0"/>
                        <a:t>Facial </a:t>
                      </a:r>
                      <a:r>
                        <a:rPr lang="es-ES_tradnl" sz="1100" dirty="0" err="1" smtClean="0"/>
                        <a:t>paralysis</a:t>
                      </a:r>
                      <a:endParaRPr lang="es-PE" sz="1100" dirty="0"/>
                    </a:p>
                  </a:txBody>
                  <a:tcPr marL="68580" marR="68580" marT="34290" marB="34290"/>
                </a:tc>
                <a:extLst>
                  <a:ext uri="{0D108BD9-81ED-4DB2-BD59-A6C34878D82A}">
                    <a16:rowId xmlns:a16="http://schemas.microsoft.com/office/drawing/2014/main" xmlns="" val="10001"/>
                  </a:ext>
                </a:extLst>
              </a:tr>
            </a:tbl>
          </a:graphicData>
        </a:graphic>
      </p:graphicFrame>
      <p:pic>
        <p:nvPicPr>
          <p:cNvPr id="141314" name="Picture 2"/>
          <p:cNvPicPr>
            <a:picLocks noChangeAspect="1" noChangeArrowheads="1"/>
          </p:cNvPicPr>
          <p:nvPr/>
        </p:nvPicPr>
        <p:blipFill>
          <a:blip r:embed="rId2">
            <a:lum bright="-10000" contrast="10000"/>
          </a:blip>
          <a:srcRect l="32879" t="26316" r="42973" b="33553"/>
          <a:stretch>
            <a:fillRect/>
          </a:stretch>
        </p:blipFill>
        <p:spPr bwMode="auto">
          <a:xfrm>
            <a:off x="1388896" y="2513097"/>
            <a:ext cx="2094043" cy="1965179"/>
          </a:xfrm>
          <a:prstGeom prst="rect">
            <a:avLst/>
          </a:prstGeom>
          <a:noFill/>
          <a:ln w="9525">
            <a:noFill/>
            <a:miter lim="800000"/>
            <a:headEnd/>
            <a:tailEnd/>
          </a:ln>
          <a:effectLst/>
        </p:spPr>
      </p:pic>
      <p:sp>
        <p:nvSpPr>
          <p:cNvPr id="6" name="5 Rectángulo"/>
          <p:cNvSpPr/>
          <p:nvPr/>
        </p:nvSpPr>
        <p:spPr>
          <a:xfrm>
            <a:off x="4129088" y="3495218"/>
            <a:ext cx="4572000" cy="623248"/>
          </a:xfrm>
          <a:prstGeom prst="rect">
            <a:avLst/>
          </a:prstGeom>
        </p:spPr>
        <p:txBody>
          <a:bodyPr lIns="68580" tIns="34290" rIns="68580" bIns="34290">
            <a:spAutoFit/>
          </a:bodyPr>
          <a:lstStyle/>
          <a:p>
            <a:r>
              <a:rPr lang="es-PE" sz="1200" dirty="0"/>
              <a:t>CORREA-TRIGOSO, Denis E. Presencia de </a:t>
            </a:r>
            <a:r>
              <a:rPr lang="es-PE" sz="1200" dirty="0" err="1"/>
              <a:t>paleopatologías</a:t>
            </a:r>
            <a:r>
              <a:rPr lang="es-PE" sz="1200" dirty="0"/>
              <a:t> en las representaciones mochica: Un estudio de la colección cerámica del Museo </a:t>
            </a:r>
            <a:r>
              <a:rPr lang="es-PE" sz="1200" dirty="0" err="1"/>
              <a:t>Larco</a:t>
            </a:r>
            <a:r>
              <a:rPr lang="es-PE" sz="1200" dirty="0"/>
              <a:t>. </a:t>
            </a:r>
            <a:r>
              <a:rPr lang="es-PE" sz="1200" i="1" dirty="0"/>
              <a:t>Horizonte de la Ciencia</a:t>
            </a:r>
            <a:r>
              <a:rPr lang="es-PE" sz="1200" dirty="0"/>
              <a:t>, 2017, vol. 7, no 12, p. 43-60.</a:t>
            </a:r>
          </a:p>
        </p:txBody>
      </p:sp>
      <p:sp>
        <p:nvSpPr>
          <p:cNvPr id="7" name="6 Rectángulo"/>
          <p:cNvSpPr/>
          <p:nvPr/>
        </p:nvSpPr>
        <p:spPr>
          <a:xfrm>
            <a:off x="4970716" y="2719001"/>
            <a:ext cx="3216022" cy="438582"/>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3"/>
              </a:rPr>
              <a:t>https://www.museolarco.org/coleccion/</a:t>
            </a:r>
            <a:endParaRPr lang="es-PE" sz="1200" dirty="0"/>
          </a:p>
        </p:txBody>
      </p:sp>
    </p:spTree>
    <p:extLst>
      <p:ext uri="{BB962C8B-B14F-4D97-AF65-F5344CB8AC3E}">
        <p14:creationId xmlns:p14="http://schemas.microsoft.com/office/powerpoint/2010/main" val="1456563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0213" y="992991"/>
            <a:ext cx="7886700" cy="640600"/>
          </a:xfrm>
        </p:spPr>
        <p:txBody>
          <a:bodyPr>
            <a:normAutofit fontScale="90000"/>
          </a:bodyPr>
          <a:lstStyle/>
          <a:p>
            <a:r>
              <a:rPr lang="es-PE" sz="2000" b="1" dirty="0">
                <a:solidFill>
                  <a:schemeClr val="accent2"/>
                </a:solidFill>
                <a:effectLst>
                  <a:outerShdw blurRad="38100" dist="38100" dir="2700000" algn="tl">
                    <a:srgbClr val="000000">
                      <a:alpha val="43137"/>
                    </a:srgbClr>
                  </a:outerShdw>
                </a:effectLst>
              </a:rPr>
              <a:t>6. Cranial trepanations</a:t>
            </a:r>
            <a:r>
              <a:rPr lang="es-PE" dirty="0"/>
              <a:t> </a:t>
            </a:r>
            <a:r>
              <a:rPr lang="en-US" dirty="0"/>
              <a:t/>
            </a:r>
            <a:br>
              <a:rPr lang="en-US" dirty="0"/>
            </a:br>
            <a:endParaRPr lang="en-US" dirty="0"/>
          </a:p>
        </p:txBody>
      </p:sp>
      <p:pic>
        <p:nvPicPr>
          <p:cNvPr id="79880" name="Picture 8" descr="Ceremonial Knife (Tumi) | Arte precolombino, Culturas antiguas y ..."/>
          <p:cNvPicPr>
            <a:picLocks noChangeAspect="1" noChangeArrowheads="1"/>
          </p:cNvPicPr>
          <p:nvPr/>
        </p:nvPicPr>
        <p:blipFill>
          <a:blip r:embed="rId2"/>
          <a:srcRect/>
          <a:stretch>
            <a:fillRect/>
          </a:stretch>
        </p:blipFill>
        <p:spPr bwMode="auto">
          <a:xfrm>
            <a:off x="4833563" y="413268"/>
            <a:ext cx="2439818" cy="4597702"/>
          </a:xfrm>
          <a:prstGeom prst="rect">
            <a:avLst/>
          </a:prstGeom>
          <a:noFill/>
        </p:spPr>
      </p:pic>
    </p:spTree>
    <p:extLst>
      <p:ext uri="{BB962C8B-B14F-4D97-AF65-F5344CB8AC3E}">
        <p14:creationId xmlns:p14="http://schemas.microsoft.com/office/powerpoint/2010/main" val="1317096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5E32BB-D77F-4378-819F-EC99454B00D3}"/>
              </a:ext>
            </a:extLst>
          </p:cNvPr>
          <p:cNvSpPr>
            <a:spLocks noGrp="1"/>
          </p:cNvSpPr>
          <p:nvPr>
            <p:ph type="title"/>
          </p:nvPr>
        </p:nvSpPr>
        <p:spPr>
          <a:xfrm>
            <a:off x="253691" y="695085"/>
            <a:ext cx="7886700" cy="480968"/>
          </a:xfrm>
        </p:spPr>
        <p:txBody>
          <a:bodyPr>
            <a:normAutofit fontScale="90000"/>
          </a:bodyPr>
          <a:lstStyle/>
          <a:p>
            <a:r>
              <a:rPr lang="es-PE" dirty="0"/>
              <a:t/>
            </a:r>
            <a:br>
              <a:rPr lang="es-PE" dirty="0"/>
            </a:br>
            <a:r>
              <a:rPr lang="es-PE" sz="2000" b="1" dirty="0">
                <a:solidFill>
                  <a:schemeClr val="accent2"/>
                </a:solidFill>
                <a:effectLst>
                  <a:outerShdw blurRad="38100" dist="38100" dir="2700000" algn="tl">
                    <a:srgbClr val="000000">
                      <a:alpha val="43137"/>
                    </a:srgbClr>
                  </a:outerShdw>
                </a:effectLst>
              </a:rPr>
              <a:t>1. INTRODUCTION</a:t>
            </a:r>
          </a:p>
        </p:txBody>
      </p:sp>
      <p:sp>
        <p:nvSpPr>
          <p:cNvPr id="3" name="Marcador de contenido 2">
            <a:extLst>
              <a:ext uri="{FF2B5EF4-FFF2-40B4-BE49-F238E27FC236}">
                <a16:creationId xmlns:a16="http://schemas.microsoft.com/office/drawing/2014/main" xmlns="" id="{7DF29685-4751-4296-8639-6E07CDAA873E}"/>
              </a:ext>
            </a:extLst>
          </p:cNvPr>
          <p:cNvSpPr>
            <a:spLocks noGrp="1"/>
          </p:cNvSpPr>
          <p:nvPr>
            <p:ph idx="1"/>
          </p:nvPr>
        </p:nvSpPr>
        <p:spPr>
          <a:xfrm>
            <a:off x="286260" y="1341870"/>
            <a:ext cx="8592987" cy="3381892"/>
          </a:xfrm>
          <a:solidFill>
            <a:schemeClr val="bg1"/>
          </a:solidFill>
        </p:spPr>
        <p:txBody>
          <a:bodyPr>
            <a:normAutofit/>
          </a:bodyPr>
          <a:lstStyle/>
          <a:p>
            <a:pPr algn="just">
              <a:buNone/>
            </a:pPr>
            <a:r>
              <a:rPr lang="en-US" sz="1800" dirty="0"/>
              <a:t/>
            </a:r>
            <a:br>
              <a:rPr lang="en-US" sz="1800" dirty="0"/>
            </a:br>
            <a:r>
              <a:rPr lang="en-US" sz="1200" dirty="0"/>
              <a:t>In pre-Columbian history, there were always diseases, patients, and people (shamans and healers) who tried to cure the sick with the tools and knowledge they had access to. </a:t>
            </a:r>
          </a:p>
          <a:p>
            <a:pPr algn="just"/>
            <a:r>
              <a:rPr lang="en-US" sz="1200" dirty="0"/>
              <a:t>The ancient populations of the American continent, such as the pre-Columbian cultures and the pre-Hispanic Inca empire, created their own medicine, which had special characteristics: It was a magical, religious, empirical and rational medicine. </a:t>
            </a:r>
          </a:p>
          <a:p>
            <a:pPr algn="just"/>
            <a:r>
              <a:rPr lang="en-US" sz="1200" dirty="0"/>
              <a:t>There is evidence of some acute and chronic diseases present in these ancient populations. Ancient knowledge is still used in some Peruvian populations. </a:t>
            </a:r>
          </a:p>
          <a:p>
            <a:pPr algn="just"/>
            <a:r>
              <a:rPr lang="en-US" sz="1200" dirty="0"/>
              <a:t>You will understand that science today discovers the evidence of that vast knowledge in knowledge of its ecosystem, of medicinal plants, nutritional plants, minerals, animals, therapeutic methods, surgical techniques and mummification.</a:t>
            </a:r>
            <a:endParaRPr lang="es-PE" sz="1200" dirty="0"/>
          </a:p>
        </p:txBody>
      </p:sp>
      <p:sp>
        <p:nvSpPr>
          <p:cNvPr id="4" name="CuadroTexto 3"/>
          <p:cNvSpPr txBox="1"/>
          <p:nvPr/>
        </p:nvSpPr>
        <p:spPr>
          <a:xfrm>
            <a:off x="155276" y="4384713"/>
            <a:ext cx="8617789" cy="450123"/>
          </a:xfrm>
          <a:prstGeom prst="rect">
            <a:avLst/>
          </a:prstGeom>
          <a:noFill/>
        </p:spPr>
        <p:txBody>
          <a:bodyPr wrap="square" lIns="68580" tIns="34290" rIns="68580" bIns="34290" rtlCol="0">
            <a:spAutoFit/>
          </a:bodyPr>
          <a:lstStyle/>
          <a:p>
            <a:r>
              <a:rPr lang="es-PE" sz="800" dirty="0" err="1"/>
              <a:t>Pamo</a:t>
            </a:r>
            <a:r>
              <a:rPr lang="es-PE" sz="800" dirty="0"/>
              <a:t> Reyna Oscar. Medicina Prehispánica. En Alarcón Graciela, Espinoza Luis, </a:t>
            </a:r>
            <a:r>
              <a:rPr lang="es-PE" sz="800" dirty="0" err="1"/>
              <a:t>Pamo</a:t>
            </a:r>
            <a:r>
              <a:rPr lang="es-PE" sz="800" dirty="0"/>
              <a:t>-Reyna Oscar, Eds. Medicina y Reumatología Peruanas: historia y aportes. Lima, Comité Organizador PANLAR 2006. </a:t>
            </a:r>
            <a:r>
              <a:rPr lang="en-US" sz="800" dirty="0">
                <a:hlinkClick r:id="rId2"/>
              </a:rPr>
              <a:t>http://sisbib.unmsm.edu.pe/bibvirtualdata/libros/2007/med_reumat/a02es.pdf</a:t>
            </a:r>
            <a:r>
              <a:rPr lang="en-US" sz="800" dirty="0"/>
              <a:t> (Spanish), </a:t>
            </a:r>
            <a:r>
              <a:rPr lang="en-US" sz="800" dirty="0">
                <a:hlinkClick r:id="rId3"/>
              </a:rPr>
              <a:t>http://sisbib.unmsm.edu.pe/bibvirtualdata/libros/2007/med_reumat/a02in.pdf</a:t>
            </a:r>
            <a:r>
              <a:rPr lang="en-US" sz="800" dirty="0"/>
              <a:t>   (English) </a:t>
            </a:r>
            <a:endParaRPr lang="es-PE" sz="800" dirty="0"/>
          </a:p>
          <a:p>
            <a:endParaRPr lang="en-US" sz="800" dirty="0"/>
          </a:p>
        </p:txBody>
      </p:sp>
    </p:spTree>
    <p:extLst>
      <p:ext uri="{BB962C8B-B14F-4D97-AF65-F5344CB8AC3E}">
        <p14:creationId xmlns:p14="http://schemas.microsoft.com/office/powerpoint/2010/main" val="979487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453990" y="972487"/>
            <a:ext cx="7886700" cy="39148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Trephination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255855" y="1202076"/>
            <a:ext cx="8649269" cy="2815119"/>
          </a:xfrm>
        </p:spPr>
        <p:txBody>
          <a:bodyPr>
            <a:normAutofit/>
          </a:bodyPr>
          <a:lstStyle/>
          <a:p>
            <a:pPr marL="0" indent="0" algn="just">
              <a:buNone/>
            </a:pPr>
            <a:endParaRPr lang="en-US" sz="1500" dirty="0"/>
          </a:p>
          <a:p>
            <a:pPr marL="0" indent="0" algn="just">
              <a:buNone/>
            </a:pPr>
            <a:r>
              <a:rPr lang="en-US" sz="1200" dirty="0"/>
              <a:t>There are various archaeological evidences related to surgical practices throughout history in pre-Columbian South America. Cranial surgery in Pre-Columbian cultures was of high quality, as evidenced in skulls recovered after trepanation.</a:t>
            </a:r>
          </a:p>
          <a:p>
            <a:pPr marL="0" indent="0" algn="just">
              <a:buNone/>
            </a:pPr>
            <a:r>
              <a:rPr lang="en-US" sz="1200" dirty="0"/>
              <a:t> In Pre-Columbian cultures other forms of surgery were also practiced, this information is obtained thanks to the ceramics and pottery of some cultures, such as the pre-Inca </a:t>
            </a:r>
            <a:r>
              <a:rPr lang="en-US" sz="1200" dirty="0" err="1"/>
              <a:t>Moche</a:t>
            </a:r>
            <a:r>
              <a:rPr lang="en-US" sz="1200" dirty="0"/>
              <a:t> culture, who represent people with an amputated arm or leg, and sometimes provided with a artificial limb.</a:t>
            </a:r>
          </a:p>
          <a:p>
            <a:pPr marL="0" indent="0" algn="just">
              <a:buNone/>
            </a:pPr>
            <a:r>
              <a:rPr lang="en-US" sz="1200" dirty="0"/>
              <a:t> Analysis of skeleton remains of the Moche culture has been carried out, which shows that foot amputation surgeries with subsequent healing occurred in several cases. In pre-Columbian cultures, extensive surgical operations were also developed, with a large number of instruments such as different types of needles, </a:t>
            </a:r>
            <a:r>
              <a:rPr lang="en-US" sz="1200" dirty="0" err="1"/>
              <a:t>tumi</a:t>
            </a:r>
            <a:r>
              <a:rPr lang="en-US" sz="1200" dirty="0"/>
              <a:t> knives, and other objects that could be used in surgical operations</a:t>
            </a:r>
            <a:r>
              <a:rPr lang="es-ES" sz="1200" dirty="0"/>
              <a:t>.</a:t>
            </a:r>
          </a:p>
          <a:p>
            <a:pPr marL="0" indent="0" algn="just">
              <a:buNone/>
            </a:pPr>
            <a:endParaRPr lang="es-ES" sz="1200" dirty="0"/>
          </a:p>
          <a:p>
            <a:pPr marL="69056" indent="2381" algn="just">
              <a:buNone/>
            </a:pPr>
            <a:endParaRPr lang="en-US" sz="1000" dirty="0"/>
          </a:p>
          <a:p>
            <a:pPr marL="69056" indent="2381" algn="just">
              <a:buNone/>
            </a:pPr>
            <a:r>
              <a:rPr lang="en-US" sz="1000" dirty="0"/>
              <a:t>Jan G. R.  </a:t>
            </a:r>
            <a:r>
              <a:rPr lang="en-US" sz="1000" dirty="0" err="1"/>
              <a:t>Elferink</a:t>
            </a:r>
            <a:r>
              <a:rPr lang="es-PE" sz="1000" dirty="0"/>
              <a:t>. </a:t>
            </a:r>
            <a:r>
              <a:rPr lang="en-US" sz="1000" dirty="0"/>
              <a:t>The Inca healer: empirical medical knowledge and magic in pre-Columbian Peru. </a:t>
            </a:r>
            <a:r>
              <a:rPr lang="es-PE" sz="1000" dirty="0"/>
              <a:t>Revista de Indias, 2015, vol. LXXV, n.º 264 Págs. 323­350, ISSN: 0034­8341. </a:t>
            </a:r>
            <a:r>
              <a:rPr lang="en-US" sz="1000" dirty="0"/>
              <a:t>doi:10.3989/revindias.2015.011</a:t>
            </a:r>
            <a:endParaRPr lang="es-PE" sz="1000" dirty="0"/>
          </a:p>
          <a:p>
            <a:pPr marL="69056" indent="2381" algn="just">
              <a:buNone/>
            </a:pPr>
            <a:endParaRPr lang="en-US" sz="1000" dirty="0"/>
          </a:p>
          <a:p>
            <a:pPr marL="69056" indent="2381" algn="just">
              <a:buNone/>
            </a:pPr>
            <a:endParaRPr lang="en-US" sz="1000" dirty="0" smtClean="0"/>
          </a:p>
          <a:p>
            <a:pPr marL="69056" indent="2381" algn="just">
              <a:buNone/>
            </a:pPr>
            <a:endParaRPr lang="en-US" sz="1000" dirty="0"/>
          </a:p>
          <a:p>
            <a:pPr marL="69056" indent="2381" algn="just">
              <a:buNone/>
            </a:pPr>
            <a:endParaRPr lang="en-US" sz="1000" dirty="0" smtClean="0"/>
          </a:p>
          <a:p>
            <a:pPr>
              <a:buNone/>
            </a:pPr>
            <a:endParaRPr lang="es-ES" sz="1500" dirty="0"/>
          </a:p>
          <a:p>
            <a:pPr marL="0" indent="0" algn="just">
              <a:buNone/>
            </a:pPr>
            <a:endParaRPr lang="es-PE" sz="1500" dirty="0"/>
          </a:p>
        </p:txBody>
      </p:sp>
    </p:spTree>
    <p:extLst>
      <p:ext uri="{BB962C8B-B14F-4D97-AF65-F5344CB8AC3E}">
        <p14:creationId xmlns:p14="http://schemas.microsoft.com/office/powerpoint/2010/main" val="3383369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597827" y="869745"/>
            <a:ext cx="7886700" cy="60973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Trephination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608102" y="1636348"/>
            <a:ext cx="7886700" cy="1404803"/>
          </a:xfrm>
        </p:spPr>
        <p:txBody>
          <a:bodyPr>
            <a:normAutofit/>
          </a:bodyPr>
          <a:lstStyle/>
          <a:p>
            <a:pPr marL="0" indent="0" algn="just">
              <a:buNone/>
            </a:pPr>
            <a:r>
              <a:rPr lang="en-US" sz="1800" dirty="0"/>
              <a:t>A trephination is an opening in the skull that leaves a window to the brain and is the oldest form of surgery documented in the Peruvian case in the </a:t>
            </a:r>
            <a:r>
              <a:rPr lang="en-US" sz="1800" dirty="0" err="1"/>
              <a:t>Paracas</a:t>
            </a:r>
            <a:r>
              <a:rPr lang="en-US" sz="1800" dirty="0"/>
              <a:t> culture. </a:t>
            </a:r>
          </a:p>
          <a:p>
            <a:pPr marL="0" indent="0" algn="just">
              <a:buNone/>
            </a:pPr>
            <a:r>
              <a:rPr lang="en-US" sz="1800" dirty="0"/>
              <a:t>The </a:t>
            </a:r>
            <a:r>
              <a:rPr lang="en-US" sz="1800" dirty="0" err="1"/>
              <a:t>Paracas</a:t>
            </a:r>
            <a:r>
              <a:rPr lang="en-US" sz="1800" dirty="0"/>
              <a:t> culture was a pre-Columbian civilization of ancient Peru, in which trepanation and cranial deformation practices were developed with great success.</a:t>
            </a:r>
            <a:endParaRPr lang="es-PE" sz="1800" dirty="0"/>
          </a:p>
        </p:txBody>
      </p:sp>
    </p:spTree>
    <p:extLst>
      <p:ext uri="{BB962C8B-B14F-4D97-AF65-F5344CB8AC3E}">
        <p14:creationId xmlns:p14="http://schemas.microsoft.com/office/powerpoint/2010/main" val="3383369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669746" y="931390"/>
            <a:ext cx="7886700" cy="39148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Trephination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818030" y="1037690"/>
            <a:ext cx="7258793" cy="3657600"/>
          </a:xfrm>
        </p:spPr>
        <p:txBody>
          <a:bodyPr>
            <a:normAutofit fontScale="85000" lnSpcReduction="20000"/>
          </a:bodyPr>
          <a:lstStyle/>
          <a:p>
            <a:pPr marL="0" indent="0" algn="just">
              <a:buNone/>
            </a:pPr>
            <a:endParaRPr lang="es-ES" sz="1500" dirty="0"/>
          </a:p>
          <a:p>
            <a:pPr marL="0" indent="0" algn="just">
              <a:buNone/>
            </a:pPr>
            <a:endParaRPr lang="es-ES" sz="1500" dirty="0"/>
          </a:p>
          <a:p>
            <a:pPr marL="0" indent="0" algn="just">
              <a:buNone/>
            </a:pPr>
            <a:r>
              <a:rPr lang="en-US" sz="1900" dirty="0"/>
              <a:t>Surgeon healers who used medicinal plants were called “</a:t>
            </a:r>
            <a:r>
              <a:rPr lang="en-US" sz="1900" dirty="0" err="1"/>
              <a:t>hampi</a:t>
            </a:r>
            <a:r>
              <a:rPr lang="en-US" sz="1900" dirty="0"/>
              <a:t>,” indicating that (botanical) medications played a role during surgery. There is evidence that in pre-Columbian medicine there was a high percentage of recovery among patients with trepanned skulls, indicated thanks to the use of medicinal plants to prevent infections and inflammation and possibly also pain relievers to reduce pain during the operation. Remains of these plants have been found next to bone remains.</a:t>
            </a:r>
            <a:endParaRPr lang="es-ES" sz="1900" dirty="0"/>
          </a:p>
          <a:p>
            <a:pPr marL="0" indent="0" algn="just">
              <a:buNone/>
            </a:pPr>
            <a:endParaRPr lang="es-ES" sz="2000" dirty="0"/>
          </a:p>
          <a:p>
            <a:pPr marL="0" indent="0" algn="just">
              <a:buNone/>
            </a:pPr>
            <a:endParaRPr lang="es-ES" sz="2400" dirty="0"/>
          </a:p>
          <a:p>
            <a:pPr marL="0" indent="0" algn="just">
              <a:buNone/>
            </a:pPr>
            <a:endParaRPr lang="es-ES" sz="2400" dirty="0"/>
          </a:p>
          <a:p>
            <a:pPr marL="69056" indent="2381" algn="just">
              <a:buNone/>
            </a:pPr>
            <a:endParaRPr lang="en-US" sz="1100" dirty="0" smtClean="0"/>
          </a:p>
          <a:p>
            <a:pPr marL="69056" indent="2381" algn="just">
              <a:buNone/>
            </a:pPr>
            <a:endParaRPr lang="en-US" sz="1100" dirty="0"/>
          </a:p>
          <a:p>
            <a:pPr marL="69056" indent="2381" algn="just">
              <a:buNone/>
            </a:pPr>
            <a:endParaRPr lang="en-US" sz="1100" dirty="0" smtClean="0"/>
          </a:p>
          <a:p>
            <a:pPr marL="69056" indent="2381" algn="just">
              <a:buNone/>
            </a:pPr>
            <a:r>
              <a:rPr lang="en-US" sz="1100" dirty="0" smtClean="0"/>
              <a:t>Jan </a:t>
            </a:r>
            <a:r>
              <a:rPr lang="en-US" sz="1100" dirty="0"/>
              <a:t>G. R.  </a:t>
            </a:r>
            <a:r>
              <a:rPr lang="en-US" sz="1100" dirty="0" err="1"/>
              <a:t>Elferink</a:t>
            </a:r>
            <a:r>
              <a:rPr lang="es-PE" sz="1100" dirty="0"/>
              <a:t>. </a:t>
            </a:r>
            <a:r>
              <a:rPr lang="en-US" sz="1100" dirty="0"/>
              <a:t>The Inca healer: empirical medical knowledge and magic in pre-Columbian Peru. </a:t>
            </a:r>
            <a:r>
              <a:rPr lang="es-PE" sz="1100" dirty="0"/>
              <a:t>Revista de Indias, 2015, vol. LXXV, n.º 264 Págs. 323­350, ISSN: 0034­8341. </a:t>
            </a:r>
            <a:r>
              <a:rPr lang="en-US" sz="1100" dirty="0" smtClean="0"/>
              <a:t>doi:10.3989/revindias.2015.011</a:t>
            </a:r>
            <a:endParaRPr lang="es-ES" sz="1500" dirty="0"/>
          </a:p>
          <a:p>
            <a:pPr marL="0" indent="0" algn="just">
              <a:buNone/>
            </a:pPr>
            <a:endParaRPr lang="es-PE" sz="1500" dirty="0"/>
          </a:p>
        </p:txBody>
      </p:sp>
    </p:spTree>
    <p:extLst>
      <p:ext uri="{BB962C8B-B14F-4D97-AF65-F5344CB8AC3E}">
        <p14:creationId xmlns:p14="http://schemas.microsoft.com/office/powerpoint/2010/main" val="3383369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536182" y="880021"/>
            <a:ext cx="7886700" cy="630281"/>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638923" y="1471960"/>
            <a:ext cx="7886700" cy="1230143"/>
          </a:xfrm>
        </p:spPr>
        <p:txBody>
          <a:bodyPr>
            <a:normAutofit/>
          </a:bodyPr>
          <a:lstStyle/>
          <a:p>
            <a:pPr marL="0" indent="0" algn="just">
              <a:buNone/>
            </a:pPr>
            <a:r>
              <a:rPr lang="en-US" sz="1200" dirty="0"/>
              <a:t>Trepanation has been carried out in many cultures and requires great technical skill. </a:t>
            </a:r>
            <a:endParaRPr lang="en-US" sz="1200" dirty="0" smtClean="0"/>
          </a:p>
          <a:p>
            <a:pPr marL="0" indent="0" algn="just">
              <a:buNone/>
            </a:pPr>
            <a:r>
              <a:rPr lang="en-US" sz="1200" dirty="0" smtClean="0"/>
              <a:t>Two </a:t>
            </a:r>
            <a:r>
              <a:rPr lang="en-US" sz="1200" dirty="0"/>
              <a:t>explanations have been given to explain why trepanning was done: </a:t>
            </a:r>
            <a:endParaRPr lang="en-US" sz="1200" dirty="0" smtClean="0"/>
          </a:p>
          <a:p>
            <a:pPr marL="0" indent="0" algn="just">
              <a:buNone/>
            </a:pPr>
            <a:r>
              <a:rPr lang="en-US" sz="1200" dirty="0" smtClean="0"/>
              <a:t>They </a:t>
            </a:r>
            <a:r>
              <a:rPr lang="en-US" sz="1200" dirty="0"/>
              <a:t>were performed as a therapeutic process intended to relieve intracranial pressure or extract bone fragments from the surface of the brain. Magical-ritual reason, so that the evil spirits leave the head after the trepanation.</a:t>
            </a:r>
            <a:endParaRPr lang="es-PE" sz="1200" dirty="0"/>
          </a:p>
        </p:txBody>
      </p:sp>
    </p:spTree>
    <p:extLst>
      <p:ext uri="{BB962C8B-B14F-4D97-AF65-F5344CB8AC3E}">
        <p14:creationId xmlns:p14="http://schemas.microsoft.com/office/powerpoint/2010/main" val="2533826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7277" y="1003310"/>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p>
        </p:txBody>
      </p:sp>
      <p:sp>
        <p:nvSpPr>
          <p:cNvPr id="3" name="Marcador de contenido 2"/>
          <p:cNvSpPr>
            <a:spLocks noGrp="1"/>
          </p:cNvSpPr>
          <p:nvPr>
            <p:ph idx="1"/>
          </p:nvPr>
        </p:nvSpPr>
        <p:spPr>
          <a:xfrm>
            <a:off x="637277" y="1574703"/>
            <a:ext cx="7886700" cy="1384255"/>
          </a:xfrm>
        </p:spPr>
        <p:txBody>
          <a:bodyPr>
            <a:normAutofit/>
          </a:bodyPr>
          <a:lstStyle/>
          <a:p>
            <a:pPr marL="0" indent="0" algn="just">
              <a:buNone/>
            </a:pPr>
            <a:r>
              <a:rPr lang="en-US" sz="1200" dirty="0"/>
              <a:t>Of all the pre-Columbian cultures in Peru, </a:t>
            </a:r>
            <a:r>
              <a:rPr lang="en-US" sz="1200" dirty="0" err="1"/>
              <a:t>Paracas</a:t>
            </a:r>
            <a:r>
              <a:rPr lang="en-US" sz="1200" dirty="0"/>
              <a:t> was the Pre-Columbian culture that most successfully developed trepanations. </a:t>
            </a:r>
          </a:p>
          <a:p>
            <a:pPr marL="0" indent="0" algn="just">
              <a:buNone/>
            </a:pPr>
            <a:r>
              <a:rPr lang="en-US" sz="1200" dirty="0"/>
              <a:t>To operate, surgical practitioners used the </a:t>
            </a:r>
            <a:r>
              <a:rPr lang="en-US" sz="1200" dirty="0" err="1"/>
              <a:t>Tumi</a:t>
            </a:r>
            <a:r>
              <a:rPr lang="en-US" sz="1200" dirty="0"/>
              <a:t>, among other instruments.</a:t>
            </a:r>
          </a:p>
          <a:p>
            <a:pPr marL="0" indent="0" algn="just">
              <a:buNone/>
            </a:pPr>
            <a:r>
              <a:rPr lang="en-US" sz="1200" dirty="0"/>
              <a:t>The procedure consisted of extracting the affected area, covering the hole with gold plates and covering the operated area with bandages with fine cotton wool.</a:t>
            </a:r>
          </a:p>
        </p:txBody>
      </p:sp>
      <p:sp>
        <p:nvSpPr>
          <p:cNvPr id="4" name="CuadroTexto 3"/>
          <p:cNvSpPr txBox="1"/>
          <p:nvPr/>
        </p:nvSpPr>
        <p:spPr>
          <a:xfrm>
            <a:off x="715993" y="4179790"/>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spTree>
    <p:extLst>
      <p:ext uri="{BB962C8B-B14F-4D97-AF65-F5344CB8AC3E}">
        <p14:creationId xmlns:p14="http://schemas.microsoft.com/office/powerpoint/2010/main" val="1421476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5DDF96-F896-4AA1-8DD3-EECDE210202B}"/>
              </a:ext>
            </a:extLst>
          </p:cNvPr>
          <p:cNvSpPr>
            <a:spLocks noGrp="1"/>
          </p:cNvSpPr>
          <p:nvPr>
            <p:ph type="title"/>
          </p:nvPr>
        </p:nvSpPr>
        <p:spPr>
          <a:xfrm>
            <a:off x="523278" y="847535"/>
            <a:ext cx="4395413" cy="461513"/>
          </a:xfrm>
        </p:spPr>
        <p:txBody>
          <a:bodyPr>
            <a:normAutofit fontScale="90000"/>
          </a:bodyPr>
          <a:lstStyle/>
          <a:p>
            <a:pPr algn="just"/>
            <a:r>
              <a:rPr lang="es-PE" dirty="0"/>
              <a:t>      </a:t>
            </a:r>
            <a:r>
              <a:rPr lang="es-PE" sz="2000" b="1" dirty="0" smtClean="0">
                <a:solidFill>
                  <a:schemeClr val="accent2"/>
                </a:solidFill>
                <a:effectLst>
                  <a:outerShdw blurRad="38100" dist="38100" dir="2700000" algn="tl">
                    <a:srgbClr val="000000">
                      <a:alpha val="43137"/>
                    </a:srgbClr>
                  </a:outerShdw>
                </a:effectLst>
              </a:rPr>
              <a:t>6</a:t>
            </a:r>
            <a:r>
              <a:rPr lang="es-PE" sz="2000" b="1" dirty="0">
                <a:solidFill>
                  <a:schemeClr val="accent2"/>
                </a:solidFill>
                <a:effectLst>
                  <a:outerShdw blurRad="38100" dist="38100" dir="2700000" algn="tl">
                    <a:srgbClr val="000000">
                      <a:alpha val="43137"/>
                    </a:srgbClr>
                  </a:outerShdw>
                </a:effectLst>
              </a:rPr>
              <a:t>. </a:t>
            </a:r>
            <a:r>
              <a:rPr lang="en-US" sz="2000" b="1" dirty="0">
                <a:solidFill>
                  <a:schemeClr val="accent2"/>
                </a:solidFill>
                <a:effectLst>
                  <a:outerShdw blurRad="38100" dist="38100" dir="2700000" algn="tl">
                    <a:srgbClr val="000000">
                      <a:alpha val="43137"/>
                    </a:srgbClr>
                  </a:outerShdw>
                </a:effectLst>
              </a:rPr>
              <a:t>Trephination</a:t>
            </a:r>
            <a:endParaRPr lang="es-PE" sz="20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9791854C-4A33-4736-96F2-4B9F3CCB196A}"/>
              </a:ext>
            </a:extLst>
          </p:cNvPr>
          <p:cNvSpPr>
            <a:spLocks noGrp="1"/>
          </p:cNvSpPr>
          <p:nvPr>
            <p:ph idx="1"/>
          </p:nvPr>
        </p:nvSpPr>
        <p:spPr>
          <a:xfrm>
            <a:off x="236922" y="1469847"/>
            <a:ext cx="4360653" cy="3292531"/>
          </a:xfrm>
        </p:spPr>
        <p:txBody>
          <a:bodyPr>
            <a:normAutofit fontScale="92500" lnSpcReduction="20000"/>
          </a:bodyPr>
          <a:lstStyle/>
          <a:p>
            <a:pPr marL="0" indent="0" algn="just">
              <a:buNone/>
            </a:pPr>
            <a:r>
              <a:rPr lang="en-US" sz="1300" dirty="0" smtClean="0"/>
              <a:t>Ceremonial </a:t>
            </a:r>
            <a:r>
              <a:rPr lang="en-US" sz="1300" dirty="0"/>
              <a:t>gold </a:t>
            </a:r>
            <a:r>
              <a:rPr lang="en-US" sz="1300" dirty="0" err="1"/>
              <a:t>tumi</a:t>
            </a:r>
            <a:r>
              <a:rPr lang="en-US" sz="1300" dirty="0"/>
              <a:t> of </a:t>
            </a:r>
            <a:r>
              <a:rPr lang="en-US" sz="1300" dirty="0" err="1"/>
              <a:t>Chimu</a:t>
            </a:r>
            <a:r>
              <a:rPr lang="en-US" sz="1300" dirty="0"/>
              <a:t> culture, c. AD 1000 to 1600, decorated with precious turquoise stones. This important piece  “TUMI” can be seen in the Gold Museum in Lima Peru</a:t>
            </a:r>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900" dirty="0"/>
          </a:p>
          <a:p>
            <a:pPr marL="0" indent="0">
              <a:buNone/>
            </a:pPr>
            <a:endParaRPr lang="en-US" sz="1000" dirty="0" smtClean="0"/>
          </a:p>
          <a:p>
            <a:pPr marL="0" indent="0">
              <a:buNone/>
            </a:pPr>
            <a:endParaRPr lang="en-US" sz="1000" dirty="0"/>
          </a:p>
          <a:p>
            <a:pPr marL="0" indent="0">
              <a:buNone/>
            </a:pPr>
            <a:r>
              <a:rPr lang="en-US" sz="1000" dirty="0" smtClean="0"/>
              <a:t>Marino</a:t>
            </a:r>
            <a:r>
              <a:rPr lang="en-US" sz="1000" dirty="0"/>
              <a:t>, R., &amp; Gonzales-Portillo, M. (2000). Preconquest Peruvian Neurosurgeons: A Study of Inca and Pre-Columbian Trephination and the Art of Medicine in Ancient Peru. Neurosurgery, 47(4), 940–950. doi:10.1097/00006123-200010000-00028 </a:t>
            </a:r>
          </a:p>
          <a:p>
            <a:pPr marL="0" indent="0">
              <a:buNone/>
            </a:pPr>
            <a:endParaRPr lang="es-PE" sz="1100" dirty="0"/>
          </a:p>
        </p:txBody>
      </p:sp>
      <p:pic>
        <p:nvPicPr>
          <p:cNvPr id="6" name="Imagen 5">
            <a:extLst>
              <a:ext uri="{FF2B5EF4-FFF2-40B4-BE49-F238E27FC236}">
                <a16:creationId xmlns:a16="http://schemas.microsoft.com/office/drawing/2014/main" xmlns="" id="{E52BE1E0-71FD-40AC-B7E5-2E5E5FED1C4E}"/>
              </a:ext>
            </a:extLst>
          </p:cNvPr>
          <p:cNvPicPr>
            <a:picLocks noChangeAspect="1"/>
          </p:cNvPicPr>
          <p:nvPr/>
        </p:nvPicPr>
        <p:blipFill rotWithShape="1">
          <a:blip r:embed="rId2"/>
          <a:srcRect l="54137" t="27925" r="24227" b="10189"/>
          <a:stretch/>
        </p:blipFill>
        <p:spPr>
          <a:xfrm>
            <a:off x="1273997" y="1974226"/>
            <a:ext cx="1146770" cy="2102597"/>
          </a:xfrm>
          <a:prstGeom prst="rect">
            <a:avLst/>
          </a:prstGeom>
        </p:spPr>
      </p:pic>
      <p:pic>
        <p:nvPicPr>
          <p:cNvPr id="10" name="Imagen 9">
            <a:extLst>
              <a:ext uri="{FF2B5EF4-FFF2-40B4-BE49-F238E27FC236}">
                <a16:creationId xmlns:a16="http://schemas.microsoft.com/office/drawing/2014/main" xmlns="" id="{2068C9E1-44B4-43F8-8C06-43DB4B53D88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Lst>
          </a:blip>
          <a:srcRect l="34961" t="23899" r="9413" b="20923"/>
          <a:stretch/>
        </p:blipFill>
        <p:spPr>
          <a:xfrm>
            <a:off x="5794625" y="2068379"/>
            <a:ext cx="2033320" cy="1914289"/>
          </a:xfrm>
          <a:prstGeom prst="rect">
            <a:avLst/>
          </a:prstGeom>
        </p:spPr>
      </p:pic>
      <p:sp>
        <p:nvSpPr>
          <p:cNvPr id="11" name="CuadroTexto 10">
            <a:extLst>
              <a:ext uri="{FF2B5EF4-FFF2-40B4-BE49-F238E27FC236}">
                <a16:creationId xmlns:a16="http://schemas.microsoft.com/office/drawing/2014/main" xmlns="" id="{46B18B2D-5D6D-4B3A-9580-261934AA1189}"/>
              </a:ext>
            </a:extLst>
          </p:cNvPr>
          <p:cNvSpPr txBox="1"/>
          <p:nvPr/>
        </p:nvSpPr>
        <p:spPr>
          <a:xfrm>
            <a:off x="5352691" y="1309048"/>
            <a:ext cx="3352684" cy="623248"/>
          </a:xfrm>
          <a:prstGeom prst="rect">
            <a:avLst/>
          </a:prstGeom>
          <a:noFill/>
        </p:spPr>
        <p:txBody>
          <a:bodyPr wrap="square" lIns="68580" tIns="34290" rIns="68580" bIns="34290" rtlCol="0">
            <a:spAutoFit/>
          </a:bodyPr>
          <a:lstStyle/>
          <a:p>
            <a:r>
              <a:rPr lang="en-US" sz="1200" dirty="0"/>
              <a:t>The Inca bronze instruments (</a:t>
            </a:r>
            <a:r>
              <a:rPr lang="en-US" sz="1200" dirty="0" err="1"/>
              <a:t>champi</a:t>
            </a:r>
            <a:r>
              <a:rPr lang="en-US" sz="1200" dirty="0"/>
              <a:t>) used in craniotomies: a bone elevator, crescent </a:t>
            </a:r>
            <a:r>
              <a:rPr lang="en-US" sz="1200" dirty="0" err="1"/>
              <a:t>tumis</a:t>
            </a:r>
            <a:r>
              <a:rPr lang="en-US" sz="1200" dirty="0"/>
              <a:t>, dissectors, and needles.</a:t>
            </a:r>
            <a:endParaRPr lang="es-PE" sz="1200" dirty="0"/>
          </a:p>
        </p:txBody>
      </p:sp>
      <p:sp>
        <p:nvSpPr>
          <p:cNvPr id="12" name="CuadroTexto 11">
            <a:extLst>
              <a:ext uri="{FF2B5EF4-FFF2-40B4-BE49-F238E27FC236}">
                <a16:creationId xmlns:a16="http://schemas.microsoft.com/office/drawing/2014/main" xmlns="" id="{794713FF-6092-4BA0-BE75-777378147CA3}"/>
              </a:ext>
            </a:extLst>
          </p:cNvPr>
          <p:cNvSpPr txBox="1"/>
          <p:nvPr/>
        </p:nvSpPr>
        <p:spPr>
          <a:xfrm>
            <a:off x="5352691" y="4131588"/>
            <a:ext cx="3585597" cy="623248"/>
          </a:xfrm>
          <a:prstGeom prst="rect">
            <a:avLst/>
          </a:prstGeom>
          <a:noFill/>
        </p:spPr>
        <p:txBody>
          <a:bodyPr wrap="square" lIns="68580" tIns="34290" rIns="68580" bIns="34290" rtlCol="0">
            <a:spAutoFit/>
          </a:bodyPr>
          <a:lstStyle/>
          <a:p>
            <a:r>
              <a:rPr lang="en-US" sz="900" dirty="0"/>
              <a:t>Marino, R., &amp; Gonzales-Portillo, M. (2000). Preconquest Peruvian Neurosurgeons: A Study of Inca and Pre-Columbian Trephination and the Art of Medicine in Ancient Peru. Neurosurgery, 47(4), 940–950. doi:10.1097/00006123-200010000-00028 </a:t>
            </a:r>
            <a:endParaRPr lang="es-PE" dirty="0"/>
          </a:p>
        </p:txBody>
      </p:sp>
    </p:spTree>
    <p:extLst>
      <p:ext uri="{BB962C8B-B14F-4D97-AF65-F5344CB8AC3E}">
        <p14:creationId xmlns:p14="http://schemas.microsoft.com/office/powerpoint/2010/main" val="456845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812" y="855324"/>
            <a:ext cx="7886700" cy="418672"/>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p>
        </p:txBody>
      </p:sp>
      <p:sp>
        <p:nvSpPr>
          <p:cNvPr id="3" name="Marcador de contenido 2"/>
          <p:cNvSpPr>
            <a:spLocks noGrp="1"/>
          </p:cNvSpPr>
          <p:nvPr>
            <p:ph idx="1"/>
          </p:nvPr>
        </p:nvSpPr>
        <p:spPr>
          <a:xfrm>
            <a:off x="444395" y="1364884"/>
            <a:ext cx="8272463" cy="1326945"/>
          </a:xfrm>
        </p:spPr>
        <p:txBody>
          <a:bodyPr>
            <a:normAutofit/>
          </a:bodyPr>
          <a:lstStyle/>
          <a:p>
            <a:pPr marL="0" indent="0" algn="just">
              <a:buNone/>
            </a:pPr>
            <a:r>
              <a:rPr lang="en-US" sz="1200" dirty="0"/>
              <a:t>The </a:t>
            </a:r>
            <a:r>
              <a:rPr lang="en-US" sz="1200" dirty="0" err="1"/>
              <a:t>Tumi</a:t>
            </a:r>
            <a:r>
              <a:rPr lang="en-US" sz="1200" dirty="0"/>
              <a:t>, was a surgical instrument used to perform cranial trepanations, it was first found in Lambayeque Peru, at the beginning of 1937 by the historian researcher Dr. Julio César </a:t>
            </a:r>
            <a:r>
              <a:rPr lang="en-US" sz="1200" dirty="0" err="1"/>
              <a:t>Tello</a:t>
            </a:r>
            <a:r>
              <a:rPr lang="en-US" sz="1200" dirty="0"/>
              <a:t>, the antiquity of this instrument is from 700 to 1300 years AD. The </a:t>
            </a:r>
            <a:r>
              <a:rPr lang="en-US" sz="1200" dirty="0" err="1"/>
              <a:t>tumis</a:t>
            </a:r>
            <a:r>
              <a:rPr lang="en-US" sz="1200" dirty="0"/>
              <a:t> were used by various Peruvian cultures such as the </a:t>
            </a:r>
            <a:r>
              <a:rPr lang="en-US" sz="1200" dirty="0" err="1"/>
              <a:t>Sicán</a:t>
            </a:r>
            <a:r>
              <a:rPr lang="en-US" sz="1200" dirty="0"/>
              <a:t>, </a:t>
            </a:r>
            <a:r>
              <a:rPr lang="en-US" sz="1200" dirty="0" err="1"/>
              <a:t>Moche</a:t>
            </a:r>
            <a:r>
              <a:rPr lang="en-US" sz="1200" dirty="0"/>
              <a:t> (100 BC - AD 600) and the </a:t>
            </a:r>
            <a:r>
              <a:rPr lang="en-US" sz="1200" dirty="0" err="1"/>
              <a:t>Chimu</a:t>
            </a:r>
            <a:r>
              <a:rPr lang="en-US" sz="1200" dirty="0"/>
              <a:t> and Inca cultures (1300-1435). The </a:t>
            </a:r>
            <a:r>
              <a:rPr lang="en-US" sz="1200" dirty="0" err="1"/>
              <a:t>Tumi</a:t>
            </a:r>
            <a:r>
              <a:rPr lang="en-US" sz="1200" dirty="0"/>
              <a:t>, means "knife" in Quechua, is one of the most famous pieces of pre-Columbian art, "it is a type of ceremonial knife used in ancient Peru, and according to most evidence it represents the main god or lord of the region, with its hierarchical attributes and that some authors affirm that it is the legendary God </a:t>
            </a:r>
            <a:r>
              <a:rPr lang="en-US" sz="1200" dirty="0" err="1"/>
              <a:t>Naylamp</a:t>
            </a:r>
            <a:r>
              <a:rPr lang="en-US" sz="1200" dirty="0"/>
              <a:t> or </a:t>
            </a:r>
            <a:r>
              <a:rPr lang="en-US" sz="1200" dirty="0" err="1"/>
              <a:t>Ñañlap</a:t>
            </a:r>
            <a:r>
              <a:rPr lang="en-US" sz="1200" dirty="0"/>
              <a:t>, represented as an anthropomorphic being attributed to the legend of who was the founder of Lambayeque "</a:t>
            </a:r>
          </a:p>
        </p:txBody>
      </p:sp>
      <p:sp>
        <p:nvSpPr>
          <p:cNvPr id="4" name="CuadroTexto 3"/>
          <p:cNvSpPr txBox="1"/>
          <p:nvPr/>
        </p:nvSpPr>
        <p:spPr>
          <a:xfrm>
            <a:off x="715993" y="4113044"/>
            <a:ext cx="7729268" cy="715581"/>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050" dirty="0"/>
          </a:p>
        </p:txBody>
      </p:sp>
    </p:spTree>
    <p:extLst>
      <p:ext uri="{BB962C8B-B14F-4D97-AF65-F5344CB8AC3E}">
        <p14:creationId xmlns:p14="http://schemas.microsoft.com/office/powerpoint/2010/main" val="4257229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4993" y="886810"/>
            <a:ext cx="7886700" cy="482885"/>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p>
        </p:txBody>
      </p:sp>
      <p:sp>
        <p:nvSpPr>
          <p:cNvPr id="3" name="Marcador de contenido 2"/>
          <p:cNvSpPr>
            <a:spLocks noGrp="1"/>
          </p:cNvSpPr>
          <p:nvPr>
            <p:ph idx="1"/>
          </p:nvPr>
        </p:nvSpPr>
        <p:spPr>
          <a:xfrm>
            <a:off x="426089" y="1442512"/>
            <a:ext cx="6359416" cy="1379892"/>
          </a:xfrm>
        </p:spPr>
        <p:txBody>
          <a:bodyPr>
            <a:normAutofit/>
          </a:bodyPr>
          <a:lstStyle/>
          <a:p>
            <a:pPr marL="0" indent="0" algn="just">
              <a:buNone/>
            </a:pPr>
            <a:r>
              <a:rPr lang="en-US" sz="1200" dirty="0"/>
              <a:t>The </a:t>
            </a:r>
            <a:r>
              <a:rPr lang="en-US" sz="1200" dirty="0" err="1"/>
              <a:t>Tumi</a:t>
            </a:r>
            <a:r>
              <a:rPr lang="en-US" sz="1200" dirty="0"/>
              <a:t> consists of a single metallic piece of two gold plates inlaid with pearl and turquoise shells. The </a:t>
            </a:r>
            <a:r>
              <a:rPr lang="en-US" sz="1200" dirty="0" err="1"/>
              <a:t>Tumi</a:t>
            </a:r>
            <a:r>
              <a:rPr lang="en-US" sz="1200" dirty="0"/>
              <a:t> has three parts: headband, mask head and body, it measures approximately 42 cm high and is made of solid 24 carat gold weighing approximately 1 kg (992 grams). The </a:t>
            </a:r>
            <a:r>
              <a:rPr lang="en-US" sz="1200" dirty="0" err="1"/>
              <a:t>Tumi</a:t>
            </a:r>
            <a:r>
              <a:rPr lang="en-US" sz="1200" dirty="0"/>
              <a:t> has an anthropomorphic face, with eyes similar to those of birds. Its body is made up of a thorax and legs of the same length. The </a:t>
            </a:r>
            <a:r>
              <a:rPr lang="en-US" sz="1200" dirty="0" err="1"/>
              <a:t>Tumi's</a:t>
            </a:r>
            <a:r>
              <a:rPr lang="en-US" sz="1200" dirty="0"/>
              <a:t> handle is rectangular or trapezoidal in shape. At the lower end a cutting blade in a semicircular shape (where the curved side is the one with the edge and the straight side is perpendicular to the handle).</a:t>
            </a:r>
          </a:p>
        </p:txBody>
      </p:sp>
      <p:sp>
        <p:nvSpPr>
          <p:cNvPr id="4" name="CuadroTexto 3"/>
          <p:cNvSpPr txBox="1"/>
          <p:nvPr/>
        </p:nvSpPr>
        <p:spPr>
          <a:xfrm>
            <a:off x="715993" y="4115578"/>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pic>
        <p:nvPicPr>
          <p:cNvPr id="71682" name="Picture 2" descr="Tumi, cuchillo ceremonial • Sicán-Lambayeque, 750-1375 d.C. | Inca ..."/>
          <p:cNvPicPr>
            <a:picLocks noChangeAspect="1" noChangeArrowheads="1"/>
          </p:cNvPicPr>
          <p:nvPr/>
        </p:nvPicPr>
        <p:blipFill>
          <a:blip r:embed="rId3"/>
          <a:srcRect/>
          <a:stretch>
            <a:fillRect/>
          </a:stretch>
        </p:blipFill>
        <p:spPr bwMode="auto">
          <a:xfrm>
            <a:off x="7028757" y="886811"/>
            <a:ext cx="1871957" cy="3140660"/>
          </a:xfrm>
          <a:prstGeom prst="rect">
            <a:avLst/>
          </a:prstGeom>
          <a:noFill/>
        </p:spPr>
      </p:pic>
    </p:spTree>
    <p:extLst>
      <p:ext uri="{BB962C8B-B14F-4D97-AF65-F5344CB8AC3E}">
        <p14:creationId xmlns:p14="http://schemas.microsoft.com/office/powerpoint/2010/main" val="2260015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8561" y="889790"/>
            <a:ext cx="7886700" cy="4869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p>
        </p:txBody>
      </p:sp>
      <p:sp>
        <p:nvSpPr>
          <p:cNvPr id="3" name="Marcador de contenido 2"/>
          <p:cNvSpPr>
            <a:spLocks noGrp="1"/>
          </p:cNvSpPr>
          <p:nvPr>
            <p:ph idx="1"/>
          </p:nvPr>
        </p:nvSpPr>
        <p:spPr>
          <a:xfrm>
            <a:off x="457723" y="1510959"/>
            <a:ext cx="8245807" cy="934292"/>
          </a:xfrm>
        </p:spPr>
        <p:txBody>
          <a:bodyPr>
            <a:normAutofit/>
          </a:bodyPr>
          <a:lstStyle/>
          <a:p>
            <a:pPr marL="0" indent="0" algn="just">
              <a:buNone/>
            </a:pPr>
            <a:r>
              <a:rPr lang="en-US" sz="1200" dirty="0"/>
              <a:t>There is evidence that pre-Columbian healers and surgeons cured patients with severe head injuries by cutting and removing the damaged part of the skull by calling cranial trepanations. </a:t>
            </a:r>
          </a:p>
          <a:p>
            <a:pPr marL="0" indent="0" algn="just">
              <a:buNone/>
            </a:pPr>
            <a:r>
              <a:rPr lang="en-US" sz="1200" dirty="0"/>
              <a:t>The archaeological results of trepanned skulls found in the </a:t>
            </a:r>
            <a:r>
              <a:rPr lang="en-US" sz="1200" dirty="0" err="1"/>
              <a:t>Paracas</a:t>
            </a:r>
            <a:r>
              <a:rPr lang="en-US" sz="1200" dirty="0"/>
              <a:t> and </a:t>
            </a:r>
            <a:r>
              <a:rPr lang="en-US" sz="1200" dirty="0" err="1"/>
              <a:t>Nazca</a:t>
            </a:r>
            <a:r>
              <a:rPr lang="en-US" sz="1200" dirty="0"/>
              <a:t> cultures, demonstrated that the cuts were made with flint knives and metal </a:t>
            </a:r>
            <a:r>
              <a:rPr lang="en-US" sz="1200" dirty="0" err="1"/>
              <a:t>tumis</a:t>
            </a:r>
            <a:r>
              <a:rPr lang="en-US" sz="1200" dirty="0"/>
              <a:t>.</a:t>
            </a:r>
          </a:p>
        </p:txBody>
      </p:sp>
      <p:sp>
        <p:nvSpPr>
          <p:cNvPr id="4" name="CuadroTexto 3"/>
          <p:cNvSpPr txBox="1"/>
          <p:nvPr/>
        </p:nvSpPr>
        <p:spPr>
          <a:xfrm>
            <a:off x="715993" y="4096822"/>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spTree>
    <p:extLst>
      <p:ext uri="{BB962C8B-B14F-4D97-AF65-F5344CB8AC3E}">
        <p14:creationId xmlns:p14="http://schemas.microsoft.com/office/powerpoint/2010/main" val="1649836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9473" y="931390"/>
            <a:ext cx="7886700" cy="496718"/>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p>
        </p:txBody>
      </p:sp>
      <p:sp>
        <p:nvSpPr>
          <p:cNvPr id="3" name="Marcador de contenido 2"/>
          <p:cNvSpPr>
            <a:spLocks noGrp="1"/>
          </p:cNvSpPr>
          <p:nvPr>
            <p:ph idx="1"/>
          </p:nvPr>
        </p:nvSpPr>
        <p:spPr>
          <a:xfrm>
            <a:off x="618376" y="1482235"/>
            <a:ext cx="7886700" cy="2082898"/>
          </a:xfrm>
        </p:spPr>
        <p:txBody>
          <a:bodyPr>
            <a:normAutofit/>
          </a:bodyPr>
          <a:lstStyle/>
          <a:p>
            <a:pPr marL="0" indent="0" algn="just">
              <a:buNone/>
            </a:pPr>
            <a:r>
              <a:rPr lang="en-US" sz="1200" dirty="0"/>
              <a:t>The surgeon healers of the pre-Columbian medicine prevented the infection and inflammation of their surgeries, for this, they used a series of plants as well as in the embalming process of their dead.</a:t>
            </a:r>
          </a:p>
          <a:p>
            <a:pPr marL="0" indent="0" algn="just">
              <a:buNone/>
            </a:pPr>
            <a:r>
              <a:rPr lang="en-US" sz="1200" dirty="0"/>
              <a:t>Such as: Menthol, tannins, certain </a:t>
            </a:r>
            <a:r>
              <a:rPr lang="en-US" sz="1200" dirty="0" err="1"/>
              <a:t>saponins</a:t>
            </a:r>
            <a:r>
              <a:rPr lang="en-US" sz="1200" dirty="0"/>
              <a:t> and resins. These substances are very good antiseptics.</a:t>
            </a:r>
          </a:p>
        </p:txBody>
      </p:sp>
      <p:sp>
        <p:nvSpPr>
          <p:cNvPr id="4" name="3 Rectángulo"/>
          <p:cNvSpPr/>
          <p:nvPr/>
        </p:nvSpPr>
        <p:spPr>
          <a:xfrm>
            <a:off x="852053" y="4238181"/>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1299707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891" y="869745"/>
            <a:ext cx="7886700" cy="446462"/>
          </a:xfrm>
        </p:spPr>
        <p:txBody>
          <a:bodyPr>
            <a:normAutofit/>
          </a:bodyPr>
          <a:lstStyle/>
          <a:p>
            <a:r>
              <a:rPr lang="es-PE" sz="1800" b="1" dirty="0">
                <a:solidFill>
                  <a:schemeClr val="accent2"/>
                </a:solidFill>
                <a:effectLst>
                  <a:outerShdw blurRad="38100" dist="38100" dir="2700000" algn="tl">
                    <a:srgbClr val="000000">
                      <a:alpha val="43137"/>
                    </a:srgbClr>
                  </a:outerShdw>
                </a:effectLst>
              </a:rPr>
              <a:t>Pre-</a:t>
            </a:r>
            <a:r>
              <a:rPr lang="es-PE" sz="1800" b="1" dirty="0" err="1">
                <a:solidFill>
                  <a:schemeClr val="accent2"/>
                </a:solidFill>
                <a:effectLst>
                  <a:outerShdw blurRad="38100" dist="38100" dir="2700000" algn="tl">
                    <a:srgbClr val="000000">
                      <a:alpha val="43137"/>
                    </a:srgbClr>
                  </a:outerShdw>
                </a:effectLst>
              </a:rPr>
              <a:t>Columbian</a:t>
            </a:r>
            <a:r>
              <a:rPr lang="es-PE" sz="1800" b="1" dirty="0">
                <a:solidFill>
                  <a:schemeClr val="accent2"/>
                </a:solidFill>
                <a:effectLst>
                  <a:outerShdw blurRad="38100" dist="38100" dir="2700000" algn="tl">
                    <a:srgbClr val="000000">
                      <a:alpha val="43137"/>
                    </a:srgbClr>
                  </a:outerShdw>
                </a:effectLst>
              </a:rPr>
              <a:t> </a:t>
            </a:r>
            <a:r>
              <a:rPr lang="es-PE" sz="1800" b="1" dirty="0" err="1">
                <a:solidFill>
                  <a:schemeClr val="accent2"/>
                </a:solidFill>
                <a:effectLst>
                  <a:outerShdw blurRad="38100" dist="38100" dir="2700000" algn="tl">
                    <a:srgbClr val="000000">
                      <a:alpha val="43137"/>
                    </a:srgbClr>
                  </a:outerShdw>
                </a:effectLst>
              </a:rPr>
              <a:t>cultures</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35633" y="1279280"/>
            <a:ext cx="7182569" cy="3263504"/>
          </a:xfrm>
          <a:solidFill>
            <a:schemeClr val="bg1"/>
          </a:solidFill>
        </p:spPr>
        <p:txBody>
          <a:bodyPr>
            <a:normAutofit/>
          </a:bodyPr>
          <a:lstStyle/>
          <a:p>
            <a:pPr marL="0" indent="0" algn="just">
              <a:lnSpc>
                <a:spcPct val="100000"/>
              </a:lnSpc>
              <a:buNone/>
            </a:pPr>
            <a:r>
              <a:rPr lang="en-US" sz="1200" dirty="0"/>
              <a:t>Both pre-Columbian medicine and Inca medicine, arise</a:t>
            </a:r>
            <a:r>
              <a:rPr lang="x-none" sz="1200" dirty="0"/>
              <a:t>d</a:t>
            </a:r>
            <a:r>
              <a:rPr lang="en-US" sz="1200" dirty="0"/>
              <a:t> in Latin America, to relieve pain and prolong life </a:t>
            </a:r>
            <a:r>
              <a:rPr lang="x-none" sz="1200" dirty="0"/>
              <a:t>of</a:t>
            </a:r>
            <a:r>
              <a:rPr lang="en-US" sz="1200" dirty="0"/>
              <a:t>: </a:t>
            </a:r>
          </a:p>
          <a:p>
            <a:pPr algn="just">
              <a:lnSpc>
                <a:spcPct val="100000"/>
              </a:lnSpc>
            </a:pPr>
            <a:r>
              <a:rPr lang="en-US" sz="1200" dirty="0"/>
              <a:t>The severity of the weather. </a:t>
            </a:r>
          </a:p>
          <a:p>
            <a:pPr algn="just">
              <a:lnSpc>
                <a:spcPct val="100000"/>
              </a:lnSpc>
            </a:pPr>
            <a:r>
              <a:rPr lang="en-US" sz="1200" dirty="0"/>
              <a:t>The</a:t>
            </a:r>
            <a:r>
              <a:rPr lang="x-none" sz="1200" dirty="0"/>
              <a:t> soldiers</a:t>
            </a:r>
            <a:r>
              <a:rPr lang="en-US" sz="1200" dirty="0"/>
              <a:t> of territory wars. </a:t>
            </a:r>
          </a:p>
          <a:p>
            <a:pPr algn="just">
              <a:lnSpc>
                <a:spcPct val="100000"/>
              </a:lnSpc>
            </a:pPr>
            <a:r>
              <a:rPr lang="en-US" sz="1200" dirty="0"/>
              <a:t>The suffering caused by diseases. </a:t>
            </a:r>
          </a:p>
          <a:p>
            <a:pPr algn="just">
              <a:lnSpc>
                <a:spcPct val="100000"/>
              </a:lnSpc>
            </a:pPr>
            <a:r>
              <a:rPr lang="en-US" sz="1200" dirty="0"/>
              <a:t>Other damage to health. </a:t>
            </a:r>
          </a:p>
          <a:p>
            <a:pPr marL="0" indent="0" algn="just">
              <a:lnSpc>
                <a:spcPct val="100000"/>
              </a:lnSpc>
              <a:buNone/>
            </a:pPr>
            <a:r>
              <a:rPr lang="en-US" sz="1200" dirty="0"/>
              <a:t>All these situations were dealt by healers, also known as shamans, sorcerers, healers, and various other denominations according to the culture in which they worked.</a:t>
            </a:r>
          </a:p>
        </p:txBody>
      </p:sp>
      <p:sp>
        <p:nvSpPr>
          <p:cNvPr id="5" name="CuadroTexto 4"/>
          <p:cNvSpPr txBox="1"/>
          <p:nvPr/>
        </p:nvSpPr>
        <p:spPr>
          <a:xfrm>
            <a:off x="435633" y="4231160"/>
            <a:ext cx="8367623" cy="623248"/>
          </a:xfrm>
          <a:prstGeom prst="rect">
            <a:avLst/>
          </a:prstGeom>
          <a:noFill/>
        </p:spPr>
        <p:txBody>
          <a:bodyPr wrap="square" lIns="68580" tIns="34290" rIns="68580" bIns="34290" rtlCol="0">
            <a:spAutoFit/>
          </a:bodyPr>
          <a:lstStyle/>
          <a:p>
            <a:r>
              <a:rPr lang="en-US" sz="1050" dirty="0" err="1"/>
              <a:t>Ruíz</a:t>
            </a:r>
            <a:r>
              <a:rPr lang="en-US" sz="1050" dirty="0"/>
              <a:t> </a:t>
            </a:r>
            <a:r>
              <a:rPr lang="en-US" sz="1050" dirty="0" err="1"/>
              <a:t>Alarcón</a:t>
            </a:r>
            <a:r>
              <a:rPr lang="en-US" sz="1050" dirty="0"/>
              <a:t>, E. (2000, </a:t>
            </a:r>
            <a:r>
              <a:rPr lang="en-US" sz="1050" dirty="0" err="1"/>
              <a:t>diciembre</a:t>
            </a:r>
            <a:r>
              <a:rPr lang="en-US" sz="1050" dirty="0"/>
              <a:t> 9). </a:t>
            </a:r>
            <a:r>
              <a:rPr lang="en-US" sz="1050" dirty="0" err="1"/>
              <a:t>Medicina</a:t>
            </a:r>
            <a:r>
              <a:rPr lang="en-US" sz="1050" dirty="0"/>
              <a:t> </a:t>
            </a:r>
            <a:r>
              <a:rPr lang="en-US" sz="1050" dirty="0" err="1"/>
              <a:t>Prehispánica</a:t>
            </a:r>
            <a:r>
              <a:rPr lang="en-US" sz="1050" dirty="0"/>
              <a:t>. </a:t>
            </a:r>
            <a:r>
              <a:rPr lang="en-US" sz="1050" i="1" dirty="0" err="1"/>
              <a:t>Medicina</a:t>
            </a:r>
            <a:r>
              <a:rPr lang="en-US" sz="1050" dirty="0"/>
              <a:t>, </a:t>
            </a:r>
            <a:r>
              <a:rPr lang="en-US" sz="1050" i="1" dirty="0"/>
              <a:t>22</a:t>
            </a:r>
            <a:r>
              <a:rPr lang="en-US" sz="1050" dirty="0"/>
              <a:t>(3), 200-206. </a:t>
            </a:r>
            <a:r>
              <a:rPr lang="en-US" sz="1050" dirty="0" err="1"/>
              <a:t>Recuperado</a:t>
            </a:r>
            <a:r>
              <a:rPr lang="en-US" sz="1050" dirty="0"/>
              <a:t> a </a:t>
            </a:r>
            <a:r>
              <a:rPr lang="en-US" sz="1050" dirty="0" err="1"/>
              <a:t>partir</a:t>
            </a:r>
            <a:r>
              <a:rPr lang="en-US" sz="1050" dirty="0"/>
              <a:t> de </a:t>
            </a:r>
            <a:r>
              <a:rPr lang="en-US" sz="1050" dirty="0">
                <a:hlinkClick r:id="rId2"/>
              </a:rPr>
              <a:t>https://revistamedicina.net/ojsanm/index.php/Medicina/article/view/54-7</a:t>
            </a:r>
            <a:endParaRPr lang="en-US" sz="1050" dirty="0"/>
          </a:p>
          <a:p>
            <a:endParaRPr lang="en-US" dirty="0"/>
          </a:p>
        </p:txBody>
      </p:sp>
    </p:spTree>
    <p:extLst>
      <p:ext uri="{BB962C8B-B14F-4D97-AF65-F5344CB8AC3E}">
        <p14:creationId xmlns:p14="http://schemas.microsoft.com/office/powerpoint/2010/main" val="5161611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931390"/>
            <a:ext cx="7886700" cy="465895"/>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p>
        </p:txBody>
      </p:sp>
      <p:sp>
        <p:nvSpPr>
          <p:cNvPr id="3" name="Marcador de contenido 2"/>
          <p:cNvSpPr>
            <a:spLocks noGrp="1"/>
          </p:cNvSpPr>
          <p:nvPr>
            <p:ph idx="1"/>
          </p:nvPr>
        </p:nvSpPr>
        <p:spPr>
          <a:xfrm>
            <a:off x="628650" y="1543879"/>
            <a:ext cx="7886700" cy="2134269"/>
          </a:xfrm>
        </p:spPr>
        <p:txBody>
          <a:bodyPr>
            <a:normAutofit/>
          </a:bodyPr>
          <a:lstStyle/>
          <a:p>
            <a:pPr marL="0" indent="0" algn="just">
              <a:buNone/>
            </a:pPr>
            <a:r>
              <a:rPr lang="es-PE" sz="1200" dirty="0" err="1"/>
              <a:t>The</a:t>
            </a:r>
            <a:r>
              <a:rPr lang="es-PE" sz="1200" dirty="0"/>
              <a:t> Incas </a:t>
            </a:r>
            <a:r>
              <a:rPr lang="es-PE" sz="1200" dirty="0" err="1"/>
              <a:t>knew</a:t>
            </a:r>
            <a:r>
              <a:rPr lang="es-PE" sz="1200" dirty="0"/>
              <a:t> a </a:t>
            </a:r>
            <a:r>
              <a:rPr lang="es-PE" sz="1200" dirty="0" err="1"/>
              <a:t>whole</a:t>
            </a:r>
            <a:r>
              <a:rPr lang="es-PE" sz="1200" dirty="0"/>
              <a:t> series of </a:t>
            </a:r>
            <a:r>
              <a:rPr lang="es-PE" sz="1200" dirty="0" err="1"/>
              <a:t>plants</a:t>
            </a:r>
            <a:r>
              <a:rPr lang="es-PE" sz="1200" dirty="0"/>
              <a:t> </a:t>
            </a:r>
            <a:r>
              <a:rPr lang="es-PE" sz="1200" dirty="0" err="1"/>
              <a:t>against</a:t>
            </a:r>
            <a:r>
              <a:rPr lang="es-PE" sz="1200" dirty="0"/>
              <a:t> </a:t>
            </a:r>
            <a:r>
              <a:rPr lang="es-PE" sz="1200" dirty="0" err="1"/>
              <a:t>inflammation</a:t>
            </a:r>
            <a:r>
              <a:rPr lang="es-PE" sz="1200" dirty="0"/>
              <a:t>, </a:t>
            </a:r>
            <a:r>
              <a:rPr lang="es-PE" sz="1200" dirty="0" err="1"/>
              <a:t>such</a:t>
            </a:r>
            <a:r>
              <a:rPr lang="es-PE" sz="1200" dirty="0"/>
              <a:t> as </a:t>
            </a:r>
            <a:r>
              <a:rPr lang="es-PE" sz="1200" dirty="0" err="1"/>
              <a:t>acaaca</a:t>
            </a:r>
            <a:r>
              <a:rPr lang="es-PE" sz="1200" dirty="0"/>
              <a:t>, </a:t>
            </a:r>
            <a:r>
              <a:rPr lang="es-PE" sz="1200" dirty="0" err="1"/>
              <a:t>asipa</a:t>
            </a:r>
            <a:r>
              <a:rPr lang="es-PE" sz="1200" dirty="0"/>
              <a:t> (</a:t>
            </a:r>
            <a:r>
              <a:rPr lang="es-PE" sz="1200" dirty="0" err="1"/>
              <a:t>Pachyrhizus</a:t>
            </a:r>
            <a:r>
              <a:rPr lang="es-PE" sz="1200" dirty="0"/>
              <a:t> </a:t>
            </a:r>
            <a:r>
              <a:rPr lang="es-PE" sz="1200" dirty="0" err="1"/>
              <a:t>tuberosus</a:t>
            </a:r>
            <a:r>
              <a:rPr lang="es-PE" sz="1200" dirty="0"/>
              <a:t>), </a:t>
            </a:r>
            <a:r>
              <a:rPr lang="es-PE" sz="1200" dirty="0" err="1"/>
              <a:t>canayuyo</a:t>
            </a:r>
            <a:r>
              <a:rPr lang="es-PE" sz="1200" dirty="0"/>
              <a:t> (</a:t>
            </a:r>
            <a:r>
              <a:rPr lang="es-PE" sz="1200" dirty="0" err="1"/>
              <a:t>Sonchus</a:t>
            </a:r>
            <a:r>
              <a:rPr lang="es-PE" sz="1200" dirty="0"/>
              <a:t> </a:t>
            </a:r>
            <a:r>
              <a:rPr lang="es-PE" sz="1200" dirty="0" err="1"/>
              <a:t>oleraceus</a:t>
            </a:r>
            <a:r>
              <a:rPr lang="es-PE" sz="1200" dirty="0"/>
              <a:t>), </a:t>
            </a:r>
            <a:r>
              <a:rPr lang="es-PE" sz="1200" dirty="0" err="1"/>
              <a:t>caralahua</a:t>
            </a:r>
            <a:r>
              <a:rPr lang="es-PE" sz="1200" dirty="0"/>
              <a:t> (</a:t>
            </a:r>
            <a:r>
              <a:rPr lang="es-PE" sz="1200" dirty="0" err="1"/>
              <a:t>Nicotiana</a:t>
            </a:r>
            <a:r>
              <a:rPr lang="es-PE" sz="1200" dirty="0"/>
              <a:t> glauca), cochayuyo (</a:t>
            </a:r>
            <a:r>
              <a:rPr lang="es-PE" sz="1200" dirty="0" err="1"/>
              <a:t>Durvillaea</a:t>
            </a:r>
            <a:r>
              <a:rPr lang="es-PE" sz="1200" dirty="0"/>
              <a:t> </a:t>
            </a:r>
            <a:r>
              <a:rPr lang="es-PE" sz="1200" dirty="0" err="1"/>
              <a:t>antarctica</a:t>
            </a:r>
            <a:r>
              <a:rPr lang="es-PE" sz="1200" dirty="0"/>
              <a:t>), </a:t>
            </a:r>
            <a:r>
              <a:rPr lang="es-PE" sz="1200" dirty="0" err="1"/>
              <a:t>hoccururo</a:t>
            </a:r>
            <a:r>
              <a:rPr lang="es-PE" sz="1200" dirty="0"/>
              <a:t>, oca (</a:t>
            </a:r>
            <a:r>
              <a:rPr lang="es-PE" sz="1200" dirty="0" err="1"/>
              <a:t>Oxalis</a:t>
            </a:r>
            <a:r>
              <a:rPr lang="es-PE" sz="1200" dirty="0"/>
              <a:t> tuberosa), ulluco (</a:t>
            </a:r>
            <a:r>
              <a:rPr lang="es-PE" sz="1200" dirty="0" err="1"/>
              <a:t>Ullucus</a:t>
            </a:r>
            <a:r>
              <a:rPr lang="es-PE" sz="1200" dirty="0"/>
              <a:t> </a:t>
            </a:r>
            <a:r>
              <a:rPr lang="es-PE" sz="1200" dirty="0" err="1"/>
              <a:t>tuberosus</a:t>
            </a:r>
            <a:r>
              <a:rPr lang="es-PE" sz="1200" dirty="0"/>
              <a:t>), </a:t>
            </a:r>
            <a:r>
              <a:rPr lang="es-PE" sz="1200" dirty="0" err="1"/>
              <a:t>quinoa</a:t>
            </a:r>
            <a:r>
              <a:rPr lang="es-PE" sz="1200" dirty="0"/>
              <a:t> (</a:t>
            </a:r>
            <a:r>
              <a:rPr lang="es-PE" sz="1200" dirty="0" err="1"/>
              <a:t>Chenopodium</a:t>
            </a:r>
            <a:r>
              <a:rPr lang="es-PE" sz="1200" dirty="0"/>
              <a:t> </a:t>
            </a:r>
            <a:r>
              <a:rPr lang="es-PE" sz="1200" dirty="0" err="1"/>
              <a:t>quinoa</a:t>
            </a:r>
            <a:r>
              <a:rPr lang="es-PE" sz="1200" dirty="0"/>
              <a:t>), </a:t>
            </a:r>
            <a:r>
              <a:rPr lang="es-PE" sz="1200" dirty="0" err="1"/>
              <a:t>ratarata</a:t>
            </a:r>
            <a:r>
              <a:rPr lang="es-PE" sz="1200" dirty="0"/>
              <a:t> (Opuntia </a:t>
            </a:r>
            <a:r>
              <a:rPr lang="es-PE" sz="1200" dirty="0" err="1"/>
              <a:t>sulphurea</a:t>
            </a:r>
            <a:r>
              <a:rPr lang="es-PE" sz="1200" dirty="0"/>
              <a:t>), </a:t>
            </a:r>
            <a:r>
              <a:rPr lang="es-PE" sz="1200" dirty="0" err="1"/>
              <a:t>ticsau</a:t>
            </a:r>
            <a:r>
              <a:rPr lang="es-PE" sz="1200" dirty="0"/>
              <a:t> (</a:t>
            </a:r>
            <a:r>
              <a:rPr lang="es-PE" sz="1200" dirty="0" err="1"/>
              <a:t>Tropaeolum</a:t>
            </a:r>
            <a:r>
              <a:rPr lang="es-PE" sz="1200" dirty="0"/>
              <a:t> </a:t>
            </a:r>
            <a:r>
              <a:rPr lang="es-PE" sz="1200" dirty="0" err="1"/>
              <a:t>majus</a:t>
            </a:r>
            <a:r>
              <a:rPr lang="es-PE" sz="1200" dirty="0"/>
              <a:t>), tipa (</a:t>
            </a:r>
            <a:r>
              <a:rPr lang="es-PE" sz="1200" dirty="0" err="1"/>
              <a:t>Tipuana</a:t>
            </a:r>
            <a:r>
              <a:rPr lang="es-PE" sz="1200" dirty="0"/>
              <a:t> </a:t>
            </a:r>
            <a:r>
              <a:rPr lang="es-PE" sz="1200" dirty="0" err="1"/>
              <a:t>tipu</a:t>
            </a:r>
            <a:r>
              <a:rPr lang="es-PE" sz="1200" dirty="0"/>
              <a:t>), totora (</a:t>
            </a:r>
            <a:r>
              <a:rPr lang="es-PE" sz="1200" dirty="0" err="1"/>
              <a:t>Scirpus</a:t>
            </a:r>
            <a:r>
              <a:rPr lang="es-PE" sz="1200" dirty="0"/>
              <a:t> </a:t>
            </a:r>
            <a:r>
              <a:rPr lang="es-PE" sz="1200" dirty="0" err="1"/>
              <a:t>spp</a:t>
            </a:r>
            <a:r>
              <a:rPr lang="es-PE" sz="1200" dirty="0"/>
              <a:t>., </a:t>
            </a:r>
            <a:r>
              <a:rPr lang="es-PE" sz="1200" dirty="0" err="1"/>
              <a:t>Typha</a:t>
            </a:r>
            <a:r>
              <a:rPr lang="es-PE" sz="1200" dirty="0"/>
              <a:t> </a:t>
            </a:r>
            <a:r>
              <a:rPr lang="es-PE" sz="1200" dirty="0" err="1"/>
              <a:t>spp</a:t>
            </a:r>
            <a:r>
              <a:rPr lang="es-PE" sz="1200" dirty="0"/>
              <a:t>.), </a:t>
            </a:r>
            <a:r>
              <a:rPr lang="es-PE" sz="1200" dirty="0" err="1"/>
              <a:t>tulquina</a:t>
            </a:r>
            <a:r>
              <a:rPr lang="es-PE" sz="1200" dirty="0"/>
              <a:t> and </a:t>
            </a:r>
            <a:r>
              <a:rPr lang="es-PE" sz="1200" dirty="0" err="1"/>
              <a:t>yucaquiscas</a:t>
            </a:r>
            <a:r>
              <a:rPr lang="es-PE" sz="1200" dirty="0"/>
              <a:t>.</a:t>
            </a:r>
          </a:p>
          <a:p>
            <a:pPr marL="0" indent="0" algn="just">
              <a:buNone/>
            </a:pPr>
            <a:r>
              <a:rPr lang="es-PE" sz="1200" dirty="0"/>
              <a:t> </a:t>
            </a:r>
            <a:r>
              <a:rPr lang="es-PE" sz="1200" dirty="0" err="1"/>
              <a:t>It</a:t>
            </a:r>
            <a:r>
              <a:rPr lang="es-PE" sz="1200" dirty="0"/>
              <a:t> </a:t>
            </a:r>
            <a:r>
              <a:rPr lang="es-PE" sz="1200" dirty="0" err="1"/>
              <a:t>is</a:t>
            </a:r>
            <a:r>
              <a:rPr lang="es-PE" sz="1200" dirty="0"/>
              <a:t> probable </a:t>
            </a:r>
            <a:r>
              <a:rPr lang="es-PE" sz="1200" dirty="0" err="1"/>
              <a:t>that</a:t>
            </a:r>
            <a:r>
              <a:rPr lang="es-PE" sz="1200" dirty="0"/>
              <a:t> </a:t>
            </a:r>
            <a:r>
              <a:rPr lang="es-PE" sz="1200" dirty="0" err="1"/>
              <a:t>these</a:t>
            </a:r>
            <a:r>
              <a:rPr lang="es-PE" sz="1200" dirty="0"/>
              <a:t> </a:t>
            </a:r>
            <a:r>
              <a:rPr lang="es-PE" sz="1200" dirty="0" err="1"/>
              <a:t>plants</a:t>
            </a:r>
            <a:r>
              <a:rPr lang="es-PE" sz="1200" dirty="0"/>
              <a:t> </a:t>
            </a:r>
            <a:r>
              <a:rPr lang="es-PE" sz="1200" dirty="0" err="1"/>
              <a:t>were</a:t>
            </a:r>
            <a:r>
              <a:rPr lang="es-PE" sz="1200" dirty="0"/>
              <a:t> </a:t>
            </a:r>
            <a:r>
              <a:rPr lang="es-PE" sz="1200" dirty="0" err="1"/>
              <a:t>applied</a:t>
            </a:r>
            <a:r>
              <a:rPr lang="es-PE" sz="1200" dirty="0"/>
              <a:t> </a:t>
            </a:r>
            <a:r>
              <a:rPr lang="es-PE" sz="1200" dirty="0" err="1"/>
              <a:t>to</a:t>
            </a:r>
            <a:r>
              <a:rPr lang="es-PE" sz="1200" dirty="0"/>
              <a:t> </a:t>
            </a:r>
            <a:r>
              <a:rPr lang="es-PE" sz="1200" dirty="0" err="1"/>
              <a:t>prevent</a:t>
            </a:r>
            <a:r>
              <a:rPr lang="es-PE" sz="1200" dirty="0"/>
              <a:t> </a:t>
            </a:r>
            <a:r>
              <a:rPr lang="es-PE" sz="1200" dirty="0" err="1"/>
              <a:t>or</a:t>
            </a:r>
            <a:r>
              <a:rPr lang="es-PE" sz="1200" dirty="0"/>
              <a:t> </a:t>
            </a:r>
            <a:r>
              <a:rPr lang="es-PE" sz="1200" dirty="0" err="1"/>
              <a:t>treat</a:t>
            </a:r>
            <a:r>
              <a:rPr lang="es-PE" sz="1200" dirty="0"/>
              <a:t> </a:t>
            </a:r>
            <a:r>
              <a:rPr lang="es-PE" sz="1200" dirty="0" err="1"/>
              <a:t>inflammations</a:t>
            </a:r>
            <a:r>
              <a:rPr lang="es-PE" sz="1200" dirty="0"/>
              <a:t> as a </a:t>
            </a:r>
            <a:r>
              <a:rPr lang="es-PE" sz="1200" dirty="0" err="1"/>
              <a:t>result</a:t>
            </a:r>
            <a:r>
              <a:rPr lang="es-PE" sz="1200" dirty="0"/>
              <a:t> of </a:t>
            </a:r>
            <a:r>
              <a:rPr lang="es-PE" sz="1200" dirty="0" err="1"/>
              <a:t>surgical</a:t>
            </a:r>
            <a:r>
              <a:rPr lang="es-PE" sz="1200" dirty="0"/>
              <a:t> </a:t>
            </a:r>
            <a:r>
              <a:rPr lang="es-PE" sz="1200" dirty="0" err="1"/>
              <a:t>interventions</a:t>
            </a:r>
            <a:r>
              <a:rPr lang="es-PE" sz="1200" dirty="0"/>
              <a:t> and </a:t>
            </a:r>
            <a:r>
              <a:rPr lang="es-PE" sz="1200" dirty="0" err="1"/>
              <a:t>trepanning</a:t>
            </a:r>
            <a:r>
              <a:rPr lang="es-PE" sz="1200" dirty="0"/>
              <a:t>.</a:t>
            </a:r>
            <a:endParaRPr lang="en-US" sz="1200" dirty="0"/>
          </a:p>
        </p:txBody>
      </p:sp>
      <p:sp>
        <p:nvSpPr>
          <p:cNvPr id="4" name="3 Rectángulo"/>
          <p:cNvSpPr/>
          <p:nvPr/>
        </p:nvSpPr>
        <p:spPr>
          <a:xfrm>
            <a:off x="852053" y="4165252"/>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3207829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4" y="900568"/>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p>
        </p:txBody>
      </p:sp>
      <p:sp>
        <p:nvSpPr>
          <p:cNvPr id="3" name="Marcador de contenido 2"/>
          <p:cNvSpPr>
            <a:spLocks noGrp="1"/>
          </p:cNvSpPr>
          <p:nvPr>
            <p:ph idx="1"/>
          </p:nvPr>
        </p:nvSpPr>
        <p:spPr>
          <a:xfrm>
            <a:off x="628650" y="1369219"/>
            <a:ext cx="7886700" cy="2144543"/>
          </a:xfrm>
        </p:spPr>
        <p:txBody>
          <a:bodyPr>
            <a:normAutofit/>
          </a:bodyPr>
          <a:lstStyle/>
          <a:p>
            <a:pPr marL="0" indent="0" algn="just">
              <a:buNone/>
            </a:pPr>
            <a:r>
              <a:rPr lang="en-US" sz="1200" dirty="0"/>
              <a:t>Various systematic studies have been conducted on skulls found in Peru, including Cuzco, where a large number of climbed skulls have been found. </a:t>
            </a:r>
          </a:p>
          <a:p>
            <a:pPr marL="0" indent="0" algn="just">
              <a:buNone/>
            </a:pPr>
            <a:r>
              <a:rPr lang="en-US" sz="1200" dirty="0"/>
              <a:t>Recent studies have shown that many trepanned skulls were made at the time when the Incas.</a:t>
            </a:r>
          </a:p>
          <a:p>
            <a:pPr marL="0" indent="0" algn="just">
              <a:buNone/>
            </a:pPr>
            <a:r>
              <a:rPr lang="en-US" sz="1200" dirty="0"/>
              <a:t>The Incas are believed to have used coca (</a:t>
            </a:r>
            <a:r>
              <a:rPr lang="en-US" sz="1200" dirty="0" err="1"/>
              <a:t>Erythroxylum</a:t>
            </a:r>
            <a:r>
              <a:rPr lang="en-US" sz="1200" dirty="0"/>
              <a:t> coca) as a local anesthetic, as they knew the medicinal properties of coca well.</a:t>
            </a:r>
            <a:endParaRPr lang="es-ES" sz="1200" dirty="0">
              <a:solidFill>
                <a:srgbClr val="FF0000"/>
              </a:solidFill>
            </a:endParaRPr>
          </a:p>
          <a:p>
            <a:pPr marL="0" indent="0" algn="just">
              <a:buNone/>
            </a:pPr>
            <a:endParaRPr lang="es-ES" sz="1200" dirty="0">
              <a:solidFill>
                <a:srgbClr val="FF0000"/>
              </a:solidFill>
            </a:endParaRPr>
          </a:p>
          <a:p>
            <a:pPr marL="0" indent="0" algn="just">
              <a:buNone/>
            </a:pPr>
            <a:endParaRPr lang="en-US" dirty="0">
              <a:solidFill>
                <a:srgbClr val="FF0000"/>
              </a:solidFill>
            </a:endParaRPr>
          </a:p>
        </p:txBody>
      </p:sp>
      <p:sp>
        <p:nvSpPr>
          <p:cNvPr id="4" name="3 Rectángulo"/>
          <p:cNvSpPr/>
          <p:nvPr/>
        </p:nvSpPr>
        <p:spPr>
          <a:xfrm>
            <a:off x="852053" y="4244327"/>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3782290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7353" y="880019"/>
            <a:ext cx="7886700" cy="496718"/>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p>
        </p:txBody>
      </p:sp>
      <p:sp>
        <p:nvSpPr>
          <p:cNvPr id="3" name="Marcador de contenido 2"/>
          <p:cNvSpPr>
            <a:spLocks noGrp="1"/>
          </p:cNvSpPr>
          <p:nvPr>
            <p:ph idx="1"/>
          </p:nvPr>
        </p:nvSpPr>
        <p:spPr>
          <a:xfrm>
            <a:off x="347353" y="1432403"/>
            <a:ext cx="8519663" cy="1793683"/>
          </a:xfrm>
        </p:spPr>
        <p:txBody>
          <a:bodyPr>
            <a:normAutofit/>
          </a:bodyPr>
          <a:lstStyle/>
          <a:p>
            <a:pPr marL="0" indent="0" algn="just">
              <a:buNone/>
            </a:pPr>
            <a:r>
              <a:rPr lang="en-US" sz="1200" dirty="0"/>
              <a:t>The trepanned skulls found in archaeological sites show that surgeons in ancient Peru developed various trepanation techniques, such as: Scraping, sawing, cutting, drilling or mixed techniques. At archaeological sites, materials such as </a:t>
            </a:r>
            <a:r>
              <a:rPr lang="en-US" sz="1200" dirty="0" err="1"/>
              <a:t>tumis</a:t>
            </a:r>
            <a:r>
              <a:rPr lang="en-US" sz="1200" dirty="0"/>
              <a:t>, scalpels, obsidian knives, and other objects for surgical operations have been found. The </a:t>
            </a:r>
            <a:r>
              <a:rPr lang="en-US" sz="1200" dirty="0" err="1"/>
              <a:t>Moche</a:t>
            </a:r>
            <a:r>
              <a:rPr lang="en-US" sz="1200" dirty="0"/>
              <a:t> and </a:t>
            </a:r>
            <a:r>
              <a:rPr lang="en-US" sz="1200" dirty="0" err="1"/>
              <a:t>Chimú</a:t>
            </a:r>
            <a:r>
              <a:rPr lang="en-US" sz="1200" dirty="0"/>
              <a:t> cultures also represented scenes in their ceramics in which they represented a surgeon operating a skull. It is important to note that after analyzing the skulls, it was evident that they had suffered trepanations many years ago, with this it is verified that a large percentage of the trepanned skulls show healing and that the patient continued to live after the operation shows that the surgeons of the former Peru must have been very skilled. Skulls were found of people who had been intervened several times from wounds, apparently from several wars, thus confirming the success of the surgeries.</a:t>
            </a:r>
          </a:p>
        </p:txBody>
      </p:sp>
      <p:sp>
        <p:nvSpPr>
          <p:cNvPr id="4" name="3 CuadroTexto"/>
          <p:cNvSpPr txBox="1"/>
          <p:nvPr/>
        </p:nvSpPr>
        <p:spPr>
          <a:xfrm>
            <a:off x="347353" y="4390902"/>
            <a:ext cx="8603672" cy="638636"/>
          </a:xfrm>
          <a:prstGeom prst="rect">
            <a:avLst/>
          </a:prstGeom>
          <a:noFill/>
        </p:spPr>
        <p:txBody>
          <a:bodyPr wrap="square" lIns="68580" tIns="34290" rIns="68580" bIns="34290" rtlCol="0">
            <a:spAutoFit/>
          </a:bodyPr>
          <a:lstStyle/>
          <a:p>
            <a:r>
              <a:rPr lang="es-ES" sz="900" i="1" dirty="0"/>
              <a:t>Elsa </a:t>
            </a:r>
            <a:r>
              <a:rPr lang="es-ES" sz="900" i="1" dirty="0" err="1"/>
              <a:t>Tomasto-Cagigao</a:t>
            </a:r>
            <a:r>
              <a:rPr lang="es-ES" sz="900" i="1" dirty="0"/>
              <a:t>. </a:t>
            </a:r>
            <a:r>
              <a:rPr lang="es-ES" sz="900" cap="small" dirty="0"/>
              <a:t>Modificaciones</a:t>
            </a:r>
            <a:r>
              <a:rPr lang="es-ES" sz="900" dirty="0"/>
              <a:t> </a:t>
            </a:r>
            <a:r>
              <a:rPr lang="es-ES" sz="900" cap="small" dirty="0"/>
              <a:t>craneales</a:t>
            </a:r>
            <a:r>
              <a:rPr lang="es-ES" sz="900" dirty="0"/>
              <a:t> p</a:t>
            </a:r>
            <a:r>
              <a:rPr lang="es-ES" sz="900" cap="small" dirty="0"/>
              <a:t>aracas:</a:t>
            </a:r>
            <a:r>
              <a:rPr lang="es-ES" sz="900" dirty="0"/>
              <a:t> </a:t>
            </a:r>
            <a:r>
              <a:rPr lang="es-ES" sz="900" cap="small" dirty="0"/>
              <a:t>¿estatus,</a:t>
            </a:r>
            <a:r>
              <a:rPr lang="es-ES" sz="900" dirty="0"/>
              <a:t> </a:t>
            </a:r>
            <a:r>
              <a:rPr lang="es-ES" sz="900" cap="small" dirty="0"/>
              <a:t>etnicidad,</a:t>
            </a:r>
            <a:r>
              <a:rPr lang="es-ES" sz="900" dirty="0"/>
              <a:t> </a:t>
            </a:r>
            <a:r>
              <a:rPr lang="es-ES" sz="900" cap="small" dirty="0"/>
              <a:t>estética?. </a:t>
            </a:r>
            <a:r>
              <a:rPr lang="es-ES" sz="900" dirty="0"/>
              <a:t>BOLETÍN DE ARQUEOLOGÍA PUCP / N.° 22 / 2017, 255-276 / ISSN 1029-2004</a:t>
            </a:r>
            <a:endParaRPr lang="es-PE" sz="900" dirty="0"/>
          </a:p>
          <a:p>
            <a:endParaRPr lang="es-PE" dirty="0"/>
          </a:p>
          <a:p>
            <a:endParaRPr lang="es-PE" dirty="0"/>
          </a:p>
        </p:txBody>
      </p:sp>
    </p:spTree>
    <p:extLst>
      <p:ext uri="{BB962C8B-B14F-4D97-AF65-F5344CB8AC3E}">
        <p14:creationId xmlns:p14="http://schemas.microsoft.com/office/powerpoint/2010/main" val="2805042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21" y="715171"/>
            <a:ext cx="7886700" cy="685800"/>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s-PE" sz="1800" b="1" dirty="0">
                <a:solidFill>
                  <a:schemeClr val="accent2"/>
                </a:solidFill>
                <a:effectLst>
                  <a:outerShdw blurRad="38100" dist="38100" dir="2700000" algn="tl">
                    <a:srgbClr val="000000">
                      <a:alpha val="43137"/>
                    </a:srgbClr>
                  </a:outerShdw>
                </a:effectLst>
              </a:rPr>
              <a:t>EVIDENCE TREPANATIONS IN PERU:</a:t>
            </a:r>
            <a:endParaRPr lang="en-US" sz="1800" b="1" dirty="0">
              <a:solidFill>
                <a:schemeClr val="accent2"/>
              </a:solidFill>
              <a:effectLst>
                <a:outerShdw blurRad="38100" dist="38100" dir="2700000" algn="tl">
                  <a:srgbClr val="000000">
                    <a:alpha val="43137"/>
                  </a:srgbClr>
                </a:outerShdw>
              </a:effectLst>
            </a:endParaRPr>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44586" y="1839922"/>
            <a:ext cx="2498617" cy="1873962"/>
          </a:xfrm>
        </p:spPr>
      </p:pic>
      <p:pic>
        <p:nvPicPr>
          <p:cNvPr id="7" name="Imagen 6"/>
          <p:cNvPicPr>
            <a:picLocks noChangeAspect="1"/>
          </p:cNvPicPr>
          <p:nvPr/>
        </p:nvPicPr>
        <p:blipFill>
          <a:blip r:embed="rId3"/>
          <a:stretch>
            <a:fillRect/>
          </a:stretch>
        </p:blipFill>
        <p:spPr>
          <a:xfrm>
            <a:off x="4756844" y="1715663"/>
            <a:ext cx="2691398" cy="1890566"/>
          </a:xfrm>
          <a:prstGeom prst="rect">
            <a:avLst/>
          </a:prstGeom>
        </p:spPr>
      </p:pic>
      <p:sp>
        <p:nvSpPr>
          <p:cNvPr id="5" name="4 CuadroTexto"/>
          <p:cNvSpPr txBox="1"/>
          <p:nvPr/>
        </p:nvSpPr>
        <p:spPr>
          <a:xfrm>
            <a:off x="5014356" y="3803073"/>
            <a:ext cx="3518065" cy="223138"/>
          </a:xfrm>
          <a:prstGeom prst="rect">
            <a:avLst/>
          </a:prstGeom>
          <a:noFill/>
        </p:spPr>
        <p:txBody>
          <a:bodyPr wrap="square" lIns="68580" tIns="34290" rIns="68580" bIns="34290" rtlCol="0">
            <a:spAutoFit/>
          </a:bodyPr>
          <a:lstStyle/>
          <a:p>
            <a:r>
              <a:rPr lang="es-PE" sz="1000" dirty="0" err="1"/>
              <a:t>Museum</a:t>
            </a:r>
            <a:r>
              <a:rPr lang="es-PE" sz="1000" dirty="0"/>
              <a:t> Julio Cesar Tello Paracas Perú </a:t>
            </a:r>
          </a:p>
        </p:txBody>
      </p:sp>
    </p:spTree>
    <p:extLst>
      <p:ext uri="{BB962C8B-B14F-4D97-AF65-F5344CB8AC3E}">
        <p14:creationId xmlns:p14="http://schemas.microsoft.com/office/powerpoint/2010/main" val="2930821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6458" y="910843"/>
            <a:ext cx="7886700" cy="383702"/>
          </a:xfrm>
        </p:spPr>
        <p:txBody>
          <a:bodyPr>
            <a:normAutofit/>
          </a:bodyPr>
          <a:lstStyle/>
          <a:p>
            <a:r>
              <a:rPr lang="en-US" sz="1800" b="1" dirty="0">
                <a:solidFill>
                  <a:schemeClr val="accent2"/>
                </a:solidFill>
                <a:effectLst>
                  <a:outerShdw blurRad="38100" dist="38100" dir="2700000" algn="tl">
                    <a:srgbClr val="000000">
                      <a:alpha val="43137"/>
                    </a:srgbClr>
                  </a:outerShdw>
                </a:effectLst>
              </a:rPr>
              <a:t>6. Trephination</a:t>
            </a:r>
          </a:p>
        </p:txBody>
      </p:sp>
      <p:pic>
        <p:nvPicPr>
          <p:cNvPr id="4" name="Marcador de contenido 3"/>
          <p:cNvPicPr>
            <a:picLocks noGrp="1" noChangeAspect="1"/>
          </p:cNvPicPr>
          <p:nvPr>
            <p:ph idx="1"/>
          </p:nvPr>
        </p:nvPicPr>
        <p:blipFill>
          <a:blip r:embed="rId2" cstate="print"/>
          <a:stretch>
            <a:fillRect/>
          </a:stretch>
        </p:blipFill>
        <p:spPr>
          <a:xfrm>
            <a:off x="1260011" y="1564257"/>
            <a:ext cx="2109912" cy="2813216"/>
          </a:xfrm>
          <a:prstGeom prst="rect">
            <a:avLst/>
          </a:prstGeom>
        </p:spPr>
      </p:pic>
      <p:sp>
        <p:nvSpPr>
          <p:cNvPr id="5" name="4 CuadroTexto"/>
          <p:cNvSpPr txBox="1"/>
          <p:nvPr/>
        </p:nvSpPr>
        <p:spPr>
          <a:xfrm>
            <a:off x="4058858" y="2922433"/>
            <a:ext cx="3518065" cy="253916"/>
          </a:xfrm>
          <a:prstGeom prst="rect">
            <a:avLst/>
          </a:prstGeom>
          <a:noFill/>
        </p:spPr>
        <p:txBody>
          <a:bodyPr wrap="square" lIns="68580" tIns="34290" rIns="68580" bIns="34290" rtlCol="0">
            <a:spAutoFit/>
          </a:bodyPr>
          <a:lstStyle/>
          <a:p>
            <a:r>
              <a:rPr lang="es-PE" sz="1200" dirty="0" err="1"/>
              <a:t>Museum</a:t>
            </a:r>
            <a:r>
              <a:rPr lang="es-PE" sz="1200" dirty="0"/>
              <a:t> Julio Cesar Tello Paracas Perú </a:t>
            </a:r>
          </a:p>
        </p:txBody>
      </p:sp>
    </p:spTree>
    <p:extLst>
      <p:ext uri="{BB962C8B-B14F-4D97-AF65-F5344CB8AC3E}">
        <p14:creationId xmlns:p14="http://schemas.microsoft.com/office/powerpoint/2010/main" val="11336748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618376" y="797826"/>
            <a:ext cx="7886700" cy="455621"/>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628650" y="1266478"/>
            <a:ext cx="7886700" cy="3263504"/>
          </a:xfrm>
        </p:spPr>
        <p:txBody>
          <a:bodyPr>
            <a:normAutofit/>
          </a:bodyPr>
          <a:lstStyle/>
          <a:p>
            <a:pPr marL="0" indent="0" algn="just" fontAlgn="base">
              <a:buNone/>
            </a:pPr>
            <a:r>
              <a:rPr lang="es-PE" sz="1400" dirty="0"/>
              <a:t>La cirujanos de la Cultura Paracas, practicaron la alta cirugía con la finalidad de intervenir heridas, tumores y fracturas. Como anestésico usaran la hoja de coca, como antiséptico (para infección) plantas medicinales: entre los instrumentos que usaron destacan:</a:t>
            </a:r>
          </a:p>
          <a:p>
            <a:pPr algn="just" fontAlgn="base"/>
            <a:r>
              <a:rPr lang="es-PE" sz="1400" dirty="0"/>
              <a:t>El cincel </a:t>
            </a:r>
            <a:r>
              <a:rPr lang="es-PE" sz="1400" dirty="0" err="1"/>
              <a:t>Tumi</a:t>
            </a:r>
            <a:endParaRPr lang="es-PE" sz="1400" dirty="0"/>
          </a:p>
          <a:p>
            <a:pPr algn="just" fontAlgn="base"/>
            <a:r>
              <a:rPr lang="es-PE" sz="1400" dirty="0"/>
              <a:t>Cuchillos</a:t>
            </a:r>
          </a:p>
          <a:p>
            <a:pPr algn="just" fontAlgn="base"/>
            <a:r>
              <a:rPr lang="es-PE" sz="1400" dirty="0"/>
              <a:t>Vendas, </a:t>
            </a:r>
            <a:r>
              <a:rPr lang="es-PE" sz="1400" dirty="0" err="1"/>
              <a:t>etc</a:t>
            </a:r>
            <a:endParaRPr lang="es-PE" sz="1400" dirty="0"/>
          </a:p>
          <a:p>
            <a:pPr marL="0" indent="0" algn="just" fontAlgn="base">
              <a:buNone/>
            </a:pPr>
            <a:r>
              <a:rPr lang="es-PE" sz="1400" dirty="0"/>
              <a:t>Estas trepanaciones eran hechas por cirujanos especializados quienes quitaban fragmentos de cráneo y lo cubrían con láminas de oro y plata.</a:t>
            </a:r>
          </a:p>
          <a:p>
            <a:pPr marL="0" indent="0" algn="just" fontAlgn="base">
              <a:buNone/>
            </a:pPr>
            <a:r>
              <a:rPr lang="es-PE" sz="1400" dirty="0"/>
              <a:t>Realizaron también las deformaciones Craneanas (utilizadas solo para personas importantes). Estas trepanaciones Craneanas utilizaron Cuchillos de obsidiana. Tello afirma que un 40 % de los cráneos de las momias habían sido sometidos a las prácticas de trepanación, y que las mismas se realizaban en vida.</a:t>
            </a:r>
          </a:p>
          <a:p>
            <a:pPr marL="0" indent="0">
              <a:buNone/>
            </a:pPr>
            <a:endParaRPr lang="es-PE" dirty="0"/>
          </a:p>
        </p:txBody>
      </p:sp>
    </p:spTree>
    <p:extLst>
      <p:ext uri="{BB962C8B-B14F-4D97-AF65-F5344CB8AC3E}">
        <p14:creationId xmlns:p14="http://schemas.microsoft.com/office/powerpoint/2010/main" val="3633010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484812" y="736181"/>
            <a:ext cx="7886700" cy="383702"/>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400050" y="1183481"/>
            <a:ext cx="8329613" cy="2135072"/>
          </a:xfrm>
        </p:spPr>
        <p:txBody>
          <a:bodyPr>
            <a:normAutofit/>
          </a:bodyPr>
          <a:lstStyle/>
          <a:p>
            <a:pPr marL="0" indent="0" algn="just">
              <a:buNone/>
            </a:pPr>
            <a:r>
              <a:rPr lang="en-US" sz="1200" dirty="0"/>
              <a:t>The surgeons of the </a:t>
            </a:r>
            <a:r>
              <a:rPr lang="en-US" sz="1200" dirty="0" err="1"/>
              <a:t>Paracas</a:t>
            </a:r>
            <a:r>
              <a:rPr lang="en-US" sz="1200" dirty="0"/>
              <a:t> Culture practiced the high surgery in order to intervene wounds, tumors and fractures. Coca leaf will be used as an anesthetic, medicinal plants as an antiseptic (for infection): among the instruments used are: </a:t>
            </a:r>
          </a:p>
          <a:p>
            <a:pPr algn="just"/>
            <a:r>
              <a:rPr lang="en-US" sz="1200" dirty="0"/>
              <a:t>The </a:t>
            </a:r>
            <a:r>
              <a:rPr lang="en-US" sz="1200" dirty="0" err="1"/>
              <a:t>Tumi</a:t>
            </a:r>
            <a:r>
              <a:rPr lang="en-US" sz="1200" dirty="0"/>
              <a:t> chisel </a:t>
            </a:r>
          </a:p>
          <a:p>
            <a:pPr algn="just"/>
            <a:r>
              <a:rPr lang="en-US" sz="1200" dirty="0"/>
              <a:t>Knives</a:t>
            </a:r>
          </a:p>
          <a:p>
            <a:pPr algn="just"/>
            <a:r>
              <a:rPr lang="en-US" sz="1200" dirty="0"/>
              <a:t>Bandages, etc </a:t>
            </a:r>
          </a:p>
          <a:p>
            <a:pPr marL="0" indent="0" algn="just">
              <a:buNone/>
            </a:pPr>
            <a:r>
              <a:rPr lang="en-US" sz="1200" dirty="0"/>
              <a:t>These trepanations were made by specialized surgeons who removed fragments of the skull and covered it with gold and silver foils. </a:t>
            </a:r>
            <a:endParaRPr lang="en-US" sz="1200" dirty="0" smtClean="0"/>
          </a:p>
          <a:p>
            <a:pPr marL="0" indent="0" algn="just">
              <a:buNone/>
            </a:pPr>
            <a:r>
              <a:rPr lang="en-US" sz="1200" dirty="0" smtClean="0"/>
              <a:t>They </a:t>
            </a:r>
            <a:r>
              <a:rPr lang="en-US" sz="1200" dirty="0"/>
              <a:t>also performed the Cranial deformations (used only for important people). These Cranial trepanations used Obsidian Knives. </a:t>
            </a:r>
            <a:r>
              <a:rPr lang="en-US" sz="1200" dirty="0" err="1"/>
              <a:t>Tello</a:t>
            </a:r>
            <a:r>
              <a:rPr lang="en-US" sz="1200" dirty="0"/>
              <a:t> states that 40% of the skulls of the mummies had undergone trepanation practices, and that they were carried out while alive.</a:t>
            </a:r>
            <a:endParaRPr lang="es-PE" sz="1200" dirty="0"/>
          </a:p>
        </p:txBody>
      </p:sp>
    </p:spTree>
    <p:extLst>
      <p:ext uri="{BB962C8B-B14F-4D97-AF65-F5344CB8AC3E}">
        <p14:creationId xmlns:p14="http://schemas.microsoft.com/office/powerpoint/2010/main" val="36330108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5DDF96-F896-4AA1-8DD3-EECDE210202B}"/>
              </a:ext>
            </a:extLst>
          </p:cNvPr>
          <p:cNvSpPr>
            <a:spLocks noGrp="1"/>
          </p:cNvSpPr>
          <p:nvPr>
            <p:ph type="title"/>
          </p:nvPr>
        </p:nvSpPr>
        <p:spPr>
          <a:xfrm>
            <a:off x="402619" y="941664"/>
            <a:ext cx="7886700" cy="414525"/>
          </a:xfrm>
        </p:spPr>
        <p:txBody>
          <a:bodyPr>
            <a:normAutofit/>
          </a:bodyPr>
          <a:lstStyle/>
          <a:p>
            <a:r>
              <a:rPr lang="en-US" sz="1800" b="1" dirty="0">
                <a:solidFill>
                  <a:schemeClr val="accent2"/>
                </a:solidFill>
                <a:effectLst>
                  <a:outerShdw blurRad="38100" dist="38100" dir="2700000" algn="tl">
                    <a:srgbClr val="000000">
                      <a:alpha val="43137"/>
                    </a:srgbClr>
                  </a:outerShdw>
                </a:effectLst>
              </a:rPr>
              <a:t>6. Trephination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9791854C-4A33-4736-96F2-4B9F3CCB196A}"/>
              </a:ext>
            </a:extLst>
          </p:cNvPr>
          <p:cNvSpPr>
            <a:spLocks noGrp="1"/>
          </p:cNvSpPr>
          <p:nvPr>
            <p:ph idx="1"/>
          </p:nvPr>
        </p:nvSpPr>
        <p:spPr>
          <a:xfrm>
            <a:off x="211347" y="1369219"/>
            <a:ext cx="8304003" cy="3500438"/>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400" dirty="0"/>
          </a:p>
          <a:p>
            <a:pPr marL="0" indent="0">
              <a:buNone/>
            </a:pPr>
            <a:endParaRPr lang="en-US" sz="1400" dirty="0"/>
          </a:p>
          <a:p>
            <a:pPr marL="0" indent="0">
              <a:buNone/>
            </a:pPr>
            <a:r>
              <a:rPr lang="en-US" sz="1000" dirty="0"/>
              <a:t>Marino, R., &amp; Gonzales-Portillo, M. (2000). Preconquest Peruvian Neurosurgeons: A Study of Inca and Pre-Columbian Trephination and the Art of Medicine in Ancient Peru. Neurosurgery, 47(4), 940–950. doi:10.1097/00006123-200010000-00028 </a:t>
            </a:r>
            <a:endParaRPr lang="es-PE" sz="1000" dirty="0"/>
          </a:p>
        </p:txBody>
      </p:sp>
      <p:pic>
        <p:nvPicPr>
          <p:cNvPr id="5" name="Imagen 4">
            <a:extLst>
              <a:ext uri="{FF2B5EF4-FFF2-40B4-BE49-F238E27FC236}">
                <a16:creationId xmlns:a16="http://schemas.microsoft.com/office/drawing/2014/main" xmlns="" id="{B6C169CB-E78D-47C7-89DD-9E5F21A0F9B6}"/>
              </a:ext>
            </a:extLst>
          </p:cNvPr>
          <p:cNvPicPr>
            <a:picLocks noChangeAspect="1"/>
          </p:cNvPicPr>
          <p:nvPr/>
        </p:nvPicPr>
        <p:blipFill rotWithShape="1">
          <a:blip r:embed="rId2"/>
          <a:srcRect l="31103" t="19707" r="36751" b="25031"/>
          <a:stretch/>
        </p:blipFill>
        <p:spPr>
          <a:xfrm>
            <a:off x="5861172" y="1123616"/>
            <a:ext cx="2390280" cy="2739468"/>
          </a:xfrm>
          <a:prstGeom prst="rect">
            <a:avLst/>
          </a:prstGeom>
        </p:spPr>
      </p:pic>
      <p:sp>
        <p:nvSpPr>
          <p:cNvPr id="8" name="CuadroTexto 7">
            <a:extLst>
              <a:ext uri="{FF2B5EF4-FFF2-40B4-BE49-F238E27FC236}">
                <a16:creationId xmlns:a16="http://schemas.microsoft.com/office/drawing/2014/main" xmlns="" id="{EBEF4AC7-5885-4740-856C-07CEB38D324E}"/>
              </a:ext>
            </a:extLst>
          </p:cNvPr>
          <p:cNvSpPr txBox="1"/>
          <p:nvPr/>
        </p:nvSpPr>
        <p:spPr>
          <a:xfrm>
            <a:off x="277402" y="1604514"/>
            <a:ext cx="5219271" cy="438582"/>
          </a:xfrm>
          <a:prstGeom prst="rect">
            <a:avLst/>
          </a:prstGeom>
          <a:noFill/>
        </p:spPr>
        <p:txBody>
          <a:bodyPr wrap="square" lIns="68580" tIns="34290" rIns="68580" bIns="34290" rtlCol="0">
            <a:spAutoFit/>
          </a:bodyPr>
          <a:lstStyle/>
          <a:p>
            <a:r>
              <a:rPr lang="en-US" sz="1200" dirty="0"/>
              <a:t>Skull showing two circular </a:t>
            </a:r>
            <a:r>
              <a:rPr lang="en-US" sz="1200" dirty="0" smtClean="0"/>
              <a:t>cutting craniotomies</a:t>
            </a:r>
            <a:r>
              <a:rPr lang="en-US" sz="1200" dirty="0"/>
              <a:t>, probably a correction of a depressed cranial fracture caused by </a:t>
            </a:r>
            <a:r>
              <a:rPr lang="en-US" sz="1200" dirty="0" smtClean="0"/>
              <a:t>a stone </a:t>
            </a:r>
            <a:r>
              <a:rPr lang="en-US" sz="1200" dirty="0" err="1"/>
              <a:t>porra</a:t>
            </a:r>
            <a:r>
              <a:rPr lang="en-US" sz="1200" dirty="0"/>
              <a:t> weapon.</a:t>
            </a:r>
            <a:endParaRPr lang="es-PE" sz="1200" dirty="0"/>
          </a:p>
        </p:txBody>
      </p:sp>
    </p:spTree>
    <p:extLst>
      <p:ext uri="{BB962C8B-B14F-4D97-AF65-F5344CB8AC3E}">
        <p14:creationId xmlns:p14="http://schemas.microsoft.com/office/powerpoint/2010/main" val="2115260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584001" y="941177"/>
            <a:ext cx="7886700" cy="435073"/>
          </a:xfrm>
        </p:spPr>
        <p:txBody>
          <a:bodyPr>
            <a:normAutofit/>
          </a:bodyPr>
          <a:lstStyle/>
          <a:p>
            <a:r>
              <a:rPr lang="en-US" sz="1800" b="1" dirty="0" smtClean="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C398F94-C737-4652-83AA-FF67D7A45748}"/>
              </a:ext>
            </a:extLst>
          </p:cNvPr>
          <p:cNvSpPr>
            <a:spLocks noGrp="1"/>
          </p:cNvSpPr>
          <p:nvPr>
            <p:ph idx="1"/>
          </p:nvPr>
        </p:nvSpPr>
        <p:spPr>
          <a:xfrm>
            <a:off x="628650" y="1369219"/>
            <a:ext cx="3514725" cy="3263504"/>
          </a:xfrm>
        </p:spPr>
        <p:txBody>
          <a:bodyPr>
            <a:normAutofit/>
          </a:bodyPr>
          <a:lstStyle/>
          <a:p>
            <a:pPr marL="0" indent="0">
              <a:buNone/>
            </a:pPr>
            <a:r>
              <a:rPr lang="en-US" sz="1200" dirty="0"/>
              <a:t>Inca and Pre-Columbian Trephination of Medicine in Ancient Peru</a:t>
            </a:r>
            <a:endParaRPr lang="es-PE" sz="1200" dirty="0"/>
          </a:p>
        </p:txBody>
      </p:sp>
      <p:pic>
        <p:nvPicPr>
          <p:cNvPr id="4" name="Imagen 3"/>
          <p:cNvPicPr>
            <a:picLocks noChangeAspect="1"/>
          </p:cNvPicPr>
          <p:nvPr/>
        </p:nvPicPr>
        <p:blipFill>
          <a:blip r:embed="rId2" cstate="print"/>
          <a:stretch>
            <a:fillRect/>
          </a:stretch>
        </p:blipFill>
        <p:spPr>
          <a:xfrm>
            <a:off x="4962418" y="1158714"/>
            <a:ext cx="2280863" cy="3041150"/>
          </a:xfrm>
          <a:prstGeom prst="rect">
            <a:avLst/>
          </a:prstGeom>
        </p:spPr>
      </p:pic>
      <p:sp>
        <p:nvSpPr>
          <p:cNvPr id="5" name="4 CuadroTexto"/>
          <p:cNvSpPr txBox="1"/>
          <p:nvPr/>
        </p:nvSpPr>
        <p:spPr>
          <a:xfrm>
            <a:off x="628896" y="3945948"/>
            <a:ext cx="3518065" cy="253916"/>
          </a:xfrm>
          <a:prstGeom prst="rect">
            <a:avLst/>
          </a:prstGeom>
          <a:noFill/>
        </p:spPr>
        <p:txBody>
          <a:bodyPr wrap="square" lIns="68580" tIns="34290" rIns="68580" bIns="34290" rtlCol="0">
            <a:spAutoFit/>
          </a:bodyPr>
          <a:lstStyle/>
          <a:p>
            <a:r>
              <a:rPr lang="es-PE" sz="1200" dirty="0" err="1"/>
              <a:t>Museum</a:t>
            </a:r>
            <a:r>
              <a:rPr lang="es-PE" sz="1200" dirty="0"/>
              <a:t> Julio Cesar Tello Paracas Perú </a:t>
            </a:r>
          </a:p>
        </p:txBody>
      </p:sp>
    </p:spTree>
    <p:extLst>
      <p:ext uri="{BB962C8B-B14F-4D97-AF65-F5344CB8AC3E}">
        <p14:creationId xmlns:p14="http://schemas.microsoft.com/office/powerpoint/2010/main" val="17650037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628650" y="958681"/>
            <a:ext cx="7886700" cy="414525"/>
          </a:xfrm>
        </p:spPr>
        <p:txBody>
          <a:bodyPr>
            <a:normAutofit/>
          </a:bodyPr>
          <a:lstStyle/>
          <a:p>
            <a:r>
              <a:rPr lang="en-US" sz="1800" b="1" dirty="0" smtClean="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373206"/>
            <a:ext cx="7800975" cy="1177245"/>
          </a:xfrm>
          <a:prstGeom prst="rect">
            <a:avLst/>
          </a:prstGeom>
          <a:noFill/>
        </p:spPr>
        <p:txBody>
          <a:bodyPr wrap="square" lIns="68580" tIns="34290" rIns="68580" bIns="34290" rtlCol="0">
            <a:spAutoFit/>
          </a:bodyPr>
          <a:lstStyle/>
          <a:p>
            <a:pPr algn="just"/>
            <a:r>
              <a:rPr lang="en-US" sz="1200" dirty="0"/>
              <a:t>The centers where the first skulls were found were in </a:t>
            </a:r>
            <a:r>
              <a:rPr lang="en-US" sz="1200" dirty="0" err="1"/>
              <a:t>Yucay</a:t>
            </a:r>
            <a:r>
              <a:rPr lang="en-US" sz="1200" dirty="0"/>
              <a:t>, Urubamba, Cuzco and </a:t>
            </a:r>
            <a:r>
              <a:rPr lang="en-US" sz="1200" dirty="0" err="1"/>
              <a:t>Paracas</a:t>
            </a:r>
            <a:r>
              <a:rPr lang="en-US" sz="1200" dirty="0"/>
              <a:t>, typifying for the characteristics, according to Weiss especially. The instruments may have been "obsidian" and "wedge-shaped volcanic glass blades." In addition to the skulls, bandages have been found in the form of cloths, cotton rolls, in the form of a thread and bandages made of very soft cotton fabric, which contributes to the criterion of the existence of a surgical method next to trepanation. The results intuited by the research are highlighted that in the series studied by </a:t>
            </a:r>
            <a:r>
              <a:rPr lang="en-US" sz="1200" dirty="0" err="1"/>
              <a:t>Tello</a:t>
            </a:r>
            <a:r>
              <a:rPr lang="en-US" sz="1200" dirty="0"/>
              <a:t> of 400 skulls, it is found that in 250 they surely "cured" (65%)</a:t>
            </a:r>
            <a:endParaRPr lang="es-PE" sz="1200" dirty="0"/>
          </a:p>
        </p:txBody>
      </p:sp>
    </p:spTree>
    <p:extLst>
      <p:ext uri="{BB962C8B-B14F-4D97-AF65-F5344CB8AC3E}">
        <p14:creationId xmlns:p14="http://schemas.microsoft.com/office/powerpoint/2010/main" val="1765003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5E32BB-D77F-4378-819F-EC99454B00D3}"/>
              </a:ext>
            </a:extLst>
          </p:cNvPr>
          <p:cNvSpPr>
            <a:spLocks noGrp="1"/>
          </p:cNvSpPr>
          <p:nvPr>
            <p:ph type="title"/>
          </p:nvPr>
        </p:nvSpPr>
        <p:spPr>
          <a:xfrm>
            <a:off x="628650" y="273844"/>
            <a:ext cx="7886700" cy="480968"/>
          </a:xfrm>
        </p:spPr>
        <p:txBody>
          <a:bodyPr>
            <a:normAutofit fontScale="90000"/>
          </a:bodyPr>
          <a:lstStyle/>
          <a:p>
            <a:r>
              <a:rPr lang="es-PE" dirty="0"/>
              <a:t/>
            </a:r>
            <a:br>
              <a:rPr lang="es-PE" dirty="0"/>
            </a:br>
            <a:endParaRPr lang="es-PE" sz="3000" b="1" i="1" dirty="0"/>
          </a:p>
        </p:txBody>
      </p:sp>
      <p:sp>
        <p:nvSpPr>
          <p:cNvPr id="3" name="Marcador de contenido 2">
            <a:extLst>
              <a:ext uri="{FF2B5EF4-FFF2-40B4-BE49-F238E27FC236}">
                <a16:creationId xmlns:a16="http://schemas.microsoft.com/office/drawing/2014/main" xmlns="" id="{7DF29685-4751-4296-8639-6E07CDAA873E}"/>
              </a:ext>
            </a:extLst>
          </p:cNvPr>
          <p:cNvSpPr>
            <a:spLocks noGrp="1"/>
          </p:cNvSpPr>
          <p:nvPr>
            <p:ph idx="1"/>
          </p:nvPr>
        </p:nvSpPr>
        <p:spPr>
          <a:xfrm>
            <a:off x="347751" y="1002821"/>
            <a:ext cx="8592987" cy="3381892"/>
          </a:xfrm>
          <a:solidFill>
            <a:schemeClr val="bg1"/>
          </a:solidFill>
        </p:spPr>
        <p:txBody>
          <a:bodyPr>
            <a:normAutofit/>
          </a:bodyPr>
          <a:lstStyle/>
          <a:p>
            <a:pPr algn="just"/>
            <a:r>
              <a:rPr lang="en-US" sz="1200" dirty="0"/>
              <a:t>In the Pre-Columbian cultures of Mexico (Maya and Aztec) and Peru, traditional medicine was empirical and based on magical religious rituals, there are writings, ceramics, bone remains, others that reveal the knowledge of these cultures. </a:t>
            </a:r>
          </a:p>
          <a:p>
            <a:pPr algn="just"/>
            <a:r>
              <a:rPr lang="en-US" sz="1200" dirty="0"/>
              <a:t>There is evidence that shaman healers handled various pathologies in the pre-Columbian period, such as: </a:t>
            </a:r>
          </a:p>
          <a:p>
            <a:pPr algn="just"/>
            <a:r>
              <a:rPr lang="en-US" sz="1200" dirty="0"/>
              <a:t>Epilepsy </a:t>
            </a:r>
          </a:p>
          <a:p>
            <a:pPr algn="just"/>
            <a:r>
              <a:rPr lang="en-US" sz="1200" dirty="0"/>
              <a:t>Tetanus </a:t>
            </a:r>
          </a:p>
          <a:p>
            <a:pPr algn="just"/>
            <a:r>
              <a:rPr lang="en-US" sz="1200" dirty="0"/>
              <a:t>Facial paralysis </a:t>
            </a:r>
          </a:p>
          <a:p>
            <a:pPr algn="just"/>
            <a:r>
              <a:rPr lang="en-US" sz="1200" dirty="0"/>
              <a:t>Bone disorders </a:t>
            </a:r>
            <a:r>
              <a:rPr lang="en-US" sz="1200" dirty="0" err="1"/>
              <a:t>Pott's</a:t>
            </a:r>
            <a:r>
              <a:rPr lang="en-US" sz="1200" dirty="0"/>
              <a:t> disease </a:t>
            </a:r>
          </a:p>
          <a:p>
            <a:pPr algn="just"/>
            <a:r>
              <a:rPr lang="en-US" sz="1200" dirty="0"/>
              <a:t>Cranial deformations </a:t>
            </a:r>
          </a:p>
          <a:p>
            <a:pPr algn="just"/>
            <a:r>
              <a:rPr lang="en-US" sz="1200" dirty="0"/>
              <a:t>Cranial trepanations </a:t>
            </a:r>
          </a:p>
          <a:p>
            <a:pPr algn="just"/>
            <a:r>
              <a:rPr lang="en-US" sz="1200" dirty="0"/>
              <a:t>Among others.</a:t>
            </a:r>
            <a:endParaRPr lang="es-PE" sz="1200" dirty="0"/>
          </a:p>
        </p:txBody>
      </p:sp>
      <p:sp>
        <p:nvSpPr>
          <p:cNvPr id="4" name="CuadroTexto 3"/>
          <p:cNvSpPr txBox="1"/>
          <p:nvPr/>
        </p:nvSpPr>
        <p:spPr>
          <a:xfrm>
            <a:off x="155276" y="4384713"/>
            <a:ext cx="8617789" cy="450123"/>
          </a:xfrm>
          <a:prstGeom prst="rect">
            <a:avLst/>
          </a:prstGeom>
          <a:noFill/>
        </p:spPr>
        <p:txBody>
          <a:bodyPr wrap="square" lIns="68580" tIns="34290" rIns="68580" bIns="34290" rtlCol="0">
            <a:spAutoFit/>
          </a:bodyPr>
          <a:lstStyle/>
          <a:p>
            <a:r>
              <a:rPr lang="en-US" sz="800" dirty="0" err="1"/>
              <a:t>Galán-Rodas</a:t>
            </a:r>
            <a:r>
              <a:rPr lang="en-US" sz="800" dirty="0"/>
              <a:t> </a:t>
            </a:r>
            <a:r>
              <a:rPr lang="en-US" sz="800" dirty="0" err="1"/>
              <a:t>Edén</a:t>
            </a:r>
            <a:r>
              <a:rPr lang="en-US" sz="800" dirty="0"/>
              <a:t>, </a:t>
            </a:r>
            <a:r>
              <a:rPr lang="en-US" sz="800" dirty="0" err="1"/>
              <a:t>Laberiano</a:t>
            </a:r>
            <a:r>
              <a:rPr lang="en-US" sz="800" dirty="0"/>
              <a:t> </a:t>
            </a:r>
            <a:r>
              <a:rPr lang="en-US" sz="800" dirty="0" err="1"/>
              <a:t>Fernández</a:t>
            </a:r>
            <a:r>
              <a:rPr lang="en-US" sz="800" dirty="0"/>
              <a:t> Caddie, </a:t>
            </a:r>
            <a:r>
              <a:rPr lang="en-US" sz="800" dirty="0" err="1"/>
              <a:t>Maguiña</a:t>
            </a:r>
            <a:r>
              <a:rPr lang="en-US" sz="800" dirty="0"/>
              <a:t> Vargas </a:t>
            </a:r>
            <a:r>
              <a:rPr lang="en-US" sz="800" dirty="0" err="1"/>
              <a:t>Ciro</a:t>
            </a:r>
            <a:r>
              <a:rPr lang="en-US" sz="800" dirty="0"/>
              <a:t>. </a:t>
            </a:r>
            <a:r>
              <a:rPr lang="en-US" sz="800" dirty="0" err="1"/>
              <a:t>Historia</a:t>
            </a:r>
            <a:r>
              <a:rPr lang="en-US" sz="800" dirty="0"/>
              <a:t> del </a:t>
            </a:r>
            <a:r>
              <a:rPr lang="en-US" sz="800" dirty="0" err="1"/>
              <a:t>Tumi</a:t>
            </a:r>
            <a:r>
              <a:rPr lang="en-US" sz="800" dirty="0"/>
              <a:t>: </a:t>
            </a:r>
            <a:r>
              <a:rPr lang="en-US" sz="800" dirty="0" err="1"/>
              <a:t>Símbolo</a:t>
            </a:r>
            <a:r>
              <a:rPr lang="en-US" sz="800" dirty="0"/>
              <a:t> de la </a:t>
            </a:r>
            <a:r>
              <a:rPr lang="en-US" sz="800" dirty="0" err="1"/>
              <a:t>Medicina</a:t>
            </a:r>
            <a:r>
              <a:rPr lang="en-US" sz="800" dirty="0"/>
              <a:t> Peruana y del </a:t>
            </a:r>
            <a:r>
              <a:rPr lang="en-US" sz="800" dirty="0" err="1"/>
              <a:t>Colegio</a:t>
            </a:r>
            <a:r>
              <a:rPr lang="en-US" sz="800" dirty="0"/>
              <a:t> </a:t>
            </a:r>
            <a:r>
              <a:rPr lang="en-US" sz="800" dirty="0" err="1"/>
              <a:t>Médico</a:t>
            </a:r>
            <a:r>
              <a:rPr lang="en-US" sz="800" dirty="0"/>
              <a:t> del </a:t>
            </a:r>
            <a:r>
              <a:rPr lang="en-US" sz="800" dirty="0" err="1"/>
              <a:t>Perú</a:t>
            </a:r>
            <a:r>
              <a:rPr lang="en-US" sz="800" dirty="0"/>
              <a:t>. </a:t>
            </a:r>
            <a:r>
              <a:rPr lang="en-US" sz="800" dirty="0" err="1"/>
              <a:t>Acta</a:t>
            </a:r>
            <a:r>
              <a:rPr lang="en-US" sz="800" dirty="0"/>
              <a:t> </a:t>
            </a:r>
            <a:r>
              <a:rPr lang="en-US" sz="800" dirty="0" err="1"/>
              <a:t>méd</a:t>
            </a:r>
            <a:r>
              <a:rPr lang="en-US" sz="800" dirty="0"/>
              <a:t>. peruana  [Internet]. 2012  </a:t>
            </a:r>
            <a:r>
              <a:rPr lang="en-US" sz="800" dirty="0" err="1"/>
              <a:t>Ene</a:t>
            </a:r>
            <a:r>
              <a:rPr lang="en-US" sz="800" dirty="0"/>
              <a:t> [</a:t>
            </a:r>
            <a:r>
              <a:rPr lang="en-US" sz="800" dirty="0" err="1"/>
              <a:t>citado</a:t>
            </a:r>
            <a:r>
              <a:rPr lang="en-US" sz="800" dirty="0"/>
              <a:t>  2020  Mar  20] ;  29( 1 ): 56-58. </a:t>
            </a:r>
            <a:r>
              <a:rPr lang="en-US" sz="800" dirty="0" err="1"/>
              <a:t>Disponible</a:t>
            </a:r>
            <a:r>
              <a:rPr lang="en-US" sz="800" dirty="0"/>
              <a:t> </a:t>
            </a:r>
            <a:r>
              <a:rPr lang="en-US" sz="800" dirty="0" err="1"/>
              <a:t>en</a:t>
            </a:r>
            <a:r>
              <a:rPr lang="en-US" sz="800" dirty="0"/>
              <a:t>: </a:t>
            </a:r>
            <a:r>
              <a:rPr lang="en-US" sz="800" dirty="0">
                <a:hlinkClick r:id="rId2"/>
              </a:rPr>
              <a:t>http://www.scielo.org.pe/scielo.php?script=sci_arttext&amp;pid=S1728-59172012000100014&amp;lng=es</a:t>
            </a:r>
            <a:endParaRPr lang="en-US" sz="800" dirty="0"/>
          </a:p>
          <a:p>
            <a:endParaRPr lang="en-US" sz="800" dirty="0"/>
          </a:p>
        </p:txBody>
      </p:sp>
    </p:spTree>
    <p:extLst>
      <p:ext uri="{BB962C8B-B14F-4D97-AF65-F5344CB8AC3E}">
        <p14:creationId xmlns:p14="http://schemas.microsoft.com/office/powerpoint/2010/main" val="21069934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628650" y="917585"/>
            <a:ext cx="7886700" cy="435073"/>
          </a:xfrm>
        </p:spPr>
        <p:txBody>
          <a:bodyPr>
            <a:normAutofit/>
          </a:bodyPr>
          <a:lstStyle/>
          <a:p>
            <a:r>
              <a:rPr lang="en-US" sz="1800" b="1" dirty="0">
                <a:solidFill>
                  <a:schemeClr val="accent2"/>
                </a:solidFill>
                <a:effectLst>
                  <a:outerShdw blurRad="38100" dist="38100" dir="2700000" algn="tl">
                    <a:srgbClr val="000000">
                      <a:alpha val="43137"/>
                    </a:srgbClr>
                  </a:outerShdw>
                </a:effectLst>
              </a:rPr>
              <a:t>6 Trephination</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352658"/>
            <a:ext cx="7800975" cy="1361911"/>
          </a:xfrm>
          <a:prstGeom prst="rect">
            <a:avLst/>
          </a:prstGeom>
          <a:noFill/>
        </p:spPr>
        <p:txBody>
          <a:bodyPr wrap="square" lIns="68580" tIns="34290" rIns="68580" bIns="34290" rtlCol="0">
            <a:spAutoFit/>
          </a:bodyPr>
          <a:lstStyle/>
          <a:p>
            <a:pPr algn="just"/>
            <a:r>
              <a:rPr lang="en-US" sz="1200" dirty="0"/>
              <a:t>The result of the study of archaeological specimens has been found that among the possible causes of trepanation that could be considered: </a:t>
            </a:r>
          </a:p>
          <a:p>
            <a:pPr marL="171450" indent="-171450" algn="just">
              <a:buFont typeface="Arial" panose="020B0604020202020204" pitchFamily="34" charset="0"/>
              <a:buChar char="•"/>
            </a:pPr>
            <a:r>
              <a:rPr lang="en-US" sz="1200" dirty="0"/>
              <a:t>Inflammatory processes</a:t>
            </a:r>
          </a:p>
          <a:p>
            <a:pPr marL="171450" indent="-171450" algn="just">
              <a:buFont typeface="Arial" panose="020B0604020202020204" pitchFamily="34" charset="0"/>
              <a:buChar char="•"/>
            </a:pPr>
            <a:r>
              <a:rPr lang="en-US" sz="1200" dirty="0"/>
              <a:t>Hemorrhages with lifting of the </a:t>
            </a:r>
            <a:r>
              <a:rPr lang="en-US" sz="1200" dirty="0" err="1"/>
              <a:t>periosteum</a:t>
            </a:r>
            <a:r>
              <a:rPr lang="en-US" sz="1200" dirty="0"/>
              <a:t>, </a:t>
            </a:r>
          </a:p>
          <a:p>
            <a:pPr marL="171450" indent="-171450" algn="just">
              <a:buFont typeface="Arial" panose="020B0604020202020204" pitchFamily="34" charset="0"/>
              <a:buChar char="•"/>
            </a:pPr>
            <a:r>
              <a:rPr lang="en-US" sz="1200" dirty="0"/>
              <a:t>Tuberculosis</a:t>
            </a:r>
          </a:p>
          <a:p>
            <a:pPr marL="171450" indent="-171450" algn="just">
              <a:buFont typeface="Arial" panose="020B0604020202020204" pitchFamily="34" charset="0"/>
              <a:buChar char="•"/>
            </a:pPr>
            <a:r>
              <a:rPr lang="en-US" sz="1200" dirty="0" err="1"/>
              <a:t>Osteomyelitis</a:t>
            </a:r>
            <a:endParaRPr lang="en-US" sz="1200" dirty="0"/>
          </a:p>
          <a:p>
            <a:pPr marL="171450" indent="-171450" algn="just">
              <a:buFont typeface="Arial" panose="020B0604020202020204" pitchFamily="34" charset="0"/>
              <a:buChar char="•"/>
            </a:pPr>
            <a:r>
              <a:rPr lang="en-US" sz="1200" dirty="0"/>
              <a:t>Tumors</a:t>
            </a:r>
          </a:p>
        </p:txBody>
      </p:sp>
    </p:spTree>
    <p:extLst>
      <p:ext uri="{BB962C8B-B14F-4D97-AF65-F5344CB8AC3E}">
        <p14:creationId xmlns:p14="http://schemas.microsoft.com/office/powerpoint/2010/main" val="1765003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585787" y="1016956"/>
            <a:ext cx="7886700" cy="393976"/>
          </a:xfrm>
        </p:spPr>
        <p:txBody>
          <a:bodyPr>
            <a:normAutofit/>
          </a:bodyPr>
          <a:lstStyle/>
          <a:p>
            <a:r>
              <a:rPr lang="en-US" sz="1800" b="1" dirty="0" smtClean="0">
                <a:solidFill>
                  <a:schemeClr val="accent2"/>
                </a:solidFill>
                <a:effectLst>
                  <a:outerShdw blurRad="38100" dist="38100" dir="2700000" algn="tl">
                    <a:srgbClr val="000000">
                      <a:alpha val="43137"/>
                    </a:srgbClr>
                  </a:outerShdw>
                </a:effectLst>
              </a:rPr>
              <a:t>6. </a:t>
            </a:r>
            <a:r>
              <a:rPr lang="en-US" sz="1800" b="1" dirty="0">
                <a:solidFill>
                  <a:schemeClr val="accent2"/>
                </a:solidFill>
                <a:effectLst>
                  <a:outerShdw blurRad="38100" dist="38100" dir="2700000" algn="tl">
                    <a:srgbClr val="000000">
                      <a:alpha val="43137"/>
                    </a:srgbClr>
                  </a:outerShdw>
                </a:effectLst>
              </a:rPr>
              <a:t>Trephination</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410932"/>
            <a:ext cx="7800975" cy="807913"/>
          </a:xfrm>
          <a:prstGeom prst="rect">
            <a:avLst/>
          </a:prstGeom>
          <a:noFill/>
        </p:spPr>
        <p:txBody>
          <a:bodyPr wrap="square" lIns="68580" tIns="34290" rIns="68580" bIns="34290" rtlCol="0">
            <a:spAutoFit/>
          </a:bodyPr>
          <a:lstStyle/>
          <a:p>
            <a:pPr algn="just"/>
            <a:r>
              <a:rPr lang="en-US" sz="1200" dirty="0"/>
              <a:t>Radiological studies of the skulls trepanned by pre-Columbian Peruvian surgeons: "reveal anatomical knowledge and unsurpassed skill and delicacy of the hands, the bridge that divides the wounds, is a luxury of bone dissection" ... "the resource of dissecting the internal table without penetrating the cranial cavity was frequently used by Peruvian surgeons in the delicate area of ​​the head »; Weiss wrote.</a:t>
            </a:r>
          </a:p>
        </p:txBody>
      </p:sp>
    </p:spTree>
    <p:extLst>
      <p:ext uri="{BB962C8B-B14F-4D97-AF65-F5344CB8AC3E}">
        <p14:creationId xmlns:p14="http://schemas.microsoft.com/office/powerpoint/2010/main" val="1765003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5DDF96-F896-4AA1-8DD3-EECDE210202B}"/>
              </a:ext>
            </a:extLst>
          </p:cNvPr>
          <p:cNvSpPr>
            <a:spLocks noGrp="1"/>
          </p:cNvSpPr>
          <p:nvPr>
            <p:ph type="title"/>
          </p:nvPr>
        </p:nvSpPr>
        <p:spPr>
          <a:xfrm>
            <a:off x="284862" y="1003310"/>
            <a:ext cx="7886700" cy="311783"/>
          </a:xfrm>
        </p:spPr>
        <p:txBody>
          <a:bodyPr>
            <a:normAutofit fontScale="90000"/>
          </a:bodyPr>
          <a:lstStyle/>
          <a:p>
            <a:r>
              <a:rPr lang="en-US" sz="1800" b="1" dirty="0">
                <a:solidFill>
                  <a:schemeClr val="accent2"/>
                </a:solidFill>
                <a:effectLst>
                  <a:outerShdw blurRad="38100" dist="38100" dir="2700000" algn="tl">
                    <a:srgbClr val="000000">
                      <a:alpha val="43137"/>
                    </a:srgbClr>
                  </a:outerShdw>
                </a:effectLst>
              </a:rPr>
              <a:t>6. Trephination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9791854C-4A33-4736-96F2-4B9F3CCB196A}"/>
              </a:ext>
            </a:extLst>
          </p:cNvPr>
          <p:cNvSpPr>
            <a:spLocks noGrp="1"/>
          </p:cNvSpPr>
          <p:nvPr>
            <p:ph idx="1"/>
          </p:nvPr>
        </p:nvSpPr>
        <p:spPr>
          <a:xfrm>
            <a:off x="211347" y="1369219"/>
            <a:ext cx="3994031" cy="3302082"/>
          </a:xfrm>
        </p:spPr>
        <p:txBody>
          <a:bodyPr>
            <a:normAutofit fontScale="77500" lnSpcReduction="20000"/>
          </a:bodyPr>
          <a:lstStyle/>
          <a:p>
            <a:pPr marL="0" indent="0">
              <a:buNone/>
            </a:pPr>
            <a:endParaRPr lang="en-US" dirty="0"/>
          </a:p>
          <a:p>
            <a:pPr marL="0" indent="0" algn="just">
              <a:buNone/>
            </a:pPr>
            <a:r>
              <a:rPr lang="en-US" sz="1500" dirty="0"/>
              <a:t>“Amazing skull showing the impressive result of a frontal cranioplasty performed with gold plate, followed by perfect healing around the bone. A smaller crosscut open craniectomy is observed over the left parietal region”</a:t>
            </a:r>
          </a:p>
          <a:p>
            <a:pPr marL="0" indent="0" algn="just">
              <a:buNone/>
            </a:pPr>
            <a:endParaRPr lang="en-US" sz="1500" dirty="0"/>
          </a:p>
          <a:p>
            <a:pPr marL="0" indent="0">
              <a:buNone/>
            </a:pPr>
            <a:r>
              <a:rPr lang="en-US" sz="1500" dirty="0"/>
              <a:t>This important bone piece can be seen in the Gold Museum in Lima Peru</a:t>
            </a:r>
          </a:p>
          <a:p>
            <a:pPr marL="0" indent="0">
              <a:buNone/>
            </a:pPr>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r>
              <a:rPr lang="en-US" sz="1500" dirty="0"/>
              <a:t>Marino, R., &amp; Gonzales-Portillo, M. (2000). Preconquest Peruvian Neurosurgeons: A Study of Inca and Pre-Columbian Trephination and the Art of Medicine in Ancient Peru. Neurosurgery, 47(4), 940–950. doi:10.1097/00006123-200010000-00028 </a:t>
            </a:r>
            <a:endParaRPr lang="es-PE" sz="1500" dirty="0"/>
          </a:p>
        </p:txBody>
      </p:sp>
      <p:pic>
        <p:nvPicPr>
          <p:cNvPr id="4" name="Imagen 3">
            <a:extLst>
              <a:ext uri="{FF2B5EF4-FFF2-40B4-BE49-F238E27FC236}">
                <a16:creationId xmlns:a16="http://schemas.microsoft.com/office/drawing/2014/main" xmlns="" id="{A33B0055-050F-4E7E-AF96-F3EA9E06A6BE}"/>
              </a:ext>
            </a:extLst>
          </p:cNvPr>
          <p:cNvPicPr>
            <a:picLocks noChangeAspect="1"/>
          </p:cNvPicPr>
          <p:nvPr/>
        </p:nvPicPr>
        <p:blipFill rotWithShape="1">
          <a:blip r:embed="rId2"/>
          <a:srcRect l="43347" t="39665" r="29149" b="10691"/>
          <a:stretch/>
        </p:blipFill>
        <p:spPr>
          <a:xfrm>
            <a:off x="5129761" y="1086607"/>
            <a:ext cx="3041801" cy="3660054"/>
          </a:xfrm>
          <a:prstGeom prst="rect">
            <a:avLst/>
          </a:prstGeom>
        </p:spPr>
      </p:pic>
    </p:spTree>
    <p:extLst>
      <p:ext uri="{BB962C8B-B14F-4D97-AF65-F5344CB8AC3E}">
        <p14:creationId xmlns:p14="http://schemas.microsoft.com/office/powerpoint/2010/main" val="576351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7554" y="828649"/>
            <a:ext cx="7886700" cy="404250"/>
          </a:xfrm>
        </p:spPr>
        <p:txBody>
          <a:bodyPr>
            <a:normAutofit/>
          </a:bodyPr>
          <a:lstStyle/>
          <a:p>
            <a:r>
              <a:rPr lang="en-US" sz="1600" b="1" dirty="0">
                <a:solidFill>
                  <a:schemeClr val="accent2"/>
                </a:solidFill>
                <a:effectLst>
                  <a:outerShdw blurRad="38100" dist="38100" dir="2700000" algn="tl">
                    <a:srgbClr val="000000">
                      <a:alpha val="43137"/>
                    </a:srgbClr>
                  </a:outerShdw>
                </a:effectLst>
              </a:rPr>
              <a:t>6. </a:t>
            </a:r>
            <a:r>
              <a:rPr lang="en-US" sz="1600" b="1" dirty="0" smtClean="0">
                <a:solidFill>
                  <a:schemeClr val="accent2"/>
                </a:solidFill>
                <a:effectLst>
                  <a:outerShdw blurRad="38100" dist="38100" dir="2700000" algn="tl">
                    <a:srgbClr val="000000">
                      <a:alpha val="43137"/>
                    </a:srgbClr>
                  </a:outerShdw>
                </a:effectLst>
              </a:rPr>
              <a:t>Evidence of </a:t>
            </a:r>
            <a:r>
              <a:rPr lang="en-US" sz="1600" b="1" dirty="0" err="1" smtClean="0">
                <a:solidFill>
                  <a:schemeClr val="accent2"/>
                </a:solidFill>
                <a:effectLst>
                  <a:outerShdw blurRad="38100" dist="38100" dir="2700000" algn="tl">
                    <a:srgbClr val="000000">
                      <a:alpha val="43137"/>
                    </a:srgbClr>
                  </a:outerShdw>
                </a:effectLst>
              </a:rPr>
              <a:t>Traphination</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031" t="7954" r="11418" b="14229"/>
          <a:stretch/>
        </p:blipFill>
        <p:spPr>
          <a:xfrm>
            <a:off x="603205" y="1361354"/>
            <a:ext cx="3948247" cy="3133040"/>
          </a:xfrm>
        </p:spPr>
      </p:pic>
      <p:sp>
        <p:nvSpPr>
          <p:cNvPr id="5" name="4 CuadroTexto"/>
          <p:cNvSpPr txBox="1"/>
          <p:nvPr/>
        </p:nvSpPr>
        <p:spPr>
          <a:xfrm>
            <a:off x="5225244" y="2731511"/>
            <a:ext cx="3032290" cy="253916"/>
          </a:xfrm>
          <a:prstGeom prst="rect">
            <a:avLst/>
          </a:prstGeom>
          <a:noFill/>
        </p:spPr>
        <p:txBody>
          <a:bodyPr wrap="square" lIns="68580" tIns="34290" rIns="68580" bIns="34290" rtlCol="0">
            <a:spAutoFit/>
          </a:bodyPr>
          <a:lstStyle/>
          <a:p>
            <a:r>
              <a:rPr lang="es-PE" sz="1200" dirty="0" err="1"/>
              <a:t>Museum</a:t>
            </a:r>
            <a:r>
              <a:rPr lang="es-PE" sz="1200" dirty="0"/>
              <a:t> Julio Cesar Tello Paracas Perú </a:t>
            </a:r>
          </a:p>
        </p:txBody>
      </p:sp>
    </p:spTree>
    <p:extLst>
      <p:ext uri="{BB962C8B-B14F-4D97-AF65-F5344CB8AC3E}">
        <p14:creationId xmlns:p14="http://schemas.microsoft.com/office/powerpoint/2010/main" val="27829003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797826"/>
            <a:ext cx="7886700" cy="671378"/>
          </a:xfrm>
        </p:spPr>
        <p:txBody>
          <a:bodyPr>
            <a:normAutofit/>
          </a:bodyPr>
          <a:lstStyle/>
          <a:p>
            <a:r>
              <a:rPr lang="es-PE" sz="1600" b="1" dirty="0">
                <a:solidFill>
                  <a:schemeClr val="accent2"/>
                </a:solidFill>
                <a:effectLst>
                  <a:outerShdw blurRad="38100" dist="38100" dir="2700000" algn="tl">
                    <a:srgbClr val="000000">
                      <a:alpha val="43137"/>
                    </a:srgbClr>
                  </a:outerShdw>
                </a:effectLst>
              </a:rPr>
              <a:t>7. Cranial deformations</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153462"/>
            <a:ext cx="7886700" cy="1117127"/>
          </a:xfrm>
        </p:spPr>
        <p:txBody>
          <a:bodyPr/>
          <a:lstStyle/>
          <a:p>
            <a:pPr marL="0" indent="0" algn="just">
              <a:buNone/>
            </a:pPr>
            <a:r>
              <a:rPr lang="en-US" dirty="0"/>
              <a:t/>
            </a:r>
            <a:br>
              <a:rPr lang="en-US" dirty="0"/>
            </a:br>
            <a:r>
              <a:rPr lang="en-US" sz="1200" dirty="0"/>
              <a:t>In Peru there are notable pieces of cranial deformations. In some mummies the technique is still insinuated with remains of strongly tied slats. Deformed skulls are found in all directions and even clearly double-headed. Also the presence of </a:t>
            </a:r>
            <a:r>
              <a:rPr lang="en-US" sz="1200" dirty="0" err="1"/>
              <a:t>sesamoid</a:t>
            </a:r>
            <a:r>
              <a:rPr lang="en-US" sz="1200" dirty="0"/>
              <a:t> or supernumerary bones in the posterior sutures and hence the generic name of Inca bones (</a:t>
            </a:r>
            <a:r>
              <a:rPr lang="en-US" sz="1200" dirty="0" err="1"/>
              <a:t>epactal</a:t>
            </a:r>
            <a:r>
              <a:rPr lang="en-US" sz="1200" dirty="0"/>
              <a:t>).</a:t>
            </a:r>
          </a:p>
        </p:txBody>
      </p:sp>
      <p:sp>
        <p:nvSpPr>
          <p:cNvPr id="4" name="CuadroTexto 3"/>
          <p:cNvSpPr txBox="1"/>
          <p:nvPr/>
        </p:nvSpPr>
        <p:spPr>
          <a:xfrm>
            <a:off x="310101" y="4462419"/>
            <a:ext cx="6507231" cy="223138"/>
          </a:xfrm>
          <a:prstGeom prst="rect">
            <a:avLst/>
          </a:prstGeom>
          <a:noFill/>
        </p:spPr>
        <p:txBody>
          <a:bodyPr wrap="none" lIns="68580" tIns="34290" rIns="68580" bIns="34290" rtlCol="0">
            <a:spAutoFit/>
          </a:bodyPr>
          <a:lstStyle/>
          <a:p>
            <a:r>
              <a:rPr lang="es-ES" sz="1000" dirty="0"/>
              <a:t>Historia de la Medicina </a:t>
            </a:r>
            <a:r>
              <a:rPr lang="es-ES" sz="1000" dirty="0" err="1"/>
              <a:t>Medicina</a:t>
            </a:r>
            <a:r>
              <a:rPr lang="es-ES" sz="1000" dirty="0"/>
              <a:t> prehispánica.  Edwin Ruiz Alarcón. </a:t>
            </a:r>
            <a:r>
              <a:rPr lang="en-US" sz="1000" dirty="0" err="1"/>
              <a:t>Revista</a:t>
            </a:r>
            <a:r>
              <a:rPr lang="en-US" sz="1000" dirty="0"/>
              <a:t> MEDICINA - Vol. 22 No. 3(54) - </a:t>
            </a:r>
            <a:r>
              <a:rPr lang="en-US" sz="1000" dirty="0" err="1"/>
              <a:t>Diciembre</a:t>
            </a:r>
            <a:r>
              <a:rPr lang="en-US" sz="1000" dirty="0"/>
              <a:t> 2000</a:t>
            </a:r>
          </a:p>
        </p:txBody>
      </p:sp>
    </p:spTree>
    <p:extLst>
      <p:ext uri="{BB962C8B-B14F-4D97-AF65-F5344CB8AC3E}">
        <p14:creationId xmlns:p14="http://schemas.microsoft.com/office/powerpoint/2010/main" val="1429965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731" y="900569"/>
            <a:ext cx="7886700" cy="352880"/>
          </a:xfrm>
        </p:spPr>
        <p:txBody>
          <a:bodyPr>
            <a:normAutofit/>
          </a:bodyPr>
          <a:lstStyle/>
          <a:p>
            <a:r>
              <a:rPr lang="es-PE" sz="1600" b="1" dirty="0">
                <a:solidFill>
                  <a:schemeClr val="accent2"/>
                </a:solidFill>
                <a:effectLst>
                  <a:outerShdw blurRad="38100" dist="38100" dir="2700000" algn="tl">
                    <a:srgbClr val="000000">
                      <a:alpha val="43137"/>
                    </a:srgbClr>
                  </a:outerShdw>
                </a:effectLst>
              </a:rPr>
              <a:t>7. Cranial deformations</a:t>
            </a:r>
            <a:r>
              <a:rPr lang="it-IT" sz="1600" b="1" dirty="0">
                <a:solidFill>
                  <a:schemeClr val="accent2"/>
                </a:solidFill>
                <a:effectLst>
                  <a:outerShdw blurRad="38100" dist="38100" dir="2700000" algn="tl">
                    <a:srgbClr val="000000">
                      <a:alpha val="43137"/>
                    </a:srgbClr>
                  </a:outerShdw>
                </a:effectLst>
              </a:rPr>
              <a:t>.</a:t>
            </a:r>
            <a:r>
              <a:rPr lang="es-PE" sz="1600" b="1" dirty="0">
                <a:solidFill>
                  <a:schemeClr val="accent2"/>
                </a:solidFill>
                <a:effectLst>
                  <a:outerShdw blurRad="38100" dist="38100" dir="2700000" algn="tl">
                    <a:srgbClr val="000000">
                      <a:alpha val="43137"/>
                    </a:srgbClr>
                  </a:outerShdw>
                </a:effectLst>
              </a:rPr>
              <a:t> </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1050894" y="1554075"/>
            <a:ext cx="2175191" cy="2900256"/>
          </a:xfrm>
          <a:prstGeom prst="rect">
            <a:avLst/>
          </a:prstGeom>
        </p:spPr>
      </p:pic>
      <p:pic>
        <p:nvPicPr>
          <p:cNvPr id="5" name="Imagen 4"/>
          <p:cNvPicPr>
            <a:picLocks noChangeAspect="1"/>
          </p:cNvPicPr>
          <p:nvPr/>
        </p:nvPicPr>
        <p:blipFill rotWithShape="1">
          <a:blip r:embed="rId3" cstate="print"/>
          <a:srcRect l="5277" t="34931" r="2158" b="8928"/>
          <a:stretch/>
        </p:blipFill>
        <p:spPr>
          <a:xfrm>
            <a:off x="4826429" y="1636268"/>
            <a:ext cx="2694402" cy="2178866"/>
          </a:xfrm>
          <a:prstGeom prst="rect">
            <a:avLst/>
          </a:prstGeom>
        </p:spPr>
      </p:pic>
      <p:sp>
        <p:nvSpPr>
          <p:cNvPr id="7" name="6 CuadroTexto"/>
          <p:cNvSpPr txBox="1"/>
          <p:nvPr/>
        </p:nvSpPr>
        <p:spPr>
          <a:xfrm>
            <a:off x="5097298" y="3917373"/>
            <a:ext cx="3032290" cy="253916"/>
          </a:xfrm>
          <a:prstGeom prst="rect">
            <a:avLst/>
          </a:prstGeom>
          <a:noFill/>
        </p:spPr>
        <p:txBody>
          <a:bodyPr wrap="square" lIns="68580" tIns="34290" rIns="68580" bIns="34290" rtlCol="0">
            <a:spAutoFit/>
          </a:bodyPr>
          <a:lstStyle/>
          <a:p>
            <a:r>
              <a:rPr lang="es-PE" sz="1200" dirty="0" err="1"/>
              <a:t>Museum</a:t>
            </a:r>
            <a:r>
              <a:rPr lang="es-PE" sz="1200" dirty="0"/>
              <a:t> Julio Cesar Tello Paracas Perú </a:t>
            </a:r>
          </a:p>
        </p:txBody>
      </p:sp>
    </p:spTree>
    <p:extLst>
      <p:ext uri="{BB962C8B-B14F-4D97-AF65-F5344CB8AC3E}">
        <p14:creationId xmlns:p14="http://schemas.microsoft.com/office/powerpoint/2010/main" val="17945882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5634" y="1095777"/>
            <a:ext cx="7886700" cy="383702"/>
          </a:xfrm>
        </p:spPr>
        <p:txBody>
          <a:bodyPr>
            <a:normAutofit/>
          </a:bodyPr>
          <a:lstStyle/>
          <a:p>
            <a:r>
              <a:rPr lang="es-PE" sz="1600" b="1" dirty="0">
                <a:solidFill>
                  <a:schemeClr val="accent2"/>
                </a:solidFill>
                <a:effectLst>
                  <a:outerShdw blurRad="38100" dist="38100" dir="2700000" algn="tl">
                    <a:srgbClr val="000000">
                      <a:alpha val="43137"/>
                    </a:srgbClr>
                  </a:outerShdw>
                </a:effectLst>
              </a:rPr>
              <a:t>7. Cranial deformations</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rcRect t="27736" r="6990"/>
          <a:stretch>
            <a:fillRect/>
          </a:stretch>
        </p:blipFill>
        <p:spPr>
          <a:xfrm>
            <a:off x="1708897" y="1694689"/>
            <a:ext cx="2276543" cy="2358335"/>
          </a:xfrm>
          <a:prstGeom prst="rect">
            <a:avLst/>
          </a:prstGeom>
        </p:spPr>
      </p:pic>
      <p:sp>
        <p:nvSpPr>
          <p:cNvPr id="6" name="5 CuadroTexto"/>
          <p:cNvSpPr txBox="1"/>
          <p:nvPr/>
        </p:nvSpPr>
        <p:spPr>
          <a:xfrm>
            <a:off x="4711536" y="2731510"/>
            <a:ext cx="3032290" cy="253916"/>
          </a:xfrm>
          <a:prstGeom prst="rect">
            <a:avLst/>
          </a:prstGeom>
          <a:noFill/>
        </p:spPr>
        <p:txBody>
          <a:bodyPr wrap="square" lIns="68580" tIns="34290" rIns="68580" bIns="34290" rtlCol="0">
            <a:spAutoFit/>
          </a:bodyPr>
          <a:lstStyle/>
          <a:p>
            <a:r>
              <a:rPr lang="es-PE" sz="1200" dirty="0" err="1"/>
              <a:t>Museum</a:t>
            </a:r>
            <a:r>
              <a:rPr lang="es-PE" sz="1200" dirty="0"/>
              <a:t> Julio Cesar Tello Paracas Perú </a:t>
            </a:r>
          </a:p>
        </p:txBody>
      </p:sp>
    </p:spTree>
    <p:extLst>
      <p:ext uri="{BB962C8B-B14F-4D97-AF65-F5344CB8AC3E}">
        <p14:creationId xmlns:p14="http://schemas.microsoft.com/office/powerpoint/2010/main" val="24304686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0250" y="869826"/>
            <a:ext cx="7886700" cy="373347"/>
          </a:xfrm>
        </p:spPr>
        <p:txBody>
          <a:bodyPr>
            <a:normAutofit/>
          </a:bodyPr>
          <a:lstStyle/>
          <a:p>
            <a:r>
              <a:rPr lang="es-PE" sz="1600" b="1" dirty="0">
                <a:solidFill>
                  <a:schemeClr val="accent2"/>
                </a:solidFill>
                <a:effectLst>
                  <a:outerShdw blurRad="38100" dist="38100" dir="2700000" algn="tl">
                    <a:srgbClr val="000000">
                      <a:alpha val="43137"/>
                    </a:srgbClr>
                  </a:outerShdw>
                </a:effectLst>
              </a:rPr>
              <a:t>7. Cranial deformations</a:t>
            </a:r>
            <a:endParaRPr lang="en-US" sz="1600" b="1" dirty="0">
              <a:solidFill>
                <a:schemeClr val="accent2"/>
              </a:solidFill>
              <a:effectLst>
                <a:outerShdw blurRad="38100" dist="38100" dir="2700000" algn="tl">
                  <a:srgbClr val="000000">
                    <a:alpha val="43137"/>
                  </a:srgbClr>
                </a:outerShdw>
              </a:effectLst>
            </a:endParaRPr>
          </a:p>
        </p:txBody>
      </p:sp>
      <p:pic>
        <p:nvPicPr>
          <p:cNvPr id="8" name="Imagen 7"/>
          <p:cNvPicPr>
            <a:picLocks noChangeAspect="1"/>
          </p:cNvPicPr>
          <p:nvPr/>
        </p:nvPicPr>
        <p:blipFill>
          <a:blip r:embed="rId2" cstate="print"/>
          <a:stretch>
            <a:fillRect/>
          </a:stretch>
        </p:blipFill>
        <p:spPr>
          <a:xfrm>
            <a:off x="621887" y="1474583"/>
            <a:ext cx="3857645" cy="2825958"/>
          </a:xfrm>
          <a:prstGeom prst="rect">
            <a:avLst/>
          </a:prstGeom>
        </p:spPr>
      </p:pic>
      <p:sp>
        <p:nvSpPr>
          <p:cNvPr id="5" name="4 CuadroTexto"/>
          <p:cNvSpPr txBox="1"/>
          <p:nvPr/>
        </p:nvSpPr>
        <p:spPr>
          <a:xfrm>
            <a:off x="5027530" y="1654354"/>
            <a:ext cx="3627541" cy="1915909"/>
          </a:xfrm>
          <a:prstGeom prst="rect">
            <a:avLst/>
          </a:prstGeom>
          <a:noFill/>
        </p:spPr>
        <p:txBody>
          <a:bodyPr wrap="square" lIns="68580" tIns="34290" rIns="68580" bIns="34290" rtlCol="0">
            <a:spAutoFit/>
          </a:bodyPr>
          <a:lstStyle/>
          <a:p>
            <a:pPr algn="just"/>
            <a:r>
              <a:rPr lang="es-PE" sz="1200" dirty="0" err="1"/>
              <a:t>Cradles</a:t>
            </a:r>
            <a:r>
              <a:rPr lang="es-PE" sz="1200" dirty="0"/>
              <a:t> </a:t>
            </a:r>
            <a:r>
              <a:rPr lang="es-PE" sz="1200" dirty="0" err="1"/>
              <a:t>were</a:t>
            </a:r>
            <a:r>
              <a:rPr lang="es-PE" sz="1200" dirty="0"/>
              <a:t> </a:t>
            </a:r>
            <a:r>
              <a:rPr lang="es-PE" sz="1200" dirty="0" err="1"/>
              <a:t>the</a:t>
            </a:r>
            <a:r>
              <a:rPr lang="es-PE" sz="1200" dirty="0"/>
              <a:t> </a:t>
            </a:r>
            <a:r>
              <a:rPr lang="es-PE" sz="1200" dirty="0" err="1"/>
              <a:t>most</a:t>
            </a:r>
            <a:r>
              <a:rPr lang="es-PE" sz="1200" dirty="0"/>
              <a:t> </a:t>
            </a:r>
            <a:r>
              <a:rPr lang="es-PE" sz="1200" dirty="0" err="1"/>
              <a:t>complex</a:t>
            </a:r>
            <a:r>
              <a:rPr lang="es-PE" sz="1200" dirty="0"/>
              <a:t> </a:t>
            </a:r>
            <a:r>
              <a:rPr lang="es-PE" sz="1200" dirty="0" err="1"/>
              <a:t>instruments</a:t>
            </a:r>
            <a:r>
              <a:rPr lang="es-PE" sz="1200" dirty="0"/>
              <a:t> </a:t>
            </a:r>
            <a:r>
              <a:rPr lang="es-PE" sz="1200" dirty="0" err="1"/>
              <a:t>used</a:t>
            </a:r>
            <a:r>
              <a:rPr lang="es-PE" sz="1200" dirty="0"/>
              <a:t> in </a:t>
            </a:r>
            <a:r>
              <a:rPr lang="es-PE" sz="1200" dirty="0" err="1"/>
              <a:t>deformation</a:t>
            </a:r>
            <a:r>
              <a:rPr lang="es-PE" sz="1200" dirty="0"/>
              <a:t>;   </a:t>
            </a:r>
            <a:r>
              <a:rPr lang="es-PE" sz="1200" dirty="0" err="1"/>
              <a:t>they</a:t>
            </a:r>
            <a:r>
              <a:rPr lang="es-PE" sz="1200" dirty="0"/>
              <a:t> </a:t>
            </a:r>
            <a:r>
              <a:rPr lang="es-PE" sz="1200" dirty="0" err="1"/>
              <a:t>were</a:t>
            </a:r>
            <a:r>
              <a:rPr lang="es-PE" sz="1200" dirty="0"/>
              <a:t> </a:t>
            </a:r>
            <a:r>
              <a:rPr lang="es-PE" sz="1200" dirty="0" err="1"/>
              <a:t>made</a:t>
            </a:r>
            <a:r>
              <a:rPr lang="es-PE" sz="1200" dirty="0"/>
              <a:t> </a:t>
            </a:r>
            <a:r>
              <a:rPr lang="es-PE" sz="1200" dirty="0" err="1"/>
              <a:t>from</a:t>
            </a:r>
            <a:r>
              <a:rPr lang="es-PE" sz="1200" dirty="0"/>
              <a:t> </a:t>
            </a:r>
            <a:r>
              <a:rPr lang="es-PE" sz="1200" dirty="0" err="1"/>
              <a:t>reed</a:t>
            </a:r>
            <a:r>
              <a:rPr lang="es-PE" sz="1200" dirty="0"/>
              <a:t> </a:t>
            </a:r>
            <a:r>
              <a:rPr lang="es-PE" sz="1200" dirty="0" err="1"/>
              <a:t>or</a:t>
            </a:r>
            <a:r>
              <a:rPr lang="es-PE" sz="1200" dirty="0"/>
              <a:t> </a:t>
            </a:r>
            <a:r>
              <a:rPr lang="es-PE" sz="1200" dirty="0" err="1"/>
              <a:t>cane</a:t>
            </a:r>
            <a:r>
              <a:rPr lang="es-PE" sz="1200" dirty="0"/>
              <a:t>, </a:t>
            </a:r>
            <a:r>
              <a:rPr lang="es-PE" sz="1200" dirty="0" err="1"/>
              <a:t>wich</a:t>
            </a:r>
            <a:r>
              <a:rPr lang="es-PE" sz="1200" dirty="0"/>
              <a:t> </a:t>
            </a:r>
            <a:r>
              <a:rPr lang="es-PE" sz="1200" dirty="0" err="1"/>
              <a:t>were</a:t>
            </a:r>
            <a:r>
              <a:rPr lang="es-PE" sz="1200" dirty="0"/>
              <a:t> </a:t>
            </a:r>
            <a:r>
              <a:rPr lang="es-PE" sz="1200" dirty="0" err="1"/>
              <a:t>covered</a:t>
            </a:r>
            <a:r>
              <a:rPr lang="es-PE" sz="1200" dirty="0"/>
              <a:t> </a:t>
            </a:r>
            <a:r>
              <a:rPr lang="es-PE" sz="1200" dirty="0" err="1"/>
              <a:t>with</a:t>
            </a:r>
            <a:r>
              <a:rPr lang="es-PE" sz="1200" dirty="0"/>
              <a:t> </a:t>
            </a:r>
            <a:r>
              <a:rPr lang="es-PE" sz="1200" dirty="0" err="1"/>
              <a:t>various</a:t>
            </a:r>
            <a:r>
              <a:rPr lang="es-PE" sz="1200" dirty="0"/>
              <a:t> </a:t>
            </a:r>
            <a:r>
              <a:rPr lang="es-PE" sz="1200" dirty="0" err="1"/>
              <a:t>layers</a:t>
            </a:r>
            <a:r>
              <a:rPr lang="es-PE" sz="1200" dirty="0"/>
              <a:t> of </a:t>
            </a:r>
            <a:r>
              <a:rPr lang="es-PE" sz="1200" dirty="0" err="1"/>
              <a:t>clothes</a:t>
            </a:r>
            <a:r>
              <a:rPr lang="es-PE" sz="1200" dirty="0"/>
              <a:t> and placed  </a:t>
            </a:r>
            <a:r>
              <a:rPr lang="es-PE" sz="1200" dirty="0" err="1"/>
              <a:t>over</a:t>
            </a:r>
            <a:r>
              <a:rPr lang="es-PE" sz="1200" dirty="0"/>
              <a:t> a </a:t>
            </a:r>
            <a:r>
              <a:rPr lang="es-PE" sz="1200" dirty="0" err="1"/>
              <a:t>cotton</a:t>
            </a:r>
            <a:r>
              <a:rPr lang="es-PE" sz="1200" dirty="0"/>
              <a:t> </a:t>
            </a:r>
            <a:r>
              <a:rPr lang="es-PE" sz="1200" dirty="0" err="1"/>
              <a:t>pad</a:t>
            </a:r>
            <a:r>
              <a:rPr lang="es-PE" sz="1200" dirty="0"/>
              <a:t>. </a:t>
            </a:r>
          </a:p>
          <a:p>
            <a:pPr algn="just"/>
            <a:r>
              <a:rPr lang="es-PE" sz="1200" dirty="0" err="1"/>
              <a:t>The</a:t>
            </a:r>
            <a:r>
              <a:rPr lang="es-PE" sz="1200" dirty="0"/>
              <a:t> </a:t>
            </a:r>
            <a:r>
              <a:rPr lang="es-PE" sz="1200" dirty="0" err="1"/>
              <a:t>infant</a:t>
            </a:r>
            <a:r>
              <a:rPr lang="es-PE" sz="1200" dirty="0"/>
              <a:t> </a:t>
            </a:r>
            <a:r>
              <a:rPr lang="es-PE" sz="1200" dirty="0" err="1"/>
              <a:t>was</a:t>
            </a:r>
            <a:r>
              <a:rPr lang="es-PE" sz="1200" dirty="0"/>
              <a:t> </a:t>
            </a:r>
            <a:r>
              <a:rPr lang="es-PE" sz="1200" dirty="0" err="1"/>
              <a:t>bound</a:t>
            </a:r>
            <a:r>
              <a:rPr lang="es-PE" sz="1200" dirty="0"/>
              <a:t> </a:t>
            </a:r>
            <a:r>
              <a:rPr lang="es-PE" sz="1200" dirty="0" err="1"/>
              <a:t>to</a:t>
            </a:r>
            <a:r>
              <a:rPr lang="es-PE" sz="1200" dirty="0"/>
              <a:t> </a:t>
            </a:r>
            <a:r>
              <a:rPr lang="es-PE" sz="1200" dirty="0" err="1"/>
              <a:t>the</a:t>
            </a:r>
            <a:r>
              <a:rPr lang="es-PE" sz="1200" dirty="0"/>
              <a:t> </a:t>
            </a:r>
            <a:r>
              <a:rPr lang="es-PE" sz="1200" dirty="0" err="1"/>
              <a:t>bed</a:t>
            </a:r>
            <a:r>
              <a:rPr lang="es-PE" sz="1200" dirty="0"/>
              <a:t> </a:t>
            </a:r>
            <a:r>
              <a:rPr lang="es-PE" sz="1200" dirty="0" err="1"/>
              <a:t>by</a:t>
            </a:r>
            <a:r>
              <a:rPr lang="es-PE" sz="1200" dirty="0"/>
              <a:t> </a:t>
            </a:r>
            <a:r>
              <a:rPr lang="es-PE" sz="1200" dirty="0" err="1"/>
              <a:t>several</a:t>
            </a:r>
            <a:r>
              <a:rPr lang="es-PE" sz="1200" dirty="0"/>
              <a:t> </a:t>
            </a:r>
            <a:r>
              <a:rPr lang="es-PE" sz="1200" dirty="0" err="1"/>
              <a:t>ribbons</a:t>
            </a:r>
            <a:r>
              <a:rPr lang="es-PE" sz="1200" dirty="0"/>
              <a:t>, </a:t>
            </a:r>
            <a:r>
              <a:rPr lang="es-PE" sz="1200" dirty="0" err="1"/>
              <a:t>on</a:t>
            </a:r>
            <a:r>
              <a:rPr lang="es-PE" sz="1200" dirty="0"/>
              <a:t> </a:t>
            </a:r>
            <a:r>
              <a:rPr lang="es-PE" sz="1200" dirty="0" err="1"/>
              <a:t>its</a:t>
            </a:r>
            <a:r>
              <a:rPr lang="es-PE" sz="1200" dirty="0"/>
              <a:t> head </a:t>
            </a:r>
            <a:r>
              <a:rPr lang="es-PE" sz="1200" dirty="0" err="1"/>
              <a:t>were</a:t>
            </a:r>
            <a:r>
              <a:rPr lang="es-PE" sz="1200" dirty="0"/>
              <a:t> placed  </a:t>
            </a:r>
            <a:r>
              <a:rPr lang="es-PE" sz="1200" dirty="0" err="1"/>
              <a:t>ties</a:t>
            </a:r>
            <a:r>
              <a:rPr lang="es-PE" sz="1200" dirty="0"/>
              <a:t>, </a:t>
            </a:r>
            <a:r>
              <a:rPr lang="es-PE" sz="1200" dirty="0" err="1"/>
              <a:t>wich</a:t>
            </a:r>
            <a:r>
              <a:rPr lang="es-PE" sz="1200" dirty="0"/>
              <a:t> </a:t>
            </a:r>
            <a:r>
              <a:rPr lang="es-PE" sz="1200" dirty="0" err="1"/>
              <a:t>facilitied</a:t>
            </a:r>
            <a:r>
              <a:rPr lang="es-PE" sz="1200" dirty="0"/>
              <a:t> </a:t>
            </a:r>
            <a:r>
              <a:rPr lang="es-PE" sz="1200" dirty="0" err="1"/>
              <a:t>the</a:t>
            </a:r>
            <a:r>
              <a:rPr lang="es-PE" sz="1200" dirty="0"/>
              <a:t> </a:t>
            </a:r>
            <a:r>
              <a:rPr lang="es-PE" sz="1200" dirty="0" err="1"/>
              <a:t>deformation</a:t>
            </a:r>
            <a:r>
              <a:rPr lang="es-PE" sz="1200" dirty="0"/>
              <a:t>. As </a:t>
            </a:r>
            <a:r>
              <a:rPr lang="es-PE" sz="1200" dirty="0" err="1"/>
              <a:t>the</a:t>
            </a:r>
            <a:r>
              <a:rPr lang="es-PE" sz="1200" dirty="0"/>
              <a:t> </a:t>
            </a:r>
            <a:r>
              <a:rPr lang="es-PE" sz="1200" dirty="0" err="1"/>
              <a:t>chils</a:t>
            </a:r>
            <a:r>
              <a:rPr lang="es-PE" sz="1200" dirty="0"/>
              <a:t> </a:t>
            </a:r>
            <a:r>
              <a:rPr lang="es-PE" sz="1200" dirty="0" err="1"/>
              <a:t>grew</a:t>
            </a:r>
            <a:r>
              <a:rPr lang="es-PE" sz="1200" dirty="0"/>
              <a:t>, </a:t>
            </a:r>
            <a:r>
              <a:rPr lang="es-PE" sz="1200" dirty="0" err="1"/>
              <a:t>bands</a:t>
            </a:r>
            <a:r>
              <a:rPr lang="es-PE" sz="1200" dirty="0"/>
              <a:t> and </a:t>
            </a:r>
            <a:r>
              <a:rPr lang="es-PE" sz="1200" dirty="0" err="1"/>
              <a:t>ribbons</a:t>
            </a:r>
            <a:r>
              <a:rPr lang="es-PE" sz="1200" dirty="0"/>
              <a:t> of </a:t>
            </a:r>
            <a:r>
              <a:rPr lang="es-PE" sz="1200" dirty="0" err="1"/>
              <a:t>cloth</a:t>
            </a:r>
            <a:r>
              <a:rPr lang="es-PE" sz="1200" dirty="0"/>
              <a:t> </a:t>
            </a:r>
            <a:r>
              <a:rPr lang="es-PE" sz="1200" dirty="0" err="1"/>
              <a:t>or</a:t>
            </a:r>
            <a:r>
              <a:rPr lang="es-PE" sz="1200" dirty="0"/>
              <a:t> </a:t>
            </a:r>
            <a:r>
              <a:rPr lang="es-PE" sz="1200" dirty="0" err="1"/>
              <a:t>wood</a:t>
            </a:r>
            <a:r>
              <a:rPr lang="es-PE" sz="1200" dirty="0"/>
              <a:t> </a:t>
            </a:r>
            <a:r>
              <a:rPr lang="es-PE" sz="1200" dirty="0" err="1"/>
              <a:t>stat</a:t>
            </a:r>
            <a:r>
              <a:rPr lang="es-PE" sz="1200" dirty="0"/>
              <a:t> </a:t>
            </a:r>
            <a:r>
              <a:rPr lang="es-PE" sz="1200" dirty="0" err="1"/>
              <a:t>cane</a:t>
            </a:r>
            <a:r>
              <a:rPr lang="es-PE" sz="1200" dirty="0"/>
              <a:t> and </a:t>
            </a:r>
            <a:r>
              <a:rPr lang="es-PE" sz="1200" dirty="0" err="1"/>
              <a:t>cotton</a:t>
            </a:r>
            <a:r>
              <a:rPr lang="es-PE" sz="1200" dirty="0"/>
              <a:t> </a:t>
            </a:r>
            <a:r>
              <a:rPr lang="es-PE" sz="1200" dirty="0" err="1"/>
              <a:t>threads</a:t>
            </a:r>
            <a:r>
              <a:rPr lang="es-PE" sz="1200" dirty="0"/>
              <a:t> </a:t>
            </a:r>
            <a:r>
              <a:rPr lang="es-PE" sz="1200" dirty="0" err="1"/>
              <a:t>were</a:t>
            </a:r>
            <a:r>
              <a:rPr lang="es-PE" sz="1200" dirty="0"/>
              <a:t> </a:t>
            </a:r>
            <a:r>
              <a:rPr lang="es-PE" sz="1200" dirty="0" err="1"/>
              <a:t>tied</a:t>
            </a:r>
            <a:r>
              <a:rPr lang="es-PE" sz="1200" dirty="0"/>
              <a:t> </a:t>
            </a:r>
            <a:r>
              <a:rPr lang="es-PE" sz="1200" dirty="0" err="1"/>
              <a:t>to</a:t>
            </a:r>
            <a:r>
              <a:rPr lang="es-PE" sz="1200" dirty="0"/>
              <a:t> </a:t>
            </a:r>
            <a:r>
              <a:rPr lang="es-PE" sz="1200" dirty="0" err="1"/>
              <a:t>the</a:t>
            </a:r>
            <a:r>
              <a:rPr lang="es-PE" sz="1200" dirty="0"/>
              <a:t> </a:t>
            </a:r>
            <a:r>
              <a:rPr lang="es-PE" sz="1200" dirty="0" err="1"/>
              <a:t>front</a:t>
            </a:r>
            <a:r>
              <a:rPr lang="es-PE" sz="1200" dirty="0"/>
              <a:t>  and back of </a:t>
            </a:r>
            <a:r>
              <a:rPr lang="es-PE" sz="1200" dirty="0" err="1"/>
              <a:t>the</a:t>
            </a:r>
            <a:r>
              <a:rPr lang="es-PE" sz="1200" dirty="0"/>
              <a:t> head </a:t>
            </a:r>
            <a:r>
              <a:rPr lang="es-PE" sz="1200" dirty="0" err="1"/>
              <a:t>for</a:t>
            </a:r>
            <a:r>
              <a:rPr lang="es-PE" sz="1200" dirty="0"/>
              <a:t> </a:t>
            </a:r>
            <a:r>
              <a:rPr lang="es-PE" sz="1200" dirty="0" err="1"/>
              <a:t>the</a:t>
            </a:r>
            <a:r>
              <a:rPr lang="es-PE" sz="1200" dirty="0"/>
              <a:t> </a:t>
            </a:r>
            <a:r>
              <a:rPr lang="es-PE" sz="1200" dirty="0" err="1"/>
              <a:t>intented</a:t>
            </a:r>
            <a:r>
              <a:rPr lang="es-PE" sz="1200" dirty="0"/>
              <a:t> </a:t>
            </a:r>
            <a:r>
              <a:rPr lang="es-PE" sz="1200" dirty="0" err="1"/>
              <a:t>effect</a:t>
            </a:r>
            <a:r>
              <a:rPr lang="es-PE" sz="1200" dirty="0"/>
              <a:t> in </a:t>
            </a:r>
            <a:r>
              <a:rPr lang="es-PE" sz="1200" dirty="0" err="1"/>
              <a:t>the</a:t>
            </a:r>
            <a:r>
              <a:rPr lang="es-PE" sz="1200" dirty="0"/>
              <a:t> </a:t>
            </a:r>
            <a:r>
              <a:rPr lang="es-PE" sz="1200" dirty="0" err="1"/>
              <a:t>deformation</a:t>
            </a:r>
            <a:r>
              <a:rPr lang="es-PE" sz="1200" dirty="0"/>
              <a:t>.</a:t>
            </a:r>
          </a:p>
        </p:txBody>
      </p:sp>
      <p:sp>
        <p:nvSpPr>
          <p:cNvPr id="6" name="5 CuadroTexto"/>
          <p:cNvSpPr txBox="1"/>
          <p:nvPr/>
        </p:nvSpPr>
        <p:spPr>
          <a:xfrm>
            <a:off x="5240173" y="3697924"/>
            <a:ext cx="3032290" cy="253916"/>
          </a:xfrm>
          <a:prstGeom prst="rect">
            <a:avLst/>
          </a:prstGeom>
          <a:noFill/>
        </p:spPr>
        <p:txBody>
          <a:bodyPr wrap="square" lIns="68580" tIns="34290" rIns="68580" bIns="34290" rtlCol="0">
            <a:spAutoFit/>
          </a:bodyPr>
          <a:lstStyle/>
          <a:p>
            <a:r>
              <a:rPr lang="es-PE" sz="1200" dirty="0" err="1"/>
              <a:t>Museum</a:t>
            </a:r>
            <a:r>
              <a:rPr lang="es-PE" sz="1200" dirty="0"/>
              <a:t> Julio Cesar Tello Paracas Perú </a:t>
            </a:r>
          </a:p>
        </p:txBody>
      </p:sp>
    </p:spTree>
    <p:extLst>
      <p:ext uri="{BB962C8B-B14F-4D97-AF65-F5344CB8AC3E}">
        <p14:creationId xmlns:p14="http://schemas.microsoft.com/office/powerpoint/2010/main" val="23356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9977" y="941744"/>
            <a:ext cx="7886700" cy="352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7. Cranial deformations</a:t>
            </a:r>
            <a:endParaRPr lang="en-US" sz="1600" b="1" dirty="0">
              <a:solidFill>
                <a:schemeClr val="accent2"/>
              </a:solidFill>
              <a:effectLst>
                <a:outerShdw blurRad="38100" dist="38100" dir="2700000" algn="tl">
                  <a:srgbClr val="000000">
                    <a:alpha val="43137"/>
                  </a:srgbClr>
                </a:outerShdw>
              </a:effectLst>
            </a:endParaRPr>
          </a:p>
        </p:txBody>
      </p:sp>
      <p:pic>
        <p:nvPicPr>
          <p:cNvPr id="5" name="Marcador de contenido 4"/>
          <p:cNvPicPr>
            <a:picLocks noGrp="1" noChangeAspect="1"/>
          </p:cNvPicPr>
          <p:nvPr>
            <p:ph idx="1"/>
          </p:nvPr>
        </p:nvPicPr>
        <p:blipFill rotWithShape="1">
          <a:blip r:embed="rId2" cstate="print">
            <a:lum contrast="-30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0598" t="8171" r="9120" b="8866"/>
          <a:stretch/>
        </p:blipFill>
        <p:spPr>
          <a:xfrm>
            <a:off x="812302" y="1557079"/>
            <a:ext cx="3605587" cy="2794515"/>
          </a:xfrm>
        </p:spPr>
      </p:pic>
      <p:sp>
        <p:nvSpPr>
          <p:cNvPr id="6" name="5 CuadroTexto"/>
          <p:cNvSpPr txBox="1"/>
          <p:nvPr/>
        </p:nvSpPr>
        <p:spPr>
          <a:xfrm>
            <a:off x="4966945" y="2808816"/>
            <a:ext cx="3032290" cy="253916"/>
          </a:xfrm>
          <a:prstGeom prst="rect">
            <a:avLst/>
          </a:prstGeom>
          <a:noFill/>
        </p:spPr>
        <p:txBody>
          <a:bodyPr wrap="square" lIns="68580" tIns="34290" rIns="68580" bIns="34290" rtlCol="0">
            <a:spAutoFit/>
          </a:bodyPr>
          <a:lstStyle/>
          <a:p>
            <a:r>
              <a:rPr lang="es-PE" sz="1200" dirty="0" err="1"/>
              <a:t>Museum</a:t>
            </a:r>
            <a:r>
              <a:rPr lang="es-PE" sz="1200" dirty="0"/>
              <a:t> Julio Cesar Tello Paracas Perú </a:t>
            </a:r>
          </a:p>
        </p:txBody>
      </p:sp>
    </p:spTree>
    <p:extLst>
      <p:ext uri="{BB962C8B-B14F-4D97-AF65-F5344CB8AC3E}">
        <p14:creationId xmlns:p14="http://schemas.microsoft.com/office/powerpoint/2010/main" val="578048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731" y="951938"/>
            <a:ext cx="7886700" cy="548089"/>
          </a:xfrm>
        </p:spPr>
        <p:txBody>
          <a:bodyPr>
            <a:normAutofit/>
          </a:bodyPr>
          <a:lstStyle/>
          <a:p>
            <a:r>
              <a:rPr lang="es-PE" sz="1600" b="1" dirty="0">
                <a:solidFill>
                  <a:schemeClr val="accent2"/>
                </a:solidFill>
                <a:effectLst>
                  <a:outerShdw blurRad="38100" dist="38100" dir="2700000" algn="tl">
                    <a:srgbClr val="000000">
                      <a:alpha val="43137"/>
                    </a:srgbClr>
                  </a:outerShdw>
                </a:effectLst>
              </a:rPr>
              <a:t>7. Cranial deformations</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1032291" y="1721872"/>
            <a:ext cx="3451550" cy="2588663"/>
          </a:xfrm>
          <a:prstGeom prst="rect">
            <a:avLst/>
          </a:prstGeom>
        </p:spPr>
      </p:pic>
      <p:sp>
        <p:nvSpPr>
          <p:cNvPr id="6" name="5 CuadroTexto"/>
          <p:cNvSpPr txBox="1"/>
          <p:nvPr/>
        </p:nvSpPr>
        <p:spPr>
          <a:xfrm>
            <a:off x="5214969" y="2730096"/>
            <a:ext cx="3032290" cy="253916"/>
          </a:xfrm>
          <a:prstGeom prst="rect">
            <a:avLst/>
          </a:prstGeom>
          <a:noFill/>
        </p:spPr>
        <p:txBody>
          <a:bodyPr wrap="square" lIns="68580" tIns="34290" rIns="68580" bIns="34290" rtlCol="0">
            <a:spAutoFit/>
          </a:bodyPr>
          <a:lstStyle/>
          <a:p>
            <a:r>
              <a:rPr lang="es-PE" sz="1200" dirty="0" err="1"/>
              <a:t>Museum</a:t>
            </a:r>
            <a:r>
              <a:rPr lang="es-PE" sz="1200" dirty="0"/>
              <a:t> Julio Cesar Tello Paracas Perú </a:t>
            </a:r>
          </a:p>
        </p:txBody>
      </p:sp>
    </p:spTree>
    <p:extLst>
      <p:ext uri="{BB962C8B-B14F-4D97-AF65-F5344CB8AC3E}">
        <p14:creationId xmlns:p14="http://schemas.microsoft.com/office/powerpoint/2010/main" val="4027829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639" y="746803"/>
            <a:ext cx="8515350" cy="714375"/>
          </a:xfrm>
        </p:spPr>
        <p:txBody>
          <a:bodyPr>
            <a:normAutofit/>
          </a:bodyPr>
          <a:lstStyle/>
          <a:p>
            <a:r>
              <a:rPr lang="en-US" sz="1800" b="1" dirty="0">
                <a:solidFill>
                  <a:schemeClr val="accent2"/>
                </a:solidFill>
                <a:effectLst>
                  <a:outerShdw blurRad="38100" dist="38100" dir="2700000" algn="tl">
                    <a:srgbClr val="000000">
                      <a:alpha val="43137"/>
                    </a:srgbClr>
                  </a:outerShdw>
                </a:effectLst>
              </a:rPr>
              <a:t>2. Chronology of Andean Pre-Hispanic (Pre-Columbian) cultures</a:t>
            </a:r>
          </a:p>
        </p:txBody>
      </p:sp>
      <p:sp>
        <p:nvSpPr>
          <p:cNvPr id="3" name="Marcador de contenido 2"/>
          <p:cNvSpPr>
            <a:spLocks noGrp="1"/>
          </p:cNvSpPr>
          <p:nvPr>
            <p:ph idx="1"/>
          </p:nvPr>
        </p:nvSpPr>
        <p:spPr>
          <a:xfrm>
            <a:off x="489789" y="1529752"/>
            <a:ext cx="8372475" cy="1644963"/>
          </a:xfrm>
        </p:spPr>
        <p:txBody>
          <a:bodyPr>
            <a:normAutofit/>
          </a:bodyPr>
          <a:lstStyle/>
          <a:p>
            <a:pPr marL="0" indent="0" algn="just">
              <a:buNone/>
            </a:pPr>
            <a:r>
              <a:rPr lang="en-US" sz="1200" dirty="0"/>
              <a:t>The appearance of man in America occurred around 15,000 years a. C., with its appearance the population and civilization of the American continent begins. Andean or pre-Hispanic or pre-Columbian civilizations developed towards along the western coast of America The development of pre-Columbian cultures has 2 periods:    The first period is the </a:t>
            </a:r>
            <a:r>
              <a:rPr lang="en-US" sz="1200" dirty="0" err="1"/>
              <a:t>preceramic</a:t>
            </a:r>
            <a:r>
              <a:rPr lang="en-US" sz="1200" dirty="0"/>
              <a:t> and is the longest: it covers from 15,000 BC. C. until 2000 a. C .; it includes the “</a:t>
            </a:r>
            <a:r>
              <a:rPr lang="en-US" sz="1200" dirty="0" err="1"/>
              <a:t>lithic</a:t>
            </a:r>
            <a:r>
              <a:rPr lang="en-US" sz="1200" dirty="0"/>
              <a:t>” periods (15,000-7000 BC), early archaic (7000-4000 BC) and late archaic (4000-2000 BC).  The second period begins from 2000 a. C., with the appearance and development of ceramics, and it is the ceramic or formative period, which is divided into lower or initial, intermediate or middle, and upper or final.</a:t>
            </a:r>
          </a:p>
        </p:txBody>
      </p:sp>
      <p:sp>
        <p:nvSpPr>
          <p:cNvPr id="4" name="3 CuadroTexto"/>
          <p:cNvSpPr txBox="1"/>
          <p:nvPr/>
        </p:nvSpPr>
        <p:spPr>
          <a:xfrm>
            <a:off x="342899" y="4275493"/>
            <a:ext cx="8258175" cy="407804"/>
          </a:xfrm>
          <a:prstGeom prst="rect">
            <a:avLst/>
          </a:prstGeom>
          <a:noFill/>
        </p:spPr>
        <p:txBody>
          <a:bodyPr wrap="square" lIns="68580" tIns="34290" rIns="68580" bIns="34290" rtlCol="0">
            <a:spAutoFit/>
          </a:bodyPr>
          <a:lstStyle/>
          <a:p>
            <a:r>
              <a:rPr lang="es-PE" sz="1050" dirty="0"/>
              <a:t>Jorge </a:t>
            </a:r>
            <a:r>
              <a:rPr lang="es-PE" sz="1050" dirty="0" err="1"/>
              <a:t>Moscol</a:t>
            </a:r>
            <a:r>
              <a:rPr lang="es-PE" sz="1050" dirty="0"/>
              <a:t> Gonzales. El conocimiento anatómico en el Perú preincaico. / Revista de la Asociación Médica Argentina, Vol. 131, Número 4 de 2018. </a:t>
            </a:r>
            <a:r>
              <a:rPr lang="es-PE" sz="1050" dirty="0">
                <a:hlinkClick r:id="rId2" invalidUrl="https://www.ama-med.org.ar/uploads_archivos/1583/Rev-4-2018-completa AMA.pdf"/>
              </a:rPr>
              <a:t>https://www.ama-med.org.ar/uploads_archivos/1583/Rev-4-2018-completa%20AMA.pdf#page=6</a:t>
            </a:r>
            <a:endParaRPr lang="es-PE" sz="1050" dirty="0"/>
          </a:p>
        </p:txBody>
      </p:sp>
    </p:spTree>
    <p:extLst>
      <p:ext uri="{BB962C8B-B14F-4D97-AF65-F5344CB8AC3E}">
        <p14:creationId xmlns:p14="http://schemas.microsoft.com/office/powerpoint/2010/main" val="25063883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982761"/>
            <a:ext cx="7886700" cy="424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7. Cranial deformations</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rcRect l="9609" t="43739" r="4424" b="10412"/>
          <a:stretch>
            <a:fillRect/>
          </a:stretch>
        </p:blipFill>
        <p:spPr>
          <a:xfrm>
            <a:off x="1106508" y="1899679"/>
            <a:ext cx="3740727" cy="1496291"/>
          </a:xfrm>
          <a:prstGeom prst="rect">
            <a:avLst/>
          </a:prstGeom>
        </p:spPr>
      </p:pic>
      <p:sp>
        <p:nvSpPr>
          <p:cNvPr id="6" name="5 CuadroTexto"/>
          <p:cNvSpPr txBox="1"/>
          <p:nvPr/>
        </p:nvSpPr>
        <p:spPr>
          <a:xfrm>
            <a:off x="5625936" y="2623686"/>
            <a:ext cx="3032290" cy="253916"/>
          </a:xfrm>
          <a:prstGeom prst="rect">
            <a:avLst/>
          </a:prstGeom>
          <a:noFill/>
        </p:spPr>
        <p:txBody>
          <a:bodyPr wrap="square" lIns="68580" tIns="34290" rIns="68580" bIns="34290" rtlCol="0">
            <a:spAutoFit/>
          </a:bodyPr>
          <a:lstStyle/>
          <a:p>
            <a:r>
              <a:rPr lang="es-PE" sz="1200" dirty="0" err="1"/>
              <a:t>Museum</a:t>
            </a:r>
            <a:r>
              <a:rPr lang="es-PE" sz="1200" dirty="0"/>
              <a:t> Julio Cesar Tello Paracas Perú </a:t>
            </a:r>
          </a:p>
        </p:txBody>
      </p:sp>
    </p:spTree>
    <p:extLst>
      <p:ext uri="{BB962C8B-B14F-4D97-AF65-F5344CB8AC3E}">
        <p14:creationId xmlns:p14="http://schemas.microsoft.com/office/powerpoint/2010/main" val="42309661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1013583"/>
            <a:ext cx="7886700" cy="322057"/>
          </a:xfrm>
        </p:spPr>
        <p:txBody>
          <a:bodyPr>
            <a:normAutofit/>
          </a:bodyPr>
          <a:lstStyle/>
          <a:p>
            <a:r>
              <a:rPr lang="es-PE" sz="1600" b="1" dirty="0">
                <a:solidFill>
                  <a:schemeClr val="accent2"/>
                </a:solidFill>
                <a:effectLst>
                  <a:outerShdw blurRad="38100" dist="38100" dir="2700000" algn="tl">
                    <a:srgbClr val="000000">
                      <a:alpha val="43137"/>
                    </a:srgbClr>
                  </a:outerShdw>
                </a:effectLst>
              </a:rPr>
              <a:t>7. Cranial deformations</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533605"/>
            <a:ext cx="7886700" cy="1117127"/>
          </a:xfrm>
        </p:spPr>
        <p:txBody>
          <a:bodyPr>
            <a:normAutofit lnSpcReduction="10000"/>
          </a:bodyPr>
          <a:lstStyle/>
          <a:p>
            <a:pPr marL="0" indent="0" algn="just">
              <a:buNone/>
            </a:pPr>
            <a:r>
              <a:rPr lang="en-US" sz="1200" dirty="0"/>
              <a:t>Evidence has been found that pre-Columbian cultures developed important techniques of cranial deformations by </a:t>
            </a:r>
            <a:r>
              <a:rPr lang="en-US" sz="1200" dirty="0" smtClean="0"/>
              <a:t>finding mummified </a:t>
            </a:r>
            <a:r>
              <a:rPr lang="en-US" sz="1200" dirty="0"/>
              <a:t>remains with cranial remodeling. Cranial deformation consists of the placement of rigid elements (splints) and / or flexible elements (pads of different shapes, tapes, straps) which adjust to the skull in the first months of life and up to three years of age, to exert pressure in certain areas, managing to direct the growth towards the areas of the skull where there was less pressure.</a:t>
            </a:r>
            <a:endParaRPr lang="es-ES" sz="1200" dirty="0"/>
          </a:p>
          <a:p>
            <a:pPr algn="just">
              <a:buNone/>
            </a:pPr>
            <a:r>
              <a:rPr lang="en-US" sz="1000" b="1" dirty="0"/>
              <a:t>      </a:t>
            </a:r>
            <a:endParaRPr lang="en-US" dirty="0"/>
          </a:p>
        </p:txBody>
      </p:sp>
      <p:sp>
        <p:nvSpPr>
          <p:cNvPr id="4" name="3 CuadroTexto"/>
          <p:cNvSpPr txBox="1"/>
          <p:nvPr/>
        </p:nvSpPr>
        <p:spPr>
          <a:xfrm>
            <a:off x="700088" y="4022011"/>
            <a:ext cx="8058150" cy="592470"/>
          </a:xfrm>
          <a:prstGeom prst="rect">
            <a:avLst/>
          </a:prstGeom>
          <a:noFill/>
        </p:spPr>
        <p:txBody>
          <a:bodyPr wrap="square" lIns="68580" tIns="34290" rIns="68580" bIns="34290" rtlCol="0">
            <a:spAutoFit/>
          </a:bodyPr>
          <a:lstStyle/>
          <a:p>
            <a:r>
              <a:rPr lang="en-US" sz="1000" b="1" dirty="0" err="1"/>
              <a:t>Tiesler</a:t>
            </a:r>
            <a:r>
              <a:rPr lang="en-US" sz="1000" b="1" dirty="0"/>
              <a:t>, V. </a:t>
            </a:r>
            <a:r>
              <a:rPr lang="en-US" sz="1000" i="1" dirty="0"/>
              <a:t>The </a:t>
            </a:r>
            <a:r>
              <a:rPr lang="en-US" sz="1000" i="1" dirty="0" err="1"/>
              <a:t>bioarchaeology</a:t>
            </a:r>
            <a:r>
              <a:rPr lang="en-US" sz="1000" i="1" dirty="0"/>
              <a:t> of artificial cranial modifications. New approaches to head shaping and its meanings in </a:t>
            </a:r>
            <a:r>
              <a:rPr lang="en-US" sz="1000" i="1" dirty="0" err="1"/>
              <a:t>precolumbian</a:t>
            </a:r>
            <a:r>
              <a:rPr lang="en-US" sz="1000" i="1" dirty="0"/>
              <a:t> Mesoamerica and beyond</a:t>
            </a:r>
            <a:r>
              <a:rPr lang="en-US" sz="1000" dirty="0"/>
              <a:t>, Springer, New York. 2014. https://doi.org/10.1007/978-1-4614- 8760-9</a:t>
            </a:r>
            <a:endParaRPr lang="es-PE" sz="1000" dirty="0"/>
          </a:p>
          <a:p>
            <a:endParaRPr lang="es-PE" dirty="0"/>
          </a:p>
        </p:txBody>
      </p:sp>
    </p:spTree>
    <p:extLst>
      <p:ext uri="{BB962C8B-B14F-4D97-AF65-F5344CB8AC3E}">
        <p14:creationId xmlns:p14="http://schemas.microsoft.com/office/powerpoint/2010/main" val="4711361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263" y="931390"/>
            <a:ext cx="7886700" cy="332331"/>
          </a:xfrm>
        </p:spPr>
        <p:txBody>
          <a:bodyPr>
            <a:normAutofit/>
          </a:bodyPr>
          <a:lstStyle/>
          <a:p>
            <a:r>
              <a:rPr lang="es-PE" sz="1600" b="1" dirty="0">
                <a:solidFill>
                  <a:schemeClr val="accent2"/>
                </a:solidFill>
                <a:effectLst>
                  <a:outerShdw blurRad="38100" dist="38100" dir="2700000" algn="tl">
                    <a:srgbClr val="000000">
                      <a:alpha val="43137"/>
                    </a:srgbClr>
                  </a:outerShdw>
                </a:effectLst>
              </a:rPr>
              <a:t>7. Cranial deformations</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45325" y="1378125"/>
            <a:ext cx="8336478" cy="1580832"/>
          </a:xfrm>
        </p:spPr>
        <p:txBody>
          <a:bodyPr>
            <a:normAutofit fontScale="32500" lnSpcReduction="20000"/>
          </a:bodyPr>
          <a:lstStyle/>
          <a:p>
            <a:pPr marL="0" indent="0" algn="just">
              <a:buNone/>
            </a:pPr>
            <a:r>
              <a:rPr lang="en-US" sz="3700" dirty="0" smtClean="0"/>
              <a:t>In Andean cultures, the modification of the shape of the skull was carried out to identify people from different geographical or social origins.    Among the skull alterations, the chroniclers describe: “the widened fronts; sunken or thinned; flat or flattened napes; and the elongated heads, which, in some cases, take the shape of a mortar ”.</a:t>
            </a:r>
            <a:endParaRPr lang="es-ES" sz="3700" dirty="0"/>
          </a:p>
          <a:p>
            <a:pPr algn="just">
              <a:buNone/>
            </a:pPr>
            <a:endParaRPr lang="es-ES" dirty="0"/>
          </a:p>
          <a:p>
            <a:pPr algn="just">
              <a:buNone/>
            </a:pPr>
            <a:endParaRPr lang="es-ES" dirty="0"/>
          </a:p>
          <a:p>
            <a:pPr algn="just">
              <a:buNone/>
            </a:pPr>
            <a:endParaRPr lang="es-ES" dirty="0"/>
          </a:p>
          <a:p>
            <a:pPr algn="just">
              <a:buNone/>
            </a:pPr>
            <a:endParaRPr lang="es-ES" dirty="0"/>
          </a:p>
          <a:p>
            <a:pPr>
              <a:buNone/>
            </a:pPr>
            <a:r>
              <a:rPr lang="es-ES" i="1" dirty="0"/>
              <a:t>     </a:t>
            </a:r>
            <a:endParaRPr lang="es-PE" dirty="0"/>
          </a:p>
          <a:p>
            <a:pPr>
              <a:buNone/>
            </a:pPr>
            <a:endParaRPr lang="es-PE" dirty="0"/>
          </a:p>
        </p:txBody>
      </p:sp>
      <p:sp>
        <p:nvSpPr>
          <p:cNvPr id="4" name="3 CuadroTexto"/>
          <p:cNvSpPr txBox="1"/>
          <p:nvPr/>
        </p:nvSpPr>
        <p:spPr>
          <a:xfrm>
            <a:off x="213756" y="4096987"/>
            <a:ext cx="8568047" cy="377026"/>
          </a:xfrm>
          <a:prstGeom prst="rect">
            <a:avLst/>
          </a:prstGeom>
          <a:noFill/>
        </p:spPr>
        <p:txBody>
          <a:bodyPr wrap="square" lIns="68580" tIns="34290" rIns="68580" bIns="34290" rtlCol="0">
            <a:spAutoFit/>
          </a:bodyPr>
          <a:lstStyle/>
          <a:p>
            <a:r>
              <a:rPr lang="es-ES" sz="1000" i="1" dirty="0"/>
              <a:t>Elsa </a:t>
            </a:r>
            <a:r>
              <a:rPr lang="es-ES" sz="1000" i="1" dirty="0" err="1"/>
              <a:t>Tomasto-Cagigao</a:t>
            </a:r>
            <a:r>
              <a:rPr lang="es-ES" sz="1000" i="1" dirty="0"/>
              <a:t>. </a:t>
            </a:r>
            <a:r>
              <a:rPr lang="es-ES" sz="1000" cap="small" dirty="0"/>
              <a:t>Modificaciones</a:t>
            </a:r>
            <a:r>
              <a:rPr lang="es-ES" sz="1000" dirty="0"/>
              <a:t> </a:t>
            </a:r>
            <a:r>
              <a:rPr lang="es-ES" sz="1000" cap="small" dirty="0"/>
              <a:t>craneales</a:t>
            </a:r>
            <a:r>
              <a:rPr lang="es-ES" sz="1000" dirty="0"/>
              <a:t> p</a:t>
            </a:r>
            <a:r>
              <a:rPr lang="es-ES" sz="1000" cap="small" dirty="0"/>
              <a:t>aracas:</a:t>
            </a:r>
            <a:r>
              <a:rPr lang="es-ES" sz="1000" dirty="0"/>
              <a:t> </a:t>
            </a:r>
            <a:r>
              <a:rPr lang="es-ES" sz="1000" cap="small" dirty="0"/>
              <a:t>¿estatus,</a:t>
            </a:r>
            <a:r>
              <a:rPr lang="es-ES" sz="1000" dirty="0"/>
              <a:t> </a:t>
            </a:r>
            <a:r>
              <a:rPr lang="es-ES" sz="1000" cap="small" dirty="0"/>
              <a:t>etnicidad,</a:t>
            </a:r>
            <a:r>
              <a:rPr lang="es-ES" sz="1000" dirty="0"/>
              <a:t> </a:t>
            </a:r>
            <a:r>
              <a:rPr lang="es-ES" sz="1000" cap="small" dirty="0"/>
              <a:t>estética?</a:t>
            </a:r>
            <a:r>
              <a:rPr lang="es-PE" sz="1000" cap="small" dirty="0"/>
              <a:t>. </a:t>
            </a:r>
            <a:r>
              <a:rPr lang="es-ES" sz="1000" dirty="0"/>
              <a:t>BOLETÍN DE ARQUEOLOGÍA PUCP / N.° 22 / 2017, 255-276 / ISSN 1029-2004. https://doi.org/10.18800/boletindearqueologiapucp.201701.010</a:t>
            </a:r>
            <a:endParaRPr lang="es-PE" sz="1000" dirty="0"/>
          </a:p>
        </p:txBody>
      </p:sp>
    </p:spTree>
    <p:extLst>
      <p:ext uri="{BB962C8B-B14F-4D97-AF65-F5344CB8AC3E}">
        <p14:creationId xmlns:p14="http://schemas.microsoft.com/office/powerpoint/2010/main" val="5535266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7003" y="833764"/>
            <a:ext cx="7886700" cy="363154"/>
          </a:xfrm>
        </p:spPr>
        <p:txBody>
          <a:bodyPr>
            <a:normAutofit/>
          </a:bodyPr>
          <a:lstStyle/>
          <a:p>
            <a:r>
              <a:rPr lang="es-PE" sz="1600" b="1" dirty="0">
                <a:solidFill>
                  <a:schemeClr val="accent2"/>
                </a:solidFill>
                <a:effectLst>
                  <a:outerShdw blurRad="38100" dist="38100" dir="2700000" algn="tl">
                    <a:srgbClr val="000000">
                      <a:alpha val="43137"/>
                    </a:srgbClr>
                  </a:outerShdw>
                </a:effectLst>
              </a:rPr>
              <a:t>7. Cranial deformations</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45325" y="1378125"/>
            <a:ext cx="8336478" cy="2522920"/>
          </a:xfrm>
        </p:spPr>
        <p:txBody>
          <a:bodyPr>
            <a:normAutofit fontScale="85000" lnSpcReduction="20000"/>
          </a:bodyPr>
          <a:lstStyle/>
          <a:p>
            <a:pPr algn="just">
              <a:buNone/>
            </a:pPr>
            <a:r>
              <a:rPr lang="es-ES" sz="2900" dirty="0"/>
              <a:t>   </a:t>
            </a:r>
            <a:endParaRPr lang="es-ES" sz="3800" dirty="0"/>
          </a:p>
          <a:p>
            <a:pPr algn="just">
              <a:buNone/>
            </a:pPr>
            <a:endParaRPr lang="es-ES" dirty="0"/>
          </a:p>
          <a:p>
            <a:pPr algn="just">
              <a:buNone/>
            </a:pPr>
            <a:endParaRPr lang="es-ES" dirty="0"/>
          </a:p>
          <a:p>
            <a:pPr algn="just">
              <a:buNone/>
            </a:pPr>
            <a:endParaRPr lang="es-ES" dirty="0"/>
          </a:p>
          <a:p>
            <a:pPr algn="just">
              <a:buNone/>
            </a:pPr>
            <a:endParaRPr lang="es-ES" dirty="0"/>
          </a:p>
          <a:p>
            <a:pPr algn="just">
              <a:buNone/>
            </a:pPr>
            <a:endParaRPr lang="es-ES" dirty="0"/>
          </a:p>
          <a:p>
            <a:pPr>
              <a:buNone/>
            </a:pPr>
            <a:r>
              <a:rPr lang="es-ES" i="1" dirty="0"/>
              <a:t>     </a:t>
            </a:r>
            <a:endParaRPr lang="es-PE" dirty="0"/>
          </a:p>
          <a:p>
            <a:pPr>
              <a:buNone/>
            </a:pPr>
            <a:r>
              <a:rPr lang="es-ES" dirty="0"/>
              <a:t> </a:t>
            </a:r>
            <a:endParaRPr lang="es-PE" dirty="0"/>
          </a:p>
          <a:p>
            <a:pPr algn="just">
              <a:buNone/>
            </a:pPr>
            <a:endParaRPr lang="en-US" dirty="0"/>
          </a:p>
        </p:txBody>
      </p:sp>
      <p:sp>
        <p:nvSpPr>
          <p:cNvPr id="4" name="3 CuadroTexto"/>
          <p:cNvSpPr txBox="1"/>
          <p:nvPr/>
        </p:nvSpPr>
        <p:spPr>
          <a:xfrm>
            <a:off x="222662" y="4328557"/>
            <a:ext cx="8568047" cy="377026"/>
          </a:xfrm>
          <a:prstGeom prst="rect">
            <a:avLst/>
          </a:prstGeom>
          <a:noFill/>
        </p:spPr>
        <p:txBody>
          <a:bodyPr wrap="square" lIns="68580" tIns="34290" rIns="68580" bIns="34290" rtlCol="0">
            <a:spAutoFit/>
          </a:bodyPr>
          <a:lstStyle/>
          <a:p>
            <a:r>
              <a:rPr lang="es-ES" sz="1000" i="1" dirty="0"/>
              <a:t>Elsa </a:t>
            </a:r>
            <a:r>
              <a:rPr lang="es-ES" sz="1000" i="1" dirty="0" err="1"/>
              <a:t>Tomasto-Cagigao</a:t>
            </a:r>
            <a:r>
              <a:rPr lang="es-ES" sz="1000" i="1" dirty="0"/>
              <a:t>. </a:t>
            </a:r>
            <a:r>
              <a:rPr lang="es-ES" sz="1000" cap="small" dirty="0"/>
              <a:t>Modificaciones</a:t>
            </a:r>
            <a:r>
              <a:rPr lang="es-ES" sz="1000" dirty="0"/>
              <a:t> </a:t>
            </a:r>
            <a:r>
              <a:rPr lang="es-ES" sz="1000" cap="small" dirty="0"/>
              <a:t>craneales</a:t>
            </a:r>
            <a:r>
              <a:rPr lang="es-ES" sz="1000" dirty="0"/>
              <a:t> p</a:t>
            </a:r>
            <a:r>
              <a:rPr lang="es-ES" sz="1000" cap="small" dirty="0"/>
              <a:t>aracas:</a:t>
            </a:r>
            <a:r>
              <a:rPr lang="es-ES" sz="1000" dirty="0"/>
              <a:t> </a:t>
            </a:r>
            <a:r>
              <a:rPr lang="es-ES" sz="1000" cap="small" dirty="0"/>
              <a:t>¿estatus,</a:t>
            </a:r>
            <a:r>
              <a:rPr lang="es-ES" sz="1000" dirty="0"/>
              <a:t> </a:t>
            </a:r>
            <a:r>
              <a:rPr lang="es-ES" sz="1000" cap="small" dirty="0"/>
              <a:t>etnicidad,</a:t>
            </a:r>
            <a:r>
              <a:rPr lang="es-ES" sz="1000" dirty="0"/>
              <a:t> </a:t>
            </a:r>
            <a:r>
              <a:rPr lang="es-ES" sz="1000" cap="small" dirty="0"/>
              <a:t>estética?</a:t>
            </a:r>
            <a:r>
              <a:rPr lang="es-PE" sz="1000" cap="small" dirty="0"/>
              <a:t>. </a:t>
            </a:r>
            <a:r>
              <a:rPr lang="es-ES" sz="1000" dirty="0"/>
              <a:t>BOLETÍN DE ARQUEOLOGÍA PUCP / N.° 22 / 2017, 255-276 / ISSN 1029-2004. https://doi.org/10.18800/boletindearqueologiapucp.201701.010</a:t>
            </a:r>
            <a:endParaRPr lang="es-PE" sz="1000" dirty="0"/>
          </a:p>
        </p:txBody>
      </p:sp>
      <p:pic>
        <p:nvPicPr>
          <p:cNvPr id="6" name="image4.jpeg"/>
          <p:cNvPicPr/>
          <p:nvPr/>
        </p:nvPicPr>
        <p:blipFill>
          <a:blip r:embed="rId2" cstate="print"/>
          <a:stretch>
            <a:fillRect/>
          </a:stretch>
        </p:blipFill>
        <p:spPr>
          <a:xfrm>
            <a:off x="537003" y="1262868"/>
            <a:ext cx="4353495" cy="2887891"/>
          </a:xfrm>
          <a:prstGeom prst="rect">
            <a:avLst/>
          </a:prstGeom>
        </p:spPr>
      </p:pic>
      <p:sp>
        <p:nvSpPr>
          <p:cNvPr id="7" name="6 CuadroTexto"/>
          <p:cNvSpPr txBox="1"/>
          <p:nvPr/>
        </p:nvSpPr>
        <p:spPr>
          <a:xfrm>
            <a:off x="5957777" y="1262868"/>
            <a:ext cx="2983676" cy="2100575"/>
          </a:xfrm>
          <a:prstGeom prst="rect">
            <a:avLst/>
          </a:prstGeom>
          <a:noFill/>
        </p:spPr>
        <p:txBody>
          <a:bodyPr wrap="square" lIns="68580" tIns="34290" rIns="68580" bIns="34290" rtlCol="0">
            <a:spAutoFit/>
          </a:bodyPr>
          <a:lstStyle/>
          <a:p>
            <a:pPr algn="just"/>
            <a:r>
              <a:rPr lang="en-US" sz="1200" dirty="0" err="1"/>
              <a:t>Wari</a:t>
            </a:r>
            <a:r>
              <a:rPr lang="en-US" sz="1200" dirty="0"/>
              <a:t> </a:t>
            </a:r>
            <a:r>
              <a:rPr lang="en-US" sz="1200" dirty="0" err="1"/>
              <a:t>Kayan</a:t>
            </a:r>
            <a:r>
              <a:rPr lang="en-US" sz="1200" dirty="0"/>
              <a:t> skulls of the Early Horizon in right and top side views. 352 (H) and 136 (I): Lower skulls with a </a:t>
            </a:r>
            <a:r>
              <a:rPr lang="en-US" sz="1200" dirty="0" err="1"/>
              <a:t>sycipital</a:t>
            </a:r>
            <a:r>
              <a:rPr lang="en-US" sz="1200" dirty="0"/>
              <a:t> cap, frontal </a:t>
            </a:r>
            <a:r>
              <a:rPr lang="en-US" sz="1200" dirty="0" err="1"/>
              <a:t>morrillo</a:t>
            </a:r>
            <a:r>
              <a:rPr lang="en-US" sz="1200" dirty="0"/>
              <a:t> and less coronal retro-groove. 87 (C) and 375 (G): Pressure mark on the forehead less marked. 81 (A), 381 (B), 110 (D), 113 (E): Pressure footprint at the height of the Lambda. 114 (J) and 70 (J): Skulls with vertex in oval or heart shape. 364 (L): Skull that does not present characteristic features of this group (photos Elsa </a:t>
            </a:r>
            <a:r>
              <a:rPr lang="en-US" sz="1200" dirty="0" err="1"/>
              <a:t>Tomasto-Cagigao</a:t>
            </a:r>
            <a:r>
              <a:rPr lang="en-US" sz="1200" dirty="0"/>
              <a:t>).</a:t>
            </a:r>
            <a:endParaRPr lang="es-PE" sz="1200" dirty="0"/>
          </a:p>
        </p:txBody>
      </p:sp>
    </p:spTree>
    <p:extLst>
      <p:ext uri="{BB962C8B-B14F-4D97-AF65-F5344CB8AC3E}">
        <p14:creationId xmlns:p14="http://schemas.microsoft.com/office/powerpoint/2010/main" val="5535266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828648"/>
            <a:ext cx="7886700" cy="496718"/>
          </a:xfrm>
        </p:spPr>
        <p:txBody>
          <a:bodyPr>
            <a:normAutofit/>
          </a:bodyPr>
          <a:lstStyle/>
          <a:p>
            <a:r>
              <a:rPr lang="es-PE" sz="1600" b="1" dirty="0">
                <a:solidFill>
                  <a:schemeClr val="accent2"/>
                </a:solidFill>
                <a:effectLst>
                  <a:outerShdw blurRad="38100" dist="38100" dir="2700000" algn="tl">
                    <a:srgbClr val="000000">
                      <a:alpha val="43137"/>
                    </a:srgbClr>
                  </a:outerShdw>
                </a:effectLst>
              </a:rPr>
              <a:t>8. </a:t>
            </a:r>
            <a:r>
              <a:rPr lang="es-PE" sz="1600" b="1" dirty="0" err="1">
                <a:solidFill>
                  <a:schemeClr val="accent2"/>
                </a:solidFill>
                <a:effectLst>
                  <a:outerShdw blurRad="38100" dist="38100" dir="2700000" algn="tl">
                    <a:srgbClr val="000000">
                      <a:alpha val="43137"/>
                    </a:srgbClr>
                  </a:outerShdw>
                </a:effectLst>
              </a:rPr>
              <a:t>Mummification</a:t>
            </a:r>
            <a:r>
              <a:rPr lang="es-PE" sz="1600" b="1" dirty="0">
                <a:solidFill>
                  <a:schemeClr val="accent2"/>
                </a:solidFill>
                <a:effectLst>
                  <a:outerShdw blurRad="38100" dist="38100" dir="2700000" algn="tl">
                    <a:srgbClr val="000000">
                      <a:alpha val="43137"/>
                    </a:srgbClr>
                  </a:outerShdw>
                </a:effectLst>
              </a:rPr>
              <a:t> </a:t>
            </a:r>
            <a:r>
              <a:rPr lang="es-PE" sz="1600" b="1" dirty="0" err="1">
                <a:solidFill>
                  <a:schemeClr val="accent2"/>
                </a:solidFill>
                <a:effectLst>
                  <a:outerShdw blurRad="38100" dist="38100" dir="2700000" algn="tl">
                    <a:srgbClr val="000000">
                      <a:alpha val="43137"/>
                    </a:srgbClr>
                  </a:outerShdw>
                </a:effectLst>
              </a:rPr>
              <a:t>process</a:t>
            </a:r>
            <a:r>
              <a:rPr lang="es-PE" sz="1600" b="1" dirty="0">
                <a:solidFill>
                  <a:schemeClr val="accent2"/>
                </a:solidFill>
                <a:effectLst>
                  <a:outerShdw blurRad="38100" dist="38100" dir="2700000" algn="tl">
                    <a:srgbClr val="000000">
                      <a:alpha val="43137"/>
                    </a:srgbClr>
                  </a:outerShdw>
                </a:effectLst>
              </a:rPr>
              <a:t>.</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rotWithShape="1">
          <a:blip r:embed="rId2" cstate="print"/>
          <a:srcRect l="1" t="22838" r="-1551" b="26158"/>
          <a:stretch/>
        </p:blipFill>
        <p:spPr>
          <a:xfrm>
            <a:off x="648054" y="1421245"/>
            <a:ext cx="8031603" cy="3025378"/>
          </a:xfrm>
          <a:prstGeom prst="rect">
            <a:avLst/>
          </a:prstGeom>
        </p:spPr>
      </p:pic>
    </p:spTree>
    <p:extLst>
      <p:ext uri="{BB962C8B-B14F-4D97-AF65-F5344CB8AC3E}">
        <p14:creationId xmlns:p14="http://schemas.microsoft.com/office/powerpoint/2010/main" val="20375069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849197"/>
            <a:ext cx="7886700" cy="424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8. </a:t>
            </a:r>
            <a:r>
              <a:rPr lang="es-PE" sz="1600" b="1" dirty="0" err="1">
                <a:solidFill>
                  <a:schemeClr val="accent2"/>
                </a:solidFill>
                <a:effectLst>
                  <a:outerShdw blurRad="38100" dist="38100" dir="2700000" algn="tl">
                    <a:srgbClr val="000000">
                      <a:alpha val="43137"/>
                    </a:srgbClr>
                  </a:outerShdw>
                </a:effectLst>
              </a:rPr>
              <a:t>Mummification</a:t>
            </a:r>
            <a:r>
              <a:rPr lang="es-PE" sz="1600" b="1" dirty="0">
                <a:solidFill>
                  <a:schemeClr val="accent2"/>
                </a:solidFill>
                <a:effectLst>
                  <a:outerShdw blurRad="38100" dist="38100" dir="2700000" algn="tl">
                    <a:srgbClr val="000000">
                      <a:alpha val="43137"/>
                    </a:srgbClr>
                  </a:outerShdw>
                </a:effectLst>
              </a:rPr>
              <a:t> </a:t>
            </a:r>
            <a:r>
              <a:rPr lang="es-PE" sz="1600" b="1" dirty="0" err="1">
                <a:solidFill>
                  <a:schemeClr val="accent2"/>
                </a:solidFill>
                <a:effectLst>
                  <a:outerShdw blurRad="38100" dist="38100" dir="2700000" algn="tl">
                    <a:srgbClr val="000000">
                      <a:alpha val="43137"/>
                    </a:srgbClr>
                  </a:outerShdw>
                </a:effectLst>
              </a:rPr>
              <a:t>process</a:t>
            </a:r>
            <a:r>
              <a:rPr lang="es-PE" sz="1600" b="1" dirty="0">
                <a:solidFill>
                  <a:schemeClr val="accent2"/>
                </a:solidFill>
                <a:effectLst>
                  <a:outerShdw blurRad="38100" dist="38100" dir="2700000" algn="tl">
                    <a:srgbClr val="000000">
                      <a:alpha val="43137"/>
                    </a:srgbClr>
                  </a:outerShdw>
                </a:effectLst>
              </a:rPr>
              <a:t>.</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2365508" y="1554154"/>
            <a:ext cx="3562680" cy="2672010"/>
          </a:xfrm>
          <a:prstGeom prst="rect">
            <a:avLst/>
          </a:prstGeom>
        </p:spPr>
      </p:pic>
    </p:spTree>
    <p:extLst>
      <p:ext uri="{BB962C8B-B14F-4D97-AF65-F5344CB8AC3E}">
        <p14:creationId xmlns:p14="http://schemas.microsoft.com/office/powerpoint/2010/main" val="1986107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859471"/>
            <a:ext cx="7886700" cy="414525"/>
          </a:xfrm>
        </p:spPr>
        <p:txBody>
          <a:bodyPr>
            <a:normAutofit/>
          </a:bodyPr>
          <a:lstStyle/>
          <a:p>
            <a:r>
              <a:rPr lang="es-PE" sz="1600" b="1" dirty="0">
                <a:solidFill>
                  <a:schemeClr val="accent2"/>
                </a:solidFill>
                <a:effectLst>
                  <a:outerShdw blurRad="38100" dist="38100" dir="2700000" algn="tl">
                    <a:srgbClr val="000000">
                      <a:alpha val="43137"/>
                    </a:srgbClr>
                  </a:outerShdw>
                </a:effectLst>
              </a:rPr>
              <a:t>8. </a:t>
            </a:r>
            <a:r>
              <a:rPr lang="es-PE" sz="1600" b="1" dirty="0" err="1">
                <a:solidFill>
                  <a:schemeClr val="accent2"/>
                </a:solidFill>
                <a:effectLst>
                  <a:outerShdw blurRad="38100" dist="38100" dir="2700000" algn="tl">
                    <a:srgbClr val="000000">
                      <a:alpha val="43137"/>
                    </a:srgbClr>
                  </a:outerShdw>
                </a:effectLst>
              </a:rPr>
              <a:t>Mummification</a:t>
            </a:r>
            <a:r>
              <a:rPr lang="es-PE" sz="1600" b="1" dirty="0">
                <a:solidFill>
                  <a:schemeClr val="accent2"/>
                </a:solidFill>
                <a:effectLst>
                  <a:outerShdw blurRad="38100" dist="38100" dir="2700000" algn="tl">
                    <a:srgbClr val="000000">
                      <a:alpha val="43137"/>
                    </a:srgbClr>
                  </a:outerShdw>
                </a:effectLst>
              </a:rPr>
              <a:t> </a:t>
            </a:r>
            <a:r>
              <a:rPr lang="es-PE" sz="1600" b="1" dirty="0" err="1">
                <a:solidFill>
                  <a:schemeClr val="accent2"/>
                </a:solidFill>
                <a:effectLst>
                  <a:outerShdw blurRad="38100" dist="38100" dir="2700000" algn="tl">
                    <a:srgbClr val="000000">
                      <a:alpha val="43137"/>
                    </a:srgbClr>
                  </a:outerShdw>
                </a:effectLst>
              </a:rPr>
              <a:t>process</a:t>
            </a:r>
            <a:r>
              <a:rPr lang="es-PE" sz="1600" b="1" dirty="0">
                <a:solidFill>
                  <a:schemeClr val="accent2"/>
                </a:solidFill>
                <a:effectLst>
                  <a:outerShdw blurRad="38100" dist="38100" dir="2700000" algn="tl">
                    <a:srgbClr val="000000">
                      <a:alpha val="43137"/>
                    </a:srgbClr>
                  </a:outerShdw>
                </a:effectLst>
              </a:rPr>
              <a:t>.</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2365509" y="1461687"/>
            <a:ext cx="3778438" cy="2833829"/>
          </a:xfrm>
          <a:prstGeom prst="rect">
            <a:avLst/>
          </a:prstGeom>
        </p:spPr>
      </p:pic>
    </p:spTree>
    <p:extLst>
      <p:ext uri="{BB962C8B-B14F-4D97-AF65-F5344CB8AC3E}">
        <p14:creationId xmlns:p14="http://schemas.microsoft.com/office/powerpoint/2010/main" val="4348586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5" y="921115"/>
            <a:ext cx="7886700" cy="455621"/>
          </a:xfrm>
        </p:spPr>
        <p:txBody>
          <a:bodyPr>
            <a:normAutofit fontScale="90000"/>
          </a:bodyPr>
          <a:lstStyle/>
          <a:p>
            <a:r>
              <a:rPr lang="es-PE" sz="1600" b="1" dirty="0">
                <a:solidFill>
                  <a:schemeClr val="accent2"/>
                </a:solidFill>
                <a:effectLst>
                  <a:outerShdw blurRad="38100" dist="38100" dir="2700000" algn="tl">
                    <a:srgbClr val="000000">
                      <a:alpha val="43137"/>
                    </a:srgbClr>
                  </a:outerShdw>
                </a:effectLst>
              </a:rPr>
              <a:t>8. </a:t>
            </a:r>
            <a:r>
              <a:rPr lang="it-IT" sz="1600" b="1" dirty="0" smtClean="0">
                <a:solidFill>
                  <a:schemeClr val="accent2"/>
                </a:solidFill>
                <a:effectLst>
                  <a:outerShdw blurRad="38100" dist="38100" dir="2700000" algn="tl">
                    <a:srgbClr val="000000">
                      <a:alpha val="43137"/>
                    </a:srgbClr>
                  </a:outerShdw>
                </a:effectLst>
              </a:rPr>
              <a:t>Process of mummification</a:t>
            </a:r>
            <a:r>
              <a:rPr lang="en-US" sz="1600" b="1" dirty="0">
                <a:solidFill>
                  <a:schemeClr val="accent2"/>
                </a:solidFill>
                <a:effectLst>
                  <a:outerShdw blurRad="38100" dist="38100" dir="2700000" algn="tl">
                    <a:srgbClr val="000000">
                      <a:alpha val="43137"/>
                    </a:srgbClr>
                  </a:outerShdw>
                </a:effectLst>
              </a:rPr>
              <a:t/>
            </a:r>
            <a:br>
              <a:rPr lang="en-US" sz="1600" b="1" dirty="0">
                <a:solidFill>
                  <a:schemeClr val="accent2"/>
                </a:solidFill>
                <a:effectLst>
                  <a:outerShdw blurRad="38100" dist="38100" dir="2700000" algn="tl">
                    <a:srgbClr val="000000">
                      <a:alpha val="43137"/>
                    </a:srgbClr>
                  </a:outerShdw>
                </a:effectLst>
              </a:rPr>
            </a:br>
            <a:r>
              <a:rPr lang="es-PE" dirty="0"/>
              <a:t> </a:t>
            </a:r>
            <a:endParaRPr lang="en-US" dirty="0"/>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0220" y="1361377"/>
            <a:ext cx="3773969" cy="2830477"/>
          </a:xfrm>
        </p:spPr>
      </p:pic>
    </p:spTree>
    <p:extLst>
      <p:ext uri="{BB962C8B-B14F-4D97-AF65-F5344CB8AC3E}">
        <p14:creationId xmlns:p14="http://schemas.microsoft.com/office/powerpoint/2010/main" val="38331407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500" y="602617"/>
            <a:ext cx="7886700" cy="994172"/>
          </a:xfrm>
        </p:spPr>
        <p:txBody>
          <a:bodyPr>
            <a:noAutofit/>
          </a:bodyPr>
          <a:lstStyle/>
          <a:p>
            <a:r>
              <a:rPr lang="en-US" sz="1400" b="1" dirty="0">
                <a:solidFill>
                  <a:schemeClr val="accent2"/>
                </a:solidFill>
                <a:effectLst>
                  <a:outerShdw blurRad="38100" dist="38100" dir="2700000" algn="tl">
                    <a:srgbClr val="000000">
                      <a:alpha val="43137"/>
                    </a:srgbClr>
                  </a:outerShdw>
                </a:effectLst>
              </a:rPr>
              <a:t>Andean Sanctuaries Museum ,</a:t>
            </a:r>
            <a:r>
              <a:rPr lang="en-US" sz="1400" b="1" dirty="0" smtClean="0">
                <a:solidFill>
                  <a:schemeClr val="accent2"/>
                </a:solidFill>
                <a:effectLst>
                  <a:outerShdw blurRad="38100" dist="38100" dir="2700000" algn="tl">
                    <a:srgbClr val="000000">
                      <a:alpha val="43137"/>
                    </a:srgbClr>
                  </a:outerShdw>
                </a:effectLst>
              </a:rPr>
              <a:t>Universidad </a:t>
            </a:r>
            <a:r>
              <a:rPr lang="en-US" sz="1400" b="1" dirty="0" err="1">
                <a:solidFill>
                  <a:schemeClr val="accent2"/>
                </a:solidFill>
                <a:effectLst>
                  <a:outerShdw blurRad="38100" dist="38100" dir="2700000" algn="tl">
                    <a:srgbClr val="000000">
                      <a:alpha val="43137"/>
                    </a:srgbClr>
                  </a:outerShdw>
                </a:effectLst>
              </a:rPr>
              <a:t>Católica</a:t>
            </a:r>
            <a:r>
              <a:rPr lang="en-US" sz="1400" b="1" dirty="0">
                <a:solidFill>
                  <a:schemeClr val="accent2"/>
                </a:solidFill>
                <a:effectLst>
                  <a:outerShdw blurRad="38100" dist="38100" dir="2700000" algn="tl">
                    <a:srgbClr val="000000">
                      <a:alpha val="43137"/>
                    </a:srgbClr>
                  </a:outerShdw>
                </a:effectLst>
              </a:rPr>
              <a:t> de Santa </a:t>
            </a:r>
            <a:r>
              <a:rPr lang="en-US" sz="1400" b="1" dirty="0" err="1">
                <a:solidFill>
                  <a:schemeClr val="accent2"/>
                </a:solidFill>
                <a:effectLst>
                  <a:outerShdw blurRad="38100" dist="38100" dir="2700000" algn="tl">
                    <a:srgbClr val="000000">
                      <a:alpha val="43137"/>
                    </a:srgbClr>
                  </a:outerShdw>
                </a:effectLst>
              </a:rPr>
              <a:t>María</a:t>
            </a:r>
            <a:r>
              <a:rPr lang="es-PE" sz="1400" b="1" dirty="0">
                <a:solidFill>
                  <a:schemeClr val="accent2"/>
                </a:solidFill>
                <a:effectLst>
                  <a:outerShdw blurRad="38100" dist="38100" dir="2700000" algn="tl">
                    <a:srgbClr val="000000">
                      <a:alpha val="43137"/>
                    </a:srgbClr>
                  </a:outerShdw>
                </a:effectLst>
              </a:rPr>
              <a:t/>
            </a:r>
            <a:br>
              <a:rPr lang="es-PE" sz="1400" b="1" dirty="0">
                <a:solidFill>
                  <a:schemeClr val="accent2"/>
                </a:solidFill>
                <a:effectLst>
                  <a:outerShdw blurRad="38100" dist="38100" dir="2700000" algn="tl">
                    <a:srgbClr val="000000">
                      <a:alpha val="43137"/>
                    </a:srgbClr>
                  </a:outerShdw>
                </a:effectLst>
              </a:rPr>
            </a:br>
            <a:endParaRPr lang="es-PE" sz="14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218326" y="1383667"/>
            <a:ext cx="8686800" cy="3263504"/>
          </a:xfrm>
        </p:spPr>
        <p:txBody>
          <a:bodyPr>
            <a:noAutofit/>
          </a:bodyPr>
          <a:lstStyle/>
          <a:p>
            <a:pPr marL="0" indent="0" algn="just">
              <a:buNone/>
            </a:pPr>
            <a:r>
              <a:rPr lang="en-US" sz="1200" dirty="0"/>
              <a:t>“The Andean Sanctuaries Museum is one of the main museums that are located within the Arequipa region. That museum is currently under the administration of the Santa </a:t>
            </a:r>
            <a:r>
              <a:rPr lang="en-US" sz="1200" dirty="0" err="1"/>
              <a:t>María</a:t>
            </a:r>
            <a:r>
              <a:rPr lang="en-US" sz="1200" dirty="0"/>
              <a:t> Catholic University, and was created with the intention that at some point it will become an institute for scientific research, especially those archaeological pieces that were found during the duration of the High Andean Sanctuaries project. This Museum is important, because it houses among its different pieces, neither more nor less than the famous Juanita Mummy, known as the Lady of </a:t>
            </a:r>
            <a:r>
              <a:rPr lang="en-US" sz="1200" dirty="0" err="1"/>
              <a:t>Ampato</a:t>
            </a:r>
            <a:r>
              <a:rPr lang="en-US" sz="1200" dirty="0"/>
              <a:t>, when found on top of this volcano. The Juanita Mummy, which throughout its discovery has been exhibited in different museums, both nationally and internationally; It is a key piece of archeology, which allows knowing the ritual customs of the ancient inhabitants of this area of ​​Peru. In addition to the Juanita Mummy, the Andean Sanctuaries Museum is pleased to present in its different exhibition rooms, the valuable collection of findings that were found, in the aforementioned project that studied archaeological remains from the heights of the southern Andes; Among the different pieces that make up the museum, that one presents archaeological remains whose greatest antiquity is recorded a little over 550 years ago, which is why, to a large extent, they are legacies left by the culture of the Incas. In addition to the different archaeological pieces, found during the project process. The museum also exhibits what is known as the “</a:t>
            </a:r>
            <a:r>
              <a:rPr lang="en-US" sz="1200" dirty="0" err="1"/>
              <a:t>Capaccochas</a:t>
            </a:r>
            <a:r>
              <a:rPr lang="en-US" sz="1200" dirty="0"/>
              <a:t>”, which are neither more nor less than those offerings that were made to the </a:t>
            </a:r>
            <a:r>
              <a:rPr lang="en-US" sz="1200" dirty="0" err="1"/>
              <a:t>apus</a:t>
            </a:r>
            <a:r>
              <a:rPr lang="en-US" sz="1200" dirty="0"/>
              <a:t>. The reason to expose what the </a:t>
            </a:r>
            <a:r>
              <a:rPr lang="en-US" sz="1200" dirty="0" err="1"/>
              <a:t>Capaccochas</a:t>
            </a:r>
            <a:r>
              <a:rPr lang="en-US" sz="1200" dirty="0"/>
              <a:t> were during the </a:t>
            </a:r>
            <a:r>
              <a:rPr lang="en-US" sz="1200" dirty="0" err="1"/>
              <a:t>incan</a:t>
            </a:r>
            <a:r>
              <a:rPr lang="en-US" sz="1200" dirty="0"/>
              <a:t>, allows the museum visitor to understand the value of the discovery of the Lady of </a:t>
            </a:r>
            <a:r>
              <a:rPr lang="en-US" sz="1200" dirty="0" err="1"/>
              <a:t>Ampato</a:t>
            </a:r>
            <a:r>
              <a:rPr lang="en-US" sz="1200" dirty="0"/>
              <a:t>.”</a:t>
            </a:r>
            <a:endParaRPr lang="es-PE" sz="1200" dirty="0"/>
          </a:p>
        </p:txBody>
      </p:sp>
      <p:sp>
        <p:nvSpPr>
          <p:cNvPr id="4" name="3 Rectángulo"/>
          <p:cNvSpPr/>
          <p:nvPr/>
        </p:nvSpPr>
        <p:spPr>
          <a:xfrm>
            <a:off x="571500" y="4318616"/>
            <a:ext cx="7272338" cy="223138"/>
          </a:xfrm>
          <a:prstGeom prst="rect">
            <a:avLst/>
          </a:prstGeom>
        </p:spPr>
        <p:txBody>
          <a:bodyPr wrap="square" lIns="68580" tIns="34290" rIns="68580" bIns="34290">
            <a:spAutoFit/>
          </a:bodyPr>
          <a:lstStyle/>
          <a:p>
            <a:r>
              <a:rPr lang="es-PE" sz="1000" dirty="0">
                <a:hlinkClick r:id="rId2"/>
              </a:rPr>
              <a:t>https://turismoi.pe/museos/museo-santuarios-andinos-universidad-catolica-de-santa-maria.htm</a:t>
            </a:r>
            <a:endParaRPr lang="es-PE" sz="10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859471"/>
            <a:ext cx="8162059" cy="363154"/>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n-US" sz="1400" b="1" dirty="0">
                <a:solidFill>
                  <a:schemeClr val="accent2"/>
                </a:solidFill>
                <a:effectLst>
                  <a:outerShdw blurRad="38100" dist="38100" dir="2700000" algn="tl">
                    <a:srgbClr val="000000">
                      <a:alpha val="43137"/>
                    </a:srgbClr>
                  </a:outerShdw>
                </a:effectLst>
              </a:rPr>
              <a:t>Mummification process: The Mummy Juanita</a:t>
            </a:r>
          </a:p>
        </p:txBody>
      </p:sp>
      <p:sp>
        <p:nvSpPr>
          <p:cNvPr id="4" name="3 Marcador de contenido"/>
          <p:cNvSpPr>
            <a:spLocks noGrp="1"/>
          </p:cNvSpPr>
          <p:nvPr>
            <p:ph idx="1"/>
          </p:nvPr>
        </p:nvSpPr>
        <p:spPr>
          <a:xfrm>
            <a:off x="628650" y="1615799"/>
            <a:ext cx="4143375" cy="1260965"/>
          </a:xfrm>
        </p:spPr>
        <p:txBody>
          <a:bodyPr/>
          <a:lstStyle/>
          <a:p>
            <a:pPr algn="just">
              <a:buNone/>
            </a:pPr>
            <a:r>
              <a:rPr lang="es-PE" dirty="0"/>
              <a:t> </a:t>
            </a:r>
            <a:r>
              <a:rPr lang="en-US" sz="1200" dirty="0"/>
              <a:t>The Juanita Mummy, was a maiden sacrificed by the Incas being found after 500 years on a mountain top in Arequipa, Peru. She is known as "the girl of the ice" or the "lady of </a:t>
            </a:r>
            <a:r>
              <a:rPr lang="en-US" sz="1200" dirty="0" err="1"/>
              <a:t>Ampato</a:t>
            </a:r>
            <a:r>
              <a:rPr lang="en-US" sz="1200" dirty="0"/>
              <a:t>" and is considered the best preserved mummy in human history</a:t>
            </a:r>
            <a:endParaRPr lang="es-PE" sz="1200" dirty="0"/>
          </a:p>
        </p:txBody>
      </p:sp>
      <p:pic>
        <p:nvPicPr>
          <p:cNvPr id="149506" name="Picture 2" descr="La momia juanita - Viajar por Perú"/>
          <p:cNvPicPr>
            <a:picLocks noChangeAspect="1" noChangeArrowheads="1"/>
          </p:cNvPicPr>
          <p:nvPr/>
        </p:nvPicPr>
        <p:blipFill>
          <a:blip r:embed="rId2" cstate="print"/>
          <a:srcRect/>
          <a:stretch>
            <a:fillRect/>
          </a:stretch>
        </p:blipFill>
        <p:spPr bwMode="auto">
          <a:xfrm>
            <a:off x="5208094" y="1328738"/>
            <a:ext cx="3066750" cy="2308622"/>
          </a:xfrm>
          <a:prstGeom prst="rect">
            <a:avLst/>
          </a:prstGeom>
          <a:noFill/>
        </p:spPr>
      </p:pic>
    </p:spTree>
    <p:extLst>
      <p:ext uri="{BB962C8B-B14F-4D97-AF65-F5344CB8AC3E}">
        <p14:creationId xmlns:p14="http://schemas.microsoft.com/office/powerpoint/2010/main" val="3833140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6507" y="849197"/>
            <a:ext cx="7886700" cy="679375"/>
          </a:xfrm>
        </p:spPr>
        <p:txBody>
          <a:bodyPr>
            <a:normAutofit/>
          </a:bodyPr>
          <a:lstStyle/>
          <a:p>
            <a:r>
              <a:rPr lang="es-PE" sz="1800" b="1" dirty="0">
                <a:solidFill>
                  <a:schemeClr val="accent2"/>
                </a:solidFill>
                <a:effectLst>
                  <a:outerShdw blurRad="38100" dist="38100" dir="2700000" algn="tl">
                    <a:srgbClr val="000000">
                      <a:alpha val="43137"/>
                    </a:srgbClr>
                  </a:outerShdw>
                </a:effectLst>
              </a:rPr>
              <a:t>Inca </a:t>
            </a:r>
            <a:r>
              <a:rPr lang="es-PE" sz="1800" b="1" dirty="0" err="1">
                <a:solidFill>
                  <a:schemeClr val="accent2"/>
                </a:solidFill>
                <a:effectLst>
                  <a:outerShdw blurRad="38100" dist="38100" dir="2700000" algn="tl">
                    <a:srgbClr val="000000">
                      <a:alpha val="43137"/>
                    </a:srgbClr>
                  </a:outerShdw>
                </a:effectLst>
              </a:rPr>
              <a:t>empire</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18458" y="1481947"/>
            <a:ext cx="8183233" cy="1199608"/>
          </a:xfrm>
          <a:solidFill>
            <a:schemeClr val="bg1"/>
          </a:solidFill>
        </p:spPr>
        <p:txBody>
          <a:bodyPr>
            <a:noAutofit/>
          </a:bodyPr>
          <a:lstStyle/>
          <a:p>
            <a:pPr marL="0" indent="0" algn="just">
              <a:buNone/>
            </a:pPr>
            <a:r>
              <a:rPr lang="en-US" sz="1200" dirty="0"/>
              <a:t>The Inca empire is considered one of the most developed indigenous cultures, whose territory encompassed the territory of present-day Colombia in the north, in the west the coasts of the Pacific Ocean and in the south it came to occupy part of the current country of Chile. It also spread to land at high geographic altitude in the Andes. There is reasonable evidence on various aspects of Inca medicine, including the presence of healers, also called shamans, the use of medicinal plants, surgical operations, trepanations, and other procedures.</a:t>
            </a:r>
          </a:p>
        </p:txBody>
      </p:sp>
      <p:sp>
        <p:nvSpPr>
          <p:cNvPr id="4" name="CuadroTexto 3"/>
          <p:cNvSpPr txBox="1"/>
          <p:nvPr/>
        </p:nvSpPr>
        <p:spPr>
          <a:xfrm>
            <a:off x="112144" y="4272434"/>
            <a:ext cx="8695426" cy="407804"/>
          </a:xfrm>
          <a:prstGeom prst="rect">
            <a:avLst/>
          </a:prstGeom>
          <a:noFill/>
        </p:spPr>
        <p:txBody>
          <a:bodyPr wrap="square" lIns="68580" tIns="34290" rIns="68580" bIns="34290" rtlCol="0">
            <a:spAutoFit/>
          </a:bodyPr>
          <a:lstStyle/>
          <a:p>
            <a:r>
              <a:rPr lang="en-US" sz="1050" dirty="0"/>
              <a:t>Jan G. R. </a:t>
            </a:r>
            <a:r>
              <a:rPr lang="en-US" sz="1050" dirty="0" err="1"/>
              <a:t>Elferink</a:t>
            </a:r>
            <a:r>
              <a:rPr lang="en-US" sz="1050" dirty="0"/>
              <a:t>. The Inca healer: empirical medical knowledge and magic  in pre-Columbian </a:t>
            </a:r>
            <a:r>
              <a:rPr lang="en-US" sz="1050" dirty="0" smtClean="0"/>
              <a:t>Peru </a:t>
            </a:r>
            <a:r>
              <a:rPr lang="en-US" sz="1050" dirty="0" err="1" smtClean="0"/>
              <a:t>Revista</a:t>
            </a:r>
            <a:r>
              <a:rPr lang="en-US" sz="1050" dirty="0" smtClean="0"/>
              <a:t> </a:t>
            </a:r>
            <a:r>
              <a:rPr lang="en-US" sz="1050" dirty="0"/>
              <a:t>de </a:t>
            </a:r>
            <a:r>
              <a:rPr lang="en-US" sz="1050" dirty="0" err="1"/>
              <a:t>Indias</a:t>
            </a:r>
            <a:r>
              <a:rPr lang="en-US" sz="1050" dirty="0"/>
              <a:t>, 2015, vol. LXXV, n.º 264 </a:t>
            </a:r>
            <a:r>
              <a:rPr lang="en-US" sz="1050" dirty="0" err="1"/>
              <a:t>Págs</a:t>
            </a:r>
            <a:r>
              <a:rPr lang="en-US" sz="1050" dirty="0"/>
              <a:t>. 323­350, ISSN: 0034­8341 doi:10.3989/revindias.2015.011</a:t>
            </a:r>
          </a:p>
        </p:txBody>
      </p:sp>
    </p:spTree>
    <p:extLst>
      <p:ext uri="{BB962C8B-B14F-4D97-AF65-F5344CB8AC3E}">
        <p14:creationId xmlns:p14="http://schemas.microsoft.com/office/powerpoint/2010/main" val="27594005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2" y="869745"/>
            <a:ext cx="8162059" cy="352880"/>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n-US" sz="1400" b="1" dirty="0">
                <a:solidFill>
                  <a:schemeClr val="accent2"/>
                </a:solidFill>
                <a:effectLst>
                  <a:outerShdw blurRad="38100" dist="38100" dir="2700000" algn="tl">
                    <a:srgbClr val="000000">
                      <a:alpha val="43137"/>
                    </a:srgbClr>
                  </a:outerShdw>
                </a:effectLst>
              </a:rPr>
              <a:t>Mummification process: The Mummy Juanita</a:t>
            </a:r>
          </a:p>
        </p:txBody>
      </p:sp>
      <p:sp>
        <p:nvSpPr>
          <p:cNvPr id="4" name="3 Marcador de contenido"/>
          <p:cNvSpPr>
            <a:spLocks noGrp="1"/>
          </p:cNvSpPr>
          <p:nvPr>
            <p:ph idx="1"/>
          </p:nvPr>
        </p:nvSpPr>
        <p:spPr>
          <a:xfrm>
            <a:off x="628650" y="1369219"/>
            <a:ext cx="4057650" cy="3263504"/>
          </a:xfrm>
        </p:spPr>
        <p:txBody>
          <a:bodyPr>
            <a:normAutofit/>
          </a:bodyPr>
          <a:lstStyle/>
          <a:p>
            <a:pPr algn="just">
              <a:buNone/>
            </a:pPr>
            <a:r>
              <a:rPr lang="es-PE" dirty="0"/>
              <a:t>   </a:t>
            </a:r>
            <a:r>
              <a:rPr lang="en-US" dirty="0"/>
              <a:t/>
            </a:r>
            <a:br>
              <a:rPr lang="en-US" dirty="0"/>
            </a:br>
            <a:r>
              <a:rPr lang="en-US" sz="1300" dirty="0"/>
              <a:t>The Juanita Mummy is one of the best preserved corpses in the world. The mummy's head has preserved its hair as well as the skin of its entire body. Even the clothes she was wearing on the day of her sacrifice were well preserved, she wore a red robe as well as her alpaca wool shoes.    The mummy had food, coca leaves, offerings like gold statuettes, miniature llamas, among others. </a:t>
            </a:r>
            <a:r>
              <a:rPr lang="en-US" dirty="0"/>
              <a:t> </a:t>
            </a:r>
            <a:endParaRPr lang="es-PE" dirty="0"/>
          </a:p>
          <a:p>
            <a:pPr algn="just">
              <a:buNone/>
            </a:pPr>
            <a:endParaRPr lang="es-PE" dirty="0"/>
          </a:p>
        </p:txBody>
      </p:sp>
      <p:pic>
        <p:nvPicPr>
          <p:cNvPr id="5" name="Picture 2" descr="Radio Universidad: AUTOCOLCA SOLICITA AYUDA DEPAISES EUROPEOS PARA ..."/>
          <p:cNvPicPr>
            <a:picLocks noChangeAspect="1" noChangeArrowheads="1"/>
          </p:cNvPicPr>
          <p:nvPr/>
        </p:nvPicPr>
        <p:blipFill>
          <a:blip r:embed="rId2"/>
          <a:srcRect/>
          <a:stretch>
            <a:fillRect/>
          </a:stretch>
        </p:blipFill>
        <p:spPr bwMode="auto">
          <a:xfrm>
            <a:off x="4981305" y="1614487"/>
            <a:ext cx="3900758" cy="2615804"/>
          </a:xfrm>
          <a:prstGeom prst="rect">
            <a:avLst/>
          </a:prstGeom>
          <a:noFill/>
        </p:spPr>
      </p:pic>
    </p:spTree>
    <p:extLst>
      <p:ext uri="{BB962C8B-B14F-4D97-AF65-F5344CB8AC3E}">
        <p14:creationId xmlns:p14="http://schemas.microsoft.com/office/powerpoint/2010/main" val="38331407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2" y="792997"/>
            <a:ext cx="8162059" cy="414525"/>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n-US" sz="1400" b="1" dirty="0">
                <a:solidFill>
                  <a:schemeClr val="accent2"/>
                </a:solidFill>
                <a:effectLst>
                  <a:outerShdw blurRad="38100" dist="38100" dir="2700000" algn="tl">
                    <a:srgbClr val="000000">
                      <a:alpha val="43137"/>
                    </a:srgbClr>
                  </a:outerShdw>
                </a:effectLst>
              </a:rPr>
              <a:t>Mummification process: The Mummy Juanita</a:t>
            </a:r>
          </a:p>
        </p:txBody>
      </p:sp>
      <p:sp>
        <p:nvSpPr>
          <p:cNvPr id="4" name="3 Marcador de contenido"/>
          <p:cNvSpPr>
            <a:spLocks noGrp="1"/>
          </p:cNvSpPr>
          <p:nvPr>
            <p:ph idx="1"/>
          </p:nvPr>
        </p:nvSpPr>
        <p:spPr>
          <a:xfrm>
            <a:off x="628650" y="1369219"/>
            <a:ext cx="4457700" cy="3263504"/>
          </a:xfrm>
        </p:spPr>
        <p:txBody>
          <a:bodyPr>
            <a:normAutofit/>
          </a:bodyPr>
          <a:lstStyle/>
          <a:p>
            <a:pPr algn="just">
              <a:buNone/>
            </a:pPr>
            <a:r>
              <a:rPr lang="es-PE" sz="1300" dirty="0"/>
              <a:t>   </a:t>
            </a:r>
            <a:r>
              <a:rPr lang="en-US" sz="1300" dirty="0"/>
              <a:t/>
            </a:r>
            <a:br>
              <a:rPr lang="en-US" sz="1300" dirty="0"/>
            </a:br>
            <a:r>
              <a:rPr lang="en-US" sz="1300" dirty="0" smtClean="0"/>
              <a:t>The </a:t>
            </a:r>
            <a:r>
              <a:rPr lang="en-US" sz="1300" dirty="0"/>
              <a:t>Juanita mummy </a:t>
            </a:r>
            <a:r>
              <a:rPr lang="en-US" sz="1300" dirty="0" smtClean="0"/>
              <a:t>died </a:t>
            </a:r>
            <a:r>
              <a:rPr lang="en-US" sz="1300" dirty="0"/>
              <a:t>as part of a human sacrifice. For this, she was taken to a mountain in a ritual called "</a:t>
            </a:r>
            <a:r>
              <a:rPr lang="en-US" sz="1300" dirty="0" err="1"/>
              <a:t>capacocha</a:t>
            </a:r>
            <a:r>
              <a:rPr lang="en-US" sz="1300" dirty="0"/>
              <a:t>", in which children were offered to the "</a:t>
            </a:r>
            <a:r>
              <a:rPr lang="en-US" sz="1300" dirty="0" err="1"/>
              <a:t>apus</a:t>
            </a:r>
            <a:r>
              <a:rPr lang="en-US" sz="1300" dirty="0"/>
              <a:t>". to appease the gods. This sacrifice ritual was performed to stop a natural disaster or ensure a healthy harvest. The body of the Juanita Mummy was discovered in the upper part of the snowy </a:t>
            </a:r>
            <a:r>
              <a:rPr lang="en-US" sz="1300" dirty="0" err="1"/>
              <a:t>Ampato</a:t>
            </a:r>
            <a:r>
              <a:rPr lang="en-US" sz="1300" dirty="0"/>
              <a:t>, in September 1995 by anthropologist Johan </a:t>
            </a:r>
            <a:r>
              <a:rPr lang="en-US" sz="1300" dirty="0" err="1"/>
              <a:t>Reinhard</a:t>
            </a:r>
            <a:r>
              <a:rPr lang="en-US" sz="1300" dirty="0"/>
              <a:t> and Miguel </a:t>
            </a:r>
            <a:r>
              <a:rPr lang="en-US" sz="1300" dirty="0" err="1"/>
              <a:t>Zárate</a:t>
            </a:r>
            <a:r>
              <a:rPr lang="en-US" sz="1300" dirty="0"/>
              <a:t>.</a:t>
            </a:r>
            <a:endParaRPr lang="es-PE" sz="1300" dirty="0"/>
          </a:p>
          <a:p>
            <a:pPr algn="just">
              <a:buNone/>
            </a:pPr>
            <a:endParaRPr lang="es-PE" dirty="0"/>
          </a:p>
        </p:txBody>
      </p:sp>
      <p:pic>
        <p:nvPicPr>
          <p:cNvPr id="5" name="4 Imagen" descr="Peru-In-Images-Discovering-Juanita.png"/>
          <p:cNvPicPr>
            <a:picLocks noChangeAspect="1"/>
          </p:cNvPicPr>
          <p:nvPr/>
        </p:nvPicPr>
        <p:blipFill>
          <a:blip r:embed="rId2"/>
          <a:stretch>
            <a:fillRect/>
          </a:stretch>
        </p:blipFill>
        <p:spPr>
          <a:xfrm>
            <a:off x="5468698" y="1207522"/>
            <a:ext cx="2521429" cy="3642857"/>
          </a:xfrm>
          <a:prstGeom prst="rect">
            <a:avLst/>
          </a:prstGeom>
        </p:spPr>
      </p:pic>
    </p:spTree>
    <p:extLst>
      <p:ext uri="{BB962C8B-B14F-4D97-AF65-F5344CB8AC3E}">
        <p14:creationId xmlns:p14="http://schemas.microsoft.com/office/powerpoint/2010/main" val="38331407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3960" y="832208"/>
            <a:ext cx="8162059" cy="410965"/>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n-US" sz="1400" b="1" dirty="0">
                <a:solidFill>
                  <a:schemeClr val="accent2"/>
                </a:solidFill>
                <a:effectLst>
                  <a:outerShdw blurRad="38100" dist="38100" dir="2700000" algn="tl">
                    <a:srgbClr val="000000">
                      <a:alpha val="43137"/>
                    </a:srgbClr>
                  </a:outerShdw>
                </a:effectLst>
              </a:rPr>
              <a:t>Mummification process: The Mummy Juanita</a:t>
            </a:r>
          </a:p>
        </p:txBody>
      </p:sp>
      <p:sp>
        <p:nvSpPr>
          <p:cNvPr id="4" name="3 Marcador de contenido"/>
          <p:cNvSpPr>
            <a:spLocks noGrp="1"/>
          </p:cNvSpPr>
          <p:nvPr>
            <p:ph idx="1"/>
          </p:nvPr>
        </p:nvSpPr>
        <p:spPr>
          <a:xfrm>
            <a:off x="352549" y="1253447"/>
            <a:ext cx="8313470" cy="1171254"/>
          </a:xfrm>
        </p:spPr>
        <p:txBody>
          <a:bodyPr>
            <a:normAutofit/>
          </a:bodyPr>
          <a:lstStyle/>
          <a:p>
            <a:pPr marL="0" indent="0" algn="just">
              <a:buNone/>
            </a:pPr>
            <a:r>
              <a:rPr lang="en-US" sz="1200" dirty="0" smtClean="0"/>
              <a:t>The Juanita Mummy, being one of the best preserved corpses in the world, has drawn the attention of the international scientific community for study.    For example, the gastric content of the hours prior to their slaughter has been studied, concluding that they had consumed coca, alcohol and </a:t>
            </a:r>
            <a:r>
              <a:rPr lang="en-US" sz="1200" dirty="0" err="1" smtClean="0"/>
              <a:t>chicha</a:t>
            </a:r>
            <a:r>
              <a:rPr lang="en-US" sz="1200" dirty="0" smtClean="0"/>
              <a:t>. The Juanita Mummy, having preserved all its organs, has been part of various local, national and international investigations: tomography, DNA studies, etc.</a:t>
            </a:r>
            <a:endParaRPr lang="es-PE" sz="1200" dirty="0"/>
          </a:p>
        </p:txBody>
      </p:sp>
      <p:sp>
        <p:nvSpPr>
          <p:cNvPr id="5" name="4 CuadroTexto"/>
          <p:cNvSpPr txBox="1"/>
          <p:nvPr/>
        </p:nvSpPr>
        <p:spPr>
          <a:xfrm>
            <a:off x="249382" y="4194959"/>
            <a:ext cx="8416637" cy="346249"/>
          </a:xfrm>
          <a:prstGeom prst="rect">
            <a:avLst/>
          </a:prstGeom>
          <a:noFill/>
        </p:spPr>
        <p:txBody>
          <a:bodyPr wrap="square" lIns="68580" tIns="34290" rIns="68580" bIns="34290" rtlCol="0">
            <a:spAutoFit/>
          </a:bodyPr>
          <a:lstStyle/>
          <a:p>
            <a:r>
              <a:rPr lang="es-PE" sz="900" dirty="0"/>
              <a:t>MEDINA, ANGELICA ISABEL BRAÑEZ. INDUMENTARIA DE PODER FEMENINO EN EL PERÚ ANTIGUO LA DAMA DE LOS CUATRO TUPUS, LA SEÑORA DE CAO, LA SACERDOTISA DE CHORNANCAP Y JUANITA DE AMPATO. En </a:t>
            </a:r>
            <a:r>
              <a:rPr lang="es-PE" sz="900" i="1" dirty="0"/>
              <a:t>[GKA ARTS 2020] Congreso Internacional de Artes y Culturas</a:t>
            </a:r>
            <a:r>
              <a:rPr lang="es-PE" sz="900" dirty="0"/>
              <a:t>. 2020.</a:t>
            </a:r>
          </a:p>
        </p:txBody>
      </p:sp>
    </p:spTree>
    <p:extLst>
      <p:ext uri="{BB962C8B-B14F-4D97-AF65-F5344CB8AC3E}">
        <p14:creationId xmlns:p14="http://schemas.microsoft.com/office/powerpoint/2010/main" val="3833140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6670" y="777278"/>
            <a:ext cx="8162059" cy="393976"/>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n-US" sz="1400" b="1" dirty="0">
                <a:solidFill>
                  <a:schemeClr val="accent2"/>
                </a:solidFill>
                <a:effectLst>
                  <a:outerShdw blurRad="38100" dist="38100" dir="2700000" algn="tl">
                    <a:srgbClr val="000000">
                      <a:alpha val="43137"/>
                    </a:srgbClr>
                  </a:outerShdw>
                </a:effectLst>
              </a:rPr>
              <a:t>Mummification process: The Mummy Juanita</a:t>
            </a:r>
          </a:p>
        </p:txBody>
      </p:sp>
      <p:sp>
        <p:nvSpPr>
          <p:cNvPr id="4" name="3 Marcador de contenido"/>
          <p:cNvSpPr>
            <a:spLocks noGrp="1"/>
          </p:cNvSpPr>
          <p:nvPr>
            <p:ph idx="1"/>
          </p:nvPr>
        </p:nvSpPr>
        <p:spPr>
          <a:xfrm>
            <a:off x="378897" y="1217445"/>
            <a:ext cx="8157606" cy="1073692"/>
          </a:xfrm>
        </p:spPr>
        <p:txBody>
          <a:bodyPr>
            <a:normAutofit/>
          </a:bodyPr>
          <a:lstStyle/>
          <a:p>
            <a:pPr marL="0" indent="0" algn="just">
              <a:buNone/>
            </a:pPr>
            <a:r>
              <a:rPr lang="en-US" sz="1200" dirty="0" smtClean="0"/>
              <a:t>The </a:t>
            </a:r>
            <a:r>
              <a:rPr lang="en-US" sz="1200" dirty="0"/>
              <a:t>12-year-old Inca girl, who was ritually sacrificed around 1440 to appease the gods of Mount </a:t>
            </a:r>
            <a:r>
              <a:rPr lang="en-US" sz="1200" dirty="0" err="1"/>
              <a:t>Ampato</a:t>
            </a:r>
            <a:r>
              <a:rPr lang="en-US" sz="1200" dirty="0"/>
              <a:t>, is now hermetically sealed and will be kept in total darkness at a constant temperature of 20 degrees below zero.</a:t>
            </a:r>
          </a:p>
          <a:p>
            <a:pPr marL="0" indent="0" algn="just">
              <a:buNone/>
            </a:pPr>
            <a:r>
              <a:rPr lang="en-US" sz="1200" dirty="0" err="1" smtClean="0"/>
              <a:t>Reinhard</a:t>
            </a:r>
            <a:r>
              <a:rPr lang="en-US" sz="1200" dirty="0"/>
              <a:t>, along with José Antonio Chavez, dean of archaeology at the Catholic University in Arequipa, discovered </a:t>
            </a:r>
            <a:r>
              <a:rPr lang="en-US" sz="1200" dirty="0" err="1"/>
              <a:t>Sarita</a:t>
            </a:r>
            <a:r>
              <a:rPr lang="en-US" sz="1200" dirty="0"/>
              <a:t> atop a ritual platform on the east face of the Sara </a:t>
            </a:r>
            <a:r>
              <a:rPr lang="en-US" sz="1200" dirty="0" err="1"/>
              <a:t>Sara</a:t>
            </a:r>
            <a:r>
              <a:rPr lang="en-US" sz="1200" dirty="0"/>
              <a:t> volcano.</a:t>
            </a:r>
            <a:endParaRPr lang="es-PE" sz="1200" dirty="0"/>
          </a:p>
        </p:txBody>
      </p:sp>
      <p:sp>
        <p:nvSpPr>
          <p:cNvPr id="5" name="4 CuadroTexto"/>
          <p:cNvSpPr txBox="1"/>
          <p:nvPr/>
        </p:nvSpPr>
        <p:spPr>
          <a:xfrm>
            <a:off x="249382" y="4194959"/>
            <a:ext cx="8416637" cy="346249"/>
          </a:xfrm>
          <a:prstGeom prst="rect">
            <a:avLst/>
          </a:prstGeom>
          <a:noFill/>
        </p:spPr>
        <p:txBody>
          <a:bodyPr wrap="square" lIns="68580" tIns="34290" rIns="68580" bIns="34290" rtlCol="0">
            <a:spAutoFit/>
          </a:bodyPr>
          <a:lstStyle/>
          <a:p>
            <a:r>
              <a:rPr lang="es-PE" sz="900" dirty="0"/>
              <a:t>MEDINA, ANGELICA ISABEL BRAÑEZ. INDUMENTARIA DE PODER FEMENINO EN EL PERÚ ANTIGUO LA DAMA DE LOS CUATRO TUPUS, LA SEÑORA DE CAO, LA SACERDOTISA DE CHORNANCAP Y JUANITA DE AMPATO. En </a:t>
            </a:r>
            <a:r>
              <a:rPr lang="es-PE" sz="900" i="1" dirty="0"/>
              <a:t>[GKA ARTS 2020] Congreso Internacional de Artes y Culturas</a:t>
            </a:r>
            <a:r>
              <a:rPr lang="es-PE" sz="900" dirty="0"/>
              <a:t>. 2020.</a:t>
            </a:r>
          </a:p>
        </p:txBody>
      </p:sp>
    </p:spTree>
    <p:extLst>
      <p:ext uri="{BB962C8B-B14F-4D97-AF65-F5344CB8AC3E}">
        <p14:creationId xmlns:p14="http://schemas.microsoft.com/office/powerpoint/2010/main" val="38331407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3959" y="842481"/>
            <a:ext cx="8162059" cy="667820"/>
          </a:xfrm>
        </p:spPr>
        <p:txBody>
          <a:bodyPr>
            <a:normAutofit fontScale="90000"/>
          </a:bodyPr>
          <a:lstStyle/>
          <a:p>
            <a:r>
              <a:rPr lang="en-US" sz="2000" b="1" dirty="0">
                <a:solidFill>
                  <a:schemeClr val="accent2"/>
                </a:solidFill>
                <a:effectLst>
                  <a:outerShdw blurRad="38100" dist="38100" dir="2700000" algn="tl">
                    <a:srgbClr val="000000">
                      <a:alpha val="43137"/>
                    </a:srgbClr>
                  </a:outerShdw>
                </a:effectLst>
              </a:rPr>
              <a:t>8. Mummification process: The Mummy Juanita </a:t>
            </a:r>
            <a:r>
              <a:rPr lang="en-US" dirty="0"/>
              <a:t/>
            </a:r>
            <a:br>
              <a:rPr lang="en-US" dirty="0"/>
            </a:br>
            <a:r>
              <a:rPr lang="es-PE" dirty="0"/>
              <a:t> </a:t>
            </a:r>
            <a:endParaRPr lang="en-US" dirty="0"/>
          </a:p>
        </p:txBody>
      </p:sp>
      <p:sp>
        <p:nvSpPr>
          <p:cNvPr id="4" name="3 Marcador de contenido"/>
          <p:cNvSpPr>
            <a:spLocks noGrp="1"/>
          </p:cNvSpPr>
          <p:nvPr>
            <p:ph idx="1"/>
          </p:nvPr>
        </p:nvSpPr>
        <p:spPr>
          <a:xfrm>
            <a:off x="352548" y="1084844"/>
            <a:ext cx="8313470" cy="1360405"/>
          </a:xfrm>
        </p:spPr>
        <p:txBody>
          <a:bodyPr>
            <a:normAutofit/>
          </a:bodyPr>
          <a:lstStyle/>
          <a:p>
            <a:pPr algn="just">
              <a:buNone/>
            </a:pPr>
            <a:r>
              <a:rPr lang="es-PE" dirty="0"/>
              <a:t>   </a:t>
            </a:r>
            <a:r>
              <a:rPr lang="en-US" sz="1200" dirty="0"/>
              <a:t>The Juanita Mummy dies of a certain blow of </a:t>
            </a:r>
            <a:r>
              <a:rPr lang="en-US" sz="1200" dirty="0" err="1"/>
              <a:t>macana</a:t>
            </a:r>
            <a:r>
              <a:rPr lang="en-US" sz="1200" dirty="0"/>
              <a:t> (metal or stone star with five or more points), in the right parietal area.    The blow received in the right parietal area caused Juanita a fracture of the right </a:t>
            </a:r>
            <a:r>
              <a:rPr lang="en-US" sz="1200" dirty="0" err="1"/>
              <a:t>superciliary</a:t>
            </a:r>
            <a:r>
              <a:rPr lang="en-US" sz="1200" dirty="0"/>
              <a:t> arch; the tips of the instrument used "</a:t>
            </a:r>
            <a:r>
              <a:rPr lang="en-US" sz="1200" dirty="0" err="1"/>
              <a:t>macana</a:t>
            </a:r>
            <a:r>
              <a:rPr lang="en-US" sz="1200" dirty="0"/>
              <a:t>" also penetrated the eye socket, causing injury to the optic nerve, eye effusion and subsequent sphenoid fracture.     The Juanita Mummy suffered a cranial brain trauma that displaced the brain to the opposite side, causing death.    Currently, the mummy is still being studied thanks to advances in genetics and molecular biology, great findings are expected.</a:t>
            </a:r>
            <a:endParaRPr lang="es-PE" sz="1200" dirty="0"/>
          </a:p>
        </p:txBody>
      </p:sp>
      <p:sp>
        <p:nvSpPr>
          <p:cNvPr id="5" name="4 CuadroTexto"/>
          <p:cNvSpPr txBox="1"/>
          <p:nvPr/>
        </p:nvSpPr>
        <p:spPr>
          <a:xfrm>
            <a:off x="249381" y="4395537"/>
            <a:ext cx="8416637" cy="207749"/>
          </a:xfrm>
          <a:prstGeom prst="rect">
            <a:avLst/>
          </a:prstGeom>
          <a:noFill/>
        </p:spPr>
        <p:txBody>
          <a:bodyPr wrap="square" lIns="68580" tIns="34290" rIns="68580" bIns="34290" rtlCol="0">
            <a:spAutoFit/>
          </a:bodyPr>
          <a:lstStyle/>
          <a:p>
            <a:r>
              <a:rPr lang="es-PE" sz="900" dirty="0"/>
              <a:t>CHÁVEZ </a:t>
            </a:r>
            <a:r>
              <a:rPr lang="es-PE" sz="900" dirty="0" err="1"/>
              <a:t>CHÁVEZ</a:t>
            </a:r>
            <a:r>
              <a:rPr lang="es-PE" sz="900" dirty="0"/>
              <a:t>, José Antonio. Investigaciones arqueológicas de alta montaña en el sur del Perú. </a:t>
            </a:r>
            <a:r>
              <a:rPr lang="es-PE" sz="900" i="1" dirty="0" err="1"/>
              <a:t>Chungará</a:t>
            </a:r>
            <a:r>
              <a:rPr lang="es-PE" sz="900" i="1" dirty="0"/>
              <a:t> (Arica)</a:t>
            </a:r>
            <a:r>
              <a:rPr lang="es-PE" sz="900" dirty="0"/>
              <a:t>, 2001, vol. 33, no 2, p. 283-288.</a:t>
            </a:r>
          </a:p>
        </p:txBody>
      </p:sp>
    </p:spTree>
    <p:extLst>
      <p:ext uri="{BB962C8B-B14F-4D97-AF65-F5344CB8AC3E}">
        <p14:creationId xmlns:p14="http://schemas.microsoft.com/office/powerpoint/2010/main" val="38331407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5634" y="880021"/>
            <a:ext cx="8162059" cy="393976"/>
          </a:xfrm>
        </p:spPr>
        <p:txBody>
          <a:bodyPr>
            <a:normAutofit/>
          </a:bodyPr>
          <a:lstStyle/>
          <a:p>
            <a:r>
              <a:rPr lang="es-PE" sz="1800" b="1" dirty="0">
                <a:solidFill>
                  <a:schemeClr val="accent2"/>
                </a:solidFill>
                <a:effectLst>
                  <a:outerShdw blurRad="38100" dist="38100" dir="2700000" algn="tl">
                    <a:srgbClr val="000000">
                      <a:alpha val="43137"/>
                    </a:srgbClr>
                  </a:outerShdw>
                </a:effectLst>
              </a:rPr>
              <a:t>8. </a:t>
            </a:r>
            <a:r>
              <a:rPr lang="en-US" sz="1800" b="1" dirty="0">
                <a:solidFill>
                  <a:schemeClr val="accent2"/>
                </a:solidFill>
                <a:effectLst>
                  <a:outerShdw blurRad="38100" dist="38100" dir="2700000" algn="tl">
                    <a:srgbClr val="000000">
                      <a:alpha val="43137"/>
                    </a:srgbClr>
                  </a:outerShdw>
                </a:effectLst>
              </a:rPr>
              <a:t>Mummification process: The Mummy Juanita</a:t>
            </a:r>
          </a:p>
        </p:txBody>
      </p:sp>
      <p:sp>
        <p:nvSpPr>
          <p:cNvPr id="4" name="3 Marcador de contenido"/>
          <p:cNvSpPr>
            <a:spLocks noGrp="1"/>
          </p:cNvSpPr>
          <p:nvPr>
            <p:ph idx="1"/>
          </p:nvPr>
        </p:nvSpPr>
        <p:spPr>
          <a:xfrm>
            <a:off x="329169" y="1022236"/>
            <a:ext cx="7514669" cy="1309998"/>
          </a:xfrm>
        </p:spPr>
        <p:txBody>
          <a:bodyPr>
            <a:normAutofit/>
          </a:bodyPr>
          <a:lstStyle/>
          <a:p>
            <a:pPr algn="just">
              <a:buNone/>
            </a:pPr>
            <a:r>
              <a:rPr lang="es-PE" dirty="0"/>
              <a:t> </a:t>
            </a:r>
          </a:p>
          <a:p>
            <a:pPr marL="0" indent="0" algn="just">
              <a:buNone/>
            </a:pPr>
            <a:r>
              <a:rPr lang="en-US" sz="1200" dirty="0" smtClean="0"/>
              <a:t>The </a:t>
            </a:r>
            <a:r>
              <a:rPr lang="en-US" sz="1200" dirty="0"/>
              <a:t>Mummy Juanita is  in the Museum of Andean Sanctuaries at the Catholic University of Santa Maria (UCSM), in the southern Peruvian city of Arequipa, are astonished by how well her body is preserved, so well that every detail of her face, her skin. The mummy has all its organs intact and even her veins.</a:t>
            </a:r>
            <a:endParaRPr lang="es-PE" sz="1200" dirty="0"/>
          </a:p>
        </p:txBody>
      </p:sp>
    </p:spTree>
    <p:extLst>
      <p:ext uri="{BB962C8B-B14F-4D97-AF65-F5344CB8AC3E}">
        <p14:creationId xmlns:p14="http://schemas.microsoft.com/office/powerpoint/2010/main" val="38331407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6670" y="857250"/>
            <a:ext cx="8162059" cy="373428"/>
          </a:xfrm>
        </p:spPr>
        <p:txBody>
          <a:bodyPr>
            <a:normAutofit/>
          </a:bodyPr>
          <a:lstStyle/>
          <a:p>
            <a:r>
              <a:rPr lang="es-PE" sz="1800" b="1" dirty="0">
                <a:solidFill>
                  <a:schemeClr val="accent2"/>
                </a:solidFill>
                <a:effectLst>
                  <a:outerShdw blurRad="38100" dist="38100" dir="2700000" algn="tl">
                    <a:srgbClr val="000000">
                      <a:alpha val="43137"/>
                    </a:srgbClr>
                  </a:outerShdw>
                </a:effectLst>
              </a:rPr>
              <a:t>8. </a:t>
            </a:r>
            <a:r>
              <a:rPr lang="en-US" sz="1800" b="1" dirty="0">
                <a:solidFill>
                  <a:schemeClr val="accent2"/>
                </a:solidFill>
                <a:effectLst>
                  <a:outerShdw blurRad="38100" dist="38100" dir="2700000" algn="tl">
                    <a:srgbClr val="000000">
                      <a:alpha val="43137"/>
                    </a:srgbClr>
                  </a:outerShdw>
                </a:effectLst>
              </a:rPr>
              <a:t>Mummification process: The Mummy Juanita</a:t>
            </a:r>
          </a:p>
        </p:txBody>
      </p:sp>
      <p:sp>
        <p:nvSpPr>
          <p:cNvPr id="4" name="3 Marcador de contenido"/>
          <p:cNvSpPr>
            <a:spLocks noGrp="1"/>
          </p:cNvSpPr>
          <p:nvPr>
            <p:ph idx="1"/>
          </p:nvPr>
        </p:nvSpPr>
        <p:spPr>
          <a:xfrm>
            <a:off x="339443" y="1277704"/>
            <a:ext cx="4771469" cy="3263504"/>
          </a:xfrm>
        </p:spPr>
        <p:txBody>
          <a:bodyPr>
            <a:normAutofit/>
          </a:bodyPr>
          <a:lstStyle/>
          <a:p>
            <a:pPr marL="0" indent="0" algn="just">
              <a:buNone/>
              <a:tabLst>
                <a:tab pos="0" algn="l"/>
              </a:tabLst>
            </a:pPr>
            <a:r>
              <a:rPr lang="en-US" sz="1200" dirty="0" smtClean="0"/>
              <a:t>The </a:t>
            </a:r>
            <a:r>
              <a:rPr lang="en-US" sz="1200" dirty="0"/>
              <a:t>Juanita Mummy, being one of the best preserved corpses in the world, has attracted the attention of the international scientific community for study.    For example, the gastric content of the hours prior to their slaughter has been studied, concluding that they had consumed coca, alcohol and </a:t>
            </a:r>
            <a:r>
              <a:rPr lang="en-US" sz="1200" dirty="0" err="1"/>
              <a:t>chicha</a:t>
            </a:r>
            <a:r>
              <a:rPr lang="en-US" sz="1200" dirty="0"/>
              <a:t>.    The Juanita Mummy, having preserved all its organs, has been part of various local, national and international investigations: tomography, DNA studies, etc.</a:t>
            </a:r>
            <a:endParaRPr lang="es-PE" sz="1200" dirty="0"/>
          </a:p>
          <a:p>
            <a:pPr algn="just">
              <a:buNone/>
            </a:pPr>
            <a:endParaRPr lang="es-PE" dirty="0"/>
          </a:p>
        </p:txBody>
      </p:sp>
      <p:sp>
        <p:nvSpPr>
          <p:cNvPr id="5" name="4 CuadroTexto"/>
          <p:cNvSpPr txBox="1"/>
          <p:nvPr/>
        </p:nvSpPr>
        <p:spPr>
          <a:xfrm>
            <a:off x="249382" y="4194959"/>
            <a:ext cx="8416637" cy="346249"/>
          </a:xfrm>
          <a:prstGeom prst="rect">
            <a:avLst/>
          </a:prstGeom>
          <a:noFill/>
        </p:spPr>
        <p:txBody>
          <a:bodyPr wrap="square" lIns="68580" tIns="34290" rIns="68580" bIns="34290" rtlCol="0">
            <a:spAutoFit/>
          </a:bodyPr>
          <a:lstStyle/>
          <a:p>
            <a:r>
              <a:rPr lang="es-PE" sz="900" dirty="0"/>
              <a:t>MEDINA, ANGELICA ISABEL BRAÑEZ. INDUMENTARIA DE PODER FEMENINO EN EL PERÚ ANTIGUO LA DAMA DE LOS CUATRO TUPUS, LA SEÑORA DE CAO, LA SACERDOTISA DE CHORNANCAP Y JUANITA DE AMPATO. En </a:t>
            </a:r>
            <a:r>
              <a:rPr lang="es-PE" sz="900" i="1" dirty="0"/>
              <a:t>[GKA ARTS 2020] Congreso Internacional de Artes y Culturas</a:t>
            </a:r>
            <a:r>
              <a:rPr lang="es-PE" sz="900" dirty="0"/>
              <a:t>. 2020.</a:t>
            </a:r>
          </a:p>
        </p:txBody>
      </p:sp>
      <p:pic>
        <p:nvPicPr>
          <p:cNvPr id="147458" name="Picture 2" descr="Imagen"/>
          <p:cNvPicPr>
            <a:picLocks noChangeAspect="1" noChangeArrowheads="1"/>
          </p:cNvPicPr>
          <p:nvPr/>
        </p:nvPicPr>
        <p:blipFill>
          <a:blip r:embed="rId2"/>
          <a:srcRect l="6803" t="15544" r="9993" b="4964"/>
          <a:stretch>
            <a:fillRect/>
          </a:stretch>
        </p:blipFill>
        <p:spPr bwMode="auto">
          <a:xfrm>
            <a:off x="5546358" y="857250"/>
            <a:ext cx="3140442" cy="3000375"/>
          </a:xfrm>
          <a:prstGeom prst="rect">
            <a:avLst/>
          </a:prstGeom>
          <a:noFill/>
        </p:spPr>
      </p:pic>
    </p:spTree>
    <p:extLst>
      <p:ext uri="{BB962C8B-B14F-4D97-AF65-F5344CB8AC3E}">
        <p14:creationId xmlns:p14="http://schemas.microsoft.com/office/powerpoint/2010/main" val="38331407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3441" y="830253"/>
            <a:ext cx="8162059" cy="455621"/>
          </a:xfrm>
        </p:spPr>
        <p:txBody>
          <a:bodyPr>
            <a:normAutofit/>
          </a:bodyPr>
          <a:lstStyle/>
          <a:p>
            <a:r>
              <a:rPr lang="es-PE" sz="1800" b="1" dirty="0">
                <a:solidFill>
                  <a:schemeClr val="accent2"/>
                </a:solidFill>
                <a:effectLst>
                  <a:outerShdw blurRad="38100" dist="38100" dir="2700000" algn="tl">
                    <a:srgbClr val="000000">
                      <a:alpha val="43137"/>
                    </a:srgbClr>
                  </a:outerShdw>
                </a:effectLst>
              </a:rPr>
              <a:t>8. </a:t>
            </a:r>
            <a:r>
              <a:rPr lang="en-US" sz="1800" b="1" dirty="0">
                <a:solidFill>
                  <a:schemeClr val="accent2"/>
                </a:solidFill>
                <a:effectLst>
                  <a:outerShdw blurRad="38100" dist="38100" dir="2700000" algn="tl">
                    <a:srgbClr val="000000">
                      <a:alpha val="43137"/>
                    </a:srgbClr>
                  </a:outerShdw>
                </a:effectLst>
              </a:rPr>
              <a:t>Mummification process: The Mummy Juanita</a:t>
            </a:r>
          </a:p>
        </p:txBody>
      </p:sp>
      <p:sp>
        <p:nvSpPr>
          <p:cNvPr id="4" name="3 Marcador de contenido"/>
          <p:cNvSpPr>
            <a:spLocks noGrp="1"/>
          </p:cNvSpPr>
          <p:nvPr>
            <p:ph idx="1"/>
          </p:nvPr>
        </p:nvSpPr>
        <p:spPr>
          <a:xfrm>
            <a:off x="473007" y="2049271"/>
            <a:ext cx="3742769" cy="744919"/>
          </a:xfrm>
        </p:spPr>
        <p:txBody>
          <a:bodyPr>
            <a:normAutofit/>
          </a:bodyPr>
          <a:lstStyle/>
          <a:p>
            <a:pPr algn="just">
              <a:buNone/>
            </a:pPr>
            <a:r>
              <a:rPr lang="es-PE" dirty="0"/>
              <a:t> </a:t>
            </a:r>
            <a:r>
              <a:rPr lang="es-PE" sz="1200" dirty="0">
                <a:hlinkClick r:id="rId2"/>
              </a:rPr>
              <a:t>https://www.youtube.com/watch?v=vUDiXs927-U</a:t>
            </a:r>
            <a:endParaRPr lang="es-PE" sz="1200" dirty="0"/>
          </a:p>
          <a:p>
            <a:pPr algn="just">
              <a:buNone/>
            </a:pPr>
            <a:endParaRPr lang="es-PE" dirty="0"/>
          </a:p>
          <a:p>
            <a:pPr algn="just">
              <a:buNone/>
            </a:pPr>
            <a:endParaRPr lang="es-PE" dirty="0"/>
          </a:p>
        </p:txBody>
      </p:sp>
      <p:pic>
        <p:nvPicPr>
          <p:cNvPr id="168963" name="Picture 3"/>
          <p:cNvPicPr>
            <a:picLocks noChangeAspect="1" noChangeArrowheads="1"/>
          </p:cNvPicPr>
          <p:nvPr/>
        </p:nvPicPr>
        <p:blipFill>
          <a:blip r:embed="rId3"/>
          <a:srcRect/>
          <a:stretch>
            <a:fillRect/>
          </a:stretch>
        </p:blipFill>
        <p:spPr bwMode="auto">
          <a:xfrm flipH="1">
            <a:off x="4288100" y="1285874"/>
            <a:ext cx="4022825" cy="2271713"/>
          </a:xfrm>
          <a:prstGeom prst="rect">
            <a:avLst/>
          </a:prstGeom>
          <a:noFill/>
          <a:ln w="9525">
            <a:noFill/>
            <a:miter lim="800000"/>
            <a:headEnd/>
            <a:tailEnd/>
          </a:ln>
          <a:effectLst/>
        </p:spPr>
      </p:pic>
    </p:spTree>
    <p:extLst>
      <p:ext uri="{BB962C8B-B14F-4D97-AF65-F5344CB8AC3E}">
        <p14:creationId xmlns:p14="http://schemas.microsoft.com/office/powerpoint/2010/main" val="383314071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5764</TotalTime>
  <Words>8012</Words>
  <Application>Microsoft Office PowerPoint</Application>
  <PresentationFormat>On-screen Show (16:9)</PresentationFormat>
  <Paragraphs>772</Paragraphs>
  <Slides>97</Slides>
  <Notes>0</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Tema de Office</vt:lpstr>
      <vt:lpstr>PowerPoint Presentation</vt:lpstr>
      <vt:lpstr>PowerPoint Presentation</vt:lpstr>
      <vt:lpstr> Table of Contents</vt:lpstr>
      <vt:lpstr> Preamble</vt:lpstr>
      <vt:lpstr> 1. INTRODUCTION</vt:lpstr>
      <vt:lpstr>Pre-Columbian cultures</vt:lpstr>
      <vt:lpstr> </vt:lpstr>
      <vt:lpstr>2. Chronology of Andean Pre-Hispanic (Pre-Columbian) cultures</vt:lpstr>
      <vt:lpstr>Inca empire</vt:lpstr>
      <vt:lpstr>  3. Definitions:   3.1 Definition of pre-Columbian and Inca medicine.</vt:lpstr>
      <vt:lpstr> 3. Definition of the worldview of the pre-Columbian populations of Peru.</vt:lpstr>
      <vt:lpstr>3. Definition of the worldview of the Inca population of Peru.  </vt:lpstr>
      <vt:lpstr> 3. Definition of the worldview of the Inca population of Peru.  </vt:lpstr>
      <vt:lpstr> 3. Definition of the worldview of the Inca population of Peru.  </vt:lpstr>
      <vt:lpstr>3. Definition of Shamanism</vt:lpstr>
      <vt:lpstr>3. Definition of the worldview of the Inca population of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 </vt:lpstr>
      <vt:lpstr>4. List of the main sources of evidence in the history of pre-Columbian and Inca medicine in Peru </vt:lpstr>
      <vt:lpstr>4. List of the main sources of evidence in the history of pre-Columbian and Inca medicine in Peru </vt:lpstr>
      <vt:lpstr>4. List of the main sources of evidence in the history of pre-Columbian and Inca medicine in Peru </vt:lpstr>
      <vt:lpstr>4. List of the main sources of evidence in the history of pre-Columbian and Inca medicine in Peru </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vt:lpstr>
      <vt:lpstr>4. List of the main sources of evidence in the history of pre-Columbian and Inca medicine in Peru  </vt:lpstr>
      <vt:lpstr>4. List of the main sources of evidence in the history of pre-Columbian and Inca medicine in Peru </vt:lpstr>
      <vt:lpstr>4. List of the main sources of evidence in the history of pre-Columbian and Inca medicine in Peru   </vt:lpstr>
      <vt:lpstr>Daniel Carrion’s experiment</vt:lpstr>
      <vt:lpstr>5. Current evidence of diseases that affect the pre-Columbian population of Peru. </vt:lpstr>
      <vt:lpstr>5. Current evidence of diseases that affected the pre-Columbian population and the Inca empire of Peru.   </vt:lpstr>
      <vt:lpstr>5. Current evidence of diseases that affect the pre-Columbian population of Peru.   </vt:lpstr>
      <vt:lpstr>5. Current evidence of diseases that affect the pre-Columbian population and the Inca empire of Peru.</vt:lpstr>
      <vt:lpstr>5. Current evidence of diseases that affect the pre-Columbian population of Peru.   </vt:lpstr>
      <vt:lpstr>5. Current evidence of diseases that affect the pre-Columbian population of Peru.</vt:lpstr>
      <vt:lpstr>6. Cranial trepanations  </vt:lpstr>
      <vt:lpstr>6. Trephination</vt:lpstr>
      <vt:lpstr>6. Trephination</vt:lpstr>
      <vt:lpstr>6. Trephination</vt:lpstr>
      <vt:lpstr>6. Trephination</vt:lpstr>
      <vt:lpstr>6. Trephination</vt:lpstr>
      <vt:lpstr>      6. Trephination</vt:lpstr>
      <vt:lpstr>6. Trephination</vt:lpstr>
      <vt:lpstr>6. Trephination</vt:lpstr>
      <vt:lpstr>6. Trephination</vt:lpstr>
      <vt:lpstr>6. Trephination</vt:lpstr>
      <vt:lpstr>6. Trephination</vt:lpstr>
      <vt:lpstr>6. Trephination</vt:lpstr>
      <vt:lpstr>6. Trephination</vt:lpstr>
      <vt:lpstr>6. EVIDENCE TREPANATIONS IN PERU:</vt:lpstr>
      <vt:lpstr>6. Trephination</vt:lpstr>
      <vt:lpstr>6. Trephination</vt:lpstr>
      <vt:lpstr>6. Trephination</vt:lpstr>
      <vt:lpstr>6. Trephination</vt:lpstr>
      <vt:lpstr>6. Trephination</vt:lpstr>
      <vt:lpstr>6. Trephination</vt:lpstr>
      <vt:lpstr>6 Trephination</vt:lpstr>
      <vt:lpstr>6. Trephination</vt:lpstr>
      <vt:lpstr>6. Trephination</vt:lpstr>
      <vt:lpstr>6. Evidence of Traphination</vt:lpstr>
      <vt:lpstr>7. Cranial deformations</vt:lpstr>
      <vt:lpstr>7. Cranial deformations. </vt:lpstr>
      <vt:lpstr>7. Cranial deformations</vt:lpstr>
      <vt:lpstr>7. Cranial deformations</vt:lpstr>
      <vt:lpstr>7. Cranial deformations</vt:lpstr>
      <vt:lpstr>7. Cranial deformations</vt:lpstr>
      <vt:lpstr>7. Cranial deformations</vt:lpstr>
      <vt:lpstr>7. Cranial deformations</vt:lpstr>
      <vt:lpstr>7. Cranial deformations</vt:lpstr>
      <vt:lpstr>7. Cranial deformations</vt:lpstr>
      <vt:lpstr>8. Mummification process.</vt:lpstr>
      <vt:lpstr>8. Mummification process.</vt:lpstr>
      <vt:lpstr>8. Mummification process.</vt:lpstr>
      <vt:lpstr>8. Process of mummification  </vt:lpstr>
      <vt:lpstr>Andean Sanctuaries Museum ,Universidad Católica de Santa María </vt:lpstr>
      <vt:lpstr>8. Mummification process: The Mummy Juanita</vt:lpstr>
      <vt:lpstr>8. Mummification process: The Mummy Juanita</vt:lpstr>
      <vt:lpstr>8. Mummification process: The Mummy Juanita</vt:lpstr>
      <vt:lpstr>8. Mummification process: The Mummy Juanita</vt:lpstr>
      <vt:lpstr>8. Mummification process: The Mummy Juanita</vt:lpstr>
      <vt:lpstr>8. Mummification process: The Mummy Juanita   </vt:lpstr>
      <vt:lpstr>8. Mummification process: The Mummy Juanita</vt:lpstr>
      <vt:lpstr>8. Mummification process: The Mummy Juanita</vt:lpstr>
      <vt:lpstr>8. Mummification process: The Mummy Juanita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Andrea Nozzoli</cp:lastModifiedBy>
  <cp:revision>322</cp:revision>
  <cp:lastPrinted>2020-11-16T08:56:56Z</cp:lastPrinted>
  <dcterms:created xsi:type="dcterms:W3CDTF">2020-02-06T14:08:36Z</dcterms:created>
  <dcterms:modified xsi:type="dcterms:W3CDTF">2021-06-18T08:50:00Z</dcterms:modified>
</cp:coreProperties>
</file>