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9"/>
  </p:handoutMasterIdLst>
  <p:sldIdLst>
    <p:sldId id="256" r:id="rId2"/>
    <p:sldId id="274" r:id="rId3"/>
    <p:sldId id="257" r:id="rId4"/>
    <p:sldId id="258" r:id="rId5"/>
    <p:sldId id="259" r:id="rId6"/>
    <p:sldId id="260" r:id="rId7"/>
    <p:sldId id="268" r:id="rId8"/>
    <p:sldId id="262" r:id="rId9"/>
    <p:sldId id="264" r:id="rId10"/>
    <p:sldId id="266" r:id="rId11"/>
    <p:sldId id="269" r:id="rId12"/>
    <p:sldId id="270" r:id="rId13"/>
    <p:sldId id="271" r:id="rId14"/>
    <p:sldId id="272" r:id="rId15"/>
    <p:sldId id="273" r:id="rId16"/>
    <p:sldId id="265" r:id="rId17"/>
    <p:sldId id="263"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uroEd2" initials="E"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103" d="100"/>
          <a:sy n="103" d="100"/>
        </p:scale>
        <p:origin x="-706" y="-202"/>
      </p:cViewPr>
      <p:guideLst>
        <p:guide orient="horz" pos="2160"/>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9" d="100"/>
          <a:sy n="89" d="100"/>
        </p:scale>
        <p:origin x="-3787"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it-IT"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endParaRPr lang="it-IT" dirty="0"/>
          </a:p>
        </p:txBody>
      </p:sp>
    </p:spTree>
    <p:extLst>
      <p:ext uri="{BB962C8B-B14F-4D97-AF65-F5344CB8AC3E}">
        <p14:creationId xmlns:p14="http://schemas.microsoft.com/office/powerpoint/2010/main" val="221929166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it-IT"/>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p>
            <a:fld id="{4994550B-D581-4C0F-B3D8-82B062056B9F}"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54CC5-1847-4B0B-BCC3-54AE52B37A01}" type="slidenum">
              <a:rPr lang="en-US" smtClean="0"/>
              <a:t>‹#›</a:t>
            </a:fld>
            <a:endParaRPr lang="en-US"/>
          </a:p>
        </p:txBody>
      </p:sp>
    </p:spTree>
    <p:extLst>
      <p:ext uri="{BB962C8B-B14F-4D97-AF65-F5344CB8AC3E}">
        <p14:creationId xmlns:p14="http://schemas.microsoft.com/office/powerpoint/2010/main" val="2837645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4994550B-D581-4C0F-B3D8-82B062056B9F}"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54CC5-1847-4B0B-BCC3-54AE52B37A01}" type="slidenum">
              <a:rPr lang="en-US" smtClean="0"/>
              <a:t>‹#›</a:t>
            </a:fld>
            <a:endParaRPr lang="en-US"/>
          </a:p>
        </p:txBody>
      </p:sp>
    </p:spTree>
    <p:extLst>
      <p:ext uri="{BB962C8B-B14F-4D97-AF65-F5344CB8AC3E}">
        <p14:creationId xmlns:p14="http://schemas.microsoft.com/office/powerpoint/2010/main" val="2650234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4994550B-D581-4C0F-B3D8-82B062056B9F}"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54CC5-1847-4B0B-BCC3-54AE52B37A01}" type="slidenum">
              <a:rPr lang="en-US" smtClean="0"/>
              <a:t>‹#›</a:t>
            </a:fld>
            <a:endParaRPr lang="en-US"/>
          </a:p>
        </p:txBody>
      </p:sp>
    </p:spTree>
    <p:extLst>
      <p:ext uri="{BB962C8B-B14F-4D97-AF65-F5344CB8AC3E}">
        <p14:creationId xmlns:p14="http://schemas.microsoft.com/office/powerpoint/2010/main" val="2577105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4994550B-D581-4C0F-B3D8-82B062056B9F}"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54CC5-1847-4B0B-BCC3-54AE52B37A01}" type="slidenum">
              <a:rPr lang="en-US" smtClean="0"/>
              <a:t>‹#›</a:t>
            </a:fld>
            <a:endParaRPr lang="en-US"/>
          </a:p>
        </p:txBody>
      </p:sp>
    </p:spTree>
    <p:extLst>
      <p:ext uri="{BB962C8B-B14F-4D97-AF65-F5344CB8AC3E}">
        <p14:creationId xmlns:p14="http://schemas.microsoft.com/office/powerpoint/2010/main" val="3881522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94550B-D581-4C0F-B3D8-82B062056B9F}"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54CC5-1847-4B0B-BCC3-54AE52B37A01}" type="slidenum">
              <a:rPr lang="en-US" smtClean="0"/>
              <a:t>‹#›</a:t>
            </a:fld>
            <a:endParaRPr lang="en-US"/>
          </a:p>
        </p:txBody>
      </p:sp>
    </p:spTree>
    <p:extLst>
      <p:ext uri="{BB962C8B-B14F-4D97-AF65-F5344CB8AC3E}">
        <p14:creationId xmlns:p14="http://schemas.microsoft.com/office/powerpoint/2010/main" val="820261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p>
            <a:fld id="{4994550B-D581-4C0F-B3D8-82B062056B9F}"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54CC5-1847-4B0B-BCC3-54AE52B37A01}" type="slidenum">
              <a:rPr lang="en-US" smtClean="0"/>
              <a:t>‹#›</a:t>
            </a:fld>
            <a:endParaRPr lang="en-US"/>
          </a:p>
        </p:txBody>
      </p:sp>
    </p:spTree>
    <p:extLst>
      <p:ext uri="{BB962C8B-B14F-4D97-AF65-F5344CB8AC3E}">
        <p14:creationId xmlns:p14="http://schemas.microsoft.com/office/powerpoint/2010/main" val="1708302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p>
            <a:fld id="{4994550B-D581-4C0F-B3D8-82B062056B9F}" type="datetimeFigureOut">
              <a:rPr lang="en-US" smtClean="0"/>
              <a:t>11/23/2021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D54CC5-1847-4B0B-BCC3-54AE52B37A01}" type="slidenum">
              <a:rPr lang="en-US" smtClean="0"/>
              <a:t>‹#›</a:t>
            </a:fld>
            <a:endParaRPr lang="en-US"/>
          </a:p>
        </p:txBody>
      </p:sp>
    </p:spTree>
    <p:extLst>
      <p:ext uri="{BB962C8B-B14F-4D97-AF65-F5344CB8AC3E}">
        <p14:creationId xmlns:p14="http://schemas.microsoft.com/office/powerpoint/2010/main" val="4034840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p>
            <a:fld id="{4994550B-D581-4C0F-B3D8-82B062056B9F}" type="datetimeFigureOut">
              <a:rPr lang="en-US" smtClean="0"/>
              <a:t>11/23/2021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D54CC5-1847-4B0B-BCC3-54AE52B37A01}" type="slidenum">
              <a:rPr lang="en-US" smtClean="0"/>
              <a:t>‹#›</a:t>
            </a:fld>
            <a:endParaRPr lang="en-US"/>
          </a:p>
        </p:txBody>
      </p:sp>
    </p:spTree>
    <p:extLst>
      <p:ext uri="{BB962C8B-B14F-4D97-AF65-F5344CB8AC3E}">
        <p14:creationId xmlns:p14="http://schemas.microsoft.com/office/powerpoint/2010/main" val="2126382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94550B-D581-4C0F-B3D8-82B062056B9F}" type="datetimeFigureOut">
              <a:rPr lang="en-US" smtClean="0"/>
              <a:t>11/23/2021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D54CC5-1847-4B0B-BCC3-54AE52B37A01}" type="slidenum">
              <a:rPr lang="en-US" smtClean="0"/>
              <a:t>‹#›</a:t>
            </a:fld>
            <a:endParaRPr lang="en-US"/>
          </a:p>
        </p:txBody>
      </p:sp>
    </p:spTree>
    <p:extLst>
      <p:ext uri="{BB962C8B-B14F-4D97-AF65-F5344CB8AC3E}">
        <p14:creationId xmlns:p14="http://schemas.microsoft.com/office/powerpoint/2010/main" val="4053259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94550B-D581-4C0F-B3D8-82B062056B9F}"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54CC5-1847-4B0B-BCC3-54AE52B37A01}" type="slidenum">
              <a:rPr lang="en-US" smtClean="0"/>
              <a:t>‹#›</a:t>
            </a:fld>
            <a:endParaRPr lang="en-US"/>
          </a:p>
        </p:txBody>
      </p:sp>
    </p:spTree>
    <p:extLst>
      <p:ext uri="{BB962C8B-B14F-4D97-AF65-F5344CB8AC3E}">
        <p14:creationId xmlns:p14="http://schemas.microsoft.com/office/powerpoint/2010/main" val="775906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94550B-D581-4C0F-B3D8-82B062056B9F}"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54CC5-1847-4B0B-BCC3-54AE52B37A01}" type="slidenum">
              <a:rPr lang="en-US" smtClean="0"/>
              <a:t>‹#›</a:t>
            </a:fld>
            <a:endParaRPr lang="en-US"/>
          </a:p>
        </p:txBody>
      </p:sp>
    </p:spTree>
    <p:extLst>
      <p:ext uri="{BB962C8B-B14F-4D97-AF65-F5344CB8AC3E}">
        <p14:creationId xmlns:p14="http://schemas.microsoft.com/office/powerpoint/2010/main" val="1044960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hyperlink" Target="http://creativecommons.org/licenses/by-nc/4.0/" TargetMode="Externa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it-IT"/>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t-IT"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994550B-D581-4C0F-B3D8-82B062056B9F}" type="datetimeFigureOut">
              <a:rPr lang="en-US" smtClean="0"/>
              <a:t>11/23/2021</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3D54CC5-1847-4B0B-BCC3-54AE52B37A01}" type="slidenum">
              <a:rPr lang="en-US" smtClean="0"/>
              <a:t>‹#›</a:t>
            </a:fld>
            <a:endParaRPr lang="en-US"/>
          </a:p>
        </p:txBody>
      </p:sp>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351924" cy="852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magen 5">
            <a:extLst>
              <a:ext uri="{FF2B5EF4-FFF2-40B4-BE49-F238E27FC236}">
                <a16:creationId xmlns="" xmlns:a16="http://schemas.microsoft.com/office/drawing/2014/main" id="{8B6A8ECA-B75A-451B-A2C5-40BEE89E90B8}"/>
              </a:ext>
            </a:extLst>
          </p:cNvPr>
          <p:cNvPicPr>
            <a:picLocks noChangeAspect="1"/>
          </p:cNvPicPr>
          <p:nvPr userDrawn="1"/>
        </p:nvPicPr>
        <p:blipFill>
          <a:blip r:embed="rId14"/>
          <a:stretch>
            <a:fillRect/>
          </a:stretch>
        </p:blipFill>
        <p:spPr>
          <a:xfrm>
            <a:off x="8331620" y="0"/>
            <a:ext cx="812380" cy="757116"/>
          </a:xfrm>
          <a:prstGeom prst="rect">
            <a:avLst/>
          </a:prstGeom>
        </p:spPr>
      </p:pic>
      <p:pic>
        <p:nvPicPr>
          <p:cNvPr id="9" name="Picture 8"/>
          <p:cNvPicPr/>
          <p:nvPr userDrawn="1"/>
        </p:nvPicPr>
        <p:blipFill rotWithShape="1">
          <a:blip r:embed="rId15" cstate="print">
            <a:extLst>
              <a:ext uri="{28A0092B-C50C-407E-A947-70E740481C1C}">
                <a14:useLocalDpi xmlns:a14="http://schemas.microsoft.com/office/drawing/2010/main" val="0"/>
              </a:ext>
            </a:extLst>
          </a:blip>
          <a:srcRect t="12638"/>
          <a:stretch/>
        </p:blipFill>
        <p:spPr bwMode="auto">
          <a:xfrm>
            <a:off x="0" y="4709680"/>
            <a:ext cx="3276595" cy="433820"/>
          </a:xfrm>
          <a:prstGeom prst="rect">
            <a:avLst/>
          </a:prstGeom>
          <a:noFill/>
          <a:ln>
            <a:noFill/>
          </a:ln>
          <a:extLst>
            <a:ext uri="{53640926-AAD7-44D8-BBD7-CCE9431645EC}">
              <a14:shadowObscured xmlns:a14="http://schemas.microsoft.com/office/drawing/2010/main"/>
            </a:ext>
          </a:extLst>
        </p:spPr>
      </p:pic>
      <p:pic>
        <p:nvPicPr>
          <p:cNvPr id="10" name="Picture 9" descr="Licenza Creative Commons"/>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861899" y="4694090"/>
            <a:ext cx="1057244" cy="368880"/>
          </a:xfrm>
          <a:prstGeom prst="rect">
            <a:avLst/>
          </a:prstGeom>
          <a:noFill/>
          <a:ln>
            <a:noFill/>
          </a:ln>
        </p:spPr>
      </p:pic>
      <p:sp>
        <p:nvSpPr>
          <p:cNvPr id="11" name="Marcador de número de diapositiva 5">
            <a:extLst>
              <a:ext uri="{FF2B5EF4-FFF2-40B4-BE49-F238E27FC236}">
                <a16:creationId xmlns="" xmlns:a16="http://schemas.microsoft.com/office/drawing/2014/main" id="{3DAAC168-ED9D-461E-9448-6949F35F33E3}"/>
              </a:ext>
            </a:extLst>
          </p:cNvPr>
          <p:cNvSpPr txBox="1">
            <a:spLocks/>
          </p:cNvSpPr>
          <p:nvPr userDrawn="1"/>
        </p:nvSpPr>
        <p:spPr>
          <a:xfrm>
            <a:off x="5410200" y="4741608"/>
            <a:ext cx="2451699" cy="321362"/>
          </a:xfrm>
          <a:prstGeom prst="rect">
            <a:avLst/>
          </a:prstGeom>
        </p:spPr>
        <p:txBody>
          <a:bodyPr vert="horz" lIns="68580" tIns="34290" rIns="68580" bIns="34290" rtlCol="0" anchor="ctr"/>
          <a:lstStyle>
            <a:defPPr>
              <a:defRPr lang="it-IT"/>
            </a:defPPr>
            <a:lvl1pPr marL="0" marR="0" indent="0" algn="r" defTabSz="685800" rtl="0" eaLnBrk="1" fontAlgn="auto" latinLnBrk="0" hangingPunct="1">
              <a:lnSpc>
                <a:spcPct val="100000"/>
              </a:lnSpc>
              <a:spcBef>
                <a:spcPts val="0"/>
              </a:spcBef>
              <a:spcAft>
                <a:spcPts val="0"/>
              </a:spcAft>
              <a:buClrTx/>
              <a:buSzTx/>
              <a:buFontTx/>
              <a:buNone/>
              <a:tabLst/>
              <a:defRPr lang="en-US" sz="8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dirty="0" smtClean="0"/>
          </a:p>
          <a:p>
            <a:r>
              <a:rPr lang="en-GB" sz="900" dirty="0" smtClean="0"/>
              <a:t>This work is licensed under a </a:t>
            </a:r>
            <a:r>
              <a:rPr lang="en-GB" sz="900" u="sng" dirty="0" smtClean="0">
                <a:hlinkClick r:id="rId17"/>
              </a:rPr>
              <a:t>Creative Commons Attribution - Non-commercial 4.0 International</a:t>
            </a:r>
            <a:r>
              <a:rPr lang="en-GB" sz="900" dirty="0" smtClean="0"/>
              <a:t>   </a:t>
            </a:r>
          </a:p>
          <a:p>
            <a:endParaRPr lang="en-GB" sz="900" dirty="0"/>
          </a:p>
        </p:txBody>
      </p:sp>
    </p:spTree>
    <p:extLst>
      <p:ext uri="{BB962C8B-B14F-4D97-AF65-F5344CB8AC3E}">
        <p14:creationId xmlns:p14="http://schemas.microsoft.com/office/powerpoint/2010/main" val="901407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zJLcrLtNjUA" TargetMode="External"/><Relationship Id="rId2" Type="http://schemas.openxmlformats.org/officeDocument/2006/relationships/hyperlink" Target="https://youtu.be/4G3stJuogj8" TargetMode="External"/><Relationship Id="rId1" Type="http://schemas.openxmlformats.org/officeDocument/2006/relationships/slideLayout" Target="../slideLayouts/slideLayout2.xml"/><Relationship Id="rId5" Type="http://schemas.openxmlformats.org/officeDocument/2006/relationships/hyperlink" Target="https://youtu.be/wUG4_UiHi-E" TargetMode="External"/><Relationship Id="rId4" Type="http://schemas.openxmlformats.org/officeDocument/2006/relationships/hyperlink" Target="https://youtu.be/WguebGqd8UE"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0550" y="1627609"/>
            <a:ext cx="7772400" cy="1933424"/>
          </a:xfrm>
        </p:spPr>
        <p:txBody>
          <a:bodyPr>
            <a:normAutofit/>
          </a:bodyPr>
          <a:lstStyle/>
          <a:p>
            <a:r>
              <a:rPr lang="ro-RO" sz="3600" b="1" dirty="0" smtClean="0">
                <a:solidFill>
                  <a:schemeClr val="accent6">
                    <a:lumMod val="75000"/>
                  </a:schemeClr>
                </a:solidFill>
                <a:effectLst>
                  <a:outerShdw blurRad="38100" dist="38100" dir="2700000" algn="tl">
                    <a:srgbClr val="000000">
                      <a:alpha val="43137"/>
                    </a:srgbClr>
                  </a:outerShdw>
                </a:effectLst>
              </a:rPr>
              <a:t/>
            </a:r>
            <a:br>
              <a:rPr lang="ro-RO" sz="3600" b="1" dirty="0" smtClean="0">
                <a:solidFill>
                  <a:schemeClr val="accent6">
                    <a:lumMod val="75000"/>
                  </a:schemeClr>
                </a:solidFill>
                <a:effectLst>
                  <a:outerShdw blurRad="38100" dist="38100" dir="2700000" algn="tl">
                    <a:srgbClr val="000000">
                      <a:alpha val="43137"/>
                    </a:srgbClr>
                  </a:outerShdw>
                </a:effectLst>
              </a:rPr>
            </a:br>
            <a:endParaRPr lang="en-US" sz="3600" dirty="0">
              <a:solidFill>
                <a:schemeClr val="accent6">
                  <a:lumMod val="75000"/>
                </a:schemeClr>
              </a:solidFill>
            </a:endParaRPr>
          </a:p>
        </p:txBody>
      </p:sp>
      <p:sp>
        <p:nvSpPr>
          <p:cNvPr id="3" name="Subtitle 2"/>
          <p:cNvSpPr>
            <a:spLocks noGrp="1"/>
          </p:cNvSpPr>
          <p:nvPr>
            <p:ph type="subTitle" idx="1"/>
          </p:nvPr>
        </p:nvSpPr>
        <p:spPr>
          <a:xfrm>
            <a:off x="590553" y="3657600"/>
            <a:ext cx="8194963" cy="628650"/>
          </a:xfrm>
        </p:spPr>
        <p:txBody>
          <a:bodyPr>
            <a:normAutofit fontScale="25000" lnSpcReduction="20000"/>
          </a:bodyPr>
          <a:lstStyle/>
          <a:p>
            <a:r>
              <a:rPr lang="ro-RO" sz="5600" b="1" dirty="0" smtClean="0">
                <a:solidFill>
                  <a:schemeClr val="tx1"/>
                </a:solidFill>
              </a:rPr>
              <a:t>Universitatea de Medicină și Farmacie „Gr. T. </a:t>
            </a:r>
            <a:r>
              <a:rPr lang="en-US" sz="5600" b="1" dirty="0" err="1" smtClean="0">
                <a:solidFill>
                  <a:schemeClr val="tx1"/>
                </a:solidFill>
              </a:rPr>
              <a:t>Popa</a:t>
            </a:r>
            <a:r>
              <a:rPr lang="en-US" sz="5600" b="1" dirty="0">
                <a:solidFill>
                  <a:schemeClr val="tx1"/>
                </a:solidFill>
              </a:rPr>
              <a:t>” </a:t>
            </a:r>
            <a:r>
              <a:rPr lang="en-US" sz="5600" b="1" dirty="0" smtClean="0">
                <a:solidFill>
                  <a:schemeClr val="tx1"/>
                </a:solidFill>
              </a:rPr>
              <a:t>&amp; </a:t>
            </a:r>
            <a:r>
              <a:rPr lang="en-US" sz="5600" b="1" dirty="0" err="1" smtClean="0">
                <a:solidFill>
                  <a:schemeClr val="tx1"/>
                </a:solidFill>
              </a:rPr>
              <a:t>Funda</a:t>
            </a:r>
            <a:r>
              <a:rPr lang="ro-RO" sz="5600" b="1" dirty="0" smtClean="0">
                <a:solidFill>
                  <a:schemeClr val="tx1"/>
                </a:solidFill>
              </a:rPr>
              <a:t>ț</a:t>
            </a:r>
            <a:r>
              <a:rPr lang="en-US" sz="5600" b="1" dirty="0" err="1" smtClean="0">
                <a:solidFill>
                  <a:schemeClr val="tx1"/>
                </a:solidFill>
              </a:rPr>
              <a:t>ia</a:t>
            </a:r>
            <a:r>
              <a:rPr lang="en-US" sz="5600" b="1" dirty="0" smtClean="0">
                <a:solidFill>
                  <a:schemeClr val="tx1"/>
                </a:solidFill>
              </a:rPr>
              <a:t> </a:t>
            </a:r>
            <a:r>
              <a:rPr lang="en-US" sz="5600" b="1" dirty="0" err="1" smtClean="0">
                <a:solidFill>
                  <a:schemeClr val="tx1"/>
                </a:solidFill>
              </a:rPr>
              <a:t>EuroEd</a:t>
            </a:r>
            <a:r>
              <a:rPr lang="en-US" sz="5600" b="1" dirty="0" smtClean="0">
                <a:solidFill>
                  <a:schemeClr val="tx1"/>
                </a:solidFill>
              </a:rPr>
              <a:t> </a:t>
            </a:r>
            <a:endParaRPr lang="ro-RO" sz="5600" b="1" dirty="0">
              <a:solidFill>
                <a:schemeClr val="tx1"/>
              </a:solidFill>
            </a:endParaRPr>
          </a:p>
          <a:p>
            <a:r>
              <a:rPr lang="en-US" sz="5600" b="1" dirty="0" err="1">
                <a:solidFill>
                  <a:schemeClr val="tx1"/>
                </a:solidFill>
              </a:rPr>
              <a:t>Ia</a:t>
            </a:r>
            <a:r>
              <a:rPr lang="ro-RO" sz="5600" b="1" dirty="0">
                <a:solidFill>
                  <a:schemeClr val="tx1"/>
                </a:solidFill>
              </a:rPr>
              <a:t>și, Romania </a:t>
            </a:r>
          </a:p>
          <a:p>
            <a:endParaRPr lang="ro-RO" b="1" dirty="0">
              <a:solidFill>
                <a:schemeClr val="tx1"/>
              </a:solidFill>
            </a:endParaRPr>
          </a:p>
          <a:p>
            <a:endParaRPr lang="en-US" b="1" dirty="0">
              <a:solidFill>
                <a:schemeClr val="tx1"/>
              </a:solidFill>
            </a:endParaRPr>
          </a:p>
          <a:p>
            <a:r>
              <a:rPr lang="ro-RO" dirty="0"/>
              <a:t> </a:t>
            </a:r>
            <a:endParaRPr lang="it-IT" dirty="0"/>
          </a:p>
          <a:p>
            <a:endParaRPr lang="ro-RO" dirty="0"/>
          </a:p>
          <a:p>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1679436"/>
            <a:ext cx="3565521" cy="1798856"/>
          </a:xfrm>
          <a:prstGeom prst="rect">
            <a:avLst/>
          </a:prstGeom>
        </p:spPr>
      </p:pic>
      <p:sp>
        <p:nvSpPr>
          <p:cNvPr id="4" name="Rectangle 3"/>
          <p:cNvSpPr/>
          <p:nvPr/>
        </p:nvSpPr>
        <p:spPr>
          <a:xfrm>
            <a:off x="685800" y="895350"/>
            <a:ext cx="7620000" cy="707886"/>
          </a:xfrm>
          <a:prstGeom prst="rect">
            <a:avLst/>
          </a:prstGeom>
        </p:spPr>
        <p:txBody>
          <a:bodyPr wrap="square">
            <a:spAutoFit/>
          </a:bodyPr>
          <a:lstStyle/>
          <a:p>
            <a:pPr algn="ctr"/>
            <a:r>
              <a:rPr lang="ro-RO" sz="2000" b="1" dirty="0">
                <a:solidFill>
                  <a:schemeClr val="accent6">
                    <a:lumMod val="75000"/>
                  </a:schemeClr>
                </a:solidFill>
                <a:effectLst>
                  <a:outerShdw blurRad="38100" dist="38100" dir="2700000" algn="tl">
                    <a:srgbClr val="000000">
                      <a:alpha val="43137"/>
                    </a:srgbClr>
                  </a:outerShdw>
                </a:effectLst>
              </a:rPr>
              <a:t>Unitatea 12 - Biopolitica și eugenia - factori determinanți în guvernarea </a:t>
            </a:r>
            <a:r>
              <a:rPr lang="ro-RO" sz="2000" b="1" dirty="0" smtClean="0">
                <a:solidFill>
                  <a:schemeClr val="accent6">
                    <a:lumMod val="75000"/>
                  </a:schemeClr>
                </a:solidFill>
                <a:effectLst>
                  <a:outerShdw blurRad="38100" dist="38100" dir="2700000" algn="tl">
                    <a:srgbClr val="000000">
                      <a:alpha val="43137"/>
                    </a:srgbClr>
                  </a:outerShdw>
                </a:effectLst>
              </a:rPr>
              <a:t>unei națiuni</a:t>
            </a:r>
            <a:endParaRPr lang="it-IT" sz="2000" b="1" dirty="0">
              <a:solidFill>
                <a:schemeClr val="accent6">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81158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0100"/>
            <a:ext cx="8229600" cy="857250"/>
          </a:xfrm>
        </p:spPr>
        <p:txBody>
          <a:bodyPr>
            <a:normAutofit/>
          </a:bodyPr>
          <a:lstStyle/>
          <a:p>
            <a:pPr algn="l"/>
            <a:r>
              <a:rPr lang="ro-RO" sz="1800" b="1" dirty="0" smtClean="0">
                <a:solidFill>
                  <a:schemeClr val="accent6">
                    <a:lumMod val="75000"/>
                  </a:schemeClr>
                </a:solidFill>
                <a:effectLst>
                  <a:outerShdw blurRad="38100" dist="38100" dir="2700000" algn="tl">
                    <a:srgbClr val="000000">
                      <a:alpha val="43137"/>
                    </a:srgbClr>
                  </a:outerShdw>
                </a:effectLst>
              </a:rPr>
              <a:t>Studiu de caz </a:t>
            </a:r>
            <a:r>
              <a:rPr lang="en-US" sz="1800" b="1" dirty="0" smtClean="0">
                <a:solidFill>
                  <a:schemeClr val="accent6">
                    <a:lumMod val="75000"/>
                  </a:schemeClr>
                </a:solidFill>
                <a:effectLst>
                  <a:outerShdw blurRad="38100" dist="38100" dir="2700000" algn="tl">
                    <a:srgbClr val="000000">
                      <a:alpha val="43137"/>
                    </a:srgbClr>
                  </a:outerShdw>
                </a:effectLst>
              </a:rPr>
              <a:t>(1)</a:t>
            </a:r>
            <a:endParaRPr lang="ro-RO" sz="1800"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57350"/>
            <a:ext cx="8229600" cy="1889520"/>
          </a:xfrm>
        </p:spPr>
        <p:txBody>
          <a:bodyPr>
            <a:normAutofit/>
          </a:bodyPr>
          <a:lstStyle/>
          <a:p>
            <a:pPr marL="0" indent="0" algn="just">
              <a:buNone/>
            </a:pPr>
            <a:r>
              <a:rPr lang="en-US" sz="1200" u="sng" dirty="0" err="1"/>
              <a:t>Decretul</a:t>
            </a:r>
            <a:r>
              <a:rPr lang="en-US" sz="1200" u="sng" dirty="0"/>
              <a:t> 770 </a:t>
            </a:r>
            <a:r>
              <a:rPr lang="en-US" sz="1200" u="sng" dirty="0" err="1"/>
              <a:t>sau</a:t>
            </a:r>
            <a:r>
              <a:rPr lang="en-US" sz="1200" u="sng" dirty="0"/>
              <a:t> Cum </a:t>
            </a:r>
            <a:r>
              <a:rPr lang="en-US" sz="1200" u="sng" dirty="0" err="1"/>
              <a:t>să</a:t>
            </a:r>
            <a:r>
              <a:rPr lang="en-US" sz="1200" u="sng" dirty="0"/>
              <a:t> </a:t>
            </a:r>
            <a:r>
              <a:rPr lang="en-US" sz="1200" u="sng" dirty="0" err="1"/>
              <a:t>vă</a:t>
            </a:r>
            <a:r>
              <a:rPr lang="en-US" sz="1200" u="sng" dirty="0"/>
              <a:t> </a:t>
            </a:r>
            <a:r>
              <a:rPr lang="en-US" sz="1200" u="sng" dirty="0" err="1"/>
              <a:t>însușiți</a:t>
            </a:r>
            <a:r>
              <a:rPr lang="en-US" sz="1200" u="sng" dirty="0"/>
              <a:t> </a:t>
            </a:r>
            <a:r>
              <a:rPr lang="en-US" sz="1200" u="sng" dirty="0" err="1"/>
              <a:t>corpul</a:t>
            </a:r>
            <a:r>
              <a:rPr lang="en-US" sz="1200" u="sng" dirty="0"/>
              <a:t> </a:t>
            </a:r>
            <a:r>
              <a:rPr lang="en-US" sz="1200" u="sng" dirty="0" err="1"/>
              <a:t>unei</a:t>
            </a:r>
            <a:r>
              <a:rPr lang="en-US" sz="1200" u="sng" dirty="0"/>
              <a:t> </a:t>
            </a:r>
            <a:r>
              <a:rPr lang="en-US" sz="1200" u="sng" dirty="0" err="1"/>
              <a:t>femei</a:t>
            </a:r>
            <a:endParaRPr lang="en-US" sz="1200" u="sng" dirty="0"/>
          </a:p>
          <a:p>
            <a:pPr algn="just"/>
            <a:r>
              <a:rPr lang="en-US" sz="1200" dirty="0"/>
              <a:t>Al </a:t>
            </a:r>
            <a:r>
              <a:rPr lang="en-US" sz="1200" dirty="0" err="1"/>
              <a:t>Doilea</a:t>
            </a:r>
            <a:r>
              <a:rPr lang="en-US" sz="1200" dirty="0"/>
              <a:t> </a:t>
            </a:r>
            <a:r>
              <a:rPr lang="en-US" sz="1200" dirty="0" err="1"/>
              <a:t>Război</a:t>
            </a:r>
            <a:r>
              <a:rPr lang="en-US" sz="1200" dirty="0"/>
              <a:t> </a:t>
            </a:r>
            <a:r>
              <a:rPr lang="en-US" sz="1200" dirty="0" err="1"/>
              <a:t>Mondial</a:t>
            </a:r>
            <a:r>
              <a:rPr lang="en-US" sz="1200" dirty="0"/>
              <a:t>, </a:t>
            </a:r>
            <a:r>
              <a:rPr lang="en-US" sz="1200" dirty="0" err="1"/>
              <a:t>dar</a:t>
            </a:r>
            <a:r>
              <a:rPr lang="en-US" sz="1200" dirty="0"/>
              <a:t> </a:t>
            </a:r>
            <a:r>
              <a:rPr lang="en-US" sz="1200" dirty="0" err="1"/>
              <a:t>mai</a:t>
            </a:r>
            <a:r>
              <a:rPr lang="en-US" sz="1200" dirty="0"/>
              <a:t> ales </a:t>
            </a:r>
            <a:r>
              <a:rPr lang="en-US" sz="1200" dirty="0" err="1"/>
              <a:t>regimul</a:t>
            </a:r>
            <a:r>
              <a:rPr lang="en-US" sz="1200" dirty="0"/>
              <a:t> </a:t>
            </a:r>
            <a:r>
              <a:rPr lang="en-US" sz="1200" dirty="0" err="1"/>
              <a:t>comunist</a:t>
            </a:r>
            <a:r>
              <a:rPr lang="en-US" sz="1200" dirty="0"/>
              <a:t> </a:t>
            </a:r>
            <a:r>
              <a:rPr lang="en-US" sz="1200" dirty="0" err="1"/>
              <a:t>românesc</a:t>
            </a:r>
            <a:r>
              <a:rPr lang="en-US" sz="1200" dirty="0"/>
              <a:t>, au </a:t>
            </a:r>
            <a:r>
              <a:rPr lang="ro-RO" sz="1200" dirty="0" smtClean="0"/>
              <a:t>l</a:t>
            </a:r>
            <a:r>
              <a:rPr lang="en-US" sz="1200" dirty="0" err="1" smtClean="0"/>
              <a:t>imitat</a:t>
            </a:r>
            <a:r>
              <a:rPr lang="en-US" sz="1200" dirty="0" smtClean="0"/>
              <a:t> </a:t>
            </a:r>
            <a:r>
              <a:rPr lang="en-US" sz="1200" dirty="0" err="1"/>
              <a:t>întregul</a:t>
            </a:r>
            <a:r>
              <a:rPr lang="en-US" sz="1200" dirty="0"/>
              <a:t> </a:t>
            </a:r>
            <a:r>
              <a:rPr lang="en-US" sz="1200" dirty="0" err="1"/>
              <a:t>efort</a:t>
            </a:r>
            <a:r>
              <a:rPr lang="en-US" sz="1200" dirty="0"/>
              <a:t> al </a:t>
            </a:r>
            <a:r>
              <a:rPr lang="en-US" sz="1200" dirty="0" err="1"/>
              <a:t>mișcării</a:t>
            </a:r>
            <a:r>
              <a:rPr lang="en-US" sz="1200" dirty="0"/>
              <a:t> </a:t>
            </a:r>
            <a:r>
              <a:rPr lang="en-US" sz="1200" dirty="0" err="1"/>
              <a:t>feministe</a:t>
            </a:r>
            <a:r>
              <a:rPr lang="en-US" sz="1200" dirty="0"/>
              <a:t> din </a:t>
            </a:r>
            <a:r>
              <a:rPr lang="en-US" sz="1200" dirty="0" err="1"/>
              <a:t>România</a:t>
            </a:r>
            <a:r>
              <a:rPr lang="en-US" sz="1200" dirty="0"/>
              <a:t>. </a:t>
            </a:r>
            <a:r>
              <a:rPr lang="en-US" sz="1200" dirty="0" err="1"/>
              <a:t>Dizolvarea</a:t>
            </a:r>
            <a:r>
              <a:rPr lang="en-US" sz="1200" dirty="0"/>
              <a:t> </a:t>
            </a:r>
            <a:r>
              <a:rPr lang="en-US" sz="1200" dirty="0" err="1"/>
              <a:t>mișcării</a:t>
            </a:r>
            <a:r>
              <a:rPr lang="en-US" sz="1200" dirty="0"/>
              <a:t> </a:t>
            </a:r>
            <a:r>
              <a:rPr lang="en-US" sz="1200" dirty="0" err="1"/>
              <a:t>feministe</a:t>
            </a:r>
            <a:r>
              <a:rPr lang="en-US" sz="1200" dirty="0"/>
              <a:t>, </a:t>
            </a:r>
            <a:r>
              <a:rPr lang="en-US" sz="1200" dirty="0" err="1"/>
              <a:t>libertatea</a:t>
            </a:r>
            <a:r>
              <a:rPr lang="en-US" sz="1200" dirty="0"/>
              <a:t> de </a:t>
            </a:r>
            <a:r>
              <a:rPr lang="en-US" sz="1200" dirty="0" err="1"/>
              <a:t>exprimare</a:t>
            </a:r>
            <a:r>
              <a:rPr lang="en-US" sz="1200" dirty="0"/>
              <a:t> a </a:t>
            </a:r>
            <a:r>
              <a:rPr lang="en-US" sz="1200" dirty="0" err="1"/>
              <a:t>femeilor</a:t>
            </a:r>
            <a:r>
              <a:rPr lang="en-US" sz="1200" dirty="0"/>
              <a:t> din </a:t>
            </a:r>
            <a:r>
              <a:rPr lang="en-US" sz="1200" dirty="0" err="1"/>
              <a:t>România</a:t>
            </a:r>
            <a:r>
              <a:rPr lang="en-US" sz="1200" dirty="0"/>
              <a:t>, </a:t>
            </a:r>
            <a:r>
              <a:rPr lang="en-US" sz="1200" dirty="0" err="1"/>
              <a:t>negarea</a:t>
            </a:r>
            <a:r>
              <a:rPr lang="en-US" sz="1200" dirty="0"/>
              <a:t> </a:t>
            </a:r>
            <a:r>
              <a:rPr lang="en-US" sz="1200" dirty="0" err="1"/>
              <a:t>dreptului</a:t>
            </a:r>
            <a:r>
              <a:rPr lang="en-US" sz="1200" dirty="0"/>
              <a:t> de a face </a:t>
            </a:r>
            <a:r>
              <a:rPr lang="en-US" sz="1200" dirty="0" err="1"/>
              <a:t>alegeri</a:t>
            </a:r>
            <a:r>
              <a:rPr lang="en-US" sz="1200" dirty="0"/>
              <a:t> cu </a:t>
            </a:r>
            <a:r>
              <a:rPr lang="en-US" sz="1200" dirty="0" err="1"/>
              <a:t>privire</a:t>
            </a:r>
            <a:r>
              <a:rPr lang="en-US" sz="1200" dirty="0"/>
              <a:t> la </a:t>
            </a:r>
            <a:r>
              <a:rPr lang="en-US" sz="1200" dirty="0" err="1"/>
              <a:t>propriul</a:t>
            </a:r>
            <a:r>
              <a:rPr lang="en-US" sz="1200" dirty="0"/>
              <a:t> </a:t>
            </a:r>
            <a:r>
              <a:rPr lang="en-US" sz="1200" dirty="0" err="1"/>
              <a:t>corp</a:t>
            </a:r>
            <a:r>
              <a:rPr lang="en-US" sz="1200" dirty="0"/>
              <a:t> </a:t>
            </a:r>
            <a:r>
              <a:rPr lang="en-US" sz="1200" dirty="0" err="1"/>
              <a:t>și</a:t>
            </a:r>
            <a:r>
              <a:rPr lang="en-US" sz="1200" dirty="0"/>
              <a:t> </a:t>
            </a:r>
            <a:r>
              <a:rPr lang="en-US" sz="1200" dirty="0" err="1"/>
              <a:t>naționalizarea</a:t>
            </a:r>
            <a:r>
              <a:rPr lang="en-US" sz="1200" dirty="0"/>
              <a:t> </a:t>
            </a:r>
            <a:r>
              <a:rPr lang="en-US" sz="1200" dirty="0" err="1"/>
              <a:t>capacității</a:t>
            </a:r>
            <a:r>
              <a:rPr lang="en-US" sz="1200" dirty="0"/>
              <a:t> de </a:t>
            </a:r>
            <a:r>
              <a:rPr lang="en-US" sz="1200" dirty="0" err="1"/>
              <a:t>reproducere</a:t>
            </a:r>
            <a:r>
              <a:rPr lang="en-US" sz="1200" dirty="0"/>
              <a:t> a </a:t>
            </a:r>
            <a:r>
              <a:rPr lang="en-US" sz="1200" dirty="0" err="1"/>
              <a:t>femeilor</a:t>
            </a:r>
            <a:r>
              <a:rPr lang="en-US" sz="1200" dirty="0"/>
              <a:t> au </a:t>
            </a:r>
            <a:r>
              <a:rPr lang="en-US" sz="1200" dirty="0" err="1"/>
              <a:t>fost</a:t>
            </a:r>
            <a:r>
              <a:rPr lang="en-US" sz="1200" dirty="0"/>
              <a:t> </a:t>
            </a:r>
            <a:r>
              <a:rPr lang="en-US" sz="1200" dirty="0" err="1"/>
              <a:t>consecințe</a:t>
            </a:r>
            <a:r>
              <a:rPr lang="en-US" sz="1200" dirty="0"/>
              <a:t> ale </a:t>
            </a:r>
            <a:r>
              <a:rPr lang="en-US" sz="1200" dirty="0" err="1"/>
              <a:t>legilor</a:t>
            </a:r>
            <a:r>
              <a:rPr lang="en-US" sz="1200" dirty="0"/>
              <a:t> </a:t>
            </a:r>
            <a:r>
              <a:rPr lang="en-US" sz="1200" dirty="0" err="1"/>
              <a:t>politicii</a:t>
            </a:r>
            <a:r>
              <a:rPr lang="en-US" sz="1200" dirty="0"/>
              <a:t> </a:t>
            </a:r>
            <a:r>
              <a:rPr lang="en-US" sz="1200" dirty="0" err="1"/>
              <a:t>comuniste</a:t>
            </a:r>
            <a:r>
              <a:rPr lang="en-US" sz="1200" dirty="0"/>
              <a:t>.</a:t>
            </a:r>
          </a:p>
          <a:p>
            <a:pPr algn="just"/>
            <a:r>
              <a:rPr lang="en-US" sz="1200" dirty="0" err="1"/>
              <a:t>Decretul</a:t>
            </a:r>
            <a:r>
              <a:rPr lang="en-US" sz="1200" dirty="0"/>
              <a:t> 770 a </a:t>
            </a:r>
            <a:r>
              <a:rPr lang="en-US" sz="1200" dirty="0" err="1"/>
              <a:t>fost</a:t>
            </a:r>
            <a:r>
              <a:rPr lang="en-US" sz="1200" dirty="0"/>
              <a:t> </a:t>
            </a:r>
            <a:r>
              <a:rPr lang="en-US" sz="1200" dirty="0" err="1"/>
              <a:t>adoptat</a:t>
            </a:r>
            <a:r>
              <a:rPr lang="en-US" sz="1200" dirty="0"/>
              <a:t> la 2 </a:t>
            </a:r>
            <a:r>
              <a:rPr lang="en-US" sz="1200" dirty="0" err="1"/>
              <a:t>octombrie</a:t>
            </a:r>
            <a:r>
              <a:rPr lang="en-US" sz="1200" dirty="0"/>
              <a:t> 1966. </a:t>
            </a:r>
            <a:r>
              <a:rPr lang="en-US" sz="1200" dirty="0" err="1"/>
              <a:t>Acest</a:t>
            </a:r>
            <a:r>
              <a:rPr lang="en-US" sz="1200" dirty="0"/>
              <a:t> </a:t>
            </a:r>
            <a:r>
              <a:rPr lang="en-US" sz="1200" dirty="0" err="1"/>
              <a:t>decret</a:t>
            </a:r>
            <a:r>
              <a:rPr lang="en-US" sz="1200" dirty="0"/>
              <a:t> a </a:t>
            </a:r>
            <a:r>
              <a:rPr lang="en-US" sz="1200" dirty="0" err="1"/>
              <a:t>calificat</a:t>
            </a:r>
            <a:r>
              <a:rPr lang="en-US" sz="1200" dirty="0"/>
              <a:t> </a:t>
            </a:r>
            <a:r>
              <a:rPr lang="en-US" sz="1200" dirty="0" err="1"/>
              <a:t>avortul</a:t>
            </a:r>
            <a:r>
              <a:rPr lang="en-US" sz="1200" dirty="0"/>
              <a:t> </a:t>
            </a:r>
            <a:r>
              <a:rPr lang="en-US" sz="1200" dirty="0" err="1"/>
              <a:t>drept</a:t>
            </a:r>
            <a:r>
              <a:rPr lang="en-US" sz="1200" dirty="0"/>
              <a:t> </a:t>
            </a:r>
            <a:r>
              <a:rPr lang="en-US" sz="1200" dirty="0" err="1"/>
              <a:t>infracțiune</a:t>
            </a:r>
            <a:r>
              <a:rPr lang="en-US" sz="1200" dirty="0"/>
              <a:t> </a:t>
            </a:r>
            <a:r>
              <a:rPr lang="en-US" sz="1200" dirty="0" err="1"/>
              <a:t>și</a:t>
            </a:r>
            <a:r>
              <a:rPr lang="en-US" sz="1200" dirty="0"/>
              <a:t> a </a:t>
            </a:r>
            <a:r>
              <a:rPr lang="en-US" sz="1200" dirty="0" err="1"/>
              <a:t>plasat</a:t>
            </a:r>
            <a:r>
              <a:rPr lang="en-US" sz="1200" dirty="0"/>
              <a:t> </a:t>
            </a:r>
            <a:r>
              <a:rPr lang="en-US" sz="1200" dirty="0" err="1"/>
              <a:t>exclusiv</a:t>
            </a:r>
            <a:r>
              <a:rPr lang="en-US" sz="1200" dirty="0"/>
              <a:t> </a:t>
            </a:r>
            <a:r>
              <a:rPr lang="en-US" sz="1200" dirty="0" err="1"/>
              <a:t>maternitatea</a:t>
            </a:r>
            <a:r>
              <a:rPr lang="en-US" sz="1200" dirty="0"/>
              <a:t> </a:t>
            </a:r>
            <a:r>
              <a:rPr lang="en-US" sz="1200" dirty="0" err="1"/>
              <a:t>în</a:t>
            </a:r>
            <a:r>
              <a:rPr lang="en-US" sz="1200" dirty="0"/>
              <a:t> </a:t>
            </a:r>
            <a:r>
              <a:rPr lang="en-US" sz="1200" dirty="0" err="1"/>
              <a:t>serviciile</a:t>
            </a:r>
            <a:r>
              <a:rPr lang="en-US" sz="1200" dirty="0"/>
              <a:t> </a:t>
            </a:r>
            <a:r>
              <a:rPr lang="en-US" sz="1200" dirty="0" err="1"/>
              <a:t>statului</a:t>
            </a:r>
            <a:r>
              <a:rPr lang="en-US" sz="1200" dirty="0"/>
              <a:t> </a:t>
            </a:r>
            <a:r>
              <a:rPr lang="en-US" sz="1200" dirty="0" err="1"/>
              <a:t>comunist</a:t>
            </a:r>
            <a:r>
              <a:rPr lang="en-US" sz="1200" dirty="0"/>
              <a:t>.</a:t>
            </a:r>
          </a:p>
          <a:p>
            <a:pPr algn="just"/>
            <a:r>
              <a:rPr lang="en-US" sz="1200" dirty="0" err="1"/>
              <a:t>femeile</a:t>
            </a:r>
            <a:r>
              <a:rPr lang="en-US" sz="1200" dirty="0"/>
              <a:t> din </a:t>
            </a:r>
            <a:r>
              <a:rPr lang="en-US" sz="1200" dirty="0" err="1"/>
              <a:t>toată</a:t>
            </a:r>
            <a:r>
              <a:rPr lang="en-US" sz="1200" dirty="0"/>
              <a:t> </a:t>
            </a:r>
            <a:r>
              <a:rPr lang="en-US" sz="1200" dirty="0" err="1"/>
              <a:t>România</a:t>
            </a:r>
            <a:r>
              <a:rPr lang="en-US" sz="1200" dirty="0"/>
              <a:t> au </a:t>
            </a:r>
            <a:r>
              <a:rPr lang="en-US" sz="1200" dirty="0" err="1"/>
              <a:t>fost</a:t>
            </a:r>
            <a:r>
              <a:rPr lang="en-US" sz="1200" dirty="0"/>
              <a:t> </a:t>
            </a:r>
            <a:r>
              <a:rPr lang="en-US" sz="1200" dirty="0" err="1"/>
              <a:t>supuse</a:t>
            </a:r>
            <a:r>
              <a:rPr lang="en-US" sz="1200" dirty="0"/>
              <a:t> </a:t>
            </a:r>
            <a:r>
              <a:rPr lang="en-US" sz="1200" dirty="0" err="1"/>
              <a:t>unui</a:t>
            </a:r>
            <a:r>
              <a:rPr lang="en-US" sz="1200" dirty="0"/>
              <a:t> </a:t>
            </a:r>
            <a:r>
              <a:rPr lang="en-US" sz="1200" dirty="0" err="1"/>
              <a:t>mecanism</a:t>
            </a:r>
            <a:r>
              <a:rPr lang="en-US" sz="1200" dirty="0"/>
              <a:t> complex de control </a:t>
            </a:r>
            <a:r>
              <a:rPr lang="en-US" sz="1200" dirty="0" err="1"/>
              <a:t>și</a:t>
            </a:r>
            <a:r>
              <a:rPr lang="en-US" sz="1200" dirty="0"/>
              <a:t> </a:t>
            </a:r>
            <a:r>
              <a:rPr lang="en-US" sz="1200" dirty="0" err="1"/>
              <a:t>supraveghere</a:t>
            </a:r>
            <a:endParaRPr lang="en-US" sz="1200" dirty="0"/>
          </a:p>
        </p:txBody>
      </p:sp>
      <p:grpSp>
        <p:nvGrpSpPr>
          <p:cNvPr id="4" name="Group 3"/>
          <p:cNvGrpSpPr/>
          <p:nvPr/>
        </p:nvGrpSpPr>
        <p:grpSpPr>
          <a:xfrm>
            <a:off x="1371601" y="4743450"/>
            <a:ext cx="6172200" cy="400050"/>
            <a:chOff x="0" y="6203373"/>
            <a:chExt cx="7383295" cy="654627"/>
          </a:xfrm>
        </p:grpSpPr>
        <p:pic>
          <p:nvPicPr>
            <p:cNvPr id="5" name="Picture 4"/>
            <p:cNvPicPr/>
            <p:nvPr/>
          </p:nvPicPr>
          <p:blipFill rotWithShape="1">
            <a:blip r:embed="rId2" cstate="print">
              <a:extLst>
                <a:ext uri="{28A0092B-C50C-407E-A947-70E740481C1C}">
                  <a14:useLocalDpi xmlns:a14="http://schemas.microsoft.com/office/drawing/2010/main" val="0"/>
                </a:ext>
              </a:extLst>
            </a:blip>
            <a:srcRect t="12638"/>
            <a:stretch/>
          </p:blipFill>
          <p:spPr bwMode="auto">
            <a:xfrm>
              <a:off x="0" y="6203373"/>
              <a:ext cx="5715000" cy="654627"/>
            </a:xfrm>
            <a:prstGeom prst="rect">
              <a:avLst/>
            </a:prstGeom>
            <a:noFill/>
            <a:ln>
              <a:noFill/>
            </a:ln>
            <a:extLst>
              <a:ext uri="{53640926-AAD7-44D8-BBD7-CCE9431645EC}">
                <a14:shadowObscured xmlns:a14="http://schemas.microsoft.com/office/drawing/2010/main"/>
              </a:ext>
            </a:extLst>
          </p:spPr>
        </p:pic>
        <p:pic>
          <p:nvPicPr>
            <p:cNvPr id="6" name="Picture 5" descr="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6895" y="6203373"/>
              <a:ext cx="1676400" cy="654627"/>
            </a:xfrm>
            <a:prstGeom prst="rect">
              <a:avLst/>
            </a:prstGeom>
            <a:noFill/>
          </p:spPr>
        </p:pic>
      </p:grpSp>
    </p:spTree>
    <p:extLst>
      <p:ext uri="{BB962C8B-B14F-4D97-AF65-F5344CB8AC3E}">
        <p14:creationId xmlns:p14="http://schemas.microsoft.com/office/powerpoint/2010/main" val="3211768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8229600" cy="857250"/>
          </a:xfrm>
        </p:spPr>
        <p:txBody>
          <a:bodyPr>
            <a:normAutofit/>
          </a:bodyPr>
          <a:lstStyle/>
          <a:p>
            <a:pPr algn="l"/>
            <a:r>
              <a:rPr lang="ro-RO" sz="1800" b="1" dirty="0" smtClean="0">
                <a:solidFill>
                  <a:schemeClr val="accent6">
                    <a:lumMod val="75000"/>
                  </a:schemeClr>
                </a:solidFill>
                <a:effectLst>
                  <a:outerShdw blurRad="38100" dist="38100" dir="2700000" algn="tl">
                    <a:srgbClr val="000000">
                      <a:alpha val="43137"/>
                    </a:srgbClr>
                  </a:outerShdw>
                </a:effectLst>
              </a:rPr>
              <a:t>Studiu de caz </a:t>
            </a:r>
            <a:r>
              <a:rPr lang="en-US" sz="1800" b="1" dirty="0" smtClean="0">
                <a:solidFill>
                  <a:schemeClr val="accent6">
                    <a:lumMod val="75000"/>
                  </a:schemeClr>
                </a:solidFill>
                <a:effectLst>
                  <a:outerShdw blurRad="38100" dist="38100" dir="2700000" algn="tl">
                    <a:srgbClr val="000000">
                      <a:alpha val="43137"/>
                    </a:srgbClr>
                  </a:outerShdw>
                </a:effectLst>
              </a:rPr>
              <a:t>(2</a:t>
            </a:r>
            <a:r>
              <a:rPr lang="en-US" sz="1800" b="1" dirty="0">
                <a:solidFill>
                  <a:schemeClr val="accent6">
                    <a:lumMod val="75000"/>
                  </a:schemeClr>
                </a:solidFill>
                <a:effectLst>
                  <a:outerShdw blurRad="38100" dist="38100" dir="2700000" algn="tl">
                    <a:srgbClr val="000000">
                      <a:alpha val="43137"/>
                    </a:srgbClr>
                  </a:outerShdw>
                </a:effectLst>
              </a:rPr>
              <a:t>)</a:t>
            </a:r>
            <a:endParaRPr lang="ro-RO" sz="1800" b="1"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57350"/>
            <a:ext cx="8229600" cy="1356120"/>
          </a:xfrm>
        </p:spPr>
        <p:txBody>
          <a:bodyPr>
            <a:noAutofit/>
          </a:bodyPr>
          <a:lstStyle/>
          <a:p>
            <a:pPr algn="just"/>
            <a:r>
              <a:rPr lang="en-US" sz="1200" dirty="0" err="1"/>
              <a:t>Numărul</a:t>
            </a:r>
            <a:r>
              <a:rPr lang="en-US" sz="1200" dirty="0"/>
              <a:t> </a:t>
            </a:r>
            <a:r>
              <a:rPr lang="en-US" sz="1200" dirty="0" err="1"/>
              <a:t>deceselor</a:t>
            </a:r>
            <a:r>
              <a:rPr lang="en-US" sz="1200" dirty="0"/>
              <a:t> din </a:t>
            </a:r>
            <a:r>
              <a:rPr lang="en-US" sz="1200" dirty="0" err="1"/>
              <a:t>cauza</a:t>
            </a:r>
            <a:r>
              <a:rPr lang="en-US" sz="1200" dirty="0"/>
              <a:t> </a:t>
            </a:r>
            <a:r>
              <a:rPr lang="en-US" sz="1200" dirty="0" err="1"/>
              <a:t>complicațiilor</a:t>
            </a:r>
            <a:r>
              <a:rPr lang="en-US" sz="1200" dirty="0"/>
              <a:t> </a:t>
            </a:r>
            <a:r>
              <a:rPr lang="en-US" sz="1200" dirty="0" err="1"/>
              <a:t>avorturilor</a:t>
            </a:r>
            <a:r>
              <a:rPr lang="en-US" sz="1200" dirty="0"/>
              <a:t> </a:t>
            </a:r>
            <a:r>
              <a:rPr lang="en-US" sz="1200" dirty="0" err="1"/>
              <a:t>ilegale</a:t>
            </a:r>
            <a:r>
              <a:rPr lang="en-US" sz="1200" dirty="0"/>
              <a:t> a </a:t>
            </a:r>
            <a:r>
              <a:rPr lang="en-US" sz="1200" dirty="0" err="1"/>
              <a:t>crescut</a:t>
            </a:r>
            <a:r>
              <a:rPr lang="en-US" sz="1200" dirty="0"/>
              <a:t> </a:t>
            </a:r>
            <a:r>
              <a:rPr lang="en-US" sz="1200" dirty="0" err="1"/>
              <a:t>masiv</a:t>
            </a:r>
            <a:r>
              <a:rPr lang="en-US" sz="1200" dirty="0"/>
              <a:t>. </a:t>
            </a:r>
            <a:r>
              <a:rPr lang="en-US" sz="1200" dirty="0" err="1"/>
              <a:t>În</a:t>
            </a:r>
            <a:r>
              <a:rPr lang="en-US" sz="1200" dirty="0"/>
              <a:t> 1989, </a:t>
            </a:r>
            <a:r>
              <a:rPr lang="en-US" sz="1200" dirty="0" err="1"/>
              <a:t>anul</a:t>
            </a:r>
            <a:r>
              <a:rPr lang="en-US" sz="1200" dirty="0"/>
              <a:t> </a:t>
            </a:r>
            <a:r>
              <a:rPr lang="en-US" sz="1200" dirty="0" err="1"/>
              <a:t>revoluției</a:t>
            </a:r>
            <a:r>
              <a:rPr lang="en-US" sz="1200" dirty="0"/>
              <a:t> </a:t>
            </a:r>
            <a:r>
              <a:rPr lang="en-US" sz="1200" dirty="0" err="1"/>
              <a:t>române</a:t>
            </a:r>
            <a:r>
              <a:rPr lang="en-US" sz="1200" dirty="0"/>
              <a:t>, s-au </a:t>
            </a:r>
            <a:r>
              <a:rPr lang="en-US" sz="1200" dirty="0" err="1"/>
              <a:t>înregistrat</a:t>
            </a:r>
            <a:r>
              <a:rPr lang="en-US" sz="1200" dirty="0"/>
              <a:t> 1193 de </a:t>
            </a:r>
            <a:r>
              <a:rPr lang="en-US" sz="1200" dirty="0" err="1"/>
              <a:t>morți</a:t>
            </a:r>
            <a:r>
              <a:rPr lang="en-US" sz="1200" dirty="0"/>
              <a:t>. </a:t>
            </a:r>
            <a:r>
              <a:rPr lang="en-US" sz="1200" dirty="0" err="1"/>
              <a:t>Pe</a:t>
            </a:r>
            <a:r>
              <a:rPr lang="en-US" sz="1200" dirty="0"/>
              <a:t> </a:t>
            </a:r>
            <a:r>
              <a:rPr lang="en-US" sz="1200" dirty="0" err="1"/>
              <a:t>parcursul</a:t>
            </a:r>
            <a:r>
              <a:rPr lang="en-US" sz="1200" dirty="0"/>
              <a:t> </a:t>
            </a:r>
            <a:r>
              <a:rPr lang="en-US" sz="1200" dirty="0" err="1"/>
              <a:t>anilor</a:t>
            </a:r>
            <a:r>
              <a:rPr lang="en-US" sz="1200" dirty="0"/>
              <a:t> 1966-1989 au </a:t>
            </a:r>
            <a:r>
              <a:rPr lang="en-US" sz="1200" dirty="0" err="1"/>
              <a:t>fost</a:t>
            </a:r>
            <a:r>
              <a:rPr lang="en-US" sz="1200" dirty="0"/>
              <a:t> </a:t>
            </a:r>
            <a:r>
              <a:rPr lang="en-US" sz="1200" dirty="0" err="1"/>
              <a:t>înregistrate</a:t>
            </a:r>
            <a:r>
              <a:rPr lang="en-US" sz="1200" dirty="0"/>
              <a:t> </a:t>
            </a:r>
            <a:r>
              <a:rPr lang="en-US" sz="1200" dirty="0" err="1"/>
              <a:t>aproape</a:t>
            </a:r>
            <a:r>
              <a:rPr lang="en-US" sz="1200" dirty="0"/>
              <a:t> 10.000 de </a:t>
            </a:r>
            <a:r>
              <a:rPr lang="en-US" sz="1200" dirty="0" err="1"/>
              <a:t>decese</a:t>
            </a:r>
            <a:r>
              <a:rPr lang="en-US" sz="1200" dirty="0"/>
              <a:t> de </a:t>
            </a:r>
            <a:r>
              <a:rPr lang="en-US" sz="1200" dirty="0" err="1"/>
              <a:t>femei</a:t>
            </a:r>
            <a:r>
              <a:rPr lang="en-US" sz="1200" dirty="0"/>
              <a:t>.</a:t>
            </a:r>
          </a:p>
          <a:p>
            <a:pPr algn="just"/>
            <a:r>
              <a:rPr lang="en-US" sz="1200" dirty="0" err="1"/>
              <a:t>Polonia</a:t>
            </a:r>
            <a:r>
              <a:rPr lang="en-US" sz="1200" dirty="0"/>
              <a:t>, </a:t>
            </a:r>
            <a:r>
              <a:rPr lang="en-US" sz="1200" dirty="0" err="1"/>
              <a:t>Ungaria</a:t>
            </a:r>
            <a:r>
              <a:rPr lang="en-US" sz="1200" dirty="0"/>
              <a:t>, America </a:t>
            </a:r>
            <a:r>
              <a:rPr lang="en-US" sz="1200" dirty="0" err="1"/>
              <a:t>Centrală</a:t>
            </a:r>
            <a:r>
              <a:rPr lang="en-US" sz="1200" dirty="0"/>
              <a:t> </a:t>
            </a:r>
            <a:r>
              <a:rPr lang="en-US" sz="1200" dirty="0" err="1"/>
              <a:t>și</a:t>
            </a:r>
            <a:r>
              <a:rPr lang="en-US" sz="1200" dirty="0"/>
              <a:t> de </a:t>
            </a:r>
            <a:r>
              <a:rPr lang="en-US" sz="1200" dirty="0" err="1"/>
              <a:t>Sud</a:t>
            </a:r>
            <a:r>
              <a:rPr lang="en-US" sz="1200" dirty="0"/>
              <a:t> </a:t>
            </a:r>
            <a:r>
              <a:rPr lang="en-US" sz="1200" dirty="0" err="1"/>
              <a:t>sunt</a:t>
            </a:r>
            <a:r>
              <a:rPr lang="en-US" sz="1200" dirty="0"/>
              <a:t> </a:t>
            </a:r>
            <a:r>
              <a:rPr lang="en-US" sz="1200" dirty="0" err="1"/>
              <a:t>câteva</a:t>
            </a:r>
            <a:r>
              <a:rPr lang="en-US" sz="1200" dirty="0"/>
              <a:t> </a:t>
            </a:r>
            <a:r>
              <a:rPr lang="en-US" sz="1200" dirty="0" err="1"/>
              <a:t>exemple</a:t>
            </a:r>
            <a:r>
              <a:rPr lang="en-US" sz="1200" dirty="0"/>
              <a:t> </a:t>
            </a:r>
            <a:r>
              <a:rPr lang="en-US" sz="1200" dirty="0" err="1"/>
              <a:t>actuale</a:t>
            </a:r>
            <a:r>
              <a:rPr lang="en-US" sz="1200" dirty="0"/>
              <a:t> de </a:t>
            </a:r>
            <a:r>
              <a:rPr lang="en-US" sz="1200" dirty="0" err="1"/>
              <a:t>țări</a:t>
            </a:r>
            <a:r>
              <a:rPr lang="en-US" sz="1200" dirty="0"/>
              <a:t> </a:t>
            </a:r>
            <a:r>
              <a:rPr lang="en-US" sz="1200" dirty="0" err="1"/>
              <a:t>în</a:t>
            </a:r>
            <a:r>
              <a:rPr lang="en-US" sz="1200" dirty="0"/>
              <a:t> care se </a:t>
            </a:r>
            <a:r>
              <a:rPr lang="en-US" sz="1200" dirty="0" err="1"/>
              <a:t>aplică</a:t>
            </a:r>
            <a:r>
              <a:rPr lang="en-US" sz="1200" dirty="0"/>
              <a:t> </a:t>
            </a:r>
            <a:r>
              <a:rPr lang="en-US" sz="1200" dirty="0" err="1"/>
              <a:t>legile</a:t>
            </a:r>
            <a:r>
              <a:rPr lang="en-US" sz="1200" dirty="0"/>
              <a:t> </a:t>
            </a:r>
            <a:r>
              <a:rPr lang="en-US" sz="1200" dirty="0" err="1"/>
              <a:t>împotriva</a:t>
            </a:r>
            <a:r>
              <a:rPr lang="en-US" sz="1200" dirty="0"/>
              <a:t> </a:t>
            </a:r>
            <a:r>
              <a:rPr lang="en-US" sz="1200" dirty="0" err="1"/>
              <a:t>avortului</a:t>
            </a:r>
            <a:endParaRPr lang="en-US" sz="1200" dirty="0"/>
          </a:p>
          <a:p>
            <a:pPr algn="just"/>
            <a:r>
              <a:rPr lang="en-US" sz="1200" dirty="0" err="1"/>
              <a:t>Nevoia</a:t>
            </a:r>
            <a:r>
              <a:rPr lang="en-US" sz="1200" dirty="0"/>
              <a:t> de a </a:t>
            </a:r>
            <a:r>
              <a:rPr lang="en-US" sz="1200" dirty="0" err="1"/>
              <a:t>controla</a:t>
            </a:r>
            <a:r>
              <a:rPr lang="en-US" sz="1200" dirty="0"/>
              <a:t> </a:t>
            </a:r>
            <a:r>
              <a:rPr lang="en-US" sz="1200" dirty="0" err="1"/>
              <a:t>corpurile</a:t>
            </a:r>
            <a:r>
              <a:rPr lang="en-US" sz="1200" dirty="0"/>
              <a:t> feminine </a:t>
            </a:r>
            <a:r>
              <a:rPr lang="en-US" sz="1200" dirty="0" err="1"/>
              <a:t>este</a:t>
            </a:r>
            <a:r>
              <a:rPr lang="en-US" sz="1200" dirty="0"/>
              <a:t> </a:t>
            </a:r>
            <a:r>
              <a:rPr lang="en-US" sz="1200" dirty="0" err="1"/>
              <a:t>ascunsă</a:t>
            </a:r>
            <a:r>
              <a:rPr lang="en-US" sz="1200" dirty="0"/>
              <a:t> sub </a:t>
            </a:r>
            <a:r>
              <a:rPr lang="en-US" sz="1200" dirty="0" err="1"/>
              <a:t>termeni</a:t>
            </a:r>
            <a:r>
              <a:rPr lang="en-US" sz="1200" dirty="0"/>
              <a:t> </a:t>
            </a:r>
            <a:r>
              <a:rPr lang="en-US" sz="1200" dirty="0" err="1"/>
              <a:t>eugenici</a:t>
            </a:r>
            <a:r>
              <a:rPr lang="en-US" sz="1200" dirty="0"/>
              <a:t> </a:t>
            </a:r>
            <a:r>
              <a:rPr lang="en-US" sz="1200" dirty="0" err="1"/>
              <a:t>precum</a:t>
            </a:r>
            <a:r>
              <a:rPr lang="en-US" sz="1200" dirty="0"/>
              <a:t> </a:t>
            </a:r>
            <a:r>
              <a:rPr lang="en-US" sz="1200" dirty="0" err="1"/>
              <a:t>reproducerea</a:t>
            </a:r>
            <a:r>
              <a:rPr lang="en-US" sz="1200" dirty="0"/>
              <a:t>, </a:t>
            </a:r>
            <a:r>
              <a:rPr lang="en-US" sz="1200" dirty="0" err="1" smtClean="0"/>
              <a:t>viitorul</a:t>
            </a:r>
            <a:r>
              <a:rPr lang="en-US" sz="1200" dirty="0" smtClean="0"/>
              <a:t> </a:t>
            </a:r>
            <a:r>
              <a:rPr lang="en-US" sz="1200" dirty="0" err="1"/>
              <a:t>națiunii</a:t>
            </a:r>
            <a:endParaRPr lang="en-US" sz="1200" dirty="0"/>
          </a:p>
        </p:txBody>
      </p:sp>
      <p:grpSp>
        <p:nvGrpSpPr>
          <p:cNvPr id="4" name="Group 3"/>
          <p:cNvGrpSpPr/>
          <p:nvPr/>
        </p:nvGrpSpPr>
        <p:grpSpPr>
          <a:xfrm>
            <a:off x="1371601" y="4743450"/>
            <a:ext cx="6172200" cy="400050"/>
            <a:chOff x="0" y="6203373"/>
            <a:chExt cx="7383295" cy="654627"/>
          </a:xfrm>
        </p:grpSpPr>
        <p:pic>
          <p:nvPicPr>
            <p:cNvPr id="5" name="Picture 4"/>
            <p:cNvPicPr/>
            <p:nvPr/>
          </p:nvPicPr>
          <p:blipFill rotWithShape="1">
            <a:blip r:embed="rId2" cstate="print">
              <a:extLst>
                <a:ext uri="{28A0092B-C50C-407E-A947-70E740481C1C}">
                  <a14:useLocalDpi xmlns:a14="http://schemas.microsoft.com/office/drawing/2010/main" val="0"/>
                </a:ext>
              </a:extLst>
            </a:blip>
            <a:srcRect t="12638"/>
            <a:stretch/>
          </p:blipFill>
          <p:spPr bwMode="auto">
            <a:xfrm>
              <a:off x="0" y="6203373"/>
              <a:ext cx="5715000" cy="654627"/>
            </a:xfrm>
            <a:prstGeom prst="rect">
              <a:avLst/>
            </a:prstGeom>
            <a:noFill/>
            <a:ln>
              <a:noFill/>
            </a:ln>
            <a:extLst>
              <a:ext uri="{53640926-AAD7-44D8-BBD7-CCE9431645EC}">
                <a14:shadowObscured xmlns:a14="http://schemas.microsoft.com/office/drawing/2010/main"/>
              </a:ext>
            </a:extLst>
          </p:spPr>
        </p:pic>
        <p:pic>
          <p:nvPicPr>
            <p:cNvPr id="6" name="Picture 5" descr="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6895" y="6203373"/>
              <a:ext cx="1676400" cy="654627"/>
            </a:xfrm>
            <a:prstGeom prst="rect">
              <a:avLst/>
            </a:prstGeom>
            <a:noFill/>
          </p:spPr>
        </p:pic>
      </p:grpSp>
    </p:spTree>
    <p:extLst>
      <p:ext uri="{BB962C8B-B14F-4D97-AF65-F5344CB8AC3E}">
        <p14:creationId xmlns:p14="http://schemas.microsoft.com/office/powerpoint/2010/main" val="2332948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5578"/>
            <a:ext cx="8229600" cy="536972"/>
          </a:xfrm>
        </p:spPr>
        <p:txBody>
          <a:bodyPr>
            <a:normAutofit/>
          </a:bodyPr>
          <a:lstStyle/>
          <a:p>
            <a:pPr algn="l"/>
            <a:r>
              <a:rPr lang="ro-RO" sz="1800" b="1" dirty="0" smtClean="0">
                <a:solidFill>
                  <a:schemeClr val="accent6">
                    <a:lumMod val="75000"/>
                  </a:schemeClr>
                </a:solidFill>
                <a:effectLst>
                  <a:outerShdw blurRad="38100" dist="38100" dir="2700000" algn="tl">
                    <a:srgbClr val="000000">
                      <a:alpha val="43137"/>
                    </a:srgbClr>
                  </a:outerShdw>
                </a:effectLst>
              </a:rPr>
              <a:t>Studiu de caz </a:t>
            </a:r>
            <a:r>
              <a:rPr lang="en-US" sz="1800" b="1" dirty="0" smtClean="0">
                <a:solidFill>
                  <a:schemeClr val="accent6">
                    <a:lumMod val="75000"/>
                  </a:schemeClr>
                </a:solidFill>
                <a:effectLst>
                  <a:outerShdw blurRad="38100" dist="38100" dir="2700000" algn="tl">
                    <a:srgbClr val="000000">
                      <a:alpha val="43137"/>
                    </a:srgbClr>
                  </a:outerShdw>
                </a:effectLst>
              </a:rPr>
              <a:t>(3)</a:t>
            </a:r>
            <a:endParaRPr lang="ro-RO" sz="1800"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09701"/>
            <a:ext cx="8229600" cy="2228849"/>
          </a:xfrm>
        </p:spPr>
        <p:txBody>
          <a:bodyPr>
            <a:noAutofit/>
          </a:bodyPr>
          <a:lstStyle/>
          <a:p>
            <a:pPr marL="0" indent="0">
              <a:buNone/>
            </a:pPr>
            <a:r>
              <a:rPr lang="ro-RO" sz="1200" b="1" dirty="0" err="1" smtClean="0"/>
              <a:t>Inderviu</a:t>
            </a:r>
            <a:r>
              <a:rPr lang="ro-RO" sz="1200" b="1" dirty="0" smtClean="0"/>
              <a:t> video de suport</a:t>
            </a:r>
            <a:endParaRPr lang="en-US" sz="1200" b="1" dirty="0" smtClean="0"/>
          </a:p>
          <a:p>
            <a:r>
              <a:rPr lang="ro-RO" sz="1200" dirty="0" smtClean="0"/>
              <a:t>Interviu video </a:t>
            </a:r>
            <a:r>
              <a:rPr lang="en-US" sz="1200" dirty="0" smtClean="0"/>
              <a:t>1 </a:t>
            </a:r>
            <a:r>
              <a:rPr lang="en-US" sz="1200" dirty="0"/>
              <a:t>– </a:t>
            </a:r>
            <a:r>
              <a:rPr lang="en-US" sz="1200" dirty="0" err="1" smtClean="0"/>
              <a:t>Intervi</a:t>
            </a:r>
            <a:r>
              <a:rPr lang="ro-RO" sz="1200" dirty="0" smtClean="0"/>
              <a:t>u </a:t>
            </a:r>
            <a:r>
              <a:rPr lang="en-US" sz="1200" dirty="0" smtClean="0"/>
              <a:t>Prof</a:t>
            </a:r>
            <a:r>
              <a:rPr lang="en-US" sz="1200" dirty="0"/>
              <a:t>. Marius </a:t>
            </a:r>
            <a:r>
              <a:rPr lang="en-US" sz="1200" dirty="0" err="1"/>
              <a:t>Turda</a:t>
            </a:r>
            <a:r>
              <a:rPr lang="en-US" sz="1200" dirty="0"/>
              <a:t> </a:t>
            </a:r>
            <a:r>
              <a:rPr lang="en-US" sz="1200" dirty="0" smtClean="0"/>
              <a:t>– </a:t>
            </a:r>
            <a:r>
              <a:rPr lang="ro-RO" sz="1200" dirty="0" smtClean="0"/>
              <a:t>Impactul e</a:t>
            </a:r>
            <a:r>
              <a:rPr lang="en-US" sz="1200" dirty="0" err="1" smtClean="0"/>
              <a:t>ugenic</a:t>
            </a:r>
            <a:r>
              <a:rPr lang="ro-RO" sz="1200" dirty="0" smtClean="0"/>
              <a:t>ii</a:t>
            </a:r>
            <a:r>
              <a:rPr lang="en-US" sz="1200" dirty="0" smtClean="0"/>
              <a:t> </a:t>
            </a:r>
            <a:r>
              <a:rPr lang="ro-RO" sz="1200" dirty="0" smtClean="0"/>
              <a:t>asupra politicilor </a:t>
            </a:r>
            <a:r>
              <a:rPr lang="ro-RO" sz="1200" dirty="0" err="1" smtClean="0"/>
              <a:t>nataliste</a:t>
            </a:r>
            <a:r>
              <a:rPr lang="ro-RO" sz="1200" dirty="0" smtClean="0"/>
              <a:t> </a:t>
            </a:r>
            <a:r>
              <a:rPr lang="en-US" sz="1200" dirty="0" smtClean="0">
                <a:hlinkClick r:id="rId2"/>
              </a:rPr>
              <a:t>https</a:t>
            </a:r>
            <a:r>
              <a:rPr lang="en-US" sz="1200" dirty="0">
                <a:hlinkClick r:id="rId2"/>
              </a:rPr>
              <a:t>://</a:t>
            </a:r>
            <a:r>
              <a:rPr lang="en-US" sz="1200" dirty="0" smtClean="0">
                <a:hlinkClick r:id="rId2"/>
              </a:rPr>
              <a:t>youtu.be/4G3stJuogj8</a:t>
            </a:r>
            <a:r>
              <a:rPr lang="en-US" sz="1200" dirty="0" smtClean="0"/>
              <a:t>   </a:t>
            </a:r>
            <a:endParaRPr lang="en-US" sz="1200" dirty="0"/>
          </a:p>
          <a:p>
            <a:endParaRPr lang="en-US" sz="1200" dirty="0"/>
          </a:p>
          <a:p>
            <a:r>
              <a:rPr lang="ro-RO" sz="1200" dirty="0"/>
              <a:t>Interviu video </a:t>
            </a:r>
            <a:r>
              <a:rPr lang="en-US" sz="1200" dirty="0" smtClean="0"/>
              <a:t>2 </a:t>
            </a:r>
            <a:r>
              <a:rPr lang="en-US" sz="1200" dirty="0"/>
              <a:t>- </a:t>
            </a:r>
            <a:r>
              <a:rPr lang="en-US" sz="1200" dirty="0" err="1"/>
              <a:t>Intervi</a:t>
            </a:r>
            <a:r>
              <a:rPr lang="ro-RO" sz="1200" dirty="0"/>
              <a:t>u </a:t>
            </a:r>
            <a:r>
              <a:rPr lang="en-US" sz="1200" dirty="0" smtClean="0"/>
              <a:t>Prof</a:t>
            </a:r>
            <a:r>
              <a:rPr lang="en-US" sz="1200" dirty="0"/>
              <a:t>. Marius </a:t>
            </a:r>
            <a:r>
              <a:rPr lang="en-US" sz="1200" dirty="0" err="1"/>
              <a:t>Turda</a:t>
            </a:r>
            <a:r>
              <a:rPr lang="en-US" sz="1200" dirty="0"/>
              <a:t> - </a:t>
            </a:r>
            <a:r>
              <a:rPr lang="it-IT" sz="1200" dirty="0"/>
              <a:t>Eugenia în Europa și sterilizarea </a:t>
            </a:r>
            <a:r>
              <a:rPr lang="it-IT" sz="1200" dirty="0" smtClean="0"/>
              <a:t>eugenică</a:t>
            </a:r>
            <a:r>
              <a:rPr lang="en-US" sz="1200" dirty="0" smtClean="0"/>
              <a:t> </a:t>
            </a:r>
            <a:r>
              <a:rPr lang="en-US" sz="1200" dirty="0" smtClean="0">
                <a:hlinkClick r:id="rId3"/>
              </a:rPr>
              <a:t>https</a:t>
            </a:r>
            <a:r>
              <a:rPr lang="en-US" sz="1200" dirty="0">
                <a:hlinkClick r:id="rId3"/>
              </a:rPr>
              <a:t>://</a:t>
            </a:r>
            <a:r>
              <a:rPr lang="en-US" sz="1200" dirty="0" smtClean="0">
                <a:hlinkClick r:id="rId3"/>
              </a:rPr>
              <a:t>youtu.be/zJLcrLtNjUA</a:t>
            </a:r>
            <a:r>
              <a:rPr lang="en-US" sz="1200" dirty="0" smtClean="0"/>
              <a:t> </a:t>
            </a:r>
            <a:endParaRPr lang="en-US" sz="1200" dirty="0"/>
          </a:p>
          <a:p>
            <a:endParaRPr lang="en-US" sz="1200" dirty="0"/>
          </a:p>
          <a:p>
            <a:r>
              <a:rPr lang="ro-RO" sz="1200" dirty="0"/>
              <a:t>Interviu video </a:t>
            </a:r>
            <a:r>
              <a:rPr lang="en-US" sz="1200" dirty="0" smtClean="0"/>
              <a:t>3 </a:t>
            </a:r>
            <a:r>
              <a:rPr lang="en-US" sz="1200" dirty="0"/>
              <a:t>- </a:t>
            </a:r>
            <a:r>
              <a:rPr lang="en-US" sz="1200" dirty="0" err="1"/>
              <a:t>Intervi</a:t>
            </a:r>
            <a:r>
              <a:rPr lang="ro-RO" sz="1200" dirty="0"/>
              <a:t>u</a:t>
            </a:r>
            <a:r>
              <a:rPr lang="en-US" sz="1200" dirty="0" smtClean="0"/>
              <a:t> </a:t>
            </a:r>
            <a:r>
              <a:rPr lang="en-US" sz="1200" dirty="0"/>
              <a:t>Prof. Marius </a:t>
            </a:r>
            <a:r>
              <a:rPr lang="en-US" sz="1200" dirty="0" err="1"/>
              <a:t>Turda</a:t>
            </a:r>
            <a:r>
              <a:rPr lang="en-US" sz="1200" dirty="0"/>
              <a:t> - Eugenia </a:t>
            </a:r>
            <a:r>
              <a:rPr lang="en-US" sz="1200" dirty="0" err="1"/>
              <a:t>aparține</a:t>
            </a:r>
            <a:r>
              <a:rPr lang="en-US" sz="1200" dirty="0"/>
              <a:t> </a:t>
            </a:r>
            <a:r>
              <a:rPr lang="en-US" sz="1200" dirty="0" err="1"/>
              <a:t>istoriei</a:t>
            </a:r>
            <a:r>
              <a:rPr lang="en-US" sz="1200" dirty="0"/>
              <a:t>, </a:t>
            </a:r>
            <a:r>
              <a:rPr lang="en-US" sz="1200" dirty="0" err="1"/>
              <a:t>sau</a:t>
            </a:r>
            <a:r>
              <a:rPr lang="en-US" sz="1200" dirty="0"/>
              <a:t> </a:t>
            </a:r>
            <a:r>
              <a:rPr lang="en-US" sz="1200" dirty="0" err="1"/>
              <a:t>mai</a:t>
            </a:r>
            <a:r>
              <a:rPr lang="en-US" sz="1200" dirty="0"/>
              <a:t> </a:t>
            </a:r>
            <a:r>
              <a:rPr lang="en-US" sz="1200" dirty="0" err="1"/>
              <a:t>este</a:t>
            </a:r>
            <a:r>
              <a:rPr lang="en-US" sz="1200" dirty="0"/>
              <a:t> </a:t>
            </a:r>
            <a:r>
              <a:rPr lang="en-US" sz="1200" dirty="0" err="1"/>
              <a:t>prezentă</a:t>
            </a:r>
            <a:r>
              <a:rPr lang="en-US" sz="1200" dirty="0"/>
              <a:t>? ? </a:t>
            </a:r>
            <a:r>
              <a:rPr lang="en-US" sz="1200" dirty="0" smtClean="0">
                <a:hlinkClick r:id="rId4"/>
              </a:rPr>
              <a:t>https</a:t>
            </a:r>
            <a:r>
              <a:rPr lang="en-US" sz="1200" dirty="0">
                <a:hlinkClick r:id="rId4"/>
              </a:rPr>
              <a:t>://</a:t>
            </a:r>
            <a:r>
              <a:rPr lang="en-US" sz="1200" dirty="0" smtClean="0">
                <a:hlinkClick r:id="rId4"/>
              </a:rPr>
              <a:t>youtu.be/WguebGqd8UE</a:t>
            </a:r>
            <a:r>
              <a:rPr lang="en-US" sz="1200" dirty="0" smtClean="0"/>
              <a:t> </a:t>
            </a:r>
            <a:endParaRPr lang="en-US" sz="1200" dirty="0"/>
          </a:p>
          <a:p>
            <a:endParaRPr lang="en-US" sz="1200" dirty="0"/>
          </a:p>
          <a:p>
            <a:r>
              <a:rPr lang="ro-RO" sz="1200" dirty="0"/>
              <a:t>Interviu video </a:t>
            </a:r>
            <a:r>
              <a:rPr lang="en-US" sz="1200" dirty="0" smtClean="0"/>
              <a:t>4 </a:t>
            </a:r>
            <a:r>
              <a:rPr lang="en-US" sz="1200" dirty="0"/>
              <a:t>– </a:t>
            </a:r>
            <a:r>
              <a:rPr lang="en-US" sz="1200" dirty="0" err="1"/>
              <a:t>Intervi</a:t>
            </a:r>
            <a:r>
              <a:rPr lang="ro-RO" sz="1200" dirty="0"/>
              <a:t>u </a:t>
            </a:r>
            <a:r>
              <a:rPr lang="en-US" sz="1200" dirty="0" smtClean="0"/>
              <a:t>Prof</a:t>
            </a:r>
            <a:r>
              <a:rPr lang="en-US" sz="1200" dirty="0"/>
              <a:t>. Marius </a:t>
            </a:r>
            <a:r>
              <a:rPr lang="en-US" sz="1200" dirty="0" err="1"/>
              <a:t>Turda</a:t>
            </a:r>
            <a:r>
              <a:rPr lang="en-US" sz="1200" dirty="0"/>
              <a:t> - Eugenia </a:t>
            </a:r>
            <a:r>
              <a:rPr lang="en-US" sz="1200" dirty="0" err="1"/>
              <a:t>și</a:t>
            </a:r>
            <a:r>
              <a:rPr lang="en-US" sz="1200" dirty="0"/>
              <a:t> propaganda </a:t>
            </a:r>
            <a:r>
              <a:rPr lang="en-US" sz="1200" dirty="0" err="1"/>
              <a:t>corpului</a:t>
            </a:r>
            <a:r>
              <a:rPr lang="en-US" sz="1200" dirty="0"/>
              <a:t> </a:t>
            </a:r>
            <a:r>
              <a:rPr lang="en-US" sz="1200" dirty="0" err="1" smtClean="0"/>
              <a:t>feminin</a:t>
            </a:r>
            <a:r>
              <a:rPr lang="ro-RO" sz="1200" dirty="0" smtClean="0"/>
              <a:t> </a:t>
            </a:r>
            <a:r>
              <a:rPr lang="en-US" sz="1200" dirty="0" smtClean="0">
                <a:hlinkClick r:id="rId5"/>
              </a:rPr>
              <a:t>https</a:t>
            </a:r>
            <a:r>
              <a:rPr lang="en-US" sz="1200" dirty="0">
                <a:hlinkClick r:id="rId5"/>
              </a:rPr>
              <a:t>://</a:t>
            </a:r>
            <a:r>
              <a:rPr lang="en-US" sz="1200" dirty="0" smtClean="0">
                <a:hlinkClick r:id="rId5"/>
              </a:rPr>
              <a:t>youtu.be/wUG4_UiHi-E</a:t>
            </a:r>
            <a:r>
              <a:rPr lang="en-US" sz="1200" dirty="0" smtClean="0"/>
              <a:t>  </a:t>
            </a:r>
            <a:endParaRPr lang="en-US" sz="1200" dirty="0"/>
          </a:p>
          <a:p>
            <a:endParaRPr lang="en-US" sz="1800" dirty="0"/>
          </a:p>
        </p:txBody>
      </p:sp>
    </p:spTree>
    <p:extLst>
      <p:ext uri="{BB962C8B-B14F-4D97-AF65-F5344CB8AC3E}">
        <p14:creationId xmlns:p14="http://schemas.microsoft.com/office/powerpoint/2010/main" val="3422835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22258"/>
            <a:ext cx="1524000" cy="536972"/>
          </a:xfrm>
        </p:spPr>
        <p:txBody>
          <a:bodyPr>
            <a:normAutofit/>
          </a:bodyPr>
          <a:lstStyle/>
          <a:p>
            <a:pPr algn="l"/>
            <a:r>
              <a:rPr lang="ro-RO" sz="1800" b="1" dirty="0" smtClean="0">
                <a:solidFill>
                  <a:schemeClr val="accent6">
                    <a:lumMod val="75000"/>
                  </a:schemeClr>
                </a:solidFill>
                <a:effectLst>
                  <a:outerShdw blurRad="38100" dist="38100" dir="2700000" algn="tl">
                    <a:srgbClr val="000000">
                      <a:alpha val="43137"/>
                    </a:srgbClr>
                  </a:outerShdw>
                </a:effectLst>
              </a:rPr>
              <a:t>Lectură</a:t>
            </a:r>
            <a:endParaRPr lang="ro-RO" sz="1800"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77523" y="1504950"/>
            <a:ext cx="4876800" cy="1877157"/>
          </a:xfrm>
        </p:spPr>
        <p:txBody>
          <a:bodyPr>
            <a:noAutofit/>
          </a:bodyPr>
          <a:lstStyle/>
          <a:p>
            <a:pPr marL="0" indent="0" algn="just">
              <a:buNone/>
            </a:pPr>
            <a:r>
              <a:rPr lang="en-US" sz="1200" dirty="0" err="1"/>
              <a:t>Biopolitica</a:t>
            </a:r>
            <a:r>
              <a:rPr lang="en-US" sz="1200" dirty="0"/>
              <a:t> </a:t>
            </a:r>
            <a:r>
              <a:rPr lang="en-US" sz="1200" dirty="0" err="1"/>
              <a:t>este</a:t>
            </a:r>
            <a:r>
              <a:rPr lang="en-US" sz="1200" dirty="0"/>
              <a:t> un concept </a:t>
            </a:r>
            <a:r>
              <a:rPr lang="en-US" sz="1200" dirty="0" err="1"/>
              <a:t>definit</a:t>
            </a:r>
            <a:r>
              <a:rPr lang="en-US" sz="1200" dirty="0"/>
              <a:t> </a:t>
            </a:r>
            <a:r>
              <a:rPr lang="ro-RO" sz="1200" dirty="0" smtClean="0"/>
              <a:t>drept</a:t>
            </a:r>
            <a:r>
              <a:rPr lang="en-US" sz="1200" dirty="0" smtClean="0"/>
              <a:t> </a:t>
            </a:r>
            <a:r>
              <a:rPr lang="en-US" sz="1200" dirty="0" err="1"/>
              <a:t>calculul</a:t>
            </a:r>
            <a:r>
              <a:rPr lang="en-US" sz="1200" dirty="0"/>
              <a:t> </a:t>
            </a:r>
            <a:r>
              <a:rPr lang="en-US" sz="1200" dirty="0" err="1"/>
              <a:t>costurilor</a:t>
            </a:r>
            <a:r>
              <a:rPr lang="en-US" sz="1200" dirty="0"/>
              <a:t> </a:t>
            </a:r>
            <a:r>
              <a:rPr lang="en-US" sz="1200" dirty="0" err="1"/>
              <a:t>și</a:t>
            </a:r>
            <a:r>
              <a:rPr lang="en-US" sz="1200" dirty="0"/>
              <a:t> </a:t>
            </a:r>
            <a:r>
              <a:rPr lang="en-US" sz="1200" dirty="0" err="1"/>
              <a:t>beneficiilor</a:t>
            </a:r>
            <a:r>
              <a:rPr lang="en-US" sz="1200" dirty="0"/>
              <a:t> </a:t>
            </a:r>
            <a:r>
              <a:rPr lang="en-US" sz="1200" dirty="0" err="1"/>
              <a:t>prin</a:t>
            </a:r>
            <a:r>
              <a:rPr lang="en-US" sz="1200" dirty="0"/>
              <a:t> care </a:t>
            </a:r>
            <a:r>
              <a:rPr lang="en-US" sz="1200" dirty="0" err="1"/>
              <a:t>capacitățile</a:t>
            </a:r>
            <a:r>
              <a:rPr lang="en-US" sz="1200" dirty="0"/>
              <a:t> </a:t>
            </a:r>
            <a:r>
              <a:rPr lang="en-US" sz="1200" dirty="0" err="1"/>
              <a:t>biologice</a:t>
            </a:r>
            <a:r>
              <a:rPr lang="en-US" sz="1200" dirty="0"/>
              <a:t> ale </a:t>
            </a:r>
            <a:r>
              <a:rPr lang="en-US" sz="1200" dirty="0" err="1"/>
              <a:t>unei</a:t>
            </a:r>
            <a:r>
              <a:rPr lang="en-US" sz="1200" dirty="0"/>
              <a:t> </a:t>
            </a:r>
            <a:r>
              <a:rPr lang="en-US" sz="1200" dirty="0" err="1"/>
              <a:t>populații</a:t>
            </a:r>
            <a:r>
              <a:rPr lang="en-US" sz="1200" dirty="0"/>
              <a:t> </a:t>
            </a:r>
            <a:r>
              <a:rPr lang="en-US" sz="1200" dirty="0" err="1"/>
              <a:t>sunt</a:t>
            </a:r>
            <a:r>
              <a:rPr lang="en-US" sz="1200" dirty="0"/>
              <a:t> </a:t>
            </a:r>
            <a:r>
              <a:rPr lang="en-US" sz="1200" dirty="0" err="1"/>
              <a:t>gestionate</a:t>
            </a:r>
            <a:r>
              <a:rPr lang="en-US" sz="1200" dirty="0"/>
              <a:t> </a:t>
            </a:r>
            <a:r>
              <a:rPr lang="en-US" sz="1200" dirty="0" err="1"/>
              <a:t>optim</a:t>
            </a:r>
            <a:r>
              <a:rPr lang="en-US" sz="1200" dirty="0"/>
              <a:t>. Cu </a:t>
            </a:r>
            <a:r>
              <a:rPr lang="en-US" sz="1200" dirty="0" err="1"/>
              <a:t>alte</a:t>
            </a:r>
            <a:r>
              <a:rPr lang="en-US" sz="1200" dirty="0"/>
              <a:t> </a:t>
            </a:r>
            <a:r>
              <a:rPr lang="en-US" sz="1200" dirty="0" err="1"/>
              <a:t>cuvinte</a:t>
            </a:r>
            <a:r>
              <a:rPr lang="en-US" sz="1200" dirty="0"/>
              <a:t>, </a:t>
            </a:r>
            <a:r>
              <a:rPr lang="en-US" sz="1200" dirty="0" err="1"/>
              <a:t>demografia</a:t>
            </a:r>
            <a:r>
              <a:rPr lang="en-US" sz="1200" dirty="0"/>
              <a:t> </a:t>
            </a:r>
            <a:r>
              <a:rPr lang="en-US" sz="1200" dirty="0" err="1"/>
              <a:t>unei</a:t>
            </a:r>
            <a:r>
              <a:rPr lang="en-US" sz="1200" dirty="0"/>
              <a:t> </a:t>
            </a:r>
            <a:r>
              <a:rPr lang="en-US" sz="1200" dirty="0" err="1"/>
              <a:t>țări</a:t>
            </a:r>
            <a:r>
              <a:rPr lang="en-US" sz="1200" dirty="0"/>
              <a:t> </a:t>
            </a:r>
            <a:r>
              <a:rPr lang="en-US" sz="1200" dirty="0" err="1"/>
              <a:t>este</a:t>
            </a:r>
            <a:r>
              <a:rPr lang="en-US" sz="1200" dirty="0"/>
              <a:t> </a:t>
            </a:r>
            <a:r>
              <a:rPr lang="en-US" sz="1200" dirty="0" err="1"/>
              <a:t>luată</a:t>
            </a:r>
            <a:r>
              <a:rPr lang="en-US" sz="1200" dirty="0"/>
              <a:t> </a:t>
            </a:r>
            <a:r>
              <a:rPr lang="en-US" sz="1200" dirty="0" err="1"/>
              <a:t>în</a:t>
            </a:r>
            <a:r>
              <a:rPr lang="en-US" sz="1200" dirty="0"/>
              <a:t> </a:t>
            </a:r>
            <a:r>
              <a:rPr lang="en-US" sz="1200" dirty="0" err="1"/>
              <a:t>considerare</a:t>
            </a:r>
            <a:r>
              <a:rPr lang="en-US" sz="1200" dirty="0"/>
              <a:t> ca un instrument economic </a:t>
            </a:r>
            <a:r>
              <a:rPr lang="en-US" sz="1200" dirty="0" err="1"/>
              <a:t>pentru</a:t>
            </a:r>
            <a:r>
              <a:rPr lang="en-US" sz="1200" dirty="0"/>
              <a:t> a </a:t>
            </a:r>
            <a:r>
              <a:rPr lang="en-US" sz="1200" dirty="0" err="1"/>
              <a:t>spori</a:t>
            </a:r>
            <a:r>
              <a:rPr lang="en-US" sz="1200" dirty="0"/>
              <a:t> </a:t>
            </a:r>
            <a:r>
              <a:rPr lang="en-US" sz="1200" dirty="0" err="1"/>
              <a:t>potențialul</a:t>
            </a:r>
            <a:r>
              <a:rPr lang="en-US" sz="1200" dirty="0"/>
              <a:t> </a:t>
            </a:r>
            <a:r>
              <a:rPr lang="en-US" sz="1200" dirty="0" err="1"/>
              <a:t>unei</a:t>
            </a:r>
            <a:r>
              <a:rPr lang="en-US" sz="1200" dirty="0"/>
              <a:t> </a:t>
            </a:r>
            <a:r>
              <a:rPr lang="en-US" sz="1200" dirty="0" err="1"/>
              <a:t>națiuni</a:t>
            </a:r>
            <a:r>
              <a:rPr lang="en-US" sz="1200" dirty="0"/>
              <a:t>, </a:t>
            </a:r>
            <a:r>
              <a:rPr lang="en-US" sz="1200" dirty="0" err="1"/>
              <a:t>în</a:t>
            </a:r>
            <a:r>
              <a:rPr lang="en-US" sz="1200" dirty="0"/>
              <a:t> </a:t>
            </a:r>
            <a:r>
              <a:rPr lang="en-US" sz="1200" dirty="0" err="1"/>
              <a:t>timp</a:t>
            </a:r>
            <a:r>
              <a:rPr lang="en-US" sz="1200" dirty="0"/>
              <a:t> </a:t>
            </a:r>
            <a:r>
              <a:rPr lang="en-US" sz="1200" dirty="0" err="1"/>
              <a:t>ce</a:t>
            </a:r>
            <a:r>
              <a:rPr lang="en-US" sz="1200" dirty="0"/>
              <a:t> </a:t>
            </a:r>
            <a:r>
              <a:rPr lang="en-US" sz="1200" dirty="0" err="1"/>
              <a:t>este</a:t>
            </a:r>
            <a:r>
              <a:rPr lang="en-US" sz="1200" dirty="0"/>
              <a:t> </a:t>
            </a:r>
            <a:r>
              <a:rPr lang="en-US" sz="1200" dirty="0" err="1"/>
              <a:t>percepută</a:t>
            </a:r>
            <a:r>
              <a:rPr lang="en-US" sz="1200" dirty="0"/>
              <a:t> </a:t>
            </a:r>
            <a:r>
              <a:rPr lang="en-US" sz="1200" dirty="0" err="1"/>
              <a:t>și</a:t>
            </a:r>
            <a:r>
              <a:rPr lang="en-US" sz="1200" dirty="0"/>
              <a:t> ca un factor </a:t>
            </a:r>
            <a:r>
              <a:rPr lang="en-US" sz="1200" dirty="0" err="1"/>
              <a:t>decisiv</a:t>
            </a:r>
            <a:r>
              <a:rPr lang="en-US" sz="1200" dirty="0"/>
              <a:t> </a:t>
            </a:r>
            <a:r>
              <a:rPr lang="en-US" sz="1200" dirty="0" err="1"/>
              <a:t>în</a:t>
            </a:r>
            <a:r>
              <a:rPr lang="en-US" sz="1200" dirty="0"/>
              <a:t> </a:t>
            </a:r>
            <a:r>
              <a:rPr lang="en-US" sz="1200" dirty="0" err="1"/>
              <a:t>politica</a:t>
            </a:r>
            <a:r>
              <a:rPr lang="en-US" sz="1200" dirty="0"/>
              <a:t> </a:t>
            </a:r>
            <a:r>
              <a:rPr lang="en-US" sz="1200" dirty="0" err="1"/>
              <a:t>guvernamentală</a:t>
            </a:r>
            <a:r>
              <a:rPr lang="en-US" sz="1200" dirty="0"/>
              <a:t> a </a:t>
            </a:r>
            <a:r>
              <a:rPr lang="en-US" sz="1200" dirty="0" err="1"/>
              <a:t>unei</a:t>
            </a:r>
            <a:r>
              <a:rPr lang="en-US" sz="1200" dirty="0"/>
              <a:t> </a:t>
            </a:r>
            <a:r>
              <a:rPr lang="en-US" sz="1200" dirty="0" err="1"/>
              <a:t>țări</a:t>
            </a:r>
            <a:r>
              <a:rPr lang="en-US" sz="1200" dirty="0"/>
              <a:t>. </a:t>
            </a:r>
            <a:r>
              <a:rPr lang="en-US" sz="1200" dirty="0" err="1"/>
              <a:t>În</a:t>
            </a:r>
            <a:r>
              <a:rPr lang="en-US" sz="1200" dirty="0"/>
              <a:t> </a:t>
            </a:r>
            <a:r>
              <a:rPr lang="en-US" sz="1200" dirty="0" err="1"/>
              <a:t>acest</a:t>
            </a:r>
            <a:r>
              <a:rPr lang="en-US" sz="1200" dirty="0"/>
              <a:t> context de </a:t>
            </a:r>
            <a:r>
              <a:rPr lang="en-US" sz="1200" dirty="0" err="1"/>
              <a:t>meditare</a:t>
            </a:r>
            <a:r>
              <a:rPr lang="en-US" sz="1200" dirty="0"/>
              <a:t> </a:t>
            </a:r>
            <a:r>
              <a:rPr lang="en-US" sz="1200" dirty="0" err="1"/>
              <a:t>asupra</a:t>
            </a:r>
            <a:r>
              <a:rPr lang="en-US" sz="1200" dirty="0"/>
              <a:t> </a:t>
            </a:r>
            <a:r>
              <a:rPr lang="en-US" sz="1200" dirty="0" err="1"/>
              <a:t>strategiilor</a:t>
            </a:r>
            <a:r>
              <a:rPr lang="en-US" sz="1200" dirty="0"/>
              <a:t> </a:t>
            </a:r>
            <a:r>
              <a:rPr lang="en-US" sz="1200" dirty="0" err="1"/>
              <a:t>și</a:t>
            </a:r>
            <a:r>
              <a:rPr lang="en-US" sz="1200" dirty="0"/>
              <a:t> </a:t>
            </a:r>
            <a:r>
              <a:rPr lang="en-US" sz="1200" dirty="0" err="1"/>
              <a:t>mecanismelor</a:t>
            </a:r>
            <a:r>
              <a:rPr lang="en-US" sz="1200" dirty="0"/>
              <a:t> </a:t>
            </a:r>
            <a:r>
              <a:rPr lang="en-US" sz="1200" dirty="0" err="1"/>
              <a:t>prin</a:t>
            </a:r>
            <a:r>
              <a:rPr lang="en-US" sz="1200" dirty="0"/>
              <a:t> care </a:t>
            </a:r>
            <a:r>
              <a:rPr lang="en-US" sz="1200" dirty="0" err="1"/>
              <a:t>procesele</a:t>
            </a:r>
            <a:r>
              <a:rPr lang="en-US" sz="1200" dirty="0"/>
              <a:t> </a:t>
            </a:r>
            <a:r>
              <a:rPr lang="en-US" sz="1200" dirty="0" err="1"/>
              <a:t>vieții</a:t>
            </a:r>
            <a:r>
              <a:rPr lang="en-US" sz="1200" dirty="0"/>
              <a:t> </a:t>
            </a:r>
            <a:r>
              <a:rPr lang="en-US" sz="1200" dirty="0" err="1"/>
              <a:t>umane</a:t>
            </a:r>
            <a:r>
              <a:rPr lang="en-US" sz="1200" dirty="0"/>
              <a:t> </a:t>
            </a:r>
            <a:r>
              <a:rPr lang="en-US" sz="1200" dirty="0" err="1"/>
              <a:t>sunt</a:t>
            </a:r>
            <a:r>
              <a:rPr lang="en-US" sz="1200" dirty="0"/>
              <a:t> </a:t>
            </a:r>
            <a:r>
              <a:rPr lang="en-US" sz="1200" dirty="0" err="1"/>
              <a:t>gestionate</a:t>
            </a:r>
            <a:r>
              <a:rPr lang="en-US" sz="1200" dirty="0"/>
              <a:t> </a:t>
            </a:r>
            <a:r>
              <a:rPr lang="en-US" sz="1200" dirty="0" err="1"/>
              <a:t>în</a:t>
            </a:r>
            <a:r>
              <a:rPr lang="en-US" sz="1200" dirty="0"/>
              <a:t> </a:t>
            </a:r>
            <a:r>
              <a:rPr lang="en-US" sz="1200" dirty="0" err="1"/>
              <a:t>diferite</a:t>
            </a:r>
            <a:r>
              <a:rPr lang="en-US" sz="1200" dirty="0"/>
              <a:t> </a:t>
            </a:r>
            <a:r>
              <a:rPr lang="en-US" sz="1200" dirty="0" err="1"/>
              <a:t>regimuri</a:t>
            </a:r>
            <a:r>
              <a:rPr lang="en-US" sz="1200" dirty="0"/>
              <a:t>, </a:t>
            </a:r>
            <a:r>
              <a:rPr lang="en-US" sz="1200" dirty="0" err="1"/>
              <a:t>biopolitica</a:t>
            </a:r>
            <a:r>
              <a:rPr lang="en-US" sz="1200" dirty="0"/>
              <a:t> introduce o </a:t>
            </a:r>
            <a:r>
              <a:rPr lang="en-US" sz="1200" dirty="0" err="1"/>
              <a:t>nouă</a:t>
            </a:r>
            <a:r>
              <a:rPr lang="en-US" sz="1200" dirty="0"/>
              <a:t> </a:t>
            </a:r>
            <a:r>
              <a:rPr lang="en-US" sz="1200" dirty="0" err="1"/>
              <a:t>justificare</a:t>
            </a:r>
            <a:r>
              <a:rPr lang="en-US" sz="1200" dirty="0"/>
              <a:t> </a:t>
            </a:r>
            <a:r>
              <a:rPr lang="en-US" sz="1200" dirty="0" err="1"/>
              <a:t>pentru</a:t>
            </a:r>
            <a:r>
              <a:rPr lang="en-US" sz="1200" dirty="0"/>
              <a:t> a </a:t>
            </a:r>
            <a:r>
              <a:rPr lang="en-US" sz="1200" dirty="0" err="1"/>
              <a:t>pune</a:t>
            </a:r>
            <a:r>
              <a:rPr lang="en-US" sz="1200" dirty="0"/>
              <a:t> </a:t>
            </a:r>
            <a:r>
              <a:rPr lang="en-US" sz="1200" dirty="0" err="1"/>
              <a:t>capăt</a:t>
            </a:r>
            <a:r>
              <a:rPr lang="en-US" sz="1200" dirty="0"/>
              <a:t> </a:t>
            </a:r>
            <a:r>
              <a:rPr lang="en-US" sz="1200" dirty="0" err="1"/>
              <a:t>vieții</a:t>
            </a:r>
            <a:r>
              <a:rPr lang="en-US" sz="1200" dirty="0"/>
              <a:t> </a:t>
            </a:r>
            <a:r>
              <a:rPr lang="en-US" sz="1200" dirty="0" err="1"/>
              <a:t>cuiva</a:t>
            </a:r>
            <a:r>
              <a:rPr lang="en-US" sz="1200" dirty="0"/>
              <a:t>, care </a:t>
            </a:r>
            <a:r>
              <a:rPr lang="en-US" sz="1200" dirty="0" err="1"/>
              <a:t>este</a:t>
            </a:r>
            <a:r>
              <a:rPr lang="en-US" sz="1200" dirty="0"/>
              <a:t> „</a:t>
            </a:r>
            <a:r>
              <a:rPr lang="en-US" sz="1200" dirty="0" err="1"/>
              <a:t>protejarea</a:t>
            </a:r>
            <a:r>
              <a:rPr lang="en-US" sz="1200" dirty="0"/>
              <a:t> </a:t>
            </a:r>
            <a:r>
              <a:rPr lang="en-US" sz="1200" dirty="0" err="1"/>
              <a:t>societății</a:t>
            </a:r>
            <a:r>
              <a:rPr lang="en-US" sz="1200" dirty="0"/>
              <a:t> </a:t>
            </a:r>
            <a:r>
              <a:rPr lang="en-US" sz="1200" dirty="0" err="1"/>
              <a:t>în</a:t>
            </a:r>
            <a:r>
              <a:rPr lang="en-US" sz="1200" dirty="0"/>
              <a:t> </a:t>
            </a:r>
            <a:r>
              <a:rPr lang="en-US" sz="1200" dirty="0" err="1"/>
              <a:t>ansamblu</a:t>
            </a:r>
            <a:r>
              <a:rPr lang="en-US" sz="1200" dirty="0"/>
              <a:t> </a:t>
            </a:r>
            <a:r>
              <a:rPr lang="en-US" sz="1200" dirty="0" err="1"/>
              <a:t>și</a:t>
            </a:r>
            <a:r>
              <a:rPr lang="en-US" sz="1200" dirty="0"/>
              <a:t> </a:t>
            </a:r>
            <a:r>
              <a:rPr lang="en-US" sz="1200" dirty="0" err="1"/>
              <a:t>păstrarea</a:t>
            </a:r>
            <a:r>
              <a:rPr lang="en-US" sz="1200" dirty="0"/>
              <a:t> </a:t>
            </a:r>
            <a:r>
              <a:rPr lang="en-US" sz="1200" dirty="0" err="1"/>
              <a:t>sănătății</a:t>
            </a:r>
            <a:r>
              <a:rPr lang="en-US" sz="1200" dirty="0"/>
              <a:t> </a:t>
            </a:r>
            <a:r>
              <a:rPr lang="en-US" sz="1200" dirty="0" err="1"/>
              <a:t>organismului</a:t>
            </a:r>
            <a:r>
              <a:rPr lang="en-US" sz="1200" dirty="0"/>
              <a:t> social”.</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9563" y="903208"/>
            <a:ext cx="3565521" cy="2286000"/>
          </a:xfrm>
          <a:prstGeom prst="rect">
            <a:avLst/>
          </a:prstGeom>
        </p:spPr>
      </p:pic>
      <p:sp>
        <p:nvSpPr>
          <p:cNvPr id="8" name="Content Placeholder 2"/>
          <p:cNvSpPr txBox="1">
            <a:spLocks/>
          </p:cNvSpPr>
          <p:nvPr/>
        </p:nvSpPr>
        <p:spPr>
          <a:xfrm>
            <a:off x="525535" y="3494943"/>
            <a:ext cx="8417169" cy="105800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1200" dirty="0"/>
              <a:t>Eugenia </a:t>
            </a:r>
            <a:r>
              <a:rPr lang="en-US" sz="1200" dirty="0" err="1"/>
              <a:t>este</a:t>
            </a:r>
            <a:r>
              <a:rPr lang="en-US" sz="1200" dirty="0"/>
              <a:t> </a:t>
            </a:r>
            <a:r>
              <a:rPr lang="en-US" sz="1200" dirty="0" err="1"/>
              <a:t>știința</a:t>
            </a:r>
            <a:r>
              <a:rPr lang="en-US" sz="1200" dirty="0"/>
              <a:t> care se </a:t>
            </a:r>
            <a:r>
              <a:rPr lang="en-US" sz="1200" dirty="0" err="1"/>
              <a:t>ocupă</a:t>
            </a:r>
            <a:r>
              <a:rPr lang="en-US" sz="1200" dirty="0"/>
              <a:t> cu </a:t>
            </a:r>
            <a:r>
              <a:rPr lang="en-US" sz="1200" dirty="0" err="1"/>
              <a:t>îmbunătățirea</a:t>
            </a:r>
            <a:r>
              <a:rPr lang="en-US" sz="1200" dirty="0"/>
              <a:t> </a:t>
            </a:r>
            <a:r>
              <a:rPr lang="en-US" sz="1200" dirty="0" err="1"/>
              <a:t>și</a:t>
            </a:r>
            <a:r>
              <a:rPr lang="en-US" sz="1200" dirty="0"/>
              <a:t> </a:t>
            </a:r>
            <a:r>
              <a:rPr lang="en-US" sz="1200" dirty="0" err="1"/>
              <a:t>dezvoltarea</a:t>
            </a:r>
            <a:r>
              <a:rPr lang="en-US" sz="1200" dirty="0"/>
              <a:t> </a:t>
            </a:r>
            <a:r>
              <a:rPr lang="en-US" sz="1200" dirty="0" err="1"/>
              <a:t>calităților</a:t>
            </a:r>
            <a:r>
              <a:rPr lang="en-US" sz="1200" dirty="0"/>
              <a:t> </a:t>
            </a:r>
            <a:r>
              <a:rPr lang="en-US" sz="1200" dirty="0" err="1"/>
              <a:t>rasiale</a:t>
            </a:r>
            <a:r>
              <a:rPr lang="en-US" sz="1200" dirty="0"/>
              <a:t> ale </a:t>
            </a:r>
            <a:r>
              <a:rPr lang="en-US" sz="1200" dirty="0" err="1"/>
              <a:t>unui</a:t>
            </a:r>
            <a:r>
              <a:rPr lang="en-US" sz="1200" dirty="0"/>
              <a:t> </a:t>
            </a:r>
            <a:r>
              <a:rPr lang="en-US" sz="1200" dirty="0" err="1"/>
              <a:t>individ</a:t>
            </a:r>
            <a:r>
              <a:rPr lang="en-US" sz="1200" dirty="0"/>
              <a:t> </a:t>
            </a:r>
            <a:r>
              <a:rPr lang="en-US" sz="1200" dirty="0" err="1"/>
              <a:t>sau</a:t>
            </a:r>
            <a:r>
              <a:rPr lang="en-US" sz="1200" dirty="0"/>
              <a:t> a </a:t>
            </a:r>
            <a:r>
              <a:rPr lang="en-US" sz="1200" dirty="0" err="1"/>
              <a:t>calităților</a:t>
            </a:r>
            <a:r>
              <a:rPr lang="en-US" sz="1200" dirty="0"/>
              <a:t> </a:t>
            </a:r>
            <a:r>
              <a:rPr lang="en-US" sz="1200" dirty="0" err="1"/>
              <a:t>înnăscute</a:t>
            </a:r>
            <a:r>
              <a:rPr lang="en-US" sz="1200" dirty="0"/>
              <a:t> ale </a:t>
            </a:r>
            <a:r>
              <a:rPr lang="en-US" sz="1200" dirty="0" err="1"/>
              <a:t>unei</a:t>
            </a:r>
            <a:r>
              <a:rPr lang="en-US" sz="1200" dirty="0"/>
              <a:t> </a:t>
            </a:r>
            <a:r>
              <a:rPr lang="en-US" sz="1200" dirty="0" err="1"/>
              <a:t>rase</a:t>
            </a:r>
            <a:r>
              <a:rPr lang="en-US" sz="1200" dirty="0"/>
              <a:t>.</a:t>
            </a:r>
          </a:p>
          <a:p>
            <a:pPr marL="0" indent="0" algn="just">
              <a:buNone/>
            </a:pPr>
            <a:endParaRPr lang="en-US" sz="1200" dirty="0"/>
          </a:p>
          <a:p>
            <a:pPr marL="0" indent="0" algn="just">
              <a:buNone/>
            </a:pPr>
            <a:r>
              <a:rPr lang="en-US" sz="1200" dirty="0"/>
              <a:t>O </a:t>
            </a:r>
            <a:r>
              <a:rPr lang="en-US" sz="1200" dirty="0" err="1"/>
              <a:t>creștere</a:t>
            </a:r>
            <a:r>
              <a:rPr lang="en-US" sz="1200" dirty="0"/>
              <a:t> a </a:t>
            </a:r>
            <a:r>
              <a:rPr lang="en-US" sz="1200" dirty="0" err="1"/>
              <a:t>practicilor</a:t>
            </a:r>
            <a:r>
              <a:rPr lang="en-US" sz="1200" dirty="0"/>
              <a:t> </a:t>
            </a:r>
            <a:r>
              <a:rPr lang="en-US" sz="1200" dirty="0" err="1"/>
              <a:t>eugenice</a:t>
            </a:r>
            <a:r>
              <a:rPr lang="en-US" sz="1200" dirty="0"/>
              <a:t> a </a:t>
            </a:r>
            <a:r>
              <a:rPr lang="en-US" sz="1200" dirty="0" err="1"/>
              <a:t>fost</a:t>
            </a:r>
            <a:r>
              <a:rPr lang="en-US" sz="1200" dirty="0"/>
              <a:t> </a:t>
            </a:r>
            <a:r>
              <a:rPr lang="en-US" sz="1200" dirty="0" err="1"/>
              <a:t>observată</a:t>
            </a:r>
            <a:r>
              <a:rPr lang="en-US" sz="1200" dirty="0"/>
              <a:t> </a:t>
            </a:r>
            <a:r>
              <a:rPr lang="en-US" sz="1200" dirty="0" err="1"/>
              <a:t>în</a:t>
            </a:r>
            <a:r>
              <a:rPr lang="en-US" sz="1200" dirty="0"/>
              <a:t> </a:t>
            </a:r>
            <a:r>
              <a:rPr lang="en-US" sz="1200" dirty="0" err="1"/>
              <a:t>întreaga</a:t>
            </a:r>
            <a:r>
              <a:rPr lang="en-US" sz="1200" dirty="0"/>
              <a:t> </a:t>
            </a:r>
            <a:r>
              <a:rPr lang="en-US" sz="1200" dirty="0" err="1"/>
              <a:t>lume</a:t>
            </a:r>
            <a:endParaRPr lang="en-US" sz="1200" dirty="0"/>
          </a:p>
        </p:txBody>
      </p:sp>
    </p:spTree>
    <p:extLst>
      <p:ext uri="{BB962C8B-B14F-4D97-AF65-F5344CB8AC3E}">
        <p14:creationId xmlns:p14="http://schemas.microsoft.com/office/powerpoint/2010/main" val="3661504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7978"/>
            <a:ext cx="3276600" cy="536972"/>
          </a:xfrm>
        </p:spPr>
        <p:txBody>
          <a:bodyPr>
            <a:normAutofit/>
          </a:bodyPr>
          <a:lstStyle/>
          <a:p>
            <a:pPr algn="l"/>
            <a:r>
              <a:rPr lang="ro-MO" sz="1800" b="1" dirty="0" smtClean="0">
                <a:solidFill>
                  <a:schemeClr val="accent6">
                    <a:lumMod val="75000"/>
                  </a:schemeClr>
                </a:solidFill>
                <a:effectLst>
                  <a:outerShdw blurRad="38100" dist="38100" dir="2700000" algn="tl">
                    <a:srgbClr val="000000">
                      <a:alpha val="43137"/>
                    </a:srgbClr>
                  </a:outerShdw>
                </a:effectLst>
              </a:rPr>
              <a:t>Lectură</a:t>
            </a:r>
            <a:r>
              <a:rPr lang="en-US" sz="1800" b="1" dirty="0" smtClean="0">
                <a:solidFill>
                  <a:schemeClr val="accent6">
                    <a:lumMod val="75000"/>
                  </a:schemeClr>
                </a:solidFill>
                <a:effectLst>
                  <a:outerShdw blurRad="38100" dist="38100" dir="2700000" algn="tl">
                    <a:srgbClr val="000000">
                      <a:alpha val="43137"/>
                    </a:srgbClr>
                  </a:outerShdw>
                </a:effectLst>
              </a:rPr>
              <a:t> –</a:t>
            </a:r>
            <a:r>
              <a:rPr lang="ro-MO" sz="1800" b="1" dirty="0" smtClean="0">
                <a:solidFill>
                  <a:schemeClr val="accent6">
                    <a:lumMod val="75000"/>
                  </a:schemeClr>
                </a:solidFill>
                <a:effectLst>
                  <a:outerShdw blurRad="38100" dist="38100" dir="2700000" algn="tl">
                    <a:srgbClr val="000000">
                      <a:alpha val="43137"/>
                    </a:srgbClr>
                  </a:outerShdw>
                </a:effectLst>
              </a:rPr>
              <a:t>sterilizarea eugenică</a:t>
            </a:r>
            <a:endParaRPr lang="ro-RO" sz="1800"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04950"/>
            <a:ext cx="4876800" cy="2800350"/>
          </a:xfrm>
        </p:spPr>
        <p:txBody>
          <a:bodyPr>
            <a:noAutofit/>
          </a:bodyPr>
          <a:lstStyle/>
          <a:p>
            <a:pPr marL="0" indent="0" algn="just">
              <a:buNone/>
            </a:pPr>
            <a:r>
              <a:rPr lang="vi-VN" sz="1200" dirty="0"/>
              <a:t>Lumea medicală s-a angajat în eugenie</a:t>
            </a:r>
          </a:p>
          <a:p>
            <a:pPr marL="0" indent="0" algn="just">
              <a:buNone/>
            </a:pPr>
            <a:r>
              <a:rPr lang="vi-VN" sz="1200" dirty="0"/>
              <a:t>Măsuri propuse în anii 1920 în România</a:t>
            </a:r>
          </a:p>
          <a:p>
            <a:pPr marL="0" indent="0" algn="just">
              <a:buNone/>
            </a:pPr>
            <a:r>
              <a:rPr lang="vi-VN" sz="1200" dirty="0"/>
              <a:t>1) Fiecare individ degenerat ar trebui să fie sterilizat și, dacă este posibil, înapoiat în societate.</a:t>
            </a:r>
          </a:p>
          <a:p>
            <a:pPr marL="0" indent="0" algn="just">
              <a:buNone/>
            </a:pPr>
            <a:r>
              <a:rPr lang="vi-VN" sz="1200" dirty="0"/>
              <a:t>2) Fiecare persoană degenerată și sterilizată ar trebui ținută în izolare în aziluri și colonii până când poate fi returnată în societate ca membru util.</a:t>
            </a:r>
          </a:p>
          <a:p>
            <a:pPr marL="0" indent="0" algn="just">
              <a:buNone/>
            </a:pPr>
            <a:r>
              <a:rPr lang="vi-VN" sz="1200" dirty="0"/>
              <a:t>3) Doar acei indivizi care încă reprezintă un pericol pentru societate după sterilizare ar trebui să fie izolați pe viață, în timp ce ei ar trebui să se susțină pe ei înșiși și societatea prin munca în grădini, ateliere etc. (…) În această direcție trebuie să ne îndreptăm eforturile. să protejeze elementele superioare și să interzică fără milă elementelor inferioare să producă copii și să-și asume responsabilități familiale.”</a:t>
            </a:r>
            <a:endParaRPr lang="en-US" sz="12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7843" y="819150"/>
            <a:ext cx="3267039" cy="4148505"/>
          </a:xfrm>
          <a:prstGeom prst="rect">
            <a:avLst/>
          </a:prstGeom>
        </p:spPr>
      </p:pic>
    </p:spTree>
    <p:extLst>
      <p:ext uri="{BB962C8B-B14F-4D97-AF65-F5344CB8AC3E}">
        <p14:creationId xmlns:p14="http://schemas.microsoft.com/office/powerpoint/2010/main" val="119838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71550"/>
            <a:ext cx="4648200" cy="536972"/>
          </a:xfrm>
        </p:spPr>
        <p:txBody>
          <a:bodyPr>
            <a:normAutofit/>
          </a:bodyPr>
          <a:lstStyle/>
          <a:p>
            <a:pPr algn="l"/>
            <a:r>
              <a:rPr lang="ro-MO" sz="1800" b="1" dirty="0" smtClean="0">
                <a:solidFill>
                  <a:schemeClr val="accent6">
                    <a:lumMod val="75000"/>
                  </a:schemeClr>
                </a:solidFill>
                <a:effectLst>
                  <a:outerShdw blurRad="38100" dist="38100" dir="2700000" algn="tl">
                    <a:srgbClr val="000000">
                      <a:alpha val="43137"/>
                    </a:srgbClr>
                  </a:outerShdw>
                </a:effectLst>
              </a:rPr>
              <a:t>Lectură </a:t>
            </a:r>
            <a:r>
              <a:rPr lang="en-US" sz="1800" b="1" dirty="0" smtClean="0">
                <a:solidFill>
                  <a:schemeClr val="accent6">
                    <a:lumMod val="75000"/>
                  </a:schemeClr>
                </a:solidFill>
                <a:effectLst>
                  <a:outerShdw blurRad="38100" dist="38100" dir="2700000" algn="tl">
                    <a:srgbClr val="000000">
                      <a:alpha val="43137"/>
                    </a:srgbClr>
                  </a:outerShdw>
                </a:effectLst>
              </a:rPr>
              <a:t>–</a:t>
            </a:r>
            <a:r>
              <a:rPr lang="ro-MO" sz="1800" b="1" dirty="0" smtClean="0">
                <a:solidFill>
                  <a:schemeClr val="accent6">
                    <a:lumMod val="75000"/>
                  </a:schemeClr>
                </a:solidFill>
                <a:effectLst>
                  <a:outerShdw blurRad="38100" dist="38100" dir="2700000" algn="tl">
                    <a:srgbClr val="000000">
                      <a:alpha val="43137"/>
                    </a:srgbClr>
                  </a:outerShdw>
                </a:effectLst>
              </a:rPr>
              <a:t>Rolul femeii în perioada interbelică</a:t>
            </a:r>
            <a:endParaRPr lang="ro-RO" sz="1800"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57350"/>
            <a:ext cx="4343400" cy="2800350"/>
          </a:xfrm>
        </p:spPr>
        <p:txBody>
          <a:bodyPr>
            <a:noAutofit/>
          </a:bodyPr>
          <a:lstStyle/>
          <a:p>
            <a:pPr marL="0" indent="0" algn="just">
              <a:buNone/>
            </a:pPr>
            <a:r>
              <a:rPr lang="vi-VN" sz="1200" dirty="0"/>
              <a:t>Un adevăr general, valabil încă în multe țări în zilele noastre, este că controlul fecundității feminine reprezintă un punct de dominare a unui gen asupra celuilalt, iar natalitatea întruchipează de mult timp un joc de putere.</a:t>
            </a:r>
          </a:p>
          <a:p>
            <a:pPr marL="0" indent="0" algn="just">
              <a:buNone/>
            </a:pPr>
            <a:endParaRPr lang="vi-VN" sz="1200" dirty="0"/>
          </a:p>
          <a:p>
            <a:pPr marL="0" indent="0" algn="just">
              <a:buNone/>
            </a:pPr>
            <a:r>
              <a:rPr lang="vi-VN" sz="1200" dirty="0"/>
              <a:t>Maternitatea a fost permanent pe agenda politică și medicală.</a:t>
            </a:r>
          </a:p>
          <a:p>
            <a:pPr marL="0" indent="0" algn="just">
              <a:buNone/>
            </a:pPr>
            <a:endParaRPr lang="vi-VN" sz="1200" dirty="0"/>
          </a:p>
          <a:p>
            <a:pPr marL="0" indent="0" algn="just">
              <a:buNone/>
            </a:pPr>
            <a:r>
              <a:rPr lang="vi-VN" sz="1200" dirty="0"/>
              <a:t>În perioada dintre cele două războaie mondiale, natalitatea era fie impusă prin sancțiuni, fie încurajată de un sistem de recompense, puterea medicală deținând astfel controlul public asupra tuturor sarcinilor, asupra vieții femeilor.</a:t>
            </a:r>
            <a:endParaRPr lang="en-US" sz="12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895350"/>
            <a:ext cx="3877970" cy="4000500"/>
          </a:xfrm>
          <a:prstGeom prst="rect">
            <a:avLst/>
          </a:prstGeom>
        </p:spPr>
      </p:pic>
    </p:spTree>
    <p:extLst>
      <p:ext uri="{BB962C8B-B14F-4D97-AF65-F5344CB8AC3E}">
        <p14:creationId xmlns:p14="http://schemas.microsoft.com/office/powerpoint/2010/main" val="2096393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8229600" cy="857250"/>
          </a:xfrm>
        </p:spPr>
        <p:txBody>
          <a:bodyPr>
            <a:normAutofit/>
          </a:bodyPr>
          <a:lstStyle/>
          <a:p>
            <a:r>
              <a:rPr lang="ro-MO" sz="1800" b="1" dirty="0" smtClean="0">
                <a:solidFill>
                  <a:schemeClr val="accent6">
                    <a:lumMod val="75000"/>
                  </a:schemeClr>
                </a:solidFill>
                <a:effectLst>
                  <a:outerShdw blurRad="38100" dist="38100" dir="2700000" algn="tl">
                    <a:srgbClr val="000000">
                      <a:alpha val="43137"/>
                    </a:srgbClr>
                  </a:outerShdw>
                </a:effectLst>
              </a:rPr>
              <a:t>Chestionar de evaluare formativă</a:t>
            </a:r>
            <a:endParaRPr lang="en-US" sz="1800"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00151"/>
            <a:ext cx="8229600" cy="628650"/>
          </a:xfrm>
        </p:spPr>
        <p:txBody>
          <a:bodyPr>
            <a:normAutofit fontScale="92500" lnSpcReduction="20000"/>
          </a:bodyPr>
          <a:lstStyle/>
          <a:p>
            <a:pPr algn="just"/>
            <a:r>
              <a:rPr lang="en-GB" sz="2200" dirty="0">
                <a:solidFill>
                  <a:schemeClr val="bg1"/>
                </a:solidFill>
              </a:rPr>
              <a:t>5 open-ended questions related to the unit to test students’ acquired knowledge at the end of the lecturing phase.</a:t>
            </a:r>
            <a:endParaRPr lang="en-US" sz="2200" dirty="0">
              <a:solidFill>
                <a:schemeClr val="bg1"/>
              </a:solidFill>
            </a:endParaRPr>
          </a:p>
        </p:txBody>
      </p:sp>
      <p:grpSp>
        <p:nvGrpSpPr>
          <p:cNvPr id="6" name="Group 5"/>
          <p:cNvGrpSpPr/>
          <p:nvPr/>
        </p:nvGrpSpPr>
        <p:grpSpPr>
          <a:xfrm>
            <a:off x="1371601" y="4743450"/>
            <a:ext cx="6172200" cy="400050"/>
            <a:chOff x="0" y="6203373"/>
            <a:chExt cx="7383295" cy="654627"/>
          </a:xfrm>
        </p:grpSpPr>
        <p:pic>
          <p:nvPicPr>
            <p:cNvPr id="7" name="Picture 6"/>
            <p:cNvPicPr/>
            <p:nvPr/>
          </p:nvPicPr>
          <p:blipFill rotWithShape="1">
            <a:blip r:embed="rId2" cstate="print">
              <a:extLst>
                <a:ext uri="{28A0092B-C50C-407E-A947-70E740481C1C}">
                  <a14:useLocalDpi xmlns:a14="http://schemas.microsoft.com/office/drawing/2010/main" val="0"/>
                </a:ext>
              </a:extLst>
            </a:blip>
            <a:srcRect t="12638"/>
            <a:stretch/>
          </p:blipFill>
          <p:spPr bwMode="auto">
            <a:xfrm>
              <a:off x="0" y="6203373"/>
              <a:ext cx="5715000" cy="654627"/>
            </a:xfrm>
            <a:prstGeom prst="rect">
              <a:avLst/>
            </a:prstGeom>
            <a:noFill/>
            <a:ln>
              <a:noFill/>
            </a:ln>
            <a:extLst>
              <a:ext uri="{53640926-AAD7-44D8-BBD7-CCE9431645EC}">
                <a14:shadowObscured xmlns:a14="http://schemas.microsoft.com/office/drawing/2010/main"/>
              </a:ext>
            </a:extLst>
          </p:spPr>
        </p:pic>
        <p:pic>
          <p:nvPicPr>
            <p:cNvPr id="8" name="Picture 7" descr="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6895" y="6203373"/>
              <a:ext cx="1676400" cy="654627"/>
            </a:xfrm>
            <a:prstGeom prst="rect">
              <a:avLst/>
            </a:prstGeom>
            <a:noFill/>
          </p:spPr>
        </p:pic>
      </p:grpSp>
      <p:graphicFrame>
        <p:nvGraphicFramePr>
          <p:cNvPr id="9" name="Table 8"/>
          <p:cNvGraphicFramePr>
            <a:graphicFrameLocks noGrp="1"/>
          </p:cNvGraphicFramePr>
          <p:nvPr>
            <p:extLst>
              <p:ext uri="{D42A27DB-BD31-4B8C-83A1-F6EECF244321}">
                <p14:modId xmlns:p14="http://schemas.microsoft.com/office/powerpoint/2010/main" val="250547273"/>
              </p:ext>
            </p:extLst>
          </p:nvPr>
        </p:nvGraphicFramePr>
        <p:xfrm>
          <a:off x="381000" y="1504950"/>
          <a:ext cx="8333509" cy="2455610"/>
        </p:xfrm>
        <a:graphic>
          <a:graphicData uri="http://schemas.openxmlformats.org/drawingml/2006/table">
            <a:tbl>
              <a:tblPr firstRow="1" firstCol="1" bandRow="1">
                <a:tableStyleId>{5C22544A-7EE6-4342-B048-85BDC9FD1C3A}</a:tableStyleId>
              </a:tblPr>
              <a:tblGrid>
                <a:gridCol w="2174329">
                  <a:extLst>
                    <a:ext uri="{9D8B030D-6E8A-4147-A177-3AD203B41FA5}">
                      <a16:colId xmlns="" xmlns:a16="http://schemas.microsoft.com/office/drawing/2014/main" val="1035722972"/>
                    </a:ext>
                  </a:extLst>
                </a:gridCol>
                <a:gridCol w="6159180">
                  <a:extLst>
                    <a:ext uri="{9D8B030D-6E8A-4147-A177-3AD203B41FA5}">
                      <a16:colId xmlns="" xmlns:a16="http://schemas.microsoft.com/office/drawing/2014/main" val="2644800616"/>
                    </a:ext>
                  </a:extLst>
                </a:gridCol>
              </a:tblGrid>
              <a:tr h="491122">
                <a:tc>
                  <a:txBody>
                    <a:bodyPr/>
                    <a:lstStyle/>
                    <a:p>
                      <a:pPr>
                        <a:lnSpc>
                          <a:spcPct val="115000"/>
                        </a:lnSpc>
                        <a:spcAft>
                          <a:spcPts val="0"/>
                        </a:spcAft>
                      </a:pPr>
                      <a:r>
                        <a:rPr lang="ro-MO" sz="1200" dirty="0" smtClean="0">
                          <a:effectLst/>
                        </a:rPr>
                        <a:t>Întrebarea</a:t>
                      </a:r>
                      <a:r>
                        <a:rPr lang="en-GB" sz="1200" dirty="0" smtClean="0">
                          <a:effectLst/>
                        </a:rPr>
                        <a:t> </a:t>
                      </a:r>
                      <a:r>
                        <a:rPr lang="en-GB" sz="1200" dirty="0">
                          <a:effectLst/>
                        </a:rPr>
                        <a:t>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ro-MO" sz="1200" dirty="0" smtClean="0">
                          <a:effectLst/>
                        </a:rPr>
                        <a:t>Când a fost folosită pentru prima dată</a:t>
                      </a:r>
                      <a:r>
                        <a:rPr lang="ro-MO" sz="1200" baseline="0" dirty="0" smtClean="0">
                          <a:effectLst/>
                        </a:rPr>
                        <a:t> vaccinarea</a:t>
                      </a:r>
                      <a:r>
                        <a:rPr lang="en-US" sz="1200" dirty="0" smtClean="0">
                          <a:effectLst/>
                        </a:rPr>
                        <a:t>? </a:t>
                      </a:r>
                      <a:r>
                        <a:rPr lang="ro-MO" sz="1200" dirty="0" smtClean="0">
                          <a:effectLst/>
                        </a:rPr>
                        <a:t>Unde</a:t>
                      </a:r>
                      <a:r>
                        <a:rPr lang="en-US" sz="1200" dirty="0" smtClean="0">
                          <a:effectLst/>
                        </a:rPr>
                        <a:t>?</a:t>
                      </a:r>
                      <a:endParaRPr lang="en-US" sz="1200" dirty="0">
                        <a:effectLst/>
                      </a:endParaRPr>
                    </a:p>
                  </a:txBody>
                  <a:tcPr marL="68580" marR="68580" marT="0" marB="0" anchor="ctr"/>
                </a:tc>
                <a:extLst>
                  <a:ext uri="{0D108BD9-81ED-4DB2-BD59-A6C34878D82A}">
                    <a16:rowId xmlns="" xmlns:a16="http://schemas.microsoft.com/office/drawing/2014/main" val="1738668851"/>
                  </a:ext>
                </a:extLst>
              </a:tr>
              <a:tr h="491122">
                <a:tc>
                  <a:txBody>
                    <a:bodyPr/>
                    <a:lstStyle/>
                    <a:p>
                      <a:pPr>
                        <a:lnSpc>
                          <a:spcPct val="115000"/>
                        </a:lnSpc>
                        <a:spcAft>
                          <a:spcPts val="0"/>
                        </a:spcAft>
                      </a:pPr>
                      <a:r>
                        <a:rPr lang="ro-MO" sz="1200" dirty="0" smtClean="0">
                          <a:effectLst/>
                        </a:rPr>
                        <a:t>Întrebarea</a:t>
                      </a:r>
                      <a:r>
                        <a:rPr lang="en-GB" sz="1200" dirty="0" smtClean="0">
                          <a:effectLst/>
                        </a:rPr>
                        <a:t>  </a:t>
                      </a:r>
                      <a:r>
                        <a:rPr lang="en-GB" sz="1200" dirty="0">
                          <a:effectLst/>
                        </a:rPr>
                        <a:t>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ro-MO" sz="1200" dirty="0" smtClean="0">
                          <a:effectLst/>
                        </a:rPr>
                        <a:t>Ce regim a susținut </a:t>
                      </a:r>
                      <a:r>
                        <a:rPr lang="en-US" sz="1200" dirty="0" smtClean="0">
                          <a:effectLst/>
                        </a:rPr>
                        <a:t>‘</a:t>
                      </a:r>
                      <a:r>
                        <a:rPr lang="ro-MO" sz="1200" dirty="0" smtClean="0">
                          <a:effectLst/>
                        </a:rPr>
                        <a:t>rasa </a:t>
                      </a:r>
                      <a:r>
                        <a:rPr lang="en-US" sz="1200" dirty="0" smtClean="0">
                          <a:effectLst/>
                        </a:rPr>
                        <a:t>super</a:t>
                      </a:r>
                      <a:r>
                        <a:rPr lang="ro-MO" sz="1200" dirty="0" smtClean="0">
                          <a:effectLst/>
                        </a:rPr>
                        <a:t>/superioară</a:t>
                      </a:r>
                      <a:r>
                        <a:rPr lang="en-US" sz="1200" dirty="0" smtClean="0">
                          <a:effectLst/>
                        </a:rPr>
                        <a:t>’?</a:t>
                      </a:r>
                      <a:endParaRPr lang="en-US" sz="1200" dirty="0">
                        <a:effectLst/>
                      </a:endParaRPr>
                    </a:p>
                  </a:txBody>
                  <a:tcPr marL="68580" marR="68580" marT="0" marB="0" anchor="ctr"/>
                </a:tc>
                <a:extLst>
                  <a:ext uri="{0D108BD9-81ED-4DB2-BD59-A6C34878D82A}">
                    <a16:rowId xmlns="" xmlns:a16="http://schemas.microsoft.com/office/drawing/2014/main" val="2144941031"/>
                  </a:ext>
                </a:extLst>
              </a:tr>
              <a:tr h="491122">
                <a:tc>
                  <a:txBody>
                    <a:bodyPr/>
                    <a:lstStyle/>
                    <a:p>
                      <a:pPr>
                        <a:lnSpc>
                          <a:spcPct val="115000"/>
                        </a:lnSpc>
                        <a:spcAft>
                          <a:spcPts val="0"/>
                        </a:spcAft>
                      </a:pPr>
                      <a:r>
                        <a:rPr lang="ro-MO" sz="1200" dirty="0" smtClean="0">
                          <a:effectLst/>
                        </a:rPr>
                        <a:t>Întrebarea</a:t>
                      </a:r>
                      <a:r>
                        <a:rPr lang="en-GB" sz="1200" dirty="0" smtClean="0">
                          <a:effectLst/>
                        </a:rPr>
                        <a:t> 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ro-MO" sz="1200" dirty="0" smtClean="0">
                          <a:effectLst/>
                        </a:rPr>
                        <a:t>Au fost implicate și femeile în teoriile eugeniste</a:t>
                      </a:r>
                      <a:r>
                        <a:rPr lang="en-US" sz="1200" dirty="0" smtClean="0">
                          <a:effectLst/>
                        </a:rPr>
                        <a:t>?</a:t>
                      </a:r>
                      <a:endParaRPr lang="en-US" sz="1200" dirty="0">
                        <a:effectLst/>
                      </a:endParaRPr>
                    </a:p>
                  </a:txBody>
                  <a:tcPr marL="68580" marR="68580" marT="0" marB="0" anchor="ctr"/>
                </a:tc>
                <a:extLst>
                  <a:ext uri="{0D108BD9-81ED-4DB2-BD59-A6C34878D82A}">
                    <a16:rowId xmlns="" xmlns:a16="http://schemas.microsoft.com/office/drawing/2014/main" val="2992219544"/>
                  </a:ext>
                </a:extLst>
              </a:tr>
              <a:tr h="491122">
                <a:tc>
                  <a:txBody>
                    <a:bodyPr/>
                    <a:lstStyle/>
                    <a:p>
                      <a:pPr>
                        <a:lnSpc>
                          <a:spcPct val="115000"/>
                        </a:lnSpc>
                        <a:spcAft>
                          <a:spcPts val="0"/>
                        </a:spcAft>
                      </a:pPr>
                      <a:r>
                        <a:rPr lang="ro-MO" sz="1200" dirty="0" smtClean="0">
                          <a:effectLst/>
                        </a:rPr>
                        <a:t>Întrebarea</a:t>
                      </a:r>
                      <a:r>
                        <a:rPr lang="en-GB" sz="1200" dirty="0" smtClean="0">
                          <a:effectLst/>
                        </a:rPr>
                        <a:t> 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ro-MO" sz="1200" dirty="0" smtClean="0">
                          <a:effectLst/>
                        </a:rPr>
                        <a:t>Care sunt principalele elemente ale logo-urilor Congreselor 2 și 3 ale Eugeniei?</a:t>
                      </a:r>
                      <a:endParaRPr lang="en-US" sz="1200" dirty="0">
                        <a:effectLst/>
                      </a:endParaRPr>
                    </a:p>
                  </a:txBody>
                  <a:tcPr marL="68580" marR="68580" marT="0" marB="0" anchor="ctr"/>
                </a:tc>
                <a:extLst>
                  <a:ext uri="{0D108BD9-81ED-4DB2-BD59-A6C34878D82A}">
                    <a16:rowId xmlns="" xmlns:a16="http://schemas.microsoft.com/office/drawing/2014/main" val="3768562953"/>
                  </a:ext>
                </a:extLst>
              </a:tr>
              <a:tr h="491122">
                <a:tc>
                  <a:txBody>
                    <a:bodyPr/>
                    <a:lstStyle/>
                    <a:p>
                      <a:pPr algn="just">
                        <a:lnSpc>
                          <a:spcPct val="115000"/>
                        </a:lnSpc>
                        <a:spcAft>
                          <a:spcPts val="0"/>
                        </a:spcAft>
                      </a:pPr>
                      <a:r>
                        <a:rPr lang="ro-MO" sz="1200" dirty="0" smtClean="0">
                          <a:effectLst/>
                        </a:rPr>
                        <a:t>Întrebarea</a:t>
                      </a:r>
                      <a:r>
                        <a:rPr lang="en-GB" sz="1200" dirty="0" smtClean="0">
                          <a:effectLst/>
                        </a:rPr>
                        <a:t> 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15000"/>
                        </a:lnSpc>
                        <a:spcAft>
                          <a:spcPts val="0"/>
                        </a:spcAft>
                      </a:pPr>
                      <a:r>
                        <a:rPr lang="ro-MO" sz="1200" dirty="0" smtClean="0">
                          <a:effectLst/>
                        </a:rPr>
                        <a:t>Ce țări au dat legi influențate de eugenie în zilele noastre</a:t>
                      </a:r>
                      <a:r>
                        <a:rPr lang="en-US" sz="1200" dirty="0" smtClean="0">
                          <a:effectLst/>
                        </a:rPr>
                        <a:t>?</a:t>
                      </a:r>
                      <a:endParaRPr lang="en-US" sz="1200" dirty="0">
                        <a:effectLst/>
                      </a:endParaRPr>
                    </a:p>
                  </a:txBody>
                  <a:tcPr marL="68580" marR="68580" marT="0" marB="0" anchor="ctr"/>
                </a:tc>
                <a:extLst>
                  <a:ext uri="{0D108BD9-81ED-4DB2-BD59-A6C34878D82A}">
                    <a16:rowId xmlns="" xmlns:a16="http://schemas.microsoft.com/office/drawing/2014/main" val="25181995"/>
                  </a:ext>
                </a:extLst>
              </a:tr>
            </a:tbl>
          </a:graphicData>
        </a:graphic>
      </p:graphicFrame>
    </p:spTree>
    <p:extLst>
      <p:ext uri="{BB962C8B-B14F-4D97-AF65-F5344CB8AC3E}">
        <p14:creationId xmlns:p14="http://schemas.microsoft.com/office/powerpoint/2010/main" val="548751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7750"/>
            <a:ext cx="8229600" cy="251222"/>
          </a:xfrm>
        </p:spPr>
        <p:txBody>
          <a:bodyPr>
            <a:noAutofit/>
          </a:bodyPr>
          <a:lstStyle/>
          <a:p>
            <a:pPr algn="just"/>
            <a:r>
              <a:rPr lang="en-US" sz="1800" b="1" dirty="0" smtClean="0">
                <a:solidFill>
                  <a:schemeClr val="accent6">
                    <a:lumMod val="75000"/>
                  </a:schemeClr>
                </a:solidFill>
                <a:effectLst>
                  <a:outerShdw blurRad="38100" dist="38100" dir="2700000" algn="tl">
                    <a:srgbClr val="000000">
                      <a:alpha val="43137"/>
                    </a:srgbClr>
                  </a:outerShdw>
                </a:effectLst>
              </a:rPr>
              <a:t>Refer</a:t>
            </a:r>
            <a:r>
              <a:rPr lang="ro-MO" sz="1800" b="1" dirty="0" smtClean="0">
                <a:solidFill>
                  <a:schemeClr val="accent6">
                    <a:lumMod val="75000"/>
                  </a:schemeClr>
                </a:solidFill>
                <a:effectLst>
                  <a:outerShdw blurRad="38100" dist="38100" dir="2700000" algn="tl">
                    <a:srgbClr val="000000">
                      <a:alpha val="43137"/>
                    </a:srgbClr>
                  </a:outerShdw>
                </a:effectLst>
              </a:rPr>
              <a:t>ințe</a:t>
            </a:r>
            <a:endParaRPr lang="en-US" sz="1800" b="1"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28750"/>
            <a:ext cx="8229600" cy="2419350"/>
          </a:xfrm>
        </p:spPr>
        <p:txBody>
          <a:bodyPr>
            <a:noAutofit/>
          </a:bodyPr>
          <a:lstStyle/>
          <a:p>
            <a:pPr algn="just">
              <a:spcBef>
                <a:spcPts val="0"/>
              </a:spcBef>
            </a:pPr>
            <a:r>
              <a:rPr lang="it-IT" sz="1200" dirty="0"/>
              <a:t>Richard Cleminson, Anarchism, Science and Sex: Eugenics in Eastern Spain, 1900-1937, Bern, 2000; </a:t>
            </a:r>
          </a:p>
          <a:p>
            <a:pPr algn="just">
              <a:spcBef>
                <a:spcPts val="0"/>
              </a:spcBef>
            </a:pPr>
            <a:r>
              <a:rPr lang="it-IT" sz="1200" dirty="0"/>
              <a:t>Aaron Gillette, Racial Theories in Fascist Italy, New York, 2001;  </a:t>
            </a:r>
          </a:p>
          <a:p>
            <a:pPr algn="just">
              <a:spcBef>
                <a:spcPts val="0"/>
              </a:spcBef>
            </a:pPr>
            <a:r>
              <a:rPr lang="it-IT" sz="1200" dirty="0"/>
              <a:t>Michael Burleigh, Wolfgang Wippermann, The Racial State: Germany 1933-1945, Cambridge, 1991;</a:t>
            </a:r>
          </a:p>
          <a:p>
            <a:pPr algn="just">
              <a:spcBef>
                <a:spcPts val="0"/>
              </a:spcBef>
            </a:pPr>
            <a:r>
              <a:rPr lang="it-IT" sz="1200" dirty="0"/>
              <a:t>Matthew Thomson, The Problem of Mental Deficiency: Eugenics, Demography and Social Policy in Britain, c. 1870-1959, Oxford, 1998;</a:t>
            </a:r>
          </a:p>
          <a:p>
            <a:pPr algn="just">
              <a:spcBef>
                <a:spcPts val="0"/>
              </a:spcBef>
            </a:pPr>
            <a:r>
              <a:rPr lang="it-IT" sz="1200" dirty="0"/>
              <a:t>Gunnar Broberg, Nils Roll-Hansen, eds., Eugenics and the welfare state: sterilization policy in Denmark, Sweden, Norway and Finland, 2nd ed., East Lansing, 2005;</a:t>
            </a:r>
          </a:p>
          <a:p>
            <a:pPr algn="just">
              <a:spcBef>
                <a:spcPts val="0"/>
              </a:spcBef>
            </a:pPr>
            <a:r>
              <a:rPr lang="it-IT" sz="1200" dirty="0"/>
              <a:t>Frank Dikotter, Imperfect Conceptions: Medical Knowledge, Birth Defects and Eugenics in China, London, 2000;</a:t>
            </a:r>
          </a:p>
          <a:p>
            <a:pPr algn="just">
              <a:spcBef>
                <a:spcPts val="0"/>
              </a:spcBef>
            </a:pPr>
            <a:r>
              <a:rPr lang="it-IT" sz="1200" dirty="0"/>
              <a:t>Maria Bucur, Eugenics and Modernization in Interwar Romania, Pittsburgh, 2002;</a:t>
            </a:r>
          </a:p>
          <a:p>
            <a:pPr algn="just">
              <a:spcBef>
                <a:spcPts val="0"/>
              </a:spcBef>
            </a:pPr>
            <a:r>
              <a:rPr lang="it-IT" sz="1200" dirty="0"/>
              <a:t>Roberto Esposito, Bios: Biopolitics and Philosophy, Minneapolis: University of Minnesota Press, 2008.</a:t>
            </a:r>
          </a:p>
          <a:p>
            <a:pPr algn="just">
              <a:spcBef>
                <a:spcPts val="0"/>
              </a:spcBef>
            </a:pPr>
            <a:r>
              <a:rPr lang="it-IT" sz="1200" dirty="0"/>
              <a:t>Dr. M. Zolog şi dr. O. Comșia, Indicaţiile eugenice ale avortului artificial, „Buletin eugenic și biopolitic”, vol. V, august-septembrie-octombrie 1934, nr. 8-9-10, pp. 167-172)</a:t>
            </a:r>
          </a:p>
          <a:p>
            <a:pPr marL="0" indent="0" algn="just">
              <a:buNone/>
            </a:pPr>
            <a:endParaRPr lang="en-US" sz="1200" dirty="0">
              <a:latin typeface="Calibri" pitchFamily="34" charset="0"/>
              <a:cs typeface="Calibri" pitchFamily="34" charset="0"/>
            </a:endParaRPr>
          </a:p>
          <a:p>
            <a:pPr marL="0" indent="0" algn="just">
              <a:buNone/>
            </a:pPr>
            <a:r>
              <a:rPr lang="en-US" sz="1200" dirty="0"/>
              <a:t/>
            </a:r>
            <a:br>
              <a:rPr lang="en-US" sz="1200" dirty="0"/>
            </a:br>
            <a:endParaRPr lang="en-US" sz="1200" b="1" dirty="0"/>
          </a:p>
          <a:p>
            <a:pPr algn="just"/>
            <a:endParaRPr lang="en-US" sz="1200" dirty="0"/>
          </a:p>
        </p:txBody>
      </p:sp>
    </p:spTree>
    <p:extLst>
      <p:ext uri="{BB962C8B-B14F-4D97-AF65-F5344CB8AC3E}">
        <p14:creationId xmlns:p14="http://schemas.microsoft.com/office/powerpoint/2010/main" val="3696080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5350"/>
            <a:ext cx="8229600" cy="857250"/>
          </a:xfrm>
        </p:spPr>
        <p:txBody>
          <a:bodyPr>
            <a:noAutofit/>
          </a:bodyPr>
          <a:lstStyle/>
          <a:p>
            <a:r>
              <a:rPr lang="en-US" sz="1800" b="1" dirty="0">
                <a:solidFill>
                  <a:schemeClr val="accent6">
                    <a:lumMod val="75000"/>
                  </a:schemeClr>
                </a:solidFill>
                <a:effectLst>
                  <a:outerShdw blurRad="38100" dist="38100" dir="2700000" algn="tl">
                    <a:srgbClr val="000000">
                      <a:alpha val="43137"/>
                    </a:srgbClr>
                  </a:outerShdw>
                </a:effectLst>
              </a:rPr>
              <a:t>Eugenia </a:t>
            </a:r>
            <a:r>
              <a:rPr lang="en-US" sz="1800" b="1" dirty="0" err="1">
                <a:solidFill>
                  <a:schemeClr val="accent6">
                    <a:lumMod val="75000"/>
                  </a:schemeClr>
                </a:solidFill>
                <a:effectLst>
                  <a:outerShdw blurRad="38100" dist="38100" dir="2700000" algn="tl">
                    <a:srgbClr val="000000">
                      <a:alpha val="43137"/>
                    </a:srgbClr>
                  </a:outerShdw>
                </a:effectLst>
              </a:rPr>
              <a:t>este</a:t>
            </a:r>
            <a:r>
              <a:rPr lang="en-US" sz="1800" b="1" dirty="0">
                <a:solidFill>
                  <a:schemeClr val="accent6">
                    <a:lumMod val="75000"/>
                  </a:schemeClr>
                </a:solidFill>
                <a:effectLst>
                  <a:outerShdw blurRad="38100" dist="38100" dir="2700000" algn="tl">
                    <a:srgbClr val="000000">
                      <a:alpha val="43137"/>
                    </a:srgbClr>
                  </a:outerShdw>
                </a:effectLst>
              </a:rPr>
              <a:t> </a:t>
            </a:r>
            <a:r>
              <a:rPr lang="en-US" sz="1800" b="1" dirty="0" err="1">
                <a:solidFill>
                  <a:schemeClr val="accent6">
                    <a:lumMod val="75000"/>
                  </a:schemeClr>
                </a:solidFill>
                <a:effectLst>
                  <a:outerShdw blurRad="38100" dist="38100" dir="2700000" algn="tl">
                    <a:srgbClr val="000000">
                      <a:alpha val="43137"/>
                    </a:srgbClr>
                  </a:outerShdw>
                </a:effectLst>
              </a:rPr>
              <a:t>știința</a:t>
            </a:r>
            <a:r>
              <a:rPr lang="en-US" sz="1800" b="1" dirty="0">
                <a:solidFill>
                  <a:schemeClr val="accent6">
                    <a:lumMod val="75000"/>
                  </a:schemeClr>
                </a:solidFill>
                <a:effectLst>
                  <a:outerShdw blurRad="38100" dist="38100" dir="2700000" algn="tl">
                    <a:srgbClr val="000000">
                      <a:alpha val="43137"/>
                    </a:srgbClr>
                  </a:outerShdw>
                </a:effectLst>
              </a:rPr>
              <a:t> care se </a:t>
            </a:r>
            <a:r>
              <a:rPr lang="en-US" sz="1800" b="1" dirty="0" err="1">
                <a:solidFill>
                  <a:schemeClr val="accent6">
                    <a:lumMod val="75000"/>
                  </a:schemeClr>
                </a:solidFill>
                <a:effectLst>
                  <a:outerShdw blurRad="38100" dist="38100" dir="2700000" algn="tl">
                    <a:srgbClr val="000000">
                      <a:alpha val="43137"/>
                    </a:srgbClr>
                  </a:outerShdw>
                </a:effectLst>
              </a:rPr>
              <a:t>ocupă</a:t>
            </a:r>
            <a:r>
              <a:rPr lang="en-US" sz="1800" b="1" dirty="0">
                <a:solidFill>
                  <a:schemeClr val="accent6">
                    <a:lumMod val="75000"/>
                  </a:schemeClr>
                </a:solidFill>
                <a:effectLst>
                  <a:outerShdw blurRad="38100" dist="38100" dir="2700000" algn="tl">
                    <a:srgbClr val="000000">
                      <a:alpha val="43137"/>
                    </a:srgbClr>
                  </a:outerShdw>
                </a:effectLst>
              </a:rPr>
              <a:t> cu </a:t>
            </a:r>
            <a:r>
              <a:rPr lang="en-US" sz="1800" b="1" dirty="0" err="1">
                <a:solidFill>
                  <a:schemeClr val="accent6">
                    <a:lumMod val="75000"/>
                  </a:schemeClr>
                </a:solidFill>
                <a:effectLst>
                  <a:outerShdw blurRad="38100" dist="38100" dir="2700000" algn="tl">
                    <a:srgbClr val="000000">
                      <a:alpha val="43137"/>
                    </a:srgbClr>
                  </a:outerShdw>
                </a:effectLst>
              </a:rPr>
              <a:t>îmbunătățirea</a:t>
            </a:r>
            <a:r>
              <a:rPr lang="en-US" sz="1800" b="1" dirty="0">
                <a:solidFill>
                  <a:schemeClr val="accent6">
                    <a:lumMod val="75000"/>
                  </a:schemeClr>
                </a:solidFill>
                <a:effectLst>
                  <a:outerShdw blurRad="38100" dist="38100" dir="2700000" algn="tl">
                    <a:srgbClr val="000000">
                      <a:alpha val="43137"/>
                    </a:srgbClr>
                  </a:outerShdw>
                </a:effectLst>
              </a:rPr>
              <a:t> </a:t>
            </a:r>
            <a:r>
              <a:rPr lang="en-US" sz="1800" b="1" dirty="0" err="1">
                <a:solidFill>
                  <a:schemeClr val="accent6">
                    <a:lumMod val="75000"/>
                  </a:schemeClr>
                </a:solidFill>
                <a:effectLst>
                  <a:outerShdw blurRad="38100" dist="38100" dir="2700000" algn="tl">
                    <a:srgbClr val="000000">
                      <a:alpha val="43137"/>
                    </a:srgbClr>
                  </a:outerShdw>
                </a:effectLst>
              </a:rPr>
              <a:t>și</a:t>
            </a:r>
            <a:r>
              <a:rPr lang="en-US" sz="1800" b="1" dirty="0">
                <a:solidFill>
                  <a:schemeClr val="accent6">
                    <a:lumMod val="75000"/>
                  </a:schemeClr>
                </a:solidFill>
                <a:effectLst>
                  <a:outerShdw blurRad="38100" dist="38100" dir="2700000" algn="tl">
                    <a:srgbClr val="000000">
                      <a:alpha val="43137"/>
                    </a:srgbClr>
                  </a:outerShdw>
                </a:effectLst>
              </a:rPr>
              <a:t> </a:t>
            </a:r>
            <a:r>
              <a:rPr lang="en-US" sz="1800" b="1" dirty="0" err="1">
                <a:solidFill>
                  <a:schemeClr val="accent6">
                    <a:lumMod val="75000"/>
                  </a:schemeClr>
                </a:solidFill>
                <a:effectLst>
                  <a:outerShdw blurRad="38100" dist="38100" dir="2700000" algn="tl">
                    <a:srgbClr val="000000">
                      <a:alpha val="43137"/>
                    </a:srgbClr>
                  </a:outerShdw>
                </a:effectLst>
              </a:rPr>
              <a:t>dezvoltarea</a:t>
            </a:r>
            <a:r>
              <a:rPr lang="en-US" sz="1800" b="1" dirty="0">
                <a:solidFill>
                  <a:schemeClr val="accent6">
                    <a:lumMod val="75000"/>
                  </a:schemeClr>
                </a:solidFill>
                <a:effectLst>
                  <a:outerShdw blurRad="38100" dist="38100" dir="2700000" algn="tl">
                    <a:srgbClr val="000000">
                      <a:alpha val="43137"/>
                    </a:srgbClr>
                  </a:outerShdw>
                </a:effectLst>
              </a:rPr>
              <a:t> </a:t>
            </a:r>
            <a:r>
              <a:rPr lang="en-US" sz="1800" b="1" dirty="0" err="1">
                <a:solidFill>
                  <a:schemeClr val="accent6">
                    <a:lumMod val="75000"/>
                  </a:schemeClr>
                </a:solidFill>
                <a:effectLst>
                  <a:outerShdw blurRad="38100" dist="38100" dir="2700000" algn="tl">
                    <a:srgbClr val="000000">
                      <a:alpha val="43137"/>
                    </a:srgbClr>
                  </a:outerShdw>
                </a:effectLst>
              </a:rPr>
              <a:t>calităților</a:t>
            </a:r>
            <a:r>
              <a:rPr lang="en-US" sz="1800" b="1" dirty="0">
                <a:solidFill>
                  <a:schemeClr val="accent6">
                    <a:lumMod val="75000"/>
                  </a:schemeClr>
                </a:solidFill>
                <a:effectLst>
                  <a:outerShdw blurRad="38100" dist="38100" dir="2700000" algn="tl">
                    <a:srgbClr val="000000">
                      <a:alpha val="43137"/>
                    </a:srgbClr>
                  </a:outerShdw>
                </a:effectLst>
              </a:rPr>
              <a:t> </a:t>
            </a:r>
            <a:r>
              <a:rPr lang="en-US" sz="1800" b="1" dirty="0" err="1">
                <a:solidFill>
                  <a:schemeClr val="accent6">
                    <a:lumMod val="75000"/>
                  </a:schemeClr>
                </a:solidFill>
                <a:effectLst>
                  <a:outerShdw blurRad="38100" dist="38100" dir="2700000" algn="tl">
                    <a:srgbClr val="000000">
                      <a:alpha val="43137"/>
                    </a:srgbClr>
                  </a:outerShdw>
                </a:effectLst>
              </a:rPr>
              <a:t>rasiale</a:t>
            </a:r>
            <a:r>
              <a:rPr lang="en-US" sz="1800" b="1" dirty="0">
                <a:solidFill>
                  <a:schemeClr val="accent6">
                    <a:lumMod val="75000"/>
                  </a:schemeClr>
                </a:solidFill>
                <a:effectLst>
                  <a:outerShdw blurRad="38100" dist="38100" dir="2700000" algn="tl">
                    <a:srgbClr val="000000">
                      <a:alpha val="43137"/>
                    </a:srgbClr>
                  </a:outerShdw>
                </a:effectLst>
              </a:rPr>
              <a:t> ale </a:t>
            </a:r>
            <a:r>
              <a:rPr lang="en-US" sz="1800" b="1" dirty="0" err="1">
                <a:solidFill>
                  <a:schemeClr val="accent6">
                    <a:lumMod val="75000"/>
                  </a:schemeClr>
                </a:solidFill>
                <a:effectLst>
                  <a:outerShdw blurRad="38100" dist="38100" dir="2700000" algn="tl">
                    <a:srgbClr val="000000">
                      <a:alpha val="43137"/>
                    </a:srgbClr>
                  </a:outerShdw>
                </a:effectLst>
              </a:rPr>
              <a:t>unui</a:t>
            </a:r>
            <a:r>
              <a:rPr lang="en-US" sz="1800" b="1" dirty="0">
                <a:solidFill>
                  <a:schemeClr val="accent6">
                    <a:lumMod val="75000"/>
                  </a:schemeClr>
                </a:solidFill>
                <a:effectLst>
                  <a:outerShdw blurRad="38100" dist="38100" dir="2700000" algn="tl">
                    <a:srgbClr val="000000">
                      <a:alpha val="43137"/>
                    </a:srgbClr>
                  </a:outerShdw>
                </a:effectLst>
              </a:rPr>
              <a:t> </a:t>
            </a:r>
            <a:r>
              <a:rPr lang="en-US" sz="1800" b="1" dirty="0" err="1">
                <a:solidFill>
                  <a:schemeClr val="accent6">
                    <a:lumMod val="75000"/>
                  </a:schemeClr>
                </a:solidFill>
                <a:effectLst>
                  <a:outerShdw blurRad="38100" dist="38100" dir="2700000" algn="tl">
                    <a:srgbClr val="000000">
                      <a:alpha val="43137"/>
                    </a:srgbClr>
                  </a:outerShdw>
                </a:effectLst>
              </a:rPr>
              <a:t>individ</a:t>
            </a:r>
            <a:r>
              <a:rPr lang="en-US" sz="1800" b="1" dirty="0">
                <a:solidFill>
                  <a:schemeClr val="accent6">
                    <a:lumMod val="75000"/>
                  </a:schemeClr>
                </a:solidFill>
                <a:effectLst>
                  <a:outerShdw blurRad="38100" dist="38100" dir="2700000" algn="tl">
                    <a:srgbClr val="000000">
                      <a:alpha val="43137"/>
                    </a:srgbClr>
                  </a:outerShdw>
                </a:effectLst>
              </a:rPr>
              <a:t> </a:t>
            </a:r>
            <a:r>
              <a:rPr lang="en-US" sz="1800" b="1" dirty="0" err="1">
                <a:solidFill>
                  <a:schemeClr val="accent6">
                    <a:lumMod val="75000"/>
                  </a:schemeClr>
                </a:solidFill>
                <a:effectLst>
                  <a:outerShdw blurRad="38100" dist="38100" dir="2700000" algn="tl">
                    <a:srgbClr val="000000">
                      <a:alpha val="43137"/>
                    </a:srgbClr>
                  </a:outerShdw>
                </a:effectLst>
              </a:rPr>
              <a:t>sau</a:t>
            </a:r>
            <a:r>
              <a:rPr lang="en-US" sz="1800" b="1" dirty="0">
                <a:solidFill>
                  <a:schemeClr val="accent6">
                    <a:lumMod val="75000"/>
                  </a:schemeClr>
                </a:solidFill>
                <a:effectLst>
                  <a:outerShdw blurRad="38100" dist="38100" dir="2700000" algn="tl">
                    <a:srgbClr val="000000">
                      <a:alpha val="43137"/>
                    </a:srgbClr>
                  </a:outerShdw>
                </a:effectLst>
              </a:rPr>
              <a:t> a </a:t>
            </a:r>
            <a:r>
              <a:rPr lang="en-US" sz="1800" b="1" dirty="0" err="1">
                <a:solidFill>
                  <a:schemeClr val="accent6">
                    <a:lumMod val="75000"/>
                  </a:schemeClr>
                </a:solidFill>
                <a:effectLst>
                  <a:outerShdw blurRad="38100" dist="38100" dir="2700000" algn="tl">
                    <a:srgbClr val="000000">
                      <a:alpha val="43137"/>
                    </a:srgbClr>
                  </a:outerShdw>
                </a:effectLst>
              </a:rPr>
              <a:t>calităților</a:t>
            </a:r>
            <a:r>
              <a:rPr lang="en-US" sz="1800" b="1" dirty="0">
                <a:solidFill>
                  <a:schemeClr val="accent6">
                    <a:lumMod val="75000"/>
                  </a:schemeClr>
                </a:solidFill>
                <a:effectLst>
                  <a:outerShdw blurRad="38100" dist="38100" dir="2700000" algn="tl">
                    <a:srgbClr val="000000">
                      <a:alpha val="43137"/>
                    </a:srgbClr>
                  </a:outerShdw>
                </a:effectLst>
              </a:rPr>
              <a:t> </a:t>
            </a:r>
            <a:r>
              <a:rPr lang="en-US" sz="1800" b="1" dirty="0" err="1">
                <a:solidFill>
                  <a:schemeClr val="accent6">
                    <a:lumMod val="75000"/>
                  </a:schemeClr>
                </a:solidFill>
                <a:effectLst>
                  <a:outerShdw blurRad="38100" dist="38100" dir="2700000" algn="tl">
                    <a:srgbClr val="000000">
                      <a:alpha val="43137"/>
                    </a:srgbClr>
                  </a:outerShdw>
                </a:effectLst>
              </a:rPr>
              <a:t>înnăscute</a:t>
            </a:r>
            <a:r>
              <a:rPr lang="en-US" sz="1800" b="1" dirty="0">
                <a:solidFill>
                  <a:schemeClr val="accent6">
                    <a:lumMod val="75000"/>
                  </a:schemeClr>
                </a:solidFill>
                <a:effectLst>
                  <a:outerShdw blurRad="38100" dist="38100" dir="2700000" algn="tl">
                    <a:srgbClr val="000000">
                      <a:alpha val="43137"/>
                    </a:srgbClr>
                  </a:outerShdw>
                </a:effectLst>
              </a:rPr>
              <a:t> ale </a:t>
            </a:r>
            <a:r>
              <a:rPr lang="en-US" sz="1800" b="1" dirty="0" err="1">
                <a:solidFill>
                  <a:schemeClr val="accent6">
                    <a:lumMod val="75000"/>
                  </a:schemeClr>
                </a:solidFill>
                <a:effectLst>
                  <a:outerShdw blurRad="38100" dist="38100" dir="2700000" algn="tl">
                    <a:srgbClr val="000000">
                      <a:alpha val="43137"/>
                    </a:srgbClr>
                  </a:outerShdw>
                </a:effectLst>
              </a:rPr>
              <a:t>unei</a:t>
            </a:r>
            <a:r>
              <a:rPr lang="en-US" sz="1800" b="1" dirty="0">
                <a:solidFill>
                  <a:schemeClr val="accent6">
                    <a:lumMod val="75000"/>
                  </a:schemeClr>
                </a:solidFill>
                <a:effectLst>
                  <a:outerShdw blurRad="38100" dist="38100" dir="2700000" algn="tl">
                    <a:srgbClr val="000000">
                      <a:alpha val="43137"/>
                    </a:srgbClr>
                  </a:outerShdw>
                </a:effectLst>
              </a:rPr>
              <a:t> </a:t>
            </a:r>
            <a:r>
              <a:rPr lang="en-US" sz="1800" b="1" dirty="0" err="1">
                <a:solidFill>
                  <a:schemeClr val="accent6">
                    <a:lumMod val="75000"/>
                  </a:schemeClr>
                </a:solidFill>
                <a:effectLst>
                  <a:outerShdw blurRad="38100" dist="38100" dir="2700000" algn="tl">
                    <a:srgbClr val="000000">
                      <a:alpha val="43137"/>
                    </a:srgbClr>
                  </a:outerShdw>
                </a:effectLst>
              </a:rPr>
              <a:t>rase</a:t>
            </a:r>
            <a:r>
              <a:rPr lang="en-US" sz="1800" b="1" dirty="0">
                <a:solidFill>
                  <a:schemeClr val="accent6">
                    <a:lumMod val="75000"/>
                  </a:schemeClr>
                </a:solidFill>
                <a:effectLst>
                  <a:outerShdw blurRad="38100" dist="38100" dir="2700000" algn="tl">
                    <a:srgbClr val="000000">
                      <a:alpha val="43137"/>
                    </a:srgbClr>
                  </a:outerShdw>
                </a:effectLst>
              </a:rPr>
              <a:t>.</a:t>
            </a:r>
            <a:endParaRPr lang="en-GB" sz="1800" b="1" dirty="0">
              <a:solidFill>
                <a:schemeClr val="accent6">
                  <a:lumMod val="75000"/>
                </a:schemeClr>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62200" y="1809750"/>
            <a:ext cx="4626491" cy="2412163"/>
          </a:xfrm>
        </p:spPr>
      </p:pic>
    </p:spTree>
    <p:extLst>
      <p:ext uri="{BB962C8B-B14F-4D97-AF65-F5344CB8AC3E}">
        <p14:creationId xmlns:p14="http://schemas.microsoft.com/office/powerpoint/2010/main" val="2860377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1508522"/>
          </a:xfrm>
        </p:spPr>
        <p:txBody>
          <a:bodyPr/>
          <a:lstStyle/>
          <a:p>
            <a:r>
              <a:rPr lang="en-US" dirty="0"/>
              <a:t>      </a:t>
            </a:r>
          </a:p>
        </p:txBody>
      </p:sp>
      <p:sp>
        <p:nvSpPr>
          <p:cNvPr id="3" name="Content Placeholder 2"/>
          <p:cNvSpPr>
            <a:spLocks noGrp="1"/>
          </p:cNvSpPr>
          <p:nvPr>
            <p:ph idx="1"/>
          </p:nvPr>
        </p:nvSpPr>
        <p:spPr>
          <a:xfrm>
            <a:off x="160946" y="1657350"/>
            <a:ext cx="3822236" cy="2895599"/>
          </a:xfrm>
        </p:spPr>
        <p:txBody>
          <a:bodyPr>
            <a:normAutofit/>
          </a:bodyPr>
          <a:lstStyle/>
          <a:p>
            <a:pPr marL="0" indent="0" algn="just">
              <a:buNone/>
            </a:pPr>
            <a:r>
              <a:rPr lang="en-US" sz="1200" dirty="0" err="1"/>
              <a:t>Una</a:t>
            </a:r>
            <a:r>
              <a:rPr lang="en-US" sz="1200" dirty="0"/>
              <a:t> </a:t>
            </a:r>
            <a:r>
              <a:rPr lang="en-US" sz="1200" dirty="0" err="1"/>
              <a:t>dintre</a:t>
            </a:r>
            <a:r>
              <a:rPr lang="en-US" sz="1200" dirty="0"/>
              <a:t> </a:t>
            </a:r>
            <a:r>
              <a:rPr lang="en-US" sz="1200" dirty="0" err="1"/>
              <a:t>cele</a:t>
            </a:r>
            <a:r>
              <a:rPr lang="en-US" sz="1200" dirty="0"/>
              <a:t> </a:t>
            </a:r>
            <a:r>
              <a:rPr lang="en-US" sz="1200" dirty="0" err="1"/>
              <a:t>mai</a:t>
            </a:r>
            <a:r>
              <a:rPr lang="en-US" sz="1200" dirty="0"/>
              <a:t> </a:t>
            </a:r>
            <a:r>
              <a:rPr lang="en-US" sz="1200" dirty="0" err="1"/>
              <a:t>faimoase</a:t>
            </a:r>
            <a:r>
              <a:rPr lang="en-US" sz="1200" dirty="0"/>
              <a:t> </a:t>
            </a:r>
            <a:r>
              <a:rPr lang="en-US" sz="1200" dirty="0" err="1"/>
              <a:t>imagini</a:t>
            </a:r>
            <a:r>
              <a:rPr lang="en-US" sz="1200" dirty="0"/>
              <a:t> </a:t>
            </a:r>
            <a:r>
              <a:rPr lang="en-US" sz="1200" dirty="0" err="1"/>
              <a:t>eugenice</a:t>
            </a:r>
            <a:r>
              <a:rPr lang="en-US" sz="1200" dirty="0"/>
              <a:t> </a:t>
            </a:r>
            <a:r>
              <a:rPr lang="en-US" sz="1200" dirty="0" err="1"/>
              <a:t>este</a:t>
            </a:r>
            <a:r>
              <a:rPr lang="en-US" sz="1200" dirty="0"/>
              <a:t> </a:t>
            </a:r>
            <a:r>
              <a:rPr lang="en-US" sz="1200" dirty="0" err="1"/>
              <a:t>cea</a:t>
            </a:r>
            <a:r>
              <a:rPr lang="en-US" sz="1200" dirty="0"/>
              <a:t> a </a:t>
            </a:r>
            <a:r>
              <a:rPr lang="en-US" sz="1200" dirty="0" err="1"/>
              <a:t>unui</a:t>
            </a:r>
            <a:r>
              <a:rPr lang="en-US" sz="1200" dirty="0"/>
              <a:t> </a:t>
            </a:r>
            <a:r>
              <a:rPr lang="en-US" sz="1200" dirty="0" err="1"/>
              <a:t>copac</a:t>
            </a:r>
            <a:r>
              <a:rPr lang="en-US" sz="1200" dirty="0"/>
              <a:t> - </a:t>
            </a:r>
            <a:r>
              <a:rPr lang="en-US" sz="1200" dirty="0" err="1"/>
              <a:t>folosit</a:t>
            </a:r>
            <a:r>
              <a:rPr lang="en-US" sz="1200" dirty="0"/>
              <a:t> ca logo </a:t>
            </a:r>
            <a:r>
              <a:rPr lang="en-US" sz="1200" dirty="0" err="1"/>
              <a:t>pentru</a:t>
            </a:r>
            <a:r>
              <a:rPr lang="en-US" sz="1200" dirty="0"/>
              <a:t> al 2-lea </a:t>
            </a:r>
            <a:r>
              <a:rPr lang="en-US" sz="1200" dirty="0" err="1"/>
              <a:t>Congres</a:t>
            </a:r>
            <a:r>
              <a:rPr lang="en-US" sz="1200" dirty="0"/>
              <a:t> </a:t>
            </a:r>
            <a:r>
              <a:rPr lang="en-US" sz="1200" dirty="0" err="1"/>
              <a:t>Internațional</a:t>
            </a:r>
            <a:r>
              <a:rPr lang="en-US" sz="1200" dirty="0"/>
              <a:t> Eugenic </a:t>
            </a:r>
            <a:r>
              <a:rPr lang="en-US" sz="1200" dirty="0" err="1"/>
              <a:t>și</a:t>
            </a:r>
            <a:r>
              <a:rPr lang="en-US" sz="1200" dirty="0"/>
              <a:t> </a:t>
            </a:r>
            <a:r>
              <a:rPr lang="en-US" sz="1200" dirty="0" err="1"/>
              <a:t>apoi</a:t>
            </a:r>
            <a:r>
              <a:rPr lang="en-US" sz="1200" dirty="0"/>
              <a:t> </a:t>
            </a:r>
            <a:r>
              <a:rPr lang="en-US" sz="1200" dirty="0" err="1"/>
              <a:t>pentru</a:t>
            </a:r>
            <a:r>
              <a:rPr lang="en-US" sz="1200" dirty="0"/>
              <a:t> al 3-lea </a:t>
            </a:r>
            <a:r>
              <a:rPr lang="en-US" sz="1200" dirty="0" err="1"/>
              <a:t>Congres</a:t>
            </a:r>
            <a:r>
              <a:rPr lang="en-US" sz="1200" dirty="0"/>
              <a:t> </a:t>
            </a:r>
            <a:r>
              <a:rPr lang="en-US" sz="1200" dirty="0" err="1"/>
              <a:t>Internațional</a:t>
            </a:r>
            <a:r>
              <a:rPr lang="en-US" sz="1200" dirty="0"/>
              <a:t> Eugenic.</a:t>
            </a:r>
          </a:p>
          <a:p>
            <a:pPr marL="0" indent="0" algn="just">
              <a:buNone/>
            </a:pPr>
            <a:r>
              <a:rPr lang="en-US" sz="1200" dirty="0" err="1"/>
              <a:t>Deci</a:t>
            </a:r>
            <a:r>
              <a:rPr lang="en-US" sz="1200" dirty="0"/>
              <a:t>, am </a:t>
            </a:r>
            <a:r>
              <a:rPr lang="en-US" sz="1200" dirty="0" err="1"/>
              <a:t>crezut</a:t>
            </a:r>
            <a:r>
              <a:rPr lang="en-US" sz="1200" dirty="0"/>
              <a:t> </a:t>
            </a:r>
            <a:r>
              <a:rPr lang="en-US" sz="1200" dirty="0" err="1"/>
              <a:t>că</a:t>
            </a:r>
            <a:r>
              <a:rPr lang="en-US" sz="1200" dirty="0"/>
              <a:t> </a:t>
            </a:r>
            <a:r>
              <a:rPr lang="en-US" sz="1200" dirty="0" err="1"/>
              <a:t>în</a:t>
            </a:r>
            <a:r>
              <a:rPr lang="en-US" sz="1200" dirty="0"/>
              <a:t> 1945 </a:t>
            </a:r>
            <a:r>
              <a:rPr lang="en-US" sz="1200" dirty="0" err="1"/>
              <a:t>i</a:t>
            </a:r>
            <a:r>
              <a:rPr lang="en-US" sz="1200" dirty="0"/>
              <a:t>-am </a:t>
            </a:r>
            <a:r>
              <a:rPr lang="en-US" sz="1200" dirty="0" err="1"/>
              <a:t>învins</a:t>
            </a:r>
            <a:r>
              <a:rPr lang="en-US" sz="1200" dirty="0"/>
              <a:t> </a:t>
            </a:r>
            <a:r>
              <a:rPr lang="en-US" sz="1200" dirty="0" err="1"/>
              <a:t>pe</a:t>
            </a:r>
            <a:r>
              <a:rPr lang="en-US" sz="1200" dirty="0"/>
              <a:t> </a:t>
            </a:r>
            <a:r>
              <a:rPr lang="en-US" sz="1200" dirty="0" err="1"/>
              <a:t>naziști</a:t>
            </a:r>
            <a:r>
              <a:rPr lang="en-US" sz="1200" dirty="0"/>
              <a:t> </a:t>
            </a:r>
            <a:r>
              <a:rPr lang="en-US" sz="1200" dirty="0" err="1"/>
              <a:t>și</a:t>
            </a:r>
            <a:r>
              <a:rPr lang="en-US" sz="1200" dirty="0"/>
              <a:t> </a:t>
            </a:r>
            <a:r>
              <a:rPr lang="en-US" sz="1200" dirty="0" err="1"/>
              <a:t>apoi</a:t>
            </a:r>
            <a:r>
              <a:rPr lang="en-US" sz="1200" dirty="0"/>
              <a:t> am </a:t>
            </a:r>
            <a:r>
              <a:rPr lang="en-US" sz="1200" dirty="0" err="1"/>
              <a:t>tăiat</a:t>
            </a:r>
            <a:r>
              <a:rPr lang="en-US" sz="1200" dirty="0"/>
              <a:t> </a:t>
            </a:r>
            <a:r>
              <a:rPr lang="en-US" sz="1200" dirty="0" err="1"/>
              <a:t>copacul</a:t>
            </a:r>
            <a:r>
              <a:rPr lang="en-US" sz="1200" dirty="0"/>
              <a:t> </a:t>
            </a:r>
            <a:r>
              <a:rPr lang="en-US" sz="1200" dirty="0" err="1"/>
              <a:t>și</a:t>
            </a:r>
            <a:r>
              <a:rPr lang="en-US" sz="1200" dirty="0"/>
              <a:t> </a:t>
            </a:r>
            <a:r>
              <a:rPr lang="en-US" sz="1200" dirty="0" err="1"/>
              <a:t>eugenia</a:t>
            </a:r>
            <a:r>
              <a:rPr lang="en-US" sz="1200" dirty="0"/>
              <a:t> a </a:t>
            </a:r>
            <a:r>
              <a:rPr lang="en-US" sz="1200" dirty="0" err="1"/>
              <a:t>dispărut</a:t>
            </a:r>
            <a:r>
              <a:rPr lang="en-US" sz="1200" dirty="0"/>
              <a:t>, </a:t>
            </a:r>
            <a:r>
              <a:rPr lang="en-US" sz="1200" dirty="0" err="1"/>
              <a:t>prin</a:t>
            </a:r>
            <a:r>
              <a:rPr lang="en-US" sz="1200" dirty="0"/>
              <a:t> </a:t>
            </a:r>
            <a:r>
              <a:rPr lang="en-US" sz="1200" dirty="0" err="1"/>
              <a:t>tăierea</a:t>
            </a:r>
            <a:r>
              <a:rPr lang="en-US" sz="1200" dirty="0"/>
              <a:t> </a:t>
            </a:r>
            <a:r>
              <a:rPr lang="en-US" sz="1200" dirty="0" err="1"/>
              <a:t>acelui</a:t>
            </a:r>
            <a:r>
              <a:rPr lang="en-US" sz="1200" dirty="0"/>
              <a:t> </a:t>
            </a:r>
            <a:r>
              <a:rPr lang="en-US" sz="1200" dirty="0" err="1"/>
              <a:t>copac</a:t>
            </a:r>
            <a:r>
              <a:rPr lang="en-US" sz="1200" dirty="0"/>
              <a:t> eugenic. Dar </a:t>
            </a:r>
            <a:r>
              <a:rPr lang="en-US" sz="1200" dirty="0" err="1"/>
              <a:t>ceea</a:t>
            </a:r>
            <a:r>
              <a:rPr lang="en-US" sz="1200" dirty="0"/>
              <a:t> </a:t>
            </a:r>
            <a:r>
              <a:rPr lang="en-US" sz="1200" dirty="0" err="1"/>
              <a:t>ce</a:t>
            </a:r>
            <a:r>
              <a:rPr lang="en-US" sz="1200" dirty="0"/>
              <a:t> nu ne-am </a:t>
            </a:r>
            <a:r>
              <a:rPr lang="en-US" sz="1200" dirty="0" err="1"/>
              <a:t>dat</a:t>
            </a:r>
            <a:r>
              <a:rPr lang="en-US" sz="1200" dirty="0"/>
              <a:t> </a:t>
            </a:r>
            <a:r>
              <a:rPr lang="en-US" sz="1200" dirty="0" err="1"/>
              <a:t>seama</a:t>
            </a:r>
            <a:r>
              <a:rPr lang="en-US" sz="1200" dirty="0"/>
              <a:t> la </a:t>
            </a:r>
            <a:r>
              <a:rPr lang="en-US" sz="1200" dirty="0" err="1"/>
              <a:t>acel</a:t>
            </a:r>
            <a:r>
              <a:rPr lang="en-US" sz="1200" dirty="0"/>
              <a:t> moment </a:t>
            </a:r>
            <a:r>
              <a:rPr lang="en-US" sz="1200" dirty="0" err="1"/>
              <a:t>este</a:t>
            </a:r>
            <a:r>
              <a:rPr lang="en-US" sz="1200" dirty="0"/>
              <a:t> </a:t>
            </a:r>
            <a:r>
              <a:rPr lang="en-US" sz="1200" dirty="0" err="1"/>
              <a:t>că</a:t>
            </a:r>
            <a:r>
              <a:rPr lang="en-US" sz="1200" dirty="0"/>
              <a:t> </a:t>
            </a:r>
            <a:r>
              <a:rPr lang="en-US" sz="1200" dirty="0" err="1"/>
              <a:t>ceea</a:t>
            </a:r>
            <a:r>
              <a:rPr lang="en-US" sz="1200" dirty="0"/>
              <a:t> </a:t>
            </a:r>
            <a:r>
              <a:rPr lang="en-US" sz="1200" dirty="0" err="1"/>
              <a:t>ce</a:t>
            </a:r>
            <a:r>
              <a:rPr lang="en-US" sz="1200" dirty="0"/>
              <a:t> </a:t>
            </a:r>
            <a:r>
              <a:rPr lang="en-US" sz="1200" dirty="0" err="1"/>
              <a:t>vezi</a:t>
            </a:r>
            <a:r>
              <a:rPr lang="en-US" sz="1200" dirty="0"/>
              <a:t> </a:t>
            </a:r>
            <a:r>
              <a:rPr lang="ro-RO" sz="1200" dirty="0" smtClean="0"/>
              <a:t>la</a:t>
            </a:r>
            <a:r>
              <a:rPr lang="en-US" sz="1200" dirty="0" smtClean="0"/>
              <a:t> </a:t>
            </a:r>
            <a:r>
              <a:rPr lang="en-US" sz="1200" dirty="0"/>
              <a:t>un </a:t>
            </a:r>
            <a:r>
              <a:rPr lang="en-US" sz="1200" dirty="0" err="1"/>
              <a:t>copac</a:t>
            </a:r>
            <a:r>
              <a:rPr lang="en-US" sz="1200" dirty="0"/>
              <a:t> </a:t>
            </a:r>
            <a:r>
              <a:rPr lang="en-US" sz="1200" dirty="0" err="1"/>
              <a:t>este</a:t>
            </a:r>
            <a:r>
              <a:rPr lang="en-US" sz="1200" dirty="0"/>
              <a:t> </a:t>
            </a:r>
            <a:r>
              <a:rPr lang="en-US" sz="1200" dirty="0" err="1"/>
              <a:t>doar</a:t>
            </a:r>
            <a:r>
              <a:rPr lang="en-US" sz="1200" dirty="0"/>
              <a:t> </a:t>
            </a:r>
            <a:r>
              <a:rPr lang="ro-RO" sz="1200" dirty="0" smtClean="0"/>
              <a:t>partea aeriană</a:t>
            </a:r>
            <a:r>
              <a:rPr lang="en-US" sz="1200" dirty="0" smtClean="0"/>
              <a:t>. </a:t>
            </a:r>
            <a:r>
              <a:rPr lang="en-US" sz="1200" dirty="0"/>
              <a:t>Dar </a:t>
            </a:r>
            <a:r>
              <a:rPr lang="en-US" sz="1200" dirty="0" err="1"/>
              <a:t>ceea</a:t>
            </a:r>
            <a:r>
              <a:rPr lang="en-US" sz="1200" dirty="0"/>
              <a:t> </a:t>
            </a:r>
            <a:r>
              <a:rPr lang="en-US" sz="1200" dirty="0" err="1"/>
              <a:t>ce</a:t>
            </a:r>
            <a:r>
              <a:rPr lang="en-US" sz="1200" dirty="0"/>
              <a:t> nu </a:t>
            </a:r>
            <a:r>
              <a:rPr lang="en-US" sz="1200" dirty="0" err="1"/>
              <a:t>vezi</a:t>
            </a:r>
            <a:r>
              <a:rPr lang="en-US" sz="1200" dirty="0"/>
              <a:t> </a:t>
            </a:r>
            <a:r>
              <a:rPr lang="en-US" sz="1200" dirty="0" err="1"/>
              <a:t>sunt</a:t>
            </a:r>
            <a:r>
              <a:rPr lang="en-US" sz="1200" dirty="0"/>
              <a:t> </a:t>
            </a:r>
            <a:r>
              <a:rPr lang="en-US" sz="1200" dirty="0" err="1"/>
              <a:t>rădăcinile</a:t>
            </a:r>
            <a:r>
              <a:rPr lang="en-US" sz="1200" dirty="0"/>
              <a:t>. </a:t>
            </a:r>
            <a:r>
              <a:rPr lang="en-US" sz="1200" dirty="0" err="1"/>
              <a:t>Rădăcinile</a:t>
            </a:r>
            <a:r>
              <a:rPr lang="en-US" sz="1200" dirty="0"/>
              <a:t> </a:t>
            </a:r>
            <a:r>
              <a:rPr lang="en-US" sz="1200" dirty="0" err="1"/>
              <a:t>acelui</a:t>
            </a:r>
            <a:r>
              <a:rPr lang="en-US" sz="1200" dirty="0"/>
              <a:t> </a:t>
            </a:r>
            <a:r>
              <a:rPr lang="en-US" sz="1200" dirty="0" err="1"/>
              <a:t>copac</a:t>
            </a:r>
            <a:r>
              <a:rPr lang="en-US" sz="1200" dirty="0"/>
              <a:t> au </a:t>
            </a:r>
            <a:r>
              <a:rPr lang="en-US" sz="1200" dirty="0" err="1"/>
              <a:t>rămas</a:t>
            </a:r>
            <a:r>
              <a:rPr lang="en-US" sz="1200" dirty="0"/>
              <a:t> </a:t>
            </a:r>
            <a:r>
              <a:rPr lang="en-US" sz="1200" dirty="0" err="1"/>
              <a:t>și</a:t>
            </a:r>
            <a:r>
              <a:rPr lang="en-US" sz="1200" dirty="0"/>
              <a:t> au </a:t>
            </a:r>
            <a:r>
              <a:rPr lang="en-US" sz="1200" dirty="0" err="1"/>
              <a:t>prosperat</a:t>
            </a:r>
            <a:r>
              <a:rPr lang="en-US" sz="1200" dirty="0"/>
              <a:t> </a:t>
            </a:r>
            <a:r>
              <a:rPr lang="en-US" sz="1200" dirty="0" err="1"/>
              <a:t>în</a:t>
            </a:r>
            <a:r>
              <a:rPr lang="en-US" sz="1200" dirty="0"/>
              <a:t> </a:t>
            </a:r>
            <a:r>
              <a:rPr lang="en-US" sz="1200" dirty="0" err="1"/>
              <a:t>ultimii</a:t>
            </a:r>
            <a:r>
              <a:rPr lang="en-US" sz="1200" dirty="0"/>
              <a:t> 50 de </a:t>
            </a:r>
            <a:r>
              <a:rPr lang="en-US" sz="1200" dirty="0" err="1"/>
              <a:t>ani</a:t>
            </a:r>
            <a:r>
              <a:rPr lang="en-US" sz="1200" dirty="0"/>
              <a:t>.</a:t>
            </a:r>
          </a:p>
          <a:p>
            <a:pPr marL="0" indent="0" algn="r">
              <a:buNone/>
            </a:pPr>
            <a:r>
              <a:rPr lang="en-US" sz="1200" i="1" dirty="0"/>
              <a:t>(</a:t>
            </a:r>
            <a:r>
              <a:rPr lang="en-US" sz="1200" i="1" dirty="0" err="1" smtClean="0"/>
              <a:t>intervi</a:t>
            </a:r>
            <a:r>
              <a:rPr lang="ro-RO" sz="1200" i="1" dirty="0" smtClean="0"/>
              <a:t>u cu </a:t>
            </a:r>
            <a:r>
              <a:rPr lang="en-US" sz="1200" i="1" dirty="0" err="1" smtClean="0"/>
              <a:t>Prof.Marius</a:t>
            </a:r>
            <a:r>
              <a:rPr lang="en-US" sz="1200" i="1" dirty="0" smtClean="0"/>
              <a:t> </a:t>
            </a:r>
            <a:r>
              <a:rPr lang="en-US" sz="1200" i="1" dirty="0" err="1"/>
              <a:t>Turda</a:t>
            </a:r>
            <a:r>
              <a:rPr lang="en-US" sz="1200" i="1" dirty="0"/>
              <a:t>)</a:t>
            </a:r>
          </a:p>
        </p:txBody>
      </p:sp>
      <p:sp>
        <p:nvSpPr>
          <p:cNvPr id="5" name="Rectangle 4"/>
          <p:cNvSpPr/>
          <p:nvPr/>
        </p:nvSpPr>
        <p:spPr>
          <a:xfrm>
            <a:off x="228600" y="1123950"/>
            <a:ext cx="2810854" cy="369332"/>
          </a:xfrm>
          <a:prstGeom prst="rect">
            <a:avLst/>
          </a:prstGeom>
        </p:spPr>
        <p:txBody>
          <a:bodyPr wrap="square">
            <a:spAutoFit/>
          </a:bodyPr>
          <a:lstStyle/>
          <a:p>
            <a:r>
              <a:rPr lang="ro-RO" b="1" dirty="0" smtClean="0">
                <a:solidFill>
                  <a:schemeClr val="accent6">
                    <a:lumMod val="75000"/>
                  </a:schemeClr>
                </a:solidFill>
                <a:effectLst>
                  <a:outerShdw blurRad="38100" dist="38100" dir="2700000" algn="tl">
                    <a:srgbClr val="000000">
                      <a:alpha val="43137"/>
                    </a:srgbClr>
                  </a:outerShdw>
                </a:effectLst>
              </a:rPr>
              <a:t>Imagini faimoase </a:t>
            </a:r>
            <a:endParaRPr lang="en-US" b="1" dirty="0">
              <a:solidFill>
                <a:schemeClr val="accent6">
                  <a:lumMod val="75000"/>
                </a:schemeClr>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9896" y="1276350"/>
            <a:ext cx="4876800" cy="2807494"/>
          </a:xfrm>
          <a:prstGeom prst="rect">
            <a:avLst/>
          </a:prstGeom>
        </p:spPr>
      </p:pic>
    </p:spTree>
    <p:extLst>
      <p:ext uri="{BB962C8B-B14F-4D97-AF65-F5344CB8AC3E}">
        <p14:creationId xmlns:p14="http://schemas.microsoft.com/office/powerpoint/2010/main" val="3433136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7750"/>
            <a:ext cx="8229600" cy="251222"/>
          </a:xfrm>
        </p:spPr>
        <p:txBody>
          <a:bodyPr>
            <a:noAutofit/>
          </a:bodyPr>
          <a:lstStyle/>
          <a:p>
            <a:pPr algn="l"/>
            <a:r>
              <a:rPr lang="ro-RO" sz="1800" b="1" dirty="0" smtClean="0">
                <a:solidFill>
                  <a:schemeClr val="accent6">
                    <a:lumMod val="75000"/>
                  </a:schemeClr>
                </a:solidFill>
                <a:effectLst>
                  <a:outerShdw blurRad="38100" dist="38100" dir="2700000" algn="tl">
                    <a:srgbClr val="000000">
                      <a:alpha val="43137"/>
                    </a:srgbClr>
                  </a:outerShdw>
                </a:effectLst>
              </a:rPr>
              <a:t>Informații pentru cititori </a:t>
            </a:r>
            <a:r>
              <a:rPr lang="it-IT" sz="1800" b="1" dirty="0" smtClean="0">
                <a:solidFill>
                  <a:schemeClr val="accent6">
                    <a:lumMod val="75000"/>
                  </a:schemeClr>
                </a:solidFill>
                <a:effectLst>
                  <a:outerShdw blurRad="38100" dist="38100" dir="2700000" algn="tl">
                    <a:srgbClr val="000000">
                      <a:alpha val="43137"/>
                    </a:srgbClr>
                  </a:outerShdw>
                </a:effectLst>
              </a:rPr>
              <a:t>(1</a:t>
            </a:r>
            <a:r>
              <a:rPr lang="it-IT" sz="1800" b="1" dirty="0">
                <a:solidFill>
                  <a:schemeClr val="accent6">
                    <a:lumMod val="75000"/>
                  </a:schemeClr>
                </a:solidFill>
                <a:effectLst>
                  <a:outerShdw blurRad="38100" dist="38100" dir="2700000" algn="tl">
                    <a:srgbClr val="000000">
                      <a:alpha val="43137"/>
                    </a:srgbClr>
                  </a:outerShdw>
                </a:effectLst>
              </a:rPr>
              <a:t>)</a:t>
            </a:r>
            <a:endParaRPr lang="en-US" sz="1800"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657350"/>
            <a:ext cx="8229600" cy="2484120"/>
          </a:xfrm>
        </p:spPr>
        <p:txBody>
          <a:bodyPr>
            <a:normAutofit/>
          </a:bodyPr>
          <a:lstStyle/>
          <a:p>
            <a:pPr algn="just"/>
            <a:r>
              <a:rPr lang="ro-RO" sz="1200" dirty="0" smtClean="0"/>
              <a:t>Impactul pe termen lung al biopoliticii și eugeniei în timpul secolului XX și consecințele sale</a:t>
            </a:r>
            <a:r>
              <a:rPr lang="en-US" sz="1200" dirty="0" smtClean="0"/>
              <a:t>.</a:t>
            </a:r>
          </a:p>
          <a:p>
            <a:pPr algn="just"/>
            <a:endParaRPr lang="ro-RO" sz="1200" dirty="0"/>
          </a:p>
          <a:p>
            <a:pPr marL="0" indent="0" algn="just">
              <a:buNone/>
            </a:pPr>
            <a:r>
              <a:rPr lang="ro-RO" sz="1200" b="1" dirty="0" smtClean="0"/>
              <a:t>Prezentarea cuprinde patru secțiuni</a:t>
            </a:r>
            <a:endParaRPr lang="en-US" sz="1200" b="1" dirty="0"/>
          </a:p>
          <a:p>
            <a:pPr algn="just"/>
            <a:r>
              <a:rPr lang="en-US" sz="1200" dirty="0"/>
              <a:t>prima </a:t>
            </a:r>
            <a:r>
              <a:rPr lang="en-US" sz="1200" dirty="0" err="1"/>
              <a:t>secțiune</a:t>
            </a:r>
            <a:r>
              <a:rPr lang="en-US" sz="1200" dirty="0"/>
              <a:t> </a:t>
            </a:r>
            <a:r>
              <a:rPr lang="en-US" sz="1200" dirty="0" err="1"/>
              <a:t>definește</a:t>
            </a:r>
            <a:r>
              <a:rPr lang="en-US" sz="1200" dirty="0"/>
              <a:t> </a:t>
            </a:r>
            <a:r>
              <a:rPr lang="en-US" sz="1200" dirty="0" err="1"/>
              <a:t>conceptul</a:t>
            </a:r>
            <a:r>
              <a:rPr lang="en-US" sz="1200" dirty="0"/>
              <a:t> de </a:t>
            </a:r>
            <a:r>
              <a:rPr lang="en-US" sz="1200" dirty="0" err="1"/>
              <a:t>biopolitică</a:t>
            </a:r>
            <a:r>
              <a:rPr lang="en-US" sz="1200" dirty="0"/>
              <a:t> </a:t>
            </a:r>
            <a:r>
              <a:rPr lang="en-US" sz="1200" dirty="0" err="1"/>
              <a:t>și</a:t>
            </a:r>
            <a:r>
              <a:rPr lang="en-US" sz="1200" dirty="0"/>
              <a:t> </a:t>
            </a:r>
            <a:r>
              <a:rPr lang="en-US" sz="1200" dirty="0" err="1"/>
              <a:t>prezintă</a:t>
            </a:r>
            <a:r>
              <a:rPr lang="en-US" sz="1200" dirty="0"/>
              <a:t> </a:t>
            </a:r>
            <a:r>
              <a:rPr lang="en-US" sz="1200" dirty="0" err="1"/>
              <a:t>informații</a:t>
            </a:r>
            <a:r>
              <a:rPr lang="en-US" sz="1200" dirty="0"/>
              <a:t> </a:t>
            </a:r>
            <a:r>
              <a:rPr lang="en-US" sz="1200" dirty="0" err="1"/>
              <a:t>istorice</a:t>
            </a:r>
            <a:r>
              <a:rPr lang="en-US" sz="1200" dirty="0"/>
              <a:t> </a:t>
            </a:r>
            <a:r>
              <a:rPr lang="en-US" sz="1200" dirty="0" err="1"/>
              <a:t>semnificative</a:t>
            </a:r>
            <a:r>
              <a:rPr lang="en-US" sz="1200" dirty="0"/>
              <a:t> </a:t>
            </a:r>
            <a:r>
              <a:rPr lang="en-US" sz="1200" dirty="0" err="1"/>
              <a:t>pentru</a:t>
            </a:r>
            <a:r>
              <a:rPr lang="en-US" sz="1200" dirty="0"/>
              <a:t> a </a:t>
            </a:r>
            <a:r>
              <a:rPr lang="en-US" sz="1200" dirty="0" err="1"/>
              <a:t>oferi</a:t>
            </a:r>
            <a:r>
              <a:rPr lang="en-US" sz="1200" dirty="0"/>
              <a:t> un context </a:t>
            </a:r>
            <a:r>
              <a:rPr lang="en-US" sz="1200" dirty="0" err="1"/>
              <a:t>pentru</a:t>
            </a:r>
            <a:r>
              <a:rPr lang="en-US" sz="1200" dirty="0"/>
              <a:t> </a:t>
            </a:r>
            <a:r>
              <a:rPr lang="en-US" sz="1200" dirty="0" err="1"/>
              <a:t>evoluția</a:t>
            </a:r>
            <a:r>
              <a:rPr lang="en-US" sz="1200" dirty="0"/>
              <a:t> </a:t>
            </a:r>
            <a:r>
              <a:rPr lang="en-US" sz="1200" dirty="0" err="1"/>
              <a:t>principalelor</a:t>
            </a:r>
            <a:r>
              <a:rPr lang="en-US" sz="1200" dirty="0"/>
              <a:t> </a:t>
            </a:r>
            <a:r>
              <a:rPr lang="en-US" sz="1200" dirty="0" err="1"/>
              <a:t>ideologii</a:t>
            </a:r>
            <a:r>
              <a:rPr lang="en-US" sz="1200" dirty="0"/>
              <a:t> </a:t>
            </a:r>
            <a:r>
              <a:rPr lang="en-US" sz="1200" dirty="0" err="1"/>
              <a:t>europene</a:t>
            </a:r>
            <a:r>
              <a:rPr lang="en-US" sz="1200" dirty="0"/>
              <a:t> ale </a:t>
            </a:r>
            <a:r>
              <a:rPr lang="en-US" sz="1200" dirty="0" err="1"/>
              <a:t>secolului</a:t>
            </a:r>
            <a:r>
              <a:rPr lang="en-US" sz="1200" dirty="0"/>
              <a:t> XX.</a:t>
            </a:r>
          </a:p>
          <a:p>
            <a:pPr algn="just"/>
            <a:r>
              <a:rPr lang="en-US" sz="1200" dirty="0"/>
              <a:t>a </a:t>
            </a:r>
            <a:r>
              <a:rPr lang="en-US" sz="1200" dirty="0" err="1"/>
              <a:t>doua</a:t>
            </a:r>
            <a:r>
              <a:rPr lang="en-US" sz="1200" dirty="0"/>
              <a:t> </a:t>
            </a:r>
            <a:r>
              <a:rPr lang="en-US" sz="1200" dirty="0" err="1"/>
              <a:t>secțiune</a:t>
            </a:r>
            <a:r>
              <a:rPr lang="en-US" sz="1200" dirty="0"/>
              <a:t> se </a:t>
            </a:r>
            <a:r>
              <a:rPr lang="en-US" sz="1200" dirty="0" err="1"/>
              <a:t>concentrează</a:t>
            </a:r>
            <a:r>
              <a:rPr lang="en-US" sz="1200" dirty="0"/>
              <a:t> </a:t>
            </a:r>
            <a:r>
              <a:rPr lang="en-US" sz="1200" dirty="0" err="1"/>
              <a:t>pe</a:t>
            </a:r>
            <a:r>
              <a:rPr lang="en-US" sz="1200" dirty="0"/>
              <a:t> </a:t>
            </a:r>
            <a:r>
              <a:rPr lang="en-US" sz="1200" dirty="0" err="1"/>
              <a:t>sterilizarea</a:t>
            </a:r>
            <a:r>
              <a:rPr lang="en-US" sz="1200" dirty="0"/>
              <a:t> </a:t>
            </a:r>
            <a:r>
              <a:rPr lang="en-US" sz="1200" dirty="0" err="1"/>
              <a:t>eugenică</a:t>
            </a:r>
            <a:r>
              <a:rPr lang="en-US" sz="1200" dirty="0"/>
              <a:t> cu </a:t>
            </a:r>
            <a:r>
              <a:rPr lang="en-US" sz="1200" dirty="0" err="1"/>
              <a:t>exemple</a:t>
            </a:r>
            <a:r>
              <a:rPr lang="en-US" sz="1200" dirty="0"/>
              <a:t> din </a:t>
            </a:r>
            <a:r>
              <a:rPr lang="en-US" sz="1200" dirty="0" err="1"/>
              <a:t>diferite</a:t>
            </a:r>
            <a:r>
              <a:rPr lang="en-US" sz="1200" dirty="0"/>
              <a:t> </a:t>
            </a:r>
            <a:r>
              <a:rPr lang="en-US" sz="1200" dirty="0" err="1"/>
              <a:t>culturi</a:t>
            </a:r>
            <a:r>
              <a:rPr lang="en-US" sz="1200" dirty="0"/>
              <a:t> din </a:t>
            </a:r>
            <a:r>
              <a:rPr lang="en-US" sz="1200" dirty="0" err="1"/>
              <a:t>lume</a:t>
            </a:r>
            <a:r>
              <a:rPr lang="en-US" sz="1200" dirty="0"/>
              <a:t> </a:t>
            </a:r>
            <a:r>
              <a:rPr lang="en-US" sz="1200" dirty="0" err="1"/>
              <a:t>și</a:t>
            </a:r>
            <a:r>
              <a:rPr lang="en-US" sz="1200" dirty="0"/>
              <a:t> din </a:t>
            </a:r>
            <a:r>
              <a:rPr lang="en-US" sz="1200" dirty="0" err="1"/>
              <a:t>România</a:t>
            </a:r>
            <a:r>
              <a:rPr lang="en-US" sz="1200" dirty="0"/>
              <a:t>. </a:t>
            </a:r>
            <a:r>
              <a:rPr lang="en-US" sz="1200" dirty="0" err="1"/>
              <a:t>Apoi</a:t>
            </a:r>
            <a:r>
              <a:rPr lang="en-US" sz="1200" dirty="0"/>
              <a:t> </a:t>
            </a:r>
            <a:r>
              <a:rPr lang="en-US" sz="1200" dirty="0" err="1"/>
              <a:t>elaborează</a:t>
            </a:r>
            <a:r>
              <a:rPr lang="en-US" sz="1200" dirty="0"/>
              <a:t> „de </a:t>
            </a:r>
            <a:r>
              <a:rPr lang="en-US" sz="1200" dirty="0" err="1"/>
              <a:t>ce</a:t>
            </a:r>
            <a:r>
              <a:rPr lang="en-US" sz="1200" dirty="0"/>
              <a:t>”, „cum” </a:t>
            </a:r>
            <a:r>
              <a:rPr lang="en-US" sz="1200" dirty="0" err="1"/>
              <a:t>și</a:t>
            </a:r>
            <a:r>
              <a:rPr lang="en-US" sz="1200" dirty="0"/>
              <a:t> „</a:t>
            </a:r>
            <a:r>
              <a:rPr lang="en-US" sz="1200" dirty="0" err="1"/>
              <a:t>pe</a:t>
            </a:r>
            <a:r>
              <a:rPr lang="en-US" sz="1200" dirty="0"/>
              <a:t> cine” a </a:t>
            </a:r>
            <a:r>
              <a:rPr lang="en-US" sz="1200" dirty="0" err="1"/>
              <a:t>fost</a:t>
            </a:r>
            <a:r>
              <a:rPr lang="en-US" sz="1200" dirty="0"/>
              <a:t> </a:t>
            </a:r>
            <a:r>
              <a:rPr lang="en-US" sz="1200" dirty="0" err="1"/>
              <a:t>implementată</a:t>
            </a:r>
            <a:r>
              <a:rPr lang="en-US" sz="1200" dirty="0"/>
              <a:t> </a:t>
            </a:r>
            <a:r>
              <a:rPr lang="en-US" sz="1200" dirty="0" err="1"/>
              <a:t>această</a:t>
            </a:r>
            <a:r>
              <a:rPr lang="en-US" sz="1200" dirty="0"/>
              <a:t> </a:t>
            </a:r>
            <a:r>
              <a:rPr lang="en-US" sz="1200" dirty="0" err="1"/>
              <a:t>procedură</a:t>
            </a:r>
            <a:r>
              <a:rPr lang="en-US" sz="1200" dirty="0"/>
              <a:t>.</a:t>
            </a:r>
          </a:p>
          <a:p>
            <a:pPr algn="just"/>
            <a:r>
              <a:rPr lang="en-US" sz="1200" dirty="0"/>
              <a:t> a </a:t>
            </a:r>
            <a:r>
              <a:rPr lang="en-US" sz="1200" dirty="0" err="1"/>
              <a:t>treia</a:t>
            </a:r>
            <a:r>
              <a:rPr lang="en-US" sz="1200" dirty="0"/>
              <a:t> </a:t>
            </a:r>
            <a:r>
              <a:rPr lang="en-US" sz="1200" dirty="0" err="1"/>
              <a:t>secțiune</a:t>
            </a:r>
            <a:r>
              <a:rPr lang="en-US" sz="1200" dirty="0"/>
              <a:t> </a:t>
            </a:r>
            <a:r>
              <a:rPr lang="en-US" sz="1200" dirty="0" err="1"/>
              <a:t>trece</a:t>
            </a:r>
            <a:r>
              <a:rPr lang="en-US" sz="1200" dirty="0"/>
              <a:t> </a:t>
            </a:r>
            <a:r>
              <a:rPr lang="en-US" sz="1200" dirty="0" err="1"/>
              <a:t>în</a:t>
            </a:r>
            <a:r>
              <a:rPr lang="en-US" sz="1200" dirty="0"/>
              <a:t> </a:t>
            </a:r>
            <a:r>
              <a:rPr lang="en-US" sz="1200" dirty="0" err="1"/>
              <a:t>revistă</a:t>
            </a:r>
            <a:r>
              <a:rPr lang="en-US" sz="1200" dirty="0"/>
              <a:t> </a:t>
            </a:r>
            <a:r>
              <a:rPr lang="en-US" sz="1200" dirty="0" err="1"/>
              <a:t>rolul</a:t>
            </a:r>
            <a:r>
              <a:rPr lang="en-US" sz="1200" dirty="0"/>
              <a:t> </a:t>
            </a:r>
            <a:r>
              <a:rPr lang="en-US" sz="1200" dirty="0" err="1"/>
              <a:t>femeii</a:t>
            </a:r>
            <a:r>
              <a:rPr lang="en-US" sz="1200" dirty="0"/>
              <a:t> </a:t>
            </a:r>
            <a:r>
              <a:rPr lang="en-US" sz="1200" dirty="0" err="1"/>
              <a:t>în</a:t>
            </a:r>
            <a:r>
              <a:rPr lang="en-US" sz="1200" dirty="0"/>
              <a:t> </a:t>
            </a:r>
            <a:r>
              <a:rPr lang="en-US" sz="1200" dirty="0" err="1"/>
              <a:t>societatea</a:t>
            </a:r>
            <a:r>
              <a:rPr lang="en-US" sz="1200" dirty="0"/>
              <a:t> </a:t>
            </a:r>
            <a:r>
              <a:rPr lang="en-US" sz="1200" dirty="0" err="1"/>
              <a:t>românească</a:t>
            </a:r>
            <a:r>
              <a:rPr lang="en-US" sz="1200" dirty="0"/>
              <a:t> </a:t>
            </a:r>
            <a:r>
              <a:rPr lang="en-US" sz="1200" dirty="0" err="1"/>
              <a:t>în</a:t>
            </a:r>
            <a:r>
              <a:rPr lang="en-US" sz="1200" dirty="0"/>
              <a:t> diverse </a:t>
            </a:r>
            <a:r>
              <a:rPr lang="en-US" sz="1200" dirty="0" err="1"/>
              <a:t>perioade</a:t>
            </a:r>
            <a:r>
              <a:rPr lang="en-US" sz="1200" dirty="0"/>
              <a:t> de </a:t>
            </a:r>
            <a:r>
              <a:rPr lang="en-US" sz="1200" dirty="0" err="1"/>
              <a:t>timp</a:t>
            </a:r>
            <a:r>
              <a:rPr lang="en-US" sz="1200" dirty="0"/>
              <a:t>, </a:t>
            </a:r>
            <a:r>
              <a:rPr lang="en-US" sz="1200" dirty="0" err="1"/>
              <a:t>în</a:t>
            </a:r>
            <a:r>
              <a:rPr lang="en-US" sz="1200" dirty="0"/>
              <a:t> </a:t>
            </a:r>
            <a:r>
              <a:rPr lang="en-US" sz="1200" dirty="0" err="1"/>
              <a:t>concordanță</a:t>
            </a:r>
            <a:r>
              <a:rPr lang="en-US" sz="1200" dirty="0"/>
              <a:t> cu </a:t>
            </a:r>
            <a:r>
              <a:rPr lang="en-US" sz="1200" dirty="0" err="1"/>
              <a:t>sistemul</a:t>
            </a:r>
            <a:r>
              <a:rPr lang="en-US" sz="1200" dirty="0"/>
              <a:t> politic.</a:t>
            </a:r>
          </a:p>
          <a:p>
            <a:pPr algn="just"/>
            <a:r>
              <a:rPr lang="en-US" sz="1200" dirty="0"/>
              <a:t>a </a:t>
            </a:r>
            <a:r>
              <a:rPr lang="en-US" sz="1200" dirty="0" err="1"/>
              <a:t>patra</a:t>
            </a:r>
            <a:r>
              <a:rPr lang="en-US" sz="1200" dirty="0"/>
              <a:t> </a:t>
            </a:r>
            <a:r>
              <a:rPr lang="en-US" sz="1200" dirty="0" err="1"/>
              <a:t>secțiune</a:t>
            </a:r>
            <a:r>
              <a:rPr lang="en-US" sz="1200" dirty="0"/>
              <a:t> </a:t>
            </a:r>
            <a:r>
              <a:rPr lang="en-US" sz="1200" dirty="0" err="1"/>
              <a:t>este</a:t>
            </a:r>
            <a:r>
              <a:rPr lang="en-US" sz="1200" dirty="0"/>
              <a:t> </a:t>
            </a:r>
            <a:r>
              <a:rPr lang="en-US" sz="1200" dirty="0" err="1"/>
              <a:t>dedicată</a:t>
            </a:r>
            <a:r>
              <a:rPr lang="en-US" sz="1200" dirty="0"/>
              <a:t> </a:t>
            </a:r>
            <a:r>
              <a:rPr lang="en-US" sz="1200" dirty="0" err="1"/>
              <a:t>studiului</a:t>
            </a:r>
            <a:r>
              <a:rPr lang="en-US" sz="1200" dirty="0"/>
              <a:t> de </a:t>
            </a:r>
            <a:r>
              <a:rPr lang="en-US" sz="1200" dirty="0" err="1"/>
              <a:t>caz</a:t>
            </a:r>
            <a:r>
              <a:rPr lang="en-US" sz="1200" dirty="0"/>
              <a:t> care </a:t>
            </a:r>
            <a:r>
              <a:rPr lang="en-US" sz="1200" dirty="0" err="1"/>
              <a:t>reflectă</a:t>
            </a:r>
            <a:r>
              <a:rPr lang="en-US" sz="1200" dirty="0"/>
              <a:t> </a:t>
            </a:r>
            <a:r>
              <a:rPr lang="en-US" sz="1200" dirty="0" err="1"/>
              <a:t>asupra</a:t>
            </a:r>
            <a:r>
              <a:rPr lang="en-US" sz="1200" dirty="0"/>
              <a:t> </a:t>
            </a:r>
            <a:r>
              <a:rPr lang="en-US" sz="1200" dirty="0" err="1"/>
              <a:t>decretului</a:t>
            </a:r>
            <a:r>
              <a:rPr lang="en-US" sz="1200" dirty="0"/>
              <a:t> </a:t>
            </a:r>
            <a:r>
              <a:rPr lang="en-US" sz="1200" dirty="0" err="1"/>
              <a:t>românesc</a:t>
            </a:r>
            <a:r>
              <a:rPr lang="en-US" sz="1200" dirty="0"/>
              <a:t> </a:t>
            </a:r>
            <a:r>
              <a:rPr lang="en-US" sz="1200" dirty="0" err="1"/>
              <a:t>adoptat</a:t>
            </a:r>
            <a:r>
              <a:rPr lang="en-US" sz="1200" dirty="0"/>
              <a:t> </a:t>
            </a:r>
            <a:r>
              <a:rPr lang="en-US" sz="1200" dirty="0" err="1"/>
              <a:t>în</a:t>
            </a:r>
            <a:r>
              <a:rPr lang="en-US" sz="1200" dirty="0"/>
              <a:t> ’66 </a:t>
            </a:r>
            <a:r>
              <a:rPr lang="en-US" sz="1200" dirty="0" err="1"/>
              <a:t>privind</a:t>
            </a:r>
            <a:r>
              <a:rPr lang="en-US" sz="1200" dirty="0"/>
              <a:t> </a:t>
            </a:r>
            <a:r>
              <a:rPr lang="en-US" sz="1200" dirty="0" err="1"/>
              <a:t>legile</a:t>
            </a:r>
            <a:r>
              <a:rPr lang="en-US" sz="1200" dirty="0"/>
              <a:t> </a:t>
            </a:r>
            <a:r>
              <a:rPr lang="en-US" sz="1200" dirty="0" err="1"/>
              <a:t>avortului</a:t>
            </a:r>
            <a:r>
              <a:rPr lang="en-US" sz="1200" dirty="0"/>
              <a:t> </a:t>
            </a:r>
            <a:r>
              <a:rPr lang="en-US" sz="1200" dirty="0" err="1"/>
              <a:t>și</a:t>
            </a:r>
            <a:r>
              <a:rPr lang="en-US" sz="1200" dirty="0"/>
              <a:t> </a:t>
            </a:r>
            <a:r>
              <a:rPr lang="en-US" sz="1200" dirty="0" err="1"/>
              <a:t>impactul</a:t>
            </a:r>
            <a:r>
              <a:rPr lang="en-US" sz="1200" dirty="0"/>
              <a:t> </a:t>
            </a:r>
            <a:r>
              <a:rPr lang="en-US" sz="1200" dirty="0" err="1" smtClean="0"/>
              <a:t>acestuia</a:t>
            </a:r>
            <a:r>
              <a:rPr lang="en-US" sz="1200" dirty="0" smtClean="0"/>
              <a:t>.</a:t>
            </a:r>
            <a:endParaRPr lang="en-US" sz="1200" dirty="0"/>
          </a:p>
          <a:p>
            <a:endParaRPr lang="en-US" sz="1200" dirty="0"/>
          </a:p>
        </p:txBody>
      </p:sp>
    </p:spTree>
    <p:extLst>
      <p:ext uri="{BB962C8B-B14F-4D97-AF65-F5344CB8AC3E}">
        <p14:creationId xmlns:p14="http://schemas.microsoft.com/office/powerpoint/2010/main" val="280536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6350"/>
            <a:ext cx="8229600" cy="79772"/>
          </a:xfrm>
        </p:spPr>
        <p:txBody>
          <a:bodyPr>
            <a:noAutofit/>
          </a:bodyPr>
          <a:lstStyle/>
          <a:p>
            <a:pPr algn="l"/>
            <a:r>
              <a:rPr lang="ro-RO" sz="1800" b="1" dirty="0" smtClean="0">
                <a:solidFill>
                  <a:schemeClr val="accent6">
                    <a:lumMod val="75000"/>
                  </a:schemeClr>
                </a:solidFill>
                <a:effectLst>
                  <a:outerShdw blurRad="38100" dist="38100" dir="2700000" algn="tl">
                    <a:srgbClr val="000000">
                      <a:alpha val="43137"/>
                    </a:srgbClr>
                  </a:outerShdw>
                </a:effectLst>
              </a:rPr>
              <a:t>Informații pentru cititori </a:t>
            </a:r>
            <a:r>
              <a:rPr lang="it-IT" sz="1800" b="1" dirty="0" smtClean="0">
                <a:solidFill>
                  <a:schemeClr val="accent6">
                    <a:lumMod val="75000"/>
                  </a:schemeClr>
                </a:solidFill>
                <a:effectLst>
                  <a:outerShdw blurRad="38100" dist="38100" dir="2700000" algn="tl">
                    <a:srgbClr val="000000">
                      <a:alpha val="43137"/>
                    </a:srgbClr>
                  </a:outerShdw>
                </a:effectLst>
              </a:rPr>
              <a:t>(2</a:t>
            </a:r>
            <a:r>
              <a:rPr lang="it-IT" sz="1800" b="1" dirty="0">
                <a:solidFill>
                  <a:schemeClr val="accent6">
                    <a:lumMod val="75000"/>
                  </a:schemeClr>
                </a:solidFill>
                <a:effectLst>
                  <a:outerShdw blurRad="38100" dist="38100" dir="2700000" algn="tl">
                    <a:srgbClr val="000000">
                      <a:alpha val="43137"/>
                    </a:srgbClr>
                  </a:outerShdw>
                </a:effectLst>
              </a:rPr>
              <a:t>)</a:t>
            </a:r>
            <a:endParaRPr lang="en-US" sz="1800"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733550"/>
            <a:ext cx="8763000" cy="1428750"/>
          </a:xfrm>
        </p:spPr>
        <p:txBody>
          <a:bodyPr>
            <a:noAutofit/>
          </a:bodyPr>
          <a:lstStyle/>
          <a:p>
            <a:pPr marL="0" indent="0" algn="just">
              <a:buNone/>
            </a:pPr>
            <a:r>
              <a:rPr lang="ro-RO" sz="1200" b="1" dirty="0" smtClean="0"/>
              <a:t>Ce este esențial pentru studenți</a:t>
            </a:r>
            <a:r>
              <a:rPr lang="en-US" sz="1200" b="1" dirty="0" smtClean="0"/>
              <a:t>: </a:t>
            </a:r>
            <a:endParaRPr lang="en-US" sz="1200" b="1" dirty="0"/>
          </a:p>
          <a:p>
            <a:pPr algn="just"/>
            <a:r>
              <a:rPr lang="en-US" sz="1200" dirty="0" err="1"/>
              <a:t>să</a:t>
            </a:r>
            <a:r>
              <a:rPr lang="en-US" sz="1200" dirty="0"/>
              <a:t> </a:t>
            </a:r>
            <a:r>
              <a:rPr lang="en-US" sz="1200" dirty="0" err="1"/>
              <a:t>cunoască</a:t>
            </a:r>
            <a:r>
              <a:rPr lang="en-US" sz="1200" dirty="0"/>
              <a:t> </a:t>
            </a:r>
            <a:r>
              <a:rPr lang="en-US" sz="1200" dirty="0" err="1"/>
              <a:t>cât</a:t>
            </a:r>
            <a:r>
              <a:rPr lang="en-US" sz="1200" dirty="0"/>
              <a:t> </a:t>
            </a:r>
            <a:r>
              <a:rPr lang="en-US" sz="1200" dirty="0" err="1"/>
              <a:t>mai</a:t>
            </a:r>
            <a:r>
              <a:rPr lang="en-US" sz="1200" dirty="0"/>
              <a:t> </a:t>
            </a:r>
            <a:r>
              <a:rPr lang="en-US" sz="1200" dirty="0" err="1"/>
              <a:t>multe</a:t>
            </a:r>
            <a:r>
              <a:rPr lang="en-US" sz="1200" dirty="0"/>
              <a:t> </a:t>
            </a:r>
            <a:r>
              <a:rPr lang="en-US" sz="1200" dirty="0" err="1"/>
              <a:t>despre</a:t>
            </a:r>
            <a:r>
              <a:rPr lang="en-US" sz="1200" dirty="0"/>
              <a:t> </a:t>
            </a:r>
            <a:r>
              <a:rPr lang="en-US" sz="1200" dirty="0" err="1"/>
              <a:t>practici</a:t>
            </a:r>
            <a:r>
              <a:rPr lang="en-US" sz="1200" dirty="0"/>
              <a:t> </a:t>
            </a:r>
            <a:r>
              <a:rPr lang="en-US" sz="1200" dirty="0" err="1"/>
              <a:t>eugenice</a:t>
            </a:r>
            <a:r>
              <a:rPr lang="en-US" sz="1200" dirty="0"/>
              <a:t> din </a:t>
            </a:r>
            <a:r>
              <a:rPr lang="en-US" sz="1200" dirty="0" err="1"/>
              <a:t>timp</a:t>
            </a:r>
            <a:r>
              <a:rPr lang="en-US" sz="1200" dirty="0"/>
              <a:t>, </a:t>
            </a:r>
            <a:r>
              <a:rPr lang="en-US" sz="1200" dirty="0" err="1"/>
              <a:t>unele</a:t>
            </a:r>
            <a:r>
              <a:rPr lang="en-US" sz="1200" dirty="0"/>
              <a:t> </a:t>
            </a:r>
            <a:r>
              <a:rPr lang="en-US" sz="1200" dirty="0" err="1"/>
              <a:t>evidente</a:t>
            </a:r>
            <a:r>
              <a:rPr lang="en-US" sz="1200" dirty="0"/>
              <a:t>, </a:t>
            </a:r>
            <a:r>
              <a:rPr lang="en-US" sz="1200" dirty="0" err="1"/>
              <a:t>dar</a:t>
            </a:r>
            <a:r>
              <a:rPr lang="en-US" sz="1200" dirty="0"/>
              <a:t> </a:t>
            </a:r>
            <a:r>
              <a:rPr lang="en-US" sz="1200" dirty="0" err="1"/>
              <a:t>multe</a:t>
            </a:r>
            <a:r>
              <a:rPr lang="en-US" sz="1200" dirty="0"/>
              <a:t> „</a:t>
            </a:r>
            <a:r>
              <a:rPr lang="en-US" sz="1200" dirty="0" err="1"/>
              <a:t>camuflate</a:t>
            </a:r>
            <a:r>
              <a:rPr lang="en-US" sz="1200" dirty="0"/>
              <a:t>”.</a:t>
            </a:r>
          </a:p>
          <a:p>
            <a:pPr algn="just"/>
            <a:r>
              <a:rPr lang="en-US" sz="1200" dirty="0" err="1"/>
              <a:t>să</a:t>
            </a:r>
            <a:r>
              <a:rPr lang="en-US" sz="1200" dirty="0"/>
              <a:t> ne </a:t>
            </a:r>
            <a:r>
              <a:rPr lang="en-US" sz="1200" dirty="0" err="1"/>
              <a:t>amintim</a:t>
            </a:r>
            <a:r>
              <a:rPr lang="en-US" sz="1200" dirty="0"/>
              <a:t> </a:t>
            </a:r>
            <a:r>
              <a:rPr lang="en-US" sz="1200" dirty="0" err="1"/>
              <a:t>că</a:t>
            </a:r>
            <a:r>
              <a:rPr lang="en-US" sz="1200" dirty="0"/>
              <a:t> </a:t>
            </a:r>
            <a:r>
              <a:rPr lang="en-US" sz="1200" dirty="0" err="1"/>
              <a:t>personalul</a:t>
            </a:r>
            <a:r>
              <a:rPr lang="en-US" sz="1200" dirty="0"/>
              <a:t> medical a </a:t>
            </a:r>
            <a:r>
              <a:rPr lang="en-US" sz="1200" dirty="0" err="1"/>
              <a:t>jucat</a:t>
            </a:r>
            <a:r>
              <a:rPr lang="en-US" sz="1200" dirty="0"/>
              <a:t> </a:t>
            </a:r>
            <a:r>
              <a:rPr lang="en-US" sz="1200" dirty="0" err="1"/>
              <a:t>întotdeauna</a:t>
            </a:r>
            <a:r>
              <a:rPr lang="en-US" sz="1200" dirty="0"/>
              <a:t> un </a:t>
            </a:r>
            <a:r>
              <a:rPr lang="en-US" sz="1200" dirty="0" err="1"/>
              <a:t>rol</a:t>
            </a:r>
            <a:r>
              <a:rPr lang="en-US" sz="1200" dirty="0"/>
              <a:t> important </a:t>
            </a:r>
            <a:r>
              <a:rPr lang="en-US" sz="1200" dirty="0" err="1"/>
              <a:t>în</a:t>
            </a:r>
            <a:r>
              <a:rPr lang="en-US" sz="1200" dirty="0"/>
              <a:t> </a:t>
            </a:r>
            <a:r>
              <a:rPr lang="en-US" sz="1200" dirty="0" err="1"/>
              <a:t>aplicarea</a:t>
            </a:r>
            <a:r>
              <a:rPr lang="en-US" sz="1200" dirty="0"/>
              <a:t> </a:t>
            </a:r>
            <a:r>
              <a:rPr lang="en-US" sz="1200" dirty="0" err="1"/>
              <a:t>metodelor</a:t>
            </a:r>
            <a:r>
              <a:rPr lang="en-US" sz="1200" dirty="0"/>
              <a:t> </a:t>
            </a:r>
            <a:r>
              <a:rPr lang="en-US" sz="1200" dirty="0" err="1"/>
              <a:t>eugeniste</a:t>
            </a:r>
            <a:endParaRPr lang="en-US" sz="1200" dirty="0"/>
          </a:p>
          <a:p>
            <a:pPr algn="just"/>
            <a:r>
              <a:rPr lang="en-US" sz="1200" dirty="0" err="1" smtClean="0"/>
              <a:t>să</a:t>
            </a:r>
            <a:r>
              <a:rPr lang="en-US" sz="1200" dirty="0" smtClean="0"/>
              <a:t> </a:t>
            </a:r>
            <a:r>
              <a:rPr lang="en-US" sz="1200" dirty="0" err="1"/>
              <a:t>înțeleagă</a:t>
            </a:r>
            <a:r>
              <a:rPr lang="en-US" sz="1200" dirty="0"/>
              <a:t> </a:t>
            </a:r>
            <a:r>
              <a:rPr lang="en-US" sz="1200" dirty="0" err="1"/>
              <a:t>aspectele</a:t>
            </a:r>
            <a:r>
              <a:rPr lang="en-US" sz="1200" dirty="0"/>
              <a:t> morale ale </a:t>
            </a:r>
            <a:r>
              <a:rPr lang="en-US" sz="1200" dirty="0" err="1"/>
              <a:t>eugeniei</a:t>
            </a:r>
            <a:r>
              <a:rPr lang="en-US" sz="1200" dirty="0"/>
              <a:t> </a:t>
            </a:r>
            <a:r>
              <a:rPr lang="en-US" sz="1200" dirty="0" err="1"/>
              <a:t>pentru</a:t>
            </a:r>
            <a:r>
              <a:rPr lang="en-US" sz="1200" dirty="0"/>
              <a:t> a </a:t>
            </a:r>
            <a:r>
              <a:rPr lang="en-US" sz="1200" dirty="0" err="1"/>
              <a:t>lua</a:t>
            </a:r>
            <a:r>
              <a:rPr lang="en-US" sz="1200" dirty="0"/>
              <a:t> o </a:t>
            </a:r>
            <a:r>
              <a:rPr lang="en-US" sz="1200" dirty="0" err="1"/>
              <a:t>decizie</a:t>
            </a:r>
            <a:r>
              <a:rPr lang="en-US" sz="1200" dirty="0"/>
              <a:t> </a:t>
            </a:r>
            <a:r>
              <a:rPr lang="en-US" sz="1200" dirty="0" err="1"/>
              <a:t>informată</a:t>
            </a:r>
            <a:r>
              <a:rPr lang="en-US" sz="1200" dirty="0"/>
              <a:t> </a:t>
            </a:r>
            <a:r>
              <a:rPr lang="en-US" sz="1200" dirty="0" err="1"/>
              <a:t>și</a:t>
            </a:r>
            <a:r>
              <a:rPr lang="en-US" sz="1200" dirty="0"/>
              <a:t> </a:t>
            </a:r>
            <a:r>
              <a:rPr lang="en-US" sz="1200" dirty="0" err="1"/>
              <a:t>etică</a:t>
            </a:r>
            <a:r>
              <a:rPr lang="en-US" sz="1200" dirty="0"/>
              <a:t> </a:t>
            </a:r>
            <a:r>
              <a:rPr lang="en-US" sz="1200" dirty="0" err="1"/>
              <a:t>dacă</a:t>
            </a:r>
            <a:r>
              <a:rPr lang="en-US" sz="1200" dirty="0"/>
              <a:t> </a:t>
            </a:r>
            <a:r>
              <a:rPr lang="en-US" sz="1200" dirty="0" err="1"/>
              <a:t>situația</a:t>
            </a:r>
            <a:r>
              <a:rPr lang="en-US" sz="1200" dirty="0"/>
              <a:t> o </a:t>
            </a:r>
            <a:r>
              <a:rPr lang="en-US" sz="1200" dirty="0" err="1"/>
              <a:t>impune</a:t>
            </a:r>
            <a:endParaRPr lang="en-US" sz="1200" dirty="0"/>
          </a:p>
          <a:p>
            <a:pPr algn="just"/>
            <a:r>
              <a:rPr lang="en-US" sz="1200" dirty="0" err="1"/>
              <a:t>pentru</a:t>
            </a:r>
            <a:r>
              <a:rPr lang="en-US" sz="1200" dirty="0"/>
              <a:t> a </a:t>
            </a:r>
            <a:r>
              <a:rPr lang="en-US" sz="1200" dirty="0" err="1"/>
              <a:t>reflecta</a:t>
            </a:r>
            <a:r>
              <a:rPr lang="en-US" sz="1200" dirty="0"/>
              <a:t> </a:t>
            </a:r>
            <a:r>
              <a:rPr lang="en-US" sz="1200" dirty="0" err="1"/>
              <a:t>asupra</a:t>
            </a:r>
            <a:r>
              <a:rPr lang="en-US" sz="1200" dirty="0"/>
              <a:t> a </a:t>
            </a:r>
            <a:r>
              <a:rPr lang="en-US" sz="1200" dirty="0" err="1"/>
              <a:t>ceea</a:t>
            </a:r>
            <a:r>
              <a:rPr lang="en-US" sz="1200" dirty="0"/>
              <a:t> </a:t>
            </a:r>
            <a:r>
              <a:rPr lang="en-US" sz="1200" dirty="0" err="1"/>
              <a:t>ce</a:t>
            </a:r>
            <a:r>
              <a:rPr lang="en-US" sz="1200" dirty="0"/>
              <a:t> </a:t>
            </a:r>
            <a:r>
              <a:rPr lang="en-US" sz="1200" dirty="0" err="1"/>
              <a:t>înseamnă</a:t>
            </a:r>
            <a:r>
              <a:rPr lang="en-US" sz="1200" dirty="0"/>
              <a:t> </a:t>
            </a:r>
            <a:r>
              <a:rPr lang="en-US" sz="1200" dirty="0" err="1"/>
              <a:t>eugenia</a:t>
            </a:r>
            <a:r>
              <a:rPr lang="en-US" sz="1200" dirty="0"/>
              <a:t> </a:t>
            </a:r>
            <a:r>
              <a:rPr lang="en-US" sz="1200" dirty="0" err="1"/>
              <a:t>pentru</a:t>
            </a:r>
            <a:r>
              <a:rPr lang="en-US" sz="1200" dirty="0"/>
              <a:t> </a:t>
            </a:r>
            <a:r>
              <a:rPr lang="en-US" sz="1200" dirty="0" err="1"/>
              <a:t>societățile</a:t>
            </a:r>
            <a:r>
              <a:rPr lang="en-US" sz="1200" dirty="0"/>
              <a:t> </a:t>
            </a:r>
            <a:r>
              <a:rPr lang="en-US" sz="1200" dirty="0" err="1"/>
              <a:t>și</a:t>
            </a:r>
            <a:r>
              <a:rPr lang="en-US" sz="1200" dirty="0"/>
              <a:t> </a:t>
            </a:r>
            <a:r>
              <a:rPr lang="en-US" sz="1200" dirty="0" err="1"/>
              <a:t>oamenii</a:t>
            </a:r>
            <a:r>
              <a:rPr lang="en-US" sz="1200" dirty="0"/>
              <a:t> </a:t>
            </a:r>
            <a:r>
              <a:rPr lang="en-US" sz="1200" dirty="0" err="1"/>
              <a:t>contemporani</a:t>
            </a:r>
            <a:r>
              <a:rPr lang="en-US" sz="1200" dirty="0"/>
              <a:t>.</a:t>
            </a:r>
          </a:p>
          <a:p>
            <a:pPr algn="just"/>
            <a:endParaRPr lang="ro-RO" sz="1200" dirty="0"/>
          </a:p>
        </p:txBody>
      </p:sp>
    </p:spTree>
    <p:extLst>
      <p:ext uri="{BB962C8B-B14F-4D97-AF65-F5344CB8AC3E}">
        <p14:creationId xmlns:p14="http://schemas.microsoft.com/office/powerpoint/2010/main" val="2714589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5350"/>
            <a:ext cx="8229600" cy="365522"/>
          </a:xfrm>
        </p:spPr>
        <p:txBody>
          <a:bodyPr>
            <a:noAutofit/>
          </a:bodyPr>
          <a:lstStyle/>
          <a:p>
            <a:pPr algn="l"/>
            <a:r>
              <a:rPr lang="ro-RO" sz="1800" b="1" dirty="0" smtClean="0">
                <a:solidFill>
                  <a:schemeClr val="accent6">
                    <a:lumMod val="75000"/>
                  </a:schemeClr>
                </a:solidFill>
                <a:effectLst>
                  <a:outerShdw blurRad="38100" dist="38100" dir="2700000" algn="tl">
                    <a:srgbClr val="000000">
                      <a:alpha val="43137"/>
                    </a:srgbClr>
                  </a:outerShdw>
                </a:effectLst>
              </a:rPr>
              <a:t>Obiective de învățare </a:t>
            </a:r>
            <a:r>
              <a:rPr lang="it-IT" sz="1800" b="1" dirty="0" smtClean="0">
                <a:solidFill>
                  <a:schemeClr val="accent6">
                    <a:lumMod val="75000"/>
                  </a:schemeClr>
                </a:solidFill>
                <a:effectLst>
                  <a:outerShdw blurRad="38100" dist="38100" dir="2700000" algn="tl">
                    <a:srgbClr val="000000">
                      <a:alpha val="43137"/>
                    </a:srgbClr>
                  </a:outerShdw>
                </a:effectLst>
              </a:rPr>
              <a:t>(1)</a:t>
            </a:r>
            <a:endParaRPr lang="en-US" sz="1800"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52550"/>
            <a:ext cx="8229600" cy="2971800"/>
          </a:xfrm>
        </p:spPr>
        <p:txBody>
          <a:bodyPr>
            <a:normAutofit/>
          </a:bodyPr>
          <a:lstStyle/>
          <a:p>
            <a:pPr marL="0" indent="0" algn="just">
              <a:buNone/>
            </a:pPr>
            <a:r>
              <a:rPr lang="en-US" sz="1200" b="1" dirty="0"/>
              <a:t>Accent pus </a:t>
            </a:r>
            <a:r>
              <a:rPr lang="en-US" sz="1200" b="1" dirty="0" err="1"/>
              <a:t>pe</a:t>
            </a:r>
            <a:r>
              <a:rPr lang="en-US" sz="1200" b="1" dirty="0"/>
              <a:t> </a:t>
            </a:r>
            <a:r>
              <a:rPr lang="en-US" sz="1200" b="1" dirty="0" err="1"/>
              <a:t>domeniile</a:t>
            </a:r>
            <a:r>
              <a:rPr lang="en-US" sz="1200" b="1" dirty="0"/>
              <a:t> cognitive </a:t>
            </a:r>
            <a:r>
              <a:rPr lang="en-US" sz="1200" b="1" dirty="0" err="1"/>
              <a:t>și</a:t>
            </a:r>
            <a:r>
              <a:rPr lang="en-US" sz="1200" b="1" dirty="0"/>
              <a:t> </a:t>
            </a:r>
            <a:r>
              <a:rPr lang="en-US" sz="1200" b="1" dirty="0" err="1" smtClean="0"/>
              <a:t>afective</a:t>
            </a:r>
            <a:endParaRPr lang="en-US" sz="1200" b="1" dirty="0" smtClean="0"/>
          </a:p>
          <a:p>
            <a:pPr marL="0" indent="0" algn="just">
              <a:buNone/>
            </a:pPr>
            <a:endParaRPr lang="en-US" sz="1200" b="1" dirty="0" smtClean="0"/>
          </a:p>
          <a:p>
            <a:pPr marL="0" indent="0" algn="just">
              <a:buNone/>
            </a:pPr>
            <a:r>
              <a:rPr lang="en-US" sz="1200" b="1" dirty="0" err="1"/>
              <a:t>Obiectivele</a:t>
            </a:r>
            <a:r>
              <a:rPr lang="en-US" sz="1200" b="1" dirty="0"/>
              <a:t> de </a:t>
            </a:r>
            <a:r>
              <a:rPr lang="en-US" sz="1200" b="1" dirty="0" err="1"/>
              <a:t>învățare</a:t>
            </a:r>
            <a:r>
              <a:rPr lang="en-US" sz="1200" b="1" dirty="0"/>
              <a:t> legate de </a:t>
            </a:r>
            <a:r>
              <a:rPr lang="en-US" sz="1200" b="1" dirty="0" err="1"/>
              <a:t>cunoștințe</a:t>
            </a:r>
            <a:r>
              <a:rPr lang="en-US" sz="1200" b="1" dirty="0"/>
              <a:t>:</a:t>
            </a:r>
          </a:p>
          <a:p>
            <a:pPr algn="just"/>
            <a:r>
              <a:rPr lang="en-US" sz="1200" dirty="0" err="1"/>
              <a:t>Introducerea</a:t>
            </a:r>
            <a:r>
              <a:rPr lang="en-US" sz="1200" dirty="0"/>
              <a:t> </a:t>
            </a:r>
            <a:r>
              <a:rPr lang="en-US" sz="1200" dirty="0" err="1"/>
              <a:t>elevilor</a:t>
            </a:r>
            <a:r>
              <a:rPr lang="en-US" sz="1200" dirty="0"/>
              <a:t> </a:t>
            </a:r>
            <a:r>
              <a:rPr lang="en-US" sz="1200" dirty="0" err="1"/>
              <a:t>în</a:t>
            </a:r>
            <a:r>
              <a:rPr lang="en-US" sz="1200" dirty="0"/>
              <a:t> </a:t>
            </a:r>
            <a:r>
              <a:rPr lang="en-US" sz="1200" dirty="0" err="1"/>
              <a:t>conceptul</a:t>
            </a:r>
            <a:r>
              <a:rPr lang="en-US" sz="1200" dirty="0"/>
              <a:t> de </a:t>
            </a:r>
            <a:r>
              <a:rPr lang="en-US" sz="1200" dirty="0" err="1"/>
              <a:t>eugenie</a:t>
            </a:r>
            <a:r>
              <a:rPr lang="en-US" sz="1200" dirty="0"/>
              <a:t> </a:t>
            </a:r>
            <a:r>
              <a:rPr lang="en-US" sz="1200" dirty="0" err="1"/>
              <a:t>și</a:t>
            </a:r>
            <a:r>
              <a:rPr lang="en-US" sz="1200" dirty="0"/>
              <a:t> </a:t>
            </a:r>
            <a:r>
              <a:rPr lang="en-US" sz="1200" dirty="0" err="1"/>
              <a:t>biopolitică</a:t>
            </a:r>
            <a:r>
              <a:rPr lang="en-US" sz="1200" dirty="0"/>
              <a:t>, </a:t>
            </a:r>
            <a:r>
              <a:rPr lang="en-US" sz="1200" dirty="0" err="1"/>
              <a:t>prin</a:t>
            </a:r>
            <a:r>
              <a:rPr lang="en-US" sz="1200" dirty="0"/>
              <a:t> </a:t>
            </a:r>
            <a:r>
              <a:rPr lang="en-US" sz="1200" dirty="0" err="1"/>
              <a:t>definirea</a:t>
            </a:r>
            <a:r>
              <a:rPr lang="en-US" sz="1200" dirty="0"/>
              <a:t> </a:t>
            </a:r>
            <a:r>
              <a:rPr lang="en-US" sz="1200" dirty="0" err="1"/>
              <a:t>și</a:t>
            </a:r>
            <a:r>
              <a:rPr lang="en-US" sz="1200" dirty="0"/>
              <a:t> </a:t>
            </a:r>
            <a:r>
              <a:rPr lang="en-US" sz="1200" dirty="0" err="1"/>
              <a:t>identificarea</a:t>
            </a:r>
            <a:r>
              <a:rPr lang="en-US" sz="1200" dirty="0"/>
              <a:t> </a:t>
            </a:r>
            <a:r>
              <a:rPr lang="en-US" sz="1200" dirty="0" err="1"/>
              <a:t>diferitelor</a:t>
            </a:r>
            <a:r>
              <a:rPr lang="en-US" sz="1200" dirty="0"/>
              <a:t> </a:t>
            </a:r>
            <a:r>
              <a:rPr lang="en-US" sz="1200" dirty="0" err="1"/>
              <a:t>cazuri</a:t>
            </a:r>
            <a:r>
              <a:rPr lang="en-US" sz="1200" dirty="0"/>
              <a:t> </a:t>
            </a:r>
            <a:r>
              <a:rPr lang="en-US" sz="1200" dirty="0" err="1"/>
              <a:t>în</a:t>
            </a:r>
            <a:r>
              <a:rPr lang="en-US" sz="1200" dirty="0"/>
              <a:t> </a:t>
            </a:r>
            <a:r>
              <a:rPr lang="en-US" sz="1200" dirty="0" err="1"/>
              <a:t>timp</a:t>
            </a:r>
            <a:r>
              <a:rPr lang="en-US" sz="1200" dirty="0"/>
              <a:t> </a:t>
            </a:r>
            <a:r>
              <a:rPr lang="en-US" sz="1200" dirty="0" err="1"/>
              <a:t>și</a:t>
            </a:r>
            <a:r>
              <a:rPr lang="en-US" sz="1200" dirty="0"/>
              <a:t> </a:t>
            </a:r>
            <a:r>
              <a:rPr lang="en-US" sz="1200" dirty="0" err="1"/>
              <a:t>poziție</a:t>
            </a:r>
            <a:r>
              <a:rPr lang="en-US" sz="1200" dirty="0"/>
              <a:t> </a:t>
            </a:r>
            <a:r>
              <a:rPr lang="en-US" sz="1200" dirty="0" err="1"/>
              <a:t>geografică</a:t>
            </a:r>
            <a:endParaRPr lang="en-US" sz="1200" dirty="0"/>
          </a:p>
          <a:p>
            <a:pPr algn="just"/>
            <a:r>
              <a:rPr lang="en-US" sz="1200" dirty="0" err="1"/>
              <a:t>Familiarizați</a:t>
            </a:r>
            <a:r>
              <a:rPr lang="en-US" sz="1200" dirty="0"/>
              <a:t> </a:t>
            </a:r>
            <a:r>
              <a:rPr lang="en-US" sz="1200" dirty="0" err="1"/>
              <a:t>studenții</a:t>
            </a:r>
            <a:r>
              <a:rPr lang="en-US" sz="1200" dirty="0"/>
              <a:t> cu </a:t>
            </a:r>
            <a:r>
              <a:rPr lang="en-US" sz="1200" dirty="0" err="1"/>
              <a:t>conceptualizarea</a:t>
            </a:r>
            <a:r>
              <a:rPr lang="en-US" sz="1200" dirty="0"/>
              <a:t> </a:t>
            </a:r>
            <a:r>
              <a:rPr lang="en-US" sz="1200" dirty="0" err="1"/>
              <a:t>eugeniei</a:t>
            </a:r>
            <a:r>
              <a:rPr lang="en-US" sz="1200" dirty="0"/>
              <a:t>, </a:t>
            </a:r>
            <a:r>
              <a:rPr lang="en-US" sz="1200" dirty="0" err="1"/>
              <a:t>exemplificând</a:t>
            </a:r>
            <a:r>
              <a:rPr lang="en-US" sz="1200" dirty="0"/>
              <a:t> cu </a:t>
            </a:r>
            <a:r>
              <a:rPr lang="en-US" sz="1200" dirty="0" err="1"/>
              <a:t>materiale</a:t>
            </a:r>
            <a:r>
              <a:rPr lang="en-US" sz="1200" dirty="0"/>
              <a:t> de la </a:t>
            </a:r>
            <a:r>
              <a:rPr lang="en-US" sz="1200" dirty="0" err="1"/>
              <a:t>autorii</a:t>
            </a:r>
            <a:r>
              <a:rPr lang="en-US" sz="1200" dirty="0"/>
              <a:t> din </a:t>
            </a:r>
            <a:r>
              <a:rPr lang="en-US" sz="1200" dirty="0" err="1"/>
              <a:t>trecut</a:t>
            </a:r>
            <a:r>
              <a:rPr lang="en-US" sz="1200" dirty="0"/>
              <a:t> </a:t>
            </a:r>
            <a:r>
              <a:rPr lang="en-US" sz="1200" dirty="0" err="1"/>
              <a:t>și</a:t>
            </a:r>
            <a:r>
              <a:rPr lang="en-US" sz="1200" dirty="0"/>
              <a:t> din </a:t>
            </a:r>
            <a:r>
              <a:rPr lang="en-US" sz="1200" dirty="0" err="1"/>
              <a:t>prezent</a:t>
            </a:r>
            <a:r>
              <a:rPr lang="en-US" sz="1200" dirty="0"/>
              <a:t>.</a:t>
            </a:r>
          </a:p>
          <a:p>
            <a:pPr algn="just"/>
            <a:r>
              <a:rPr lang="en-US" sz="1200" dirty="0" err="1"/>
              <a:t>Introduceți</a:t>
            </a:r>
            <a:r>
              <a:rPr lang="en-US" sz="1200" dirty="0"/>
              <a:t> </a:t>
            </a:r>
            <a:r>
              <a:rPr lang="en-US" sz="1200" dirty="0" err="1"/>
              <a:t>elevii</a:t>
            </a:r>
            <a:r>
              <a:rPr lang="en-US" sz="1200" dirty="0"/>
              <a:t> </a:t>
            </a:r>
            <a:r>
              <a:rPr lang="en-US" sz="1200" dirty="0" err="1"/>
              <a:t>în</a:t>
            </a:r>
            <a:r>
              <a:rPr lang="en-US" sz="1200" dirty="0"/>
              <a:t> </a:t>
            </a:r>
            <a:r>
              <a:rPr lang="en-US" sz="1200" dirty="0" err="1"/>
              <a:t>istoria</a:t>
            </a:r>
            <a:r>
              <a:rPr lang="en-US" sz="1200" dirty="0"/>
              <a:t> </a:t>
            </a:r>
            <a:r>
              <a:rPr lang="en-US" sz="1200" dirty="0" err="1"/>
              <a:t>și</a:t>
            </a:r>
            <a:r>
              <a:rPr lang="en-US" sz="1200" dirty="0"/>
              <a:t> </a:t>
            </a:r>
            <a:r>
              <a:rPr lang="en-US" sz="1200" dirty="0" err="1"/>
              <a:t>motivația</a:t>
            </a:r>
            <a:r>
              <a:rPr lang="en-US" sz="1200" dirty="0"/>
              <a:t> </a:t>
            </a:r>
            <a:r>
              <a:rPr lang="en-US" sz="1200" dirty="0" err="1"/>
              <a:t>atitudinilor</a:t>
            </a:r>
            <a:r>
              <a:rPr lang="en-US" sz="1200" dirty="0"/>
              <a:t> </a:t>
            </a:r>
            <a:r>
              <a:rPr lang="en-US" sz="1200" dirty="0" err="1"/>
              <a:t>eugenice</a:t>
            </a:r>
            <a:r>
              <a:rPr lang="en-US" sz="1200" dirty="0"/>
              <a:t> de-a </a:t>
            </a:r>
            <a:r>
              <a:rPr lang="en-US" sz="1200" dirty="0" err="1"/>
              <a:t>lungul</a:t>
            </a:r>
            <a:r>
              <a:rPr lang="en-US" sz="1200" dirty="0"/>
              <a:t> </a:t>
            </a:r>
            <a:r>
              <a:rPr lang="en-US" sz="1200" dirty="0" err="1"/>
              <a:t>secolelor</a:t>
            </a:r>
            <a:r>
              <a:rPr lang="en-US" sz="1200" dirty="0"/>
              <a:t> </a:t>
            </a:r>
            <a:r>
              <a:rPr lang="en-US" sz="1200" dirty="0" err="1"/>
              <a:t>în</a:t>
            </a:r>
            <a:r>
              <a:rPr lang="en-US" sz="1200" dirty="0"/>
              <a:t> diverse </a:t>
            </a:r>
            <a:r>
              <a:rPr lang="en-US" sz="1200" dirty="0" err="1"/>
              <a:t>culturi</a:t>
            </a:r>
            <a:r>
              <a:rPr lang="en-US" sz="1200" dirty="0"/>
              <a:t>, din </a:t>
            </a:r>
            <a:r>
              <a:rPr lang="en-US" sz="1200" dirty="0" err="1"/>
              <a:t>cele</a:t>
            </a:r>
            <a:r>
              <a:rPr lang="en-US" sz="1200" dirty="0"/>
              <a:t> </a:t>
            </a:r>
            <a:r>
              <a:rPr lang="en-US" sz="1200" dirty="0" err="1"/>
              <a:t>mai</a:t>
            </a:r>
            <a:r>
              <a:rPr lang="en-US" sz="1200" dirty="0"/>
              <a:t> </a:t>
            </a:r>
            <a:r>
              <a:rPr lang="en-US" sz="1200" dirty="0" err="1"/>
              <a:t>vechi</a:t>
            </a:r>
            <a:r>
              <a:rPr lang="en-US" sz="1200" dirty="0"/>
              <a:t> </a:t>
            </a:r>
            <a:r>
              <a:rPr lang="en-US" sz="1200" dirty="0" err="1"/>
              <a:t>timpuri</a:t>
            </a:r>
            <a:r>
              <a:rPr lang="en-US" sz="1200" dirty="0"/>
              <a:t> </a:t>
            </a:r>
            <a:r>
              <a:rPr lang="en-US" sz="1200" dirty="0" err="1"/>
              <a:t>până</a:t>
            </a:r>
            <a:r>
              <a:rPr lang="en-US" sz="1200" dirty="0"/>
              <a:t> </a:t>
            </a:r>
            <a:r>
              <a:rPr lang="en-US" sz="1200" dirty="0" err="1"/>
              <a:t>în</a:t>
            </a:r>
            <a:r>
              <a:rPr lang="en-US" sz="1200" dirty="0"/>
              <a:t> </a:t>
            </a:r>
            <a:r>
              <a:rPr lang="en-US" sz="1200" dirty="0" err="1"/>
              <a:t>prezent</a:t>
            </a:r>
            <a:r>
              <a:rPr lang="en-US" sz="1200" dirty="0"/>
              <a:t>.</a:t>
            </a:r>
          </a:p>
          <a:p>
            <a:pPr algn="just"/>
            <a:r>
              <a:rPr lang="en-US" sz="1200" dirty="0" err="1"/>
              <a:t>Familiarizați</a:t>
            </a:r>
            <a:r>
              <a:rPr lang="en-US" sz="1200" dirty="0"/>
              <a:t> </a:t>
            </a:r>
            <a:r>
              <a:rPr lang="en-US" sz="1200" dirty="0" err="1"/>
              <a:t>elevii</a:t>
            </a:r>
            <a:r>
              <a:rPr lang="en-US" sz="1200" dirty="0"/>
              <a:t> cu </a:t>
            </a:r>
            <a:r>
              <a:rPr lang="en-US" sz="1200" dirty="0" err="1"/>
              <a:t>diferențele</a:t>
            </a:r>
            <a:r>
              <a:rPr lang="en-US" sz="1200" dirty="0"/>
              <a:t> </a:t>
            </a:r>
            <a:r>
              <a:rPr lang="en-US" sz="1200" dirty="0" err="1"/>
              <a:t>dintre</a:t>
            </a:r>
            <a:r>
              <a:rPr lang="en-US" sz="1200" dirty="0"/>
              <a:t> </a:t>
            </a:r>
            <a:r>
              <a:rPr lang="en-US" sz="1200" dirty="0" err="1"/>
              <a:t>motivația</a:t>
            </a:r>
            <a:r>
              <a:rPr lang="en-US" sz="1200" dirty="0"/>
              <a:t> care a </a:t>
            </a:r>
            <a:r>
              <a:rPr lang="en-US" sz="1200" dirty="0" err="1"/>
              <a:t>condus</a:t>
            </a:r>
            <a:r>
              <a:rPr lang="en-US" sz="1200" dirty="0"/>
              <a:t> la </a:t>
            </a:r>
            <a:r>
              <a:rPr lang="en-US" sz="1200" dirty="0" err="1"/>
              <a:t>acest</a:t>
            </a:r>
            <a:r>
              <a:rPr lang="en-US" sz="1200" dirty="0"/>
              <a:t> </a:t>
            </a:r>
            <a:r>
              <a:rPr lang="en-US" sz="1200" dirty="0" err="1"/>
              <a:t>proces</a:t>
            </a:r>
            <a:r>
              <a:rPr lang="en-US" sz="1200" dirty="0"/>
              <a:t> </a:t>
            </a:r>
            <a:r>
              <a:rPr lang="en-US" sz="1200" dirty="0" err="1"/>
              <a:t>și</a:t>
            </a:r>
            <a:r>
              <a:rPr lang="en-US" sz="1200" dirty="0"/>
              <a:t> </a:t>
            </a:r>
            <a:r>
              <a:rPr lang="en-US" sz="1200" dirty="0" err="1"/>
              <a:t>varietatea</a:t>
            </a:r>
            <a:r>
              <a:rPr lang="en-US" sz="1200" dirty="0"/>
              <a:t> </a:t>
            </a:r>
            <a:r>
              <a:rPr lang="en-US" sz="1200" dirty="0" err="1"/>
              <a:t>metodelor</a:t>
            </a:r>
            <a:r>
              <a:rPr lang="en-US" sz="1200" dirty="0"/>
              <a:t> </a:t>
            </a:r>
            <a:r>
              <a:rPr lang="en-US" sz="1200" dirty="0" err="1"/>
              <a:t>folosite</a:t>
            </a:r>
            <a:r>
              <a:rPr lang="en-US" sz="1200" dirty="0"/>
              <a:t> </a:t>
            </a:r>
            <a:r>
              <a:rPr lang="en-US" sz="1200" dirty="0" err="1"/>
              <a:t>pentru</a:t>
            </a:r>
            <a:r>
              <a:rPr lang="en-US" sz="1200" dirty="0"/>
              <a:t> a </a:t>
            </a:r>
            <a:r>
              <a:rPr lang="en-US" sz="1200" dirty="0" err="1"/>
              <a:t>obține</a:t>
            </a:r>
            <a:r>
              <a:rPr lang="en-US" sz="1200" dirty="0"/>
              <a:t> </a:t>
            </a:r>
            <a:r>
              <a:rPr lang="en-US" sz="1200" dirty="0" err="1"/>
              <a:t>rezultatele</a:t>
            </a:r>
            <a:r>
              <a:rPr lang="en-US" sz="1200" dirty="0"/>
              <a:t> </a:t>
            </a:r>
            <a:r>
              <a:rPr lang="en-US" sz="1200" dirty="0" err="1"/>
              <a:t>dorite</a:t>
            </a:r>
            <a:r>
              <a:rPr lang="en-US" sz="1200" dirty="0"/>
              <a:t>, de-a </a:t>
            </a:r>
            <a:r>
              <a:rPr lang="en-US" sz="1200" dirty="0" err="1"/>
              <a:t>lungul</a:t>
            </a:r>
            <a:r>
              <a:rPr lang="en-US" sz="1200" dirty="0"/>
              <a:t> </a:t>
            </a:r>
            <a:r>
              <a:rPr lang="en-US" sz="1200" dirty="0" err="1"/>
              <a:t>secolelor</a:t>
            </a:r>
            <a:r>
              <a:rPr lang="en-US" sz="1200" dirty="0"/>
              <a:t>, sub </a:t>
            </a:r>
            <a:r>
              <a:rPr lang="en-US" sz="1200" dirty="0" err="1"/>
              <a:t>diferite</a:t>
            </a:r>
            <a:r>
              <a:rPr lang="en-US" sz="1200" dirty="0"/>
              <a:t> </a:t>
            </a:r>
            <a:r>
              <a:rPr lang="en-US" sz="1200" dirty="0" err="1"/>
              <a:t>forme</a:t>
            </a:r>
            <a:r>
              <a:rPr lang="en-US" sz="1200" dirty="0"/>
              <a:t> de </a:t>
            </a:r>
            <a:r>
              <a:rPr lang="en-US" sz="1200" dirty="0" err="1"/>
              <a:t>guvernare</a:t>
            </a:r>
            <a:r>
              <a:rPr lang="en-US" sz="1200" dirty="0"/>
              <a:t>,</a:t>
            </a:r>
          </a:p>
          <a:p>
            <a:pPr algn="just"/>
            <a:r>
              <a:rPr lang="en-US" sz="1200" dirty="0" err="1"/>
              <a:t>Introduceți</a:t>
            </a:r>
            <a:r>
              <a:rPr lang="en-US" sz="1200" dirty="0"/>
              <a:t> </a:t>
            </a:r>
            <a:r>
              <a:rPr lang="en-US" sz="1200" dirty="0" err="1"/>
              <a:t>elevii</a:t>
            </a:r>
            <a:r>
              <a:rPr lang="en-US" sz="1200" dirty="0"/>
              <a:t> </a:t>
            </a:r>
            <a:r>
              <a:rPr lang="en-US" sz="1200" dirty="0" err="1"/>
              <a:t>câteva</a:t>
            </a:r>
            <a:r>
              <a:rPr lang="en-US" sz="1200" dirty="0"/>
              <a:t> </a:t>
            </a:r>
            <a:r>
              <a:rPr lang="en-US" sz="1200" dirty="0" err="1"/>
              <a:t>dintre</a:t>
            </a:r>
            <a:r>
              <a:rPr lang="en-US" sz="1200" dirty="0"/>
              <a:t> </a:t>
            </a:r>
            <a:r>
              <a:rPr lang="en-US" sz="1200" dirty="0" err="1"/>
              <a:t>ideologiile</a:t>
            </a:r>
            <a:r>
              <a:rPr lang="en-US" sz="1200" dirty="0"/>
              <a:t> </a:t>
            </a:r>
            <a:r>
              <a:rPr lang="en-US" sz="1200" dirty="0" err="1"/>
              <a:t>secolului</a:t>
            </a:r>
            <a:r>
              <a:rPr lang="en-US" sz="1200" dirty="0"/>
              <a:t> XX din </a:t>
            </a:r>
            <a:r>
              <a:rPr lang="en-US" sz="1200" dirty="0" err="1"/>
              <a:t>întreaga</a:t>
            </a:r>
            <a:r>
              <a:rPr lang="en-US" sz="1200" dirty="0"/>
              <a:t> </a:t>
            </a:r>
            <a:r>
              <a:rPr lang="en-US" sz="1200" dirty="0" err="1"/>
              <a:t>lume</a:t>
            </a:r>
            <a:r>
              <a:rPr lang="en-US" sz="1200" dirty="0"/>
              <a:t> </a:t>
            </a:r>
            <a:r>
              <a:rPr lang="en-US" sz="1200" dirty="0" err="1"/>
              <a:t>și</a:t>
            </a:r>
            <a:r>
              <a:rPr lang="en-US" sz="1200" dirty="0"/>
              <a:t> </a:t>
            </a:r>
            <a:r>
              <a:rPr lang="en-US" sz="1200" dirty="0" err="1"/>
              <a:t>consecințele</a:t>
            </a:r>
            <a:r>
              <a:rPr lang="en-US" sz="1200" dirty="0"/>
              <a:t> </a:t>
            </a:r>
            <a:r>
              <a:rPr lang="en-US" sz="1200" dirty="0" err="1"/>
              <a:t>acestora</a:t>
            </a:r>
            <a:r>
              <a:rPr lang="en-US" sz="1200" dirty="0"/>
              <a:t> </a:t>
            </a:r>
            <a:r>
              <a:rPr lang="en-US" sz="1200" dirty="0" err="1"/>
              <a:t>în</a:t>
            </a:r>
            <a:r>
              <a:rPr lang="en-US" sz="1200" dirty="0"/>
              <a:t> </a:t>
            </a:r>
            <a:r>
              <a:rPr lang="en-US" sz="1200" dirty="0" err="1"/>
              <a:t>ceea</a:t>
            </a:r>
            <a:r>
              <a:rPr lang="en-US" sz="1200" dirty="0"/>
              <a:t> </a:t>
            </a:r>
            <a:r>
              <a:rPr lang="en-US" sz="1200" dirty="0" err="1"/>
              <a:t>ce</a:t>
            </a:r>
            <a:r>
              <a:rPr lang="en-US" sz="1200" dirty="0"/>
              <a:t> </a:t>
            </a:r>
            <a:r>
              <a:rPr lang="en-US" sz="1200" dirty="0" err="1"/>
              <a:t>privește</a:t>
            </a:r>
            <a:r>
              <a:rPr lang="en-US" sz="1200" dirty="0"/>
              <a:t> </a:t>
            </a:r>
            <a:r>
              <a:rPr lang="en-US" sz="1200" dirty="0" err="1"/>
              <a:t>eugenia</a:t>
            </a:r>
            <a:endParaRPr lang="en-US" sz="1200" dirty="0"/>
          </a:p>
          <a:p>
            <a:pPr algn="just"/>
            <a:r>
              <a:rPr lang="en-US" sz="1200" dirty="0" err="1"/>
              <a:t>Introduceți</a:t>
            </a:r>
            <a:r>
              <a:rPr lang="en-US" sz="1200" dirty="0"/>
              <a:t> </a:t>
            </a:r>
            <a:r>
              <a:rPr lang="en-US" sz="1200" dirty="0" err="1"/>
              <a:t>elevii</a:t>
            </a:r>
            <a:r>
              <a:rPr lang="en-US" sz="1200" dirty="0"/>
              <a:t> </a:t>
            </a:r>
            <a:r>
              <a:rPr lang="en-US" sz="1200" dirty="0" err="1"/>
              <a:t>sterilizarea</a:t>
            </a:r>
            <a:r>
              <a:rPr lang="en-US" sz="1200" dirty="0"/>
              <a:t> </a:t>
            </a:r>
            <a:r>
              <a:rPr lang="en-US" sz="1200" dirty="0" err="1"/>
              <a:t>eugenică</a:t>
            </a:r>
            <a:r>
              <a:rPr lang="en-US" sz="1200" dirty="0"/>
              <a:t> </a:t>
            </a:r>
            <a:r>
              <a:rPr lang="en-US" sz="1200" dirty="0" err="1"/>
              <a:t>implementată</a:t>
            </a:r>
            <a:r>
              <a:rPr lang="en-US" sz="1200" dirty="0"/>
              <a:t> ca </a:t>
            </a:r>
            <a:r>
              <a:rPr lang="en-US" sz="1200" dirty="0" err="1"/>
              <a:t>practică</a:t>
            </a:r>
            <a:r>
              <a:rPr lang="en-US" sz="1200" dirty="0"/>
              <a:t> </a:t>
            </a:r>
            <a:r>
              <a:rPr lang="en-US" sz="1200" dirty="0" err="1"/>
              <a:t>raționalizată</a:t>
            </a:r>
            <a:r>
              <a:rPr lang="en-US" sz="1200" dirty="0"/>
              <a:t> </a:t>
            </a:r>
            <a:r>
              <a:rPr lang="en-US" sz="1200" dirty="0" err="1"/>
              <a:t>și</a:t>
            </a:r>
            <a:r>
              <a:rPr lang="en-US" sz="1200" dirty="0"/>
              <a:t> </a:t>
            </a:r>
            <a:r>
              <a:rPr lang="en-US" sz="1200" dirty="0" err="1"/>
              <a:t>rezultatul</a:t>
            </a:r>
            <a:r>
              <a:rPr lang="en-US" sz="1200" dirty="0"/>
              <a:t> </a:t>
            </a:r>
            <a:r>
              <a:rPr lang="en-US" sz="1200" dirty="0" err="1"/>
              <a:t>acesteia</a:t>
            </a:r>
            <a:endParaRPr lang="en-US" sz="1200" b="1" i="1" dirty="0"/>
          </a:p>
        </p:txBody>
      </p:sp>
    </p:spTree>
    <p:extLst>
      <p:ext uri="{BB962C8B-B14F-4D97-AF65-F5344CB8AC3E}">
        <p14:creationId xmlns:p14="http://schemas.microsoft.com/office/powerpoint/2010/main" val="285271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19150"/>
            <a:ext cx="8229600" cy="194072"/>
          </a:xfrm>
        </p:spPr>
        <p:txBody>
          <a:bodyPr>
            <a:noAutofit/>
          </a:bodyPr>
          <a:lstStyle/>
          <a:p>
            <a:pPr algn="l"/>
            <a:r>
              <a:rPr lang="ro-RO" sz="1800" b="1" dirty="0" smtClean="0">
                <a:solidFill>
                  <a:schemeClr val="accent6">
                    <a:lumMod val="75000"/>
                  </a:schemeClr>
                </a:solidFill>
                <a:effectLst>
                  <a:outerShdw blurRad="38100" dist="38100" dir="2700000" algn="tl">
                    <a:srgbClr val="000000">
                      <a:alpha val="43137"/>
                    </a:srgbClr>
                  </a:outerShdw>
                </a:effectLst>
              </a:rPr>
              <a:t>Obiective de învățare </a:t>
            </a:r>
            <a:r>
              <a:rPr lang="en-US" sz="1800" b="1" dirty="0" smtClean="0">
                <a:solidFill>
                  <a:schemeClr val="accent6">
                    <a:lumMod val="75000"/>
                  </a:schemeClr>
                </a:solidFill>
                <a:effectLst>
                  <a:outerShdw blurRad="38100" dist="38100" dir="2700000" algn="tl">
                    <a:srgbClr val="000000">
                      <a:alpha val="43137"/>
                    </a:srgbClr>
                  </a:outerShdw>
                </a:effectLst>
              </a:rPr>
              <a:t>(2</a:t>
            </a:r>
            <a:r>
              <a:rPr lang="en-US" sz="1800" b="1" dirty="0">
                <a:solidFill>
                  <a:schemeClr val="accent6">
                    <a:lumMod val="75000"/>
                  </a:schemeClr>
                </a:solidFill>
                <a:effectLst>
                  <a:outerShdw blurRad="38100" dist="38100" dir="2700000" algn="tl">
                    <a:srgbClr val="000000">
                      <a:alpha val="43137"/>
                    </a:srgbClr>
                  </a:outerShdw>
                </a:effectLst>
              </a:rPr>
              <a:t>)</a:t>
            </a:r>
            <a:endParaRPr lang="en-US" sz="1800"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047750"/>
            <a:ext cx="8534400" cy="3733800"/>
          </a:xfrm>
        </p:spPr>
        <p:txBody>
          <a:bodyPr>
            <a:noAutofit/>
          </a:bodyPr>
          <a:lstStyle/>
          <a:p>
            <a:pPr marL="0" indent="0" algn="just">
              <a:buNone/>
            </a:pPr>
            <a:r>
              <a:rPr lang="vi-VN" sz="1200" dirty="0"/>
              <a:t>Obiective de învățare legate de atitudine și </a:t>
            </a:r>
            <a:r>
              <a:rPr lang="vi-VN" sz="1200" dirty="0" smtClean="0"/>
              <a:t>competenț</a:t>
            </a:r>
            <a:r>
              <a:rPr lang="en-US" sz="1200" dirty="0" smtClean="0"/>
              <a:t>e</a:t>
            </a:r>
            <a:r>
              <a:rPr lang="vi-VN" sz="1200" dirty="0" smtClean="0"/>
              <a:t>:</a:t>
            </a:r>
            <a:endParaRPr lang="en-US" sz="1200" dirty="0" smtClean="0"/>
          </a:p>
          <a:p>
            <a:pPr marL="0" indent="0" algn="just">
              <a:buNone/>
            </a:pPr>
            <a:endParaRPr lang="ro-RO" sz="600" dirty="0"/>
          </a:p>
          <a:p>
            <a:pPr algn="just"/>
            <a:r>
              <a:rPr lang="en-US" sz="1200" dirty="0" err="1"/>
              <a:t>Creșterea</a:t>
            </a:r>
            <a:r>
              <a:rPr lang="en-US" sz="1200" dirty="0"/>
              <a:t> </a:t>
            </a:r>
            <a:r>
              <a:rPr lang="en-US" sz="1200" dirty="0" err="1"/>
              <a:t>gradului</a:t>
            </a:r>
            <a:r>
              <a:rPr lang="en-US" sz="1200" dirty="0"/>
              <a:t> de </a:t>
            </a:r>
            <a:r>
              <a:rPr lang="en-US" sz="1200" dirty="0" err="1"/>
              <a:t>conștientizare</a:t>
            </a:r>
            <a:r>
              <a:rPr lang="en-US" sz="1200" dirty="0"/>
              <a:t> a </a:t>
            </a:r>
            <a:r>
              <a:rPr lang="en-US" sz="1200" dirty="0" err="1"/>
              <a:t>studenților</a:t>
            </a:r>
            <a:r>
              <a:rPr lang="en-US" sz="1200" dirty="0"/>
              <a:t> cu </a:t>
            </a:r>
            <a:r>
              <a:rPr lang="en-US" sz="1200" dirty="0" err="1"/>
              <a:t>privire</a:t>
            </a:r>
            <a:r>
              <a:rPr lang="en-US" sz="1200" dirty="0"/>
              <a:t> la </a:t>
            </a:r>
            <a:r>
              <a:rPr lang="en-US" sz="1200" dirty="0" err="1"/>
              <a:t>luarea</a:t>
            </a:r>
            <a:r>
              <a:rPr lang="en-US" sz="1200" dirty="0"/>
              <a:t> </a:t>
            </a:r>
            <a:r>
              <a:rPr lang="en-US" sz="1200" dirty="0" err="1"/>
              <a:t>deciziilor</a:t>
            </a:r>
            <a:r>
              <a:rPr lang="en-US" sz="1200" dirty="0"/>
              <a:t> </a:t>
            </a:r>
            <a:r>
              <a:rPr lang="en-US" sz="1200" dirty="0" err="1"/>
              <a:t>în</a:t>
            </a:r>
            <a:r>
              <a:rPr lang="en-US" sz="1200" dirty="0"/>
              <a:t> </a:t>
            </a:r>
            <a:r>
              <a:rPr lang="en-US" sz="1200" dirty="0" err="1"/>
              <a:t>probleme</a:t>
            </a:r>
            <a:r>
              <a:rPr lang="en-US" sz="1200" dirty="0"/>
              <a:t> de </a:t>
            </a:r>
            <a:r>
              <a:rPr lang="en-US" sz="1200" dirty="0" err="1"/>
              <a:t>etică</a:t>
            </a:r>
            <a:r>
              <a:rPr lang="en-US" sz="1200" dirty="0"/>
              <a:t> </a:t>
            </a:r>
            <a:r>
              <a:rPr lang="en-US" sz="1200" dirty="0" err="1"/>
              <a:t>medicală</a:t>
            </a:r>
            <a:r>
              <a:rPr lang="en-US" sz="1200" dirty="0"/>
              <a:t>, </a:t>
            </a:r>
            <a:r>
              <a:rPr lang="en-US" sz="1200" dirty="0" err="1"/>
              <a:t>pentru</a:t>
            </a:r>
            <a:r>
              <a:rPr lang="en-US" sz="1200" dirty="0"/>
              <a:t> ca </a:t>
            </a:r>
            <a:r>
              <a:rPr lang="en-US" sz="1200" dirty="0" err="1"/>
              <a:t>aceștia</a:t>
            </a:r>
            <a:r>
              <a:rPr lang="en-US" sz="1200" dirty="0"/>
              <a:t> </a:t>
            </a:r>
            <a:r>
              <a:rPr lang="en-US" sz="1200" dirty="0" err="1"/>
              <a:t>să</a:t>
            </a:r>
            <a:r>
              <a:rPr lang="en-US" sz="1200" dirty="0"/>
              <a:t> evite </a:t>
            </a:r>
            <a:r>
              <a:rPr lang="en-US" sz="1200" dirty="0" err="1"/>
              <a:t>să</a:t>
            </a:r>
            <a:r>
              <a:rPr lang="en-US" sz="1200" dirty="0"/>
              <a:t> </a:t>
            </a:r>
            <a:r>
              <a:rPr lang="en-US" sz="1200" dirty="0" err="1"/>
              <a:t>devină</a:t>
            </a:r>
            <a:r>
              <a:rPr lang="en-US" sz="1200" dirty="0"/>
              <a:t> </a:t>
            </a:r>
            <a:r>
              <a:rPr lang="en-US" sz="1200" dirty="0" err="1"/>
              <a:t>instrumente</a:t>
            </a:r>
            <a:r>
              <a:rPr lang="en-US" sz="1200" dirty="0"/>
              <a:t> </a:t>
            </a:r>
            <a:r>
              <a:rPr lang="en-US" sz="1200" dirty="0" err="1"/>
              <a:t>neinformate</a:t>
            </a:r>
            <a:endParaRPr lang="en-US" sz="1200" dirty="0"/>
          </a:p>
          <a:p>
            <a:pPr algn="just"/>
            <a:r>
              <a:rPr lang="en-US" sz="1200" dirty="0"/>
              <a:t> </a:t>
            </a:r>
            <a:r>
              <a:rPr lang="en-US" sz="1200" dirty="0" err="1" smtClean="0"/>
              <a:t>Introducerea</a:t>
            </a:r>
            <a:r>
              <a:rPr lang="en-US" sz="1200" dirty="0" smtClean="0"/>
              <a:t> </a:t>
            </a:r>
            <a:r>
              <a:rPr lang="en-US" sz="1200" dirty="0" err="1"/>
              <a:t>studenților</a:t>
            </a:r>
            <a:r>
              <a:rPr lang="en-US" sz="1200" dirty="0"/>
              <a:t> </a:t>
            </a:r>
            <a:r>
              <a:rPr lang="ro-MO" sz="1200" dirty="0" smtClean="0"/>
              <a:t>în </a:t>
            </a:r>
            <a:r>
              <a:rPr lang="en-US" sz="1200" dirty="0" err="1" smtClean="0"/>
              <a:t>liniile</a:t>
            </a:r>
            <a:r>
              <a:rPr lang="en-US" sz="1200" dirty="0" smtClean="0"/>
              <a:t> </a:t>
            </a:r>
            <a:r>
              <a:rPr lang="en-US" sz="1200" dirty="0" err="1"/>
              <a:t>bioetice</a:t>
            </a:r>
            <a:r>
              <a:rPr lang="en-US" sz="1200" dirty="0"/>
              <a:t> </a:t>
            </a:r>
            <a:r>
              <a:rPr lang="en-US" sz="1200" dirty="0" err="1"/>
              <a:t>pe</a:t>
            </a:r>
            <a:r>
              <a:rPr lang="en-US" sz="1200" dirty="0"/>
              <a:t> care un medic </a:t>
            </a:r>
            <a:r>
              <a:rPr lang="en-US" sz="1200" dirty="0" err="1"/>
              <a:t>poate</a:t>
            </a:r>
            <a:r>
              <a:rPr lang="en-US" sz="1200" dirty="0"/>
              <a:t> fi </a:t>
            </a:r>
            <a:r>
              <a:rPr lang="en-US" sz="1200" dirty="0" err="1"/>
              <a:t>forțat</a:t>
            </a:r>
            <a:r>
              <a:rPr lang="en-US" sz="1200" dirty="0"/>
              <a:t> </a:t>
            </a:r>
            <a:r>
              <a:rPr lang="en-US" sz="1200" dirty="0" err="1"/>
              <a:t>să</a:t>
            </a:r>
            <a:r>
              <a:rPr lang="en-US" sz="1200" dirty="0"/>
              <a:t> le </a:t>
            </a:r>
            <a:r>
              <a:rPr lang="en-US" sz="1200" dirty="0" err="1"/>
              <a:t>traverseze</a:t>
            </a:r>
            <a:r>
              <a:rPr lang="en-US" sz="1200" dirty="0"/>
              <a:t>, </a:t>
            </a:r>
            <a:r>
              <a:rPr lang="en-US" sz="1200" dirty="0" err="1"/>
              <a:t>având</a:t>
            </a:r>
            <a:r>
              <a:rPr lang="en-US" sz="1200" dirty="0"/>
              <a:t> </a:t>
            </a:r>
            <a:r>
              <a:rPr lang="en-US" sz="1200" dirty="0" err="1"/>
              <a:t>în</a:t>
            </a:r>
            <a:r>
              <a:rPr lang="en-US" sz="1200" dirty="0"/>
              <a:t> </a:t>
            </a:r>
            <a:r>
              <a:rPr lang="en-US" sz="1200" dirty="0" err="1"/>
              <a:t>vedere</a:t>
            </a:r>
            <a:r>
              <a:rPr lang="en-US" sz="1200" dirty="0"/>
              <a:t> </a:t>
            </a:r>
            <a:r>
              <a:rPr lang="en-US" sz="1200" dirty="0" err="1"/>
              <a:t>contextul</a:t>
            </a:r>
            <a:r>
              <a:rPr lang="en-US" sz="1200" dirty="0"/>
              <a:t> social </a:t>
            </a:r>
            <a:r>
              <a:rPr lang="en-US" sz="1200" dirty="0" err="1"/>
              <a:t>adecvat</a:t>
            </a:r>
            <a:r>
              <a:rPr lang="en-US" sz="1200" dirty="0"/>
              <a:t> </a:t>
            </a:r>
            <a:r>
              <a:rPr lang="en-US" sz="1200" dirty="0" err="1"/>
              <a:t>și</a:t>
            </a:r>
            <a:r>
              <a:rPr lang="en-US" sz="1200" dirty="0"/>
              <a:t> </a:t>
            </a:r>
            <a:r>
              <a:rPr lang="en-US" sz="1200" dirty="0" err="1"/>
              <a:t>consecințele</a:t>
            </a:r>
            <a:r>
              <a:rPr lang="en-US" sz="1200" dirty="0"/>
              <a:t> care </a:t>
            </a:r>
            <a:r>
              <a:rPr lang="en-US" sz="1200" dirty="0" err="1"/>
              <a:t>decurg</a:t>
            </a:r>
            <a:r>
              <a:rPr lang="en-US" sz="1200" dirty="0"/>
              <a:t>.</a:t>
            </a:r>
          </a:p>
          <a:p>
            <a:pPr algn="just"/>
            <a:r>
              <a:rPr lang="en-US" sz="1200" dirty="0"/>
              <a:t> </a:t>
            </a:r>
            <a:r>
              <a:rPr lang="en-US" sz="1200" dirty="0" err="1"/>
              <a:t>Introduceți</a:t>
            </a:r>
            <a:r>
              <a:rPr lang="en-US" sz="1200" dirty="0"/>
              <a:t> </a:t>
            </a:r>
            <a:r>
              <a:rPr lang="en-US" sz="1200" dirty="0" err="1"/>
              <a:t>studenții</a:t>
            </a:r>
            <a:r>
              <a:rPr lang="en-US" sz="1200" dirty="0"/>
              <a:t> </a:t>
            </a:r>
            <a:r>
              <a:rPr lang="ro-RO" sz="1200" dirty="0" smtClean="0"/>
              <a:t>în </a:t>
            </a:r>
            <a:r>
              <a:rPr lang="en-US" sz="1200" dirty="0" err="1" smtClean="0"/>
              <a:t>rezultatul</a:t>
            </a:r>
            <a:r>
              <a:rPr lang="en-US" sz="1200" dirty="0" smtClean="0"/>
              <a:t> </a:t>
            </a:r>
            <a:r>
              <a:rPr lang="en-US" sz="1200" dirty="0" err="1"/>
              <a:t>negării</a:t>
            </a:r>
            <a:r>
              <a:rPr lang="en-US" sz="1200" dirty="0"/>
              <a:t> </a:t>
            </a:r>
            <a:r>
              <a:rPr lang="en-US" sz="1200" dirty="0" err="1"/>
              <a:t>unui</a:t>
            </a:r>
            <a:r>
              <a:rPr lang="en-US" sz="1200" dirty="0"/>
              <a:t> </a:t>
            </a:r>
            <a:r>
              <a:rPr lang="en-US" sz="1200" dirty="0" err="1"/>
              <a:t>drept</a:t>
            </a:r>
            <a:r>
              <a:rPr lang="en-US" sz="1200" dirty="0"/>
              <a:t> universal al </a:t>
            </a:r>
            <a:r>
              <a:rPr lang="en-US" sz="1200" dirty="0" err="1"/>
              <a:t>omului</a:t>
            </a:r>
            <a:r>
              <a:rPr lang="en-US" sz="1200" dirty="0"/>
              <a:t>, </a:t>
            </a:r>
            <a:r>
              <a:rPr lang="en-US" sz="1200" dirty="0" err="1"/>
              <a:t>permițându</a:t>
            </a:r>
            <a:r>
              <a:rPr lang="en-US" sz="1200" dirty="0"/>
              <a:t>-le </a:t>
            </a:r>
            <a:r>
              <a:rPr lang="en-US" sz="1200" dirty="0" err="1"/>
              <a:t>astfel</a:t>
            </a:r>
            <a:r>
              <a:rPr lang="en-US" sz="1200" dirty="0"/>
              <a:t> „</a:t>
            </a:r>
            <a:r>
              <a:rPr lang="en-US" sz="1200" dirty="0" err="1"/>
              <a:t>să</a:t>
            </a:r>
            <a:r>
              <a:rPr lang="en-US" sz="1200" dirty="0"/>
              <a:t> </a:t>
            </a:r>
            <a:r>
              <a:rPr lang="en-US" sz="1200" dirty="0" err="1" smtClean="0"/>
              <a:t>tra</a:t>
            </a:r>
            <a:r>
              <a:rPr lang="ro-RO" sz="1200" dirty="0" err="1" smtClean="0"/>
              <a:t>seze</a:t>
            </a:r>
            <a:r>
              <a:rPr lang="en-US" sz="1200" dirty="0" smtClean="0"/>
              <a:t> </a:t>
            </a:r>
            <a:r>
              <a:rPr lang="en-US" sz="1200" dirty="0" err="1"/>
              <a:t>granița</a:t>
            </a:r>
            <a:r>
              <a:rPr lang="en-US" sz="1200" dirty="0"/>
              <a:t> </a:t>
            </a:r>
            <a:r>
              <a:rPr lang="en-US" sz="1200" dirty="0" err="1"/>
              <a:t>dintre</a:t>
            </a:r>
            <a:r>
              <a:rPr lang="en-US" sz="1200" dirty="0"/>
              <a:t> </a:t>
            </a:r>
            <a:r>
              <a:rPr lang="en-US" sz="1200" dirty="0" err="1"/>
              <a:t>măsurile</a:t>
            </a:r>
            <a:r>
              <a:rPr lang="en-US" sz="1200" dirty="0"/>
              <a:t> </a:t>
            </a:r>
            <a:r>
              <a:rPr lang="en-US" sz="1200" dirty="0" err="1"/>
              <a:t>rezonabile</a:t>
            </a:r>
            <a:r>
              <a:rPr lang="en-US" sz="1200" dirty="0"/>
              <a:t> </a:t>
            </a:r>
            <a:r>
              <a:rPr lang="en-US" sz="1200" dirty="0" err="1"/>
              <a:t>și</a:t>
            </a:r>
            <a:r>
              <a:rPr lang="en-US" sz="1200" dirty="0"/>
              <a:t> </a:t>
            </a:r>
            <a:r>
              <a:rPr lang="en-US" sz="1200" dirty="0" err="1"/>
              <a:t>actele</a:t>
            </a:r>
            <a:r>
              <a:rPr lang="en-US" sz="1200" dirty="0"/>
              <a:t> </a:t>
            </a:r>
            <a:r>
              <a:rPr lang="en-US" sz="1200" dirty="0" err="1"/>
              <a:t>excesive</a:t>
            </a:r>
            <a:r>
              <a:rPr lang="en-US" sz="1200" dirty="0"/>
              <a:t>” (</a:t>
            </a:r>
            <a:r>
              <a:rPr lang="en-US" sz="1200" dirty="0" err="1"/>
              <a:t>interviu</a:t>
            </a:r>
            <a:r>
              <a:rPr lang="en-US" sz="1200" dirty="0"/>
              <a:t> cu prof. Marius </a:t>
            </a:r>
            <a:r>
              <a:rPr lang="en-US" sz="1200" dirty="0" err="1"/>
              <a:t>Turda</a:t>
            </a:r>
            <a:r>
              <a:rPr lang="en-US" sz="1200" dirty="0"/>
              <a:t>), </a:t>
            </a:r>
            <a:r>
              <a:rPr lang="en-US" sz="1200" dirty="0" err="1"/>
              <a:t>când</a:t>
            </a:r>
            <a:r>
              <a:rPr lang="en-US" sz="1200" dirty="0"/>
              <a:t> se </a:t>
            </a:r>
            <a:r>
              <a:rPr lang="en-US" sz="1200" dirty="0" err="1" smtClean="0"/>
              <a:t>vorbe</a:t>
            </a:r>
            <a:r>
              <a:rPr lang="ro-MO" sz="1200" dirty="0" smtClean="0"/>
              <a:t>ș</a:t>
            </a:r>
            <a:r>
              <a:rPr lang="en-US" sz="1200" dirty="0" err="1" smtClean="0"/>
              <a:t>te</a:t>
            </a:r>
            <a:r>
              <a:rPr lang="en-US" sz="1200" dirty="0" smtClean="0"/>
              <a:t> </a:t>
            </a:r>
            <a:r>
              <a:rPr lang="en-US" sz="1200" dirty="0" err="1"/>
              <a:t>despre</a:t>
            </a:r>
            <a:r>
              <a:rPr lang="en-US" sz="1200" dirty="0"/>
              <a:t> </a:t>
            </a:r>
            <a:r>
              <a:rPr lang="en-US" sz="1200" dirty="0" err="1"/>
              <a:t>sănătatea</a:t>
            </a:r>
            <a:r>
              <a:rPr lang="en-US" sz="1200" dirty="0"/>
              <a:t> </a:t>
            </a:r>
            <a:r>
              <a:rPr lang="en-US" sz="1200" dirty="0" err="1"/>
              <a:t>unei</a:t>
            </a:r>
            <a:r>
              <a:rPr lang="en-US" sz="1200" dirty="0"/>
              <a:t> </a:t>
            </a:r>
            <a:r>
              <a:rPr lang="en-US" sz="1200" dirty="0" err="1"/>
              <a:t>țări</a:t>
            </a:r>
            <a:endParaRPr lang="en-US" sz="1200" dirty="0"/>
          </a:p>
          <a:p>
            <a:pPr algn="just"/>
            <a:r>
              <a:rPr lang="en-US" sz="1200" dirty="0" err="1"/>
              <a:t>Motivați</a:t>
            </a:r>
            <a:r>
              <a:rPr lang="en-US" sz="1200" dirty="0"/>
              <a:t> </a:t>
            </a:r>
            <a:r>
              <a:rPr lang="en-US" sz="1200" dirty="0" err="1"/>
              <a:t>elevii</a:t>
            </a:r>
            <a:r>
              <a:rPr lang="en-US" sz="1200" dirty="0"/>
              <a:t> </a:t>
            </a:r>
            <a:r>
              <a:rPr lang="en-US" sz="1200" dirty="0" err="1"/>
              <a:t>să</a:t>
            </a:r>
            <a:r>
              <a:rPr lang="en-US" sz="1200" dirty="0"/>
              <a:t> </a:t>
            </a:r>
            <a:r>
              <a:rPr lang="en-US" sz="1200" dirty="0" err="1"/>
              <a:t>devină</a:t>
            </a:r>
            <a:r>
              <a:rPr lang="en-US" sz="1200" dirty="0"/>
              <a:t> parte </a:t>
            </a:r>
            <a:r>
              <a:rPr lang="en-US" sz="1200" dirty="0" err="1"/>
              <a:t>dintr</a:t>
            </a:r>
            <a:r>
              <a:rPr lang="en-US" sz="1200" dirty="0"/>
              <a:t>-un </a:t>
            </a:r>
            <a:r>
              <a:rPr lang="en-US" sz="1200" dirty="0" err="1"/>
              <a:t>sistem</a:t>
            </a:r>
            <a:r>
              <a:rPr lang="en-US" sz="1200" dirty="0"/>
              <a:t> al </a:t>
            </a:r>
            <a:r>
              <a:rPr lang="en-US" sz="1200" dirty="0" err="1"/>
              <a:t>cărui</a:t>
            </a:r>
            <a:r>
              <a:rPr lang="en-US" sz="1200" dirty="0"/>
              <a:t> </a:t>
            </a:r>
            <a:r>
              <a:rPr lang="en-US" sz="1200" dirty="0" err="1"/>
              <a:t>rol</a:t>
            </a:r>
            <a:r>
              <a:rPr lang="en-US" sz="1200" dirty="0"/>
              <a:t> </a:t>
            </a:r>
            <a:r>
              <a:rPr lang="en-US" sz="1200" dirty="0" err="1"/>
              <a:t>este</a:t>
            </a:r>
            <a:r>
              <a:rPr lang="en-US" sz="1200" dirty="0"/>
              <a:t> „de a </a:t>
            </a:r>
            <a:r>
              <a:rPr lang="en-US" sz="1200" dirty="0" err="1"/>
              <a:t>educa</a:t>
            </a:r>
            <a:r>
              <a:rPr lang="en-US" sz="1200" dirty="0"/>
              <a:t> </a:t>
            </a:r>
            <a:r>
              <a:rPr lang="en-US" sz="1200" dirty="0" err="1"/>
              <a:t>și</a:t>
            </a:r>
            <a:r>
              <a:rPr lang="en-US" sz="1200" dirty="0"/>
              <a:t> a </a:t>
            </a:r>
            <a:r>
              <a:rPr lang="en-US" sz="1200" dirty="0" err="1"/>
              <a:t>discuta</a:t>
            </a:r>
            <a:r>
              <a:rPr lang="en-US" sz="1200" dirty="0"/>
              <a:t> public </a:t>
            </a:r>
            <a:r>
              <a:rPr lang="en-US" sz="1200" dirty="0" err="1"/>
              <a:t>aceste</a:t>
            </a:r>
            <a:r>
              <a:rPr lang="en-US" sz="1200" dirty="0"/>
              <a:t> </a:t>
            </a:r>
            <a:r>
              <a:rPr lang="en-US" sz="1200" dirty="0" err="1"/>
              <a:t>lucruri</a:t>
            </a:r>
            <a:r>
              <a:rPr lang="en-US" sz="1200" dirty="0"/>
              <a:t>, </a:t>
            </a:r>
            <a:r>
              <a:rPr lang="en-US" sz="1200" dirty="0" err="1"/>
              <a:t>astfel</a:t>
            </a:r>
            <a:r>
              <a:rPr lang="en-US" sz="1200" dirty="0"/>
              <a:t> </a:t>
            </a:r>
            <a:r>
              <a:rPr lang="en-US" sz="1200" dirty="0" err="1"/>
              <a:t>încât</a:t>
            </a:r>
            <a:r>
              <a:rPr lang="en-US" sz="1200" dirty="0"/>
              <a:t> </a:t>
            </a:r>
            <a:r>
              <a:rPr lang="en-US" sz="1200" dirty="0" err="1"/>
              <a:t>tinerii</a:t>
            </a:r>
            <a:r>
              <a:rPr lang="en-US" sz="1200" dirty="0"/>
              <a:t> </a:t>
            </a:r>
            <a:r>
              <a:rPr lang="en-US" sz="1200" dirty="0" err="1"/>
              <a:t>să</a:t>
            </a:r>
            <a:r>
              <a:rPr lang="en-US" sz="1200" dirty="0"/>
              <a:t> </a:t>
            </a:r>
            <a:r>
              <a:rPr lang="en-US" sz="1200" dirty="0" err="1"/>
              <a:t>poată</a:t>
            </a:r>
            <a:r>
              <a:rPr lang="en-US" sz="1200" dirty="0"/>
              <a:t> fi </a:t>
            </a:r>
            <a:r>
              <a:rPr lang="en-US" sz="1200" dirty="0" err="1"/>
              <a:t>informați</a:t>
            </a:r>
            <a:r>
              <a:rPr lang="en-US" sz="1200" dirty="0"/>
              <a:t> </a:t>
            </a:r>
            <a:r>
              <a:rPr lang="en-US" sz="1200" dirty="0" err="1"/>
              <a:t>și</a:t>
            </a:r>
            <a:r>
              <a:rPr lang="en-US" sz="1200" dirty="0"/>
              <a:t> </a:t>
            </a:r>
            <a:r>
              <a:rPr lang="en-US" sz="1200" dirty="0" err="1"/>
              <a:t>să</a:t>
            </a:r>
            <a:r>
              <a:rPr lang="en-US" sz="1200" dirty="0"/>
              <a:t> </a:t>
            </a:r>
            <a:r>
              <a:rPr lang="en-US" sz="1200" dirty="0" err="1"/>
              <a:t>poată</a:t>
            </a:r>
            <a:r>
              <a:rPr lang="en-US" sz="1200" dirty="0"/>
              <a:t> </a:t>
            </a:r>
            <a:r>
              <a:rPr lang="en-US" sz="1200" dirty="0" err="1"/>
              <a:t>lua</a:t>
            </a:r>
            <a:r>
              <a:rPr lang="en-US" sz="1200" dirty="0"/>
              <a:t> </a:t>
            </a:r>
            <a:r>
              <a:rPr lang="en-US" sz="1200" dirty="0" err="1"/>
              <a:t>decizii</a:t>
            </a:r>
            <a:r>
              <a:rPr lang="en-US" sz="1200" dirty="0"/>
              <a:t> </a:t>
            </a:r>
            <a:r>
              <a:rPr lang="en-US" sz="1200" dirty="0" err="1"/>
              <a:t>mai</a:t>
            </a:r>
            <a:r>
              <a:rPr lang="en-US" sz="1200" dirty="0"/>
              <a:t> </a:t>
            </a:r>
            <a:r>
              <a:rPr lang="en-US" sz="1200" dirty="0" err="1"/>
              <a:t>bune</a:t>
            </a:r>
            <a:r>
              <a:rPr lang="en-US" sz="1200" dirty="0"/>
              <a:t> cu </a:t>
            </a:r>
            <a:r>
              <a:rPr lang="en-US" sz="1200" dirty="0" err="1"/>
              <a:t>privire</a:t>
            </a:r>
            <a:r>
              <a:rPr lang="en-US" sz="1200" dirty="0"/>
              <a:t> la </a:t>
            </a:r>
            <a:r>
              <a:rPr lang="en-US" sz="1200" dirty="0" err="1"/>
              <a:t>modul</a:t>
            </a:r>
            <a:r>
              <a:rPr lang="en-US" sz="1200" dirty="0"/>
              <a:t> </a:t>
            </a:r>
            <a:r>
              <a:rPr lang="en-US" sz="1200" dirty="0" err="1"/>
              <a:t>în</a:t>
            </a:r>
            <a:r>
              <a:rPr lang="en-US" sz="1200" dirty="0"/>
              <a:t> care </a:t>
            </a:r>
            <a:r>
              <a:rPr lang="en-US" sz="1200" dirty="0" err="1"/>
              <a:t>aceste</a:t>
            </a:r>
            <a:r>
              <a:rPr lang="en-US" sz="1200" dirty="0"/>
              <a:t> </a:t>
            </a:r>
            <a:r>
              <a:rPr lang="en-US" sz="1200" dirty="0" err="1"/>
              <a:t>idei</a:t>
            </a:r>
            <a:r>
              <a:rPr lang="en-US" sz="1200" dirty="0"/>
              <a:t> </a:t>
            </a:r>
            <a:r>
              <a:rPr lang="en-US" sz="1200" dirty="0" err="1"/>
              <a:t>și</a:t>
            </a:r>
            <a:r>
              <a:rPr lang="en-US" sz="1200" dirty="0"/>
              <a:t> </a:t>
            </a:r>
            <a:r>
              <a:rPr lang="en-US" sz="1200" dirty="0" err="1"/>
              <a:t>practici</a:t>
            </a:r>
            <a:r>
              <a:rPr lang="en-US" sz="1200" dirty="0"/>
              <a:t> le </a:t>
            </a:r>
            <a:r>
              <a:rPr lang="en-US" sz="1200" dirty="0" err="1"/>
              <a:t>influențează</a:t>
            </a:r>
            <a:r>
              <a:rPr lang="en-US" sz="1200" dirty="0"/>
              <a:t> </a:t>
            </a:r>
            <a:r>
              <a:rPr lang="en-US" sz="1200" dirty="0" err="1"/>
              <a:t>viața</a:t>
            </a:r>
            <a:r>
              <a:rPr lang="en-US" sz="1200" dirty="0"/>
              <a:t>”.</a:t>
            </a:r>
          </a:p>
          <a:p>
            <a:pPr algn="just"/>
            <a:r>
              <a:rPr lang="en-US" sz="1200" dirty="0" err="1"/>
              <a:t>Motivați</a:t>
            </a:r>
            <a:r>
              <a:rPr lang="en-US" sz="1200" dirty="0"/>
              <a:t> </a:t>
            </a:r>
            <a:r>
              <a:rPr lang="en-US" sz="1200" dirty="0" err="1"/>
              <a:t>studenții</a:t>
            </a:r>
            <a:r>
              <a:rPr lang="en-US" sz="1200" dirty="0"/>
              <a:t> </a:t>
            </a:r>
            <a:r>
              <a:rPr lang="en-US" sz="1200" dirty="0" err="1"/>
              <a:t>să</a:t>
            </a:r>
            <a:r>
              <a:rPr lang="en-US" sz="1200" dirty="0"/>
              <a:t> </a:t>
            </a:r>
            <a:r>
              <a:rPr lang="en-US" sz="1200" dirty="0" err="1"/>
              <a:t>includă</a:t>
            </a:r>
            <a:r>
              <a:rPr lang="en-US" sz="1200" dirty="0"/>
              <a:t> </a:t>
            </a:r>
            <a:r>
              <a:rPr lang="en-US" sz="1200" dirty="0" err="1"/>
              <a:t>istorici</a:t>
            </a:r>
            <a:r>
              <a:rPr lang="en-US" sz="1200" dirty="0"/>
              <a:t>, </a:t>
            </a:r>
            <a:r>
              <a:rPr lang="en-US" sz="1200" dirty="0" err="1"/>
              <a:t>asistenți</a:t>
            </a:r>
            <a:r>
              <a:rPr lang="en-US" sz="1200" dirty="0"/>
              <a:t> </a:t>
            </a:r>
            <a:r>
              <a:rPr lang="en-US" sz="1200" dirty="0" err="1"/>
              <a:t>sociali</a:t>
            </a:r>
            <a:r>
              <a:rPr lang="en-US" sz="1200" dirty="0"/>
              <a:t> </a:t>
            </a:r>
            <a:r>
              <a:rPr lang="en-US" sz="1200" dirty="0" err="1"/>
              <a:t>și</a:t>
            </a:r>
            <a:r>
              <a:rPr lang="en-US" sz="1200" dirty="0"/>
              <a:t> </a:t>
            </a:r>
            <a:r>
              <a:rPr lang="en-US" sz="1200" dirty="0" err="1"/>
              <a:t>politicieni</a:t>
            </a:r>
            <a:r>
              <a:rPr lang="en-US" sz="1200" dirty="0"/>
              <a:t> </a:t>
            </a:r>
            <a:r>
              <a:rPr lang="en-US" sz="1200" dirty="0" err="1"/>
              <a:t>în</a:t>
            </a:r>
            <a:r>
              <a:rPr lang="en-US" sz="1200" dirty="0"/>
              <a:t> </a:t>
            </a:r>
            <a:r>
              <a:rPr lang="en-US" sz="1200" dirty="0" err="1"/>
              <a:t>dezbaterea</a:t>
            </a:r>
            <a:r>
              <a:rPr lang="en-US" sz="1200" dirty="0"/>
              <a:t> </a:t>
            </a:r>
            <a:r>
              <a:rPr lang="en-US" sz="1200" dirty="0" err="1"/>
              <a:t>despre</a:t>
            </a:r>
            <a:r>
              <a:rPr lang="en-US" sz="1200" dirty="0"/>
              <a:t> </a:t>
            </a:r>
            <a:r>
              <a:rPr lang="en-US" sz="1200" dirty="0" err="1"/>
              <a:t>eugenie</a:t>
            </a:r>
            <a:r>
              <a:rPr lang="en-US" sz="1200" dirty="0"/>
              <a:t> </a:t>
            </a:r>
            <a:r>
              <a:rPr lang="en-US" sz="1200" dirty="0" err="1"/>
              <a:t>și</a:t>
            </a:r>
            <a:r>
              <a:rPr lang="en-US" sz="1200" dirty="0"/>
              <a:t> </a:t>
            </a:r>
            <a:r>
              <a:rPr lang="en-US" sz="1200" dirty="0" err="1"/>
              <a:t>consecințele</a:t>
            </a:r>
            <a:r>
              <a:rPr lang="en-US" sz="1200" dirty="0"/>
              <a:t> </a:t>
            </a:r>
            <a:r>
              <a:rPr lang="en-US" sz="1200" dirty="0" err="1"/>
              <a:t>ei</a:t>
            </a:r>
            <a:r>
              <a:rPr lang="en-US" sz="1200" dirty="0"/>
              <a:t> </a:t>
            </a:r>
            <a:r>
              <a:rPr lang="en-US" sz="1200" dirty="0" err="1"/>
              <a:t>viitoare</a:t>
            </a:r>
            <a:r>
              <a:rPr lang="en-US" sz="1200" dirty="0"/>
              <a:t>.</a:t>
            </a:r>
          </a:p>
          <a:p>
            <a:pPr algn="just"/>
            <a:r>
              <a:rPr lang="en-US" sz="1200" dirty="0" err="1"/>
              <a:t>Stimulați</a:t>
            </a:r>
            <a:r>
              <a:rPr lang="en-US" sz="1200" dirty="0"/>
              <a:t> </a:t>
            </a:r>
            <a:r>
              <a:rPr lang="en-US" sz="1200" dirty="0" err="1"/>
              <a:t>reflecțiile</a:t>
            </a:r>
            <a:r>
              <a:rPr lang="en-US" sz="1200" dirty="0"/>
              <a:t> </a:t>
            </a:r>
            <a:r>
              <a:rPr lang="en-US" sz="1200" dirty="0" err="1"/>
              <a:t>asupra</a:t>
            </a:r>
            <a:r>
              <a:rPr lang="en-US" sz="1200" dirty="0"/>
              <a:t> </a:t>
            </a:r>
            <a:r>
              <a:rPr lang="en-US" sz="1200" dirty="0" err="1"/>
              <a:t>semnificației</a:t>
            </a:r>
            <a:r>
              <a:rPr lang="en-US" sz="1200" dirty="0"/>
              <a:t> </a:t>
            </a:r>
            <a:r>
              <a:rPr lang="en-US" sz="1200" dirty="0" err="1"/>
              <a:t>eugeniei</a:t>
            </a:r>
            <a:r>
              <a:rPr lang="en-US" sz="1200" dirty="0"/>
              <a:t> </a:t>
            </a:r>
            <a:r>
              <a:rPr lang="en-US" sz="1200" dirty="0" err="1"/>
              <a:t>astăzi</a:t>
            </a:r>
            <a:r>
              <a:rPr lang="en-US" sz="1200" dirty="0"/>
              <a:t> </a:t>
            </a:r>
            <a:r>
              <a:rPr lang="en-US" sz="1200" dirty="0" err="1"/>
              <a:t>știind</a:t>
            </a:r>
            <a:r>
              <a:rPr lang="en-US" sz="1200" dirty="0"/>
              <a:t> </a:t>
            </a:r>
            <a:r>
              <a:rPr lang="en-US" sz="1200" dirty="0" err="1"/>
              <a:t>că</a:t>
            </a:r>
            <a:r>
              <a:rPr lang="en-US" sz="1200" dirty="0"/>
              <a:t> </a:t>
            </a:r>
            <a:r>
              <a:rPr lang="en-US" sz="1200" dirty="0" err="1"/>
              <a:t>impactul</a:t>
            </a:r>
            <a:r>
              <a:rPr lang="en-US" sz="1200" dirty="0"/>
              <a:t> </a:t>
            </a:r>
            <a:r>
              <a:rPr lang="en-US" sz="1200" dirty="0" err="1"/>
              <a:t>manifestărilor</a:t>
            </a:r>
            <a:r>
              <a:rPr lang="en-US" sz="1200" dirty="0"/>
              <a:t> </a:t>
            </a:r>
            <a:r>
              <a:rPr lang="en-US" sz="1200" dirty="0" err="1"/>
              <a:t>anterioare</a:t>
            </a:r>
            <a:r>
              <a:rPr lang="en-US" sz="1200" dirty="0"/>
              <a:t> ale </a:t>
            </a:r>
            <a:r>
              <a:rPr lang="en-US" sz="1200" dirty="0" err="1"/>
              <a:t>eugeniei</a:t>
            </a:r>
            <a:r>
              <a:rPr lang="en-US" sz="1200" dirty="0"/>
              <a:t> </a:t>
            </a:r>
            <a:r>
              <a:rPr lang="en-US" sz="1200" dirty="0" err="1"/>
              <a:t>continuă</a:t>
            </a:r>
            <a:r>
              <a:rPr lang="en-US" sz="1200" dirty="0"/>
              <a:t> </a:t>
            </a:r>
            <a:r>
              <a:rPr lang="en-US" sz="1200" dirty="0" err="1"/>
              <a:t>să</a:t>
            </a:r>
            <a:r>
              <a:rPr lang="en-US" sz="1200" dirty="0"/>
              <a:t> </a:t>
            </a:r>
            <a:r>
              <a:rPr lang="en-US" sz="1200" dirty="0" err="1"/>
              <a:t>reprezinte</a:t>
            </a:r>
            <a:r>
              <a:rPr lang="en-US" sz="1200" dirty="0"/>
              <a:t> o </a:t>
            </a:r>
            <a:r>
              <a:rPr lang="en-US" sz="1200" dirty="0" err="1"/>
              <a:t>problemă</a:t>
            </a:r>
            <a:r>
              <a:rPr lang="en-US" sz="1200" dirty="0"/>
              <a:t> </a:t>
            </a:r>
            <a:r>
              <a:rPr lang="en-US" sz="1200" dirty="0" err="1"/>
              <a:t>foarte</a:t>
            </a:r>
            <a:r>
              <a:rPr lang="en-US" sz="1200" dirty="0"/>
              <a:t> </a:t>
            </a:r>
            <a:r>
              <a:rPr lang="en-US" sz="1200" dirty="0" err="1"/>
              <a:t>sensibilă</a:t>
            </a:r>
            <a:r>
              <a:rPr lang="en-US" sz="1200" dirty="0"/>
              <a:t> </a:t>
            </a:r>
            <a:r>
              <a:rPr lang="en-US" sz="1200" dirty="0" err="1"/>
              <a:t>și</a:t>
            </a:r>
            <a:r>
              <a:rPr lang="en-US" sz="1200" dirty="0"/>
              <a:t> </a:t>
            </a:r>
            <a:r>
              <a:rPr lang="en-US" sz="1200" dirty="0" err="1"/>
              <a:t>emoțională</a:t>
            </a:r>
            <a:r>
              <a:rPr lang="en-US" sz="1200" dirty="0"/>
              <a:t> </a:t>
            </a:r>
            <a:r>
              <a:rPr lang="en-US" sz="1200" dirty="0" err="1"/>
              <a:t>pentru</a:t>
            </a:r>
            <a:r>
              <a:rPr lang="en-US" sz="1200" dirty="0"/>
              <a:t> </a:t>
            </a:r>
            <a:r>
              <a:rPr lang="en-US" sz="1200" dirty="0" err="1"/>
              <a:t>mulți</a:t>
            </a:r>
            <a:r>
              <a:rPr lang="en-US" sz="1200" dirty="0"/>
              <a:t> </a:t>
            </a:r>
            <a:r>
              <a:rPr lang="en-US" sz="1200" dirty="0" err="1"/>
              <a:t>oameni</a:t>
            </a:r>
            <a:r>
              <a:rPr lang="en-US" sz="1200" dirty="0"/>
              <a:t>, nu </a:t>
            </a:r>
            <a:r>
              <a:rPr lang="en-US" sz="1200" dirty="0" err="1"/>
              <a:t>numai</a:t>
            </a:r>
            <a:r>
              <a:rPr lang="en-US" sz="1200" dirty="0"/>
              <a:t> </a:t>
            </a:r>
            <a:r>
              <a:rPr lang="en-US" sz="1200" dirty="0" err="1"/>
              <a:t>pentru</a:t>
            </a:r>
            <a:r>
              <a:rPr lang="en-US" sz="1200" dirty="0"/>
              <a:t> </a:t>
            </a:r>
            <a:r>
              <a:rPr lang="en-US" sz="1200" dirty="0" err="1"/>
              <a:t>că</a:t>
            </a:r>
            <a:r>
              <a:rPr lang="en-US" sz="1200" dirty="0"/>
              <a:t> </a:t>
            </a:r>
            <a:r>
              <a:rPr lang="en-US" sz="1200" dirty="0" err="1"/>
              <a:t>eugenia</a:t>
            </a:r>
            <a:r>
              <a:rPr lang="en-US" sz="1200" dirty="0"/>
              <a:t> a </a:t>
            </a:r>
            <a:r>
              <a:rPr lang="en-US" sz="1200" dirty="0" err="1"/>
              <a:t>fost</a:t>
            </a:r>
            <a:r>
              <a:rPr lang="en-US" sz="1200" dirty="0"/>
              <a:t> o </a:t>
            </a:r>
            <a:r>
              <a:rPr lang="en-US" sz="1200" dirty="0" err="1"/>
              <a:t>sursă</a:t>
            </a:r>
            <a:r>
              <a:rPr lang="en-US" sz="1200" dirty="0"/>
              <a:t> de </a:t>
            </a:r>
            <a:r>
              <a:rPr lang="en-US" sz="1200" dirty="0" err="1"/>
              <a:t>discriminare</a:t>
            </a:r>
            <a:r>
              <a:rPr lang="en-US" sz="1200" dirty="0"/>
              <a:t> </a:t>
            </a:r>
            <a:r>
              <a:rPr lang="en-US" sz="1200" dirty="0" err="1"/>
              <a:t>bazată</a:t>
            </a:r>
            <a:r>
              <a:rPr lang="en-US" sz="1200" dirty="0"/>
              <a:t> </a:t>
            </a:r>
            <a:r>
              <a:rPr lang="en-US" sz="1200" dirty="0" err="1"/>
              <a:t>pe</a:t>
            </a:r>
            <a:r>
              <a:rPr lang="en-US" sz="1200" dirty="0"/>
              <a:t> </a:t>
            </a:r>
            <a:r>
              <a:rPr lang="en-US" sz="1200" dirty="0" err="1"/>
              <a:t>rasă</a:t>
            </a:r>
            <a:r>
              <a:rPr lang="en-US" sz="1200" dirty="0"/>
              <a:t>, </a:t>
            </a:r>
            <a:r>
              <a:rPr lang="en-US" sz="1200" dirty="0" err="1"/>
              <a:t>clasă</a:t>
            </a:r>
            <a:r>
              <a:rPr lang="en-US" sz="1200" dirty="0"/>
              <a:t> </a:t>
            </a:r>
            <a:r>
              <a:rPr lang="en-US" sz="1200" dirty="0" err="1"/>
              <a:t>socială</a:t>
            </a:r>
            <a:r>
              <a:rPr lang="en-US" sz="1200" dirty="0"/>
              <a:t>, sex, </a:t>
            </a:r>
            <a:r>
              <a:rPr lang="en-US" sz="1200" dirty="0" err="1"/>
              <a:t>dizabilități</a:t>
            </a:r>
            <a:r>
              <a:rPr lang="en-US" sz="1200" dirty="0"/>
              <a:t>, </a:t>
            </a:r>
            <a:r>
              <a:rPr lang="en-US" sz="1200" dirty="0" err="1"/>
              <a:t>dar</a:t>
            </a:r>
            <a:r>
              <a:rPr lang="en-US" sz="1200" dirty="0"/>
              <a:t> </a:t>
            </a:r>
            <a:r>
              <a:rPr lang="en-US" sz="1200" dirty="0" err="1"/>
              <a:t>şi</a:t>
            </a:r>
            <a:r>
              <a:rPr lang="en-US" sz="1200" dirty="0"/>
              <a:t> </a:t>
            </a:r>
            <a:r>
              <a:rPr lang="en-US" sz="1200" dirty="0" err="1"/>
              <a:t>pentru</a:t>
            </a:r>
            <a:r>
              <a:rPr lang="en-US" sz="1200" dirty="0"/>
              <a:t> </a:t>
            </a:r>
            <a:r>
              <a:rPr lang="en-US" sz="1200" dirty="0" err="1"/>
              <a:t>că</a:t>
            </a:r>
            <a:r>
              <a:rPr lang="en-US" sz="1200" dirty="0"/>
              <a:t> </a:t>
            </a:r>
            <a:r>
              <a:rPr lang="en-US" sz="1200" dirty="0" err="1"/>
              <a:t>noile</a:t>
            </a:r>
            <a:r>
              <a:rPr lang="en-US" sz="1200" dirty="0"/>
              <a:t> </a:t>
            </a:r>
            <a:r>
              <a:rPr lang="en-US" sz="1200" dirty="0" err="1"/>
              <a:t>manifestări</a:t>
            </a:r>
            <a:r>
              <a:rPr lang="en-US" sz="1200" dirty="0"/>
              <a:t> ale </a:t>
            </a:r>
            <a:r>
              <a:rPr lang="en-US" sz="1200" dirty="0" err="1"/>
              <a:t>acestor</a:t>
            </a:r>
            <a:r>
              <a:rPr lang="en-US" sz="1200" dirty="0"/>
              <a:t> </a:t>
            </a:r>
            <a:r>
              <a:rPr lang="en-US" sz="1200" dirty="0" err="1"/>
              <a:t>atitudini</a:t>
            </a:r>
            <a:r>
              <a:rPr lang="en-US" sz="1200" dirty="0"/>
              <a:t> </a:t>
            </a:r>
            <a:r>
              <a:rPr lang="en-US" sz="1200" dirty="0" err="1"/>
              <a:t>sunt</a:t>
            </a:r>
            <a:r>
              <a:rPr lang="en-US" sz="1200" dirty="0"/>
              <a:t> din </a:t>
            </a:r>
            <a:r>
              <a:rPr lang="en-US" sz="1200" dirty="0" err="1"/>
              <a:t>ce</a:t>
            </a:r>
            <a:r>
              <a:rPr lang="en-US" sz="1200" dirty="0"/>
              <a:t> </a:t>
            </a:r>
            <a:r>
              <a:rPr lang="en-US" sz="1200" dirty="0" err="1"/>
              <a:t>în</a:t>
            </a:r>
            <a:r>
              <a:rPr lang="en-US" sz="1200" dirty="0"/>
              <a:t> </a:t>
            </a:r>
            <a:r>
              <a:rPr lang="en-US" sz="1200" dirty="0" err="1"/>
              <a:t>ce</a:t>
            </a:r>
            <a:r>
              <a:rPr lang="en-US" sz="1200" dirty="0"/>
              <a:t> </a:t>
            </a:r>
            <a:r>
              <a:rPr lang="en-US" sz="1200" dirty="0" err="1"/>
              <a:t>mai</a:t>
            </a:r>
            <a:r>
              <a:rPr lang="en-US" sz="1200" dirty="0"/>
              <a:t> </a:t>
            </a:r>
            <a:r>
              <a:rPr lang="en-US" sz="1200" dirty="0" err="1"/>
              <a:t>frecvente</a:t>
            </a:r>
            <a:endParaRPr lang="en-US" sz="1200" dirty="0"/>
          </a:p>
          <a:p>
            <a:pPr algn="just"/>
            <a:r>
              <a:rPr lang="en-US" sz="1200" dirty="0" err="1"/>
              <a:t>Dezvoltați</a:t>
            </a:r>
            <a:r>
              <a:rPr lang="en-US" sz="1200" dirty="0"/>
              <a:t> </a:t>
            </a:r>
            <a:r>
              <a:rPr lang="en-US" sz="1200" dirty="0" err="1"/>
              <a:t>competența</a:t>
            </a:r>
            <a:r>
              <a:rPr lang="en-US" sz="1200" dirty="0"/>
              <a:t> </a:t>
            </a:r>
            <a:r>
              <a:rPr lang="en-US" sz="1200" dirty="0" err="1"/>
              <a:t>elevilor</a:t>
            </a:r>
            <a:r>
              <a:rPr lang="en-US" sz="1200" dirty="0"/>
              <a:t> de a </a:t>
            </a:r>
            <a:r>
              <a:rPr lang="en-US" sz="1200" dirty="0" err="1"/>
              <a:t>distinge</a:t>
            </a:r>
            <a:r>
              <a:rPr lang="en-US" sz="1200" dirty="0"/>
              <a:t> </a:t>
            </a:r>
            <a:r>
              <a:rPr lang="en-US" sz="1200" dirty="0" err="1"/>
              <a:t>între</a:t>
            </a:r>
            <a:r>
              <a:rPr lang="en-US" sz="1200" dirty="0"/>
              <a:t> </a:t>
            </a:r>
            <a:r>
              <a:rPr lang="en-US" sz="1200" dirty="0" err="1"/>
              <a:t>ceea</a:t>
            </a:r>
            <a:r>
              <a:rPr lang="en-US" sz="1200" dirty="0"/>
              <a:t> </a:t>
            </a:r>
            <a:r>
              <a:rPr lang="en-US" sz="1200" dirty="0" err="1"/>
              <a:t>ce</a:t>
            </a:r>
            <a:r>
              <a:rPr lang="en-US" sz="1200" dirty="0"/>
              <a:t> </a:t>
            </a:r>
            <a:r>
              <a:rPr lang="en-US" sz="1200" dirty="0" err="1"/>
              <a:t>este</a:t>
            </a:r>
            <a:r>
              <a:rPr lang="en-US" sz="1200" dirty="0"/>
              <a:t> etic </a:t>
            </a:r>
            <a:r>
              <a:rPr lang="en-US" sz="1200" dirty="0" err="1"/>
              <a:t>și</a:t>
            </a:r>
            <a:r>
              <a:rPr lang="en-US" sz="1200" dirty="0"/>
              <a:t> </a:t>
            </a:r>
            <a:r>
              <a:rPr lang="en-US" sz="1200" dirty="0" err="1"/>
              <a:t>ceea</a:t>
            </a:r>
            <a:r>
              <a:rPr lang="en-US" sz="1200" dirty="0"/>
              <a:t> </a:t>
            </a:r>
            <a:r>
              <a:rPr lang="en-US" sz="1200" dirty="0" err="1"/>
              <a:t>ce</a:t>
            </a:r>
            <a:r>
              <a:rPr lang="en-US" sz="1200" dirty="0"/>
              <a:t> nu </a:t>
            </a:r>
            <a:r>
              <a:rPr lang="en-US" sz="1200" dirty="0" err="1"/>
              <a:t>este</a:t>
            </a:r>
            <a:endParaRPr lang="en-US" sz="1200" dirty="0"/>
          </a:p>
          <a:p>
            <a:pPr algn="just"/>
            <a:r>
              <a:rPr lang="en-US" sz="1200" dirty="0" err="1"/>
              <a:t>Dezvoltați</a:t>
            </a:r>
            <a:r>
              <a:rPr lang="en-US" sz="1200" dirty="0"/>
              <a:t> </a:t>
            </a:r>
            <a:r>
              <a:rPr lang="en-US" sz="1200" dirty="0" err="1"/>
              <a:t>competența</a:t>
            </a:r>
            <a:r>
              <a:rPr lang="en-US" sz="1200" dirty="0"/>
              <a:t> </a:t>
            </a:r>
            <a:r>
              <a:rPr lang="en-US" sz="1200" dirty="0" err="1"/>
              <a:t>elevilor</a:t>
            </a:r>
            <a:r>
              <a:rPr lang="en-US" sz="1200" dirty="0"/>
              <a:t> de a-</a:t>
            </a:r>
            <a:r>
              <a:rPr lang="en-US" sz="1200" dirty="0" err="1"/>
              <a:t>și</a:t>
            </a:r>
            <a:r>
              <a:rPr lang="en-US" sz="1200" dirty="0"/>
              <a:t> </a:t>
            </a:r>
            <a:r>
              <a:rPr lang="en-US" sz="1200" dirty="0" err="1"/>
              <a:t>susține</a:t>
            </a:r>
            <a:r>
              <a:rPr lang="en-US" sz="1200" dirty="0"/>
              <a:t> </a:t>
            </a:r>
            <a:r>
              <a:rPr lang="en-US" sz="1200" dirty="0" err="1"/>
              <a:t>ideile</a:t>
            </a:r>
            <a:r>
              <a:rPr lang="en-US" sz="1200" dirty="0"/>
              <a:t> </a:t>
            </a:r>
            <a:r>
              <a:rPr lang="en-US" sz="1200" dirty="0" err="1"/>
              <a:t>în</a:t>
            </a:r>
            <a:r>
              <a:rPr lang="en-US" sz="1200" dirty="0"/>
              <a:t> </a:t>
            </a:r>
            <a:r>
              <a:rPr lang="en-US" sz="1200" dirty="0" err="1"/>
              <a:t>discuții</a:t>
            </a:r>
            <a:r>
              <a:rPr lang="en-US" sz="1200" dirty="0"/>
              <a:t>, </a:t>
            </a:r>
            <a:r>
              <a:rPr lang="en-US" sz="1200" dirty="0" err="1"/>
              <a:t>discursuri</a:t>
            </a:r>
            <a:r>
              <a:rPr lang="en-US" sz="1200" dirty="0"/>
              <a:t>, </a:t>
            </a:r>
            <a:r>
              <a:rPr lang="en-US" sz="1200" dirty="0" err="1"/>
              <a:t>dezbateri</a:t>
            </a:r>
            <a:r>
              <a:rPr lang="en-US" sz="1200" dirty="0"/>
              <a:t> </a:t>
            </a:r>
            <a:r>
              <a:rPr lang="en-US" sz="1200" dirty="0" err="1"/>
              <a:t>publice</a:t>
            </a:r>
            <a:r>
              <a:rPr lang="en-US" sz="1200" dirty="0"/>
              <a:t> </a:t>
            </a:r>
            <a:r>
              <a:rPr lang="en-US" sz="1200" dirty="0" err="1"/>
              <a:t>sau</a:t>
            </a:r>
            <a:r>
              <a:rPr lang="en-US" sz="1200" dirty="0"/>
              <a:t> </a:t>
            </a:r>
            <a:r>
              <a:rPr lang="en-US" sz="1200" dirty="0" err="1"/>
              <a:t>în</a:t>
            </a:r>
            <a:r>
              <a:rPr lang="en-US" sz="1200" dirty="0"/>
              <a:t> </a:t>
            </a:r>
            <a:r>
              <a:rPr lang="en-US" sz="1200" dirty="0" err="1"/>
              <a:t>fața</a:t>
            </a:r>
            <a:r>
              <a:rPr lang="en-US" sz="1200" dirty="0"/>
              <a:t> </a:t>
            </a:r>
            <a:r>
              <a:rPr lang="en-US" sz="1200" dirty="0" err="1"/>
              <a:t>diferitelor</a:t>
            </a:r>
            <a:r>
              <a:rPr lang="en-US" sz="1200" dirty="0"/>
              <a:t> </a:t>
            </a:r>
            <a:r>
              <a:rPr lang="en-US" sz="1200" dirty="0" err="1"/>
              <a:t>autorități</a:t>
            </a:r>
            <a:r>
              <a:rPr lang="en-US" sz="1200" dirty="0"/>
              <a:t> administrative </a:t>
            </a:r>
            <a:r>
              <a:rPr lang="en-US" sz="1200" dirty="0" err="1"/>
              <a:t>sau</a:t>
            </a:r>
            <a:r>
              <a:rPr lang="en-US" sz="1200" dirty="0"/>
              <a:t> </a:t>
            </a:r>
            <a:r>
              <a:rPr lang="en-US" sz="1200" dirty="0" err="1"/>
              <a:t>politice</a:t>
            </a:r>
            <a:r>
              <a:rPr lang="en-US" sz="1200" dirty="0"/>
              <a:t> </a:t>
            </a:r>
          </a:p>
        </p:txBody>
      </p:sp>
    </p:spTree>
    <p:extLst>
      <p:ext uri="{BB962C8B-B14F-4D97-AF65-F5344CB8AC3E}">
        <p14:creationId xmlns:p14="http://schemas.microsoft.com/office/powerpoint/2010/main" val="1611069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71550"/>
            <a:ext cx="8229600" cy="342900"/>
          </a:xfrm>
        </p:spPr>
        <p:txBody>
          <a:bodyPr>
            <a:noAutofit/>
          </a:bodyPr>
          <a:lstStyle/>
          <a:p>
            <a:pPr algn="l"/>
            <a:r>
              <a:rPr lang="en-GB" sz="1800" b="1" dirty="0"/>
              <a:t/>
            </a:r>
            <a:br>
              <a:rPr lang="en-GB" sz="1800" b="1" dirty="0"/>
            </a:br>
            <a:r>
              <a:rPr lang="ro-RO" sz="1800" b="1" dirty="0">
                <a:solidFill>
                  <a:schemeClr val="accent6">
                    <a:lumMod val="75000"/>
                  </a:schemeClr>
                </a:solidFill>
                <a:effectLst>
                  <a:outerShdw blurRad="38100" dist="38100" dir="2700000" algn="tl">
                    <a:srgbClr val="000000">
                      <a:alpha val="43137"/>
                    </a:srgbClr>
                  </a:outerShdw>
                </a:effectLst>
              </a:rPr>
              <a:t>M</a:t>
            </a:r>
            <a:r>
              <a:rPr lang="ro-RO" sz="1800" b="1" dirty="0" smtClean="0">
                <a:solidFill>
                  <a:schemeClr val="accent6">
                    <a:lumMod val="75000"/>
                  </a:schemeClr>
                </a:solidFill>
                <a:effectLst>
                  <a:outerShdw blurRad="38100" dist="38100" dir="2700000" algn="tl">
                    <a:srgbClr val="000000">
                      <a:alpha val="43137"/>
                    </a:srgbClr>
                  </a:outerShdw>
                </a:effectLst>
              </a:rPr>
              <a:t>etodologia predării </a:t>
            </a:r>
            <a:r>
              <a:rPr lang="en-GB" sz="1800" b="1" dirty="0" smtClean="0">
                <a:solidFill>
                  <a:schemeClr val="accent6">
                    <a:lumMod val="75000"/>
                  </a:schemeClr>
                </a:solidFill>
                <a:effectLst>
                  <a:outerShdw blurRad="38100" dist="38100" dir="2700000" algn="tl">
                    <a:srgbClr val="000000">
                      <a:alpha val="43137"/>
                    </a:srgbClr>
                  </a:outerShdw>
                </a:effectLst>
              </a:rPr>
              <a:t>(</a:t>
            </a:r>
            <a:r>
              <a:rPr lang="en-GB" sz="1800" b="1" dirty="0" err="1" smtClean="0">
                <a:solidFill>
                  <a:schemeClr val="accent6">
                    <a:lumMod val="75000"/>
                  </a:schemeClr>
                </a:solidFill>
                <a:effectLst>
                  <a:outerShdw blurRad="38100" dist="38100" dir="2700000" algn="tl">
                    <a:srgbClr val="000000">
                      <a:alpha val="43137"/>
                    </a:srgbClr>
                  </a:outerShdw>
                </a:effectLst>
              </a:rPr>
              <a:t>princ</a:t>
            </a:r>
            <a:r>
              <a:rPr lang="ro-RO" sz="1800" b="1" dirty="0" err="1" smtClean="0">
                <a:solidFill>
                  <a:schemeClr val="accent6">
                    <a:lumMod val="75000"/>
                  </a:schemeClr>
                </a:solidFill>
                <a:effectLst>
                  <a:outerShdw blurRad="38100" dist="38100" dir="2700000" algn="tl">
                    <a:srgbClr val="000000">
                      <a:alpha val="43137"/>
                    </a:srgbClr>
                  </a:outerShdw>
                </a:effectLst>
              </a:rPr>
              <a:t>ip</a:t>
            </a:r>
            <a:r>
              <a:rPr lang="en-GB" sz="1800" b="1" dirty="0" err="1" smtClean="0">
                <a:solidFill>
                  <a:schemeClr val="accent6">
                    <a:lumMod val="75000"/>
                  </a:schemeClr>
                </a:solidFill>
                <a:effectLst>
                  <a:outerShdw blurRad="38100" dist="38100" dir="2700000" algn="tl">
                    <a:srgbClr val="000000">
                      <a:alpha val="43137"/>
                    </a:srgbClr>
                  </a:outerShdw>
                </a:effectLst>
              </a:rPr>
              <a:t>i</a:t>
            </a:r>
            <a:r>
              <a:rPr lang="ro-RO" sz="1800" b="1" dirty="0" smtClean="0">
                <a:solidFill>
                  <a:schemeClr val="accent6">
                    <a:lumMod val="75000"/>
                  </a:schemeClr>
                </a:solidFill>
                <a:effectLst>
                  <a:outerShdw blurRad="38100" dist="38100" dir="2700000" algn="tl">
                    <a:srgbClr val="000000">
                      <a:alpha val="43137"/>
                    </a:srgbClr>
                  </a:outerShdw>
                </a:effectLst>
              </a:rPr>
              <a:t>i</a:t>
            </a:r>
            <a:r>
              <a:rPr lang="en-GB" sz="1800" b="1" dirty="0" smtClean="0">
                <a:solidFill>
                  <a:schemeClr val="accent6">
                    <a:lumMod val="75000"/>
                  </a:schemeClr>
                </a:solidFill>
                <a:effectLst>
                  <a:outerShdw blurRad="38100" dist="38100" dir="2700000" algn="tl">
                    <a:srgbClr val="000000">
                      <a:alpha val="43137"/>
                    </a:srgbClr>
                  </a:outerShdw>
                </a:effectLst>
              </a:rPr>
              <a:t>, </a:t>
            </a:r>
            <a:r>
              <a:rPr lang="ro-RO" sz="1800" b="1" dirty="0" smtClean="0">
                <a:solidFill>
                  <a:schemeClr val="accent6">
                    <a:lumMod val="75000"/>
                  </a:schemeClr>
                </a:solidFill>
                <a:effectLst>
                  <a:outerShdw blurRad="38100" dist="38100" dir="2700000" algn="tl">
                    <a:srgbClr val="000000">
                      <a:alpha val="43137"/>
                    </a:srgbClr>
                  </a:outerShdw>
                </a:effectLst>
              </a:rPr>
              <a:t>metode și strategii</a:t>
            </a:r>
            <a:r>
              <a:rPr lang="en-GB" sz="1800" b="1" dirty="0" smtClean="0">
                <a:solidFill>
                  <a:schemeClr val="accent6">
                    <a:lumMod val="75000"/>
                  </a:schemeClr>
                </a:solidFill>
                <a:effectLst>
                  <a:outerShdw blurRad="38100" dist="38100" dir="2700000" algn="tl">
                    <a:srgbClr val="000000">
                      <a:alpha val="43137"/>
                    </a:srgbClr>
                  </a:outerShdw>
                </a:effectLst>
              </a:rPr>
              <a:t>)</a:t>
            </a:r>
            <a:r>
              <a:rPr lang="en-GB" sz="1800" b="1" dirty="0">
                <a:effectLst>
                  <a:outerShdw blurRad="38100" dist="38100" dir="2700000" algn="tl">
                    <a:srgbClr val="000000">
                      <a:alpha val="43137"/>
                    </a:srgbClr>
                  </a:outerShdw>
                </a:effectLst>
              </a:rPr>
              <a:t/>
            </a:r>
            <a:br>
              <a:rPr lang="en-GB" sz="1800" b="1" dirty="0">
                <a:effectLst>
                  <a:outerShdw blurRad="38100" dist="38100" dir="2700000" algn="tl">
                    <a:srgbClr val="000000">
                      <a:alpha val="43137"/>
                    </a:srgbClr>
                  </a:outerShdw>
                </a:effectLst>
              </a:rPr>
            </a:br>
            <a:endParaRPr lang="en-US" sz="18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428750"/>
            <a:ext cx="8229600" cy="2628900"/>
          </a:xfrm>
        </p:spPr>
        <p:txBody>
          <a:bodyPr>
            <a:noAutofit/>
          </a:bodyPr>
          <a:lstStyle/>
          <a:p>
            <a:pPr algn="just"/>
            <a:r>
              <a:rPr lang="en-US" sz="1200" dirty="0" err="1"/>
              <a:t>Abordarea</a:t>
            </a:r>
            <a:r>
              <a:rPr lang="en-US" sz="1200" dirty="0"/>
              <a:t> </a:t>
            </a:r>
            <a:r>
              <a:rPr lang="en-US" sz="1200" dirty="0" err="1"/>
              <a:t>strategiei</a:t>
            </a:r>
            <a:r>
              <a:rPr lang="en-US" sz="1200" dirty="0"/>
              <a:t> </a:t>
            </a:r>
            <a:r>
              <a:rPr lang="en-US" sz="1200" dirty="0" err="1"/>
              <a:t>obiectelor</a:t>
            </a:r>
            <a:r>
              <a:rPr lang="en-US" sz="1200" dirty="0"/>
              <a:t> de </a:t>
            </a:r>
            <a:r>
              <a:rPr lang="en-US" sz="1200" dirty="0" err="1"/>
              <a:t>învățare</a:t>
            </a:r>
            <a:r>
              <a:rPr lang="en-US" sz="1200" dirty="0"/>
              <a:t> – </a:t>
            </a:r>
            <a:r>
              <a:rPr lang="en-US" sz="1200" dirty="0" err="1"/>
              <a:t>cuvânt</a:t>
            </a:r>
            <a:r>
              <a:rPr lang="en-US" sz="1200" dirty="0"/>
              <a:t> </a:t>
            </a:r>
            <a:r>
              <a:rPr lang="en-US" sz="1200" dirty="0" err="1"/>
              <a:t>cheie</a:t>
            </a:r>
            <a:r>
              <a:rPr lang="en-US" sz="1200" dirty="0"/>
              <a:t> </a:t>
            </a:r>
            <a:r>
              <a:rPr lang="en-US" sz="1200" dirty="0" err="1"/>
              <a:t>pentru</a:t>
            </a:r>
            <a:r>
              <a:rPr lang="en-US" sz="1200" dirty="0"/>
              <a:t> </a:t>
            </a:r>
            <a:r>
              <a:rPr lang="en-US" sz="1200" dirty="0" err="1"/>
              <a:t>întreaga</a:t>
            </a:r>
            <a:r>
              <a:rPr lang="en-US" sz="1200" dirty="0"/>
              <a:t> </a:t>
            </a:r>
            <a:r>
              <a:rPr lang="en-US" sz="1200" dirty="0" err="1"/>
              <a:t>unitate</a:t>
            </a:r>
            <a:endParaRPr lang="en-US" sz="1200" dirty="0"/>
          </a:p>
          <a:p>
            <a:pPr algn="just"/>
            <a:r>
              <a:rPr lang="en-US" sz="1200" dirty="0" err="1"/>
              <a:t>Pentru</a:t>
            </a:r>
            <a:r>
              <a:rPr lang="en-US" sz="1200" dirty="0"/>
              <a:t> a </a:t>
            </a:r>
            <a:r>
              <a:rPr lang="en-US" sz="1200" dirty="0" err="1"/>
              <a:t>maximiza</a:t>
            </a:r>
            <a:r>
              <a:rPr lang="en-US" sz="1200" dirty="0"/>
              <a:t> </a:t>
            </a:r>
            <a:r>
              <a:rPr lang="en-US" sz="1200" dirty="0" err="1"/>
              <a:t>predarea</a:t>
            </a:r>
            <a:r>
              <a:rPr lang="en-US" sz="1200" dirty="0"/>
              <a:t> </a:t>
            </a:r>
            <a:r>
              <a:rPr lang="en-US" sz="1200" dirty="0" err="1"/>
              <a:t>și</a:t>
            </a:r>
            <a:r>
              <a:rPr lang="en-US" sz="1200" dirty="0"/>
              <a:t> </a:t>
            </a:r>
            <a:r>
              <a:rPr lang="en-US" sz="1200" dirty="0" err="1"/>
              <a:t>învățarea</a:t>
            </a:r>
            <a:r>
              <a:rPr lang="en-US" sz="1200" dirty="0"/>
              <a:t> </a:t>
            </a:r>
            <a:r>
              <a:rPr lang="en-US" sz="1200" dirty="0" err="1"/>
              <a:t>temei</a:t>
            </a:r>
            <a:r>
              <a:rPr lang="en-US" sz="1200" dirty="0"/>
              <a:t> se </a:t>
            </a:r>
            <a:r>
              <a:rPr lang="en-US" sz="1200" dirty="0" err="1"/>
              <a:t>va</a:t>
            </a:r>
            <a:r>
              <a:rPr lang="en-US" sz="1200" dirty="0"/>
              <a:t> </a:t>
            </a:r>
            <a:r>
              <a:rPr lang="en-US" sz="1200" dirty="0" err="1"/>
              <a:t>crea</a:t>
            </a:r>
            <a:r>
              <a:rPr lang="en-US" sz="1200" dirty="0"/>
              <a:t> un </a:t>
            </a:r>
            <a:r>
              <a:rPr lang="en-US" sz="1200" dirty="0" err="1"/>
              <a:t>mediu</a:t>
            </a:r>
            <a:r>
              <a:rPr lang="en-US" sz="1200" dirty="0"/>
              <a:t> </a:t>
            </a:r>
            <a:r>
              <a:rPr lang="en-US" sz="1200" dirty="0" err="1"/>
              <a:t>activ</a:t>
            </a:r>
            <a:r>
              <a:rPr lang="en-US" sz="1200" dirty="0"/>
              <a:t> de </a:t>
            </a:r>
            <a:r>
              <a:rPr lang="en-US" sz="1200" dirty="0" err="1"/>
              <a:t>învățare</a:t>
            </a:r>
            <a:r>
              <a:rPr lang="en-US" sz="1200" dirty="0"/>
              <a:t>, </a:t>
            </a:r>
            <a:r>
              <a:rPr lang="en-US" sz="1200" dirty="0" err="1"/>
              <a:t>adică</a:t>
            </a:r>
            <a:r>
              <a:rPr lang="en-US" sz="1200" dirty="0"/>
              <a:t> </a:t>
            </a:r>
            <a:r>
              <a:rPr lang="en-US" sz="1200" dirty="0" err="1"/>
              <a:t>toate</a:t>
            </a:r>
            <a:r>
              <a:rPr lang="en-US" sz="1200" dirty="0"/>
              <a:t> </a:t>
            </a:r>
            <a:r>
              <a:rPr lang="en-US" sz="1200" dirty="0" err="1"/>
              <a:t>etapele</a:t>
            </a:r>
            <a:r>
              <a:rPr lang="en-US" sz="1200" dirty="0"/>
              <a:t> </a:t>
            </a:r>
            <a:r>
              <a:rPr lang="en-US" sz="1200" dirty="0" err="1"/>
              <a:t>cursului</a:t>
            </a:r>
            <a:r>
              <a:rPr lang="en-US" sz="1200" dirty="0"/>
              <a:t>, fie </a:t>
            </a:r>
            <a:r>
              <a:rPr lang="en-US" sz="1200" dirty="0" err="1"/>
              <a:t>ele</a:t>
            </a:r>
            <a:r>
              <a:rPr lang="en-US" sz="1200" dirty="0"/>
              <a:t> </a:t>
            </a:r>
            <a:r>
              <a:rPr lang="en-US" sz="1200" dirty="0" err="1"/>
              <a:t>prelegeri</a:t>
            </a:r>
            <a:r>
              <a:rPr lang="en-US" sz="1200" dirty="0"/>
              <a:t>, </a:t>
            </a:r>
            <a:r>
              <a:rPr lang="en-US" sz="1200" dirty="0" err="1"/>
              <a:t>citire</a:t>
            </a:r>
            <a:r>
              <a:rPr lang="en-US" sz="1200" dirty="0"/>
              <a:t> </a:t>
            </a:r>
            <a:r>
              <a:rPr lang="en-US" sz="1200" dirty="0" err="1"/>
              <a:t>sau</a:t>
            </a:r>
            <a:r>
              <a:rPr lang="en-US" sz="1200" dirty="0"/>
              <a:t> </a:t>
            </a:r>
            <a:r>
              <a:rPr lang="en-US" sz="1200" dirty="0" err="1"/>
              <a:t>ascultare</a:t>
            </a:r>
            <a:r>
              <a:rPr lang="en-US" sz="1200" dirty="0"/>
              <a:t>, au </a:t>
            </a:r>
            <a:r>
              <a:rPr lang="en-US" sz="1200" dirty="0" err="1"/>
              <a:t>elemente</a:t>
            </a:r>
            <a:r>
              <a:rPr lang="en-US" sz="1200" dirty="0"/>
              <a:t> care </a:t>
            </a:r>
            <a:r>
              <a:rPr lang="en-US" sz="1200" dirty="0" err="1"/>
              <a:t>să</a:t>
            </a:r>
            <a:r>
              <a:rPr lang="en-US" sz="1200" dirty="0"/>
              <a:t> </a:t>
            </a:r>
            <a:r>
              <a:rPr lang="en-US" sz="1200" dirty="0" err="1"/>
              <a:t>conducă</a:t>
            </a:r>
            <a:r>
              <a:rPr lang="en-US" sz="1200" dirty="0"/>
              <a:t> la </a:t>
            </a:r>
            <a:r>
              <a:rPr lang="en-US" sz="1200" dirty="0" err="1"/>
              <a:t>reflecție</a:t>
            </a:r>
            <a:r>
              <a:rPr lang="en-US" sz="1200" dirty="0"/>
              <a:t>, </a:t>
            </a:r>
            <a:r>
              <a:rPr lang="en-US" sz="1200" dirty="0" err="1"/>
              <a:t>întrebări</a:t>
            </a:r>
            <a:r>
              <a:rPr lang="en-US" sz="1200" dirty="0"/>
              <a:t>, </a:t>
            </a:r>
            <a:r>
              <a:rPr lang="en-US" sz="1200" dirty="0" err="1"/>
              <a:t>discuții</a:t>
            </a:r>
            <a:r>
              <a:rPr lang="en-US" sz="1200" dirty="0"/>
              <a:t> </a:t>
            </a:r>
            <a:r>
              <a:rPr lang="en-US" sz="1200" dirty="0" err="1"/>
              <a:t>în</a:t>
            </a:r>
            <a:r>
              <a:rPr lang="en-US" sz="1200" dirty="0"/>
              <a:t> </a:t>
            </a:r>
            <a:r>
              <a:rPr lang="en-US" sz="1200" dirty="0" err="1"/>
              <a:t>pereche</a:t>
            </a:r>
            <a:r>
              <a:rPr lang="en-US" sz="1200" dirty="0"/>
              <a:t> </a:t>
            </a:r>
            <a:r>
              <a:rPr lang="en-US" sz="1200" dirty="0" err="1"/>
              <a:t>sau</a:t>
            </a:r>
            <a:r>
              <a:rPr lang="en-US" sz="1200" dirty="0"/>
              <a:t> </a:t>
            </a:r>
            <a:r>
              <a:rPr lang="en-US" sz="1200" dirty="0" err="1"/>
              <a:t>în</a:t>
            </a:r>
            <a:r>
              <a:rPr lang="en-US" sz="1200" dirty="0"/>
              <a:t> </a:t>
            </a:r>
            <a:r>
              <a:rPr lang="en-US" sz="1200" dirty="0" err="1"/>
              <a:t>grup</a:t>
            </a:r>
            <a:r>
              <a:rPr lang="en-US" sz="1200" dirty="0"/>
              <a:t>.</a:t>
            </a:r>
          </a:p>
          <a:p>
            <a:pPr algn="just"/>
            <a:r>
              <a:rPr lang="en-US" sz="1200" dirty="0" err="1"/>
              <a:t>Creșteți</a:t>
            </a:r>
            <a:r>
              <a:rPr lang="en-US" sz="1200" dirty="0"/>
              <a:t> </a:t>
            </a:r>
            <a:r>
              <a:rPr lang="en-US" sz="1200" dirty="0" err="1"/>
              <a:t>motivația</a:t>
            </a:r>
            <a:r>
              <a:rPr lang="en-US" sz="1200" dirty="0"/>
              <a:t> – </a:t>
            </a:r>
            <a:r>
              <a:rPr lang="en-US" sz="1200" dirty="0" err="1"/>
              <a:t>exprimarea</a:t>
            </a:r>
            <a:r>
              <a:rPr lang="en-US" sz="1200" dirty="0"/>
              <a:t> </a:t>
            </a:r>
            <a:r>
              <a:rPr lang="en-US" sz="1200" dirty="0" err="1"/>
              <a:t>opiniilor</a:t>
            </a:r>
            <a:r>
              <a:rPr lang="en-US" sz="1200" dirty="0"/>
              <a:t> </a:t>
            </a:r>
            <a:r>
              <a:rPr lang="en-US" sz="1200" dirty="0" err="1"/>
              <a:t>personale</a:t>
            </a:r>
            <a:endParaRPr lang="en-US" sz="1200" dirty="0"/>
          </a:p>
          <a:p>
            <a:pPr algn="just"/>
            <a:r>
              <a:rPr lang="en-US" sz="1200" dirty="0" err="1"/>
              <a:t>Atenție</a:t>
            </a:r>
            <a:r>
              <a:rPr lang="en-US" sz="1200" dirty="0"/>
              <a:t> focus- </a:t>
            </a:r>
            <a:r>
              <a:rPr lang="en-US" sz="1200" dirty="0" err="1"/>
              <a:t>chestionarele</a:t>
            </a:r>
            <a:r>
              <a:rPr lang="en-US" sz="1200" dirty="0"/>
              <a:t> de </a:t>
            </a:r>
            <a:r>
              <a:rPr lang="en-US" sz="1200" dirty="0" err="1"/>
              <a:t>evaluare</a:t>
            </a:r>
            <a:r>
              <a:rPr lang="en-US" sz="1200" dirty="0"/>
              <a:t> un instrument </a:t>
            </a:r>
            <a:r>
              <a:rPr lang="en-US" sz="1200" dirty="0" err="1"/>
              <a:t>util</a:t>
            </a:r>
            <a:endParaRPr lang="en-US" sz="1200" dirty="0"/>
          </a:p>
          <a:p>
            <a:pPr algn="just"/>
            <a:r>
              <a:rPr lang="en-US" sz="1200" dirty="0" err="1"/>
              <a:t>Conectarea</a:t>
            </a:r>
            <a:r>
              <a:rPr lang="en-US" sz="1200" dirty="0"/>
              <a:t> </a:t>
            </a:r>
            <a:r>
              <a:rPr lang="en-US" sz="1200" dirty="0" err="1"/>
              <a:t>cunoștințelor</a:t>
            </a:r>
            <a:endParaRPr lang="en-US" sz="1200" dirty="0"/>
          </a:p>
          <a:p>
            <a:pPr algn="just"/>
            <a:r>
              <a:rPr lang="en-US" sz="1200" dirty="0" err="1"/>
              <a:t>Prezentare</a:t>
            </a:r>
            <a:r>
              <a:rPr lang="en-US" sz="1200" dirty="0"/>
              <a:t>, </a:t>
            </a:r>
            <a:r>
              <a:rPr lang="en-US" sz="1200" dirty="0" err="1"/>
              <a:t>exemple</a:t>
            </a:r>
            <a:r>
              <a:rPr lang="en-US" sz="1200" dirty="0"/>
              <a:t>, </a:t>
            </a:r>
            <a:r>
              <a:rPr lang="en-US" sz="1200" dirty="0" err="1"/>
              <a:t>explicații</a:t>
            </a:r>
            <a:endParaRPr lang="en-US" sz="1200" dirty="0"/>
          </a:p>
          <a:p>
            <a:pPr algn="just"/>
            <a:r>
              <a:rPr lang="en-US" sz="1200" dirty="0" err="1"/>
              <a:t>Studiu</a:t>
            </a:r>
            <a:r>
              <a:rPr lang="en-US" sz="1200" dirty="0"/>
              <a:t> de </a:t>
            </a:r>
            <a:r>
              <a:rPr lang="en-US" sz="1200" dirty="0" err="1"/>
              <a:t>caz</a:t>
            </a:r>
            <a:r>
              <a:rPr lang="en-US" sz="1200" dirty="0"/>
              <a:t> - care duce la dialog</a:t>
            </a:r>
          </a:p>
          <a:p>
            <a:pPr algn="just"/>
            <a:r>
              <a:rPr lang="en-US" sz="1200" dirty="0" err="1"/>
              <a:t>Ascultarea</a:t>
            </a:r>
            <a:r>
              <a:rPr lang="en-US" sz="1200" dirty="0"/>
              <a:t> – o </a:t>
            </a:r>
            <a:r>
              <a:rPr lang="en-US" sz="1200" dirty="0" err="1"/>
              <a:t>strategie</a:t>
            </a:r>
            <a:r>
              <a:rPr lang="en-US" sz="1200" dirty="0"/>
              <a:t> </a:t>
            </a:r>
            <a:r>
              <a:rPr lang="en-US" sz="1200" dirty="0" err="1"/>
              <a:t>importantă</a:t>
            </a:r>
            <a:r>
              <a:rPr lang="en-US" sz="1200" dirty="0"/>
              <a:t> de </a:t>
            </a:r>
            <a:r>
              <a:rPr lang="en-US" sz="1200" dirty="0" err="1"/>
              <a:t>învățare</a:t>
            </a:r>
            <a:r>
              <a:rPr lang="en-US" sz="1200" dirty="0"/>
              <a:t> – </a:t>
            </a:r>
            <a:r>
              <a:rPr lang="en-US" sz="1200" dirty="0" err="1"/>
              <a:t>foarte</a:t>
            </a:r>
            <a:r>
              <a:rPr lang="en-US" sz="1200" dirty="0"/>
              <a:t> </a:t>
            </a:r>
            <a:r>
              <a:rPr lang="en-US" sz="1200" dirty="0" err="1"/>
              <a:t>utilă</a:t>
            </a:r>
            <a:r>
              <a:rPr lang="en-US" sz="1200" dirty="0"/>
              <a:t> </a:t>
            </a:r>
            <a:r>
              <a:rPr lang="en-US" sz="1200" dirty="0" err="1"/>
              <a:t>și</a:t>
            </a:r>
            <a:r>
              <a:rPr lang="en-US" sz="1200" dirty="0"/>
              <a:t> </a:t>
            </a:r>
            <a:r>
              <a:rPr lang="en-US" sz="1200" dirty="0" err="1"/>
              <a:t>în</a:t>
            </a:r>
            <a:r>
              <a:rPr lang="en-US" sz="1200" dirty="0"/>
              <a:t> </a:t>
            </a:r>
            <a:r>
              <a:rPr lang="en-US" sz="1200" dirty="0" err="1"/>
              <a:t>viitoarea</a:t>
            </a:r>
            <a:r>
              <a:rPr lang="en-US" sz="1200" dirty="0"/>
              <a:t> </a:t>
            </a:r>
            <a:r>
              <a:rPr lang="en-US" sz="1200" dirty="0" err="1"/>
              <a:t>lor</a:t>
            </a:r>
            <a:r>
              <a:rPr lang="en-US" sz="1200" dirty="0"/>
              <a:t> </a:t>
            </a:r>
            <a:r>
              <a:rPr lang="en-US" sz="1200" dirty="0" err="1"/>
              <a:t>activitate</a:t>
            </a:r>
            <a:r>
              <a:rPr lang="en-US" sz="1200" dirty="0"/>
              <a:t> </a:t>
            </a:r>
            <a:r>
              <a:rPr lang="en-US" sz="1200" dirty="0" err="1"/>
              <a:t>medicală</a:t>
            </a:r>
            <a:endParaRPr lang="en-US" sz="1200" dirty="0"/>
          </a:p>
          <a:p>
            <a:pPr algn="just"/>
            <a:r>
              <a:rPr lang="en-US" sz="1200" dirty="0" err="1"/>
              <a:t>Împărtășirea</a:t>
            </a:r>
            <a:r>
              <a:rPr lang="en-US" sz="1200" dirty="0"/>
              <a:t> </a:t>
            </a:r>
            <a:r>
              <a:rPr lang="en-US" sz="1200" dirty="0" err="1"/>
              <a:t>opiniilor</a:t>
            </a:r>
            <a:r>
              <a:rPr lang="en-US" sz="1200" dirty="0"/>
              <a:t> </a:t>
            </a:r>
            <a:r>
              <a:rPr lang="en-US" sz="1200" dirty="0" err="1"/>
              <a:t>și</a:t>
            </a:r>
            <a:r>
              <a:rPr lang="en-US" sz="1200" dirty="0"/>
              <a:t> </a:t>
            </a:r>
            <a:r>
              <a:rPr lang="en-US" sz="1200" dirty="0" err="1"/>
              <a:t>dialogurile</a:t>
            </a:r>
            <a:r>
              <a:rPr lang="en-US" sz="1200" dirty="0"/>
              <a:t> </a:t>
            </a:r>
            <a:r>
              <a:rPr lang="en-US" sz="1200" dirty="0" err="1"/>
              <a:t>profesor-elev</a:t>
            </a:r>
            <a:r>
              <a:rPr lang="en-US" sz="1200" dirty="0"/>
              <a:t>, </a:t>
            </a:r>
            <a:r>
              <a:rPr lang="en-US" sz="1200" dirty="0" err="1"/>
              <a:t>elev-elev</a:t>
            </a:r>
            <a:endParaRPr lang="en-US" sz="1200" dirty="0"/>
          </a:p>
          <a:p>
            <a:pPr algn="just"/>
            <a:r>
              <a:rPr lang="en-US" sz="1200" dirty="0" err="1"/>
              <a:t>Reflecţie</a:t>
            </a:r>
            <a:endParaRPr lang="en-US" sz="1200" dirty="0"/>
          </a:p>
          <a:p>
            <a:pPr marL="0" indent="0" algn="just">
              <a:buNone/>
            </a:pPr>
            <a:endParaRPr lang="en-US" sz="1200" dirty="0"/>
          </a:p>
        </p:txBody>
      </p:sp>
    </p:spTree>
    <p:extLst>
      <p:ext uri="{BB962C8B-B14F-4D97-AF65-F5344CB8AC3E}">
        <p14:creationId xmlns:p14="http://schemas.microsoft.com/office/powerpoint/2010/main" val="72123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0828"/>
            <a:ext cx="8229600" cy="365522"/>
          </a:xfrm>
        </p:spPr>
        <p:txBody>
          <a:bodyPr>
            <a:noAutofit/>
          </a:bodyPr>
          <a:lstStyle/>
          <a:p>
            <a:pPr algn="l"/>
            <a:r>
              <a:rPr lang="it-IT" sz="1800" b="1" dirty="0" smtClean="0">
                <a:solidFill>
                  <a:schemeClr val="accent6">
                    <a:lumMod val="75000"/>
                  </a:schemeClr>
                </a:solidFill>
                <a:effectLst>
                  <a:outerShdw blurRad="38100" dist="38100" dir="2700000" algn="tl">
                    <a:srgbClr val="000000">
                      <a:alpha val="43137"/>
                    </a:srgbClr>
                  </a:outerShdw>
                </a:effectLst>
              </a:rPr>
              <a:t>Informa</a:t>
            </a:r>
            <a:r>
              <a:rPr lang="ro-RO" sz="1800" b="1" dirty="0" smtClean="0">
                <a:solidFill>
                  <a:schemeClr val="accent6">
                    <a:lumMod val="75000"/>
                  </a:schemeClr>
                </a:solidFill>
                <a:effectLst>
                  <a:outerShdw blurRad="38100" dist="38100" dir="2700000" algn="tl">
                    <a:srgbClr val="000000">
                      <a:alpha val="43137"/>
                    </a:srgbClr>
                  </a:outerShdw>
                </a:effectLst>
              </a:rPr>
              <a:t>ții pentru studenți (</a:t>
            </a:r>
            <a:r>
              <a:rPr lang="ro-RO" sz="1800" b="1" dirty="0">
                <a:solidFill>
                  <a:schemeClr val="accent6">
                    <a:lumMod val="75000"/>
                  </a:schemeClr>
                </a:solidFill>
                <a:effectLst>
                  <a:outerShdw blurRad="38100" dist="38100" dir="2700000" algn="tl">
                    <a:srgbClr val="000000">
                      <a:alpha val="43137"/>
                    </a:srgbClr>
                  </a:outerShdw>
                </a:effectLst>
              </a:rPr>
              <a:t>1)</a:t>
            </a:r>
            <a:endParaRPr lang="en-US" sz="1800"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352550"/>
            <a:ext cx="8229600" cy="2400300"/>
          </a:xfrm>
        </p:spPr>
        <p:txBody>
          <a:bodyPr>
            <a:normAutofit/>
          </a:bodyPr>
          <a:lstStyle/>
          <a:p>
            <a:pPr marL="0" indent="0" algn="just">
              <a:buNone/>
            </a:pPr>
            <a:r>
              <a:rPr lang="ro-RO" sz="1200" b="1" dirty="0" smtClean="0"/>
              <a:t>Ce vor cunoaște</a:t>
            </a:r>
            <a:endParaRPr lang="en-US" sz="1200" b="1" dirty="0"/>
          </a:p>
          <a:p>
            <a:pPr algn="just"/>
            <a:r>
              <a:rPr lang="en-US" sz="1200" dirty="0" err="1"/>
              <a:t>evoluția</a:t>
            </a:r>
            <a:r>
              <a:rPr lang="en-US" sz="1200" dirty="0"/>
              <a:t> </a:t>
            </a:r>
            <a:r>
              <a:rPr lang="en-US" sz="1200" dirty="0" err="1"/>
              <a:t>istorică</a:t>
            </a:r>
            <a:r>
              <a:rPr lang="en-US" sz="1200" dirty="0"/>
              <a:t> a </a:t>
            </a:r>
            <a:r>
              <a:rPr lang="en-US" sz="1200" dirty="0" err="1"/>
              <a:t>proceselor</a:t>
            </a:r>
            <a:r>
              <a:rPr lang="en-US" sz="1200" dirty="0"/>
              <a:t> </a:t>
            </a:r>
            <a:r>
              <a:rPr lang="en-US" sz="1200" dirty="0" err="1"/>
              <a:t>și</a:t>
            </a:r>
            <a:r>
              <a:rPr lang="en-US" sz="1200" dirty="0"/>
              <a:t> </a:t>
            </a:r>
            <a:r>
              <a:rPr lang="en-US" sz="1200" dirty="0" err="1"/>
              <a:t>evenimentelor</a:t>
            </a:r>
            <a:r>
              <a:rPr lang="en-US" sz="1200" dirty="0"/>
              <a:t> care au </a:t>
            </a:r>
            <a:r>
              <a:rPr lang="en-US" sz="1200" dirty="0" err="1"/>
              <a:t>dus</a:t>
            </a:r>
            <a:r>
              <a:rPr lang="en-US" sz="1200" dirty="0"/>
              <a:t> la </a:t>
            </a:r>
            <a:r>
              <a:rPr lang="en-US" sz="1200" dirty="0" err="1"/>
              <a:t>nașterea</a:t>
            </a:r>
            <a:r>
              <a:rPr lang="en-US" sz="1200" dirty="0"/>
              <a:t> </a:t>
            </a:r>
            <a:r>
              <a:rPr lang="en-US" sz="1200" dirty="0" err="1"/>
              <a:t>eugeniei</a:t>
            </a:r>
            <a:r>
              <a:rPr lang="en-US" sz="1200" dirty="0"/>
              <a:t> ca </a:t>
            </a:r>
            <a:r>
              <a:rPr lang="en-US" sz="1200" dirty="0" err="1"/>
              <a:t>știință</a:t>
            </a:r>
            <a:r>
              <a:rPr lang="en-US" sz="1200" dirty="0"/>
              <a:t> </a:t>
            </a:r>
            <a:r>
              <a:rPr lang="en-US" sz="1200" dirty="0" err="1"/>
              <a:t>și</a:t>
            </a:r>
            <a:r>
              <a:rPr lang="en-US" sz="1200" dirty="0"/>
              <a:t> la </a:t>
            </a:r>
            <a:r>
              <a:rPr lang="en-US" sz="1200" dirty="0" err="1"/>
              <a:t>biopolitică</a:t>
            </a:r>
            <a:endParaRPr lang="en-US" sz="1200" dirty="0"/>
          </a:p>
          <a:p>
            <a:pPr algn="just"/>
            <a:r>
              <a:rPr lang="en-US" sz="1200" dirty="0" err="1"/>
              <a:t>diferențele</a:t>
            </a:r>
            <a:r>
              <a:rPr lang="en-US" sz="1200" dirty="0"/>
              <a:t> </a:t>
            </a:r>
            <a:r>
              <a:rPr lang="en-US" sz="1200" dirty="0" err="1"/>
              <a:t>dintre</a:t>
            </a:r>
            <a:r>
              <a:rPr lang="en-US" sz="1200" dirty="0"/>
              <a:t> </a:t>
            </a:r>
            <a:r>
              <a:rPr lang="en-US" sz="1200" dirty="0" err="1"/>
              <a:t>modul</a:t>
            </a:r>
            <a:r>
              <a:rPr lang="en-US" sz="1200" dirty="0"/>
              <a:t> </a:t>
            </a:r>
            <a:r>
              <a:rPr lang="en-US" sz="1200" dirty="0" err="1"/>
              <a:t>în</a:t>
            </a:r>
            <a:r>
              <a:rPr lang="en-US" sz="1200" dirty="0"/>
              <a:t> care </a:t>
            </a:r>
            <a:r>
              <a:rPr lang="en-US" sz="1200" dirty="0" err="1"/>
              <a:t>diferitele</a:t>
            </a:r>
            <a:r>
              <a:rPr lang="en-US" sz="1200" dirty="0"/>
              <a:t> </a:t>
            </a:r>
            <a:r>
              <a:rPr lang="en-US" sz="1200" dirty="0" err="1"/>
              <a:t>culturi</a:t>
            </a:r>
            <a:r>
              <a:rPr lang="en-US" sz="1200" dirty="0"/>
              <a:t> au </a:t>
            </a:r>
            <a:r>
              <a:rPr lang="en-US" sz="1200" dirty="0" err="1"/>
              <a:t>înțeles</a:t>
            </a:r>
            <a:r>
              <a:rPr lang="en-US" sz="1200" dirty="0"/>
              <a:t> </a:t>
            </a:r>
            <a:r>
              <a:rPr lang="en-US" sz="1200" dirty="0" err="1"/>
              <a:t>și</a:t>
            </a:r>
            <a:r>
              <a:rPr lang="en-US" sz="1200" dirty="0"/>
              <a:t> </a:t>
            </a:r>
            <a:r>
              <a:rPr lang="en-US" sz="1200" dirty="0" err="1"/>
              <a:t>aplicat</a:t>
            </a:r>
            <a:r>
              <a:rPr lang="en-US" sz="1200" dirty="0"/>
              <a:t> </a:t>
            </a:r>
            <a:r>
              <a:rPr lang="en-US" sz="1200" dirty="0" err="1"/>
              <a:t>eugenia</a:t>
            </a:r>
            <a:endParaRPr lang="en-US" sz="1200" dirty="0"/>
          </a:p>
          <a:p>
            <a:pPr algn="just"/>
            <a:r>
              <a:rPr lang="en-US" sz="1200" dirty="0" err="1"/>
              <a:t>motivația</a:t>
            </a:r>
            <a:r>
              <a:rPr lang="en-US" sz="1200" dirty="0"/>
              <a:t> din </a:t>
            </a:r>
            <a:r>
              <a:rPr lang="en-US" sz="1200" dirty="0" err="1"/>
              <a:t>spatele</a:t>
            </a:r>
            <a:r>
              <a:rPr lang="en-US" sz="1200" dirty="0"/>
              <a:t> </a:t>
            </a:r>
            <a:r>
              <a:rPr lang="en-US" sz="1200" dirty="0" err="1"/>
              <a:t>utilizării</a:t>
            </a:r>
            <a:r>
              <a:rPr lang="en-US" sz="1200" dirty="0"/>
              <a:t> </a:t>
            </a:r>
            <a:r>
              <a:rPr lang="en-US" sz="1200" dirty="0" err="1"/>
              <a:t>eugeniei</a:t>
            </a:r>
            <a:endParaRPr lang="en-US" sz="1200" dirty="0"/>
          </a:p>
          <a:p>
            <a:pPr algn="just"/>
            <a:r>
              <a:rPr lang="en-US" sz="1200" dirty="0" err="1"/>
              <a:t>descoperiri</a:t>
            </a:r>
            <a:r>
              <a:rPr lang="en-US" sz="1200" dirty="0"/>
              <a:t> </a:t>
            </a:r>
            <a:r>
              <a:rPr lang="en-US" sz="1200" dirty="0" err="1"/>
              <a:t>științifice</a:t>
            </a:r>
            <a:r>
              <a:rPr lang="en-US" sz="1200" dirty="0"/>
              <a:t> </a:t>
            </a:r>
            <a:r>
              <a:rPr lang="en-US" sz="1200" dirty="0" err="1"/>
              <a:t>importante</a:t>
            </a:r>
            <a:r>
              <a:rPr lang="en-US" sz="1200" dirty="0"/>
              <a:t> pot fi </a:t>
            </a:r>
            <a:r>
              <a:rPr lang="en-US" sz="1200" dirty="0" err="1"/>
              <a:t>folosite</a:t>
            </a:r>
            <a:r>
              <a:rPr lang="en-US" sz="1200" dirty="0"/>
              <a:t> </a:t>
            </a:r>
            <a:r>
              <a:rPr lang="en-US" sz="1200" dirty="0" err="1"/>
              <a:t>pentru</a:t>
            </a:r>
            <a:r>
              <a:rPr lang="en-US" sz="1200" dirty="0"/>
              <a:t> </a:t>
            </a:r>
            <a:r>
              <a:rPr lang="en-US" sz="1200" dirty="0" err="1"/>
              <a:t>practici</a:t>
            </a:r>
            <a:r>
              <a:rPr lang="en-US" sz="1200" dirty="0"/>
              <a:t> </a:t>
            </a:r>
            <a:r>
              <a:rPr lang="en-US" sz="1200" dirty="0" err="1"/>
              <a:t>dăunătoare</a:t>
            </a:r>
            <a:endParaRPr lang="en-US" sz="1200" dirty="0"/>
          </a:p>
          <a:p>
            <a:pPr algn="just"/>
            <a:r>
              <a:rPr lang="en-US" sz="1200" dirty="0" err="1"/>
              <a:t>rolul</a:t>
            </a:r>
            <a:r>
              <a:rPr lang="en-US" sz="1200" dirty="0"/>
              <a:t> </a:t>
            </a:r>
            <a:r>
              <a:rPr lang="en-US" sz="1200" dirty="0" err="1"/>
              <a:t>biopoliticii</a:t>
            </a:r>
            <a:r>
              <a:rPr lang="en-US" sz="1200" dirty="0"/>
              <a:t> </a:t>
            </a:r>
            <a:r>
              <a:rPr lang="en-US" sz="1200" dirty="0" err="1"/>
              <a:t>în</a:t>
            </a:r>
            <a:r>
              <a:rPr lang="en-US" sz="1200" dirty="0"/>
              <a:t> </a:t>
            </a:r>
            <a:r>
              <a:rPr lang="en-US" sz="1200" dirty="0" err="1"/>
              <a:t>viața</a:t>
            </a:r>
            <a:r>
              <a:rPr lang="en-US" sz="1200" dirty="0"/>
              <a:t> </a:t>
            </a:r>
            <a:r>
              <a:rPr lang="en-US" sz="1200" dirty="0" err="1"/>
              <a:t>societății</a:t>
            </a:r>
            <a:r>
              <a:rPr lang="en-US" sz="1200" dirty="0"/>
              <a:t> </a:t>
            </a:r>
            <a:r>
              <a:rPr lang="en-US" sz="1200" dirty="0" err="1"/>
              <a:t>moderne</a:t>
            </a:r>
            <a:endParaRPr lang="en-US" sz="1200" dirty="0"/>
          </a:p>
          <a:p>
            <a:pPr algn="just"/>
            <a:r>
              <a:rPr lang="en-US" sz="1200" dirty="0" err="1"/>
              <a:t>efectul</a:t>
            </a:r>
            <a:r>
              <a:rPr lang="en-US" sz="1200" dirty="0"/>
              <a:t> </a:t>
            </a:r>
            <a:r>
              <a:rPr lang="en-US" sz="1200" dirty="0" err="1"/>
              <a:t>pe</a:t>
            </a:r>
            <a:r>
              <a:rPr lang="en-US" sz="1200" dirty="0"/>
              <a:t> </a:t>
            </a:r>
            <a:r>
              <a:rPr lang="en-US" sz="1200" dirty="0" err="1"/>
              <a:t>termen</a:t>
            </a:r>
            <a:r>
              <a:rPr lang="en-US" sz="1200" dirty="0"/>
              <a:t> lung </a:t>
            </a:r>
            <a:r>
              <a:rPr lang="en-US" sz="1200" dirty="0" err="1"/>
              <a:t>asupra</a:t>
            </a:r>
            <a:r>
              <a:rPr lang="en-US" sz="1200" dirty="0"/>
              <a:t> </a:t>
            </a:r>
            <a:r>
              <a:rPr lang="en-US" sz="1200" dirty="0" err="1"/>
              <a:t>populației</a:t>
            </a:r>
            <a:r>
              <a:rPr lang="en-US" sz="1200" dirty="0"/>
              <a:t> </a:t>
            </a:r>
            <a:r>
              <a:rPr lang="en-US" sz="1200" dirty="0" err="1"/>
              <a:t>diferitelor</a:t>
            </a:r>
            <a:r>
              <a:rPr lang="en-US" sz="1200" dirty="0"/>
              <a:t> </a:t>
            </a:r>
            <a:r>
              <a:rPr lang="en-US" sz="1200" dirty="0" err="1"/>
              <a:t>țări</a:t>
            </a:r>
            <a:endParaRPr lang="en-US" sz="1200" dirty="0"/>
          </a:p>
          <a:p>
            <a:pPr algn="just"/>
            <a:r>
              <a:rPr lang="en-US" sz="1200" dirty="0" err="1"/>
              <a:t>societatea</a:t>
            </a:r>
            <a:r>
              <a:rPr lang="en-US" sz="1200" dirty="0"/>
              <a:t> se </a:t>
            </a:r>
            <a:r>
              <a:rPr lang="en-US" sz="1200" dirty="0" err="1"/>
              <a:t>schimbă</a:t>
            </a:r>
            <a:r>
              <a:rPr lang="en-US" sz="1200" dirty="0"/>
              <a:t> </a:t>
            </a:r>
            <a:r>
              <a:rPr lang="en-US" sz="1200" dirty="0" err="1"/>
              <a:t>și</a:t>
            </a:r>
            <a:r>
              <a:rPr lang="en-US" sz="1200" dirty="0"/>
              <a:t> se </a:t>
            </a:r>
            <a:r>
              <a:rPr lang="en-US" sz="1200" dirty="0" err="1"/>
              <a:t>transformă</a:t>
            </a:r>
            <a:r>
              <a:rPr lang="en-US" sz="1200" dirty="0"/>
              <a:t> </a:t>
            </a:r>
            <a:r>
              <a:rPr lang="en-US" sz="1200" dirty="0" err="1"/>
              <a:t>și</a:t>
            </a:r>
            <a:r>
              <a:rPr lang="en-US" sz="1200" dirty="0"/>
              <a:t> </a:t>
            </a:r>
            <a:r>
              <a:rPr lang="en-US" sz="1200" dirty="0" err="1"/>
              <a:t>eugenia</a:t>
            </a:r>
            <a:r>
              <a:rPr lang="en-US" sz="1200" dirty="0"/>
              <a:t> se </a:t>
            </a:r>
            <a:r>
              <a:rPr lang="en-US" sz="1200" dirty="0" err="1"/>
              <a:t>schimbă</a:t>
            </a:r>
            <a:r>
              <a:rPr lang="en-US" sz="1200" dirty="0"/>
              <a:t> </a:t>
            </a:r>
            <a:r>
              <a:rPr lang="en-US" sz="1200" dirty="0" err="1"/>
              <a:t>și</a:t>
            </a:r>
            <a:r>
              <a:rPr lang="en-US" sz="1200" dirty="0"/>
              <a:t> se </a:t>
            </a:r>
            <a:r>
              <a:rPr lang="en-US" sz="1200" dirty="0" err="1"/>
              <a:t>transformă</a:t>
            </a:r>
            <a:r>
              <a:rPr lang="en-US" sz="1200" dirty="0"/>
              <a:t> </a:t>
            </a:r>
            <a:r>
              <a:rPr lang="en-US" sz="1200" dirty="0" err="1"/>
              <a:t>în</a:t>
            </a:r>
            <a:r>
              <a:rPr lang="en-US" sz="1200" dirty="0"/>
              <a:t> </a:t>
            </a:r>
            <a:r>
              <a:rPr lang="en-US" sz="1200" dirty="0" err="1"/>
              <a:t>consecință</a:t>
            </a:r>
            <a:r>
              <a:rPr lang="en-US" sz="1200" dirty="0"/>
              <a:t>.</a:t>
            </a:r>
          </a:p>
          <a:p>
            <a:pPr algn="just"/>
            <a:r>
              <a:rPr lang="en-US" sz="1200" dirty="0" err="1"/>
              <a:t>consecințele</a:t>
            </a:r>
            <a:r>
              <a:rPr lang="en-US" sz="1200" dirty="0"/>
              <a:t> </a:t>
            </a:r>
            <a:r>
              <a:rPr lang="en-US" sz="1200" dirty="0" err="1"/>
              <a:t>eugeniei</a:t>
            </a:r>
            <a:r>
              <a:rPr lang="en-US" sz="1200" dirty="0"/>
              <a:t> </a:t>
            </a:r>
            <a:r>
              <a:rPr lang="en-US" sz="1200" dirty="0" err="1"/>
              <a:t>în</a:t>
            </a:r>
            <a:r>
              <a:rPr lang="en-US" sz="1200" dirty="0"/>
              <a:t> </a:t>
            </a:r>
            <a:r>
              <a:rPr lang="en-US" sz="1200" dirty="0" err="1"/>
              <a:t>viața</a:t>
            </a:r>
            <a:r>
              <a:rPr lang="en-US" sz="1200" dirty="0"/>
              <a:t> de </a:t>
            </a:r>
            <a:r>
              <a:rPr lang="en-US" sz="1200" dirty="0" err="1"/>
              <a:t>astăzi</a:t>
            </a:r>
            <a:endParaRPr lang="en-US" sz="1200" dirty="0"/>
          </a:p>
          <a:p>
            <a:pPr algn="just"/>
            <a:r>
              <a:rPr lang="en-US" sz="1200" dirty="0" err="1"/>
              <a:t>rolul</a:t>
            </a:r>
            <a:r>
              <a:rPr lang="en-US" sz="1200" dirty="0"/>
              <a:t> </a:t>
            </a:r>
            <a:r>
              <a:rPr lang="en-US" sz="1200" dirty="0" err="1"/>
              <a:t>medicilor</a:t>
            </a:r>
            <a:r>
              <a:rPr lang="en-US" sz="1200" dirty="0"/>
              <a:t> </a:t>
            </a:r>
            <a:r>
              <a:rPr lang="en-US" sz="1200" dirty="0" err="1"/>
              <a:t>în</a:t>
            </a:r>
            <a:r>
              <a:rPr lang="en-US" sz="1200" dirty="0"/>
              <a:t> </a:t>
            </a:r>
            <a:r>
              <a:rPr lang="en-US" sz="1200" dirty="0" err="1"/>
              <a:t>aplicarea</a:t>
            </a:r>
            <a:r>
              <a:rPr lang="en-US" sz="1200" dirty="0"/>
              <a:t> </a:t>
            </a:r>
            <a:r>
              <a:rPr lang="en-US" sz="1200" dirty="0" err="1"/>
              <a:t>practicilor</a:t>
            </a:r>
            <a:r>
              <a:rPr lang="en-US" sz="1200" dirty="0"/>
              <a:t> </a:t>
            </a:r>
            <a:r>
              <a:rPr lang="en-US" sz="1200" dirty="0" err="1"/>
              <a:t>eugeniste</a:t>
            </a:r>
            <a:r>
              <a:rPr lang="en-US" sz="1200" dirty="0"/>
              <a:t> sub </a:t>
            </a:r>
            <a:r>
              <a:rPr lang="en-US" sz="1200" dirty="0" err="1"/>
              <a:t>influenţe</a:t>
            </a:r>
            <a:r>
              <a:rPr lang="en-US" sz="1200" dirty="0"/>
              <a:t> </a:t>
            </a:r>
            <a:r>
              <a:rPr lang="en-US" sz="1200" dirty="0" err="1"/>
              <a:t>biopolitice</a:t>
            </a:r>
            <a:endParaRPr lang="en-US" sz="1200" dirty="0"/>
          </a:p>
        </p:txBody>
      </p:sp>
    </p:spTree>
    <p:extLst>
      <p:ext uri="{BB962C8B-B14F-4D97-AF65-F5344CB8AC3E}">
        <p14:creationId xmlns:p14="http://schemas.microsoft.com/office/powerpoint/2010/main" val="38148794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7940</TotalTime>
  <Words>1981</Words>
  <Application>Microsoft Office PowerPoint</Application>
  <PresentationFormat>On-screen Show (16:9)</PresentationFormat>
  <Paragraphs>129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 </vt:lpstr>
      <vt:lpstr>Eugenia este știința care se ocupă cu îmbunătățirea și dezvoltarea calităților rasiale ale unui individ sau a calităților înnăscute ale unei rase.</vt:lpstr>
      <vt:lpstr>      </vt:lpstr>
      <vt:lpstr>Informații pentru cititori (1)</vt:lpstr>
      <vt:lpstr>Informații pentru cititori (2)</vt:lpstr>
      <vt:lpstr>Obiective de învățare (1)</vt:lpstr>
      <vt:lpstr>Obiective de învățare (2)</vt:lpstr>
      <vt:lpstr> Metodologia predării (principii, metode și strategii) </vt:lpstr>
      <vt:lpstr>Informații pentru studenți (1)</vt:lpstr>
      <vt:lpstr>Studiu de caz (1)</vt:lpstr>
      <vt:lpstr>Studiu de caz (2)</vt:lpstr>
      <vt:lpstr>Studiu de caz (3)</vt:lpstr>
      <vt:lpstr>Lectură</vt:lpstr>
      <vt:lpstr>Lectură –sterilizarea eugenică</vt:lpstr>
      <vt:lpstr>Lectură –Rolul femeii în perioada interbelică</vt:lpstr>
      <vt:lpstr>Chestionar de evaluare formativă</vt:lpstr>
      <vt:lpstr>Referințe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Contemporary Medicine in Romania</dc:title>
  <dc:creator>alinuta</dc:creator>
  <cp:lastModifiedBy>Andrea Anzanello</cp:lastModifiedBy>
  <cp:revision>189</cp:revision>
  <dcterms:created xsi:type="dcterms:W3CDTF">2019-08-04T13:35:37Z</dcterms:created>
  <dcterms:modified xsi:type="dcterms:W3CDTF">2021-11-23T14:06:39Z</dcterms:modified>
</cp:coreProperties>
</file>