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74" r:id="rId3"/>
    <p:sldId id="257" r:id="rId4"/>
    <p:sldId id="258" r:id="rId5"/>
    <p:sldId id="259" r:id="rId6"/>
    <p:sldId id="260" r:id="rId7"/>
    <p:sldId id="268" r:id="rId8"/>
    <p:sldId id="262" r:id="rId9"/>
    <p:sldId id="264" r:id="rId10"/>
    <p:sldId id="266" r:id="rId11"/>
    <p:sldId id="269" r:id="rId12"/>
    <p:sldId id="270" r:id="rId13"/>
    <p:sldId id="271" r:id="rId14"/>
    <p:sldId id="272" r:id="rId15"/>
    <p:sldId id="273" r:id="rId16"/>
    <p:sldId id="265" r:id="rId17"/>
    <p:sldId id="26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roEd2"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1" d="100"/>
          <a:sy n="111" d="100"/>
        </p:scale>
        <p:origin x="-490" y="-82"/>
      </p:cViewPr>
      <p:guideLst>
        <p:guide orient="horz" pos="2160"/>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78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it-IT"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it-IT" dirty="0"/>
          </a:p>
        </p:txBody>
      </p:sp>
    </p:spTree>
    <p:extLst>
      <p:ext uri="{BB962C8B-B14F-4D97-AF65-F5344CB8AC3E}">
        <p14:creationId xmlns:p14="http://schemas.microsoft.com/office/powerpoint/2010/main" val="22192916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it-IT"/>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83764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65023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57710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388152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4550B-D581-4C0F-B3D8-82B062056B9F}"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82026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4994550B-D581-4C0F-B3D8-82B062056B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170830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4994550B-D581-4C0F-B3D8-82B062056B9F}"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40348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4994550B-D581-4C0F-B3D8-82B062056B9F}"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12638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4550B-D581-4C0F-B3D8-82B062056B9F}"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405325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4550B-D581-4C0F-B3D8-82B062056B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77590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4550B-D581-4C0F-B3D8-82B062056B9F}"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104496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creativecommons.org/licenses/by-nc/4.0/"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994550B-D581-4C0F-B3D8-82B062056B9F}" type="datetimeFigureOut">
              <a:rPr lang="en-US" smtClean="0"/>
              <a:t>11/22/2021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D54CC5-1847-4B0B-BCC3-54AE52B37A01}" type="slidenum">
              <a:rPr lang="en-US" smtClean="0"/>
              <a:t>‹#›</a:t>
            </a:fld>
            <a:endParaRPr 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351924" cy="85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a16="http://schemas.microsoft.com/office/drawing/2014/main" xmlns="" id="{8B6A8ECA-B75A-451B-A2C5-40BEE89E90B8}"/>
              </a:ext>
            </a:extLst>
          </p:cNvPr>
          <p:cNvPicPr>
            <a:picLocks noChangeAspect="1"/>
          </p:cNvPicPr>
          <p:nvPr userDrawn="1"/>
        </p:nvPicPr>
        <p:blipFill>
          <a:blip r:embed="rId14"/>
          <a:stretch>
            <a:fillRect/>
          </a:stretch>
        </p:blipFill>
        <p:spPr>
          <a:xfrm>
            <a:off x="8331620" y="0"/>
            <a:ext cx="812380" cy="757116"/>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0" y="4709680"/>
            <a:ext cx="3276595" cy="433820"/>
          </a:xfrm>
          <a:prstGeom prst="rect">
            <a:avLst/>
          </a:prstGeom>
          <a:noFill/>
          <a:ln>
            <a:noFill/>
          </a:ln>
          <a:extLst>
            <a:ext uri="{53640926-AAD7-44D8-BBD7-CCE9431645EC}">
              <a14:shadowObscured xmlns:a14="http://schemas.microsoft.com/office/drawing/2010/main"/>
            </a:ext>
          </a:extLst>
        </p:spPr>
      </p:pic>
      <p:pic>
        <p:nvPicPr>
          <p:cNvPr id="10" name="Picture 9" descr="Licenza Creative Commons"/>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61899" y="4718348"/>
            <a:ext cx="1057244" cy="368880"/>
          </a:xfrm>
          <a:prstGeom prst="rect">
            <a:avLst/>
          </a:prstGeom>
          <a:noFill/>
          <a:ln>
            <a:noFill/>
          </a:ln>
        </p:spPr>
      </p:pic>
      <p:sp>
        <p:nvSpPr>
          <p:cNvPr id="12" name="Marcador de número de diapositiva 5">
            <a:extLst>
              <a:ext uri="{FF2B5EF4-FFF2-40B4-BE49-F238E27FC236}">
                <a16:creationId xmlns="" xmlns:a16="http://schemas.microsoft.com/office/drawing/2014/main" id="{3DAAC168-ED9D-461E-9448-6949F35F33E3}"/>
              </a:ext>
            </a:extLst>
          </p:cNvPr>
          <p:cNvSpPr txBox="1">
            <a:spLocks/>
          </p:cNvSpPr>
          <p:nvPr userDrawn="1"/>
        </p:nvSpPr>
        <p:spPr>
          <a:xfrm>
            <a:off x="5410200" y="4765866"/>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7"/>
              </a:rPr>
              <a:t>Creative Commons Attribution - Non-commercial 4.0 International</a:t>
            </a:r>
            <a:r>
              <a:rPr lang="en-GB" sz="900" dirty="0" smtClean="0"/>
              <a:t>   </a:t>
            </a:r>
          </a:p>
          <a:p>
            <a:endParaRPr lang="en-GB" sz="900" dirty="0"/>
          </a:p>
        </p:txBody>
      </p:sp>
    </p:spTree>
    <p:extLst>
      <p:ext uri="{BB962C8B-B14F-4D97-AF65-F5344CB8AC3E}">
        <p14:creationId xmlns:p14="http://schemas.microsoft.com/office/powerpoint/2010/main" val="901407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705126"/>
            <a:ext cx="7772400" cy="1933424"/>
          </a:xfrm>
        </p:spPr>
        <p:txBody>
          <a:bodyPr>
            <a:normAutofit/>
          </a:bodyPr>
          <a:lstStyle/>
          <a:p>
            <a:r>
              <a:rPr lang="ro-RO" sz="3600" b="1" dirty="0">
                <a:solidFill>
                  <a:schemeClr val="accent6">
                    <a:lumMod val="75000"/>
                  </a:schemeClr>
                </a:solidFill>
                <a:effectLst>
                  <a:outerShdw blurRad="38100" dist="38100" dir="2700000" algn="tl">
                    <a:srgbClr val="000000">
                      <a:alpha val="43137"/>
                    </a:srgbClr>
                  </a:outerShdw>
                </a:effectLst>
              </a:rPr>
              <a:t/>
            </a:r>
            <a:br>
              <a:rPr lang="ro-RO" sz="3600" b="1" dirty="0">
                <a:solidFill>
                  <a:schemeClr val="accent6">
                    <a:lumMod val="75000"/>
                  </a:schemeClr>
                </a:solidFill>
                <a:effectLst>
                  <a:outerShdw blurRad="38100" dist="38100" dir="2700000" algn="tl">
                    <a:srgbClr val="000000">
                      <a:alpha val="43137"/>
                    </a:srgbClr>
                  </a:outerShdw>
                </a:effectLst>
              </a:rPr>
            </a:br>
            <a:endParaRPr lang="en-US" sz="3600" dirty="0">
              <a:solidFill>
                <a:schemeClr val="accent6">
                  <a:lumMod val="75000"/>
                </a:schemeClr>
              </a:solidFill>
            </a:endParaRPr>
          </a:p>
        </p:txBody>
      </p:sp>
      <p:sp>
        <p:nvSpPr>
          <p:cNvPr id="3" name="Subtitle 2"/>
          <p:cNvSpPr>
            <a:spLocks noGrp="1"/>
          </p:cNvSpPr>
          <p:nvPr>
            <p:ph type="subTitle" idx="1"/>
          </p:nvPr>
        </p:nvSpPr>
        <p:spPr>
          <a:xfrm>
            <a:off x="590553" y="3657600"/>
            <a:ext cx="8194963" cy="628650"/>
          </a:xfrm>
        </p:spPr>
        <p:txBody>
          <a:bodyPr>
            <a:normAutofit fontScale="25000" lnSpcReduction="20000"/>
          </a:bodyPr>
          <a:lstStyle/>
          <a:p>
            <a:r>
              <a:rPr lang="it-IT" sz="5600" b="1" dirty="0">
                <a:solidFill>
                  <a:schemeClr val="tx1"/>
                </a:solidFill>
              </a:rPr>
              <a:t>Università di Medicina e Farmacia "</a:t>
            </a:r>
            <a:r>
              <a:rPr lang="it-IT" sz="5600" b="1" dirty="0" err="1">
                <a:solidFill>
                  <a:schemeClr val="tx1"/>
                </a:solidFill>
              </a:rPr>
              <a:t>Popa</a:t>
            </a:r>
            <a:r>
              <a:rPr lang="it-IT" sz="5600" b="1" dirty="0">
                <a:solidFill>
                  <a:schemeClr val="tx1"/>
                </a:solidFill>
              </a:rPr>
              <a:t>" e </a:t>
            </a:r>
            <a:r>
              <a:rPr lang="it-IT" sz="5600" b="1" dirty="0" err="1">
                <a:solidFill>
                  <a:schemeClr val="tx1"/>
                </a:solidFill>
              </a:rPr>
              <a:t>Fundatia</a:t>
            </a:r>
            <a:r>
              <a:rPr lang="it-IT" sz="5600" b="1" dirty="0">
                <a:solidFill>
                  <a:schemeClr val="tx1"/>
                </a:solidFill>
              </a:rPr>
              <a:t> </a:t>
            </a:r>
            <a:r>
              <a:rPr lang="it-IT" sz="5600" b="1" dirty="0" err="1">
                <a:solidFill>
                  <a:schemeClr val="tx1"/>
                </a:solidFill>
              </a:rPr>
              <a:t>EuroEd</a:t>
            </a:r>
            <a:r>
              <a:rPr lang="it-IT" sz="5600" b="1" dirty="0">
                <a:solidFill>
                  <a:schemeClr val="tx1"/>
                </a:solidFill>
              </a:rPr>
              <a:t> </a:t>
            </a:r>
          </a:p>
          <a:p>
            <a:r>
              <a:rPr lang="it-IT" sz="5600" b="1" dirty="0" err="1">
                <a:solidFill>
                  <a:schemeClr val="tx1"/>
                </a:solidFill>
              </a:rPr>
              <a:t>Iași</a:t>
            </a:r>
            <a:r>
              <a:rPr lang="it-IT" sz="5600" b="1" dirty="0">
                <a:solidFill>
                  <a:schemeClr val="tx1"/>
                </a:solidFill>
              </a:rPr>
              <a:t>, Romania </a:t>
            </a:r>
          </a:p>
          <a:p>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679436"/>
            <a:ext cx="3565521" cy="1798856"/>
          </a:xfrm>
          <a:prstGeom prst="rect">
            <a:avLst/>
          </a:prstGeom>
        </p:spPr>
      </p:pic>
      <p:sp>
        <p:nvSpPr>
          <p:cNvPr id="4" name="Rectangle 3"/>
          <p:cNvSpPr/>
          <p:nvPr/>
        </p:nvSpPr>
        <p:spPr>
          <a:xfrm>
            <a:off x="685800" y="895350"/>
            <a:ext cx="7620000" cy="707886"/>
          </a:xfrm>
          <a:prstGeom prst="rect">
            <a:avLst/>
          </a:prstGeom>
        </p:spPr>
        <p:txBody>
          <a:bodyPr wrap="square">
            <a:spAutoFit/>
          </a:bodyPr>
          <a:lstStyle/>
          <a:p>
            <a:pPr algn="ctr"/>
            <a:r>
              <a:rPr lang="it-IT" sz="2000" b="1" dirty="0">
                <a:solidFill>
                  <a:schemeClr val="accent6">
                    <a:lumMod val="75000"/>
                  </a:schemeClr>
                </a:solidFill>
                <a:effectLst>
                  <a:outerShdw blurRad="38100" dist="38100" dir="2700000" algn="tl">
                    <a:srgbClr val="000000">
                      <a:alpha val="43137"/>
                    </a:srgbClr>
                  </a:outerShdw>
                </a:effectLst>
              </a:rPr>
              <a:t>Unità 12 - Biopolitica ed eugenetica - </a:t>
            </a:r>
          </a:p>
          <a:p>
            <a:pPr algn="ctr"/>
            <a:r>
              <a:rPr lang="it-IT" sz="2000" b="1" dirty="0">
                <a:solidFill>
                  <a:schemeClr val="accent6">
                    <a:lumMod val="75000"/>
                  </a:schemeClr>
                </a:solidFill>
                <a:effectLst>
                  <a:outerShdw blurRad="38100" dist="38100" dir="2700000" algn="tl">
                    <a:srgbClr val="000000">
                      <a:alpha val="43137"/>
                    </a:srgbClr>
                  </a:outerShdw>
                </a:effectLst>
              </a:rPr>
              <a:t>fattori determinanti nel governo di una nazione</a:t>
            </a:r>
          </a:p>
        </p:txBody>
      </p:sp>
    </p:spTree>
    <p:extLst>
      <p:ext uri="{BB962C8B-B14F-4D97-AF65-F5344CB8AC3E}">
        <p14:creationId xmlns:p14="http://schemas.microsoft.com/office/powerpoint/2010/main" val="881158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857250"/>
          </a:xfrm>
        </p:spPr>
        <p:txBody>
          <a:bodyPr>
            <a:normAutofit/>
          </a:bodyPr>
          <a:lstStyle/>
          <a:p>
            <a:pPr algn="l"/>
            <a:r>
              <a:rPr lang="en-US" sz="1800" b="1" dirty="0">
                <a:solidFill>
                  <a:schemeClr val="accent6">
                    <a:lumMod val="75000"/>
                  </a:schemeClr>
                </a:solidFill>
                <a:effectLst>
                  <a:outerShdw blurRad="38100" dist="38100" dir="2700000" algn="tl">
                    <a:srgbClr val="000000">
                      <a:alpha val="43137"/>
                    </a:srgbClr>
                  </a:outerShdw>
                </a:effectLst>
              </a:rPr>
              <a:t>Studio di un Caso (1)</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8229600" cy="1889520"/>
          </a:xfrm>
        </p:spPr>
        <p:txBody>
          <a:bodyPr>
            <a:normAutofit/>
          </a:bodyPr>
          <a:lstStyle/>
          <a:p>
            <a:pPr marL="0" indent="0" algn="just">
              <a:buNone/>
            </a:pPr>
            <a:r>
              <a:rPr lang="it-IT" sz="1200" u="sng" dirty="0"/>
              <a:t>Il decreto 770 o Come appropriarsi del corpo di una donna</a:t>
            </a:r>
          </a:p>
          <a:p>
            <a:pPr algn="just"/>
            <a:r>
              <a:rPr lang="it-IT" sz="1200" dirty="0"/>
              <a:t>La seconda guerra mondiale, ma soprattutto il regime comunista rumeno, ha imitato tutto lo sforzo del movimento femminista in Romania. La dissoluzione del movimento femminista, la libertà di espressione delle donne rumene, la negazione del diritto di fare scelte riguardanti il proprio corpo e la nazionalizzazione della capacità riproduttiva delle donne furono conseguenze delle leggi della politica comunista.</a:t>
            </a:r>
          </a:p>
          <a:p>
            <a:pPr algn="just"/>
            <a:r>
              <a:rPr lang="it-IT" sz="1200" dirty="0"/>
              <a:t>Il decreto 770 fu approvato il 2 ottobre 1966. Questo decreto classificò l'aborto come un crimine e mise esclusivamente la maternità nei servizi dello stato comunista. </a:t>
            </a:r>
          </a:p>
          <a:p>
            <a:pPr algn="just"/>
            <a:r>
              <a:rPr lang="it-IT" sz="1200" dirty="0"/>
              <a:t>Le donne di tutta la Romania furono sottoposte ad un complesso meccanismo di controllo e sorveglianza</a:t>
            </a:r>
          </a:p>
        </p:txBody>
      </p:sp>
      <p:grpSp>
        <p:nvGrpSpPr>
          <p:cNvPr id="4" name="Group 3"/>
          <p:cNvGrpSpPr/>
          <p:nvPr/>
        </p:nvGrpSpPr>
        <p:grpSpPr>
          <a:xfrm>
            <a:off x="1371601" y="4743450"/>
            <a:ext cx="6172200" cy="400050"/>
            <a:chOff x="0" y="6203373"/>
            <a:chExt cx="7383295" cy="654627"/>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6" name="Picture 5"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spTree>
    <p:extLst>
      <p:ext uri="{BB962C8B-B14F-4D97-AF65-F5344CB8AC3E}">
        <p14:creationId xmlns:p14="http://schemas.microsoft.com/office/powerpoint/2010/main" val="321176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pPr algn="l"/>
            <a:r>
              <a:rPr lang="en-US" sz="1800" b="1" dirty="0">
                <a:solidFill>
                  <a:schemeClr val="accent6">
                    <a:lumMod val="75000"/>
                  </a:schemeClr>
                </a:solidFill>
                <a:effectLst>
                  <a:outerShdw blurRad="38100" dist="38100" dir="2700000" algn="tl">
                    <a:srgbClr val="000000">
                      <a:alpha val="43137"/>
                    </a:srgbClr>
                  </a:outerShdw>
                </a:effectLst>
              </a:rPr>
              <a:t>Studio di un Caso (2)</a:t>
            </a:r>
            <a:endParaRPr lang="ro-RO" sz="1800"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8229600" cy="1356120"/>
          </a:xfrm>
        </p:spPr>
        <p:txBody>
          <a:bodyPr>
            <a:noAutofit/>
          </a:bodyPr>
          <a:lstStyle/>
          <a:p>
            <a:pPr algn="just"/>
            <a:r>
              <a:rPr lang="it-IT" sz="1200" dirty="0"/>
              <a:t>Il numero di morti a causa delle complicazioni degli aborti illegali è aumentato massicciamente. Nel 1989, l'anno della rivoluzione rumena, ci furono 1193 morti. Nel periodo 1966-1989 sono state registrate quasi 10.000 morti di donne</a:t>
            </a:r>
          </a:p>
          <a:p>
            <a:pPr algn="just"/>
            <a:r>
              <a:rPr lang="it-IT" sz="1200" dirty="0"/>
              <a:t>Polonia, Ungheria, Centro e Sud America sono alcuni esempi attuali di paesi dove vengono applicate leggi contro l'aborto</a:t>
            </a:r>
          </a:p>
          <a:p>
            <a:pPr algn="just"/>
            <a:r>
              <a:rPr lang="it-IT" sz="1200" dirty="0"/>
              <a:t>La necessità di controllare i corpi femminili è nascosta sotto termini eugenetici come riproduzione, allevamento, futuro della nazione</a:t>
            </a:r>
          </a:p>
        </p:txBody>
      </p:sp>
      <p:grpSp>
        <p:nvGrpSpPr>
          <p:cNvPr id="4" name="Group 3"/>
          <p:cNvGrpSpPr/>
          <p:nvPr/>
        </p:nvGrpSpPr>
        <p:grpSpPr>
          <a:xfrm>
            <a:off x="1371601" y="4743450"/>
            <a:ext cx="6172200" cy="400050"/>
            <a:chOff x="0" y="6203373"/>
            <a:chExt cx="7383295" cy="654627"/>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6" name="Picture 5"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spTree>
    <p:extLst>
      <p:ext uri="{BB962C8B-B14F-4D97-AF65-F5344CB8AC3E}">
        <p14:creationId xmlns:p14="http://schemas.microsoft.com/office/powerpoint/2010/main" val="233294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578"/>
            <a:ext cx="8229600" cy="536972"/>
          </a:xfrm>
        </p:spPr>
        <p:txBody>
          <a:bodyPr>
            <a:normAutofit/>
          </a:bodyPr>
          <a:lstStyle/>
          <a:p>
            <a:pPr algn="l"/>
            <a:r>
              <a:rPr lang="en-US" sz="1800" b="1" dirty="0">
                <a:solidFill>
                  <a:schemeClr val="accent6">
                    <a:lumMod val="75000"/>
                  </a:schemeClr>
                </a:solidFill>
                <a:effectLst>
                  <a:outerShdw blurRad="38100" dist="38100" dir="2700000" algn="tl">
                    <a:srgbClr val="000000">
                      <a:alpha val="43137"/>
                    </a:srgbClr>
                  </a:outerShdw>
                </a:effectLst>
              </a:rPr>
              <a:t>Studio di un Caso (3)</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09701"/>
            <a:ext cx="8229600" cy="2228849"/>
          </a:xfrm>
        </p:spPr>
        <p:txBody>
          <a:bodyPr>
            <a:noAutofit/>
          </a:bodyPr>
          <a:lstStyle/>
          <a:p>
            <a:pPr marL="0" indent="0">
              <a:buNone/>
            </a:pPr>
            <a:r>
              <a:rPr lang="it-IT" sz="1200" b="1" dirty="0"/>
              <a:t>Video interviste di supporto </a:t>
            </a:r>
          </a:p>
          <a:p>
            <a:r>
              <a:rPr lang="it-IT" sz="1200" dirty="0"/>
              <a:t>Video intervista 1 - Intervista Prof. Marius </a:t>
            </a:r>
            <a:r>
              <a:rPr lang="it-IT" sz="1200" dirty="0" err="1"/>
              <a:t>Turda</a:t>
            </a:r>
            <a:r>
              <a:rPr lang="it-IT" sz="1200" dirty="0"/>
              <a:t> - L'impatto eugenetico sulle politiche </a:t>
            </a:r>
            <a:r>
              <a:rPr lang="it-IT" sz="1200" dirty="0" err="1"/>
              <a:t>nataliste</a:t>
            </a:r>
            <a:r>
              <a:rPr lang="it-IT" sz="1200" dirty="0"/>
              <a:t> https://youtu.be/4G3stJuogj8   </a:t>
            </a:r>
          </a:p>
          <a:p>
            <a:endParaRPr lang="it-IT" sz="1200" dirty="0"/>
          </a:p>
          <a:p>
            <a:r>
              <a:rPr lang="it-IT" sz="1200" dirty="0"/>
              <a:t>Video intervista 2 - Intervista Prof. Marius </a:t>
            </a:r>
            <a:r>
              <a:rPr lang="it-IT" sz="1200" dirty="0" err="1"/>
              <a:t>Turda</a:t>
            </a:r>
            <a:r>
              <a:rPr lang="it-IT" sz="1200" dirty="0"/>
              <a:t> - L'eugenetica in Europa e la sterilizzazione eugenetica https://youtu.be/zJLcrLtNjUA </a:t>
            </a:r>
          </a:p>
          <a:p>
            <a:endParaRPr lang="it-IT" sz="1200" dirty="0"/>
          </a:p>
          <a:p>
            <a:r>
              <a:rPr lang="it-IT" sz="1200" dirty="0"/>
              <a:t>Video intervista 3 - Intervista Prof. Marius </a:t>
            </a:r>
            <a:r>
              <a:rPr lang="it-IT" sz="1200" dirty="0" err="1"/>
              <a:t>Turda</a:t>
            </a:r>
            <a:r>
              <a:rPr lang="it-IT" sz="1200" dirty="0"/>
              <a:t> - L'eugenetica appartiene alla storia o è ancora presente? https://youtu.be/WguebGqd8UE </a:t>
            </a:r>
          </a:p>
          <a:p>
            <a:endParaRPr lang="it-IT" sz="1200" dirty="0"/>
          </a:p>
          <a:p>
            <a:r>
              <a:rPr lang="it-IT" sz="1200" dirty="0"/>
              <a:t>Video intervista 4 - Intervista Prof. Marius </a:t>
            </a:r>
            <a:r>
              <a:rPr lang="it-IT" sz="1200" dirty="0" err="1"/>
              <a:t>Turda</a:t>
            </a:r>
            <a:r>
              <a:rPr lang="it-IT" sz="1200" dirty="0"/>
              <a:t> - L'eugenetica e la propaganda del corpo femminile https://youtu.be/wUG4_UiHi-E </a:t>
            </a:r>
            <a:endParaRPr lang="en-US" sz="1800" dirty="0"/>
          </a:p>
        </p:txBody>
      </p:sp>
    </p:spTree>
    <p:extLst>
      <p:ext uri="{BB962C8B-B14F-4D97-AF65-F5344CB8AC3E}">
        <p14:creationId xmlns:p14="http://schemas.microsoft.com/office/powerpoint/2010/main" val="342283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2258"/>
            <a:ext cx="1524000" cy="536972"/>
          </a:xfrm>
        </p:spPr>
        <p:txBody>
          <a:bodyPr>
            <a:normAutofit/>
          </a:bodyPr>
          <a:lstStyle/>
          <a:p>
            <a:pPr algn="l"/>
            <a:r>
              <a:rPr lang="en-US" sz="1800" b="1" dirty="0" err="1">
                <a:solidFill>
                  <a:schemeClr val="accent6">
                    <a:lumMod val="75000"/>
                  </a:schemeClr>
                </a:solidFill>
                <a:effectLst>
                  <a:outerShdw blurRad="38100" dist="38100" dir="2700000" algn="tl">
                    <a:srgbClr val="000000">
                      <a:alpha val="43137"/>
                    </a:srgbClr>
                  </a:outerShdw>
                </a:effectLst>
              </a:rPr>
              <a:t>Lettura</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7523" y="1504950"/>
            <a:ext cx="4876800" cy="1877157"/>
          </a:xfrm>
        </p:spPr>
        <p:txBody>
          <a:bodyPr>
            <a:noAutofit/>
          </a:bodyPr>
          <a:lstStyle/>
          <a:p>
            <a:pPr marL="0" indent="0" algn="just">
              <a:buNone/>
            </a:pPr>
            <a:r>
              <a:rPr lang="it-IT" sz="1200" dirty="0"/>
              <a:t>La biopolitica è un concetto definito come il calcolo di costi e benefici attraverso il quale le capacità biologiche di una popolazione sono gestite in modo ottimale. In altre parole, la demografia di un paese viene presa in considerazione come uno strumento economico per aumentare il potenziale di una nazione, e allo stesso tempo viene percepita come un fattore decisivo nella politica di governo di un paese. In questo contesto di riflessione sulle strategie e i meccanismi attraverso i quali i processi vitali umani sono gestiti sotto vari regimi, la biopolitica introduce una nuova giustificazione per porre fine alla vita di qualcuno che è "proteggere la società nel suo insieme e preservare la salute del corpo sociale".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563" y="903208"/>
            <a:ext cx="3565521" cy="2286000"/>
          </a:xfrm>
          <a:prstGeom prst="rect">
            <a:avLst/>
          </a:prstGeom>
        </p:spPr>
      </p:pic>
      <p:sp>
        <p:nvSpPr>
          <p:cNvPr id="8" name="Content Placeholder 2"/>
          <p:cNvSpPr txBox="1">
            <a:spLocks/>
          </p:cNvSpPr>
          <p:nvPr/>
        </p:nvSpPr>
        <p:spPr>
          <a:xfrm>
            <a:off x="525535" y="3494943"/>
            <a:ext cx="8417169" cy="1058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t-IT" sz="1200" dirty="0"/>
              <a:t>L'eugenetica è la scienza che si occupa del miglioramento e dello sviluppo delle qualità razziali di un individuo o delle qualità innate di una razza.</a:t>
            </a:r>
          </a:p>
          <a:p>
            <a:pPr marL="0" indent="0" algn="just">
              <a:buFont typeface="Arial" pitchFamily="34" charset="0"/>
              <a:buNone/>
            </a:pPr>
            <a:endParaRPr lang="it-IT" sz="1200" dirty="0"/>
          </a:p>
          <a:p>
            <a:pPr marL="0" indent="0" algn="just">
              <a:buFont typeface="Arial" pitchFamily="34" charset="0"/>
              <a:buNone/>
            </a:pPr>
            <a:r>
              <a:rPr lang="it-IT" sz="1200" dirty="0"/>
              <a:t>Un aumento delle pratiche eugenetiche è stato notato in tutto il mondo</a:t>
            </a:r>
          </a:p>
        </p:txBody>
      </p:sp>
    </p:spTree>
    <p:extLst>
      <p:ext uri="{BB962C8B-B14F-4D97-AF65-F5344CB8AC3E}">
        <p14:creationId xmlns:p14="http://schemas.microsoft.com/office/powerpoint/2010/main" val="366150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7978"/>
            <a:ext cx="3276600" cy="536972"/>
          </a:xfrm>
        </p:spPr>
        <p:txBody>
          <a:bodyPr>
            <a:normAutofit fontScale="90000"/>
          </a:bodyPr>
          <a:lstStyle/>
          <a:p>
            <a:pPr algn="l"/>
            <a:r>
              <a:rPr lang="en-US" sz="1800" b="1" dirty="0" err="1">
                <a:solidFill>
                  <a:schemeClr val="accent6">
                    <a:lumMod val="75000"/>
                  </a:schemeClr>
                </a:solidFill>
                <a:effectLst>
                  <a:outerShdw blurRad="38100" dist="38100" dir="2700000" algn="tl">
                    <a:srgbClr val="000000">
                      <a:alpha val="43137"/>
                    </a:srgbClr>
                  </a:outerShdw>
                </a:effectLst>
              </a:rPr>
              <a:t>Lettura</a:t>
            </a:r>
            <a:r>
              <a:rPr lang="en-US" sz="1800" b="1" dirty="0">
                <a:solidFill>
                  <a:schemeClr val="accent6">
                    <a:lumMod val="75000"/>
                  </a:schemeClr>
                </a:solidFill>
                <a:effectLst>
                  <a:outerShdw blurRad="38100" dist="38100" dir="2700000" algn="tl">
                    <a:srgbClr val="000000">
                      <a:alpha val="43137"/>
                    </a:srgbClr>
                  </a:outerShdw>
                </a:effectLst>
              </a:rPr>
              <a:t> - </a:t>
            </a:r>
            <a:r>
              <a:rPr lang="en-US" sz="1800" b="1" dirty="0" err="1">
                <a:solidFill>
                  <a:schemeClr val="accent6">
                    <a:lumMod val="75000"/>
                  </a:schemeClr>
                </a:solidFill>
                <a:effectLst>
                  <a:outerShdw blurRad="38100" dist="38100" dir="2700000" algn="tl">
                    <a:srgbClr val="000000">
                      <a:alpha val="43137"/>
                    </a:srgbClr>
                  </a:outerShdw>
                </a:effectLst>
              </a:rPr>
              <a:t>sterilizzazione</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eugenetica</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04950"/>
            <a:ext cx="4876800" cy="2800350"/>
          </a:xfrm>
        </p:spPr>
        <p:txBody>
          <a:bodyPr>
            <a:noAutofit/>
          </a:bodyPr>
          <a:lstStyle/>
          <a:p>
            <a:pPr marL="0" indent="0" algn="just">
              <a:buNone/>
            </a:pPr>
            <a:r>
              <a:rPr lang="it-IT" sz="1200" dirty="0"/>
              <a:t>Il mondo medico impegnato nell'eugenetica</a:t>
            </a:r>
          </a:p>
          <a:p>
            <a:pPr marL="0" indent="0" algn="just">
              <a:buNone/>
            </a:pPr>
            <a:r>
              <a:rPr lang="it-IT" sz="1200" dirty="0"/>
              <a:t>Misure proposte negli anni '20 in Romania</a:t>
            </a:r>
          </a:p>
          <a:p>
            <a:pPr marL="0" indent="0" algn="just">
              <a:buNone/>
            </a:pPr>
            <a:r>
              <a:rPr lang="it-IT" sz="1200" dirty="0"/>
              <a:t>1) Ogni individuo degenerato dovrebbe essere sterilizzato e, se possibile, restituito alla società. </a:t>
            </a:r>
          </a:p>
          <a:p>
            <a:pPr marL="0" indent="0" algn="just">
              <a:buNone/>
            </a:pPr>
            <a:r>
              <a:rPr lang="it-IT" sz="1200" dirty="0"/>
              <a:t>2) Ogni individuo degenerato e sterilizzato dovrebbe essere tenuto in isolamento in manicomi e colonie fino a quando può essere restituito alla società come membro utile. </a:t>
            </a:r>
          </a:p>
          <a:p>
            <a:pPr marL="0" indent="0" algn="just">
              <a:buNone/>
            </a:pPr>
            <a:r>
              <a:rPr lang="it-IT" sz="1200" dirty="0"/>
              <a:t>3) Solo gli individui che rappresentano ancora un pericolo per la società dopo la loro sterilizzazione dovrebbero essere isolati a vita, mentre dovrebbero sostenere se stessi e la società attraverso il lavoro in giardini, laboratori ecc. (...) È in questa direzione che dobbiamo orientare i nostri sforzi per proteggere gli elementi superiori e proibire senza pietà agli elementi inferiori di produrre figli e incorrere in responsabilità familiari."</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7843" y="819150"/>
            <a:ext cx="3267039" cy="4148505"/>
          </a:xfrm>
          <a:prstGeom prst="rect">
            <a:avLst/>
          </a:prstGeom>
        </p:spPr>
      </p:pic>
    </p:spTree>
    <p:extLst>
      <p:ext uri="{BB962C8B-B14F-4D97-AF65-F5344CB8AC3E}">
        <p14:creationId xmlns:p14="http://schemas.microsoft.com/office/powerpoint/2010/main" val="11983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71550"/>
            <a:ext cx="4648200" cy="536972"/>
          </a:xfrm>
        </p:spPr>
        <p:txBody>
          <a:bodyPr>
            <a:normAutofit/>
          </a:bodyPr>
          <a:lstStyle/>
          <a:p>
            <a:pPr algn="l"/>
            <a:r>
              <a:rPr lang="it-IT" sz="1800" b="1" dirty="0">
                <a:solidFill>
                  <a:schemeClr val="accent6">
                    <a:lumMod val="75000"/>
                  </a:schemeClr>
                </a:solidFill>
                <a:effectLst>
                  <a:outerShdw blurRad="38100" dist="38100" dir="2700000" algn="tl">
                    <a:srgbClr val="000000">
                      <a:alpha val="43137"/>
                    </a:srgbClr>
                  </a:outerShdw>
                </a:effectLst>
              </a:rPr>
              <a:t>Lettura -Il ruolo della donna tra le due WW</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4343400" cy="2800350"/>
          </a:xfrm>
        </p:spPr>
        <p:txBody>
          <a:bodyPr>
            <a:noAutofit/>
          </a:bodyPr>
          <a:lstStyle/>
          <a:p>
            <a:pPr marL="0" indent="0" algn="just">
              <a:buNone/>
            </a:pPr>
            <a:r>
              <a:rPr lang="it-IT" sz="1200" dirty="0"/>
              <a:t>Una verità generale, ancora valida in molti paesi al giorno d'oggi è che il controllo della fecondità femminile rappresenta un punto di dominio di un genere sull'altro, e la natalità ha incarnato a lungo un gioco di potere.</a:t>
            </a:r>
          </a:p>
          <a:p>
            <a:pPr marL="0" indent="0" algn="just">
              <a:buNone/>
            </a:pPr>
            <a:endParaRPr lang="it-IT" sz="1200" dirty="0"/>
          </a:p>
          <a:p>
            <a:pPr marL="0" indent="0" algn="just">
              <a:buNone/>
            </a:pPr>
            <a:r>
              <a:rPr lang="it-IT" sz="1200" dirty="0"/>
              <a:t>La maternità era perennemente nell'agenda politica e medica.</a:t>
            </a:r>
          </a:p>
          <a:p>
            <a:pPr marL="0" indent="0" algn="just">
              <a:buNone/>
            </a:pPr>
            <a:endParaRPr lang="it-IT" sz="1200" dirty="0"/>
          </a:p>
          <a:p>
            <a:pPr marL="0" indent="0" algn="just">
              <a:buNone/>
            </a:pPr>
            <a:r>
              <a:rPr lang="it-IT" sz="1200" dirty="0"/>
              <a:t>Nel periodo tra le due guerre mondiali, la natalità era imposta attraverso sanzioni o incoraggiata da un sistema di ricompensa, il potere medico deteneva così il controllo pubblico di tutte le gravidanze, della vita delle donne.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895350"/>
            <a:ext cx="3877970" cy="4000500"/>
          </a:xfrm>
          <a:prstGeom prst="rect">
            <a:avLst/>
          </a:prstGeom>
        </p:spPr>
      </p:pic>
    </p:spTree>
    <p:extLst>
      <p:ext uri="{BB962C8B-B14F-4D97-AF65-F5344CB8AC3E}">
        <p14:creationId xmlns:p14="http://schemas.microsoft.com/office/powerpoint/2010/main" val="209639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r>
              <a:rPr lang="en-GB" sz="1800" b="1" dirty="0" err="1">
                <a:solidFill>
                  <a:schemeClr val="accent6">
                    <a:lumMod val="75000"/>
                  </a:schemeClr>
                </a:solidFill>
                <a:effectLst>
                  <a:outerShdw blurRad="38100" dist="38100" dir="2700000" algn="tl">
                    <a:srgbClr val="000000">
                      <a:alpha val="43137"/>
                    </a:srgbClr>
                  </a:outerShdw>
                </a:effectLst>
              </a:rPr>
              <a:t>Questionario</a:t>
            </a:r>
            <a:r>
              <a:rPr lang="en-GB" sz="1800" b="1" dirty="0">
                <a:solidFill>
                  <a:schemeClr val="accent6">
                    <a:lumMod val="75000"/>
                  </a:schemeClr>
                </a:solidFill>
                <a:effectLst>
                  <a:outerShdw blurRad="38100" dist="38100" dir="2700000" algn="tl">
                    <a:srgbClr val="000000">
                      <a:alpha val="43137"/>
                    </a:srgbClr>
                  </a:outerShdw>
                </a:effectLst>
              </a:rPr>
              <a:t> di </a:t>
            </a:r>
            <a:r>
              <a:rPr lang="en-GB" sz="1800" b="1" dirty="0" err="1">
                <a:solidFill>
                  <a:schemeClr val="accent6">
                    <a:lumMod val="75000"/>
                  </a:schemeClr>
                </a:solidFill>
                <a:effectLst>
                  <a:outerShdw blurRad="38100" dist="38100" dir="2700000" algn="tl">
                    <a:srgbClr val="000000">
                      <a:alpha val="43137"/>
                    </a:srgbClr>
                  </a:outerShdw>
                </a:effectLst>
              </a:rPr>
              <a:t>valutazione</a:t>
            </a:r>
            <a:r>
              <a:rPr lang="en-GB" sz="1800" b="1" dirty="0">
                <a:solidFill>
                  <a:schemeClr val="accent6">
                    <a:lumMod val="75000"/>
                  </a:schemeClr>
                </a:solidFill>
                <a:effectLst>
                  <a:outerShdw blurRad="38100" dist="38100" dir="2700000" algn="tl">
                    <a:srgbClr val="000000">
                      <a:alpha val="43137"/>
                    </a:srgbClr>
                  </a:outerShdw>
                </a:effectLst>
              </a:rPr>
              <a:t> </a:t>
            </a:r>
            <a:r>
              <a:rPr lang="en-GB" sz="1800" b="1" dirty="0" err="1">
                <a:solidFill>
                  <a:schemeClr val="accent6">
                    <a:lumMod val="75000"/>
                  </a:schemeClr>
                </a:solidFill>
                <a:effectLst>
                  <a:outerShdw blurRad="38100" dist="38100" dir="2700000" algn="tl">
                    <a:srgbClr val="000000">
                      <a:alpha val="43137"/>
                    </a:srgbClr>
                  </a:outerShdw>
                </a:effectLst>
              </a:rPr>
              <a:t>formativa</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00151"/>
            <a:ext cx="8229600" cy="628650"/>
          </a:xfrm>
        </p:spPr>
        <p:txBody>
          <a:bodyPr>
            <a:normAutofit fontScale="92500" lnSpcReduction="20000"/>
          </a:bodyPr>
          <a:lstStyle/>
          <a:p>
            <a:pPr algn="just"/>
            <a:r>
              <a:rPr lang="en-GB" sz="2200" dirty="0">
                <a:solidFill>
                  <a:schemeClr val="bg1"/>
                </a:solidFill>
              </a:rPr>
              <a:t>5 open-ended questions related to the unit to test students’ acquired knowledge at the end of the lecturing phase.</a:t>
            </a:r>
            <a:endParaRPr lang="en-US" sz="2200" dirty="0">
              <a:solidFill>
                <a:schemeClr val="bg1"/>
              </a:solidFill>
            </a:endParaRPr>
          </a:p>
        </p:txBody>
      </p:sp>
      <p:grpSp>
        <p:nvGrpSpPr>
          <p:cNvPr id="6" name="Group 5"/>
          <p:cNvGrpSpPr/>
          <p:nvPr/>
        </p:nvGrpSpPr>
        <p:grpSpPr>
          <a:xfrm>
            <a:off x="1371601" y="4743450"/>
            <a:ext cx="6172200" cy="400050"/>
            <a:chOff x="0" y="6203373"/>
            <a:chExt cx="7383295" cy="654627"/>
          </a:xfrm>
        </p:grpSpPr>
        <p:pic>
          <p:nvPicPr>
            <p:cNvPr id="7" name="Picture 6"/>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8" name="Picture 7"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graphicFrame>
        <p:nvGraphicFramePr>
          <p:cNvPr id="9" name="Table 8"/>
          <p:cNvGraphicFramePr>
            <a:graphicFrameLocks noGrp="1"/>
          </p:cNvGraphicFramePr>
          <p:nvPr>
            <p:extLst>
              <p:ext uri="{D42A27DB-BD31-4B8C-83A1-F6EECF244321}">
                <p14:modId xmlns:p14="http://schemas.microsoft.com/office/powerpoint/2010/main" val="1235330576"/>
              </p:ext>
            </p:extLst>
          </p:nvPr>
        </p:nvGraphicFramePr>
        <p:xfrm>
          <a:off x="381000" y="1504950"/>
          <a:ext cx="8333509" cy="2455610"/>
        </p:xfrm>
        <a:graphic>
          <a:graphicData uri="http://schemas.openxmlformats.org/drawingml/2006/table">
            <a:tbl>
              <a:tblPr firstRow="1" firstCol="1" bandRow="1">
                <a:tableStyleId>{5C22544A-7EE6-4342-B048-85BDC9FD1C3A}</a:tableStyleId>
              </a:tblPr>
              <a:tblGrid>
                <a:gridCol w="2174329">
                  <a:extLst>
                    <a:ext uri="{9D8B030D-6E8A-4147-A177-3AD203B41FA5}">
                      <a16:colId xmlns:a16="http://schemas.microsoft.com/office/drawing/2014/main" xmlns="" val="1035722972"/>
                    </a:ext>
                  </a:extLst>
                </a:gridCol>
                <a:gridCol w="6159180">
                  <a:extLst>
                    <a:ext uri="{9D8B030D-6E8A-4147-A177-3AD203B41FA5}">
                      <a16:colId xmlns:a16="http://schemas.microsoft.com/office/drawing/2014/main" xmlns="" val="2644800616"/>
                    </a:ext>
                  </a:extLst>
                </a:gridCol>
              </a:tblGrid>
              <a:tr h="491122">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Domanda</a:t>
                      </a:r>
                      <a:r>
                        <a:rPr lang="en-GB" sz="1200" dirty="0">
                          <a:effectLst/>
                          <a:latin typeface="Calibri" panose="020F0502020204030204" pitchFamily="34" charset="0"/>
                          <a:ea typeface="Calibri" panose="020F0502020204030204" pitchFamily="34" charset="0"/>
                          <a:cs typeface="Times New Roman" panose="02020603050405020304" pitchFamily="18" charset="0"/>
                        </a:rPr>
                        <a:t> 1</a:t>
                      </a:r>
                    </a:p>
                  </a:txBody>
                  <a:tcPr marL="68580" marR="68580" marT="0" marB="0" anchor="ctr"/>
                </a:tc>
                <a:tc>
                  <a:txBody>
                    <a:bodyPr/>
                    <a:lstStyle/>
                    <a:p>
                      <a:pPr algn="just">
                        <a:lnSpc>
                          <a:spcPct val="115000"/>
                        </a:lnSpc>
                        <a:spcAft>
                          <a:spcPts val="0"/>
                        </a:spcAft>
                      </a:pPr>
                      <a:r>
                        <a:rPr lang="it-IT" sz="1200" dirty="0">
                          <a:effectLst/>
                        </a:rPr>
                        <a:t>Quando è stata usata per la prima volta la sterilizzazione? Dove si trovava?</a:t>
                      </a:r>
                    </a:p>
                  </a:txBody>
                  <a:tcPr marL="68580" marR="68580" marT="0" marB="0" anchor="ctr"/>
                </a:tc>
                <a:extLst>
                  <a:ext uri="{0D108BD9-81ED-4DB2-BD59-A6C34878D82A}">
                    <a16:rowId xmlns:a16="http://schemas.microsoft.com/office/drawing/2014/main" xmlns="" val="1738668851"/>
                  </a:ext>
                </a:extLst>
              </a:tr>
              <a:tr h="491122">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Domanda</a:t>
                      </a:r>
                      <a:r>
                        <a:rPr lang="en-GB" sz="1200" dirty="0">
                          <a:effectLst/>
                          <a:latin typeface="Calibri" panose="020F0502020204030204" pitchFamily="34" charset="0"/>
                          <a:ea typeface="Calibri" panose="020F0502020204030204" pitchFamily="34" charset="0"/>
                          <a:cs typeface="Times New Roman" panose="02020603050405020304" pitchFamily="18" charset="0"/>
                        </a:rPr>
                        <a:t> 2</a:t>
                      </a:r>
                    </a:p>
                  </a:txBody>
                  <a:tcPr marL="68580" marR="68580" marT="0" marB="0" anchor="ctr"/>
                </a:tc>
                <a:tc>
                  <a:txBody>
                    <a:bodyPr/>
                    <a:lstStyle/>
                    <a:p>
                      <a:pPr algn="just">
                        <a:lnSpc>
                          <a:spcPct val="115000"/>
                        </a:lnSpc>
                        <a:spcAft>
                          <a:spcPts val="0"/>
                        </a:spcAft>
                      </a:pPr>
                      <a:r>
                        <a:rPr lang="it-IT" sz="1200" dirty="0">
                          <a:effectLst/>
                        </a:rPr>
                        <a:t>Quale regime ha sostenuto la "super razza"?</a:t>
                      </a:r>
                    </a:p>
                  </a:txBody>
                  <a:tcPr marL="68580" marR="68580" marT="0" marB="0" anchor="ctr"/>
                </a:tc>
                <a:extLst>
                  <a:ext uri="{0D108BD9-81ED-4DB2-BD59-A6C34878D82A}">
                    <a16:rowId xmlns:a16="http://schemas.microsoft.com/office/drawing/2014/main" xmlns="" val="2144941031"/>
                  </a:ext>
                </a:extLst>
              </a:tr>
              <a:tr h="491122">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Domanda</a:t>
                      </a:r>
                      <a:r>
                        <a:rPr lang="en-GB" sz="1200" dirty="0">
                          <a:effectLst/>
                          <a:latin typeface="Calibri" panose="020F0502020204030204" pitchFamily="34" charset="0"/>
                          <a:ea typeface="Calibri" panose="020F0502020204030204" pitchFamily="34" charset="0"/>
                          <a:cs typeface="Times New Roman" panose="02020603050405020304" pitchFamily="18" charset="0"/>
                        </a:rPr>
                        <a:t> 3</a:t>
                      </a:r>
                    </a:p>
                  </a:txBody>
                  <a:tcPr marL="68580" marR="68580" marT="0" marB="0" anchor="ctr"/>
                </a:tc>
                <a:tc>
                  <a:txBody>
                    <a:bodyPr/>
                    <a:lstStyle/>
                    <a:p>
                      <a:pPr algn="just">
                        <a:lnSpc>
                          <a:spcPct val="115000"/>
                        </a:lnSpc>
                        <a:spcAft>
                          <a:spcPts val="0"/>
                        </a:spcAft>
                      </a:pPr>
                      <a:r>
                        <a:rPr lang="it-IT" sz="1200" dirty="0">
                          <a:effectLst/>
                        </a:rPr>
                        <a:t>Le donne erano coinvolte nella promozione dei metodi eugenetici?</a:t>
                      </a:r>
                    </a:p>
                  </a:txBody>
                  <a:tcPr marL="68580" marR="68580" marT="0" marB="0" anchor="ctr"/>
                </a:tc>
                <a:extLst>
                  <a:ext uri="{0D108BD9-81ED-4DB2-BD59-A6C34878D82A}">
                    <a16:rowId xmlns:a16="http://schemas.microsoft.com/office/drawing/2014/main" xmlns="" val="2992219544"/>
                  </a:ext>
                </a:extLst>
              </a:tr>
              <a:tr h="491122">
                <a:tc>
                  <a:txBody>
                    <a:bodyPr/>
                    <a:lstStyle/>
                    <a:p>
                      <a:pPr>
                        <a:lnSpc>
                          <a:spcPct val="115000"/>
                        </a:lnSpc>
                        <a:spcAft>
                          <a:spcPts val="0"/>
                        </a:spcAft>
                      </a:pPr>
                      <a:r>
                        <a:rPr lang="en-GB" sz="1200" dirty="0" err="1">
                          <a:effectLst/>
                        </a:rPr>
                        <a:t>Domanda</a:t>
                      </a:r>
                      <a:r>
                        <a:rPr lang="en-GB" sz="1200" dirty="0">
                          <a:effectLst/>
                        </a:rPr>
                        <a:t> 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it-IT" sz="1200" dirty="0">
                          <a:effectLst/>
                        </a:rPr>
                        <a:t>Quali sono gli elementi principali del logo del 2° e 3° Congresso di Eugenetica?</a:t>
                      </a:r>
                    </a:p>
                  </a:txBody>
                  <a:tcPr marL="68580" marR="68580" marT="0" marB="0" anchor="ctr"/>
                </a:tc>
                <a:extLst>
                  <a:ext uri="{0D108BD9-81ED-4DB2-BD59-A6C34878D82A}">
                    <a16:rowId xmlns:a16="http://schemas.microsoft.com/office/drawing/2014/main" xmlns="" val="3768562953"/>
                  </a:ext>
                </a:extLst>
              </a:tr>
              <a:tr h="491122">
                <a:tc>
                  <a:txBody>
                    <a:bodyPr/>
                    <a:lstStyle/>
                    <a:p>
                      <a:pPr algn="just">
                        <a:lnSpc>
                          <a:spcPct val="115000"/>
                        </a:lnSpc>
                        <a:spcAft>
                          <a:spcPts val="0"/>
                        </a:spcAft>
                      </a:pPr>
                      <a:r>
                        <a:rPr lang="en-GB" sz="1200" dirty="0" err="1">
                          <a:effectLst/>
                        </a:rPr>
                        <a:t>Domanda</a:t>
                      </a:r>
                      <a:r>
                        <a:rPr lang="en-GB" sz="1200" dirty="0">
                          <a:effectLst/>
                        </a:rPr>
                        <a:t> 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1200" dirty="0">
                          <a:effectLst/>
                        </a:rPr>
                        <a:t>What are the main elements of the 2nd and 3rd Eugenics Congress logos?</a:t>
                      </a:r>
                    </a:p>
                  </a:txBody>
                  <a:tcPr marL="68580" marR="68580" marT="0" marB="0" anchor="ctr"/>
                </a:tc>
                <a:extLst>
                  <a:ext uri="{0D108BD9-81ED-4DB2-BD59-A6C34878D82A}">
                    <a16:rowId xmlns:a16="http://schemas.microsoft.com/office/drawing/2014/main" xmlns="" val="25181995"/>
                  </a:ext>
                </a:extLst>
              </a:tr>
            </a:tbl>
          </a:graphicData>
        </a:graphic>
      </p:graphicFrame>
    </p:spTree>
    <p:extLst>
      <p:ext uri="{BB962C8B-B14F-4D97-AF65-F5344CB8AC3E}">
        <p14:creationId xmlns:p14="http://schemas.microsoft.com/office/powerpoint/2010/main" val="54875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251222"/>
          </a:xfrm>
        </p:spPr>
        <p:txBody>
          <a:bodyPr>
            <a:noAutofit/>
          </a:bodyPr>
          <a:lstStyle/>
          <a:p>
            <a:pPr algn="just"/>
            <a:r>
              <a:rPr lang="en-US" sz="1800" b="1" dirty="0" err="1">
                <a:solidFill>
                  <a:schemeClr val="accent6">
                    <a:lumMod val="75000"/>
                  </a:schemeClr>
                </a:solidFill>
                <a:effectLst>
                  <a:outerShdw blurRad="38100" dist="38100" dir="2700000" algn="tl">
                    <a:srgbClr val="000000">
                      <a:alpha val="43137"/>
                    </a:srgbClr>
                  </a:outerShdw>
                </a:effectLst>
              </a:rPr>
              <a:t>Bibliografia</a:t>
            </a:r>
            <a:endParaRPr lang="en-US" sz="1800"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28750"/>
            <a:ext cx="8229600" cy="2419350"/>
          </a:xfrm>
        </p:spPr>
        <p:txBody>
          <a:bodyPr>
            <a:noAutofit/>
          </a:bodyPr>
          <a:lstStyle/>
          <a:p>
            <a:pPr algn="just">
              <a:spcBef>
                <a:spcPts val="0"/>
              </a:spcBef>
            </a:pPr>
            <a:r>
              <a:rPr lang="it-IT" sz="1200" dirty="0"/>
              <a:t>Richard Cleminson, Anarchism, Science and Sex: Eugenics in Eastern Spain, 1900-1937, Bern, 2000; </a:t>
            </a:r>
          </a:p>
          <a:p>
            <a:pPr algn="just">
              <a:spcBef>
                <a:spcPts val="0"/>
              </a:spcBef>
            </a:pPr>
            <a:r>
              <a:rPr lang="it-IT" sz="1200" dirty="0"/>
              <a:t>Aaron Gillette, Racial Theories in Fascist Italy, New York, 2001;  </a:t>
            </a:r>
          </a:p>
          <a:p>
            <a:pPr algn="just">
              <a:spcBef>
                <a:spcPts val="0"/>
              </a:spcBef>
            </a:pPr>
            <a:r>
              <a:rPr lang="it-IT" sz="1200" dirty="0"/>
              <a:t>Michael Burleigh, Wolfgang Wippermann, The Racial State: Germany 1933-1945, Cambridge, 1991;</a:t>
            </a:r>
          </a:p>
          <a:p>
            <a:pPr algn="just">
              <a:spcBef>
                <a:spcPts val="0"/>
              </a:spcBef>
            </a:pPr>
            <a:r>
              <a:rPr lang="it-IT" sz="1200" dirty="0"/>
              <a:t>Matthew Thomson, The Problem of Mental Deficiency: Eugenics, Demography and Social Policy in Britain, c. 1870-1959, Oxford, 1998;</a:t>
            </a:r>
          </a:p>
          <a:p>
            <a:pPr algn="just">
              <a:spcBef>
                <a:spcPts val="0"/>
              </a:spcBef>
            </a:pPr>
            <a:r>
              <a:rPr lang="it-IT" sz="1200" dirty="0"/>
              <a:t>Gunnar Broberg, Nils Roll-Hansen, eds., Eugenics and the welfare state: sterilization policy in Denmark, Sweden, Norway and Finland, 2nd ed., East Lansing, 2005;</a:t>
            </a:r>
          </a:p>
          <a:p>
            <a:pPr algn="just">
              <a:spcBef>
                <a:spcPts val="0"/>
              </a:spcBef>
            </a:pPr>
            <a:r>
              <a:rPr lang="it-IT" sz="1200" dirty="0"/>
              <a:t>Frank Dikotter, Imperfect Conceptions: Medical Knowledge, Birth Defects and Eugenics in China, London, 2000;</a:t>
            </a:r>
          </a:p>
          <a:p>
            <a:pPr algn="just">
              <a:spcBef>
                <a:spcPts val="0"/>
              </a:spcBef>
            </a:pPr>
            <a:r>
              <a:rPr lang="it-IT" sz="1200" dirty="0"/>
              <a:t>Maria Bucur, Eugenics and Modernization in Interwar Romania, Pittsburgh, 2002;</a:t>
            </a:r>
          </a:p>
          <a:p>
            <a:pPr algn="just">
              <a:spcBef>
                <a:spcPts val="0"/>
              </a:spcBef>
            </a:pPr>
            <a:r>
              <a:rPr lang="it-IT" sz="1200" dirty="0"/>
              <a:t>Roberto Esposito, Bios: Biopolitics and Philosophy, Minneapolis: University of Minnesota Press, 2008.</a:t>
            </a:r>
          </a:p>
          <a:p>
            <a:pPr algn="just">
              <a:spcBef>
                <a:spcPts val="0"/>
              </a:spcBef>
            </a:pPr>
            <a:r>
              <a:rPr lang="it-IT" sz="1200" dirty="0"/>
              <a:t>Dr. M. Zolog şi dr. O. Comșia, Indicaţiile eugenice ale avortului artificial, „Buletin eugenic și biopolitic”, vol. V, august-septembrie-octombrie 1934, nr. 8-9-10, pp. 167-172)</a:t>
            </a:r>
          </a:p>
          <a:p>
            <a:pPr marL="0" indent="0" algn="just">
              <a:buNone/>
            </a:pPr>
            <a:endParaRPr lang="en-US" sz="1200" dirty="0">
              <a:latin typeface="Calibri" pitchFamily="34" charset="0"/>
              <a:cs typeface="Calibri" pitchFamily="34" charset="0"/>
            </a:endParaRPr>
          </a:p>
          <a:p>
            <a:pPr marL="0" indent="0" algn="just">
              <a:buNone/>
            </a:pPr>
            <a:r>
              <a:rPr lang="en-US" sz="1200" dirty="0"/>
              <a:t/>
            </a:r>
            <a:br>
              <a:rPr lang="en-US" sz="1200" dirty="0"/>
            </a:br>
            <a:endParaRPr lang="en-US" sz="1200" b="1" dirty="0"/>
          </a:p>
          <a:p>
            <a:pPr algn="just"/>
            <a:endParaRPr lang="en-US" sz="1200" dirty="0"/>
          </a:p>
        </p:txBody>
      </p:sp>
    </p:spTree>
    <p:extLst>
      <p:ext uri="{BB962C8B-B14F-4D97-AF65-F5344CB8AC3E}">
        <p14:creationId xmlns:p14="http://schemas.microsoft.com/office/powerpoint/2010/main" val="369608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857250"/>
          </a:xfrm>
        </p:spPr>
        <p:txBody>
          <a:bodyPr>
            <a:noAutofit/>
          </a:bodyPr>
          <a:lstStyle/>
          <a:p>
            <a:r>
              <a:rPr lang="it-IT" sz="1800" b="1" dirty="0">
                <a:solidFill>
                  <a:schemeClr val="accent6">
                    <a:lumMod val="75000"/>
                  </a:schemeClr>
                </a:solidFill>
                <a:effectLst>
                  <a:outerShdw blurRad="38100" dist="38100" dir="2700000" algn="tl">
                    <a:srgbClr val="000000">
                      <a:alpha val="43137"/>
                    </a:srgbClr>
                  </a:outerShdw>
                </a:effectLst>
              </a:rPr>
              <a:t>L'eugenetica è la scienza che si occupa del miglioramento e dello sviluppo delle qualità razziali di un individuo o delle qualità innate di una razza. </a:t>
            </a:r>
            <a:endParaRPr lang="en-GB" sz="1800" b="1" dirty="0">
              <a:solidFill>
                <a:schemeClr val="accent6">
                  <a:lumMod val="75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809750"/>
            <a:ext cx="4626491" cy="2412163"/>
          </a:xfrm>
        </p:spPr>
      </p:pic>
    </p:spTree>
    <p:extLst>
      <p:ext uri="{BB962C8B-B14F-4D97-AF65-F5344CB8AC3E}">
        <p14:creationId xmlns:p14="http://schemas.microsoft.com/office/powerpoint/2010/main" val="286037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508522"/>
          </a:xfrm>
        </p:spPr>
        <p:txBody>
          <a:bodyPr/>
          <a:lstStyle/>
          <a:p>
            <a:r>
              <a:rPr lang="en-US" dirty="0"/>
              <a:t>      </a:t>
            </a:r>
          </a:p>
        </p:txBody>
      </p:sp>
      <p:sp>
        <p:nvSpPr>
          <p:cNvPr id="3" name="Content Placeholder 2"/>
          <p:cNvSpPr>
            <a:spLocks noGrp="1"/>
          </p:cNvSpPr>
          <p:nvPr>
            <p:ph idx="1"/>
          </p:nvPr>
        </p:nvSpPr>
        <p:spPr>
          <a:xfrm>
            <a:off x="160946" y="1657350"/>
            <a:ext cx="3822236" cy="2895599"/>
          </a:xfrm>
        </p:spPr>
        <p:txBody>
          <a:bodyPr>
            <a:normAutofit/>
          </a:bodyPr>
          <a:lstStyle/>
          <a:p>
            <a:pPr marL="0" indent="0" algn="just">
              <a:buNone/>
            </a:pPr>
            <a:r>
              <a:rPr lang="it-IT" sz="1200" dirty="0"/>
              <a:t>Una delle famose immagini eugenetiche è quella di un albero, usata come logo per il 2° Congresso Eugenetico Internazionale e poi per il 3° Congresso Eugenetico Internazionale. </a:t>
            </a:r>
          </a:p>
          <a:p>
            <a:pPr marL="0" indent="0" algn="just">
              <a:buNone/>
            </a:pPr>
            <a:r>
              <a:rPr lang="it-IT" sz="1200" dirty="0"/>
              <a:t>Così, abbiamo creduto che nel 1945 abbiamo sconfitto i nazisti e poi abbiamo abbattuto l'albero e l'eugenetica era sparita, abbattendo appunto quell'albero eugenetico. Ma quello che non avevamo capito a quel tempo è che quello che si vede di un albero è solo la chioma e il tronco. Ma quello che non si vede sono le radici. Le radici di quell'albero sono rimaste e hanno prosperato negli ultimi 50 anni.</a:t>
            </a:r>
          </a:p>
          <a:p>
            <a:pPr marL="0" indent="0" algn="just">
              <a:buNone/>
            </a:pPr>
            <a:endParaRPr lang="it-IT" sz="1200" dirty="0"/>
          </a:p>
          <a:p>
            <a:pPr marL="0" indent="0" algn="just">
              <a:buNone/>
            </a:pPr>
            <a:r>
              <a:rPr lang="it-IT" sz="1200" dirty="0"/>
              <a:t>(intervista con il Prof. Marius </a:t>
            </a:r>
            <a:r>
              <a:rPr lang="it-IT" sz="1200" dirty="0" err="1"/>
              <a:t>Turda</a:t>
            </a:r>
            <a:r>
              <a:rPr lang="it-IT" sz="1200" dirty="0"/>
              <a:t>)</a:t>
            </a:r>
          </a:p>
          <a:p>
            <a:pPr marL="0" indent="0" algn="just">
              <a:buNone/>
            </a:pPr>
            <a:endParaRPr lang="it-IT" sz="1200" dirty="0"/>
          </a:p>
          <a:p>
            <a:pPr marL="0" indent="0" algn="just">
              <a:buNone/>
            </a:pPr>
            <a:endParaRPr lang="it-IT" sz="1200" dirty="0"/>
          </a:p>
        </p:txBody>
      </p:sp>
      <p:sp>
        <p:nvSpPr>
          <p:cNvPr id="5" name="Rectangle 4"/>
          <p:cNvSpPr/>
          <p:nvPr/>
        </p:nvSpPr>
        <p:spPr>
          <a:xfrm>
            <a:off x="228600" y="1123950"/>
            <a:ext cx="3352800" cy="369332"/>
          </a:xfrm>
          <a:prstGeom prst="rect">
            <a:avLst/>
          </a:prstGeom>
        </p:spPr>
        <p:txBody>
          <a:bodyPr wrap="square">
            <a:spAutoFit/>
          </a:bodyPr>
          <a:lstStyle/>
          <a:p>
            <a:r>
              <a:rPr lang="en-US" b="1" dirty="0" err="1">
                <a:solidFill>
                  <a:schemeClr val="accent6">
                    <a:lumMod val="75000"/>
                  </a:schemeClr>
                </a:solidFill>
                <a:effectLst>
                  <a:outerShdw blurRad="38100" dist="38100" dir="2700000" algn="tl">
                    <a:srgbClr val="000000">
                      <a:alpha val="43137"/>
                    </a:srgbClr>
                  </a:outerShdw>
                </a:effectLst>
              </a:rPr>
              <a:t>Immagini</a:t>
            </a:r>
            <a:r>
              <a:rPr lang="en-US" b="1" dirty="0">
                <a:solidFill>
                  <a:schemeClr val="accent6">
                    <a:lumMod val="75000"/>
                  </a:schemeClr>
                </a:solidFill>
                <a:effectLst>
                  <a:outerShdw blurRad="38100" dist="38100" dir="2700000" algn="tl">
                    <a:srgbClr val="000000">
                      <a:alpha val="43137"/>
                    </a:srgbClr>
                  </a:outerShdw>
                </a:effectLst>
              </a:rPr>
              <a:t> </a:t>
            </a:r>
            <a:r>
              <a:rPr lang="en-US" b="1" dirty="0" err="1">
                <a:solidFill>
                  <a:schemeClr val="accent6">
                    <a:lumMod val="75000"/>
                  </a:schemeClr>
                </a:solidFill>
                <a:effectLst>
                  <a:outerShdw blurRad="38100" dist="38100" dir="2700000" algn="tl">
                    <a:srgbClr val="000000">
                      <a:alpha val="43137"/>
                    </a:srgbClr>
                  </a:outerShdw>
                </a:effectLst>
              </a:rPr>
              <a:t>eugenetiche</a:t>
            </a:r>
            <a:r>
              <a:rPr lang="en-US" b="1" dirty="0">
                <a:solidFill>
                  <a:schemeClr val="accent6">
                    <a:lumMod val="75000"/>
                  </a:schemeClr>
                </a:solidFill>
                <a:effectLst>
                  <a:outerShdw blurRad="38100" dist="38100" dir="2700000" algn="tl">
                    <a:srgbClr val="000000">
                      <a:alpha val="43137"/>
                    </a:srgbClr>
                  </a:outerShdw>
                </a:effectLst>
              </a:rPr>
              <a:t> </a:t>
            </a:r>
            <a:r>
              <a:rPr lang="en-US" b="1" dirty="0" err="1">
                <a:solidFill>
                  <a:schemeClr val="accent6">
                    <a:lumMod val="75000"/>
                  </a:schemeClr>
                </a:solidFill>
                <a:effectLst>
                  <a:outerShdw blurRad="38100" dist="38100" dir="2700000" algn="tl">
                    <a:srgbClr val="000000">
                      <a:alpha val="43137"/>
                    </a:srgbClr>
                  </a:outerShdw>
                </a:effectLst>
              </a:rPr>
              <a:t>famose</a:t>
            </a:r>
            <a:r>
              <a:rPr lang="en-US" b="1" dirty="0">
                <a:solidFill>
                  <a:schemeClr val="accent6">
                    <a:lumMod val="75000"/>
                  </a:schemeClr>
                </a:solidFill>
                <a:effectLst>
                  <a:outerShdw blurRad="38100" dist="38100" dir="2700000" algn="tl">
                    <a:srgbClr val="000000">
                      <a:alpha val="43137"/>
                    </a:srgbClr>
                  </a:outerShdw>
                </a:effectLst>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896" y="1276350"/>
            <a:ext cx="4876800" cy="2807494"/>
          </a:xfrm>
          <a:prstGeom prst="rect">
            <a:avLst/>
          </a:prstGeom>
        </p:spPr>
      </p:pic>
    </p:spTree>
    <p:extLst>
      <p:ext uri="{BB962C8B-B14F-4D97-AF65-F5344CB8AC3E}">
        <p14:creationId xmlns:p14="http://schemas.microsoft.com/office/powerpoint/2010/main" val="343313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251222"/>
          </a:xfrm>
        </p:spPr>
        <p:txBody>
          <a:bodyPr>
            <a:noAutofit/>
          </a:bodyPr>
          <a:lstStyle/>
          <a:p>
            <a:pPr algn="l"/>
            <a:r>
              <a:rPr lang="it-IT" sz="1800" b="1" dirty="0">
                <a:solidFill>
                  <a:schemeClr val="accent6">
                    <a:lumMod val="75000"/>
                  </a:schemeClr>
                </a:solidFill>
                <a:effectLst>
                  <a:outerShdw blurRad="38100" dist="38100" dir="2700000" algn="tl">
                    <a:srgbClr val="000000">
                      <a:alpha val="43137"/>
                    </a:srgbClr>
                  </a:outerShdw>
                </a:effectLst>
              </a:rPr>
              <a:t>Informazioni per i lettori (1)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57350"/>
            <a:ext cx="8229600" cy="2484120"/>
          </a:xfrm>
        </p:spPr>
        <p:txBody>
          <a:bodyPr>
            <a:normAutofit/>
          </a:bodyPr>
          <a:lstStyle/>
          <a:p>
            <a:pPr algn="just"/>
            <a:r>
              <a:rPr lang="it-IT" sz="1200" dirty="0"/>
              <a:t>Impatto a lungo termine della biopolitica e dell'eugenetica durante il XX secolo in tutto il mondo e le sue conseguenze.</a:t>
            </a:r>
          </a:p>
          <a:p>
            <a:pPr algn="just"/>
            <a:endParaRPr lang="it-IT" sz="1200" dirty="0"/>
          </a:p>
          <a:p>
            <a:pPr marL="0" indent="0" algn="just">
              <a:buNone/>
            </a:pPr>
            <a:r>
              <a:rPr lang="it-IT" sz="1200" b="1" dirty="0"/>
              <a:t>La lezione si articola in quattro sezioni</a:t>
            </a:r>
          </a:p>
          <a:p>
            <a:pPr algn="just"/>
            <a:r>
              <a:rPr lang="it-IT" sz="1200" dirty="0"/>
              <a:t>la prima sezione definisce il concetto di biopolitica e presenta informazioni storiche significative al fine di offrire un contesto per l'evoluzione delle principali ideologie europee del XX secolo. </a:t>
            </a:r>
          </a:p>
          <a:p>
            <a:pPr algn="just"/>
            <a:r>
              <a:rPr lang="it-IT" sz="1200" dirty="0"/>
              <a:t>la seconda sezione è incentrata sulla sterilizzazione eugenetica con esempi da diverse culture del mondo e dalla Romania. Poi elabora il "perché", "come" e "su chi" questa procedura è stata attuata.</a:t>
            </a:r>
          </a:p>
          <a:p>
            <a:pPr algn="just"/>
            <a:r>
              <a:rPr lang="it-IT" sz="1200" dirty="0"/>
              <a:t> la terza sezione passa in rassegna il ruolo delle donne nella società rumena di vari periodi di tempo, in accordo con il sistema politico. </a:t>
            </a:r>
          </a:p>
          <a:p>
            <a:pPr algn="just"/>
            <a:r>
              <a:rPr lang="it-IT" sz="1200" dirty="0"/>
              <a:t>La quarta sezione è dedicata al caso di studio che riflette sul decreto rumeno approvato nel '66 riguardante le leggi sull'aborto e il suo impatto.</a:t>
            </a:r>
          </a:p>
          <a:p>
            <a:pPr algn="just"/>
            <a:endParaRPr lang="it-IT" sz="1200" dirty="0"/>
          </a:p>
          <a:p>
            <a:pPr marL="0" indent="0" algn="just">
              <a:buNone/>
            </a:pPr>
            <a:endParaRPr lang="it-IT" sz="1200" dirty="0"/>
          </a:p>
        </p:txBody>
      </p:sp>
    </p:spTree>
    <p:extLst>
      <p:ext uri="{BB962C8B-B14F-4D97-AF65-F5344CB8AC3E}">
        <p14:creationId xmlns:p14="http://schemas.microsoft.com/office/powerpoint/2010/main" val="28053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350"/>
            <a:ext cx="8229600" cy="304800"/>
          </a:xfrm>
        </p:spPr>
        <p:txBody>
          <a:bodyPr>
            <a:noAutofit/>
          </a:bodyPr>
          <a:lstStyle/>
          <a:p>
            <a:pPr algn="l"/>
            <a:r>
              <a:rPr lang="it-IT" sz="1800" b="1" dirty="0">
                <a:solidFill>
                  <a:schemeClr val="accent6">
                    <a:lumMod val="75000"/>
                  </a:schemeClr>
                </a:solidFill>
                <a:effectLst>
                  <a:outerShdw blurRad="38100" dist="38100" dir="2700000" algn="tl">
                    <a:srgbClr val="000000">
                      <a:alpha val="43137"/>
                    </a:srgbClr>
                  </a:outerShdw>
                </a:effectLst>
              </a:rPr>
              <a:t>Informazioni per i lettori</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33550"/>
            <a:ext cx="8763000" cy="1428750"/>
          </a:xfrm>
        </p:spPr>
        <p:txBody>
          <a:bodyPr>
            <a:noAutofit/>
          </a:bodyPr>
          <a:lstStyle/>
          <a:p>
            <a:pPr marL="0" indent="0" algn="just">
              <a:buNone/>
            </a:pPr>
            <a:r>
              <a:rPr lang="it-IT" sz="1200" b="1" dirty="0"/>
              <a:t>Ciò che è essenziale per gli studenti: </a:t>
            </a:r>
          </a:p>
          <a:p>
            <a:pPr algn="just"/>
            <a:r>
              <a:rPr lang="it-IT" sz="1200" dirty="0"/>
              <a:t>conoscere il più possibile sulle pratiche eugenetiche nel tempo, alcune evidenti, ma molte 'camuffate’</a:t>
            </a:r>
          </a:p>
          <a:p>
            <a:pPr algn="just"/>
            <a:r>
              <a:rPr lang="it-IT" sz="1200" dirty="0"/>
              <a:t>ricordare che il personale medico ha sempre avuto un ruolo importante nell'applicazione dei metodi eugenetici</a:t>
            </a:r>
          </a:p>
          <a:p>
            <a:pPr algn="just"/>
            <a:r>
              <a:rPr lang="it-IT" sz="1200" dirty="0"/>
              <a:t>comprendere gli aspetti morali dell'eugenetica per prendere una decisione informata ed etica se la situazione lo richiede </a:t>
            </a:r>
          </a:p>
          <a:p>
            <a:pPr algn="just"/>
            <a:r>
              <a:rPr lang="it-IT" sz="1200" dirty="0"/>
              <a:t>riflettere su ciò che l'eugenetica significa per le società e le persone contemporanee.</a:t>
            </a:r>
          </a:p>
          <a:p>
            <a:pPr marL="0" indent="0" algn="just">
              <a:buNone/>
            </a:pPr>
            <a:endParaRPr lang="it-IT" sz="1200" b="1" dirty="0"/>
          </a:p>
          <a:p>
            <a:pPr marL="0" indent="0" algn="just">
              <a:buNone/>
            </a:pPr>
            <a:endParaRPr lang="it-IT" sz="1200" b="1" dirty="0"/>
          </a:p>
        </p:txBody>
      </p:sp>
    </p:spTree>
    <p:extLst>
      <p:ext uri="{BB962C8B-B14F-4D97-AF65-F5344CB8AC3E}">
        <p14:creationId xmlns:p14="http://schemas.microsoft.com/office/powerpoint/2010/main" val="27145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365522"/>
          </a:xfrm>
        </p:spPr>
        <p:txBody>
          <a:bodyPr>
            <a:noAutofit/>
          </a:bodyPr>
          <a:lstStyle/>
          <a:p>
            <a:pPr algn="l"/>
            <a:r>
              <a:rPr lang="it-IT" sz="1800" b="1" dirty="0">
                <a:solidFill>
                  <a:schemeClr val="accent6">
                    <a:lumMod val="75000"/>
                  </a:schemeClr>
                </a:solidFill>
                <a:effectLst>
                  <a:outerShdw blurRad="38100" dist="38100" dir="2700000" algn="tl">
                    <a:srgbClr val="000000">
                      <a:alpha val="43137"/>
                    </a:srgbClr>
                  </a:outerShdw>
                </a:effectLst>
              </a:rPr>
              <a:t>Obiettivi di apprendimento (1)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52550"/>
            <a:ext cx="8229600" cy="2971800"/>
          </a:xfrm>
        </p:spPr>
        <p:txBody>
          <a:bodyPr>
            <a:normAutofit/>
          </a:bodyPr>
          <a:lstStyle/>
          <a:p>
            <a:pPr marL="0" indent="0" algn="just">
              <a:buNone/>
            </a:pPr>
            <a:r>
              <a:rPr lang="it-IT" sz="1200" b="1" dirty="0"/>
              <a:t>Enfasi sui domini cognitivi e affettivi</a:t>
            </a:r>
          </a:p>
          <a:p>
            <a:pPr marL="0" indent="0" algn="just">
              <a:buNone/>
            </a:pPr>
            <a:endParaRPr lang="it-IT" sz="1200" b="1" dirty="0"/>
          </a:p>
          <a:p>
            <a:pPr marL="0" indent="0" algn="just">
              <a:buNone/>
            </a:pPr>
            <a:r>
              <a:rPr lang="it-IT" sz="1200" b="1" dirty="0"/>
              <a:t>Obiettivi di apprendimento legati alla conoscenza:</a:t>
            </a:r>
          </a:p>
          <a:p>
            <a:pPr algn="just"/>
            <a:r>
              <a:rPr lang="it-IT" sz="1200" dirty="0"/>
              <a:t>Introdurre gli studenti al concetto di eugenetica e biopolitica, definendo e identificando vari casi nel tempo e nella posizione geografica</a:t>
            </a:r>
          </a:p>
          <a:p>
            <a:pPr algn="just"/>
            <a:r>
              <a:rPr lang="it-IT" sz="1200" dirty="0"/>
              <a:t>Familiarizzare gli studenti con la concettualizzazione dell'eugenetica, esemplificando con materiali di autori passati e presenti</a:t>
            </a:r>
          </a:p>
          <a:p>
            <a:pPr algn="just"/>
            <a:r>
              <a:rPr lang="it-IT" sz="1200" dirty="0"/>
              <a:t>Introdurre gli studenti alla storia e alle motivazioni degli atteggiamenti eugenetici lungo i secoli in varie culture, dall'antichità ad oggi</a:t>
            </a:r>
          </a:p>
          <a:p>
            <a:pPr algn="just"/>
            <a:r>
              <a:rPr lang="it-IT" sz="1200" dirty="0"/>
              <a:t>Familiarizzare gli studenti con le differenze tra la motivazione che ha portato a questo processo e la varietà di metodi utilizzati per raggiungere i risultati desiderati, lungo i secoli, sotto varie forme di governo, </a:t>
            </a:r>
          </a:p>
          <a:p>
            <a:pPr algn="just"/>
            <a:r>
              <a:rPr lang="it-IT" sz="1200" dirty="0"/>
              <a:t>Introdurre gli studenti ad alcune ideologie del XX secolo nel mondo e alle loro conseguenze in termini di eugenetica</a:t>
            </a:r>
          </a:p>
          <a:p>
            <a:pPr algn="just"/>
            <a:r>
              <a:rPr lang="it-IT" sz="1200" dirty="0"/>
              <a:t>Introdurre gli studenti alla sterilizzazione eugenetica attuata come pratica razionalizzata e ai suoi risultati</a:t>
            </a:r>
          </a:p>
          <a:p>
            <a:pPr algn="just"/>
            <a:endParaRPr lang="en-US" sz="1200" b="1" i="1" dirty="0"/>
          </a:p>
        </p:txBody>
      </p:sp>
    </p:spTree>
    <p:extLst>
      <p:ext uri="{BB962C8B-B14F-4D97-AF65-F5344CB8AC3E}">
        <p14:creationId xmlns:p14="http://schemas.microsoft.com/office/powerpoint/2010/main" val="28527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194072"/>
          </a:xfrm>
        </p:spPr>
        <p:txBody>
          <a:bodyPr>
            <a:noAutofit/>
          </a:bodyPr>
          <a:lstStyle/>
          <a:p>
            <a:pPr algn="l"/>
            <a:r>
              <a:rPr lang="en-US" sz="1800" b="1" dirty="0" err="1">
                <a:solidFill>
                  <a:schemeClr val="accent6">
                    <a:lumMod val="75000"/>
                  </a:schemeClr>
                </a:solidFill>
                <a:effectLst>
                  <a:outerShdw blurRad="38100" dist="38100" dir="2700000" algn="tl">
                    <a:srgbClr val="000000">
                      <a:alpha val="43137"/>
                    </a:srgbClr>
                  </a:outerShdw>
                </a:effectLst>
              </a:rPr>
              <a:t>Obiettivi</a:t>
            </a:r>
            <a:r>
              <a:rPr lang="en-US" sz="1800" b="1" dirty="0">
                <a:solidFill>
                  <a:schemeClr val="accent6">
                    <a:lumMod val="75000"/>
                  </a:schemeClr>
                </a:solidFill>
                <a:effectLst>
                  <a:outerShdw blurRad="38100" dist="38100" dir="2700000" algn="tl">
                    <a:srgbClr val="000000">
                      <a:alpha val="43137"/>
                    </a:srgbClr>
                  </a:outerShdw>
                </a:effectLst>
              </a:rPr>
              <a:t> di </a:t>
            </a:r>
            <a:r>
              <a:rPr lang="en-US" sz="1800" b="1" dirty="0" err="1">
                <a:solidFill>
                  <a:schemeClr val="accent6">
                    <a:lumMod val="75000"/>
                  </a:schemeClr>
                </a:solidFill>
                <a:effectLst>
                  <a:outerShdw blurRad="38100" dist="38100" dir="2700000" algn="tl">
                    <a:srgbClr val="000000">
                      <a:alpha val="43137"/>
                    </a:srgbClr>
                  </a:outerShdw>
                </a:effectLst>
              </a:rPr>
              <a:t>apprendimento</a:t>
            </a:r>
            <a:r>
              <a:rPr lang="en-US" sz="1800" b="1" dirty="0">
                <a:solidFill>
                  <a:schemeClr val="accent6">
                    <a:lumMod val="75000"/>
                  </a:schemeClr>
                </a:solidFill>
                <a:effectLst>
                  <a:outerShdw blurRad="38100" dist="38100" dir="2700000" algn="tl">
                    <a:srgbClr val="000000">
                      <a:alpha val="43137"/>
                    </a:srgbClr>
                  </a:outerShdw>
                </a:effectLst>
              </a:rPr>
              <a:t> (2)</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047750"/>
            <a:ext cx="8534400" cy="3733800"/>
          </a:xfrm>
        </p:spPr>
        <p:txBody>
          <a:bodyPr>
            <a:noAutofit/>
          </a:bodyPr>
          <a:lstStyle/>
          <a:p>
            <a:pPr marL="0" indent="0" algn="just">
              <a:buNone/>
            </a:pPr>
            <a:r>
              <a:rPr lang="it-IT" sz="1200" dirty="0"/>
              <a:t>Obiettivi di apprendimento legati all'attitudine e alla competenza:</a:t>
            </a:r>
          </a:p>
          <a:p>
            <a:pPr algn="just"/>
            <a:r>
              <a:rPr lang="it-IT" sz="1200" dirty="0"/>
              <a:t>Aumentare la consapevolezza degli studenti sul processo decisionale in questioni di etica medica, in modo che evitino di diventare strumenti disinformati</a:t>
            </a:r>
          </a:p>
          <a:p>
            <a:pPr algn="just"/>
            <a:r>
              <a:rPr lang="it-IT" sz="1200" dirty="0"/>
              <a:t> Introdurre gli studenti alle linee bioetiche che un medico può essere costretto ad attraversare, dato il giusto contesto sociale, e le conseguenze che ne derivano.</a:t>
            </a:r>
          </a:p>
          <a:p>
            <a:pPr algn="just"/>
            <a:r>
              <a:rPr lang="it-IT" sz="1200" dirty="0"/>
              <a:t> Introdurre gli studenti all'esito della negazione di un diritto umano universale, mettendoli così in grado di "tracciare la linea tra misure ragionevoli e atti eccessivi" (intervista con il Prof. Marius </a:t>
            </a:r>
            <a:r>
              <a:rPr lang="it-IT" sz="1200" dirty="0" err="1"/>
              <a:t>Turda</a:t>
            </a:r>
            <a:r>
              <a:rPr lang="it-IT" sz="1200" dirty="0"/>
              <a:t>), quando si parla della salute di un paese</a:t>
            </a:r>
          </a:p>
          <a:p>
            <a:pPr algn="just"/>
            <a:r>
              <a:rPr lang="it-IT" sz="1200" dirty="0"/>
              <a:t>Motivare gli studenti a diventare parte di un sistema il cui ruolo è "educare e discutere queste cose pubblicamente, in modo che i giovani possano essere informati e possano prendere decisioni migliori su come queste idee e pratiche stanno influenzando le loro vite". </a:t>
            </a:r>
          </a:p>
          <a:p>
            <a:pPr algn="just"/>
            <a:r>
              <a:rPr lang="it-IT" sz="1200" dirty="0"/>
              <a:t>Motivare gli studenti ad includere storici, operatori sociali e politici nel dibattito sull'eugenetica e sulle sue conseguenze future</a:t>
            </a:r>
          </a:p>
          <a:p>
            <a:pPr algn="just"/>
            <a:r>
              <a:rPr lang="it-IT" sz="1200" dirty="0"/>
              <a:t>Stimolare riflessioni sul significato dell'eugenetica oggi, sapendo che l'impatto delle precedenti manifestazioni dell'eugenetica continua a rappresentare una questione molto sensibile ed emotiva per molte persone, non solo perché l'eugenetica era una fonte di discriminazione basata su razza, classe sociale, genere, disabilità, ma anche perché nuove manifestazioni di questi atteggiamenti sono sempre più frequenti</a:t>
            </a:r>
          </a:p>
          <a:p>
            <a:pPr algn="just"/>
            <a:r>
              <a:rPr lang="it-IT" sz="1200" dirty="0"/>
              <a:t>Sviluppare la competenza degli studenti a distinguere tra ciò che è etico e ciò che non lo è</a:t>
            </a:r>
          </a:p>
          <a:p>
            <a:pPr algn="just"/>
            <a:r>
              <a:rPr lang="it-IT" sz="1200" dirty="0"/>
              <a:t>Sviluppare la competenza degli studenti a sostenere le loro idee in discussioni, discorsi, dibattiti pubblici o di fronte a varie autorità amministrative o politiche </a:t>
            </a:r>
          </a:p>
        </p:txBody>
      </p:sp>
    </p:spTree>
    <p:extLst>
      <p:ext uri="{BB962C8B-B14F-4D97-AF65-F5344CB8AC3E}">
        <p14:creationId xmlns:p14="http://schemas.microsoft.com/office/powerpoint/2010/main" val="161106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1550"/>
            <a:ext cx="8229600" cy="342900"/>
          </a:xfrm>
        </p:spPr>
        <p:txBody>
          <a:bodyPr>
            <a:noAutofit/>
          </a:bodyPr>
          <a:lstStyle/>
          <a:p>
            <a:pPr algn="l"/>
            <a:r>
              <a:rPr lang="en-GB" sz="1800" b="1" dirty="0"/>
              <a:t/>
            </a:r>
            <a:br>
              <a:rPr lang="en-GB" sz="1800" b="1" dirty="0"/>
            </a:br>
            <a:r>
              <a:rPr lang="it-IT" sz="1800" b="1" dirty="0">
                <a:solidFill>
                  <a:schemeClr val="accent6">
                    <a:lumMod val="75000"/>
                  </a:schemeClr>
                </a:solidFill>
                <a:effectLst>
                  <a:outerShdw blurRad="38100" dist="38100" dir="2700000" algn="tl">
                    <a:srgbClr val="000000">
                      <a:alpha val="43137"/>
                    </a:srgbClr>
                  </a:outerShdw>
                </a:effectLst>
              </a:rPr>
              <a:t>Metodologia dell'insegnamento (principi, metodi e strategie)</a:t>
            </a:r>
            <a:endParaRPr lang="en-US" sz="1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28750"/>
            <a:ext cx="8229600" cy="2628900"/>
          </a:xfrm>
        </p:spPr>
        <p:txBody>
          <a:bodyPr>
            <a:noAutofit/>
          </a:bodyPr>
          <a:lstStyle/>
          <a:p>
            <a:pPr algn="just"/>
            <a:r>
              <a:rPr lang="it-IT" sz="1200" dirty="0"/>
              <a:t>L'approccio della strategia degli oggetti di apprendimento - parola chiave dell'intera unità</a:t>
            </a:r>
          </a:p>
          <a:p>
            <a:pPr algn="just"/>
            <a:r>
              <a:rPr lang="it-IT" sz="1200" dirty="0"/>
              <a:t>Per massimizzare l'insegnamento e l'apprendimento dell'argomento sarà creato un ambiente di apprendimento attivo, cioè tutte le fasi del corso, che si tratti di lezioni, lettura o ascolto, hanno elementi che porteranno alla riflessione, domande, discussioni in coppia o in gruppo. </a:t>
            </a:r>
          </a:p>
          <a:p>
            <a:pPr algn="just"/>
            <a:r>
              <a:rPr lang="it-IT" sz="1200" dirty="0"/>
              <a:t>Aumentare la motivazione - esprimere la propria opinione personale</a:t>
            </a:r>
          </a:p>
          <a:p>
            <a:pPr algn="just"/>
            <a:r>
              <a:rPr lang="it-IT" sz="1200" dirty="0"/>
              <a:t>Focalizzare l'attenzione - i questionari di valutazione sono uno strumento utile</a:t>
            </a:r>
          </a:p>
          <a:p>
            <a:pPr algn="just"/>
            <a:r>
              <a:rPr lang="it-IT" sz="1200" dirty="0"/>
              <a:t>Collegare le conoscenze</a:t>
            </a:r>
          </a:p>
          <a:p>
            <a:pPr algn="just"/>
            <a:r>
              <a:rPr lang="it-IT" sz="1200" dirty="0"/>
              <a:t>Presentazione, esempi, spiegazioni</a:t>
            </a:r>
          </a:p>
          <a:p>
            <a:pPr algn="just"/>
            <a:r>
              <a:rPr lang="it-IT" sz="1200" dirty="0"/>
              <a:t>Studio di un caso - che porta al dialogo</a:t>
            </a:r>
          </a:p>
          <a:p>
            <a:pPr algn="just"/>
            <a:r>
              <a:rPr lang="it-IT" sz="1200" dirty="0"/>
              <a:t>Ascolto - un'importante strategia di apprendimento - molto utile anche nella loro futura attività medica</a:t>
            </a:r>
          </a:p>
          <a:p>
            <a:pPr algn="just"/>
            <a:r>
              <a:rPr lang="it-IT" sz="1200" dirty="0"/>
              <a:t>Condivisione di opinioni e dialogo insegnante-studente, studente-studente</a:t>
            </a:r>
          </a:p>
          <a:p>
            <a:pPr algn="just"/>
            <a:r>
              <a:rPr lang="it-IT" sz="1200" dirty="0"/>
              <a:t>Riflessione </a:t>
            </a:r>
          </a:p>
          <a:p>
            <a:pPr algn="just"/>
            <a:endParaRPr lang="en-US" sz="1200" dirty="0"/>
          </a:p>
          <a:p>
            <a:pPr marL="0" indent="0" algn="just">
              <a:buNone/>
            </a:pPr>
            <a:endParaRPr lang="en-US" sz="1200" dirty="0"/>
          </a:p>
        </p:txBody>
      </p:sp>
    </p:spTree>
    <p:extLst>
      <p:ext uri="{BB962C8B-B14F-4D97-AF65-F5344CB8AC3E}">
        <p14:creationId xmlns:p14="http://schemas.microsoft.com/office/powerpoint/2010/main" val="7212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828"/>
            <a:ext cx="8229600" cy="365522"/>
          </a:xfrm>
        </p:spPr>
        <p:txBody>
          <a:bodyPr>
            <a:noAutofit/>
          </a:bodyPr>
          <a:lstStyle/>
          <a:p>
            <a:pPr algn="l"/>
            <a:r>
              <a:rPr lang="it-IT" sz="1800" b="1" dirty="0">
                <a:solidFill>
                  <a:schemeClr val="accent6">
                    <a:lumMod val="75000"/>
                  </a:schemeClr>
                </a:solidFill>
                <a:effectLst>
                  <a:outerShdw blurRad="38100" dist="38100" dir="2700000" algn="tl">
                    <a:srgbClr val="000000">
                      <a:alpha val="43137"/>
                    </a:srgbClr>
                  </a:outerShdw>
                </a:effectLst>
              </a:rPr>
              <a:t>Informazioni per studenti</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52550"/>
            <a:ext cx="8229600" cy="2400300"/>
          </a:xfrm>
        </p:spPr>
        <p:txBody>
          <a:bodyPr>
            <a:normAutofit/>
          </a:bodyPr>
          <a:lstStyle/>
          <a:p>
            <a:pPr marL="0" indent="0" algn="just">
              <a:buNone/>
            </a:pPr>
            <a:r>
              <a:rPr lang="it-IT" sz="1200" b="1" dirty="0"/>
              <a:t>Cosa conosceranno</a:t>
            </a:r>
          </a:p>
          <a:p>
            <a:pPr algn="just"/>
            <a:r>
              <a:rPr lang="it-IT" sz="1200" dirty="0"/>
              <a:t>l'evoluzione storica dei processi e degli eventi che hanno portato alla nascita dell'eugenetica come scienza e alla biopolitica</a:t>
            </a:r>
          </a:p>
          <a:p>
            <a:pPr algn="just"/>
            <a:r>
              <a:rPr lang="it-IT" sz="1200" dirty="0"/>
              <a:t>le differenze tra il modo in cui le varie culture hanno compreso e applicato l'eugenetica</a:t>
            </a:r>
          </a:p>
          <a:p>
            <a:pPr algn="just"/>
            <a:r>
              <a:rPr lang="it-IT" sz="1200" dirty="0"/>
              <a:t>la motivazione dietro l'uso dell'eugenetica</a:t>
            </a:r>
          </a:p>
          <a:p>
            <a:pPr algn="just"/>
            <a:r>
              <a:rPr lang="it-IT" sz="1200" dirty="0"/>
              <a:t>importanti scoperte scientifiche possono essere usate per pratiche dannose</a:t>
            </a:r>
          </a:p>
          <a:p>
            <a:pPr algn="just"/>
            <a:r>
              <a:rPr lang="it-IT" sz="1200" dirty="0"/>
              <a:t>il ruolo della biopolitica nella vita della società moderna</a:t>
            </a:r>
          </a:p>
          <a:p>
            <a:pPr algn="just"/>
            <a:r>
              <a:rPr lang="it-IT" sz="1200" dirty="0"/>
              <a:t>l'effetto a lungo termine sulla popolazione di vari paesi</a:t>
            </a:r>
          </a:p>
          <a:p>
            <a:pPr algn="just"/>
            <a:r>
              <a:rPr lang="it-IT" sz="1200" dirty="0"/>
              <a:t>la società cambia e si trasforma e l'eugenetica cambia e si trasforma di conseguenza</a:t>
            </a:r>
          </a:p>
          <a:p>
            <a:pPr algn="just"/>
            <a:r>
              <a:rPr lang="it-IT" sz="1200" dirty="0"/>
              <a:t>le conseguenze dell'eugenetica nella vita attuale</a:t>
            </a:r>
          </a:p>
          <a:p>
            <a:pPr algn="just"/>
            <a:r>
              <a:rPr lang="it-IT" sz="1200" dirty="0"/>
              <a:t>il ruolo dei medici nell'applicazione delle pratiche </a:t>
            </a:r>
            <a:r>
              <a:rPr lang="it-IT" sz="1200" dirty="0" err="1"/>
              <a:t>eugenistiche</a:t>
            </a:r>
            <a:r>
              <a:rPr lang="it-IT" sz="1200" dirty="0"/>
              <a:t> sotto le influenze biopolitiche</a:t>
            </a:r>
          </a:p>
        </p:txBody>
      </p:sp>
    </p:spTree>
    <p:extLst>
      <p:ext uri="{BB962C8B-B14F-4D97-AF65-F5344CB8AC3E}">
        <p14:creationId xmlns:p14="http://schemas.microsoft.com/office/powerpoint/2010/main" val="3814879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7734</TotalTime>
  <Words>2056</Words>
  <Application>Microsoft Office PowerPoint</Application>
  <PresentationFormat>On-screen Show (16:9)</PresentationFormat>
  <Paragraphs>130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vt:lpstr>
      <vt:lpstr>L'eugenetica è la scienza che si occupa del miglioramento e dello sviluppo delle qualità razziali di un individuo o delle qualità innate di una razza. </vt:lpstr>
      <vt:lpstr>      </vt:lpstr>
      <vt:lpstr>Informazioni per i lettori (1)</vt:lpstr>
      <vt:lpstr>Informazioni per i lettori</vt:lpstr>
      <vt:lpstr>Obiettivi di apprendimento (1)</vt:lpstr>
      <vt:lpstr>Obiettivi di apprendimento (2)</vt:lpstr>
      <vt:lpstr> Metodologia dell'insegnamento (principi, metodi e strategie)</vt:lpstr>
      <vt:lpstr>Informazioni per studenti</vt:lpstr>
      <vt:lpstr>Studio di un Caso (1)</vt:lpstr>
      <vt:lpstr>Studio di un Caso (2)</vt:lpstr>
      <vt:lpstr>Studio di un Caso (3)</vt:lpstr>
      <vt:lpstr>Lettura</vt:lpstr>
      <vt:lpstr>Lettura - sterilizzazione eugenetica</vt:lpstr>
      <vt:lpstr>Lettura -Il ruolo della donna tra le due WW</vt:lpstr>
      <vt:lpstr>Questionario di valutazione formativa</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Medicine in Romania</dc:title>
  <dc:creator>alinuta</dc:creator>
  <cp:lastModifiedBy>Andrea Anzanello</cp:lastModifiedBy>
  <cp:revision>185</cp:revision>
  <dcterms:created xsi:type="dcterms:W3CDTF">2019-08-04T13:35:37Z</dcterms:created>
  <dcterms:modified xsi:type="dcterms:W3CDTF">2021-11-22T10:06:53Z</dcterms:modified>
</cp:coreProperties>
</file>