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74" r:id="rId3"/>
    <p:sldId id="257" r:id="rId4"/>
    <p:sldId id="258" r:id="rId5"/>
    <p:sldId id="259" r:id="rId6"/>
    <p:sldId id="260" r:id="rId7"/>
    <p:sldId id="268" r:id="rId8"/>
    <p:sldId id="262" r:id="rId9"/>
    <p:sldId id="264" r:id="rId10"/>
    <p:sldId id="266" r:id="rId11"/>
    <p:sldId id="269" r:id="rId12"/>
    <p:sldId id="270" r:id="rId13"/>
    <p:sldId id="271" r:id="rId14"/>
    <p:sldId id="272" r:id="rId15"/>
    <p:sldId id="273" r:id="rId16"/>
    <p:sldId id="265" r:id="rId17"/>
    <p:sldId id="26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roEd2" initials="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00" d="100"/>
          <a:sy n="100" d="100"/>
        </p:scale>
        <p:origin x="-802" y="-259"/>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8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it-IT" dirty="0"/>
          </a:p>
        </p:txBody>
      </p:sp>
    </p:spTree>
    <p:extLst>
      <p:ext uri="{BB962C8B-B14F-4D97-AF65-F5344CB8AC3E}">
        <p14:creationId xmlns:p14="http://schemas.microsoft.com/office/powerpoint/2010/main" val="2219291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83764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65023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57710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388152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4550B-D581-4C0F-B3D8-82B062056B9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8202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4994550B-D581-4C0F-B3D8-82B062056B9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7083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4994550B-D581-4C0F-B3D8-82B062056B9F}"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348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4994550B-D581-4C0F-B3D8-82B062056B9F}"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12638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4550B-D581-4C0F-B3D8-82B062056B9F}"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532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77590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0449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creativecommons.org/licenses/by-nc/4.0/"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94550B-D581-4C0F-B3D8-82B062056B9F}" type="datetimeFigureOut">
              <a:rPr lang="en-US" smtClean="0"/>
              <a:t>11/3/2021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D54CC5-1847-4B0B-BCC3-54AE52B37A01}"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51924" cy="85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8331620" y="0"/>
            <a:ext cx="812380" cy="757116"/>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0" y="4709680"/>
            <a:ext cx="3276595" cy="433820"/>
          </a:xfrm>
          <a:prstGeom prst="rect">
            <a:avLst/>
          </a:prstGeom>
          <a:noFill/>
          <a:ln>
            <a:noFill/>
          </a:ln>
          <a:extLst>
            <a:ext uri="{53640926-AAD7-44D8-BBD7-CCE9431645EC}">
              <a14:shadowObscured xmlns:a14="http://schemas.microsoft.com/office/drawing/2010/main"/>
            </a:ext>
          </a:extLst>
        </p:spPr>
      </p:pic>
      <p:pic>
        <p:nvPicPr>
          <p:cNvPr id="10" name="Picture 9" descr="Licenza Creative Common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90536" y="4766494"/>
            <a:ext cx="842645" cy="294005"/>
          </a:xfrm>
          <a:prstGeom prst="rect">
            <a:avLst/>
          </a:prstGeom>
          <a:noFill/>
          <a:ln>
            <a:noFill/>
          </a:ln>
        </p:spPr>
      </p:pic>
      <p:sp>
        <p:nvSpPr>
          <p:cNvPr id="11"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6033136" y="4786655"/>
            <a:ext cx="2057400" cy="273844"/>
          </a:xfrm>
          <a:prstGeom prst="rect">
            <a:avLst/>
          </a:prstGeom>
        </p:spPr>
        <p:txBody>
          <a:bodyPr vert="horz" lIns="68580" tIns="34290" rIns="68580" bIns="3429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mtClean="0"/>
          </a:p>
          <a:p>
            <a:r>
              <a:rPr lang="en-GB" sz="700" smtClean="0"/>
              <a:t>This work is licensed under a </a:t>
            </a:r>
            <a:r>
              <a:rPr lang="en-GB" sz="700" u="sng" smtClean="0">
                <a:hlinkClick r:id="rId17"/>
              </a:rPr>
              <a:t>Creative Commons Attribution - Non-commercial 4.0 International</a:t>
            </a:r>
            <a:r>
              <a:rPr lang="en-GB" sz="700" smtClean="0"/>
              <a:t>   </a:t>
            </a:r>
          </a:p>
          <a:p>
            <a:endParaRPr lang="en-GB" sz="700" dirty="0"/>
          </a:p>
        </p:txBody>
      </p:sp>
    </p:spTree>
    <p:extLst>
      <p:ext uri="{BB962C8B-B14F-4D97-AF65-F5344CB8AC3E}">
        <p14:creationId xmlns:p14="http://schemas.microsoft.com/office/powerpoint/2010/main" val="90140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JLcrLtNjUA" TargetMode="External"/><Relationship Id="rId2" Type="http://schemas.openxmlformats.org/officeDocument/2006/relationships/hyperlink" Target="https://youtu.be/4G3stJuogj8" TargetMode="External"/><Relationship Id="rId1" Type="http://schemas.openxmlformats.org/officeDocument/2006/relationships/slideLayout" Target="../slideLayouts/slideLayout2.xml"/><Relationship Id="rId5" Type="http://schemas.openxmlformats.org/officeDocument/2006/relationships/hyperlink" Target="https://youtu.be/wUG4_UiHi-E" TargetMode="External"/><Relationship Id="rId4" Type="http://schemas.openxmlformats.org/officeDocument/2006/relationships/hyperlink" Target="https://youtu.be/WguebGqd8U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627609"/>
            <a:ext cx="7772400" cy="1933424"/>
          </a:xfrm>
        </p:spPr>
        <p:txBody>
          <a:bodyPr>
            <a:normAutofit/>
          </a:bodyPr>
          <a:lstStyle/>
          <a:p>
            <a:r>
              <a:rPr lang="ro-RO" sz="3600" b="1" dirty="0" smtClean="0">
                <a:solidFill>
                  <a:schemeClr val="accent6">
                    <a:lumMod val="75000"/>
                  </a:schemeClr>
                </a:solidFill>
                <a:effectLst>
                  <a:outerShdw blurRad="38100" dist="38100" dir="2700000" algn="tl">
                    <a:srgbClr val="000000">
                      <a:alpha val="43137"/>
                    </a:srgbClr>
                  </a:outerShdw>
                </a:effectLst>
              </a:rPr>
              <a:t/>
            </a:r>
            <a:br>
              <a:rPr lang="ro-RO" sz="3600" b="1" dirty="0" smtClean="0">
                <a:solidFill>
                  <a:schemeClr val="accent6">
                    <a:lumMod val="75000"/>
                  </a:schemeClr>
                </a:solidFill>
                <a:effectLst>
                  <a:outerShdw blurRad="38100" dist="38100" dir="2700000" algn="tl">
                    <a:srgbClr val="000000">
                      <a:alpha val="43137"/>
                    </a:srgbClr>
                  </a:outerShdw>
                </a:effectLst>
              </a:rPr>
            </a:br>
            <a:endParaRPr lang="en-US" sz="3600" dirty="0">
              <a:solidFill>
                <a:schemeClr val="accent6">
                  <a:lumMod val="75000"/>
                </a:schemeClr>
              </a:solidFill>
            </a:endParaRPr>
          </a:p>
        </p:txBody>
      </p:sp>
      <p:sp>
        <p:nvSpPr>
          <p:cNvPr id="3" name="Subtitle 2"/>
          <p:cNvSpPr>
            <a:spLocks noGrp="1"/>
          </p:cNvSpPr>
          <p:nvPr>
            <p:ph type="subTitle" idx="1"/>
          </p:nvPr>
        </p:nvSpPr>
        <p:spPr>
          <a:xfrm>
            <a:off x="590553" y="3657600"/>
            <a:ext cx="8194963" cy="628650"/>
          </a:xfrm>
        </p:spPr>
        <p:txBody>
          <a:bodyPr>
            <a:normAutofit fontScale="25000" lnSpcReduction="20000"/>
          </a:bodyPr>
          <a:lstStyle/>
          <a:p>
            <a:r>
              <a:rPr lang="en-US" sz="5600" b="1" dirty="0" err="1" smtClean="0">
                <a:solidFill>
                  <a:schemeClr val="tx1"/>
                </a:solidFill>
              </a:rPr>
              <a:t>Popa</a:t>
            </a:r>
            <a:r>
              <a:rPr lang="en-US" sz="5600" b="1" dirty="0">
                <a:solidFill>
                  <a:schemeClr val="tx1"/>
                </a:solidFill>
              </a:rPr>
              <a:t>” University of Medicine and </a:t>
            </a:r>
            <a:r>
              <a:rPr lang="en-US" sz="5600" b="1" dirty="0" smtClean="0">
                <a:solidFill>
                  <a:schemeClr val="tx1"/>
                </a:solidFill>
              </a:rPr>
              <a:t>Pharmacy &amp; </a:t>
            </a:r>
            <a:r>
              <a:rPr lang="en-US" sz="5600" b="1" dirty="0" err="1" smtClean="0">
                <a:solidFill>
                  <a:schemeClr val="tx1"/>
                </a:solidFill>
              </a:rPr>
              <a:t>Fundatia</a:t>
            </a:r>
            <a:r>
              <a:rPr lang="en-US" sz="5600" b="1" dirty="0" smtClean="0">
                <a:solidFill>
                  <a:schemeClr val="tx1"/>
                </a:solidFill>
              </a:rPr>
              <a:t> </a:t>
            </a:r>
            <a:r>
              <a:rPr lang="en-US" sz="5600" b="1" dirty="0" err="1" smtClean="0">
                <a:solidFill>
                  <a:schemeClr val="tx1"/>
                </a:solidFill>
              </a:rPr>
              <a:t>EuroEd</a:t>
            </a:r>
            <a:r>
              <a:rPr lang="en-US" sz="5600" b="1" dirty="0" smtClean="0">
                <a:solidFill>
                  <a:schemeClr val="tx1"/>
                </a:solidFill>
              </a:rPr>
              <a:t> </a:t>
            </a:r>
            <a:endParaRPr lang="ro-RO" sz="5600" b="1" dirty="0">
              <a:solidFill>
                <a:schemeClr val="tx1"/>
              </a:solidFill>
            </a:endParaRPr>
          </a:p>
          <a:p>
            <a:r>
              <a:rPr lang="en-US" sz="5600" b="1" dirty="0" err="1">
                <a:solidFill>
                  <a:schemeClr val="tx1"/>
                </a:solidFill>
              </a:rPr>
              <a:t>Ia</a:t>
            </a:r>
            <a:r>
              <a:rPr lang="ro-RO" sz="5600" b="1" dirty="0">
                <a:solidFill>
                  <a:schemeClr val="tx1"/>
                </a:solidFill>
              </a:rPr>
              <a:t>și, Romania </a:t>
            </a:r>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679436"/>
            <a:ext cx="3565521" cy="1798856"/>
          </a:xfrm>
          <a:prstGeom prst="rect">
            <a:avLst/>
          </a:prstGeom>
        </p:spPr>
      </p:pic>
      <p:sp>
        <p:nvSpPr>
          <p:cNvPr id="4" name="Rectangle 3"/>
          <p:cNvSpPr/>
          <p:nvPr/>
        </p:nvSpPr>
        <p:spPr>
          <a:xfrm>
            <a:off x="685800" y="895350"/>
            <a:ext cx="7620000" cy="707886"/>
          </a:xfrm>
          <a:prstGeom prst="rect">
            <a:avLst/>
          </a:prstGeom>
        </p:spPr>
        <p:txBody>
          <a:bodyPr wrap="square">
            <a:spAutoFit/>
          </a:bodyPr>
          <a:lstStyle/>
          <a:p>
            <a:pPr algn="ctr"/>
            <a:r>
              <a:rPr lang="ro-RO" sz="2000" b="1" dirty="0">
                <a:solidFill>
                  <a:schemeClr val="accent6">
                    <a:lumMod val="75000"/>
                  </a:schemeClr>
                </a:solidFill>
                <a:effectLst>
                  <a:outerShdw blurRad="38100" dist="38100" dir="2700000" algn="tl">
                    <a:srgbClr val="000000">
                      <a:alpha val="43137"/>
                    </a:srgbClr>
                  </a:outerShdw>
                </a:effectLst>
              </a:rPr>
              <a:t>Unit 12 - </a:t>
            </a:r>
            <a:r>
              <a:rPr lang="en-US" sz="2000" b="1" dirty="0" err="1">
                <a:solidFill>
                  <a:schemeClr val="accent6">
                    <a:lumMod val="75000"/>
                  </a:schemeClr>
                </a:solidFill>
                <a:effectLst>
                  <a:outerShdw blurRad="38100" dist="38100" dir="2700000" algn="tl">
                    <a:srgbClr val="000000">
                      <a:alpha val="43137"/>
                    </a:srgbClr>
                  </a:outerShdw>
                </a:effectLst>
              </a:rPr>
              <a:t>Biopolitics</a:t>
            </a:r>
            <a:r>
              <a:rPr lang="en-US" sz="2000" b="1" dirty="0">
                <a:solidFill>
                  <a:schemeClr val="accent6">
                    <a:lumMod val="75000"/>
                  </a:schemeClr>
                </a:solidFill>
                <a:effectLst>
                  <a:outerShdw blurRad="38100" dist="38100" dir="2700000" algn="tl">
                    <a:srgbClr val="000000">
                      <a:alpha val="43137"/>
                    </a:srgbClr>
                  </a:outerShdw>
                </a:effectLst>
              </a:rPr>
              <a:t> and eugenics </a:t>
            </a:r>
            <a:r>
              <a:rPr lang="en-US" sz="2000" b="1" dirty="0" smtClean="0">
                <a:solidFill>
                  <a:schemeClr val="accent6">
                    <a:lumMod val="75000"/>
                  </a:schemeClr>
                </a:solidFill>
                <a:effectLst>
                  <a:outerShdw blurRad="38100" dist="38100" dir="2700000" algn="tl">
                    <a:srgbClr val="000000">
                      <a:alpha val="43137"/>
                    </a:srgbClr>
                  </a:outerShdw>
                </a:effectLst>
              </a:rPr>
              <a:t>– </a:t>
            </a:r>
          </a:p>
          <a:p>
            <a:pPr algn="ctr"/>
            <a:r>
              <a:rPr lang="en-US" sz="2000" b="1" dirty="0" smtClean="0">
                <a:solidFill>
                  <a:schemeClr val="accent6">
                    <a:lumMod val="75000"/>
                  </a:schemeClr>
                </a:solidFill>
                <a:effectLst>
                  <a:outerShdw blurRad="38100" dist="38100" dir="2700000" algn="tl">
                    <a:srgbClr val="000000">
                      <a:alpha val="43137"/>
                    </a:srgbClr>
                  </a:outerShdw>
                </a:effectLst>
              </a:rPr>
              <a:t>determining </a:t>
            </a:r>
            <a:r>
              <a:rPr lang="en-US" sz="2000" b="1" dirty="0">
                <a:solidFill>
                  <a:schemeClr val="accent6">
                    <a:lumMod val="75000"/>
                  </a:schemeClr>
                </a:solidFill>
                <a:effectLst>
                  <a:outerShdw blurRad="38100" dist="38100" dir="2700000" algn="tl">
                    <a:srgbClr val="000000">
                      <a:alpha val="43137"/>
                    </a:srgbClr>
                  </a:outerShdw>
                </a:effectLst>
              </a:rPr>
              <a:t>factors in a nation’s governing</a:t>
            </a:r>
            <a:endParaRPr lang="it-IT" sz="2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15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857250"/>
          </a:xfrm>
        </p:spPr>
        <p:txBody>
          <a:bodyPr>
            <a:normAutofit/>
          </a:bodyPr>
          <a:lstStyle/>
          <a:p>
            <a:pPr algn="l"/>
            <a:r>
              <a:rPr lang="en-US" sz="1800" b="1" dirty="0" smtClean="0">
                <a:solidFill>
                  <a:schemeClr val="accent6">
                    <a:lumMod val="75000"/>
                  </a:schemeClr>
                </a:solidFill>
                <a:effectLst>
                  <a:outerShdw blurRad="38100" dist="38100" dir="2700000" algn="tl">
                    <a:srgbClr val="000000">
                      <a:alpha val="43137"/>
                    </a:srgbClr>
                  </a:outerShdw>
                </a:effectLst>
              </a:rPr>
              <a:t>Case Study (1)</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889520"/>
          </a:xfrm>
        </p:spPr>
        <p:txBody>
          <a:bodyPr>
            <a:normAutofit/>
          </a:bodyPr>
          <a:lstStyle/>
          <a:p>
            <a:pPr marL="0" indent="0" algn="just">
              <a:buNone/>
            </a:pPr>
            <a:r>
              <a:rPr lang="en-US" sz="1200" u="sng" dirty="0"/>
              <a:t>The 770 Decree or How to appropriate a woman’s body</a:t>
            </a:r>
          </a:p>
          <a:p>
            <a:pPr algn="just"/>
            <a:r>
              <a:rPr lang="en-US" sz="1200" dirty="0"/>
              <a:t>WW2, but especially the Romanian communist regime, mimicked the whole effort of the feminist movement in Romania. The dissolution of the feminist movement, the Romanian women’s freedom of expression, the negation of the right to make choices concerning their own bodies and the </a:t>
            </a:r>
            <a:r>
              <a:rPr lang="en-US" sz="1200" dirty="0" err="1"/>
              <a:t>nationalisation</a:t>
            </a:r>
            <a:r>
              <a:rPr lang="en-US" sz="1200" dirty="0"/>
              <a:t> of women’s reproductive capacity were consequences of the communist policy laws.</a:t>
            </a:r>
          </a:p>
          <a:p>
            <a:pPr algn="just"/>
            <a:r>
              <a:rPr lang="en-US" sz="1200" dirty="0" smtClean="0"/>
              <a:t>The </a:t>
            </a:r>
            <a:r>
              <a:rPr lang="en-US" sz="1200" dirty="0"/>
              <a:t>770 decree was passed on the 2nd of October 1966. This decree classified abortion as a crime and exclusively placed maternity in the services of the communist state. </a:t>
            </a:r>
          </a:p>
          <a:p>
            <a:pPr algn="just"/>
            <a:r>
              <a:rPr lang="en-US" sz="1200" dirty="0"/>
              <a:t>women from all over Romania were subjected to a complex mechanism of control and surveillance</a:t>
            </a:r>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321176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pPr algn="l"/>
            <a:r>
              <a:rPr lang="en-US" sz="1800" b="1" dirty="0">
                <a:solidFill>
                  <a:schemeClr val="accent6">
                    <a:lumMod val="75000"/>
                  </a:schemeClr>
                </a:solidFill>
                <a:effectLst>
                  <a:outerShdw blurRad="38100" dist="38100" dir="2700000" algn="tl">
                    <a:srgbClr val="000000">
                      <a:alpha val="43137"/>
                    </a:srgbClr>
                  </a:outerShdw>
                </a:effectLst>
              </a:rPr>
              <a:t>Case Study (2)</a:t>
            </a:r>
            <a:endParaRPr lang="ro-RO"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356120"/>
          </a:xfrm>
        </p:spPr>
        <p:txBody>
          <a:bodyPr>
            <a:noAutofit/>
          </a:bodyPr>
          <a:lstStyle/>
          <a:p>
            <a:pPr algn="just"/>
            <a:r>
              <a:rPr lang="en-US" sz="1200" dirty="0"/>
              <a:t>T</a:t>
            </a:r>
            <a:r>
              <a:rPr lang="en-US" sz="1200" dirty="0" smtClean="0"/>
              <a:t>he </a:t>
            </a:r>
            <a:r>
              <a:rPr lang="en-US" sz="1200" dirty="0"/>
              <a:t>number of deaths due to the complications of illegal abortions massively increased. In 1989, the year of the Romanian revolution, there were 1193 deaths. Throughout 1966-1989 almost 10.000 deaths of women were recorded</a:t>
            </a:r>
          </a:p>
          <a:p>
            <a:pPr algn="just"/>
            <a:r>
              <a:rPr lang="en-US" sz="1200" dirty="0"/>
              <a:t>Poland, Hungary, Central and South America  are some present day examples of countries where anti abortion laws are applied</a:t>
            </a:r>
          </a:p>
          <a:p>
            <a:pPr algn="just"/>
            <a:r>
              <a:rPr lang="en-US" sz="1200" dirty="0"/>
              <a:t>The need to control female bodies is hidden under eugenic terms such as reproduction, breeding, the future of the nation</a:t>
            </a:r>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233294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78"/>
            <a:ext cx="8229600" cy="536972"/>
          </a:xfrm>
        </p:spPr>
        <p:txBody>
          <a:bodyPr>
            <a:normAutofit/>
          </a:bodyPr>
          <a:lstStyle/>
          <a:p>
            <a:pPr algn="l"/>
            <a:r>
              <a:rPr lang="en-US" sz="1800" b="1" dirty="0" smtClean="0">
                <a:solidFill>
                  <a:schemeClr val="accent6">
                    <a:lumMod val="75000"/>
                  </a:schemeClr>
                </a:solidFill>
                <a:effectLst>
                  <a:outerShdw blurRad="38100" dist="38100" dir="2700000" algn="tl">
                    <a:srgbClr val="000000">
                      <a:alpha val="43137"/>
                    </a:srgbClr>
                  </a:outerShdw>
                </a:effectLst>
              </a:rPr>
              <a:t>Case Study (3)</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09701"/>
            <a:ext cx="8229600" cy="2228849"/>
          </a:xfrm>
        </p:spPr>
        <p:txBody>
          <a:bodyPr>
            <a:noAutofit/>
          </a:bodyPr>
          <a:lstStyle/>
          <a:p>
            <a:pPr marL="0" indent="0">
              <a:buNone/>
            </a:pPr>
            <a:r>
              <a:rPr lang="en-US" sz="1200" b="1" dirty="0" smtClean="0"/>
              <a:t>Supporting Video Interviews </a:t>
            </a:r>
          </a:p>
          <a:p>
            <a:r>
              <a:rPr lang="en-US" sz="1200" dirty="0"/>
              <a:t>Video interview 1 – Interview Prof. Marius </a:t>
            </a:r>
            <a:r>
              <a:rPr lang="en-US" sz="1200" dirty="0" err="1"/>
              <a:t>Turda</a:t>
            </a:r>
            <a:r>
              <a:rPr lang="en-US" sz="1200" dirty="0"/>
              <a:t> - Eugenics impact on </a:t>
            </a:r>
            <a:r>
              <a:rPr lang="en-US" sz="1200" dirty="0" err="1"/>
              <a:t>natalist</a:t>
            </a:r>
            <a:r>
              <a:rPr lang="en-US" sz="1200" dirty="0"/>
              <a:t> </a:t>
            </a:r>
            <a:r>
              <a:rPr lang="en-US" sz="1200" dirty="0" smtClean="0"/>
              <a:t>policies </a:t>
            </a:r>
            <a:r>
              <a:rPr lang="en-US" sz="1200" dirty="0" smtClean="0">
                <a:hlinkClick r:id="rId2"/>
              </a:rPr>
              <a:t>https</a:t>
            </a:r>
            <a:r>
              <a:rPr lang="en-US" sz="1200" dirty="0">
                <a:hlinkClick r:id="rId2"/>
              </a:rPr>
              <a:t>://</a:t>
            </a:r>
            <a:r>
              <a:rPr lang="en-US" sz="1200" dirty="0" smtClean="0">
                <a:hlinkClick r:id="rId2"/>
              </a:rPr>
              <a:t>youtu.be/4G3stJuogj8</a:t>
            </a:r>
            <a:r>
              <a:rPr lang="en-US" sz="1200" dirty="0" smtClean="0"/>
              <a:t>   </a:t>
            </a:r>
            <a:endParaRPr lang="en-US" sz="1200" dirty="0"/>
          </a:p>
          <a:p>
            <a:endParaRPr lang="en-US" sz="1200" dirty="0"/>
          </a:p>
          <a:p>
            <a:r>
              <a:rPr lang="en-US" sz="1200" dirty="0"/>
              <a:t>Video interview 2 - Interview Prof. Marius </a:t>
            </a:r>
            <a:r>
              <a:rPr lang="en-US" sz="1200" dirty="0" err="1"/>
              <a:t>Turda</a:t>
            </a:r>
            <a:r>
              <a:rPr lang="en-US" sz="1200" dirty="0"/>
              <a:t> - Eugenics in Europe and eugenic </a:t>
            </a:r>
            <a:r>
              <a:rPr lang="en-US" sz="1200" dirty="0" smtClean="0"/>
              <a:t>sterilization </a:t>
            </a:r>
            <a:r>
              <a:rPr lang="en-US" sz="1200" dirty="0" smtClean="0">
                <a:hlinkClick r:id="rId3"/>
              </a:rPr>
              <a:t>https</a:t>
            </a:r>
            <a:r>
              <a:rPr lang="en-US" sz="1200" dirty="0">
                <a:hlinkClick r:id="rId3"/>
              </a:rPr>
              <a:t>://</a:t>
            </a:r>
            <a:r>
              <a:rPr lang="en-US" sz="1200" dirty="0" smtClean="0">
                <a:hlinkClick r:id="rId3"/>
              </a:rPr>
              <a:t>youtu.be/zJLcrLtNjUA</a:t>
            </a:r>
            <a:r>
              <a:rPr lang="en-US" sz="1200" dirty="0" smtClean="0"/>
              <a:t> </a:t>
            </a:r>
            <a:endParaRPr lang="en-US" sz="1200" dirty="0"/>
          </a:p>
          <a:p>
            <a:endParaRPr lang="en-US" sz="1200" dirty="0"/>
          </a:p>
          <a:p>
            <a:r>
              <a:rPr lang="en-US" sz="1200" dirty="0"/>
              <a:t>Video interview 3 - Interview Prof. Marius </a:t>
            </a:r>
            <a:r>
              <a:rPr lang="en-US" sz="1200" dirty="0" err="1"/>
              <a:t>Turda</a:t>
            </a:r>
            <a:r>
              <a:rPr lang="en-US" sz="1200" dirty="0"/>
              <a:t> - Eugenics belong to the history, or is still </a:t>
            </a:r>
            <a:r>
              <a:rPr lang="en-US" sz="1200" dirty="0" smtClean="0"/>
              <a:t>present? </a:t>
            </a:r>
            <a:r>
              <a:rPr lang="en-US" sz="1200" dirty="0" smtClean="0">
                <a:hlinkClick r:id="rId4"/>
              </a:rPr>
              <a:t>https</a:t>
            </a:r>
            <a:r>
              <a:rPr lang="en-US" sz="1200" dirty="0">
                <a:hlinkClick r:id="rId4"/>
              </a:rPr>
              <a:t>://</a:t>
            </a:r>
            <a:r>
              <a:rPr lang="en-US" sz="1200" dirty="0" smtClean="0">
                <a:hlinkClick r:id="rId4"/>
              </a:rPr>
              <a:t>youtu.be/WguebGqd8UE</a:t>
            </a:r>
            <a:r>
              <a:rPr lang="en-US" sz="1200" dirty="0" smtClean="0"/>
              <a:t> </a:t>
            </a:r>
            <a:endParaRPr lang="en-US" sz="1200" dirty="0"/>
          </a:p>
          <a:p>
            <a:endParaRPr lang="en-US" sz="1200" dirty="0"/>
          </a:p>
          <a:p>
            <a:r>
              <a:rPr lang="en-US" sz="1200" dirty="0"/>
              <a:t>Video interview 4 – Interview Prof. Marius </a:t>
            </a:r>
            <a:r>
              <a:rPr lang="en-US" sz="1200" dirty="0" err="1"/>
              <a:t>Turda</a:t>
            </a:r>
            <a:r>
              <a:rPr lang="en-US" sz="1200" dirty="0"/>
              <a:t> - Eugenics and the female body </a:t>
            </a:r>
            <a:r>
              <a:rPr lang="en-US" sz="1200" dirty="0" smtClean="0"/>
              <a:t>propaganda </a:t>
            </a:r>
            <a:r>
              <a:rPr lang="en-US" sz="1200" dirty="0" smtClean="0">
                <a:hlinkClick r:id="rId5"/>
              </a:rPr>
              <a:t>https</a:t>
            </a:r>
            <a:r>
              <a:rPr lang="en-US" sz="1200" dirty="0">
                <a:hlinkClick r:id="rId5"/>
              </a:rPr>
              <a:t>://</a:t>
            </a:r>
            <a:r>
              <a:rPr lang="en-US" sz="1200" dirty="0" smtClean="0">
                <a:hlinkClick r:id="rId5"/>
              </a:rPr>
              <a:t>youtu.be/wUG4_UiHi-E</a:t>
            </a:r>
            <a:r>
              <a:rPr lang="en-US" sz="1200" dirty="0" smtClean="0"/>
              <a:t>  </a:t>
            </a:r>
            <a:endParaRPr lang="en-US" sz="1200" dirty="0"/>
          </a:p>
          <a:p>
            <a:endParaRPr lang="en-US" sz="1800" dirty="0"/>
          </a:p>
        </p:txBody>
      </p:sp>
    </p:spTree>
    <p:extLst>
      <p:ext uri="{BB962C8B-B14F-4D97-AF65-F5344CB8AC3E}">
        <p14:creationId xmlns:p14="http://schemas.microsoft.com/office/powerpoint/2010/main" val="342283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2258"/>
            <a:ext cx="1524000" cy="536972"/>
          </a:xfrm>
        </p:spPr>
        <p:txBody>
          <a:bodyPr>
            <a:normAutofit/>
          </a:bodyPr>
          <a:lstStyle/>
          <a:p>
            <a:pPr algn="l"/>
            <a:r>
              <a:rPr lang="en-US" sz="1800" b="1" dirty="0" smtClean="0">
                <a:solidFill>
                  <a:schemeClr val="accent6">
                    <a:lumMod val="75000"/>
                  </a:schemeClr>
                </a:solidFill>
                <a:effectLst>
                  <a:outerShdw blurRad="38100" dist="38100" dir="2700000" algn="tl">
                    <a:srgbClr val="000000">
                      <a:alpha val="43137"/>
                    </a:srgbClr>
                  </a:outerShdw>
                </a:effectLst>
              </a:rPr>
              <a:t>Reading</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7523" y="1504950"/>
            <a:ext cx="4876800" cy="1877157"/>
          </a:xfrm>
        </p:spPr>
        <p:txBody>
          <a:bodyPr>
            <a:noAutofit/>
          </a:bodyPr>
          <a:lstStyle/>
          <a:p>
            <a:pPr marL="0" indent="0" algn="just">
              <a:buNone/>
            </a:pPr>
            <a:r>
              <a:rPr lang="en-US" sz="1200" dirty="0"/>
              <a:t>Biopolitics is a concept defined as the calculus of costs and benefits through which the biological capacities of a population are optimally managed. In other words, a country’s demographics is taken into consideration as an economic tool in order to enhance a nation’s potential, while also perceived as a decisive factor in a country’s government policy. In this context of pondering the strategies and mechanisms through which human life processes are managed under various regimes, </a:t>
            </a:r>
            <a:r>
              <a:rPr lang="en-US" sz="1200" dirty="0" err="1"/>
              <a:t>biopolitics</a:t>
            </a:r>
            <a:r>
              <a:rPr lang="en-US" sz="1200" dirty="0"/>
              <a:t> introduces a new justification to ending someone’s life which is ‘protecting society as a whole and preserving the social body’s health</a:t>
            </a:r>
            <a:r>
              <a:rPr lang="en-US" sz="1200" dirty="0" smtClean="0"/>
              <a:t>’</a:t>
            </a:r>
            <a:endParaRPr lang="en-US"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563" y="903208"/>
            <a:ext cx="3565521" cy="2286000"/>
          </a:xfrm>
          <a:prstGeom prst="rect">
            <a:avLst/>
          </a:prstGeom>
        </p:spPr>
      </p:pic>
      <p:sp>
        <p:nvSpPr>
          <p:cNvPr id="8" name="Content Placeholder 2"/>
          <p:cNvSpPr txBox="1">
            <a:spLocks/>
          </p:cNvSpPr>
          <p:nvPr/>
        </p:nvSpPr>
        <p:spPr>
          <a:xfrm>
            <a:off x="525535" y="3494943"/>
            <a:ext cx="8417169" cy="1058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1200" dirty="0" smtClean="0"/>
              <a:t>Eugenics is the science that deals with the improvement and the development of the racial qualities of an individual or the innate qualities of a race.</a:t>
            </a:r>
          </a:p>
          <a:p>
            <a:pPr marL="0" indent="0" algn="just">
              <a:buFont typeface="Arial" pitchFamily="34" charset="0"/>
              <a:buNone/>
            </a:pPr>
            <a:endParaRPr lang="en-US" sz="1200" dirty="0" smtClean="0"/>
          </a:p>
          <a:p>
            <a:pPr marL="0" indent="0" algn="just">
              <a:buFont typeface="Arial" pitchFamily="34" charset="0"/>
              <a:buNone/>
            </a:pPr>
            <a:r>
              <a:rPr lang="en-US" sz="1200" dirty="0" smtClean="0"/>
              <a:t>An increase of eugenic practices was noticed all over the world</a:t>
            </a:r>
            <a:endParaRPr lang="en-US" sz="1200" dirty="0"/>
          </a:p>
        </p:txBody>
      </p:sp>
    </p:spTree>
    <p:extLst>
      <p:ext uri="{BB962C8B-B14F-4D97-AF65-F5344CB8AC3E}">
        <p14:creationId xmlns:p14="http://schemas.microsoft.com/office/powerpoint/2010/main" val="366150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978"/>
            <a:ext cx="3276600" cy="536972"/>
          </a:xfrm>
        </p:spPr>
        <p:txBody>
          <a:bodyPr>
            <a:normAutofit/>
          </a:bodyPr>
          <a:lstStyle/>
          <a:p>
            <a:pPr algn="l"/>
            <a:r>
              <a:rPr lang="en-US" sz="1800" b="1" dirty="0">
                <a:solidFill>
                  <a:schemeClr val="accent6">
                    <a:lumMod val="75000"/>
                  </a:schemeClr>
                </a:solidFill>
                <a:effectLst>
                  <a:outerShdw blurRad="38100" dist="38100" dir="2700000" algn="tl">
                    <a:srgbClr val="000000">
                      <a:alpha val="43137"/>
                    </a:srgbClr>
                  </a:outerShdw>
                </a:effectLst>
              </a:rPr>
              <a:t>Reading –eugenic </a:t>
            </a:r>
            <a:r>
              <a:rPr lang="en-US" sz="1800" b="1" dirty="0" err="1">
                <a:solidFill>
                  <a:schemeClr val="accent6">
                    <a:lumMod val="75000"/>
                  </a:schemeClr>
                </a:solidFill>
                <a:effectLst>
                  <a:outerShdw blurRad="38100" dist="38100" dir="2700000" algn="tl">
                    <a:srgbClr val="000000">
                      <a:alpha val="43137"/>
                    </a:srgbClr>
                  </a:outerShdw>
                </a:effectLst>
              </a:rPr>
              <a:t>sterilisation</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04950"/>
            <a:ext cx="4876800" cy="2800350"/>
          </a:xfrm>
        </p:spPr>
        <p:txBody>
          <a:bodyPr>
            <a:noAutofit/>
          </a:bodyPr>
          <a:lstStyle/>
          <a:p>
            <a:pPr marL="0" indent="0" algn="just">
              <a:buNone/>
            </a:pPr>
            <a:r>
              <a:rPr lang="en-US" sz="1200" dirty="0"/>
              <a:t>The medical world engaged in eugenics</a:t>
            </a:r>
          </a:p>
          <a:p>
            <a:pPr marL="0" indent="0" algn="just">
              <a:buNone/>
            </a:pPr>
            <a:r>
              <a:rPr lang="en-US" sz="1200" dirty="0"/>
              <a:t>Measures proposed  in the 1920s in Romania</a:t>
            </a:r>
          </a:p>
          <a:p>
            <a:pPr marL="0" indent="0" algn="just">
              <a:buNone/>
            </a:pPr>
            <a:r>
              <a:rPr lang="en-US" sz="1200" dirty="0"/>
              <a:t>1) Every degenerate individual should be sterilized and, if possible, returned to society. </a:t>
            </a:r>
          </a:p>
          <a:p>
            <a:pPr marL="0" indent="0" algn="just">
              <a:buNone/>
            </a:pPr>
            <a:r>
              <a:rPr lang="en-US" sz="1200" dirty="0"/>
              <a:t>2) Every degenerate and sterilized individual should be kept in isolation in asylums and colonies until he/she can be returned to society as a useful member. </a:t>
            </a:r>
          </a:p>
          <a:p>
            <a:pPr marL="0" indent="0" algn="just">
              <a:buNone/>
            </a:pPr>
            <a:r>
              <a:rPr lang="en-US" sz="1200" dirty="0"/>
              <a:t>3) Only those individuals who still represent a danger to society after their sterilization should be isolated for life, while they should sustain themselves and society through work in gardens, workshops etc. (…) It is in this direction that we must orient our efforts to protect superior elements and prohibit without mercy inferior elements from producing children and incurring family responsibilities.”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843" y="819150"/>
            <a:ext cx="3267039" cy="4148505"/>
          </a:xfrm>
          <a:prstGeom prst="rect">
            <a:avLst/>
          </a:prstGeom>
        </p:spPr>
      </p:pic>
    </p:spTree>
    <p:extLst>
      <p:ext uri="{BB962C8B-B14F-4D97-AF65-F5344CB8AC3E}">
        <p14:creationId xmlns:p14="http://schemas.microsoft.com/office/powerpoint/2010/main" val="11983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1550"/>
            <a:ext cx="4648200" cy="536972"/>
          </a:xfrm>
        </p:spPr>
        <p:txBody>
          <a:bodyPr>
            <a:normAutofit/>
          </a:bodyPr>
          <a:lstStyle/>
          <a:p>
            <a:pPr algn="l"/>
            <a:r>
              <a:rPr lang="en-US" sz="1800" b="1" dirty="0" smtClean="0">
                <a:solidFill>
                  <a:schemeClr val="accent6">
                    <a:lumMod val="75000"/>
                  </a:schemeClr>
                </a:solidFill>
                <a:effectLst>
                  <a:outerShdw blurRad="38100" dist="38100" dir="2700000" algn="tl">
                    <a:srgbClr val="000000">
                      <a:alpha val="43137"/>
                    </a:srgbClr>
                  </a:outerShdw>
                </a:effectLst>
              </a:rPr>
              <a:t>Reading –Women’s role between the two WW</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4343400" cy="2800350"/>
          </a:xfrm>
        </p:spPr>
        <p:txBody>
          <a:bodyPr>
            <a:noAutofit/>
          </a:bodyPr>
          <a:lstStyle/>
          <a:p>
            <a:pPr marL="0" indent="0" algn="just">
              <a:buNone/>
            </a:pPr>
            <a:r>
              <a:rPr lang="en-US" sz="1200" dirty="0"/>
              <a:t>A general truth, still valid in many countries nowadays is that the control of feminine fecundity represents a point of domination of one gender over the other, and </a:t>
            </a:r>
            <a:r>
              <a:rPr lang="en-US" sz="1200" dirty="0" err="1"/>
              <a:t>natality</a:t>
            </a:r>
            <a:r>
              <a:rPr lang="en-US" sz="1200" dirty="0"/>
              <a:t> has long embodied a game of power</a:t>
            </a:r>
            <a:r>
              <a:rPr lang="en-US" sz="1200" dirty="0" smtClean="0"/>
              <a:t>.</a:t>
            </a:r>
          </a:p>
          <a:p>
            <a:pPr marL="0" indent="0" algn="just">
              <a:buNone/>
            </a:pPr>
            <a:endParaRPr lang="en-US" sz="1200" dirty="0"/>
          </a:p>
          <a:p>
            <a:pPr marL="0" indent="0" algn="just">
              <a:buNone/>
            </a:pPr>
            <a:r>
              <a:rPr lang="en-US" sz="1200" dirty="0"/>
              <a:t>Maternity was perpetually on the political and medical </a:t>
            </a:r>
            <a:r>
              <a:rPr lang="en-US" sz="1200" dirty="0" smtClean="0"/>
              <a:t>agenda.</a:t>
            </a:r>
          </a:p>
          <a:p>
            <a:pPr marL="0" indent="0" algn="just">
              <a:buNone/>
            </a:pPr>
            <a:endParaRPr lang="en-US" sz="1200" dirty="0"/>
          </a:p>
          <a:p>
            <a:pPr marL="0" indent="0" algn="just">
              <a:buNone/>
            </a:pPr>
            <a:r>
              <a:rPr lang="en-US" sz="1200" dirty="0"/>
              <a:t>In the period between the two world wars, </a:t>
            </a:r>
            <a:r>
              <a:rPr lang="en-US" sz="1200" dirty="0" err="1"/>
              <a:t>natality</a:t>
            </a:r>
            <a:r>
              <a:rPr lang="en-US" sz="1200" dirty="0"/>
              <a:t> was either imposed through sanctions or encouraged by a reward system, the medical power thus holding the public control of all pregnancies, of women’s life.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895350"/>
            <a:ext cx="3877970" cy="4000500"/>
          </a:xfrm>
          <a:prstGeom prst="rect">
            <a:avLst/>
          </a:prstGeom>
        </p:spPr>
      </p:pic>
    </p:spTree>
    <p:extLst>
      <p:ext uri="{BB962C8B-B14F-4D97-AF65-F5344CB8AC3E}">
        <p14:creationId xmlns:p14="http://schemas.microsoft.com/office/powerpoint/2010/main" val="209639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r>
              <a:rPr lang="en-GB" sz="1800" b="1" dirty="0">
                <a:solidFill>
                  <a:schemeClr val="accent6">
                    <a:lumMod val="75000"/>
                  </a:schemeClr>
                </a:solidFill>
                <a:effectLst>
                  <a:outerShdw blurRad="38100" dist="38100" dir="2700000" algn="tl">
                    <a:srgbClr val="000000">
                      <a:alpha val="43137"/>
                    </a:srgbClr>
                  </a:outerShdw>
                </a:effectLst>
              </a:rPr>
              <a:t>Formative Evaluation Questionnaire</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0151"/>
            <a:ext cx="8229600" cy="628650"/>
          </a:xfrm>
        </p:spPr>
        <p:txBody>
          <a:bodyPr>
            <a:normAutofit fontScale="92500" lnSpcReduction="20000"/>
          </a:bodyPr>
          <a:lstStyle/>
          <a:p>
            <a:pPr algn="just"/>
            <a:r>
              <a:rPr lang="en-GB" sz="2200" dirty="0">
                <a:solidFill>
                  <a:schemeClr val="bg1"/>
                </a:solidFill>
              </a:rPr>
              <a:t>5 open-ended questions related to the unit to test students’ acquired knowledge at the end of the lecturing phase.</a:t>
            </a:r>
            <a:endParaRPr lang="en-US" sz="2200" dirty="0">
              <a:solidFill>
                <a:schemeClr val="bg1"/>
              </a:solidFill>
            </a:endParaRPr>
          </a:p>
        </p:txBody>
      </p:sp>
      <p:grpSp>
        <p:nvGrpSpPr>
          <p:cNvPr id="6" name="Group 5"/>
          <p:cNvGrpSpPr/>
          <p:nvPr/>
        </p:nvGrpSpPr>
        <p:grpSpPr>
          <a:xfrm>
            <a:off x="1371601" y="4743450"/>
            <a:ext cx="6172200" cy="400050"/>
            <a:chOff x="0" y="6203373"/>
            <a:chExt cx="7383295" cy="654627"/>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8" name="Picture 7"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graphicFrame>
        <p:nvGraphicFramePr>
          <p:cNvPr id="9" name="Table 8"/>
          <p:cNvGraphicFramePr>
            <a:graphicFrameLocks noGrp="1"/>
          </p:cNvGraphicFramePr>
          <p:nvPr>
            <p:extLst>
              <p:ext uri="{D42A27DB-BD31-4B8C-83A1-F6EECF244321}">
                <p14:modId xmlns:p14="http://schemas.microsoft.com/office/powerpoint/2010/main" val="377366239"/>
              </p:ext>
            </p:extLst>
          </p:nvPr>
        </p:nvGraphicFramePr>
        <p:xfrm>
          <a:off x="381000" y="1504950"/>
          <a:ext cx="8333509" cy="2455610"/>
        </p:xfrm>
        <a:graphic>
          <a:graphicData uri="http://schemas.openxmlformats.org/drawingml/2006/table">
            <a:tbl>
              <a:tblPr firstRow="1" firstCol="1" bandRow="1">
                <a:tableStyleId>{5C22544A-7EE6-4342-B048-85BDC9FD1C3A}</a:tableStyleId>
              </a:tblPr>
              <a:tblGrid>
                <a:gridCol w="2174329">
                  <a:extLst>
                    <a:ext uri="{9D8B030D-6E8A-4147-A177-3AD203B41FA5}">
                      <a16:colId xmlns="" xmlns:a16="http://schemas.microsoft.com/office/drawing/2014/main" val="1035722972"/>
                    </a:ext>
                  </a:extLst>
                </a:gridCol>
                <a:gridCol w="6159180">
                  <a:extLst>
                    <a:ext uri="{9D8B030D-6E8A-4147-A177-3AD203B41FA5}">
                      <a16:colId xmlns="" xmlns:a16="http://schemas.microsoft.com/office/drawing/2014/main" val="2644800616"/>
                    </a:ext>
                  </a:extLst>
                </a:gridCol>
              </a:tblGrid>
              <a:tr h="491122">
                <a:tc>
                  <a:txBody>
                    <a:bodyPr/>
                    <a:lstStyle/>
                    <a:p>
                      <a:pPr>
                        <a:lnSpc>
                          <a:spcPct val="115000"/>
                        </a:lnSpc>
                        <a:spcAft>
                          <a:spcPts val="0"/>
                        </a:spcAft>
                      </a:pPr>
                      <a:r>
                        <a:rPr lang="en-GB" sz="1200" dirty="0">
                          <a:effectLst/>
                        </a:rPr>
                        <a:t>Question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200" dirty="0" smtClean="0">
                          <a:effectLst/>
                        </a:rPr>
                        <a:t>When was </a:t>
                      </a:r>
                      <a:r>
                        <a:rPr lang="en-US" sz="1200" dirty="0" err="1" smtClean="0">
                          <a:effectLst/>
                        </a:rPr>
                        <a:t>sterilisation</a:t>
                      </a:r>
                      <a:r>
                        <a:rPr lang="en-US" sz="1200" dirty="0" smtClean="0">
                          <a:effectLst/>
                        </a:rPr>
                        <a:t> first used for ? Where was it?</a:t>
                      </a:r>
                      <a:endParaRPr lang="en-US" sz="1200" dirty="0">
                        <a:effectLst/>
                      </a:endParaRPr>
                    </a:p>
                  </a:txBody>
                  <a:tcPr marL="68580" marR="68580" marT="0" marB="0" anchor="ctr"/>
                </a:tc>
                <a:extLst>
                  <a:ext uri="{0D108BD9-81ED-4DB2-BD59-A6C34878D82A}">
                    <a16:rowId xmlns="" xmlns:a16="http://schemas.microsoft.com/office/drawing/2014/main" val="1738668851"/>
                  </a:ext>
                </a:extLst>
              </a:tr>
              <a:tr h="491122">
                <a:tc>
                  <a:txBody>
                    <a:bodyPr/>
                    <a:lstStyle/>
                    <a:p>
                      <a:pPr>
                        <a:lnSpc>
                          <a:spcPct val="115000"/>
                        </a:lnSpc>
                        <a:spcAft>
                          <a:spcPts val="0"/>
                        </a:spcAft>
                      </a:pPr>
                      <a:r>
                        <a:rPr lang="en-GB" sz="1200">
                          <a:effectLst/>
                        </a:rPr>
                        <a:t>Question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200" dirty="0" smtClean="0">
                          <a:effectLst/>
                        </a:rPr>
                        <a:t>What regime advocated the ‘super race’?</a:t>
                      </a:r>
                      <a:endParaRPr lang="en-US" sz="1200" dirty="0">
                        <a:effectLst/>
                      </a:endParaRPr>
                    </a:p>
                  </a:txBody>
                  <a:tcPr marL="68580" marR="68580" marT="0" marB="0" anchor="ctr"/>
                </a:tc>
                <a:extLst>
                  <a:ext uri="{0D108BD9-81ED-4DB2-BD59-A6C34878D82A}">
                    <a16:rowId xmlns="" xmlns:a16="http://schemas.microsoft.com/office/drawing/2014/main" val="2144941031"/>
                  </a:ext>
                </a:extLst>
              </a:tr>
              <a:tr h="491122">
                <a:tc>
                  <a:txBody>
                    <a:bodyPr/>
                    <a:lstStyle/>
                    <a:p>
                      <a:pPr>
                        <a:lnSpc>
                          <a:spcPct val="115000"/>
                        </a:lnSpc>
                        <a:spcAft>
                          <a:spcPts val="0"/>
                        </a:spcAft>
                      </a:pPr>
                      <a:r>
                        <a:rPr lang="en-GB" sz="1200">
                          <a:effectLst/>
                        </a:rPr>
                        <a:t>Question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200" dirty="0" smtClean="0">
                          <a:effectLst/>
                        </a:rPr>
                        <a:t>Were women involved in advocating eugenic methods?</a:t>
                      </a:r>
                      <a:endParaRPr lang="en-US" sz="1200" dirty="0">
                        <a:effectLst/>
                      </a:endParaRPr>
                    </a:p>
                  </a:txBody>
                  <a:tcPr marL="68580" marR="68580" marT="0" marB="0" anchor="ctr"/>
                </a:tc>
                <a:extLst>
                  <a:ext uri="{0D108BD9-81ED-4DB2-BD59-A6C34878D82A}">
                    <a16:rowId xmlns="" xmlns:a16="http://schemas.microsoft.com/office/drawing/2014/main" val="2992219544"/>
                  </a:ext>
                </a:extLst>
              </a:tr>
              <a:tr h="491122">
                <a:tc>
                  <a:txBody>
                    <a:bodyPr/>
                    <a:lstStyle/>
                    <a:p>
                      <a:pPr>
                        <a:lnSpc>
                          <a:spcPct val="115000"/>
                        </a:lnSpc>
                        <a:spcAft>
                          <a:spcPts val="0"/>
                        </a:spcAft>
                      </a:pPr>
                      <a:r>
                        <a:rPr lang="en-GB" sz="1200">
                          <a:effectLst/>
                        </a:rPr>
                        <a:t>Question 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200" dirty="0" smtClean="0">
                          <a:effectLst/>
                        </a:rPr>
                        <a:t>What are the main elements of the logo of the </a:t>
                      </a:r>
                      <a:r>
                        <a:rPr lang="en-US" sz="1200" dirty="0" err="1" smtClean="0">
                          <a:effectLst/>
                        </a:rPr>
                        <a:t>the</a:t>
                      </a:r>
                      <a:r>
                        <a:rPr lang="en-US" sz="1200" dirty="0" smtClean="0">
                          <a:effectLst/>
                        </a:rPr>
                        <a:t> 2nd and 3rd Congresses in Eugenics ?</a:t>
                      </a:r>
                      <a:endParaRPr lang="en-US" sz="1200" dirty="0">
                        <a:effectLst/>
                      </a:endParaRPr>
                    </a:p>
                  </a:txBody>
                  <a:tcPr marL="68580" marR="68580" marT="0" marB="0" anchor="ctr"/>
                </a:tc>
                <a:extLst>
                  <a:ext uri="{0D108BD9-81ED-4DB2-BD59-A6C34878D82A}">
                    <a16:rowId xmlns="" xmlns:a16="http://schemas.microsoft.com/office/drawing/2014/main" val="3768562953"/>
                  </a:ext>
                </a:extLst>
              </a:tr>
              <a:tr h="491122">
                <a:tc>
                  <a:txBody>
                    <a:bodyPr/>
                    <a:lstStyle/>
                    <a:p>
                      <a:pPr algn="just">
                        <a:lnSpc>
                          <a:spcPct val="115000"/>
                        </a:lnSpc>
                        <a:spcAft>
                          <a:spcPts val="0"/>
                        </a:spcAft>
                      </a:pPr>
                      <a:r>
                        <a:rPr lang="en-GB" sz="1200">
                          <a:effectLst/>
                        </a:rPr>
                        <a:t>Question 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200" dirty="0" smtClean="0">
                          <a:effectLst/>
                        </a:rPr>
                        <a:t>What countries have passed laws influenced by eugenics , in our days?</a:t>
                      </a:r>
                      <a:endParaRPr lang="en-US" sz="1200" dirty="0">
                        <a:effectLst/>
                      </a:endParaRPr>
                    </a:p>
                  </a:txBody>
                  <a:tcPr marL="68580" marR="68580" marT="0" marB="0" anchor="ctr"/>
                </a:tc>
                <a:extLst>
                  <a:ext uri="{0D108BD9-81ED-4DB2-BD59-A6C34878D82A}">
                    <a16:rowId xmlns="" xmlns:a16="http://schemas.microsoft.com/office/drawing/2014/main" val="25181995"/>
                  </a:ext>
                </a:extLst>
              </a:tr>
            </a:tbl>
          </a:graphicData>
        </a:graphic>
      </p:graphicFrame>
    </p:spTree>
    <p:extLst>
      <p:ext uri="{BB962C8B-B14F-4D97-AF65-F5344CB8AC3E}">
        <p14:creationId xmlns:p14="http://schemas.microsoft.com/office/powerpoint/2010/main" val="54875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just"/>
            <a:r>
              <a:rPr lang="en-US" sz="1800" b="1" dirty="0">
                <a:solidFill>
                  <a:schemeClr val="accent6">
                    <a:lumMod val="75000"/>
                  </a:schemeClr>
                </a:solidFill>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a:xfrm>
            <a:off x="457200" y="1428750"/>
            <a:ext cx="8229600" cy="2419350"/>
          </a:xfrm>
        </p:spPr>
        <p:txBody>
          <a:bodyPr>
            <a:noAutofit/>
          </a:bodyPr>
          <a:lstStyle/>
          <a:p>
            <a:pPr algn="just">
              <a:spcBef>
                <a:spcPts val="0"/>
              </a:spcBef>
            </a:pPr>
            <a:r>
              <a:rPr lang="it-IT" sz="1200" dirty="0"/>
              <a:t>Richard Cleminson, Anarchism, Science and Sex: Eugenics in Eastern Spain, 1900-1937, Bern, 2000; </a:t>
            </a:r>
          </a:p>
          <a:p>
            <a:pPr algn="just">
              <a:spcBef>
                <a:spcPts val="0"/>
              </a:spcBef>
            </a:pPr>
            <a:r>
              <a:rPr lang="it-IT" sz="1200" dirty="0"/>
              <a:t>Aaron Gillette, Racial Theories in Fascist Italy, New York, 2001;  </a:t>
            </a:r>
          </a:p>
          <a:p>
            <a:pPr algn="just">
              <a:spcBef>
                <a:spcPts val="0"/>
              </a:spcBef>
            </a:pPr>
            <a:r>
              <a:rPr lang="it-IT" sz="1200" dirty="0"/>
              <a:t>Michael Burleigh, Wolfgang Wippermann, The Racial State: Germany 1933-1945, Cambridge, 1991;</a:t>
            </a:r>
          </a:p>
          <a:p>
            <a:pPr algn="just">
              <a:spcBef>
                <a:spcPts val="0"/>
              </a:spcBef>
            </a:pPr>
            <a:r>
              <a:rPr lang="it-IT" sz="1200" dirty="0"/>
              <a:t>Matthew Thomson, The Problem of Mental Deficiency: Eugenics, Demography and Social Policy in Britain, c. 1870-1959, Oxford, 1998;</a:t>
            </a:r>
          </a:p>
          <a:p>
            <a:pPr algn="just">
              <a:spcBef>
                <a:spcPts val="0"/>
              </a:spcBef>
            </a:pPr>
            <a:r>
              <a:rPr lang="it-IT" sz="1200" dirty="0"/>
              <a:t>Gunnar Broberg, Nils Roll-Hansen, eds., Eugenics and the welfare state: sterilization policy in Denmark, Sweden, Norway and Finland, 2nd ed., East Lansing, 2005;</a:t>
            </a:r>
          </a:p>
          <a:p>
            <a:pPr algn="just">
              <a:spcBef>
                <a:spcPts val="0"/>
              </a:spcBef>
            </a:pPr>
            <a:r>
              <a:rPr lang="it-IT" sz="1200" dirty="0"/>
              <a:t>Frank Dikotter, Imperfect Conceptions: Medical Knowledge, Birth Defects and Eugenics in China, London, 2000;</a:t>
            </a:r>
          </a:p>
          <a:p>
            <a:pPr algn="just">
              <a:spcBef>
                <a:spcPts val="0"/>
              </a:spcBef>
            </a:pPr>
            <a:r>
              <a:rPr lang="it-IT" sz="1200" dirty="0"/>
              <a:t>Maria Bucur, Eugenics and Modernization in Interwar Romania, Pittsburgh, 2002;</a:t>
            </a:r>
          </a:p>
          <a:p>
            <a:pPr algn="just">
              <a:spcBef>
                <a:spcPts val="0"/>
              </a:spcBef>
            </a:pPr>
            <a:r>
              <a:rPr lang="it-IT" sz="1200" dirty="0"/>
              <a:t>Roberto Esposito, Bios: Biopolitics and Philosophy, Minneapolis: University of Minnesota Press, 2008.</a:t>
            </a:r>
          </a:p>
          <a:p>
            <a:pPr algn="just">
              <a:spcBef>
                <a:spcPts val="0"/>
              </a:spcBef>
            </a:pPr>
            <a:r>
              <a:rPr lang="it-IT" sz="1200" dirty="0"/>
              <a:t>Dr. M. Zolog şi dr. O. Comșia, Indicaţiile eugenice ale avortului artificial, „Buletin eugenic și biopolitic”, vol. V, august-septembrie-octombrie 1934, nr. 8-9-10, pp. 167-172)</a:t>
            </a:r>
          </a:p>
          <a:p>
            <a:pPr marL="0" indent="0" algn="just">
              <a:buNone/>
            </a:pPr>
            <a:endParaRPr lang="en-US" sz="1200" dirty="0">
              <a:latin typeface="Calibri" pitchFamily="34" charset="0"/>
              <a:cs typeface="Calibri" pitchFamily="34" charset="0"/>
            </a:endParaRPr>
          </a:p>
          <a:p>
            <a:pPr marL="0" indent="0" algn="just">
              <a:buNone/>
            </a:pPr>
            <a:r>
              <a:rPr lang="en-US" sz="1200" dirty="0"/>
              <a:t/>
            </a:r>
            <a:br>
              <a:rPr lang="en-US" sz="1200" dirty="0"/>
            </a:br>
            <a:endParaRPr lang="en-US" sz="1200" b="1" dirty="0"/>
          </a:p>
          <a:p>
            <a:pPr algn="just"/>
            <a:endParaRPr lang="en-US" sz="1200" dirty="0"/>
          </a:p>
        </p:txBody>
      </p:sp>
    </p:spTree>
    <p:extLst>
      <p:ext uri="{BB962C8B-B14F-4D97-AF65-F5344CB8AC3E}">
        <p14:creationId xmlns:p14="http://schemas.microsoft.com/office/powerpoint/2010/main" val="369608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Autofit/>
          </a:bodyPr>
          <a:lstStyle/>
          <a:p>
            <a:r>
              <a:rPr lang="en-US" sz="1800" b="1" dirty="0">
                <a:solidFill>
                  <a:schemeClr val="accent6">
                    <a:lumMod val="75000"/>
                  </a:schemeClr>
                </a:solidFill>
                <a:effectLst>
                  <a:outerShdw blurRad="38100" dist="38100" dir="2700000" algn="tl">
                    <a:srgbClr val="000000">
                      <a:alpha val="43137"/>
                    </a:srgbClr>
                  </a:outerShdw>
                </a:effectLst>
              </a:rPr>
              <a:t>Eugenics is the science that deals with the improvement and the development of the racial qualities of an individual or the innate qualities of a race. </a:t>
            </a:r>
            <a:endParaRPr lang="en-GB" sz="1800" b="1" dirty="0">
              <a:solidFill>
                <a:schemeClr val="accent6">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809750"/>
            <a:ext cx="4626491" cy="2412163"/>
          </a:xfrm>
        </p:spPr>
      </p:pic>
    </p:spTree>
    <p:extLst>
      <p:ext uri="{BB962C8B-B14F-4D97-AF65-F5344CB8AC3E}">
        <p14:creationId xmlns:p14="http://schemas.microsoft.com/office/powerpoint/2010/main" val="286037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508522"/>
          </a:xfrm>
        </p:spPr>
        <p:txBody>
          <a:bodyPr/>
          <a:lstStyle/>
          <a:p>
            <a:r>
              <a:rPr lang="en-US" dirty="0"/>
              <a:t>      </a:t>
            </a:r>
          </a:p>
        </p:txBody>
      </p:sp>
      <p:sp>
        <p:nvSpPr>
          <p:cNvPr id="3" name="Content Placeholder 2"/>
          <p:cNvSpPr>
            <a:spLocks noGrp="1"/>
          </p:cNvSpPr>
          <p:nvPr>
            <p:ph idx="1"/>
          </p:nvPr>
        </p:nvSpPr>
        <p:spPr>
          <a:xfrm>
            <a:off x="160946" y="1657350"/>
            <a:ext cx="3822236" cy="2895599"/>
          </a:xfrm>
        </p:spPr>
        <p:txBody>
          <a:bodyPr>
            <a:normAutofit/>
          </a:bodyPr>
          <a:lstStyle/>
          <a:p>
            <a:pPr marL="0" indent="0" algn="just">
              <a:buNone/>
            </a:pPr>
            <a:r>
              <a:rPr lang="en-US" sz="1200" dirty="0" smtClean="0"/>
              <a:t>One </a:t>
            </a:r>
            <a:r>
              <a:rPr lang="en-US" sz="1200" dirty="0"/>
              <a:t>of the famous eugenic images is that a of a tree- used as a logo for the 2nd International Eugenic Congress and then for the 3rd </a:t>
            </a:r>
            <a:r>
              <a:rPr lang="en-US" sz="1200" dirty="0" smtClean="0"/>
              <a:t>International </a:t>
            </a:r>
            <a:r>
              <a:rPr lang="en-US" sz="1200" dirty="0"/>
              <a:t>Eugenic Congress. </a:t>
            </a:r>
            <a:endParaRPr lang="en-US" sz="1200" dirty="0" smtClean="0"/>
          </a:p>
          <a:p>
            <a:pPr marL="0" indent="0" algn="just">
              <a:buNone/>
            </a:pPr>
            <a:r>
              <a:rPr lang="en-US" sz="1200" dirty="0" smtClean="0"/>
              <a:t>So</a:t>
            </a:r>
            <a:r>
              <a:rPr lang="en-US" sz="1200" dirty="0"/>
              <a:t>, we believed that in 1945 we defeated Nazis and then we cut down the tree and eugenics was gone, by cutting down that eugenic tree. But what we didn’t realize at that time is that what you see with a tree is only the canopy and the trunk. But what you don’t see is the roots. The roots of that tree remained and they thrived for the past 50 years</a:t>
            </a:r>
            <a:r>
              <a:rPr lang="en-US" sz="1200" dirty="0" smtClean="0"/>
              <a:t>.</a:t>
            </a:r>
          </a:p>
          <a:p>
            <a:pPr marL="0" indent="0" algn="just">
              <a:buNone/>
            </a:pPr>
            <a:endParaRPr lang="en-US" sz="1200" dirty="0"/>
          </a:p>
          <a:p>
            <a:pPr marL="0" indent="0" algn="r">
              <a:buNone/>
            </a:pPr>
            <a:r>
              <a:rPr lang="en-US" sz="1200" i="1" dirty="0"/>
              <a:t>(interview with </a:t>
            </a:r>
            <a:r>
              <a:rPr lang="en-US" sz="1200" i="1" dirty="0" err="1"/>
              <a:t>Prof.Marius</a:t>
            </a:r>
            <a:r>
              <a:rPr lang="en-US" sz="1200" i="1" dirty="0"/>
              <a:t> </a:t>
            </a:r>
            <a:r>
              <a:rPr lang="en-US" sz="1200" i="1" dirty="0" err="1"/>
              <a:t>Turda</a:t>
            </a:r>
            <a:r>
              <a:rPr lang="en-US" sz="1200" i="1" dirty="0"/>
              <a:t>)</a:t>
            </a:r>
          </a:p>
        </p:txBody>
      </p:sp>
      <p:sp>
        <p:nvSpPr>
          <p:cNvPr id="5" name="Rectangle 4"/>
          <p:cNvSpPr/>
          <p:nvPr/>
        </p:nvSpPr>
        <p:spPr>
          <a:xfrm>
            <a:off x="228600" y="1123950"/>
            <a:ext cx="2810854" cy="369332"/>
          </a:xfrm>
          <a:prstGeom prst="rect">
            <a:avLst/>
          </a:prstGeom>
        </p:spPr>
        <p:txBody>
          <a:bodyPr wrap="square">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Famous </a:t>
            </a:r>
            <a:r>
              <a:rPr lang="en-US" b="1" dirty="0">
                <a:solidFill>
                  <a:schemeClr val="accent6">
                    <a:lumMod val="75000"/>
                  </a:schemeClr>
                </a:solidFill>
                <a:effectLst>
                  <a:outerShdw blurRad="38100" dist="38100" dir="2700000" algn="tl">
                    <a:srgbClr val="000000">
                      <a:alpha val="43137"/>
                    </a:srgbClr>
                  </a:outerShdw>
                </a:effectLst>
              </a:rPr>
              <a:t>eugenic images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896" y="1276350"/>
            <a:ext cx="4876800" cy="2807494"/>
          </a:xfrm>
          <a:prstGeom prst="rect">
            <a:avLst/>
          </a:prstGeom>
        </p:spPr>
      </p:pic>
    </p:spTree>
    <p:extLst>
      <p:ext uri="{BB962C8B-B14F-4D97-AF65-F5344CB8AC3E}">
        <p14:creationId xmlns:p14="http://schemas.microsoft.com/office/powerpoint/2010/main" val="34331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Information for lecturers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57350"/>
            <a:ext cx="8229600" cy="2484120"/>
          </a:xfrm>
        </p:spPr>
        <p:txBody>
          <a:bodyPr>
            <a:normAutofit/>
          </a:bodyPr>
          <a:lstStyle/>
          <a:p>
            <a:pPr algn="just"/>
            <a:r>
              <a:rPr lang="en-US" sz="1200" dirty="0"/>
              <a:t>Long term impact of </a:t>
            </a:r>
            <a:r>
              <a:rPr lang="en-US" sz="1200" dirty="0" err="1"/>
              <a:t>biopolitics</a:t>
            </a:r>
            <a:r>
              <a:rPr lang="en-US" sz="1200" dirty="0"/>
              <a:t> and eugenics during the 20th century </a:t>
            </a:r>
            <a:r>
              <a:rPr lang="en-US" sz="1200" dirty="0" err="1"/>
              <a:t>worlwide</a:t>
            </a:r>
            <a:r>
              <a:rPr lang="en-US" sz="1200" dirty="0"/>
              <a:t> and its </a:t>
            </a:r>
            <a:r>
              <a:rPr lang="en-US" sz="1200" dirty="0" smtClean="0"/>
              <a:t>consequences.</a:t>
            </a:r>
          </a:p>
          <a:p>
            <a:pPr algn="just"/>
            <a:endParaRPr lang="ro-RO" sz="1200" dirty="0"/>
          </a:p>
          <a:p>
            <a:pPr marL="0" indent="0" algn="just">
              <a:buNone/>
            </a:pPr>
            <a:r>
              <a:rPr lang="en-US" sz="1200" b="1" dirty="0"/>
              <a:t>The lecture contains four sections</a:t>
            </a:r>
          </a:p>
          <a:p>
            <a:pPr algn="just"/>
            <a:r>
              <a:rPr lang="en-US" sz="1200" dirty="0"/>
              <a:t>the first section  defines the concept of </a:t>
            </a:r>
            <a:r>
              <a:rPr lang="en-US" sz="1200" dirty="0" err="1"/>
              <a:t>biopolitics</a:t>
            </a:r>
            <a:r>
              <a:rPr lang="en-US" sz="1200" dirty="0"/>
              <a:t> and presents significant historical information in order to offer a context for the evolution of the main European  ideologies of the 20th century. </a:t>
            </a:r>
          </a:p>
          <a:p>
            <a:pPr algn="just"/>
            <a:r>
              <a:rPr lang="en-US" sz="1200" dirty="0"/>
              <a:t>the second section </a:t>
            </a:r>
            <a:r>
              <a:rPr lang="en-US" sz="1200" dirty="0" err="1"/>
              <a:t>centres</a:t>
            </a:r>
            <a:r>
              <a:rPr lang="en-US" sz="1200" dirty="0"/>
              <a:t> on eugenic </a:t>
            </a:r>
            <a:r>
              <a:rPr lang="en-US" sz="1200" dirty="0" err="1"/>
              <a:t>sterilisation</a:t>
            </a:r>
            <a:r>
              <a:rPr lang="en-US" sz="1200" dirty="0"/>
              <a:t> with examples from different cultures around the world and </a:t>
            </a:r>
            <a:r>
              <a:rPr lang="en-US" sz="1200" dirty="0" smtClean="0"/>
              <a:t>Romania</a:t>
            </a:r>
            <a:r>
              <a:rPr lang="en-US" sz="1200" dirty="0"/>
              <a:t>. It then elaborates on the “why”, “how” and “on whom” this procedure was implemented.</a:t>
            </a:r>
          </a:p>
          <a:p>
            <a:pPr algn="just"/>
            <a:r>
              <a:rPr lang="en-US" sz="1200" dirty="0"/>
              <a:t> the third section reviews women’s role in the Romanian society of various periods of </a:t>
            </a:r>
            <a:r>
              <a:rPr lang="en-US" sz="1200" dirty="0" smtClean="0"/>
              <a:t>time, in </a:t>
            </a:r>
            <a:r>
              <a:rPr lang="en-US" sz="1200" dirty="0"/>
              <a:t>accordance with the political system. </a:t>
            </a:r>
          </a:p>
          <a:p>
            <a:pPr algn="just"/>
            <a:r>
              <a:rPr lang="en-US" sz="1200" dirty="0"/>
              <a:t>the fourth section is dedicated to the case study which reflects upon the Romanian decree passed in ’66 concerning abortion laws and its impact.</a:t>
            </a:r>
          </a:p>
          <a:p>
            <a:endParaRPr lang="en-US" sz="1200" dirty="0"/>
          </a:p>
        </p:txBody>
      </p:sp>
    </p:spTree>
    <p:extLst>
      <p:ext uri="{BB962C8B-B14F-4D97-AF65-F5344CB8AC3E}">
        <p14:creationId xmlns:p14="http://schemas.microsoft.com/office/powerpoint/2010/main" val="28053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8229600" cy="7977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Information for lecturers (2)</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33550"/>
            <a:ext cx="8763000" cy="1428750"/>
          </a:xfrm>
        </p:spPr>
        <p:txBody>
          <a:bodyPr>
            <a:noAutofit/>
          </a:bodyPr>
          <a:lstStyle/>
          <a:p>
            <a:pPr marL="0" indent="0" algn="just">
              <a:buNone/>
            </a:pPr>
            <a:r>
              <a:rPr lang="en-US" sz="1200" b="1" dirty="0"/>
              <a:t>What is essential for the students : </a:t>
            </a:r>
          </a:p>
          <a:p>
            <a:pPr algn="just"/>
            <a:r>
              <a:rPr lang="en-US" sz="1200" dirty="0"/>
              <a:t>to know as much as possible about eugenic practices in time, some obvious , but many ‘camouflaged’. </a:t>
            </a:r>
          </a:p>
          <a:p>
            <a:pPr algn="just"/>
            <a:r>
              <a:rPr lang="en-US" sz="1200" dirty="0"/>
              <a:t>to remember that medical staff has always played an important part in applying the </a:t>
            </a:r>
            <a:r>
              <a:rPr lang="en-US" sz="1200" dirty="0" err="1"/>
              <a:t>eugenistic</a:t>
            </a:r>
            <a:r>
              <a:rPr lang="en-US" sz="1200" dirty="0"/>
              <a:t> methods </a:t>
            </a:r>
          </a:p>
          <a:p>
            <a:pPr algn="just"/>
            <a:r>
              <a:rPr lang="en-US" sz="1200" dirty="0"/>
              <a:t> to understand the moral aspects of eugenics  in order to take an informed and ethical decision if the situation requires it  </a:t>
            </a:r>
          </a:p>
          <a:p>
            <a:pPr algn="just"/>
            <a:r>
              <a:rPr lang="en-US" sz="1200" dirty="0"/>
              <a:t>to reflect on what eugenics means for contemporary societies and people.</a:t>
            </a:r>
          </a:p>
          <a:p>
            <a:pPr algn="just"/>
            <a:endParaRPr lang="ro-RO" sz="1200" dirty="0"/>
          </a:p>
        </p:txBody>
      </p:sp>
    </p:spTree>
    <p:extLst>
      <p:ext uri="{BB962C8B-B14F-4D97-AF65-F5344CB8AC3E}">
        <p14:creationId xmlns:p14="http://schemas.microsoft.com/office/powerpoint/2010/main" val="27145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36552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Learning </a:t>
            </a:r>
            <a:r>
              <a:rPr lang="it-IT" sz="1800" b="1" dirty="0" smtClean="0">
                <a:solidFill>
                  <a:schemeClr val="accent6">
                    <a:lumMod val="75000"/>
                  </a:schemeClr>
                </a:solidFill>
                <a:effectLst>
                  <a:outerShdw blurRad="38100" dist="38100" dir="2700000" algn="tl">
                    <a:srgbClr val="000000">
                      <a:alpha val="43137"/>
                    </a:srgbClr>
                  </a:outerShdw>
                </a:effectLst>
              </a:rPr>
              <a:t>objectives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2550"/>
            <a:ext cx="8229600" cy="2971800"/>
          </a:xfrm>
        </p:spPr>
        <p:txBody>
          <a:bodyPr>
            <a:normAutofit/>
          </a:bodyPr>
          <a:lstStyle/>
          <a:p>
            <a:pPr marL="0" indent="0" algn="just">
              <a:buNone/>
            </a:pPr>
            <a:r>
              <a:rPr lang="en-US" sz="1200" b="1" dirty="0"/>
              <a:t>Stress laid on cognitive and affective </a:t>
            </a:r>
            <a:r>
              <a:rPr lang="en-US" sz="1200" b="1" dirty="0" smtClean="0"/>
              <a:t>domains</a:t>
            </a:r>
          </a:p>
          <a:p>
            <a:pPr marL="0" indent="0" algn="just">
              <a:buNone/>
            </a:pPr>
            <a:endParaRPr lang="en-US" sz="1200" b="1" dirty="0" smtClean="0"/>
          </a:p>
          <a:p>
            <a:pPr marL="0" indent="0" algn="just">
              <a:buNone/>
            </a:pPr>
            <a:r>
              <a:rPr lang="en-US" sz="1200" b="1" dirty="0" smtClean="0"/>
              <a:t>Knowledge </a:t>
            </a:r>
            <a:r>
              <a:rPr lang="en-US" sz="1200" b="1" dirty="0"/>
              <a:t>related learning objectives:</a:t>
            </a:r>
          </a:p>
          <a:p>
            <a:pPr algn="just"/>
            <a:r>
              <a:rPr lang="en-US" sz="1200" dirty="0"/>
              <a:t>Introduce  the students to the concept of eugenics and </a:t>
            </a:r>
            <a:r>
              <a:rPr lang="en-US" sz="1200" dirty="0" err="1"/>
              <a:t>biopolitics</a:t>
            </a:r>
            <a:r>
              <a:rPr lang="en-US" sz="1200" dirty="0"/>
              <a:t>, by defining and identifying various cases in time and geographical </a:t>
            </a:r>
            <a:r>
              <a:rPr lang="en-US" sz="1200" dirty="0" err="1"/>
              <a:t>postion</a:t>
            </a:r>
            <a:endParaRPr lang="en-US" sz="1200" dirty="0"/>
          </a:p>
          <a:p>
            <a:pPr algn="just"/>
            <a:r>
              <a:rPr lang="en-US" sz="1200" dirty="0" err="1"/>
              <a:t>Familiarise</a:t>
            </a:r>
            <a:r>
              <a:rPr lang="en-US" sz="1200" dirty="0"/>
              <a:t>  the students with the </a:t>
            </a:r>
            <a:r>
              <a:rPr lang="en-US" sz="1200" dirty="0" err="1"/>
              <a:t>conceptualisation</a:t>
            </a:r>
            <a:r>
              <a:rPr lang="en-US" sz="1200" dirty="0"/>
              <a:t> of eugenics , exemplifying with materials from past and present  authors</a:t>
            </a:r>
          </a:p>
          <a:p>
            <a:pPr algn="just"/>
            <a:r>
              <a:rPr lang="en-US" sz="1200" dirty="0"/>
              <a:t>Introduce the students to the history and motivation of eugenic attitudes along centuries in various cultures, from ancient times to the present</a:t>
            </a:r>
          </a:p>
          <a:p>
            <a:pPr algn="just"/>
            <a:r>
              <a:rPr lang="en-US" sz="1200" dirty="0" err="1"/>
              <a:t>Familiarise</a:t>
            </a:r>
            <a:r>
              <a:rPr lang="en-US" sz="1200" dirty="0"/>
              <a:t> the students with the differences between the motivation which led to this process and the variety of methods used to achieve the desired results, along centuries , under  various forms of government, </a:t>
            </a:r>
          </a:p>
          <a:p>
            <a:pPr algn="just"/>
            <a:r>
              <a:rPr lang="en-US" sz="1200" dirty="0" smtClean="0"/>
              <a:t>Introduce </a:t>
            </a:r>
            <a:r>
              <a:rPr lang="en-US" sz="1200" dirty="0"/>
              <a:t>the students to some of the ideologies of the </a:t>
            </a:r>
            <a:r>
              <a:rPr lang="en-US" sz="1200" dirty="0" err="1"/>
              <a:t>XXth</a:t>
            </a:r>
            <a:r>
              <a:rPr lang="en-US" sz="1200" dirty="0"/>
              <a:t> century around the world and their consequences in terms of eugenics</a:t>
            </a:r>
          </a:p>
          <a:p>
            <a:pPr algn="just"/>
            <a:r>
              <a:rPr lang="en-US" sz="1200" dirty="0"/>
              <a:t>Introduce the students to eugenic </a:t>
            </a:r>
            <a:r>
              <a:rPr lang="en-US" sz="1200" dirty="0" err="1"/>
              <a:t>sterilisation</a:t>
            </a:r>
            <a:r>
              <a:rPr lang="en-US" sz="1200" dirty="0"/>
              <a:t> implemented as a rationalized practice and its outcome</a:t>
            </a:r>
          </a:p>
          <a:p>
            <a:pPr algn="just"/>
            <a:endParaRPr lang="en-US" sz="1200" b="1" i="1" dirty="0"/>
          </a:p>
        </p:txBody>
      </p:sp>
    </p:spTree>
    <p:extLst>
      <p:ext uri="{BB962C8B-B14F-4D97-AF65-F5344CB8AC3E}">
        <p14:creationId xmlns:p14="http://schemas.microsoft.com/office/powerpoint/2010/main" val="28527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194072"/>
          </a:xfrm>
        </p:spPr>
        <p:txBody>
          <a:bodyPr>
            <a:noAutofit/>
          </a:bodyPr>
          <a:lstStyle/>
          <a:p>
            <a:pPr algn="l"/>
            <a:r>
              <a:rPr lang="en-US" sz="1800" b="1" dirty="0">
                <a:solidFill>
                  <a:schemeClr val="accent6">
                    <a:lumMod val="75000"/>
                  </a:schemeClr>
                </a:solidFill>
                <a:effectLst>
                  <a:outerShdw blurRad="38100" dist="38100" dir="2700000" algn="tl">
                    <a:srgbClr val="000000">
                      <a:alpha val="43137"/>
                    </a:srgbClr>
                  </a:outerShdw>
                </a:effectLst>
              </a:rPr>
              <a:t>Learning objectives (2)</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047750"/>
            <a:ext cx="8534400" cy="3733800"/>
          </a:xfrm>
        </p:spPr>
        <p:txBody>
          <a:bodyPr>
            <a:noAutofit/>
          </a:bodyPr>
          <a:lstStyle/>
          <a:p>
            <a:pPr marL="0" indent="0" algn="just">
              <a:buNone/>
            </a:pPr>
            <a:r>
              <a:rPr lang="en-US" sz="1200" dirty="0"/>
              <a:t>Attitude  and competence related learning objectives:</a:t>
            </a:r>
          </a:p>
          <a:p>
            <a:pPr marL="0" indent="0" algn="just">
              <a:buNone/>
            </a:pPr>
            <a:endParaRPr lang="ro-RO" sz="600" dirty="0"/>
          </a:p>
          <a:p>
            <a:pPr algn="just"/>
            <a:r>
              <a:rPr lang="en-US" sz="1200" dirty="0"/>
              <a:t>Raise students’ awareness about   decision making in issues of medical ethics, in order for them to avoid to become uninformed tools</a:t>
            </a:r>
          </a:p>
          <a:p>
            <a:pPr algn="just"/>
            <a:r>
              <a:rPr lang="en-US" sz="1200" dirty="0"/>
              <a:t> Introduce students to the bioethical lines a physician can be forced to cross, given the right social context, and the consequence that ensue.</a:t>
            </a:r>
          </a:p>
          <a:p>
            <a:pPr algn="just"/>
            <a:r>
              <a:rPr lang="en-US" sz="1200" dirty="0"/>
              <a:t> Introduce students to the outcome of denying a universal human right thus enabling them ‘to draw the line between reasonable measures and excessive acts’(interview with Prof Marius </a:t>
            </a:r>
            <a:r>
              <a:rPr lang="en-US" sz="1200" dirty="0" err="1"/>
              <a:t>Turda</a:t>
            </a:r>
            <a:r>
              <a:rPr lang="en-US" sz="1200" dirty="0"/>
              <a:t>), when one speaks of the health </a:t>
            </a:r>
            <a:r>
              <a:rPr lang="en-US" sz="1200" dirty="0" err="1"/>
              <a:t>os</a:t>
            </a:r>
            <a:r>
              <a:rPr lang="en-US" sz="1200" dirty="0"/>
              <a:t> a country</a:t>
            </a:r>
          </a:p>
          <a:p>
            <a:pPr algn="just"/>
            <a:r>
              <a:rPr lang="en-US" sz="1200" dirty="0"/>
              <a:t>Motivate students to become part of a system whose role is ‘to educate and discuss these things publicly, so younger people can be informed and they could make better decisions about how these ideas and practices are influencing their lives’ </a:t>
            </a:r>
            <a:endParaRPr lang="en-US" sz="1200" dirty="0" smtClean="0"/>
          </a:p>
          <a:p>
            <a:pPr algn="just"/>
            <a:r>
              <a:rPr lang="en-US" sz="1200" dirty="0" smtClean="0"/>
              <a:t>Motivate </a:t>
            </a:r>
            <a:r>
              <a:rPr lang="en-US" sz="1200" dirty="0"/>
              <a:t>students to include historians, social workers and politicians in the </a:t>
            </a:r>
            <a:r>
              <a:rPr lang="en-US" sz="1200" dirty="0" err="1"/>
              <a:t>deabate</a:t>
            </a:r>
            <a:r>
              <a:rPr lang="en-US" sz="1200" dirty="0"/>
              <a:t> about eugenics and its future consequences</a:t>
            </a:r>
          </a:p>
          <a:p>
            <a:pPr algn="just"/>
            <a:r>
              <a:rPr lang="en-US" sz="1200" dirty="0"/>
              <a:t>Stimulate reflections upon the significance of  eugenics today  knowing that the impact of former manifestations of  eugenics continues to represent a very sensitive and emotional issue for many people, not only because eugenics was a source of discrimination based on race, social class, gender, disabilities, but also because new manifestations of these attitudes are more and more frequent</a:t>
            </a:r>
          </a:p>
          <a:p>
            <a:pPr algn="just"/>
            <a:r>
              <a:rPr lang="en-US" sz="1200" dirty="0"/>
              <a:t>Develop students’ competence to distinguish between  what is ethical and what is not</a:t>
            </a:r>
          </a:p>
          <a:p>
            <a:pPr algn="just"/>
            <a:r>
              <a:rPr lang="en-US" sz="1200" dirty="0"/>
              <a:t>Develop students’ competence  to support their ideas in discussions, speeches , public debates or in front of various administrative or political authorities </a:t>
            </a:r>
          </a:p>
        </p:txBody>
      </p:sp>
    </p:spTree>
    <p:extLst>
      <p:ext uri="{BB962C8B-B14F-4D97-AF65-F5344CB8AC3E}">
        <p14:creationId xmlns:p14="http://schemas.microsoft.com/office/powerpoint/2010/main" val="161106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1550"/>
            <a:ext cx="8229600" cy="342900"/>
          </a:xfrm>
        </p:spPr>
        <p:txBody>
          <a:bodyPr>
            <a:noAutofit/>
          </a:bodyPr>
          <a:lstStyle/>
          <a:p>
            <a:pPr algn="l"/>
            <a:r>
              <a:rPr lang="en-GB" sz="1800" b="1" dirty="0"/>
              <a:t/>
            </a:r>
            <a:br>
              <a:rPr lang="en-GB" sz="1800" b="1" dirty="0"/>
            </a:br>
            <a:r>
              <a:rPr lang="en-GB" sz="1800" b="1" dirty="0">
                <a:solidFill>
                  <a:schemeClr val="accent6">
                    <a:lumMod val="75000"/>
                  </a:schemeClr>
                </a:solidFill>
                <a:effectLst>
                  <a:outerShdw blurRad="38100" dist="38100" dir="2700000" algn="tl">
                    <a:srgbClr val="000000">
                      <a:alpha val="43137"/>
                    </a:srgbClr>
                  </a:outerShdw>
                </a:effectLst>
              </a:rPr>
              <a:t>Teaching methodology (principles, methods and strategies)</a:t>
            </a:r>
            <a:r>
              <a:rPr lang="en-GB" sz="1800" b="1" dirty="0">
                <a:effectLst>
                  <a:outerShdw blurRad="38100" dist="38100" dir="2700000" algn="tl">
                    <a:srgbClr val="000000">
                      <a:alpha val="43137"/>
                    </a:srgbClr>
                  </a:outerShdw>
                </a:effectLst>
              </a:rPr>
              <a:t/>
            </a:r>
            <a:br>
              <a:rPr lang="en-GB" sz="1800" b="1" dirty="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28750"/>
            <a:ext cx="8229600" cy="2628900"/>
          </a:xfrm>
        </p:spPr>
        <p:txBody>
          <a:bodyPr>
            <a:noAutofit/>
          </a:bodyPr>
          <a:lstStyle/>
          <a:p>
            <a:pPr algn="just"/>
            <a:r>
              <a:rPr lang="en-US" sz="1200" dirty="0" smtClean="0"/>
              <a:t>The </a:t>
            </a:r>
            <a:r>
              <a:rPr lang="en-US" sz="1200" dirty="0"/>
              <a:t>learning objects strategy approach – key word to the whole unit</a:t>
            </a:r>
          </a:p>
          <a:p>
            <a:pPr algn="just"/>
            <a:r>
              <a:rPr lang="en-US" sz="1200" dirty="0" smtClean="0"/>
              <a:t>To </a:t>
            </a:r>
            <a:r>
              <a:rPr lang="en-US" sz="1200" dirty="0" err="1"/>
              <a:t>maximise</a:t>
            </a:r>
            <a:r>
              <a:rPr lang="en-US" sz="1200" dirty="0"/>
              <a:t> the teaching and learning of the topic an active learning environment will be created, that is all stages of the course, be it lecture, reading or listening, have elements which will lead to reflection, questions, pair or group discussions. </a:t>
            </a:r>
          </a:p>
          <a:p>
            <a:pPr algn="just"/>
            <a:r>
              <a:rPr lang="en-US" sz="1200" dirty="0"/>
              <a:t>Enhance motivation –expressing personal opinion</a:t>
            </a:r>
          </a:p>
          <a:p>
            <a:pPr algn="just"/>
            <a:r>
              <a:rPr lang="en-US" sz="1200" dirty="0"/>
              <a:t>Attention focus- the assessment questionnaires a useful tool</a:t>
            </a:r>
          </a:p>
          <a:p>
            <a:pPr algn="just"/>
            <a:r>
              <a:rPr lang="en-US" sz="1200" dirty="0"/>
              <a:t>Connecting knowledge</a:t>
            </a:r>
          </a:p>
          <a:p>
            <a:pPr algn="just"/>
            <a:r>
              <a:rPr lang="en-US" sz="1200" dirty="0"/>
              <a:t>Presentation, example giving, </a:t>
            </a:r>
            <a:r>
              <a:rPr lang="en-US" sz="1200" dirty="0" smtClean="0"/>
              <a:t>explanations</a:t>
            </a:r>
          </a:p>
          <a:p>
            <a:pPr algn="just"/>
            <a:r>
              <a:rPr lang="en-US" sz="1200" dirty="0"/>
              <a:t>Case study- leading to dialogue</a:t>
            </a:r>
          </a:p>
          <a:p>
            <a:pPr algn="just"/>
            <a:r>
              <a:rPr lang="en-US" sz="1200" dirty="0"/>
              <a:t>Listening- an important learning strategy – very useful in their future medical activity as well</a:t>
            </a:r>
          </a:p>
          <a:p>
            <a:pPr algn="just"/>
            <a:r>
              <a:rPr lang="en-US" sz="1200" dirty="0"/>
              <a:t>Opinion sharing and teacher-student, student- student dialogues</a:t>
            </a:r>
          </a:p>
          <a:p>
            <a:pPr algn="just"/>
            <a:r>
              <a:rPr lang="en-US" sz="1200" dirty="0"/>
              <a:t>Reflection </a:t>
            </a:r>
          </a:p>
          <a:p>
            <a:pPr algn="just"/>
            <a:endParaRPr lang="en-US" sz="1200" dirty="0"/>
          </a:p>
          <a:p>
            <a:pPr marL="0" indent="0" algn="just">
              <a:buNone/>
            </a:pPr>
            <a:endParaRPr lang="en-US" sz="1200" dirty="0"/>
          </a:p>
        </p:txBody>
      </p:sp>
    </p:spTree>
    <p:extLst>
      <p:ext uri="{BB962C8B-B14F-4D97-AF65-F5344CB8AC3E}">
        <p14:creationId xmlns:p14="http://schemas.microsoft.com/office/powerpoint/2010/main" val="7212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828"/>
            <a:ext cx="8229600" cy="36552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Information for students</a:t>
            </a:r>
            <a:r>
              <a:rPr lang="ro-RO" sz="1800" b="1" dirty="0">
                <a:solidFill>
                  <a:schemeClr val="accent6">
                    <a:lumMod val="75000"/>
                  </a:schemeClr>
                </a:solidFill>
                <a:effectLst>
                  <a:outerShdw blurRad="38100" dist="38100" dir="2700000" algn="tl">
                    <a:srgbClr val="000000">
                      <a:alpha val="43137"/>
                    </a:srgbClr>
                  </a:outerShdw>
                </a:effectLst>
              </a:rPr>
              <a:t>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52550"/>
            <a:ext cx="8229600" cy="2400300"/>
          </a:xfrm>
        </p:spPr>
        <p:txBody>
          <a:bodyPr>
            <a:normAutofit/>
          </a:bodyPr>
          <a:lstStyle/>
          <a:p>
            <a:pPr marL="0" indent="0" algn="just">
              <a:buNone/>
            </a:pPr>
            <a:r>
              <a:rPr lang="en-US" sz="1200" b="1" dirty="0"/>
              <a:t>What they are going to know</a:t>
            </a:r>
          </a:p>
          <a:p>
            <a:pPr algn="just"/>
            <a:r>
              <a:rPr lang="en-US" sz="1200" dirty="0"/>
              <a:t>the historical evolution of processes and events which led to the birth of eugenics as a science and  to </a:t>
            </a:r>
            <a:r>
              <a:rPr lang="en-US" sz="1200" dirty="0" err="1"/>
              <a:t>biopolitics</a:t>
            </a:r>
            <a:endParaRPr lang="en-US" sz="1200" dirty="0"/>
          </a:p>
          <a:p>
            <a:pPr algn="just"/>
            <a:r>
              <a:rPr lang="en-US" sz="1200" dirty="0"/>
              <a:t>differences between how various cultures understood and applied eugenics</a:t>
            </a:r>
          </a:p>
          <a:p>
            <a:pPr algn="just"/>
            <a:r>
              <a:rPr lang="en-US" sz="1200" dirty="0"/>
              <a:t>the motivation behind using eugenics</a:t>
            </a:r>
          </a:p>
          <a:p>
            <a:pPr algn="just"/>
            <a:r>
              <a:rPr lang="en-US" sz="1200" dirty="0"/>
              <a:t>important scientific discoveries can be used for harmful </a:t>
            </a:r>
            <a:r>
              <a:rPr lang="en-US" sz="1200" dirty="0" err="1"/>
              <a:t>practises</a:t>
            </a:r>
            <a:endParaRPr lang="en-US" sz="1200" dirty="0"/>
          </a:p>
          <a:p>
            <a:pPr algn="just"/>
            <a:r>
              <a:rPr lang="en-US" sz="1200" dirty="0"/>
              <a:t>the role of </a:t>
            </a:r>
            <a:r>
              <a:rPr lang="en-US" sz="1200" dirty="0" err="1"/>
              <a:t>biopolitics</a:t>
            </a:r>
            <a:r>
              <a:rPr lang="en-US" sz="1200" dirty="0"/>
              <a:t> in the life of modern society</a:t>
            </a:r>
          </a:p>
          <a:p>
            <a:pPr algn="just"/>
            <a:r>
              <a:rPr lang="en-US" sz="1200" dirty="0"/>
              <a:t>the long-term effect on the population of various countries</a:t>
            </a:r>
          </a:p>
          <a:p>
            <a:pPr algn="just"/>
            <a:r>
              <a:rPr lang="en-US" sz="1200" dirty="0"/>
              <a:t>society  changes and transforms and eugenics changes and transforms accordingly.</a:t>
            </a:r>
          </a:p>
          <a:p>
            <a:pPr algn="just"/>
            <a:r>
              <a:rPr lang="en-US" sz="1200" dirty="0"/>
              <a:t>the </a:t>
            </a:r>
            <a:r>
              <a:rPr lang="en-US" sz="1200" dirty="0" err="1"/>
              <a:t>consequnces</a:t>
            </a:r>
            <a:r>
              <a:rPr lang="en-US" sz="1200" dirty="0"/>
              <a:t> of eugenics in present day life</a:t>
            </a:r>
          </a:p>
          <a:p>
            <a:pPr algn="just"/>
            <a:r>
              <a:rPr lang="en-US" sz="1200" dirty="0"/>
              <a:t>the role of physicians in applying </a:t>
            </a:r>
            <a:r>
              <a:rPr lang="en-US" sz="1200" dirty="0" err="1"/>
              <a:t>eugenistic</a:t>
            </a:r>
            <a:r>
              <a:rPr lang="en-US" sz="1200" dirty="0"/>
              <a:t> </a:t>
            </a:r>
            <a:r>
              <a:rPr lang="en-US" sz="1200" dirty="0" err="1"/>
              <a:t>practises</a:t>
            </a:r>
            <a:r>
              <a:rPr lang="en-US" sz="1200" dirty="0"/>
              <a:t> under </a:t>
            </a:r>
            <a:r>
              <a:rPr lang="en-US" sz="1200" dirty="0" err="1"/>
              <a:t>biopolitical</a:t>
            </a:r>
            <a:r>
              <a:rPr lang="en-US" sz="1200" dirty="0"/>
              <a:t> influences</a:t>
            </a:r>
          </a:p>
        </p:txBody>
      </p:sp>
    </p:spTree>
    <p:extLst>
      <p:ext uri="{BB962C8B-B14F-4D97-AF65-F5344CB8AC3E}">
        <p14:creationId xmlns:p14="http://schemas.microsoft.com/office/powerpoint/2010/main" val="381487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7711</TotalTime>
  <Words>1991</Words>
  <Application>Microsoft Office PowerPoint</Application>
  <PresentationFormat>On-screen Show (16:9)</PresentationFormat>
  <Paragraphs>131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Eugenics is the science that deals with the improvement and the development of the racial qualities of an individual or the innate qualities of a race. </vt:lpstr>
      <vt:lpstr>      </vt:lpstr>
      <vt:lpstr>Information for lecturers (1)</vt:lpstr>
      <vt:lpstr>Information for lecturers (2)</vt:lpstr>
      <vt:lpstr>Learning objectives (1)</vt:lpstr>
      <vt:lpstr>Learning objectives (2)</vt:lpstr>
      <vt:lpstr> Teaching methodology (principles, methods and strategies) </vt:lpstr>
      <vt:lpstr>Information for students (1)</vt:lpstr>
      <vt:lpstr>Case Study (1)</vt:lpstr>
      <vt:lpstr>Case Study (2)</vt:lpstr>
      <vt:lpstr>Case Study (3)</vt:lpstr>
      <vt:lpstr>Reading</vt:lpstr>
      <vt:lpstr>Reading –eugenic sterilisation</vt:lpstr>
      <vt:lpstr>Reading –Women’s role between the two WW</vt:lpstr>
      <vt:lpstr>Formative Evaluation Questionnaire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Medicine in Romania</dc:title>
  <dc:creator>alinuta</dc:creator>
  <cp:lastModifiedBy>Andrea Anzanello</cp:lastModifiedBy>
  <cp:revision>183</cp:revision>
  <dcterms:created xsi:type="dcterms:W3CDTF">2019-08-04T13:35:37Z</dcterms:created>
  <dcterms:modified xsi:type="dcterms:W3CDTF">2021-11-03T14:54:31Z</dcterms:modified>
</cp:coreProperties>
</file>