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6" r:id="rId2"/>
    <p:sldId id="274" r:id="rId3"/>
    <p:sldId id="257" r:id="rId4"/>
    <p:sldId id="258" r:id="rId5"/>
    <p:sldId id="259" r:id="rId6"/>
    <p:sldId id="260" r:id="rId7"/>
    <p:sldId id="268" r:id="rId8"/>
    <p:sldId id="262" r:id="rId9"/>
    <p:sldId id="264" r:id="rId10"/>
    <p:sldId id="266" r:id="rId11"/>
    <p:sldId id="269" r:id="rId12"/>
    <p:sldId id="270" r:id="rId13"/>
    <p:sldId id="271" r:id="rId14"/>
    <p:sldId id="272" r:id="rId15"/>
    <p:sldId id="273" r:id="rId16"/>
    <p:sldId id="265" r:id="rId17"/>
    <p:sldId id="263"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roEd2" initial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00" d="100"/>
          <a:sy n="100" d="100"/>
        </p:scale>
        <p:origin x="-802" y="-259"/>
      </p:cViewPr>
      <p:guideLst>
        <p:guide orient="horz" pos="2160"/>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787"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it-IT"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it-IT" dirty="0"/>
          </a:p>
        </p:txBody>
      </p:sp>
    </p:spTree>
    <p:extLst>
      <p:ext uri="{BB962C8B-B14F-4D97-AF65-F5344CB8AC3E}">
        <p14:creationId xmlns:p14="http://schemas.microsoft.com/office/powerpoint/2010/main" val="22192916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it-IT"/>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p>
            <a:fld id="{4994550B-D581-4C0F-B3D8-82B062056B9F}"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764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4994550B-D581-4C0F-B3D8-82B062056B9F}"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2650234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4994550B-D581-4C0F-B3D8-82B062056B9F}"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257710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4994550B-D581-4C0F-B3D8-82B062056B9F}"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388152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4550B-D581-4C0F-B3D8-82B062056B9F}"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82026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p:txBody>
          <a:bodyPr/>
          <a:lstStyle/>
          <a:p>
            <a:fld id="{4994550B-D581-4C0F-B3D8-82B062056B9F}"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170830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p:txBody>
          <a:bodyPr/>
          <a:lstStyle/>
          <a:p>
            <a:fld id="{4994550B-D581-4C0F-B3D8-82B062056B9F}"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403484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sz="half" idx="10"/>
          </p:nvPr>
        </p:nvSpPr>
        <p:spPr/>
        <p:txBody>
          <a:bodyPr/>
          <a:lstStyle/>
          <a:p>
            <a:fld id="{4994550B-D581-4C0F-B3D8-82B062056B9F}"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212638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4550B-D581-4C0F-B3D8-82B062056B9F}"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405325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4550B-D581-4C0F-B3D8-82B062056B9F}"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77590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4550B-D581-4C0F-B3D8-82B062056B9F}"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104496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creativecommons.org/licenses/by-nc/4.0/" TargetMode="Externa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994550B-D581-4C0F-B3D8-82B062056B9F}" type="datetimeFigureOut">
              <a:rPr lang="en-US" smtClean="0"/>
              <a:t>11/16/2021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D54CC5-1847-4B0B-BCC3-54AE52B37A01}" type="slidenum">
              <a:rPr lang="en-US" smtClean="0"/>
              <a:t>‹#›</a:t>
            </a:fld>
            <a:endParaRPr lang="en-US"/>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351924" cy="85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5">
            <a:extLst>
              <a:ext uri="{FF2B5EF4-FFF2-40B4-BE49-F238E27FC236}">
                <a16:creationId xmlns:a16="http://schemas.microsoft.com/office/drawing/2014/main" xmlns="" id="{8B6A8ECA-B75A-451B-A2C5-40BEE89E90B8}"/>
              </a:ext>
            </a:extLst>
          </p:cNvPr>
          <p:cNvPicPr>
            <a:picLocks noChangeAspect="1"/>
          </p:cNvPicPr>
          <p:nvPr userDrawn="1"/>
        </p:nvPicPr>
        <p:blipFill>
          <a:blip r:embed="rId14"/>
          <a:stretch>
            <a:fillRect/>
          </a:stretch>
        </p:blipFill>
        <p:spPr>
          <a:xfrm>
            <a:off x="8331620" y="0"/>
            <a:ext cx="812380" cy="757116"/>
          </a:xfrm>
          <a:prstGeom prst="rect">
            <a:avLst/>
          </a:prstGeom>
        </p:spPr>
      </p:pic>
      <p:pic>
        <p:nvPicPr>
          <p:cNvPr id="9" name="Picture 8"/>
          <p:cNvPicPr/>
          <p:nvPr userDrawn="1"/>
        </p:nvPicPr>
        <p:blipFill rotWithShape="1">
          <a:blip r:embed="rId15" cstate="print">
            <a:extLst>
              <a:ext uri="{28A0092B-C50C-407E-A947-70E740481C1C}">
                <a14:useLocalDpi xmlns:a14="http://schemas.microsoft.com/office/drawing/2010/main" val="0"/>
              </a:ext>
            </a:extLst>
          </a:blip>
          <a:srcRect t="12638"/>
          <a:stretch/>
        </p:blipFill>
        <p:spPr bwMode="auto">
          <a:xfrm>
            <a:off x="0" y="4709680"/>
            <a:ext cx="3276595" cy="433820"/>
          </a:xfrm>
          <a:prstGeom prst="rect">
            <a:avLst/>
          </a:prstGeom>
          <a:noFill/>
          <a:ln>
            <a:noFill/>
          </a:ln>
          <a:extLst>
            <a:ext uri="{53640926-AAD7-44D8-BBD7-CCE9431645EC}">
              <a14:shadowObscured xmlns:a14="http://schemas.microsoft.com/office/drawing/2010/main"/>
            </a:ext>
          </a:extLst>
        </p:spPr>
      </p:pic>
      <p:pic>
        <p:nvPicPr>
          <p:cNvPr id="10" name="Picture 9" descr="Licenza Creative Commons"/>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086756" y="4742150"/>
            <a:ext cx="1057244" cy="368880"/>
          </a:xfrm>
          <a:prstGeom prst="rect">
            <a:avLst/>
          </a:prstGeom>
          <a:noFill/>
          <a:ln>
            <a:noFill/>
          </a:ln>
        </p:spPr>
      </p:pic>
      <p:sp>
        <p:nvSpPr>
          <p:cNvPr id="11" name="Marcador de número de diapositiva 5">
            <a:extLst>
              <a:ext uri="{FF2B5EF4-FFF2-40B4-BE49-F238E27FC236}">
                <a16:creationId xmlns="" xmlns:a16="http://schemas.microsoft.com/office/drawing/2014/main" id="{3DAAC168-ED9D-461E-9448-6949F35F33E3}"/>
              </a:ext>
            </a:extLst>
          </p:cNvPr>
          <p:cNvSpPr txBox="1">
            <a:spLocks/>
          </p:cNvSpPr>
          <p:nvPr userDrawn="1"/>
        </p:nvSpPr>
        <p:spPr>
          <a:xfrm>
            <a:off x="5625501" y="4742150"/>
            <a:ext cx="2451699" cy="321362"/>
          </a:xfrm>
          <a:prstGeom prst="rect">
            <a:avLst/>
          </a:prstGeom>
        </p:spPr>
        <p:txBody>
          <a:bodyPr vert="horz" lIns="68580" tIns="34290" rIns="68580" bIns="34290" rtlCol="0" anchor="ctr"/>
          <a:lstStyle>
            <a:defPPr>
              <a:defRPr lang="it-IT"/>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smtClean="0"/>
          </a:p>
          <a:p>
            <a:r>
              <a:rPr lang="en-GB" sz="900" dirty="0" smtClean="0"/>
              <a:t>This work is licensed under a </a:t>
            </a:r>
            <a:r>
              <a:rPr lang="en-GB" sz="900" u="sng" dirty="0" smtClean="0">
                <a:hlinkClick r:id="rId17"/>
              </a:rPr>
              <a:t>Creative Commons Attribution - Non-commercial 4.0 International</a:t>
            </a:r>
            <a:r>
              <a:rPr lang="en-GB" sz="900" dirty="0" smtClean="0"/>
              <a:t>   </a:t>
            </a:r>
          </a:p>
          <a:p>
            <a:endParaRPr lang="en-GB" sz="900" dirty="0"/>
          </a:p>
        </p:txBody>
      </p:sp>
    </p:spTree>
    <p:extLst>
      <p:ext uri="{BB962C8B-B14F-4D97-AF65-F5344CB8AC3E}">
        <p14:creationId xmlns:p14="http://schemas.microsoft.com/office/powerpoint/2010/main" val="901407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zJLcrLtNjUA" TargetMode="External"/><Relationship Id="rId2" Type="http://schemas.openxmlformats.org/officeDocument/2006/relationships/hyperlink" Target="https://youtu.be/4G3stJuogj8" TargetMode="External"/><Relationship Id="rId1" Type="http://schemas.openxmlformats.org/officeDocument/2006/relationships/slideLayout" Target="../slideLayouts/slideLayout2.xml"/><Relationship Id="rId5" Type="http://schemas.openxmlformats.org/officeDocument/2006/relationships/hyperlink" Target="https://youtu.be/wUG4_UiHi-E" TargetMode="External"/><Relationship Id="rId4" Type="http://schemas.openxmlformats.org/officeDocument/2006/relationships/hyperlink" Target="https://youtu.be/WguebGqd8U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550" y="1627609"/>
            <a:ext cx="7772400" cy="1933424"/>
          </a:xfrm>
        </p:spPr>
        <p:txBody>
          <a:bodyPr>
            <a:normAutofit/>
          </a:bodyPr>
          <a:lstStyle/>
          <a:p>
            <a:r>
              <a:rPr lang="ro-RO" sz="3600" b="1" dirty="0">
                <a:solidFill>
                  <a:schemeClr val="accent6">
                    <a:lumMod val="75000"/>
                  </a:schemeClr>
                </a:solidFill>
                <a:effectLst>
                  <a:outerShdw blurRad="38100" dist="38100" dir="2700000" algn="tl">
                    <a:srgbClr val="000000">
                      <a:alpha val="43137"/>
                    </a:srgbClr>
                  </a:outerShdw>
                </a:effectLst>
              </a:rPr>
              <a:t/>
            </a:r>
            <a:br>
              <a:rPr lang="ro-RO" sz="3600" b="1" dirty="0">
                <a:solidFill>
                  <a:schemeClr val="accent6">
                    <a:lumMod val="75000"/>
                  </a:schemeClr>
                </a:solidFill>
                <a:effectLst>
                  <a:outerShdw blurRad="38100" dist="38100" dir="2700000" algn="tl">
                    <a:srgbClr val="000000">
                      <a:alpha val="43137"/>
                    </a:srgbClr>
                  </a:outerShdw>
                </a:effectLst>
              </a:rPr>
            </a:br>
            <a:endParaRPr lang="en-US" sz="3600" dirty="0">
              <a:solidFill>
                <a:schemeClr val="accent6">
                  <a:lumMod val="75000"/>
                </a:schemeClr>
              </a:solidFill>
            </a:endParaRPr>
          </a:p>
        </p:txBody>
      </p:sp>
      <p:sp>
        <p:nvSpPr>
          <p:cNvPr id="3" name="Subtitle 2"/>
          <p:cNvSpPr>
            <a:spLocks noGrp="1"/>
          </p:cNvSpPr>
          <p:nvPr>
            <p:ph type="subTitle" idx="1"/>
          </p:nvPr>
        </p:nvSpPr>
        <p:spPr>
          <a:xfrm>
            <a:off x="590553" y="3657600"/>
            <a:ext cx="8194963" cy="628650"/>
          </a:xfrm>
        </p:spPr>
        <p:txBody>
          <a:bodyPr>
            <a:normAutofit fontScale="25000" lnSpcReduction="20000"/>
          </a:bodyPr>
          <a:lstStyle/>
          <a:p>
            <a:r>
              <a:rPr lang="en-US" sz="5600" b="1" dirty="0" err="1">
                <a:solidFill>
                  <a:schemeClr val="tx1"/>
                </a:solidFill>
              </a:rPr>
              <a:t>Popa</a:t>
            </a:r>
            <a:r>
              <a:rPr lang="en-US" sz="5600" b="1" dirty="0">
                <a:solidFill>
                  <a:schemeClr val="tx1"/>
                </a:solidFill>
              </a:rPr>
              <a:t>” University of Medicine and Pharmacy &amp; </a:t>
            </a:r>
            <a:r>
              <a:rPr lang="en-US" sz="5600" b="1" dirty="0" err="1">
                <a:solidFill>
                  <a:schemeClr val="tx1"/>
                </a:solidFill>
              </a:rPr>
              <a:t>Fundatia</a:t>
            </a:r>
            <a:r>
              <a:rPr lang="en-US" sz="5600" b="1" dirty="0">
                <a:solidFill>
                  <a:schemeClr val="tx1"/>
                </a:solidFill>
              </a:rPr>
              <a:t> </a:t>
            </a:r>
            <a:r>
              <a:rPr lang="en-US" sz="5600" b="1" dirty="0" err="1">
                <a:solidFill>
                  <a:schemeClr val="tx1"/>
                </a:solidFill>
              </a:rPr>
              <a:t>EuroEd</a:t>
            </a:r>
            <a:r>
              <a:rPr lang="en-US" sz="5600" b="1" dirty="0">
                <a:solidFill>
                  <a:schemeClr val="tx1"/>
                </a:solidFill>
              </a:rPr>
              <a:t> </a:t>
            </a:r>
            <a:endParaRPr lang="ro-RO" sz="5600" b="1" dirty="0">
              <a:solidFill>
                <a:schemeClr val="tx1"/>
              </a:solidFill>
            </a:endParaRPr>
          </a:p>
          <a:p>
            <a:r>
              <a:rPr lang="en-US" sz="5600" b="1" dirty="0" err="1">
                <a:solidFill>
                  <a:schemeClr val="tx1"/>
                </a:solidFill>
              </a:rPr>
              <a:t>Ia</a:t>
            </a:r>
            <a:r>
              <a:rPr lang="ro-RO" sz="5600" b="1" dirty="0">
                <a:solidFill>
                  <a:schemeClr val="tx1"/>
                </a:solidFill>
              </a:rPr>
              <a:t>și, Romania </a:t>
            </a:r>
          </a:p>
          <a:p>
            <a:endParaRPr lang="ro-RO" b="1" dirty="0">
              <a:solidFill>
                <a:schemeClr val="tx1"/>
              </a:solidFill>
            </a:endParaRPr>
          </a:p>
          <a:p>
            <a:endParaRPr lang="en-US" b="1" dirty="0">
              <a:solidFill>
                <a:schemeClr val="tx1"/>
              </a:solidFill>
            </a:endParaRPr>
          </a:p>
          <a:p>
            <a:r>
              <a:rPr lang="ro-RO" dirty="0"/>
              <a:t> </a:t>
            </a:r>
            <a:endParaRPr lang="it-IT" dirty="0"/>
          </a:p>
          <a:p>
            <a:endParaRPr lang="ro-RO" dirty="0"/>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679436"/>
            <a:ext cx="3565521" cy="1798856"/>
          </a:xfrm>
          <a:prstGeom prst="rect">
            <a:avLst/>
          </a:prstGeom>
        </p:spPr>
      </p:pic>
      <p:sp>
        <p:nvSpPr>
          <p:cNvPr id="4" name="Rectangle 3"/>
          <p:cNvSpPr/>
          <p:nvPr/>
        </p:nvSpPr>
        <p:spPr>
          <a:xfrm>
            <a:off x="685800" y="895350"/>
            <a:ext cx="7620000" cy="707886"/>
          </a:xfrm>
          <a:prstGeom prst="rect">
            <a:avLst/>
          </a:prstGeom>
        </p:spPr>
        <p:txBody>
          <a:bodyPr wrap="square">
            <a:spAutoFit/>
          </a:bodyPr>
          <a:lstStyle/>
          <a:p>
            <a:pPr algn="ctr"/>
            <a:r>
              <a:rPr lang="el-GR" sz="2000" b="1" dirty="0">
                <a:solidFill>
                  <a:schemeClr val="accent6">
                    <a:lumMod val="75000"/>
                  </a:schemeClr>
                </a:solidFill>
                <a:effectLst>
                  <a:outerShdw blurRad="38100" dist="38100" dir="2700000" algn="tl">
                    <a:srgbClr val="000000">
                      <a:alpha val="43137"/>
                    </a:srgbClr>
                  </a:outerShdw>
                </a:effectLst>
              </a:rPr>
              <a:t>Ενότητα</a:t>
            </a:r>
            <a:r>
              <a:rPr lang="ro-RO" sz="2000" b="1" dirty="0">
                <a:solidFill>
                  <a:schemeClr val="accent6">
                    <a:lumMod val="75000"/>
                  </a:schemeClr>
                </a:solidFill>
                <a:effectLst>
                  <a:outerShdw blurRad="38100" dist="38100" dir="2700000" algn="tl">
                    <a:srgbClr val="000000">
                      <a:alpha val="43137"/>
                    </a:srgbClr>
                  </a:outerShdw>
                </a:effectLst>
              </a:rPr>
              <a:t> 12 – </a:t>
            </a:r>
            <a:r>
              <a:rPr lang="el-GR" sz="2000" b="1" dirty="0" err="1">
                <a:solidFill>
                  <a:schemeClr val="accent6">
                    <a:lumMod val="75000"/>
                  </a:schemeClr>
                </a:solidFill>
                <a:effectLst>
                  <a:outerShdw blurRad="38100" dist="38100" dir="2700000" algn="tl">
                    <a:srgbClr val="000000">
                      <a:alpha val="43137"/>
                    </a:srgbClr>
                  </a:outerShdw>
                </a:effectLst>
              </a:rPr>
              <a:t>Βιοπολιτική</a:t>
            </a:r>
            <a:r>
              <a:rPr lang="el-GR" sz="2000" b="1" dirty="0">
                <a:solidFill>
                  <a:schemeClr val="accent6">
                    <a:lumMod val="75000"/>
                  </a:schemeClr>
                </a:solidFill>
                <a:effectLst>
                  <a:outerShdw blurRad="38100" dist="38100" dir="2700000" algn="tl">
                    <a:srgbClr val="000000">
                      <a:alpha val="43137"/>
                    </a:srgbClr>
                  </a:outerShdw>
                </a:effectLst>
              </a:rPr>
              <a:t> και ευγονική </a:t>
            </a:r>
          </a:p>
          <a:p>
            <a:pPr algn="ctr"/>
            <a:r>
              <a:rPr lang="el-GR" sz="2000" b="1" dirty="0">
                <a:solidFill>
                  <a:schemeClr val="accent6">
                    <a:lumMod val="75000"/>
                  </a:schemeClr>
                </a:solidFill>
                <a:effectLst>
                  <a:outerShdw blurRad="38100" dist="38100" dir="2700000" algn="tl">
                    <a:srgbClr val="000000">
                      <a:alpha val="43137"/>
                    </a:srgbClr>
                  </a:outerShdw>
                </a:effectLst>
              </a:rPr>
              <a:t>– καθοριστικοί παράγοντες στη διοίκηση ενός έθνους</a:t>
            </a:r>
            <a:endParaRPr lang="it-IT" sz="20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1158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0"/>
            <a:ext cx="8229600" cy="857250"/>
          </a:xfrm>
        </p:spPr>
        <p:txBody>
          <a:bodyPr>
            <a:normAutofit/>
          </a:bodyPr>
          <a:lstStyle/>
          <a:p>
            <a:pPr algn="l"/>
            <a:r>
              <a:rPr lang="el-GR" sz="1800" b="1" dirty="0">
                <a:solidFill>
                  <a:schemeClr val="accent6">
                    <a:lumMod val="75000"/>
                  </a:schemeClr>
                </a:solidFill>
                <a:effectLst>
                  <a:outerShdw blurRad="38100" dist="38100" dir="2700000" algn="tl">
                    <a:srgbClr val="000000">
                      <a:alpha val="43137"/>
                    </a:srgbClr>
                  </a:outerShdw>
                </a:effectLst>
              </a:rPr>
              <a:t>Μελέτη περίπτωσης </a:t>
            </a:r>
            <a:r>
              <a:rPr lang="en-US" sz="1800" b="1" dirty="0">
                <a:solidFill>
                  <a:schemeClr val="accent6">
                    <a:lumMod val="75000"/>
                  </a:schemeClr>
                </a:solidFill>
                <a:effectLst>
                  <a:outerShdw blurRad="38100" dist="38100" dir="2700000" algn="tl">
                    <a:srgbClr val="000000">
                      <a:alpha val="43137"/>
                    </a:srgbClr>
                  </a:outerShdw>
                </a:effectLst>
              </a:rPr>
              <a:t>(1)</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57350"/>
            <a:ext cx="8229600" cy="1889520"/>
          </a:xfrm>
        </p:spPr>
        <p:txBody>
          <a:bodyPr>
            <a:normAutofit/>
          </a:bodyPr>
          <a:lstStyle/>
          <a:p>
            <a:pPr marL="0" indent="0" algn="just">
              <a:buNone/>
            </a:pPr>
            <a:r>
              <a:rPr lang="el-GR" sz="1200" u="sng" dirty="0"/>
              <a:t>Το Διάταγμα 770 ή Πώς να κατάσχεις το σώμα μιας γυναίκας</a:t>
            </a:r>
            <a:endParaRPr lang="en-US" sz="1200" u="sng" dirty="0"/>
          </a:p>
          <a:p>
            <a:pPr algn="just"/>
            <a:r>
              <a:rPr lang="el-GR" sz="1200" dirty="0"/>
              <a:t>Ο Β΄ Π.Π., αλλά ιδιαίτερα το Ρουμανικό κομμουνιστικό καθεστώς, διέλυσε την προσπάθεια του φεμινιστικού κινήματος στη Ρουμανία. Η διάλυση του φεμινιστικού κινήματος, η ελευθερία έκφρασης του Ρουμάνων γυναικών, η άρνηση στο δικαίωμα να παίρνουν αποφάσεις σχετικά με το σώμα τους και η εθνικοποίηση της αναπαραγωγικής ικανότητας των γυναικών ήταν συνέπειες των νόμων της κομμουνιστικής πολιτικής</a:t>
            </a:r>
            <a:r>
              <a:rPr lang="en-US" sz="1200" dirty="0"/>
              <a:t>.</a:t>
            </a:r>
          </a:p>
          <a:p>
            <a:pPr algn="just"/>
            <a:r>
              <a:rPr lang="el-GR" sz="1200" dirty="0"/>
              <a:t>Το διάταγμα 779 πέρασε στις 2 Οκτωβρίου 1966. Το διάταγμα </a:t>
            </a:r>
            <a:r>
              <a:rPr lang="el-GR" sz="1200" dirty="0" err="1"/>
              <a:t>ποινικοποίησε</a:t>
            </a:r>
            <a:r>
              <a:rPr lang="el-GR" sz="1200" dirty="0"/>
              <a:t> την άμβλωση και έθεσε τη μητρότητα στην υπηρεσία του κομμουνιστικού κράτους</a:t>
            </a:r>
            <a:r>
              <a:rPr lang="en-US" sz="1200" dirty="0"/>
              <a:t>. </a:t>
            </a:r>
          </a:p>
          <a:p>
            <a:pPr algn="just"/>
            <a:r>
              <a:rPr lang="el-GR" sz="1200" dirty="0"/>
              <a:t>Γυναίκες από όλη τη Ρουμανία έγιναν αντικείμενα ενός πολύπλοκου μηχανισμού ελέγχου και επιτήρησης</a:t>
            </a:r>
            <a:endParaRPr lang="en-US" sz="1200" dirty="0"/>
          </a:p>
        </p:txBody>
      </p:sp>
      <p:grpSp>
        <p:nvGrpSpPr>
          <p:cNvPr id="4" name="Group 3"/>
          <p:cNvGrpSpPr/>
          <p:nvPr/>
        </p:nvGrpSpPr>
        <p:grpSpPr>
          <a:xfrm>
            <a:off x="1371601" y="4743450"/>
            <a:ext cx="6172200" cy="400050"/>
            <a:chOff x="0" y="6203373"/>
            <a:chExt cx="7383295" cy="654627"/>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t="12638"/>
            <a:stretch/>
          </p:blipFill>
          <p:spPr bwMode="auto">
            <a:xfrm>
              <a:off x="0" y="6203373"/>
              <a:ext cx="5715000" cy="654627"/>
            </a:xfrm>
            <a:prstGeom prst="rect">
              <a:avLst/>
            </a:prstGeom>
            <a:noFill/>
            <a:ln>
              <a:noFill/>
            </a:ln>
            <a:extLst>
              <a:ext uri="{53640926-AAD7-44D8-BBD7-CCE9431645EC}">
                <a14:shadowObscured xmlns:a14="http://schemas.microsoft.com/office/drawing/2010/main"/>
              </a:ext>
            </a:extLst>
          </p:spPr>
        </p:pic>
        <p:pic>
          <p:nvPicPr>
            <p:cNvPr id="6" name="Picture 5"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895" y="6203373"/>
              <a:ext cx="1676400" cy="654627"/>
            </a:xfrm>
            <a:prstGeom prst="rect">
              <a:avLst/>
            </a:prstGeom>
            <a:noFill/>
          </p:spPr>
        </p:pic>
      </p:grpSp>
    </p:spTree>
    <p:extLst>
      <p:ext uri="{BB962C8B-B14F-4D97-AF65-F5344CB8AC3E}">
        <p14:creationId xmlns:p14="http://schemas.microsoft.com/office/powerpoint/2010/main" val="321176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8229600" cy="857250"/>
          </a:xfrm>
        </p:spPr>
        <p:txBody>
          <a:bodyPr>
            <a:normAutofit/>
          </a:bodyPr>
          <a:lstStyle/>
          <a:p>
            <a:pPr algn="l"/>
            <a:r>
              <a:rPr lang="el-GR" sz="1800" b="1" dirty="0">
                <a:solidFill>
                  <a:schemeClr val="accent6">
                    <a:lumMod val="75000"/>
                  </a:schemeClr>
                </a:solidFill>
                <a:effectLst>
                  <a:outerShdw blurRad="38100" dist="38100" dir="2700000" algn="tl">
                    <a:srgbClr val="000000">
                      <a:alpha val="43137"/>
                    </a:srgbClr>
                  </a:outerShdw>
                </a:effectLst>
              </a:rPr>
              <a:t>Μελέτη περίπτωσης </a:t>
            </a:r>
            <a:r>
              <a:rPr lang="en-US" sz="1800" b="1" dirty="0">
                <a:solidFill>
                  <a:schemeClr val="accent6">
                    <a:lumMod val="75000"/>
                  </a:schemeClr>
                </a:solidFill>
                <a:effectLst>
                  <a:outerShdw blurRad="38100" dist="38100" dir="2700000" algn="tl">
                    <a:srgbClr val="000000">
                      <a:alpha val="43137"/>
                    </a:srgbClr>
                  </a:outerShdw>
                </a:effectLst>
              </a:rPr>
              <a:t>(2)</a:t>
            </a:r>
            <a:endParaRPr lang="ro-RO" sz="1800" b="1"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57350"/>
            <a:ext cx="8229600" cy="1356120"/>
          </a:xfrm>
        </p:spPr>
        <p:txBody>
          <a:bodyPr>
            <a:noAutofit/>
          </a:bodyPr>
          <a:lstStyle/>
          <a:p>
            <a:pPr algn="just"/>
            <a:r>
              <a:rPr lang="el-GR" sz="1200" dirty="0"/>
              <a:t>Ο αριθμός των θανάτων λόγω επιπλοκών σε παράνομες αμβλώσεις αυξήθηκε ραγδαία. Το 1989, το έτος της Ρουμανικής επανάστασης, καταγράφηκαν 1193 θάνατοι. Από το 1966 έως το 1989, καταγράφηκαν περίπου 10.000 θάνατοι γυναικών</a:t>
            </a:r>
            <a:endParaRPr lang="en-US" sz="1200" dirty="0"/>
          </a:p>
          <a:p>
            <a:pPr algn="just"/>
            <a:r>
              <a:rPr lang="el-GR" sz="1200" dirty="0"/>
              <a:t>Η Πολωνία, η Ουγγαρία, η Κεντρική και Νότια Αμερική είναι μερικά από τα σημερινά παραδείγματα εφαρμογής νομοθεσίας κατά των αμβλώσεων</a:t>
            </a:r>
            <a:endParaRPr lang="en-US" sz="1200" dirty="0"/>
          </a:p>
          <a:p>
            <a:pPr algn="just"/>
            <a:r>
              <a:rPr lang="el-GR" sz="1200" dirty="0"/>
              <a:t>Η ανάγκη ελέγχου του γυναικείου σώματος κρύβεται πίσω από όρους ευγονικής όπως αναπαραγωγή, ζευγάρωμα, μέλλον του έθνους</a:t>
            </a:r>
            <a:endParaRPr lang="en-US" sz="1200" dirty="0"/>
          </a:p>
        </p:txBody>
      </p:sp>
      <p:grpSp>
        <p:nvGrpSpPr>
          <p:cNvPr id="4" name="Group 3"/>
          <p:cNvGrpSpPr/>
          <p:nvPr/>
        </p:nvGrpSpPr>
        <p:grpSpPr>
          <a:xfrm>
            <a:off x="1371601" y="4743450"/>
            <a:ext cx="6172200" cy="400050"/>
            <a:chOff x="0" y="6203373"/>
            <a:chExt cx="7383295" cy="654627"/>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t="12638"/>
            <a:stretch/>
          </p:blipFill>
          <p:spPr bwMode="auto">
            <a:xfrm>
              <a:off x="0" y="6203373"/>
              <a:ext cx="5715000" cy="654627"/>
            </a:xfrm>
            <a:prstGeom prst="rect">
              <a:avLst/>
            </a:prstGeom>
            <a:noFill/>
            <a:ln>
              <a:noFill/>
            </a:ln>
            <a:extLst>
              <a:ext uri="{53640926-AAD7-44D8-BBD7-CCE9431645EC}">
                <a14:shadowObscured xmlns:a14="http://schemas.microsoft.com/office/drawing/2010/main"/>
              </a:ext>
            </a:extLst>
          </p:spPr>
        </p:pic>
        <p:pic>
          <p:nvPicPr>
            <p:cNvPr id="6" name="Picture 5"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895" y="6203373"/>
              <a:ext cx="1676400" cy="654627"/>
            </a:xfrm>
            <a:prstGeom prst="rect">
              <a:avLst/>
            </a:prstGeom>
            <a:noFill/>
          </p:spPr>
        </p:pic>
      </p:grpSp>
    </p:spTree>
    <p:extLst>
      <p:ext uri="{BB962C8B-B14F-4D97-AF65-F5344CB8AC3E}">
        <p14:creationId xmlns:p14="http://schemas.microsoft.com/office/powerpoint/2010/main" val="233294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578"/>
            <a:ext cx="8229600" cy="536972"/>
          </a:xfrm>
        </p:spPr>
        <p:txBody>
          <a:bodyPr>
            <a:normAutofit/>
          </a:bodyPr>
          <a:lstStyle/>
          <a:p>
            <a:pPr algn="l"/>
            <a:r>
              <a:rPr lang="el-GR" sz="1800" b="1" dirty="0">
                <a:solidFill>
                  <a:schemeClr val="accent6">
                    <a:lumMod val="75000"/>
                  </a:schemeClr>
                </a:solidFill>
                <a:effectLst>
                  <a:outerShdw blurRad="38100" dist="38100" dir="2700000" algn="tl">
                    <a:srgbClr val="000000">
                      <a:alpha val="43137"/>
                    </a:srgbClr>
                  </a:outerShdw>
                </a:effectLst>
              </a:rPr>
              <a:t>Μελέτη περίπτωσης</a:t>
            </a:r>
            <a:r>
              <a:rPr lang="en-US" sz="1800" b="1" dirty="0">
                <a:solidFill>
                  <a:schemeClr val="accent6">
                    <a:lumMod val="75000"/>
                  </a:schemeClr>
                </a:solidFill>
                <a:effectLst>
                  <a:outerShdw blurRad="38100" dist="38100" dir="2700000" algn="tl">
                    <a:srgbClr val="000000">
                      <a:alpha val="43137"/>
                    </a:srgbClr>
                  </a:outerShdw>
                </a:effectLst>
              </a:rPr>
              <a:t> (3)</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09701"/>
            <a:ext cx="8229600" cy="2228849"/>
          </a:xfrm>
        </p:spPr>
        <p:txBody>
          <a:bodyPr>
            <a:noAutofit/>
          </a:bodyPr>
          <a:lstStyle/>
          <a:p>
            <a:pPr marL="0" indent="0">
              <a:buNone/>
            </a:pPr>
            <a:r>
              <a:rPr lang="el-GR" sz="1200" b="1" dirty="0"/>
              <a:t>Υποστηρικτικές συνεντεύξεις σε βίντεο</a:t>
            </a:r>
            <a:r>
              <a:rPr lang="en-US" sz="1200" b="1" dirty="0"/>
              <a:t> </a:t>
            </a:r>
          </a:p>
          <a:p>
            <a:r>
              <a:rPr lang="el-GR" sz="1200" dirty="0"/>
              <a:t>Συνέντευξη σε βίντεο</a:t>
            </a:r>
            <a:r>
              <a:rPr lang="en-US" sz="1200" dirty="0"/>
              <a:t> 1 – </a:t>
            </a:r>
            <a:r>
              <a:rPr lang="el-GR" sz="1200" dirty="0"/>
              <a:t>Συνέντευξη</a:t>
            </a:r>
            <a:r>
              <a:rPr lang="en-US" sz="1200" dirty="0"/>
              <a:t> Prof. Marius </a:t>
            </a:r>
            <a:r>
              <a:rPr lang="en-US" sz="1200" dirty="0" err="1"/>
              <a:t>Turda</a:t>
            </a:r>
            <a:r>
              <a:rPr lang="en-US" sz="1200" dirty="0"/>
              <a:t> – </a:t>
            </a:r>
            <a:r>
              <a:rPr lang="el-GR" sz="1200" dirty="0"/>
              <a:t>Ο αντίκτυπος της ευγονικής στις πολιτικές γεννήσεων</a:t>
            </a:r>
            <a:r>
              <a:rPr lang="en-US" sz="1200" dirty="0"/>
              <a:t> </a:t>
            </a:r>
            <a:r>
              <a:rPr lang="en-US" sz="1200" dirty="0">
                <a:hlinkClick r:id="rId2"/>
              </a:rPr>
              <a:t>https://youtu.be/4G3stJuogj8</a:t>
            </a:r>
            <a:r>
              <a:rPr lang="en-US" sz="1200" dirty="0"/>
              <a:t>   </a:t>
            </a:r>
          </a:p>
          <a:p>
            <a:endParaRPr lang="en-US" sz="1200" dirty="0"/>
          </a:p>
          <a:p>
            <a:r>
              <a:rPr lang="el-GR" sz="1200" dirty="0"/>
              <a:t>Συνέντευξη σε βίντεο</a:t>
            </a:r>
            <a:r>
              <a:rPr lang="en-US" sz="1200" dirty="0"/>
              <a:t> 2 - </a:t>
            </a:r>
            <a:r>
              <a:rPr lang="el-GR" sz="1200" dirty="0"/>
              <a:t>Συνέντευξη</a:t>
            </a:r>
            <a:r>
              <a:rPr lang="en-US" sz="1200" dirty="0"/>
              <a:t> Prof. Marius </a:t>
            </a:r>
            <a:r>
              <a:rPr lang="en-US" sz="1200" dirty="0" err="1"/>
              <a:t>Turda</a:t>
            </a:r>
            <a:r>
              <a:rPr lang="en-US" sz="1200" dirty="0"/>
              <a:t> – </a:t>
            </a:r>
            <a:r>
              <a:rPr lang="el-GR" sz="1200" dirty="0"/>
              <a:t>Η ευγονική στην Ευρώπη και ευγονική στείρωση</a:t>
            </a:r>
            <a:r>
              <a:rPr lang="en-US" sz="1200" dirty="0"/>
              <a:t> </a:t>
            </a:r>
            <a:r>
              <a:rPr lang="en-US" sz="1200" dirty="0">
                <a:hlinkClick r:id="rId3"/>
              </a:rPr>
              <a:t>https://youtu.be/zJLcrLtNjUA</a:t>
            </a:r>
            <a:r>
              <a:rPr lang="en-US" sz="1200" dirty="0"/>
              <a:t> </a:t>
            </a:r>
          </a:p>
          <a:p>
            <a:endParaRPr lang="en-US" sz="1200" dirty="0"/>
          </a:p>
          <a:p>
            <a:r>
              <a:rPr lang="el-GR" sz="1200" dirty="0"/>
              <a:t>Συνέντευξη σε βίντεο</a:t>
            </a:r>
            <a:r>
              <a:rPr lang="en-US" sz="1200" dirty="0"/>
              <a:t> 3 - </a:t>
            </a:r>
            <a:r>
              <a:rPr lang="el-GR" sz="1200" dirty="0"/>
              <a:t>Συνέντευξη</a:t>
            </a:r>
            <a:r>
              <a:rPr lang="en-US" sz="1200" dirty="0"/>
              <a:t> Prof. Marius </a:t>
            </a:r>
            <a:r>
              <a:rPr lang="en-US" sz="1200" dirty="0" err="1"/>
              <a:t>Turda</a:t>
            </a:r>
            <a:r>
              <a:rPr lang="en-US" sz="1200" dirty="0"/>
              <a:t> – </a:t>
            </a:r>
            <a:r>
              <a:rPr lang="el-GR" sz="1200" dirty="0"/>
              <a:t>Η ευγονική ανήκει στο παρελθόν ή υπάρχει ακόμα;</a:t>
            </a:r>
            <a:r>
              <a:rPr lang="en-US" sz="1200" dirty="0"/>
              <a:t> </a:t>
            </a:r>
            <a:r>
              <a:rPr lang="en-US" sz="1200" dirty="0">
                <a:hlinkClick r:id="rId4"/>
              </a:rPr>
              <a:t>https://youtu.be/WguebGqd8UE</a:t>
            </a:r>
            <a:r>
              <a:rPr lang="en-US" sz="1200" dirty="0"/>
              <a:t> </a:t>
            </a:r>
          </a:p>
          <a:p>
            <a:endParaRPr lang="en-US" sz="1200" dirty="0"/>
          </a:p>
          <a:p>
            <a:r>
              <a:rPr lang="el-GR" sz="1200" dirty="0"/>
              <a:t>Συνέντευξη σε βίντεο</a:t>
            </a:r>
            <a:r>
              <a:rPr lang="en-US" sz="1200" dirty="0"/>
              <a:t> 4 – </a:t>
            </a:r>
            <a:r>
              <a:rPr lang="el-GR" sz="1200" dirty="0"/>
              <a:t>Συνέντευξη</a:t>
            </a:r>
            <a:r>
              <a:rPr lang="en-US" sz="1200" dirty="0"/>
              <a:t> Prof. Marius </a:t>
            </a:r>
            <a:r>
              <a:rPr lang="en-US" sz="1200" dirty="0" err="1"/>
              <a:t>Turda</a:t>
            </a:r>
            <a:r>
              <a:rPr lang="en-US" sz="1200" dirty="0"/>
              <a:t> – </a:t>
            </a:r>
            <a:r>
              <a:rPr lang="el-GR" sz="1200" dirty="0"/>
              <a:t>Ευγονική και προπαγάνδα για το γυναικείο σώμα</a:t>
            </a:r>
            <a:r>
              <a:rPr lang="en-US" sz="1200" dirty="0"/>
              <a:t> </a:t>
            </a:r>
            <a:r>
              <a:rPr lang="en-US" sz="1200" dirty="0">
                <a:hlinkClick r:id="rId5"/>
              </a:rPr>
              <a:t>https://youtu.be/wUG4_UiHi-E</a:t>
            </a:r>
            <a:r>
              <a:rPr lang="en-US" sz="1200" dirty="0"/>
              <a:t>  </a:t>
            </a:r>
          </a:p>
          <a:p>
            <a:endParaRPr lang="en-US" sz="1800" dirty="0"/>
          </a:p>
        </p:txBody>
      </p:sp>
    </p:spTree>
    <p:extLst>
      <p:ext uri="{BB962C8B-B14F-4D97-AF65-F5344CB8AC3E}">
        <p14:creationId xmlns:p14="http://schemas.microsoft.com/office/powerpoint/2010/main" val="342283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2258"/>
            <a:ext cx="1524000" cy="536972"/>
          </a:xfrm>
        </p:spPr>
        <p:txBody>
          <a:bodyPr>
            <a:normAutofit/>
          </a:bodyPr>
          <a:lstStyle/>
          <a:p>
            <a:pPr algn="l"/>
            <a:r>
              <a:rPr lang="el-GR" sz="1800" b="1" dirty="0">
                <a:solidFill>
                  <a:schemeClr val="accent6">
                    <a:lumMod val="75000"/>
                  </a:schemeClr>
                </a:solidFill>
                <a:effectLst>
                  <a:outerShdw blurRad="38100" dist="38100" dir="2700000" algn="tl">
                    <a:srgbClr val="000000">
                      <a:alpha val="43137"/>
                    </a:srgbClr>
                  </a:outerShdw>
                </a:effectLst>
              </a:rPr>
              <a:t>Κείμενο</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7523" y="1504950"/>
            <a:ext cx="4876800" cy="2514600"/>
          </a:xfrm>
        </p:spPr>
        <p:txBody>
          <a:bodyPr>
            <a:noAutofit/>
          </a:bodyPr>
          <a:lstStyle/>
          <a:p>
            <a:pPr marL="0" indent="0" algn="just">
              <a:buNone/>
            </a:pPr>
            <a:r>
              <a:rPr lang="el-GR" sz="1200" dirty="0"/>
              <a:t>Η </a:t>
            </a:r>
            <a:r>
              <a:rPr lang="el-GR" sz="1200" dirty="0" err="1"/>
              <a:t>βιοπολιτική</a:t>
            </a:r>
            <a:r>
              <a:rPr lang="el-GR" sz="1200" dirty="0"/>
              <a:t> είναι μία έννοια που ορίζεται ως ο υπολογισμός του κόστους και του οφέλους μέσω των οποίων οι βιολογικές δυνατότητες ενός πληθυσμού διοικούνται με τον καλύτερο τρόπο. Με άλλα λόγια, λαμβάνεται υπόψη η δημογραφία μιας χώρας ως οικονομικό εργαλείο προκειμένου να βελτιωθούν οι προοπτικές μιας χώρας, ενώ συνυπολογίζεται στη χάραξη πολιτικής ενός κράτους</a:t>
            </a:r>
            <a:r>
              <a:rPr lang="en-US" sz="1200" dirty="0"/>
              <a:t>. </a:t>
            </a:r>
            <a:r>
              <a:rPr lang="el-GR" sz="1200" dirty="0"/>
              <a:t>Σε αυτό το πλαίσιο στρατηγικών και μηχανισμών μέσω των οποίων οι διαδικασίες της ανθρώπινης ζωής χρησιμοποιούνται από διάφορα καθεστώτα, η </a:t>
            </a:r>
            <a:r>
              <a:rPr lang="el-GR" sz="1200" dirty="0" err="1"/>
              <a:t>βιοπολιτική</a:t>
            </a:r>
            <a:r>
              <a:rPr lang="el-GR" sz="1200" dirty="0"/>
              <a:t> εισάγει νέα αιτιολόγηση στο να μπει τέλος σε μια ανθρώπινη ζωή, «προστατεύοντας την κοινωνία ως σύνολο και διατηρώντας την υγεία του κοινωνικού σώματος»</a:t>
            </a:r>
            <a:endParaRPr lang="en-US" sz="1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563" y="903208"/>
            <a:ext cx="3565521" cy="2286000"/>
          </a:xfrm>
          <a:prstGeom prst="rect">
            <a:avLst/>
          </a:prstGeom>
        </p:spPr>
      </p:pic>
      <p:sp>
        <p:nvSpPr>
          <p:cNvPr id="8" name="Content Placeholder 2"/>
          <p:cNvSpPr txBox="1">
            <a:spLocks/>
          </p:cNvSpPr>
          <p:nvPr/>
        </p:nvSpPr>
        <p:spPr>
          <a:xfrm>
            <a:off x="525535" y="3494943"/>
            <a:ext cx="8417169" cy="10580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l-GR" sz="1200" dirty="0"/>
              <a:t>Η ευγονική είναι η επιστήμη που ασχολείται με τη βελτίωση και την ανάπτυξη φυλετικών χαρακτηριστικών ενός ατόμου ή εσωτερικά χαρακτηριστικά μιας φυλής</a:t>
            </a:r>
            <a:r>
              <a:rPr lang="en-US" sz="1200" dirty="0"/>
              <a:t>.</a:t>
            </a:r>
          </a:p>
          <a:p>
            <a:pPr marL="0" indent="0" algn="just">
              <a:buFont typeface="Arial" pitchFamily="34" charset="0"/>
              <a:buNone/>
            </a:pPr>
            <a:endParaRPr lang="en-US" sz="1200" dirty="0"/>
          </a:p>
          <a:p>
            <a:pPr marL="0" indent="0" algn="just">
              <a:buFont typeface="Arial" pitchFamily="34" charset="0"/>
              <a:buNone/>
            </a:pPr>
            <a:r>
              <a:rPr lang="el-GR" sz="1200" dirty="0"/>
              <a:t>Αύξηση πρακτικών ευγονικής παρατηρείται σε όλο τον κόσμο</a:t>
            </a:r>
            <a:endParaRPr lang="en-US" sz="1200" dirty="0"/>
          </a:p>
        </p:txBody>
      </p:sp>
    </p:spTree>
    <p:extLst>
      <p:ext uri="{BB962C8B-B14F-4D97-AF65-F5344CB8AC3E}">
        <p14:creationId xmlns:p14="http://schemas.microsoft.com/office/powerpoint/2010/main" val="3661504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7978"/>
            <a:ext cx="3276600" cy="536972"/>
          </a:xfrm>
        </p:spPr>
        <p:txBody>
          <a:bodyPr>
            <a:normAutofit/>
          </a:bodyPr>
          <a:lstStyle/>
          <a:p>
            <a:pPr algn="l"/>
            <a:r>
              <a:rPr lang="el-GR" sz="1800" b="1" dirty="0">
                <a:solidFill>
                  <a:schemeClr val="accent6">
                    <a:lumMod val="75000"/>
                  </a:schemeClr>
                </a:solidFill>
                <a:effectLst>
                  <a:outerShdw blurRad="38100" dist="38100" dir="2700000" algn="tl">
                    <a:srgbClr val="000000">
                      <a:alpha val="43137"/>
                    </a:srgbClr>
                  </a:outerShdw>
                </a:effectLst>
              </a:rPr>
              <a:t>Κείμενο</a:t>
            </a:r>
            <a:r>
              <a:rPr lang="en-US" sz="1800" b="1" dirty="0">
                <a:solidFill>
                  <a:schemeClr val="accent6">
                    <a:lumMod val="75000"/>
                  </a:schemeClr>
                </a:solidFill>
                <a:effectLst>
                  <a:outerShdw blurRad="38100" dist="38100" dir="2700000" algn="tl">
                    <a:srgbClr val="000000">
                      <a:alpha val="43137"/>
                    </a:srgbClr>
                  </a:outerShdw>
                </a:effectLst>
              </a:rPr>
              <a:t> –</a:t>
            </a:r>
            <a:r>
              <a:rPr lang="el-GR" sz="1800" b="1" dirty="0">
                <a:solidFill>
                  <a:schemeClr val="accent6">
                    <a:lumMod val="75000"/>
                  </a:schemeClr>
                </a:solidFill>
                <a:effectLst>
                  <a:outerShdw blurRad="38100" dist="38100" dir="2700000" algn="tl">
                    <a:srgbClr val="000000">
                      <a:alpha val="43137"/>
                    </a:srgbClr>
                  </a:outerShdw>
                </a:effectLst>
              </a:rPr>
              <a:t>ευγονική στείρωση</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04950"/>
            <a:ext cx="4876800" cy="2800350"/>
          </a:xfrm>
        </p:spPr>
        <p:txBody>
          <a:bodyPr>
            <a:noAutofit/>
          </a:bodyPr>
          <a:lstStyle/>
          <a:p>
            <a:pPr marL="0" indent="0" algn="just">
              <a:buNone/>
            </a:pPr>
            <a:r>
              <a:rPr lang="el-GR" sz="1200" dirty="0"/>
              <a:t>Ο ιατρικός κόσμος ενεπλάκη στην ευγονική</a:t>
            </a:r>
            <a:endParaRPr lang="en-US" sz="1200" dirty="0"/>
          </a:p>
          <a:p>
            <a:pPr marL="0" indent="0" algn="just">
              <a:buNone/>
            </a:pPr>
            <a:r>
              <a:rPr lang="el-GR" sz="1200" dirty="0"/>
              <a:t>Μέτρα προτάθηκαν τη δεκαετία 1920 στη Ρουμανία</a:t>
            </a:r>
            <a:endParaRPr lang="en-US" sz="1200" dirty="0"/>
          </a:p>
          <a:p>
            <a:pPr marL="0" indent="0" algn="just">
              <a:buNone/>
            </a:pPr>
            <a:r>
              <a:rPr lang="en-US" sz="1200" dirty="0"/>
              <a:t>1) </a:t>
            </a:r>
            <a:r>
              <a:rPr lang="el-GR" sz="1200" dirty="0"/>
              <a:t>Κάθε έκφυλο άτομο έπρεπε να στειρώνεται και, αν είναι δυνατό, να επιστρέφει στην κοινωνία</a:t>
            </a:r>
            <a:r>
              <a:rPr lang="en-US" sz="1200" dirty="0"/>
              <a:t>. </a:t>
            </a:r>
          </a:p>
          <a:p>
            <a:pPr marL="0" indent="0" algn="just">
              <a:buNone/>
            </a:pPr>
            <a:r>
              <a:rPr lang="en-US" sz="1200" dirty="0"/>
              <a:t>2) </a:t>
            </a:r>
            <a:r>
              <a:rPr lang="el-GR" sz="1200" dirty="0"/>
              <a:t>Κάθε έκφυλο και στειρωμένο άτομο πρέπει να μένει σε απομόνωση σε άσυλα και καταυλισμούς μέχρι εκείνος ή εκείνη να μπορεί να επιστρέψει στην κοινωνία ως χρήσιμο μέλος της</a:t>
            </a:r>
            <a:r>
              <a:rPr lang="en-US" sz="1200" dirty="0"/>
              <a:t>. </a:t>
            </a:r>
          </a:p>
          <a:p>
            <a:pPr marL="0" indent="0" algn="just">
              <a:buNone/>
            </a:pPr>
            <a:r>
              <a:rPr lang="en-US" sz="1200" dirty="0"/>
              <a:t>3) </a:t>
            </a:r>
            <a:r>
              <a:rPr lang="el-GR" sz="1200" dirty="0"/>
              <a:t>«Μόνο όσοι εξακολουθούν να αποτελούν κίνδυνο για την κοινωνία μετά τη στείρωσή τους πρέπει να απομονώνονται για πάντα, ενώ θα πρέπει να αυτοσυντηρούνται και να προσφέρουν στην κοινωνία μέσω εργασίας σε κήπους, σε εργαστήρια κτλ. (…) Προς αυτή την κατεύθυνση πρέπει να προσανατολίζουμε τις προσπάθειές μας να προστατεύσουμε ανώτερα στοιχεία και να απαγορεύουμε ανελέητα τα κατώτερα στοιχεία της κοινωνίας να κάνουν παιδιά και να αναλαμβάνουν οικογενειακές υποχρεώσεις»</a:t>
            </a:r>
            <a:endParaRPr lang="en-US" sz="12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7843" y="819150"/>
            <a:ext cx="3267039" cy="4148505"/>
          </a:xfrm>
          <a:prstGeom prst="rect">
            <a:avLst/>
          </a:prstGeom>
        </p:spPr>
      </p:pic>
    </p:spTree>
    <p:extLst>
      <p:ext uri="{BB962C8B-B14F-4D97-AF65-F5344CB8AC3E}">
        <p14:creationId xmlns:p14="http://schemas.microsoft.com/office/powerpoint/2010/main" val="119838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71550"/>
            <a:ext cx="4648200" cy="536972"/>
          </a:xfrm>
        </p:spPr>
        <p:txBody>
          <a:bodyPr>
            <a:normAutofit fontScale="90000"/>
          </a:bodyPr>
          <a:lstStyle/>
          <a:p>
            <a:pPr algn="l"/>
            <a:r>
              <a:rPr lang="el-GR" sz="1800" b="1" dirty="0">
                <a:solidFill>
                  <a:schemeClr val="accent6">
                    <a:lumMod val="75000"/>
                  </a:schemeClr>
                </a:solidFill>
                <a:effectLst>
                  <a:outerShdw blurRad="38100" dist="38100" dir="2700000" algn="tl">
                    <a:srgbClr val="000000">
                      <a:alpha val="43137"/>
                    </a:srgbClr>
                  </a:outerShdw>
                </a:effectLst>
              </a:rPr>
              <a:t>Κείμενο</a:t>
            </a:r>
            <a:r>
              <a:rPr lang="en-US" sz="1800" b="1" dirty="0">
                <a:solidFill>
                  <a:schemeClr val="accent6">
                    <a:lumMod val="75000"/>
                  </a:schemeClr>
                </a:solidFill>
                <a:effectLst>
                  <a:outerShdw blurRad="38100" dist="38100" dir="2700000" algn="tl">
                    <a:srgbClr val="000000">
                      <a:alpha val="43137"/>
                    </a:srgbClr>
                  </a:outerShdw>
                </a:effectLst>
              </a:rPr>
              <a:t> –</a:t>
            </a:r>
            <a:r>
              <a:rPr lang="el-GR" sz="1800" b="1" dirty="0">
                <a:solidFill>
                  <a:schemeClr val="accent6">
                    <a:lumMod val="75000"/>
                  </a:schemeClr>
                </a:solidFill>
                <a:effectLst>
                  <a:outerShdw blurRad="38100" dist="38100" dir="2700000" algn="tl">
                    <a:srgbClr val="000000">
                      <a:alpha val="43137"/>
                    </a:srgbClr>
                  </a:outerShdw>
                </a:effectLst>
              </a:rPr>
              <a:t> Ο ρόλος των γυναικών στους δύο Παγκοσμίους Πολέμους</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57350"/>
            <a:ext cx="4343400" cy="2800350"/>
          </a:xfrm>
        </p:spPr>
        <p:txBody>
          <a:bodyPr>
            <a:noAutofit/>
          </a:bodyPr>
          <a:lstStyle/>
          <a:p>
            <a:pPr marL="0" indent="0" algn="just">
              <a:buNone/>
            </a:pPr>
            <a:r>
              <a:rPr lang="el-GR" sz="1200" dirty="0"/>
              <a:t>Γενική παραδοχή εξακολουθεί να αποτελεί σε πολλές χώρες και σήμερα ότι ο έλεγχος της γυναικείας γονιμότητας είναι σημείο κυριαρχίας του ενός φύλου στο άλλο και ότι η γέννηση αποτελεί από καιρό ένα παιχνίδι υπεροχής</a:t>
            </a:r>
            <a:r>
              <a:rPr lang="en-US" sz="1200" dirty="0"/>
              <a:t>.</a:t>
            </a:r>
          </a:p>
          <a:p>
            <a:pPr marL="0" indent="0" algn="just">
              <a:buNone/>
            </a:pPr>
            <a:endParaRPr lang="en-US" sz="1200" dirty="0"/>
          </a:p>
          <a:p>
            <a:pPr marL="0" indent="0" algn="just">
              <a:buNone/>
            </a:pPr>
            <a:r>
              <a:rPr lang="el-GR" sz="1200" dirty="0"/>
              <a:t>Η μητρότητα ήταν πάντα στην πολιτική και την ιατρική ατζέντα</a:t>
            </a:r>
            <a:r>
              <a:rPr lang="en-US" sz="1200" dirty="0"/>
              <a:t>.</a:t>
            </a:r>
          </a:p>
          <a:p>
            <a:pPr marL="0" indent="0" algn="just">
              <a:buNone/>
            </a:pPr>
            <a:endParaRPr lang="en-US" sz="1200" dirty="0"/>
          </a:p>
          <a:p>
            <a:pPr marL="0" indent="0" algn="just">
              <a:buNone/>
            </a:pPr>
            <a:r>
              <a:rPr lang="el-GR" sz="1200" dirty="0"/>
              <a:t>Στην περίοδο ανάμεσα στους δύο παγκοσμίους πολέμους, η γέννηση είτε επιβαλλόταν μέσω γάμων είτε ενθαρρυνόταν με ένα σύστημα επιβράβευσης, έτσι ώστε η ιατρική είχε το δημόσιο έλεγχο όλων των γεννήσεων και της ζωής των γυναικών</a:t>
            </a:r>
            <a:r>
              <a:rPr lang="en-US" sz="1200" dirty="0"/>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895350"/>
            <a:ext cx="3877970" cy="4000500"/>
          </a:xfrm>
          <a:prstGeom prst="rect">
            <a:avLst/>
          </a:prstGeom>
        </p:spPr>
      </p:pic>
    </p:spTree>
    <p:extLst>
      <p:ext uri="{BB962C8B-B14F-4D97-AF65-F5344CB8AC3E}">
        <p14:creationId xmlns:p14="http://schemas.microsoft.com/office/powerpoint/2010/main" val="209639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8229600" cy="857250"/>
          </a:xfrm>
        </p:spPr>
        <p:txBody>
          <a:bodyPr>
            <a:normAutofit/>
          </a:bodyPr>
          <a:lstStyle/>
          <a:p>
            <a:r>
              <a:rPr lang="el-GR" sz="1800" b="1" dirty="0">
                <a:solidFill>
                  <a:schemeClr val="accent6">
                    <a:lumMod val="75000"/>
                  </a:schemeClr>
                </a:solidFill>
                <a:effectLst>
                  <a:outerShdw blurRad="38100" dist="38100" dir="2700000" algn="tl">
                    <a:srgbClr val="000000">
                      <a:alpha val="43137"/>
                    </a:srgbClr>
                  </a:outerShdw>
                </a:effectLst>
              </a:rPr>
              <a:t>Τελικό ερωτηματολόγιο αξιολόγησης</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00151"/>
            <a:ext cx="8229600" cy="628650"/>
          </a:xfrm>
        </p:spPr>
        <p:txBody>
          <a:bodyPr>
            <a:normAutofit fontScale="92500" lnSpcReduction="20000"/>
          </a:bodyPr>
          <a:lstStyle/>
          <a:p>
            <a:pPr algn="just"/>
            <a:r>
              <a:rPr lang="en-GB" sz="2200" dirty="0">
                <a:solidFill>
                  <a:schemeClr val="bg1"/>
                </a:solidFill>
              </a:rPr>
              <a:t>5 open-ended questions related to the unit to test students’ acquired knowledge at the end of the lecturing phase.</a:t>
            </a:r>
            <a:endParaRPr lang="en-US" sz="2200" dirty="0">
              <a:solidFill>
                <a:schemeClr val="bg1"/>
              </a:solidFill>
            </a:endParaRPr>
          </a:p>
        </p:txBody>
      </p:sp>
      <p:grpSp>
        <p:nvGrpSpPr>
          <p:cNvPr id="6" name="Group 5"/>
          <p:cNvGrpSpPr/>
          <p:nvPr/>
        </p:nvGrpSpPr>
        <p:grpSpPr>
          <a:xfrm>
            <a:off x="1371601" y="4743450"/>
            <a:ext cx="6172200" cy="400050"/>
            <a:chOff x="0" y="6203373"/>
            <a:chExt cx="7383295" cy="654627"/>
          </a:xfrm>
        </p:grpSpPr>
        <p:pic>
          <p:nvPicPr>
            <p:cNvPr id="7" name="Picture 6"/>
            <p:cNvPicPr/>
            <p:nvPr/>
          </p:nvPicPr>
          <p:blipFill rotWithShape="1">
            <a:blip r:embed="rId2" cstate="print">
              <a:extLst>
                <a:ext uri="{28A0092B-C50C-407E-A947-70E740481C1C}">
                  <a14:useLocalDpi xmlns:a14="http://schemas.microsoft.com/office/drawing/2010/main" val="0"/>
                </a:ext>
              </a:extLst>
            </a:blip>
            <a:srcRect t="12638"/>
            <a:stretch/>
          </p:blipFill>
          <p:spPr bwMode="auto">
            <a:xfrm>
              <a:off x="0" y="6203373"/>
              <a:ext cx="5715000" cy="654627"/>
            </a:xfrm>
            <a:prstGeom prst="rect">
              <a:avLst/>
            </a:prstGeom>
            <a:noFill/>
            <a:ln>
              <a:noFill/>
            </a:ln>
            <a:extLst>
              <a:ext uri="{53640926-AAD7-44D8-BBD7-CCE9431645EC}">
                <a14:shadowObscured xmlns:a14="http://schemas.microsoft.com/office/drawing/2010/main"/>
              </a:ext>
            </a:extLst>
          </p:spPr>
        </p:pic>
        <p:pic>
          <p:nvPicPr>
            <p:cNvPr id="8" name="Picture 7"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895" y="6203373"/>
              <a:ext cx="1676400" cy="654627"/>
            </a:xfrm>
            <a:prstGeom prst="rect">
              <a:avLst/>
            </a:prstGeom>
            <a:noFill/>
          </p:spPr>
        </p:pic>
      </p:grpSp>
      <p:graphicFrame>
        <p:nvGraphicFramePr>
          <p:cNvPr id="9" name="Table 8"/>
          <p:cNvGraphicFramePr>
            <a:graphicFrameLocks noGrp="1"/>
          </p:cNvGraphicFramePr>
          <p:nvPr>
            <p:extLst>
              <p:ext uri="{D42A27DB-BD31-4B8C-83A1-F6EECF244321}">
                <p14:modId xmlns:p14="http://schemas.microsoft.com/office/powerpoint/2010/main" val="1575477958"/>
              </p:ext>
            </p:extLst>
          </p:nvPr>
        </p:nvGraphicFramePr>
        <p:xfrm>
          <a:off x="381000" y="1504950"/>
          <a:ext cx="8333509" cy="2455610"/>
        </p:xfrm>
        <a:graphic>
          <a:graphicData uri="http://schemas.openxmlformats.org/drawingml/2006/table">
            <a:tbl>
              <a:tblPr firstRow="1" firstCol="1" bandRow="1">
                <a:tableStyleId>{5C22544A-7EE6-4342-B048-85BDC9FD1C3A}</a:tableStyleId>
              </a:tblPr>
              <a:tblGrid>
                <a:gridCol w="2174329">
                  <a:extLst>
                    <a:ext uri="{9D8B030D-6E8A-4147-A177-3AD203B41FA5}">
                      <a16:colId xmlns:a16="http://schemas.microsoft.com/office/drawing/2014/main" xmlns="" val="1035722972"/>
                    </a:ext>
                  </a:extLst>
                </a:gridCol>
                <a:gridCol w="6159180">
                  <a:extLst>
                    <a:ext uri="{9D8B030D-6E8A-4147-A177-3AD203B41FA5}">
                      <a16:colId xmlns:a16="http://schemas.microsoft.com/office/drawing/2014/main" xmlns="" val="2644800616"/>
                    </a:ext>
                  </a:extLst>
                </a:gridCol>
              </a:tblGrid>
              <a:tr h="491122">
                <a:tc>
                  <a:txBody>
                    <a:bodyPr/>
                    <a:lstStyle/>
                    <a:p>
                      <a:pPr>
                        <a:lnSpc>
                          <a:spcPct val="115000"/>
                        </a:lnSpc>
                        <a:spcAft>
                          <a:spcPts val="0"/>
                        </a:spcAft>
                      </a:pPr>
                      <a:r>
                        <a:rPr lang="el-GR" sz="1200" dirty="0">
                          <a:effectLst/>
                        </a:rPr>
                        <a:t>Ερώτηση</a:t>
                      </a:r>
                      <a:r>
                        <a:rPr lang="en-GB" sz="1200" dirty="0">
                          <a:effectLst/>
                        </a:rPr>
                        <a:t>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l-GR" sz="1200" dirty="0">
                          <a:effectLst/>
                        </a:rPr>
                        <a:t>Πότε χρησιμοποιήθηκε πρώτη φορά η στείρωση για ευγονική; Πού συνέβη αυτό; </a:t>
                      </a:r>
                      <a:endParaRPr lang="en-US" sz="1200" dirty="0">
                        <a:effectLst/>
                      </a:endParaRPr>
                    </a:p>
                  </a:txBody>
                  <a:tcPr marL="68580" marR="68580" marT="0" marB="0" anchor="ctr"/>
                </a:tc>
                <a:extLst>
                  <a:ext uri="{0D108BD9-81ED-4DB2-BD59-A6C34878D82A}">
                    <a16:rowId xmlns:a16="http://schemas.microsoft.com/office/drawing/2014/main" xmlns="" val="1738668851"/>
                  </a:ext>
                </a:extLst>
              </a:tr>
              <a:tr h="491122">
                <a:tc>
                  <a:txBody>
                    <a:bodyPr/>
                    <a:lstStyle/>
                    <a:p>
                      <a:pPr>
                        <a:lnSpc>
                          <a:spcPct val="115000"/>
                        </a:lnSpc>
                        <a:spcAft>
                          <a:spcPts val="0"/>
                        </a:spcAft>
                      </a:pPr>
                      <a:r>
                        <a:rPr lang="el-GR" sz="1200" dirty="0">
                          <a:effectLst/>
                        </a:rPr>
                        <a:t>Ερώτηση</a:t>
                      </a:r>
                      <a:r>
                        <a:rPr lang="en-GB" sz="1200" dirty="0">
                          <a:effectLst/>
                        </a:rPr>
                        <a:t> 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l-GR" sz="1200" dirty="0">
                          <a:effectLst/>
                        </a:rPr>
                        <a:t>Ποιο καθεστώς προωθούσε την «ανώτερη φυλή»;</a:t>
                      </a:r>
                      <a:endParaRPr lang="en-US" sz="1200" dirty="0">
                        <a:effectLst/>
                      </a:endParaRPr>
                    </a:p>
                  </a:txBody>
                  <a:tcPr marL="68580" marR="68580" marT="0" marB="0" anchor="ctr"/>
                </a:tc>
                <a:extLst>
                  <a:ext uri="{0D108BD9-81ED-4DB2-BD59-A6C34878D82A}">
                    <a16:rowId xmlns:a16="http://schemas.microsoft.com/office/drawing/2014/main" xmlns="" val="2144941031"/>
                  </a:ext>
                </a:extLst>
              </a:tr>
              <a:tr h="491122">
                <a:tc>
                  <a:txBody>
                    <a:bodyPr/>
                    <a:lstStyle/>
                    <a:p>
                      <a:pPr>
                        <a:lnSpc>
                          <a:spcPct val="115000"/>
                        </a:lnSpc>
                        <a:spcAft>
                          <a:spcPts val="0"/>
                        </a:spcAft>
                      </a:pPr>
                      <a:r>
                        <a:rPr lang="el-GR" sz="1200" dirty="0">
                          <a:effectLst/>
                        </a:rPr>
                        <a:t>Ερώτηση</a:t>
                      </a:r>
                      <a:r>
                        <a:rPr lang="en-GB" sz="1200" dirty="0">
                          <a:effectLst/>
                        </a:rPr>
                        <a:t> 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l-GR" sz="1200" dirty="0">
                          <a:effectLst/>
                        </a:rPr>
                        <a:t>Εμπλέκονταν οι γυναίκες στην προώθηση των μεθόδων ευγονικής;</a:t>
                      </a:r>
                      <a:endParaRPr lang="en-US" sz="1200" dirty="0">
                        <a:effectLst/>
                      </a:endParaRPr>
                    </a:p>
                  </a:txBody>
                  <a:tcPr marL="68580" marR="68580" marT="0" marB="0" anchor="ctr"/>
                </a:tc>
                <a:extLst>
                  <a:ext uri="{0D108BD9-81ED-4DB2-BD59-A6C34878D82A}">
                    <a16:rowId xmlns:a16="http://schemas.microsoft.com/office/drawing/2014/main" xmlns="" val="2992219544"/>
                  </a:ext>
                </a:extLst>
              </a:tr>
              <a:tr h="491122">
                <a:tc>
                  <a:txBody>
                    <a:bodyPr/>
                    <a:lstStyle/>
                    <a:p>
                      <a:pPr>
                        <a:lnSpc>
                          <a:spcPct val="115000"/>
                        </a:lnSpc>
                        <a:spcAft>
                          <a:spcPts val="0"/>
                        </a:spcAft>
                      </a:pPr>
                      <a:r>
                        <a:rPr lang="el-GR" sz="1200" dirty="0">
                          <a:effectLst/>
                        </a:rPr>
                        <a:t>Ερώτηση</a:t>
                      </a:r>
                      <a:r>
                        <a:rPr lang="en-GB" sz="1200" dirty="0">
                          <a:effectLst/>
                        </a:rPr>
                        <a:t> 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l-GR" sz="1200" dirty="0">
                          <a:effectLst/>
                        </a:rPr>
                        <a:t>Ποια είναι τα κύρια χαρακτηριστικά του λογότυπου του 2</a:t>
                      </a:r>
                      <a:r>
                        <a:rPr lang="el-GR" sz="1200" baseline="30000" dirty="0">
                          <a:effectLst/>
                        </a:rPr>
                        <a:t>ου</a:t>
                      </a:r>
                      <a:r>
                        <a:rPr lang="el-GR" sz="1200" dirty="0">
                          <a:effectLst/>
                        </a:rPr>
                        <a:t> και 3</a:t>
                      </a:r>
                      <a:r>
                        <a:rPr lang="el-GR" sz="1200" baseline="30000" dirty="0">
                          <a:effectLst/>
                        </a:rPr>
                        <a:t>ου</a:t>
                      </a:r>
                      <a:r>
                        <a:rPr lang="el-GR" sz="1200" dirty="0">
                          <a:effectLst/>
                        </a:rPr>
                        <a:t> Συνεδρίου Ευγονικής;</a:t>
                      </a:r>
                      <a:endParaRPr lang="en-US" sz="1200" dirty="0">
                        <a:effectLst/>
                      </a:endParaRPr>
                    </a:p>
                  </a:txBody>
                  <a:tcPr marL="68580" marR="68580" marT="0" marB="0" anchor="ctr"/>
                </a:tc>
                <a:extLst>
                  <a:ext uri="{0D108BD9-81ED-4DB2-BD59-A6C34878D82A}">
                    <a16:rowId xmlns:a16="http://schemas.microsoft.com/office/drawing/2014/main" xmlns="" val="3768562953"/>
                  </a:ext>
                </a:extLst>
              </a:tr>
              <a:tr h="491122">
                <a:tc>
                  <a:txBody>
                    <a:bodyPr/>
                    <a:lstStyle/>
                    <a:p>
                      <a:pPr algn="just">
                        <a:lnSpc>
                          <a:spcPct val="115000"/>
                        </a:lnSpc>
                        <a:spcAft>
                          <a:spcPts val="0"/>
                        </a:spcAft>
                      </a:pPr>
                      <a:r>
                        <a:rPr lang="el-GR" sz="1200" dirty="0">
                          <a:effectLst/>
                        </a:rPr>
                        <a:t>Ερώτηση</a:t>
                      </a:r>
                      <a:r>
                        <a:rPr lang="en-GB" sz="1200" dirty="0">
                          <a:effectLst/>
                        </a:rPr>
                        <a:t> 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l-GR" sz="1200" dirty="0">
                          <a:effectLst/>
                        </a:rPr>
                        <a:t>Ποιες χώρες πέρασαν νόμους με επιρροές από την ευγονική στις μέρες μας;</a:t>
                      </a:r>
                      <a:endParaRPr lang="en-US" sz="1200" dirty="0">
                        <a:effectLst/>
                      </a:endParaRPr>
                    </a:p>
                  </a:txBody>
                  <a:tcPr marL="68580" marR="68580" marT="0" marB="0" anchor="ctr"/>
                </a:tc>
                <a:extLst>
                  <a:ext uri="{0D108BD9-81ED-4DB2-BD59-A6C34878D82A}">
                    <a16:rowId xmlns:a16="http://schemas.microsoft.com/office/drawing/2014/main" xmlns="" val="25181995"/>
                  </a:ext>
                </a:extLst>
              </a:tr>
            </a:tbl>
          </a:graphicData>
        </a:graphic>
      </p:graphicFrame>
    </p:spTree>
    <p:extLst>
      <p:ext uri="{BB962C8B-B14F-4D97-AF65-F5344CB8AC3E}">
        <p14:creationId xmlns:p14="http://schemas.microsoft.com/office/powerpoint/2010/main" val="54875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8229600" cy="251222"/>
          </a:xfrm>
        </p:spPr>
        <p:txBody>
          <a:bodyPr>
            <a:noAutofit/>
          </a:bodyPr>
          <a:lstStyle/>
          <a:p>
            <a:pPr algn="just"/>
            <a:r>
              <a:rPr lang="el-GR" sz="1800" b="1" dirty="0">
                <a:solidFill>
                  <a:schemeClr val="accent6">
                    <a:lumMod val="75000"/>
                  </a:schemeClr>
                </a:solidFill>
                <a:effectLst>
                  <a:outerShdw blurRad="38100" dist="38100" dir="2700000" algn="tl">
                    <a:srgbClr val="000000">
                      <a:alpha val="43137"/>
                    </a:srgbClr>
                  </a:outerShdw>
                </a:effectLst>
              </a:rPr>
              <a:t>Βιβλιογραφία</a:t>
            </a:r>
            <a:endParaRPr lang="en-US" sz="1800" b="1"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28750"/>
            <a:ext cx="8229600" cy="2419350"/>
          </a:xfrm>
        </p:spPr>
        <p:txBody>
          <a:bodyPr>
            <a:noAutofit/>
          </a:bodyPr>
          <a:lstStyle/>
          <a:p>
            <a:pPr algn="just">
              <a:spcBef>
                <a:spcPts val="0"/>
              </a:spcBef>
            </a:pPr>
            <a:r>
              <a:rPr lang="it-IT" sz="1200" dirty="0"/>
              <a:t>Richard Cleminson, Anarchism, Science and Sex: Eugenics in Eastern Spain, 1900-1937, Bern, 2000; </a:t>
            </a:r>
          </a:p>
          <a:p>
            <a:pPr algn="just">
              <a:spcBef>
                <a:spcPts val="0"/>
              </a:spcBef>
            </a:pPr>
            <a:r>
              <a:rPr lang="it-IT" sz="1200" dirty="0"/>
              <a:t>Aaron Gillette, Racial Theories in Fascist Italy, New York, 2001;  </a:t>
            </a:r>
          </a:p>
          <a:p>
            <a:pPr algn="just">
              <a:spcBef>
                <a:spcPts val="0"/>
              </a:spcBef>
            </a:pPr>
            <a:r>
              <a:rPr lang="it-IT" sz="1200" dirty="0"/>
              <a:t>Michael Burleigh, Wolfgang Wippermann, The Racial State: Germany 1933-1945, Cambridge, 1991;</a:t>
            </a:r>
          </a:p>
          <a:p>
            <a:pPr algn="just">
              <a:spcBef>
                <a:spcPts val="0"/>
              </a:spcBef>
            </a:pPr>
            <a:r>
              <a:rPr lang="it-IT" sz="1200" dirty="0"/>
              <a:t>Matthew Thomson, The Problem of Mental Deficiency: Eugenics, Demography and Social Policy in Britain, c. 1870-1959, Oxford, 1998;</a:t>
            </a:r>
          </a:p>
          <a:p>
            <a:pPr algn="just">
              <a:spcBef>
                <a:spcPts val="0"/>
              </a:spcBef>
            </a:pPr>
            <a:r>
              <a:rPr lang="it-IT" sz="1200" dirty="0"/>
              <a:t>Gunnar Broberg, Nils Roll-Hansen, eds., Eugenics and the welfare state: sterilization policy in Denmark, Sweden, Norway and Finland, 2nd ed., East Lansing, 2005;</a:t>
            </a:r>
          </a:p>
          <a:p>
            <a:pPr algn="just">
              <a:spcBef>
                <a:spcPts val="0"/>
              </a:spcBef>
            </a:pPr>
            <a:r>
              <a:rPr lang="it-IT" sz="1200" dirty="0"/>
              <a:t>Frank Dikotter, Imperfect Conceptions: Medical Knowledge, Birth Defects and Eugenics in China, London, 2000;</a:t>
            </a:r>
          </a:p>
          <a:p>
            <a:pPr algn="just">
              <a:spcBef>
                <a:spcPts val="0"/>
              </a:spcBef>
            </a:pPr>
            <a:r>
              <a:rPr lang="it-IT" sz="1200" dirty="0"/>
              <a:t>Maria Bucur, Eugenics and Modernization in Interwar Romania, Pittsburgh, 2002;</a:t>
            </a:r>
          </a:p>
          <a:p>
            <a:pPr algn="just">
              <a:spcBef>
                <a:spcPts val="0"/>
              </a:spcBef>
            </a:pPr>
            <a:r>
              <a:rPr lang="it-IT" sz="1200" dirty="0"/>
              <a:t>Roberto Esposito, Bios: Biopolitics and Philosophy, Minneapolis: University of Minnesota Press, 2008.</a:t>
            </a:r>
          </a:p>
          <a:p>
            <a:pPr algn="just">
              <a:spcBef>
                <a:spcPts val="0"/>
              </a:spcBef>
            </a:pPr>
            <a:r>
              <a:rPr lang="it-IT" sz="1200" dirty="0"/>
              <a:t>Dr. M. Zolog şi dr. O. Comșia, Indicaţiile eugenice ale avortului artificial, „Buletin eugenic și biopolitic”, vol. V, august-septembrie-octombrie 1934, nr. 8-9-10, pp. 167-172)</a:t>
            </a:r>
          </a:p>
          <a:p>
            <a:pPr marL="0" indent="0" algn="just">
              <a:buNone/>
            </a:pPr>
            <a:endParaRPr lang="en-US" sz="1200" dirty="0">
              <a:latin typeface="Calibri" pitchFamily="34" charset="0"/>
              <a:cs typeface="Calibri" pitchFamily="34" charset="0"/>
            </a:endParaRPr>
          </a:p>
          <a:p>
            <a:pPr marL="0" indent="0" algn="just">
              <a:buNone/>
            </a:pPr>
            <a:r>
              <a:rPr lang="en-US" sz="1200" dirty="0"/>
              <a:t/>
            </a:r>
            <a:br>
              <a:rPr lang="en-US" sz="1200" dirty="0"/>
            </a:br>
            <a:endParaRPr lang="en-US" sz="1200" b="1" dirty="0"/>
          </a:p>
          <a:p>
            <a:pPr algn="just"/>
            <a:endParaRPr lang="en-US" sz="1200" dirty="0"/>
          </a:p>
        </p:txBody>
      </p:sp>
    </p:spTree>
    <p:extLst>
      <p:ext uri="{BB962C8B-B14F-4D97-AF65-F5344CB8AC3E}">
        <p14:creationId xmlns:p14="http://schemas.microsoft.com/office/powerpoint/2010/main" val="369608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8229600" cy="857250"/>
          </a:xfrm>
        </p:spPr>
        <p:txBody>
          <a:bodyPr>
            <a:noAutofit/>
          </a:bodyPr>
          <a:lstStyle/>
          <a:p>
            <a:r>
              <a:rPr lang="el-GR" sz="1800" b="1" dirty="0">
                <a:solidFill>
                  <a:schemeClr val="accent6">
                    <a:lumMod val="75000"/>
                  </a:schemeClr>
                </a:solidFill>
                <a:effectLst>
                  <a:outerShdw blurRad="38100" dist="38100" dir="2700000" algn="tl">
                    <a:srgbClr val="000000">
                      <a:alpha val="43137"/>
                    </a:srgbClr>
                  </a:outerShdw>
                </a:effectLst>
              </a:rPr>
              <a:t>Ευγονική είναι η επιστήμη που ασχολείται με τη βελτίωση και την ανάπτυξη φυλετικών ιδιοτήτων ενός ατόμου ή ιδιοτήτων μία φυλής</a:t>
            </a:r>
            <a:r>
              <a:rPr lang="en-US" sz="1800" b="1" dirty="0">
                <a:solidFill>
                  <a:schemeClr val="accent6">
                    <a:lumMod val="75000"/>
                  </a:schemeClr>
                </a:solidFill>
                <a:effectLst>
                  <a:outerShdw blurRad="38100" dist="38100" dir="2700000" algn="tl">
                    <a:srgbClr val="000000">
                      <a:alpha val="43137"/>
                    </a:srgbClr>
                  </a:outerShdw>
                </a:effectLst>
              </a:rPr>
              <a:t>. </a:t>
            </a:r>
            <a:endParaRPr lang="en-GB" sz="1800" b="1" dirty="0">
              <a:solidFill>
                <a:schemeClr val="accent6">
                  <a:lumMod val="75000"/>
                </a:schemeClr>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1809750"/>
            <a:ext cx="4626491" cy="2412163"/>
          </a:xfrm>
        </p:spPr>
      </p:pic>
    </p:spTree>
    <p:extLst>
      <p:ext uri="{BB962C8B-B14F-4D97-AF65-F5344CB8AC3E}">
        <p14:creationId xmlns:p14="http://schemas.microsoft.com/office/powerpoint/2010/main" val="286037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508522"/>
          </a:xfrm>
        </p:spPr>
        <p:txBody>
          <a:bodyPr/>
          <a:lstStyle/>
          <a:p>
            <a:r>
              <a:rPr lang="en-US" dirty="0"/>
              <a:t>      </a:t>
            </a:r>
          </a:p>
        </p:txBody>
      </p:sp>
      <p:sp>
        <p:nvSpPr>
          <p:cNvPr id="3" name="Content Placeholder 2"/>
          <p:cNvSpPr>
            <a:spLocks noGrp="1"/>
          </p:cNvSpPr>
          <p:nvPr>
            <p:ph idx="1"/>
          </p:nvPr>
        </p:nvSpPr>
        <p:spPr>
          <a:xfrm>
            <a:off x="160946" y="1657350"/>
            <a:ext cx="3822236" cy="2895599"/>
          </a:xfrm>
        </p:spPr>
        <p:txBody>
          <a:bodyPr>
            <a:normAutofit/>
          </a:bodyPr>
          <a:lstStyle/>
          <a:p>
            <a:pPr marL="0" indent="0" algn="just">
              <a:buNone/>
            </a:pPr>
            <a:r>
              <a:rPr lang="el-GR" sz="1200" dirty="0"/>
              <a:t>Μία από τις διάσημες εικόνες ευγονικής είναι αυτή ενός δέντρου – χρησιμοποιήθηκε ως λογότυπος για το 2</a:t>
            </a:r>
            <a:r>
              <a:rPr lang="el-GR" sz="1200" baseline="30000" dirty="0"/>
              <a:t>ο</a:t>
            </a:r>
            <a:r>
              <a:rPr lang="el-GR" sz="1200" dirty="0"/>
              <a:t> Διεθνές Συνέδριο Ευγονικής και στη συνέχεια για το 3</a:t>
            </a:r>
            <a:r>
              <a:rPr lang="el-GR" sz="1200" baseline="30000" dirty="0"/>
              <a:t>ο</a:t>
            </a:r>
            <a:r>
              <a:rPr lang="el-GR" sz="1200" dirty="0"/>
              <a:t> Διεθνές Συνέδριο Ευγονικής</a:t>
            </a:r>
            <a:r>
              <a:rPr lang="en-US" sz="1200" dirty="0"/>
              <a:t>. </a:t>
            </a:r>
          </a:p>
          <a:p>
            <a:pPr marL="0" indent="0" algn="just">
              <a:buNone/>
            </a:pPr>
            <a:r>
              <a:rPr lang="el-GR" sz="1200" dirty="0"/>
              <a:t>Έτσι, ενώ πιστεύαμε ότι το 1945 νικήσαμε τους Ναζί και κόψαμε το δέντρο, η ευγονική εξαφανίστηκε κόβοντας αυτό το δέντρο. Εκείνο που δε συνειδητοποιήσαμε τότε ήταν ότι αυτό που βλέπεις από ένα δέντρο είναι ο κορμός και η φυλλωσιά. Αυτό που δεν βλέπεις είναι οι ρίζες. Οι ρίζες εκείνου του δέντρου επιβίωσαν και θριάμβευσαν κατά τα 50 τελευταία χρόνια</a:t>
            </a:r>
            <a:endParaRPr lang="en-US" sz="1200" dirty="0"/>
          </a:p>
          <a:p>
            <a:pPr marL="0" indent="0" algn="r">
              <a:buNone/>
            </a:pPr>
            <a:r>
              <a:rPr lang="en-US" sz="1200" i="1" dirty="0"/>
              <a:t>(</a:t>
            </a:r>
            <a:r>
              <a:rPr lang="el-GR" sz="1200" i="1" dirty="0"/>
              <a:t>συνέντευξη με τον </a:t>
            </a:r>
            <a:r>
              <a:rPr lang="el-GR" sz="1200" i="1" dirty="0" err="1"/>
              <a:t>Καθ</a:t>
            </a:r>
            <a:r>
              <a:rPr lang="en-US" sz="1200" i="1" dirty="0"/>
              <a:t>.</a:t>
            </a:r>
            <a:r>
              <a:rPr lang="el-GR" sz="1200" i="1" dirty="0"/>
              <a:t> </a:t>
            </a:r>
            <a:r>
              <a:rPr lang="en-US" sz="1200" i="1" dirty="0"/>
              <a:t>Marius </a:t>
            </a:r>
            <a:r>
              <a:rPr lang="en-US" sz="1200" i="1" dirty="0" err="1"/>
              <a:t>Turda</a:t>
            </a:r>
            <a:r>
              <a:rPr lang="en-US" sz="1200" i="1" dirty="0"/>
              <a:t>)</a:t>
            </a:r>
          </a:p>
        </p:txBody>
      </p:sp>
      <p:sp>
        <p:nvSpPr>
          <p:cNvPr id="5" name="Rectangle 4"/>
          <p:cNvSpPr/>
          <p:nvPr/>
        </p:nvSpPr>
        <p:spPr>
          <a:xfrm>
            <a:off x="228600" y="1123950"/>
            <a:ext cx="3352800" cy="369332"/>
          </a:xfrm>
          <a:prstGeom prst="rect">
            <a:avLst/>
          </a:prstGeom>
        </p:spPr>
        <p:txBody>
          <a:bodyPr wrap="square">
            <a:spAutoFit/>
          </a:bodyPr>
          <a:lstStyle/>
          <a:p>
            <a:r>
              <a:rPr lang="el-GR" b="1" dirty="0">
                <a:solidFill>
                  <a:schemeClr val="accent6">
                    <a:lumMod val="75000"/>
                  </a:schemeClr>
                </a:solidFill>
                <a:effectLst>
                  <a:outerShdw blurRad="38100" dist="38100" dir="2700000" algn="tl">
                    <a:srgbClr val="000000">
                      <a:alpha val="43137"/>
                    </a:srgbClr>
                  </a:outerShdw>
                </a:effectLst>
              </a:rPr>
              <a:t>Διάσημες εικόνες ευγονικής</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9896" y="1276350"/>
            <a:ext cx="4876800" cy="2807494"/>
          </a:xfrm>
          <a:prstGeom prst="rect">
            <a:avLst/>
          </a:prstGeom>
        </p:spPr>
      </p:pic>
    </p:spTree>
    <p:extLst>
      <p:ext uri="{BB962C8B-B14F-4D97-AF65-F5344CB8AC3E}">
        <p14:creationId xmlns:p14="http://schemas.microsoft.com/office/powerpoint/2010/main" val="343313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8229600" cy="251222"/>
          </a:xfrm>
        </p:spPr>
        <p:txBody>
          <a:bodyPr>
            <a:noAutofit/>
          </a:bodyPr>
          <a:lstStyle/>
          <a:p>
            <a:pPr algn="l"/>
            <a:r>
              <a:rPr lang="el-GR" sz="1800" b="1" dirty="0">
                <a:solidFill>
                  <a:schemeClr val="accent6">
                    <a:lumMod val="75000"/>
                  </a:schemeClr>
                </a:solidFill>
                <a:effectLst>
                  <a:outerShdw blurRad="38100" dist="38100" dir="2700000" algn="tl">
                    <a:srgbClr val="000000">
                      <a:alpha val="43137"/>
                    </a:srgbClr>
                  </a:outerShdw>
                </a:effectLst>
              </a:rPr>
              <a:t>Πληροφορίες για διδάσκοντες</a:t>
            </a:r>
            <a:r>
              <a:rPr lang="it-IT" sz="1800" b="1" dirty="0">
                <a:solidFill>
                  <a:schemeClr val="accent6">
                    <a:lumMod val="75000"/>
                  </a:schemeClr>
                </a:solidFill>
                <a:effectLst>
                  <a:outerShdw blurRad="38100" dist="38100" dir="2700000" algn="tl">
                    <a:srgbClr val="000000">
                      <a:alpha val="43137"/>
                    </a:srgbClr>
                  </a:outerShdw>
                </a:effectLst>
              </a:rPr>
              <a:t> (1)</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57350"/>
            <a:ext cx="8229600" cy="2484120"/>
          </a:xfrm>
        </p:spPr>
        <p:txBody>
          <a:bodyPr>
            <a:normAutofit/>
          </a:bodyPr>
          <a:lstStyle/>
          <a:p>
            <a:pPr algn="just"/>
            <a:r>
              <a:rPr lang="el-GR" sz="1200" dirty="0"/>
              <a:t>Μακροχρόνιος αντίκτυπος της </a:t>
            </a:r>
            <a:r>
              <a:rPr lang="el-GR" sz="1200" dirty="0" err="1"/>
              <a:t>βιοπολιτικής</a:t>
            </a:r>
            <a:r>
              <a:rPr lang="el-GR" sz="1200" dirty="0"/>
              <a:t> και της ευγονικής κατά τον 20</a:t>
            </a:r>
            <a:r>
              <a:rPr lang="el-GR" sz="1200" baseline="30000" dirty="0"/>
              <a:t>ο</a:t>
            </a:r>
            <a:r>
              <a:rPr lang="el-GR" sz="1200" dirty="0"/>
              <a:t> αιώνα παγκοσμίως και οι συνέπειές του</a:t>
            </a:r>
            <a:r>
              <a:rPr lang="en-US" sz="1200" dirty="0"/>
              <a:t>.</a:t>
            </a:r>
          </a:p>
          <a:p>
            <a:pPr algn="just"/>
            <a:endParaRPr lang="ro-RO" sz="1200" dirty="0"/>
          </a:p>
          <a:p>
            <a:pPr marL="0" indent="0" algn="just">
              <a:buNone/>
            </a:pPr>
            <a:r>
              <a:rPr lang="el-GR" sz="1200" b="1" dirty="0"/>
              <a:t>Το μάθημα περιλαμβάνει τέσσερα μέρη</a:t>
            </a:r>
            <a:endParaRPr lang="en-US" sz="1200" b="1" dirty="0"/>
          </a:p>
          <a:p>
            <a:pPr algn="just"/>
            <a:r>
              <a:rPr lang="el-GR" sz="1200" dirty="0"/>
              <a:t>Στο πρώτο μέρος ορίζεται η έννοια της </a:t>
            </a:r>
            <a:r>
              <a:rPr lang="el-GR" sz="1200" dirty="0" err="1"/>
              <a:t>βιοπολιτικής</a:t>
            </a:r>
            <a:r>
              <a:rPr lang="el-GR" sz="1200" dirty="0"/>
              <a:t> και παρουσιάζονται σημαντικές ιστορικές πληροφορίες για να υπάρξει πλαίσιο για την εξέλιξη των σημαντικότερων Ευρωπαϊκών ιδεολογιών του 20</a:t>
            </a:r>
            <a:r>
              <a:rPr lang="el-GR" sz="1200" baseline="30000" dirty="0"/>
              <a:t>ου</a:t>
            </a:r>
            <a:r>
              <a:rPr lang="el-GR" sz="1200" dirty="0"/>
              <a:t> αιώνα. </a:t>
            </a:r>
            <a:endParaRPr lang="en-US" sz="1200" dirty="0"/>
          </a:p>
          <a:p>
            <a:pPr algn="just"/>
            <a:r>
              <a:rPr lang="el-GR" sz="1200" dirty="0"/>
              <a:t>Το δεύτερο μέρος επικεντρώνεται στην ευγονική στείρωση με παραδείγματα από διάφορους πολιτισμούς ανά τον κόσμο και τη Ρουμανία. Στη συνέχεια αναλύεται το «γιατί», το «πώς» και το «σε ποιον» εφαρμοζόταν αυτή η πρακτική</a:t>
            </a:r>
            <a:r>
              <a:rPr lang="en-US" sz="1200" dirty="0"/>
              <a:t>.</a:t>
            </a:r>
          </a:p>
          <a:p>
            <a:pPr algn="just"/>
            <a:r>
              <a:rPr lang="el-GR" sz="1200" dirty="0"/>
              <a:t>Στο τρίτο μέρος γίνεται ανασκόπηση του ρόλου της γυναίκας στη Ρουμανική κοινωνία σε διάφορες χρονικές περιόδους, σύμφωνα με το εκάστοτε πολιτικό σύστημα</a:t>
            </a:r>
            <a:r>
              <a:rPr lang="en-US" sz="1200" dirty="0"/>
              <a:t>. </a:t>
            </a:r>
          </a:p>
          <a:p>
            <a:pPr algn="just"/>
            <a:r>
              <a:rPr lang="el-GR" sz="1200" dirty="0"/>
              <a:t>Το τέταρτο μέρος είναι αφιερωμένο σε μια μελέτη περίπτωσης του Ρουμανικού Διατάγματος που πέρασε το 1966 σχετικά με τη νομοθεσία των αμβλώσεων και τον αντίκτυπό της</a:t>
            </a:r>
            <a:r>
              <a:rPr lang="en-US" sz="1200" dirty="0"/>
              <a:t>.</a:t>
            </a:r>
          </a:p>
          <a:p>
            <a:endParaRPr lang="en-US" sz="1200" dirty="0"/>
          </a:p>
        </p:txBody>
      </p:sp>
    </p:spTree>
    <p:extLst>
      <p:ext uri="{BB962C8B-B14F-4D97-AF65-F5344CB8AC3E}">
        <p14:creationId xmlns:p14="http://schemas.microsoft.com/office/powerpoint/2010/main" val="28053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6350"/>
            <a:ext cx="8229600" cy="79772"/>
          </a:xfrm>
        </p:spPr>
        <p:txBody>
          <a:bodyPr>
            <a:noAutofit/>
          </a:bodyPr>
          <a:lstStyle/>
          <a:p>
            <a:pPr algn="l"/>
            <a:r>
              <a:rPr lang="el-GR" sz="1800" b="1" dirty="0">
                <a:solidFill>
                  <a:schemeClr val="accent6">
                    <a:lumMod val="75000"/>
                  </a:schemeClr>
                </a:solidFill>
                <a:effectLst>
                  <a:outerShdw blurRad="38100" dist="38100" dir="2700000" algn="tl">
                    <a:srgbClr val="000000">
                      <a:alpha val="43137"/>
                    </a:srgbClr>
                  </a:outerShdw>
                </a:effectLst>
              </a:rPr>
              <a:t>Πληροφορίες για διδάσκοντες</a:t>
            </a:r>
            <a:r>
              <a:rPr lang="it-IT" sz="1800" b="1" dirty="0">
                <a:solidFill>
                  <a:schemeClr val="accent6">
                    <a:lumMod val="75000"/>
                  </a:schemeClr>
                </a:solidFill>
                <a:effectLst>
                  <a:outerShdw blurRad="38100" dist="38100" dir="2700000" algn="tl">
                    <a:srgbClr val="000000">
                      <a:alpha val="43137"/>
                    </a:srgbClr>
                  </a:outerShdw>
                </a:effectLst>
              </a:rPr>
              <a:t> (2)</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733550"/>
            <a:ext cx="8763000" cy="1428750"/>
          </a:xfrm>
        </p:spPr>
        <p:txBody>
          <a:bodyPr>
            <a:noAutofit/>
          </a:bodyPr>
          <a:lstStyle/>
          <a:p>
            <a:pPr marL="0" indent="0" algn="just">
              <a:buNone/>
            </a:pPr>
            <a:r>
              <a:rPr lang="el-GR" sz="1200" b="1" dirty="0"/>
              <a:t>Είναι σημαντικό για τους διδασκομένους:</a:t>
            </a:r>
            <a:endParaRPr lang="en-US" sz="1200" b="1" dirty="0"/>
          </a:p>
          <a:p>
            <a:pPr algn="just"/>
            <a:r>
              <a:rPr lang="el-GR" sz="1200" dirty="0"/>
              <a:t>Να μάθουν όσο γίνεται περισσότερα για τις πρακτικές ευγονικής της εποχής, κάποιες εμφανείς και κάποιες κρυμμένες</a:t>
            </a:r>
            <a:r>
              <a:rPr lang="en-US" sz="1200" dirty="0"/>
              <a:t>. </a:t>
            </a:r>
          </a:p>
          <a:p>
            <a:pPr algn="just"/>
            <a:r>
              <a:rPr lang="el-GR" sz="1200" dirty="0"/>
              <a:t>Να θυμούνται ότι το υγειονομικό προσωπικό πάντα έπαιζε σημαντικό ρόλο στην εφαρμογή μεθόδων ευγονικής</a:t>
            </a:r>
            <a:endParaRPr lang="en-US" sz="1200" dirty="0"/>
          </a:p>
          <a:p>
            <a:pPr algn="just"/>
            <a:r>
              <a:rPr lang="el-GR" sz="1200" dirty="0"/>
              <a:t>Να κατανοήσουν τις ηθικές προεκτάσεις της ευγονικής προκειμένου να μπορούν να πάρουν μία ηθική και ενημερωμένη απόφαση εάν οι καταστάσεις το απαιτήσουν</a:t>
            </a:r>
            <a:endParaRPr lang="en-US" sz="1200" dirty="0"/>
          </a:p>
          <a:p>
            <a:pPr algn="just"/>
            <a:r>
              <a:rPr lang="el-GR" sz="1200" dirty="0"/>
              <a:t>Να σκεφτούν τι σημαίνει ευγονική για τις σύγχρονες κοινωνίες και τους ανθρώπους</a:t>
            </a:r>
            <a:r>
              <a:rPr lang="en-US" sz="1200" dirty="0"/>
              <a:t>.</a:t>
            </a:r>
          </a:p>
        </p:txBody>
      </p:sp>
    </p:spTree>
    <p:extLst>
      <p:ext uri="{BB962C8B-B14F-4D97-AF65-F5344CB8AC3E}">
        <p14:creationId xmlns:p14="http://schemas.microsoft.com/office/powerpoint/2010/main" val="271458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8229600" cy="365522"/>
          </a:xfrm>
        </p:spPr>
        <p:txBody>
          <a:bodyPr>
            <a:noAutofit/>
          </a:bodyPr>
          <a:lstStyle/>
          <a:p>
            <a:pPr algn="l"/>
            <a:r>
              <a:rPr lang="el-GR" sz="1800" b="1" dirty="0">
                <a:solidFill>
                  <a:schemeClr val="accent6">
                    <a:lumMod val="75000"/>
                  </a:schemeClr>
                </a:solidFill>
                <a:effectLst>
                  <a:outerShdw blurRad="38100" dist="38100" dir="2700000" algn="tl">
                    <a:srgbClr val="000000">
                      <a:alpha val="43137"/>
                    </a:srgbClr>
                  </a:outerShdw>
                </a:effectLst>
              </a:rPr>
              <a:t>Μαθησιακοί στόχοι</a:t>
            </a:r>
            <a:r>
              <a:rPr lang="it-IT" sz="1800" b="1" dirty="0">
                <a:solidFill>
                  <a:schemeClr val="accent6">
                    <a:lumMod val="75000"/>
                  </a:schemeClr>
                </a:solidFill>
                <a:effectLst>
                  <a:outerShdw blurRad="38100" dist="38100" dir="2700000" algn="tl">
                    <a:srgbClr val="000000">
                      <a:alpha val="43137"/>
                    </a:srgbClr>
                  </a:outerShdw>
                </a:effectLst>
              </a:rPr>
              <a:t> (1)</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52550"/>
            <a:ext cx="8229600" cy="2971800"/>
          </a:xfrm>
        </p:spPr>
        <p:txBody>
          <a:bodyPr>
            <a:normAutofit fontScale="70000" lnSpcReduction="20000"/>
          </a:bodyPr>
          <a:lstStyle/>
          <a:p>
            <a:pPr marL="0" indent="0" algn="just">
              <a:buNone/>
            </a:pPr>
            <a:r>
              <a:rPr lang="el-GR" sz="1200" b="1" dirty="0"/>
              <a:t>Έμφαση στους τομείς κατανόησης και συναίσθησης</a:t>
            </a:r>
            <a:endParaRPr lang="en-US" sz="1200" b="1" dirty="0"/>
          </a:p>
          <a:p>
            <a:pPr marL="0" indent="0" algn="just">
              <a:buNone/>
            </a:pPr>
            <a:endParaRPr lang="en-US" sz="1200" b="1" dirty="0"/>
          </a:p>
          <a:p>
            <a:pPr marL="0" indent="0" algn="just">
              <a:buNone/>
            </a:pPr>
            <a:r>
              <a:rPr lang="el-GR" sz="1200" b="1" dirty="0">
                <a:latin typeface="Calibri" panose="020F0502020204030204" pitchFamily="34" charset="0"/>
                <a:ea typeface="Calibri" panose="020F0502020204030204" pitchFamily="34" charset="0"/>
                <a:cs typeface="Times New Roman" panose="02020603050405020304" pitchFamily="18" charset="0"/>
              </a:rPr>
              <a:t>Μαθησιακοί στόχοι σε σχέση με τη γνώση:</a:t>
            </a:r>
          </a:p>
          <a:p>
            <a:pPr marL="342900" lvl="0" indent="-342900" algn="jus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Εισαγωγή των διδασκομένων στην έννοια της ευγονικής και της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βιοπολιτικής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ορίζοντας και αναγνωρίζοντας διάφορες περιπτώσεις στο χρόνο και σε γεωγραφική θέση</a:t>
            </a:r>
          </a:p>
          <a:p>
            <a:pPr marL="342900" lvl="0" indent="-342900" algn="jus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Εξοικείωση των διδασκομένων με την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εννοιολογία</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της ευγονικής, με παραδείγματα από συγγραφείς του παρελθόντος και του παρόντος</a:t>
            </a:r>
          </a:p>
          <a:p>
            <a:pPr marL="342900" lvl="0" indent="-342900" algn="jus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Εισαγωγή των διδασκομένων στην ιστορία και την κινητοποίηση των πρακτικών ευγονικής ανά τους αιώνες σε διάφορους πολιτισμούς, από την αρχαιότητα μέχρι σήμερα</a:t>
            </a:r>
          </a:p>
          <a:p>
            <a:pPr marL="342900" lvl="0" indent="-342900" algn="jus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Εξοικείωση των φοιτητών με τις διαφορές ανάμεσα στην κινητοποίηση η οποία οδήγησε σε αυτή τη διαδικασία και την ποικιλία των μεθόδων που χρησιμοποιήθηκαν για να επιτευχθούν τα επιθυμητά αποτελέσματα, ανά τους αιώνες, υπό διάφορες μορφές διακυβέρνησης </a:t>
            </a:r>
          </a:p>
          <a:p>
            <a:pPr marL="342900" lvl="0" indent="-342900" algn="jus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Εισαγωγή των διδασκομένων σε κάποιες ιδεολογίες του 20</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ου</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αιώνα στον κόσμο και στις συνέπειές τους αναφορικά με την ευγονική</a:t>
            </a:r>
          </a:p>
          <a:p>
            <a:pPr marL="342900" lvl="0" indent="-342900" algn="just">
              <a:spcAft>
                <a:spcPts val="12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Εισαγωγή των διδασκομένων στην ευγονική στείρωση που εφαρμόστηκε ως λογική πρακτική και τα αποτελέσματά της</a:t>
            </a:r>
          </a:p>
          <a:p>
            <a:pPr algn="just"/>
            <a:endParaRPr lang="en-US" sz="1200" b="1" i="1" dirty="0"/>
          </a:p>
        </p:txBody>
      </p:sp>
    </p:spTree>
    <p:extLst>
      <p:ext uri="{BB962C8B-B14F-4D97-AF65-F5344CB8AC3E}">
        <p14:creationId xmlns:p14="http://schemas.microsoft.com/office/powerpoint/2010/main" val="28527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41197"/>
            <a:ext cx="8229600" cy="194072"/>
          </a:xfrm>
        </p:spPr>
        <p:txBody>
          <a:bodyPr>
            <a:noAutofit/>
          </a:bodyPr>
          <a:lstStyle/>
          <a:p>
            <a:pPr algn="l"/>
            <a:r>
              <a:rPr lang="el-GR" sz="1800" b="1" dirty="0">
                <a:solidFill>
                  <a:schemeClr val="accent6">
                    <a:lumMod val="75000"/>
                  </a:schemeClr>
                </a:solidFill>
                <a:effectLst>
                  <a:outerShdw blurRad="38100" dist="38100" dir="2700000" algn="tl">
                    <a:srgbClr val="000000">
                      <a:alpha val="43137"/>
                    </a:srgbClr>
                  </a:outerShdw>
                </a:effectLst>
              </a:rPr>
              <a:t>Μαθησιακοί στόχοι </a:t>
            </a:r>
            <a:r>
              <a:rPr lang="en-US" sz="1800" b="1" dirty="0">
                <a:solidFill>
                  <a:schemeClr val="accent6">
                    <a:lumMod val="75000"/>
                  </a:schemeClr>
                </a:solidFill>
                <a:effectLst>
                  <a:outerShdw blurRad="38100" dist="38100" dir="2700000" algn="tl">
                    <a:srgbClr val="000000">
                      <a:alpha val="43137"/>
                    </a:srgbClr>
                  </a:outerShdw>
                </a:effectLst>
              </a:rPr>
              <a:t>(2)</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895350"/>
            <a:ext cx="8534400" cy="3733800"/>
          </a:xfrm>
        </p:spPr>
        <p:txBody>
          <a:bodyPr>
            <a:noAutofit/>
          </a:bodyPr>
          <a:lstStyle/>
          <a:p>
            <a:pPr marL="0" indent="0" algn="just">
              <a:spcAft>
                <a:spcPts val="1200"/>
              </a:spcAft>
              <a:buNone/>
            </a:pPr>
            <a:r>
              <a:rPr lang="el-GR" sz="1300" b="1" dirty="0">
                <a:effectLst/>
                <a:ea typeface="Calibri" panose="020F0502020204030204" pitchFamily="34" charset="0"/>
                <a:cs typeface="Times New Roman" panose="02020603050405020304" pitchFamily="18" charset="0"/>
              </a:rPr>
              <a:t>Μαθησιακοί στόχοι που σχετίζονται με τη στάση και την ικανότητα:</a:t>
            </a:r>
          </a:p>
          <a:p>
            <a:pPr marL="342900" lvl="0" indent="-342900" algn="just">
              <a:buFont typeface="Symbol" panose="05050102010706020507" pitchFamily="18" charset="2"/>
              <a:buChar char=""/>
            </a:pPr>
            <a:r>
              <a:rPr lang="el-GR" sz="1100" dirty="0">
                <a:effectLst/>
                <a:ea typeface="Calibri" panose="020F0502020204030204" pitchFamily="34" charset="0"/>
                <a:cs typeface="Times New Roman" panose="02020603050405020304" pitchFamily="18" charset="0"/>
              </a:rPr>
              <a:t>Ευαισθητοποίηση των διδασκομένων σχετικά με τη λήψη αποφάσεων σε ζητήματα που σχετίζονται με την ιατρική ηθική, προκειμένου να αποφύγουν να γίνουν μη πληροφορημένα εργαλεία</a:t>
            </a:r>
          </a:p>
          <a:p>
            <a:pPr marL="342900" lvl="0" indent="-342900" algn="just">
              <a:buFont typeface="Symbol" panose="05050102010706020507" pitchFamily="18" charset="2"/>
              <a:buChar char=""/>
            </a:pPr>
            <a:r>
              <a:rPr lang="el-GR" sz="1100" dirty="0">
                <a:effectLst/>
                <a:ea typeface="Calibri" panose="020F0502020204030204" pitchFamily="34" charset="0"/>
                <a:cs typeface="Times New Roman" panose="02020603050405020304" pitchFamily="18" charset="0"/>
              </a:rPr>
              <a:t>Εισαγωγή των φοιτητών στα </a:t>
            </a:r>
            <a:r>
              <a:rPr lang="el-GR" sz="1100" dirty="0" err="1">
                <a:effectLst/>
                <a:ea typeface="Calibri" panose="020F0502020204030204" pitchFamily="34" charset="0"/>
                <a:cs typeface="Times New Roman" panose="02020603050405020304" pitchFamily="18" charset="0"/>
              </a:rPr>
              <a:t>βιοηθικά</a:t>
            </a:r>
            <a:r>
              <a:rPr lang="el-GR" sz="1100" dirty="0">
                <a:effectLst/>
                <a:ea typeface="Calibri" panose="020F0502020204030204" pitchFamily="34" charset="0"/>
                <a:cs typeface="Times New Roman" panose="02020603050405020304" pitchFamily="18" charset="0"/>
              </a:rPr>
              <a:t> όρια τα οποία ο ιατρός μπορεί να αναγκαστεί να περάσει, με ένα δεδομένο κοινωνικό πλαίσιο και τις συνέπειες που προκύπτουν</a:t>
            </a:r>
          </a:p>
          <a:p>
            <a:pPr marL="342900" lvl="0" indent="-342900" algn="just">
              <a:buFont typeface="Symbol" panose="05050102010706020507" pitchFamily="18" charset="2"/>
              <a:buChar char=""/>
            </a:pPr>
            <a:r>
              <a:rPr lang="el-GR" sz="1100" dirty="0">
                <a:effectLst/>
                <a:ea typeface="Calibri" panose="020F0502020204030204" pitchFamily="34" charset="0"/>
                <a:cs typeface="Times New Roman" panose="02020603050405020304" pitchFamily="18" charset="0"/>
              </a:rPr>
              <a:t>Εισαγωγή των φοιτητών στο αποτέλεσμα της άρνησης σε ένα ανθρώπινο δικαίωμα, καθιστώντας τους ικανούς «να ορίσουν τα όρια μεταξύ λογικών μέτρων και υπέρμετρων δράσεων» </a:t>
            </a:r>
            <a:r>
              <a:rPr lang="en-US" sz="1100" dirty="0">
                <a:effectLst/>
                <a:ea typeface="Calibri" panose="020F0502020204030204" pitchFamily="34" charset="0"/>
                <a:cs typeface="Times New Roman" panose="02020603050405020304" pitchFamily="18" charset="0"/>
              </a:rPr>
              <a:t>(</a:t>
            </a:r>
            <a:r>
              <a:rPr lang="el-GR" sz="1100" dirty="0">
                <a:effectLst/>
                <a:ea typeface="Calibri" panose="020F0502020204030204" pitchFamily="34" charset="0"/>
                <a:cs typeface="Times New Roman" panose="02020603050405020304" pitchFamily="18" charset="0"/>
              </a:rPr>
              <a:t>συνέντευξη με τον </a:t>
            </a:r>
            <a:r>
              <a:rPr lang="el-GR" sz="1100" dirty="0" err="1">
                <a:effectLst/>
                <a:ea typeface="Calibri" panose="020F0502020204030204" pitchFamily="34" charset="0"/>
                <a:cs typeface="Times New Roman" panose="02020603050405020304" pitchFamily="18" charset="0"/>
              </a:rPr>
              <a:t>Καθ</a:t>
            </a:r>
            <a:r>
              <a:rPr lang="el-GR" sz="1100" dirty="0">
                <a:effectLst/>
                <a:ea typeface="Calibri" panose="020F0502020204030204" pitchFamily="34" charset="0"/>
                <a:cs typeface="Times New Roman" panose="02020603050405020304" pitchFamily="18" charset="0"/>
              </a:rPr>
              <a:t>.</a:t>
            </a:r>
            <a:r>
              <a:rPr lang="en-US" sz="1100" dirty="0">
                <a:effectLst/>
                <a:ea typeface="Calibri" panose="020F0502020204030204" pitchFamily="34" charset="0"/>
                <a:cs typeface="Times New Roman" panose="02020603050405020304" pitchFamily="18" charset="0"/>
              </a:rPr>
              <a:t> Marius </a:t>
            </a:r>
            <a:r>
              <a:rPr lang="en-US" sz="1100" dirty="0" err="1">
                <a:effectLst/>
                <a:ea typeface="Calibri" panose="020F0502020204030204" pitchFamily="34" charset="0"/>
                <a:cs typeface="Times New Roman" panose="02020603050405020304" pitchFamily="18" charset="0"/>
              </a:rPr>
              <a:t>Turda</a:t>
            </a:r>
            <a:r>
              <a:rPr lang="en-US" sz="1100" dirty="0">
                <a:effectLst/>
                <a:ea typeface="Calibri" panose="020F0502020204030204" pitchFamily="34" charset="0"/>
                <a:cs typeface="Times New Roman" panose="02020603050405020304" pitchFamily="18" charset="0"/>
              </a:rPr>
              <a:t>), </a:t>
            </a:r>
            <a:r>
              <a:rPr lang="el-GR" sz="1100" dirty="0">
                <a:effectLst/>
                <a:ea typeface="Calibri" panose="020F0502020204030204" pitchFamily="34" charset="0"/>
                <a:cs typeface="Times New Roman" panose="02020603050405020304" pitchFamily="18" charset="0"/>
              </a:rPr>
              <a:t>όταν κάποιος αναφέρεται στην υγεία μιας χώρας</a:t>
            </a:r>
          </a:p>
          <a:p>
            <a:pPr marL="342900" lvl="0" indent="-342900" algn="just">
              <a:buFont typeface="Symbol" panose="05050102010706020507" pitchFamily="18" charset="2"/>
              <a:buChar char=""/>
            </a:pPr>
            <a:r>
              <a:rPr lang="el-GR" sz="1100" dirty="0">
                <a:effectLst/>
                <a:ea typeface="Calibri" panose="020F0502020204030204" pitchFamily="34" charset="0"/>
                <a:cs typeface="Times New Roman" panose="02020603050405020304" pitchFamily="18" charset="0"/>
              </a:rPr>
              <a:t>Κινητοποίηση των διδασκομένων να γίνουν μέρος ενός συστήματος του οποίου ο ρόλος είναι «να μορφώνει και να συζητά αυτά τα πράγματα δημόσια, ώστε οι νεότεροι άνθρωποι να μπορούν να ενημερώνονται και να παίρνουν καλύτερες αποφάσεις σχετικά με το πώς αυτές οι ιδέες και οι πρακτικές επηρεάζουν τις ζωές τους»</a:t>
            </a:r>
          </a:p>
          <a:p>
            <a:pPr marL="342900" lvl="0" indent="-342900" algn="just">
              <a:buFont typeface="Symbol" panose="05050102010706020507" pitchFamily="18" charset="2"/>
              <a:buChar char=""/>
            </a:pPr>
            <a:r>
              <a:rPr lang="el-GR" sz="1100" dirty="0">
                <a:effectLst/>
                <a:ea typeface="Calibri" panose="020F0502020204030204" pitchFamily="34" charset="0"/>
                <a:cs typeface="Times New Roman" panose="02020603050405020304" pitchFamily="18" charset="0"/>
              </a:rPr>
              <a:t>Κινητοποίηση των διδασκομένων να περιλαμβάνουν ιστορικούς, κοινωνιολόγους και πολιτικούς στο διάλογο σχετικά με την ευγονική και τις μελλοντικές της συνέπειες</a:t>
            </a:r>
          </a:p>
          <a:p>
            <a:pPr marL="342900" lvl="0" indent="-342900" algn="just">
              <a:buFont typeface="Symbol" panose="05050102010706020507" pitchFamily="18" charset="2"/>
              <a:buChar char=""/>
            </a:pPr>
            <a:r>
              <a:rPr lang="el-GR" sz="1100" dirty="0">
                <a:effectLst/>
                <a:ea typeface="Calibri" panose="020F0502020204030204" pitchFamily="34" charset="0"/>
                <a:cs typeface="Times New Roman" panose="02020603050405020304" pitchFamily="18" charset="0"/>
              </a:rPr>
              <a:t>Προώθηση της σκέψης σχετικά με τη σημασία της ευγονικής σήμερα, γνωρίζοντας ότι ο αντίκτυπος των προηγούμενων εμφανίσεων της ευγονικής εξακολουθεί να αντιπροσωπεύει ένα πολύ ευαίσθητο και συναισθηματικό θέμα για πολλούς ανθρώπους, όχι μόνο επειδή η ευγονική ήταν πηγή διακρίσεων με βάση τη φυλή, την κοινωνική τάξη, το γένος, τις αναπηρίες αλλά κι επειδή νέες εκδηλώσεις τέτοιων στάσεων είναι ολοένα και πιο συχνές. </a:t>
            </a:r>
          </a:p>
          <a:p>
            <a:pPr marL="342900" lvl="0" indent="-342900" algn="just">
              <a:spcAft>
                <a:spcPts val="1200"/>
              </a:spcAft>
              <a:buFont typeface="Symbol" panose="05050102010706020507" pitchFamily="18" charset="2"/>
              <a:buChar char=""/>
            </a:pPr>
            <a:r>
              <a:rPr lang="el-GR" sz="1100" dirty="0">
                <a:effectLst/>
                <a:ea typeface="Calibri" panose="020F0502020204030204" pitchFamily="34" charset="0"/>
                <a:cs typeface="Times New Roman" panose="02020603050405020304" pitchFamily="18" charset="0"/>
              </a:rPr>
              <a:t>Ανάπτυξη της ικανότητας των διδασκομένων να διαχωρίζουν ανάμεσα στο τι είναι ηθικό και τι όχι</a:t>
            </a:r>
          </a:p>
          <a:p>
            <a:r>
              <a:rPr lang="el-GR" sz="1100" dirty="0">
                <a:effectLst/>
                <a:ea typeface="Calibri" panose="020F0502020204030204" pitchFamily="34" charset="0"/>
                <a:cs typeface="Times New Roman" panose="02020603050405020304" pitchFamily="18" charset="0"/>
              </a:rPr>
              <a:t>Ανάπτυξη της ικανότητας των διδασκομένων να υποστηρίζουν τις ιδέες τους σε συζητήσεις, ομιλίες, δημόσιους διαλόγους ή ενώπιον διοικητικών ή πολιτικών αρχών</a:t>
            </a:r>
            <a:endParaRPr lang="en-US" sz="1100" dirty="0"/>
          </a:p>
        </p:txBody>
      </p:sp>
    </p:spTree>
    <p:extLst>
      <p:ext uri="{BB962C8B-B14F-4D97-AF65-F5344CB8AC3E}">
        <p14:creationId xmlns:p14="http://schemas.microsoft.com/office/powerpoint/2010/main" val="161106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71550"/>
            <a:ext cx="8229600" cy="342900"/>
          </a:xfrm>
        </p:spPr>
        <p:txBody>
          <a:bodyPr>
            <a:noAutofit/>
          </a:bodyPr>
          <a:lstStyle/>
          <a:p>
            <a:pPr algn="l"/>
            <a:r>
              <a:rPr lang="en-GB" sz="1800" b="1" dirty="0"/>
              <a:t/>
            </a:r>
            <a:br>
              <a:rPr lang="en-GB" sz="1800" b="1" dirty="0"/>
            </a:br>
            <a:r>
              <a:rPr lang="el-GR" sz="1800" b="1" dirty="0">
                <a:solidFill>
                  <a:schemeClr val="accent6">
                    <a:lumMod val="75000"/>
                  </a:schemeClr>
                </a:solidFill>
                <a:effectLst>
                  <a:outerShdw blurRad="38100" dist="38100" dir="2700000" algn="tl">
                    <a:srgbClr val="000000">
                      <a:alpha val="43137"/>
                    </a:srgbClr>
                  </a:outerShdw>
                </a:effectLst>
              </a:rPr>
              <a:t>Εκπαιδευτική μεθοδολογία (αρχές, μέθοδοι και στρατηγικές)</a:t>
            </a:r>
            <a:r>
              <a:rPr lang="en-GB" sz="1800" b="1" dirty="0">
                <a:effectLst>
                  <a:outerShdw blurRad="38100" dist="38100" dir="2700000" algn="tl">
                    <a:srgbClr val="000000">
                      <a:alpha val="43137"/>
                    </a:srgbClr>
                  </a:outerShdw>
                </a:effectLst>
              </a:rPr>
              <a:t/>
            </a:r>
            <a:br>
              <a:rPr lang="en-GB" sz="1800" b="1" dirty="0">
                <a:effectLst>
                  <a:outerShdw blurRad="38100" dist="38100" dir="2700000" algn="tl">
                    <a:srgbClr val="000000">
                      <a:alpha val="43137"/>
                    </a:srgbClr>
                  </a:outerShdw>
                </a:effectLst>
              </a:rPr>
            </a:br>
            <a:endParaRPr lang="en-US" sz="1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428750"/>
            <a:ext cx="8229600" cy="2628900"/>
          </a:xfrm>
        </p:spPr>
        <p:txBody>
          <a:bodyPr>
            <a:noAutofit/>
          </a:bodyPr>
          <a:lstStyle/>
          <a:p>
            <a:pPr algn="just"/>
            <a:r>
              <a:rPr lang="el-GR" sz="1200" dirty="0"/>
              <a:t>Στρατηγική μαθησιακών αντικειμένων – κλειδί στην ενότητα</a:t>
            </a:r>
            <a:endParaRPr lang="en-US" sz="1200" dirty="0"/>
          </a:p>
          <a:p>
            <a:pPr algn="just"/>
            <a:r>
              <a:rPr lang="el-GR" sz="1200" dirty="0"/>
              <a:t>Για τη μεγιστοποίηση της εκπαίδευσης και της μάθησης στο θέμα, θα δημιουργηθεί ενεργό μαθησιακό περιβάλλον σε όλα τα στάδια του μαθήματος, είτε είναι ομιλία, κείμενο ή ακουστικό, ώστε να υπάρχουν στοιχεία που θα οδηγήσουν στη σκέψη, σε ερωτήσεις, σε συζητήσεις σε ζεύγη ή ομαδικά.</a:t>
            </a:r>
            <a:endParaRPr lang="en-US" sz="1200" dirty="0"/>
          </a:p>
          <a:p>
            <a:pPr algn="just"/>
            <a:r>
              <a:rPr lang="el-GR" sz="1200" dirty="0"/>
              <a:t>Βελτίωση κινητοποίησης – έκφρασης της προσωπικής άποψης</a:t>
            </a:r>
            <a:endParaRPr lang="en-US" sz="1200" dirty="0"/>
          </a:p>
          <a:p>
            <a:pPr algn="just"/>
            <a:r>
              <a:rPr lang="el-GR" sz="1200" dirty="0"/>
              <a:t>Συγκέντρωση προσοχής – τα ερωτηματολόγια αξιολόγησης είναι ένα χρήσιμο εργαλείο</a:t>
            </a:r>
            <a:endParaRPr lang="en-US" sz="1200" dirty="0"/>
          </a:p>
          <a:p>
            <a:pPr algn="just"/>
            <a:r>
              <a:rPr lang="el-GR" sz="1200" dirty="0"/>
              <a:t>Σύνδεση της γνώσης</a:t>
            </a:r>
            <a:endParaRPr lang="en-US" sz="1200" dirty="0"/>
          </a:p>
          <a:p>
            <a:pPr algn="just"/>
            <a:r>
              <a:rPr lang="el-GR" sz="1200" dirty="0"/>
              <a:t>Παρουσίαση, παραδείγματα, ερμηνείες</a:t>
            </a:r>
            <a:endParaRPr lang="en-US" sz="1200" dirty="0"/>
          </a:p>
          <a:p>
            <a:pPr algn="just"/>
            <a:r>
              <a:rPr lang="el-GR" sz="1200" dirty="0"/>
              <a:t>Μελέτη περίπτωσης – οδηγεί σε διάλογο</a:t>
            </a:r>
            <a:endParaRPr lang="en-US" sz="1200" dirty="0"/>
          </a:p>
          <a:p>
            <a:pPr algn="just"/>
            <a:r>
              <a:rPr lang="el-GR" sz="1200" dirty="0"/>
              <a:t>Ακουστικό – σημαντική μαθησιακή στρατηγική – πολύ χρήσιμη επίσης στη μελλοντική ιατρική δραστηριότητα</a:t>
            </a:r>
            <a:endParaRPr lang="en-US" sz="1200" dirty="0"/>
          </a:p>
          <a:p>
            <a:pPr algn="just"/>
            <a:r>
              <a:rPr lang="el-GR" sz="1200" dirty="0"/>
              <a:t>Ανταλλαγή απόψεων και διάλογοι μεταξύ διδάσκοντα-διδασκομένου και διδασκομένων μεταξύ τους</a:t>
            </a:r>
            <a:endParaRPr lang="en-US" sz="1200" dirty="0"/>
          </a:p>
          <a:p>
            <a:pPr algn="just"/>
            <a:r>
              <a:rPr lang="el-GR" sz="1200" dirty="0"/>
              <a:t>Ανασκόπηση</a:t>
            </a:r>
            <a:endParaRPr lang="en-US" sz="1200" dirty="0"/>
          </a:p>
          <a:p>
            <a:pPr algn="just"/>
            <a:endParaRPr lang="en-US" sz="1200" dirty="0"/>
          </a:p>
          <a:p>
            <a:pPr marL="0" indent="0" algn="just">
              <a:buNone/>
            </a:pPr>
            <a:endParaRPr lang="en-US" sz="1200" dirty="0"/>
          </a:p>
        </p:txBody>
      </p:sp>
    </p:spTree>
    <p:extLst>
      <p:ext uri="{BB962C8B-B14F-4D97-AF65-F5344CB8AC3E}">
        <p14:creationId xmlns:p14="http://schemas.microsoft.com/office/powerpoint/2010/main" val="72123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828"/>
            <a:ext cx="8229600" cy="365522"/>
          </a:xfrm>
        </p:spPr>
        <p:txBody>
          <a:bodyPr>
            <a:noAutofit/>
          </a:bodyPr>
          <a:lstStyle/>
          <a:p>
            <a:pPr algn="l"/>
            <a:r>
              <a:rPr lang="el-GR" sz="1800" b="1" dirty="0">
                <a:solidFill>
                  <a:schemeClr val="accent6">
                    <a:lumMod val="75000"/>
                  </a:schemeClr>
                </a:solidFill>
                <a:effectLst>
                  <a:outerShdw blurRad="38100" dist="38100" dir="2700000" algn="tl">
                    <a:srgbClr val="000000">
                      <a:alpha val="43137"/>
                    </a:srgbClr>
                  </a:outerShdw>
                </a:effectLst>
              </a:rPr>
              <a:t>Πληροφορίες για διδασκομένους </a:t>
            </a:r>
            <a:r>
              <a:rPr lang="ro-RO" sz="1800" b="1" dirty="0">
                <a:solidFill>
                  <a:schemeClr val="accent6">
                    <a:lumMod val="75000"/>
                  </a:schemeClr>
                </a:solidFill>
                <a:effectLst>
                  <a:outerShdw blurRad="38100" dist="38100" dir="2700000" algn="tl">
                    <a:srgbClr val="000000">
                      <a:alpha val="43137"/>
                    </a:srgbClr>
                  </a:outerShdw>
                </a:effectLst>
              </a:rPr>
              <a:t>(1)</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352550"/>
            <a:ext cx="8229600" cy="2400300"/>
          </a:xfrm>
        </p:spPr>
        <p:txBody>
          <a:bodyPr>
            <a:normAutofit lnSpcReduction="10000"/>
          </a:bodyPr>
          <a:lstStyle/>
          <a:p>
            <a:pPr marL="0" indent="0" algn="just">
              <a:buNone/>
            </a:pPr>
            <a:r>
              <a:rPr lang="el-GR" sz="1200" b="1" dirty="0"/>
              <a:t>Τι θα μάθουμε</a:t>
            </a:r>
            <a:endParaRPr lang="en-US" sz="1200" b="1" dirty="0"/>
          </a:p>
          <a:p>
            <a:pPr algn="just"/>
            <a:r>
              <a:rPr lang="el-GR" sz="1200" dirty="0"/>
              <a:t>Την ιστορική εξέλιξη διαδικασιών και γεγονότων που οδήγησαν στην ευγονική των γεννήσεων ως επιστήμη και στη </a:t>
            </a:r>
            <a:r>
              <a:rPr lang="el-GR" sz="1200" dirty="0" err="1"/>
              <a:t>βιοπολιτική</a:t>
            </a:r>
            <a:endParaRPr lang="en-US" sz="1200" dirty="0"/>
          </a:p>
          <a:p>
            <a:pPr algn="just"/>
            <a:r>
              <a:rPr lang="el-GR" sz="1200" dirty="0"/>
              <a:t>Διαφορές στην κατανόηση και εφαρμογή της ευγονικής σε διάφορους πολιτισμούς</a:t>
            </a:r>
            <a:endParaRPr lang="en-US" sz="1200" dirty="0"/>
          </a:p>
          <a:p>
            <a:pPr algn="just"/>
            <a:r>
              <a:rPr lang="el-GR" sz="1200" dirty="0"/>
              <a:t>Τα κίνητρα πίσω από τη χρήση της ευγονικής</a:t>
            </a:r>
            <a:endParaRPr lang="en-US" sz="1200" dirty="0"/>
          </a:p>
          <a:p>
            <a:pPr algn="just"/>
            <a:r>
              <a:rPr lang="el-GR" sz="1200" dirty="0"/>
              <a:t>Σημαντικές επιστημονικές ανακαλύψεις μπορεί να χρησιμοποιηθούν για επιβλαβείς πρακτικές</a:t>
            </a:r>
            <a:endParaRPr lang="en-US" sz="1200" dirty="0"/>
          </a:p>
          <a:p>
            <a:pPr algn="just"/>
            <a:r>
              <a:rPr lang="el-GR" sz="1200" dirty="0"/>
              <a:t>Ο ρόλος της </a:t>
            </a:r>
            <a:r>
              <a:rPr lang="el-GR" sz="1200" dirty="0" err="1"/>
              <a:t>βιοπολιτικής</a:t>
            </a:r>
            <a:r>
              <a:rPr lang="el-GR" sz="1200" dirty="0"/>
              <a:t> στη ζωή της σύγχρονης κοινωνίας</a:t>
            </a:r>
            <a:endParaRPr lang="en-US" sz="1200" dirty="0"/>
          </a:p>
          <a:p>
            <a:pPr algn="just"/>
            <a:r>
              <a:rPr lang="el-GR" sz="1200" dirty="0"/>
              <a:t>Το μακροχρόνιο αποτέλεσμα στον πληθυσμό διαφόρων κρατών</a:t>
            </a:r>
            <a:endParaRPr lang="en-US" sz="1200" dirty="0"/>
          </a:p>
          <a:p>
            <a:pPr algn="just"/>
            <a:r>
              <a:rPr lang="el-GR" sz="1200" dirty="0"/>
              <a:t>Η κοινωνία αλλάζει και μετασχηματίζεται και η ευγονική αλλάζει και μετασχηματίζεται αντίστοιχα</a:t>
            </a:r>
            <a:r>
              <a:rPr lang="en-US" sz="1200" dirty="0"/>
              <a:t>.</a:t>
            </a:r>
          </a:p>
          <a:p>
            <a:pPr algn="just"/>
            <a:r>
              <a:rPr lang="el-GR" sz="1200" dirty="0"/>
              <a:t>Οι συνέπειες της ευγονικής στη ζωή σήμερα</a:t>
            </a:r>
            <a:endParaRPr lang="en-US" sz="1200" dirty="0"/>
          </a:p>
          <a:p>
            <a:pPr algn="just"/>
            <a:r>
              <a:rPr lang="el-GR" sz="1200" dirty="0"/>
              <a:t>Ο ρόλος των ιατρών στην εφαρμογή πρακτικών ευγονικής υπό την επιρροή της </a:t>
            </a:r>
            <a:r>
              <a:rPr lang="el-GR" sz="1200" dirty="0" err="1"/>
              <a:t>βιοπολιτικής</a:t>
            </a:r>
            <a:endParaRPr lang="en-US" sz="1200" dirty="0"/>
          </a:p>
        </p:txBody>
      </p:sp>
    </p:spTree>
    <p:extLst>
      <p:ext uri="{BB962C8B-B14F-4D97-AF65-F5344CB8AC3E}">
        <p14:creationId xmlns:p14="http://schemas.microsoft.com/office/powerpoint/2010/main" val="3814879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7793</TotalTime>
  <Words>2000</Words>
  <Application>Microsoft Office PowerPoint</Application>
  <PresentationFormat>On-screen Show (16:9)</PresentationFormat>
  <Paragraphs>129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vt:lpstr>
      <vt:lpstr>Ευγονική είναι η επιστήμη που ασχολείται με τη βελτίωση και την ανάπτυξη φυλετικών ιδιοτήτων ενός ατόμου ή ιδιοτήτων μία φυλής. </vt:lpstr>
      <vt:lpstr>      </vt:lpstr>
      <vt:lpstr>Πληροφορίες για διδάσκοντες (1)</vt:lpstr>
      <vt:lpstr>Πληροφορίες για διδάσκοντες (2)</vt:lpstr>
      <vt:lpstr>Μαθησιακοί στόχοι (1)</vt:lpstr>
      <vt:lpstr>Μαθησιακοί στόχοι (2)</vt:lpstr>
      <vt:lpstr> Εκπαιδευτική μεθοδολογία (αρχές, μέθοδοι και στρατηγικές) </vt:lpstr>
      <vt:lpstr>Πληροφορίες για διδασκομένους (1)</vt:lpstr>
      <vt:lpstr>Μελέτη περίπτωσης (1)</vt:lpstr>
      <vt:lpstr>Μελέτη περίπτωσης (2)</vt:lpstr>
      <vt:lpstr>Μελέτη περίπτωσης (3)</vt:lpstr>
      <vt:lpstr>Κείμενο</vt:lpstr>
      <vt:lpstr>Κείμενο –ευγονική στείρωση</vt:lpstr>
      <vt:lpstr>Κείμενο – Ο ρόλος των γυναικών στους δύο Παγκοσμίους Πολέμους</vt:lpstr>
      <vt:lpstr>Τελικό ερωτηματολόγιο αξιολόγησης</vt:lpstr>
      <vt:lpstr>Βιβλιογραφία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Medicine in Romania</dc:title>
  <dc:creator>alinuta</dc:creator>
  <cp:lastModifiedBy>Andrea Anzanello</cp:lastModifiedBy>
  <cp:revision>189</cp:revision>
  <dcterms:created xsi:type="dcterms:W3CDTF">2019-08-04T13:35:37Z</dcterms:created>
  <dcterms:modified xsi:type="dcterms:W3CDTF">2021-11-16T08:42:33Z</dcterms:modified>
</cp:coreProperties>
</file>